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Lst>
  <p:notesMasterIdLst>
    <p:notesMasterId r:id="rId77"/>
  </p:notesMasterIdLst>
  <p:sldIdLst>
    <p:sldId id="258" r:id="rId3"/>
    <p:sldId id="259" r:id="rId4"/>
    <p:sldId id="261" r:id="rId5"/>
    <p:sldId id="263" r:id="rId6"/>
    <p:sldId id="460" r:id="rId7"/>
    <p:sldId id="265" r:id="rId8"/>
    <p:sldId id="266" r:id="rId9"/>
    <p:sldId id="267" r:id="rId10"/>
    <p:sldId id="268" r:id="rId11"/>
    <p:sldId id="269" r:id="rId12"/>
    <p:sldId id="270" r:id="rId13"/>
    <p:sldId id="317" r:id="rId14"/>
    <p:sldId id="354" r:id="rId15"/>
    <p:sldId id="272" r:id="rId16"/>
    <p:sldId id="273" r:id="rId17"/>
    <p:sldId id="274" r:id="rId18"/>
    <p:sldId id="276" r:id="rId19"/>
    <p:sldId id="277" r:id="rId20"/>
    <p:sldId id="322" r:id="rId21"/>
    <p:sldId id="278" r:id="rId22"/>
    <p:sldId id="323" r:id="rId23"/>
    <p:sldId id="337" r:id="rId24"/>
    <p:sldId id="336" r:id="rId25"/>
    <p:sldId id="326" r:id="rId26"/>
    <p:sldId id="327" r:id="rId27"/>
    <p:sldId id="328" r:id="rId28"/>
    <p:sldId id="329" r:id="rId29"/>
    <p:sldId id="465" r:id="rId30"/>
    <p:sldId id="466" r:id="rId31"/>
    <p:sldId id="467" r:id="rId32"/>
    <p:sldId id="330" r:id="rId33"/>
    <p:sldId id="416" r:id="rId34"/>
    <p:sldId id="459" r:id="rId35"/>
    <p:sldId id="355" r:id="rId36"/>
    <p:sldId id="331" r:id="rId37"/>
    <p:sldId id="332" r:id="rId38"/>
    <p:sldId id="333" r:id="rId39"/>
    <p:sldId id="334" r:id="rId40"/>
    <p:sldId id="335" r:id="rId41"/>
    <p:sldId id="464" r:id="rId42"/>
    <p:sldId id="282" r:id="rId43"/>
    <p:sldId id="283" r:id="rId44"/>
    <p:sldId id="461" r:id="rId45"/>
    <p:sldId id="462" r:id="rId46"/>
    <p:sldId id="284" r:id="rId47"/>
    <p:sldId id="463" r:id="rId48"/>
    <p:sldId id="286" r:id="rId49"/>
    <p:sldId id="287" r:id="rId50"/>
    <p:sldId id="289" r:id="rId51"/>
    <p:sldId id="357" r:id="rId52"/>
    <p:sldId id="358" r:id="rId53"/>
    <p:sldId id="292" r:id="rId54"/>
    <p:sldId id="293" r:id="rId55"/>
    <p:sldId id="294" r:id="rId56"/>
    <p:sldId id="343" r:id="rId57"/>
    <p:sldId id="344" r:id="rId58"/>
    <p:sldId id="345" r:id="rId59"/>
    <p:sldId id="296"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52" r:id="rId73"/>
    <p:sldId id="353" r:id="rId74"/>
    <p:sldId id="314" r:id="rId75"/>
    <p:sldId id="315" r:id="rId76"/>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89721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37" autoAdjust="0"/>
  </p:normalViewPr>
  <p:slideViewPr>
    <p:cSldViewPr>
      <p:cViewPr>
        <p:scale>
          <a:sx n="66" d="100"/>
          <a:sy n="66" d="100"/>
        </p:scale>
        <p:origin x="-948" y="-78"/>
      </p:cViewPr>
      <p:guideLst>
        <p:guide orient="horz" pos="2190"/>
        <p:guide pos="2898"/>
      </p:guideLst>
    </p:cSldViewPr>
  </p:slideViewPr>
  <p:notesTextViewPr>
    <p:cViewPr>
      <p:scale>
        <a:sx n="1" d="1"/>
        <a:sy n="1" d="1"/>
      </p:scale>
      <p:origin x="0" y="0"/>
    </p:cViewPr>
  </p:notesTextViewPr>
  <p:sorterViewPr>
    <p:cViewPr>
      <p:scale>
        <a:sx n="200" d="100"/>
        <a:sy n="200" d="100"/>
      </p:scale>
      <p:origin x="0" y="32526"/>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zh-CN"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0">
              <a:spcBef>
                <a:spcPct val="30000"/>
              </a:spcBef>
              <a:buFontTx/>
              <a:buNone/>
            </a:pPr>
            <a:r>
              <a:rPr lang="zh-CN" sz="1200">
                <a:latin typeface="Arial" pitchFamily="34" charset="0"/>
              </a:rPr>
              <a:t>单击此处编辑母版文本样式</a:t>
            </a:r>
          </a:p>
          <a:p>
            <a:pPr defTabSz="0">
              <a:spcBef>
                <a:spcPct val="30000"/>
              </a:spcBef>
              <a:buFontTx/>
              <a:buNone/>
            </a:pPr>
            <a:r>
              <a:rPr lang="zh-CN" sz="1200">
                <a:latin typeface="Arial" pitchFamily="34" charset="0"/>
              </a:rPr>
              <a:t>第二级</a:t>
            </a:r>
          </a:p>
          <a:p>
            <a:pPr defTabSz="0">
              <a:spcBef>
                <a:spcPct val="30000"/>
              </a:spcBef>
              <a:buFontTx/>
              <a:buNone/>
            </a:pPr>
            <a:r>
              <a:rPr lang="zh-CN" sz="1200">
                <a:latin typeface="Arial" pitchFamily="34" charset="0"/>
              </a:rPr>
              <a:t>第三级</a:t>
            </a:r>
          </a:p>
          <a:p>
            <a:pPr defTabSz="0">
              <a:spcBef>
                <a:spcPct val="30000"/>
              </a:spcBef>
              <a:buFontTx/>
              <a:buNone/>
            </a:pPr>
            <a:r>
              <a:rPr lang="zh-CN" sz="1200">
                <a:latin typeface="Arial" pitchFamily="34" charset="0"/>
              </a:rPr>
              <a:t>第四级</a:t>
            </a:r>
          </a:p>
          <a:p>
            <a:pPr defTabSz="0">
              <a:spcBef>
                <a:spcPct val="30000"/>
              </a:spcBef>
              <a:buFontTx/>
              <a:buNone/>
            </a:pPr>
            <a:r>
              <a:rPr lang="zh-CN" sz="1200">
                <a:latin typeface="Arial" pitchFamily="34" charset="0"/>
              </a:rPr>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00127067-653B-4A26-8E32-6D4EA477C9AF}" type="slidenum">
              <a:rPr lang="en-US"/>
              <a:pPr/>
              <a:t>‹#›</a:t>
            </a:fld>
            <a:endParaRPr lang="en-US" sz="1200">
              <a:latin typeface="Times New Roman" pitchFamily="18" charset="0"/>
            </a:endParaRPr>
          </a:p>
        </p:txBody>
      </p:sp>
    </p:spTree>
    <p:extLst>
      <p:ext uri="{BB962C8B-B14F-4D97-AF65-F5344CB8AC3E}">
        <p14:creationId xmlns:p14="http://schemas.microsoft.com/office/powerpoint/2010/main" val="2133471584"/>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a:t>
            </a:fld>
            <a:endParaRPr lang="en-US" sz="1200">
              <a:latin typeface="Times New Roman" pitchFamily="18" charset="0"/>
            </a:endParaRPr>
          </a:p>
        </p:txBody>
      </p:sp>
    </p:spTree>
    <p:extLst>
      <p:ext uri="{BB962C8B-B14F-4D97-AF65-F5344CB8AC3E}">
        <p14:creationId xmlns:p14="http://schemas.microsoft.com/office/powerpoint/2010/main" val="281514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smtClean="0"/>
              <a:t>to_binary(number/2</a:t>
            </a:r>
            <a:r>
              <a:rPr lang="en-US" altLang="zh-CN" dirty="0" smtClean="0"/>
              <a:t>);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27</a:t>
            </a:fld>
            <a:endParaRPr lang="en-US" sz="1200">
              <a:latin typeface="Times New Roman" pitchFamily="18" charset="0"/>
            </a:endParaRPr>
          </a:p>
        </p:txBody>
      </p:sp>
    </p:spTree>
    <p:extLst>
      <p:ext uri="{BB962C8B-B14F-4D97-AF65-F5344CB8AC3E}">
        <p14:creationId xmlns:p14="http://schemas.microsoft.com/office/powerpoint/2010/main" val="1942138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上机讲</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28</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47107"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A --&gt;C</a:t>
            </a:r>
          </a:p>
          <a:p>
            <a:r>
              <a:rPr lang="zh-CN" altLang="zh-CN"/>
              <a:t>A --&gt;B</a:t>
            </a:r>
          </a:p>
          <a:p>
            <a:r>
              <a:rPr lang="zh-CN" altLang="zh-CN"/>
              <a:t>C --&gt;B</a:t>
            </a:r>
          </a:p>
          <a:p>
            <a:r>
              <a:rPr lang="zh-CN" altLang="zh-CN"/>
              <a:t>A --&gt;C</a:t>
            </a:r>
          </a:p>
          <a:p>
            <a:r>
              <a:rPr lang="zh-CN" altLang="zh-CN"/>
              <a:t>B --&gt;A</a:t>
            </a:r>
          </a:p>
          <a:p>
            <a:r>
              <a:rPr lang="zh-CN" altLang="zh-CN"/>
              <a:t>B --&gt;C</a:t>
            </a:r>
          </a:p>
          <a:p>
            <a:r>
              <a:rPr lang="zh-CN" altLang="zh-CN"/>
              <a:t>A --&gt;C</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xfrm>
            <a:off x="1588" y="0"/>
            <a:ext cx="0" cy="0"/>
          </a:xfrm>
          <a:ln/>
        </p:spPr>
      </p:sp>
      <p:sp>
        <p:nvSpPr>
          <p:cNvPr id="52227"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r>
              <a:rPr lang="zh-CN" altLang="en-US"/>
              <a:t>功能：汉诺塔问题算法的控制台动画演示程序</a:t>
            </a:r>
          </a:p>
          <a:p>
            <a:r>
              <a:rPr lang="en-US"/>
              <a:t>#define MAX 5    //</a:t>
            </a:r>
            <a:r>
              <a:rPr lang="zh-CN" altLang="en-US"/>
              <a:t>塔的最大高度（层数），也是圆盘的最大个数与最大大小</a:t>
            </a:r>
          </a:p>
          <a:p>
            <a:r>
              <a:rPr lang="en-US"/>
              <a:t>//</a:t>
            </a:r>
            <a:r>
              <a:rPr lang="zh-CN" altLang="en-US"/>
              <a:t>一个堆栈，用于模拟塔柱</a:t>
            </a:r>
          </a:p>
          <a:p>
            <a:r>
              <a:rPr lang="en-US"/>
              <a:t>struct stack</a:t>
            </a:r>
            <a:endParaRPr lang="zh-CN" altLang="en-US"/>
          </a:p>
          <a:p>
            <a:r>
              <a:rPr lang="en-US"/>
              <a:t>{</a:t>
            </a:r>
            <a:endParaRPr lang="zh-CN" altLang="en-US"/>
          </a:p>
          <a:p>
            <a:r>
              <a:rPr lang="en-US"/>
              <a:t>	int space[MAX];//</a:t>
            </a:r>
            <a:r>
              <a:rPr lang="zh-CN" altLang="en-US"/>
              <a:t>堆栈空间，用于塔柱的各层，存放的数字代表圆盘的大小</a:t>
            </a:r>
          </a:p>
          <a:p>
            <a:r>
              <a:rPr lang="zh-CN" altLang="en-US"/>
              <a:t>	</a:t>
            </a:r>
            <a:r>
              <a:rPr lang="en-US"/>
              <a:t>int p;//</a:t>
            </a:r>
            <a:r>
              <a:rPr lang="zh-CN" altLang="en-US"/>
              <a:t>栈顶指针</a:t>
            </a:r>
          </a:p>
          <a:p>
            <a:r>
              <a:rPr lang="en-US"/>
              <a:t>}stacks[3];//</a:t>
            </a:r>
            <a:r>
              <a:rPr lang="zh-CN" altLang="en-US"/>
              <a:t>三个塔柱</a:t>
            </a:r>
          </a:p>
          <a:p>
            <a:endParaRPr lang="zh-CN" altLang="en-US"/>
          </a:p>
          <a:p>
            <a:r>
              <a:rPr lang="en-US"/>
              <a:t>char star[MAX+1]; //</a:t>
            </a:r>
            <a:r>
              <a:rPr lang="zh-CN" altLang="en-US"/>
              <a:t>存放星星的数组（用于表示圆盘）</a:t>
            </a:r>
          </a:p>
          <a:p>
            <a:r>
              <a:rPr lang="en-US"/>
              <a:t>char space[MAX+1];//</a:t>
            </a:r>
            <a:r>
              <a:rPr lang="zh-CN" altLang="en-US"/>
              <a:t>存放空格的数组</a:t>
            </a:r>
          </a:p>
          <a:p>
            <a:endParaRPr lang="zh-CN" altLang="en-US"/>
          </a:p>
          <a:p>
            <a:r>
              <a:rPr lang="en-US"/>
              <a:t>// </a:t>
            </a:r>
            <a:r>
              <a:rPr lang="zh-CN" altLang="en-US"/>
              <a:t>入栈，表示放入一个圆盘：</a:t>
            </a:r>
          </a:p>
          <a:p>
            <a:r>
              <a:rPr lang="en-US"/>
              <a:t>// stackNum</a:t>
            </a:r>
            <a:r>
              <a:rPr lang="zh-CN" altLang="en-US"/>
              <a:t>：塔号，</a:t>
            </a:r>
            <a:r>
              <a:rPr lang="en-US"/>
              <a:t>number</a:t>
            </a:r>
            <a:r>
              <a:rPr lang="zh-CN" altLang="en-US"/>
              <a:t>：圆盘大小</a:t>
            </a:r>
          </a:p>
          <a:p>
            <a:r>
              <a:rPr lang="en-US"/>
              <a:t>void push(int stackNum,int number)</a:t>
            </a:r>
            <a:endParaRPr lang="zh-CN" altLang="en-US"/>
          </a:p>
          <a:p>
            <a:r>
              <a:rPr lang="en-US"/>
              <a:t>{</a:t>
            </a:r>
            <a:endParaRPr lang="zh-CN" altLang="en-US"/>
          </a:p>
          <a:p>
            <a:r>
              <a:rPr lang="en-US"/>
              <a:t>	if(stacks[stackNum].p&gt;=MAX)</a:t>
            </a:r>
            <a:endParaRPr lang="zh-CN" altLang="en-US"/>
          </a:p>
          <a:p>
            <a:r>
              <a:rPr lang="en-US"/>
              <a:t>	{</a:t>
            </a:r>
            <a:endParaRPr lang="zh-CN" altLang="en-US"/>
          </a:p>
          <a:p>
            <a:r>
              <a:rPr lang="en-US"/>
              <a:t>		printf("</a:t>
            </a:r>
            <a:r>
              <a:rPr lang="zh-CN" altLang="en-US"/>
              <a:t>错误：无法入栈，已到达栈顶。</a:t>
            </a:r>
            <a:r>
              <a:rPr lang="en-US"/>
              <a:t>\n");</a:t>
            </a:r>
            <a:endParaRPr lang="zh-CN" altLang="en-US"/>
          </a:p>
          <a:p>
            <a:r>
              <a:rPr lang="en-US"/>
              <a:t>		exit(0);</a:t>
            </a:r>
            <a:endParaRPr lang="zh-CN" altLang="en-US"/>
          </a:p>
          <a:p>
            <a:r>
              <a:rPr lang="en-US"/>
              <a:t>	}</a:t>
            </a:r>
            <a:endParaRPr lang="zh-CN" altLang="en-US"/>
          </a:p>
          <a:p>
            <a:r>
              <a:rPr lang="en-US"/>
              <a:t>	stacks[stackNum].space[stacks[stackNum].p++]=number;</a:t>
            </a:r>
            <a:endParaRPr lang="zh-CN" altLang="en-US"/>
          </a:p>
          <a:p>
            <a:r>
              <a:rPr lang="en-US"/>
              <a:t>}</a:t>
            </a:r>
            <a:endParaRPr lang="zh-CN" altLang="en-US"/>
          </a:p>
          <a:p>
            <a:r>
              <a:rPr lang="en-US"/>
              <a:t>// </a:t>
            </a:r>
            <a:r>
              <a:rPr lang="zh-CN" altLang="en-US"/>
              <a:t>出栈，表示取出一个圆盘：</a:t>
            </a:r>
          </a:p>
          <a:p>
            <a:r>
              <a:rPr lang="en-US"/>
              <a:t>// stackNum</a:t>
            </a:r>
            <a:r>
              <a:rPr lang="zh-CN" altLang="en-US"/>
              <a:t>：塔号，</a:t>
            </a:r>
            <a:r>
              <a:rPr lang="en-US"/>
              <a:t>return</a:t>
            </a:r>
            <a:r>
              <a:rPr lang="zh-CN" altLang="en-US"/>
              <a:t>：：圆盘大小</a:t>
            </a:r>
          </a:p>
          <a:p>
            <a:r>
              <a:rPr lang="en-US"/>
              <a:t>int pop(int stackNum)</a:t>
            </a:r>
            <a:endParaRPr lang="zh-CN" altLang="en-US"/>
          </a:p>
          <a:p>
            <a:r>
              <a:rPr lang="en-US"/>
              <a:t>{</a:t>
            </a:r>
            <a:endParaRPr lang="zh-CN" altLang="en-US"/>
          </a:p>
          <a:p>
            <a:r>
              <a:rPr lang="en-US"/>
              <a:t>	if(stacks[stackNum].p&lt;=0)</a:t>
            </a:r>
            <a:endParaRPr lang="zh-CN" altLang="en-US"/>
          </a:p>
          <a:p>
            <a:r>
              <a:rPr lang="en-US"/>
              <a:t>	{</a:t>
            </a:r>
            <a:endParaRPr lang="zh-CN" altLang="en-US"/>
          </a:p>
          <a:p>
            <a:r>
              <a:rPr lang="en-US"/>
              <a:t>		printf("</a:t>
            </a:r>
            <a:r>
              <a:rPr lang="zh-CN" altLang="en-US"/>
              <a:t>错误：无法出栈，已到达栈底。</a:t>
            </a:r>
            <a:r>
              <a:rPr lang="en-US"/>
              <a:t>\n");</a:t>
            </a:r>
            <a:endParaRPr lang="zh-CN" altLang="en-US"/>
          </a:p>
          <a:p>
            <a:r>
              <a:rPr lang="en-US"/>
              <a:t>		exit(0);</a:t>
            </a:r>
            <a:endParaRPr lang="zh-CN" altLang="en-US"/>
          </a:p>
          <a:p>
            <a:r>
              <a:rPr lang="en-US"/>
              <a:t>	}</a:t>
            </a:r>
            <a:endParaRPr lang="zh-CN" altLang="en-US"/>
          </a:p>
          <a:p>
            <a:r>
              <a:rPr lang="en-US"/>
              <a:t>	return stacks[stackNum].space[--stacks[stackNum].p];</a:t>
            </a:r>
            <a:endParaRPr lang="zh-CN" altLang="en-US"/>
          </a:p>
          <a:p>
            <a:r>
              <a:rPr lang="en-US"/>
              <a:t>}</a:t>
            </a:r>
            <a:endParaRPr lang="zh-CN" altLang="en-US"/>
          </a:p>
          <a:p>
            <a:endParaRPr lang="zh-CN" altLang="en-US"/>
          </a:p>
          <a:p>
            <a:r>
              <a:rPr lang="en-US"/>
              <a:t>//</a:t>
            </a:r>
            <a:r>
              <a:rPr lang="zh-CN" altLang="en-US"/>
              <a:t>显示当前塔的状态</a:t>
            </a:r>
          </a:p>
          <a:p>
            <a:r>
              <a:rPr lang="en-US"/>
              <a:t>void show()</a:t>
            </a:r>
            <a:endParaRPr lang="zh-CN" altLang="en-US"/>
          </a:p>
          <a:p>
            <a:r>
              <a:rPr lang="en-US"/>
              <a:t>{</a:t>
            </a:r>
            <a:endParaRPr lang="zh-CN" altLang="en-US"/>
          </a:p>
          <a:p>
            <a:r>
              <a:rPr lang="en-US"/>
              <a:t>	int charCount;//</a:t>
            </a:r>
            <a:r>
              <a:rPr lang="zh-CN" altLang="en-US"/>
              <a:t>统计当前行绘制了多少个字符</a:t>
            </a:r>
          </a:p>
          <a:p>
            <a:r>
              <a:rPr lang="zh-CN" altLang="en-US"/>
              <a:t>	</a:t>
            </a:r>
            <a:r>
              <a:rPr lang="en-US"/>
              <a:t>int i,j;</a:t>
            </a:r>
            <a:endParaRPr lang="zh-CN" altLang="en-US"/>
          </a:p>
          <a:p>
            <a:r>
              <a:rPr lang="en-US"/>
              <a:t>	//system("cls");//</a:t>
            </a:r>
            <a:r>
              <a:rPr lang="zh-CN" altLang="en-US"/>
              <a:t>清屏函数</a:t>
            </a:r>
          </a:p>
          <a:p>
            <a:r>
              <a:rPr lang="zh-CN" altLang="en-US"/>
              <a:t>	</a:t>
            </a:r>
            <a:r>
              <a:rPr lang="en-US"/>
              <a:t>//</a:t>
            </a:r>
            <a:r>
              <a:rPr lang="zh-CN" altLang="en-US"/>
              <a:t>最高层开始逐层绘制塔图</a:t>
            </a:r>
          </a:p>
          <a:p>
            <a:r>
              <a:rPr lang="zh-CN" altLang="en-US"/>
              <a:t>	</a:t>
            </a:r>
            <a:r>
              <a:rPr lang="en-US"/>
              <a:t>int taP= MAX;</a:t>
            </a:r>
            <a:endParaRPr lang="zh-CN" altLang="en-US"/>
          </a:p>
          <a:p>
            <a:r>
              <a:rPr lang="en-US"/>
              <a:t>	while(taP--)</a:t>
            </a:r>
            <a:endParaRPr lang="zh-CN" altLang="en-US"/>
          </a:p>
          <a:p>
            <a:r>
              <a:rPr lang="en-US"/>
              <a:t>	{</a:t>
            </a:r>
            <a:endParaRPr lang="zh-CN" altLang="en-US"/>
          </a:p>
          <a:p>
            <a:r>
              <a:rPr lang="en-US"/>
              <a:t>		for(i=0;i&lt;3;i++)</a:t>
            </a:r>
            <a:endParaRPr lang="zh-CN" altLang="en-US"/>
          </a:p>
          <a:p>
            <a:r>
              <a:rPr lang="en-US"/>
              <a:t>		{</a:t>
            </a:r>
            <a:endParaRPr lang="zh-CN" altLang="en-US"/>
          </a:p>
          <a:p>
            <a:r>
              <a:rPr lang="en-US"/>
              <a:t>			charCount = 0;</a:t>
            </a:r>
            <a:endParaRPr lang="zh-CN" altLang="en-US"/>
          </a:p>
          <a:p>
            <a:r>
              <a:rPr lang="en-US"/>
              <a:t>			//</a:t>
            </a:r>
            <a:r>
              <a:rPr lang="zh-CN" altLang="en-US"/>
              <a:t>若此层有圆饼，就绘制</a:t>
            </a:r>
          </a:p>
          <a:p>
            <a:r>
              <a:rPr lang="zh-CN" altLang="en-US"/>
              <a:t>			</a:t>
            </a:r>
            <a:r>
              <a:rPr lang="en-US"/>
              <a:t>if(taP&lt;=stacks[i].p-1)</a:t>
            </a:r>
            <a:endParaRPr lang="zh-CN" altLang="en-US"/>
          </a:p>
          <a:p>
            <a:r>
              <a:rPr lang="en-US"/>
              <a:t>			{</a:t>
            </a:r>
            <a:endParaRPr lang="zh-CN" altLang="en-US"/>
          </a:p>
          <a:p>
            <a:r>
              <a:rPr lang="en-US"/>
              <a:t>				printf("%s",&amp;star[MAX-stacks[i].space[taP]]);</a:t>
            </a:r>
            <a:endParaRPr lang="zh-CN" altLang="en-US"/>
          </a:p>
          <a:p>
            <a:r>
              <a:rPr lang="en-US"/>
              <a:t>				charCount+=stacks[i].space[taP];</a:t>
            </a:r>
            <a:endParaRPr lang="zh-CN" altLang="en-US"/>
          </a:p>
          <a:p>
            <a:r>
              <a:rPr lang="en-US"/>
              <a:t>			}</a:t>
            </a:r>
            <a:endParaRPr lang="zh-CN" altLang="en-US"/>
          </a:p>
          <a:p>
            <a:r>
              <a:rPr lang="en-US"/>
              <a:t>			//</a:t>
            </a:r>
            <a:r>
              <a:rPr lang="zh-CN" altLang="en-US"/>
              <a:t>补全空格</a:t>
            </a:r>
          </a:p>
          <a:p>
            <a:r>
              <a:rPr lang="zh-CN" altLang="en-US"/>
              <a:t>			</a:t>
            </a:r>
            <a:r>
              <a:rPr lang="en-US"/>
              <a:t>printf("%s|",&amp;space[charCount]);</a:t>
            </a:r>
            <a:endParaRPr lang="zh-CN" altLang="en-US"/>
          </a:p>
          <a:p>
            <a:r>
              <a:rPr lang="en-US"/>
              <a:t>		}</a:t>
            </a:r>
            <a:endParaRPr lang="zh-CN" altLang="en-US"/>
          </a:p>
          <a:p>
            <a:r>
              <a:rPr lang="en-US"/>
              <a:t>		printf("\n");</a:t>
            </a:r>
            <a:endParaRPr lang="zh-CN" altLang="en-US"/>
          </a:p>
          <a:p>
            <a:r>
              <a:rPr lang="en-US"/>
              <a:t>	}</a:t>
            </a:r>
            <a:endParaRPr lang="zh-CN" altLang="en-US"/>
          </a:p>
          <a:p>
            <a:r>
              <a:rPr lang="en-US"/>
              <a:t>	//sleep(500);</a:t>
            </a:r>
            <a:endParaRPr lang="zh-CN" altLang="en-US"/>
          </a:p>
          <a:p>
            <a:r>
              <a:rPr lang="en-US"/>
              <a:t>	//getchar();</a:t>
            </a:r>
            <a:endParaRPr lang="zh-CN" altLang="en-US"/>
          </a:p>
          <a:p>
            <a:r>
              <a:rPr lang="en-US"/>
              <a:t>}</a:t>
            </a:r>
            <a:endParaRPr lang="zh-CN" altLang="en-US"/>
          </a:p>
          <a:p>
            <a:endParaRPr lang="zh-CN" altLang="en-US"/>
          </a:p>
          <a:p>
            <a:r>
              <a:rPr lang="en-US"/>
              <a:t>//</a:t>
            </a:r>
            <a:r>
              <a:rPr lang="zh-CN" altLang="en-US"/>
              <a:t>移动圆饼：柱</a:t>
            </a:r>
            <a:r>
              <a:rPr lang="en-US"/>
              <a:t>a-&gt;</a:t>
            </a:r>
            <a:r>
              <a:rPr lang="zh-CN" altLang="en-US"/>
              <a:t>柱</a:t>
            </a:r>
            <a:r>
              <a:rPr lang="en-US"/>
              <a:t>b</a:t>
            </a:r>
            <a:endParaRPr lang="zh-CN" altLang="en-US"/>
          </a:p>
          <a:p>
            <a:r>
              <a:rPr lang="en-US"/>
              <a:t>void move(int a,int b)</a:t>
            </a:r>
            <a:endParaRPr lang="zh-CN" altLang="en-US"/>
          </a:p>
          <a:p>
            <a:r>
              <a:rPr lang="en-US"/>
              <a:t>{</a:t>
            </a:r>
            <a:endParaRPr lang="zh-CN" altLang="en-US"/>
          </a:p>
          <a:p>
            <a:r>
              <a:rPr lang="en-US"/>
              <a:t>	push(b,pop(a));</a:t>
            </a:r>
            <a:endParaRPr lang="zh-CN" altLang="en-US"/>
          </a:p>
          <a:p>
            <a:r>
              <a:rPr lang="en-US"/>
              <a:t>	printf("move %c to %c\n",a+'A',b+'A');</a:t>
            </a:r>
            <a:endParaRPr lang="zh-CN" altLang="en-US"/>
          </a:p>
          <a:p>
            <a:r>
              <a:rPr lang="en-US"/>
              <a:t>	getchar();</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b</a:t>
            </a:r>
            <a:r>
              <a:rPr lang="zh-CN" altLang="en-US"/>
              <a:t>，借助</a:t>
            </a:r>
            <a:r>
              <a:rPr lang="en-US"/>
              <a:t>c</a:t>
            </a:r>
            <a:endParaRPr lang="zh-CN" altLang="en-US"/>
          </a:p>
          <a:p>
            <a:r>
              <a:rPr lang="en-US"/>
              <a:t>void Hanoi_1(int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Hanoi_1(n-1,a,c,b); // n-1,a-&gt;c,</a:t>
            </a:r>
            <a:r>
              <a:rPr lang="zh-CN" altLang="en-US"/>
              <a:t>借助</a:t>
            </a:r>
            <a:r>
              <a:rPr lang="en-US"/>
              <a:t>b</a:t>
            </a:r>
            <a:endParaRPr lang="zh-CN" altLang="en-US"/>
          </a:p>
          <a:p>
            <a:r>
              <a:rPr lang="en-US"/>
              <a:t>		move(a,b);        // 1</a:t>
            </a:r>
            <a:r>
              <a:rPr lang="zh-CN" altLang="en-US"/>
              <a:t>个，</a:t>
            </a:r>
            <a:r>
              <a:rPr lang="en-US"/>
              <a:t>a-&gt;b</a:t>
            </a:r>
            <a:endParaRPr lang="zh-CN" altLang="en-US"/>
          </a:p>
          <a:p>
            <a:r>
              <a:rPr lang="en-US"/>
              <a:t>		show();           //</a:t>
            </a:r>
            <a:r>
              <a:rPr lang="zh-CN" altLang="en-US"/>
              <a:t>显示汉诺塔</a:t>
            </a:r>
          </a:p>
          <a:p>
            <a:r>
              <a:rPr lang="zh-CN" altLang="en-US"/>
              <a:t>		</a:t>
            </a:r>
            <a:r>
              <a:rPr lang="en-US"/>
              <a:t>Hanoi_1(n-1,c,b,a); // n-1,c-&gt;b,</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Hanoi_2(int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Hanoi_2(n-1,a,c,b);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Hanoi_2(n-1,b,a,c);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Hanoi_3(int n,int a,int b,int c)</a:t>
            </a:r>
            <a:endParaRPr lang="zh-CN" altLang="en-US"/>
          </a:p>
          <a:p>
            <a:r>
              <a:rPr lang="en-US"/>
              <a:t>{</a:t>
            </a:r>
            <a:endParaRPr lang="zh-CN" altLang="en-US"/>
          </a:p>
          <a:p>
            <a:r>
              <a:rPr lang="en-US"/>
              <a:t>	if (n==1) {</a:t>
            </a:r>
            <a:endParaRPr lang="zh-CN" altLang="en-US"/>
          </a:p>
          <a:p>
            <a:r>
              <a:rPr lang="en-US"/>
              <a:t>		printf("1111\n");</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a:t>
            </a:r>
            <a:endParaRPr lang="zh-CN" altLang="en-US"/>
          </a:p>
          <a:p>
            <a:r>
              <a:rPr lang="en-US"/>
              <a:t>	else {</a:t>
            </a:r>
            <a:endParaRPr lang="zh-CN" altLang="en-US"/>
          </a:p>
          <a:p>
            <a:r>
              <a:rPr lang="en-US"/>
              <a:t>		Hanoi_3(n-1,a,c,b);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Hanoi_3(n-1,b,a,c);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初始化一些变量</a:t>
            </a:r>
          </a:p>
          <a:p>
            <a:r>
              <a:rPr lang="en-US"/>
              <a:t>void init()</a:t>
            </a:r>
            <a:endParaRPr lang="zh-CN" altLang="en-US"/>
          </a:p>
          <a:p>
            <a:r>
              <a:rPr lang="en-US"/>
              <a:t>{</a:t>
            </a:r>
            <a:endParaRPr lang="zh-CN" altLang="en-US"/>
          </a:p>
          <a:p>
            <a:r>
              <a:rPr lang="en-US"/>
              <a:t>	stacks[0].p = stacks[1].p = stacks[2].p =0;</a:t>
            </a:r>
            <a:endParaRPr lang="zh-CN" altLang="en-US"/>
          </a:p>
          <a:p>
            <a:r>
              <a:rPr lang="en-US"/>
              <a:t>	int i;</a:t>
            </a:r>
            <a:endParaRPr lang="zh-CN" altLang="en-US"/>
          </a:p>
          <a:p>
            <a:r>
              <a:rPr lang="en-US"/>
              <a:t>	for(i=0;i&lt;MAX;i++)</a:t>
            </a:r>
            <a:endParaRPr lang="zh-CN" altLang="en-US"/>
          </a:p>
          <a:p>
            <a:r>
              <a:rPr lang="en-US"/>
              <a:t>	{</a:t>
            </a:r>
            <a:endParaRPr lang="zh-CN" altLang="en-US"/>
          </a:p>
          <a:p>
            <a:r>
              <a:rPr lang="en-US"/>
              <a:t>		star[i]='*';    //</a:t>
            </a:r>
            <a:r>
              <a:rPr lang="zh-CN" altLang="en-US"/>
              <a:t>创建一个星星数组，便于绘图</a:t>
            </a:r>
          </a:p>
          <a:p>
            <a:r>
              <a:rPr lang="zh-CN" altLang="en-US"/>
              <a:t>		</a:t>
            </a:r>
            <a:r>
              <a:rPr lang="en-US"/>
              <a:t>space[i]=' ';   //</a:t>
            </a:r>
            <a:r>
              <a:rPr lang="zh-CN" altLang="en-US"/>
              <a:t>创建一个空格数组，便于绘图</a:t>
            </a:r>
          </a:p>
          <a:p>
            <a:r>
              <a:rPr lang="zh-CN" altLang="en-US"/>
              <a:t>	</a:t>
            </a:r>
            <a:r>
              <a:rPr lang="en-US"/>
              <a:t>}</a:t>
            </a:r>
            <a:endParaRPr lang="zh-CN" altLang="en-US"/>
          </a:p>
          <a:p>
            <a:r>
              <a:rPr lang="en-US"/>
              <a:t>	space[i]=star[i]='\0';</a:t>
            </a:r>
            <a:endParaRPr lang="zh-CN" altLang="en-US"/>
          </a:p>
          <a:p>
            <a:r>
              <a:rPr lang="en-US"/>
              <a:t>}</a:t>
            </a:r>
            <a:endParaRPr lang="zh-CN" altLang="en-US"/>
          </a:p>
          <a:p>
            <a:r>
              <a:rPr lang="en-US"/>
              <a:t>void hanoi_show1()</a:t>
            </a:r>
            <a:endParaRPr lang="zh-CN" altLang="en-US"/>
          </a:p>
          <a:p>
            <a:r>
              <a:rPr lang="en-US"/>
              <a:t>{</a:t>
            </a:r>
            <a:endParaRPr lang="zh-CN" altLang="en-US"/>
          </a:p>
          <a:p>
            <a:r>
              <a:rPr lang="en-US"/>
              <a:t>	init();</a:t>
            </a:r>
            <a:endParaRPr lang="zh-CN" altLang="en-US"/>
          </a:p>
          <a:p>
            <a:r>
              <a:rPr lang="en-US"/>
              <a:t>	//</a:t>
            </a:r>
            <a:r>
              <a:rPr lang="zh-CN" altLang="en-US"/>
              <a:t>放置圆饼</a:t>
            </a:r>
            <a:r>
              <a:rPr lang="en-US"/>
              <a:t>:</a:t>
            </a:r>
            <a:r>
              <a:rPr lang="zh-CN" altLang="en-US"/>
              <a:t>放入零号塔柱，依次放入大小为</a:t>
            </a:r>
            <a:r>
              <a:rPr lang="en-US"/>
              <a:t>3~1</a:t>
            </a:r>
            <a:r>
              <a:rPr lang="zh-CN" altLang="en-US"/>
              <a:t>的圆饼</a:t>
            </a:r>
          </a:p>
          <a:p>
            <a:r>
              <a:rPr lang="zh-CN" altLang="en-US"/>
              <a:t>	</a:t>
            </a:r>
            <a:r>
              <a:rPr lang="en-US"/>
              <a:t>//push(0,5);</a:t>
            </a:r>
            <a:endParaRPr lang="zh-CN" altLang="en-US"/>
          </a:p>
          <a:p>
            <a:r>
              <a:rPr lang="en-US"/>
              <a:t>	//push(0,4);</a:t>
            </a:r>
            <a:endParaRPr lang="zh-CN" altLang="en-US"/>
          </a:p>
          <a:p>
            <a:r>
              <a:rPr lang="en-US"/>
              <a:t>	push(0,3);</a:t>
            </a:r>
            <a:endParaRPr lang="zh-CN" altLang="en-US"/>
          </a:p>
          <a:p>
            <a:r>
              <a:rPr lang="en-US"/>
              <a:t>	push(0,2);</a:t>
            </a:r>
            <a:endParaRPr lang="zh-CN" altLang="en-US"/>
          </a:p>
          <a:p>
            <a:r>
              <a:rPr lang="en-US"/>
              <a:t>	push(0,1);</a:t>
            </a:r>
            <a:endParaRPr lang="zh-CN" altLang="en-US"/>
          </a:p>
          <a:p>
            <a:r>
              <a:rPr lang="en-US"/>
              <a:t>	show();         //</a:t>
            </a:r>
            <a:r>
              <a:rPr lang="zh-CN" altLang="en-US"/>
              <a:t>显示放入圆饼后的汉诺塔</a:t>
            </a:r>
          </a:p>
          <a:p>
            <a:r>
              <a:rPr lang="zh-CN" altLang="en-US"/>
              <a:t>	</a:t>
            </a:r>
            <a:r>
              <a:rPr lang="en-US"/>
              <a:t>//Hanoi_1(5,0,1,2);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//Hanoi_2(5,0,1,2);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//Hanoi_1(3,0,2,1);  // = Hanoi_2(3,0,1,2);  ok</a:t>
            </a:r>
            <a:endParaRPr lang="zh-CN" altLang="en-US"/>
          </a:p>
          <a:p>
            <a:endParaRPr lang="zh-CN" altLang="en-US"/>
          </a:p>
          <a:p>
            <a:r>
              <a:rPr lang="en-US"/>
              <a:t>	Hanoi_3(3,0,1,2);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r>
              <a:rPr lang="en-US"/>
              <a:t>}</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寄存器在中央处理器（CPU）内，速度更快，但是容量小</a:t>
            </a: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41</a:t>
            </a:fld>
            <a:endParaRPr lang="en-US" sz="1200">
              <a:latin typeface="Times New Roman" pitchFamily="18" charset="0"/>
            </a:endParaRPr>
          </a:p>
        </p:txBody>
      </p:sp>
    </p:spTree>
    <p:extLst>
      <p:ext uri="{BB962C8B-B14F-4D97-AF65-F5344CB8AC3E}">
        <p14:creationId xmlns:p14="http://schemas.microsoft.com/office/powerpoint/2010/main" val="926782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6563"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当使用一个变量时，需要首先在内存中给这个变量开辟相应的存储单元，这时可以说这个变量存在了，或说它处于生存期内。如果这个变量所占用的内存单元被释放，那么这个变量就不存在了，或说在生存期之外。所以生存期指变量在内存中占用内存单元的时间。当一个程序运行时，程序中所包含的变量并不一定在程序运行的整个过程中都占用内存单元，往往是在需要时占用内存，而在使用结束后释放内存，这样做可以提高内存单元的使用效率，所以就产生了变量的生存期问题。</a:t>
            </a:r>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强调必须顺序调用，</a:t>
            </a:r>
            <a:r>
              <a:rPr lang="en-US" altLang="zh-CN" dirty="0" smtClean="0"/>
              <a:t>1,2,3</a:t>
            </a:r>
            <a:r>
              <a:rPr lang="zh-CN" altLang="en-US" dirty="0" smtClean="0"/>
              <a:t>，</a:t>
            </a:r>
            <a:r>
              <a:rPr lang="en-US" altLang="zh-CN" dirty="0" smtClean="0"/>
              <a:t>…</a:t>
            </a:r>
            <a:r>
              <a:rPr lang="zh-CN" altLang="en-US" dirty="0" smtClean="0"/>
              <a:t>。不可跳跃调用。</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48</a:t>
            </a:fld>
            <a:endParaRPr lang="en-US" sz="1200">
              <a:latin typeface="Times New Roman" pitchFamily="18" charset="0"/>
            </a:endParaRPr>
          </a:p>
        </p:txBody>
      </p:sp>
    </p:spTree>
    <p:extLst>
      <p:ext uri="{BB962C8B-B14F-4D97-AF65-F5344CB8AC3E}">
        <p14:creationId xmlns:p14="http://schemas.microsoft.com/office/powerpoint/2010/main" val="988506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73731" name="Rectangle 3"/>
          <p:cNvSpPr>
            <a:spLocks noGrp="1" noRot="1" noChangeAspect="1" noChangeArrowheads="1" noTextEdit="1"/>
          </p:cNvSpPr>
          <p:nvPr>
            <p:ph type="body" idx="1"/>
          </p:nvPr>
        </p:nvSpPr>
        <p:spPr bwMode="auto">
          <a:xfrm>
            <a:off x="-606425" y="8210550"/>
            <a:ext cx="7029450"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en-US"/>
              <a:t>#define  N 5   </a:t>
            </a:r>
          </a:p>
          <a:p>
            <a:r>
              <a:rPr lang="zh-CN" altLang="en-US"/>
              <a:t>预处理语句，编译时定义N常数值</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0243" name="Rectangle 3"/>
          <p:cNvSpPr>
            <a:spLocks noGrp="1" noRot="1" noChangeAspect="1" noChangeArrowheads="1" noTextEdit="1"/>
          </p:cNvSpPr>
          <p:nvPr>
            <p:ph type="body" idx="1"/>
          </p:nvPr>
        </p:nvSpPr>
        <p:spPr bwMode="auto">
          <a:xfrm>
            <a:off x="-595313" y="8210550"/>
            <a:ext cx="7018338"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Calculates the exponential.</a:t>
            </a:r>
          </a:p>
          <a:p>
            <a:r>
              <a:rPr lang="zh-CN" altLang="zh-CN"/>
              <a:t>double exp( </a:t>
            </a:r>
          </a:p>
          <a:p>
            <a:endParaRPr lang="zh-CN" altLang="zh-CN"/>
          </a:p>
          <a:p>
            <a:r>
              <a:rPr lang="zh-CN" altLang="zh-CN"/>
              <a:t>   double x</a:t>
            </a:r>
          </a:p>
          <a:p>
            <a:endParaRPr lang="zh-CN" altLang="zh-CN"/>
          </a:p>
          <a:p>
            <a:r>
              <a:rPr lang="zh-CN" altLang="zh-CN"/>
              <a:t>);</a:t>
            </a:r>
          </a:p>
          <a:p>
            <a:endParaRPr lang="zh-CN" altLang="zh-CN"/>
          </a:p>
          <a:p>
            <a:r>
              <a:rPr lang="zh-CN" altLang="zh-CN"/>
              <a:t>float exp(</a:t>
            </a:r>
          </a:p>
          <a:p>
            <a:endParaRPr lang="zh-CN" altLang="zh-CN"/>
          </a:p>
          <a:p>
            <a:r>
              <a:rPr lang="zh-CN" altLang="zh-CN"/>
              <a:t>   float x</a:t>
            </a:r>
          </a:p>
          <a:p>
            <a:endParaRPr lang="zh-CN" altLang="zh-CN"/>
          </a:p>
          <a:p>
            <a:r>
              <a:rPr lang="zh-CN" altLang="zh-CN"/>
              <a:t>);  // C++ only</a:t>
            </a:r>
          </a:p>
          <a:p>
            <a:endParaRPr lang="zh-CN" altLang="zh-CN"/>
          </a:p>
          <a:p>
            <a:r>
              <a:rPr lang="zh-CN" altLang="zh-CN"/>
              <a:t>long double exp(</a:t>
            </a:r>
          </a:p>
          <a:p>
            <a:endParaRPr lang="zh-CN" altLang="zh-CN"/>
          </a:p>
          <a:p>
            <a:r>
              <a:rPr lang="zh-CN" altLang="zh-CN"/>
              <a:t>   long double x</a:t>
            </a:r>
          </a:p>
          <a:p>
            <a:endParaRPr lang="zh-CN" altLang="zh-CN"/>
          </a:p>
          <a:p>
            <a:r>
              <a:rPr lang="zh-CN" altLang="zh-CN"/>
              <a:t>);  // C++ only</a:t>
            </a:r>
          </a:p>
          <a:p>
            <a:endParaRPr lang="zh-CN" altLang="zh-CN"/>
          </a:p>
          <a:p>
            <a:r>
              <a:rPr lang="zh-CN" altLang="zh-CN"/>
              <a:t>float expf( </a:t>
            </a:r>
          </a:p>
          <a:p>
            <a:endParaRPr lang="zh-CN" altLang="zh-CN"/>
          </a:p>
          <a:p>
            <a:r>
              <a:rPr lang="zh-CN" altLang="zh-CN"/>
              <a:t>   float x</a:t>
            </a:r>
          </a:p>
          <a:p>
            <a:endParaRPr lang="zh-CN" altLang="zh-CN"/>
          </a:p>
          <a:p>
            <a:r>
              <a:rPr lang="zh-CN" altLang="zh-CN"/>
              <a:t>);</a:t>
            </a:r>
          </a:p>
          <a:p>
            <a:endParaRPr lang="zh-CN" altLang="zh-CN"/>
          </a:p>
          <a:p>
            <a:endParaRPr lang="zh-CN" altLang="zh-CN"/>
          </a:p>
          <a:p>
            <a:r>
              <a:rPr lang="zh-CN" altLang="zh-CN"/>
              <a:t>Calculates the absolute value of the floating-point argument.</a:t>
            </a:r>
          </a:p>
          <a:p>
            <a:endParaRPr lang="zh-CN" altLang="zh-CN"/>
          </a:p>
          <a:p>
            <a:r>
              <a:rPr lang="zh-CN" altLang="zh-CN"/>
              <a:t>double fabs( </a:t>
            </a:r>
          </a:p>
          <a:p>
            <a:endParaRPr lang="zh-CN" altLang="zh-CN"/>
          </a:p>
          <a:p>
            <a:r>
              <a:rPr lang="zh-CN" altLang="zh-CN"/>
              <a:t>   double x </a:t>
            </a:r>
          </a:p>
          <a:p>
            <a:endParaRPr lang="zh-CN" altLang="zh-CN"/>
          </a:p>
          <a:p>
            <a:r>
              <a:rPr lang="zh-CN" altLang="zh-CN"/>
              <a:t>);</a:t>
            </a:r>
          </a:p>
          <a:p>
            <a:endParaRPr lang="zh-CN" altLang="zh-CN"/>
          </a:p>
          <a:p>
            <a:r>
              <a:rPr lang="zh-CN" altLang="zh-CN"/>
              <a:t>int abs( </a:t>
            </a:r>
          </a:p>
          <a:p>
            <a:endParaRPr lang="zh-CN" altLang="zh-CN"/>
          </a:p>
          <a:p>
            <a:r>
              <a:rPr lang="zh-CN" altLang="zh-CN"/>
              <a:t>   int n </a:t>
            </a:r>
          </a:p>
          <a:p>
            <a:endParaRPr lang="zh-CN" altLang="zh-CN"/>
          </a:p>
          <a:p>
            <a:r>
              <a:rPr lang="zh-CN" altLang="zh-CN"/>
              <a:t>);</a:t>
            </a:r>
          </a:p>
          <a:p>
            <a:endParaRPr lang="zh-CN" altLang="zh-CN"/>
          </a:p>
          <a:p>
            <a:r>
              <a:rPr lang="zh-CN" altLang="zh-CN"/>
              <a:t>long abs( </a:t>
            </a:r>
          </a:p>
          <a:p>
            <a:endParaRPr lang="zh-CN" altLang="zh-CN"/>
          </a:p>
          <a:p>
            <a:r>
              <a:rPr lang="zh-CN" altLang="zh-CN"/>
              <a:t>   long n </a:t>
            </a:r>
          </a:p>
          <a:p>
            <a:endParaRPr lang="zh-CN" altLang="zh-CN"/>
          </a:p>
          <a:p>
            <a:r>
              <a:rPr lang="zh-CN" altLang="zh-CN"/>
              <a:t>);   // C++ only</a:t>
            </a:r>
          </a:p>
          <a:p>
            <a:endParaRPr lang="zh-CN" altLang="zh-CN"/>
          </a:p>
          <a:p>
            <a:r>
              <a:rPr lang="zh-CN" altLang="zh-CN"/>
              <a:t>double abs( </a:t>
            </a:r>
          </a:p>
          <a:p>
            <a:endParaRPr lang="zh-CN" altLang="zh-CN"/>
          </a:p>
          <a:p>
            <a:r>
              <a:rPr lang="zh-CN" altLang="zh-CN"/>
              <a:t>   double n </a:t>
            </a:r>
          </a:p>
          <a:p>
            <a:endParaRPr lang="zh-CN" altLang="zh-CN"/>
          </a:p>
          <a:p>
            <a:r>
              <a:rPr lang="zh-CN" altLang="zh-CN"/>
              <a:t>);   // C++ only</a:t>
            </a:r>
          </a:p>
          <a:p>
            <a:endParaRPr lang="zh-CN" altLang="zh-CN"/>
          </a:p>
          <a:p>
            <a:r>
              <a:rPr lang="zh-CN" altLang="zh-CN"/>
              <a:t>long double abs(</a:t>
            </a:r>
          </a:p>
          <a:p>
            <a:endParaRPr lang="zh-CN" altLang="zh-CN"/>
          </a:p>
          <a:p>
            <a:r>
              <a:rPr lang="zh-CN" altLang="zh-CN"/>
              <a:t>   long double n</a:t>
            </a:r>
          </a:p>
          <a:p>
            <a:endParaRPr lang="zh-CN" altLang="zh-CN"/>
          </a:p>
          <a:p>
            <a:r>
              <a:rPr lang="zh-CN" altLang="zh-CN"/>
              <a:t>);   // C++ only</a:t>
            </a:r>
          </a:p>
          <a:p>
            <a:endParaRPr lang="zh-CN" altLang="zh-CN"/>
          </a:p>
          <a:p>
            <a:r>
              <a:rPr lang="zh-CN" altLang="zh-CN"/>
              <a:t>float abs(</a:t>
            </a:r>
          </a:p>
          <a:p>
            <a:endParaRPr lang="zh-CN" altLang="zh-CN"/>
          </a:p>
          <a:p>
            <a:r>
              <a:rPr lang="zh-CN" altLang="zh-CN"/>
              <a:t>   float n </a:t>
            </a:r>
          </a:p>
          <a:p>
            <a:endParaRPr lang="zh-CN" altLang="zh-CN"/>
          </a:p>
          <a:p>
            <a:r>
              <a:rPr lang="zh-CN" altLang="zh-CN"/>
              <a:t>);   // C++ only</a:t>
            </a:r>
          </a:p>
          <a:p>
            <a:endParaRPr lang="zh-CN" altLang="zh-CN"/>
          </a:p>
          <a:p>
            <a:r>
              <a:rPr lang="zh-CN" altLang="zh-CN"/>
              <a:t>__int64 _abs64( </a:t>
            </a:r>
          </a:p>
          <a:p>
            <a:endParaRPr lang="zh-CN" altLang="zh-CN"/>
          </a:p>
          <a:p>
            <a:r>
              <a:rPr lang="zh-CN" altLang="zh-CN"/>
              <a:t>   __int64 n </a:t>
            </a:r>
          </a:p>
          <a:p>
            <a:endParaRPr lang="zh-CN" altLang="zh-CN"/>
          </a:p>
          <a:p>
            <a:r>
              <a:rPr lang="zh-CN" altLang="zh-CN"/>
              <a:t>);</a:t>
            </a:r>
          </a:p>
          <a:p>
            <a:r>
              <a:rPr lang="zh-CN" altLang="zh-CN"/>
              <a:t>float fabs(</a:t>
            </a:r>
          </a:p>
          <a:p>
            <a:endParaRPr lang="zh-CN" altLang="zh-CN"/>
          </a:p>
          <a:p>
            <a:r>
              <a:rPr lang="zh-CN" altLang="zh-CN"/>
              <a:t>   float x </a:t>
            </a:r>
          </a:p>
          <a:p>
            <a:endParaRPr lang="zh-CN" altLang="zh-CN"/>
          </a:p>
          <a:p>
            <a:r>
              <a:rPr lang="zh-CN" altLang="zh-CN"/>
              <a:t>); // C++ only</a:t>
            </a:r>
          </a:p>
          <a:p>
            <a:endParaRPr lang="zh-CN" altLang="zh-CN"/>
          </a:p>
          <a:p>
            <a:r>
              <a:rPr lang="zh-CN" altLang="zh-CN"/>
              <a:t>long double fabs(</a:t>
            </a:r>
          </a:p>
          <a:p>
            <a:endParaRPr lang="zh-CN" altLang="zh-CN"/>
          </a:p>
          <a:p>
            <a:r>
              <a:rPr lang="zh-CN" altLang="zh-CN"/>
              <a:t>   long double x</a:t>
            </a:r>
          </a:p>
          <a:p>
            <a:endParaRPr lang="zh-CN" altLang="zh-CN"/>
          </a:p>
          <a:p>
            <a:r>
              <a:rPr lang="zh-CN" altLang="zh-CN"/>
              <a:t>); // C++ only</a:t>
            </a:r>
          </a:p>
          <a:p>
            <a:endParaRPr lang="zh-CN" altLang="zh-CN"/>
          </a:p>
          <a:p>
            <a:r>
              <a:rPr lang="zh-CN" altLang="zh-CN"/>
              <a:t>float fabsf( </a:t>
            </a:r>
          </a:p>
          <a:p>
            <a:endParaRPr lang="zh-CN" altLang="zh-CN"/>
          </a:p>
          <a:p>
            <a:r>
              <a:rPr lang="zh-CN" altLang="zh-CN"/>
              <a:t>   float x </a:t>
            </a:r>
          </a:p>
          <a:p>
            <a:endParaRPr lang="zh-CN" altLang="zh-CN"/>
          </a:p>
          <a:p>
            <a:r>
              <a:rPr lang="zh-CN"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2147483647" y="2147483647"/>
            <a:ext cx="19075400" cy="14306550"/>
          </a:xfrm>
          <a:ln/>
        </p:spPr>
      </p:sp>
      <p:sp>
        <p:nvSpPr>
          <p:cNvPr id="1331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Compute remainder of division</a:t>
            </a:r>
            <a:endParaRPr lang="zh-CN" altLang="en-US" dirty="0"/>
          </a:p>
          <a:p>
            <a:r>
              <a:rPr lang="en-US" dirty="0"/>
              <a:t>Returns the floating-point remainder of </a:t>
            </a:r>
            <a:r>
              <a:rPr lang="en-US" dirty="0" err="1"/>
              <a:t>numer</a:t>
            </a:r>
            <a:r>
              <a:rPr lang="en-US" dirty="0"/>
              <a:t>/</a:t>
            </a:r>
            <a:r>
              <a:rPr lang="en-US" dirty="0" err="1"/>
              <a:t>denom</a:t>
            </a:r>
            <a:r>
              <a:rPr lang="en-US" dirty="0"/>
              <a:t> (rounded towards zero):</a:t>
            </a:r>
            <a:r>
              <a:rPr lang="zh-CN" altLang="en-US" dirty="0"/>
              <a:t/>
            </a:r>
            <a:br>
              <a:rPr lang="zh-CN" altLang="en-US" dirty="0"/>
            </a:br>
            <a:r>
              <a:rPr lang="zh-CN" altLang="en-US" dirty="0"/>
              <a:t/>
            </a:r>
            <a:br>
              <a:rPr lang="zh-CN" altLang="en-US" dirty="0"/>
            </a:br>
            <a:r>
              <a:rPr lang="en-US" dirty="0" err="1"/>
              <a:t>fmod</a:t>
            </a:r>
            <a:r>
              <a:rPr lang="en-US" dirty="0"/>
              <a:t> = </a:t>
            </a:r>
            <a:r>
              <a:rPr lang="en-US" dirty="0" err="1"/>
              <a:t>numer</a:t>
            </a:r>
            <a:r>
              <a:rPr lang="en-US" dirty="0"/>
              <a:t> - </a:t>
            </a:r>
            <a:r>
              <a:rPr lang="en-US" dirty="0" err="1"/>
              <a:t>tquot</a:t>
            </a:r>
            <a:r>
              <a:rPr lang="en-US" dirty="0"/>
              <a:t> * </a:t>
            </a:r>
            <a:r>
              <a:rPr lang="en-US" dirty="0" err="1"/>
              <a:t>denom</a:t>
            </a:r>
            <a:r>
              <a:rPr lang="en-US" dirty="0"/>
              <a:t> </a:t>
            </a:r>
            <a:r>
              <a:rPr lang="zh-CN" altLang="en-US" dirty="0"/>
              <a:t/>
            </a:r>
            <a:br>
              <a:rPr lang="zh-CN" altLang="en-US" dirty="0"/>
            </a:br>
            <a:r>
              <a:rPr lang="zh-CN" altLang="en-US" dirty="0"/>
              <a:t/>
            </a:r>
            <a:br>
              <a:rPr lang="zh-CN" altLang="en-US" dirty="0"/>
            </a:br>
            <a:r>
              <a:rPr lang="en-US" dirty="0"/>
              <a:t>Where </a:t>
            </a:r>
            <a:r>
              <a:rPr lang="en-US" dirty="0" err="1"/>
              <a:t>tquot</a:t>
            </a:r>
            <a:r>
              <a:rPr lang="en-US" dirty="0"/>
              <a:t> is the truncated (i.e., rounded towards zero) result of: </a:t>
            </a:r>
            <a:r>
              <a:rPr lang="en-US" dirty="0" err="1"/>
              <a:t>numer</a:t>
            </a:r>
            <a:r>
              <a:rPr lang="en-US" dirty="0"/>
              <a:t>/denom.</a:t>
            </a:r>
            <a:r>
              <a:rPr lang="zh-CN" altLang="en-US" dirty="0"/>
              <a:t/>
            </a:r>
            <a:br>
              <a:rPr lang="zh-CN" altLang="en-US" dirty="0"/>
            </a:br>
            <a:r>
              <a:rPr lang="zh-CN" altLang="en-US" dirty="0"/>
              <a:t/>
            </a:r>
            <a:br>
              <a:rPr lang="zh-CN" altLang="en-US" dirty="0"/>
            </a:br>
            <a:r>
              <a:rPr lang="en-US" dirty="0"/>
              <a:t>A similar function, remainder, returns the same but with the quotient rounded to the nearest integer (instead of truncated).</a:t>
            </a:r>
            <a:r>
              <a:rPr lang="zh-CN" altLang="en-US" dirty="0"/>
              <a:t/>
            </a:r>
            <a:br>
              <a:rPr lang="zh-CN" altLang="en-US" dirty="0"/>
            </a:br>
            <a:r>
              <a:rPr lang="en-US" dirty="0"/>
              <a:t>/* </a:t>
            </a:r>
            <a:r>
              <a:rPr lang="en-US" dirty="0" err="1"/>
              <a:t>fmod</a:t>
            </a:r>
            <a:r>
              <a:rPr lang="en-US" dirty="0"/>
              <a:t> example */ </a:t>
            </a:r>
            <a:endParaRPr lang="en-US" dirty="0" smtClean="0"/>
          </a:p>
          <a:p>
            <a:r>
              <a:rPr lang="en-US" dirty="0" smtClean="0"/>
              <a:t>#</a:t>
            </a:r>
            <a:r>
              <a:rPr lang="en-US" dirty="0"/>
              <a:t>include &lt;</a:t>
            </a:r>
            <a:r>
              <a:rPr lang="en-US" dirty="0" err="1"/>
              <a:t>stdio.h</a:t>
            </a:r>
            <a:r>
              <a:rPr lang="en-US" dirty="0"/>
              <a:t>&gt; </a:t>
            </a:r>
            <a:r>
              <a:rPr lang="en-US" dirty="0" smtClean="0"/>
              <a:t>/* </a:t>
            </a:r>
            <a:r>
              <a:rPr lang="en-US" dirty="0" err="1"/>
              <a:t>printf</a:t>
            </a:r>
            <a:r>
              <a:rPr lang="en-US" dirty="0"/>
              <a:t> */ </a:t>
            </a:r>
            <a:endParaRPr lang="en-US" dirty="0" smtClean="0"/>
          </a:p>
          <a:p>
            <a:r>
              <a:rPr lang="en-US" dirty="0" smtClean="0"/>
              <a:t>#</a:t>
            </a:r>
            <a:r>
              <a:rPr lang="en-US" dirty="0"/>
              <a:t>include &lt;</a:t>
            </a:r>
            <a:r>
              <a:rPr lang="en-US" dirty="0" err="1"/>
              <a:t>math.h</a:t>
            </a:r>
            <a:r>
              <a:rPr lang="en-US" dirty="0"/>
              <a:t>&gt; /* </a:t>
            </a:r>
            <a:r>
              <a:rPr lang="en-US" dirty="0" err="1"/>
              <a:t>fmod</a:t>
            </a:r>
            <a:r>
              <a:rPr lang="en-US" dirty="0"/>
              <a:t> */ </a:t>
            </a:r>
            <a:endParaRPr lang="en-US" dirty="0" smtClean="0"/>
          </a:p>
          <a:p>
            <a:r>
              <a:rPr lang="en-US" dirty="0" err="1" smtClean="0"/>
              <a:t>int</a:t>
            </a:r>
            <a:r>
              <a:rPr lang="en-US" dirty="0" smtClean="0"/>
              <a:t> </a:t>
            </a:r>
            <a:r>
              <a:rPr lang="en-US" dirty="0"/>
              <a:t>main ()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5.3 / 2 is %f\n", </a:t>
            </a:r>
            <a:r>
              <a:rPr lang="en-US" dirty="0" err="1"/>
              <a:t>fmod</a:t>
            </a:r>
            <a:r>
              <a:rPr lang="en-US" dirty="0"/>
              <a:t> (5.3,2)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18.5 / 4.2 is %f\n", </a:t>
            </a:r>
            <a:r>
              <a:rPr lang="en-US" dirty="0" err="1"/>
              <a:t>fmod</a:t>
            </a:r>
            <a:r>
              <a:rPr lang="en-US" dirty="0"/>
              <a:t> (18.5,4.2) ); </a:t>
            </a:r>
            <a:endParaRPr lang="en-US" dirty="0" smtClean="0"/>
          </a:p>
          <a:p>
            <a:r>
              <a:rPr lang="en-US" dirty="0" smtClean="0"/>
              <a:t>  return </a:t>
            </a:r>
            <a:r>
              <a:rPr lang="en-US" dirty="0"/>
              <a:t>0; </a:t>
            </a:r>
            <a:endParaRPr lang="en-US" dirty="0" smtClean="0"/>
          </a:p>
          <a:p>
            <a:r>
              <a:rPr lang="en-US" dirty="0" smtClean="0"/>
              <a:t>}</a:t>
            </a:r>
            <a:r>
              <a:rPr lang="zh-CN" altLang="en-US" dirty="0"/>
              <a:t/>
            </a:r>
            <a:br>
              <a:rPr lang="zh-CN" altLang="en-US" dirty="0"/>
            </a:br>
            <a:r>
              <a:rPr lang="en-US" dirty="0"/>
              <a:t>Output:</a:t>
            </a:r>
            <a:r>
              <a:rPr lang="zh-CN" altLang="en-US" dirty="0"/>
              <a:t/>
            </a:r>
            <a:br>
              <a:rPr lang="zh-CN" altLang="en-US" dirty="0"/>
            </a:br>
            <a:r>
              <a:rPr lang="en-US" dirty="0" err="1"/>
              <a:t>fmod</a:t>
            </a:r>
            <a:r>
              <a:rPr lang="en-US" dirty="0"/>
              <a:t> of 5.3 / 2 is 1.300000 </a:t>
            </a:r>
            <a:r>
              <a:rPr lang="en-US" dirty="0" err="1"/>
              <a:t>fmod</a:t>
            </a:r>
            <a:r>
              <a:rPr lang="en-US" dirty="0"/>
              <a:t> of 18.5 / 4.2 is 1.700000 </a:t>
            </a: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8</a:t>
            </a:fld>
            <a:endParaRPr lang="en-US" sz="1200">
              <a:latin typeface="Times New Roman" pitchFamily="18" charset="0"/>
            </a:endParaRPr>
          </a:p>
        </p:txBody>
      </p:sp>
    </p:spTree>
    <p:extLst>
      <p:ext uri="{BB962C8B-B14F-4D97-AF65-F5344CB8AC3E}">
        <p14:creationId xmlns:p14="http://schemas.microsoft.com/office/powerpoint/2010/main" val="3630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无参：</a:t>
            </a:r>
            <a:r>
              <a:rPr lang="en-US" altLang="zh-CN" dirty="0" smtClean="0"/>
              <a:t>void</a:t>
            </a:r>
            <a:r>
              <a:rPr lang="zh-CN" altLang="en-US" dirty="0" smtClean="0"/>
              <a:t>可选</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10</a:t>
            </a:fld>
            <a:endParaRPr lang="en-US" sz="1200">
              <a:latin typeface="Times New Roman" pitchFamily="18" charset="0"/>
            </a:endParaRPr>
          </a:p>
        </p:txBody>
      </p:sp>
    </p:spTree>
    <p:extLst>
      <p:ext uri="{BB962C8B-B14F-4D97-AF65-F5344CB8AC3E}">
        <p14:creationId xmlns:p14="http://schemas.microsoft.com/office/powerpoint/2010/main" val="293136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13</a:t>
            </a:fld>
            <a:endParaRPr lang="en-US" sz="1200">
              <a:latin typeface="Times New Roman" pitchFamily="18" charset="0"/>
            </a:endParaRPr>
          </a:p>
        </p:txBody>
      </p:sp>
    </p:spTree>
    <p:extLst>
      <p:ext uri="{BB962C8B-B14F-4D97-AF65-F5344CB8AC3E}">
        <p14:creationId xmlns:p14="http://schemas.microsoft.com/office/powerpoint/2010/main" val="2522096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93663" y="0"/>
            <a:ext cx="5378451" cy="4033838"/>
          </a:xfrm>
          <a:ln/>
        </p:spPr>
      </p:sp>
      <p:sp>
        <p:nvSpPr>
          <p:cNvPr id="2355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调用之前</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2147483647" y="0"/>
            <a:ext cx="0" cy="2147483647"/>
          </a:xfrm>
          <a:ln/>
        </p:spPr>
      </p:sp>
      <p:sp>
        <p:nvSpPr>
          <p:cNvPr id="35843"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函数声明可位于调用函数体内或函数体外（一般位于程序开头部分）。在声明之后直至该源文件结束的任何函数中调用。</a:t>
            </a:r>
            <a:endParaRPr lang="en-US"/>
          </a:p>
          <a:p>
            <a:r>
              <a:rPr lang="zh-CN" altLang="en-US"/>
              <a:t>在函数体内声明的函数只能在声明所在的函数体内调用。</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a:t>
            </a:r>
          </a:p>
          <a:p>
            <a:r>
              <a:rPr lang="en-US" altLang="zh-CN" dirty="0" smtClean="0"/>
              <a:t>// </a:t>
            </a:r>
            <a:r>
              <a:rPr lang="zh-CN" altLang="en-US" dirty="0" smtClean="0"/>
              <a:t>学习指导，</a:t>
            </a:r>
            <a:r>
              <a:rPr lang="en-US" altLang="zh-CN" dirty="0" smtClean="0"/>
              <a:t>p166,</a:t>
            </a:r>
          </a:p>
          <a:p>
            <a:r>
              <a:rPr lang="en-US" altLang="zh-CN" dirty="0" smtClean="0"/>
              <a:t>  </a:t>
            </a:r>
            <a:r>
              <a:rPr lang="zh-CN" altLang="en-US" dirty="0" smtClean="0"/>
              <a:t>有</a:t>
            </a:r>
            <a:r>
              <a:rPr lang="en-US" altLang="zh-CN" dirty="0" smtClean="0"/>
              <a:t>5</a:t>
            </a:r>
            <a:r>
              <a:rPr lang="zh-CN" altLang="en-US" dirty="0" smtClean="0"/>
              <a:t>个人围在一起，问第</a:t>
            </a:r>
            <a:r>
              <a:rPr lang="en-US" altLang="zh-CN" dirty="0" smtClean="0"/>
              <a:t>5</a:t>
            </a:r>
            <a:r>
              <a:rPr lang="zh-CN" altLang="en-US" dirty="0" smtClean="0"/>
              <a:t>个人多大年纪，他说比第</a:t>
            </a:r>
            <a:r>
              <a:rPr lang="en-US" altLang="zh-CN" dirty="0" smtClean="0"/>
              <a:t>4</a:t>
            </a:r>
            <a:r>
              <a:rPr lang="zh-CN" altLang="en-US" dirty="0" smtClean="0"/>
              <a:t>个人大</a:t>
            </a:r>
            <a:r>
              <a:rPr lang="en-US" altLang="zh-CN" dirty="0" smtClean="0"/>
              <a:t>2</a:t>
            </a:r>
            <a:r>
              <a:rPr lang="zh-CN" altLang="en-US" dirty="0" smtClean="0"/>
              <a:t>岁；问第</a:t>
            </a:r>
            <a:r>
              <a:rPr lang="en-US" altLang="zh-CN" dirty="0" smtClean="0"/>
              <a:t>4</a:t>
            </a:r>
            <a:r>
              <a:rPr lang="zh-CN" altLang="en-US" dirty="0" smtClean="0"/>
              <a:t>个人，他说比第</a:t>
            </a:r>
            <a:r>
              <a:rPr lang="en-US" altLang="zh-CN" dirty="0" smtClean="0"/>
              <a:t>3</a:t>
            </a:r>
            <a:r>
              <a:rPr lang="zh-CN" altLang="en-US" dirty="0" smtClean="0"/>
              <a:t>个人大</a:t>
            </a:r>
            <a:r>
              <a:rPr lang="en-US" altLang="zh-CN" dirty="0" smtClean="0"/>
              <a:t>2</a:t>
            </a:r>
            <a:r>
              <a:rPr lang="zh-CN" altLang="en-US" dirty="0" smtClean="0"/>
              <a:t>岁；</a:t>
            </a:r>
          </a:p>
          <a:p>
            <a:r>
              <a:rPr lang="zh-CN" altLang="en-US" dirty="0" smtClean="0"/>
              <a:t>问第</a:t>
            </a:r>
            <a:r>
              <a:rPr lang="en-US" altLang="zh-CN" dirty="0" smtClean="0"/>
              <a:t>3</a:t>
            </a:r>
            <a:r>
              <a:rPr lang="zh-CN" altLang="en-US" dirty="0" smtClean="0"/>
              <a:t>个人，他说比第</a:t>
            </a:r>
            <a:r>
              <a:rPr lang="en-US" altLang="zh-CN" dirty="0" smtClean="0"/>
              <a:t>2</a:t>
            </a:r>
            <a:r>
              <a:rPr lang="zh-CN" altLang="en-US" dirty="0" smtClean="0"/>
              <a:t>个人大</a:t>
            </a:r>
            <a:r>
              <a:rPr lang="en-US" altLang="zh-CN" dirty="0" smtClean="0"/>
              <a:t>2</a:t>
            </a:r>
            <a:r>
              <a:rPr lang="zh-CN" altLang="en-US" dirty="0" smtClean="0"/>
              <a:t>岁；问第</a:t>
            </a:r>
            <a:r>
              <a:rPr lang="en-US" altLang="zh-CN" dirty="0" smtClean="0"/>
              <a:t>2</a:t>
            </a:r>
            <a:r>
              <a:rPr lang="zh-CN" altLang="en-US" dirty="0" smtClean="0"/>
              <a:t>个人，他说比第</a:t>
            </a:r>
            <a:r>
              <a:rPr lang="en-US" altLang="zh-CN" dirty="0" smtClean="0"/>
              <a:t>1</a:t>
            </a:r>
            <a:r>
              <a:rPr lang="zh-CN" altLang="en-US" dirty="0" smtClean="0"/>
              <a:t>个人大</a:t>
            </a:r>
            <a:r>
              <a:rPr lang="en-US" altLang="zh-CN" dirty="0" smtClean="0"/>
              <a:t>2</a:t>
            </a:r>
            <a:r>
              <a:rPr lang="zh-CN" altLang="en-US" dirty="0" smtClean="0"/>
              <a:t>岁。第</a:t>
            </a:r>
            <a:r>
              <a:rPr lang="en-US" altLang="zh-CN" dirty="0" smtClean="0"/>
              <a:t>1</a:t>
            </a:r>
            <a:r>
              <a:rPr lang="zh-CN" altLang="en-US" dirty="0" smtClean="0"/>
              <a:t>个人说他自己</a:t>
            </a:r>
            <a:r>
              <a:rPr lang="en-US" altLang="zh-CN" dirty="0" smtClean="0"/>
              <a:t>10</a:t>
            </a:r>
            <a:r>
              <a:rPr lang="zh-CN" altLang="en-US" dirty="0" smtClean="0"/>
              <a:t>岁，问第</a:t>
            </a:r>
            <a:r>
              <a:rPr lang="en-US" altLang="zh-CN" dirty="0" smtClean="0"/>
              <a:t>5</a:t>
            </a:r>
            <a:r>
              <a:rPr lang="zh-CN" altLang="en-US" dirty="0" smtClean="0"/>
              <a:t>个人多大年龄。  </a:t>
            </a:r>
          </a:p>
          <a:p>
            <a:r>
              <a:rPr lang="zh-CN" altLang="en-US" dirty="0" smtClean="0"/>
              <a:t>分析：</a:t>
            </a:r>
          </a:p>
          <a:p>
            <a:r>
              <a:rPr lang="zh-CN" altLang="en-US" dirty="0" smtClean="0"/>
              <a:t>  设</a:t>
            </a:r>
            <a:r>
              <a:rPr lang="en-US" altLang="zh-CN" dirty="0" smtClean="0"/>
              <a:t>n</a:t>
            </a:r>
            <a:r>
              <a:rPr lang="zh-CN" altLang="en-US" dirty="0" smtClean="0"/>
              <a:t>为人员编号，</a:t>
            </a:r>
            <a:r>
              <a:rPr lang="en-US" altLang="zh-CN" dirty="0" smtClean="0"/>
              <a:t>age(n)=10,n=1</a:t>
            </a:r>
            <a:r>
              <a:rPr lang="zh-CN" altLang="en-US" dirty="0" smtClean="0"/>
              <a:t>时；</a:t>
            </a:r>
            <a:r>
              <a:rPr lang="en-US" altLang="zh-CN" dirty="0" smtClean="0"/>
              <a:t>age(n)=age(n-1)-2,n&gt;1</a:t>
            </a:r>
            <a:r>
              <a:rPr lang="zh-CN" altLang="en-US" dirty="0" smtClean="0"/>
              <a:t>时 </a:t>
            </a:r>
          </a:p>
          <a:p>
            <a:r>
              <a:rPr lang="zh-CN" altLang="en-US" dirty="0" smtClean="0"/>
              <a:t>*************************************</a:t>
            </a:r>
            <a:r>
              <a:rPr lang="en-US" altLang="zh-CN" dirty="0" smtClean="0"/>
              <a:t>/</a:t>
            </a:r>
          </a:p>
          <a:p>
            <a:r>
              <a:rPr lang="en-US" altLang="zh-CN" dirty="0" err="1" smtClean="0"/>
              <a:t>int</a:t>
            </a:r>
            <a:r>
              <a:rPr lang="en-US" altLang="zh-CN" dirty="0" smtClean="0"/>
              <a:t> age(n)</a:t>
            </a:r>
          </a:p>
          <a:p>
            <a:r>
              <a:rPr lang="en-US" altLang="zh-CN" dirty="0" smtClean="0"/>
              <a:t>{</a:t>
            </a:r>
          </a:p>
          <a:p>
            <a:r>
              <a:rPr lang="en-US" altLang="zh-CN" dirty="0" smtClean="0"/>
              <a:t>    if(n==1) return 10;</a:t>
            </a:r>
          </a:p>
          <a:p>
            <a:r>
              <a:rPr lang="en-US" altLang="zh-CN" dirty="0" smtClean="0"/>
              <a:t>    else return age(n-1)-2; </a:t>
            </a:r>
          </a:p>
          <a:p>
            <a:r>
              <a:rPr lang="en-US" altLang="zh-CN" dirty="0" smtClean="0"/>
              <a:t>} </a:t>
            </a:r>
          </a:p>
          <a:p>
            <a:endParaRPr lang="en-US" altLang="zh-CN" dirty="0" smtClean="0"/>
          </a:p>
          <a:p>
            <a:r>
              <a:rPr lang="en-US" altLang="zh-CN" dirty="0" smtClean="0"/>
              <a:t>/******</a:t>
            </a:r>
          </a:p>
          <a:p>
            <a:r>
              <a:rPr lang="en-US" altLang="zh-CN" dirty="0" smtClean="0"/>
              <a:t>  </a:t>
            </a:r>
            <a:r>
              <a:rPr lang="zh-CN" altLang="en-US" dirty="0" smtClean="0"/>
              <a:t>来源于</a:t>
            </a:r>
            <a:r>
              <a:rPr lang="en-US" altLang="zh-CN" dirty="0" err="1" smtClean="0"/>
              <a:t>tc</a:t>
            </a:r>
            <a:r>
              <a:rPr lang="en-US" altLang="zh-CN" dirty="0" smtClean="0"/>
              <a:t> help tcstudy.chm  80</a:t>
            </a:r>
            <a:r>
              <a:rPr lang="zh-CN" altLang="en-US" dirty="0" smtClean="0"/>
              <a:t>题 </a:t>
            </a:r>
          </a:p>
          <a:p>
            <a:r>
              <a:rPr lang="zh-CN" altLang="en-US" dirty="0" smtClean="0"/>
              <a:t>  海滩上有一堆桃子，五只猴子来分。</a:t>
            </a:r>
          </a:p>
          <a:p>
            <a:r>
              <a:rPr lang="zh-CN" altLang="en-US" dirty="0" smtClean="0"/>
              <a:t>  第一只猴子把这堆桃子平均分为五份，多了一个，这只猴子把多的一个扔入海中，拿走了一份。</a:t>
            </a:r>
          </a:p>
          <a:p>
            <a:r>
              <a:rPr lang="zh-CN" altLang="en-US" dirty="0" smtClean="0"/>
              <a:t>  第二只猴子把剩下的桃子又平均分成五份，又多了一个，它同样把多的一个扔入海中，拿走了一份，</a:t>
            </a:r>
          </a:p>
          <a:p>
            <a:r>
              <a:rPr lang="zh-CN" altLang="en-US" dirty="0" smtClean="0"/>
              <a:t>  第三、第四、第五只猴子都是这样做的，</a:t>
            </a:r>
          </a:p>
          <a:p>
            <a:r>
              <a:rPr lang="zh-CN" altLang="en-US" dirty="0" smtClean="0"/>
              <a:t>  问海滩上原来最少有多少个桃子？</a:t>
            </a:r>
          </a:p>
          <a:p>
            <a:r>
              <a:rPr lang="zh-CN" altLang="en-US" dirty="0" smtClean="0"/>
              <a:t>  方法一：假设</a:t>
            </a:r>
            <a:r>
              <a:rPr lang="en-US" altLang="zh-CN" dirty="0" smtClean="0"/>
              <a:t>n</a:t>
            </a:r>
            <a:r>
              <a:rPr lang="zh-CN" altLang="en-US" dirty="0" smtClean="0"/>
              <a:t>个桃子，</a:t>
            </a:r>
            <a:r>
              <a:rPr lang="en-US" altLang="zh-CN" dirty="0" smtClean="0"/>
              <a:t>n=1~n, </a:t>
            </a:r>
            <a:r>
              <a:rPr lang="zh-CN" altLang="en-US" dirty="0" smtClean="0"/>
              <a:t>从</a:t>
            </a:r>
            <a:r>
              <a:rPr lang="en-US" altLang="zh-CN" dirty="0" smtClean="0"/>
              <a:t>n=1</a:t>
            </a:r>
            <a:r>
              <a:rPr lang="zh-CN" altLang="en-US" dirty="0" smtClean="0"/>
              <a:t>开始试探计算，每次剩下</a:t>
            </a:r>
            <a:r>
              <a:rPr lang="en-US" altLang="zh-CN" dirty="0" smtClean="0"/>
              <a:t>4/5</a:t>
            </a:r>
            <a:r>
              <a:rPr lang="zh-CN" altLang="en-US" dirty="0" smtClean="0"/>
              <a:t>份           </a:t>
            </a:r>
          </a:p>
          <a:p>
            <a:r>
              <a:rPr lang="zh-CN" altLang="en-US" dirty="0" smtClean="0"/>
              <a:t>*******</a:t>
            </a:r>
            <a:r>
              <a:rPr lang="en-US" altLang="zh-CN" dirty="0" smtClean="0"/>
              <a:t>/</a:t>
            </a:r>
          </a:p>
          <a:p>
            <a:r>
              <a:rPr lang="en-US" altLang="zh-CN" dirty="0" smtClean="0"/>
              <a:t>void p2_1()</a:t>
            </a:r>
          </a:p>
          <a:p>
            <a:r>
              <a:rPr lang="en-US" altLang="zh-CN" dirty="0" smtClean="0"/>
              <a:t>{</a:t>
            </a:r>
          </a:p>
          <a:p>
            <a:r>
              <a:rPr lang="en-US" altLang="zh-CN" dirty="0" smtClean="0"/>
              <a:t>     </a:t>
            </a:r>
            <a:r>
              <a:rPr lang="en-US" altLang="zh-CN" dirty="0" err="1" smtClean="0"/>
              <a:t>int</a:t>
            </a:r>
            <a:r>
              <a:rPr lang="en-US" altLang="zh-CN" dirty="0" smtClean="0"/>
              <a:t> n=1,i; // n</a:t>
            </a:r>
            <a:r>
              <a:rPr lang="zh-CN" altLang="en-US" dirty="0" smtClean="0"/>
              <a:t>为桃子的个数</a:t>
            </a:r>
            <a:r>
              <a:rPr lang="en-US" altLang="zh-CN" dirty="0" smtClean="0"/>
              <a:t>,i=0~4,</a:t>
            </a:r>
            <a:r>
              <a:rPr lang="zh-CN" altLang="en-US" dirty="0" smtClean="0"/>
              <a:t>代表第</a:t>
            </a:r>
            <a:r>
              <a:rPr lang="en-US" altLang="zh-CN" dirty="0" smtClean="0"/>
              <a:t>1</a:t>
            </a:r>
            <a:r>
              <a:rPr lang="zh-CN" altLang="en-US" dirty="0" smtClean="0"/>
              <a:t>到第</a:t>
            </a:r>
            <a:r>
              <a:rPr lang="en-US" altLang="zh-CN" dirty="0" smtClean="0"/>
              <a:t>5</a:t>
            </a:r>
            <a:r>
              <a:rPr lang="zh-CN" altLang="en-US" dirty="0" smtClean="0"/>
              <a:t>个猴子分桃子 </a:t>
            </a:r>
          </a:p>
          <a:p>
            <a:r>
              <a:rPr lang="zh-CN" altLang="en-US" dirty="0" smtClean="0"/>
              <a:t>     </a:t>
            </a:r>
            <a:r>
              <a:rPr lang="en-US" altLang="zh-CN" dirty="0" err="1" smtClean="0"/>
              <a:t>int</a:t>
            </a:r>
            <a:r>
              <a:rPr lang="en-US" altLang="zh-CN" dirty="0" smtClean="0"/>
              <a:t> m; // </a:t>
            </a:r>
            <a:r>
              <a:rPr lang="zh-CN" altLang="en-US" dirty="0" smtClean="0"/>
              <a:t>分桃子前，将</a:t>
            </a:r>
            <a:r>
              <a:rPr lang="en-US" altLang="zh-CN" dirty="0" smtClean="0"/>
              <a:t>n</a:t>
            </a:r>
            <a:r>
              <a:rPr lang="zh-CN" altLang="en-US" dirty="0" smtClean="0"/>
              <a:t>暂存为</a:t>
            </a:r>
            <a:r>
              <a:rPr lang="en-US" altLang="zh-CN" dirty="0" smtClean="0"/>
              <a:t>m </a:t>
            </a:r>
          </a:p>
          <a:p>
            <a:r>
              <a:rPr lang="en-US" altLang="zh-CN" dirty="0" smtClean="0"/>
              <a:t>     while(1)</a:t>
            </a:r>
          </a:p>
          <a:p>
            <a:r>
              <a:rPr lang="en-US" altLang="zh-CN" dirty="0" smtClean="0"/>
              <a:t>     {      </a:t>
            </a:r>
          </a:p>
          <a:p>
            <a:r>
              <a:rPr lang="en-US" altLang="zh-CN" dirty="0" smtClean="0"/>
              <a:t>        for(i=0,m=</a:t>
            </a:r>
            <a:r>
              <a:rPr lang="en-US" altLang="zh-CN" dirty="0" err="1" smtClean="0"/>
              <a:t>n;i</a:t>
            </a:r>
            <a:r>
              <a:rPr lang="en-US" altLang="zh-CN" dirty="0" smtClean="0"/>
              <a:t>&lt;5;i++) // 5</a:t>
            </a:r>
            <a:r>
              <a:rPr lang="zh-CN" altLang="en-US" dirty="0" smtClean="0"/>
              <a:t>个猴子分</a:t>
            </a:r>
            <a:r>
              <a:rPr lang="en-US" altLang="zh-CN" dirty="0" smtClean="0"/>
              <a:t>m</a:t>
            </a:r>
            <a:r>
              <a:rPr lang="zh-CN" altLang="en-US" dirty="0" smtClean="0"/>
              <a:t>个桃子 </a:t>
            </a:r>
          </a:p>
          <a:p>
            <a:r>
              <a:rPr lang="zh-CN" altLang="en-US" dirty="0" smtClean="0"/>
              <a:t>        </a:t>
            </a:r>
            <a:r>
              <a:rPr lang="en-US" altLang="zh-CN" dirty="0" smtClean="0"/>
              <a:t>{</a:t>
            </a:r>
          </a:p>
          <a:p>
            <a:r>
              <a:rPr lang="en-US" altLang="zh-CN" dirty="0" smtClean="0"/>
              <a:t>           if (m&lt;6) break; // </a:t>
            </a:r>
            <a:r>
              <a:rPr lang="zh-CN" altLang="en-US" dirty="0" smtClean="0"/>
              <a:t>不够分                   </a:t>
            </a:r>
          </a:p>
          <a:p>
            <a:r>
              <a:rPr lang="zh-CN" altLang="en-US" dirty="0" smtClean="0"/>
              <a:t>           </a:t>
            </a:r>
            <a:r>
              <a:rPr lang="en-US" altLang="zh-CN" dirty="0" smtClean="0"/>
              <a:t>if(m%5==1) m=4*m/5; // </a:t>
            </a:r>
            <a:r>
              <a:rPr lang="zh-CN" altLang="en-US" dirty="0" smtClean="0"/>
              <a:t>拿走</a:t>
            </a:r>
            <a:r>
              <a:rPr lang="en-US" altLang="zh-CN" dirty="0" smtClean="0"/>
              <a:t>m</a:t>
            </a:r>
            <a:r>
              <a:rPr lang="zh-CN" altLang="en-US" dirty="0" smtClean="0"/>
              <a:t>的</a:t>
            </a:r>
            <a:r>
              <a:rPr lang="en-US" altLang="zh-CN" dirty="0" smtClean="0"/>
              <a:t>1/5</a:t>
            </a:r>
            <a:r>
              <a:rPr lang="zh-CN" altLang="en-US" dirty="0" smtClean="0"/>
              <a:t>，剩下</a:t>
            </a:r>
            <a:r>
              <a:rPr lang="en-US" altLang="zh-CN" dirty="0" smtClean="0"/>
              <a:t>(4/5)*m,</a:t>
            </a:r>
            <a:r>
              <a:rPr lang="zh-CN" altLang="en-US" dirty="0" smtClean="0"/>
              <a:t>自动丢掉一个桃子</a:t>
            </a:r>
            <a:r>
              <a:rPr lang="en-US" altLang="zh-CN" dirty="0" smtClean="0"/>
              <a:t>(</a:t>
            </a:r>
            <a:r>
              <a:rPr lang="zh-CN" altLang="en-US" dirty="0" smtClean="0"/>
              <a:t>整数相除得整数</a:t>
            </a:r>
            <a:r>
              <a:rPr lang="en-US" altLang="zh-CN" dirty="0" smtClean="0"/>
              <a:t>),</a:t>
            </a:r>
            <a:r>
              <a:rPr lang="zh-CN" altLang="en-US" dirty="0" smtClean="0"/>
              <a:t>为了消除</a:t>
            </a:r>
            <a:r>
              <a:rPr lang="en-US" altLang="zh-CN" dirty="0" smtClean="0"/>
              <a:t>4/5=0,===&gt; (m/5)*4 </a:t>
            </a:r>
            <a:r>
              <a:rPr lang="zh-CN" altLang="en-US" dirty="0" smtClean="0"/>
              <a:t>或 </a:t>
            </a:r>
            <a:r>
              <a:rPr lang="en-US" altLang="zh-CN" dirty="0" smtClean="0"/>
              <a:t>==&gt;4*m/5 </a:t>
            </a:r>
          </a:p>
          <a:p>
            <a:r>
              <a:rPr lang="en-US" altLang="zh-CN" dirty="0" smtClean="0"/>
              <a:t>           else break; // </a:t>
            </a:r>
            <a:r>
              <a:rPr lang="zh-CN" altLang="en-US" dirty="0" smtClean="0"/>
              <a:t>如果不能均分</a:t>
            </a:r>
            <a:r>
              <a:rPr lang="en-US" altLang="zh-CN" dirty="0" smtClean="0"/>
              <a:t>5</a:t>
            </a:r>
            <a:r>
              <a:rPr lang="zh-CN" altLang="en-US" dirty="0" smtClean="0"/>
              <a:t>份余</a:t>
            </a:r>
            <a:r>
              <a:rPr lang="en-US" altLang="zh-CN" dirty="0" smtClean="0"/>
              <a:t>1</a:t>
            </a:r>
            <a:r>
              <a:rPr lang="zh-CN" altLang="en-US" dirty="0" smtClean="0"/>
              <a:t>，则此时的</a:t>
            </a:r>
            <a:r>
              <a:rPr lang="en-US" altLang="zh-CN" dirty="0" smtClean="0"/>
              <a:t>m</a:t>
            </a:r>
            <a:r>
              <a:rPr lang="zh-CN" altLang="en-US" dirty="0" smtClean="0"/>
              <a:t>不符合题意 </a:t>
            </a:r>
          </a:p>
          <a:p>
            <a:r>
              <a:rPr lang="zh-CN" altLang="en-US" dirty="0" smtClean="0"/>
              <a:t>        </a:t>
            </a:r>
            <a:r>
              <a:rPr lang="en-US" altLang="zh-CN" dirty="0" smtClean="0"/>
              <a:t>}</a:t>
            </a:r>
          </a:p>
          <a:p>
            <a:r>
              <a:rPr lang="en-US" altLang="zh-CN" dirty="0" smtClean="0"/>
              <a:t>        if(i==5) // </a:t>
            </a:r>
            <a:r>
              <a:rPr lang="zh-CN" altLang="en-US" dirty="0" smtClean="0"/>
              <a:t>找到</a:t>
            </a:r>
            <a:r>
              <a:rPr lang="en-US" altLang="zh-CN" dirty="0" smtClean="0"/>
              <a:t>n</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n",n</a:t>
            </a:r>
            <a:r>
              <a:rPr lang="en-US" altLang="zh-CN" dirty="0" smtClean="0"/>
              <a:t>); // 3121</a:t>
            </a:r>
          </a:p>
          <a:p>
            <a:r>
              <a:rPr lang="en-US" altLang="zh-CN" dirty="0" smtClean="0"/>
              <a:t>          break; </a:t>
            </a:r>
          </a:p>
          <a:p>
            <a:r>
              <a:rPr lang="en-US" altLang="zh-CN" dirty="0" smtClean="0"/>
              <a:t>        } </a:t>
            </a:r>
          </a:p>
          <a:p>
            <a:r>
              <a:rPr lang="en-US" altLang="zh-CN" dirty="0" smtClean="0"/>
              <a:t>        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 p2()</a:t>
            </a:r>
            <a:r>
              <a:rPr lang="zh-CN" altLang="en-US" dirty="0" smtClean="0"/>
              <a:t>的第二种解法</a:t>
            </a:r>
          </a:p>
          <a:p>
            <a:r>
              <a:rPr lang="en-US" altLang="zh-CN" dirty="0" smtClean="0"/>
              <a:t>void p2_2()</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i,m,j,k,count</a:t>
            </a:r>
            <a:r>
              <a:rPr lang="en-US" altLang="zh-CN" dirty="0" smtClean="0"/>
              <a:t>; // i:</a:t>
            </a:r>
            <a:r>
              <a:rPr lang="zh-CN" altLang="en-US" dirty="0" smtClean="0"/>
              <a:t>分一次桃前桃子的数量，</a:t>
            </a:r>
            <a:r>
              <a:rPr lang="en-US" altLang="zh-CN" dirty="0" smtClean="0"/>
              <a:t>j:</a:t>
            </a:r>
            <a:r>
              <a:rPr lang="zh-CN" altLang="en-US" dirty="0" smtClean="0"/>
              <a:t>每次分桃后桃子个数 </a:t>
            </a:r>
          </a:p>
          <a:p>
            <a:r>
              <a:rPr lang="zh-CN" altLang="en-US" dirty="0" smtClean="0"/>
              <a:t>  </a:t>
            </a:r>
            <a:r>
              <a:rPr lang="en-US" altLang="zh-CN" dirty="0" smtClean="0"/>
              <a:t>for(i=4;i&lt;10000;i+=4)</a:t>
            </a:r>
          </a:p>
          <a:p>
            <a:r>
              <a:rPr lang="en-US" altLang="zh-CN" dirty="0" smtClean="0"/>
              <a:t>  {</a:t>
            </a:r>
          </a:p>
          <a:p>
            <a:r>
              <a:rPr lang="en-US" altLang="zh-CN" dirty="0" smtClean="0"/>
              <a:t>    count=0;</a:t>
            </a:r>
          </a:p>
          <a:p>
            <a:r>
              <a:rPr lang="en-US" altLang="zh-CN" dirty="0" smtClean="0"/>
              <a:t>    m=i; // </a:t>
            </a:r>
            <a:r>
              <a:rPr lang="zh-CN" altLang="en-US" dirty="0" smtClean="0"/>
              <a:t>暂存</a:t>
            </a:r>
            <a:r>
              <a:rPr lang="en-US" altLang="zh-CN" dirty="0" smtClean="0"/>
              <a:t>i </a:t>
            </a:r>
          </a:p>
          <a:p>
            <a:r>
              <a:rPr lang="en-US" altLang="zh-CN" dirty="0" smtClean="0"/>
              <a:t>    for(k=0;k&lt;5;k++)</a:t>
            </a:r>
          </a:p>
          <a:p>
            <a:r>
              <a:rPr lang="en-US" altLang="zh-CN" dirty="0" smtClean="0"/>
              <a:t>    {</a:t>
            </a:r>
          </a:p>
          <a:p>
            <a:r>
              <a:rPr lang="en-US" altLang="zh-CN" dirty="0" smtClean="0"/>
              <a:t>      // </a:t>
            </a:r>
            <a:r>
              <a:rPr lang="zh-CN" altLang="en-US" dirty="0" smtClean="0"/>
              <a:t>分一次桃子后桃子的数量</a:t>
            </a:r>
            <a:r>
              <a:rPr lang="en-US" altLang="zh-CN" dirty="0" smtClean="0"/>
              <a:t>(i)=</a:t>
            </a:r>
            <a:r>
              <a:rPr lang="zh-CN" altLang="en-US" dirty="0" smtClean="0"/>
              <a:t>分一次桃子前桃子的数量</a:t>
            </a:r>
            <a:r>
              <a:rPr lang="en-US" altLang="zh-CN" dirty="0" smtClean="0"/>
              <a:t>(j)*4/5; //</a:t>
            </a:r>
            <a:r>
              <a:rPr lang="zh-CN" altLang="en-US" dirty="0" smtClean="0"/>
              <a:t>一个猴子拿走</a:t>
            </a:r>
            <a:r>
              <a:rPr lang="en-US" altLang="zh-CN" dirty="0" smtClean="0"/>
              <a:t>1/5</a:t>
            </a:r>
            <a:r>
              <a:rPr lang="zh-CN" altLang="en-US" dirty="0" smtClean="0"/>
              <a:t>，扔掉一个 </a:t>
            </a:r>
          </a:p>
          <a:p>
            <a:r>
              <a:rPr lang="zh-CN" altLang="en-US" dirty="0" smtClean="0"/>
              <a:t>      </a:t>
            </a:r>
            <a:r>
              <a:rPr lang="en-US" altLang="zh-CN" dirty="0" smtClean="0"/>
              <a:t>// </a:t>
            </a:r>
            <a:r>
              <a:rPr lang="zh-CN" altLang="en-US" dirty="0" smtClean="0"/>
              <a:t>因此，</a:t>
            </a:r>
            <a:r>
              <a:rPr lang="en-US" altLang="zh-CN" dirty="0" smtClean="0"/>
              <a:t>j = i/4*5 + 1 </a:t>
            </a:r>
          </a:p>
          <a:p>
            <a:r>
              <a:rPr lang="en-US" altLang="zh-CN" dirty="0" smtClean="0"/>
              <a:t>      j=i/4*5+1; </a:t>
            </a:r>
          </a:p>
          <a:p>
            <a:r>
              <a:rPr lang="en-US" altLang="zh-CN" dirty="0" smtClean="0"/>
              <a:t>      i=j;</a:t>
            </a:r>
          </a:p>
          <a:p>
            <a:r>
              <a:rPr lang="en-US" altLang="zh-CN" dirty="0" smtClean="0"/>
              <a:t>      if(j%4==0)</a:t>
            </a:r>
          </a:p>
          <a:p>
            <a:r>
              <a:rPr lang="en-US" altLang="zh-CN" dirty="0" smtClean="0"/>
              <a:t>        count++;</a:t>
            </a:r>
          </a:p>
          <a:p>
            <a:r>
              <a:rPr lang="en-US" altLang="zh-CN" dirty="0" smtClean="0"/>
              <a:t>      else</a:t>
            </a:r>
          </a:p>
          <a:p>
            <a:r>
              <a:rPr lang="en-US" altLang="zh-CN" dirty="0" smtClean="0"/>
              <a:t>        break;</a:t>
            </a:r>
          </a:p>
          <a:p>
            <a:r>
              <a:rPr lang="en-US" altLang="zh-CN" dirty="0" smtClean="0"/>
              <a:t>    }</a:t>
            </a:r>
          </a:p>
          <a:p>
            <a:r>
              <a:rPr lang="en-US" altLang="zh-CN" dirty="0" smtClean="0"/>
              <a:t>    i=m;</a:t>
            </a:r>
          </a:p>
          <a:p>
            <a:r>
              <a:rPr lang="en-US" altLang="zh-CN" dirty="0" smtClean="0"/>
              <a:t>    if(count==4)</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n",j</a:t>
            </a:r>
            <a:r>
              <a:rPr lang="en-US" altLang="zh-CN" dirty="0" smtClean="0"/>
              <a:t>); //3121</a:t>
            </a:r>
          </a:p>
          <a:p>
            <a:r>
              <a:rPr lang="en-US" altLang="zh-CN" dirty="0" smtClean="0"/>
              <a:t>      break;</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递归分配桃子，</a:t>
            </a:r>
            <a:r>
              <a:rPr lang="en-US" altLang="zh-CN" dirty="0" smtClean="0"/>
              <a:t>n</a:t>
            </a:r>
            <a:r>
              <a:rPr lang="zh-CN" altLang="en-US" dirty="0" smtClean="0"/>
              <a:t>为待分配的桃子，</a:t>
            </a:r>
            <a:r>
              <a:rPr lang="en-US" altLang="zh-CN" dirty="0" smtClean="0"/>
              <a:t>k=1~5</a:t>
            </a:r>
            <a:r>
              <a:rPr lang="zh-CN" altLang="en-US" dirty="0" smtClean="0"/>
              <a:t>代表</a:t>
            </a:r>
            <a:r>
              <a:rPr lang="en-US" altLang="zh-CN" dirty="0" smtClean="0"/>
              <a:t>5</a:t>
            </a:r>
            <a:r>
              <a:rPr lang="zh-CN" altLang="en-US" dirty="0" smtClean="0"/>
              <a:t>个猴子的编号</a:t>
            </a:r>
          </a:p>
          <a:p>
            <a:r>
              <a:rPr lang="en-US" altLang="zh-CN" dirty="0" smtClean="0"/>
              <a:t>// </a:t>
            </a:r>
            <a:r>
              <a:rPr lang="zh-CN" altLang="en-US" dirty="0" smtClean="0"/>
              <a:t>返回值：</a:t>
            </a:r>
            <a:r>
              <a:rPr lang="en-US" altLang="zh-CN" dirty="0" smtClean="0"/>
              <a:t>0</a:t>
            </a:r>
            <a:r>
              <a:rPr lang="zh-CN" altLang="en-US" dirty="0" smtClean="0"/>
              <a:t>：不能按规则分配，</a:t>
            </a:r>
            <a:r>
              <a:rPr lang="en-US" altLang="zh-CN" dirty="0" smtClean="0"/>
              <a:t>1:</a:t>
            </a:r>
            <a:r>
              <a:rPr lang="zh-CN" altLang="en-US" dirty="0" smtClean="0"/>
              <a:t>每个猴子均按规则分配了桃子 </a:t>
            </a:r>
          </a:p>
          <a:p>
            <a:r>
              <a:rPr lang="en-US" altLang="zh-CN" dirty="0" err="1" smtClean="0"/>
              <a:t>int</a:t>
            </a:r>
            <a:r>
              <a:rPr lang="en-US" altLang="zh-CN" dirty="0" smtClean="0"/>
              <a:t> p2_3_1(</a:t>
            </a:r>
            <a:r>
              <a:rPr lang="en-US" altLang="zh-CN" dirty="0" err="1" smtClean="0"/>
              <a:t>int</a:t>
            </a:r>
            <a:r>
              <a:rPr lang="en-US" altLang="zh-CN" dirty="0" smtClean="0"/>
              <a:t> </a:t>
            </a:r>
            <a:r>
              <a:rPr lang="en-US" altLang="zh-CN" dirty="0" err="1" smtClean="0"/>
              <a:t>n,int</a:t>
            </a:r>
            <a:r>
              <a:rPr lang="en-US" altLang="zh-CN" dirty="0" smtClean="0"/>
              <a:t> k)</a:t>
            </a:r>
          </a:p>
          <a:p>
            <a:r>
              <a:rPr lang="en-US" altLang="zh-CN" dirty="0" smtClean="0"/>
              <a:t>{</a:t>
            </a:r>
          </a:p>
          <a:p>
            <a:r>
              <a:rPr lang="en-US" altLang="zh-CN" dirty="0" smtClean="0"/>
              <a:t>    //</a:t>
            </a:r>
            <a:r>
              <a:rPr lang="en-US" altLang="zh-CN" dirty="0" err="1" smtClean="0"/>
              <a:t>printf</a:t>
            </a:r>
            <a:r>
              <a:rPr lang="en-US" altLang="zh-CN" dirty="0" smtClean="0"/>
              <a:t>("%</a:t>
            </a:r>
            <a:r>
              <a:rPr lang="en-US" altLang="zh-CN" dirty="0" err="1" smtClean="0"/>
              <a:t>d,%d</a:t>
            </a:r>
            <a:r>
              <a:rPr lang="en-US" altLang="zh-CN" dirty="0" smtClean="0"/>
              <a:t>\n",</a:t>
            </a:r>
            <a:r>
              <a:rPr lang="en-US" altLang="zh-CN" dirty="0" err="1" smtClean="0"/>
              <a:t>n,k</a:t>
            </a:r>
            <a:r>
              <a:rPr lang="en-US" altLang="zh-CN" dirty="0" smtClean="0"/>
              <a:t>); // </a:t>
            </a:r>
            <a:r>
              <a:rPr lang="zh-CN" altLang="en-US" dirty="0" smtClean="0"/>
              <a:t>调试 </a:t>
            </a:r>
          </a:p>
          <a:p>
            <a:r>
              <a:rPr lang="zh-CN" altLang="en-US" dirty="0" smtClean="0"/>
              <a:t>    </a:t>
            </a:r>
            <a:r>
              <a:rPr lang="en-US" altLang="zh-CN" dirty="0" smtClean="0"/>
              <a:t>if(n%5!=1)return 0;</a:t>
            </a:r>
          </a:p>
          <a:p>
            <a:r>
              <a:rPr lang="en-US" altLang="zh-CN" dirty="0" smtClean="0"/>
              <a:t>    if(k==5 &amp;&amp; n%5==1) return 1; </a:t>
            </a:r>
          </a:p>
          <a:p>
            <a:r>
              <a:rPr lang="en-US" altLang="zh-CN" dirty="0" smtClean="0"/>
              <a:t>    if(k&lt;5) {</a:t>
            </a:r>
          </a:p>
          <a:p>
            <a:r>
              <a:rPr lang="en-US" altLang="zh-CN" dirty="0" smtClean="0"/>
              <a:t>      k++;</a:t>
            </a:r>
          </a:p>
          <a:p>
            <a:r>
              <a:rPr lang="en-US" altLang="zh-CN" dirty="0" smtClean="0"/>
              <a:t>      return p2_3_1(4*n/5,k); // </a:t>
            </a:r>
            <a:r>
              <a:rPr lang="zh-CN" altLang="en-US" dirty="0" smtClean="0"/>
              <a:t>分配一次桃子后，剩下待分配的桃子是原来的</a:t>
            </a:r>
            <a:r>
              <a:rPr lang="en-US" altLang="zh-CN" dirty="0" smtClean="0"/>
              <a:t>4/5 </a:t>
            </a:r>
          </a:p>
          <a:p>
            <a:r>
              <a:rPr lang="en-US" altLang="zh-CN" dirty="0" smtClean="0"/>
              <a:t>      // return p2_3_1(4*n/5,k++); // </a:t>
            </a:r>
            <a:r>
              <a:rPr lang="zh-CN" altLang="en-US" dirty="0" smtClean="0"/>
              <a:t>不能在参数中使用</a:t>
            </a:r>
            <a:r>
              <a:rPr lang="en-US" altLang="zh-CN" dirty="0" smtClean="0"/>
              <a:t>k++</a:t>
            </a:r>
            <a:r>
              <a:rPr lang="zh-CN" altLang="en-US" dirty="0" smtClean="0"/>
              <a:t>，导致参数值为</a:t>
            </a:r>
            <a:r>
              <a:rPr lang="en-US" altLang="zh-CN" dirty="0" smtClean="0"/>
              <a:t>k=1, </a:t>
            </a:r>
          </a:p>
          <a:p>
            <a:r>
              <a:rPr lang="en-US" altLang="zh-CN" dirty="0" smtClean="0"/>
              <a:t>    }</a:t>
            </a:r>
          </a:p>
          <a:p>
            <a:r>
              <a:rPr lang="en-US" altLang="zh-CN" dirty="0" smtClean="0"/>
              <a:t>    else return 0; </a:t>
            </a:r>
          </a:p>
          <a:p>
            <a:r>
              <a:rPr lang="en-US" altLang="zh-CN" dirty="0" smtClean="0"/>
              <a:t>} </a:t>
            </a:r>
          </a:p>
          <a:p>
            <a:r>
              <a:rPr lang="en-US" altLang="zh-CN" dirty="0" smtClean="0"/>
              <a:t>// </a:t>
            </a:r>
            <a:r>
              <a:rPr lang="zh-CN" altLang="en-US" dirty="0" smtClean="0"/>
              <a:t>第三种解法，递归调用</a:t>
            </a:r>
          </a:p>
          <a:p>
            <a:r>
              <a:rPr lang="en-US" altLang="zh-CN" dirty="0" smtClean="0"/>
              <a:t>void p2_3()</a:t>
            </a:r>
          </a:p>
          <a:p>
            <a:r>
              <a:rPr lang="en-US" altLang="zh-CN" dirty="0" smtClean="0"/>
              <a:t>{</a:t>
            </a:r>
          </a:p>
          <a:p>
            <a:r>
              <a:rPr lang="en-US" altLang="zh-CN" dirty="0" smtClean="0"/>
              <a:t>     </a:t>
            </a:r>
            <a:r>
              <a:rPr lang="en-US" altLang="zh-CN" dirty="0" err="1" smtClean="0"/>
              <a:t>int</a:t>
            </a:r>
            <a:r>
              <a:rPr lang="en-US" altLang="zh-CN" dirty="0" smtClean="0"/>
              <a:t> n = 0;</a:t>
            </a:r>
          </a:p>
          <a:p>
            <a:r>
              <a:rPr lang="en-US" altLang="zh-CN" dirty="0" smtClean="0"/>
              <a:t>     while(1)</a:t>
            </a:r>
          </a:p>
          <a:p>
            <a:r>
              <a:rPr lang="en-US" altLang="zh-CN" dirty="0" smtClean="0"/>
              <a:t>     {</a:t>
            </a:r>
          </a:p>
          <a:p>
            <a:r>
              <a:rPr lang="en-US" altLang="zh-CN" dirty="0" smtClean="0"/>
              <a:t>        n++; </a:t>
            </a:r>
          </a:p>
          <a:p>
            <a:r>
              <a:rPr lang="en-US" altLang="zh-CN" dirty="0" smtClean="0"/>
              <a:t>        if(!p2_3_1(n,1)) continue; // </a:t>
            </a:r>
            <a:r>
              <a:rPr lang="zh-CN" altLang="en-US" dirty="0" smtClean="0"/>
              <a:t>不能成功分配 </a:t>
            </a:r>
          </a:p>
          <a:p>
            <a:r>
              <a:rPr lang="zh-CN" altLang="en-US" dirty="0" smtClean="0"/>
              <a:t>        </a:t>
            </a:r>
            <a:r>
              <a:rPr lang="en-US" altLang="zh-CN" dirty="0" smtClean="0"/>
              <a:t>else break; // </a:t>
            </a:r>
            <a:r>
              <a:rPr lang="zh-CN" altLang="en-US" dirty="0" smtClean="0"/>
              <a:t>成功分配 </a:t>
            </a:r>
          </a:p>
          <a:p>
            <a:r>
              <a:rPr lang="zh-CN" altLang="en-US" dirty="0" smtClean="0"/>
              <a:t>     </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n",n</a:t>
            </a:r>
            <a:r>
              <a:rPr lang="en-US" altLang="zh-CN" dirty="0" smtClean="0"/>
              <a:t>); //3121</a:t>
            </a:r>
          </a:p>
          <a:p>
            <a:r>
              <a:rPr lang="en-US" altLang="zh-CN" dirty="0" smtClean="0"/>
              <a:t>}</a:t>
            </a:r>
          </a:p>
          <a:p>
            <a:endParaRPr lang="en-US" altLang="zh-CN" dirty="0" smtClean="0"/>
          </a:p>
          <a:p>
            <a:r>
              <a:rPr lang="en-US" altLang="zh-CN" dirty="0" smtClean="0"/>
              <a:t>/////////////////////////////// </a:t>
            </a:r>
          </a:p>
          <a:p>
            <a:r>
              <a:rPr lang="en-US" altLang="zh-CN" sz="1200" b="1" kern="1200" dirty="0" smtClean="0">
                <a:solidFill>
                  <a:schemeClr val="tx1"/>
                </a:solidFill>
                <a:effectLst/>
                <a:latin typeface="Arial" pitchFamily="34" charset="0"/>
                <a:ea typeface="+mn-ea"/>
                <a:cs typeface="+mn-cs"/>
              </a:rPr>
              <a:t>void main(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a[]={1,2,3,4},s;</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s=f(a,4);</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printf</a:t>
            </a:r>
            <a:r>
              <a:rPr lang="en-US" altLang="zh-CN" sz="1200" b="1" kern="1200" dirty="0" smtClean="0">
                <a:solidFill>
                  <a:schemeClr val="tx1"/>
                </a:solidFill>
                <a:effectLst/>
                <a:latin typeface="Arial" pitchFamily="34" charset="0"/>
                <a:ea typeface="+mn-ea"/>
                <a:cs typeface="+mn-cs"/>
              </a:rPr>
              <a:t>("%d\</a:t>
            </a:r>
            <a:r>
              <a:rPr lang="en-US" altLang="zh-CN" sz="1200" b="1" kern="1200" dirty="0" err="1" smtClean="0">
                <a:solidFill>
                  <a:schemeClr val="tx1"/>
                </a:solidFill>
                <a:effectLst/>
                <a:latin typeface="Arial" pitchFamily="34" charset="0"/>
                <a:ea typeface="+mn-ea"/>
                <a:cs typeface="+mn-cs"/>
              </a:rPr>
              <a:t>n",s</a:t>
            </a:r>
            <a:r>
              <a:rPr lang="en-US" altLang="zh-CN" sz="1200" b="1" kern="1200" dirty="0" smtClean="0">
                <a:solidFill>
                  <a:schemeClr val="tx1"/>
                </a:solidFill>
                <a:effectLst/>
                <a:latin typeface="Arial" pitchFamily="34" charset="0"/>
                <a:ea typeface="+mn-ea"/>
                <a:cs typeface="+mn-cs"/>
              </a:rPr>
              <a:t>); // 10</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f(</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a[],</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n)</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if(n==0) return 0;</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if(n&gt;0) return a[n-1]+f(a,n-1);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p>
          <a:p>
            <a:endParaRPr lang="en-US" altLang="zh-CN" sz="1200" b="1"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p>
          <a:p>
            <a:r>
              <a:rPr lang="zh-CN" altLang="en-US" sz="1200" kern="1200" dirty="0" smtClean="0">
                <a:solidFill>
                  <a:schemeClr val="tx1"/>
                </a:solidFill>
                <a:effectLst/>
                <a:latin typeface="Arial" pitchFamily="34" charset="0"/>
                <a:ea typeface="+mn-ea"/>
                <a:cs typeface="+mn-cs"/>
              </a:rPr>
              <a:t>	以下函数的功能是实现整数参数</a:t>
            </a:r>
            <a:r>
              <a:rPr lang="en-US" altLang="zh-CN" sz="1200" kern="1200" dirty="0" smtClean="0">
                <a:solidFill>
                  <a:schemeClr val="tx1"/>
                </a:solidFill>
                <a:effectLst/>
                <a:latin typeface="Arial" pitchFamily="34" charset="0"/>
                <a:ea typeface="+mn-ea"/>
                <a:cs typeface="+mn-cs"/>
              </a:rPr>
              <a:t>m</a:t>
            </a:r>
            <a:r>
              <a:rPr lang="zh-CN" altLang="en-US" sz="1200" kern="1200" dirty="0" smtClean="0">
                <a:solidFill>
                  <a:schemeClr val="tx1"/>
                </a:solidFill>
                <a:effectLst/>
                <a:latin typeface="Arial" pitchFamily="34" charset="0"/>
                <a:ea typeface="+mn-ea"/>
                <a:cs typeface="+mn-cs"/>
              </a:rPr>
              <a:t>的逆序输出，例如</a:t>
            </a:r>
            <a:r>
              <a:rPr lang="en-US" altLang="zh-CN" sz="1200" kern="1200" dirty="0" smtClean="0">
                <a:solidFill>
                  <a:schemeClr val="tx1"/>
                </a:solidFill>
                <a:effectLst/>
                <a:latin typeface="Arial" pitchFamily="34" charset="0"/>
                <a:ea typeface="+mn-ea"/>
                <a:cs typeface="+mn-cs"/>
              </a:rPr>
              <a:t>m=1234</a:t>
            </a:r>
            <a:r>
              <a:rPr lang="zh-CN" altLang="en-US" sz="1200" kern="1200" dirty="0" smtClean="0">
                <a:solidFill>
                  <a:schemeClr val="tx1"/>
                </a:solidFill>
                <a:effectLst/>
                <a:latin typeface="Arial" pitchFamily="34" charset="0"/>
                <a:ea typeface="+mn-ea"/>
                <a:cs typeface="+mn-cs"/>
              </a:rPr>
              <a:t>，逆序输出为</a:t>
            </a:r>
            <a:r>
              <a:rPr lang="en-US" altLang="zh-CN" sz="1200" kern="1200" dirty="0" smtClean="0">
                <a:solidFill>
                  <a:schemeClr val="tx1"/>
                </a:solidFill>
                <a:effectLst/>
                <a:latin typeface="Arial" pitchFamily="34" charset="0"/>
                <a:ea typeface="+mn-ea"/>
                <a:cs typeface="+mn-cs"/>
              </a:rPr>
              <a:t>4321</a:t>
            </a:r>
            <a:r>
              <a:rPr lang="zh-CN" altLang="en-US" sz="1200" kern="1200" dirty="0" smtClean="0">
                <a:solidFill>
                  <a:schemeClr val="tx1"/>
                </a:solidFill>
                <a:effectLst/>
                <a:latin typeface="Arial" pitchFamily="34" charset="0"/>
                <a:ea typeface="+mn-ea"/>
                <a:cs typeface="+mn-cs"/>
              </a:rPr>
              <a:t>。</a:t>
            </a:r>
          </a:p>
          <a:p>
            <a:r>
              <a:rPr lang="en-US" altLang="zh-CN" sz="1200" kern="1200" dirty="0" smtClean="0">
                <a:solidFill>
                  <a:schemeClr val="tx1"/>
                </a:solidFill>
                <a:effectLst/>
                <a:latin typeface="Arial" pitchFamily="34" charset="0"/>
                <a:ea typeface="+mn-ea"/>
                <a:cs typeface="+mn-cs"/>
              </a:rPr>
              <a:t>void reverse(</a:t>
            </a:r>
            <a:r>
              <a:rPr lang="en-US" altLang="zh-CN" sz="1200" kern="1200" dirty="0" err="1" smtClean="0">
                <a:solidFill>
                  <a:schemeClr val="tx1"/>
                </a:solidFill>
                <a:effectLst/>
                <a:latin typeface="Arial" pitchFamily="34" charset="0"/>
                <a:ea typeface="+mn-ea"/>
                <a:cs typeface="+mn-cs"/>
              </a:rPr>
              <a:t>int</a:t>
            </a:r>
            <a:r>
              <a:rPr lang="en-US" altLang="zh-CN" sz="1200" kern="1200" dirty="0" smtClean="0">
                <a:solidFill>
                  <a:schemeClr val="tx1"/>
                </a:solidFill>
                <a:effectLst/>
                <a:latin typeface="Arial" pitchFamily="34" charset="0"/>
                <a:ea typeface="+mn-ea"/>
                <a:cs typeface="+mn-cs"/>
              </a:rPr>
              <a:t> m)</a:t>
            </a:r>
          </a:p>
          <a:p>
            <a:r>
              <a:rPr lang="en-US" altLang="zh-CN" sz="1200" kern="1200" dirty="0" smtClean="0">
                <a:solidFill>
                  <a:schemeClr val="tx1"/>
                </a:solidFill>
                <a:effectLst/>
                <a:latin typeface="Arial" pitchFamily="34" charset="0"/>
                <a:ea typeface="+mn-ea"/>
                <a:cs typeface="+mn-cs"/>
              </a:rPr>
              <a:t>{    </a:t>
            </a:r>
          </a:p>
          <a:p>
            <a:r>
              <a:rPr lang="en-US" altLang="zh-CN" sz="1200" kern="1200" dirty="0" smtClean="0">
                <a:solidFill>
                  <a:schemeClr val="tx1"/>
                </a:solidFill>
                <a:effectLst/>
                <a:latin typeface="Arial" pitchFamily="34" charset="0"/>
                <a:ea typeface="+mn-ea"/>
                <a:cs typeface="+mn-cs"/>
              </a:rPr>
              <a:t>    if (m&lt;0) { </a:t>
            </a:r>
            <a:r>
              <a:rPr lang="en-US" altLang="zh-CN" sz="1200" kern="1200" dirty="0" err="1" smtClean="0">
                <a:solidFill>
                  <a:schemeClr val="tx1"/>
                </a:solidFill>
                <a:effectLst/>
                <a:latin typeface="Arial" pitchFamily="34" charset="0"/>
                <a:ea typeface="+mn-ea"/>
                <a:cs typeface="+mn-cs"/>
              </a:rPr>
              <a:t>putchar</a:t>
            </a:r>
            <a:r>
              <a:rPr lang="en-US" altLang="zh-CN" sz="1200" kern="1200" dirty="0" smtClean="0">
                <a:solidFill>
                  <a:schemeClr val="tx1"/>
                </a:solidFill>
                <a:effectLst/>
                <a:latin typeface="Arial" pitchFamily="34" charset="0"/>
                <a:ea typeface="+mn-ea"/>
                <a:cs typeface="+mn-cs"/>
              </a:rPr>
              <a:t>('-'); m=-m; }  // </a:t>
            </a:r>
            <a:r>
              <a:rPr lang="zh-CN" altLang="en-US" sz="1200" kern="1200" dirty="0" smtClean="0">
                <a:solidFill>
                  <a:schemeClr val="tx1"/>
                </a:solidFill>
                <a:effectLst/>
                <a:latin typeface="Arial" pitchFamily="34" charset="0"/>
                <a:ea typeface="+mn-ea"/>
                <a:cs typeface="+mn-cs"/>
              </a:rPr>
              <a:t>处理负数 </a:t>
            </a:r>
          </a:p>
          <a:p>
            <a:r>
              <a:rPr lang="zh-CN" altLang="en-US" sz="1200" kern="1200" dirty="0" smtClean="0">
                <a:solidFill>
                  <a:schemeClr val="tx1"/>
                </a:solidFill>
                <a:effectLst/>
                <a:latin typeface="Arial" pitchFamily="34" charset="0"/>
                <a:ea typeface="+mn-ea"/>
                <a:cs typeface="+mn-cs"/>
              </a:rPr>
              <a:t>    </a:t>
            </a:r>
            <a:r>
              <a:rPr lang="en-US" altLang="zh-CN" sz="1200" kern="1200" dirty="0" err="1" smtClean="0">
                <a:solidFill>
                  <a:schemeClr val="tx1"/>
                </a:solidFill>
                <a:effectLst/>
                <a:latin typeface="Arial" pitchFamily="34" charset="0"/>
                <a:ea typeface="+mn-ea"/>
                <a:cs typeface="+mn-cs"/>
              </a:rPr>
              <a:t>putchar</a:t>
            </a:r>
            <a:r>
              <a:rPr lang="en-US" altLang="zh-CN" sz="1200" kern="1200" dirty="0" smtClean="0">
                <a:solidFill>
                  <a:schemeClr val="tx1"/>
                </a:solidFill>
                <a:effectLst/>
                <a:latin typeface="Arial" pitchFamily="34" charset="0"/>
                <a:ea typeface="+mn-ea"/>
                <a:cs typeface="+mn-cs"/>
              </a:rPr>
              <a:t>(m%10+‘0');   </a:t>
            </a:r>
            <a:endParaRPr lang="zh-CN" altLang="en-US" sz="1200" kern="1200" dirty="0" smtClean="0">
              <a:solidFill>
                <a:schemeClr val="tx1"/>
              </a:solidFill>
              <a:effectLst/>
              <a:latin typeface="Arial" pitchFamily="34" charset="0"/>
              <a:ea typeface="+mn-ea"/>
              <a:cs typeface="+mn-cs"/>
            </a:endParaRPr>
          </a:p>
          <a:p>
            <a:r>
              <a:rPr lang="zh-CN" altLang="en-US" sz="1200" kern="120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if (m &gt;= 0 &amp;&amp; m &lt;=9) return; // </a:t>
            </a:r>
            <a:r>
              <a:rPr lang="zh-CN" altLang="en-US" sz="1200" kern="1200" dirty="0" smtClean="0">
                <a:solidFill>
                  <a:schemeClr val="tx1"/>
                </a:solidFill>
                <a:effectLst/>
                <a:latin typeface="Arial" pitchFamily="34" charset="0"/>
                <a:ea typeface="+mn-ea"/>
                <a:cs typeface="+mn-cs"/>
              </a:rPr>
              <a:t>如果是一位数了，终止递归 </a:t>
            </a:r>
          </a:p>
          <a:p>
            <a:r>
              <a:rPr lang="zh-CN" altLang="en-US" sz="1200" kern="120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else reverse(m/10);   </a:t>
            </a:r>
          </a:p>
          <a:p>
            <a:r>
              <a:rPr lang="en-US" altLang="zh-CN" sz="1200" kern="1200" dirty="0" smtClean="0">
                <a:solidFill>
                  <a:schemeClr val="tx1"/>
                </a:solidFill>
                <a:effectLst/>
                <a:latin typeface="Arial" pitchFamily="34" charset="0"/>
                <a:ea typeface="+mn-ea"/>
                <a:cs typeface="+mn-cs"/>
              </a:rPr>
              <a:t>}</a:t>
            </a:r>
          </a:p>
          <a:p>
            <a:endParaRPr lang="en-US" altLang="zh-CN" sz="1200" kern="1200" dirty="0" smtClean="0">
              <a:solidFill>
                <a:schemeClr val="tx1"/>
              </a:solidFill>
              <a:effectLst/>
              <a:latin typeface="Arial" pitchFamily="34" charset="0"/>
              <a:ea typeface="+mn-ea"/>
              <a:cs typeface="+mn-cs"/>
            </a:endParaRPr>
          </a:p>
          <a:p>
            <a:r>
              <a:rPr lang="en-US" altLang="zh-CN" sz="1200" kern="1200" dirty="0" smtClean="0">
                <a:solidFill>
                  <a:schemeClr val="tx1"/>
                </a:solidFill>
                <a:effectLst/>
                <a:latin typeface="Arial" pitchFamily="34" charset="0"/>
                <a:ea typeface="+mn-ea"/>
                <a:cs typeface="+mn-cs"/>
              </a:rPr>
              <a:t>/////////////////////</a:t>
            </a:r>
          </a:p>
          <a:p>
            <a:r>
              <a:rPr lang="en-US" altLang="zh-CN" sz="1200" kern="1200" dirty="0" smtClean="0">
                <a:solidFill>
                  <a:schemeClr val="tx1"/>
                </a:solidFill>
                <a:effectLst/>
                <a:latin typeface="Arial" pitchFamily="34" charset="0"/>
                <a:ea typeface="+mn-ea"/>
                <a:cs typeface="+mn-cs"/>
              </a:rPr>
              <a:t>// 1 1</a:t>
            </a:r>
            <a:r>
              <a:rPr lang="en-US" altLang="zh-CN" sz="1200" kern="1200" baseline="0" dirty="0" smtClean="0">
                <a:solidFill>
                  <a:schemeClr val="tx1"/>
                </a:solidFill>
                <a:effectLst/>
                <a:latin typeface="Arial" pitchFamily="34" charset="0"/>
                <a:ea typeface="+mn-ea"/>
                <a:cs typeface="+mn-cs"/>
              </a:rPr>
              <a:t> 2 3 5 8 </a:t>
            </a:r>
          </a:p>
          <a:p>
            <a:r>
              <a:rPr lang="en-US" altLang="zh-CN" sz="1200" kern="1200" baseline="0" dirty="0" smtClean="0">
                <a:solidFill>
                  <a:schemeClr val="tx1"/>
                </a:solidFill>
                <a:effectLst/>
                <a:latin typeface="Arial" pitchFamily="34" charset="0"/>
                <a:ea typeface="+mn-ea"/>
                <a:cs typeface="+mn-cs"/>
              </a:rPr>
              <a:t>// f(n) = f(n-1)+f(n-2)</a:t>
            </a:r>
          </a:p>
          <a:p>
            <a:r>
              <a:rPr lang="en-US" altLang="zh-CN" sz="1200" kern="1200" baseline="0" dirty="0" smtClean="0">
                <a:solidFill>
                  <a:schemeClr val="tx1"/>
                </a:solidFill>
                <a:effectLst/>
                <a:latin typeface="Arial" pitchFamily="34" charset="0"/>
                <a:ea typeface="+mn-ea"/>
                <a:cs typeface="+mn-cs"/>
              </a:rPr>
              <a:t>// f1=f1+f2</a:t>
            </a:r>
          </a:p>
          <a:p>
            <a:r>
              <a:rPr lang="en-US" altLang="zh-CN" sz="1200" kern="1200" baseline="0" dirty="0" smtClean="0">
                <a:solidFill>
                  <a:schemeClr val="tx1"/>
                </a:solidFill>
                <a:effectLst/>
                <a:latin typeface="Arial" pitchFamily="34" charset="0"/>
                <a:ea typeface="+mn-ea"/>
                <a:cs typeface="+mn-cs"/>
              </a:rPr>
              <a:t>// f2=f2+f1</a:t>
            </a:r>
            <a:endParaRPr lang="en-US" altLang="zh-CN" sz="1200" kern="1200" dirty="0" smtClean="0">
              <a:solidFill>
                <a:schemeClr val="tx1"/>
              </a:solidFill>
              <a:effectLst/>
              <a:latin typeface="Arial" pitchFamily="34" charset="0"/>
              <a:ea typeface="+mn-ea"/>
              <a:cs typeface="+mn-cs"/>
            </a:endParaRPr>
          </a:p>
          <a:p>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item(</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n)</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item1,item2;</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if(n==1||n==2) { return 1;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item1 = item(n-1);</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item2 = item(n-2);</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return (item1+item2);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p>
          <a:p>
            <a:endParaRPr lang="en-US" altLang="zh-CN" sz="1200" b="1" kern="1200" dirty="0" smtClean="0">
              <a:solidFill>
                <a:schemeClr val="tx1"/>
              </a:solidFill>
              <a:effectLst/>
              <a:latin typeface="Arial" pitchFamily="34" charset="0"/>
              <a:ea typeface="+mn-ea"/>
              <a:cs typeface="+mn-cs"/>
            </a:endParaRPr>
          </a:p>
          <a:p>
            <a:endParaRPr lang="en-US" altLang="zh-CN" sz="1200" kern="1200" dirty="0" smtClean="0">
              <a:solidFill>
                <a:schemeClr val="tx1"/>
              </a:solidFill>
              <a:effectLst/>
              <a:latin typeface="Arial" pitchFamily="34" charset="0"/>
              <a:ea typeface="+mn-ea"/>
              <a:cs typeface="+mn-cs"/>
            </a:endParaRPr>
          </a:p>
          <a:p>
            <a:endParaRPr lang="zh-CN" altLang="zh-CN" sz="1200" kern="1200" dirty="0" smtClean="0">
              <a:solidFill>
                <a:schemeClr val="tx1"/>
              </a:solidFill>
              <a:effectLst/>
              <a:latin typeface="Arial"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23</a:t>
            </a:fld>
            <a:endParaRPr lang="en-US" sz="1200">
              <a:latin typeface="Times New Roman" pitchFamily="18" charset="0"/>
            </a:endParaRPr>
          </a:p>
        </p:txBody>
      </p:sp>
    </p:spTree>
    <p:extLst>
      <p:ext uri="{BB962C8B-B14F-4D97-AF65-F5344CB8AC3E}">
        <p14:creationId xmlns:p14="http://schemas.microsoft.com/office/powerpoint/2010/main" val="272888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73C1B58-4B79-4C1C-88CF-FCDE7747DBA8}" type="slidenum">
              <a:rPr lang="zh-CN" altLang="en-US"/>
              <a:pPr/>
              <a:t>‹#›</a:t>
            </a:fld>
            <a:endParaRPr lang="en-US" sz="1800"/>
          </a:p>
        </p:txBody>
      </p:sp>
    </p:spTree>
    <p:extLst>
      <p:ext uri="{BB962C8B-B14F-4D97-AF65-F5344CB8AC3E}">
        <p14:creationId xmlns:p14="http://schemas.microsoft.com/office/powerpoint/2010/main" val="8198570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F907A5-8D0D-4676-9AEE-B2FD4534078A}" type="slidenum">
              <a:rPr lang="zh-CN" altLang="en-US"/>
              <a:pPr/>
              <a:t>‹#›</a:t>
            </a:fld>
            <a:endParaRPr lang="en-US" sz="1800"/>
          </a:p>
        </p:txBody>
      </p:sp>
    </p:spTree>
    <p:extLst>
      <p:ext uri="{BB962C8B-B14F-4D97-AF65-F5344CB8AC3E}">
        <p14:creationId xmlns:p14="http://schemas.microsoft.com/office/powerpoint/2010/main" val="222175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35FE9D8-D797-4FCA-9F62-DDF649558C8C}" type="slidenum">
              <a:rPr lang="zh-CN" altLang="en-US"/>
              <a:pPr/>
              <a:t>‹#›</a:t>
            </a:fld>
            <a:endParaRPr lang="en-US" sz="1800"/>
          </a:p>
        </p:txBody>
      </p:sp>
    </p:spTree>
    <p:extLst>
      <p:ext uri="{BB962C8B-B14F-4D97-AF65-F5344CB8AC3E}">
        <p14:creationId xmlns:p14="http://schemas.microsoft.com/office/powerpoint/2010/main" val="358530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BA7260C-FC51-4E1D-9E11-1858C48E2009}"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406961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D4ED681-C8D1-4C2C-8BDB-1373D041AF4C}"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10504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BEF91ED-AA05-410D-917C-375A9FB15FC4}"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4298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5240EEC-2AC4-4BA0-A80D-F4EF6982617E}"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7072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E3DE567D-AB19-498E-8028-13A033A81212}"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63042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2951F48-AC6F-49B2-9034-DC9788DC5466}"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061101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3768811-29B8-4396-A164-3F6D150DB85D}"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672361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02C1CE7-239C-4B48-A73B-545C05039CA8}"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31033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F123F8A-B90F-4FAC-A1B1-F14DCFB6E1F0}" type="slidenum">
              <a:rPr lang="zh-CN" altLang="en-US"/>
              <a:pPr/>
              <a:t>‹#›</a:t>
            </a:fld>
            <a:endParaRPr lang="en-US" sz="1800"/>
          </a:p>
        </p:txBody>
      </p:sp>
    </p:spTree>
    <p:extLst>
      <p:ext uri="{BB962C8B-B14F-4D97-AF65-F5344CB8AC3E}">
        <p14:creationId xmlns:p14="http://schemas.microsoft.com/office/powerpoint/2010/main" val="558315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C6C0456-C0AE-4EE3-899C-1B5E95B7C245}"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91092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78609CC-9235-4491-A244-96E317AFF07A}"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660764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FBBE7BE-E153-4E9D-84AD-832830633381}"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17777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4FCD22E-4230-478B-8D2F-3A6A9C3B79F4}" type="slidenum">
              <a:rPr lang="zh-CN" altLang="en-US"/>
              <a:pPr/>
              <a:t>‹#›</a:t>
            </a:fld>
            <a:endParaRPr lang="en-US" sz="1800"/>
          </a:p>
        </p:txBody>
      </p:sp>
    </p:spTree>
    <p:extLst>
      <p:ext uri="{BB962C8B-B14F-4D97-AF65-F5344CB8AC3E}">
        <p14:creationId xmlns:p14="http://schemas.microsoft.com/office/powerpoint/2010/main" val="224056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AE788FA-F2BE-45B8-9512-AAFDFA4F6842}" type="slidenum">
              <a:rPr lang="zh-CN" altLang="en-US"/>
              <a:pPr/>
              <a:t>‹#›</a:t>
            </a:fld>
            <a:endParaRPr lang="en-US" sz="1800"/>
          </a:p>
        </p:txBody>
      </p:sp>
    </p:spTree>
    <p:extLst>
      <p:ext uri="{BB962C8B-B14F-4D97-AF65-F5344CB8AC3E}">
        <p14:creationId xmlns:p14="http://schemas.microsoft.com/office/powerpoint/2010/main" val="51674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D617462-A43C-4B5F-924A-94D875540AE5}" type="slidenum">
              <a:rPr lang="zh-CN" altLang="en-US"/>
              <a:pPr/>
              <a:t>‹#›</a:t>
            </a:fld>
            <a:endParaRPr lang="en-US" sz="1800"/>
          </a:p>
        </p:txBody>
      </p:sp>
    </p:spTree>
    <p:extLst>
      <p:ext uri="{BB962C8B-B14F-4D97-AF65-F5344CB8AC3E}">
        <p14:creationId xmlns:p14="http://schemas.microsoft.com/office/powerpoint/2010/main" val="253195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C1F73B2E-339F-4D34-AF93-622CC2A7D485}" type="slidenum">
              <a:rPr lang="zh-CN" altLang="en-US"/>
              <a:pPr/>
              <a:t>‹#›</a:t>
            </a:fld>
            <a:endParaRPr lang="en-US" sz="1800"/>
          </a:p>
        </p:txBody>
      </p:sp>
    </p:spTree>
    <p:extLst>
      <p:ext uri="{BB962C8B-B14F-4D97-AF65-F5344CB8AC3E}">
        <p14:creationId xmlns:p14="http://schemas.microsoft.com/office/powerpoint/2010/main" val="38505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1DD46652-54CD-4969-A082-72926CAC7052}" type="slidenum">
              <a:rPr lang="zh-CN" altLang="en-US"/>
              <a:pPr/>
              <a:t>‹#›</a:t>
            </a:fld>
            <a:endParaRPr lang="en-US" sz="1800"/>
          </a:p>
        </p:txBody>
      </p:sp>
    </p:spTree>
    <p:extLst>
      <p:ext uri="{BB962C8B-B14F-4D97-AF65-F5344CB8AC3E}">
        <p14:creationId xmlns:p14="http://schemas.microsoft.com/office/powerpoint/2010/main" val="13947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C01EF27-3C70-40FF-A0F5-0C9FFA76BE3B}" type="slidenum">
              <a:rPr lang="zh-CN" altLang="en-US"/>
              <a:pPr/>
              <a:t>‹#›</a:t>
            </a:fld>
            <a:endParaRPr lang="en-US" sz="1800"/>
          </a:p>
        </p:txBody>
      </p:sp>
    </p:spTree>
    <p:extLst>
      <p:ext uri="{BB962C8B-B14F-4D97-AF65-F5344CB8AC3E}">
        <p14:creationId xmlns:p14="http://schemas.microsoft.com/office/powerpoint/2010/main" val="10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DAC3562-5E0D-45BF-A4C5-939CD7453D22}" type="slidenum">
              <a:rPr lang="zh-CN" altLang="en-US"/>
              <a:pPr/>
              <a:t>‹#›</a:t>
            </a:fld>
            <a:endParaRPr lang="en-US" sz="1800"/>
          </a:p>
        </p:txBody>
      </p:sp>
    </p:spTree>
    <p:extLst>
      <p:ext uri="{BB962C8B-B14F-4D97-AF65-F5344CB8AC3E}">
        <p14:creationId xmlns:p14="http://schemas.microsoft.com/office/powerpoint/2010/main" val="152816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27" name="Group 3"/>
            <p:cNvGrpSpPr>
              <a:grpSpLocks/>
            </p:cNvGrpSpPr>
            <p:nvPr/>
          </p:nvGrpSpPr>
          <p:grpSpPr bwMode="auto">
            <a:xfrm>
              <a:off x="0" y="0"/>
              <a:ext cx="5760" cy="4320"/>
              <a:chOff x="0" y="0"/>
              <a:chExt cx="5760" cy="4320"/>
            </a:xfrm>
          </p:grpSpPr>
          <p:grpSp>
            <p:nvGrpSpPr>
              <p:cNvPr id="1028" name="Group 4"/>
              <p:cNvGrpSpPr>
                <a:grpSpLocks/>
              </p:cNvGrpSpPr>
              <p:nvPr/>
            </p:nvGrpSpPr>
            <p:grpSpPr bwMode="auto">
              <a:xfrm>
                <a:off x="0" y="192"/>
                <a:ext cx="5760" cy="4032"/>
                <a:chOff x="0" y="0"/>
                <a:chExt cx="5760" cy="4032"/>
              </a:xfrm>
            </p:grpSpPr>
            <p:sp>
              <p:nvSpPr>
                <p:cNvPr id="1029" name="Line 5"/>
                <p:cNvSpPr>
                  <a:spLocks noChangeShapeType="1"/>
                </p:cNvSpPr>
                <p:nvPr/>
              </p:nvSpPr>
              <p:spPr bwMode="auto">
                <a:xfrm>
                  <a:off x="0" y="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0" name="Line 6"/>
                <p:cNvSpPr>
                  <a:spLocks noChangeShapeType="1"/>
                </p:cNvSpPr>
                <p:nvPr/>
              </p:nvSpPr>
              <p:spPr bwMode="auto">
                <a:xfrm>
                  <a:off x="0" y="19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1" name="Line 7"/>
                <p:cNvSpPr>
                  <a:spLocks noChangeShapeType="1"/>
                </p:cNvSpPr>
                <p:nvPr/>
              </p:nvSpPr>
              <p:spPr bwMode="auto">
                <a:xfrm>
                  <a:off x="0" y="38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2" name="Line 8"/>
                <p:cNvSpPr>
                  <a:spLocks noChangeShapeType="1"/>
                </p:cNvSpPr>
                <p:nvPr/>
              </p:nvSpPr>
              <p:spPr bwMode="auto">
                <a:xfrm>
                  <a:off x="0" y="57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3" name="Line 9"/>
                <p:cNvSpPr>
                  <a:spLocks noChangeShapeType="1"/>
                </p:cNvSpPr>
                <p:nvPr/>
              </p:nvSpPr>
              <p:spPr bwMode="auto">
                <a:xfrm>
                  <a:off x="0" y="76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4" name="Line 10"/>
                <p:cNvSpPr>
                  <a:spLocks noChangeShapeType="1"/>
                </p:cNvSpPr>
                <p:nvPr/>
              </p:nvSpPr>
              <p:spPr bwMode="auto">
                <a:xfrm>
                  <a:off x="0" y="96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5" name="Line 11"/>
                <p:cNvSpPr>
                  <a:spLocks noChangeShapeType="1"/>
                </p:cNvSpPr>
                <p:nvPr/>
              </p:nvSpPr>
              <p:spPr bwMode="auto">
                <a:xfrm>
                  <a:off x="0" y="115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6" name="Line 12"/>
                <p:cNvSpPr>
                  <a:spLocks noChangeShapeType="1"/>
                </p:cNvSpPr>
                <p:nvPr/>
              </p:nvSpPr>
              <p:spPr bwMode="auto">
                <a:xfrm>
                  <a:off x="0" y="134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7" name="Line 13"/>
                <p:cNvSpPr>
                  <a:spLocks noChangeShapeType="1"/>
                </p:cNvSpPr>
                <p:nvPr/>
              </p:nvSpPr>
              <p:spPr bwMode="auto">
                <a:xfrm>
                  <a:off x="0" y="153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8" name="Line 14"/>
                <p:cNvSpPr>
                  <a:spLocks noChangeShapeType="1"/>
                </p:cNvSpPr>
                <p:nvPr/>
              </p:nvSpPr>
              <p:spPr bwMode="auto">
                <a:xfrm>
                  <a:off x="0" y="172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9" name="Line 15"/>
                <p:cNvSpPr>
                  <a:spLocks noChangeShapeType="1"/>
                </p:cNvSpPr>
                <p:nvPr/>
              </p:nvSpPr>
              <p:spPr bwMode="auto">
                <a:xfrm>
                  <a:off x="0" y="192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0" name="Line 16"/>
                <p:cNvSpPr>
                  <a:spLocks noChangeShapeType="1"/>
                </p:cNvSpPr>
                <p:nvPr/>
              </p:nvSpPr>
              <p:spPr bwMode="auto">
                <a:xfrm>
                  <a:off x="0" y="211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1" name="Line 17"/>
                <p:cNvSpPr>
                  <a:spLocks noChangeShapeType="1"/>
                </p:cNvSpPr>
                <p:nvPr/>
              </p:nvSpPr>
              <p:spPr bwMode="auto">
                <a:xfrm>
                  <a:off x="0" y="230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2" name="Line 18"/>
                <p:cNvSpPr>
                  <a:spLocks noChangeShapeType="1"/>
                </p:cNvSpPr>
                <p:nvPr/>
              </p:nvSpPr>
              <p:spPr bwMode="auto">
                <a:xfrm>
                  <a:off x="0" y="249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3" name="Line 19"/>
                <p:cNvSpPr>
                  <a:spLocks noChangeShapeType="1"/>
                </p:cNvSpPr>
                <p:nvPr/>
              </p:nvSpPr>
              <p:spPr bwMode="auto">
                <a:xfrm>
                  <a:off x="0" y="268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4" name="Line 20"/>
                <p:cNvSpPr>
                  <a:spLocks noChangeShapeType="1"/>
                </p:cNvSpPr>
                <p:nvPr/>
              </p:nvSpPr>
              <p:spPr bwMode="auto">
                <a:xfrm>
                  <a:off x="0" y="288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5" name="Line 21"/>
                <p:cNvSpPr>
                  <a:spLocks noChangeShapeType="1"/>
                </p:cNvSpPr>
                <p:nvPr/>
              </p:nvSpPr>
              <p:spPr bwMode="auto">
                <a:xfrm>
                  <a:off x="0" y="307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6" name="Line 22"/>
                <p:cNvSpPr>
                  <a:spLocks noChangeShapeType="1"/>
                </p:cNvSpPr>
                <p:nvPr/>
              </p:nvSpPr>
              <p:spPr bwMode="auto">
                <a:xfrm>
                  <a:off x="0" y="326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7" name="Line 23"/>
                <p:cNvSpPr>
                  <a:spLocks noChangeShapeType="1"/>
                </p:cNvSpPr>
                <p:nvPr/>
              </p:nvSpPr>
              <p:spPr bwMode="auto">
                <a:xfrm>
                  <a:off x="0" y="345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8" name="Line 24"/>
                <p:cNvSpPr>
                  <a:spLocks noChangeShapeType="1"/>
                </p:cNvSpPr>
                <p:nvPr/>
              </p:nvSpPr>
              <p:spPr bwMode="auto">
                <a:xfrm>
                  <a:off x="0" y="364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9" name="Line 25"/>
                <p:cNvSpPr>
                  <a:spLocks noChangeShapeType="1"/>
                </p:cNvSpPr>
                <p:nvPr/>
              </p:nvSpPr>
              <p:spPr bwMode="auto">
                <a:xfrm>
                  <a:off x="0" y="384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0" name="Line 26"/>
                <p:cNvSpPr>
                  <a:spLocks noChangeShapeType="1"/>
                </p:cNvSpPr>
                <p:nvPr/>
              </p:nvSpPr>
              <p:spPr bwMode="auto">
                <a:xfrm>
                  <a:off x="0" y="403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nvGrpSpPr>
              <p:cNvPr id="1051" name="Group 27"/>
              <p:cNvGrpSpPr>
                <a:grpSpLocks/>
              </p:cNvGrpSpPr>
              <p:nvPr/>
            </p:nvGrpSpPr>
            <p:grpSpPr bwMode="auto">
              <a:xfrm>
                <a:off x="192" y="0"/>
                <a:ext cx="5376" cy="4320"/>
                <a:chOff x="0" y="0"/>
                <a:chExt cx="5376" cy="4320"/>
              </a:xfrm>
            </p:grpSpPr>
            <p:sp>
              <p:nvSpPr>
                <p:cNvPr id="1052" name="Line 28"/>
                <p:cNvSpPr>
                  <a:spLocks noChangeShapeType="1"/>
                </p:cNvSpPr>
                <p:nvPr/>
              </p:nvSpPr>
              <p:spPr bwMode="auto">
                <a:xfrm>
                  <a:off x="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3" name="Line 29"/>
                <p:cNvSpPr>
                  <a:spLocks noChangeShapeType="1"/>
                </p:cNvSpPr>
                <p:nvPr/>
              </p:nvSpPr>
              <p:spPr bwMode="auto">
                <a:xfrm>
                  <a:off x="1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4" name="Line 30"/>
                <p:cNvSpPr>
                  <a:spLocks noChangeShapeType="1"/>
                </p:cNvSpPr>
                <p:nvPr/>
              </p:nvSpPr>
              <p:spPr bwMode="auto">
                <a:xfrm>
                  <a:off x="3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5" name="Line 31"/>
                <p:cNvSpPr>
                  <a:spLocks noChangeShapeType="1"/>
                </p:cNvSpPr>
                <p:nvPr/>
              </p:nvSpPr>
              <p:spPr bwMode="auto">
                <a:xfrm>
                  <a:off x="5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6" name="Line 32"/>
                <p:cNvSpPr>
                  <a:spLocks noChangeShapeType="1"/>
                </p:cNvSpPr>
                <p:nvPr/>
              </p:nvSpPr>
              <p:spPr bwMode="auto">
                <a:xfrm>
                  <a:off x="76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7" name="Line 33"/>
                <p:cNvSpPr>
                  <a:spLocks noChangeShapeType="1"/>
                </p:cNvSpPr>
                <p:nvPr/>
              </p:nvSpPr>
              <p:spPr bwMode="auto">
                <a:xfrm>
                  <a:off x="96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8" name="Line 34"/>
                <p:cNvSpPr>
                  <a:spLocks noChangeShapeType="1"/>
                </p:cNvSpPr>
                <p:nvPr/>
              </p:nvSpPr>
              <p:spPr bwMode="auto">
                <a:xfrm>
                  <a:off x="115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9" name="Line 35"/>
                <p:cNvSpPr>
                  <a:spLocks noChangeShapeType="1"/>
                </p:cNvSpPr>
                <p:nvPr/>
              </p:nvSpPr>
              <p:spPr bwMode="auto">
                <a:xfrm>
                  <a:off x="134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0" name="Line 36"/>
                <p:cNvSpPr>
                  <a:spLocks noChangeShapeType="1"/>
                </p:cNvSpPr>
                <p:nvPr/>
              </p:nvSpPr>
              <p:spPr bwMode="auto">
                <a:xfrm>
                  <a:off x="153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1" name="Line 37"/>
                <p:cNvSpPr>
                  <a:spLocks noChangeShapeType="1"/>
                </p:cNvSpPr>
                <p:nvPr/>
              </p:nvSpPr>
              <p:spPr bwMode="auto">
                <a:xfrm>
                  <a:off x="172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2" name="Line 38"/>
                <p:cNvSpPr>
                  <a:spLocks noChangeShapeType="1"/>
                </p:cNvSpPr>
                <p:nvPr/>
              </p:nvSpPr>
              <p:spPr bwMode="auto">
                <a:xfrm>
                  <a:off x="192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3" name="Line 39"/>
                <p:cNvSpPr>
                  <a:spLocks noChangeShapeType="1"/>
                </p:cNvSpPr>
                <p:nvPr/>
              </p:nvSpPr>
              <p:spPr bwMode="auto">
                <a:xfrm>
                  <a:off x="211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4" name="Line 40"/>
                <p:cNvSpPr>
                  <a:spLocks noChangeShapeType="1"/>
                </p:cNvSpPr>
                <p:nvPr/>
              </p:nvSpPr>
              <p:spPr bwMode="auto">
                <a:xfrm>
                  <a:off x="230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5" name="Line 41"/>
                <p:cNvSpPr>
                  <a:spLocks noChangeShapeType="1"/>
                </p:cNvSpPr>
                <p:nvPr/>
              </p:nvSpPr>
              <p:spPr bwMode="auto">
                <a:xfrm>
                  <a:off x="249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6" name="Line 42"/>
                <p:cNvSpPr>
                  <a:spLocks noChangeShapeType="1"/>
                </p:cNvSpPr>
                <p:nvPr/>
              </p:nvSpPr>
              <p:spPr bwMode="auto">
                <a:xfrm>
                  <a:off x="268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7" name="Line 43"/>
                <p:cNvSpPr>
                  <a:spLocks noChangeShapeType="1"/>
                </p:cNvSpPr>
                <p:nvPr/>
              </p:nvSpPr>
              <p:spPr bwMode="auto">
                <a:xfrm>
                  <a:off x="288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8" name="Line 44"/>
                <p:cNvSpPr>
                  <a:spLocks noChangeShapeType="1"/>
                </p:cNvSpPr>
                <p:nvPr/>
              </p:nvSpPr>
              <p:spPr bwMode="auto">
                <a:xfrm>
                  <a:off x="307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9" name="Line 45"/>
                <p:cNvSpPr>
                  <a:spLocks noChangeShapeType="1"/>
                </p:cNvSpPr>
                <p:nvPr/>
              </p:nvSpPr>
              <p:spPr bwMode="auto">
                <a:xfrm>
                  <a:off x="326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0" name="Line 46"/>
                <p:cNvSpPr>
                  <a:spLocks noChangeShapeType="1"/>
                </p:cNvSpPr>
                <p:nvPr/>
              </p:nvSpPr>
              <p:spPr bwMode="auto">
                <a:xfrm>
                  <a:off x="345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1" name="Line 47"/>
                <p:cNvSpPr>
                  <a:spLocks noChangeShapeType="1"/>
                </p:cNvSpPr>
                <p:nvPr/>
              </p:nvSpPr>
              <p:spPr bwMode="auto">
                <a:xfrm>
                  <a:off x="364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2" name="Line 48"/>
                <p:cNvSpPr>
                  <a:spLocks noChangeShapeType="1"/>
                </p:cNvSpPr>
                <p:nvPr/>
              </p:nvSpPr>
              <p:spPr bwMode="auto">
                <a:xfrm>
                  <a:off x="384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3" name="Line 49"/>
                <p:cNvSpPr>
                  <a:spLocks noChangeShapeType="1"/>
                </p:cNvSpPr>
                <p:nvPr/>
              </p:nvSpPr>
              <p:spPr bwMode="auto">
                <a:xfrm>
                  <a:off x="403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4" name="Line 50"/>
                <p:cNvSpPr>
                  <a:spLocks noChangeShapeType="1"/>
                </p:cNvSpPr>
                <p:nvPr/>
              </p:nvSpPr>
              <p:spPr bwMode="auto">
                <a:xfrm>
                  <a:off x="422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5" name="Line 51"/>
                <p:cNvSpPr>
                  <a:spLocks noChangeShapeType="1"/>
                </p:cNvSpPr>
                <p:nvPr/>
              </p:nvSpPr>
              <p:spPr bwMode="auto">
                <a:xfrm>
                  <a:off x="441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6" name="Line 52"/>
                <p:cNvSpPr>
                  <a:spLocks noChangeShapeType="1"/>
                </p:cNvSpPr>
                <p:nvPr/>
              </p:nvSpPr>
              <p:spPr bwMode="auto">
                <a:xfrm>
                  <a:off x="460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7" name="Line 53"/>
                <p:cNvSpPr>
                  <a:spLocks noChangeShapeType="1"/>
                </p:cNvSpPr>
                <p:nvPr/>
              </p:nvSpPr>
              <p:spPr bwMode="auto">
                <a:xfrm>
                  <a:off x="480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8" name="Line 54"/>
                <p:cNvSpPr>
                  <a:spLocks noChangeShapeType="1"/>
                </p:cNvSpPr>
                <p:nvPr/>
              </p:nvSpPr>
              <p:spPr bwMode="auto">
                <a:xfrm>
                  <a:off x="49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9" name="Line 55"/>
                <p:cNvSpPr>
                  <a:spLocks noChangeShapeType="1"/>
                </p:cNvSpPr>
                <p:nvPr/>
              </p:nvSpPr>
              <p:spPr bwMode="auto">
                <a:xfrm>
                  <a:off x="51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0" name="Line 56"/>
                <p:cNvSpPr>
                  <a:spLocks noChangeShapeType="1"/>
                </p:cNvSpPr>
                <p:nvPr/>
              </p:nvSpPr>
              <p:spPr bwMode="auto">
                <a:xfrm>
                  <a:off x="53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sp>
          <p:nvSpPr>
            <p:cNvPr id="1081" name="Rectangle 57" descr="60%"/>
            <p:cNvSpPr>
              <a:spLocks noChangeArrowheads="1"/>
            </p:cNvSpPr>
            <p:nvPr/>
          </p:nvSpPr>
          <p:spPr bwMode="auto">
            <a:xfrm>
              <a:off x="2112" y="0"/>
              <a:ext cx="3648" cy="96"/>
            </a:xfrm>
            <a:prstGeom prst="rect">
              <a:avLst/>
            </a:prstGeom>
            <a:blipFill dpi="0" rotWithShape="1">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800">
                <a:solidFill>
                  <a:srgbClr val="40458C"/>
                </a:solidFill>
                <a:sym typeface="Tahoma" pitchFamily="34" charset="0"/>
              </a:endParaRPr>
            </a:p>
          </p:txBody>
        </p:sp>
        <p:sp>
          <p:nvSpPr>
            <p:cNvPr id="1082" name="Line 58"/>
            <p:cNvSpPr>
              <a:spLocks noChangeShapeType="1"/>
            </p:cNvSpPr>
            <p:nvPr/>
          </p:nvSpPr>
          <p:spPr bwMode="auto">
            <a:xfrm>
              <a:off x="5568" y="0"/>
              <a:ext cx="1" cy="1488"/>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sp>
        <p:nvSpPr>
          <p:cNvPr id="1087" name="Rectangle 63"/>
          <p:cNvSpPr>
            <a:spLocks noGrp="1" noChangeArrowheads="1"/>
          </p:cNvSpPr>
          <p:nvPr>
            <p:ph type="title" idx="4294967295"/>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sym typeface="Tahoma" pitchFamily="34" charset="0"/>
              </a:rPr>
              <a:t>单击此处编辑母版标题样式</a:t>
            </a:r>
          </a:p>
        </p:txBody>
      </p:sp>
      <p:sp>
        <p:nvSpPr>
          <p:cNvPr id="108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Tahoma" pitchFamily="34" charset="0"/>
              </a:rPr>
              <a:t>单击此处编辑母版文本样式</a:t>
            </a:r>
          </a:p>
          <a:p>
            <a:pPr lvl="1"/>
            <a:r>
              <a:rPr lang="zh-CN" smtClean="0">
                <a:sym typeface="Tahoma" pitchFamily="34" charset="0"/>
              </a:rPr>
              <a:t>第二级</a:t>
            </a:r>
          </a:p>
          <a:p>
            <a:pPr lvl="2"/>
            <a:r>
              <a:rPr lang="zh-CN" smtClean="0">
                <a:sym typeface="Tahoma" pitchFamily="34" charset="0"/>
              </a:rPr>
              <a:t>第三级</a:t>
            </a:r>
          </a:p>
          <a:p>
            <a:pPr lvl="3"/>
            <a:r>
              <a:rPr lang="zh-CN" smtClean="0">
                <a:sym typeface="Tahoma" pitchFamily="34" charset="0"/>
              </a:rPr>
              <a:t>第四级</a:t>
            </a:r>
          </a:p>
          <a:p>
            <a:pPr lvl="4"/>
            <a:r>
              <a:rPr lang="zh-CN" smtClean="0">
                <a:sym typeface="Tahoma" pitchFamily="34" charset="0"/>
              </a:rPr>
              <a:t>第五级</a:t>
            </a:r>
          </a:p>
        </p:txBody>
      </p:sp>
      <p:sp>
        <p:nvSpPr>
          <p:cNvPr id="1089" name="Rectangle 6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lvl1pPr>
          </a:lstStyle>
          <a:p>
            <a:endParaRPr lang="zh-CN" altLang="zh-CN"/>
          </a:p>
        </p:txBody>
      </p:sp>
      <p:sp>
        <p:nvSpPr>
          <p:cNvPr id="1090" name="Rectangle 6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lvl1pPr>
          </a:lstStyle>
          <a:p>
            <a:endParaRPr lang="zh-CN" altLang="zh-CN"/>
          </a:p>
        </p:txBody>
      </p:sp>
      <p:sp>
        <p:nvSpPr>
          <p:cNvPr id="1091" name="Rectangle 6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lvl1pPr>
          </a:lstStyle>
          <a:p>
            <a:fld id="{7CA9A322-46B4-4503-B2DC-1C29C7BE80C5}" type="slidenum">
              <a:rPr lang="zh-CN" altLang="en-US"/>
              <a:pPr/>
              <a:t>‹#›</a:t>
            </a:fld>
            <a:endParaRPr lang="en-US" sz="1800"/>
          </a:p>
        </p:txBody>
      </p:sp>
      <p:grpSp>
        <p:nvGrpSpPr>
          <p:cNvPr id="1092" name="Group 13"/>
          <p:cNvGrpSpPr>
            <a:grpSpLocks/>
          </p:cNvGrpSpPr>
          <p:nvPr/>
        </p:nvGrpSpPr>
        <p:grpSpPr bwMode="auto">
          <a:xfrm>
            <a:off x="0" y="6562725"/>
            <a:ext cx="4797425" cy="285750"/>
            <a:chOff x="0" y="0"/>
            <a:chExt cx="3022" cy="192"/>
          </a:xfrm>
        </p:grpSpPr>
        <p:grpSp>
          <p:nvGrpSpPr>
            <p:cNvPr id="1093" name="Group 14"/>
            <p:cNvGrpSpPr>
              <a:grpSpLocks/>
            </p:cNvGrpSpPr>
            <p:nvPr/>
          </p:nvGrpSpPr>
          <p:grpSpPr bwMode="auto">
            <a:xfrm flipH="1">
              <a:off x="0" y="0"/>
              <a:ext cx="3022" cy="190"/>
              <a:chOff x="0" y="0"/>
              <a:chExt cx="3116" cy="190"/>
            </a:xfrm>
          </p:grpSpPr>
          <p:sp>
            <p:nvSpPr>
              <p:cNvPr id="1094" name="Rectangle 15"/>
              <p:cNvSpPr>
                <a:spLocks noChangeArrowheads="1"/>
              </p:cNvSpPr>
              <p:nvPr/>
            </p:nvSpPr>
            <p:spPr bwMode="auto">
              <a:xfrm>
                <a:off x="192" y="2"/>
                <a:ext cx="2924" cy="188"/>
              </a:xfrm>
              <a:prstGeom prst="rect">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sp>
            <p:nvSpPr>
              <p:cNvPr id="1095" name="AutoShape 16"/>
              <p:cNvSpPr>
                <a:spLocks noChangeArrowheads="1"/>
              </p:cNvSpPr>
              <p:nvPr/>
            </p:nvSpPr>
            <p:spPr bwMode="auto">
              <a:xfrm flipH="1">
                <a:off x="0" y="0"/>
                <a:ext cx="187" cy="190"/>
              </a:xfrm>
              <a:prstGeom prst="rtTriangle">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grpSp>
        <p:sp>
          <p:nvSpPr>
            <p:cNvPr id="1096" name="Text Box 17"/>
            <p:cNvSpPr>
              <a:spLocks noChangeArrowheads="1"/>
            </p:cNvSpPr>
            <p:nvPr/>
          </p:nvSpPr>
          <p:spPr bwMode="auto">
            <a:xfrm>
              <a:off x="168" y="0"/>
              <a:ext cx="25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Times New Roman" pitchFamily="18" charset="0"/>
                  <a:ea typeface="楷体_GB2312" pitchFamily="1" charset="-122"/>
                  <a:sym typeface="Times New Roman" pitchFamily="18" charset="0"/>
                </a:rPr>
                <a:t>西安电子科技大学  </a:t>
              </a:r>
              <a:r>
                <a:rPr lang="en-US" sz="1400" b="1">
                  <a:solidFill>
                    <a:schemeClr val="bg1"/>
                  </a:solidFill>
                  <a:latin typeface="Times New Roman" pitchFamily="18" charset="0"/>
                  <a:ea typeface="楷体_GB2312" pitchFamily="1" charset="-122"/>
                  <a:sym typeface="Times New Roman" pitchFamily="18" charset="0"/>
                </a:rPr>
                <a:t>Xidian University</a:t>
              </a:r>
              <a:endParaRPr lang="zh-CN" altLang="en-US"/>
            </a:p>
          </p:txBody>
        </p:sp>
      </p:grpSp>
      <p:sp>
        <p:nvSpPr>
          <p:cNvPr id="1097" name="Text Box 18"/>
          <p:cNvSpPr>
            <a:spLocks noChangeArrowheads="1"/>
          </p:cNvSpPr>
          <p:nvPr/>
        </p:nvSpPr>
        <p:spPr bwMode="auto">
          <a:xfrm>
            <a:off x="7956550" y="6572250"/>
            <a:ext cx="1187450" cy="3048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楷体_GB2312" pitchFamily="1" charset="-122"/>
                <a:ea typeface="楷体_GB2312" pitchFamily="1" charset="-122"/>
                <a:sym typeface="楷体_GB2312" pitchFamily="1" charset="-122"/>
              </a:rPr>
              <a:t>第 </a:t>
            </a:r>
            <a:fld id="{B9F35E6A-F5E1-4210-9C06-E184DDDEAFA2}" type="slidenum">
              <a:rPr lang="zh-CN" altLang="en-US" sz="1400" b="1">
                <a:solidFill>
                  <a:schemeClr val="bg1"/>
                </a:solidFill>
                <a:latin typeface="Times New Roman" pitchFamily="18" charset="0"/>
                <a:ea typeface="楷体_GB2312" pitchFamily="1" charset="-122"/>
                <a:sym typeface="Times New Roman" pitchFamily="18" charset="0"/>
              </a:rPr>
              <a:pPr algn="ctr">
                <a:spcBef>
                  <a:spcPct val="50000"/>
                </a:spcBef>
              </a:pPr>
              <a:t>‹#›</a:t>
            </a:fld>
            <a:r>
              <a:rPr lang="en-US" sz="1400" b="1">
                <a:solidFill>
                  <a:schemeClr val="bg1"/>
                </a:solidFill>
                <a:latin typeface="楷体_GB2312" pitchFamily="1" charset="-122"/>
                <a:ea typeface="楷体_GB2312" pitchFamily="1" charset="-122"/>
                <a:sym typeface="楷体_GB2312" pitchFamily="1" charset="-122"/>
              </a:rPr>
              <a:t> </a:t>
            </a:r>
            <a:r>
              <a:rPr lang="zh-CN" altLang="en-US" sz="1400" b="1">
                <a:solidFill>
                  <a:schemeClr val="bg1"/>
                </a:solidFill>
                <a:latin typeface="楷体_GB2312" pitchFamily="1" charset="-122"/>
                <a:ea typeface="楷体_GB2312" pitchFamily="1" charset="-122"/>
                <a:sym typeface="楷体_GB2312" pitchFamily="1" charset="-122"/>
              </a:rPr>
              <a:t>页</a:t>
            </a:r>
            <a:endParaRPr lang="zh-CN" altLang="en-US" sz="1400" b="1">
              <a:solidFill>
                <a:schemeClr val="bg1"/>
              </a:solidFill>
              <a:latin typeface="Times New Roman" pitchFamily="18" charset="0"/>
              <a:sym typeface="Times New Roman" pitchFamily="18" charset="0"/>
            </a:endParaRPr>
          </a:p>
        </p:txBody>
      </p:sp>
      <p:sp>
        <p:nvSpPr>
          <p:cNvPr id="1098" name="AutoShape 23">
            <a:hlinkClick r:id="" action="ppaction://hlinkshowjump?jump=nextslide"/>
          </p:cNvPr>
          <p:cNvSpPr>
            <a:spLocks noChangeArrowheads="1"/>
          </p:cNvSpPr>
          <p:nvPr/>
        </p:nvSpPr>
        <p:spPr bwMode="auto">
          <a:xfrm>
            <a:off x="6372225" y="6526213"/>
            <a:ext cx="4794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
        <p:nvSpPr>
          <p:cNvPr id="1099" name="AutoShape 24">
            <a:hlinkClick r:id="" action="ppaction://hlinkshowjump?jump=previousslide"/>
          </p:cNvPr>
          <p:cNvSpPr>
            <a:spLocks noChangeArrowheads="1"/>
          </p:cNvSpPr>
          <p:nvPr/>
        </p:nvSpPr>
        <p:spPr bwMode="auto">
          <a:xfrm rot="10800000">
            <a:off x="5715000" y="6553200"/>
            <a:ext cx="4032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txStyles>
    <p:titleStyle>
      <a:lvl1pPr algn="l" rtl="0" fontAlgn="base">
        <a:spcBef>
          <a:spcPct val="0"/>
        </a:spcBef>
        <a:spcAft>
          <a:spcPct val="0"/>
        </a:spcAft>
        <a:defRPr sz="4400">
          <a:solidFill>
            <a:schemeClr val="tx2"/>
          </a:solidFill>
          <a:latin typeface="+mj-lt"/>
          <a:ea typeface="+mj-ea"/>
          <a:cs typeface="+mj-cs"/>
          <a:sym typeface="Tahoma" pitchFamily="34" charset="0"/>
        </a:defRPr>
      </a:lvl1pPr>
      <a:lvl2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2pPr>
      <a:lvl3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3pPr>
      <a:lvl4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4pPr>
      <a:lvl5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5pPr>
      <a:lvl6pPr marL="4572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6pPr>
      <a:lvl7pPr marL="9144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7pPr>
      <a:lvl8pPr marL="13716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8pPr>
      <a:lvl9pPr marL="18288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9pPr>
    </p:titleStyle>
    <p:bodyStyle>
      <a:lvl1pPr marL="342900" indent="-342900" algn="l" defTabSz="0" rtl="0" fontAlgn="base">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idx="4294967295"/>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Arial" pitchFamily="34" charset="0"/>
              </a:rPr>
              <a:t>单击此处编辑母版标题样式</a:t>
            </a:r>
          </a:p>
        </p:txBody>
      </p:sp>
      <p:sp>
        <p:nvSpPr>
          <p:cNvPr id="2051"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Arial" pitchFamily="34" charset="0"/>
              </a:rPr>
              <a:t>单击此处编辑母版文本样式</a:t>
            </a:r>
          </a:p>
          <a:p>
            <a:pPr lvl="1"/>
            <a:r>
              <a:rPr lang="zh-CN" smtClean="0">
                <a:sym typeface="Arial" pitchFamily="34" charset="0"/>
              </a:rPr>
              <a:t>第二级</a:t>
            </a:r>
          </a:p>
          <a:p>
            <a:pPr lvl="2"/>
            <a:r>
              <a:rPr lang="zh-CN" smtClean="0">
                <a:sym typeface="Arial" pitchFamily="34" charset="0"/>
              </a:rPr>
              <a:t>第三级</a:t>
            </a:r>
          </a:p>
          <a:p>
            <a:pPr lvl="3"/>
            <a:r>
              <a:rPr lang="zh-CN" smtClean="0">
                <a:sym typeface="Arial" pitchFamily="34" charset="0"/>
              </a:rPr>
              <a:t>第四级</a:t>
            </a:r>
          </a:p>
          <a:p>
            <a:pPr lvl="4"/>
            <a:r>
              <a:rPr lang="zh-CN" smtClean="0">
                <a:sym typeface="Arial" pitchFamily="34" charset="0"/>
              </a:rPr>
              <a:t>第五级</a:t>
            </a:r>
          </a:p>
        </p:txBody>
      </p:sp>
      <p:sp>
        <p:nvSpPr>
          <p:cNvPr id="2052"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sym typeface="Arial" pitchFamily="34" charset="0"/>
              </a:defRPr>
            </a:lvl1pPr>
          </a:lstStyle>
          <a:p>
            <a:endParaRPr lang="zh-CN"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sym typeface="Arial" pitchFamily="34" charset="0"/>
              </a:defRPr>
            </a:lvl1pPr>
          </a:lstStyle>
          <a:p>
            <a:endParaRPr lang="zh-CN" altLang="zh-CN"/>
          </a:p>
        </p:txBody>
      </p:sp>
      <p:sp>
        <p:nvSpPr>
          <p:cNvPr id="2054"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mn-lt"/>
                <a:sym typeface="Arial" pitchFamily="34" charset="0"/>
              </a:defRPr>
            </a:lvl1pPr>
          </a:lstStyle>
          <a:p>
            <a:fld id="{36B49F85-BDDF-4C98-86E0-CBB874D860C1}" type="slidenum">
              <a:rPr lang="zh-CN" altLang="en-US"/>
              <a:pPr/>
              <a:t>‹#›</a:t>
            </a:fld>
            <a:endParaRPr lang="en-US" sz="18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sym typeface="Arial" pitchFamily="34" charset="0"/>
        </a:defRPr>
      </a:lvl1pPr>
      <a:lvl2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2pPr>
      <a:lvl3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3pPr>
      <a:lvl4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4pPr>
      <a:lvl5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5pPr>
      <a:lvl6pPr marL="4572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6pPr>
      <a:lvl7pPr marL="9144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7pPr>
      <a:lvl8pPr marL="13716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8pPr>
      <a:lvl9pPr marL="18288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9pPr>
    </p:titleStyle>
    <p:bodyStyle>
      <a:lvl1pPr marL="342900" indent="-342900" algn="l" defTabSz="0"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sym typeface="Arial" pitchFamily="34" charset="0"/>
        </a:defRPr>
      </a:lvl1pPr>
      <a:lvl2pPr marL="742950" indent="-285750" algn="l" defTabSz="0"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sym typeface="Arial" pitchFamily="34" charset="0"/>
        </a:defRPr>
      </a:lvl2pPr>
      <a:lvl3pPr marL="1143000" indent="-228600" algn="l" defTabSz="0"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sym typeface="Arial" pitchFamily="34" charset="0"/>
        </a:defRPr>
      </a:lvl3pPr>
      <a:lvl4pPr marL="1600200" indent="-228600" algn="l" defTabSz="0"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sym typeface="Arial" pitchFamily="34" charset="0"/>
        </a:defRPr>
      </a:lvl4pPr>
      <a:lvl5pPr marL="20574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5pPr>
      <a:lvl6pPr marL="25146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6pPr>
      <a:lvl7pPr marL="29718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7pPr>
      <a:lvl8pPr marL="34290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8pPr>
      <a:lvl9pPr marL="38862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0.jpeg"/><Relationship Id="rId2" Type="http://schemas.openxmlformats.org/officeDocument/2006/relationships/slide" Target="slide3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1.xml"/><Relationship Id="rId4" Type="http://schemas.openxmlformats.org/officeDocument/2006/relationships/image" Target="../media/image37.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3"/>
          <p:cNvSpPr>
            <a:spLocks/>
          </p:cNvSpPr>
          <p:nvPr/>
        </p:nvSpPr>
        <p:spPr bwMode="auto">
          <a:xfrm>
            <a:off x="971550" y="1714500"/>
            <a:ext cx="2190750" cy="914400"/>
          </a:xfrm>
          <a:prstGeom prst="cloudCallout">
            <a:avLst>
              <a:gd name="adj1" fmla="val 71014"/>
              <a:gd name="adj2" fmla="val 53301"/>
            </a:avLst>
          </a:prstGeom>
          <a:solidFill>
            <a:srgbClr val="66CCFF"/>
          </a:solidFill>
          <a:ln w="9525" cmpd="sng">
            <a:solidFill>
              <a:srgbClr val="9900FF"/>
            </a:solidFill>
            <a:round/>
            <a:headEnd/>
            <a:tailEnd/>
          </a:ln>
        </p:spPr>
        <p:txBody>
          <a:bodyPr wrap="none" anchor="ctr"/>
          <a:lstStyle/>
          <a:p>
            <a:pPr algn="ctr"/>
            <a:endParaRPr lang="zh-CN" altLang="zh-CN" sz="2800">
              <a:solidFill>
                <a:srgbClr val="40458C"/>
              </a:solidFill>
              <a:latin typeface="Times New Roman" pitchFamily="18" charset="0"/>
              <a:sym typeface="Times New Roman" pitchFamily="18" charset="0"/>
            </a:endParaRPr>
          </a:p>
        </p:txBody>
      </p:sp>
      <p:pic>
        <p:nvPicPr>
          <p:cNvPr id="4099" name="Picture 4" descr="BANR0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388938"/>
            <a:ext cx="6323013" cy="9255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00" name="Text Box 5"/>
          <p:cNvSpPr>
            <a:spLocks noChangeArrowheads="1"/>
          </p:cNvSpPr>
          <p:nvPr/>
        </p:nvSpPr>
        <p:spPr bwMode="auto">
          <a:xfrm>
            <a:off x="1639888" y="477838"/>
            <a:ext cx="6172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CC00CC"/>
                </a:solidFill>
                <a:latin typeface="隶书" pitchFamily="49" charset="-122"/>
                <a:ea typeface="隶书" pitchFamily="49" charset="-122"/>
                <a:sym typeface="隶书" pitchFamily="49" charset="-122"/>
              </a:rPr>
              <a:t>第七章 函数及变量存储类型</a:t>
            </a:r>
          </a:p>
        </p:txBody>
      </p:sp>
      <p:sp>
        <p:nvSpPr>
          <p:cNvPr id="4101" name="Text Box 6"/>
          <p:cNvSpPr>
            <a:spLocks noChangeArrowheads="1"/>
          </p:cNvSpPr>
          <p:nvPr/>
        </p:nvSpPr>
        <p:spPr bwMode="auto">
          <a:xfrm>
            <a:off x="1238250" y="1881188"/>
            <a:ext cx="177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latin typeface="Times New Roman" pitchFamily="18" charset="0"/>
                <a:sym typeface="Times New Roman" pitchFamily="18" charset="0"/>
              </a:rPr>
              <a:t>本章目标</a:t>
            </a:r>
            <a:endParaRPr lang="zh-CN" altLang="en-US"/>
          </a:p>
        </p:txBody>
      </p:sp>
      <p:sp>
        <p:nvSpPr>
          <p:cNvPr id="4102" name="Rectangle 7"/>
          <p:cNvSpPr>
            <a:spLocks noChangeArrowheads="1"/>
          </p:cNvSpPr>
          <p:nvPr/>
        </p:nvSpPr>
        <p:spPr bwMode="auto">
          <a:xfrm>
            <a:off x="1524000" y="2740025"/>
            <a:ext cx="6229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1. </a:t>
            </a:r>
            <a:r>
              <a:rPr lang="zh-CN" altLang="en-US" sz="2800">
                <a:solidFill>
                  <a:srgbClr val="40458C"/>
                </a:solidFill>
                <a:latin typeface="隶书" pitchFamily="49" charset="-122"/>
                <a:ea typeface="隶书" pitchFamily="49" charset="-122"/>
                <a:sym typeface="隶书" pitchFamily="49" charset="-122"/>
              </a:rPr>
              <a:t>进一步理解多个函数构成一个</a:t>
            </a:r>
            <a:r>
              <a:rPr lang="en-US" sz="2800">
                <a:solidFill>
                  <a:srgbClr val="40458C"/>
                </a:solidFill>
                <a:latin typeface="隶书" pitchFamily="49" charset="-122"/>
                <a:ea typeface="隶书" pitchFamily="49" charset="-122"/>
                <a:sym typeface="隶书" pitchFamily="49" charset="-122"/>
              </a:rPr>
              <a:t>C</a:t>
            </a:r>
            <a:r>
              <a:rPr lang="zh-CN" altLang="en-US" sz="2800">
                <a:solidFill>
                  <a:srgbClr val="40458C"/>
                </a:solidFill>
                <a:latin typeface="隶书" pitchFamily="49" charset="-122"/>
                <a:ea typeface="隶书" pitchFamily="49" charset="-122"/>
                <a:sym typeface="隶书" pitchFamily="49" charset="-122"/>
              </a:rPr>
              <a:t>程序</a:t>
            </a:r>
          </a:p>
        </p:txBody>
      </p:sp>
      <p:sp>
        <p:nvSpPr>
          <p:cNvPr id="4103" name="Rectangle 8"/>
          <p:cNvSpPr>
            <a:spLocks noChangeArrowheads="1"/>
          </p:cNvSpPr>
          <p:nvPr/>
        </p:nvSpPr>
        <p:spPr bwMode="auto">
          <a:xfrm>
            <a:off x="1524000" y="33782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2. </a:t>
            </a:r>
            <a:r>
              <a:rPr lang="zh-CN" altLang="en-US" sz="2800">
                <a:solidFill>
                  <a:srgbClr val="40458C"/>
                </a:solidFill>
                <a:latin typeface="隶书" pitchFamily="49" charset="-122"/>
                <a:ea typeface="隶书" pitchFamily="49" charset="-122"/>
                <a:sym typeface="隶书" pitchFamily="49" charset="-122"/>
              </a:rPr>
              <a:t>进一步了解和熟悉库函数</a:t>
            </a:r>
            <a:endParaRPr lang="zh-CN" altLang="en-US"/>
          </a:p>
        </p:txBody>
      </p:sp>
      <p:sp>
        <p:nvSpPr>
          <p:cNvPr id="4104" name="Rectangle 9"/>
          <p:cNvSpPr>
            <a:spLocks noChangeArrowheads="1"/>
          </p:cNvSpPr>
          <p:nvPr/>
        </p:nvSpPr>
        <p:spPr bwMode="auto">
          <a:xfrm>
            <a:off x="1524000" y="4014788"/>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3. </a:t>
            </a:r>
            <a:r>
              <a:rPr lang="zh-CN" altLang="en-US" sz="2800">
                <a:solidFill>
                  <a:srgbClr val="40458C"/>
                </a:solidFill>
                <a:latin typeface="隶书" pitchFamily="49" charset="-122"/>
                <a:ea typeface="隶书" pitchFamily="49" charset="-122"/>
                <a:sym typeface="隶书" pitchFamily="49" charset="-122"/>
              </a:rPr>
              <a:t>学会编写自已的函数</a:t>
            </a:r>
            <a:endParaRPr lang="zh-CN" altLang="en-US"/>
          </a:p>
        </p:txBody>
      </p:sp>
      <p:sp>
        <p:nvSpPr>
          <p:cNvPr id="4105" name="Rectangle 10"/>
          <p:cNvSpPr>
            <a:spLocks noChangeArrowheads="1"/>
          </p:cNvSpPr>
          <p:nvPr/>
        </p:nvSpPr>
        <p:spPr bwMode="auto">
          <a:xfrm>
            <a:off x="1524000" y="4662488"/>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4. </a:t>
            </a:r>
            <a:r>
              <a:rPr lang="zh-CN" altLang="en-US" sz="2800">
                <a:solidFill>
                  <a:srgbClr val="40458C"/>
                </a:solidFill>
                <a:latin typeface="隶书" pitchFamily="49" charset="-122"/>
                <a:ea typeface="隶书" pitchFamily="49" charset="-122"/>
                <a:sym typeface="隶书" pitchFamily="49" charset="-122"/>
              </a:rPr>
              <a:t>理解函数的调用关系</a:t>
            </a:r>
            <a:endParaRPr lang="zh-CN" altLang="en-US"/>
          </a:p>
        </p:txBody>
      </p:sp>
      <p:sp>
        <p:nvSpPr>
          <p:cNvPr id="4106" name="Rectangle 11"/>
          <p:cNvSpPr>
            <a:spLocks noChangeArrowheads="1"/>
          </p:cNvSpPr>
          <p:nvPr/>
        </p:nvSpPr>
        <p:spPr bwMode="auto">
          <a:xfrm>
            <a:off x="1547813" y="5300663"/>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5. </a:t>
            </a:r>
            <a:r>
              <a:rPr lang="zh-CN" altLang="en-US" sz="2800">
                <a:solidFill>
                  <a:srgbClr val="40458C"/>
                </a:solidFill>
                <a:latin typeface="隶书" pitchFamily="49" charset="-122"/>
                <a:ea typeface="隶书" pitchFamily="49" charset="-122"/>
                <a:sym typeface="隶书" pitchFamily="49" charset="-122"/>
              </a:rPr>
              <a:t>理解函数中参数的传递机制</a:t>
            </a:r>
            <a:endParaRPr lang="zh-CN" altLang="en-US"/>
          </a:p>
        </p:txBody>
      </p:sp>
      <p:sp>
        <p:nvSpPr>
          <p:cNvPr id="4107" name="Rectangle 23"/>
          <p:cNvSpPr>
            <a:spLocks noChangeArrowheads="1"/>
          </p:cNvSpPr>
          <p:nvPr/>
        </p:nvSpPr>
        <p:spPr bwMode="auto">
          <a:xfrm>
            <a:off x="1524000" y="5867400"/>
            <a:ext cx="575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6. </a:t>
            </a:r>
            <a:r>
              <a:rPr lang="zh-CN" altLang="en-US" sz="2800">
                <a:solidFill>
                  <a:srgbClr val="40458C"/>
                </a:solidFill>
                <a:latin typeface="隶书" pitchFamily="49" charset="-122"/>
                <a:ea typeface="隶书" pitchFamily="49" charset="-122"/>
                <a:sym typeface="隶书" pitchFamily="49" charset="-122"/>
              </a:rPr>
              <a:t>理解变量的存储类型</a:t>
            </a:r>
            <a:endParaRPr lang="zh-CN" altLang="en-US"/>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16386" name="Group 16"/>
          <p:cNvGrpSpPr>
            <a:grpSpLocks/>
          </p:cNvGrpSpPr>
          <p:nvPr/>
        </p:nvGrpSpPr>
        <p:grpSpPr bwMode="auto">
          <a:xfrm>
            <a:off x="6651625" y="0"/>
            <a:ext cx="2263775" cy="476250"/>
            <a:chOff x="0" y="0"/>
            <a:chExt cx="1426" cy="300"/>
          </a:xfrm>
        </p:grpSpPr>
        <p:sp>
          <p:nvSpPr>
            <p:cNvPr id="16387" name="Text Box 1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6388" name="Freeform 1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6389" name="Rectangle 22" descr="Rectangle: Click to edit Master text styles&#10;Second level&#10;Third level&#10;Fourth level&#10;Fifth level"/>
          <p:cNvSpPr>
            <a:spLocks noChangeArrowheads="1"/>
          </p:cNvSpPr>
          <p:nvPr/>
        </p:nvSpPr>
        <p:spPr bwMode="auto">
          <a:xfrm>
            <a:off x="250825" y="476250"/>
            <a:ext cx="47688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pitchFamily="2" charset="2"/>
              <a:buBlip>
                <a:blip r:embed="rId4"/>
              </a:buBlip>
            </a:pPr>
            <a:endParaRPr lang="zh-CN" altLang="en-US" sz="3200">
              <a:solidFill>
                <a:srgbClr val="40458C"/>
              </a:solidFill>
              <a:sym typeface="Tahoma" pitchFamily="34" charset="0"/>
            </a:endParaRPr>
          </a:p>
          <a:p>
            <a:pPr marL="742950" lvl="1" indent="-285750">
              <a:spcBef>
                <a:spcPct val="20000"/>
              </a:spcBef>
              <a:buSzPct val="60000"/>
              <a:buFont typeface="Wingdings" pitchFamily="2" charset="2"/>
              <a:buChar char="n"/>
            </a:pPr>
            <a:r>
              <a:rPr lang="zh-CN" altLang="en-US" sz="2800">
                <a:solidFill>
                  <a:srgbClr val="FF0000"/>
                </a:solidFill>
                <a:sym typeface="Tahoma" pitchFamily="34" charset="0"/>
              </a:rPr>
              <a:t>一般格式</a:t>
            </a:r>
            <a:endParaRPr lang="zh-CN" altLang="en-US"/>
          </a:p>
        </p:txBody>
      </p:sp>
      <p:sp>
        <p:nvSpPr>
          <p:cNvPr id="16390" name="AutoShape 23"/>
          <p:cNvSpPr>
            <a:spLocks noChangeArrowheads="1"/>
          </p:cNvSpPr>
          <p:nvPr/>
        </p:nvSpPr>
        <p:spPr bwMode="auto">
          <a:xfrm>
            <a:off x="6667500" y="804863"/>
            <a:ext cx="2019300" cy="561975"/>
          </a:xfrm>
          <a:prstGeom prst="wedgeEllipseCallout">
            <a:avLst>
              <a:gd name="adj1" fmla="val -100704"/>
              <a:gd name="adj2" fmla="val 15225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合法标识符</a:t>
            </a:r>
            <a:endParaRPr lang="zh-CN" altLang="en-US"/>
          </a:p>
        </p:txBody>
      </p:sp>
      <p:sp>
        <p:nvSpPr>
          <p:cNvPr id="16391" name="AutoShape 24"/>
          <p:cNvSpPr>
            <a:spLocks noChangeArrowheads="1"/>
          </p:cNvSpPr>
          <p:nvPr/>
        </p:nvSpPr>
        <p:spPr bwMode="auto">
          <a:xfrm>
            <a:off x="3565525" y="68263"/>
            <a:ext cx="2736850" cy="1423987"/>
          </a:xfrm>
          <a:prstGeom prst="wedgeEllipseCallout">
            <a:avLst>
              <a:gd name="adj1" fmla="val -24537"/>
              <a:gd name="adj2" fmla="val 83630"/>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函数返回值类型</a:t>
            </a:r>
          </a:p>
          <a:p>
            <a:pPr algn="ctr"/>
            <a:r>
              <a:rPr lang="zh-CN" altLang="en-US" sz="2000">
                <a:solidFill>
                  <a:srgbClr val="0000FF"/>
                </a:solidFill>
                <a:latin typeface="Times New Roman" pitchFamily="18" charset="0"/>
                <a:sym typeface="Times New Roman" pitchFamily="18" charset="0"/>
              </a:rPr>
              <a:t>缺省为</a:t>
            </a:r>
            <a:r>
              <a:rPr lang="en-US" sz="2000">
                <a:solidFill>
                  <a:srgbClr val="0000FF"/>
                </a:solidFill>
                <a:latin typeface="Times New Roman" pitchFamily="18" charset="0"/>
                <a:sym typeface="Times New Roman" pitchFamily="18" charset="0"/>
              </a:rPr>
              <a:t>int</a:t>
            </a:r>
            <a:r>
              <a:rPr lang="zh-CN" altLang="en-US" sz="2000">
                <a:solidFill>
                  <a:srgbClr val="0000FF"/>
                </a:solidFill>
                <a:latin typeface="Times New Roman" pitchFamily="18" charset="0"/>
                <a:sym typeface="Times New Roman" pitchFamily="18" charset="0"/>
              </a:rPr>
              <a:t>型</a:t>
            </a:r>
          </a:p>
          <a:p>
            <a:pPr algn="ctr"/>
            <a:r>
              <a:rPr lang="zh-CN" altLang="en-US" sz="2000">
                <a:solidFill>
                  <a:srgbClr val="0000FF"/>
                </a:solidFill>
                <a:latin typeface="Times New Roman" pitchFamily="18" charset="0"/>
                <a:sym typeface="Times New Roman" pitchFamily="18" charset="0"/>
              </a:rPr>
              <a:t>无返回值为</a:t>
            </a:r>
            <a:r>
              <a:rPr lang="en-US" sz="2000">
                <a:solidFill>
                  <a:srgbClr val="0000FF"/>
                </a:solidFill>
                <a:latin typeface="Times New Roman" pitchFamily="18" charset="0"/>
                <a:sym typeface="Times New Roman" pitchFamily="18" charset="0"/>
              </a:rPr>
              <a:t>void</a:t>
            </a:r>
            <a:endParaRPr lang="zh-CN" altLang="en-US"/>
          </a:p>
        </p:txBody>
      </p:sp>
      <p:sp>
        <p:nvSpPr>
          <p:cNvPr id="16392" name="AutoShape 25"/>
          <p:cNvSpPr>
            <a:spLocks noChangeArrowheads="1"/>
          </p:cNvSpPr>
          <p:nvPr/>
        </p:nvSpPr>
        <p:spPr bwMode="auto">
          <a:xfrm>
            <a:off x="7521575" y="2233613"/>
            <a:ext cx="1301750" cy="561975"/>
          </a:xfrm>
          <a:prstGeom prst="wedgeEllipseCallout">
            <a:avLst>
              <a:gd name="adj1" fmla="val -83721"/>
              <a:gd name="adj2" fmla="val 62661"/>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a:t>
            </a:r>
            <a:endParaRPr lang="zh-CN" altLang="en-US"/>
          </a:p>
        </p:txBody>
      </p:sp>
      <p:grpSp>
        <p:nvGrpSpPr>
          <p:cNvPr id="16393" name="Group 26"/>
          <p:cNvGrpSpPr>
            <a:grpSpLocks/>
          </p:cNvGrpSpPr>
          <p:nvPr/>
        </p:nvGrpSpPr>
        <p:grpSpPr bwMode="auto">
          <a:xfrm>
            <a:off x="536575" y="1809750"/>
            <a:ext cx="7539627" cy="1757363"/>
            <a:chOff x="0" y="0"/>
            <a:chExt cx="3580" cy="1107"/>
          </a:xfrm>
        </p:grpSpPr>
        <p:sp>
          <p:nvSpPr>
            <p:cNvPr id="16394" name="Text Box 27"/>
            <p:cNvSpPr>
              <a:spLocks noChangeArrowheads="1"/>
            </p:cNvSpPr>
            <p:nvPr/>
          </p:nvSpPr>
          <p:spPr bwMode="auto">
            <a:xfrm>
              <a:off x="1006" y="79"/>
              <a:ext cx="2574" cy="1028"/>
            </a:xfrm>
            <a:prstGeom prst="rect">
              <a:avLst/>
            </a:prstGeom>
            <a:noFill/>
            <a:ln w="38100"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zh-CN" altLang="en-US" sz="2000" dirty="0">
                  <a:solidFill>
                    <a:srgbClr val="000000"/>
                  </a:solidFill>
                  <a:latin typeface="Times New Roman" pitchFamily="18" charset="0"/>
                  <a:sym typeface="Times New Roman" pitchFamily="18" charset="0"/>
                </a:rPr>
                <a:t>存储类型  函数类型     函数</a:t>
              </a:r>
              <a:r>
                <a:rPr lang="zh-CN" altLang="en-US" sz="2000" dirty="0" smtClean="0">
                  <a:solidFill>
                    <a:srgbClr val="000000"/>
                  </a:solidFill>
                  <a:latin typeface="Times New Roman" pitchFamily="18" charset="0"/>
                  <a:sym typeface="Times New Roman" pitchFamily="18" charset="0"/>
                </a:rPr>
                <a:t>名</a:t>
              </a:r>
              <a:r>
                <a:rPr lang="en-US" altLang="zh-CN" sz="2000" dirty="0">
                  <a:solidFill>
                    <a:srgbClr val="0000FF"/>
                  </a:solidFill>
                  <a:latin typeface="Times New Roman" pitchFamily="18" charset="0"/>
                  <a:sym typeface="Times New Roman" pitchFamily="18" charset="0"/>
                </a:rPr>
                <a:t>(</a:t>
              </a:r>
              <a:r>
                <a:rPr lang="zh-CN" altLang="en-US" sz="2000" dirty="0" smtClean="0">
                  <a:solidFill>
                    <a:srgbClr val="000000"/>
                  </a:solidFill>
                  <a:latin typeface="Times New Roman" pitchFamily="18" charset="0"/>
                  <a:sym typeface="Times New Roman" pitchFamily="18" charset="0"/>
                </a:rPr>
                <a:t>形参</a:t>
              </a:r>
              <a:r>
                <a:rPr lang="zh-CN" altLang="en-US" sz="2000" dirty="0">
                  <a:solidFill>
                    <a:srgbClr val="000000"/>
                  </a:solidFill>
                  <a:latin typeface="Times New Roman" pitchFamily="18" charset="0"/>
                  <a:sym typeface="Times New Roman" pitchFamily="18" charset="0"/>
                </a:rPr>
                <a:t>类型说明</a:t>
              </a:r>
              <a:r>
                <a:rPr lang="zh-CN" altLang="en-US" sz="2000" dirty="0" smtClean="0">
                  <a:solidFill>
                    <a:srgbClr val="000000"/>
                  </a:solidFill>
                  <a:latin typeface="Times New Roman" pitchFamily="18" charset="0"/>
                  <a:sym typeface="Times New Roman" pitchFamily="18" charset="0"/>
                </a:rPr>
                <a:t>表</a:t>
              </a:r>
              <a:r>
                <a:rPr lang="en-US" altLang="zh-CN" sz="2000" dirty="0">
                  <a:solidFill>
                    <a:srgbClr val="0000FF"/>
                  </a:solidFill>
                  <a:latin typeface="Times New Roman" pitchFamily="18" charset="0"/>
                  <a:sym typeface="Times New Roman" pitchFamily="18" charset="0"/>
                </a:rPr>
                <a:t>)</a:t>
              </a:r>
              <a:endParaRPr lang="zh-CN" altLang="en-US" sz="2000" dirty="0">
                <a:solidFill>
                  <a:srgbClr val="0000FF"/>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sz="2000" dirty="0">
                <a:solidFill>
                  <a:srgbClr val="FF0000"/>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zh-CN" altLang="en-US" sz="2000" dirty="0">
                  <a:solidFill>
                    <a:srgbClr val="000000"/>
                  </a:solidFill>
                  <a:latin typeface="Times New Roman" pitchFamily="18" charset="0"/>
                  <a:sym typeface="Times New Roman" pitchFamily="18" charset="0"/>
                </a:rPr>
                <a:t>说明</a:t>
              </a:r>
              <a:r>
                <a:rPr lang="zh-CN" altLang="en-US" sz="2000" dirty="0" smtClean="0">
                  <a:solidFill>
                    <a:srgbClr val="000000"/>
                  </a:solidFill>
                  <a:latin typeface="Times New Roman" pitchFamily="18" charset="0"/>
                  <a:sym typeface="Times New Roman" pitchFamily="18" charset="0"/>
                </a:rPr>
                <a:t>部分（变量定义）</a:t>
              </a:r>
              <a:endParaRPr lang="zh-CN" altLang="en-US" sz="2000" dirty="0">
                <a:solidFill>
                  <a:srgbClr val="000000"/>
                </a:solidFill>
                <a:latin typeface="Times New Roman" pitchFamily="18" charset="0"/>
                <a:sym typeface="Times New Roman" pitchFamily="18" charset="0"/>
              </a:endParaRPr>
            </a:p>
            <a:p>
              <a:r>
                <a:rPr lang="zh-CN" altLang="en-US" sz="2000" dirty="0">
                  <a:solidFill>
                    <a:srgbClr val="000000"/>
                  </a:solidFill>
                  <a:latin typeface="Times New Roman" pitchFamily="18" charset="0"/>
                  <a:sym typeface="Times New Roman" pitchFamily="18" charset="0"/>
                </a:rPr>
                <a:t>	语句</a:t>
              </a:r>
              <a:r>
                <a:rPr lang="zh-CN" altLang="en-US" sz="2000" dirty="0" smtClean="0">
                  <a:solidFill>
                    <a:srgbClr val="000000"/>
                  </a:solidFill>
                  <a:latin typeface="Times New Roman" pitchFamily="18" charset="0"/>
                  <a:sym typeface="Times New Roman" pitchFamily="18" charset="0"/>
                </a:rPr>
                <a:t>部分（执行函数功能）</a:t>
              </a:r>
              <a:endParaRPr lang="zh-CN" altLang="en-US" sz="2000" dirty="0">
                <a:solidFill>
                  <a:srgbClr val="000000"/>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dirty="0"/>
            </a:p>
          </p:txBody>
        </p:sp>
        <p:sp>
          <p:nvSpPr>
            <p:cNvPr id="16395" name="Text Box 28"/>
            <p:cNvSpPr>
              <a:spLocks noChangeArrowheads="1"/>
            </p:cNvSpPr>
            <p:nvPr/>
          </p:nvSpPr>
          <p:spPr bwMode="auto">
            <a:xfrm>
              <a:off x="0" y="0"/>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隶书" pitchFamily="49" charset="-122"/>
                  <a:ea typeface="隶书" pitchFamily="49" charset="-122"/>
                  <a:sym typeface="隶书" pitchFamily="49" charset="-122"/>
                </a:rPr>
                <a:t>现代风格</a:t>
              </a:r>
              <a:r>
                <a:rPr lang="en-US">
                  <a:solidFill>
                    <a:srgbClr val="008000"/>
                  </a:solidFill>
                  <a:latin typeface="隶书" pitchFamily="49" charset="-122"/>
                  <a:ea typeface="隶书" pitchFamily="49" charset="-122"/>
                  <a:sym typeface="隶书" pitchFamily="49" charset="-122"/>
                </a:rPr>
                <a:t>:</a:t>
              </a:r>
              <a:endParaRPr lang="en-US">
                <a:solidFill>
                  <a:srgbClr val="40458C"/>
                </a:solidFill>
                <a:latin typeface="隶书" pitchFamily="49" charset="-122"/>
                <a:ea typeface="隶书" pitchFamily="49" charset="-122"/>
                <a:sym typeface="隶书" pitchFamily="49" charset="-122"/>
              </a:endParaRPr>
            </a:p>
          </p:txBody>
        </p:sp>
      </p:grpSp>
      <p:sp>
        <p:nvSpPr>
          <p:cNvPr id="16396" name="Text Box 29"/>
          <p:cNvSpPr>
            <a:spLocks noChangeArrowheads="1"/>
          </p:cNvSpPr>
          <p:nvPr/>
        </p:nvSpPr>
        <p:spPr bwMode="auto">
          <a:xfrm>
            <a:off x="500063" y="3214688"/>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x,int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sp>
        <p:nvSpPr>
          <p:cNvPr id="16397" name="Text Box 31"/>
          <p:cNvSpPr>
            <a:spLocks noChangeArrowheads="1"/>
          </p:cNvSpPr>
          <p:nvPr/>
        </p:nvSpPr>
        <p:spPr bwMode="auto">
          <a:xfrm>
            <a:off x="3857625" y="3286125"/>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grpSp>
        <p:nvGrpSpPr>
          <p:cNvPr id="16398" name="组合 21"/>
          <p:cNvGrpSpPr>
            <a:grpSpLocks/>
          </p:cNvGrpSpPr>
          <p:nvPr/>
        </p:nvGrpSpPr>
        <p:grpSpPr bwMode="auto">
          <a:xfrm>
            <a:off x="5857875" y="3705225"/>
            <a:ext cx="377825" cy="438150"/>
            <a:chOff x="0" y="0"/>
            <a:chExt cx="377845" cy="438150"/>
          </a:xfrm>
        </p:grpSpPr>
        <p:sp>
          <p:nvSpPr>
            <p:cNvPr id="16399" name="Line 32"/>
            <p:cNvSpPr>
              <a:spLocks noChangeShapeType="1"/>
            </p:cNvSpPr>
            <p:nvPr/>
          </p:nvSpPr>
          <p:spPr bwMode="auto">
            <a:xfrm flipH="1">
              <a:off x="0" y="115896"/>
              <a:ext cx="377845" cy="284153"/>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6400" name="Line 33"/>
            <p:cNvSpPr>
              <a:spLocks noChangeShapeType="1"/>
            </p:cNvSpPr>
            <p:nvPr/>
          </p:nvSpPr>
          <p:spPr bwMode="auto">
            <a:xfrm>
              <a:off x="57151" y="0"/>
              <a:ext cx="209550" cy="438150"/>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16401" name="Text Box 35"/>
          <p:cNvSpPr>
            <a:spLocks noChangeArrowheads="1"/>
          </p:cNvSpPr>
          <p:nvPr/>
        </p:nvSpPr>
        <p:spPr bwMode="auto">
          <a:xfrm>
            <a:off x="428625" y="5429250"/>
            <a:ext cx="1847850" cy="1016000"/>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FF"/>
                </a:solidFill>
                <a:latin typeface="Times New Roman" pitchFamily="18" charset="0"/>
                <a:sym typeface="Times New Roman" pitchFamily="18" charset="0"/>
              </a:rPr>
              <a:t>空函数</a:t>
            </a:r>
            <a:endParaRPr lang="zh-CN" altLang="en-US" sz="2000">
              <a:solidFill>
                <a:srgbClr val="40458C"/>
              </a:solidFill>
              <a:latin typeface="Times New Roman" pitchFamily="18" charset="0"/>
              <a:sym typeface="Times New Roman" pitchFamily="18" charset="0"/>
            </a:endParaRPr>
          </a:p>
          <a:p>
            <a:r>
              <a:rPr lang="zh-CN" altLang="en-US" sz="2000">
                <a:solidFill>
                  <a:srgbClr val="40458C"/>
                </a:solidFill>
                <a:latin typeface="Times New Roman" pitchFamily="18" charset="0"/>
                <a:sym typeface="Times New Roman" pitchFamily="18" charset="0"/>
              </a:rPr>
              <a:t> </a:t>
            </a:r>
            <a:r>
              <a:rPr lang="en-US" sz="2000">
                <a:solidFill>
                  <a:srgbClr val="40458C"/>
                </a:solidFill>
                <a:latin typeface="Times New Roman" pitchFamily="18" charset="0"/>
                <a:sym typeface="Times New Roman" pitchFamily="18" charset="0"/>
              </a:rPr>
              <a:t>void</a:t>
            </a:r>
            <a:r>
              <a:rPr lang="zh-CN" altLang="en-US" sz="2000">
                <a:solidFill>
                  <a:srgbClr val="40458C"/>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dummy( )</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a:t>
            </a:r>
            <a:endParaRPr lang="zh-CN" altLang="en-US"/>
          </a:p>
        </p:txBody>
      </p:sp>
      <p:sp>
        <p:nvSpPr>
          <p:cNvPr id="16402" name="AutoShape 36"/>
          <p:cNvSpPr>
            <a:spLocks noChangeArrowheads="1"/>
          </p:cNvSpPr>
          <p:nvPr/>
        </p:nvSpPr>
        <p:spPr bwMode="auto">
          <a:xfrm>
            <a:off x="2266950" y="5857875"/>
            <a:ext cx="2019300" cy="561975"/>
          </a:xfrm>
          <a:prstGeom prst="wedgeEllipseCallout">
            <a:avLst>
              <a:gd name="adj1" fmla="val -101319"/>
              <a:gd name="adj2" fmla="val 2618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函数体为空</a:t>
            </a:r>
            <a:endParaRPr lang="zh-CN" altLang="en-US"/>
          </a:p>
        </p:txBody>
      </p:sp>
      <p:sp>
        <p:nvSpPr>
          <p:cNvPr id="16403" name="Text Box 37"/>
          <p:cNvSpPr>
            <a:spLocks noChangeArrowheads="1"/>
          </p:cNvSpPr>
          <p:nvPr/>
        </p:nvSpPr>
        <p:spPr bwMode="auto">
          <a:xfrm>
            <a:off x="4125912" y="5429419"/>
            <a:ext cx="4910397" cy="1015663"/>
          </a:xfrm>
          <a:prstGeom prst="rect">
            <a:avLst/>
          </a:prstGeom>
          <a:solidFill>
            <a:schemeClr val="bg1"/>
          </a:solidFill>
          <a:ln w="38100" cmpd="sng">
            <a:solidFill>
              <a:srgbClr val="008000"/>
            </a:solidFill>
            <a:miter lim="800000"/>
            <a:headEnd/>
            <a:tailEnd/>
          </a:ln>
        </p:spPr>
        <p:txBody>
          <a:bodyPr wrap="square" anchor="ctr">
            <a:spAutoFit/>
          </a:bodyPr>
          <a:lstStyle/>
          <a:p>
            <a:r>
              <a:rPr lang="zh-CN" altLang="en-US" sz="2000" dirty="0">
                <a:solidFill>
                  <a:srgbClr val="000000"/>
                </a:solidFill>
                <a:latin typeface="Times New Roman" pitchFamily="18" charset="0"/>
                <a:sym typeface="Times New Roman" pitchFamily="18" charset="0"/>
              </a:rPr>
              <a:t>例   无参</a:t>
            </a:r>
            <a:r>
              <a:rPr lang="zh-CN" altLang="en-US" sz="2000" dirty="0" smtClean="0">
                <a:solidFill>
                  <a:srgbClr val="000000"/>
                </a:solidFill>
                <a:latin typeface="Times New Roman" pitchFamily="18" charset="0"/>
                <a:sym typeface="Times New Roman" pitchFamily="18" charset="0"/>
              </a:rPr>
              <a:t>函数，参数可以写成</a:t>
            </a:r>
            <a:r>
              <a:rPr lang="en-US" altLang="zh-CN" sz="2000" dirty="0" smtClean="0">
                <a:solidFill>
                  <a:srgbClr val="000000"/>
                </a:solidFill>
                <a:latin typeface="Times New Roman" pitchFamily="18" charset="0"/>
                <a:sym typeface="Times New Roman" pitchFamily="18" charset="0"/>
              </a:rPr>
              <a:t>void(</a:t>
            </a:r>
            <a:r>
              <a:rPr lang="zh-CN" altLang="en-US" sz="2000" dirty="0" smtClean="0">
                <a:solidFill>
                  <a:srgbClr val="000000"/>
                </a:solidFill>
                <a:latin typeface="Times New Roman" pitchFamily="18" charset="0"/>
                <a:sym typeface="Times New Roman" pitchFamily="18" charset="0"/>
              </a:rPr>
              <a:t>可选</a:t>
            </a:r>
            <a:r>
              <a:rPr lang="en-US" altLang="zh-CN"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void </a:t>
            </a:r>
            <a:r>
              <a:rPr lang="en-US" sz="2000" dirty="0" err="1" smtClean="0">
                <a:solidFill>
                  <a:srgbClr val="000000"/>
                </a:solidFill>
                <a:latin typeface="Times New Roman" pitchFamily="18" charset="0"/>
                <a:sym typeface="Times New Roman" pitchFamily="18" charset="0"/>
              </a:rPr>
              <a:t>printstar</a:t>
            </a:r>
            <a:r>
              <a:rPr lang="en-US" sz="2000" dirty="0" smtClean="0">
                <a:solidFill>
                  <a:srgbClr val="000000"/>
                </a:solidFill>
                <a:latin typeface="Times New Roman" pitchFamily="18" charset="0"/>
                <a:sym typeface="Times New Roman" pitchFamily="18" charset="0"/>
              </a:rPr>
              <a:t>(</a:t>
            </a:r>
            <a:r>
              <a:rPr lang="en-US" altLang="zh-CN" sz="2000" dirty="0" smtClean="0">
                <a:solidFill>
                  <a:srgbClr val="000000"/>
                </a:solidFill>
                <a:latin typeface="Times New Roman" pitchFamily="18" charset="0"/>
                <a:sym typeface="Times New Roman" pitchFamily="18" charset="0"/>
              </a:rPr>
              <a:t>void</a:t>
            </a:r>
            <a:r>
              <a:rPr lang="en-US"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 {   </a:t>
            </a:r>
            <a:r>
              <a:rPr lang="en-US" sz="2000" dirty="0" err="1">
                <a:solidFill>
                  <a:srgbClr val="000000"/>
                </a:solidFill>
                <a:latin typeface="Times New Roman" pitchFamily="18" charset="0"/>
                <a:sym typeface="Times New Roman" pitchFamily="18" charset="0"/>
              </a:rPr>
              <a:t>printf</a:t>
            </a:r>
            <a:r>
              <a:rPr lang="en-US" sz="2000" dirty="0">
                <a:solidFill>
                  <a:srgbClr val="000000"/>
                </a:solidFill>
                <a:latin typeface="Times New Roman" pitchFamily="18" charset="0"/>
                <a:sym typeface="Times New Roman" pitchFamily="18" charset="0"/>
              </a:rPr>
              <a:t>(“**********\n”);   }</a:t>
            </a:r>
            <a:endParaRPr lang="zh-CN" altLang="en-US" dirty="0"/>
          </a:p>
        </p:txBody>
      </p:sp>
      <p:sp>
        <p:nvSpPr>
          <p:cNvPr id="16404" name="Rectangle 38"/>
          <p:cNvSpPr>
            <a:spLocks noChangeArrowheads="1"/>
          </p:cNvSpPr>
          <p:nvPr/>
        </p:nvSpPr>
        <p:spPr bwMode="auto">
          <a:xfrm>
            <a:off x="347663" y="304800"/>
            <a:ext cx="37782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二 、函数的定义</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p:cBhvr>
                                        <p:cTn id="12" dur="500"/>
                                        <p:tgtEl>
                                          <p:spTgt spid="1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p:cBhvr>
                                        <p:cTn id="17" dur="500"/>
                                        <p:tgtEl>
                                          <p:spTgt spid="16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96"/>
                                        </p:tgtEl>
                                        <p:attrNameLst>
                                          <p:attrName>style.visibility</p:attrName>
                                        </p:attrNameLst>
                                      </p:cBhvr>
                                      <p:to>
                                        <p:strVal val="visible"/>
                                      </p:to>
                                    </p:set>
                                    <p:animEffect>
                                      <p:cBhvr>
                                        <p:cTn id="22" dur="500"/>
                                        <p:tgtEl>
                                          <p:spTgt spid="16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7"/>
                                        </p:tgtEl>
                                        <p:attrNameLst>
                                          <p:attrName>style.visibility</p:attrName>
                                        </p:attrNameLst>
                                      </p:cBhvr>
                                      <p:to>
                                        <p:strVal val="visible"/>
                                      </p:to>
                                    </p:set>
                                    <p:animEffect>
                                      <p:cBhvr>
                                        <p:cTn id="27" dur="500"/>
                                        <p:tgtEl>
                                          <p:spTgt spid="163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6398"/>
                                        </p:tgtEl>
                                        <p:attrNameLst>
                                          <p:attrName>style.visibility</p:attrName>
                                        </p:attrNameLst>
                                      </p:cBhvr>
                                      <p:to>
                                        <p:strVal val="visible"/>
                                      </p:to>
                                    </p:set>
                                    <p:anim calcmode="lin" valueType="num">
                                      <p:cBhvr>
                                        <p:cTn id="32" dur="500" fill="hold"/>
                                        <p:tgtEl>
                                          <p:spTgt spid="16398"/>
                                        </p:tgtEl>
                                        <p:attrNameLst>
                                          <p:attrName>ppt_x</p:attrName>
                                        </p:attrNameLst>
                                      </p:cBhvr>
                                      <p:tavLst>
                                        <p:tav tm="0">
                                          <p:val>
                                            <p:strVal val="#ppt_x"/>
                                          </p:val>
                                        </p:tav>
                                        <p:tav tm="100000">
                                          <p:val>
                                            <p:strVal val="#ppt_x"/>
                                          </p:val>
                                        </p:tav>
                                      </p:tavLst>
                                    </p:anim>
                                    <p:anim calcmode="lin" valueType="num">
                                      <p:cBhvr>
                                        <p:cTn id="33" dur="500" fill="hold"/>
                                        <p:tgtEl>
                                          <p:spTgt spid="16398"/>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401"/>
                                        </p:tgtEl>
                                        <p:attrNameLst>
                                          <p:attrName>style.visibility</p:attrName>
                                        </p:attrNameLst>
                                      </p:cBhvr>
                                      <p:to>
                                        <p:strVal val="visible"/>
                                      </p:to>
                                    </p:set>
                                    <p:animEffect>
                                      <p:cBhvr>
                                        <p:cTn id="38" dur="500"/>
                                        <p:tgtEl>
                                          <p:spTgt spid="164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402"/>
                                        </p:tgtEl>
                                        <p:attrNameLst>
                                          <p:attrName>style.visibility</p:attrName>
                                        </p:attrNameLst>
                                      </p:cBhvr>
                                      <p:to>
                                        <p:strVal val="visible"/>
                                      </p:to>
                                    </p:set>
                                    <p:animEffect>
                                      <p:cBhvr>
                                        <p:cTn id="43" dur="500"/>
                                        <p:tgtEl>
                                          <p:spTgt spid="164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6403"/>
                                        </p:tgtEl>
                                        <p:attrNameLst>
                                          <p:attrName>style.visibility</p:attrName>
                                        </p:attrNameLst>
                                      </p:cBhvr>
                                      <p:to>
                                        <p:strVal val="visible"/>
                                      </p:to>
                                    </p:set>
                                    <p:animEffect>
                                      <p:cBhvr>
                                        <p:cTn id="4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animBg="1" autoUpdateAnimBg="0"/>
      <p:bldP spid="16391" grpId="0" bldLvl="0" animBg="1" autoUpdateAnimBg="0"/>
      <p:bldP spid="16392" grpId="0" bldLvl="0" animBg="1" autoUpdateAnimBg="0"/>
      <p:bldP spid="16396" grpId="0" bldLvl="0" animBg="1" autoUpdateAnimBg="0"/>
      <p:bldP spid="16397" grpId="0" bldLvl="0" animBg="1" autoUpdateAnimBg="0"/>
      <p:bldP spid="16401" grpId="0" bldLvl="0" animBg="1" autoUpdateAnimBg="0"/>
      <p:bldP spid="16402" grpId="0" bldLvl="0" animBg="1" autoUpdateAnimBg="0"/>
      <p:bldP spid="16403"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4"/>
          <p:cNvGrpSpPr>
            <a:grpSpLocks/>
          </p:cNvGrpSpPr>
          <p:nvPr/>
        </p:nvGrpSpPr>
        <p:grpSpPr bwMode="auto">
          <a:xfrm>
            <a:off x="6651625" y="0"/>
            <a:ext cx="2263775" cy="476250"/>
            <a:chOff x="0" y="0"/>
            <a:chExt cx="1426" cy="300"/>
          </a:xfrm>
        </p:grpSpPr>
        <p:sp>
          <p:nvSpPr>
            <p:cNvPr id="17411"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7412"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7413" name="Rectangle 20" descr="Rectangle: Click to edit Master text styles&#10;Second level&#10;Third level&#10;Fourth level&#10;Fifth level"/>
          <p:cNvSpPr>
            <a:spLocks noChangeArrowheads="1"/>
          </p:cNvSpPr>
          <p:nvPr/>
        </p:nvSpPr>
        <p:spPr bwMode="auto">
          <a:xfrm>
            <a:off x="323850" y="1285875"/>
            <a:ext cx="803433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100000"/>
              <a:buFont typeface="Wingdings" pitchFamily="2" charset="2"/>
              <a:buChar char="n"/>
            </a:pPr>
            <a:r>
              <a:rPr lang="zh-CN" altLang="en-US" sz="2800">
                <a:solidFill>
                  <a:schemeClr val="tx2"/>
                </a:solidFill>
                <a:sym typeface="Tahoma" pitchFamily="34" charset="0"/>
              </a:rPr>
              <a:t>调用形式</a:t>
            </a:r>
          </a:p>
          <a:p>
            <a:pPr marL="1143000" lvl="2" indent="-228600">
              <a:spcBef>
                <a:spcPct val="20000"/>
              </a:spcBef>
              <a:buClr>
                <a:schemeClr val="hlink"/>
              </a:buClr>
              <a:buSzPct val="95000"/>
              <a:buFont typeface="Wingdings" pitchFamily="2" charset="2"/>
              <a:buNone/>
            </a:pPr>
            <a:r>
              <a:rPr lang="zh-CN" altLang="en-US">
                <a:solidFill>
                  <a:srgbClr val="0000FF"/>
                </a:solidFill>
                <a:sym typeface="Tahoma" pitchFamily="34" charset="0"/>
              </a:rPr>
              <a:t>   函数名</a:t>
            </a:r>
            <a:r>
              <a:rPr lang="en-US">
                <a:solidFill>
                  <a:srgbClr val="0000FF"/>
                </a:solidFill>
                <a:sym typeface="Tahoma" pitchFamily="34" charset="0"/>
              </a:rPr>
              <a:t>(</a:t>
            </a:r>
            <a:r>
              <a:rPr lang="zh-CN" altLang="en-US">
                <a:solidFill>
                  <a:srgbClr val="0000FF"/>
                </a:solidFill>
                <a:sym typeface="Tahoma" pitchFamily="34" charset="0"/>
              </a:rPr>
              <a:t>实参表</a:t>
            </a:r>
            <a:r>
              <a:rPr lang="en-US">
                <a:solidFill>
                  <a:srgbClr val="0000FF"/>
                </a:solidFill>
                <a:sym typeface="Tahoma" pitchFamily="34" charset="0"/>
              </a:rPr>
              <a:t>);</a:t>
            </a:r>
            <a:endParaRPr lang="zh-CN" altLang="en-US">
              <a:solidFill>
                <a:srgbClr val="0000FF"/>
              </a:solidFill>
              <a:sym typeface="Tahoma" pitchFamily="34" charset="0"/>
            </a:endParaRPr>
          </a:p>
          <a:p>
            <a:pPr marL="1143000" lvl="2" indent="-228600">
              <a:spcBef>
                <a:spcPct val="20000"/>
              </a:spcBef>
              <a:buClr>
                <a:schemeClr val="hlink"/>
              </a:buClr>
              <a:buSzPct val="95000"/>
              <a:buFont typeface="Wingdings" pitchFamily="2" charset="2"/>
              <a:buNone/>
            </a:pPr>
            <a:r>
              <a:rPr lang="zh-CN" altLang="en-US">
                <a:solidFill>
                  <a:srgbClr val="40458C"/>
                </a:solidFill>
                <a:sym typeface="Tahoma" pitchFamily="34" charset="0"/>
              </a:rPr>
              <a:t>说明：</a:t>
            </a:r>
          </a:p>
          <a:p>
            <a:pPr marL="1600200" lvl="3" indent="-228600">
              <a:spcBef>
                <a:spcPct val="20000"/>
              </a:spcBef>
              <a:buSzPct val="65000"/>
              <a:buFont typeface="Wingdings" pitchFamily="2" charset="2"/>
              <a:buChar char="n"/>
            </a:pPr>
            <a:r>
              <a:rPr lang="zh-CN" altLang="en-US" sz="2000">
                <a:solidFill>
                  <a:srgbClr val="40458C"/>
                </a:solidFill>
                <a:sym typeface="Tahoma" pitchFamily="34" charset="0"/>
              </a:rPr>
              <a:t>实参与形参</a:t>
            </a:r>
            <a:r>
              <a:rPr lang="zh-CN" altLang="en-US" sz="2000">
                <a:solidFill>
                  <a:schemeClr val="tx2"/>
                </a:solidFill>
                <a:sym typeface="Tahoma" pitchFamily="34" charset="0"/>
              </a:rPr>
              <a:t>个数相等，类型一致，按顺序一一对应</a:t>
            </a:r>
            <a:endParaRPr lang="zh-CN" altLang="en-US"/>
          </a:p>
        </p:txBody>
      </p:sp>
      <p:sp>
        <p:nvSpPr>
          <p:cNvPr id="17414" name="Rectangle 21"/>
          <p:cNvSpPr>
            <a:spLocks noChangeArrowheads="1"/>
          </p:cNvSpPr>
          <p:nvPr/>
        </p:nvSpPr>
        <p:spPr bwMode="auto">
          <a:xfrm>
            <a:off x="611188" y="333375"/>
            <a:ext cx="69326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三、 函数的调用</a:t>
            </a:r>
            <a:endParaRPr lang="zh-CN" altLang="en-US"/>
          </a:p>
        </p:txBody>
      </p:sp>
      <p:sp>
        <p:nvSpPr>
          <p:cNvPr id="17415" name="Rectangle 29"/>
          <p:cNvSpPr>
            <a:spLocks noChangeArrowheads="1"/>
          </p:cNvSpPr>
          <p:nvPr/>
        </p:nvSpPr>
        <p:spPr bwMode="auto">
          <a:xfrm>
            <a:off x="357188" y="4357688"/>
            <a:ext cx="33083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Font typeface="Wingdings" pitchFamily="2" charset="2"/>
              <a:buChar char="n"/>
            </a:pPr>
            <a:r>
              <a:rPr lang="zh-CN" altLang="en-US" sz="2800">
                <a:solidFill>
                  <a:schemeClr val="tx2"/>
                </a:solidFill>
                <a:sym typeface="Tahoma" pitchFamily="34" charset="0"/>
              </a:rPr>
              <a:t>函数的调用方式</a:t>
            </a:r>
            <a:endParaRPr lang="zh-CN" altLang="en-US" sz="4400">
              <a:solidFill>
                <a:schemeClr val="tx2"/>
              </a:solidFill>
              <a:sym typeface="Tahoma" pitchFamily="34" charset="0"/>
            </a:endParaRPr>
          </a:p>
        </p:txBody>
      </p:sp>
      <p:sp>
        <p:nvSpPr>
          <p:cNvPr id="17416" name="Rectangle 28" descr="Rectangle: Click to edit Master text styles&#10;Second level&#10;Third level&#10;Fourth level&#10;Fifth level"/>
          <p:cNvSpPr>
            <a:spLocks noChangeArrowheads="1"/>
          </p:cNvSpPr>
          <p:nvPr/>
        </p:nvSpPr>
        <p:spPr bwMode="auto">
          <a:xfrm>
            <a:off x="3347915" y="3143250"/>
            <a:ext cx="5111750" cy="3529013"/>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函数语句：</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a:t>
            </a:r>
            <a:r>
              <a:rPr lang="zh-CN" altLang="en-US" dirty="0" smtClean="0">
                <a:solidFill>
                  <a:srgbClr val="40458C"/>
                </a:solidFill>
                <a:sym typeface="Tahoma" pitchFamily="34" charset="0"/>
              </a:rPr>
              <a:t>例   </a:t>
            </a:r>
            <a:r>
              <a:rPr lang="en-US" dirty="0" err="1">
                <a:solidFill>
                  <a:srgbClr val="40458C"/>
                </a:solidFill>
                <a:sym typeface="Tahoma" pitchFamily="34" charset="0"/>
              </a:rPr>
              <a:t>printstar</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a:t>
            </a:r>
            <a:r>
              <a:rPr lang="en-US" dirty="0" err="1" smtClean="0">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Hello,World</a:t>
            </a:r>
            <a:r>
              <a:rPr lang="en-US" dirty="0">
                <a:solidFill>
                  <a:srgbClr val="40458C"/>
                </a:solidFill>
                <a:sym typeface="Tahoma" pitchFamily="34" charset="0"/>
              </a:rPr>
              <a:t>!\n</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a:solidFill>
                  <a:srgbClr val="40458C"/>
                </a:solidFill>
                <a:sym typeface="Tahoma" pitchFamily="34" charset="0"/>
              </a:rPr>
              <a:t>m=max(</a:t>
            </a:r>
            <a:r>
              <a:rPr lang="en-US" dirty="0" err="1">
                <a:solidFill>
                  <a:srgbClr val="40458C"/>
                </a:solidFill>
                <a:sym typeface="Tahoma" pitchFamily="34" charset="0"/>
              </a:rPr>
              <a:t>a,b</a:t>
            </a:r>
            <a:r>
              <a:rPr lang="en-US" dirty="0">
                <a:solidFill>
                  <a:srgbClr val="40458C"/>
                </a:solidFill>
                <a:sym typeface="Tahoma" pitchFamily="34" charset="0"/>
              </a:rPr>
              <a:t>)*2;</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函数参数：</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r>
              <a:rPr lang="en-US" dirty="0" err="1">
                <a:solidFill>
                  <a:srgbClr val="40458C"/>
                </a:solidFill>
                <a:sym typeface="Tahoma" pitchFamily="34" charset="0"/>
              </a:rPr>
              <a:t>d</a:t>
            </a:r>
            <a:r>
              <a:rPr lang="en-US" dirty="0" err="1">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,max</a:t>
            </a:r>
            <a:r>
              <a:rPr lang="en-US" dirty="0">
                <a:solidFill>
                  <a:srgbClr val="40458C"/>
                </a:solidFill>
                <a:sym typeface="Tahoma" pitchFamily="34" charset="0"/>
              </a:rPr>
              <a:t>(</a:t>
            </a:r>
            <a:r>
              <a:rPr lang="en-US" dirty="0" err="1">
                <a:solidFill>
                  <a:srgbClr val="40458C"/>
                </a:solidFill>
                <a:sym typeface="Tahoma" pitchFamily="34" charset="0"/>
              </a:rPr>
              <a:t>a,b</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m=max(</a:t>
            </a:r>
            <a:r>
              <a:rPr lang="en-US" dirty="0" err="1">
                <a:solidFill>
                  <a:srgbClr val="40458C"/>
                </a:solidFill>
                <a:sym typeface="Tahoma" pitchFamily="34" charset="0"/>
              </a:rPr>
              <a:t>a,max</a:t>
            </a:r>
            <a:r>
              <a:rPr lang="en-US" dirty="0">
                <a:solidFill>
                  <a:srgbClr val="40458C"/>
                </a:solidFill>
                <a:sym typeface="Tahoma" pitchFamily="34" charset="0"/>
              </a:rPr>
              <a:t>(</a:t>
            </a:r>
            <a:r>
              <a:rPr lang="en-US" dirty="0" err="1">
                <a:solidFill>
                  <a:srgbClr val="40458C"/>
                </a:solidFill>
                <a:sym typeface="Tahoma" pitchFamily="34" charset="0"/>
              </a:rPr>
              <a:t>b,c</a:t>
            </a:r>
            <a:r>
              <a:rPr lang="en-US" dirty="0">
                <a:solidFill>
                  <a:srgbClr val="40458C"/>
                </a:solidFill>
                <a:sym typeface="Tahoma" pitchFamily="34" charset="0"/>
              </a:rPr>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18434" name="Group 9"/>
          <p:cNvGrpSpPr>
            <a:grpSpLocks/>
          </p:cNvGrpSpPr>
          <p:nvPr/>
        </p:nvGrpSpPr>
        <p:grpSpPr bwMode="auto">
          <a:xfrm>
            <a:off x="6651625" y="0"/>
            <a:ext cx="2263775" cy="476250"/>
            <a:chOff x="0" y="0"/>
            <a:chExt cx="1426" cy="300"/>
          </a:xfrm>
        </p:grpSpPr>
        <p:sp>
          <p:nvSpPr>
            <p:cNvPr id="1843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843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8437" name="Rectangle 25" descr="Rectangle: Click to edit Master text styles&#10;Second level&#10;Third level&#10;Fourth level&#10;Fifth level"/>
          <p:cNvSpPr>
            <a:spLocks noChangeArrowheads="1"/>
          </p:cNvSpPr>
          <p:nvPr/>
        </p:nvSpPr>
        <p:spPr bwMode="auto">
          <a:xfrm>
            <a:off x="251700" y="332785"/>
            <a:ext cx="8520112"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b="1" dirty="0">
                <a:solidFill>
                  <a:srgbClr val="000000"/>
                </a:solidFill>
                <a:sym typeface="Tahoma" pitchFamily="34" charset="0"/>
              </a:rPr>
              <a:t>对被调用函数要求：</a:t>
            </a:r>
          </a:p>
          <a:p>
            <a:pPr marL="1714500" lvl="3" indent="-342900">
              <a:spcBef>
                <a:spcPct val="20000"/>
              </a:spcBef>
              <a:buSzPct val="65000"/>
              <a:buFont typeface="Wingdings" panose="05000000000000000000" pitchFamily="2" charset="2"/>
              <a:buChar char="Ø"/>
            </a:pPr>
            <a:r>
              <a:rPr lang="zh-CN" altLang="en-US" dirty="0">
                <a:solidFill>
                  <a:srgbClr val="0000FF"/>
                </a:solidFill>
                <a:sym typeface="Tahoma" pitchFamily="34" charset="0"/>
              </a:rPr>
              <a:t>必须是</a:t>
            </a:r>
            <a:r>
              <a:rPr lang="zh-CN" altLang="en-US" dirty="0">
                <a:solidFill>
                  <a:srgbClr val="FF0000"/>
                </a:solidFill>
                <a:sym typeface="Tahoma" pitchFamily="34" charset="0"/>
              </a:rPr>
              <a:t>已存在</a:t>
            </a:r>
            <a:r>
              <a:rPr lang="zh-CN" altLang="en-US" dirty="0">
                <a:solidFill>
                  <a:srgbClr val="0000FF"/>
                </a:solidFill>
                <a:sym typeface="Tahoma" pitchFamily="34" charset="0"/>
              </a:rPr>
              <a:t>的函数</a:t>
            </a:r>
          </a:p>
          <a:p>
            <a:pPr marL="1714500" lvl="3" indent="-342900">
              <a:spcBef>
                <a:spcPct val="20000"/>
              </a:spcBef>
              <a:buSzPct val="65000"/>
              <a:buFont typeface="Wingdings" panose="05000000000000000000" pitchFamily="2" charset="2"/>
              <a:buChar char="Ø"/>
            </a:pPr>
            <a:r>
              <a:rPr lang="zh-CN" altLang="en-US" b="1" dirty="0">
                <a:solidFill>
                  <a:srgbClr val="40458C"/>
                </a:solidFill>
                <a:sym typeface="Tahoma" pitchFamily="34" charset="0"/>
              </a:rPr>
              <a:t>要</a:t>
            </a:r>
            <a:r>
              <a:rPr lang="zh-CN" altLang="en-US" b="1" dirty="0" smtClean="0">
                <a:solidFill>
                  <a:srgbClr val="40458C"/>
                </a:solidFill>
                <a:sym typeface="Tahoma" pitchFamily="34" charset="0"/>
              </a:rPr>
              <a:t>有函数声明：</a:t>
            </a:r>
            <a:endParaRPr lang="en-US" altLang="zh-CN" b="1" dirty="0" smtClean="0">
              <a:solidFill>
                <a:srgbClr val="40458C"/>
              </a:solidFill>
              <a:sym typeface="Tahoma" pitchFamily="34" charset="0"/>
            </a:endParaRPr>
          </a:p>
          <a:p>
            <a:pPr marL="2057400" lvl="4" indent="-228600">
              <a:spcBef>
                <a:spcPct val="20000"/>
              </a:spcBef>
              <a:buSzPct val="65000"/>
              <a:buFont typeface="Wingdings" pitchFamily="2" charset="2"/>
              <a:buChar char="n"/>
            </a:pPr>
            <a:r>
              <a:rPr lang="zh-CN" altLang="en-US" b="1" dirty="0" smtClean="0">
                <a:solidFill>
                  <a:srgbClr val="40458C"/>
                </a:solidFill>
                <a:sym typeface="Tahoma" pitchFamily="34" charset="0"/>
              </a:rPr>
              <a:t>库</a:t>
            </a:r>
            <a:r>
              <a:rPr lang="zh-CN" altLang="en-US" b="1" dirty="0">
                <a:solidFill>
                  <a:srgbClr val="40458C"/>
                </a:solidFill>
                <a:sym typeface="Tahoma" pitchFamily="34" charset="0"/>
              </a:rPr>
              <a:t>函数</a:t>
            </a:r>
            <a:r>
              <a:rPr lang="en-US" dirty="0">
                <a:solidFill>
                  <a:srgbClr val="40458C"/>
                </a:solidFill>
                <a:sym typeface="Tahoma" pitchFamily="34" charset="0"/>
              </a:rPr>
              <a:t>:  </a:t>
            </a:r>
            <a:r>
              <a:rPr lang="en-US" dirty="0">
                <a:solidFill>
                  <a:srgbClr val="0000FF"/>
                </a:solidFill>
                <a:sym typeface="Tahoma" pitchFamily="34" charset="0"/>
              </a:rPr>
              <a:t>#include &lt;*.h&gt;</a:t>
            </a:r>
            <a:endParaRPr lang="en-US" dirty="0">
              <a:solidFill>
                <a:srgbClr val="40458C"/>
              </a:solidFill>
              <a:sym typeface="Tahoma" pitchFamily="34" charset="0"/>
            </a:endParaRPr>
          </a:p>
          <a:p>
            <a:pPr marL="2057400" lvl="4" indent="-228600">
              <a:spcBef>
                <a:spcPct val="40000"/>
              </a:spcBef>
              <a:buSzPct val="65000"/>
              <a:buFont typeface="Wingdings" pitchFamily="2" charset="2"/>
              <a:buChar char="n"/>
            </a:pPr>
            <a:r>
              <a:rPr lang="zh-CN" altLang="en-US" b="1" dirty="0">
                <a:solidFill>
                  <a:srgbClr val="40458C"/>
                </a:solidFill>
                <a:sym typeface="Tahoma" pitchFamily="34" charset="0"/>
              </a:rPr>
              <a:t>用户自定义函数</a:t>
            </a:r>
            <a:r>
              <a:rPr lang="en-US" dirty="0">
                <a:solidFill>
                  <a:srgbClr val="40458C"/>
                </a:solidFill>
                <a:sym typeface="Tahoma" pitchFamily="34" charset="0"/>
              </a:rPr>
              <a:t>: </a:t>
            </a:r>
            <a:r>
              <a:rPr lang="zh-CN" altLang="en-US" dirty="0">
                <a:solidFill>
                  <a:srgbClr val="0000FF"/>
                </a:solidFill>
                <a:sym typeface="Tahoma" pitchFamily="34" charset="0"/>
              </a:rPr>
              <a:t>需有函数声明</a:t>
            </a:r>
          </a:p>
          <a:p>
            <a:pPr marL="1600200" lvl="3" indent="-228600">
              <a:spcBef>
                <a:spcPct val="40000"/>
              </a:spcBef>
              <a:buSzPct val="65000"/>
              <a:buFont typeface="Wingdings" pitchFamily="2" charset="2"/>
              <a:buNone/>
            </a:pPr>
            <a:endParaRPr lang="zh-CN" altLang="en-US" dirty="0">
              <a:solidFill>
                <a:srgbClr val="0000FF"/>
              </a:solidFill>
              <a:sym typeface="Tahoma" pitchFamily="34" charset="0"/>
            </a:endParaRPr>
          </a:p>
        </p:txBody>
      </p:sp>
      <p:pic>
        <p:nvPicPr>
          <p:cNvPr id="18438" name="Picture 28" descr="PE0265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72" y="5013110"/>
            <a:ext cx="18288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Ink 37"/>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3" y="2754313"/>
            <a:ext cx="331787"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28" descr="Rectangle: Click to edit Master text styles&#10;Second level&#10;Third level&#10;Fourth level&#10;Fifth level"/>
          <p:cNvSpPr>
            <a:spLocks noChangeArrowheads="1"/>
          </p:cNvSpPr>
          <p:nvPr/>
        </p:nvSpPr>
        <p:spPr bwMode="auto">
          <a:xfrm>
            <a:off x="179696" y="2815322"/>
            <a:ext cx="3997884" cy="2197788"/>
          </a:xfrm>
          <a:prstGeom prst="rect">
            <a:avLst/>
          </a:prstGeom>
          <a:solidFill>
            <a:schemeClr val="bg1"/>
          </a:solidFill>
          <a:ln w="9525" cmpd="sng">
            <a:solidFill>
              <a:srgbClr val="0000FF"/>
            </a:solidFill>
            <a:miter lim="800000"/>
            <a:headEnd/>
            <a:tailEnd/>
          </a:ln>
        </p:spPr>
        <p:txBody>
          <a:bodyPr/>
          <a:lstStyle/>
          <a:p>
            <a:pPr marL="269875" lvl="2" indent="-269875">
              <a:spcBef>
                <a:spcPct val="20000"/>
              </a:spcBef>
              <a:buClr>
                <a:schemeClr val="hlink"/>
              </a:buClr>
              <a:buSzPct val="95000"/>
              <a:buFont typeface="Wingdings" pitchFamily="2" charset="2"/>
              <a:buChar char="w"/>
            </a:pPr>
            <a:r>
              <a:rPr lang="zh-CN" altLang="en-US" sz="2000" dirty="0" smtClean="0">
                <a:solidFill>
                  <a:srgbClr val="0000FF"/>
                </a:solidFill>
                <a:sym typeface="Tahoma" pitchFamily="34" charset="0"/>
              </a:rPr>
              <a:t>函数声明：</a:t>
            </a:r>
            <a:endParaRPr lang="en-US" altLang="zh-CN" sz="2000" dirty="0" smtClean="0">
              <a:solidFill>
                <a:srgbClr val="0000FF"/>
              </a:solidFill>
              <a:sym typeface="Tahoma" pitchFamily="34" charset="0"/>
            </a:endParaRP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#include &lt;</a:t>
            </a:r>
            <a:r>
              <a:rPr lang="en-US" altLang="zh-CN" sz="2000" dirty="0" err="1" smtClean="0">
                <a:solidFill>
                  <a:srgbClr val="0000FF"/>
                </a:solidFill>
                <a:sym typeface="Tahoma" pitchFamily="34" charset="0"/>
              </a:rPr>
              <a:t>stdio.h</a:t>
            </a:r>
            <a:r>
              <a:rPr lang="en-US" altLang="zh-CN" sz="2000" dirty="0" smtClean="0">
                <a:solidFill>
                  <a:srgbClr val="0000FF"/>
                </a:solidFill>
                <a:sym typeface="Tahoma" pitchFamily="34" charset="0"/>
              </a:rPr>
              <a:t>&gt;</a:t>
            </a:r>
            <a:endParaRPr lang="en-US" altLang="zh-CN" sz="2000" dirty="0" smtClean="0">
              <a:solidFill>
                <a:srgbClr val="40458C"/>
              </a:solidFill>
              <a:sym typeface="Tahoma" pitchFamily="34" charset="0"/>
            </a:endParaRPr>
          </a:p>
          <a:p>
            <a:pPr marL="441325" lvl="2" indent="-441325">
              <a:spcBef>
                <a:spcPct val="20000"/>
              </a:spcBef>
              <a:buClr>
                <a:schemeClr val="hlink"/>
              </a:buClr>
              <a:buSzPct val="95000"/>
            </a:pPr>
            <a:r>
              <a:rPr lang="en-US" altLang="zh-CN" sz="2000" dirty="0">
                <a:solidFill>
                  <a:srgbClr val="40458C"/>
                </a:solidFill>
                <a:sym typeface="Tahoma" pitchFamily="34" charset="0"/>
              </a:rPr>
              <a:t> </a:t>
            </a:r>
            <a:r>
              <a:rPr lang="en-US" altLang="zh-CN" sz="2000" dirty="0" smtClean="0">
                <a:solidFill>
                  <a:srgbClr val="40458C"/>
                </a:solidFill>
                <a:sym typeface="Tahoma" pitchFamily="34" charset="0"/>
              </a:rPr>
              <a:t>   void </a:t>
            </a:r>
            <a:r>
              <a:rPr lang="en-US" altLang="zh-CN" sz="2000" dirty="0" err="1" smtClean="0">
                <a:solidFill>
                  <a:srgbClr val="40458C"/>
                </a:solidFill>
                <a:sym typeface="Tahoma" pitchFamily="34" charset="0"/>
              </a:rPr>
              <a:t>printstar</a:t>
            </a:r>
            <a:r>
              <a:rPr lang="en-US" altLang="zh-CN" sz="2000" dirty="0" smtClean="0">
                <a:solidFill>
                  <a:srgbClr val="40458C"/>
                </a:solidFill>
                <a:sym typeface="Tahoma" pitchFamily="34" charset="0"/>
              </a:rPr>
              <a:t>(void);</a:t>
            </a:r>
            <a:endParaRPr lang="en-US" altLang="zh-CN" sz="2000" dirty="0">
              <a:solidFill>
                <a:srgbClr val="40458C"/>
              </a:solidFill>
              <a:sym typeface="Tahoma" pitchFamily="34" charset="0"/>
            </a:endParaRPr>
          </a:p>
          <a:p>
            <a:pPr marL="441325" lvl="2" indent="-441325">
              <a:spcBef>
                <a:spcPct val="20000"/>
              </a:spcBef>
              <a:buClr>
                <a:schemeClr val="hlink"/>
              </a:buClr>
              <a:buSzPct val="95000"/>
            </a:pP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max(</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a,int</a:t>
            </a:r>
            <a:r>
              <a:rPr lang="en-US" altLang="zh-CN" sz="2000" dirty="0" smtClean="0">
                <a:solidFill>
                  <a:srgbClr val="40458C"/>
                </a:solidFill>
                <a:sym typeface="Tahoma" pitchFamily="34" charset="0"/>
              </a:rPr>
              <a:t> b);</a:t>
            </a: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 </a:t>
            </a:r>
            <a:r>
              <a:rPr lang="zh-CN" altLang="en-US" sz="2000" dirty="0" smtClean="0">
                <a:solidFill>
                  <a:srgbClr val="0000FF"/>
                </a:solidFill>
                <a:sym typeface="Tahoma" pitchFamily="34" charset="0"/>
              </a:rPr>
              <a:t>以下是相关函数调用</a:t>
            </a:r>
            <a:r>
              <a:rPr lang="en-US" altLang="zh-CN" sz="2000" dirty="0" smtClean="0">
                <a:solidFill>
                  <a:srgbClr val="0000FF"/>
                </a:solidFill>
                <a:sym typeface="Tahoma" pitchFamily="34" charset="0"/>
              </a:rPr>
              <a:t>(</a:t>
            </a:r>
            <a:r>
              <a:rPr lang="zh-CN" altLang="en-US" sz="2000" dirty="0" smtClean="0">
                <a:solidFill>
                  <a:srgbClr val="0000FF"/>
                </a:solidFill>
                <a:sym typeface="Tahoma" pitchFamily="34" charset="0"/>
              </a:rPr>
              <a:t>见右</a:t>
            </a:r>
            <a:r>
              <a:rPr lang="en-US" altLang="zh-CN" sz="2000" dirty="0" smtClean="0">
                <a:solidFill>
                  <a:srgbClr val="0000FF"/>
                </a:solidFill>
                <a:sym typeface="Tahoma" pitchFamily="34" charset="0"/>
              </a:rPr>
              <a:t>)</a:t>
            </a:r>
            <a:endParaRPr lang="en-US" altLang="zh-CN" sz="2000" dirty="0">
              <a:solidFill>
                <a:srgbClr val="40458C"/>
              </a:solidFill>
              <a:sym typeface="Tahoma" pitchFamily="34" charset="0"/>
            </a:endParaRPr>
          </a:p>
        </p:txBody>
      </p:sp>
      <p:sp>
        <p:nvSpPr>
          <p:cNvPr id="9" name="Rectangle 28" descr="Rectangle: Click to edit Master text styles&#10;Second level&#10;Third level&#10;Fourth level&#10;Fifth level"/>
          <p:cNvSpPr>
            <a:spLocks noChangeArrowheads="1"/>
          </p:cNvSpPr>
          <p:nvPr/>
        </p:nvSpPr>
        <p:spPr bwMode="auto">
          <a:xfrm>
            <a:off x="4283980" y="2783225"/>
            <a:ext cx="4680325" cy="3021940"/>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函数语句：</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a:t>
            </a:r>
            <a:r>
              <a:rPr lang="zh-CN" altLang="en-US" sz="2000" dirty="0" smtClean="0">
                <a:solidFill>
                  <a:srgbClr val="40458C"/>
                </a:solidFill>
                <a:sym typeface="Tahoma" pitchFamily="34" charset="0"/>
              </a:rPr>
              <a:t>例   </a:t>
            </a:r>
            <a:r>
              <a:rPr lang="en-US" sz="2000" dirty="0" err="1">
                <a:solidFill>
                  <a:srgbClr val="40458C"/>
                </a:solidFill>
                <a:sym typeface="Tahoma" pitchFamily="34" charset="0"/>
              </a:rPr>
              <a:t>printstar</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a:t>
            </a:r>
            <a:r>
              <a:rPr lang="en-US" sz="2000" dirty="0" err="1" smtClean="0">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Hello,World</a:t>
            </a:r>
            <a:r>
              <a:rPr lang="en-US" sz="2000" dirty="0">
                <a:solidFill>
                  <a:srgbClr val="40458C"/>
                </a:solidFill>
                <a:sym typeface="Tahoma" pitchFamily="34" charset="0"/>
              </a:rPr>
              <a:t>!\n</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a:solidFill>
                  <a:srgbClr val="40458C"/>
                </a:solidFill>
                <a:sym typeface="Tahoma" pitchFamily="34" charset="0"/>
              </a:rPr>
              <a:t>m=max(</a:t>
            </a:r>
            <a:r>
              <a:rPr lang="en-US" sz="2000" dirty="0" err="1">
                <a:solidFill>
                  <a:srgbClr val="40458C"/>
                </a:solidFill>
                <a:sym typeface="Tahoma" pitchFamily="34" charset="0"/>
              </a:rPr>
              <a:t>a,b</a:t>
            </a:r>
            <a:r>
              <a:rPr lang="en-US" sz="2000" dirty="0">
                <a:solidFill>
                  <a:srgbClr val="40458C"/>
                </a:solidFill>
                <a:sym typeface="Tahoma" pitchFamily="34" charset="0"/>
              </a:rPr>
              <a:t>)*2;</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函数参数：</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err="1">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r>
              <a:rPr lang="en-US" sz="2000" dirty="0" err="1">
                <a:solidFill>
                  <a:srgbClr val="40458C"/>
                </a:solidFill>
                <a:sym typeface="Tahoma" pitchFamily="34" charset="0"/>
              </a:rPr>
              <a:t>d</a:t>
            </a:r>
            <a:r>
              <a:rPr lang="en-US" sz="2000" dirty="0" err="1">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,max</a:t>
            </a:r>
            <a:r>
              <a:rPr lang="en-US" sz="2000" dirty="0">
                <a:solidFill>
                  <a:srgbClr val="40458C"/>
                </a:solidFill>
                <a:sym typeface="Tahoma" pitchFamily="34" charset="0"/>
              </a:rPr>
              <a:t>(</a:t>
            </a:r>
            <a:r>
              <a:rPr lang="en-US" sz="2000" dirty="0" err="1">
                <a:solidFill>
                  <a:srgbClr val="40458C"/>
                </a:solidFill>
                <a:sym typeface="Tahoma" pitchFamily="34" charset="0"/>
              </a:rPr>
              <a:t>a,b</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m=max(</a:t>
            </a:r>
            <a:r>
              <a:rPr lang="en-US" sz="2000" dirty="0" err="1">
                <a:solidFill>
                  <a:srgbClr val="40458C"/>
                </a:solidFill>
                <a:sym typeface="Tahoma" pitchFamily="34" charset="0"/>
              </a:rPr>
              <a:t>a,max</a:t>
            </a:r>
            <a:r>
              <a:rPr lang="en-US" sz="2000" dirty="0">
                <a:solidFill>
                  <a:srgbClr val="40458C"/>
                </a:solidFill>
                <a:sym typeface="Tahoma" pitchFamily="34" charset="0"/>
              </a:rPr>
              <a:t>(</a:t>
            </a:r>
            <a:r>
              <a:rPr lang="en-US" sz="2000" dirty="0" err="1">
                <a:solidFill>
                  <a:srgbClr val="40458C"/>
                </a:solidFill>
                <a:sym typeface="Tahoma" pitchFamily="34" charset="0"/>
              </a:rPr>
              <a:t>b,c</a:t>
            </a:r>
            <a:r>
              <a:rPr lang="en-US" sz="2000" dirty="0">
                <a:solidFill>
                  <a:srgbClr val="40458C"/>
                </a:solidFill>
                <a:sym typeface="Tahoma" pitchFamily="34" charset="0"/>
              </a:rPr>
              <a:t>));</a:t>
            </a:r>
            <a:endParaRPr lang="zh-CN" altLang="en-US" sz="2000"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9"/>
          <p:cNvGrpSpPr>
            <a:grpSpLocks/>
          </p:cNvGrpSpPr>
          <p:nvPr/>
        </p:nvGrpSpPr>
        <p:grpSpPr bwMode="auto">
          <a:xfrm>
            <a:off x="6651625" y="0"/>
            <a:ext cx="2263775" cy="476250"/>
            <a:chOff x="0" y="0"/>
            <a:chExt cx="1426" cy="300"/>
          </a:xfrm>
        </p:grpSpPr>
        <p:sp>
          <p:nvSpPr>
            <p:cNvPr id="19459"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9460"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9461" name="Rectangle 25" descr="Rectangle: Click to edit Master text styles&#10;Second level&#10;Third level&#10;Fourth level&#10;Fifth level"/>
          <p:cNvSpPr>
            <a:spLocks noChangeArrowheads="1"/>
          </p:cNvSpPr>
          <p:nvPr/>
        </p:nvSpPr>
        <p:spPr bwMode="auto">
          <a:xfrm>
            <a:off x="793190" y="764815"/>
            <a:ext cx="8099110" cy="554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6213" lvl="3" indent="-176213">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一般</a:t>
            </a:r>
            <a:r>
              <a:rPr lang="zh-CN" altLang="en-US" sz="2000" b="1" dirty="0">
                <a:solidFill>
                  <a:srgbClr val="40458C"/>
                </a:solidFill>
                <a:sym typeface="Tahoma" pitchFamily="34" charset="0"/>
              </a:rPr>
              <a:t>形式</a:t>
            </a:r>
            <a:r>
              <a:rPr lang="zh-CN" altLang="en-US" sz="2000" dirty="0">
                <a:solidFill>
                  <a:srgbClr val="40458C"/>
                </a:solidFill>
                <a:sym typeface="Tahoma" pitchFamily="34" charset="0"/>
              </a:rPr>
              <a:t>：   </a:t>
            </a:r>
            <a:r>
              <a:rPr lang="zh-CN" altLang="en-US" sz="2000" b="1" dirty="0">
                <a:solidFill>
                  <a:srgbClr val="000000"/>
                </a:solidFill>
                <a:sym typeface="Tahoma" pitchFamily="34" charset="0"/>
              </a:rPr>
              <a:t>函数类型    函数名</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形参类型  </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形参名</a:t>
            </a:r>
            <a:r>
              <a:rPr lang="en-US" sz="2000" b="1" dirty="0">
                <a:solidFill>
                  <a:srgbClr val="000000"/>
                </a:solidFill>
                <a:sym typeface="Tahoma" pitchFamily="34" charset="0"/>
              </a:rPr>
              <a:t>],</a:t>
            </a:r>
            <a:r>
              <a:rPr lang="en-US" sz="2000" b="1" dirty="0">
                <a:solidFill>
                  <a:srgbClr val="000000"/>
                </a:solidFill>
                <a:latin typeface="Times New Roman" pitchFamily="18" charset="0"/>
                <a:sym typeface="Times New Roman" pitchFamily="18" charset="0"/>
              </a:rPr>
              <a:t>…</a:t>
            </a:r>
            <a:r>
              <a:rPr lang="en-US" sz="2000" b="1" dirty="0">
                <a:solidFill>
                  <a:srgbClr val="000000"/>
                </a:solidFill>
                <a:sym typeface="Tahoma" pitchFamily="34" charset="0"/>
              </a:rPr>
              <a:t>.. )</a:t>
            </a:r>
            <a:r>
              <a:rPr lang="en-US" sz="2000" b="1" dirty="0">
                <a:solidFill>
                  <a:srgbClr val="FF0000"/>
                </a:solidFill>
                <a:sym typeface="Tahoma" pitchFamily="34" charset="0"/>
              </a:rPr>
              <a:t>;</a:t>
            </a:r>
            <a:endParaRPr lang="zh-CN" altLang="en-US" sz="2000" b="1" dirty="0">
              <a:solidFill>
                <a:srgbClr val="FF0000"/>
              </a:solidFill>
              <a:sym typeface="Tahoma" pitchFamily="34" charset="0"/>
            </a:endParaRPr>
          </a:p>
          <a:p>
            <a:pPr marL="0" lvl="3">
              <a:lnSpc>
                <a:spcPct val="200000"/>
              </a:lnSpc>
              <a:spcBef>
                <a:spcPct val="20000"/>
              </a:spcBef>
              <a:buSzPct val="65000"/>
            </a:pPr>
            <a:r>
              <a:rPr lang="zh-CN" altLang="en-US" sz="2000" b="1" dirty="0" smtClean="0">
                <a:solidFill>
                  <a:srgbClr val="0000CC"/>
                </a:solidFill>
              </a:rPr>
              <a:t>      例如</a:t>
            </a:r>
            <a:r>
              <a:rPr lang="zh-CN" altLang="en-US" sz="2000" b="1" dirty="0">
                <a:solidFill>
                  <a:srgbClr val="0000CC"/>
                </a:solidFill>
              </a:rPr>
              <a:t>：</a:t>
            </a:r>
            <a:r>
              <a:rPr lang="en-US" altLang="zh-CN" sz="2000" b="1" dirty="0" err="1">
                <a:solidFill>
                  <a:srgbClr val="0000CC"/>
                </a:solidFill>
              </a:rPr>
              <a:t>int</a:t>
            </a:r>
            <a:r>
              <a:rPr lang="en-US" altLang="zh-CN" sz="2000" b="1" dirty="0">
                <a:solidFill>
                  <a:srgbClr val="0000CC"/>
                </a:solidFill>
              </a:rPr>
              <a:t> max(</a:t>
            </a: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x,int</a:t>
            </a:r>
            <a:r>
              <a:rPr lang="en-US" altLang="zh-CN" sz="2000" b="1" dirty="0">
                <a:solidFill>
                  <a:srgbClr val="0000CC"/>
                </a:solidFill>
              </a:rPr>
              <a:t> y</a:t>
            </a:r>
            <a:r>
              <a:rPr lang="en-US" altLang="zh-CN" sz="2000" b="1" dirty="0" smtClean="0">
                <a:solidFill>
                  <a:srgbClr val="0000CC"/>
                </a:solidFill>
              </a:rPr>
              <a:t>);</a:t>
            </a:r>
            <a:endParaRPr lang="en-US" altLang="zh-CN" sz="2000" b="1" dirty="0" smtClean="0">
              <a:solidFill>
                <a:srgbClr val="0000C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作用</a:t>
            </a:r>
            <a:r>
              <a:rPr lang="zh-CN" altLang="en-US" sz="2000" dirty="0">
                <a:solidFill>
                  <a:srgbClr val="40458C"/>
                </a:solidFill>
                <a:sym typeface="Tahoma" pitchFamily="34" charset="0"/>
              </a:rPr>
              <a:t>：</a:t>
            </a:r>
            <a:r>
              <a:rPr lang="zh-CN" altLang="en-US" sz="2000" b="1" dirty="0">
                <a:solidFill>
                  <a:schemeClr val="tx2"/>
                </a:solidFill>
                <a:sym typeface="Tahoma" pitchFamily="34" charset="0"/>
              </a:rPr>
              <a:t>告诉编译</a:t>
            </a:r>
            <a:r>
              <a:rPr lang="zh-CN" altLang="en-US" sz="2000" b="1" dirty="0" smtClean="0">
                <a:solidFill>
                  <a:schemeClr val="tx2"/>
                </a:solidFill>
                <a:sym typeface="Tahoma" pitchFamily="34" charset="0"/>
              </a:rPr>
              <a:t>系统函数</a:t>
            </a:r>
            <a:r>
              <a:rPr lang="zh-CN" altLang="en-US" sz="2000" b="1" dirty="0">
                <a:solidFill>
                  <a:schemeClr val="tx2"/>
                </a:solidFill>
                <a:sym typeface="Tahoma" pitchFamily="34" charset="0"/>
              </a:rPr>
              <a:t>类型、参数个数及类型，以便</a:t>
            </a:r>
            <a:r>
              <a:rPr lang="zh-CN" altLang="en-US" sz="2000" b="1" dirty="0" smtClean="0">
                <a:solidFill>
                  <a:schemeClr val="tx2"/>
                </a:solidFill>
                <a:sym typeface="Tahoma" pitchFamily="34" charset="0"/>
              </a:rPr>
              <a:t>检验</a:t>
            </a:r>
            <a:endParaRPr lang="en-US" altLang="zh-CN" sz="2000" b="1" dirty="0" smtClean="0">
              <a:solidFill>
                <a:schemeClr val="tx2"/>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dirty="0" smtClean="0">
                <a:solidFill>
                  <a:srgbClr val="000000"/>
                </a:solidFill>
                <a:sym typeface="Tahoma" pitchFamily="34" charset="0"/>
              </a:rPr>
              <a:t>函数</a:t>
            </a:r>
            <a:r>
              <a:rPr lang="zh-CN" altLang="en-US" sz="2000" dirty="0">
                <a:solidFill>
                  <a:srgbClr val="000000"/>
                </a:solidFill>
                <a:sym typeface="Tahoma" pitchFamily="34" charset="0"/>
              </a:rPr>
              <a:t>定义</a:t>
            </a:r>
            <a:r>
              <a:rPr lang="zh-CN" altLang="en-US" sz="2000" dirty="0">
                <a:solidFill>
                  <a:srgbClr val="40458C"/>
                </a:solidFill>
                <a:sym typeface="Tahoma" pitchFamily="34" charset="0"/>
              </a:rPr>
              <a:t>与</a:t>
            </a:r>
            <a:r>
              <a:rPr lang="zh-CN" altLang="en-US" sz="2000" dirty="0">
                <a:solidFill>
                  <a:srgbClr val="0000FF"/>
                </a:solidFill>
                <a:sym typeface="Tahoma" pitchFamily="34" charset="0"/>
              </a:rPr>
              <a:t>函数声明</a:t>
            </a:r>
            <a:r>
              <a:rPr lang="zh-CN" altLang="en-US" sz="2000" dirty="0" smtClean="0">
                <a:solidFill>
                  <a:srgbClr val="40458C"/>
                </a:solidFill>
                <a:sym typeface="Tahoma" pitchFamily="34" charset="0"/>
              </a:rPr>
              <a:t>不同</a:t>
            </a:r>
            <a:endParaRPr lang="en-US" altLang="zh-CN" sz="2000" dirty="0" smtClean="0">
              <a:solidFill>
                <a:srgbClr val="40458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函数声明位置</a:t>
            </a:r>
            <a:r>
              <a:rPr lang="zh-CN" altLang="en-US" sz="2000" dirty="0">
                <a:solidFill>
                  <a:srgbClr val="40458C"/>
                </a:solidFill>
                <a:sym typeface="Tahoma" pitchFamily="34" charset="0"/>
              </a:rPr>
              <a:t>：</a:t>
            </a:r>
            <a:r>
              <a:rPr lang="zh-CN" altLang="en-US" sz="2000" dirty="0">
                <a:solidFill>
                  <a:srgbClr val="990033"/>
                </a:solidFill>
                <a:sym typeface="Tahoma" pitchFamily="34" charset="0"/>
              </a:rPr>
              <a:t>程序</a:t>
            </a:r>
            <a:r>
              <a:rPr lang="zh-CN" altLang="en-US" sz="2000" dirty="0" smtClean="0">
                <a:solidFill>
                  <a:srgbClr val="990033"/>
                </a:solidFill>
                <a:sym typeface="Tahoma" pitchFamily="34" charset="0"/>
              </a:rPr>
              <a:t>的变量</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数据</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说明</a:t>
            </a:r>
            <a:r>
              <a:rPr lang="zh-CN" altLang="en-US" sz="2000" dirty="0">
                <a:solidFill>
                  <a:srgbClr val="990033"/>
                </a:solidFill>
                <a:sym typeface="Tahoma" pitchFamily="34" charset="0"/>
              </a:rPr>
              <a:t>部分（函数内或外</a:t>
            </a:r>
            <a:r>
              <a:rPr lang="zh-CN" altLang="en-US" sz="2000" dirty="0" smtClean="0">
                <a:solidFill>
                  <a:srgbClr val="990033"/>
                </a:solidFill>
                <a:sym typeface="Tahoma" pitchFamily="34" charset="0"/>
              </a:rPr>
              <a:t>）</a:t>
            </a:r>
            <a:endParaRPr lang="en-US" altLang="zh-CN" sz="2000" dirty="0" smtClean="0">
              <a:solidFill>
                <a:srgbClr val="990033"/>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下列</a:t>
            </a:r>
            <a:r>
              <a:rPr lang="zh-CN" altLang="en-US" sz="2000" b="1" dirty="0">
                <a:solidFill>
                  <a:srgbClr val="40458C"/>
                </a:solidFill>
                <a:sym typeface="Tahoma" pitchFamily="34" charset="0"/>
              </a:rPr>
              <a:t>情况下，可不作函数</a:t>
            </a:r>
            <a:r>
              <a:rPr lang="zh-CN" altLang="en-US" sz="2000" b="1" dirty="0" smtClean="0">
                <a:solidFill>
                  <a:srgbClr val="40458C"/>
                </a:solidFill>
                <a:sym typeface="Tahoma" pitchFamily="34" charset="0"/>
              </a:rPr>
              <a:t>声明</a:t>
            </a:r>
            <a:endParaRPr lang="en-US" altLang="zh-CN" sz="2000" b="1" dirty="0" smtClean="0">
              <a:solidFill>
                <a:srgbClr val="40458C"/>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被</a:t>
            </a:r>
            <a:r>
              <a:rPr lang="zh-CN" altLang="en-US" sz="2000" dirty="0">
                <a:solidFill>
                  <a:srgbClr val="0000FF"/>
                </a:solidFill>
                <a:sym typeface="Tahoma" pitchFamily="34" charset="0"/>
              </a:rPr>
              <a:t>调用函数定义出现</a:t>
            </a:r>
            <a:r>
              <a:rPr lang="zh-CN" altLang="en-US" sz="2000" dirty="0" smtClean="0">
                <a:solidFill>
                  <a:srgbClr val="0000FF"/>
                </a:solidFill>
                <a:sym typeface="Tahoma" pitchFamily="34" charset="0"/>
              </a:rPr>
              <a:t>在调用函数之前</a:t>
            </a:r>
            <a:endParaRPr lang="en-US" altLang="zh-CN" sz="2000" dirty="0" smtClean="0">
              <a:solidFill>
                <a:srgbClr val="0000FF"/>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调用</a:t>
            </a:r>
            <a:r>
              <a:rPr lang="zh-CN" altLang="en-US" sz="2000" dirty="0">
                <a:solidFill>
                  <a:srgbClr val="0000FF"/>
                </a:solidFill>
                <a:sym typeface="Tahoma" pitchFamily="34" charset="0"/>
              </a:rPr>
              <a:t>函数为库函数，函数说明在.h文件</a:t>
            </a:r>
            <a:r>
              <a:rPr lang="zh-CN" altLang="en-US" sz="2000" dirty="0" smtClean="0">
                <a:solidFill>
                  <a:srgbClr val="0000FF"/>
                </a:solidFill>
                <a:sym typeface="Tahoma" pitchFamily="34" charset="0"/>
              </a:rPr>
              <a:t>中</a:t>
            </a:r>
            <a:endParaRPr lang="en-US" altLang="zh-CN" sz="2000" dirty="0">
              <a:solidFill>
                <a:srgbClr val="40458C"/>
              </a:solidFill>
              <a:sym typeface="Tahoma" pitchFamily="34" charset="0"/>
            </a:endParaRPr>
          </a:p>
        </p:txBody>
      </p:sp>
      <p:sp>
        <p:nvSpPr>
          <p:cNvPr id="19462" name="Text Box 27"/>
          <p:cNvSpPr>
            <a:spLocks noChangeArrowheads="1"/>
          </p:cNvSpPr>
          <p:nvPr/>
        </p:nvSpPr>
        <p:spPr bwMode="auto">
          <a:xfrm>
            <a:off x="395288" y="63500"/>
            <a:ext cx="5113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四、函数声明（函数原型）</a:t>
            </a:r>
            <a:endParaRPr lang="zh-CN" altLang="en-US"/>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62000" y="1104900"/>
            <a:ext cx="6453188"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zh-CN" altLang="en-US" sz="2800" b="1">
                <a:solidFill>
                  <a:srgbClr val="9900FF"/>
                </a:solidFill>
                <a:latin typeface="幼圆" pitchFamily="49" charset="-122"/>
                <a:ea typeface="幼圆" pitchFamily="49" charset="-122"/>
                <a:sym typeface="幼圆" pitchFamily="49" charset="-122"/>
              </a:rPr>
              <a:t>例</a:t>
            </a:r>
            <a:r>
              <a:rPr lang="en-US" sz="2800" b="1">
                <a:solidFill>
                  <a:srgbClr val="99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求二个数中的最大值</a:t>
            </a:r>
          </a:p>
          <a:p>
            <a:pPr>
              <a:lnSpc>
                <a:spcPct val="9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FF3300"/>
                </a:solidFill>
                <a:latin typeface="Times New Roman" pitchFamily="18" charset="0"/>
                <a:sym typeface="Times New Roman" pitchFamily="18" charset="0"/>
              </a:rPr>
              <a:t>int  max (int x, int y)</a:t>
            </a:r>
            <a:endParaRPr lang="zh-CN" altLang="en-US" sz="2800">
              <a:solidFill>
                <a:srgbClr val="FF3300"/>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int z;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z=x&gt;y? x:y;</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           return (z)</a:t>
            </a:r>
            <a:r>
              <a:rPr lang="zh-CN" altLang="en-US" sz="2800">
                <a:solidFill>
                  <a:srgbClr val="40458C"/>
                </a:solidFill>
                <a:latin typeface="Times New Roman" pitchFamily="18" charset="0"/>
                <a:sym typeface="Times New Roman" pitchFamily="18" charset="0"/>
              </a:rPr>
              <a:t>；</a:t>
            </a:r>
          </a:p>
          <a:p>
            <a:pPr>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a:t>
            </a:r>
          </a:p>
        </p:txBody>
      </p:sp>
      <p:sp>
        <p:nvSpPr>
          <p:cNvPr id="20483" name="Text Box 3"/>
          <p:cNvSpPr>
            <a:spLocks noChangeArrowheads="1"/>
          </p:cNvSpPr>
          <p:nvPr/>
        </p:nvSpPr>
        <p:spPr bwMode="auto">
          <a:xfrm>
            <a:off x="609600" y="542925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0000FF"/>
                </a:solidFill>
                <a:latin typeface="Times New Roman" pitchFamily="18" charset="0"/>
                <a:sym typeface="Times New Roman" pitchFamily="18" charset="0"/>
              </a:rPr>
              <a:t>用</a:t>
            </a:r>
            <a:r>
              <a:rPr lang="en-US" sz="2800" b="1">
                <a:solidFill>
                  <a:srgbClr val="0000FF"/>
                </a:solidFill>
                <a:latin typeface="Times New Roman" pitchFamily="18" charset="0"/>
                <a:sym typeface="Times New Roman" pitchFamily="18" charset="0"/>
              </a:rPr>
              <a:t>return</a:t>
            </a:r>
            <a:r>
              <a:rPr lang="zh-CN" altLang="en-US" sz="2800" b="1">
                <a:solidFill>
                  <a:srgbClr val="0000FF"/>
                </a:solidFill>
                <a:latin typeface="Times New Roman" pitchFamily="18" charset="0"/>
                <a:sym typeface="Times New Roman" pitchFamily="18" charset="0"/>
              </a:rPr>
              <a:t>语句，返回函数的值。</a:t>
            </a:r>
            <a:endParaRPr lang="zh-CN" altLang="en-US" sz="2800">
              <a:solidFill>
                <a:srgbClr val="40458C"/>
              </a:solidFill>
              <a:latin typeface="Times New Roman" pitchFamily="18" charset="0"/>
              <a:sym typeface="Times New Roman" pitchFamily="18" charset="0"/>
            </a:endParaRPr>
          </a:p>
        </p:txBody>
      </p:sp>
      <p:sp>
        <p:nvSpPr>
          <p:cNvPr id="20484" name="Text Box 5"/>
          <p:cNvSpPr>
            <a:spLocks noChangeArrowheads="1"/>
          </p:cNvSpPr>
          <p:nvPr/>
        </p:nvSpPr>
        <p:spPr bwMode="auto">
          <a:xfrm>
            <a:off x="742950" y="338138"/>
            <a:ext cx="3411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五、举例</a:t>
            </a:r>
            <a:endParaRPr lang="zh-CN" altLang="en-US"/>
          </a:p>
        </p:txBody>
      </p:sp>
      <p:grpSp>
        <p:nvGrpSpPr>
          <p:cNvPr id="20485" name="Group 6"/>
          <p:cNvGrpSpPr>
            <a:grpSpLocks/>
          </p:cNvGrpSpPr>
          <p:nvPr/>
        </p:nvGrpSpPr>
        <p:grpSpPr bwMode="auto">
          <a:xfrm>
            <a:off x="7851775" y="5029200"/>
            <a:ext cx="1292225" cy="1277938"/>
            <a:chOff x="0" y="0"/>
            <a:chExt cx="814" cy="805"/>
          </a:xfrm>
        </p:grpSpPr>
        <p:sp>
          <p:nvSpPr>
            <p:cNvPr id="20486"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7"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8"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9"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0"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1"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2"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3"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4"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5"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6"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7"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8"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9"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0"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1"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2"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3"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4"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5"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6"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7"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8"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9"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0"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1"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2"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3"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4"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5"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6"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7"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8"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9"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0"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1"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2"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3"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4"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5"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6"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7"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8"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20529" name="Group 57"/>
          <p:cNvGrpSpPr>
            <a:grpSpLocks/>
          </p:cNvGrpSpPr>
          <p:nvPr/>
        </p:nvGrpSpPr>
        <p:grpSpPr bwMode="auto">
          <a:xfrm>
            <a:off x="6651625" y="0"/>
            <a:ext cx="2263775" cy="476250"/>
            <a:chOff x="0" y="0"/>
            <a:chExt cx="1426" cy="300"/>
          </a:xfrm>
        </p:grpSpPr>
        <p:sp>
          <p:nvSpPr>
            <p:cNvPr id="20530" name="Text Box 5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0531" name="Freeform 5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7851775" y="5029200"/>
            <a:ext cx="1292225" cy="1277938"/>
            <a:chOff x="0" y="0"/>
            <a:chExt cx="814" cy="805"/>
          </a:xfrm>
        </p:grpSpPr>
        <p:sp>
          <p:nvSpPr>
            <p:cNvPr id="21507" name="Freeform 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8" name="Freeform 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9" name="Freeform 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0" name="Freeform 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1" name="Freeform 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2" name="Freeform 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3" name="Freeform 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4" name="Freeform 1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5" name="Freeform 1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6" name="Freeform 1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7" name="Freeform 1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8" name="Freeform 1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9" name="Freeform 1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0" name="Freeform 1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1" name="Freeform 1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2" name="Freeform 1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3" name="Freeform 1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4" name="Freeform 2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5" name="Freeform 2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6" name="Freeform 2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7" name="Freeform 2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8" name="Freeform 2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9" name="Freeform 2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0" name="Freeform 2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1" name="Freeform 2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2" name="Freeform 2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3" name="Freeform 2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4" name="Freeform 3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5" name="Freeform 3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6" name="Freeform 3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7" name="Freeform 3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8" name="Freeform 3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9" name="Freeform 3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0" name="Freeform 3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1" name="Freeform 3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2" name="Freeform 3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3" name="Freeform 3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4" name="Freeform 4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5" name="Freeform 4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6" name="Freeform 4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7" name="Freeform 4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8" name="Freeform 4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9" name="Freeform 4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1550" name="Text Box 46"/>
          <p:cNvSpPr>
            <a:spLocks noChangeArrowheads="1"/>
          </p:cNvSpPr>
          <p:nvPr/>
        </p:nvSpPr>
        <p:spPr bwMode="auto">
          <a:xfrm>
            <a:off x="688975" y="428625"/>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9900FF"/>
                </a:solidFill>
                <a:latin typeface="Times New Roman" pitchFamily="18" charset="0"/>
                <a:sym typeface="Times New Roman" pitchFamily="18" charset="0"/>
              </a:rPr>
              <a:t>通过函数调用求二个数中的最大值： </a:t>
            </a:r>
            <a:endParaRPr lang="zh-CN" altLang="en-US"/>
          </a:p>
        </p:txBody>
      </p:sp>
      <p:sp>
        <p:nvSpPr>
          <p:cNvPr id="21551" name="Text Box 47"/>
          <p:cNvSpPr>
            <a:spLocks noChangeArrowheads="1"/>
          </p:cNvSpPr>
          <p:nvPr/>
        </p:nvSpPr>
        <p:spPr bwMode="auto">
          <a:xfrm>
            <a:off x="1333500" y="10668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#include &lt;stdio.h&gt;</a:t>
            </a:r>
            <a:endParaRPr lang="zh-CN" altLang="en-US"/>
          </a:p>
        </p:txBody>
      </p:sp>
      <p:sp>
        <p:nvSpPr>
          <p:cNvPr id="21552" name="Text Box 48"/>
          <p:cNvSpPr>
            <a:spLocks noChangeArrowheads="1"/>
          </p:cNvSpPr>
          <p:nvPr/>
        </p:nvSpPr>
        <p:spPr bwMode="auto">
          <a:xfrm>
            <a:off x="1333500" y="14351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max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a:t>
            </a:r>
            <a:r>
              <a:rPr lang="en-US" b="1" dirty="0">
                <a:solidFill>
                  <a:schemeClr val="tx2"/>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函数声明*/</a:t>
            </a:r>
            <a:endParaRPr lang="en-US" b="1" dirty="0">
              <a:solidFill>
                <a:srgbClr val="FF0000"/>
              </a:solidFill>
              <a:latin typeface="Times New Roman" pitchFamily="18" charset="0"/>
              <a:sym typeface="Times New Roman" pitchFamily="18" charset="0"/>
            </a:endParaRPr>
          </a:p>
        </p:txBody>
      </p:sp>
      <p:sp>
        <p:nvSpPr>
          <p:cNvPr id="21553" name="Text Box 49"/>
          <p:cNvSpPr>
            <a:spLocks noChangeArrowheads="1"/>
          </p:cNvSpPr>
          <p:nvPr/>
        </p:nvSpPr>
        <p:spPr bwMode="auto">
          <a:xfrm>
            <a:off x="1333500" y="18034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40458C"/>
                </a:solidFill>
                <a:latin typeface="Times New Roman" pitchFamily="18" charset="0"/>
                <a:sym typeface="Times New Roman" pitchFamily="18" charset="0"/>
              </a:rPr>
              <a:t>void </a:t>
            </a:r>
            <a:r>
              <a:rPr lang="en-US" b="1">
                <a:solidFill>
                  <a:srgbClr val="40458C"/>
                </a:solidFill>
                <a:latin typeface="Times New Roman" pitchFamily="18" charset="0"/>
                <a:sym typeface="Times New Roman" pitchFamily="18" charset="0"/>
              </a:rPr>
              <a:t>main( )</a:t>
            </a:r>
            <a:endParaRPr lang="zh-CN" altLang="en-US"/>
          </a:p>
        </p:txBody>
      </p:sp>
      <p:sp>
        <p:nvSpPr>
          <p:cNvPr id="21554" name="Text Box 50"/>
          <p:cNvSpPr>
            <a:spLocks noChangeArrowheads="1"/>
          </p:cNvSpPr>
          <p:nvPr/>
        </p:nvSpPr>
        <p:spPr bwMode="auto">
          <a:xfrm>
            <a:off x="1333500" y="21717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a, b, t;</a:t>
            </a:r>
            <a:endParaRPr lang="zh-CN" altLang="en-US"/>
          </a:p>
        </p:txBody>
      </p:sp>
      <p:sp>
        <p:nvSpPr>
          <p:cNvPr id="21555" name="Text Box 51"/>
          <p:cNvSpPr>
            <a:spLocks noChangeArrowheads="1"/>
          </p:cNvSpPr>
          <p:nvPr/>
        </p:nvSpPr>
        <p:spPr bwMode="auto">
          <a:xfrm>
            <a:off x="1619250" y="25400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scanf("%d%d", &amp;a, &amp;b);</a:t>
            </a:r>
            <a:endParaRPr lang="zh-CN" altLang="en-US"/>
          </a:p>
        </p:txBody>
      </p:sp>
      <p:sp>
        <p:nvSpPr>
          <p:cNvPr id="21556" name="Text Box 52"/>
          <p:cNvSpPr>
            <a:spLocks noChangeArrowheads="1"/>
          </p:cNvSpPr>
          <p:nvPr/>
        </p:nvSpPr>
        <p:spPr bwMode="auto">
          <a:xfrm>
            <a:off x="1620838" y="29257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a:solidFill>
                  <a:srgbClr val="40458C"/>
                </a:solidFill>
                <a:latin typeface="Times New Roman" pitchFamily="18" charset="0"/>
                <a:sym typeface="Times New Roman" pitchFamily="18" charset="0"/>
              </a:rPr>
              <a:t>t=max(a, b);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函数调用*/</a:t>
            </a:r>
            <a:endParaRPr lang="en-US" b="1" dirty="0">
              <a:solidFill>
                <a:srgbClr val="FF0000"/>
              </a:solidFill>
              <a:latin typeface="Times New Roman" pitchFamily="18" charset="0"/>
              <a:sym typeface="Times New Roman" pitchFamily="18" charset="0"/>
            </a:endParaRPr>
          </a:p>
        </p:txBody>
      </p:sp>
      <p:sp>
        <p:nvSpPr>
          <p:cNvPr id="21557" name="Text Box 53"/>
          <p:cNvSpPr>
            <a:spLocks noChangeArrowheads="1"/>
          </p:cNvSpPr>
          <p:nvPr/>
        </p:nvSpPr>
        <p:spPr bwMode="auto">
          <a:xfrm>
            <a:off x="1619250" y="3276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printf("value of maximize is: t=%d",t);</a:t>
            </a:r>
            <a:endParaRPr lang="zh-CN" altLang="en-US"/>
          </a:p>
        </p:txBody>
      </p:sp>
      <p:sp>
        <p:nvSpPr>
          <p:cNvPr id="21558" name="Text Box 54"/>
          <p:cNvSpPr>
            <a:spLocks noChangeArrowheads="1"/>
          </p:cNvSpPr>
          <p:nvPr/>
        </p:nvSpPr>
        <p:spPr bwMode="auto">
          <a:xfrm>
            <a:off x="1447800" y="36449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p>
        </p:txBody>
      </p:sp>
      <p:sp>
        <p:nvSpPr>
          <p:cNvPr id="21559" name="Text Box 55"/>
          <p:cNvSpPr>
            <a:spLocks noChangeArrowheads="1"/>
          </p:cNvSpPr>
          <p:nvPr/>
        </p:nvSpPr>
        <p:spPr bwMode="auto">
          <a:xfrm>
            <a:off x="1447800" y="4186238"/>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max(</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x,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y)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函数定义*/</a:t>
            </a:r>
            <a:endParaRPr lang="en-US" b="1" dirty="0">
              <a:solidFill>
                <a:srgbClr val="FF0000"/>
              </a:solidFill>
              <a:latin typeface="Times New Roman" pitchFamily="18" charset="0"/>
              <a:sym typeface="Times New Roman" pitchFamily="18" charset="0"/>
            </a:endParaRPr>
          </a:p>
        </p:txBody>
      </p:sp>
      <p:sp>
        <p:nvSpPr>
          <p:cNvPr id="21560" name="Text Box 56"/>
          <p:cNvSpPr>
            <a:spLocks noChangeArrowheads="1"/>
          </p:cNvSpPr>
          <p:nvPr/>
        </p:nvSpPr>
        <p:spPr bwMode="auto">
          <a:xfrm>
            <a:off x="1447800" y="46545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z;</a:t>
            </a:r>
            <a:endParaRPr lang="zh-CN" altLang="en-US"/>
          </a:p>
        </p:txBody>
      </p:sp>
      <p:sp>
        <p:nvSpPr>
          <p:cNvPr id="21561" name="Text Box 57"/>
          <p:cNvSpPr>
            <a:spLocks noChangeArrowheads="1"/>
          </p:cNvSpPr>
          <p:nvPr/>
        </p:nvSpPr>
        <p:spPr bwMode="auto">
          <a:xfrm>
            <a:off x="1619250" y="50228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z=x&gt;y? x:y;</a:t>
            </a:r>
            <a:endParaRPr lang="zh-CN" altLang="en-US"/>
          </a:p>
        </p:txBody>
      </p:sp>
      <p:sp>
        <p:nvSpPr>
          <p:cNvPr id="21562" name="Text Box 58"/>
          <p:cNvSpPr>
            <a:spLocks noChangeArrowheads="1"/>
          </p:cNvSpPr>
          <p:nvPr/>
        </p:nvSpPr>
        <p:spPr bwMode="auto">
          <a:xfrm>
            <a:off x="1600200" y="53911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return(z);</a:t>
            </a:r>
            <a:endParaRPr lang="zh-CN" altLang="en-US"/>
          </a:p>
        </p:txBody>
      </p:sp>
      <p:sp>
        <p:nvSpPr>
          <p:cNvPr id="21563" name="Text Box 59"/>
          <p:cNvSpPr>
            <a:spLocks noChangeArrowheads="1"/>
          </p:cNvSpPr>
          <p:nvPr/>
        </p:nvSpPr>
        <p:spPr bwMode="auto">
          <a:xfrm>
            <a:off x="1485900" y="57578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endParaRPr lang="zh-CN" altLang="en-US"/>
          </a:p>
        </p:txBody>
      </p:sp>
      <p:grpSp>
        <p:nvGrpSpPr>
          <p:cNvPr id="21564" name="Group 67"/>
          <p:cNvGrpSpPr>
            <a:grpSpLocks/>
          </p:cNvGrpSpPr>
          <p:nvPr/>
        </p:nvGrpSpPr>
        <p:grpSpPr bwMode="auto">
          <a:xfrm>
            <a:off x="6651625" y="0"/>
            <a:ext cx="2263775" cy="476250"/>
            <a:chOff x="0" y="0"/>
            <a:chExt cx="1426" cy="300"/>
          </a:xfrm>
        </p:grpSpPr>
        <p:sp>
          <p:nvSpPr>
            <p:cNvPr id="21565" name="Text Box 6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1566" name="Freeform 6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pic>
        <p:nvPicPr>
          <p:cNvPr id="21567" name="Ink 80"/>
          <p:cNvPicPr>
            <a:picLocks noRot="1" noChangeAspect="1" noEditPoints="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900" y="1833563"/>
            <a:ext cx="179388"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828800" y="742950"/>
            <a:ext cx="64770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en-US" b="1" dirty="0">
                <a:solidFill>
                  <a:srgbClr val="40458C"/>
                </a:solidFill>
                <a:latin typeface="Times New Roman" pitchFamily="18" charset="0"/>
                <a:sym typeface="Times New Roman" pitchFamily="18" charset="0"/>
              </a:rPr>
              <a:t>#include &lt;</a:t>
            </a:r>
            <a:r>
              <a:rPr lang="en-US" b="1" dirty="0" err="1">
                <a:solidFill>
                  <a:srgbClr val="40458C"/>
                </a:solidFill>
                <a:latin typeface="Times New Roman" pitchFamily="18" charset="0"/>
                <a:sym typeface="Times New Roman" pitchFamily="18" charset="0"/>
              </a:rPr>
              <a:t>stdio.h</a:t>
            </a:r>
            <a:r>
              <a:rPr lang="en-US" b="1" dirty="0">
                <a:solidFill>
                  <a:srgbClr val="40458C"/>
                </a:solidFill>
                <a:latin typeface="Times New Roman" pitchFamily="18" charset="0"/>
                <a:sym typeface="Times New Roman" pitchFamily="18" charset="0"/>
              </a:rPr>
              <a:t>&gt;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FF3300"/>
                </a:solidFill>
                <a:latin typeface="Times New Roman" pitchFamily="18" charset="0"/>
                <a:sym typeface="Times New Roman" pitchFamily="18" charset="0"/>
              </a:rPr>
              <a:t>float   add( float ,float);</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函数声明*</a:t>
            </a:r>
            <a:r>
              <a:rPr lang="en-US" sz="2000" b="1" dirty="0">
                <a:solidFill>
                  <a:srgbClr val="0000FF"/>
                </a:solidFill>
                <a:latin typeface="Times New Roman" pitchFamily="18" charset="0"/>
                <a:sym typeface="Times New Roman" pitchFamily="18" charset="0"/>
              </a:rPr>
              <a: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void main (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 float   a, b, c</a:t>
            </a:r>
            <a:r>
              <a:rPr lang="zh-CN" altLang="en-US" b="1" dirty="0">
                <a:solidFill>
                  <a:srgbClr val="40458C"/>
                </a:solidFill>
                <a:latin typeface="Times New Roman" pitchFamily="18" charset="0"/>
                <a:sym typeface="Times New Roman" pitchFamily="18" charset="0"/>
              </a:rPr>
              <a:t>；</a:t>
            </a:r>
            <a:br>
              <a:rPr lang="zh-CN" altLang="en-US" b="1" dirty="0">
                <a:solidFill>
                  <a:srgbClr val="40458C"/>
                </a:solidFill>
                <a:latin typeface="Times New Roman" pitchFamily="18" charset="0"/>
                <a:sym typeface="Times New Roman" pitchFamily="18" charset="0"/>
              </a:rPr>
            </a:br>
            <a:r>
              <a:rPr lang="zh-CN" alt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scanf</a:t>
            </a:r>
            <a:r>
              <a:rPr lang="en-US" b="1" dirty="0">
                <a:solidFill>
                  <a:srgbClr val="40458C"/>
                </a:solidFill>
                <a:latin typeface="Times New Roman" pitchFamily="18" charset="0"/>
                <a:sym typeface="Times New Roman" pitchFamily="18" charset="0"/>
              </a:rPr>
              <a:t>(“%f, %</a:t>
            </a:r>
            <a:r>
              <a:rPr lang="en-US" b="1" dirty="0" err="1">
                <a:solidFill>
                  <a:srgbClr val="40458C"/>
                </a:solidFill>
                <a:latin typeface="Times New Roman" pitchFamily="18" charset="0"/>
                <a:sym typeface="Times New Roman" pitchFamily="18" charset="0"/>
              </a:rPr>
              <a:t>f”,&amp;a</a:t>
            </a:r>
            <a:r>
              <a:rPr lang="en-US" b="1" dirty="0">
                <a:solidFill>
                  <a:srgbClr val="40458C"/>
                </a:solidFill>
                <a:latin typeface="Times New Roman" pitchFamily="18" charset="0"/>
                <a:sym typeface="Times New Roman" pitchFamily="18" charset="0"/>
              </a:rPr>
              <a:t>, &amp;b);</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a:solidFill>
                  <a:srgbClr val="FF3300"/>
                </a:solidFill>
                <a:latin typeface="Times New Roman" pitchFamily="18" charset="0"/>
                <a:sym typeface="Times New Roman" pitchFamily="18" charset="0"/>
              </a:rPr>
              <a:t>c=add(a, b);</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函数调用*</a:t>
            </a:r>
            <a:r>
              <a:rPr lang="en-US" sz="2000" b="1" dirty="0">
                <a:solidFill>
                  <a:srgbClr val="0000FF"/>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printf</a:t>
            </a:r>
            <a:r>
              <a:rPr lang="en-US" b="1" dirty="0">
                <a:solidFill>
                  <a:srgbClr val="40458C"/>
                </a:solidFill>
                <a:latin typeface="Times New Roman" pitchFamily="18" charset="0"/>
                <a:sym typeface="Times New Roman" pitchFamily="18" charset="0"/>
              </a:rPr>
              <a:t> (“sum= %f”</a:t>
            </a:r>
            <a:r>
              <a:rPr lang="zh-CN" altLang="en-US" b="1" dirty="0">
                <a:solidFill>
                  <a:srgbClr val="40458C"/>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c);</a:t>
            </a:r>
            <a:endParaRPr lang="zh-CN" altLang="en-US" b="1" dirty="0">
              <a:solidFill>
                <a:srgbClr val="40458C"/>
              </a:solidFill>
              <a:latin typeface="Times New Roman" pitchFamily="18" charset="0"/>
              <a:sym typeface="Times New Roman" pitchFamily="18" charset="0"/>
            </a:endParaRPr>
          </a:p>
          <a:p>
            <a:pPr>
              <a:lnSpc>
                <a:spcPct val="90000"/>
              </a:lnSpc>
              <a:spcBef>
                <a:spcPct val="50000"/>
              </a:spcBef>
            </a:pPr>
            <a:r>
              <a:rPr lang="en-US" b="1" dirty="0">
                <a:solidFill>
                  <a:srgbClr val="40458C"/>
                </a:solidFill>
                <a:latin typeface="Times New Roman" pitchFamily="18" charset="0"/>
                <a:sym typeface="Times New Roman" pitchFamily="18" charset="0"/>
              </a:rPr>
              <a:t>  }</a:t>
            </a:r>
            <a:endParaRPr lang="zh-CN" altLang="en-US" b="1" dirty="0">
              <a:solidFill>
                <a:srgbClr val="40458C"/>
              </a:solidFill>
              <a:latin typeface="Times New Roman" pitchFamily="18" charset="0"/>
              <a:sym typeface="Times New Roman" pitchFamily="18" charset="0"/>
            </a:endParaRPr>
          </a:p>
        </p:txBody>
      </p:sp>
      <p:sp>
        <p:nvSpPr>
          <p:cNvPr id="22531" name="Text Box 4"/>
          <p:cNvSpPr>
            <a:spLocks noChangeArrowheads="1"/>
          </p:cNvSpPr>
          <p:nvPr/>
        </p:nvSpPr>
        <p:spPr bwMode="auto">
          <a:xfrm>
            <a:off x="1905000" y="3695700"/>
            <a:ext cx="6172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en-US" b="1">
                <a:solidFill>
                  <a:srgbClr val="FF3300"/>
                </a:solidFill>
                <a:latin typeface="Times New Roman" pitchFamily="18" charset="0"/>
                <a:sym typeface="Times New Roman" pitchFamily="18" charset="0"/>
              </a:rPr>
              <a:t>float add( float x, float y</a:t>
            </a:r>
            <a:r>
              <a:rPr lang="en-US" sz="2000" b="1">
                <a:solidFill>
                  <a:srgbClr val="FF3300"/>
                </a:solidFill>
                <a:latin typeface="Times New Roman" pitchFamily="18" charset="0"/>
                <a:sym typeface="Times New Roman" pitchFamily="18" charset="0"/>
              </a:rPr>
              <a:t>)</a:t>
            </a:r>
            <a:r>
              <a:rPr lang="zh-CN" altLang="en-US" sz="2000" b="1">
                <a:solidFill>
                  <a:srgbClr val="FF3300"/>
                </a:solidFill>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函数定义*</a:t>
            </a:r>
            <a:r>
              <a:rPr lang="en-US" sz="2000" b="1">
                <a:solidFill>
                  <a:srgbClr val="0000FF"/>
                </a:solidFill>
                <a:latin typeface="Times New Roman" pitchFamily="18" charset="0"/>
                <a:sym typeface="Times New Roman" pitchFamily="18" charset="0"/>
              </a:rPr>
              <a:t>/</a:t>
            </a:r>
            <a:endParaRPr lang="zh-CN" altLang="en-US" sz="2000" b="1">
              <a:solidFill>
                <a:srgbClr val="0000FF"/>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float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z=x+y;</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return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a:t>
            </a:r>
            <a:endParaRPr lang="zh-CN" altLang="en-US"/>
          </a:p>
        </p:txBody>
      </p:sp>
      <p:sp>
        <p:nvSpPr>
          <p:cNvPr id="22532" name="Rectangle 5"/>
          <p:cNvSpPr>
            <a:spLocks noChangeArrowheads="1"/>
          </p:cNvSpPr>
          <p:nvPr/>
        </p:nvSpPr>
        <p:spPr bwMode="auto">
          <a:xfrm>
            <a:off x="936625" y="200025"/>
            <a:ext cx="441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FF"/>
                </a:solidFill>
                <a:latin typeface="幼圆" pitchFamily="49" charset="-122"/>
                <a:ea typeface="幼圆" pitchFamily="49" charset="-122"/>
                <a:sym typeface="幼圆" pitchFamily="49" charset="-122"/>
              </a:rPr>
              <a:t>例</a:t>
            </a:r>
            <a:r>
              <a:rPr lang="en-US" b="1">
                <a:solidFill>
                  <a:srgbClr val="FF00FF"/>
                </a:solidFill>
                <a:latin typeface="幼圆" pitchFamily="49" charset="-122"/>
                <a:ea typeface="幼圆" pitchFamily="49" charset="-122"/>
                <a:sym typeface="幼圆" pitchFamily="49" charset="-122"/>
              </a:rPr>
              <a:t>2:</a:t>
            </a:r>
            <a:r>
              <a:rPr lang="en-US" b="1">
                <a:solidFill>
                  <a:srgbClr val="40458C"/>
                </a:solidFill>
                <a:latin typeface="Times New Roman" pitchFamily="18" charset="0"/>
                <a:sym typeface="Times New Roman" pitchFamily="18" charset="0"/>
              </a:rPr>
              <a:t> </a:t>
            </a:r>
            <a:r>
              <a:rPr lang="zh-CN" altLang="en-US" b="1">
                <a:solidFill>
                  <a:srgbClr val="40458C"/>
                </a:solidFill>
                <a:latin typeface="Times New Roman" pitchFamily="18" charset="0"/>
                <a:sym typeface="Times New Roman" pitchFamily="18" charset="0"/>
              </a:rPr>
              <a:t>求二实数之和</a:t>
            </a:r>
            <a:endParaRPr lang="zh-CN" altLang="en-US"/>
          </a:p>
        </p:txBody>
      </p:sp>
      <p:grpSp>
        <p:nvGrpSpPr>
          <p:cNvPr id="22533" name="Group 6"/>
          <p:cNvGrpSpPr>
            <a:grpSpLocks/>
          </p:cNvGrpSpPr>
          <p:nvPr/>
        </p:nvGrpSpPr>
        <p:grpSpPr bwMode="auto">
          <a:xfrm>
            <a:off x="7851775" y="5257800"/>
            <a:ext cx="1292225" cy="1277938"/>
            <a:chOff x="0" y="0"/>
            <a:chExt cx="814" cy="805"/>
          </a:xfrm>
        </p:grpSpPr>
        <p:sp>
          <p:nvSpPr>
            <p:cNvPr id="22534"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5"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6"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7"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8"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9"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0"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1"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2"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3"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4"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5"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6"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7"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8"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9"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0"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1"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2"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3"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4"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5"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6"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7"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8"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9"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0"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1"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2"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3"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4"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5"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6"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7"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8"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9"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0"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1"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2"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3"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4"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5"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6"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2577" name="Text Box 50"/>
          <p:cNvSpPr>
            <a:spLocks noChangeArrowheads="1"/>
          </p:cNvSpPr>
          <p:nvPr/>
        </p:nvSpPr>
        <p:spPr bwMode="auto">
          <a:xfrm>
            <a:off x="501650" y="5861050"/>
            <a:ext cx="7023100" cy="493713"/>
          </a:xfrm>
          <a:prstGeom prst="rect">
            <a:avLst/>
          </a:prstGeom>
          <a:solidFill>
            <a:srgbClr val="E3C86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9525">
              <a:lnSpc>
                <a:spcPct val="110000"/>
              </a:lnSpc>
              <a:spcBef>
                <a:spcPct val="50000"/>
              </a:spcBef>
            </a:pPr>
            <a:r>
              <a:rPr lang="zh-CN" altLang="en-US" b="1">
                <a:latin typeface="Times New Roman" pitchFamily="18" charset="0"/>
              </a:rPr>
              <a:t>若函数的定义放在</a:t>
            </a:r>
            <a:r>
              <a:rPr lang="en-US" b="1">
                <a:latin typeface="Times New Roman" pitchFamily="18" charset="0"/>
              </a:rPr>
              <a:t>main( )</a:t>
            </a:r>
            <a:r>
              <a:rPr lang="zh-CN" altLang="en-US" b="1">
                <a:latin typeface="Times New Roman" pitchFamily="18" charset="0"/>
              </a:rPr>
              <a:t>函数之前可省略函数说明。</a:t>
            </a:r>
          </a:p>
        </p:txBody>
      </p:sp>
      <p:sp>
        <p:nvSpPr>
          <p:cNvPr id="22578" name="Text Box 51"/>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accent1"/>
                </a:solidFill>
                <a:latin typeface="隶书" pitchFamily="49" charset="-122"/>
                <a:ea typeface="隶书" pitchFamily="49" charset="-122"/>
                <a:sym typeface="隶书" pitchFamily="49" charset="-122"/>
              </a:rPr>
              <a:t>第七章  函数</a:t>
            </a:r>
            <a:endParaRPr lang="zh-CN" altLang="en-US"/>
          </a:p>
        </p:txBody>
      </p:sp>
      <p:sp>
        <p:nvSpPr>
          <p:cNvPr id="22579" name="Freeform 52"/>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pic>
        <p:nvPicPr>
          <p:cNvPr id="22580" name="Ink 70"/>
          <p:cNvPicPr>
            <a:picLocks noRot="1" noChangeAspect="1"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63" y="1441450"/>
            <a:ext cx="287337"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81" name="Ink 71"/>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950" y="3949700"/>
            <a:ext cx="3317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7" name="Rectangle 44"/>
          <p:cNvSpPr>
            <a:spLocks noChangeArrowheads="1"/>
          </p:cNvSpPr>
          <p:nvPr/>
        </p:nvSpPr>
        <p:spPr bwMode="auto">
          <a:xfrm>
            <a:off x="4135438" y="2312988"/>
            <a:ext cx="3505200" cy="4152900"/>
          </a:xfrm>
          <a:prstGeom prst="rect">
            <a:avLst/>
          </a:prstGeom>
          <a:solidFill>
            <a:srgbClr val="E1FFF7"/>
          </a:solidFill>
          <a:ln w="3175" cmpd="sng">
            <a:solidFill>
              <a:srgbClr val="008000"/>
            </a:solidFill>
            <a:miter lim="800000"/>
            <a:headEnd/>
            <a:tailEnd/>
          </a:ln>
        </p:spPr>
        <p:txBody>
          <a:bodyPr wrap="none">
            <a:spAutoFit/>
          </a:bodyPr>
          <a:lstStyle/>
          <a:p>
            <a:r>
              <a:rPr lang="en-US" dirty="0">
                <a:solidFill>
                  <a:srgbClr val="40458C"/>
                </a:solidFill>
                <a:latin typeface="Times New Roman" pitchFamily="18" charset="0"/>
                <a:sym typeface="Times New Roman" pitchFamily="18" charset="0"/>
              </a:rPr>
              <a:t>void main()</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a,b,c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d,%d",&amp;a,&amp;b</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a:t>
            </a:r>
            <a:r>
              <a:rPr lang="en-US" dirty="0">
                <a:latin typeface="Times New Roman" pitchFamily="18" charset="0"/>
                <a:sym typeface="Times New Roman" pitchFamily="18" charset="0"/>
              </a:rPr>
              <a:t>max(</a:t>
            </a:r>
            <a:r>
              <a:rPr lang="en-US" dirty="0" err="1">
                <a:solidFill>
                  <a:srgbClr val="0000FF"/>
                </a:solidFill>
                <a:latin typeface="Times New Roman" pitchFamily="18" charset="0"/>
                <a:sym typeface="Times New Roman" pitchFamily="18" charset="0"/>
              </a:rPr>
              <a:t>a,b</a:t>
            </a:r>
            <a:r>
              <a:rPr lang="en-US" dirty="0">
                <a:latin typeface="Times New Roman" pitchFamily="18" charset="0"/>
                <a:sym typeface="Times New Roman" pitchFamily="18" charset="0"/>
              </a:rPr>
              <a:t>);</a:t>
            </a: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("Max is %</a:t>
            </a:r>
            <a:r>
              <a:rPr lang="en-US" dirty="0" err="1">
                <a:solidFill>
                  <a:srgbClr val="40458C"/>
                </a:solidFill>
                <a:latin typeface="Times New Roman" pitchFamily="18" charset="0"/>
                <a:sym typeface="Times New Roman" pitchFamily="18" charset="0"/>
              </a:rPr>
              <a:t>d",c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max(</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x,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z=x&gt;</a:t>
            </a:r>
            <a:r>
              <a:rPr lang="en-US" dirty="0" err="1">
                <a:solidFill>
                  <a:srgbClr val="40458C"/>
                </a:solidFill>
                <a:latin typeface="Times New Roman" pitchFamily="18" charset="0"/>
                <a:sym typeface="Times New Roman" pitchFamily="18" charset="0"/>
              </a:rPr>
              <a:t>y?x:y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return(z);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sp>
        <p:nvSpPr>
          <p:cNvPr id="24578" name="Text Box 11"/>
          <p:cNvSpPr>
            <a:spLocks noChangeArrowheads="1"/>
          </p:cNvSpPr>
          <p:nvPr/>
        </p:nvSpPr>
        <p:spPr bwMode="auto">
          <a:xfrm>
            <a:off x="323850" y="333375"/>
            <a:ext cx="6554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六、函数参数及其传递方式</a:t>
            </a:r>
            <a:endParaRPr lang="zh-CN" altLang="en-US"/>
          </a:p>
        </p:txBody>
      </p:sp>
      <p:grpSp>
        <p:nvGrpSpPr>
          <p:cNvPr id="24579" name="Group 19"/>
          <p:cNvGrpSpPr>
            <a:grpSpLocks/>
          </p:cNvGrpSpPr>
          <p:nvPr/>
        </p:nvGrpSpPr>
        <p:grpSpPr bwMode="auto">
          <a:xfrm>
            <a:off x="6651625" y="0"/>
            <a:ext cx="2263775" cy="476250"/>
            <a:chOff x="0" y="0"/>
            <a:chExt cx="1426" cy="300"/>
          </a:xfrm>
        </p:grpSpPr>
        <p:sp>
          <p:nvSpPr>
            <p:cNvPr id="24580"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4581"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4582" name="Rectangle 25" descr="Rectangle: Click to edit Master text styles&#10;Second level&#10;Third level&#10;Fourth level&#10;Fifth level"/>
          <p:cNvSpPr>
            <a:spLocks noChangeArrowheads="1"/>
          </p:cNvSpPr>
          <p:nvPr/>
        </p:nvSpPr>
        <p:spPr bwMode="auto">
          <a:xfrm>
            <a:off x="250825" y="908825"/>
            <a:ext cx="854868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Char char="n"/>
            </a:pPr>
            <a:r>
              <a:rPr lang="zh-CN" altLang="en-US" sz="2800" dirty="0">
                <a:solidFill>
                  <a:srgbClr val="000000"/>
                </a:solidFill>
                <a:sym typeface="Tahoma" pitchFamily="34" charset="0"/>
              </a:rPr>
              <a:t>形参与实参</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形式参数：</a:t>
            </a:r>
            <a:r>
              <a:rPr lang="zh-CN" altLang="en-US" b="1" dirty="0">
                <a:solidFill>
                  <a:schemeClr val="tx2"/>
                </a:solidFill>
                <a:sym typeface="Tahoma" pitchFamily="34" charset="0"/>
              </a:rPr>
              <a:t>定义函数时</a:t>
            </a:r>
            <a:r>
              <a:rPr lang="zh-CN" altLang="en-US" dirty="0">
                <a:solidFill>
                  <a:srgbClr val="40458C"/>
                </a:solidFill>
                <a:sym typeface="Tahoma" pitchFamily="34" charset="0"/>
              </a:rPr>
              <a:t>函数名后面括号中的变量名</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实际参数：</a:t>
            </a:r>
            <a:r>
              <a:rPr lang="zh-CN" altLang="en-US" b="1" dirty="0">
                <a:solidFill>
                  <a:schemeClr val="tx2"/>
                </a:solidFill>
                <a:sym typeface="Tahoma" pitchFamily="34" charset="0"/>
              </a:rPr>
              <a:t>调用函数时</a:t>
            </a:r>
            <a:r>
              <a:rPr lang="zh-CN" altLang="en-US" dirty="0">
                <a:solidFill>
                  <a:srgbClr val="40458C"/>
                </a:solidFill>
                <a:sym typeface="Tahoma" pitchFamily="34" charset="0"/>
              </a:rPr>
              <a:t>函数名后面括号中的表达式</a:t>
            </a:r>
            <a:endParaRPr lang="zh-CN" altLang="en-US" dirty="0"/>
          </a:p>
        </p:txBody>
      </p:sp>
      <p:sp>
        <p:nvSpPr>
          <p:cNvPr id="24583" name="Text Box 26"/>
          <p:cNvSpPr>
            <a:spLocks noChangeArrowheads="1"/>
          </p:cNvSpPr>
          <p:nvPr/>
        </p:nvSpPr>
        <p:spPr bwMode="auto">
          <a:xfrm>
            <a:off x="473075" y="38290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24589" name="Line 34"/>
          <p:cNvSpPr>
            <a:spLocks noChangeShapeType="1"/>
          </p:cNvSpPr>
          <p:nvPr/>
        </p:nvSpPr>
        <p:spPr bwMode="auto">
          <a:xfrm>
            <a:off x="5495132" y="3832224"/>
            <a:ext cx="195766" cy="815975"/>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0" name="Line 35"/>
          <p:cNvSpPr>
            <a:spLocks noChangeShapeType="1"/>
          </p:cNvSpPr>
          <p:nvPr/>
        </p:nvSpPr>
        <p:spPr bwMode="auto">
          <a:xfrm>
            <a:off x="5690898" y="3795713"/>
            <a:ext cx="897242" cy="852487"/>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nvGrpSpPr>
          <p:cNvPr id="24591" name="Group 36"/>
          <p:cNvGrpSpPr>
            <a:grpSpLocks/>
          </p:cNvGrpSpPr>
          <p:nvPr/>
        </p:nvGrpSpPr>
        <p:grpSpPr bwMode="auto">
          <a:xfrm>
            <a:off x="4128980" y="3811587"/>
            <a:ext cx="1235075" cy="2569618"/>
            <a:chOff x="0" y="0"/>
            <a:chExt cx="778" cy="1156"/>
          </a:xfrm>
        </p:grpSpPr>
        <p:sp>
          <p:nvSpPr>
            <p:cNvPr id="24592" name="Line 37"/>
            <p:cNvSpPr>
              <a:spLocks noChangeShapeType="1"/>
            </p:cNvSpPr>
            <p:nvPr/>
          </p:nvSpPr>
          <p:spPr bwMode="auto">
            <a:xfrm flipH="1">
              <a:off x="768" y="994"/>
              <a:ext cx="0" cy="162"/>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3" name="Line 38"/>
            <p:cNvSpPr>
              <a:spLocks noChangeShapeType="1"/>
            </p:cNvSpPr>
            <p:nvPr/>
          </p:nvSpPr>
          <p:spPr bwMode="auto">
            <a:xfrm flipH="1">
              <a:off x="11" y="1134"/>
              <a:ext cx="767" cy="1"/>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4" name="Line 39"/>
            <p:cNvSpPr>
              <a:spLocks noChangeShapeType="1"/>
            </p:cNvSpPr>
            <p:nvPr/>
          </p:nvSpPr>
          <p:spPr bwMode="auto">
            <a:xfrm flipV="1">
              <a:off x="0" y="189"/>
              <a:ext cx="1" cy="967"/>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5" name="Line 40"/>
            <p:cNvSpPr>
              <a:spLocks noChangeShapeType="1"/>
            </p:cNvSpPr>
            <p:nvPr/>
          </p:nvSpPr>
          <p:spPr bwMode="auto">
            <a:xfrm flipV="1">
              <a:off x="0" y="0"/>
              <a:ext cx="250" cy="189"/>
            </a:xfrm>
            <a:prstGeom prst="line">
              <a:avLst/>
            </a:prstGeom>
            <a:noFill/>
            <a:ln w="38100"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sp>
        <p:nvSpPr>
          <p:cNvPr id="24596" name="Text Box 43"/>
          <p:cNvSpPr>
            <a:spLocks noChangeArrowheads="1"/>
          </p:cNvSpPr>
          <p:nvPr/>
        </p:nvSpPr>
        <p:spPr bwMode="auto">
          <a:xfrm>
            <a:off x="468313" y="2492375"/>
            <a:ext cx="361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40458C"/>
                </a:solidFill>
                <a:latin typeface="Times New Roman" pitchFamily="18" charset="0"/>
                <a:sym typeface="Times New Roman" pitchFamily="18" charset="0"/>
              </a:rPr>
              <a:t>例 比较两个数并输出大者</a:t>
            </a:r>
            <a:endParaRPr lang="zh-CN" altLang="en-US"/>
          </a:p>
        </p:txBody>
      </p:sp>
      <p:grpSp>
        <p:nvGrpSpPr>
          <p:cNvPr id="24598" name="Group 45"/>
          <p:cNvGrpSpPr>
            <a:grpSpLocks/>
          </p:cNvGrpSpPr>
          <p:nvPr/>
        </p:nvGrpSpPr>
        <p:grpSpPr bwMode="auto">
          <a:xfrm>
            <a:off x="5292725" y="4581525"/>
            <a:ext cx="3587750" cy="406400"/>
            <a:chOff x="0" y="0"/>
            <a:chExt cx="2260" cy="256"/>
          </a:xfrm>
        </p:grpSpPr>
        <p:sp>
          <p:nvSpPr>
            <p:cNvPr id="24599" name="Freeform 46"/>
            <p:cNvSpPr>
              <a:spLocks noChangeArrowheads="1"/>
            </p:cNvSpPr>
            <p:nvPr/>
          </p:nvSpPr>
          <p:spPr bwMode="auto">
            <a:xfrm>
              <a:off x="0" y="216"/>
              <a:ext cx="864" cy="24"/>
            </a:xfrm>
            <a:custGeom>
              <a:avLst/>
              <a:gdLst>
                <a:gd name="T0" fmla="*/ 0 w 864"/>
                <a:gd name="T1" fmla="*/ 0 h 24"/>
                <a:gd name="T2" fmla="*/ 408 w 864"/>
                <a:gd name="T3" fmla="*/ 12 h 24"/>
                <a:gd name="T4" fmla="*/ 636 w 864"/>
                <a:gd name="T5" fmla="*/ 24 h 24"/>
                <a:gd name="T6" fmla="*/ 864 w 864"/>
                <a:gd name="T7" fmla="*/ 0 h 24"/>
                <a:gd name="T8" fmla="*/ 0 60000 65536"/>
                <a:gd name="T9" fmla="*/ 0 60000 65536"/>
                <a:gd name="T10" fmla="*/ 0 60000 65536"/>
                <a:gd name="T11" fmla="*/ 0 60000 65536"/>
                <a:gd name="T12" fmla="*/ 0 w 864"/>
                <a:gd name="T13" fmla="*/ 0 h 24"/>
                <a:gd name="T14" fmla="*/ 864 w 864"/>
                <a:gd name="T15" fmla="*/ 24 h 24"/>
              </a:gdLst>
              <a:ahLst/>
              <a:cxnLst>
                <a:cxn ang="T8">
                  <a:pos x="T0" y="T1"/>
                </a:cxn>
                <a:cxn ang="T9">
                  <a:pos x="T2" y="T3"/>
                </a:cxn>
                <a:cxn ang="T10">
                  <a:pos x="T4" y="T5"/>
                </a:cxn>
                <a:cxn ang="T11">
                  <a:pos x="T6" y="T7"/>
                </a:cxn>
              </a:cxnLst>
              <a:rect l="T12" t="T13" r="T14" b="T15"/>
              <a:pathLst>
                <a:path w="864" h="24">
                  <a:moveTo>
                    <a:pt x="0" y="0"/>
                  </a:moveTo>
                  <a:cubicBezTo>
                    <a:pt x="168" y="19"/>
                    <a:pt x="208" y="22"/>
                    <a:pt x="408" y="12"/>
                  </a:cubicBezTo>
                  <a:cubicBezTo>
                    <a:pt x="484" y="16"/>
                    <a:pt x="560" y="24"/>
                    <a:pt x="636" y="24"/>
                  </a:cubicBezTo>
                  <a:cubicBezTo>
                    <a:pt x="715" y="24"/>
                    <a:pt x="787" y="0"/>
                    <a:pt x="864"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24600" name="AutoShape 47"/>
            <p:cNvSpPr>
              <a:spLocks/>
            </p:cNvSpPr>
            <p:nvPr/>
          </p:nvSpPr>
          <p:spPr bwMode="auto">
            <a:xfrm>
              <a:off x="1818" y="0"/>
              <a:ext cx="442" cy="256"/>
            </a:xfrm>
            <a:prstGeom prst="borderCallout2">
              <a:avLst>
                <a:gd name="adj1" fmla="val 28125"/>
                <a:gd name="adj2" fmla="val -10856"/>
                <a:gd name="adj3" fmla="val 28125"/>
                <a:gd name="adj4" fmla="val -112667"/>
                <a:gd name="adj5" fmla="val 89065"/>
                <a:gd name="adj6" fmla="val -214477"/>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形参</a:t>
              </a:r>
              <a:endParaRPr lang="zh-CN" altLang="en-US"/>
            </a:p>
          </p:txBody>
        </p:sp>
      </p:grpSp>
      <p:grpSp>
        <p:nvGrpSpPr>
          <p:cNvPr id="24601" name="Group 48"/>
          <p:cNvGrpSpPr>
            <a:grpSpLocks/>
          </p:cNvGrpSpPr>
          <p:nvPr/>
        </p:nvGrpSpPr>
        <p:grpSpPr bwMode="auto">
          <a:xfrm>
            <a:off x="5410200" y="3562350"/>
            <a:ext cx="3016250" cy="406400"/>
            <a:chOff x="0" y="0"/>
            <a:chExt cx="1900" cy="256"/>
          </a:xfrm>
        </p:grpSpPr>
        <p:sp>
          <p:nvSpPr>
            <p:cNvPr id="24602" name="AutoShape 49"/>
            <p:cNvSpPr>
              <a:spLocks/>
            </p:cNvSpPr>
            <p:nvPr/>
          </p:nvSpPr>
          <p:spPr bwMode="auto">
            <a:xfrm>
              <a:off x="1458" y="0"/>
              <a:ext cx="442" cy="256"/>
            </a:xfrm>
            <a:prstGeom prst="borderCallout2">
              <a:avLst>
                <a:gd name="adj1" fmla="val 28125"/>
                <a:gd name="adj2" fmla="val -10856"/>
                <a:gd name="adj3" fmla="val 28125"/>
                <a:gd name="adj4" fmla="val -130315"/>
                <a:gd name="adj5" fmla="val 70315"/>
                <a:gd name="adj6" fmla="val -249769"/>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实参</a:t>
              </a:r>
              <a:endParaRPr lang="zh-CN" altLang="en-US"/>
            </a:p>
          </p:txBody>
        </p:sp>
        <p:sp>
          <p:nvSpPr>
            <p:cNvPr id="24603" name="Freeform 50"/>
            <p:cNvSpPr>
              <a:spLocks noChangeArrowheads="1"/>
            </p:cNvSpPr>
            <p:nvPr/>
          </p:nvSpPr>
          <p:spPr bwMode="auto">
            <a:xfrm>
              <a:off x="0" y="180"/>
              <a:ext cx="348" cy="1"/>
            </a:xfrm>
            <a:custGeom>
              <a:avLst/>
              <a:gdLst>
                <a:gd name="T0" fmla="*/ 0 w 348"/>
                <a:gd name="T1" fmla="*/ 0 h 1"/>
                <a:gd name="T2" fmla="*/ 348 w 348"/>
                <a:gd name="T3" fmla="*/ 0 h 1"/>
                <a:gd name="T4" fmla="*/ 0 60000 65536"/>
                <a:gd name="T5" fmla="*/ 0 60000 65536"/>
                <a:gd name="T6" fmla="*/ 0 w 348"/>
                <a:gd name="T7" fmla="*/ 0 h 1"/>
                <a:gd name="T8" fmla="*/ 348 w 348"/>
                <a:gd name="T9" fmla="*/ 1 h 1"/>
              </a:gdLst>
              <a:ahLst/>
              <a:cxnLst>
                <a:cxn ang="T4">
                  <a:pos x="T0" y="T1"/>
                </a:cxn>
                <a:cxn ang="T5">
                  <a:pos x="T2" y="T3"/>
                </a:cxn>
              </a:cxnLst>
              <a:rect l="T6" t="T7" r="T8" b="T9"/>
              <a:pathLst>
                <a:path w="348" h="1">
                  <a:moveTo>
                    <a:pt x="0" y="0"/>
                  </a:moveTo>
                  <a:cubicBezTo>
                    <a:pt x="116" y="0"/>
                    <a:pt x="232" y="0"/>
                    <a:pt x="348"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96">
                                            <p:txEl>
                                              <p:pRg st="0" end="0"/>
                                            </p:txEl>
                                          </p:spTgt>
                                        </p:tgtEl>
                                        <p:attrNameLst>
                                          <p:attrName>style.visibility</p:attrName>
                                        </p:attrNameLst>
                                      </p:cBhvr>
                                      <p:to>
                                        <p:strVal val="visible"/>
                                      </p:to>
                                    </p:set>
                                    <p:anim calcmode="lin" valueType="num">
                                      <p:cBhvr>
                                        <p:cTn id="7" dur="500" fill="hold"/>
                                        <p:tgtEl>
                                          <p:spTgt spid="24596">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245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4597"/>
                                        </p:tgtEl>
                                        <p:attrNameLst>
                                          <p:attrName>style.visibility</p:attrName>
                                        </p:attrNameLst>
                                      </p:cBhvr>
                                      <p:to>
                                        <p:strVal val="visible"/>
                                      </p:to>
                                    </p:set>
                                    <p:animEffect>
                                      <p:cBhvr>
                                        <p:cTn id="13" dur="500"/>
                                        <p:tgtEl>
                                          <p:spTgt spid="245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4598"/>
                                        </p:tgtEl>
                                        <p:attrNameLst>
                                          <p:attrName>style.visibility</p:attrName>
                                        </p:attrNameLst>
                                      </p:cBhvr>
                                      <p:to>
                                        <p:strVal val="visible"/>
                                      </p:to>
                                    </p:set>
                                    <p:animEffect>
                                      <p:cBhvr>
                                        <p:cTn id="18" dur="500"/>
                                        <p:tgtEl>
                                          <p:spTgt spid="245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4601"/>
                                        </p:tgtEl>
                                        <p:attrNameLst>
                                          <p:attrName>style.visibility</p:attrName>
                                        </p:attrNameLst>
                                      </p:cBhvr>
                                      <p:to>
                                        <p:strVal val="visible"/>
                                      </p:to>
                                    </p:set>
                                    <p:animEffect>
                                      <p:cBhvr>
                                        <p:cTn id="23" dur="500"/>
                                        <p:tgtEl>
                                          <p:spTgt spid="246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589"/>
                                        </p:tgtEl>
                                        <p:attrNameLst>
                                          <p:attrName>style.visibility</p:attrName>
                                        </p:attrNameLst>
                                      </p:cBhvr>
                                      <p:to>
                                        <p:strVal val="visible"/>
                                      </p:to>
                                    </p:set>
                                    <p:animEffect>
                                      <p:cBhvr>
                                        <p:cTn id="28" dur="500"/>
                                        <p:tgtEl>
                                          <p:spTgt spid="245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590"/>
                                        </p:tgtEl>
                                        <p:attrNameLst>
                                          <p:attrName>style.visibility</p:attrName>
                                        </p:attrNameLst>
                                      </p:cBhvr>
                                      <p:to>
                                        <p:strVal val="visible"/>
                                      </p:to>
                                    </p:set>
                                    <p:animEffect>
                                      <p:cBhvr>
                                        <p:cTn id="33" dur="500"/>
                                        <p:tgtEl>
                                          <p:spTgt spid="245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4591"/>
                                        </p:tgtEl>
                                        <p:attrNameLst>
                                          <p:attrName>style.visibility</p:attrName>
                                        </p:attrNameLst>
                                      </p:cBhvr>
                                      <p:to>
                                        <p:strVal val="visible"/>
                                      </p:to>
                                    </p:set>
                                    <p:animEffect>
                                      <p:cBhvr>
                                        <p:cTn id="38" dur="5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7" grpId="0" bldLvl="0" animBg="1" autoUpdateAnimBg="0"/>
      <p:bldP spid="24589" grpId="0" bldLvl="0" animBg="1" autoUpdateAnimBg="0"/>
      <p:bldP spid="24590" grpId="0" bldLvl="0" animBg="1" autoUpdateAnimBg="0"/>
      <p:bldP spid="24596" grpId="0" build="p"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7"/>
          <p:cNvGrpSpPr>
            <a:grpSpLocks/>
          </p:cNvGrpSpPr>
          <p:nvPr/>
        </p:nvGrpSpPr>
        <p:grpSpPr bwMode="auto">
          <a:xfrm>
            <a:off x="6651625" y="0"/>
            <a:ext cx="2263775" cy="476250"/>
            <a:chOff x="0" y="0"/>
            <a:chExt cx="1426" cy="300"/>
          </a:xfrm>
        </p:grpSpPr>
        <p:sp>
          <p:nvSpPr>
            <p:cNvPr id="2560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560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5605" name="Rectangle 23"/>
          <p:cNvSpPr>
            <a:spLocks noChangeArrowheads="1"/>
          </p:cNvSpPr>
          <p:nvPr/>
        </p:nvSpPr>
        <p:spPr bwMode="auto">
          <a:xfrm>
            <a:off x="395288" y="1579019"/>
            <a:ext cx="8520112" cy="4442162"/>
          </a:xfrm>
          <a:prstGeom prst="rect">
            <a:avLst/>
          </a:prstGeom>
          <a:noFill/>
          <a:ln w="34925" cmpd="sng">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2">
              <a:lnSpc>
                <a:spcPct val="150000"/>
              </a:lnSpc>
            </a:pPr>
            <a:r>
              <a:rPr lang="zh-CN" altLang="en-US" b="1" dirty="0">
                <a:solidFill>
                  <a:srgbClr val="40458C"/>
                </a:solidFill>
                <a:latin typeface="Times New Roman" pitchFamily="18" charset="0"/>
                <a:sym typeface="Times New Roman" pitchFamily="18" charset="0"/>
              </a:rPr>
              <a:t>说明：</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实参必须有确定的</a:t>
            </a:r>
            <a:r>
              <a:rPr lang="zh-CN" altLang="en-US" b="1" dirty="0" smtClean="0">
                <a:solidFill>
                  <a:srgbClr val="40458C"/>
                </a:solidFill>
                <a:latin typeface="Times New Roman" pitchFamily="18" charset="0"/>
                <a:sym typeface="Times New Roman" pitchFamily="18" charset="0"/>
              </a:rPr>
              <a:t>值</a:t>
            </a:r>
            <a:r>
              <a:rPr lang="en-US" altLang="zh-CN" b="1" dirty="0" smtClean="0">
                <a:solidFill>
                  <a:srgbClr val="40458C"/>
                </a:solidFill>
                <a:latin typeface="Times New Roman" pitchFamily="18" charset="0"/>
                <a:sym typeface="Times New Roman" pitchFamily="18" charset="0"/>
              </a:rPr>
              <a:t>,</a:t>
            </a:r>
            <a:endParaRPr lang="en-US" altLang="zh-CN" b="1" dirty="0">
              <a:solidFill>
                <a:srgbClr val="40458C"/>
              </a:solidFill>
              <a:latin typeface="Times New Roman" pitchFamily="18" charset="0"/>
              <a:sym typeface="Times New Roman" pitchFamily="18" charset="0"/>
            </a:endParaRPr>
          </a:p>
          <a:p>
            <a:pPr marL="1714500" lvl="3" indent="-342900">
              <a:lnSpc>
                <a:spcPct val="150000"/>
              </a:lnSpc>
              <a:buFont typeface="Wingdings" panose="05000000000000000000" pitchFamily="2" charset="2"/>
              <a:buChar char="Ø"/>
            </a:pPr>
            <a:r>
              <a:rPr lang="zh-CN" altLang="en-US" b="1" dirty="0" smtClean="0">
                <a:solidFill>
                  <a:srgbClr val="40458C"/>
                </a:solidFill>
                <a:latin typeface="Times New Roman" pitchFamily="18" charset="0"/>
                <a:sym typeface="Times New Roman" pitchFamily="18" charset="0"/>
              </a:rPr>
              <a:t>形参</a:t>
            </a:r>
            <a:r>
              <a:rPr lang="zh-CN" altLang="en-US" b="1" dirty="0">
                <a:solidFill>
                  <a:srgbClr val="40458C"/>
                </a:solidFill>
                <a:latin typeface="Times New Roman" pitchFamily="18" charset="0"/>
                <a:sym typeface="Times New Roman" pitchFamily="18" charset="0"/>
              </a:rPr>
              <a:t>必须指定类型</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形参与实参</a:t>
            </a:r>
            <a:r>
              <a:rPr lang="zh-CN" altLang="en-US" b="1" dirty="0">
                <a:solidFill>
                  <a:srgbClr val="0000FF"/>
                </a:solidFill>
                <a:latin typeface="Times New Roman" pitchFamily="18" charset="0"/>
                <a:sym typeface="Times New Roman" pitchFamily="18" charset="0"/>
              </a:rPr>
              <a:t>类型一致，个数相同</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若形参与实参类型不一致，自动按形参类型转换</a:t>
            </a:r>
            <a:r>
              <a:rPr lang="en-US" b="1" dirty="0">
                <a:solidFill>
                  <a:srgbClr val="40458C"/>
                </a:solidFill>
                <a:latin typeface="Times New Roman" pitchFamily="18" charset="0"/>
                <a:sym typeface="Times New Roman" pitchFamily="18" charset="0"/>
              </a:rPr>
              <a:t>———</a:t>
            </a:r>
            <a:r>
              <a:rPr lang="zh-CN" altLang="en-US" b="1" dirty="0">
                <a:solidFill>
                  <a:srgbClr val="3333CC"/>
                </a:solidFill>
                <a:latin typeface="Times New Roman" pitchFamily="18" charset="0"/>
                <a:sym typeface="Times New Roman" pitchFamily="18" charset="0"/>
              </a:rPr>
              <a:t>函数调用转换</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形参在函数被调用前不占内存</a:t>
            </a:r>
            <a:r>
              <a:rPr lang="en-US" b="1" dirty="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函数调用时为形参分配内存；调用结束，内存</a:t>
            </a:r>
            <a:r>
              <a:rPr lang="zh-CN" altLang="en-US" b="1" dirty="0" smtClean="0">
                <a:solidFill>
                  <a:srgbClr val="0000FF"/>
                </a:solidFill>
                <a:latin typeface="Times New Roman" pitchFamily="18" charset="0"/>
                <a:sym typeface="Times New Roman" pitchFamily="18" charset="0"/>
              </a:rPr>
              <a:t>释放</a:t>
            </a:r>
            <a:r>
              <a:rPr lang="zh-CN" altLang="en-US" b="1" dirty="0">
                <a:solidFill>
                  <a:srgbClr val="0000FF"/>
                </a:solidFill>
                <a:latin typeface="Times New Roman" pitchFamily="18" charset="0"/>
                <a:sym typeface="Times New Roman" pitchFamily="18" charset="0"/>
              </a:rPr>
              <a:t>。</a:t>
            </a:r>
            <a:endParaRPr lang="zh-CN" altLang="en-US" b="1" dirty="0">
              <a:solidFill>
                <a:srgbClr val="40458C"/>
              </a:solidFill>
              <a:latin typeface="Times New Roman" pitchFamily="18" charset="0"/>
              <a:sym typeface="Times New Roman" pitchFamily="18" charset="0"/>
            </a:endParaRPr>
          </a:p>
        </p:txBody>
      </p:sp>
      <p:sp>
        <p:nvSpPr>
          <p:cNvPr id="2" name="TextBox 1"/>
          <p:cNvSpPr txBox="1"/>
          <p:nvPr/>
        </p:nvSpPr>
        <p:spPr>
          <a:xfrm>
            <a:off x="251700" y="116770"/>
            <a:ext cx="5832405" cy="1323439"/>
          </a:xfrm>
          <a:prstGeom prst="rect">
            <a:avLst/>
          </a:prstGeom>
          <a:solidFill>
            <a:srgbClr val="FFFF00"/>
          </a:solidFill>
        </p:spPr>
        <p:txBody>
          <a:bodyPr wrap="square" rtlCol="0">
            <a:spAutoFit/>
          </a:bodyPr>
          <a:lstStyle/>
          <a:p>
            <a:pPr marL="0" lvl="3"/>
            <a:r>
              <a:rPr lang="en-US" altLang="zh-CN" sz="2000" b="1" dirty="0" err="1"/>
              <a:t>int</a:t>
            </a:r>
            <a:r>
              <a:rPr lang="en-US" altLang="zh-CN" sz="2000" b="1" dirty="0"/>
              <a:t> max(</a:t>
            </a:r>
            <a:r>
              <a:rPr lang="en-US" altLang="zh-CN" sz="2000" b="1" dirty="0" err="1"/>
              <a:t>int</a:t>
            </a:r>
            <a:r>
              <a:rPr lang="en-US" altLang="zh-CN" sz="2000" b="1" dirty="0"/>
              <a:t> </a:t>
            </a:r>
            <a:r>
              <a:rPr lang="en-US" altLang="zh-CN" sz="2000" b="1" dirty="0" err="1"/>
              <a:t>x,int</a:t>
            </a:r>
            <a:r>
              <a:rPr lang="en-US" altLang="zh-CN" sz="2000" b="1" dirty="0"/>
              <a:t> y);  // </a:t>
            </a:r>
            <a:r>
              <a:rPr lang="zh-CN" altLang="en-US" sz="2000" b="1" dirty="0"/>
              <a:t>函数声明</a:t>
            </a:r>
            <a:endParaRPr lang="en-US" altLang="zh-CN" sz="2000" b="1" dirty="0"/>
          </a:p>
          <a:p>
            <a:pPr marL="0" lvl="3"/>
            <a:r>
              <a:rPr lang="en-US" altLang="zh-CN" sz="2000" b="1" dirty="0" err="1" smtClean="0">
                <a:sym typeface="Times New Roman" pitchFamily="18" charset="0"/>
              </a:rPr>
              <a:t>int</a:t>
            </a:r>
            <a:r>
              <a:rPr lang="en-US" altLang="zh-CN" sz="2000" b="1" dirty="0" smtClean="0">
                <a:sym typeface="Times New Roman" pitchFamily="18" charset="0"/>
              </a:rPr>
              <a:t> </a:t>
            </a:r>
            <a:r>
              <a:rPr lang="en-US" altLang="zh-CN" sz="2000" b="1" dirty="0" err="1" smtClean="0">
                <a:sym typeface="Times New Roman" pitchFamily="18" charset="0"/>
              </a:rPr>
              <a:t>a,b,c</a:t>
            </a:r>
            <a:r>
              <a:rPr lang="en-US" altLang="zh-CN" sz="2000" b="1" dirty="0" smtClean="0">
                <a:sym typeface="Times New Roman" pitchFamily="18" charset="0"/>
              </a:rPr>
              <a:t>;</a:t>
            </a:r>
          </a:p>
          <a:p>
            <a:pPr marL="0" lvl="3"/>
            <a:r>
              <a:rPr lang="en-US" altLang="zh-CN" sz="2000" b="1" dirty="0" smtClean="0">
                <a:sym typeface="Times New Roman" pitchFamily="18" charset="0"/>
              </a:rPr>
              <a:t>c=max(</a:t>
            </a:r>
            <a:r>
              <a:rPr lang="en-US" altLang="zh-CN" sz="2000" b="1" dirty="0" err="1" smtClean="0">
                <a:sym typeface="Times New Roman" pitchFamily="18" charset="0"/>
              </a:rPr>
              <a:t>a,b</a:t>
            </a:r>
            <a:r>
              <a:rPr lang="en-US" altLang="zh-CN" sz="2000" b="1" dirty="0">
                <a:sym typeface="Times New Roman" pitchFamily="18" charset="0"/>
              </a:rPr>
              <a:t>);  </a:t>
            </a:r>
            <a:r>
              <a:rPr lang="en-US" altLang="zh-CN" sz="2000" b="1" dirty="0" smtClean="0">
                <a:sym typeface="Times New Roman" pitchFamily="18" charset="0"/>
              </a:rPr>
              <a:t>// </a:t>
            </a:r>
            <a:r>
              <a:rPr lang="zh-CN" altLang="en-US" sz="2000" b="1" dirty="0">
                <a:sym typeface="Times New Roman" pitchFamily="18" charset="0"/>
              </a:rPr>
              <a:t>函数调用</a:t>
            </a:r>
          </a:p>
          <a:p>
            <a:r>
              <a:rPr lang="en-US" altLang="zh-CN" sz="2000" b="1" dirty="0" err="1" smtClean="0"/>
              <a:t>int</a:t>
            </a:r>
            <a:r>
              <a:rPr lang="en-US" altLang="zh-CN" sz="2000" b="1" dirty="0" smtClean="0"/>
              <a:t> max(</a:t>
            </a:r>
            <a:r>
              <a:rPr lang="en-US" altLang="zh-CN" sz="2000" b="1" dirty="0" err="1" smtClean="0"/>
              <a:t>int</a:t>
            </a:r>
            <a:r>
              <a:rPr lang="en-US" altLang="zh-CN" sz="2000" b="1" dirty="0" smtClean="0"/>
              <a:t> </a:t>
            </a:r>
            <a:r>
              <a:rPr lang="en-US" altLang="zh-CN" sz="2000" b="1" dirty="0" err="1" smtClean="0"/>
              <a:t>x,int</a:t>
            </a:r>
            <a:r>
              <a:rPr lang="en-US" altLang="zh-CN" sz="2000" b="1" dirty="0" smtClean="0"/>
              <a:t> y) {  } // </a:t>
            </a:r>
            <a:r>
              <a:rPr lang="zh-CN" altLang="en-US" sz="2000" b="1" dirty="0" smtClean="0"/>
              <a:t>函数定义</a:t>
            </a:r>
            <a:endParaRPr lang="zh-CN" altLang="en-US" sz="2000" b="1" dirty="0"/>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8" name="Text Box 62"/>
          <p:cNvSpPr>
            <a:spLocks noChangeArrowheads="1"/>
          </p:cNvSpPr>
          <p:nvPr/>
        </p:nvSpPr>
        <p:spPr bwMode="auto">
          <a:xfrm>
            <a:off x="294140" y="0"/>
            <a:ext cx="4133850" cy="6702425"/>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en-US" dirty="0">
                <a:solidFill>
                  <a:srgbClr val="336600"/>
                </a:solidFill>
                <a:latin typeface="Times New Roman" pitchFamily="18" charset="0"/>
                <a:sym typeface="Times New Roman" pitchFamily="18" charset="0"/>
              </a:rPr>
              <a:t>#include &lt;</a:t>
            </a:r>
            <a:r>
              <a:rPr lang="en-US" dirty="0" err="1">
                <a:solidFill>
                  <a:srgbClr val="336600"/>
                </a:solidFill>
                <a:latin typeface="Times New Roman" pitchFamily="18" charset="0"/>
                <a:sym typeface="Times New Roman" pitchFamily="18" charset="0"/>
              </a:rPr>
              <a:t>stdio.h</a:t>
            </a:r>
            <a:r>
              <a:rPr lang="en-US" dirty="0">
                <a:solidFill>
                  <a:srgbClr val="336600"/>
                </a:solidFill>
                <a:latin typeface="Times New Roman" pitchFamily="18" charset="0"/>
                <a:sym typeface="Times New Roman" pitchFamily="18" charset="0"/>
              </a:rPr>
              <a:t>&gt;</a:t>
            </a:r>
            <a:endParaRPr lang="zh-CN" altLang="en-US" dirty="0">
              <a:solidFill>
                <a:srgbClr val="33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long   sum(</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a,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b);</a:t>
            </a:r>
            <a:endParaRPr lang="zh-CN" altLang="en-US" dirty="0">
              <a:solidFill>
                <a:srgbClr val="0000FF"/>
              </a:solidFill>
              <a:latin typeface="Times New Roman" pitchFamily="18" charset="0"/>
              <a:sym typeface="Times New Roman" pitchFamily="18" charset="0"/>
            </a:endParaRPr>
          </a:p>
          <a:p>
            <a:r>
              <a:rPr lang="en-US" dirty="0">
                <a:solidFill>
                  <a:srgbClr val="0000FF"/>
                </a:solidFill>
                <a:latin typeface="Times New Roman" pitchFamily="18" charset="0"/>
                <a:sym typeface="Times New Roman" pitchFamily="18" charset="0"/>
              </a:rPr>
              <a:t> long   factorial(</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n);</a:t>
            </a:r>
            <a:endParaRPr lang="zh-CN" altLang="en-US" dirty="0">
              <a:solidFill>
                <a:srgbClr val="0000FF"/>
              </a:solidFill>
              <a:latin typeface="Times New Roman" pitchFamily="18" charset="0"/>
              <a:sym typeface="Times New Roman" pitchFamily="18" charset="0"/>
            </a:endParaRPr>
          </a:p>
          <a:p>
            <a:r>
              <a:rPr lang="en-US" dirty="0">
                <a:latin typeface="Times New Roman" pitchFamily="18" charset="0"/>
                <a:sym typeface="Times New Roman" pitchFamily="18" charset="0"/>
              </a:rPr>
              <a:t>void main()</a:t>
            </a:r>
          </a:p>
          <a:p>
            <a:r>
              <a:rPr lang="en-US" dirty="0">
                <a:solidFill>
                  <a:srgbClr val="40458C"/>
                </a:solidFill>
                <a:latin typeface="Times New Roman" pitchFamily="18" charset="0"/>
                <a:sym typeface="Times New Roman" pitchFamily="18" charset="0"/>
              </a:rPr>
              <a:t>  {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n1,n2;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a;</a:t>
            </a:r>
            <a:endParaRPr lang="zh-CN" altLang="en-US" dirty="0">
              <a:solidFill>
                <a:srgbClr val="40458C"/>
              </a:solidFill>
              <a:latin typeface="Times New Roman" pitchFamily="18" charset="0"/>
              <a:sym typeface="Times New Roman" pitchFamily="18" charset="0"/>
            </a:endParaRPr>
          </a:p>
          <a:p>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("%d,%d",&amp;n1,&amp;n2);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a:t>
            </a:r>
            <a:r>
              <a:rPr lang="en-US" dirty="0">
                <a:solidFill>
                  <a:srgbClr val="FF00FF"/>
                </a:solidFill>
                <a:latin typeface="Times New Roman" pitchFamily="18" charset="0"/>
                <a:sym typeface="Times New Roman" pitchFamily="18" charset="0"/>
              </a:rPr>
              <a:t>sum(n1,n2);</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("a=%1d",a);</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000000"/>
                </a:solidFill>
                <a:latin typeface="Times New Roman" pitchFamily="18" charset="0"/>
                <a:sym typeface="Times New Roman" pitchFamily="18" charset="0"/>
              </a:rPr>
              <a:t>long</a:t>
            </a:r>
            <a:r>
              <a:rPr lang="en-US" dirty="0">
                <a:solidFill>
                  <a:schemeClr val="accent2"/>
                </a:solidFill>
                <a:latin typeface="Times New Roman" pitchFamily="18" charset="0"/>
                <a:sym typeface="Times New Roman" pitchFamily="18" charset="0"/>
              </a:rPr>
              <a:t> </a:t>
            </a:r>
            <a:r>
              <a:rPr lang="en-US" dirty="0">
                <a:solidFill>
                  <a:srgbClr val="000000"/>
                </a:solidFill>
                <a:latin typeface="Times New Roman" pitchFamily="18" charset="0"/>
                <a:sym typeface="Times New Roman" pitchFamily="18" charset="0"/>
              </a:rPr>
              <a:t>sum</a:t>
            </a:r>
            <a:r>
              <a:rPr lang="en-US" dirty="0">
                <a:solidFill>
                  <a:srgbClr val="008000"/>
                </a:solidFill>
                <a:latin typeface="Times New Roman" pitchFamily="18" charset="0"/>
                <a:sym typeface="Times New Roman" pitchFamily="18" charset="0"/>
              </a:rPr>
              <a:t>(</a:t>
            </a:r>
            <a:r>
              <a:rPr lang="en-US" dirty="0" err="1">
                <a:solidFill>
                  <a:srgbClr val="339933"/>
                </a:solidFill>
                <a:latin typeface="Times New Roman" pitchFamily="18" charset="0"/>
                <a:sym typeface="Times New Roman" pitchFamily="18" charset="0"/>
              </a:rPr>
              <a:t>int</a:t>
            </a:r>
            <a:r>
              <a:rPr lang="en-US" dirty="0">
                <a:solidFill>
                  <a:srgbClr val="339933"/>
                </a:solidFill>
                <a:latin typeface="Times New Roman" pitchFamily="18" charset="0"/>
                <a:sym typeface="Times New Roman" pitchFamily="18" charset="0"/>
              </a:rPr>
              <a:t> </a:t>
            </a:r>
            <a:r>
              <a:rPr lang="en-US" dirty="0" err="1">
                <a:solidFill>
                  <a:srgbClr val="339933"/>
                </a:solidFill>
                <a:latin typeface="Times New Roman" pitchFamily="18" charset="0"/>
                <a:sym typeface="Times New Roman" pitchFamily="18" charset="0"/>
              </a:rPr>
              <a:t>a,int</a:t>
            </a:r>
            <a:r>
              <a:rPr lang="en-US" dirty="0">
                <a:solidFill>
                  <a:srgbClr val="339933"/>
                </a:solidFill>
                <a:latin typeface="Times New Roman" pitchFamily="18" charset="0"/>
                <a:sym typeface="Times New Roman" pitchFamily="18" charset="0"/>
              </a:rPr>
              <a:t> b</a:t>
            </a:r>
            <a:r>
              <a:rPr lang="en-US" dirty="0">
                <a:solidFill>
                  <a:srgbClr val="008000"/>
                </a:solidFill>
                <a:latin typeface="Times New Roman" pitchFamily="18" charset="0"/>
                <a:sym typeface="Times New Roman" pitchFamily="18" charset="0"/>
              </a:rPr>
              <a:t>)</a:t>
            </a:r>
            <a:endParaRPr lang="zh-CN" altLang="en-US" dirty="0">
              <a:solidFill>
                <a:srgbClr val="0080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c1,c2;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c1=</a:t>
            </a:r>
            <a:r>
              <a:rPr lang="en-US" dirty="0">
                <a:solidFill>
                  <a:srgbClr val="FF00FF"/>
                </a:solidFill>
                <a:latin typeface="Times New Roman" pitchFamily="18" charset="0"/>
                <a:sym typeface="Times New Roman" pitchFamily="18" charset="0"/>
              </a:rPr>
              <a:t>factorial(a);</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c2=</a:t>
            </a:r>
            <a:r>
              <a:rPr lang="en-US" dirty="0">
                <a:solidFill>
                  <a:srgbClr val="FF00FF"/>
                </a:solidFill>
                <a:latin typeface="Times New Roman" pitchFamily="18" charset="0"/>
                <a:sym typeface="Times New Roman" pitchFamily="18" charset="0"/>
              </a:rPr>
              <a:t>factorial(b);</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CC6600"/>
                </a:solidFill>
                <a:latin typeface="Times New Roman" pitchFamily="18" charset="0"/>
                <a:sym typeface="Times New Roman" pitchFamily="18" charset="0"/>
              </a:rPr>
              <a:t>return(c1+c2);</a:t>
            </a:r>
            <a:endParaRPr lang="zh-CN" altLang="en-US" dirty="0">
              <a:solidFill>
                <a:srgbClr val="CC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grpSp>
        <p:nvGrpSpPr>
          <p:cNvPr id="34818" name="Group 64"/>
          <p:cNvGrpSpPr>
            <a:grpSpLocks/>
          </p:cNvGrpSpPr>
          <p:nvPr/>
        </p:nvGrpSpPr>
        <p:grpSpPr bwMode="auto">
          <a:xfrm>
            <a:off x="750888" y="2225675"/>
            <a:ext cx="3248024" cy="2667000"/>
            <a:chOff x="0" y="0"/>
            <a:chExt cx="1943" cy="1680"/>
          </a:xfrm>
        </p:grpSpPr>
        <p:sp>
          <p:nvSpPr>
            <p:cNvPr id="34819" name="Text Box 65"/>
            <p:cNvSpPr>
              <a:spLocks noChangeArrowheads="1"/>
            </p:cNvSpPr>
            <p:nvPr/>
          </p:nvSpPr>
          <p:spPr bwMode="auto">
            <a:xfrm>
              <a:off x="64" y="0"/>
              <a:ext cx="18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dirty="0">
                  <a:solidFill>
                    <a:srgbClr val="CC3300"/>
                  </a:solidFill>
                  <a:latin typeface="Times New Roman" pitchFamily="18" charset="0"/>
                  <a:sym typeface="Times New Roman" pitchFamily="18" charset="0"/>
                </a:rPr>
                <a:t>long   sum(</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a, </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b);</a:t>
              </a:r>
              <a:endParaRPr lang="en-US" sz="2000" dirty="0">
                <a:solidFill>
                  <a:srgbClr val="CC3300"/>
                </a:solidFill>
                <a:latin typeface="Times New Roman" pitchFamily="18" charset="0"/>
                <a:sym typeface="Times New Roman" pitchFamily="18" charset="0"/>
              </a:endParaRPr>
            </a:p>
          </p:txBody>
        </p:sp>
        <p:sp>
          <p:nvSpPr>
            <p:cNvPr id="34820" name="Text Box 66"/>
            <p:cNvSpPr>
              <a:spLocks noChangeArrowheads="1"/>
            </p:cNvSpPr>
            <p:nvPr/>
          </p:nvSpPr>
          <p:spPr bwMode="auto">
            <a:xfrm>
              <a:off x="0" y="1392"/>
              <a:ext cx="17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CC3300"/>
                  </a:solidFill>
                  <a:latin typeface="Times New Roman" pitchFamily="18" charset="0"/>
                  <a:sym typeface="Times New Roman" pitchFamily="18" charset="0"/>
                </a:rPr>
                <a:t>long   factorial(int n);</a:t>
              </a:r>
              <a:endParaRPr lang="en-US" sz="2000">
                <a:solidFill>
                  <a:srgbClr val="CC3300"/>
                </a:solidFill>
                <a:latin typeface="Times New Roman" pitchFamily="18" charset="0"/>
                <a:sym typeface="Times New Roman" pitchFamily="18" charset="0"/>
              </a:endParaRPr>
            </a:p>
          </p:txBody>
        </p:sp>
      </p:grpSp>
      <p:grpSp>
        <p:nvGrpSpPr>
          <p:cNvPr id="34821" name="Group 67"/>
          <p:cNvGrpSpPr>
            <a:grpSpLocks/>
          </p:cNvGrpSpPr>
          <p:nvPr/>
        </p:nvGrpSpPr>
        <p:grpSpPr bwMode="auto">
          <a:xfrm>
            <a:off x="2724150" y="79375"/>
            <a:ext cx="4751388" cy="406400"/>
            <a:chOff x="0" y="0"/>
            <a:chExt cx="2993" cy="256"/>
          </a:xfrm>
        </p:grpSpPr>
        <p:sp>
          <p:nvSpPr>
            <p:cNvPr id="34822" name="Text Box 68"/>
            <p:cNvSpPr>
              <a:spLocks noChangeArrowheads="1"/>
            </p:cNvSpPr>
            <p:nvPr/>
          </p:nvSpPr>
          <p:spPr bwMode="auto">
            <a:xfrm>
              <a:off x="1111" y="0"/>
              <a:ext cx="188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文件包含编译预处理命令</a:t>
              </a:r>
              <a:endParaRPr lang="zh-CN" altLang="en-US"/>
            </a:p>
          </p:txBody>
        </p:sp>
        <p:sp>
          <p:nvSpPr>
            <p:cNvPr id="34823" name="Line 69"/>
            <p:cNvSpPr>
              <a:spLocks noChangeShapeType="1"/>
            </p:cNvSpPr>
            <p:nvPr/>
          </p:nvSpPr>
          <p:spPr bwMode="auto">
            <a:xfrm flipH="1" flipV="1">
              <a:off x="0" y="80"/>
              <a:ext cx="1116"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4" name="Group 70"/>
          <p:cNvGrpSpPr>
            <a:grpSpLocks/>
          </p:cNvGrpSpPr>
          <p:nvPr/>
        </p:nvGrpSpPr>
        <p:grpSpPr bwMode="auto">
          <a:xfrm>
            <a:off x="3522663" y="635000"/>
            <a:ext cx="2646363" cy="400050"/>
            <a:chOff x="0" y="2"/>
            <a:chExt cx="1667" cy="252"/>
          </a:xfrm>
        </p:grpSpPr>
        <p:sp>
          <p:nvSpPr>
            <p:cNvPr id="34825" name="Text Box 71"/>
            <p:cNvSpPr>
              <a:spLocks noChangeArrowheads="1"/>
            </p:cNvSpPr>
            <p:nvPr/>
          </p:nvSpPr>
          <p:spPr bwMode="auto">
            <a:xfrm>
              <a:off x="904" y="2"/>
              <a:ext cx="763"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a:t>
              </a:r>
              <a:endParaRPr lang="zh-CN" altLang="en-US" dirty="0"/>
            </a:p>
          </p:txBody>
        </p:sp>
        <p:sp>
          <p:nvSpPr>
            <p:cNvPr id="34826" name="Line 72"/>
            <p:cNvSpPr>
              <a:spLocks noChangeShapeType="1"/>
            </p:cNvSpPr>
            <p:nvPr/>
          </p:nvSpPr>
          <p:spPr bwMode="auto">
            <a:xfrm flipH="1">
              <a:off x="0" y="116"/>
              <a:ext cx="744"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7" name="Group 73"/>
          <p:cNvGrpSpPr>
            <a:grpSpLocks/>
          </p:cNvGrpSpPr>
          <p:nvPr/>
        </p:nvGrpSpPr>
        <p:grpSpPr bwMode="auto">
          <a:xfrm>
            <a:off x="2838450" y="3794125"/>
            <a:ext cx="2967038" cy="488950"/>
            <a:chOff x="0" y="0"/>
            <a:chExt cx="1869" cy="308"/>
          </a:xfrm>
        </p:grpSpPr>
        <p:sp>
          <p:nvSpPr>
            <p:cNvPr id="34828" name="Text Box 74"/>
            <p:cNvSpPr>
              <a:spLocks noChangeArrowheads="1"/>
            </p:cNvSpPr>
            <p:nvPr/>
          </p:nvSpPr>
          <p:spPr bwMode="auto">
            <a:xfrm>
              <a:off x="1107"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函数定义</a:t>
              </a:r>
              <a:endParaRPr lang="zh-CN" altLang="en-US"/>
            </a:p>
          </p:txBody>
        </p:sp>
        <p:sp>
          <p:nvSpPr>
            <p:cNvPr id="34829" name="Line 75"/>
            <p:cNvSpPr>
              <a:spLocks noChangeShapeType="1"/>
            </p:cNvSpPr>
            <p:nvPr/>
          </p:nvSpPr>
          <p:spPr bwMode="auto">
            <a:xfrm flipH="1">
              <a:off x="0" y="116"/>
              <a:ext cx="1104" cy="192"/>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0" name="Group 76"/>
          <p:cNvGrpSpPr>
            <a:grpSpLocks/>
          </p:cNvGrpSpPr>
          <p:nvPr/>
        </p:nvGrpSpPr>
        <p:grpSpPr bwMode="auto">
          <a:xfrm>
            <a:off x="2800350" y="3013075"/>
            <a:ext cx="1690688" cy="2749550"/>
            <a:chOff x="0" y="0"/>
            <a:chExt cx="1065" cy="1732"/>
          </a:xfrm>
        </p:grpSpPr>
        <p:grpSp>
          <p:nvGrpSpPr>
            <p:cNvPr id="34831" name="Group 77"/>
            <p:cNvGrpSpPr>
              <a:grpSpLocks/>
            </p:cNvGrpSpPr>
            <p:nvPr/>
          </p:nvGrpSpPr>
          <p:grpSpPr bwMode="auto">
            <a:xfrm>
              <a:off x="12" y="0"/>
              <a:ext cx="1053" cy="256"/>
              <a:chOff x="0" y="0"/>
              <a:chExt cx="1053" cy="256"/>
            </a:xfrm>
          </p:grpSpPr>
          <p:sp>
            <p:nvSpPr>
              <p:cNvPr id="34832" name="Text Box 78"/>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3" name="Line 79"/>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4" name="Group 80"/>
            <p:cNvGrpSpPr>
              <a:grpSpLocks/>
            </p:cNvGrpSpPr>
            <p:nvPr/>
          </p:nvGrpSpPr>
          <p:grpSpPr bwMode="auto">
            <a:xfrm>
              <a:off x="0" y="1476"/>
              <a:ext cx="1053" cy="256"/>
              <a:chOff x="0" y="0"/>
              <a:chExt cx="1053" cy="256"/>
            </a:xfrm>
          </p:grpSpPr>
          <p:sp>
            <p:nvSpPr>
              <p:cNvPr id="34835" name="Text Box 81"/>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6" name="Line 82"/>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34837" name="Group 83"/>
          <p:cNvGrpSpPr>
            <a:grpSpLocks/>
          </p:cNvGrpSpPr>
          <p:nvPr/>
        </p:nvGrpSpPr>
        <p:grpSpPr bwMode="auto">
          <a:xfrm>
            <a:off x="2590800" y="5927725"/>
            <a:ext cx="2139950" cy="406400"/>
            <a:chOff x="0" y="0"/>
            <a:chExt cx="1348" cy="256"/>
          </a:xfrm>
        </p:grpSpPr>
        <p:sp>
          <p:nvSpPr>
            <p:cNvPr id="34838" name="Text Box 84"/>
            <p:cNvSpPr>
              <a:spLocks noChangeArrowheads="1"/>
            </p:cNvSpPr>
            <p:nvPr/>
          </p:nvSpPr>
          <p:spPr bwMode="auto">
            <a:xfrm>
              <a:off x="426" y="0"/>
              <a:ext cx="92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函数返回值</a:t>
              </a:r>
              <a:endParaRPr lang="zh-CN" altLang="en-US"/>
            </a:p>
          </p:txBody>
        </p:sp>
        <p:sp>
          <p:nvSpPr>
            <p:cNvPr id="34839" name="Line 85"/>
            <p:cNvSpPr>
              <a:spLocks noChangeShapeType="1"/>
            </p:cNvSpPr>
            <p:nvPr/>
          </p:nvSpPr>
          <p:spPr bwMode="auto">
            <a:xfrm flipH="1">
              <a:off x="0" y="140"/>
              <a:ext cx="43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0" name="Group 86"/>
          <p:cNvGrpSpPr>
            <a:grpSpLocks/>
          </p:cNvGrpSpPr>
          <p:nvPr/>
        </p:nvGrpSpPr>
        <p:grpSpPr bwMode="auto">
          <a:xfrm>
            <a:off x="2578822" y="4471555"/>
            <a:ext cx="2171700" cy="431800"/>
            <a:chOff x="0" y="0"/>
            <a:chExt cx="1368" cy="272"/>
          </a:xfrm>
        </p:grpSpPr>
        <p:sp>
          <p:nvSpPr>
            <p:cNvPr id="34841" name="Text Box 87"/>
            <p:cNvSpPr>
              <a:spLocks noChangeArrowheads="1"/>
            </p:cNvSpPr>
            <p:nvPr/>
          </p:nvSpPr>
          <p:spPr bwMode="auto">
            <a:xfrm>
              <a:off x="926" y="16"/>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形参</a:t>
              </a:r>
              <a:endParaRPr lang="zh-CN" altLang="en-US"/>
            </a:p>
          </p:txBody>
        </p:sp>
        <p:sp>
          <p:nvSpPr>
            <p:cNvPr id="34842" name="Line 88"/>
            <p:cNvSpPr>
              <a:spLocks noChangeShapeType="1"/>
            </p:cNvSpPr>
            <p:nvPr/>
          </p:nvSpPr>
          <p:spPr bwMode="auto">
            <a:xfrm flipH="1" flipV="1">
              <a:off x="0" y="0"/>
              <a:ext cx="924" cy="144"/>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3" name="Group 89"/>
          <p:cNvGrpSpPr>
            <a:grpSpLocks/>
          </p:cNvGrpSpPr>
          <p:nvPr/>
        </p:nvGrpSpPr>
        <p:grpSpPr bwMode="auto">
          <a:xfrm>
            <a:off x="0" y="3136900"/>
            <a:ext cx="2095500" cy="406400"/>
            <a:chOff x="0" y="0"/>
            <a:chExt cx="1320" cy="256"/>
          </a:xfrm>
        </p:grpSpPr>
        <p:sp>
          <p:nvSpPr>
            <p:cNvPr id="34844" name="Text Box 90"/>
            <p:cNvSpPr>
              <a:spLocks noChangeArrowheads="1"/>
            </p:cNvSpPr>
            <p:nvPr/>
          </p:nvSpPr>
          <p:spPr bwMode="auto">
            <a:xfrm>
              <a:off x="0" y="0"/>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zh-CN" altLang="en-US" sz="2000">
                  <a:solidFill>
                    <a:schemeClr val="tx2"/>
                  </a:solidFill>
                  <a:latin typeface="Times New Roman" pitchFamily="18" charset="0"/>
                  <a:sym typeface="Times New Roman" pitchFamily="18" charset="0"/>
                </a:rPr>
                <a:t>实参</a:t>
              </a:r>
              <a:endParaRPr lang="zh-CN" altLang="en-US"/>
            </a:p>
          </p:txBody>
        </p:sp>
        <p:sp>
          <p:nvSpPr>
            <p:cNvPr id="34845" name="Line 91"/>
            <p:cNvSpPr>
              <a:spLocks noChangeShapeType="1"/>
            </p:cNvSpPr>
            <p:nvPr/>
          </p:nvSpPr>
          <p:spPr bwMode="auto">
            <a:xfrm>
              <a:off x="468" y="146"/>
              <a:ext cx="85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4846" name="Rectangle 92"/>
          <p:cNvSpPr>
            <a:spLocks noChangeArrowheads="1"/>
          </p:cNvSpPr>
          <p:nvPr/>
        </p:nvSpPr>
        <p:spPr bwMode="auto">
          <a:xfrm>
            <a:off x="6338888" y="5746750"/>
            <a:ext cx="1781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chemeClr val="tx2"/>
                </a:solidFill>
                <a:sym typeface="Tahoma" pitchFamily="34" charset="0"/>
              </a:rPr>
              <a:t>例子解析</a:t>
            </a:r>
            <a:endParaRPr lang="zh-CN" altLang="en-US"/>
          </a:p>
        </p:txBody>
      </p:sp>
      <p:sp>
        <p:nvSpPr>
          <p:cNvPr id="34849" name="Text Box 63"/>
          <p:cNvSpPr>
            <a:spLocks noChangeArrowheads="1"/>
          </p:cNvSpPr>
          <p:nvPr/>
        </p:nvSpPr>
        <p:spPr bwMode="auto">
          <a:xfrm>
            <a:off x="5865813" y="1660525"/>
            <a:ext cx="2973388" cy="3416300"/>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long</a:t>
            </a:r>
            <a:r>
              <a:rPr lang="en-US">
                <a:solidFill>
                  <a:schemeClr val="accent2"/>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factorial</a:t>
            </a:r>
            <a:r>
              <a:rPr lang="en-US">
                <a:solidFill>
                  <a:srgbClr val="008000"/>
                </a:solidFill>
                <a:latin typeface="Times New Roman" pitchFamily="18" charset="0"/>
                <a:sym typeface="Times New Roman" pitchFamily="18" charset="0"/>
              </a:rPr>
              <a:t>(int n)</a:t>
            </a:r>
            <a:endParaRPr lang="zh-CN" altLang="en-US">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long rtn=1;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for(i=1;i&lt;=n;i++)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rtn *=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CC6600"/>
                </a:solidFill>
                <a:latin typeface="Times New Roman" pitchFamily="18" charset="0"/>
                <a:sym typeface="Times New Roman" pitchFamily="18" charset="0"/>
              </a:rPr>
              <a:t>return(rtn);</a:t>
            </a:r>
            <a:endParaRPr lang="zh-CN" altLang="en-US">
              <a:solidFill>
                <a:srgbClr val="CC66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endParaRPr lang="zh-CN" altLang="en-US">
              <a:solidFill>
                <a:srgbClr val="40458C"/>
              </a:solidFill>
              <a:latin typeface="Times New Roman" pitchFamily="18" charset="0"/>
              <a:sym typeface="Times New Roman" pitchFamily="18" charset="0"/>
            </a:endParaRPr>
          </a:p>
        </p:txBody>
      </p:sp>
      <p:grpSp>
        <p:nvGrpSpPr>
          <p:cNvPr id="34" name="Group 70"/>
          <p:cNvGrpSpPr>
            <a:grpSpLocks/>
          </p:cNvGrpSpPr>
          <p:nvPr/>
        </p:nvGrpSpPr>
        <p:grpSpPr bwMode="auto">
          <a:xfrm>
            <a:off x="3419942" y="1200020"/>
            <a:ext cx="3672234" cy="1025525"/>
            <a:chOff x="-79" y="2"/>
            <a:chExt cx="2390" cy="646"/>
          </a:xfrm>
        </p:grpSpPr>
        <p:sp>
          <p:nvSpPr>
            <p:cNvPr id="35" name="Text Box 71"/>
            <p:cNvSpPr>
              <a:spLocks noChangeArrowheads="1"/>
            </p:cNvSpPr>
            <p:nvPr/>
          </p:nvSpPr>
          <p:spPr bwMode="auto">
            <a:xfrm>
              <a:off x="256" y="2"/>
              <a:ext cx="2055"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函数声明，不推荐在此声明</a:t>
              </a:r>
              <a:endParaRPr lang="zh-CN" altLang="en-US" dirty="0"/>
            </a:p>
          </p:txBody>
        </p:sp>
        <p:sp>
          <p:nvSpPr>
            <p:cNvPr id="36" name="Line 72"/>
            <p:cNvSpPr>
              <a:spLocks noChangeShapeType="1"/>
            </p:cNvSpPr>
            <p:nvPr/>
          </p:nvSpPr>
          <p:spPr bwMode="auto">
            <a:xfrm flipH="1">
              <a:off x="-79" y="292"/>
              <a:ext cx="343" cy="35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circle(in)">
                                      <p:cBhvr>
                                        <p:cTn id="7" dur="20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circle(in)">
                                      <p:cBhvr>
                                        <p:cTn id="12" dur="2000"/>
                                        <p:tgtEl>
                                          <p:spTgt spid="3482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4830"/>
                                        </p:tgtEl>
                                        <p:attrNameLst>
                                          <p:attrName>style.visibility</p:attrName>
                                        </p:attrNameLst>
                                      </p:cBhvr>
                                      <p:to>
                                        <p:strVal val="visible"/>
                                      </p:to>
                                    </p:set>
                                    <p:animEffect transition="in" filter="circle(in)">
                                      <p:cBhvr>
                                        <p:cTn id="17" dur="2000"/>
                                        <p:tgtEl>
                                          <p:spTgt spid="3483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4827"/>
                                        </p:tgtEl>
                                        <p:attrNameLst>
                                          <p:attrName>style.visibility</p:attrName>
                                        </p:attrNameLst>
                                      </p:cBhvr>
                                      <p:to>
                                        <p:strVal val="visible"/>
                                      </p:to>
                                    </p:set>
                                    <p:animEffect transition="in" filter="circle(in)">
                                      <p:cBhvr>
                                        <p:cTn id="22" dur="2000"/>
                                        <p:tgtEl>
                                          <p:spTgt spid="3482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4837"/>
                                        </p:tgtEl>
                                        <p:attrNameLst>
                                          <p:attrName>style.visibility</p:attrName>
                                        </p:attrNameLst>
                                      </p:cBhvr>
                                      <p:to>
                                        <p:strVal val="visible"/>
                                      </p:to>
                                    </p:set>
                                    <p:animEffect transition="in" filter="circle(in)">
                                      <p:cBhvr>
                                        <p:cTn id="27" dur="2000"/>
                                        <p:tgtEl>
                                          <p:spTgt spid="3483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4840"/>
                                        </p:tgtEl>
                                        <p:attrNameLst>
                                          <p:attrName>style.visibility</p:attrName>
                                        </p:attrNameLst>
                                      </p:cBhvr>
                                      <p:to>
                                        <p:strVal val="visible"/>
                                      </p:to>
                                    </p:set>
                                    <p:animEffect transition="in" filter="circle(in)">
                                      <p:cBhvr>
                                        <p:cTn id="32" dur="2000"/>
                                        <p:tgtEl>
                                          <p:spTgt spid="3484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4843"/>
                                        </p:tgtEl>
                                        <p:attrNameLst>
                                          <p:attrName>style.visibility</p:attrName>
                                        </p:attrNameLst>
                                      </p:cBhvr>
                                      <p:to>
                                        <p:strVal val="visible"/>
                                      </p:to>
                                    </p:set>
                                    <p:animEffect transition="in" filter="circle(in)">
                                      <p:cBhvr>
                                        <p:cTn id="37" dur="2000"/>
                                        <p:tgtEl>
                                          <p:spTgt spid="348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818"/>
                                        </p:tgtEl>
                                        <p:attrNameLst>
                                          <p:attrName>style.visibility</p:attrName>
                                        </p:attrNameLst>
                                      </p:cBhvr>
                                      <p:to>
                                        <p:strVal val="visible"/>
                                      </p:to>
                                    </p:set>
                                    <p:animEffect transition="in" filter="wipe(down)">
                                      <p:cBhvr>
                                        <p:cTn id="42" dur="500"/>
                                        <p:tgtEl>
                                          <p:spTgt spid="3481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circle(in)">
                                      <p:cBhvr>
                                        <p:cTn id="4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a:spLocks noChangeArrowheads="1"/>
          </p:cNvSpPr>
          <p:nvPr/>
        </p:nvSpPr>
        <p:spPr bwMode="auto">
          <a:xfrm>
            <a:off x="331561" y="1714138"/>
            <a:ext cx="436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dirty="0">
                <a:solidFill>
                  <a:srgbClr val="FF0066"/>
                </a:solidFill>
                <a:latin typeface="Times New Roman" pitchFamily="18" charset="0"/>
                <a:sym typeface="Times New Roman" pitchFamily="18" charset="0"/>
              </a:rPr>
              <a:t>一、</a:t>
            </a:r>
            <a:r>
              <a:rPr lang="en-US" sz="3200" b="1" dirty="0">
                <a:solidFill>
                  <a:srgbClr val="FF0066"/>
                </a:solidFill>
                <a:latin typeface="Times New Roman" pitchFamily="18" charset="0"/>
                <a:sym typeface="Times New Roman" pitchFamily="18" charset="0"/>
              </a:rPr>
              <a:t>C</a:t>
            </a:r>
            <a:r>
              <a:rPr lang="zh-CN" altLang="en-US" sz="3200" b="1" dirty="0">
                <a:solidFill>
                  <a:srgbClr val="FF0066"/>
                </a:solidFill>
                <a:latin typeface="Times New Roman" pitchFamily="18" charset="0"/>
                <a:sym typeface="Times New Roman" pitchFamily="18" charset="0"/>
              </a:rPr>
              <a:t>程序模块</a:t>
            </a:r>
          </a:p>
        </p:txBody>
      </p:sp>
      <p:sp>
        <p:nvSpPr>
          <p:cNvPr id="5123" name="Text Box 3"/>
          <p:cNvSpPr>
            <a:spLocks noChangeArrowheads="1"/>
          </p:cNvSpPr>
          <p:nvPr/>
        </p:nvSpPr>
        <p:spPr bwMode="auto">
          <a:xfrm>
            <a:off x="314427" y="2420930"/>
            <a:ext cx="3409156"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762000">
              <a:lnSpc>
                <a:spcPct val="120000"/>
              </a:lnSpc>
              <a:spcBef>
                <a:spcPct val="50000"/>
              </a:spcBef>
            </a:pPr>
            <a:r>
              <a:rPr lang="zh-CN" altLang="en-US" b="1" dirty="0">
                <a:solidFill>
                  <a:srgbClr val="333300"/>
                </a:solidFill>
                <a:latin typeface="Times New Roman" pitchFamily="18" charset="0"/>
                <a:sym typeface="Monotype Sorts" pitchFamily="2" charset="2"/>
              </a:rPr>
              <a:t>一个</a:t>
            </a:r>
            <a:r>
              <a:rPr lang="en-US" b="1" dirty="0">
                <a:solidFill>
                  <a:srgbClr val="333300"/>
                </a:solidFill>
                <a:latin typeface="Times New Roman" pitchFamily="18" charset="0"/>
                <a:sym typeface="Monotype Sorts" pitchFamily="2" charset="2"/>
              </a:rPr>
              <a:t>C</a:t>
            </a:r>
            <a:r>
              <a:rPr lang="zh-CN" altLang="en-US" b="1" dirty="0">
                <a:solidFill>
                  <a:srgbClr val="333300"/>
                </a:solidFill>
                <a:latin typeface="Times New Roman" pitchFamily="18" charset="0"/>
                <a:sym typeface="Monotype Sorts" pitchFamily="2" charset="2"/>
              </a:rPr>
              <a:t>程序可由一个</a:t>
            </a:r>
            <a:r>
              <a:rPr lang="en-US" b="1" dirty="0">
                <a:solidFill>
                  <a:srgbClr val="333300"/>
                </a:solidFill>
                <a:latin typeface="Times New Roman" pitchFamily="18" charset="0"/>
                <a:sym typeface="Monotype Sorts" pitchFamily="2" charset="2"/>
              </a:rPr>
              <a:t>main( )</a:t>
            </a:r>
            <a:r>
              <a:rPr lang="zh-CN" altLang="en-US" b="1" dirty="0">
                <a:solidFill>
                  <a:srgbClr val="333300"/>
                </a:solidFill>
                <a:latin typeface="Times New Roman" pitchFamily="18" charset="0"/>
                <a:sym typeface="Monotype Sorts" pitchFamily="2" charset="2"/>
              </a:rPr>
              <a:t>函数和多个其它函数构成。</a:t>
            </a:r>
            <a:endParaRPr lang="zh-CN" altLang="en-US" b="1" dirty="0">
              <a:solidFill>
                <a:srgbClr val="333300"/>
              </a:solidFill>
              <a:latin typeface="Times New Roman" pitchFamily="18" charset="0"/>
            </a:endParaRPr>
          </a:p>
        </p:txBody>
      </p:sp>
      <p:pic>
        <p:nvPicPr>
          <p:cNvPr id="5124" name="Picture 4"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116770"/>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a:spLocks noChangeArrowheads="1"/>
          </p:cNvSpPr>
          <p:nvPr/>
        </p:nvSpPr>
        <p:spPr bwMode="auto">
          <a:xfrm>
            <a:off x="2476500" y="404790"/>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dirty="0">
                <a:solidFill>
                  <a:srgbClr val="0000FF"/>
                </a:solidFill>
                <a:latin typeface="黑体" pitchFamily="49" charset="-122"/>
                <a:ea typeface="黑体" pitchFamily="49" charset="-122"/>
                <a:sym typeface="黑体" pitchFamily="49" charset="-122"/>
              </a:rPr>
              <a:t>§7.1 C</a:t>
            </a:r>
            <a:r>
              <a:rPr lang="zh-CN" altLang="en-US" sz="3600" b="1" dirty="0">
                <a:solidFill>
                  <a:srgbClr val="0000FF"/>
                </a:solidFill>
                <a:latin typeface="黑体" pitchFamily="49" charset="-122"/>
                <a:ea typeface="黑体" pitchFamily="49" charset="-122"/>
                <a:sym typeface="黑体" pitchFamily="49" charset="-122"/>
              </a:rPr>
              <a:t>程序模块</a:t>
            </a:r>
          </a:p>
        </p:txBody>
      </p:sp>
      <p:sp>
        <p:nvSpPr>
          <p:cNvPr id="7" name="Text Box 4"/>
          <p:cNvSpPr txBox="1">
            <a:spLocks noChangeArrowheads="1"/>
          </p:cNvSpPr>
          <p:nvPr/>
        </p:nvSpPr>
        <p:spPr bwMode="auto">
          <a:xfrm>
            <a:off x="4984980" y="1268850"/>
            <a:ext cx="4051330" cy="547842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a:lnSpc>
                <a:spcPct val="100000"/>
              </a:lnSpc>
              <a:spcBef>
                <a:spcPct val="10000"/>
              </a:spcBef>
            </a:pPr>
            <a:r>
              <a:rPr lang="zh-CN" altLang="en-US" sz="2000" b="1" dirty="0" smtClean="0">
                <a:solidFill>
                  <a:srgbClr val="000000"/>
                </a:solidFill>
                <a:ea typeface="楷体_GB2312" pitchFamily="49" charset="-122"/>
              </a:rPr>
              <a:t>＃</a:t>
            </a:r>
            <a:r>
              <a:rPr lang="en-US" altLang="zh-CN" sz="2000" b="1" dirty="0">
                <a:solidFill>
                  <a:srgbClr val="000000"/>
                </a:solidFill>
                <a:ea typeface="楷体_GB2312" pitchFamily="49" charset="-122"/>
              </a:rPr>
              <a:t>include &lt;</a:t>
            </a:r>
            <a:r>
              <a:rPr lang="en-US" altLang="zh-CN" sz="2000" b="1" dirty="0" err="1">
                <a:solidFill>
                  <a:srgbClr val="000000"/>
                </a:solidFill>
                <a:ea typeface="楷体_GB2312" pitchFamily="49" charset="-122"/>
              </a:rPr>
              <a:t>stdio.h</a:t>
            </a:r>
            <a:r>
              <a:rPr lang="en-US" altLang="zh-CN" sz="2000" b="1" dirty="0" smtClean="0">
                <a:solidFill>
                  <a:srgbClr val="000000"/>
                </a:solidFill>
                <a:ea typeface="楷体_GB2312" pitchFamily="49" charset="-122"/>
              </a:rPr>
              <a:t>&gt; </a:t>
            </a:r>
          </a:p>
          <a:p>
            <a:pPr>
              <a:lnSpc>
                <a:spcPct val="100000"/>
              </a:lnSpc>
              <a:spcBef>
                <a:spcPct val="10000"/>
              </a:spcBef>
            </a:pPr>
            <a:r>
              <a:rPr lang="en-US" altLang="zh-CN" sz="2000" b="1" dirty="0" smtClean="0">
                <a:solidFill>
                  <a:srgbClr val="000000"/>
                </a:solidFill>
                <a:ea typeface="楷体_GB2312" pitchFamily="49" charset="-122"/>
              </a:rPr>
              <a:t> # include&lt;</a:t>
            </a:r>
            <a:r>
              <a:rPr lang="en-US" altLang="zh-CN" sz="2000" b="1" dirty="0" err="1" smtClean="0">
                <a:solidFill>
                  <a:srgbClr val="000000"/>
                </a:solidFill>
                <a:ea typeface="楷体_GB2312" pitchFamily="49" charset="-122"/>
              </a:rPr>
              <a:t>stdlib.h</a:t>
            </a:r>
            <a:r>
              <a:rPr lang="en-US" altLang="zh-CN" sz="2000" b="1" dirty="0" smtClean="0">
                <a:solidFill>
                  <a:srgbClr val="000000"/>
                </a:solidFill>
                <a:ea typeface="楷体_GB2312" pitchFamily="49" charset="-122"/>
              </a:rPr>
              <a:t>&gt;</a:t>
            </a:r>
            <a:r>
              <a:rPr lang="zh-CN" altLang="en-US" sz="2000" b="1" dirty="0" smtClean="0">
                <a:solidFill>
                  <a:srgbClr val="000000"/>
                </a:solidFill>
                <a:ea typeface="楷体_GB2312" pitchFamily="49" charset="-122"/>
              </a:rPr>
              <a:t>  </a:t>
            </a:r>
            <a:endParaRPr lang="zh-CN" altLang="en-US" sz="2000" b="1" dirty="0">
              <a:solidFill>
                <a:srgbClr val="000000"/>
              </a:solidFill>
              <a:ea typeface="楷体_GB2312" pitchFamily="49" charset="-122"/>
            </a:endParaRPr>
          </a:p>
          <a:p>
            <a:pPr>
              <a:lnSpc>
                <a:spcPct val="100000"/>
              </a:lnSpc>
              <a:spcBef>
                <a:spcPct val="10000"/>
              </a:spcBef>
            </a:pPr>
            <a:r>
              <a:rPr lang="zh-CN" altLang="en-US" sz="2000" b="1"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max(</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a:t>
            </a:r>
            <a:r>
              <a:rPr lang="en-US" altLang="zh-CN" sz="2000" b="1" dirty="0" err="1">
                <a:solidFill>
                  <a:srgbClr val="000000"/>
                </a:solidFill>
                <a:ea typeface="楷体_GB2312" pitchFamily="49" charset="-122"/>
              </a:rPr>
              <a:t>x,int</a:t>
            </a:r>
            <a:r>
              <a:rPr lang="en-US" altLang="zh-CN" sz="2000" b="1" dirty="0">
                <a:solidFill>
                  <a:srgbClr val="000000"/>
                </a:solidFill>
                <a:ea typeface="楷体_GB2312" pitchFamily="49" charset="-122"/>
              </a:rPr>
              <a:t> y) </a:t>
            </a:r>
            <a:r>
              <a:rPr lang="en-US" altLang="zh-CN" sz="2000" b="1" dirty="0" smtClean="0">
                <a:solidFill>
                  <a:srgbClr val="000000"/>
                </a:solidFill>
                <a:ea typeface="楷体_GB2312" pitchFamily="49" charset="-122"/>
              </a:rPr>
              <a:t> </a:t>
            </a:r>
            <a:r>
              <a:rPr lang="zh-CN" altLang="en-US" sz="2000" b="1" dirty="0" smtClean="0">
                <a:solidFill>
                  <a:srgbClr val="000000"/>
                </a:solidFill>
                <a:ea typeface="楷体_GB2312" pitchFamily="49" charset="-122"/>
              </a:rPr>
              <a:t>{ </a:t>
            </a:r>
            <a:endParaRPr lang="zh-CN" altLang="en-US" sz="2000" b="1" dirty="0">
              <a:solidFill>
                <a:srgbClr val="000000"/>
              </a:solidFill>
              <a:ea typeface="楷体_GB2312" pitchFamily="49" charset="-122"/>
            </a:endParaRPr>
          </a:p>
          <a:p>
            <a:pPr>
              <a:lnSpc>
                <a:spcPct val="100000"/>
              </a:lnSpc>
              <a:spcBef>
                <a:spcPct val="10000"/>
              </a:spcBef>
            </a:pPr>
            <a:r>
              <a:rPr lang="zh-CN" altLang="en-US" sz="2000" b="1"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z;                   </a:t>
            </a:r>
            <a:endParaRPr lang="zh-CN" altLang="en-US" sz="2000" b="1" dirty="0">
              <a:solidFill>
                <a:srgbClr val="006699"/>
              </a:solidFill>
              <a:ea typeface="楷体_GB2312" pitchFamily="49" charset="-122"/>
            </a:endParaRPr>
          </a:p>
          <a:p>
            <a:pPr>
              <a:lnSpc>
                <a:spcPct val="100000"/>
              </a:lnSpc>
              <a:spcBef>
                <a:spcPct val="10000"/>
              </a:spcBef>
            </a:pPr>
            <a:r>
              <a:rPr lang="zh-CN" altLang="en-US" sz="2000" b="1" dirty="0">
                <a:solidFill>
                  <a:srgbClr val="006699"/>
                </a:solidFill>
                <a:ea typeface="楷体_GB2312" pitchFamily="49" charset="-122"/>
              </a:rPr>
              <a:t>       </a:t>
            </a:r>
            <a:r>
              <a:rPr lang="en-US" altLang="zh-CN" sz="2000" b="1" dirty="0">
                <a:solidFill>
                  <a:srgbClr val="000000"/>
                </a:solidFill>
                <a:ea typeface="楷体_GB2312" pitchFamily="49" charset="-122"/>
              </a:rPr>
              <a:t>if(x&gt;y) z=x;        </a:t>
            </a:r>
            <a:r>
              <a:rPr lang="en-US" altLang="zh-CN" sz="2000" b="1" dirty="0" smtClean="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else z=y;             </a:t>
            </a:r>
          </a:p>
          <a:p>
            <a:pPr>
              <a:lnSpc>
                <a:spcPct val="100000"/>
              </a:lnSpc>
              <a:spcBef>
                <a:spcPct val="10000"/>
              </a:spcBef>
            </a:pPr>
            <a:r>
              <a:rPr lang="en-US" altLang="zh-CN" sz="2000" b="1" dirty="0">
                <a:solidFill>
                  <a:srgbClr val="000000"/>
                </a:solidFill>
                <a:ea typeface="楷体_GB2312" pitchFamily="49" charset="-122"/>
              </a:rPr>
              <a:t>       return(z);           </a:t>
            </a:r>
          </a:p>
          <a:p>
            <a:pPr>
              <a:lnSpc>
                <a:spcPct val="100000"/>
              </a:lnSpc>
              <a:spcBef>
                <a:spcPct val="10000"/>
              </a:spcBef>
            </a:pPr>
            <a:r>
              <a:rPr lang="en-US" altLang="zh-CN" sz="2000" b="1" dirty="0">
                <a:solidFill>
                  <a:srgbClr val="000000"/>
                </a:solidFill>
                <a:ea typeface="楷体_GB2312" pitchFamily="49" charset="-122"/>
              </a:rPr>
              <a:t>   }</a:t>
            </a: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err="1" smtClean="0">
                <a:solidFill>
                  <a:srgbClr val="000000"/>
                </a:solidFill>
                <a:ea typeface="楷体_GB2312" pitchFamily="49" charset="-122"/>
              </a:rPr>
              <a:t>int</a:t>
            </a:r>
            <a:r>
              <a:rPr lang="en-US" altLang="zh-CN" sz="2000" b="1" dirty="0" smtClean="0">
                <a:solidFill>
                  <a:srgbClr val="000000"/>
                </a:solidFill>
                <a:ea typeface="楷体_GB2312" pitchFamily="49" charset="-122"/>
              </a:rPr>
              <a:t> </a:t>
            </a:r>
            <a:r>
              <a:rPr lang="en-US" altLang="zh-CN" sz="2000" b="1" dirty="0">
                <a:solidFill>
                  <a:srgbClr val="000000"/>
                </a:solidFill>
                <a:ea typeface="楷体_GB2312" pitchFamily="49" charset="-122"/>
              </a:rPr>
              <a:t>main( ) </a:t>
            </a:r>
            <a:r>
              <a:rPr lang="en-US" altLang="zh-CN" sz="2000" b="1" dirty="0" smtClean="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a:t>
            </a:r>
            <a:r>
              <a:rPr lang="en-US" altLang="zh-CN" sz="2000" b="1" dirty="0" err="1">
                <a:solidFill>
                  <a:srgbClr val="000000"/>
                </a:solidFill>
                <a:ea typeface="楷体_GB2312" pitchFamily="49" charset="-122"/>
              </a:rPr>
              <a:t>a,b,c</a:t>
            </a:r>
            <a:r>
              <a:rPr lang="zh-CN" altLang="en-US" sz="2000" b="1" dirty="0">
                <a:solidFill>
                  <a:srgbClr val="000000"/>
                </a:solidFill>
                <a:ea typeface="楷体_GB2312" pitchFamily="49" charset="-122"/>
              </a:rPr>
              <a:t>; </a:t>
            </a:r>
            <a:endParaRPr lang="en-US" altLang="zh-CN" sz="2000" b="1" dirty="0" smtClean="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scanf</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d%d</a:t>
            </a:r>
            <a:r>
              <a:rPr lang="en-US" altLang="zh-CN" sz="2000" b="1" dirty="0">
                <a:solidFill>
                  <a:srgbClr val="000000"/>
                </a:solidFill>
                <a:ea typeface="楷体_GB2312" pitchFamily="49" charset="-122"/>
              </a:rPr>
              <a:t>”,&amp;</a:t>
            </a:r>
            <a:r>
              <a:rPr lang="en-US" altLang="zh-CN" sz="2000" b="1" dirty="0" err="1">
                <a:solidFill>
                  <a:srgbClr val="000000"/>
                </a:solidFill>
                <a:ea typeface="楷体_GB2312" pitchFamily="49" charset="-122"/>
              </a:rPr>
              <a:t>a,&amp;</a:t>
            </a:r>
            <a:r>
              <a:rPr lang="en-US" altLang="zh-CN" sz="2000" b="1" dirty="0" err="1" smtClean="0">
                <a:solidFill>
                  <a:srgbClr val="000000"/>
                </a:solidFill>
                <a:ea typeface="楷体_GB2312" pitchFamily="49" charset="-122"/>
              </a:rPr>
              <a:t>b</a:t>
            </a:r>
            <a:r>
              <a:rPr lang="en-US" altLang="zh-CN" sz="2000" b="1" dirty="0" smtClean="0">
                <a:solidFill>
                  <a:srgbClr val="000000"/>
                </a:solidFill>
                <a:ea typeface="楷体_GB2312" pitchFamily="49" charset="-122"/>
              </a:rPr>
              <a:t>);     </a:t>
            </a:r>
            <a:r>
              <a:rPr lang="zh-CN" altLang="en-US" sz="2000" b="1" dirty="0" smtClean="0">
                <a:solidFill>
                  <a:srgbClr val="000000"/>
                </a:solidFill>
                <a:ea typeface="楷体_GB2312" pitchFamily="49" charset="-122"/>
              </a:rPr>
              <a:t> </a:t>
            </a:r>
            <a:endParaRPr lang="zh-CN" altLang="en-US" sz="2000" b="1" dirty="0">
              <a:solidFill>
                <a:srgbClr val="000000"/>
              </a:solidFill>
              <a:ea typeface="楷体_GB2312" pitchFamily="49" charset="-122"/>
            </a:endParaRPr>
          </a:p>
          <a:p>
            <a:pPr>
              <a:lnSpc>
                <a:spcPct val="100000"/>
              </a:lnSpc>
              <a:spcBef>
                <a:spcPct val="10000"/>
              </a:spcBef>
            </a:pPr>
            <a:r>
              <a:rPr lang="zh-CN" altLang="en-US" sz="2000" b="1" dirty="0">
                <a:solidFill>
                  <a:srgbClr val="000000"/>
                </a:solidFill>
                <a:ea typeface="楷体_GB2312" pitchFamily="49" charset="-122"/>
              </a:rPr>
              <a:t>      </a:t>
            </a:r>
            <a:r>
              <a:rPr lang="en-US" altLang="zh-CN" sz="2000" b="1" dirty="0">
                <a:solidFill>
                  <a:srgbClr val="000000"/>
                </a:solidFill>
                <a:ea typeface="楷体_GB2312" pitchFamily="49" charset="-122"/>
              </a:rPr>
              <a:t>c=max(</a:t>
            </a:r>
            <a:r>
              <a:rPr lang="en-US" altLang="zh-CN" sz="2000" b="1" dirty="0" err="1">
                <a:solidFill>
                  <a:srgbClr val="000000"/>
                </a:solidFill>
                <a:ea typeface="楷体_GB2312" pitchFamily="49" charset="-122"/>
              </a:rPr>
              <a:t>a,b</a:t>
            </a:r>
            <a:r>
              <a:rPr lang="en-US" altLang="zh-CN" sz="2000" b="1" dirty="0">
                <a:solidFill>
                  <a:srgbClr val="000000"/>
                </a:solidFill>
                <a:ea typeface="楷体_GB2312" pitchFamily="49" charset="-122"/>
              </a:rPr>
              <a:t>); </a:t>
            </a:r>
            <a:endParaRPr lang="en-US" altLang="zh-CN" sz="2000" b="1" dirty="0" smtClean="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printf</a:t>
            </a:r>
            <a:r>
              <a:rPr lang="en-US" altLang="zh-CN" sz="2000" b="1" dirty="0">
                <a:solidFill>
                  <a:srgbClr val="000000"/>
                </a:solidFill>
                <a:ea typeface="楷体_GB2312" pitchFamily="49" charset="-122"/>
              </a:rPr>
              <a:t>(“max is %d\</a:t>
            </a:r>
            <a:r>
              <a:rPr lang="en-US" altLang="zh-CN" sz="2000" b="1" dirty="0" err="1">
                <a:solidFill>
                  <a:srgbClr val="000000"/>
                </a:solidFill>
                <a:ea typeface="楷体_GB2312" pitchFamily="49" charset="-122"/>
              </a:rPr>
              <a:t>n”,</a:t>
            </a:r>
            <a:r>
              <a:rPr lang="en-US" altLang="zh-CN" sz="2000" b="1" dirty="0" err="1" smtClean="0">
                <a:solidFill>
                  <a:srgbClr val="000000"/>
                </a:solidFill>
                <a:ea typeface="楷体_GB2312" pitchFamily="49" charset="-122"/>
              </a:rPr>
              <a:t>c</a:t>
            </a:r>
            <a:r>
              <a:rPr lang="en-US" altLang="zh-CN" sz="2000" b="1" dirty="0" smtClean="0">
                <a:solidFill>
                  <a:srgbClr val="000000"/>
                </a:solidFill>
                <a:ea typeface="楷体_GB2312" pitchFamily="49" charset="-122"/>
              </a:rPr>
              <a:t>);</a:t>
            </a: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system(“pause”);</a:t>
            </a: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return 0;       </a:t>
            </a:r>
            <a:endParaRPr lang="en-US" altLang="zh-CN" sz="2000" b="1" dirty="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p>
        </p:txBody>
      </p:sp>
      <p:sp>
        <p:nvSpPr>
          <p:cNvPr id="8" name="Text Box 4"/>
          <p:cNvSpPr>
            <a:spLocks noChangeArrowheads="1"/>
          </p:cNvSpPr>
          <p:nvPr/>
        </p:nvSpPr>
        <p:spPr bwMode="auto">
          <a:xfrm>
            <a:off x="285611" y="4092066"/>
            <a:ext cx="388268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50000"/>
              </a:spcBef>
              <a:buFont typeface="Wingdings" pitchFamily="2" charset="2"/>
              <a:buChar char="Ø"/>
            </a:pPr>
            <a:r>
              <a:rPr lang="zh-CN" altLang="en-US" sz="2000" b="1" dirty="0" smtClean="0">
                <a:solidFill>
                  <a:srgbClr val="0000CC"/>
                </a:solidFill>
                <a:latin typeface="Times New Roman" pitchFamily="18" charset="0"/>
                <a:sym typeface="Times New Roman" pitchFamily="18" charset="0"/>
              </a:rPr>
              <a:t>系统</a:t>
            </a:r>
            <a:r>
              <a:rPr lang="zh-CN" altLang="en-US" sz="2000" b="1" dirty="0">
                <a:solidFill>
                  <a:srgbClr val="0000CC"/>
                </a:solidFill>
                <a:latin typeface="Times New Roman" pitchFamily="18" charset="0"/>
                <a:sym typeface="Times New Roman" pitchFamily="18" charset="0"/>
              </a:rPr>
              <a:t>函数----由系统提供，放在</a:t>
            </a:r>
            <a:r>
              <a:rPr lang="zh-CN" altLang="en-US" sz="2000" b="1" dirty="0" smtClean="0">
                <a:solidFill>
                  <a:srgbClr val="0000CC"/>
                </a:solidFill>
                <a:latin typeface="Times New Roman" pitchFamily="18" charset="0"/>
                <a:sym typeface="Times New Roman" pitchFamily="18" charset="0"/>
              </a:rPr>
              <a:t>头文件中。</a:t>
            </a:r>
            <a:r>
              <a:rPr lang="en-US" altLang="zh-CN" sz="2000" b="1" dirty="0" err="1" smtClean="0">
                <a:solidFill>
                  <a:srgbClr val="0000CC"/>
                </a:solidFill>
                <a:latin typeface="Times New Roman" pitchFamily="18" charset="0"/>
                <a:sym typeface="Times New Roman" pitchFamily="18" charset="0"/>
              </a:rPr>
              <a:t>stdio.h,stdlib.h,math.h,string.h</a:t>
            </a:r>
            <a:endParaRPr lang="en-US" altLang="zh-CN" sz="2000" b="1" dirty="0" smtClean="0">
              <a:solidFill>
                <a:srgbClr val="0000CC"/>
              </a:solidFill>
              <a:latin typeface="Times New Roman" pitchFamily="18" charset="0"/>
              <a:sym typeface="Times New Roman" pitchFamily="18" charset="0"/>
            </a:endParaRPr>
          </a:p>
          <a:p>
            <a:pPr marL="342900" indent="-342900">
              <a:spcBef>
                <a:spcPct val="50000"/>
              </a:spcBef>
              <a:buFont typeface="Wingdings" pitchFamily="2" charset="2"/>
              <a:buChar char="Ø"/>
            </a:pPr>
            <a:r>
              <a:rPr lang="zh-CN" altLang="en-US" sz="2000" b="1" dirty="0">
                <a:solidFill>
                  <a:srgbClr val="0000CC"/>
                </a:solidFill>
                <a:latin typeface="Times New Roman" pitchFamily="18" charset="0"/>
                <a:sym typeface="Times New Roman" pitchFamily="18" charset="0"/>
              </a:rPr>
              <a:t>自编函数----由程序设计人员</a:t>
            </a:r>
            <a:r>
              <a:rPr lang="zh-CN" altLang="en-US" sz="2000" b="1" dirty="0" smtClean="0">
                <a:solidFill>
                  <a:srgbClr val="0000CC"/>
                </a:solidFill>
                <a:latin typeface="Times New Roman" pitchFamily="18" charset="0"/>
                <a:sym typeface="Times New Roman" pitchFamily="18" charset="0"/>
              </a:rPr>
              <a:t>编写</a:t>
            </a:r>
            <a:endParaRPr lang="zh-CN" altLang="en-US" sz="2000" b="1" dirty="0">
              <a:solidFill>
                <a:srgbClr val="0000C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3777A02-B065-4EF2-A9D2-958ACFE738BC}" type="slidenum">
              <a:rPr lang="zh-CN" altLang="en-US"/>
              <a:pPr/>
              <a:t>20</a:t>
            </a:fld>
            <a:endParaRPr lang="en-US" sz="1800"/>
          </a:p>
        </p:txBody>
      </p:sp>
      <p:grpSp>
        <p:nvGrpSpPr>
          <p:cNvPr id="36866" name="Group 15"/>
          <p:cNvGrpSpPr>
            <a:grpSpLocks/>
          </p:cNvGrpSpPr>
          <p:nvPr/>
        </p:nvGrpSpPr>
        <p:grpSpPr bwMode="auto">
          <a:xfrm>
            <a:off x="6651625" y="0"/>
            <a:ext cx="2263775" cy="476250"/>
            <a:chOff x="0" y="0"/>
            <a:chExt cx="1426" cy="300"/>
          </a:xfrm>
        </p:grpSpPr>
        <p:sp>
          <p:nvSpPr>
            <p:cNvPr id="3686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3686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36869" name="Rectangle 21" descr="Rectangle: Click to edit Master text styles&#10;Second level&#10;Third level&#10;Fourth level&#10;Fifth level"/>
          <p:cNvSpPr>
            <a:spLocks noChangeArrowheads="1"/>
          </p:cNvSpPr>
          <p:nvPr/>
        </p:nvSpPr>
        <p:spPr bwMode="auto">
          <a:xfrm>
            <a:off x="381000" y="685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hlink"/>
              </a:buClr>
              <a:buSzPct val="110000"/>
              <a:buFont typeface="Wingdings" pitchFamily="2" charset="2"/>
              <a:buBlip>
                <a:blip r:embed="rId2"/>
              </a:buBlip>
            </a:pPr>
            <a:endParaRPr lang="zh-CN" altLang="en-US" sz="3200" dirty="0">
              <a:solidFill>
                <a:srgbClr val="40458C"/>
              </a:solidFill>
              <a:sym typeface="Tahoma" pitchFamily="34" charset="0"/>
            </a:endParaRPr>
          </a:p>
          <a:p>
            <a:pPr marL="742950" lvl="1" indent="-285750">
              <a:lnSpc>
                <a:spcPct val="90000"/>
              </a:lnSpc>
              <a:spcBef>
                <a:spcPct val="20000"/>
              </a:spcBef>
              <a:buSzPct val="60000"/>
              <a:buFont typeface="Wingdings" pitchFamily="2" charset="2"/>
              <a:buChar char="n"/>
            </a:pPr>
            <a:r>
              <a:rPr lang="zh-CN" altLang="en-US" sz="2800" dirty="0">
                <a:solidFill>
                  <a:srgbClr val="40458C"/>
                </a:solidFill>
                <a:sym typeface="Tahoma" pitchFamily="34" charset="0"/>
              </a:rPr>
              <a:t>返回语句</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  </a:t>
            </a:r>
            <a:r>
              <a:rPr lang="en-US" dirty="0">
                <a:solidFill>
                  <a:srgbClr val="0000FF"/>
                </a:solidFill>
                <a:sym typeface="Tahoma" pitchFamily="34" charset="0"/>
              </a:rPr>
              <a:t>return(</a:t>
            </a:r>
            <a:r>
              <a:rPr lang="zh-CN" altLang="en-US" dirty="0">
                <a:solidFill>
                  <a:srgbClr val="0000FF"/>
                </a:solidFill>
                <a:sym typeface="Tahoma" pitchFamily="34" charset="0"/>
              </a:rPr>
              <a:t>表达式</a:t>
            </a:r>
            <a:r>
              <a:rPr lang="en-US" dirty="0" smtClean="0">
                <a:solidFill>
                  <a:srgbClr val="0000FF"/>
                </a:solidFill>
                <a:sym typeface="Tahoma" pitchFamily="34" charset="0"/>
              </a:rPr>
              <a:t>);</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None/>
            </a:pPr>
            <a:r>
              <a:rPr lang="zh-CN" alt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zh-CN" altLang="en-US" dirty="0" smtClean="0">
                <a:solidFill>
                  <a:srgbClr val="0000FF"/>
                </a:solidFill>
                <a:sym typeface="Tahoma" pitchFamily="34" charset="0"/>
              </a:rPr>
              <a:t> </a:t>
            </a:r>
            <a:r>
              <a:rPr lang="en-US" dirty="0" smtClean="0">
                <a:solidFill>
                  <a:srgbClr val="0000FF"/>
                </a:solidFill>
                <a:sym typeface="Tahoma" pitchFamily="34" charset="0"/>
              </a:rPr>
              <a:t>return   </a:t>
            </a:r>
            <a:r>
              <a:rPr lang="zh-CN" altLang="en-US" dirty="0">
                <a:solidFill>
                  <a:srgbClr val="0000FF"/>
                </a:solidFill>
                <a:sym typeface="Tahoma" pitchFamily="34" charset="0"/>
              </a:rPr>
              <a:t>表达式</a:t>
            </a:r>
            <a:r>
              <a:rPr lang="en-US" dirty="0">
                <a:solidFill>
                  <a:srgbClr val="0000FF"/>
                </a:solidFill>
                <a:sym typeface="Tahoma" pitchFamily="34" charset="0"/>
              </a:rPr>
              <a:t>;</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None/>
            </a:pPr>
            <a:r>
              <a:rPr 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en-US" dirty="0" smtClean="0">
                <a:solidFill>
                  <a:srgbClr val="0000FF"/>
                </a:solidFill>
                <a:sym typeface="Tahoma" pitchFamily="34" charset="0"/>
              </a:rPr>
              <a:t>return;   </a:t>
            </a:r>
            <a:r>
              <a:rPr lang="en-US" dirty="0" smtClean="0">
                <a:solidFill>
                  <a:srgbClr val="FF0000"/>
                </a:solidFill>
                <a:sym typeface="Tahoma" pitchFamily="34" charset="0"/>
              </a:rPr>
              <a:t>// </a:t>
            </a:r>
            <a:r>
              <a:rPr lang="en-US" altLang="zh-CN" dirty="0" smtClean="0">
                <a:solidFill>
                  <a:srgbClr val="FF0000"/>
                </a:solidFill>
                <a:sym typeface="Tahoma" pitchFamily="34" charset="0"/>
              </a:rPr>
              <a:t>void</a:t>
            </a:r>
            <a:r>
              <a:rPr lang="zh-CN" altLang="en-US" dirty="0" smtClean="0">
                <a:solidFill>
                  <a:srgbClr val="FF0000"/>
                </a:solidFill>
                <a:sym typeface="Tahoma" pitchFamily="34" charset="0"/>
              </a:rPr>
              <a:t>型函数</a:t>
            </a:r>
            <a:endParaRPr lang="zh-CN" altLang="en-US" dirty="0">
              <a:solidFill>
                <a:srgbClr val="FF0000"/>
              </a:solidFill>
              <a:sym typeface="Tahoma" pitchFamily="34" charset="0"/>
            </a:endParaRP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功能：</a:t>
            </a:r>
            <a:r>
              <a:rPr lang="zh-CN" altLang="en-US" dirty="0">
                <a:solidFill>
                  <a:srgbClr val="0000FF"/>
                </a:solidFill>
                <a:sym typeface="Tahoma" pitchFamily="34" charset="0"/>
              </a:rPr>
              <a:t>控制权交还，同时把返回值带给调用函数</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说明：</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函数中可有多个</a:t>
            </a:r>
            <a:r>
              <a:rPr lang="en-US" sz="2000" dirty="0">
                <a:solidFill>
                  <a:srgbClr val="40458C"/>
                </a:solidFill>
                <a:sym typeface="Tahoma" pitchFamily="34" charset="0"/>
              </a:rPr>
              <a:t>return</a:t>
            </a:r>
            <a:r>
              <a:rPr lang="zh-CN" altLang="en-US" sz="2000" dirty="0" smtClean="0">
                <a:solidFill>
                  <a:srgbClr val="40458C"/>
                </a:solidFill>
                <a:sym typeface="Tahoma" pitchFamily="34" charset="0"/>
              </a:rPr>
              <a:t>语句，根据不同的条件执行相应地</a:t>
            </a:r>
            <a:r>
              <a:rPr lang="en-US" altLang="zh-CN" sz="2000" dirty="0" smtClean="0">
                <a:solidFill>
                  <a:srgbClr val="40458C"/>
                </a:solidFill>
                <a:sym typeface="Tahoma" pitchFamily="34" charset="0"/>
              </a:rPr>
              <a:t>return</a:t>
            </a:r>
            <a:r>
              <a:rPr lang="zh-CN" altLang="en-US" sz="2000" dirty="0" smtClean="0">
                <a:solidFill>
                  <a:srgbClr val="40458C"/>
                </a:solidFill>
                <a:sym typeface="Tahoma" pitchFamily="34" charset="0"/>
              </a:rPr>
              <a:t>语句</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若无</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语句，子函数结束时，自动返回调用函数</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若函数类型与</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语句中表达式值的类型不一致，按前</a:t>
            </a:r>
          </a:p>
          <a:p>
            <a:pPr marL="1600200" lvl="3" indent="-228600">
              <a:lnSpc>
                <a:spcPct val="90000"/>
              </a:lnSpc>
              <a:spcBef>
                <a:spcPct val="20000"/>
              </a:spcBef>
              <a:buSzPct val="65000"/>
              <a:buFont typeface="Wingdings" pitchFamily="2" charset="2"/>
              <a:buNone/>
            </a:pPr>
            <a:r>
              <a:rPr lang="zh-CN" altLang="en-US" sz="2000" dirty="0">
                <a:solidFill>
                  <a:srgbClr val="40458C"/>
                </a:solidFill>
                <a:sym typeface="Tahoma" pitchFamily="34" charset="0"/>
              </a:rPr>
              <a:t>   者为准，自动转换</a:t>
            </a:r>
            <a:r>
              <a:rPr lang="en-US" sz="2000" dirty="0">
                <a:solidFill>
                  <a:srgbClr val="40458C"/>
                </a:solidFill>
                <a:sym typeface="Tahoma" pitchFamily="34" charset="0"/>
              </a:rPr>
              <a:t>------</a:t>
            </a:r>
            <a:r>
              <a:rPr lang="zh-CN" altLang="en-US" sz="2000" dirty="0">
                <a:solidFill>
                  <a:srgbClr val="0000FF"/>
                </a:solidFill>
                <a:sym typeface="Tahoma" pitchFamily="34" charset="0"/>
              </a:rPr>
              <a:t>函数调用转换</a:t>
            </a:r>
          </a:p>
          <a:p>
            <a:pPr marL="1600200" lvl="3" indent="-228600">
              <a:lnSpc>
                <a:spcPct val="90000"/>
              </a:lnSpc>
              <a:spcBef>
                <a:spcPct val="20000"/>
              </a:spcBef>
              <a:buClr>
                <a:schemeClr val="tx1"/>
              </a:buClr>
              <a:buSzPct val="65000"/>
              <a:buFont typeface="Wingdings" pitchFamily="2" charset="2"/>
              <a:buChar char="n"/>
            </a:pPr>
            <a:r>
              <a:rPr lang="en-US" sz="2000" dirty="0">
                <a:solidFill>
                  <a:srgbClr val="0000FF"/>
                </a:solidFill>
                <a:sym typeface="Tahoma" pitchFamily="34" charset="0"/>
              </a:rPr>
              <a:t>void</a:t>
            </a:r>
            <a:r>
              <a:rPr lang="zh-CN" altLang="en-US" sz="2000" dirty="0">
                <a:solidFill>
                  <a:srgbClr val="0000FF"/>
                </a:solidFill>
                <a:sym typeface="Tahoma" pitchFamily="34" charset="0"/>
              </a:rPr>
              <a:t>型函数无返回值</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endParaRPr lang="zh-CN" altLang="en-US" sz="2000" dirty="0">
              <a:solidFill>
                <a:srgbClr val="40458C"/>
              </a:solidFill>
              <a:sym typeface="Tahoma" pitchFamily="34" charset="0"/>
            </a:endParaRPr>
          </a:p>
        </p:txBody>
      </p:sp>
      <p:sp>
        <p:nvSpPr>
          <p:cNvPr id="36870" name="Text Box 22"/>
          <p:cNvSpPr>
            <a:spLocks noChangeArrowheads="1"/>
          </p:cNvSpPr>
          <p:nvPr/>
        </p:nvSpPr>
        <p:spPr bwMode="auto">
          <a:xfrm>
            <a:off x="5580071" y="5324886"/>
            <a:ext cx="3456239" cy="1015663"/>
          </a:xfrm>
          <a:prstGeom prst="rect">
            <a:avLst/>
          </a:prstGeom>
          <a:solidFill>
            <a:srgbClr val="FFFF00"/>
          </a:solidFill>
          <a:ln w="3175" cmpd="sng">
            <a:solidFill>
              <a:srgbClr val="008000"/>
            </a:solidFill>
            <a:miter lim="800000"/>
            <a:headEnd/>
            <a:tailEnd/>
          </a:ln>
        </p:spPr>
        <p:txBody>
          <a:bodyPr wrap="square">
            <a:spAutoFit/>
          </a:bodyPr>
          <a:lstStyle/>
          <a:p>
            <a:r>
              <a:rPr lang="en-US" altLang="zh-CN" sz="2000" dirty="0" smtClean="0">
                <a:solidFill>
                  <a:srgbClr val="40458C"/>
                </a:solidFill>
                <a:latin typeface="Times New Roman" pitchFamily="18" charset="0"/>
                <a:sym typeface="Times New Roman" pitchFamily="18" charset="0"/>
              </a:rPr>
              <a:t>// </a:t>
            </a:r>
            <a:r>
              <a:rPr lang="zh-CN" altLang="en-US" sz="2000" dirty="0" smtClean="0">
                <a:solidFill>
                  <a:srgbClr val="40458C"/>
                </a:solidFill>
                <a:latin typeface="Times New Roman" pitchFamily="18" charset="0"/>
                <a:sym typeface="Times New Roman" pitchFamily="18" charset="0"/>
              </a:rPr>
              <a:t>无</a:t>
            </a:r>
            <a:r>
              <a:rPr lang="zh-CN" altLang="en-US" sz="2000" dirty="0">
                <a:solidFill>
                  <a:srgbClr val="40458C"/>
                </a:solidFill>
                <a:latin typeface="Times New Roman" pitchFamily="18" charset="0"/>
                <a:sym typeface="Times New Roman" pitchFamily="18" charset="0"/>
              </a:rPr>
              <a:t>返回值函数</a:t>
            </a:r>
          </a:p>
          <a:p>
            <a:r>
              <a:rPr lang="zh-CN" altLang="en-US" sz="2000" dirty="0">
                <a:solidFill>
                  <a:srgbClr val="40458C"/>
                </a:solidFill>
                <a:latin typeface="Times New Roman" pitchFamily="18" charset="0"/>
                <a:sym typeface="Times New Roman" pitchFamily="18" charset="0"/>
              </a:rPr>
              <a:t>  </a:t>
            </a:r>
            <a:r>
              <a:rPr lang="en-US" sz="2000" dirty="0">
                <a:solidFill>
                  <a:srgbClr val="0000FF"/>
                </a:solidFill>
                <a:latin typeface="Times New Roman" pitchFamily="18" charset="0"/>
                <a:sym typeface="Times New Roman" pitchFamily="18" charset="0"/>
              </a:rPr>
              <a:t>void </a:t>
            </a:r>
            <a:r>
              <a:rPr lang="en-US" sz="2000" dirty="0">
                <a:solidFill>
                  <a:srgbClr val="40458C"/>
                </a:solidFill>
                <a:latin typeface="Times New Roman" pitchFamily="18" charset="0"/>
                <a:sym typeface="Times New Roman" pitchFamily="18" charset="0"/>
              </a:rPr>
              <a:t>  </a:t>
            </a:r>
            <a:r>
              <a:rPr lang="zh-CN" altLang="en-US" sz="2000" dirty="0">
                <a:solidFill>
                  <a:srgbClr val="40458C"/>
                </a:solidFill>
                <a:latin typeface="Times New Roman" pitchFamily="18" charset="0"/>
                <a:sym typeface="Times New Roman" pitchFamily="18" charset="0"/>
              </a:rPr>
              <a:t>printstart</a:t>
            </a:r>
            <a:r>
              <a:rPr lang="en-US" sz="2000" dirty="0">
                <a:solidFill>
                  <a:srgbClr val="40458C"/>
                </a:solidFill>
                <a:latin typeface="Times New Roman" pitchFamily="18" charset="0"/>
                <a:sym typeface="Times New Roman" pitchFamily="18" charset="0"/>
              </a:rPr>
              <a:t>(</a:t>
            </a:r>
            <a:r>
              <a:rPr lang="zh-CN" altLang="en-US" sz="2000" dirty="0">
                <a:solidFill>
                  <a:srgbClr val="40458C"/>
                </a:solidFill>
                <a:latin typeface="Times New Roman" pitchFamily="18" charset="0"/>
                <a:sym typeface="Times New Roman" pitchFamily="18" charset="0"/>
              </a:rPr>
              <a:t> </a:t>
            </a:r>
            <a:r>
              <a:rPr lang="en-US" sz="2000" dirty="0">
                <a:solidFill>
                  <a:srgbClr val="40458C"/>
                </a:solidFill>
                <a:latin typeface="Times New Roman" pitchFamily="18" charset="0"/>
                <a:sym typeface="Times New Roman" pitchFamily="18" charset="0"/>
              </a:rPr>
              <a:t>)</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    </a:t>
            </a:r>
            <a:r>
              <a:rPr lang="zh-CN" altLang="en-US" sz="2000" dirty="0">
                <a:solidFill>
                  <a:srgbClr val="40458C"/>
                </a:solidFill>
                <a:latin typeface="Times New Roman" pitchFamily="18" charset="0"/>
                <a:sym typeface="Times New Roman" pitchFamily="18" charset="0"/>
              </a:rPr>
              <a:t>printf("*****\n")</a:t>
            </a:r>
            <a:r>
              <a:rPr lang="zh-CN" altLang="en-US" sz="2000" dirty="0" smtClean="0">
                <a:solidFill>
                  <a:srgbClr val="40458C"/>
                </a:solidFill>
                <a:latin typeface="Times New Roman" pitchFamily="18" charset="0"/>
                <a:sym typeface="Times New Roman" pitchFamily="18" charset="0"/>
              </a:rPr>
              <a:t>;</a:t>
            </a:r>
            <a:r>
              <a:rPr lang="en-US" sz="2000" dirty="0" smtClean="0">
                <a:solidFill>
                  <a:srgbClr val="40458C"/>
                </a:solidFill>
                <a:latin typeface="Times New Roman" pitchFamily="18" charset="0"/>
                <a:sym typeface="Times New Roman" pitchFamily="18" charset="0"/>
              </a:rPr>
              <a:t> </a:t>
            </a:r>
            <a:r>
              <a:rPr lang="en-US" sz="2000" dirty="0">
                <a:solidFill>
                  <a:srgbClr val="40458C"/>
                </a:solidFill>
                <a:latin typeface="Times New Roman" pitchFamily="18" charset="0"/>
                <a:sym typeface="Times New Roman" pitchFamily="18" charset="0"/>
              </a:rPr>
              <a:t>}</a:t>
            </a:r>
            <a:endParaRPr lang="zh-CN" altLang="en-US" sz="2000" dirty="0"/>
          </a:p>
        </p:txBody>
      </p:sp>
      <p:sp>
        <p:nvSpPr>
          <p:cNvPr id="36871" name="Rectangle 23"/>
          <p:cNvSpPr>
            <a:spLocks noChangeArrowheads="1"/>
          </p:cNvSpPr>
          <p:nvPr/>
        </p:nvSpPr>
        <p:spPr bwMode="auto">
          <a:xfrm>
            <a:off x="609600" y="436563"/>
            <a:ext cx="61674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七、  函数的返回值</a:t>
            </a:r>
            <a:endParaRPr lang="zh-CN" altLang="en-US"/>
          </a:p>
        </p:txBody>
      </p:sp>
      <p:sp>
        <p:nvSpPr>
          <p:cNvPr id="9" name="Text Box 63"/>
          <p:cNvSpPr>
            <a:spLocks noChangeArrowheads="1"/>
          </p:cNvSpPr>
          <p:nvPr/>
        </p:nvSpPr>
        <p:spPr bwMode="auto">
          <a:xfrm>
            <a:off x="5868090" y="153888"/>
            <a:ext cx="3087688" cy="2246769"/>
          </a:xfrm>
          <a:prstGeom prst="rect">
            <a:avLst/>
          </a:prstGeom>
          <a:solidFill>
            <a:srgbClr val="FFFF00"/>
          </a:solidFill>
          <a:ln w="3175" cmpd="sng">
            <a:solidFill>
              <a:srgbClr val="003366"/>
            </a:solidFill>
            <a:miter lim="800000"/>
            <a:headEnd/>
            <a:tailEnd/>
          </a:ln>
          <a:extLst/>
        </p:spPr>
        <p:txBody>
          <a:bodyPr wrap="square" anchor="ctr">
            <a:spAutoFit/>
          </a:bodyPr>
          <a:lstStyle/>
          <a:p>
            <a:r>
              <a:rPr lang="en-US" sz="2000" dirty="0" smtClean="0">
                <a:solidFill>
                  <a:srgbClr val="40458C"/>
                </a:solidFill>
                <a:latin typeface="Times New Roman" pitchFamily="18" charset="0"/>
                <a:sym typeface="Times New Roman" pitchFamily="18" charset="0"/>
              </a:rPr>
              <a:t>  </a:t>
            </a:r>
            <a:r>
              <a:rPr lang="en-US" sz="2000" dirty="0">
                <a:solidFill>
                  <a:srgbClr val="000000"/>
                </a:solidFill>
                <a:latin typeface="Times New Roman" pitchFamily="18" charset="0"/>
                <a:sym typeface="Times New Roman" pitchFamily="18" charset="0"/>
              </a:rPr>
              <a:t>long</a:t>
            </a:r>
            <a:r>
              <a:rPr lang="en-US" sz="2000" dirty="0">
                <a:solidFill>
                  <a:schemeClr val="accent2"/>
                </a:solidFill>
                <a:latin typeface="Times New Roman" pitchFamily="18" charset="0"/>
                <a:sym typeface="Times New Roman" pitchFamily="18" charset="0"/>
              </a:rPr>
              <a:t> </a:t>
            </a:r>
            <a:r>
              <a:rPr lang="en-US" sz="2000" dirty="0">
                <a:solidFill>
                  <a:srgbClr val="000000"/>
                </a:solidFill>
                <a:latin typeface="Times New Roman" pitchFamily="18" charset="0"/>
                <a:sym typeface="Times New Roman" pitchFamily="18" charset="0"/>
              </a:rPr>
              <a:t>factorial</a:t>
            </a:r>
            <a:r>
              <a:rPr lang="en-US" sz="2000" dirty="0">
                <a:solidFill>
                  <a:srgbClr val="008000"/>
                </a:solidFill>
                <a:latin typeface="Times New Roman" pitchFamily="18" charset="0"/>
                <a:sym typeface="Times New Roman" pitchFamily="18" charset="0"/>
              </a:rPr>
              <a:t>(</a:t>
            </a:r>
            <a:r>
              <a:rPr lang="en-US" sz="2000" dirty="0" err="1">
                <a:solidFill>
                  <a:srgbClr val="008000"/>
                </a:solidFill>
                <a:latin typeface="Times New Roman" pitchFamily="18" charset="0"/>
                <a:sym typeface="Times New Roman" pitchFamily="18" charset="0"/>
              </a:rPr>
              <a:t>int</a:t>
            </a:r>
            <a:r>
              <a:rPr lang="en-US" sz="2000" dirty="0">
                <a:solidFill>
                  <a:srgbClr val="008000"/>
                </a:solidFill>
                <a:latin typeface="Times New Roman" pitchFamily="18" charset="0"/>
                <a:sym typeface="Times New Roman" pitchFamily="18" charset="0"/>
              </a:rPr>
              <a:t> n)</a:t>
            </a:r>
            <a:endParaRPr lang="zh-CN" altLang="en-US" sz="2000" dirty="0">
              <a:solidFill>
                <a:srgbClr val="008000"/>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    long </a:t>
            </a:r>
            <a:r>
              <a:rPr lang="en-US" sz="2000" dirty="0" err="1">
                <a:solidFill>
                  <a:srgbClr val="40458C"/>
                </a:solidFill>
                <a:latin typeface="Times New Roman" pitchFamily="18" charset="0"/>
                <a:sym typeface="Times New Roman" pitchFamily="18" charset="0"/>
              </a:rPr>
              <a:t>rtn</a:t>
            </a:r>
            <a:r>
              <a:rPr lang="en-US" sz="2000" dirty="0">
                <a:solidFill>
                  <a:srgbClr val="40458C"/>
                </a:solidFill>
                <a:latin typeface="Times New Roman" pitchFamily="18" charset="0"/>
                <a:sym typeface="Times New Roman" pitchFamily="18" charset="0"/>
              </a:rPr>
              <a:t>=1;</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err="1">
                <a:solidFill>
                  <a:srgbClr val="40458C"/>
                </a:solidFill>
                <a:latin typeface="Times New Roman" pitchFamily="18" charset="0"/>
                <a:sym typeface="Times New Roman" pitchFamily="18" charset="0"/>
              </a:rPr>
              <a:t>int</a:t>
            </a:r>
            <a:r>
              <a:rPr lang="en-US" sz="2000" dirty="0">
                <a:solidFill>
                  <a:srgbClr val="40458C"/>
                </a:solidFill>
                <a:latin typeface="Times New Roman" pitchFamily="18" charset="0"/>
                <a:sym typeface="Times New Roman" pitchFamily="18" charset="0"/>
              </a:rPr>
              <a:t> i;</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for(i=1;i&lt;=</a:t>
            </a:r>
            <a:r>
              <a:rPr lang="en-US" sz="2000" dirty="0" err="1">
                <a:solidFill>
                  <a:srgbClr val="40458C"/>
                </a:solidFill>
                <a:latin typeface="Times New Roman" pitchFamily="18" charset="0"/>
                <a:sym typeface="Times New Roman" pitchFamily="18" charset="0"/>
              </a:rPr>
              <a:t>n;i</a:t>
            </a:r>
            <a:r>
              <a:rPr lang="en-US" sz="2000" dirty="0">
                <a:solidFill>
                  <a:srgbClr val="40458C"/>
                </a:solidFill>
                <a:latin typeface="Times New Roman" pitchFamily="18" charset="0"/>
                <a:sym typeface="Times New Roman" pitchFamily="18" charset="0"/>
              </a:rPr>
              <a:t>++)</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smtClean="0">
                <a:solidFill>
                  <a:srgbClr val="40458C"/>
                </a:solidFill>
                <a:latin typeface="Times New Roman" pitchFamily="18" charset="0"/>
                <a:sym typeface="Times New Roman" pitchFamily="18" charset="0"/>
              </a:rPr>
              <a:t>    </a:t>
            </a:r>
            <a:r>
              <a:rPr lang="en-US" sz="2000" dirty="0" err="1" smtClean="0">
                <a:solidFill>
                  <a:srgbClr val="40458C"/>
                </a:solidFill>
                <a:latin typeface="Times New Roman" pitchFamily="18" charset="0"/>
                <a:sym typeface="Times New Roman" pitchFamily="18" charset="0"/>
              </a:rPr>
              <a:t>rtn</a:t>
            </a:r>
            <a:r>
              <a:rPr lang="en-US" sz="2000" dirty="0" smtClean="0">
                <a:solidFill>
                  <a:srgbClr val="40458C"/>
                </a:solidFill>
                <a:latin typeface="Times New Roman" pitchFamily="18" charset="0"/>
                <a:sym typeface="Times New Roman" pitchFamily="18" charset="0"/>
              </a:rPr>
              <a:t> </a:t>
            </a:r>
            <a:r>
              <a:rPr lang="en-US" sz="2000" dirty="0">
                <a:solidFill>
                  <a:srgbClr val="40458C"/>
                </a:solidFill>
                <a:latin typeface="Times New Roman" pitchFamily="18" charset="0"/>
                <a:sym typeface="Times New Roman" pitchFamily="18" charset="0"/>
              </a:rPr>
              <a:t>*= i; </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a:solidFill>
                  <a:srgbClr val="0000CC"/>
                </a:solidFill>
                <a:latin typeface="Times New Roman" pitchFamily="18" charset="0"/>
                <a:sym typeface="Times New Roman" pitchFamily="18" charset="0"/>
              </a:rPr>
              <a:t>return(</a:t>
            </a:r>
            <a:r>
              <a:rPr lang="en-US" sz="2000" dirty="0" err="1">
                <a:solidFill>
                  <a:srgbClr val="0000CC"/>
                </a:solidFill>
                <a:latin typeface="Times New Roman" pitchFamily="18" charset="0"/>
                <a:sym typeface="Times New Roman" pitchFamily="18" charset="0"/>
              </a:rPr>
              <a:t>rtn</a:t>
            </a:r>
            <a:r>
              <a:rPr lang="en-US" sz="2000" dirty="0">
                <a:solidFill>
                  <a:srgbClr val="0000CC"/>
                </a:solidFill>
                <a:latin typeface="Times New Roman" pitchFamily="18" charset="0"/>
                <a:sym typeface="Times New Roman" pitchFamily="18" charset="0"/>
              </a:rPr>
              <a:t>);</a:t>
            </a:r>
            <a:endParaRPr lang="zh-CN" altLang="en-US" sz="2000" dirty="0">
              <a:solidFill>
                <a:srgbClr val="0000C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smtClean="0">
                <a:solidFill>
                  <a:srgbClr val="40458C"/>
                </a:solidFill>
                <a:latin typeface="Times New Roman" pitchFamily="18" charset="0"/>
                <a:sym typeface="Times New Roman" pitchFamily="18" charset="0"/>
              </a:rPr>
              <a:t>}</a:t>
            </a:r>
            <a:endParaRPr lang="zh-CN" altLang="en-US" sz="2000"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75" y="563563"/>
            <a:ext cx="5873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a:spLocks noChangeArrowheads="1"/>
          </p:cNvSpPr>
          <p:nvPr/>
        </p:nvSpPr>
        <p:spPr bwMode="auto">
          <a:xfrm>
            <a:off x="2124075" y="908050"/>
            <a:ext cx="511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0000FF"/>
                </a:solidFill>
                <a:latin typeface="隶书" pitchFamily="49" charset="-122"/>
                <a:ea typeface="隶书" pitchFamily="49" charset="-122"/>
                <a:sym typeface="隶书" pitchFamily="49" charset="-122"/>
              </a:rPr>
              <a:t>§7.4 </a:t>
            </a:r>
            <a:r>
              <a:rPr lang="zh-CN" altLang="en-US" sz="2800" b="1">
                <a:solidFill>
                  <a:srgbClr val="0000FF"/>
                </a:solidFill>
                <a:latin typeface="隶书" pitchFamily="49" charset="-122"/>
                <a:ea typeface="隶书" pitchFamily="49" charset="-122"/>
                <a:sym typeface="隶书" pitchFamily="49" charset="-122"/>
              </a:rPr>
              <a:t>函数的嵌套与递归调用</a:t>
            </a:r>
            <a:endParaRPr lang="zh-CN" altLang="en-US"/>
          </a:p>
        </p:txBody>
      </p:sp>
      <p:sp>
        <p:nvSpPr>
          <p:cNvPr id="37892" name="Text Box 4"/>
          <p:cNvSpPr>
            <a:spLocks noChangeArrowheads="1"/>
          </p:cNvSpPr>
          <p:nvPr/>
        </p:nvSpPr>
        <p:spPr bwMode="auto">
          <a:xfrm>
            <a:off x="1085850" y="2057400"/>
            <a:ext cx="3562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一、嵌套调用</a:t>
            </a:r>
            <a:endParaRPr lang="zh-CN" altLang="en-US"/>
          </a:p>
        </p:txBody>
      </p:sp>
      <p:pic>
        <p:nvPicPr>
          <p:cNvPr id="37893"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495800"/>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19" descr="Rectangle: Click to edit Master text styles&#10;Second level&#10;Third level&#10;Fourth level&#10;Fifth level"/>
          <p:cNvSpPr>
            <a:spLocks noChangeArrowheads="1"/>
          </p:cNvSpPr>
          <p:nvPr/>
        </p:nvSpPr>
        <p:spPr bwMode="auto">
          <a:xfrm>
            <a:off x="838200" y="2781300"/>
            <a:ext cx="7550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None/>
            </a:pPr>
            <a:r>
              <a:rPr lang="en-US">
                <a:solidFill>
                  <a:srgbClr val="40458C"/>
                </a:solidFill>
                <a:sym typeface="Tahoma" pitchFamily="34" charset="0"/>
              </a:rPr>
              <a:t>C</a:t>
            </a:r>
            <a:r>
              <a:rPr lang="zh-CN" altLang="en-US">
                <a:solidFill>
                  <a:srgbClr val="40458C"/>
                </a:solidFill>
                <a:sym typeface="Tahoma" pitchFamily="34" charset="0"/>
              </a:rPr>
              <a:t>规定：</a:t>
            </a:r>
            <a:r>
              <a:rPr lang="zh-CN" altLang="en-US">
                <a:solidFill>
                  <a:srgbClr val="000000"/>
                </a:solidFill>
                <a:sym typeface="Tahoma" pitchFamily="34" charset="0"/>
              </a:rPr>
              <a:t>函数定义不可嵌套，但</a:t>
            </a:r>
            <a:r>
              <a:rPr lang="zh-CN" altLang="en-US" b="1">
                <a:solidFill>
                  <a:schemeClr val="tx2"/>
                </a:solidFill>
                <a:sym typeface="Tahoma" pitchFamily="34" charset="0"/>
              </a:rPr>
              <a:t>可以嵌套调用函数</a:t>
            </a:r>
            <a:endParaRPr lang="zh-CN" altLang="en-US"/>
          </a:p>
        </p:txBody>
      </p:sp>
      <p:grpSp>
        <p:nvGrpSpPr>
          <p:cNvPr id="37895" name="Group 20"/>
          <p:cNvGrpSpPr>
            <a:grpSpLocks/>
          </p:cNvGrpSpPr>
          <p:nvPr/>
        </p:nvGrpSpPr>
        <p:grpSpPr bwMode="auto">
          <a:xfrm>
            <a:off x="2700338" y="3500438"/>
            <a:ext cx="4951412" cy="2576512"/>
            <a:chOff x="0" y="0"/>
            <a:chExt cx="3119" cy="1623"/>
          </a:xfrm>
        </p:grpSpPr>
        <p:sp>
          <p:nvSpPr>
            <p:cNvPr id="37896" name="Text Box 21"/>
            <p:cNvSpPr>
              <a:spLocks noChangeArrowheads="1"/>
            </p:cNvSpPr>
            <p:nvPr/>
          </p:nvSpPr>
          <p:spPr bwMode="auto">
            <a:xfrm>
              <a:off x="75"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main( )</a:t>
              </a:r>
              <a:endParaRPr lang="zh-CN" altLang="en-US" dirty="0"/>
            </a:p>
          </p:txBody>
        </p:sp>
        <p:sp>
          <p:nvSpPr>
            <p:cNvPr id="37897" name="Text Box 22"/>
            <p:cNvSpPr>
              <a:spLocks noChangeArrowheads="1"/>
            </p:cNvSpPr>
            <p:nvPr/>
          </p:nvSpPr>
          <p:spPr bwMode="auto">
            <a:xfrm>
              <a:off x="0" y="653"/>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a</a:t>
              </a:r>
              <a:endParaRPr lang="zh-CN" altLang="en-US"/>
            </a:p>
          </p:txBody>
        </p:sp>
        <p:sp>
          <p:nvSpPr>
            <p:cNvPr id="37898" name="Text Box 23"/>
            <p:cNvSpPr>
              <a:spLocks noChangeArrowheads="1"/>
            </p:cNvSpPr>
            <p:nvPr/>
          </p:nvSpPr>
          <p:spPr bwMode="auto">
            <a:xfrm>
              <a:off x="76" y="137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结束</a:t>
              </a:r>
              <a:endParaRPr lang="zh-CN" altLang="en-US"/>
            </a:p>
          </p:txBody>
        </p:sp>
        <p:sp>
          <p:nvSpPr>
            <p:cNvPr id="37899" name="Text Box 24"/>
            <p:cNvSpPr>
              <a:spLocks noChangeArrowheads="1"/>
            </p:cNvSpPr>
            <p:nvPr/>
          </p:nvSpPr>
          <p:spPr bwMode="auto">
            <a:xfrm>
              <a:off x="1420" y="29"/>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0" name="Text Box 25"/>
            <p:cNvSpPr>
              <a:spLocks noChangeArrowheads="1"/>
            </p:cNvSpPr>
            <p:nvPr/>
          </p:nvSpPr>
          <p:spPr bwMode="auto">
            <a:xfrm>
              <a:off x="2572" y="29"/>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b</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1" name="Text Box 26"/>
            <p:cNvSpPr>
              <a:spLocks noChangeArrowheads="1"/>
            </p:cNvSpPr>
            <p:nvPr/>
          </p:nvSpPr>
          <p:spPr bwMode="auto">
            <a:xfrm>
              <a:off x="1228" y="70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b</a:t>
              </a:r>
              <a:endParaRPr lang="zh-CN" altLang="en-US"/>
            </a:p>
          </p:txBody>
        </p:sp>
        <p:sp>
          <p:nvSpPr>
            <p:cNvPr id="37902" name="Line 27"/>
            <p:cNvSpPr>
              <a:spLocks noChangeShapeType="1"/>
            </p:cNvSpPr>
            <p:nvPr/>
          </p:nvSpPr>
          <p:spPr bwMode="auto">
            <a:xfrm>
              <a:off x="316" y="221"/>
              <a:ext cx="1" cy="43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3" name="Line 28"/>
            <p:cNvSpPr>
              <a:spLocks noChangeShapeType="1"/>
            </p:cNvSpPr>
            <p:nvPr/>
          </p:nvSpPr>
          <p:spPr bwMode="auto">
            <a:xfrm>
              <a:off x="316" y="893"/>
              <a:ext cx="1" cy="48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4" name="Line 29"/>
            <p:cNvSpPr>
              <a:spLocks noChangeShapeType="1"/>
            </p:cNvSpPr>
            <p:nvPr/>
          </p:nvSpPr>
          <p:spPr bwMode="auto">
            <a:xfrm flipV="1">
              <a:off x="844" y="269"/>
              <a:ext cx="720" cy="52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5" name="Line 30"/>
            <p:cNvSpPr>
              <a:spLocks noChangeShapeType="1"/>
            </p:cNvSpPr>
            <p:nvPr/>
          </p:nvSpPr>
          <p:spPr bwMode="auto">
            <a:xfrm>
              <a:off x="1564" y="365"/>
              <a:ext cx="1" cy="3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6" name="Line 31"/>
            <p:cNvSpPr>
              <a:spLocks noChangeShapeType="1"/>
            </p:cNvSpPr>
            <p:nvPr/>
          </p:nvSpPr>
          <p:spPr bwMode="auto">
            <a:xfrm>
              <a:off x="1564" y="941"/>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7" name="Line 32"/>
            <p:cNvSpPr>
              <a:spLocks noChangeShapeType="1"/>
            </p:cNvSpPr>
            <p:nvPr/>
          </p:nvSpPr>
          <p:spPr bwMode="auto">
            <a:xfrm flipH="1" flipV="1">
              <a:off x="796" y="893"/>
              <a:ext cx="720"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8" name="Line 33"/>
            <p:cNvSpPr>
              <a:spLocks noChangeShapeType="1"/>
            </p:cNvSpPr>
            <p:nvPr/>
          </p:nvSpPr>
          <p:spPr bwMode="auto">
            <a:xfrm flipV="1">
              <a:off x="2044" y="269"/>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9" name="Line 34"/>
            <p:cNvSpPr>
              <a:spLocks noChangeShapeType="1"/>
            </p:cNvSpPr>
            <p:nvPr/>
          </p:nvSpPr>
          <p:spPr bwMode="auto">
            <a:xfrm>
              <a:off x="2812" y="365"/>
              <a:ext cx="1" cy="115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0" name="Line 35"/>
            <p:cNvSpPr>
              <a:spLocks noChangeShapeType="1"/>
            </p:cNvSpPr>
            <p:nvPr/>
          </p:nvSpPr>
          <p:spPr bwMode="auto">
            <a:xfrm flipH="1" flipV="1">
              <a:off x="1996" y="893"/>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1" name="Text Box 36"/>
            <p:cNvSpPr>
              <a:spLocks noChangeArrowheads="1"/>
            </p:cNvSpPr>
            <p:nvPr/>
          </p:nvSpPr>
          <p:spPr bwMode="auto">
            <a:xfrm>
              <a:off x="940" y="36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2" name="Text Box 37"/>
            <p:cNvSpPr>
              <a:spLocks noChangeArrowheads="1"/>
            </p:cNvSpPr>
            <p:nvPr/>
          </p:nvSpPr>
          <p:spPr bwMode="auto">
            <a:xfrm>
              <a:off x="76" y="31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3" name="Text Box 38"/>
            <p:cNvSpPr>
              <a:spLocks noChangeArrowheads="1"/>
            </p:cNvSpPr>
            <p:nvPr/>
          </p:nvSpPr>
          <p:spPr bwMode="auto">
            <a:xfrm>
              <a:off x="1564"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4" name="Text Box 39"/>
            <p:cNvSpPr>
              <a:spLocks noChangeArrowheads="1"/>
            </p:cNvSpPr>
            <p:nvPr/>
          </p:nvSpPr>
          <p:spPr bwMode="auto">
            <a:xfrm>
              <a:off x="2188"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5" name="Text Box 40"/>
            <p:cNvSpPr>
              <a:spLocks noChangeArrowheads="1"/>
            </p:cNvSpPr>
            <p:nvPr/>
          </p:nvSpPr>
          <p:spPr bwMode="auto">
            <a:xfrm>
              <a:off x="2860" y="65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6" name="Text Box 41"/>
            <p:cNvSpPr>
              <a:spLocks noChangeArrowheads="1"/>
            </p:cNvSpPr>
            <p:nvPr/>
          </p:nvSpPr>
          <p:spPr bwMode="auto">
            <a:xfrm>
              <a:off x="2284" y="1181"/>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7" name="Text Box 42"/>
            <p:cNvSpPr>
              <a:spLocks noChangeArrowheads="1"/>
            </p:cNvSpPr>
            <p:nvPr/>
          </p:nvSpPr>
          <p:spPr bwMode="auto">
            <a:xfrm>
              <a:off x="1564" y="103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8" name="Text Box 43"/>
            <p:cNvSpPr>
              <a:spLocks noChangeArrowheads="1"/>
            </p:cNvSpPr>
            <p:nvPr/>
          </p:nvSpPr>
          <p:spPr bwMode="auto">
            <a:xfrm>
              <a:off x="940" y="108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9" name="Text Box 44"/>
            <p:cNvSpPr>
              <a:spLocks noChangeArrowheads="1"/>
            </p:cNvSpPr>
            <p:nvPr/>
          </p:nvSpPr>
          <p:spPr bwMode="auto">
            <a:xfrm>
              <a:off x="76" y="989"/>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circle(in)">
                                      <p:cBhvr>
                                        <p:cTn id="7" dur="20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2"/>
          <p:cNvSpPr>
            <a:spLocks noChangeArrowheads="1"/>
          </p:cNvSpPr>
          <p:nvPr/>
        </p:nvSpPr>
        <p:spPr bwMode="auto">
          <a:xfrm>
            <a:off x="403225" y="249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7A77"/>
              </a:solidFill>
              <a:latin typeface="Times New Roman" pitchFamily="18" charset="0"/>
              <a:sym typeface="Times New Roman" pitchFamily="18" charset="0"/>
            </a:endParaRPr>
          </a:p>
        </p:txBody>
      </p:sp>
      <p:sp>
        <p:nvSpPr>
          <p:cNvPr id="38915" name="Text Box 43"/>
          <p:cNvSpPr>
            <a:spLocks noChangeArrowheads="1"/>
          </p:cNvSpPr>
          <p:nvPr/>
        </p:nvSpPr>
        <p:spPr bwMode="auto">
          <a:xfrm>
            <a:off x="269875" y="882650"/>
            <a:ext cx="4181475" cy="3019425"/>
          </a:xfrm>
          <a:prstGeom prst="rect">
            <a:avLst/>
          </a:prstGeom>
          <a:solidFill>
            <a:schemeClr val="bg1"/>
          </a:solidFill>
          <a:ln w="38100" cmpd="sng">
            <a:solidFill>
              <a:srgbClr val="3333CC"/>
            </a:solidFill>
            <a:miter lim="800000"/>
            <a:headEnd/>
            <a:tailEnd/>
          </a:ln>
        </p:spPr>
        <p:txBody>
          <a:bodyPr wrap="none">
            <a:spAutoFit/>
          </a:bodyPr>
          <a:lstStyle/>
          <a:p>
            <a:r>
              <a:rPr lang="en-US" sz="1900">
                <a:solidFill>
                  <a:srgbClr val="007A77"/>
                </a:solidFill>
                <a:latin typeface="Verdana" pitchFamily="34" charset="0"/>
                <a:sym typeface="Verdana" pitchFamily="34" charset="0"/>
              </a:rPr>
              <a:t>#include &lt;stdio.h&gt;</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rgbClr val="990033"/>
                </a:solidFill>
                <a:latin typeface="Verdana" pitchFamily="34" charset="0"/>
                <a:sym typeface="Verdana" pitchFamily="34" charset="0"/>
              </a:rPr>
              <a:t>int dif(int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max(int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min(int x,int y,int z);</a:t>
            </a:r>
            <a:endParaRPr lang="zh-CN" altLang="en-US" sz="1900">
              <a:solidFill>
                <a:srgbClr val="990033"/>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void main()</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 int a,b,c,d;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scanf("%d%d%d",&amp;a,&amp;b,&amp;c);</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chemeClr val="accent2"/>
                </a:solidFill>
                <a:latin typeface="Verdana" pitchFamily="34" charset="0"/>
                <a:sym typeface="Verdana" pitchFamily="34" charset="0"/>
              </a:rPr>
              <a:t>d=dif(a,b,c);</a:t>
            </a:r>
            <a:endParaRPr lang="zh-CN" altLang="en-US" sz="1900">
              <a:solidFill>
                <a:schemeClr val="accent2"/>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printf("Max-Min=%d\n",d);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endParaRPr lang="zh-CN" altLang="en-US"/>
          </a:p>
        </p:txBody>
      </p:sp>
      <p:sp>
        <p:nvSpPr>
          <p:cNvPr id="38916" name="Text Box 46"/>
          <p:cNvSpPr>
            <a:spLocks noChangeArrowheads="1"/>
          </p:cNvSpPr>
          <p:nvPr/>
        </p:nvSpPr>
        <p:spPr bwMode="auto">
          <a:xfrm>
            <a:off x="4576763" y="742950"/>
            <a:ext cx="4422775" cy="3597275"/>
          </a:xfrm>
          <a:prstGeom prst="rect">
            <a:avLst/>
          </a:prstGeom>
          <a:solidFill>
            <a:schemeClr val="bg1"/>
          </a:solidFill>
          <a:ln w="38100" cmpd="sng">
            <a:solidFill>
              <a:srgbClr val="3333CC"/>
            </a:solidFill>
            <a:miter lim="800000"/>
            <a:headEnd/>
            <a:tailEnd/>
          </a:ln>
        </p:spPr>
        <p:txBody>
          <a:bodyPr wrap="none">
            <a:spAutoFit/>
          </a:bodyPr>
          <a:lstStyle/>
          <a:p>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dif</a:t>
            </a:r>
            <a:r>
              <a:rPr lang="en-US" sz="1900" dirty="0">
                <a:solidFill>
                  <a:srgbClr val="990033"/>
                </a:solidFill>
                <a:latin typeface="Verdana" pitchFamily="34" charset="0"/>
                <a:sym typeface="Verdana" pitchFamily="34" charset="0"/>
              </a:rPr>
              <a:t>(</a:t>
            </a:r>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x,int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y,int</a:t>
            </a:r>
            <a:r>
              <a:rPr lang="en-US" sz="1900" dirty="0">
                <a:solidFill>
                  <a:srgbClr val="990033"/>
                </a:solidFill>
                <a:latin typeface="Verdana" pitchFamily="34" charset="0"/>
                <a:sym typeface="Verdana" pitchFamily="34" charset="0"/>
              </a:rPr>
              <a:t> z)</a:t>
            </a:r>
            <a:endParaRPr lang="zh-CN" altLang="en-US" sz="1900" dirty="0">
              <a:solidFill>
                <a:srgbClr val="990033"/>
              </a:solidFill>
              <a:latin typeface="Verdana" pitchFamily="34" charset="0"/>
              <a:sym typeface="Verdana" pitchFamily="34" charset="0"/>
            </a:endParaRPr>
          </a:p>
          <a:p>
            <a:r>
              <a:rPr lang="en-US" sz="1900" dirty="0">
                <a:solidFill>
                  <a:srgbClr val="990033"/>
                </a:solidFill>
                <a:latin typeface="Verdana" pitchFamily="34" charset="0"/>
                <a:sym typeface="Verdana" pitchFamily="34" charset="0"/>
              </a:rPr>
              <a:t>{  return max(</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)-min(</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 }</a:t>
            </a:r>
            <a:endParaRPr lang="zh-CN" altLang="en-US" sz="1900" dirty="0">
              <a:solidFill>
                <a:srgbClr val="990033"/>
              </a:solidFill>
              <a:latin typeface="Verdana" pitchFamily="34" charset="0"/>
              <a:sym typeface="Verdana" pitchFamily="34" charset="0"/>
            </a:endParaRPr>
          </a:p>
          <a:p>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max(</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x,int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y,int</a:t>
            </a:r>
            <a:r>
              <a:rPr lang="en-US" sz="1900" dirty="0">
                <a:solidFill>
                  <a:srgbClr val="0000FF"/>
                </a:solidFill>
                <a:latin typeface="Verdana" pitchFamily="34" charset="0"/>
                <a:sym typeface="Verdana" pitchFamily="34" charset="0"/>
              </a:rPr>
              <a:t> z)</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    </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r;</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r=x&gt;</a:t>
            </a:r>
            <a:r>
              <a:rPr lang="en-US" sz="1900" dirty="0" err="1">
                <a:solidFill>
                  <a:srgbClr val="0000FF"/>
                </a:solidFill>
                <a:latin typeface="Verdana" pitchFamily="34" charset="0"/>
                <a:sym typeface="Verdana" pitchFamily="34" charset="0"/>
              </a:rPr>
              <a:t>y?x:y</a:t>
            </a:r>
            <a:r>
              <a:rPr lang="en-US" sz="1900" dirty="0" smtClean="0">
                <a:solidFill>
                  <a:srgbClr val="0000FF"/>
                </a:solidFill>
                <a:latin typeface="Verdana" pitchFamily="34" charset="0"/>
                <a:sym typeface="Verdana" pitchFamily="34" charset="0"/>
              </a:rPr>
              <a:t>;         </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return(r&gt;</a:t>
            </a:r>
            <a:r>
              <a:rPr lang="en-US" sz="1900" dirty="0" err="1">
                <a:solidFill>
                  <a:srgbClr val="0000FF"/>
                </a:solidFill>
                <a:latin typeface="Verdana" pitchFamily="34" charset="0"/>
                <a:sym typeface="Verdana" pitchFamily="34" charset="0"/>
              </a:rPr>
              <a:t>z?r:z</a:t>
            </a:r>
            <a:r>
              <a:rPr lang="en-US" sz="1900" dirty="0">
                <a:solidFill>
                  <a:srgbClr val="0000FF"/>
                </a:solidFill>
                <a:latin typeface="Verdana" pitchFamily="34" charset="0"/>
                <a:sym typeface="Verdana" pitchFamily="34" charset="0"/>
              </a:rPr>
              <a:t>);</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a:t>
            </a:r>
            <a:endParaRPr lang="zh-CN" altLang="en-US" sz="1900" dirty="0">
              <a:solidFill>
                <a:srgbClr val="0000FF"/>
              </a:solidFill>
              <a:latin typeface="Verdana" pitchFamily="34" charset="0"/>
              <a:sym typeface="Verdana" pitchFamily="34" charset="0"/>
            </a:endParaRPr>
          </a:p>
          <a:p>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min(</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x,int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y,int</a:t>
            </a:r>
            <a:r>
              <a:rPr lang="en-US" sz="1900" dirty="0">
                <a:solidFill>
                  <a:srgbClr val="0000CC"/>
                </a:solidFill>
                <a:latin typeface="Verdana" pitchFamily="34" charset="0"/>
                <a:sym typeface="Verdana" pitchFamily="34" charset="0"/>
              </a:rPr>
              <a:t> z)</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   </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r;</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r=x&lt;</a:t>
            </a:r>
            <a:r>
              <a:rPr lang="en-US" sz="1900" dirty="0" err="1">
                <a:solidFill>
                  <a:srgbClr val="0000CC"/>
                </a:solidFill>
                <a:latin typeface="Verdana" pitchFamily="34" charset="0"/>
                <a:sym typeface="Verdana" pitchFamily="34" charset="0"/>
              </a:rPr>
              <a:t>y?x:y</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return(r&lt;</a:t>
            </a:r>
            <a:r>
              <a:rPr lang="en-US" sz="1900" dirty="0" err="1">
                <a:solidFill>
                  <a:srgbClr val="0000CC"/>
                </a:solidFill>
                <a:latin typeface="Verdana" pitchFamily="34" charset="0"/>
                <a:sym typeface="Verdana" pitchFamily="34" charset="0"/>
              </a:rPr>
              <a:t>z?r:z</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a:t>
            </a:r>
            <a:endParaRPr lang="zh-CN" altLang="en-US" dirty="0">
              <a:solidFill>
                <a:srgbClr val="0000CC"/>
              </a:solidFill>
            </a:endParaRPr>
          </a:p>
        </p:txBody>
      </p:sp>
      <p:grpSp>
        <p:nvGrpSpPr>
          <p:cNvPr id="38917" name="Group 47"/>
          <p:cNvGrpSpPr>
            <a:grpSpLocks/>
          </p:cNvGrpSpPr>
          <p:nvPr/>
        </p:nvGrpSpPr>
        <p:grpSpPr bwMode="auto">
          <a:xfrm>
            <a:off x="0" y="4292600"/>
            <a:ext cx="5046663" cy="2168525"/>
            <a:chOff x="0" y="0"/>
            <a:chExt cx="3179" cy="1366"/>
          </a:xfrm>
        </p:grpSpPr>
        <p:sp>
          <p:nvSpPr>
            <p:cNvPr id="38918" name="Text Box 48"/>
            <p:cNvSpPr>
              <a:spLocks noChangeArrowheads="1"/>
            </p:cNvSpPr>
            <p:nvPr/>
          </p:nvSpPr>
          <p:spPr bwMode="auto">
            <a:xfrm>
              <a:off x="128"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main( )</a:t>
              </a:r>
              <a:endParaRPr lang="zh-CN" altLang="en-US" dirty="0">
                <a:solidFill>
                  <a:srgbClr val="0000CC"/>
                </a:solidFill>
              </a:endParaRPr>
            </a:p>
          </p:txBody>
        </p:sp>
        <p:sp>
          <p:nvSpPr>
            <p:cNvPr id="38919" name="Text Box 49"/>
            <p:cNvSpPr>
              <a:spLocks noChangeArrowheads="1"/>
            </p:cNvSpPr>
            <p:nvPr/>
          </p:nvSpPr>
          <p:spPr bwMode="auto">
            <a:xfrm>
              <a:off x="0" y="459"/>
              <a:ext cx="9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dif</a:t>
              </a:r>
              <a:endParaRPr lang="zh-CN" altLang="en-US">
                <a:solidFill>
                  <a:srgbClr val="0000CC"/>
                </a:solidFill>
              </a:endParaRPr>
            </a:p>
          </p:txBody>
        </p:sp>
        <p:sp>
          <p:nvSpPr>
            <p:cNvPr id="38920" name="Text Box 50"/>
            <p:cNvSpPr>
              <a:spLocks noChangeArrowheads="1"/>
            </p:cNvSpPr>
            <p:nvPr/>
          </p:nvSpPr>
          <p:spPr bwMode="auto">
            <a:xfrm>
              <a:off x="106" y="924"/>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输出</a:t>
              </a:r>
            </a:p>
            <a:p>
              <a:pPr algn="ctr"/>
              <a:r>
                <a:rPr lang="zh-CN" altLang="en-US" sz="2000">
                  <a:solidFill>
                    <a:srgbClr val="0000CC"/>
                  </a:solidFill>
                  <a:latin typeface="Times New Roman" pitchFamily="18" charset="0"/>
                  <a:sym typeface="Times New Roman" pitchFamily="18" charset="0"/>
                </a:rPr>
                <a:t>结束</a:t>
              </a:r>
              <a:endParaRPr lang="zh-CN" altLang="en-US">
                <a:solidFill>
                  <a:srgbClr val="0000CC"/>
                </a:solidFill>
              </a:endParaRPr>
            </a:p>
          </p:txBody>
        </p:sp>
        <p:sp>
          <p:nvSpPr>
            <p:cNvPr id="38921" name="Text Box 51"/>
            <p:cNvSpPr>
              <a:spLocks noChangeArrowheads="1"/>
            </p:cNvSpPr>
            <p:nvPr/>
          </p:nvSpPr>
          <p:spPr bwMode="auto">
            <a:xfrm>
              <a:off x="1427" y="20"/>
              <a:ext cx="6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dif</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2" name="Text Box 52"/>
            <p:cNvSpPr>
              <a:spLocks noChangeArrowheads="1"/>
            </p:cNvSpPr>
            <p:nvPr/>
          </p:nvSpPr>
          <p:spPr bwMode="auto">
            <a:xfrm>
              <a:off x="2468" y="29"/>
              <a:ext cx="7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max</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3" name="Text Box 53"/>
            <p:cNvSpPr>
              <a:spLocks noChangeArrowheads="1"/>
            </p:cNvSpPr>
            <p:nvPr/>
          </p:nvSpPr>
          <p:spPr bwMode="auto">
            <a:xfrm>
              <a:off x="1191" y="493"/>
              <a:ext cx="10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max</a:t>
              </a:r>
              <a:endParaRPr lang="zh-CN" altLang="en-US">
                <a:solidFill>
                  <a:srgbClr val="0000CC"/>
                </a:solidFill>
              </a:endParaRPr>
            </a:p>
          </p:txBody>
        </p:sp>
        <p:sp>
          <p:nvSpPr>
            <p:cNvPr id="38924" name="Line 54"/>
            <p:cNvSpPr>
              <a:spLocks noChangeShapeType="1"/>
            </p:cNvSpPr>
            <p:nvPr/>
          </p:nvSpPr>
          <p:spPr bwMode="auto">
            <a:xfrm>
              <a:off x="369" y="193"/>
              <a:ext cx="1" cy="30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5" name="Line 55"/>
            <p:cNvSpPr>
              <a:spLocks noChangeShapeType="1"/>
            </p:cNvSpPr>
            <p:nvPr/>
          </p:nvSpPr>
          <p:spPr bwMode="auto">
            <a:xfrm>
              <a:off x="369" y="665"/>
              <a:ext cx="1" cy="337"/>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6" name="Line 56"/>
            <p:cNvSpPr>
              <a:spLocks noChangeShapeType="1"/>
            </p:cNvSpPr>
            <p:nvPr/>
          </p:nvSpPr>
          <p:spPr bwMode="auto">
            <a:xfrm flipV="1">
              <a:off x="900" y="226"/>
              <a:ext cx="724" cy="37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7" name="Line 57"/>
            <p:cNvSpPr>
              <a:spLocks noChangeShapeType="1"/>
            </p:cNvSpPr>
            <p:nvPr/>
          </p:nvSpPr>
          <p:spPr bwMode="auto">
            <a:xfrm>
              <a:off x="1624" y="294"/>
              <a:ext cx="1" cy="2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8" name="Line 58"/>
            <p:cNvSpPr>
              <a:spLocks noChangeShapeType="1"/>
            </p:cNvSpPr>
            <p:nvPr/>
          </p:nvSpPr>
          <p:spPr bwMode="auto">
            <a:xfrm>
              <a:off x="1624" y="961"/>
              <a:ext cx="1" cy="405"/>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9" name="Line 59"/>
            <p:cNvSpPr>
              <a:spLocks noChangeShapeType="1"/>
            </p:cNvSpPr>
            <p:nvPr/>
          </p:nvSpPr>
          <p:spPr bwMode="auto">
            <a:xfrm flipH="1" flipV="1">
              <a:off x="852" y="665"/>
              <a:ext cx="760" cy="70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0" name="Text Box 60"/>
            <p:cNvSpPr>
              <a:spLocks noChangeArrowheads="1"/>
            </p:cNvSpPr>
            <p:nvPr/>
          </p:nvSpPr>
          <p:spPr bwMode="auto">
            <a:xfrm>
              <a:off x="1180" y="697"/>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min</a:t>
              </a:r>
              <a:endParaRPr lang="zh-CN" altLang="en-US">
                <a:solidFill>
                  <a:srgbClr val="0000CC"/>
                </a:solidFill>
              </a:endParaRPr>
            </a:p>
          </p:txBody>
        </p:sp>
        <p:sp>
          <p:nvSpPr>
            <p:cNvPr id="38931" name="Line 61"/>
            <p:cNvSpPr>
              <a:spLocks noChangeShapeType="1"/>
            </p:cNvSpPr>
            <p:nvPr/>
          </p:nvSpPr>
          <p:spPr bwMode="auto">
            <a:xfrm flipV="1">
              <a:off x="2244" y="262"/>
              <a:ext cx="468" cy="312"/>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2" name="Line 62"/>
            <p:cNvSpPr>
              <a:spLocks noChangeShapeType="1"/>
            </p:cNvSpPr>
            <p:nvPr/>
          </p:nvSpPr>
          <p:spPr bwMode="auto">
            <a:xfrm>
              <a:off x="2676" y="346"/>
              <a:ext cx="1" cy="3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3" name="Line 63"/>
            <p:cNvSpPr>
              <a:spLocks noChangeShapeType="1"/>
            </p:cNvSpPr>
            <p:nvPr/>
          </p:nvSpPr>
          <p:spPr bwMode="auto">
            <a:xfrm flipH="1" flipV="1">
              <a:off x="2208" y="646"/>
              <a:ext cx="492" cy="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4" name="Line 64"/>
            <p:cNvSpPr>
              <a:spLocks noChangeShapeType="1"/>
            </p:cNvSpPr>
            <p:nvPr/>
          </p:nvSpPr>
          <p:spPr bwMode="auto">
            <a:xfrm>
              <a:off x="2232" y="814"/>
              <a:ext cx="456" cy="12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5" name="Line 65"/>
            <p:cNvSpPr>
              <a:spLocks noChangeShapeType="1"/>
            </p:cNvSpPr>
            <p:nvPr/>
          </p:nvSpPr>
          <p:spPr bwMode="auto">
            <a:xfrm>
              <a:off x="2640" y="970"/>
              <a:ext cx="1" cy="24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6" name="Line 66"/>
            <p:cNvSpPr>
              <a:spLocks noChangeShapeType="1"/>
            </p:cNvSpPr>
            <p:nvPr/>
          </p:nvSpPr>
          <p:spPr bwMode="auto">
            <a:xfrm flipH="1" flipV="1">
              <a:off x="2220" y="862"/>
              <a:ext cx="384" cy="33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7" name="Text Box 67"/>
            <p:cNvSpPr>
              <a:spLocks noChangeArrowheads="1"/>
            </p:cNvSpPr>
            <p:nvPr/>
          </p:nvSpPr>
          <p:spPr bwMode="auto">
            <a:xfrm>
              <a:off x="2457" y="677"/>
              <a:ext cx="6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min</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grpSp>
      <p:sp>
        <p:nvSpPr>
          <p:cNvPr id="38938" name="Rectangle 68"/>
          <p:cNvSpPr>
            <a:spLocks noChangeArrowheads="1"/>
          </p:cNvSpPr>
          <p:nvPr/>
        </p:nvSpPr>
        <p:spPr bwMode="auto">
          <a:xfrm>
            <a:off x="0" y="0"/>
            <a:ext cx="77724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b="1">
                <a:solidFill>
                  <a:srgbClr val="007A77"/>
                </a:solidFill>
                <a:latin typeface="Times New Roman" pitchFamily="18" charset="0"/>
                <a:sym typeface="Times New Roman" pitchFamily="18" charset="0"/>
              </a:rPr>
              <a:t>例   求三个数中最大数和最小数的差值</a:t>
            </a:r>
            <a:endParaRPr lang="zh-CN" altLang="en-US" sz="4400" b="1">
              <a:solidFill>
                <a:srgbClr val="007A77"/>
              </a:solidFill>
              <a:latin typeface="Arial" pitchFamily="34" charset="0"/>
              <a:sym typeface="Arial" pitchFamily="34" charset="0"/>
            </a:endParaRPr>
          </a:p>
        </p:txBody>
      </p:sp>
      <p:pic>
        <p:nvPicPr>
          <p:cNvPr id="38939" name="Picture 69"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5157788"/>
            <a:ext cx="158432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circle(in)">
                                      <p:cBhvr>
                                        <p:cTn id="7" dur="20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circle(in)">
                                      <p:cBhvr>
                                        <p:cTn id="12" dur="20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circle(in)">
                                      <p:cBhvr>
                                        <p:cTn id="1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a:spLocks noChangeArrowheads="1"/>
          </p:cNvSpPr>
          <p:nvPr/>
        </p:nvSpPr>
        <p:spPr bwMode="auto">
          <a:xfrm>
            <a:off x="539750" y="333375"/>
            <a:ext cx="309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二、递归调用</a:t>
            </a:r>
            <a:endParaRPr lang="zh-CN" altLang="en-US"/>
          </a:p>
        </p:txBody>
      </p:sp>
      <p:pic>
        <p:nvPicPr>
          <p:cNvPr id="39939"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581525"/>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19"/>
          <p:cNvSpPr>
            <a:spLocks noChangeArrowheads="1"/>
          </p:cNvSpPr>
          <p:nvPr/>
        </p:nvSpPr>
        <p:spPr bwMode="auto">
          <a:xfrm>
            <a:off x="827088" y="908050"/>
            <a:ext cx="7920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8775" lvl="2"/>
            <a:r>
              <a:rPr lang="zh-CN" altLang="en-US" sz="2800" b="1" i="1">
                <a:solidFill>
                  <a:srgbClr val="40458C"/>
                </a:solidFill>
                <a:latin typeface="Times New Roman" pitchFamily="18" charset="0"/>
                <a:sym typeface="Times New Roman" pitchFamily="18" charset="0"/>
              </a:rPr>
              <a:t>定义</a:t>
            </a:r>
            <a:r>
              <a:rPr lang="zh-CN" altLang="en-US">
                <a:solidFill>
                  <a:srgbClr val="40458C"/>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函数直接或间接的调用自身叫函数的递归调用</a:t>
            </a:r>
            <a:endParaRPr lang="zh-CN" altLang="en-US"/>
          </a:p>
        </p:txBody>
      </p:sp>
      <p:grpSp>
        <p:nvGrpSpPr>
          <p:cNvPr id="39941" name="Group 21"/>
          <p:cNvGrpSpPr>
            <a:grpSpLocks/>
          </p:cNvGrpSpPr>
          <p:nvPr/>
        </p:nvGrpSpPr>
        <p:grpSpPr bwMode="auto">
          <a:xfrm>
            <a:off x="2484438" y="4292600"/>
            <a:ext cx="862012" cy="1890713"/>
            <a:chOff x="0" y="0"/>
            <a:chExt cx="543" cy="1191"/>
          </a:xfrm>
        </p:grpSpPr>
        <p:sp>
          <p:nvSpPr>
            <p:cNvPr id="39942" name="Text Box 22"/>
            <p:cNvSpPr>
              <a:spLocks noChangeArrowheads="1"/>
            </p:cNvSpPr>
            <p:nvPr/>
          </p:nvSpPr>
          <p:spPr bwMode="auto">
            <a:xfrm>
              <a:off x="228" y="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 )</a:t>
              </a:r>
              <a:endParaRPr lang="zh-CN" altLang="en-US"/>
            </a:p>
          </p:txBody>
        </p:sp>
        <p:sp>
          <p:nvSpPr>
            <p:cNvPr id="39943" name="Text Box 23"/>
            <p:cNvSpPr>
              <a:spLocks noChangeArrowheads="1"/>
            </p:cNvSpPr>
            <p:nvPr/>
          </p:nvSpPr>
          <p:spPr bwMode="auto">
            <a:xfrm>
              <a:off x="192" y="94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a:t>
              </a:r>
              <a:endParaRPr lang="zh-CN" altLang="en-US"/>
            </a:p>
          </p:txBody>
        </p:sp>
        <p:sp>
          <p:nvSpPr>
            <p:cNvPr id="39944" name="Line 24"/>
            <p:cNvSpPr>
              <a:spLocks noChangeShapeType="1"/>
            </p:cNvSpPr>
            <p:nvPr/>
          </p:nvSpPr>
          <p:spPr bwMode="auto">
            <a:xfrm>
              <a:off x="384" y="269"/>
              <a:ext cx="1" cy="67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5" name="Line 25"/>
            <p:cNvSpPr>
              <a:spLocks noChangeShapeType="1"/>
            </p:cNvSpPr>
            <p:nvPr/>
          </p:nvSpPr>
          <p:spPr bwMode="auto">
            <a:xfrm flipH="1">
              <a:off x="0" y="1037"/>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6" name="Line 26"/>
            <p:cNvSpPr>
              <a:spLocks noChangeShapeType="1"/>
            </p:cNvSpPr>
            <p:nvPr/>
          </p:nvSpPr>
          <p:spPr bwMode="auto">
            <a:xfrm flipV="1">
              <a:off x="0" y="125"/>
              <a:ext cx="1" cy="91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7" name="Line 27"/>
            <p:cNvSpPr>
              <a:spLocks noChangeShapeType="1"/>
            </p:cNvSpPr>
            <p:nvPr/>
          </p:nvSpPr>
          <p:spPr bwMode="auto">
            <a:xfrm>
              <a:off x="0" y="125"/>
              <a:ext cx="288"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9948" name="Group 28"/>
          <p:cNvGrpSpPr>
            <a:grpSpLocks/>
          </p:cNvGrpSpPr>
          <p:nvPr/>
        </p:nvGrpSpPr>
        <p:grpSpPr bwMode="auto">
          <a:xfrm>
            <a:off x="5219700" y="4365625"/>
            <a:ext cx="2286000" cy="1997075"/>
            <a:chOff x="0" y="0"/>
            <a:chExt cx="1440" cy="1258"/>
          </a:xfrm>
        </p:grpSpPr>
        <p:sp>
          <p:nvSpPr>
            <p:cNvPr id="39949" name="Text Box 29"/>
            <p:cNvSpPr>
              <a:spLocks noChangeArrowheads="1"/>
            </p:cNvSpPr>
            <p:nvPr/>
          </p:nvSpPr>
          <p:spPr bwMode="auto">
            <a:xfrm>
              <a:off x="0" y="1008"/>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f2</a:t>
              </a:r>
              <a:endParaRPr lang="zh-CN" altLang="en-US"/>
            </a:p>
          </p:txBody>
        </p:sp>
        <p:sp>
          <p:nvSpPr>
            <p:cNvPr id="39950" name="Text Box 30"/>
            <p:cNvSpPr>
              <a:spLocks noChangeArrowheads="1"/>
            </p:cNvSpPr>
            <p:nvPr/>
          </p:nvSpPr>
          <p:spPr bwMode="auto">
            <a:xfrm>
              <a:off x="912"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f1</a:t>
              </a:r>
              <a:endParaRPr lang="zh-CN" altLang="en-US"/>
            </a:p>
          </p:txBody>
        </p:sp>
        <p:sp>
          <p:nvSpPr>
            <p:cNvPr id="39951" name="Text Box 31"/>
            <p:cNvSpPr>
              <a:spLocks noChangeArrowheads="1"/>
            </p:cNvSpPr>
            <p:nvPr/>
          </p:nvSpPr>
          <p:spPr bwMode="auto">
            <a:xfrm>
              <a:off x="56"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f1( )</a:t>
              </a:r>
              <a:endParaRPr lang="zh-CN" altLang="en-US" dirty="0"/>
            </a:p>
          </p:txBody>
        </p:sp>
        <p:sp>
          <p:nvSpPr>
            <p:cNvPr id="39952" name="Text Box 32"/>
            <p:cNvSpPr>
              <a:spLocks noChangeArrowheads="1"/>
            </p:cNvSpPr>
            <p:nvPr/>
          </p:nvSpPr>
          <p:spPr bwMode="auto">
            <a:xfrm>
              <a:off x="968"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f2( )</a:t>
              </a:r>
              <a:endParaRPr lang="zh-CN" altLang="en-US"/>
            </a:p>
          </p:txBody>
        </p:sp>
        <p:sp>
          <p:nvSpPr>
            <p:cNvPr id="39953" name="Line 33"/>
            <p:cNvSpPr>
              <a:spLocks noChangeShapeType="1"/>
            </p:cNvSpPr>
            <p:nvPr/>
          </p:nvSpPr>
          <p:spPr bwMode="auto">
            <a:xfrm>
              <a:off x="192" y="384"/>
              <a:ext cx="1" cy="62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4" name="Line 34"/>
            <p:cNvSpPr>
              <a:spLocks noChangeShapeType="1"/>
            </p:cNvSpPr>
            <p:nvPr/>
          </p:nvSpPr>
          <p:spPr bwMode="auto">
            <a:xfrm flipV="1">
              <a:off x="336" y="336"/>
              <a:ext cx="768" cy="76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5" name="Line 35"/>
            <p:cNvSpPr>
              <a:spLocks noChangeShapeType="1"/>
            </p:cNvSpPr>
            <p:nvPr/>
          </p:nvSpPr>
          <p:spPr bwMode="auto">
            <a:xfrm>
              <a:off x="1104" y="432"/>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6" name="Line 36"/>
            <p:cNvSpPr>
              <a:spLocks noChangeShapeType="1"/>
            </p:cNvSpPr>
            <p:nvPr/>
          </p:nvSpPr>
          <p:spPr bwMode="auto">
            <a:xfrm>
              <a:off x="1248" y="1152"/>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7" name="Line 37"/>
            <p:cNvSpPr>
              <a:spLocks noChangeShapeType="1"/>
            </p:cNvSpPr>
            <p:nvPr/>
          </p:nvSpPr>
          <p:spPr bwMode="auto">
            <a:xfrm flipV="1">
              <a:off x="1440" y="0"/>
              <a:ext cx="1" cy="115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8" name="Line 38"/>
            <p:cNvSpPr>
              <a:spLocks noChangeShapeType="1"/>
            </p:cNvSpPr>
            <p:nvPr/>
          </p:nvSpPr>
          <p:spPr bwMode="auto">
            <a:xfrm flipH="1">
              <a:off x="192" y="0"/>
              <a:ext cx="124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9" name="Line 39"/>
            <p:cNvSpPr>
              <a:spLocks noChangeShapeType="1"/>
            </p:cNvSpPr>
            <p:nvPr/>
          </p:nvSpPr>
          <p:spPr bwMode="auto">
            <a:xfrm>
              <a:off x="192" y="0"/>
              <a:ext cx="1" cy="14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9960" name="Text Box 41"/>
          <p:cNvSpPr>
            <a:spLocks noChangeArrowheads="1"/>
          </p:cNvSpPr>
          <p:nvPr/>
        </p:nvSpPr>
        <p:spPr bwMode="auto">
          <a:xfrm>
            <a:off x="1692275" y="1557338"/>
            <a:ext cx="2044700" cy="2673350"/>
          </a:xfrm>
          <a:prstGeom prst="rect">
            <a:avLst/>
          </a:prstGeom>
          <a:solidFill>
            <a:srgbClr val="FFFF99"/>
          </a:solidFill>
          <a:ln w="254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nvGrpSpPr>
          <p:cNvPr id="39961" name="Group 48"/>
          <p:cNvGrpSpPr>
            <a:grpSpLocks/>
          </p:cNvGrpSpPr>
          <p:nvPr/>
        </p:nvGrpSpPr>
        <p:grpSpPr bwMode="auto">
          <a:xfrm>
            <a:off x="3924300" y="1557338"/>
            <a:ext cx="4579938" cy="2684462"/>
            <a:chOff x="0" y="0"/>
            <a:chExt cx="2885" cy="1691"/>
          </a:xfrm>
        </p:grpSpPr>
        <p:sp>
          <p:nvSpPr>
            <p:cNvPr id="39962" name="Text Box 43"/>
            <p:cNvSpPr>
              <a:spLocks noChangeArrowheads="1"/>
            </p:cNvSpPr>
            <p:nvPr/>
          </p:nvSpPr>
          <p:spPr bwMode="auto">
            <a:xfrm>
              <a:off x="0" y="11"/>
              <a:ext cx="1284"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f1(int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z=f2(y);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3" name="Text Box 44"/>
            <p:cNvSpPr>
              <a:spLocks noChangeArrowheads="1"/>
            </p:cNvSpPr>
            <p:nvPr/>
          </p:nvSpPr>
          <p:spPr bwMode="auto">
            <a:xfrm>
              <a:off x="1589" y="0"/>
              <a:ext cx="1296"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f2(int 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FF0000"/>
                  </a:solidFill>
                  <a:latin typeface="Times New Roman" pitchFamily="18" charset="0"/>
                  <a:sym typeface="Times New Roman" pitchFamily="18" charset="0"/>
                </a:rPr>
                <a:t>      c=f1(a);</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return(3+c);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4" name="Line 45"/>
            <p:cNvSpPr>
              <a:spLocks noChangeShapeType="1"/>
            </p:cNvSpPr>
            <p:nvPr/>
          </p:nvSpPr>
          <p:spPr bwMode="auto">
            <a:xfrm flipV="1">
              <a:off x="953" y="272"/>
              <a:ext cx="725" cy="600"/>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39965" name="Line 46"/>
            <p:cNvSpPr>
              <a:spLocks noChangeShapeType="1"/>
            </p:cNvSpPr>
            <p:nvPr/>
          </p:nvSpPr>
          <p:spPr bwMode="auto">
            <a:xfrm flipH="1" flipV="1">
              <a:off x="998" y="272"/>
              <a:ext cx="823" cy="566"/>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grpSp>
      <p:sp>
        <p:nvSpPr>
          <p:cNvPr id="39966" name="AutoShape 50"/>
          <p:cNvSpPr>
            <a:spLocks/>
          </p:cNvSpPr>
          <p:nvPr/>
        </p:nvSpPr>
        <p:spPr bwMode="auto">
          <a:xfrm>
            <a:off x="250825" y="3716338"/>
            <a:ext cx="936625" cy="649287"/>
          </a:xfrm>
          <a:prstGeom prst="accentCallout2">
            <a:avLst>
              <a:gd name="adj1" fmla="val 17602"/>
              <a:gd name="adj2" fmla="val 108130"/>
              <a:gd name="adj3" fmla="val 17602"/>
              <a:gd name="adj4" fmla="val 127792"/>
              <a:gd name="adj5" fmla="val -105866"/>
              <a:gd name="adj6" fmla="val 147625"/>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直接调用</a:t>
            </a:r>
            <a:endParaRPr lang="zh-CN" altLang="en-US"/>
          </a:p>
        </p:txBody>
      </p:sp>
      <p:sp>
        <p:nvSpPr>
          <p:cNvPr id="39967" name="AutoShape 51"/>
          <p:cNvSpPr>
            <a:spLocks/>
          </p:cNvSpPr>
          <p:nvPr/>
        </p:nvSpPr>
        <p:spPr bwMode="auto">
          <a:xfrm>
            <a:off x="3851275" y="4941888"/>
            <a:ext cx="936625" cy="720725"/>
          </a:xfrm>
          <a:prstGeom prst="accentCallout2">
            <a:avLst>
              <a:gd name="adj1" fmla="val 15856"/>
              <a:gd name="adj2" fmla="val 108130"/>
              <a:gd name="adj3" fmla="val 15856"/>
              <a:gd name="adj4" fmla="val 136102"/>
              <a:gd name="adj5" fmla="val -91630"/>
              <a:gd name="adj6" fmla="val 165426"/>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间接调用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60"/>
                                        </p:tgtEl>
                                        <p:attrNameLst>
                                          <p:attrName>style.visibility</p:attrName>
                                        </p:attrNameLst>
                                      </p:cBhvr>
                                      <p:to>
                                        <p:strVal val="visible"/>
                                      </p:to>
                                    </p:set>
                                    <p:animEffect>
                                      <p:cBhvr>
                                        <p:cTn id="7" dur="500"/>
                                        <p:tgtEl>
                                          <p:spTgt spid="39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p:cBhvr>
                                        <p:cTn id="12" dur="500"/>
                                        <p:tgtEl>
                                          <p:spTgt spid="3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966"/>
                                        </p:tgtEl>
                                        <p:attrNameLst>
                                          <p:attrName>style.visibility</p:attrName>
                                        </p:attrNameLst>
                                      </p:cBhvr>
                                      <p:to>
                                        <p:strVal val="visible"/>
                                      </p:to>
                                    </p:set>
                                    <p:anim calcmode="lin" valueType="num">
                                      <p:cBhvr>
                                        <p:cTn id="17" dur="500" fill="hold"/>
                                        <p:tgtEl>
                                          <p:spTgt spid="39966"/>
                                        </p:tgtEl>
                                        <p:attrNameLst>
                                          <p:attrName>ppt_x</p:attrName>
                                        </p:attrNameLst>
                                      </p:cBhvr>
                                      <p:tavLst>
                                        <p:tav tm="0">
                                          <p:val>
                                            <p:strVal val="0-#ppt_w/2"/>
                                          </p:val>
                                        </p:tav>
                                        <p:tav tm="100000">
                                          <p:val>
                                            <p:strVal val="#ppt_x"/>
                                          </p:val>
                                        </p:tav>
                                      </p:tavLst>
                                    </p:anim>
                                    <p:anim calcmode="lin" valueType="num">
                                      <p:cBhvr>
                                        <p:cTn id="18" dur="500" fill="hold"/>
                                        <p:tgtEl>
                                          <p:spTgt spid="39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9961"/>
                                        </p:tgtEl>
                                        <p:attrNameLst>
                                          <p:attrName>style.visibility</p:attrName>
                                        </p:attrNameLst>
                                      </p:cBhvr>
                                      <p:to>
                                        <p:strVal val="visible"/>
                                      </p:to>
                                    </p:set>
                                    <p:animEffect>
                                      <p:cBhvr>
                                        <p:cTn id="23" dur="500"/>
                                        <p:tgtEl>
                                          <p:spTgt spid="399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9948"/>
                                        </p:tgtEl>
                                        <p:attrNameLst>
                                          <p:attrName>style.visibility</p:attrName>
                                        </p:attrNameLst>
                                      </p:cBhvr>
                                      <p:to>
                                        <p:strVal val="visible"/>
                                      </p:to>
                                    </p:set>
                                    <p:animEffect>
                                      <p:cBhvr>
                                        <p:cTn id="28" dur="500"/>
                                        <p:tgtEl>
                                          <p:spTgt spid="399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967"/>
                                        </p:tgtEl>
                                        <p:attrNameLst>
                                          <p:attrName>style.visibility</p:attrName>
                                        </p:attrNameLst>
                                      </p:cBhvr>
                                      <p:to>
                                        <p:strVal val="visible"/>
                                      </p:to>
                                    </p:set>
                                    <p:anim calcmode="lin" valueType="num">
                                      <p:cBhvr>
                                        <p:cTn id="33" dur="500" fill="hold"/>
                                        <p:tgtEl>
                                          <p:spTgt spid="39967"/>
                                        </p:tgtEl>
                                        <p:attrNameLst>
                                          <p:attrName>ppt_x</p:attrName>
                                        </p:attrNameLst>
                                      </p:cBhvr>
                                      <p:tavLst>
                                        <p:tav tm="0">
                                          <p:val>
                                            <p:strVal val="#ppt_x"/>
                                          </p:val>
                                        </p:tav>
                                        <p:tav tm="100000">
                                          <p:val>
                                            <p:strVal val="#ppt_x"/>
                                          </p:val>
                                        </p:tav>
                                      </p:tavLst>
                                    </p:anim>
                                    <p:anim calcmode="lin" valueType="num">
                                      <p:cBhvr>
                                        <p:cTn id="34" dur="500" fill="hold"/>
                                        <p:tgtEl>
                                          <p:spTgt spid="39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0" grpId="0" bldLvl="0" animBg="1" autoUpdateAnimBg="0"/>
      <p:bldP spid="39966" grpId="0" bldLvl="0" animBg="1" autoUpdateAnimBg="0"/>
      <p:bldP spid="39967"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a:spLocks noChangeArrowheads="1"/>
          </p:cNvSpPr>
          <p:nvPr/>
        </p:nvSpPr>
        <p:spPr bwMode="auto">
          <a:xfrm>
            <a:off x="900113" y="952500"/>
            <a:ext cx="7386637" cy="90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10000"/>
              </a:lnSpc>
              <a:spcBef>
                <a:spcPct val="50000"/>
              </a:spcBef>
            </a:pPr>
            <a:r>
              <a:rPr lang="zh-CN" altLang="en-US" b="1" dirty="0">
                <a:solidFill>
                  <a:srgbClr val="0000FF"/>
                </a:solidFill>
                <a:latin typeface="幼圆" pitchFamily="49" charset="-122"/>
                <a:ea typeface="幼圆" pitchFamily="49" charset="-122"/>
                <a:sym typeface="幼圆" pitchFamily="49" charset="-122"/>
              </a:rPr>
              <a:t>显然</a:t>
            </a:r>
            <a:r>
              <a:rPr lang="en-US" b="1" dirty="0">
                <a:solidFill>
                  <a:srgbClr val="0000FF"/>
                </a:solidFill>
                <a:latin typeface="幼圆" pitchFamily="49" charset="-122"/>
                <a:ea typeface="幼圆" pitchFamily="49" charset="-122"/>
                <a:sym typeface="幼圆" pitchFamily="49" charset="-122"/>
              </a:rPr>
              <a:t>:</a:t>
            </a:r>
            <a:r>
              <a:rPr lang="en-US" dirty="0">
                <a:latin typeface="Times New Roman" pitchFamily="18" charset="0"/>
              </a:rPr>
              <a:t> </a:t>
            </a:r>
            <a:r>
              <a:rPr lang="zh-CN" altLang="en-US" dirty="0">
                <a:latin typeface="Times New Roman" pitchFamily="18" charset="0"/>
              </a:rPr>
              <a:t>上述例子会无限递归 </a:t>
            </a:r>
            <a:r>
              <a:rPr lang="en-US" dirty="0">
                <a:latin typeface="Times New Roman" pitchFamily="18" charset="0"/>
              </a:rPr>
              <a:t>(</a:t>
            </a:r>
            <a:r>
              <a:rPr lang="zh-CN" altLang="en-US" dirty="0">
                <a:latin typeface="Times New Roman" pitchFamily="18" charset="0"/>
              </a:rPr>
              <a:t>无限执行</a:t>
            </a:r>
            <a:r>
              <a:rPr lang="en-US" dirty="0">
                <a:latin typeface="Times New Roman" pitchFamily="18" charset="0"/>
              </a:rPr>
              <a:t>)</a:t>
            </a:r>
            <a:r>
              <a:rPr lang="zh-CN" altLang="en-US" dirty="0">
                <a:latin typeface="Times New Roman" pitchFamily="18" charset="0"/>
              </a:rPr>
              <a:t>。所以</a:t>
            </a:r>
            <a:r>
              <a:rPr lang="en-US" dirty="0">
                <a:latin typeface="Times New Roman" pitchFamily="18" charset="0"/>
              </a:rPr>
              <a:t>, </a:t>
            </a:r>
            <a:r>
              <a:rPr lang="zh-CN" altLang="en-US" dirty="0">
                <a:latin typeface="Times New Roman" pitchFamily="18" charset="0"/>
              </a:rPr>
              <a:t>在递归调用时都必须有条件限制。</a:t>
            </a:r>
            <a:endParaRPr lang="zh-CN" altLang="en-US" dirty="0"/>
          </a:p>
        </p:txBody>
      </p:sp>
      <p:grpSp>
        <p:nvGrpSpPr>
          <p:cNvPr id="40963" name="Group 3"/>
          <p:cNvGrpSpPr>
            <a:grpSpLocks/>
          </p:cNvGrpSpPr>
          <p:nvPr/>
        </p:nvGrpSpPr>
        <p:grpSpPr bwMode="auto">
          <a:xfrm>
            <a:off x="2419350" y="4667250"/>
            <a:ext cx="4954588" cy="1160463"/>
            <a:chOff x="0" y="0"/>
            <a:chExt cx="3121" cy="731"/>
          </a:xfrm>
        </p:grpSpPr>
        <p:sp>
          <p:nvSpPr>
            <p:cNvPr id="40964" name="Text Box 4"/>
            <p:cNvSpPr>
              <a:spLocks noChangeArrowheads="1"/>
            </p:cNvSpPr>
            <p:nvPr/>
          </p:nvSpPr>
          <p:spPr bwMode="auto">
            <a:xfrm>
              <a:off x="0" y="233"/>
              <a:ext cx="5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endParaRPr lang="zh-CN" altLang="en-US"/>
            </a:p>
          </p:txBody>
        </p:sp>
        <p:sp>
          <p:nvSpPr>
            <p:cNvPr id="40965" name="Text Box 5"/>
            <p:cNvSpPr>
              <a:spLocks noChangeArrowheads="1"/>
            </p:cNvSpPr>
            <p:nvPr/>
          </p:nvSpPr>
          <p:spPr bwMode="auto">
            <a:xfrm>
              <a:off x="755" y="0"/>
              <a:ext cx="2366"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dirty="0">
                  <a:solidFill>
                    <a:srgbClr val="40458C"/>
                  </a:solidFill>
                  <a:latin typeface="Times New Roman" pitchFamily="18" charset="0"/>
                  <a:sym typeface="Times New Roman" pitchFamily="18" charset="0"/>
                </a:rPr>
                <a:t>1                     (n=0, 1)</a:t>
              </a:r>
              <a:endParaRPr lang="zh-CN" altLang="en-US" sz="2800" dirty="0">
                <a:solidFill>
                  <a:srgbClr val="40458C"/>
                </a:solidFill>
                <a:latin typeface="Times New Roman" pitchFamily="18" charset="0"/>
                <a:sym typeface="Times New Roman" pitchFamily="18" charset="0"/>
              </a:endParaRPr>
            </a:p>
            <a:p>
              <a:pPr>
                <a:spcBef>
                  <a:spcPct val="50000"/>
                </a:spcBef>
              </a:pPr>
              <a:r>
                <a:rPr lang="en-US" sz="2800" dirty="0">
                  <a:solidFill>
                    <a:srgbClr val="40458C"/>
                  </a:solidFill>
                  <a:latin typeface="Times New Roman" pitchFamily="18" charset="0"/>
                  <a:sym typeface="Times New Roman" pitchFamily="18" charset="0"/>
                </a:rPr>
                <a:t>n</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(n–1)!          (n&gt;1)</a:t>
              </a:r>
            </a:p>
          </p:txBody>
        </p:sp>
        <p:sp>
          <p:nvSpPr>
            <p:cNvPr id="40966" name="AutoShape 6"/>
            <p:cNvSpPr>
              <a:spLocks/>
            </p:cNvSpPr>
            <p:nvPr/>
          </p:nvSpPr>
          <p:spPr bwMode="auto">
            <a:xfrm>
              <a:off x="566" y="133"/>
              <a:ext cx="147" cy="478"/>
            </a:xfrm>
            <a:prstGeom prst="leftBrace">
              <a:avLst>
                <a:gd name="adj1" fmla="val 27098"/>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grpSp>
      <p:sp>
        <p:nvSpPr>
          <p:cNvPr id="40967" name="Rectangle 7"/>
          <p:cNvSpPr>
            <a:spLocks noChangeArrowheads="1"/>
          </p:cNvSpPr>
          <p:nvPr/>
        </p:nvSpPr>
        <p:spPr bwMode="auto">
          <a:xfrm>
            <a:off x="755650" y="1959265"/>
            <a:ext cx="6032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rgbClr val="40458C"/>
                </a:solidFill>
                <a:latin typeface="Times New Roman" pitchFamily="18" charset="0"/>
                <a:sym typeface="Times New Roman" pitchFamily="18" charset="0"/>
              </a:rPr>
              <a:t>当条件成立</a:t>
            </a:r>
            <a:r>
              <a:rPr lang="en-US" dirty="0">
                <a:solidFill>
                  <a:srgbClr val="40458C"/>
                </a:solidFill>
                <a:latin typeface="Times New Roman" pitchFamily="18" charset="0"/>
                <a:sym typeface="Times New Roman" pitchFamily="18" charset="0"/>
              </a:rPr>
              <a:t>, </a:t>
            </a:r>
            <a:r>
              <a:rPr lang="zh-CN" altLang="en-US" dirty="0">
                <a:solidFill>
                  <a:srgbClr val="40458C"/>
                </a:solidFill>
                <a:latin typeface="Times New Roman" pitchFamily="18" charset="0"/>
                <a:sym typeface="Times New Roman" pitchFamily="18" charset="0"/>
              </a:rPr>
              <a:t>调用递归</a:t>
            </a:r>
            <a:r>
              <a:rPr lang="en-US" dirty="0">
                <a:solidFill>
                  <a:srgbClr val="40458C"/>
                </a:solidFill>
                <a:latin typeface="Times New Roman" pitchFamily="18" charset="0"/>
                <a:sym typeface="Times New Roman" pitchFamily="18" charset="0"/>
              </a:rPr>
              <a:t>, </a:t>
            </a:r>
            <a:r>
              <a:rPr lang="zh-CN" altLang="en-US" dirty="0">
                <a:solidFill>
                  <a:srgbClr val="40458C"/>
                </a:solidFill>
                <a:latin typeface="Times New Roman" pitchFamily="18" charset="0"/>
                <a:sym typeface="Times New Roman" pitchFamily="18" charset="0"/>
              </a:rPr>
              <a:t>否则结束。</a:t>
            </a:r>
            <a:endParaRPr lang="zh-CN" altLang="en-US" dirty="0"/>
          </a:p>
        </p:txBody>
      </p:sp>
      <p:sp>
        <p:nvSpPr>
          <p:cNvPr id="40968" name="Rectangle 8"/>
          <p:cNvSpPr>
            <a:spLocks noChangeArrowheads="1"/>
          </p:cNvSpPr>
          <p:nvPr/>
        </p:nvSpPr>
        <p:spPr bwMode="auto">
          <a:xfrm>
            <a:off x="933450" y="28956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latin typeface="幼圆" pitchFamily="49" charset="-122"/>
                <a:ea typeface="幼圆" pitchFamily="49" charset="-122"/>
                <a:sym typeface="幼圆" pitchFamily="49" charset="-122"/>
              </a:rPr>
              <a:t>例</a:t>
            </a:r>
            <a:r>
              <a:rPr lang="en-US" sz="2800" b="1">
                <a:solidFill>
                  <a:srgbClr val="00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a:t>
            </a:r>
            <a:r>
              <a:rPr lang="en-US" sz="2800">
                <a:solidFill>
                  <a:srgbClr val="40458C"/>
                </a:solidFill>
                <a:latin typeface="Times New Roman" pitchFamily="18" charset="0"/>
                <a:sym typeface="Times New Roman" pitchFamily="18" charset="0"/>
              </a:rPr>
              <a:t>n!</a:t>
            </a:r>
            <a:endParaRPr lang="zh-CN" altLang="en-US"/>
          </a:p>
        </p:txBody>
      </p:sp>
      <p:sp>
        <p:nvSpPr>
          <p:cNvPr id="40969" name="Rectangle 9"/>
          <p:cNvSpPr>
            <a:spLocks noChangeArrowheads="1"/>
          </p:cNvSpPr>
          <p:nvPr/>
        </p:nvSpPr>
        <p:spPr bwMode="auto">
          <a:xfrm>
            <a:off x="1962150" y="3752850"/>
            <a:ext cx="372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dirty="0">
                <a:solidFill>
                  <a:srgbClr val="FF3300"/>
                </a:solidFill>
                <a:latin typeface="Times New Roman" pitchFamily="18" charset="0"/>
                <a:sym typeface="Times New Roman" pitchFamily="18" charset="0"/>
              </a:rPr>
              <a:t>1. </a:t>
            </a:r>
            <a:r>
              <a:rPr lang="zh-CN" altLang="en-US" sz="2800" b="1" dirty="0">
                <a:solidFill>
                  <a:srgbClr val="FF3300"/>
                </a:solidFill>
                <a:latin typeface="Times New Roman" pitchFamily="18" charset="0"/>
                <a:sym typeface="Times New Roman" pitchFamily="18" charset="0"/>
              </a:rPr>
              <a:t>从数学上定义</a:t>
            </a:r>
          </a:p>
        </p:txBody>
      </p:sp>
      <p:grpSp>
        <p:nvGrpSpPr>
          <p:cNvPr id="40970" name="Group 17"/>
          <p:cNvGrpSpPr>
            <a:grpSpLocks/>
          </p:cNvGrpSpPr>
          <p:nvPr/>
        </p:nvGrpSpPr>
        <p:grpSpPr bwMode="auto">
          <a:xfrm>
            <a:off x="6651625" y="0"/>
            <a:ext cx="2263775" cy="476250"/>
            <a:chOff x="0" y="0"/>
            <a:chExt cx="1426" cy="300"/>
          </a:xfrm>
        </p:grpSpPr>
        <p:sp>
          <p:nvSpPr>
            <p:cNvPr id="40971"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0972"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3" name="Text Box 41"/>
          <p:cNvSpPr>
            <a:spLocks noChangeArrowheads="1"/>
          </p:cNvSpPr>
          <p:nvPr/>
        </p:nvSpPr>
        <p:spPr bwMode="auto">
          <a:xfrm>
            <a:off x="5796085" y="1631951"/>
            <a:ext cx="2044700" cy="2673350"/>
          </a:xfrm>
          <a:prstGeom prst="rect">
            <a:avLst/>
          </a:prstGeom>
          <a:solidFill>
            <a:srgbClr val="FFFF99"/>
          </a:solidFill>
          <a:ln w="254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62"/>
                                        </p:tgtEl>
                                        <p:attrNameLst>
                                          <p:attrName>style.visibility</p:attrName>
                                        </p:attrNameLst>
                                      </p:cBhvr>
                                      <p:to>
                                        <p:strVal val="visible"/>
                                      </p:to>
                                    </p:set>
                                    <p:animEffect>
                                      <p:cBhvr>
                                        <p:cTn id="11" dur="500"/>
                                        <p:tgtEl>
                                          <p:spTgt spid="40962"/>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967"/>
                                        </p:tgtEl>
                                        <p:attrNameLst>
                                          <p:attrName>style.visibility</p:attrName>
                                        </p:attrNameLst>
                                      </p:cBhvr>
                                      <p:to>
                                        <p:strVal val="visible"/>
                                      </p:to>
                                    </p:set>
                                    <p:animEffect>
                                      <p:cBhvr>
                                        <p:cTn id="15" dur="500"/>
                                        <p:tgtEl>
                                          <p:spTgt spid="40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968"/>
                                        </p:tgtEl>
                                        <p:attrNameLst>
                                          <p:attrName>style.visibility</p:attrName>
                                        </p:attrNameLst>
                                      </p:cBhvr>
                                      <p:to>
                                        <p:strVal val="visible"/>
                                      </p:to>
                                    </p:set>
                                    <p:animEffect>
                                      <p:cBhvr>
                                        <p:cTn id="20" dur="500"/>
                                        <p:tgtEl>
                                          <p:spTgt spid="40968"/>
                                        </p:tgtEl>
                                      </p:cBhvr>
                                    </p:animEffect>
                                  </p:childTnLst>
                                </p:cTn>
                              </p:par>
                            </p:childTnLst>
                          </p:cTn>
                        </p:par>
                        <p:par>
                          <p:cTn id="21" fill="hold" nodeType="with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0969"/>
                                        </p:tgtEl>
                                        <p:attrNameLst>
                                          <p:attrName>style.visibility</p:attrName>
                                        </p:attrNameLst>
                                      </p:cBhvr>
                                      <p:to>
                                        <p:strVal val="visible"/>
                                      </p:to>
                                    </p:set>
                                    <p:animEffect>
                                      <p:cBhvr>
                                        <p:cTn id="24" dur="500"/>
                                        <p:tgtEl>
                                          <p:spTgt spid="40969"/>
                                        </p:tgtEl>
                                      </p:cBhvr>
                                    </p:animEffect>
                                  </p:childTnLst>
                                </p:cTn>
                              </p:par>
                              <p:par>
                                <p:cTn id="25" presetID="22" presetClass="entr" presetSubtype="8" fill="hold" nodeType="withEffect">
                                  <p:stCondLst>
                                    <p:cond delay="0"/>
                                  </p:stCondLst>
                                  <p:childTnLst>
                                    <p:set>
                                      <p:cBhvr>
                                        <p:cTn id="26" dur="1" fill="hold">
                                          <p:stCondLst>
                                            <p:cond delay="0"/>
                                          </p:stCondLst>
                                        </p:cTn>
                                        <p:tgtEl>
                                          <p:spTgt spid="40963"/>
                                        </p:tgtEl>
                                        <p:attrNameLst>
                                          <p:attrName>style.visibility</p:attrName>
                                        </p:attrNameLst>
                                      </p:cBhvr>
                                      <p:to>
                                        <p:strVal val="visible"/>
                                      </p:to>
                                    </p:set>
                                    <p:animEffect>
                                      <p:cBhvr>
                                        <p:cTn id="2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utoUpdateAnimBg="0"/>
      <p:bldP spid="40967" grpId="0" bldLvl="0" autoUpdateAnimBg="0"/>
      <p:bldP spid="40968" grpId="0" bldLvl="0" autoUpdateAnimBg="0"/>
      <p:bldP spid="40969" grpId="0" bldLvl="0" autoUpdateAnimBg="0"/>
      <p:bldP spid="13"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a:spLocks noChangeArrowheads="1"/>
          </p:cNvSpPr>
          <p:nvPr/>
        </p:nvSpPr>
        <p:spPr bwMode="auto">
          <a:xfrm>
            <a:off x="755650" y="819150"/>
            <a:ext cx="7162800"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30000"/>
              </a:lnSpc>
              <a:spcBef>
                <a:spcPct val="50000"/>
              </a:spcBef>
            </a:pPr>
            <a:r>
              <a:rPr lang="en-US" sz="2800" dirty="0">
                <a:solidFill>
                  <a:srgbClr val="40458C"/>
                </a:solidFill>
                <a:latin typeface="Times New Roman" pitchFamily="18" charset="0"/>
                <a:sym typeface="Times New Roman" pitchFamily="18" charset="0"/>
              </a:rPr>
              <a:t>    #include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long </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int</a:t>
            </a:r>
            <a:r>
              <a:rPr lang="en-US" sz="2800" dirty="0">
                <a:solidFill>
                  <a:srgbClr val="40458C"/>
                </a:solidFill>
                <a:latin typeface="Times New Roman" pitchFamily="18" charset="0"/>
                <a:sym typeface="Times New Roman" pitchFamily="18" charset="0"/>
              </a:rPr>
              <a:t> n)    </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函数定义</a:t>
            </a:r>
            <a:r>
              <a:rPr lang="en-US" b="1" dirty="0">
                <a:solidFill>
                  <a:srgbClr val="0000FF"/>
                </a:solidFill>
                <a:latin typeface="Times New Roman" pitchFamily="18" charset="0"/>
                <a:sym typeface="Times New Roman" pitchFamily="18" charset="0"/>
              </a:rPr>
              <a:t>, </a:t>
            </a:r>
            <a:r>
              <a:rPr lang="zh-CN" altLang="en-US" b="1" dirty="0">
                <a:solidFill>
                  <a:srgbClr val="0000FF"/>
                </a:solidFill>
                <a:latin typeface="Times New Roman" pitchFamily="18" charset="0"/>
                <a:sym typeface="Times New Roman" pitchFamily="18" charset="0"/>
              </a:rPr>
              <a:t>计算</a:t>
            </a:r>
            <a:r>
              <a:rPr lang="en-US" b="1" dirty="0">
                <a:solidFill>
                  <a:srgbClr val="0000FF"/>
                </a:solidFill>
                <a:latin typeface="Times New Roman" pitchFamily="18" charset="0"/>
                <a:sym typeface="Times New Roman" pitchFamily="18" charset="0"/>
              </a:rPr>
              <a:t>n</a:t>
            </a:r>
            <a:r>
              <a:rPr lang="zh-CN" altLang="en-US" b="1" dirty="0">
                <a:solidFill>
                  <a:srgbClr val="0000FF"/>
                </a:solidFill>
                <a:latin typeface="Times New Roman" pitchFamily="18" charset="0"/>
                <a:sym typeface="Times New Roman" pitchFamily="18" charset="0"/>
              </a:rPr>
              <a:t>！*</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 </a:t>
            </a:r>
          </a:p>
          <a:p>
            <a:pPr>
              <a:lnSpc>
                <a:spcPct val="130000"/>
              </a:lnSpc>
              <a:spcBef>
                <a:spcPct val="50000"/>
              </a:spcBef>
            </a:pPr>
            <a:r>
              <a:rPr lang="en-US" sz="2800" dirty="0">
                <a:solidFill>
                  <a:srgbClr val="40458C"/>
                </a:solidFill>
                <a:latin typeface="Times New Roman" pitchFamily="18" charset="0"/>
                <a:sym typeface="Times New Roman" pitchFamily="18" charset="0"/>
              </a:rPr>
              <a:t>        long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if</a:t>
            </a:r>
            <a:r>
              <a:rPr lang="en-US" sz="2800" dirty="0">
                <a:solidFill>
                  <a:srgbClr val="40458C"/>
                </a:solidFill>
                <a:latin typeface="Times New Roman" pitchFamily="18" charset="0"/>
                <a:sym typeface="Times New Roman" pitchFamily="18" charset="0"/>
              </a:rPr>
              <a:t> (n&lt;0)</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err="1">
                <a:solidFill>
                  <a:srgbClr val="40458C"/>
                </a:solidFill>
                <a:latin typeface="Times New Roman" pitchFamily="18" charset="0"/>
                <a:sym typeface="Times New Roman" pitchFamily="18" charset="0"/>
              </a:rPr>
              <a:t>printf</a:t>
            </a:r>
            <a:r>
              <a:rPr lang="en-US" sz="2800" dirty="0">
                <a:solidFill>
                  <a:srgbClr val="40458C"/>
                </a:solidFill>
                <a:latin typeface="Times New Roman" pitchFamily="18" charset="0"/>
                <a:sym typeface="Times New Roman" pitchFamily="18" charset="0"/>
              </a:rPr>
              <a:t>("input error!\n");</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if </a:t>
            </a:r>
            <a:r>
              <a:rPr lang="en-US" sz="2800" dirty="0">
                <a:solidFill>
                  <a:srgbClr val="40458C"/>
                </a:solidFill>
                <a:latin typeface="Times New Roman" pitchFamily="18" charset="0"/>
                <a:sym typeface="Times New Roman" pitchFamily="18" charset="0"/>
              </a:rPr>
              <a:t>(n= = 0 </a:t>
            </a:r>
            <a:r>
              <a:rPr lang="en-US" sz="2800" dirty="0" smtClean="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n= =1)  f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zh-CN" alt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f =n</a:t>
            </a:r>
            <a:r>
              <a:rPr lang="zh-CN" alt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(n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return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endParaRPr lang="zh-CN" altLang="en-US" dirty="0"/>
          </a:p>
        </p:txBody>
      </p:sp>
      <p:grpSp>
        <p:nvGrpSpPr>
          <p:cNvPr id="41987" name="Group 4"/>
          <p:cNvGrpSpPr>
            <a:grpSpLocks/>
          </p:cNvGrpSpPr>
          <p:nvPr/>
        </p:nvGrpSpPr>
        <p:grpSpPr bwMode="auto">
          <a:xfrm>
            <a:off x="7851775" y="5181600"/>
            <a:ext cx="1292225" cy="1277938"/>
            <a:chOff x="0" y="0"/>
            <a:chExt cx="814" cy="805"/>
          </a:xfrm>
        </p:grpSpPr>
        <p:sp>
          <p:nvSpPr>
            <p:cNvPr id="41988"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89"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0"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1"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2"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3"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4"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5"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6"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7"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8"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9"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0"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1"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2"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3"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4"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5"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6"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7"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8"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9"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0"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1"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2"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3"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4"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5"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6"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7"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8"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9"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0"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1"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2"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3"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4"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5"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6"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7"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8"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9"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30"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2031" name="Rectangle 48"/>
          <p:cNvSpPr>
            <a:spLocks noChangeArrowheads="1"/>
          </p:cNvSpPr>
          <p:nvPr/>
        </p:nvSpPr>
        <p:spPr bwMode="auto">
          <a:xfrm>
            <a:off x="860425" y="314325"/>
            <a:ext cx="2767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00"/>
                </a:solidFill>
                <a:latin typeface="Times New Roman" pitchFamily="18" charset="0"/>
                <a:sym typeface="Times New Roman" pitchFamily="18" charset="0"/>
              </a:rPr>
              <a:t>2. </a:t>
            </a:r>
            <a:r>
              <a:rPr lang="zh-CN" altLang="en-US" sz="2800" b="1">
                <a:solidFill>
                  <a:srgbClr val="FF3300"/>
                </a:solidFill>
                <a:latin typeface="Times New Roman" pitchFamily="18" charset="0"/>
                <a:sym typeface="Times New Roman" pitchFamily="18" charset="0"/>
              </a:rPr>
              <a:t>程序</a:t>
            </a:r>
            <a:r>
              <a:rPr lang="en-US" sz="2800" b="1">
                <a:solidFill>
                  <a:srgbClr val="FF3300"/>
                </a:solidFill>
                <a:latin typeface="Times New Roman" pitchFamily="18" charset="0"/>
                <a:sym typeface="Times New Roman" pitchFamily="18" charset="0"/>
              </a:rPr>
              <a:t>:</a:t>
            </a:r>
            <a:endParaRPr lang="zh-CN" altLang="en-US"/>
          </a:p>
        </p:txBody>
      </p:sp>
      <p:grpSp>
        <p:nvGrpSpPr>
          <p:cNvPr id="42034" name="组合 1"/>
          <p:cNvGrpSpPr>
            <a:grpSpLocks/>
          </p:cNvGrpSpPr>
          <p:nvPr/>
        </p:nvGrpSpPr>
        <p:grpSpPr bwMode="auto">
          <a:xfrm>
            <a:off x="5027642" y="188775"/>
            <a:ext cx="3576638" cy="1017587"/>
            <a:chOff x="0" y="0"/>
            <a:chExt cx="3576304" cy="1017844"/>
          </a:xfrm>
          <a:noFill/>
        </p:grpSpPr>
        <p:sp>
          <p:nvSpPr>
            <p:cNvPr id="42035" name="Text Box 4"/>
            <p:cNvSpPr>
              <a:spLocks noChangeArrowheads="1"/>
            </p:cNvSpPr>
            <p:nvPr/>
          </p:nvSpPr>
          <p:spPr bwMode="auto">
            <a:xfrm>
              <a:off x="0" y="288032"/>
              <a:ext cx="735621" cy="636333"/>
            </a:xfrm>
            <a:prstGeom prst="rect">
              <a:avLst/>
            </a:prstGeom>
            <a:grpFill/>
            <a:ln w="9525">
              <a:noFill/>
              <a:miter lim="800000"/>
              <a:headEnd/>
              <a:tailEnd/>
            </a:ln>
            <a:extLst/>
          </p:spPr>
          <p:txBody>
            <a:bodyPr lIns="90000" tIns="46800" rIns="90000" bIns="46800">
              <a:spAutoFit/>
            </a:bodyPr>
            <a:lstStyle/>
            <a:p>
              <a:pPr>
                <a:spcBef>
                  <a:spcPct val="50000"/>
                </a:spcBef>
              </a:pPr>
              <a:r>
                <a:rPr lang="en-US" dirty="0">
                  <a:solidFill>
                    <a:srgbClr val="40458C"/>
                  </a:solidFill>
                  <a:latin typeface="Times New Roman" pitchFamily="18" charset="0"/>
                  <a:sym typeface="Times New Roman" pitchFamily="18" charset="0"/>
                </a:rPr>
                <a:t>n!=</a:t>
              </a:r>
              <a:endParaRPr lang="zh-CN" altLang="en-US" dirty="0"/>
            </a:p>
          </p:txBody>
        </p:sp>
        <p:sp>
          <p:nvSpPr>
            <p:cNvPr id="42036" name="Text Box 5"/>
            <p:cNvSpPr>
              <a:spLocks noChangeArrowheads="1"/>
            </p:cNvSpPr>
            <p:nvPr/>
          </p:nvSpPr>
          <p:spPr bwMode="auto">
            <a:xfrm>
              <a:off x="838296" y="0"/>
              <a:ext cx="2738008" cy="1017844"/>
            </a:xfrm>
            <a:prstGeom prst="rect">
              <a:avLst/>
            </a:prstGeom>
            <a:grpFill/>
            <a:ln w="9525">
              <a:noFill/>
              <a:miter lim="800000"/>
              <a:headEnd/>
              <a:tailEnd/>
            </a:ln>
            <a:extLst/>
          </p:spPr>
          <p:txBody>
            <a:bodyPr lIns="90000" tIns="46800" rIns="90000" bIns="46800">
              <a:spAutoFit/>
            </a:bodyPr>
            <a:lstStyle/>
            <a:p>
              <a:pPr>
                <a:spcBef>
                  <a:spcPct val="50000"/>
                </a:spcBef>
              </a:pPr>
              <a:r>
                <a:rPr lang="en-US" dirty="0">
                  <a:solidFill>
                    <a:srgbClr val="40458C"/>
                  </a:solidFill>
                  <a:latin typeface="Times New Roman" pitchFamily="18" charset="0"/>
                  <a:sym typeface="Times New Roman" pitchFamily="18" charset="0"/>
                </a:rPr>
                <a:t>1               (n=0, 1)</a:t>
              </a:r>
              <a:endParaRPr lang="zh-CN" altLang="en-US" dirty="0">
                <a:solidFill>
                  <a:srgbClr val="40458C"/>
                </a:solidFill>
                <a:latin typeface="Times New Roman" pitchFamily="18" charset="0"/>
                <a:sym typeface="Times New Roman" pitchFamily="18" charset="0"/>
              </a:endParaRPr>
            </a:p>
            <a:p>
              <a:pPr>
                <a:spcBef>
                  <a:spcPct val="50000"/>
                </a:spcBef>
              </a:pPr>
              <a:r>
                <a:rPr lang="en-US" dirty="0">
                  <a:solidFill>
                    <a:srgbClr val="40458C"/>
                  </a:solidFill>
                  <a:latin typeface="Times New Roman" pitchFamily="18" charset="0"/>
                  <a:sym typeface="Times New Roman" pitchFamily="18" charset="0"/>
                </a:rPr>
                <a:t>n</a:t>
              </a:r>
              <a:r>
                <a:rPr lang="zh-CN" altLang="en-US" dirty="0">
                  <a:solidFill>
                    <a:srgbClr val="40458C"/>
                  </a:solidFill>
                  <a:latin typeface="Times New Roman" pitchFamily="18" charset="0"/>
                  <a:sym typeface="Times New Roman" pitchFamily="18" charset="0"/>
                </a:rPr>
                <a:t>*</a:t>
              </a:r>
              <a:r>
                <a:rPr lang="en-US" dirty="0">
                  <a:solidFill>
                    <a:srgbClr val="40458C"/>
                  </a:solidFill>
                  <a:latin typeface="Times New Roman" pitchFamily="18" charset="0"/>
                  <a:sym typeface="Times New Roman" pitchFamily="18" charset="0"/>
                </a:rPr>
                <a:t>(n–1)!    (n&gt;1)</a:t>
              </a:r>
            </a:p>
          </p:txBody>
        </p:sp>
        <p:sp>
          <p:nvSpPr>
            <p:cNvPr id="42037" name="AutoShape 6"/>
            <p:cNvSpPr>
              <a:spLocks/>
            </p:cNvSpPr>
            <p:nvPr/>
          </p:nvSpPr>
          <p:spPr bwMode="auto">
            <a:xfrm>
              <a:off x="560232" y="220462"/>
              <a:ext cx="216273" cy="686455"/>
            </a:xfrm>
            <a:prstGeom prst="leftBrace">
              <a:avLst>
                <a:gd name="adj1" fmla="val 27097"/>
                <a:gd name="adj2" fmla="val 50000"/>
              </a:avLst>
            </a:prstGeom>
            <a:grpFill/>
            <a:ln w="9525" cmpd="sng">
              <a:solidFill>
                <a:srgbClr val="0000CC"/>
              </a:solidFill>
              <a:round/>
              <a:headEnd/>
              <a:tailEnd/>
            </a:ln>
            <a:extLst/>
          </p:spPr>
          <p:txBody>
            <a:bodyPr lIns="90000" tIns="46800" rIns="90000" bIns="46800" anchor="ctr">
              <a:spAutoFit/>
            </a:bodyP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
          <p:cNvGrpSpPr>
            <a:grpSpLocks/>
          </p:cNvGrpSpPr>
          <p:nvPr/>
        </p:nvGrpSpPr>
        <p:grpSpPr bwMode="auto">
          <a:xfrm>
            <a:off x="7851775" y="5334000"/>
            <a:ext cx="1292225" cy="1277938"/>
            <a:chOff x="0" y="0"/>
            <a:chExt cx="814" cy="805"/>
          </a:xfrm>
        </p:grpSpPr>
        <p:sp>
          <p:nvSpPr>
            <p:cNvPr id="43011" name="Freeform 4"/>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2" name="Freeform 5"/>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3" name="Freeform 6"/>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4" name="Freeform 7"/>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5" name="Freeform 8"/>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6" name="Freeform 9"/>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7" name="Freeform 10"/>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8" name="Freeform 11"/>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9" name="Freeform 12"/>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0" name="Freeform 13"/>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1" name="Freeform 14"/>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2" name="Freeform 15"/>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3" name="Freeform 16"/>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4" name="Freeform 17"/>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5" name="Freeform 18"/>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6" name="Freeform 19"/>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7" name="Freeform 20"/>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8" name="Freeform 21"/>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9" name="Freeform 22"/>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0" name="Freeform 23"/>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1" name="Freeform 24"/>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2" name="Freeform 25"/>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3" name="Freeform 26"/>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4" name="Freeform 27"/>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5" name="Freeform 28"/>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6" name="Freeform 29"/>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7" name="Freeform 30"/>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8" name="Freeform 31"/>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9" name="Freeform 32"/>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0" name="Freeform 33"/>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1" name="Freeform 34"/>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2" name="Freeform 35"/>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3" name="Freeform 36"/>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4" name="Freeform 37"/>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5" name="Freeform 38"/>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6" name="Freeform 39"/>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7" name="Freeform 40"/>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8" name="Freeform 41"/>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9" name="Freeform 42"/>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0" name="Freeform 43"/>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1" name="Freeform 44"/>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2" name="Freeform 45"/>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3" name="Freeform 46"/>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3054" name="Text Box 47"/>
          <p:cNvSpPr>
            <a:spLocks noChangeArrowheads="1"/>
          </p:cNvSpPr>
          <p:nvPr/>
        </p:nvSpPr>
        <p:spPr bwMode="auto">
          <a:xfrm>
            <a:off x="589315" y="260780"/>
            <a:ext cx="5638800" cy="600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20000"/>
              </a:lnSpc>
              <a:spcBef>
                <a:spcPct val="50000"/>
              </a:spcBef>
            </a:pPr>
            <a:r>
              <a:rPr lang="en-US" altLang="zh-CN" dirty="0" smtClean="0">
                <a:solidFill>
                  <a:srgbClr val="40458C"/>
                </a:solidFill>
                <a:latin typeface="Times New Roman" pitchFamily="18" charset="0"/>
                <a:sym typeface="Times New Roman" pitchFamily="18" charset="0"/>
              </a:rPr>
              <a:t>#include&lt;</a:t>
            </a:r>
            <a:r>
              <a:rPr lang="en-US" altLang="zh-CN" dirty="0" err="1" smtClean="0">
                <a:solidFill>
                  <a:srgbClr val="40458C"/>
                </a:solidFill>
                <a:latin typeface="Times New Roman" pitchFamily="18" charset="0"/>
                <a:sym typeface="Times New Roman" pitchFamily="18" charset="0"/>
              </a:rPr>
              <a:t>stdio.h</a:t>
            </a:r>
            <a:r>
              <a:rPr lang="en-US" altLang="zh-CN" dirty="0" smtClean="0">
                <a:solidFill>
                  <a:srgbClr val="40458C"/>
                </a:solidFill>
                <a:latin typeface="Times New Roman" pitchFamily="18" charset="0"/>
                <a:sym typeface="Times New Roman" pitchFamily="18" charset="0"/>
              </a:rPr>
              <a:t>&gt;</a:t>
            </a:r>
          </a:p>
          <a:p>
            <a:pPr>
              <a:lnSpc>
                <a:spcPct val="120000"/>
              </a:lnSpc>
              <a:spcBef>
                <a:spcPct val="50000"/>
              </a:spcBef>
            </a:pPr>
            <a:r>
              <a:rPr lang="en-US" dirty="0" smtClean="0">
                <a:solidFill>
                  <a:srgbClr val="40458C"/>
                </a:solidFill>
                <a:latin typeface="Times New Roman" pitchFamily="18" charset="0"/>
                <a:sym typeface="Times New Roman" pitchFamily="18" charset="0"/>
              </a:rPr>
              <a:t>long </a:t>
            </a:r>
            <a:r>
              <a:rPr lang="en-US" dirty="0" err="1" smtClean="0">
                <a:solidFill>
                  <a:srgbClr val="40458C"/>
                </a:solidFill>
                <a:latin typeface="Times New Roman" pitchFamily="18" charset="0"/>
                <a:sym typeface="Times New Roman" pitchFamily="18" charset="0"/>
              </a:rPr>
              <a:t>fac</a:t>
            </a:r>
            <a:r>
              <a:rPr lang="en-US" dirty="0" smtClean="0">
                <a:solidFill>
                  <a:srgbClr val="40458C"/>
                </a:solidFill>
                <a:latin typeface="Times New Roman" pitchFamily="18" charset="0"/>
                <a:sym typeface="Times New Roman" pitchFamily="18" charset="0"/>
              </a:rPr>
              <a:t>(</a:t>
            </a:r>
            <a:r>
              <a:rPr lang="en-US" dirty="0" err="1" smtClean="0">
                <a:solidFill>
                  <a:srgbClr val="40458C"/>
                </a:solidFill>
                <a:latin typeface="Times New Roman" pitchFamily="18" charset="0"/>
                <a:sym typeface="Times New Roman" pitchFamily="18" charset="0"/>
              </a:rPr>
              <a:t>int</a:t>
            </a:r>
            <a:r>
              <a:rPr lang="en-US" dirty="0" smtClean="0">
                <a:solidFill>
                  <a:srgbClr val="40458C"/>
                </a:solidFill>
                <a:latin typeface="Times New Roman" pitchFamily="18" charset="0"/>
                <a:sym typeface="Times New Roman" pitchFamily="18" charset="0"/>
              </a:rPr>
              <a:t> n)</a:t>
            </a:r>
            <a:r>
              <a:rPr lang="en-US" dirty="0">
                <a:solidFill>
                  <a:srgbClr val="40458C"/>
                </a:solidFill>
                <a:latin typeface="Times New Roman" pitchFamily="18" charset="0"/>
                <a:sym typeface="Times New Roman" pitchFamily="18" charset="0"/>
              </a:rPr>
              <a:t>;</a:t>
            </a:r>
            <a:r>
              <a:rPr lang="en-US" dirty="0" smtClean="0">
                <a:solidFill>
                  <a:srgbClr val="40458C"/>
                </a:solidFill>
                <a:latin typeface="Times New Roman" pitchFamily="18" charset="0"/>
                <a:sym typeface="Times New Roman" pitchFamily="18" charset="0"/>
              </a:rPr>
              <a:t> </a:t>
            </a:r>
            <a:r>
              <a:rPr lang="en-US" b="1" dirty="0" smtClean="0">
                <a:solidFill>
                  <a:srgbClr val="0000CC"/>
                </a:solidFill>
                <a:latin typeface="Times New Roman" pitchFamily="18" charset="0"/>
                <a:sym typeface="Times New Roman" pitchFamily="18" charset="0"/>
              </a:rPr>
              <a:t>/ </a:t>
            </a:r>
            <a:r>
              <a:rPr lang="zh-CN" altLang="en-US" b="1" dirty="0" smtClean="0">
                <a:solidFill>
                  <a:srgbClr val="0000CC"/>
                </a:solidFill>
                <a:latin typeface="Times New Roman" pitchFamily="18" charset="0"/>
                <a:sym typeface="Times New Roman" pitchFamily="18" charset="0"/>
              </a:rPr>
              <a:t>* 函数声明 *</a:t>
            </a:r>
            <a:r>
              <a:rPr lang="en-US" altLang="zh-CN" b="1" dirty="0" smtClean="0">
                <a:solidFill>
                  <a:srgbClr val="0000CC"/>
                </a:solidFill>
                <a:latin typeface="Times New Roman" pitchFamily="18" charset="0"/>
                <a:sym typeface="Times New Roman" pitchFamily="18" charset="0"/>
              </a:rPr>
              <a:t>/</a:t>
            </a:r>
            <a:endParaRPr lang="en-US" b="1" dirty="0" smtClean="0">
              <a:solidFill>
                <a:srgbClr val="0000CC"/>
              </a:solidFill>
              <a:latin typeface="Times New Roman" pitchFamily="18" charset="0"/>
              <a:sym typeface="Times New Roman" pitchFamily="18" charset="0"/>
            </a:endParaRPr>
          </a:p>
          <a:p>
            <a:pPr>
              <a:lnSpc>
                <a:spcPct val="120000"/>
              </a:lnSpc>
              <a:spcBef>
                <a:spcPct val="50000"/>
              </a:spcBef>
            </a:pP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void main ( )</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long y;</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(“input a integer! ”)</a:t>
            </a:r>
            <a:r>
              <a:rPr lang="zh-CN" altLang="en-US" dirty="0">
                <a:solidFill>
                  <a:srgbClr val="40458C"/>
                </a:solidFill>
                <a:latin typeface="Times New Roman" pitchFamily="18" charset="0"/>
                <a:sym typeface="Times New Roman" pitchFamily="18" charset="0"/>
              </a:rPr>
              <a:t>；</a:t>
            </a:r>
          </a:p>
          <a:p>
            <a:pPr>
              <a:lnSpc>
                <a:spcPct val="120000"/>
              </a:lnSpc>
              <a:spcBef>
                <a:spcPct val="50000"/>
              </a:spcBef>
            </a:pPr>
            <a:r>
              <a:rPr lang="zh-CN" alt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 ("%d", &amp;n);</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y=</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函数调用</a:t>
            </a:r>
            <a:r>
              <a:rPr lang="en-US" b="1" dirty="0">
                <a:solidFill>
                  <a:srgbClr val="0000FF"/>
                </a:solidFill>
                <a:latin typeface="Times New Roman" pitchFamily="18" charset="0"/>
                <a:sym typeface="Times New Roman" pitchFamily="18" charset="0"/>
              </a:rPr>
              <a:t>, </a:t>
            </a:r>
            <a:r>
              <a:rPr lang="zh-CN" altLang="en-US" b="1" dirty="0">
                <a:solidFill>
                  <a:srgbClr val="0000FF"/>
                </a:solidFill>
                <a:latin typeface="Times New Roman" pitchFamily="18" charset="0"/>
                <a:sym typeface="Times New Roman" pitchFamily="18" charset="0"/>
              </a:rPr>
              <a:t>计算</a:t>
            </a:r>
            <a:r>
              <a:rPr lang="en-US" b="1" dirty="0">
                <a:solidFill>
                  <a:srgbClr val="0000FF"/>
                </a:solidFill>
                <a:latin typeface="Times New Roman" pitchFamily="18" charset="0"/>
                <a:sym typeface="Times New Roman" pitchFamily="18" charset="0"/>
              </a:rPr>
              <a:t>n</a:t>
            </a:r>
            <a:r>
              <a:rPr lang="zh-CN" altLang="en-US" b="1" dirty="0">
                <a:solidFill>
                  <a:srgbClr val="0000FF"/>
                </a:solidFill>
                <a:latin typeface="Times New Roman" pitchFamily="18" charset="0"/>
                <a:sym typeface="Times New Roman" pitchFamily="18" charset="0"/>
              </a:rPr>
              <a:t>！*</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("%d!=%15ld", n, y);</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a:t>
            </a:r>
            <a:endParaRPr lang="zh-CN" altLang="en-US" dirty="0"/>
          </a:p>
        </p:txBody>
      </p:sp>
      <p:sp>
        <p:nvSpPr>
          <p:cNvPr id="43055" name="Text Box 48"/>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3056" name="Freeform 49"/>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49" name="Text Box 3"/>
          <p:cNvSpPr>
            <a:spLocks noChangeArrowheads="1"/>
          </p:cNvSpPr>
          <p:nvPr/>
        </p:nvSpPr>
        <p:spPr bwMode="auto">
          <a:xfrm>
            <a:off x="4922838" y="163522"/>
            <a:ext cx="4113212" cy="4489563"/>
          </a:xfrm>
          <a:prstGeom prst="rect">
            <a:avLst/>
          </a:prstGeom>
          <a:solidFill>
            <a:srgbClr val="FFFF00"/>
          </a:solidFill>
          <a:ln w="9525" cmpd="sng">
            <a:solidFill>
              <a:schemeClr val="tx1"/>
            </a:solidFill>
            <a:miter lim="800000"/>
            <a:headEnd/>
            <a:tailEnd/>
          </a:ln>
        </p:spPr>
        <p:txBody>
          <a:bodyPr lIns="90000" tIns="46800" rIns="90000" bIns="46800">
            <a:spAutoFit/>
          </a:bodyPr>
          <a:lstStyle/>
          <a:p>
            <a:pPr>
              <a:lnSpc>
                <a:spcPct val="130000"/>
              </a:lnSpc>
              <a:spcBef>
                <a:spcPct val="50000"/>
              </a:spcBef>
            </a:pPr>
            <a:r>
              <a:rPr lang="en-US" b="1" dirty="0" smtClean="0">
                <a:solidFill>
                  <a:srgbClr val="0000CC"/>
                </a:solidFill>
                <a:latin typeface="Times New Roman" pitchFamily="18" charset="0"/>
                <a:sym typeface="Times New Roman" pitchFamily="18" charset="0"/>
              </a:rPr>
              <a:t>/</a:t>
            </a:r>
            <a:r>
              <a:rPr lang="zh-CN" altLang="en-US" b="1" dirty="0" smtClean="0">
                <a:solidFill>
                  <a:srgbClr val="0000CC"/>
                </a:solidFill>
                <a:latin typeface="Times New Roman" pitchFamily="18" charset="0"/>
                <a:sym typeface="Times New Roman" pitchFamily="18" charset="0"/>
              </a:rPr>
              <a:t>* 函数定义，计算</a:t>
            </a:r>
            <a:r>
              <a:rPr lang="en-US" altLang="zh-CN" b="1" dirty="0" smtClean="0">
                <a:solidFill>
                  <a:srgbClr val="0000CC"/>
                </a:solidFill>
                <a:latin typeface="Times New Roman" pitchFamily="18" charset="0"/>
                <a:sym typeface="Times New Roman" pitchFamily="18" charset="0"/>
              </a:rPr>
              <a:t>n! */</a:t>
            </a:r>
            <a:endParaRPr lang="en-US" altLang="zh-CN" b="1" dirty="0">
              <a:solidFill>
                <a:srgbClr val="0000CC"/>
              </a:solidFill>
              <a:latin typeface="Times New Roman" pitchFamily="18" charset="0"/>
              <a:sym typeface="Times New Roman" pitchFamily="18" charset="0"/>
            </a:endParaRPr>
          </a:p>
          <a:p>
            <a:pPr>
              <a:lnSpc>
                <a:spcPct val="130000"/>
              </a:lnSpc>
              <a:spcBef>
                <a:spcPct val="50000"/>
              </a:spcBef>
            </a:pPr>
            <a:r>
              <a:rPr lang="en-US" dirty="0" smtClean="0">
                <a:solidFill>
                  <a:srgbClr val="40458C"/>
                </a:solidFill>
                <a:latin typeface="Times New Roman" pitchFamily="18" charset="0"/>
                <a:sym typeface="Times New Roman" pitchFamily="18" charset="0"/>
              </a:rPr>
              <a:t>long </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endParaRPr lang="en-US" dirty="0" smtClean="0">
              <a:solidFill>
                <a:srgbClr val="40458C"/>
              </a:solidFill>
              <a:latin typeface="Times New Roman" pitchFamily="18" charset="0"/>
              <a:sym typeface="Times New Roman" pitchFamily="18" charset="0"/>
            </a:endParaRPr>
          </a:p>
          <a:p>
            <a:pPr>
              <a:lnSpc>
                <a:spcPct val="130000"/>
              </a:lnSpc>
              <a:spcBef>
                <a:spcPct val="50000"/>
              </a:spcBef>
            </a:pPr>
            <a:r>
              <a:rPr lang="en-US" dirty="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  long </a:t>
            </a:r>
            <a:r>
              <a:rPr lang="en-US" dirty="0">
                <a:solidFill>
                  <a:srgbClr val="40458C"/>
                </a:solidFill>
                <a:latin typeface="Times New Roman" pitchFamily="18" charset="0"/>
                <a:sym typeface="Times New Roman" pitchFamily="18" charset="0"/>
              </a:rPr>
              <a:t>f;</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if </a:t>
            </a:r>
            <a:r>
              <a:rPr lang="en-US" dirty="0">
                <a:solidFill>
                  <a:srgbClr val="40458C"/>
                </a:solidFill>
                <a:latin typeface="Times New Roman" pitchFamily="18" charset="0"/>
                <a:sym typeface="Times New Roman" pitchFamily="18" charset="0"/>
              </a:rPr>
              <a:t>(n= = 0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n= =1)  f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smtClean="0">
                <a:solidFill>
                  <a:srgbClr val="0000FF"/>
                </a:solidFill>
                <a:latin typeface="Times New Roman" pitchFamily="18" charset="0"/>
                <a:sym typeface="Times New Roman" pitchFamily="18" charset="0"/>
              </a:rPr>
              <a:t>else</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f =n</a:t>
            </a:r>
            <a:r>
              <a:rPr lang="zh-CN" alt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return </a:t>
            </a:r>
            <a:r>
              <a:rPr lang="en-US" dirty="0">
                <a:solidFill>
                  <a:srgbClr val="40458C"/>
                </a:solidFill>
                <a:latin typeface="Times New Roman" pitchFamily="18" charset="0"/>
                <a:sym typeface="Times New Roman" pitchFamily="18" charset="0"/>
              </a:rPr>
              <a:t>(f); </a:t>
            </a:r>
            <a:endParaRPr lang="en-US" dirty="0" smtClean="0">
              <a:solidFill>
                <a:srgbClr val="40458C"/>
              </a:solidFill>
              <a:latin typeface="Times New Roman" pitchFamily="18" charset="0"/>
              <a:sym typeface="Times New Roman" pitchFamily="18" charset="0"/>
            </a:endParaRPr>
          </a:p>
          <a:p>
            <a:pPr>
              <a:lnSpc>
                <a:spcPct val="130000"/>
              </a:lnSpc>
              <a:spcBef>
                <a:spcPct val="50000"/>
              </a:spcBef>
            </a:pPr>
            <a:r>
              <a:rPr lang="en-US" dirty="0" smtClean="0">
                <a:solidFill>
                  <a:srgbClr val="40458C"/>
                </a:solidFill>
                <a:latin typeface="Times New Roman" pitchFamily="18" charset="0"/>
                <a:sym typeface="Times New Roman" pitchFamily="18" charset="0"/>
              </a:rPr>
              <a:t>}</a:t>
            </a:r>
            <a:endParaRPr lang="en-US" b="1"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54"/>
                                        </p:tgtEl>
                                        <p:attrNameLst>
                                          <p:attrName>style.visibility</p:attrName>
                                        </p:attrNameLst>
                                      </p:cBhvr>
                                      <p:to>
                                        <p:strVal val="visible"/>
                                      </p:to>
                                    </p:set>
                                    <p:animEffect>
                                      <p:cBhvr>
                                        <p:cTn id="7" dur="500"/>
                                        <p:tgtEl>
                                          <p:spTgt spid="430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4" grpId="0" bldLvl="0" autoUpdateAnimBg="0"/>
      <p:bldP spid="49"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p:cNvSpPr>
          <p:nvPr/>
        </p:nvSpPr>
        <p:spPr bwMode="auto">
          <a:xfrm>
            <a:off x="34925" y="2066925"/>
            <a:ext cx="7715250" cy="4457700"/>
          </a:xfrm>
          <a:prstGeom prst="roundRect">
            <a:avLst>
              <a:gd name="adj" fmla="val 12394"/>
            </a:avLst>
          </a:prstGeom>
          <a:solidFill>
            <a:srgbClr val="FFCCCC"/>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44035" name="Text Box 3"/>
          <p:cNvSpPr>
            <a:spLocks noChangeArrowheads="1"/>
          </p:cNvSpPr>
          <p:nvPr/>
        </p:nvSpPr>
        <p:spPr bwMode="auto">
          <a:xfrm>
            <a:off x="990600" y="62865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FF3300"/>
                </a:solidFill>
                <a:latin typeface="Times New Roman" pitchFamily="18" charset="0"/>
                <a:sym typeface="Times New Roman" pitchFamily="18" charset="0"/>
              </a:rPr>
              <a:t>3. </a:t>
            </a:r>
            <a:r>
              <a:rPr lang="zh-CN" altLang="en-US" sz="2800" b="1">
                <a:solidFill>
                  <a:srgbClr val="FF3300"/>
                </a:solidFill>
                <a:latin typeface="Times New Roman" pitchFamily="18" charset="0"/>
                <a:sym typeface="Times New Roman" pitchFamily="18" charset="0"/>
              </a:rPr>
              <a:t>执行过程</a:t>
            </a:r>
            <a:r>
              <a:rPr lang="en-US" sz="2800" b="1">
                <a:solidFill>
                  <a:srgbClr val="FF3300"/>
                </a:solidFill>
                <a:latin typeface="Times New Roman" pitchFamily="18" charset="0"/>
                <a:sym typeface="Times New Roman" pitchFamily="18" charset="0"/>
              </a:rPr>
              <a:t>:</a:t>
            </a:r>
            <a:endParaRPr lang="en-US" sz="2800">
              <a:solidFill>
                <a:srgbClr val="40458C"/>
              </a:solidFill>
              <a:latin typeface="Times New Roman" pitchFamily="18" charset="0"/>
              <a:sym typeface="Times New Roman" pitchFamily="18" charset="0"/>
            </a:endParaRPr>
          </a:p>
        </p:txBody>
      </p:sp>
      <p:sp>
        <p:nvSpPr>
          <p:cNvPr id="44036" name="Rectangle 4"/>
          <p:cNvSpPr>
            <a:spLocks noChangeArrowheads="1"/>
          </p:cNvSpPr>
          <p:nvPr/>
        </p:nvSpPr>
        <p:spPr bwMode="auto">
          <a:xfrm>
            <a:off x="247650" y="227965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40458C"/>
                </a:solidFill>
                <a:latin typeface="幼圆" pitchFamily="49" charset="-122"/>
                <a:ea typeface="幼圆" pitchFamily="49" charset="-122"/>
                <a:sym typeface="幼圆" pitchFamily="49" charset="-122"/>
              </a:rPr>
              <a:t>设</a:t>
            </a:r>
            <a:r>
              <a:rPr lang="en-US" sz="3200" b="1">
                <a:solidFill>
                  <a:srgbClr val="40458C"/>
                </a:solidFill>
                <a:latin typeface="幼圆" pitchFamily="49" charset="-122"/>
                <a:ea typeface="幼圆" pitchFamily="49" charset="-122"/>
                <a:sym typeface="幼圆" pitchFamily="49" charset="-122"/>
              </a:rPr>
              <a:t>:</a:t>
            </a:r>
            <a:r>
              <a:rPr lang="en-US" sz="32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输入  </a:t>
            </a:r>
            <a:r>
              <a:rPr lang="en-US" sz="2800">
                <a:solidFill>
                  <a:srgbClr val="40458C"/>
                </a:solidFill>
                <a:latin typeface="Times New Roman" pitchFamily="18" charset="0"/>
                <a:sym typeface="Times New Roman" pitchFamily="18" charset="0"/>
              </a:rPr>
              <a:t>5  (n=5)</a:t>
            </a:r>
            <a:endParaRPr lang="zh-CN" altLang="en-US"/>
          </a:p>
        </p:txBody>
      </p:sp>
      <p:sp>
        <p:nvSpPr>
          <p:cNvPr id="44037" name="Rectangle 5"/>
          <p:cNvSpPr>
            <a:spLocks noChangeArrowheads="1"/>
          </p:cNvSpPr>
          <p:nvPr/>
        </p:nvSpPr>
        <p:spPr bwMode="auto">
          <a:xfrm>
            <a:off x="952500" y="2933700"/>
            <a:ext cx="68167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1</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y=fac(5) ——</a:t>
            </a:r>
            <a:r>
              <a:rPr lang="zh-CN" altLang="en-US" sz="2800">
                <a:solidFill>
                  <a:srgbClr val="40458C"/>
                </a:solidFill>
                <a:latin typeface="Times New Roman" pitchFamily="18" charset="0"/>
                <a:sym typeface="Times New Roman" pitchFamily="18" charset="0"/>
              </a:rPr>
              <a:t>返回：</a:t>
            </a:r>
            <a:r>
              <a:rPr lang="en-US" sz="2800">
                <a:solidFill>
                  <a:srgbClr val="40458C"/>
                </a:solidFill>
                <a:latin typeface="Times New Roman" pitchFamily="18" charset="0"/>
                <a:sym typeface="Times New Roman" pitchFamily="18" charset="0"/>
              </a:rPr>
              <a:t>y=5*fac(4)</a:t>
            </a:r>
            <a:endParaRPr lang="zh-CN" altLang="en-US"/>
          </a:p>
        </p:txBody>
      </p:sp>
      <p:sp>
        <p:nvSpPr>
          <p:cNvPr id="44038" name="Rectangle 6"/>
          <p:cNvSpPr>
            <a:spLocks noChangeArrowheads="1"/>
          </p:cNvSpPr>
          <p:nvPr/>
        </p:nvSpPr>
        <p:spPr bwMode="auto">
          <a:xfrm>
            <a:off x="952500" y="3644900"/>
            <a:ext cx="4632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2</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y=5*4*fac(3)</a:t>
            </a:r>
            <a:endParaRPr lang="zh-CN" altLang="en-US"/>
          </a:p>
        </p:txBody>
      </p:sp>
      <p:sp>
        <p:nvSpPr>
          <p:cNvPr id="44039" name="Rectangle 7"/>
          <p:cNvSpPr>
            <a:spLocks noChangeArrowheads="1"/>
          </p:cNvSpPr>
          <p:nvPr/>
        </p:nvSpPr>
        <p:spPr bwMode="auto">
          <a:xfrm>
            <a:off x="952500" y="4352925"/>
            <a:ext cx="46323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3</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y=5*4*3*fac(2)</a:t>
            </a:r>
            <a:endParaRPr lang="zh-CN" altLang="en-US"/>
          </a:p>
        </p:txBody>
      </p:sp>
      <p:sp>
        <p:nvSpPr>
          <p:cNvPr id="44040" name="Rectangle 8"/>
          <p:cNvSpPr>
            <a:spLocks noChangeArrowheads="1"/>
          </p:cNvSpPr>
          <p:nvPr/>
        </p:nvSpPr>
        <p:spPr bwMode="auto">
          <a:xfrm>
            <a:off x="952500" y="5064125"/>
            <a:ext cx="51784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4</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y=5*4*3*2*fac(1)</a:t>
            </a:r>
            <a:endParaRPr lang="zh-CN" altLang="en-US"/>
          </a:p>
        </p:txBody>
      </p:sp>
      <p:sp>
        <p:nvSpPr>
          <p:cNvPr id="44041" name="Rectangle 9"/>
          <p:cNvSpPr>
            <a:spLocks noChangeArrowheads="1"/>
          </p:cNvSpPr>
          <p:nvPr/>
        </p:nvSpPr>
        <p:spPr bwMode="auto">
          <a:xfrm>
            <a:off x="952500" y="5772150"/>
            <a:ext cx="43148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5</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y=5*4*3*2*1</a:t>
            </a:r>
            <a:endParaRPr lang="zh-CN" altLang="en-US"/>
          </a:p>
        </p:txBody>
      </p:sp>
      <p:grpSp>
        <p:nvGrpSpPr>
          <p:cNvPr id="44042" name="Group 17"/>
          <p:cNvGrpSpPr>
            <a:grpSpLocks/>
          </p:cNvGrpSpPr>
          <p:nvPr/>
        </p:nvGrpSpPr>
        <p:grpSpPr bwMode="auto">
          <a:xfrm>
            <a:off x="6651625" y="0"/>
            <a:ext cx="2263775" cy="476250"/>
            <a:chOff x="0" y="0"/>
            <a:chExt cx="1426" cy="300"/>
          </a:xfrm>
        </p:grpSpPr>
        <p:sp>
          <p:nvSpPr>
            <p:cNvPr id="4404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404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4045" name="Text Box 3"/>
          <p:cNvSpPr>
            <a:spLocks noChangeArrowheads="1"/>
          </p:cNvSpPr>
          <p:nvPr/>
        </p:nvSpPr>
        <p:spPr bwMode="auto">
          <a:xfrm>
            <a:off x="4922838" y="30163"/>
            <a:ext cx="4113212" cy="2495171"/>
          </a:xfrm>
          <a:prstGeom prst="rect">
            <a:avLst/>
          </a:prstGeom>
          <a:solidFill>
            <a:srgbClr val="FFFF00"/>
          </a:solidFill>
          <a:ln w="9525" cmpd="sng">
            <a:solidFill>
              <a:schemeClr val="tx1"/>
            </a:solidFill>
            <a:miter lim="800000"/>
            <a:headEnd/>
            <a:tailEnd/>
          </a:ln>
        </p:spPr>
        <p:txBody>
          <a:bodyPr lIns="90000" tIns="46800" rIns="90000" bIns="46800">
            <a:spAutoFit/>
          </a:bodyPr>
          <a:lstStyle/>
          <a:p>
            <a:pPr>
              <a:lnSpc>
                <a:spcPct val="130000"/>
              </a:lnSpc>
              <a:spcBef>
                <a:spcPct val="50000"/>
              </a:spcBef>
            </a:pPr>
            <a:r>
              <a:rPr lang="en-US" dirty="0">
                <a:solidFill>
                  <a:srgbClr val="40458C"/>
                </a:solidFill>
                <a:latin typeface="Times New Roman" pitchFamily="18" charset="0"/>
                <a:sym typeface="Times New Roman" pitchFamily="18" charset="0"/>
              </a:rPr>
              <a:t>long </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long f;</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if </a:t>
            </a:r>
            <a:r>
              <a:rPr lang="en-US" dirty="0">
                <a:solidFill>
                  <a:srgbClr val="40458C"/>
                </a:solidFill>
                <a:latin typeface="Times New Roman" pitchFamily="18" charset="0"/>
                <a:sym typeface="Times New Roman" pitchFamily="18" charset="0"/>
              </a:rPr>
              <a:t>(n= = 0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n= =1)  f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else</a:t>
            </a:r>
            <a:r>
              <a:rPr lang="en-US" dirty="0">
                <a:solidFill>
                  <a:srgbClr val="40458C"/>
                </a:solidFill>
                <a:latin typeface="Times New Roman" pitchFamily="18" charset="0"/>
                <a:sym typeface="Times New Roman" pitchFamily="18" charset="0"/>
              </a:rPr>
              <a:t> f =n</a:t>
            </a:r>
            <a:r>
              <a:rPr lang="zh-CN" alt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return (f); }</a:t>
            </a:r>
            <a:endParaRPr lang="en-US" b="1"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p:cBhvr>
                                        <p:cTn id="7" dur="500"/>
                                        <p:tgtEl>
                                          <p:spTgt spid="44035">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4045"/>
                                        </p:tgtEl>
                                        <p:attrNameLst>
                                          <p:attrName>style.visibility</p:attrName>
                                        </p:attrNameLst>
                                      </p:cBhvr>
                                      <p:to>
                                        <p:strVal val="visible"/>
                                      </p:to>
                                    </p:set>
                                    <p:animEffect>
                                      <p:cBhvr>
                                        <p:cTn id="11" dur="500"/>
                                        <p:tgtEl>
                                          <p:spTgt spid="440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034"/>
                                        </p:tgtEl>
                                        <p:attrNameLst>
                                          <p:attrName>style.visibility</p:attrName>
                                        </p:attrNameLst>
                                      </p:cBhvr>
                                      <p:to>
                                        <p:strVal val="visible"/>
                                      </p:to>
                                    </p:set>
                                    <p:animEffect>
                                      <p:cBhvr>
                                        <p:cTn id="16" dur="500"/>
                                        <p:tgtEl>
                                          <p:spTgt spid="4403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4036">
                                            <p:txEl>
                                              <p:pRg st="0" end="0"/>
                                            </p:txEl>
                                          </p:spTgt>
                                        </p:tgtEl>
                                        <p:attrNameLst>
                                          <p:attrName>style.visibility</p:attrName>
                                        </p:attrNameLst>
                                      </p:cBhvr>
                                      <p:to>
                                        <p:strVal val="visible"/>
                                      </p:to>
                                    </p:set>
                                    <p:animEffect>
                                      <p:cBhvr>
                                        <p:cTn id="20" dur="500"/>
                                        <p:tgtEl>
                                          <p:spTgt spid="4403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037">
                                            <p:txEl>
                                              <p:pRg st="0" end="0"/>
                                            </p:txEl>
                                          </p:spTgt>
                                        </p:tgtEl>
                                        <p:attrNameLst>
                                          <p:attrName>style.visibility</p:attrName>
                                        </p:attrNameLst>
                                      </p:cBhvr>
                                      <p:to>
                                        <p:strVal val="visible"/>
                                      </p:to>
                                    </p:set>
                                    <p:animEffect>
                                      <p:cBhvr>
                                        <p:cTn id="25" dur="500"/>
                                        <p:tgtEl>
                                          <p:spTgt spid="4403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4038">
                                            <p:txEl>
                                              <p:pRg st="0" end="0"/>
                                            </p:txEl>
                                          </p:spTgt>
                                        </p:tgtEl>
                                        <p:attrNameLst>
                                          <p:attrName>style.visibility</p:attrName>
                                        </p:attrNameLst>
                                      </p:cBhvr>
                                      <p:to>
                                        <p:strVal val="visible"/>
                                      </p:to>
                                    </p:set>
                                    <p:animEffect>
                                      <p:cBhvr>
                                        <p:cTn id="30" dur="500"/>
                                        <p:tgtEl>
                                          <p:spTgt spid="44038">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039">
                                            <p:txEl>
                                              <p:pRg st="0" end="0"/>
                                            </p:txEl>
                                          </p:spTgt>
                                        </p:tgtEl>
                                        <p:attrNameLst>
                                          <p:attrName>style.visibility</p:attrName>
                                        </p:attrNameLst>
                                      </p:cBhvr>
                                      <p:to>
                                        <p:strVal val="visible"/>
                                      </p:to>
                                    </p:set>
                                    <p:animEffect>
                                      <p:cBhvr>
                                        <p:cTn id="35" dur="500"/>
                                        <p:tgtEl>
                                          <p:spTgt spid="44039">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4040">
                                            <p:txEl>
                                              <p:pRg st="0" end="0"/>
                                            </p:txEl>
                                          </p:spTgt>
                                        </p:tgtEl>
                                        <p:attrNameLst>
                                          <p:attrName>style.visibility</p:attrName>
                                        </p:attrNameLst>
                                      </p:cBhvr>
                                      <p:to>
                                        <p:strVal val="visible"/>
                                      </p:to>
                                    </p:set>
                                    <p:animEffect>
                                      <p:cBhvr>
                                        <p:cTn id="40" dur="500"/>
                                        <p:tgtEl>
                                          <p:spTgt spid="44040">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4041">
                                            <p:txEl>
                                              <p:pRg st="0" end="0"/>
                                            </p:txEl>
                                          </p:spTgt>
                                        </p:tgtEl>
                                        <p:attrNameLst>
                                          <p:attrName>style.visibility</p:attrName>
                                        </p:attrNameLst>
                                      </p:cBhvr>
                                      <p:to>
                                        <p:strVal val="visible"/>
                                      </p:to>
                                    </p:set>
                                    <p:animEffect>
                                      <p:cBhvr>
                                        <p:cTn id="45" dur="500"/>
                                        <p:tgtEl>
                                          <p:spTgt spid="440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ldLvl="0" animBg="1" autoUpdateAnimBg="0"/>
      <p:bldP spid="44035" grpId="0" build="p" bldLvl="0" autoUpdateAnimBg="0"/>
      <p:bldP spid="44036" grpId="0" build="p" bldLvl="0" autoUpdateAnimBg="0"/>
      <p:bldP spid="44037" grpId="0" build="p" bldLvl="0" autoUpdateAnimBg="0"/>
      <p:bldP spid="44038" grpId="0" build="p" bldLvl="0" autoUpdateAnimBg="0"/>
      <p:bldP spid="44039" grpId="0" build="p" bldLvl="0" autoUpdateAnimBg="0"/>
      <p:bldP spid="44040" grpId="0" build="p" bldLvl="0" autoUpdateAnimBg="0"/>
      <p:bldP spid="44041" grpId="0" build="p" bldLvl="0" autoUpdateAnimBg="0"/>
      <p:bldP spid="44045"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endParaRPr lang="en-US" altLang="zh-CN" sz="2000" b="1" dirty="0"/>
          </a:p>
          <a:p>
            <a:pPr marL="0" indent="0">
              <a:buNone/>
            </a:pPr>
            <a:r>
              <a:rPr lang="en-US" altLang="zh-CN" sz="2000" b="1" dirty="0"/>
              <a:t>	</a:t>
            </a:r>
            <a:r>
              <a:rPr lang="en-US" altLang="zh-CN" sz="2000" b="1" dirty="0" smtClean="0"/>
              <a:t>   </a:t>
            </a:r>
            <a:r>
              <a:rPr lang="en-US" altLang="zh-CN" sz="2000" b="1" dirty="0"/>
              <a:t>	if (b==0) return a;</a:t>
            </a:r>
          </a:p>
          <a:p>
            <a:pPr marL="0" indent="0">
              <a:buNone/>
            </a:pPr>
            <a:r>
              <a:rPr lang="en-US" altLang="zh-CN" sz="2000" b="1" dirty="0"/>
              <a:t>	</a:t>
            </a: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4806635" y="2924965"/>
            <a:ext cx="4032280" cy="1200329"/>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Tree>
    <p:extLst>
      <p:ext uri="{BB962C8B-B14F-4D97-AF65-F5344CB8AC3E}">
        <p14:creationId xmlns:p14="http://schemas.microsoft.com/office/powerpoint/2010/main" val="929697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3672255" cy="1800126"/>
          </a:xfrm>
          <a:ln>
            <a:solidFill>
              <a:schemeClr val="accent1"/>
            </a:solidFill>
          </a:ln>
        </p:spPr>
        <p:txBody>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err="1" smtClean="0"/>
              <a:t>putchar</a:t>
            </a:r>
            <a:r>
              <a:rPr lang="en-US" altLang="zh-CN" sz="2400" dirty="0" smtClean="0"/>
              <a:t>(n%10</a:t>
            </a:r>
            <a:r>
              <a:rPr lang="en-US" altLang="zh-CN" sz="2400" dirty="0"/>
              <a:t>+'0'); </a:t>
            </a:r>
            <a:endParaRPr lang="en-US" altLang="zh-CN" sz="2400" dirty="0" smtClean="0"/>
          </a:p>
          <a:p>
            <a:pPr marL="0" indent="0">
              <a:buNone/>
            </a:pPr>
            <a:r>
              <a:rPr lang="en-US" altLang="zh-CN" sz="2400" dirty="0"/>
              <a:t>}</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76866796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7" name="TextBox 6"/>
          <p:cNvSpPr txBox="1"/>
          <p:nvPr/>
        </p:nvSpPr>
        <p:spPr>
          <a:xfrm>
            <a:off x="4944149" y="3415897"/>
            <a:ext cx="3876146" cy="1569660"/>
          </a:xfrm>
          <a:prstGeom prst="rect">
            <a:avLst/>
          </a:prstGeom>
          <a:solidFill>
            <a:schemeClr val="accent1"/>
          </a:solidFill>
          <a:ln>
            <a:solidFill>
              <a:schemeClr val="accent1"/>
            </a:solidFill>
          </a:ln>
        </p:spPr>
        <p:txBody>
          <a:bodyPr wrap="square" rtlCol="0">
            <a:spAutoFit/>
          </a:bodyPr>
          <a:lstStyle/>
          <a:p>
            <a:r>
              <a:rPr lang="zh-CN" altLang="en-US" dirty="0" smtClean="0"/>
              <a:t>栈：</a:t>
            </a:r>
            <a:endParaRPr lang="en-US" altLang="zh-CN" dirty="0" smtClean="0"/>
          </a:p>
          <a:p>
            <a:r>
              <a:rPr lang="zh-CN" altLang="en-US" dirty="0" smtClean="0"/>
              <a:t>先进后出</a:t>
            </a:r>
            <a:r>
              <a:rPr lang="en-US" altLang="zh-CN" dirty="0" smtClean="0"/>
              <a:t>(</a:t>
            </a:r>
            <a:r>
              <a:rPr lang="en-US" altLang="zh-CN" dirty="0" err="1" smtClean="0"/>
              <a:t>FILO,First</a:t>
            </a:r>
            <a:r>
              <a:rPr lang="en-US" altLang="zh-CN" dirty="0" smtClean="0"/>
              <a:t> Input Last Output)</a:t>
            </a:r>
            <a:r>
              <a:rPr lang="zh-CN" altLang="en-US" dirty="0" smtClean="0"/>
              <a:t>的一种数据结构。</a:t>
            </a:r>
            <a:endParaRPr lang="zh-CN" altLang="en-US" dirty="0"/>
          </a:p>
        </p:txBody>
      </p:sp>
      <p:sp>
        <p:nvSpPr>
          <p:cNvPr id="8" name="矩形 7"/>
          <p:cNvSpPr/>
          <p:nvPr/>
        </p:nvSpPr>
        <p:spPr>
          <a:xfrm>
            <a:off x="179695" y="3789025"/>
            <a:ext cx="4493538" cy="461665"/>
          </a:xfrm>
          <a:prstGeom prst="rect">
            <a:avLst/>
          </a:prstGeom>
          <a:solidFill>
            <a:schemeClr val="accent1"/>
          </a:solidFill>
          <a:ln>
            <a:solidFill>
              <a:schemeClr val="accent1"/>
            </a:solidFill>
          </a:ln>
        </p:spPr>
        <p:txBody>
          <a:bodyPr wrap="none">
            <a:spAutoFit/>
          </a:bodyPr>
          <a:lstStyle/>
          <a:p>
            <a:r>
              <a:rPr lang="zh-CN" altLang="en-US" dirty="0" smtClean="0"/>
              <a:t>如何保存</a:t>
            </a:r>
            <a:r>
              <a:rPr lang="zh-CN" altLang="en-US" dirty="0"/>
              <a:t>函数调用的剩余</a:t>
            </a:r>
            <a:r>
              <a:rPr lang="zh-CN" altLang="en-US" dirty="0" smtClean="0"/>
              <a:t>部分？</a:t>
            </a:r>
            <a:endParaRPr lang="zh-CN" altLang="en-US"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176357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a:spLocks noChangeArrowheads="1"/>
          </p:cNvSpPr>
          <p:nvPr/>
        </p:nvSpPr>
        <p:spPr bwMode="auto">
          <a:xfrm>
            <a:off x="876300" y="764815"/>
            <a:ext cx="4533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dirty="0">
                <a:solidFill>
                  <a:srgbClr val="0000FF"/>
                </a:solidFill>
                <a:latin typeface="Times New Roman" pitchFamily="18" charset="0"/>
                <a:sym typeface="Times New Roman" pitchFamily="18" charset="0"/>
              </a:rPr>
              <a:t>二、函数的调用</a:t>
            </a:r>
            <a:endParaRPr lang="zh-CN" altLang="en-US" dirty="0"/>
          </a:p>
        </p:txBody>
      </p:sp>
      <p:sp>
        <p:nvSpPr>
          <p:cNvPr id="7171" name="Text Box 3"/>
          <p:cNvSpPr>
            <a:spLocks noChangeArrowheads="1"/>
          </p:cNvSpPr>
          <p:nvPr/>
        </p:nvSpPr>
        <p:spPr bwMode="auto">
          <a:xfrm>
            <a:off x="1600200" y="2019300"/>
            <a:ext cx="1028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CC"/>
                </a:solidFill>
                <a:latin typeface="Times New Roman" pitchFamily="18" charset="0"/>
                <a:ea typeface="幼圆" pitchFamily="49" charset="-122"/>
                <a:sym typeface="Times New Roman" pitchFamily="18" charset="0"/>
              </a:rPr>
              <a:t>如：</a:t>
            </a:r>
            <a:endParaRPr lang="zh-CN" altLang="en-US"/>
          </a:p>
        </p:txBody>
      </p:sp>
      <p:grpSp>
        <p:nvGrpSpPr>
          <p:cNvPr id="7172" name="Group 4"/>
          <p:cNvGrpSpPr>
            <a:grpSpLocks/>
          </p:cNvGrpSpPr>
          <p:nvPr/>
        </p:nvGrpSpPr>
        <p:grpSpPr bwMode="auto">
          <a:xfrm>
            <a:off x="2994025" y="2352675"/>
            <a:ext cx="4075113" cy="2519363"/>
            <a:chOff x="0" y="0"/>
            <a:chExt cx="2567" cy="1587"/>
          </a:xfrm>
        </p:grpSpPr>
        <p:sp>
          <p:nvSpPr>
            <p:cNvPr id="7173" name="Text Box 5"/>
            <p:cNvSpPr>
              <a:spLocks noChangeArrowheads="1"/>
            </p:cNvSpPr>
            <p:nvPr/>
          </p:nvSpPr>
          <p:spPr bwMode="auto">
            <a:xfrm>
              <a:off x="888" y="0"/>
              <a:ext cx="5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main</a:t>
              </a:r>
              <a:endParaRPr lang="zh-CN" altLang="en-US"/>
            </a:p>
          </p:txBody>
        </p:sp>
        <p:sp>
          <p:nvSpPr>
            <p:cNvPr id="7174" name="Text Box 6"/>
            <p:cNvSpPr>
              <a:spLocks noChangeArrowheads="1"/>
            </p:cNvSpPr>
            <p:nvPr/>
          </p:nvSpPr>
          <p:spPr bwMode="auto">
            <a:xfrm>
              <a:off x="31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funa</a:t>
              </a:r>
              <a:endParaRPr lang="zh-CN" altLang="en-US"/>
            </a:p>
          </p:txBody>
        </p:sp>
        <p:sp>
          <p:nvSpPr>
            <p:cNvPr id="7175" name="Text Box 7"/>
            <p:cNvSpPr>
              <a:spLocks noChangeArrowheads="1"/>
            </p:cNvSpPr>
            <p:nvPr/>
          </p:nvSpPr>
          <p:spPr bwMode="auto">
            <a:xfrm>
              <a:off x="900" y="6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funb</a:t>
              </a:r>
              <a:endParaRPr lang="zh-CN" altLang="en-US"/>
            </a:p>
          </p:txBody>
        </p:sp>
        <p:sp>
          <p:nvSpPr>
            <p:cNvPr id="7176" name="Text Box 8"/>
            <p:cNvSpPr>
              <a:spLocks noChangeArrowheads="1"/>
            </p:cNvSpPr>
            <p:nvPr/>
          </p:nvSpPr>
          <p:spPr bwMode="auto">
            <a:xfrm>
              <a:off x="157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func</a:t>
              </a:r>
              <a:endParaRPr lang="zh-CN" altLang="en-US"/>
            </a:p>
          </p:txBody>
        </p:sp>
        <p:sp>
          <p:nvSpPr>
            <p:cNvPr id="7177" name="Text Box 9"/>
            <p:cNvSpPr>
              <a:spLocks noChangeArrowheads="1"/>
            </p:cNvSpPr>
            <p:nvPr/>
          </p:nvSpPr>
          <p:spPr bwMode="auto">
            <a:xfrm>
              <a:off x="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fund</a:t>
              </a:r>
              <a:endParaRPr lang="zh-CN" altLang="en-US"/>
            </a:p>
          </p:txBody>
        </p:sp>
        <p:sp>
          <p:nvSpPr>
            <p:cNvPr id="7178" name="Text Box 10"/>
            <p:cNvSpPr>
              <a:spLocks noChangeArrowheads="1"/>
            </p:cNvSpPr>
            <p:nvPr/>
          </p:nvSpPr>
          <p:spPr bwMode="auto">
            <a:xfrm>
              <a:off x="1092"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funx</a:t>
              </a:r>
              <a:endParaRPr lang="zh-CN" altLang="en-US"/>
            </a:p>
          </p:txBody>
        </p:sp>
        <p:sp>
          <p:nvSpPr>
            <p:cNvPr id="7179" name="Text Box 11"/>
            <p:cNvSpPr>
              <a:spLocks noChangeArrowheads="1"/>
            </p:cNvSpPr>
            <p:nvPr/>
          </p:nvSpPr>
          <p:spPr bwMode="auto">
            <a:xfrm>
              <a:off x="204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funy</a:t>
              </a:r>
              <a:endParaRPr lang="zh-CN" altLang="en-US"/>
            </a:p>
          </p:txBody>
        </p:sp>
        <p:sp>
          <p:nvSpPr>
            <p:cNvPr id="7180" name="Line 12"/>
            <p:cNvSpPr>
              <a:spLocks noChangeShapeType="1"/>
            </p:cNvSpPr>
            <p:nvPr/>
          </p:nvSpPr>
          <p:spPr bwMode="auto">
            <a:xfrm>
              <a:off x="1162" y="294"/>
              <a:ext cx="1" cy="39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1" name="Line 13"/>
            <p:cNvSpPr>
              <a:spLocks noChangeShapeType="1"/>
            </p:cNvSpPr>
            <p:nvPr/>
          </p:nvSpPr>
          <p:spPr bwMode="auto">
            <a:xfrm>
              <a:off x="1318" y="282"/>
              <a:ext cx="468" cy="468"/>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2" name="Line 14"/>
            <p:cNvSpPr>
              <a:spLocks noChangeShapeType="1"/>
            </p:cNvSpPr>
            <p:nvPr/>
          </p:nvSpPr>
          <p:spPr bwMode="auto">
            <a:xfrm flipH="1">
              <a:off x="598" y="294"/>
              <a:ext cx="420" cy="420"/>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3" name="Line 15"/>
            <p:cNvSpPr>
              <a:spLocks noChangeShapeType="1"/>
            </p:cNvSpPr>
            <p:nvPr/>
          </p:nvSpPr>
          <p:spPr bwMode="auto">
            <a:xfrm flipH="1">
              <a:off x="250" y="954"/>
              <a:ext cx="192" cy="332"/>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4" name="Line 16"/>
            <p:cNvSpPr>
              <a:spLocks noChangeShapeType="1"/>
            </p:cNvSpPr>
            <p:nvPr/>
          </p:nvSpPr>
          <p:spPr bwMode="auto">
            <a:xfrm flipH="1">
              <a:off x="430" y="918"/>
              <a:ext cx="660" cy="381"/>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5" name="Line 17"/>
            <p:cNvSpPr>
              <a:spLocks noChangeShapeType="1"/>
            </p:cNvSpPr>
            <p:nvPr/>
          </p:nvSpPr>
          <p:spPr bwMode="auto">
            <a:xfrm>
              <a:off x="1234" y="966"/>
              <a:ext cx="96" cy="360"/>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6" name="Line 18"/>
            <p:cNvSpPr>
              <a:spLocks noChangeShapeType="1"/>
            </p:cNvSpPr>
            <p:nvPr/>
          </p:nvSpPr>
          <p:spPr bwMode="auto">
            <a:xfrm flipH="1">
              <a:off x="1438" y="942"/>
              <a:ext cx="336" cy="33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7" name="Line 19"/>
            <p:cNvSpPr>
              <a:spLocks noChangeShapeType="1"/>
            </p:cNvSpPr>
            <p:nvPr/>
          </p:nvSpPr>
          <p:spPr bwMode="auto">
            <a:xfrm>
              <a:off x="1858" y="930"/>
              <a:ext cx="324" cy="324"/>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188" name="Group 27"/>
          <p:cNvGrpSpPr>
            <a:grpSpLocks/>
          </p:cNvGrpSpPr>
          <p:nvPr/>
        </p:nvGrpSpPr>
        <p:grpSpPr bwMode="auto">
          <a:xfrm>
            <a:off x="6651625" y="0"/>
            <a:ext cx="2263775" cy="476250"/>
            <a:chOff x="0" y="0"/>
            <a:chExt cx="1426" cy="300"/>
          </a:xfrm>
        </p:grpSpPr>
        <p:sp>
          <p:nvSpPr>
            <p:cNvPr id="7189" name="Text Box 2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190" name="Freeform 2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Tree>
    <p:extLst>
      <p:ext uri="{BB962C8B-B14F-4D97-AF65-F5344CB8AC3E}">
        <p14:creationId xmlns:p14="http://schemas.microsoft.com/office/powerpoint/2010/main" val="2470559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a:spLocks noChangeArrowheads="1"/>
          </p:cNvSpPr>
          <p:nvPr/>
        </p:nvSpPr>
        <p:spPr bwMode="auto">
          <a:xfrm>
            <a:off x="609600" y="533400"/>
            <a:ext cx="47244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dirty="0" smtClean="0">
                <a:solidFill>
                  <a:srgbClr val="40458C"/>
                </a:solidFill>
                <a:latin typeface="Times New Roman" pitchFamily="18" charset="0"/>
                <a:sym typeface="Times New Roman" pitchFamily="18" charset="0"/>
              </a:rPr>
              <a:t>汉诺塔</a:t>
            </a:r>
            <a:r>
              <a:rPr lang="en-US" sz="2800" dirty="0">
                <a:solidFill>
                  <a:srgbClr val="40458C"/>
                </a:solidFill>
                <a:latin typeface="Times New Roman" pitchFamily="18" charset="0"/>
                <a:sym typeface="Times New Roman" pitchFamily="18" charset="0"/>
              </a:rPr>
              <a:t>(Hanoi)</a:t>
            </a:r>
            <a:r>
              <a:rPr lang="zh-CN" altLang="en-US" sz="2800" dirty="0">
                <a:solidFill>
                  <a:srgbClr val="40458C"/>
                </a:solidFill>
                <a:latin typeface="Times New Roman" pitchFamily="18" charset="0"/>
                <a:sym typeface="Times New Roman" pitchFamily="18" charset="0"/>
              </a:rPr>
              <a:t>问题</a:t>
            </a:r>
          </a:p>
        </p:txBody>
      </p:sp>
      <p:grpSp>
        <p:nvGrpSpPr>
          <p:cNvPr id="45059" name="Group 3"/>
          <p:cNvGrpSpPr>
            <a:grpSpLocks/>
          </p:cNvGrpSpPr>
          <p:nvPr/>
        </p:nvGrpSpPr>
        <p:grpSpPr bwMode="auto">
          <a:xfrm>
            <a:off x="3505200" y="2894013"/>
            <a:ext cx="2503488" cy="2281237"/>
            <a:chOff x="0" y="0"/>
            <a:chExt cx="1577" cy="1437"/>
          </a:xfrm>
        </p:grpSpPr>
        <p:sp>
          <p:nvSpPr>
            <p:cNvPr id="45060"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1"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2"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5063" name="Group 7"/>
          <p:cNvGrpSpPr>
            <a:grpSpLocks/>
          </p:cNvGrpSpPr>
          <p:nvPr/>
        </p:nvGrpSpPr>
        <p:grpSpPr bwMode="auto">
          <a:xfrm>
            <a:off x="6329363" y="2960688"/>
            <a:ext cx="2586037" cy="2189162"/>
            <a:chOff x="0" y="0"/>
            <a:chExt cx="1629" cy="1379"/>
          </a:xfrm>
        </p:grpSpPr>
        <p:sp>
          <p:nvSpPr>
            <p:cNvPr id="45064"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5"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6"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5067" name="Text Box 11"/>
          <p:cNvSpPr>
            <a:spLocks noChangeArrowheads="1"/>
          </p:cNvSpPr>
          <p:nvPr/>
        </p:nvSpPr>
        <p:spPr bwMode="auto">
          <a:xfrm>
            <a:off x="609600" y="1320800"/>
            <a:ext cx="78597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b="1">
                <a:solidFill>
                  <a:srgbClr val="FF0066"/>
                </a:solidFill>
                <a:latin typeface="幼圆" pitchFamily="49" charset="-122"/>
                <a:ea typeface="幼圆" pitchFamily="49" charset="-122"/>
                <a:sym typeface="幼圆" pitchFamily="49" charset="-122"/>
              </a:rPr>
              <a:t>问题</a:t>
            </a:r>
            <a:r>
              <a:rPr lang="en-US" sz="2800" b="1">
                <a:solidFill>
                  <a:srgbClr val="FF0066"/>
                </a:solidFill>
                <a:latin typeface="幼圆" pitchFamily="49" charset="-122"/>
                <a:ea typeface="幼圆" pitchFamily="49" charset="-122"/>
                <a:sym typeface="幼圆" pitchFamily="49" charset="-122"/>
              </a:rPr>
              <a:t>:</a:t>
            </a:r>
            <a:r>
              <a:rPr lang="en-US" sz="2800">
                <a:latin typeface="Times New Roman" pitchFamily="18" charset="0"/>
              </a:rPr>
              <a:t> </a:t>
            </a: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a:t>
            </a:r>
            <a:r>
              <a:rPr lang="en-US" sz="2800">
                <a:latin typeface="Times New Roman" pitchFamily="18" charset="0"/>
              </a:rPr>
              <a:t>n</a:t>
            </a:r>
            <a:r>
              <a:rPr lang="zh-CN" altLang="en-US" sz="2800">
                <a:latin typeface="Times New Roman" pitchFamily="18" charset="0"/>
              </a:rPr>
              <a:t>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 移动时,保证三个塔始终是大盘在下,小盘在上。</a:t>
            </a:r>
          </a:p>
        </p:txBody>
      </p:sp>
      <p:sp>
        <p:nvSpPr>
          <p:cNvPr id="45068" name="Line 12"/>
          <p:cNvSpPr>
            <a:spLocks noChangeShapeType="1"/>
          </p:cNvSpPr>
          <p:nvPr/>
        </p:nvSpPr>
        <p:spPr bwMode="auto">
          <a:xfrm>
            <a:off x="609600" y="5133975"/>
            <a:ext cx="2667000"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9" name="Line 13"/>
          <p:cNvSpPr>
            <a:spLocks noChangeShapeType="1"/>
          </p:cNvSpPr>
          <p:nvPr/>
        </p:nvSpPr>
        <p:spPr bwMode="auto">
          <a:xfrm>
            <a:off x="1944688" y="2971800"/>
            <a:ext cx="1587"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5070" name="Rectangle 14"/>
          <p:cNvSpPr>
            <a:spLocks noChangeArrowheads="1"/>
          </p:cNvSpPr>
          <p:nvPr/>
        </p:nvSpPr>
        <p:spPr bwMode="auto">
          <a:xfrm>
            <a:off x="1974850" y="281940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sp>
        <p:nvSpPr>
          <p:cNvPr id="45071" name="Rectangle 15"/>
          <p:cNvSpPr>
            <a:spLocks noChangeArrowheads="1"/>
          </p:cNvSpPr>
          <p:nvPr/>
        </p:nvSpPr>
        <p:spPr bwMode="auto">
          <a:xfrm>
            <a:off x="1143000" y="5286375"/>
            <a:ext cx="1600200" cy="457200"/>
          </a:xfrm>
          <a:prstGeom prst="rect">
            <a:avLst/>
          </a:prstGeom>
          <a:gradFill rotWithShape="0">
            <a:gsLst>
              <a:gs pos="0">
                <a:srgbClr val="CCFFFF"/>
              </a:gs>
              <a:gs pos="50000">
                <a:srgbClr val="FFFFFF"/>
              </a:gs>
              <a:gs pos="100000">
                <a:srgbClr val="CCFFFF"/>
              </a:gs>
            </a:gsLst>
            <a:lin ang="5400000" scaled="1"/>
          </a:gradFill>
          <a:ln w="9525" cmpd="sng">
            <a:solidFill>
              <a:srgbClr val="CCFFFF"/>
            </a:solidFill>
            <a:miter lim="800000"/>
            <a:headEnd/>
            <a:tailEnd/>
          </a:ln>
        </p:spPr>
        <p:txBody>
          <a:bodyPr wrap="none" anchor="ctr"/>
          <a:lstStyle/>
          <a:p>
            <a:endParaRPr lang="zh-CN" altLang="zh-CN">
              <a:solidFill>
                <a:srgbClr val="40458C"/>
              </a:solidFill>
              <a:sym typeface="Tahoma" pitchFamily="34" charset="0"/>
            </a:endParaRPr>
          </a:p>
        </p:txBody>
      </p:sp>
      <p:sp>
        <p:nvSpPr>
          <p:cNvPr id="45072" name="Text Box 16"/>
          <p:cNvSpPr>
            <a:spLocks noChangeArrowheads="1"/>
          </p:cNvSpPr>
          <p:nvPr/>
        </p:nvSpPr>
        <p:spPr bwMode="auto">
          <a:xfrm>
            <a:off x="1220788" y="5272088"/>
            <a:ext cx="1446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a:t>
            </a:r>
          </a:p>
        </p:txBody>
      </p:sp>
      <p:grpSp>
        <p:nvGrpSpPr>
          <p:cNvPr id="45073" name="Group 17"/>
          <p:cNvGrpSpPr>
            <a:grpSpLocks/>
          </p:cNvGrpSpPr>
          <p:nvPr/>
        </p:nvGrpSpPr>
        <p:grpSpPr bwMode="auto">
          <a:xfrm>
            <a:off x="914400" y="3762375"/>
            <a:ext cx="2057400" cy="1300163"/>
            <a:chOff x="0" y="0"/>
            <a:chExt cx="1296" cy="819"/>
          </a:xfrm>
        </p:grpSpPr>
        <p:sp>
          <p:nvSpPr>
            <p:cNvPr id="450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79" name="Group 23"/>
          <p:cNvGrpSpPr>
            <a:grpSpLocks/>
          </p:cNvGrpSpPr>
          <p:nvPr/>
        </p:nvGrpSpPr>
        <p:grpSpPr bwMode="auto">
          <a:xfrm>
            <a:off x="6553200" y="3762375"/>
            <a:ext cx="2057400" cy="1300163"/>
            <a:chOff x="0" y="0"/>
            <a:chExt cx="1296" cy="819"/>
          </a:xfrm>
        </p:grpSpPr>
        <p:sp>
          <p:nvSpPr>
            <p:cNvPr id="45080" name="Rectangle 24"/>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1" name="Rectangle 25"/>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2" name="Rectangle 26"/>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3" name="Rectangle 27"/>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4" name="Rectangle 28"/>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85" name="Group 36"/>
          <p:cNvGrpSpPr>
            <a:grpSpLocks/>
          </p:cNvGrpSpPr>
          <p:nvPr/>
        </p:nvGrpSpPr>
        <p:grpSpPr bwMode="auto">
          <a:xfrm>
            <a:off x="6651625" y="0"/>
            <a:ext cx="2263775" cy="476250"/>
            <a:chOff x="0" y="0"/>
            <a:chExt cx="1426" cy="300"/>
          </a:xfrm>
        </p:grpSpPr>
        <p:sp>
          <p:nvSpPr>
            <p:cNvPr id="45086"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5087"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Effect>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069"/>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5068"/>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5070"/>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nodeType="afterEffect">
                                  <p:stCondLst>
                                    <p:cond delay="0"/>
                                  </p:stCondLst>
                                  <p:childTnLst>
                                    <p:set>
                                      <p:cBhvr>
                                        <p:cTn id="25" dur="1" fill="hold">
                                          <p:stCondLst>
                                            <p:cond delay="499"/>
                                          </p:stCondLst>
                                        </p:cTn>
                                        <p:tgtEl>
                                          <p:spTgt spid="4505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nodeType="afterEffect">
                                  <p:stCondLst>
                                    <p:cond delay="0"/>
                                  </p:stCondLst>
                                  <p:childTnLst>
                                    <p:set>
                                      <p:cBhvr>
                                        <p:cTn id="28" dur="1" fill="hold">
                                          <p:stCondLst>
                                            <p:cond delay="499"/>
                                          </p:stCondLst>
                                        </p:cTn>
                                        <p:tgtEl>
                                          <p:spTgt spid="45063"/>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45071"/>
                                        </p:tgtEl>
                                        <p:attrNameLst>
                                          <p:attrName>style.visibility</p:attrName>
                                        </p:attrNameLst>
                                      </p:cBhvr>
                                      <p:to>
                                        <p:strVal val="visible"/>
                                      </p:to>
                                    </p:set>
                                  </p:childTnLst>
                                </p:cTn>
                              </p:par>
                            </p:childTnLst>
                          </p:cTn>
                        </p:par>
                        <p:par>
                          <p:cTn id="32" fill="hold" nodeType="afterGroup">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45072"/>
                                        </p:tgtEl>
                                        <p:attrNameLst>
                                          <p:attrName>style.visibility</p:attrName>
                                        </p:attrNameLst>
                                      </p:cBhvr>
                                      <p:to>
                                        <p:strVal val="visible"/>
                                      </p:to>
                                    </p:set>
                                  </p:childTnLst>
                                </p:cTn>
                              </p:par>
                            </p:childTnLst>
                          </p:cTn>
                        </p:par>
                        <p:par>
                          <p:cTn id="35" fill="hold" nodeType="afterGroup">
                            <p:stCondLst>
                              <p:cond delay="3500"/>
                            </p:stCondLst>
                            <p:childTnLst>
                              <p:par>
                                <p:cTn id="36" presetID="1" presetClass="entr" presetSubtype="0" fill="hold" nodeType="afterEffect">
                                  <p:stCondLst>
                                    <p:cond delay="0"/>
                                  </p:stCondLst>
                                  <p:childTnLst>
                                    <p:set>
                                      <p:cBhvr>
                                        <p:cTn id="37" dur="1" fill="hold">
                                          <p:stCondLst>
                                            <p:cond delay="499"/>
                                          </p:stCondLst>
                                        </p:cTn>
                                        <p:tgtEl>
                                          <p:spTgt spid="45073"/>
                                        </p:tgtEl>
                                        <p:attrNameLst>
                                          <p:attrName>style.visibility</p:attrName>
                                        </p:attrNameLst>
                                      </p:cBhvr>
                                      <p:to>
                                        <p:strVal val="visible"/>
                                      </p:to>
                                    </p:set>
                                  </p:childTnLst>
                                  <p:subTnLst>
                                    <p:set>
                                      <p:cBhvr override="childStyle">
                                        <p:cTn dur="1" display="1" masterRel="nextClick" afterEffect="1"/>
                                        <p:tgtEl>
                                          <p:spTgt spid="4507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5079"/>
                                        </p:tgtEl>
                                        <p:attrNameLst>
                                          <p:attrName>style.visibility</p:attrName>
                                        </p:attrNameLst>
                                      </p:cBhvr>
                                      <p:to>
                                        <p:strVal val="visible"/>
                                      </p:to>
                                    </p:set>
                                    <p:animEffect>
                                      <p:cBhvr>
                                        <p:cTn id="42" dur="500"/>
                                        <p:tgtEl>
                                          <p:spTgt spid="45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ldLvl="0" autoUpdateAnimBg="0"/>
      <p:bldP spid="45067" grpId="0" bldLvl="0" autoUpdateAnimBg="0"/>
      <p:bldP spid="45068" grpId="0" bldLvl="0" animBg="1" autoUpdateAnimBg="0"/>
      <p:bldP spid="45069" grpId="0" bldLvl="0" animBg="1" autoUpdateAnimBg="0"/>
      <p:bldP spid="45070" grpId="0" bldLvl="0" autoUpdateAnimBg="0"/>
      <p:bldP spid="45071" grpId="0" bldLvl="0" animBg="1" autoUpdateAnimBg="0"/>
      <p:bldP spid="45072"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1"/>
          <p:cNvSpPr>
            <a:spLocks noChangeArrowheads="1"/>
          </p:cNvSpPr>
          <p:nvPr/>
        </p:nvSpPr>
        <p:spPr bwMode="auto">
          <a:xfrm>
            <a:off x="107950" y="-28575"/>
            <a:ext cx="78597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塔上3个盘子移至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，3层汉诺塔。</a:t>
            </a:r>
          </a:p>
        </p:txBody>
      </p:sp>
      <p:sp>
        <p:nvSpPr>
          <p:cNvPr id="46083" name="Rectangle 14"/>
          <p:cNvSpPr>
            <a:spLocks noChangeArrowheads="1"/>
          </p:cNvSpPr>
          <p:nvPr/>
        </p:nvSpPr>
        <p:spPr bwMode="auto">
          <a:xfrm>
            <a:off x="1187765" y="541338"/>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dirty="0">
                <a:solidFill>
                  <a:srgbClr val="40458C"/>
                </a:solidFill>
                <a:latin typeface="Times New Roman" pitchFamily="18" charset="0"/>
                <a:sym typeface="Times New Roman" pitchFamily="18" charset="0"/>
              </a:rPr>
              <a:t>A</a:t>
            </a:r>
          </a:p>
        </p:txBody>
      </p:sp>
      <p:sp>
        <p:nvSpPr>
          <p:cNvPr id="46084" name="Rectangle 14"/>
          <p:cNvSpPr>
            <a:spLocks noChangeArrowheads="1"/>
          </p:cNvSpPr>
          <p:nvPr/>
        </p:nvSpPr>
        <p:spPr bwMode="auto">
          <a:xfrm>
            <a:off x="2533965"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085" name="Rectangle 14"/>
          <p:cNvSpPr>
            <a:spLocks noChangeArrowheads="1"/>
          </p:cNvSpPr>
          <p:nvPr/>
        </p:nvSpPr>
        <p:spPr bwMode="auto">
          <a:xfrm>
            <a:off x="3897628"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086" name="Rectangle 6"/>
          <p:cNvSpPr>
            <a:spLocks noChangeArrowheads="1"/>
          </p:cNvSpPr>
          <p:nvPr/>
        </p:nvSpPr>
        <p:spPr bwMode="auto">
          <a:xfrm>
            <a:off x="1229715" y="968375"/>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7" name="Rectangle 7"/>
          <p:cNvSpPr>
            <a:spLocks noChangeArrowheads="1"/>
          </p:cNvSpPr>
          <p:nvPr/>
        </p:nvSpPr>
        <p:spPr bwMode="auto">
          <a:xfrm>
            <a:off x="1128115" y="1095375"/>
            <a:ext cx="487363"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8" name="Rectangle 8"/>
          <p:cNvSpPr>
            <a:spLocks noChangeArrowheads="1"/>
          </p:cNvSpPr>
          <p:nvPr/>
        </p:nvSpPr>
        <p:spPr bwMode="auto">
          <a:xfrm>
            <a:off x="1039215" y="1222375"/>
            <a:ext cx="663575" cy="14287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9" name="Rectangle 9"/>
          <p:cNvSpPr>
            <a:spLocks noChangeArrowheads="1"/>
          </p:cNvSpPr>
          <p:nvPr/>
        </p:nvSpPr>
        <p:spPr bwMode="auto">
          <a:xfrm>
            <a:off x="3955453" y="1184275"/>
            <a:ext cx="287337"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0" name="Rectangle 10"/>
          <p:cNvSpPr>
            <a:spLocks noChangeArrowheads="1"/>
          </p:cNvSpPr>
          <p:nvPr/>
        </p:nvSpPr>
        <p:spPr bwMode="auto">
          <a:xfrm>
            <a:off x="2499715" y="1844675"/>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1" name="Rectangle 11"/>
          <p:cNvSpPr>
            <a:spLocks noChangeArrowheads="1"/>
          </p:cNvSpPr>
          <p:nvPr/>
        </p:nvSpPr>
        <p:spPr bwMode="auto">
          <a:xfrm>
            <a:off x="2474315" y="2584450"/>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2" name="Rectangle 12"/>
          <p:cNvSpPr>
            <a:spLocks noChangeArrowheads="1"/>
          </p:cNvSpPr>
          <p:nvPr/>
        </p:nvSpPr>
        <p:spPr bwMode="auto">
          <a:xfrm>
            <a:off x="3820515" y="4794250"/>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3" name="Rectangle 13"/>
          <p:cNvSpPr>
            <a:spLocks noChangeArrowheads="1"/>
          </p:cNvSpPr>
          <p:nvPr/>
        </p:nvSpPr>
        <p:spPr bwMode="auto">
          <a:xfrm>
            <a:off x="988415" y="909638"/>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4" name="Rectangle 14"/>
          <p:cNvSpPr>
            <a:spLocks noChangeArrowheads="1"/>
          </p:cNvSpPr>
          <p:nvPr/>
        </p:nvSpPr>
        <p:spPr bwMode="auto">
          <a:xfrm>
            <a:off x="2334615" y="8937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5" name="Rectangle 15"/>
          <p:cNvSpPr>
            <a:spLocks noChangeArrowheads="1"/>
          </p:cNvSpPr>
          <p:nvPr/>
        </p:nvSpPr>
        <p:spPr bwMode="auto">
          <a:xfrm>
            <a:off x="3698278" y="893763"/>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096" name="Group 16"/>
          <p:cNvGrpSpPr>
            <a:grpSpLocks/>
          </p:cNvGrpSpPr>
          <p:nvPr/>
        </p:nvGrpSpPr>
        <p:grpSpPr bwMode="auto">
          <a:xfrm>
            <a:off x="970953" y="1539875"/>
            <a:ext cx="792162" cy="503238"/>
            <a:chOff x="0" y="0"/>
            <a:chExt cx="1248" cy="794"/>
          </a:xfrm>
        </p:grpSpPr>
        <p:sp>
          <p:nvSpPr>
            <p:cNvPr id="46097" name="Rectangle 17"/>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8" name="Rectangle 18"/>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9" name="Rectangle 1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0" name="Rectangle 20"/>
          <p:cNvSpPr>
            <a:spLocks noChangeArrowheads="1"/>
          </p:cNvSpPr>
          <p:nvPr/>
        </p:nvSpPr>
        <p:spPr bwMode="auto">
          <a:xfrm>
            <a:off x="2334615" y="1539875"/>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01" name="Group 21"/>
          <p:cNvGrpSpPr>
            <a:grpSpLocks/>
          </p:cNvGrpSpPr>
          <p:nvPr/>
        </p:nvGrpSpPr>
        <p:grpSpPr bwMode="auto">
          <a:xfrm>
            <a:off x="3698278" y="1539875"/>
            <a:ext cx="792162" cy="503238"/>
            <a:chOff x="0" y="0"/>
            <a:chExt cx="1248" cy="794"/>
          </a:xfrm>
        </p:grpSpPr>
        <p:sp>
          <p:nvSpPr>
            <p:cNvPr id="46102" name="Rectangle 22"/>
            <p:cNvSpPr>
              <a:spLocks noChangeArrowheads="1"/>
            </p:cNvSpPr>
            <p:nvPr/>
          </p:nvSpPr>
          <p:spPr bwMode="auto">
            <a:xfrm>
              <a:off x="380" y="543"/>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3" name="Rectangle 2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4" name="箭头 2181"/>
          <p:cNvSpPr>
            <a:spLocks noChangeShapeType="1"/>
          </p:cNvSpPr>
          <p:nvPr/>
        </p:nvSpPr>
        <p:spPr bwMode="auto">
          <a:xfrm>
            <a:off x="1636115" y="981075"/>
            <a:ext cx="2160588" cy="215900"/>
          </a:xfrm>
          <a:prstGeom prst="line">
            <a:avLst/>
          </a:prstGeom>
          <a:noFill/>
          <a:ln w="76200"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5" name="箭头 2181"/>
          <p:cNvSpPr>
            <a:spLocks noChangeShapeType="1"/>
          </p:cNvSpPr>
          <p:nvPr/>
        </p:nvSpPr>
        <p:spPr bwMode="auto">
          <a:xfrm>
            <a:off x="1620240" y="1754188"/>
            <a:ext cx="808038" cy="9048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06" name="Group 26"/>
          <p:cNvGrpSpPr>
            <a:grpSpLocks/>
          </p:cNvGrpSpPr>
          <p:nvPr/>
        </p:nvGrpSpPr>
        <p:grpSpPr bwMode="auto">
          <a:xfrm>
            <a:off x="3680815" y="2239963"/>
            <a:ext cx="793750" cy="506412"/>
            <a:chOff x="0" y="0"/>
            <a:chExt cx="1248" cy="797"/>
          </a:xfrm>
        </p:grpSpPr>
        <p:sp>
          <p:nvSpPr>
            <p:cNvPr id="46107" name="Rectangle 27"/>
            <p:cNvSpPr>
              <a:spLocks noChangeArrowheads="1"/>
            </p:cNvSpPr>
            <p:nvPr/>
          </p:nvSpPr>
          <p:spPr bwMode="auto">
            <a:xfrm>
              <a:off x="407" y="569"/>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8" name="Rectangle 2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9" name="Rectangle 29"/>
          <p:cNvSpPr>
            <a:spLocks noChangeArrowheads="1"/>
          </p:cNvSpPr>
          <p:nvPr/>
        </p:nvSpPr>
        <p:spPr bwMode="auto">
          <a:xfrm>
            <a:off x="2318740" y="22399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10" name="Group 30"/>
          <p:cNvGrpSpPr>
            <a:grpSpLocks/>
          </p:cNvGrpSpPr>
          <p:nvPr/>
        </p:nvGrpSpPr>
        <p:grpSpPr bwMode="auto">
          <a:xfrm>
            <a:off x="955078" y="2239963"/>
            <a:ext cx="792162" cy="504825"/>
            <a:chOff x="0" y="0"/>
            <a:chExt cx="1248" cy="794"/>
          </a:xfrm>
        </p:grpSpPr>
        <p:sp>
          <p:nvSpPr>
            <p:cNvPr id="46111" name="Rectangle 31"/>
            <p:cNvSpPr>
              <a:spLocks noChangeArrowheads="1"/>
            </p:cNvSpPr>
            <p:nvPr/>
          </p:nvSpPr>
          <p:spPr bwMode="auto">
            <a:xfrm>
              <a:off x="108" y="517"/>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2" name="Rectangle 3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3" name="Group 33"/>
          <p:cNvGrpSpPr>
            <a:grpSpLocks/>
          </p:cNvGrpSpPr>
          <p:nvPr/>
        </p:nvGrpSpPr>
        <p:grpSpPr bwMode="auto">
          <a:xfrm>
            <a:off x="955078" y="2886075"/>
            <a:ext cx="792162" cy="504825"/>
            <a:chOff x="0" y="0"/>
            <a:chExt cx="1248" cy="794"/>
          </a:xfrm>
        </p:grpSpPr>
        <p:sp>
          <p:nvSpPr>
            <p:cNvPr id="46114" name="Rectangle 34"/>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5" name="Rectangle 3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6" name="Group 36"/>
          <p:cNvGrpSpPr>
            <a:grpSpLocks/>
          </p:cNvGrpSpPr>
          <p:nvPr/>
        </p:nvGrpSpPr>
        <p:grpSpPr bwMode="auto">
          <a:xfrm>
            <a:off x="2318740" y="2886075"/>
            <a:ext cx="792163" cy="504825"/>
            <a:chOff x="0" y="0"/>
            <a:chExt cx="1248" cy="794"/>
          </a:xfrm>
        </p:grpSpPr>
        <p:sp>
          <p:nvSpPr>
            <p:cNvPr id="46117" name="Rectangle 37"/>
            <p:cNvSpPr>
              <a:spLocks noChangeArrowheads="1"/>
            </p:cNvSpPr>
            <p:nvPr/>
          </p:nvSpPr>
          <p:spPr bwMode="auto">
            <a:xfrm>
              <a:off x="407" y="344"/>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8" name="Rectangle 38"/>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9" name="Rectangle 3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0" name="Rectangle 40"/>
          <p:cNvSpPr>
            <a:spLocks noChangeArrowheads="1"/>
          </p:cNvSpPr>
          <p:nvPr/>
        </p:nvSpPr>
        <p:spPr bwMode="auto">
          <a:xfrm>
            <a:off x="3680815" y="2886075"/>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1" name="Rectangle 41"/>
          <p:cNvSpPr>
            <a:spLocks noChangeArrowheads="1"/>
          </p:cNvSpPr>
          <p:nvPr/>
        </p:nvSpPr>
        <p:spPr bwMode="auto">
          <a:xfrm>
            <a:off x="955078" y="3819525"/>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22" name="Group 42"/>
          <p:cNvGrpSpPr>
            <a:grpSpLocks/>
          </p:cNvGrpSpPr>
          <p:nvPr/>
        </p:nvGrpSpPr>
        <p:grpSpPr bwMode="auto">
          <a:xfrm>
            <a:off x="2318740" y="3819525"/>
            <a:ext cx="792163" cy="503238"/>
            <a:chOff x="0" y="0"/>
            <a:chExt cx="1248" cy="794"/>
          </a:xfrm>
        </p:grpSpPr>
        <p:sp>
          <p:nvSpPr>
            <p:cNvPr id="46123" name="Rectangle 43"/>
            <p:cNvSpPr>
              <a:spLocks noChangeArrowheads="1"/>
            </p:cNvSpPr>
            <p:nvPr/>
          </p:nvSpPr>
          <p:spPr bwMode="auto">
            <a:xfrm>
              <a:off x="381" y="318"/>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4" name="Rectangle 44"/>
            <p:cNvSpPr>
              <a:spLocks noChangeArrowheads="1"/>
            </p:cNvSpPr>
            <p:nvPr/>
          </p:nvSpPr>
          <p:spPr bwMode="auto">
            <a:xfrm>
              <a:off x="221" y="5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5" name="Rectangle 4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26" name="Group 46"/>
          <p:cNvGrpSpPr>
            <a:grpSpLocks/>
          </p:cNvGrpSpPr>
          <p:nvPr/>
        </p:nvGrpSpPr>
        <p:grpSpPr bwMode="auto">
          <a:xfrm>
            <a:off x="3680815" y="3819525"/>
            <a:ext cx="793750" cy="503238"/>
            <a:chOff x="0" y="0"/>
            <a:chExt cx="1248" cy="794"/>
          </a:xfrm>
        </p:grpSpPr>
        <p:sp>
          <p:nvSpPr>
            <p:cNvPr id="46127" name="Rectangle 47"/>
            <p:cNvSpPr>
              <a:spLocks noChangeArrowheads="1"/>
            </p:cNvSpPr>
            <p:nvPr/>
          </p:nvSpPr>
          <p:spPr bwMode="auto">
            <a:xfrm>
              <a:off x="82" y="492"/>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8" name="Rectangle 4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9" name="箭头 2181"/>
          <p:cNvSpPr>
            <a:spLocks noChangeShapeType="1"/>
          </p:cNvSpPr>
          <p:nvPr/>
        </p:nvSpPr>
        <p:spPr bwMode="auto">
          <a:xfrm flipH="1" flipV="1">
            <a:off x="2931515" y="2492375"/>
            <a:ext cx="865188"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0" name="Rectangle 50"/>
          <p:cNvSpPr>
            <a:spLocks noChangeArrowheads="1"/>
          </p:cNvSpPr>
          <p:nvPr/>
        </p:nvSpPr>
        <p:spPr bwMode="auto">
          <a:xfrm>
            <a:off x="2572740" y="24209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1" name="Rectangle 51"/>
          <p:cNvSpPr>
            <a:spLocks noChangeArrowheads="1"/>
          </p:cNvSpPr>
          <p:nvPr/>
        </p:nvSpPr>
        <p:spPr bwMode="auto">
          <a:xfrm>
            <a:off x="3733203" y="3198813"/>
            <a:ext cx="663575" cy="144462"/>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2" name="箭头 2181"/>
          <p:cNvSpPr>
            <a:spLocks noChangeShapeType="1"/>
          </p:cNvSpPr>
          <p:nvPr/>
        </p:nvSpPr>
        <p:spPr bwMode="auto">
          <a:xfrm>
            <a:off x="1564678" y="3429000"/>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3" name="Rectangle 53"/>
          <p:cNvSpPr>
            <a:spLocks noChangeArrowheads="1"/>
          </p:cNvSpPr>
          <p:nvPr/>
        </p:nvSpPr>
        <p:spPr bwMode="auto">
          <a:xfrm>
            <a:off x="1180503" y="41481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4" name="箭头 2181"/>
          <p:cNvSpPr>
            <a:spLocks noChangeShapeType="1"/>
          </p:cNvSpPr>
          <p:nvPr/>
        </p:nvSpPr>
        <p:spPr bwMode="auto">
          <a:xfrm flipH="1">
            <a:off x="1563090" y="4076700"/>
            <a:ext cx="936625"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35" name="Group 55"/>
          <p:cNvGrpSpPr>
            <a:grpSpLocks/>
          </p:cNvGrpSpPr>
          <p:nvPr/>
        </p:nvGrpSpPr>
        <p:grpSpPr bwMode="auto">
          <a:xfrm>
            <a:off x="937615" y="4591050"/>
            <a:ext cx="793750" cy="506413"/>
            <a:chOff x="0" y="0"/>
            <a:chExt cx="1248" cy="796"/>
          </a:xfrm>
        </p:grpSpPr>
        <p:sp>
          <p:nvSpPr>
            <p:cNvPr id="46136" name="Rectangle 5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7" name="Rectangle 5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38" name="Group 58"/>
          <p:cNvGrpSpPr>
            <a:grpSpLocks/>
          </p:cNvGrpSpPr>
          <p:nvPr/>
        </p:nvGrpSpPr>
        <p:grpSpPr bwMode="auto">
          <a:xfrm>
            <a:off x="2301278" y="4591050"/>
            <a:ext cx="792162" cy="504825"/>
            <a:chOff x="0" y="0"/>
            <a:chExt cx="1248" cy="794"/>
          </a:xfrm>
        </p:grpSpPr>
        <p:sp>
          <p:nvSpPr>
            <p:cNvPr id="46139" name="Rectangle 59"/>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0" name="Rectangle 60"/>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41" name="Group 61"/>
          <p:cNvGrpSpPr>
            <a:grpSpLocks/>
          </p:cNvGrpSpPr>
          <p:nvPr/>
        </p:nvGrpSpPr>
        <p:grpSpPr bwMode="auto">
          <a:xfrm>
            <a:off x="3664940" y="4591050"/>
            <a:ext cx="792163" cy="504825"/>
            <a:chOff x="0" y="0"/>
            <a:chExt cx="1248" cy="794"/>
          </a:xfrm>
        </p:grpSpPr>
        <p:sp>
          <p:nvSpPr>
            <p:cNvPr id="46142" name="Rectangle 62"/>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3" name="Rectangle 6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4" name="Rectangle 64"/>
          <p:cNvSpPr>
            <a:spLocks noChangeArrowheads="1"/>
          </p:cNvSpPr>
          <p:nvPr/>
        </p:nvSpPr>
        <p:spPr bwMode="auto">
          <a:xfrm>
            <a:off x="3906240" y="5511800"/>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5" name="Group 65"/>
          <p:cNvGrpSpPr>
            <a:grpSpLocks/>
          </p:cNvGrpSpPr>
          <p:nvPr/>
        </p:nvGrpSpPr>
        <p:grpSpPr bwMode="auto">
          <a:xfrm>
            <a:off x="921740" y="5435600"/>
            <a:ext cx="792163" cy="506413"/>
            <a:chOff x="0" y="0"/>
            <a:chExt cx="1248" cy="796"/>
          </a:xfrm>
        </p:grpSpPr>
        <p:sp>
          <p:nvSpPr>
            <p:cNvPr id="46146" name="Rectangle 6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7" name="Rectangle 6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8" name="Rectangle 68"/>
          <p:cNvSpPr>
            <a:spLocks noChangeArrowheads="1"/>
          </p:cNvSpPr>
          <p:nvPr/>
        </p:nvSpPr>
        <p:spPr bwMode="auto">
          <a:xfrm>
            <a:off x="2285403" y="5435600"/>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9" name="Group 69"/>
          <p:cNvGrpSpPr>
            <a:grpSpLocks/>
          </p:cNvGrpSpPr>
          <p:nvPr/>
        </p:nvGrpSpPr>
        <p:grpSpPr bwMode="auto">
          <a:xfrm>
            <a:off x="3649065" y="5435600"/>
            <a:ext cx="792163" cy="504825"/>
            <a:chOff x="0" y="0"/>
            <a:chExt cx="1248" cy="794"/>
          </a:xfrm>
        </p:grpSpPr>
        <p:sp>
          <p:nvSpPr>
            <p:cNvPr id="46150" name="Rectangle 70"/>
            <p:cNvSpPr>
              <a:spLocks noChangeArrowheads="1"/>
            </p:cNvSpPr>
            <p:nvPr/>
          </p:nvSpPr>
          <p:spPr bwMode="auto">
            <a:xfrm>
              <a:off x="246" y="3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1" name="Rectangle 71"/>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2" name="Rectangle 7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53" name="箭头 2181"/>
          <p:cNvSpPr>
            <a:spLocks noChangeShapeType="1"/>
          </p:cNvSpPr>
          <p:nvPr/>
        </p:nvSpPr>
        <p:spPr bwMode="auto">
          <a:xfrm flipV="1">
            <a:off x="2931515" y="4868863"/>
            <a:ext cx="793750" cy="144462"/>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54" name="箭头 2181"/>
          <p:cNvSpPr>
            <a:spLocks noChangeShapeType="1"/>
          </p:cNvSpPr>
          <p:nvPr/>
        </p:nvSpPr>
        <p:spPr bwMode="auto">
          <a:xfrm flipV="1">
            <a:off x="1491653" y="5589588"/>
            <a:ext cx="2249487" cy="26193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55" name="Group 75"/>
          <p:cNvGrpSpPr>
            <a:grpSpLocks/>
          </p:cNvGrpSpPr>
          <p:nvPr/>
        </p:nvGrpSpPr>
        <p:grpSpPr bwMode="auto">
          <a:xfrm>
            <a:off x="107951" y="1035050"/>
            <a:ext cx="807440" cy="4767263"/>
            <a:chOff x="0" y="0"/>
            <a:chExt cx="706" cy="7508"/>
          </a:xfrm>
        </p:grpSpPr>
        <p:sp>
          <p:nvSpPr>
            <p:cNvPr id="46156" name="Text Box 76"/>
            <p:cNvSpPr txBox="1">
              <a:spLocks noChangeArrowheads="1"/>
            </p:cNvSpPr>
            <p:nvPr/>
          </p:nvSpPr>
          <p:spPr bwMode="auto">
            <a:xfrm>
              <a:off x="26" y="0"/>
              <a:ext cx="68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t>(1)</a:t>
              </a:r>
            </a:p>
          </p:txBody>
        </p:sp>
        <p:sp>
          <p:nvSpPr>
            <p:cNvPr id="46157" name="Text Box 77"/>
            <p:cNvSpPr txBox="1">
              <a:spLocks noChangeArrowheads="1"/>
            </p:cNvSpPr>
            <p:nvPr/>
          </p:nvSpPr>
          <p:spPr bwMode="auto">
            <a:xfrm>
              <a:off x="0" y="991"/>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(2)</a:t>
              </a:r>
            </a:p>
          </p:txBody>
        </p:sp>
        <p:sp>
          <p:nvSpPr>
            <p:cNvPr id="46158" name="Text Box 78"/>
            <p:cNvSpPr txBox="1">
              <a:spLocks noChangeArrowheads="1"/>
            </p:cNvSpPr>
            <p:nvPr/>
          </p:nvSpPr>
          <p:spPr bwMode="auto">
            <a:xfrm>
              <a:off x="0" y="2008"/>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(3)</a:t>
              </a:r>
            </a:p>
          </p:txBody>
        </p:sp>
        <p:sp>
          <p:nvSpPr>
            <p:cNvPr id="46159" name="Text Box 79"/>
            <p:cNvSpPr txBox="1">
              <a:spLocks noChangeArrowheads="1"/>
            </p:cNvSpPr>
            <p:nvPr/>
          </p:nvSpPr>
          <p:spPr bwMode="auto">
            <a:xfrm>
              <a:off x="0" y="3025"/>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(4)</a:t>
              </a:r>
            </a:p>
          </p:txBody>
        </p:sp>
        <p:sp>
          <p:nvSpPr>
            <p:cNvPr id="46160" name="Text Box 80"/>
            <p:cNvSpPr txBox="1">
              <a:spLocks noChangeArrowheads="1"/>
            </p:cNvSpPr>
            <p:nvPr/>
          </p:nvSpPr>
          <p:spPr bwMode="auto">
            <a:xfrm>
              <a:off x="0" y="4494"/>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(5)</a:t>
              </a:r>
            </a:p>
          </p:txBody>
        </p:sp>
        <p:sp>
          <p:nvSpPr>
            <p:cNvPr id="46161" name="Text Box 81"/>
            <p:cNvSpPr txBox="1">
              <a:spLocks noChangeArrowheads="1"/>
            </p:cNvSpPr>
            <p:nvPr/>
          </p:nvSpPr>
          <p:spPr bwMode="auto">
            <a:xfrm>
              <a:off x="0" y="5737"/>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(6)</a:t>
              </a:r>
            </a:p>
          </p:txBody>
        </p:sp>
        <p:sp>
          <p:nvSpPr>
            <p:cNvPr id="46162" name="Text Box 82"/>
            <p:cNvSpPr txBox="1">
              <a:spLocks noChangeArrowheads="1"/>
            </p:cNvSpPr>
            <p:nvPr/>
          </p:nvSpPr>
          <p:spPr bwMode="auto">
            <a:xfrm>
              <a:off x="0" y="6980"/>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(7)</a:t>
              </a:r>
            </a:p>
          </p:txBody>
        </p:sp>
      </p:grpSp>
      <p:grpSp>
        <p:nvGrpSpPr>
          <p:cNvPr id="46163" name="Group 83"/>
          <p:cNvGrpSpPr>
            <a:grpSpLocks/>
          </p:cNvGrpSpPr>
          <p:nvPr/>
        </p:nvGrpSpPr>
        <p:grpSpPr bwMode="auto">
          <a:xfrm>
            <a:off x="5095278" y="622300"/>
            <a:ext cx="3741737" cy="1798638"/>
            <a:chOff x="0" y="0"/>
            <a:chExt cx="5894" cy="2834"/>
          </a:xfrm>
        </p:grpSpPr>
        <p:sp>
          <p:nvSpPr>
            <p:cNvPr id="46164" name="Rectangle 14"/>
            <p:cNvSpPr>
              <a:spLocks noChangeArrowheads="1"/>
            </p:cNvSpPr>
            <p:nvPr/>
          </p:nvSpPr>
          <p:spPr bwMode="auto">
            <a:xfrm>
              <a:off x="514" y="1204"/>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65" name="Rectangle 14"/>
            <p:cNvSpPr>
              <a:spLocks noChangeArrowheads="1"/>
            </p:cNvSpPr>
            <p:nvPr/>
          </p:nvSpPr>
          <p:spPr bwMode="auto">
            <a:xfrm>
              <a:off x="2635"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66" name="Rectangle 14"/>
            <p:cNvSpPr>
              <a:spLocks noChangeArrowheads="1"/>
            </p:cNvSpPr>
            <p:nvPr/>
          </p:nvSpPr>
          <p:spPr bwMode="auto">
            <a:xfrm>
              <a:off x="4781"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67" name="Rectangle 87"/>
            <p:cNvSpPr>
              <a:spLocks noChangeArrowheads="1"/>
            </p:cNvSpPr>
            <p:nvPr/>
          </p:nvSpPr>
          <p:spPr bwMode="auto">
            <a:xfrm>
              <a:off x="554" y="18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8" name="Rectangle 88"/>
            <p:cNvSpPr>
              <a:spLocks noChangeArrowheads="1"/>
            </p:cNvSpPr>
            <p:nvPr/>
          </p:nvSpPr>
          <p:spPr bwMode="auto">
            <a:xfrm>
              <a:off x="394" y="20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9" name="Rectangle 89"/>
            <p:cNvSpPr>
              <a:spLocks noChangeArrowheads="1"/>
            </p:cNvSpPr>
            <p:nvPr/>
          </p:nvSpPr>
          <p:spPr bwMode="auto">
            <a:xfrm>
              <a:off x="254" y="227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0" name="Rectangle 90"/>
            <p:cNvSpPr>
              <a:spLocks noChangeArrowheads="1"/>
            </p:cNvSpPr>
            <p:nvPr/>
          </p:nvSpPr>
          <p:spPr bwMode="auto">
            <a:xfrm>
              <a:off x="173" y="178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1" name="Rectangle 91"/>
            <p:cNvSpPr>
              <a:spLocks noChangeArrowheads="1"/>
            </p:cNvSpPr>
            <p:nvPr/>
          </p:nvSpPr>
          <p:spPr bwMode="auto">
            <a:xfrm>
              <a:off x="2294"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2" name="Rectangle 92"/>
            <p:cNvSpPr>
              <a:spLocks noChangeArrowheads="1"/>
            </p:cNvSpPr>
            <p:nvPr/>
          </p:nvSpPr>
          <p:spPr bwMode="auto">
            <a:xfrm>
              <a:off x="4441"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3" name="箭头 2181"/>
            <p:cNvSpPr>
              <a:spLocks noChangeShapeType="1"/>
            </p:cNvSpPr>
            <p:nvPr/>
          </p:nvSpPr>
          <p:spPr bwMode="auto">
            <a:xfrm>
              <a:off x="1244" y="2041"/>
              <a:ext cx="1135" cy="22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74" name="Rectangle 94"/>
            <p:cNvSpPr>
              <a:spLocks noChangeArrowheads="1"/>
            </p:cNvSpPr>
            <p:nvPr/>
          </p:nvSpPr>
          <p:spPr bwMode="auto">
            <a:xfrm>
              <a:off x="2675" y="20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5" name="Rectangle 95"/>
            <p:cNvSpPr>
              <a:spLocks noChangeArrowheads="1"/>
            </p:cNvSpPr>
            <p:nvPr/>
          </p:nvSpPr>
          <p:spPr bwMode="auto">
            <a:xfrm>
              <a:off x="2515" y="22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6" name="Text Box 96"/>
            <p:cNvSpPr txBox="1">
              <a:spLocks noChangeArrowheads="1"/>
            </p:cNvSpPr>
            <p:nvPr/>
          </p:nvSpPr>
          <p:spPr bwMode="auto">
            <a:xfrm>
              <a:off x="0" y="0"/>
              <a:ext cx="5895" cy="2834"/>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(1)(2)(3)从A到B移动3次，2层汉诺塔，借助于C</a:t>
              </a:r>
            </a:p>
          </p:txBody>
        </p:sp>
      </p:grpSp>
      <p:grpSp>
        <p:nvGrpSpPr>
          <p:cNvPr id="46177" name="Group 97"/>
          <p:cNvGrpSpPr>
            <a:grpSpLocks/>
          </p:cNvGrpSpPr>
          <p:nvPr/>
        </p:nvGrpSpPr>
        <p:grpSpPr bwMode="auto">
          <a:xfrm>
            <a:off x="5092103" y="2781300"/>
            <a:ext cx="3743325" cy="1390650"/>
            <a:chOff x="0" y="0"/>
            <a:chExt cx="5894" cy="2190"/>
          </a:xfrm>
        </p:grpSpPr>
        <p:sp>
          <p:nvSpPr>
            <p:cNvPr id="46178" name="Rectangle 14"/>
            <p:cNvSpPr>
              <a:spLocks noChangeArrowheads="1"/>
            </p:cNvSpPr>
            <p:nvPr/>
          </p:nvSpPr>
          <p:spPr bwMode="auto">
            <a:xfrm>
              <a:off x="488" y="637"/>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79" name="Rectangle 14"/>
            <p:cNvSpPr>
              <a:spLocks noChangeArrowheads="1"/>
            </p:cNvSpPr>
            <p:nvPr/>
          </p:nvSpPr>
          <p:spPr bwMode="auto">
            <a:xfrm>
              <a:off x="2609"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80" name="Rectangle 14"/>
            <p:cNvSpPr>
              <a:spLocks noChangeArrowheads="1"/>
            </p:cNvSpPr>
            <p:nvPr/>
          </p:nvSpPr>
          <p:spPr bwMode="auto">
            <a:xfrm>
              <a:off x="4755"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81" name="Rectangle 101"/>
            <p:cNvSpPr>
              <a:spLocks noChangeArrowheads="1"/>
            </p:cNvSpPr>
            <p:nvPr/>
          </p:nvSpPr>
          <p:spPr bwMode="auto">
            <a:xfrm>
              <a:off x="228" y="1709"/>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2" name="Rectangle 102"/>
            <p:cNvSpPr>
              <a:spLocks noChangeArrowheads="1"/>
            </p:cNvSpPr>
            <p:nvPr/>
          </p:nvSpPr>
          <p:spPr bwMode="auto">
            <a:xfrm>
              <a:off x="147" y="1217"/>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3" name="Rectangle 103"/>
            <p:cNvSpPr>
              <a:spLocks noChangeArrowheads="1"/>
            </p:cNvSpPr>
            <p:nvPr/>
          </p:nvSpPr>
          <p:spPr bwMode="auto">
            <a:xfrm>
              <a:off x="2268"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4" name="Rectangle 104"/>
            <p:cNvSpPr>
              <a:spLocks noChangeArrowheads="1"/>
            </p:cNvSpPr>
            <p:nvPr/>
          </p:nvSpPr>
          <p:spPr bwMode="auto">
            <a:xfrm>
              <a:off x="4415"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5" name="箭头 2181"/>
            <p:cNvSpPr>
              <a:spLocks noChangeShapeType="1"/>
            </p:cNvSpPr>
            <p:nvPr/>
          </p:nvSpPr>
          <p:spPr bwMode="auto">
            <a:xfrm>
              <a:off x="1358" y="1848"/>
              <a:ext cx="3061" cy="1"/>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6" name="Rectangle 106"/>
            <p:cNvSpPr>
              <a:spLocks noChangeArrowheads="1"/>
            </p:cNvSpPr>
            <p:nvPr/>
          </p:nvSpPr>
          <p:spPr bwMode="auto">
            <a:xfrm>
              <a:off x="4496" y="1683"/>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7" name="Text Box 107"/>
            <p:cNvSpPr txBox="1">
              <a:spLocks noChangeArrowheads="1"/>
            </p:cNvSpPr>
            <p:nvPr/>
          </p:nvSpPr>
          <p:spPr bwMode="auto">
            <a:xfrm>
              <a:off x="0" y="0"/>
              <a:ext cx="5895" cy="2191"/>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(4)剩下的1个最大盘从A到C</a:t>
              </a:r>
            </a:p>
          </p:txBody>
        </p:sp>
      </p:grpSp>
      <p:grpSp>
        <p:nvGrpSpPr>
          <p:cNvPr id="46188" name="Group 108"/>
          <p:cNvGrpSpPr>
            <a:grpSpLocks/>
          </p:cNvGrpSpPr>
          <p:nvPr/>
        </p:nvGrpSpPr>
        <p:grpSpPr bwMode="auto">
          <a:xfrm>
            <a:off x="5093690" y="4508500"/>
            <a:ext cx="3743325" cy="1728788"/>
            <a:chOff x="0" y="0"/>
            <a:chExt cx="5894" cy="2724"/>
          </a:xfrm>
        </p:grpSpPr>
        <p:sp>
          <p:nvSpPr>
            <p:cNvPr id="46189" name="Rectangle 14"/>
            <p:cNvSpPr>
              <a:spLocks noChangeArrowheads="1"/>
            </p:cNvSpPr>
            <p:nvPr/>
          </p:nvSpPr>
          <p:spPr bwMode="auto">
            <a:xfrm>
              <a:off x="489" y="1160"/>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90" name="Rectangle 14"/>
            <p:cNvSpPr>
              <a:spLocks noChangeArrowheads="1"/>
            </p:cNvSpPr>
            <p:nvPr/>
          </p:nvSpPr>
          <p:spPr bwMode="auto">
            <a:xfrm>
              <a:off x="2605"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91" name="Rectangle 14"/>
            <p:cNvSpPr>
              <a:spLocks noChangeArrowheads="1"/>
            </p:cNvSpPr>
            <p:nvPr/>
          </p:nvSpPr>
          <p:spPr bwMode="auto">
            <a:xfrm>
              <a:off x="4756"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92" name="Rectangle 112"/>
            <p:cNvSpPr>
              <a:spLocks noChangeArrowheads="1"/>
            </p:cNvSpPr>
            <p:nvPr/>
          </p:nvSpPr>
          <p:spPr bwMode="auto">
            <a:xfrm>
              <a:off x="148" y="174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3" name="Rectangle 113"/>
            <p:cNvSpPr>
              <a:spLocks noChangeArrowheads="1"/>
            </p:cNvSpPr>
            <p:nvPr/>
          </p:nvSpPr>
          <p:spPr bwMode="auto">
            <a:xfrm>
              <a:off x="2269"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4" name="Rectangle 114"/>
            <p:cNvSpPr>
              <a:spLocks noChangeArrowheads="1"/>
            </p:cNvSpPr>
            <p:nvPr/>
          </p:nvSpPr>
          <p:spPr bwMode="auto">
            <a:xfrm>
              <a:off x="4416"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5" name="箭头 2181"/>
            <p:cNvSpPr>
              <a:spLocks noChangeShapeType="1"/>
            </p:cNvSpPr>
            <p:nvPr/>
          </p:nvSpPr>
          <p:spPr bwMode="auto">
            <a:xfrm flipV="1">
              <a:off x="3401" y="2040"/>
              <a:ext cx="1133" cy="225"/>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6" name="Rectangle 116"/>
            <p:cNvSpPr>
              <a:spLocks noChangeArrowheads="1"/>
            </p:cNvSpPr>
            <p:nvPr/>
          </p:nvSpPr>
          <p:spPr bwMode="auto">
            <a:xfrm>
              <a:off x="4797" y="180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7" name="Rectangle 117"/>
            <p:cNvSpPr>
              <a:spLocks noChangeArrowheads="1"/>
            </p:cNvSpPr>
            <p:nvPr/>
          </p:nvSpPr>
          <p:spPr bwMode="auto">
            <a:xfrm>
              <a:off x="4637" y="200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8" name="Rectangle 118"/>
            <p:cNvSpPr>
              <a:spLocks noChangeArrowheads="1"/>
            </p:cNvSpPr>
            <p:nvPr/>
          </p:nvSpPr>
          <p:spPr bwMode="auto">
            <a:xfrm>
              <a:off x="4497" y="220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9" name="Rectangle 119"/>
            <p:cNvSpPr>
              <a:spLocks noChangeArrowheads="1"/>
            </p:cNvSpPr>
            <p:nvPr/>
          </p:nvSpPr>
          <p:spPr bwMode="auto">
            <a:xfrm>
              <a:off x="2650" y="2032"/>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0" name="Rectangle 120"/>
            <p:cNvSpPr>
              <a:spLocks noChangeArrowheads="1"/>
            </p:cNvSpPr>
            <p:nvPr/>
          </p:nvSpPr>
          <p:spPr bwMode="auto">
            <a:xfrm>
              <a:off x="2490" y="2232"/>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1" name="Text Box 121"/>
            <p:cNvSpPr txBox="1">
              <a:spLocks noChangeArrowheads="1"/>
            </p:cNvSpPr>
            <p:nvPr/>
          </p:nvSpPr>
          <p:spPr bwMode="auto">
            <a:xfrm>
              <a:off x="0" y="0"/>
              <a:ext cx="5895" cy="272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(5)(6)(7)从B到C移动3次，2层汉诺塔，借助于A</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04"/>
                                        </p:tgtEl>
                                        <p:attrNameLst>
                                          <p:attrName>style.visibility</p:attrName>
                                        </p:attrNameLst>
                                      </p:cBhvr>
                                      <p:to>
                                        <p:strVal val="visible"/>
                                      </p:to>
                                    </p:set>
                                    <p:animEffect transition="in" filter="blinds(horizontal)">
                                      <p:cBhvr>
                                        <p:cTn id="7" dur="500"/>
                                        <p:tgtEl>
                                          <p:spTgt spid="4610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089"/>
                                        </p:tgtEl>
                                        <p:attrNameLst>
                                          <p:attrName>style.visibility</p:attrName>
                                        </p:attrNameLst>
                                      </p:cBhvr>
                                      <p:to>
                                        <p:strVal val="visible"/>
                                      </p:to>
                                    </p:set>
                                    <p:animEffect transition="in" filter="box(in)">
                                      <p:cBhvr>
                                        <p:cTn id="11" dur="500"/>
                                        <p:tgtEl>
                                          <p:spTgt spid="460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6096"/>
                                        </p:tgtEl>
                                        <p:attrNameLst>
                                          <p:attrName>style.visibility</p:attrName>
                                        </p:attrNameLst>
                                      </p:cBhvr>
                                      <p:to>
                                        <p:strVal val="visible"/>
                                      </p:to>
                                    </p:set>
                                    <p:animEffect transition="in" filter="blinds(horizontal)">
                                      <p:cBhvr>
                                        <p:cTn id="16" dur="500"/>
                                        <p:tgtEl>
                                          <p:spTgt spid="46096"/>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6100"/>
                                        </p:tgtEl>
                                        <p:attrNameLst>
                                          <p:attrName>style.visibility</p:attrName>
                                        </p:attrNameLst>
                                      </p:cBhvr>
                                      <p:to>
                                        <p:strVal val="visible"/>
                                      </p:to>
                                    </p:set>
                                    <p:animEffect transition="in" filter="blinds(horizontal)">
                                      <p:cBhvr>
                                        <p:cTn id="20" dur="500"/>
                                        <p:tgtEl>
                                          <p:spTgt spid="46100"/>
                                        </p:tgtEl>
                                      </p:cBhvr>
                                    </p:animEffect>
                                  </p:childTnLst>
                                </p:cTn>
                              </p:par>
                              <p:par>
                                <p:cTn id="21" presetID="3" presetClass="entr" presetSubtype="10" fill="hold" nodeType="withEffect">
                                  <p:stCondLst>
                                    <p:cond delay="0"/>
                                  </p:stCondLst>
                                  <p:childTnLst>
                                    <p:set>
                                      <p:cBhvr>
                                        <p:cTn id="22" dur="1" fill="hold">
                                          <p:stCondLst>
                                            <p:cond delay="0"/>
                                          </p:stCondLst>
                                        </p:cTn>
                                        <p:tgtEl>
                                          <p:spTgt spid="46101"/>
                                        </p:tgtEl>
                                        <p:attrNameLst>
                                          <p:attrName>style.visibility</p:attrName>
                                        </p:attrNameLst>
                                      </p:cBhvr>
                                      <p:to>
                                        <p:strVal val="visible"/>
                                      </p:to>
                                    </p:set>
                                    <p:animEffect transition="in" filter="blinds(horizontal)">
                                      <p:cBhvr>
                                        <p:cTn id="23" dur="500"/>
                                        <p:tgtEl>
                                          <p:spTgt spid="461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6105"/>
                                        </p:tgtEl>
                                        <p:attrNameLst>
                                          <p:attrName>style.visibility</p:attrName>
                                        </p:attrNameLst>
                                      </p:cBhvr>
                                      <p:to>
                                        <p:strVal val="visible"/>
                                      </p:to>
                                    </p:set>
                                    <p:animEffect transition="in" filter="blinds(horizontal)">
                                      <p:cBhvr>
                                        <p:cTn id="28" dur="500"/>
                                        <p:tgtEl>
                                          <p:spTgt spid="46105"/>
                                        </p:tgtEl>
                                      </p:cBhvr>
                                    </p:animEffect>
                                  </p:childTnLst>
                                </p:cTn>
                              </p:par>
                            </p:childTnLst>
                          </p:cTn>
                        </p:par>
                        <p:par>
                          <p:cTn id="29" fill="hold" nodeType="afterGroup">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46090"/>
                                        </p:tgtEl>
                                        <p:attrNameLst>
                                          <p:attrName>style.visibility</p:attrName>
                                        </p:attrNameLst>
                                      </p:cBhvr>
                                      <p:to>
                                        <p:strVal val="visible"/>
                                      </p:to>
                                    </p:set>
                                    <p:animEffect transition="in" filter="box(in)">
                                      <p:cBhvr>
                                        <p:cTn id="32" dur="500"/>
                                        <p:tgtEl>
                                          <p:spTgt spid="460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110"/>
                                        </p:tgtEl>
                                        <p:attrNameLst>
                                          <p:attrName>style.visibility</p:attrName>
                                        </p:attrNameLst>
                                      </p:cBhvr>
                                      <p:to>
                                        <p:strVal val="visible"/>
                                      </p:to>
                                    </p:set>
                                    <p:animEffect transition="in" filter="blinds(horizontal)">
                                      <p:cBhvr>
                                        <p:cTn id="37" dur="500"/>
                                        <p:tgtEl>
                                          <p:spTgt spid="461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109"/>
                                        </p:tgtEl>
                                        <p:attrNameLst>
                                          <p:attrName>style.visibility</p:attrName>
                                        </p:attrNameLst>
                                      </p:cBhvr>
                                      <p:to>
                                        <p:strVal val="visible"/>
                                      </p:to>
                                    </p:set>
                                    <p:animEffect transition="in" filter="blinds(horizontal)">
                                      <p:cBhvr>
                                        <p:cTn id="40" dur="500"/>
                                        <p:tgtEl>
                                          <p:spTgt spid="46109"/>
                                        </p:tgtEl>
                                      </p:cBhvr>
                                    </p:animEffect>
                                  </p:childTnLst>
                                </p:cTn>
                              </p:par>
                              <p:par>
                                <p:cTn id="41" presetID="3" presetClass="entr" presetSubtype="10" fill="hold" nodeType="withEffect">
                                  <p:stCondLst>
                                    <p:cond delay="0"/>
                                  </p:stCondLst>
                                  <p:childTnLst>
                                    <p:set>
                                      <p:cBhvr>
                                        <p:cTn id="42" dur="1" fill="hold">
                                          <p:stCondLst>
                                            <p:cond delay="0"/>
                                          </p:stCondLst>
                                        </p:cTn>
                                        <p:tgtEl>
                                          <p:spTgt spid="46106"/>
                                        </p:tgtEl>
                                        <p:attrNameLst>
                                          <p:attrName>style.visibility</p:attrName>
                                        </p:attrNameLst>
                                      </p:cBhvr>
                                      <p:to>
                                        <p:strVal val="visible"/>
                                      </p:to>
                                    </p:set>
                                    <p:animEffect transition="in" filter="blinds(horizontal)">
                                      <p:cBhvr>
                                        <p:cTn id="43" dur="500"/>
                                        <p:tgtEl>
                                          <p:spTgt spid="4610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091"/>
                                        </p:tgtEl>
                                        <p:attrNameLst>
                                          <p:attrName>style.visibility</p:attrName>
                                        </p:attrNameLst>
                                      </p:cBhvr>
                                      <p:to>
                                        <p:strVal val="visible"/>
                                      </p:to>
                                    </p:set>
                                    <p:animEffect transition="in" filter="blinds(horizontal)">
                                      <p:cBhvr>
                                        <p:cTn id="46" dur="500"/>
                                        <p:tgtEl>
                                          <p:spTgt spid="460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6129"/>
                                        </p:tgtEl>
                                        <p:attrNameLst>
                                          <p:attrName>style.visibility</p:attrName>
                                        </p:attrNameLst>
                                      </p:cBhvr>
                                      <p:to>
                                        <p:strVal val="visible"/>
                                      </p:to>
                                    </p:set>
                                    <p:animEffect transition="in" filter="blinds(horizontal)">
                                      <p:cBhvr>
                                        <p:cTn id="51" dur="500"/>
                                        <p:tgtEl>
                                          <p:spTgt spid="46129"/>
                                        </p:tgtEl>
                                      </p:cBhvr>
                                    </p:animEffect>
                                  </p:childTnLst>
                                </p:cTn>
                              </p:par>
                            </p:childTnLst>
                          </p:cTn>
                        </p:par>
                        <p:par>
                          <p:cTn id="52" fill="hold" nodeType="afterGroup">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46130"/>
                                        </p:tgtEl>
                                        <p:attrNameLst>
                                          <p:attrName>style.visibility</p:attrName>
                                        </p:attrNameLst>
                                      </p:cBhvr>
                                      <p:to>
                                        <p:strVal val="visible"/>
                                      </p:to>
                                    </p:set>
                                    <p:animEffect transition="in" filter="box(in)">
                                      <p:cBhvr>
                                        <p:cTn id="55" dur="500"/>
                                        <p:tgtEl>
                                          <p:spTgt spid="461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46116"/>
                                        </p:tgtEl>
                                        <p:attrNameLst>
                                          <p:attrName>style.visibility</p:attrName>
                                        </p:attrNameLst>
                                      </p:cBhvr>
                                      <p:to>
                                        <p:strVal val="visible"/>
                                      </p:to>
                                    </p:set>
                                    <p:animEffect transition="in" filter="blinds(horizontal)">
                                      <p:cBhvr>
                                        <p:cTn id="60" dur="500"/>
                                        <p:tgtEl>
                                          <p:spTgt spid="46116"/>
                                        </p:tgtEl>
                                      </p:cBhvr>
                                    </p:animEffect>
                                  </p:childTnLst>
                                </p:cTn>
                              </p:par>
                              <p:par>
                                <p:cTn id="61" presetID="3" presetClass="entr" presetSubtype="10" fill="hold" nodeType="withEffect">
                                  <p:stCondLst>
                                    <p:cond delay="0"/>
                                  </p:stCondLst>
                                  <p:childTnLst>
                                    <p:set>
                                      <p:cBhvr>
                                        <p:cTn id="62" dur="1" fill="hold">
                                          <p:stCondLst>
                                            <p:cond delay="0"/>
                                          </p:stCondLst>
                                        </p:cTn>
                                        <p:tgtEl>
                                          <p:spTgt spid="46113"/>
                                        </p:tgtEl>
                                        <p:attrNameLst>
                                          <p:attrName>style.visibility</p:attrName>
                                        </p:attrNameLst>
                                      </p:cBhvr>
                                      <p:to>
                                        <p:strVal val="visible"/>
                                      </p:to>
                                    </p:set>
                                    <p:animEffect transition="in" filter="blinds(horizontal)">
                                      <p:cBhvr>
                                        <p:cTn id="63" dur="500"/>
                                        <p:tgtEl>
                                          <p:spTgt spid="461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6120"/>
                                        </p:tgtEl>
                                        <p:attrNameLst>
                                          <p:attrName>style.visibility</p:attrName>
                                        </p:attrNameLst>
                                      </p:cBhvr>
                                      <p:to>
                                        <p:strVal val="visible"/>
                                      </p:to>
                                    </p:set>
                                    <p:animEffect transition="in" filter="blinds(horizontal)">
                                      <p:cBhvr>
                                        <p:cTn id="66" dur="500"/>
                                        <p:tgtEl>
                                          <p:spTgt spid="4612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6132"/>
                                        </p:tgtEl>
                                        <p:attrNameLst>
                                          <p:attrName>style.visibility</p:attrName>
                                        </p:attrNameLst>
                                      </p:cBhvr>
                                      <p:to>
                                        <p:strVal val="visible"/>
                                      </p:to>
                                    </p:set>
                                    <p:animEffect transition="in" filter="blinds(horizontal)">
                                      <p:cBhvr>
                                        <p:cTn id="71" dur="500"/>
                                        <p:tgtEl>
                                          <p:spTgt spid="46132"/>
                                        </p:tgtEl>
                                      </p:cBhvr>
                                    </p:animEffect>
                                  </p:childTnLst>
                                </p:cTn>
                              </p:par>
                            </p:childTnLst>
                          </p:cTn>
                        </p:par>
                        <p:par>
                          <p:cTn id="72" fill="hold" nodeType="afterGroup">
                            <p:stCondLst>
                              <p:cond delay="500"/>
                            </p:stCondLst>
                            <p:childTnLst>
                              <p:par>
                                <p:cTn id="73" presetID="4" presetClass="entr" presetSubtype="16" fill="hold" grpId="0" nodeType="afterEffect">
                                  <p:stCondLst>
                                    <p:cond delay="0"/>
                                  </p:stCondLst>
                                  <p:childTnLst>
                                    <p:set>
                                      <p:cBhvr>
                                        <p:cTn id="74" dur="1" fill="hold">
                                          <p:stCondLst>
                                            <p:cond delay="0"/>
                                          </p:stCondLst>
                                        </p:cTn>
                                        <p:tgtEl>
                                          <p:spTgt spid="46131"/>
                                        </p:tgtEl>
                                        <p:attrNameLst>
                                          <p:attrName>style.visibility</p:attrName>
                                        </p:attrNameLst>
                                      </p:cBhvr>
                                      <p:to>
                                        <p:strVal val="visible"/>
                                      </p:to>
                                    </p:set>
                                    <p:animEffect transition="in" filter="box(in)">
                                      <p:cBhvr>
                                        <p:cTn id="75" dur="500"/>
                                        <p:tgtEl>
                                          <p:spTgt spid="4613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46126"/>
                                        </p:tgtEl>
                                        <p:attrNameLst>
                                          <p:attrName>style.visibility</p:attrName>
                                        </p:attrNameLst>
                                      </p:cBhvr>
                                      <p:to>
                                        <p:strVal val="visible"/>
                                      </p:to>
                                    </p:set>
                                    <p:animEffect transition="in" filter="blinds(horizontal)">
                                      <p:cBhvr>
                                        <p:cTn id="80" dur="500"/>
                                        <p:tgtEl>
                                          <p:spTgt spid="46126"/>
                                        </p:tgtEl>
                                      </p:cBhvr>
                                    </p:animEffect>
                                  </p:childTnLst>
                                </p:cTn>
                              </p:par>
                              <p:par>
                                <p:cTn id="81" presetID="3" presetClass="entr" presetSubtype="10" fill="hold" nodeType="withEffect">
                                  <p:stCondLst>
                                    <p:cond delay="0"/>
                                  </p:stCondLst>
                                  <p:childTnLst>
                                    <p:set>
                                      <p:cBhvr>
                                        <p:cTn id="82" dur="1" fill="hold">
                                          <p:stCondLst>
                                            <p:cond delay="0"/>
                                          </p:stCondLst>
                                        </p:cTn>
                                        <p:tgtEl>
                                          <p:spTgt spid="46122"/>
                                        </p:tgtEl>
                                        <p:attrNameLst>
                                          <p:attrName>style.visibility</p:attrName>
                                        </p:attrNameLst>
                                      </p:cBhvr>
                                      <p:to>
                                        <p:strVal val="visible"/>
                                      </p:to>
                                    </p:set>
                                    <p:animEffect transition="in" filter="blinds(horizontal)">
                                      <p:cBhvr>
                                        <p:cTn id="83" dur="500"/>
                                        <p:tgtEl>
                                          <p:spTgt spid="4612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6121"/>
                                        </p:tgtEl>
                                        <p:attrNameLst>
                                          <p:attrName>style.visibility</p:attrName>
                                        </p:attrNameLst>
                                      </p:cBhvr>
                                      <p:to>
                                        <p:strVal val="visible"/>
                                      </p:to>
                                    </p:set>
                                    <p:animEffect transition="in" filter="blinds(horizontal)">
                                      <p:cBhvr>
                                        <p:cTn id="86" dur="500"/>
                                        <p:tgtEl>
                                          <p:spTgt spid="4612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6134"/>
                                        </p:tgtEl>
                                        <p:attrNameLst>
                                          <p:attrName>style.visibility</p:attrName>
                                        </p:attrNameLst>
                                      </p:cBhvr>
                                      <p:to>
                                        <p:strVal val="visible"/>
                                      </p:to>
                                    </p:set>
                                    <p:animEffect transition="in" filter="blinds(horizontal)">
                                      <p:cBhvr>
                                        <p:cTn id="91" dur="500"/>
                                        <p:tgtEl>
                                          <p:spTgt spid="46134"/>
                                        </p:tgtEl>
                                      </p:cBhvr>
                                    </p:animEffect>
                                  </p:childTnLst>
                                </p:cTn>
                              </p:par>
                            </p:childTnLst>
                          </p:cTn>
                        </p:par>
                        <p:par>
                          <p:cTn id="92" fill="hold" nodeType="afterGroup">
                            <p:stCondLst>
                              <p:cond delay="500"/>
                            </p:stCondLst>
                            <p:childTnLst>
                              <p:par>
                                <p:cTn id="93" presetID="4" presetClass="entr" presetSubtype="16" fill="hold" grpId="0" nodeType="afterEffect">
                                  <p:stCondLst>
                                    <p:cond delay="0"/>
                                  </p:stCondLst>
                                  <p:childTnLst>
                                    <p:set>
                                      <p:cBhvr>
                                        <p:cTn id="94" dur="1" fill="hold">
                                          <p:stCondLst>
                                            <p:cond delay="0"/>
                                          </p:stCondLst>
                                        </p:cTn>
                                        <p:tgtEl>
                                          <p:spTgt spid="46133"/>
                                        </p:tgtEl>
                                        <p:attrNameLst>
                                          <p:attrName>style.visibility</p:attrName>
                                        </p:attrNameLst>
                                      </p:cBhvr>
                                      <p:to>
                                        <p:strVal val="visible"/>
                                      </p:to>
                                    </p:set>
                                    <p:animEffect transition="in" filter="box(in)">
                                      <p:cBhvr>
                                        <p:cTn id="95" dur="500"/>
                                        <p:tgtEl>
                                          <p:spTgt spid="4613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46135"/>
                                        </p:tgtEl>
                                        <p:attrNameLst>
                                          <p:attrName>style.visibility</p:attrName>
                                        </p:attrNameLst>
                                      </p:cBhvr>
                                      <p:to>
                                        <p:strVal val="visible"/>
                                      </p:to>
                                    </p:set>
                                    <p:animEffect transition="in" filter="blinds(horizontal)">
                                      <p:cBhvr>
                                        <p:cTn id="100" dur="500"/>
                                        <p:tgtEl>
                                          <p:spTgt spid="46135"/>
                                        </p:tgtEl>
                                      </p:cBhvr>
                                    </p:animEffect>
                                  </p:childTnLst>
                                </p:cTn>
                              </p:par>
                              <p:par>
                                <p:cTn id="101" presetID="3" presetClass="entr" presetSubtype="10" fill="hold" nodeType="withEffect">
                                  <p:stCondLst>
                                    <p:cond delay="0"/>
                                  </p:stCondLst>
                                  <p:childTnLst>
                                    <p:set>
                                      <p:cBhvr>
                                        <p:cTn id="102" dur="1" fill="hold">
                                          <p:stCondLst>
                                            <p:cond delay="0"/>
                                          </p:stCondLst>
                                        </p:cTn>
                                        <p:tgtEl>
                                          <p:spTgt spid="46138"/>
                                        </p:tgtEl>
                                        <p:attrNameLst>
                                          <p:attrName>style.visibility</p:attrName>
                                        </p:attrNameLst>
                                      </p:cBhvr>
                                      <p:to>
                                        <p:strVal val="visible"/>
                                      </p:to>
                                    </p:set>
                                    <p:animEffect transition="in" filter="blinds(horizontal)">
                                      <p:cBhvr>
                                        <p:cTn id="103" dur="500"/>
                                        <p:tgtEl>
                                          <p:spTgt spid="46138"/>
                                        </p:tgtEl>
                                      </p:cBhvr>
                                    </p:animEffect>
                                  </p:childTnLst>
                                </p:cTn>
                              </p:par>
                              <p:par>
                                <p:cTn id="104" presetID="3" presetClass="entr" presetSubtype="10" fill="hold" nodeType="withEffect">
                                  <p:stCondLst>
                                    <p:cond delay="0"/>
                                  </p:stCondLst>
                                  <p:childTnLst>
                                    <p:set>
                                      <p:cBhvr>
                                        <p:cTn id="105" dur="1" fill="hold">
                                          <p:stCondLst>
                                            <p:cond delay="0"/>
                                          </p:stCondLst>
                                        </p:cTn>
                                        <p:tgtEl>
                                          <p:spTgt spid="46141"/>
                                        </p:tgtEl>
                                        <p:attrNameLst>
                                          <p:attrName>style.visibility</p:attrName>
                                        </p:attrNameLst>
                                      </p:cBhvr>
                                      <p:to>
                                        <p:strVal val="visible"/>
                                      </p:to>
                                    </p:set>
                                    <p:animEffect transition="in" filter="blinds(horizontal)">
                                      <p:cBhvr>
                                        <p:cTn id="106" dur="500"/>
                                        <p:tgtEl>
                                          <p:spTgt spid="4614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6153"/>
                                        </p:tgtEl>
                                        <p:attrNameLst>
                                          <p:attrName>style.visibility</p:attrName>
                                        </p:attrNameLst>
                                      </p:cBhvr>
                                      <p:to>
                                        <p:strVal val="visible"/>
                                      </p:to>
                                    </p:set>
                                    <p:animEffect transition="in" filter="blinds(horizontal)">
                                      <p:cBhvr>
                                        <p:cTn id="111" dur="500"/>
                                        <p:tgtEl>
                                          <p:spTgt spid="46153"/>
                                        </p:tgtEl>
                                      </p:cBhvr>
                                    </p:animEffect>
                                  </p:childTnLst>
                                </p:cTn>
                              </p:par>
                            </p:childTnLst>
                          </p:cTn>
                        </p:par>
                        <p:par>
                          <p:cTn id="112" fill="hold" nodeType="afterGroup">
                            <p:stCondLst>
                              <p:cond delay="500"/>
                            </p:stCondLst>
                            <p:childTnLst>
                              <p:par>
                                <p:cTn id="113" presetID="4" presetClass="entr" presetSubtype="16" fill="hold" grpId="0" nodeType="afterEffect">
                                  <p:stCondLst>
                                    <p:cond delay="0"/>
                                  </p:stCondLst>
                                  <p:childTnLst>
                                    <p:set>
                                      <p:cBhvr>
                                        <p:cTn id="114" dur="1" fill="hold">
                                          <p:stCondLst>
                                            <p:cond delay="0"/>
                                          </p:stCondLst>
                                        </p:cTn>
                                        <p:tgtEl>
                                          <p:spTgt spid="46092"/>
                                        </p:tgtEl>
                                        <p:attrNameLst>
                                          <p:attrName>style.visibility</p:attrName>
                                        </p:attrNameLst>
                                      </p:cBhvr>
                                      <p:to>
                                        <p:strVal val="visible"/>
                                      </p:to>
                                    </p:set>
                                    <p:animEffect transition="in" filter="box(in)">
                                      <p:cBhvr>
                                        <p:cTn id="115" dur="500"/>
                                        <p:tgtEl>
                                          <p:spTgt spid="4609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46149"/>
                                        </p:tgtEl>
                                        <p:attrNameLst>
                                          <p:attrName>style.visibility</p:attrName>
                                        </p:attrNameLst>
                                      </p:cBhvr>
                                      <p:to>
                                        <p:strVal val="visible"/>
                                      </p:to>
                                    </p:set>
                                    <p:animEffect transition="in" filter="blinds(horizontal)">
                                      <p:cBhvr>
                                        <p:cTn id="120" dur="500"/>
                                        <p:tgtEl>
                                          <p:spTgt spid="46149"/>
                                        </p:tgtEl>
                                      </p:cBhvr>
                                    </p:animEffect>
                                  </p:childTnLst>
                                </p:cTn>
                              </p:par>
                              <p:par>
                                <p:cTn id="121" presetID="3" presetClass="entr" presetSubtype="10" fill="hold" nodeType="withEffect">
                                  <p:stCondLst>
                                    <p:cond delay="0"/>
                                  </p:stCondLst>
                                  <p:childTnLst>
                                    <p:set>
                                      <p:cBhvr>
                                        <p:cTn id="122" dur="1" fill="hold">
                                          <p:stCondLst>
                                            <p:cond delay="0"/>
                                          </p:stCondLst>
                                        </p:cTn>
                                        <p:tgtEl>
                                          <p:spTgt spid="46145"/>
                                        </p:tgtEl>
                                        <p:attrNameLst>
                                          <p:attrName>style.visibility</p:attrName>
                                        </p:attrNameLst>
                                      </p:cBhvr>
                                      <p:to>
                                        <p:strVal val="visible"/>
                                      </p:to>
                                    </p:set>
                                    <p:animEffect transition="in" filter="blinds(horizontal)">
                                      <p:cBhvr>
                                        <p:cTn id="123" dur="500"/>
                                        <p:tgtEl>
                                          <p:spTgt spid="46145"/>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6148"/>
                                        </p:tgtEl>
                                        <p:attrNameLst>
                                          <p:attrName>style.visibility</p:attrName>
                                        </p:attrNameLst>
                                      </p:cBhvr>
                                      <p:to>
                                        <p:strVal val="visible"/>
                                      </p:to>
                                    </p:set>
                                    <p:animEffect transition="in" filter="blinds(horizontal)">
                                      <p:cBhvr>
                                        <p:cTn id="126" dur="500"/>
                                        <p:tgtEl>
                                          <p:spTgt spid="4614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46154"/>
                                        </p:tgtEl>
                                        <p:attrNameLst>
                                          <p:attrName>style.visibility</p:attrName>
                                        </p:attrNameLst>
                                      </p:cBhvr>
                                      <p:to>
                                        <p:strVal val="visible"/>
                                      </p:to>
                                    </p:set>
                                    <p:animEffect transition="in" filter="blinds(horizontal)">
                                      <p:cBhvr>
                                        <p:cTn id="131" dur="500"/>
                                        <p:tgtEl>
                                          <p:spTgt spid="46154"/>
                                        </p:tgtEl>
                                      </p:cBhvr>
                                    </p:animEffect>
                                  </p:childTnLst>
                                </p:cTn>
                              </p:par>
                            </p:childTnLst>
                          </p:cTn>
                        </p:par>
                        <p:par>
                          <p:cTn id="132" fill="hold" nodeType="afterGroup">
                            <p:stCondLst>
                              <p:cond delay="500"/>
                            </p:stCondLst>
                            <p:childTnLst>
                              <p:par>
                                <p:cTn id="133" presetID="4" presetClass="entr" presetSubtype="16" fill="hold" grpId="0" nodeType="afterEffect">
                                  <p:stCondLst>
                                    <p:cond delay="0"/>
                                  </p:stCondLst>
                                  <p:childTnLst>
                                    <p:set>
                                      <p:cBhvr>
                                        <p:cTn id="134" dur="1" fill="hold">
                                          <p:stCondLst>
                                            <p:cond delay="0"/>
                                          </p:stCondLst>
                                        </p:cTn>
                                        <p:tgtEl>
                                          <p:spTgt spid="46144"/>
                                        </p:tgtEl>
                                        <p:attrNameLst>
                                          <p:attrName>style.visibility</p:attrName>
                                        </p:attrNameLst>
                                      </p:cBhvr>
                                      <p:to>
                                        <p:strVal val="visible"/>
                                      </p:to>
                                    </p:set>
                                    <p:animEffect transition="in" filter="box(in)">
                                      <p:cBhvr>
                                        <p:cTn id="135" dur="500"/>
                                        <p:tgtEl>
                                          <p:spTgt spid="461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4" fill="hold" nodeType="clickEffect">
                                  <p:stCondLst>
                                    <p:cond delay="0"/>
                                  </p:stCondLst>
                                  <p:childTnLst>
                                    <p:set>
                                      <p:cBhvr>
                                        <p:cTn id="139" dur="1" fill="hold">
                                          <p:stCondLst>
                                            <p:cond delay="0"/>
                                          </p:stCondLst>
                                        </p:cTn>
                                        <p:tgtEl>
                                          <p:spTgt spid="46155"/>
                                        </p:tgtEl>
                                        <p:attrNameLst>
                                          <p:attrName>style.visibility</p:attrName>
                                        </p:attrNameLst>
                                      </p:cBhvr>
                                      <p:to>
                                        <p:strVal val="visible"/>
                                      </p:to>
                                    </p:set>
                                    <p:anim calcmode="lin" valueType="num">
                                      <p:cBhvr additive="base">
                                        <p:cTn id="140" dur="500" fill="hold"/>
                                        <p:tgtEl>
                                          <p:spTgt spid="46155"/>
                                        </p:tgtEl>
                                        <p:attrNameLst>
                                          <p:attrName>ppt_x</p:attrName>
                                        </p:attrNameLst>
                                      </p:cBhvr>
                                      <p:tavLst>
                                        <p:tav tm="0">
                                          <p:val>
                                            <p:strVal val="#ppt_x"/>
                                          </p:val>
                                        </p:tav>
                                        <p:tav tm="100000">
                                          <p:val>
                                            <p:strVal val="#ppt_x"/>
                                          </p:val>
                                        </p:tav>
                                      </p:tavLst>
                                    </p:anim>
                                    <p:anim calcmode="lin" valueType="num">
                                      <p:cBhvr additive="base">
                                        <p:cTn id="141" dur="500" fill="hold"/>
                                        <p:tgtEl>
                                          <p:spTgt spid="46155"/>
                                        </p:tgtEl>
                                        <p:attrNameLst>
                                          <p:attrName>ppt_y</p:attrName>
                                        </p:attrNameLst>
                                      </p:cBhvr>
                                      <p:tavLst>
                                        <p:tav tm="0">
                                          <p:val>
                                            <p:strVal val="1+#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8" presetClass="entr" presetSubtype="16" fill="hold" nodeType="clickEffect">
                                  <p:stCondLst>
                                    <p:cond delay="0"/>
                                  </p:stCondLst>
                                  <p:childTnLst>
                                    <p:set>
                                      <p:cBhvr>
                                        <p:cTn id="145" dur="1" fill="hold">
                                          <p:stCondLst>
                                            <p:cond delay="0"/>
                                          </p:stCondLst>
                                        </p:cTn>
                                        <p:tgtEl>
                                          <p:spTgt spid="46163"/>
                                        </p:tgtEl>
                                        <p:attrNameLst>
                                          <p:attrName>style.visibility</p:attrName>
                                        </p:attrNameLst>
                                      </p:cBhvr>
                                      <p:to>
                                        <p:strVal val="visible"/>
                                      </p:to>
                                    </p:set>
                                    <p:animEffect transition="in" filter="diamond(in)">
                                      <p:cBhvr>
                                        <p:cTn id="146" dur="2000"/>
                                        <p:tgtEl>
                                          <p:spTgt spid="4616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8" presetClass="entr" presetSubtype="16" fill="hold" nodeType="clickEffect">
                                  <p:stCondLst>
                                    <p:cond delay="0"/>
                                  </p:stCondLst>
                                  <p:childTnLst>
                                    <p:set>
                                      <p:cBhvr>
                                        <p:cTn id="150" dur="1" fill="hold">
                                          <p:stCondLst>
                                            <p:cond delay="0"/>
                                          </p:stCondLst>
                                        </p:cTn>
                                        <p:tgtEl>
                                          <p:spTgt spid="46177"/>
                                        </p:tgtEl>
                                        <p:attrNameLst>
                                          <p:attrName>style.visibility</p:attrName>
                                        </p:attrNameLst>
                                      </p:cBhvr>
                                      <p:to>
                                        <p:strVal val="visible"/>
                                      </p:to>
                                    </p:set>
                                    <p:animEffect transition="in" filter="diamond(in)">
                                      <p:cBhvr>
                                        <p:cTn id="151" dur="2000"/>
                                        <p:tgtEl>
                                          <p:spTgt spid="4617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8" presetClass="entr" presetSubtype="16" fill="hold" nodeType="clickEffect">
                                  <p:stCondLst>
                                    <p:cond delay="0"/>
                                  </p:stCondLst>
                                  <p:childTnLst>
                                    <p:set>
                                      <p:cBhvr>
                                        <p:cTn id="155" dur="1" fill="hold">
                                          <p:stCondLst>
                                            <p:cond delay="0"/>
                                          </p:stCondLst>
                                        </p:cTn>
                                        <p:tgtEl>
                                          <p:spTgt spid="46188"/>
                                        </p:tgtEl>
                                        <p:attrNameLst>
                                          <p:attrName>style.visibility</p:attrName>
                                        </p:attrNameLst>
                                      </p:cBhvr>
                                      <p:to>
                                        <p:strVal val="visible"/>
                                      </p:to>
                                    </p:set>
                                    <p:animEffect transition="in" filter="diamond(in)">
                                      <p:cBhvr>
                                        <p:cTn id="156" dur="2000"/>
                                        <p:tgtEl>
                                          <p:spTgt spid="46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nimBg="1"/>
      <p:bldP spid="46090" grpId="0" animBg="1"/>
      <p:bldP spid="46091" grpId="0" animBg="1"/>
      <p:bldP spid="46092" grpId="0" animBg="1"/>
      <p:bldP spid="46100" grpId="0" animBg="1"/>
      <p:bldP spid="46104" grpId="0" animBg="1"/>
      <p:bldP spid="46105" grpId="0" animBg="1"/>
      <p:bldP spid="46109" grpId="0" animBg="1"/>
      <p:bldP spid="46120" grpId="0" animBg="1"/>
      <p:bldP spid="46121" grpId="0" animBg="1"/>
      <p:bldP spid="46129" grpId="0" animBg="1"/>
      <p:bldP spid="46130" grpId="0" animBg="1"/>
      <p:bldP spid="46131" grpId="0" animBg="1"/>
      <p:bldP spid="46132" grpId="0" animBg="1"/>
      <p:bldP spid="46133" grpId="0" animBg="1"/>
      <p:bldP spid="46134" grpId="0" animBg="1"/>
      <p:bldP spid="46144" grpId="0" animBg="1"/>
      <p:bldP spid="46148" grpId="0" animBg="1"/>
      <p:bldP spid="46153" grpId="0" animBg="1"/>
      <p:bldP spid="461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1"/>
          <p:cNvSpPr>
            <a:spLocks noChangeArrowheads="1"/>
          </p:cNvSpPr>
          <p:nvPr/>
        </p:nvSpPr>
        <p:spPr bwMode="auto">
          <a:xfrm>
            <a:off x="107950" y="104775"/>
            <a:ext cx="78597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塔上2个盘子移至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，2层汉诺塔。</a:t>
            </a:r>
          </a:p>
        </p:txBody>
      </p:sp>
      <p:sp>
        <p:nvSpPr>
          <p:cNvPr id="48131" name="Rectangle 14"/>
          <p:cNvSpPr>
            <a:spLocks noChangeArrowheads="1"/>
          </p:cNvSpPr>
          <p:nvPr/>
        </p:nvSpPr>
        <p:spPr bwMode="auto">
          <a:xfrm>
            <a:off x="828675" y="1116013"/>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8132" name="Rectangle 14"/>
          <p:cNvSpPr>
            <a:spLocks noChangeArrowheads="1"/>
          </p:cNvSpPr>
          <p:nvPr/>
        </p:nvSpPr>
        <p:spPr bwMode="auto">
          <a:xfrm>
            <a:off x="2174875"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8133" name="Rectangle 14"/>
          <p:cNvSpPr>
            <a:spLocks noChangeArrowheads="1"/>
          </p:cNvSpPr>
          <p:nvPr/>
        </p:nvSpPr>
        <p:spPr bwMode="auto">
          <a:xfrm>
            <a:off x="3538538"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8134" name="Rectangle 6"/>
          <p:cNvSpPr>
            <a:spLocks noChangeArrowheads="1"/>
          </p:cNvSpPr>
          <p:nvPr/>
        </p:nvSpPr>
        <p:spPr bwMode="auto">
          <a:xfrm>
            <a:off x="2124075" y="1916113"/>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5" name="Rectangle 7"/>
          <p:cNvSpPr>
            <a:spLocks noChangeArrowheads="1"/>
          </p:cNvSpPr>
          <p:nvPr/>
        </p:nvSpPr>
        <p:spPr bwMode="auto">
          <a:xfrm>
            <a:off x="3444875" y="4865688"/>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36" name="Group 8"/>
          <p:cNvGrpSpPr>
            <a:grpSpLocks/>
          </p:cNvGrpSpPr>
          <p:nvPr/>
        </p:nvGrpSpPr>
        <p:grpSpPr bwMode="auto">
          <a:xfrm>
            <a:off x="595313" y="1611313"/>
            <a:ext cx="792162" cy="503237"/>
            <a:chOff x="0" y="0"/>
            <a:chExt cx="1248" cy="794"/>
          </a:xfrm>
        </p:grpSpPr>
        <p:sp>
          <p:nvSpPr>
            <p:cNvPr id="48137" name="Rectangle 9"/>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8" name="Rectangle 10"/>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9" name="Rectangle 11"/>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0" name="Rectangle 12"/>
          <p:cNvSpPr>
            <a:spLocks noChangeArrowheads="1"/>
          </p:cNvSpPr>
          <p:nvPr/>
        </p:nvSpPr>
        <p:spPr bwMode="auto">
          <a:xfrm>
            <a:off x="1958975" y="161131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1" name="Rectangle 13"/>
          <p:cNvSpPr>
            <a:spLocks noChangeArrowheads="1"/>
          </p:cNvSpPr>
          <p:nvPr/>
        </p:nvSpPr>
        <p:spPr bwMode="auto">
          <a:xfrm>
            <a:off x="3322638" y="1611313"/>
            <a:ext cx="792162" cy="503237"/>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2" name="箭头 2181"/>
          <p:cNvSpPr>
            <a:spLocks noChangeShapeType="1"/>
          </p:cNvSpPr>
          <p:nvPr/>
        </p:nvSpPr>
        <p:spPr bwMode="auto">
          <a:xfrm>
            <a:off x="1244600" y="1825625"/>
            <a:ext cx="808038" cy="9048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43" name="Group 15"/>
          <p:cNvGrpSpPr>
            <a:grpSpLocks/>
          </p:cNvGrpSpPr>
          <p:nvPr/>
        </p:nvGrpSpPr>
        <p:grpSpPr bwMode="auto">
          <a:xfrm>
            <a:off x="579438" y="2957513"/>
            <a:ext cx="792162" cy="504825"/>
            <a:chOff x="0" y="0"/>
            <a:chExt cx="1248" cy="794"/>
          </a:xfrm>
        </p:grpSpPr>
        <p:sp>
          <p:nvSpPr>
            <p:cNvPr id="48144" name="Rectangle 16"/>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5" name="Rectangle 1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6" name="Rectangle 18"/>
          <p:cNvSpPr>
            <a:spLocks noChangeArrowheads="1"/>
          </p:cNvSpPr>
          <p:nvPr/>
        </p:nvSpPr>
        <p:spPr bwMode="auto">
          <a:xfrm>
            <a:off x="2100263" y="3303588"/>
            <a:ext cx="487362" cy="144462"/>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7" name="Rectangle 19"/>
          <p:cNvSpPr>
            <a:spLocks noChangeArrowheads="1"/>
          </p:cNvSpPr>
          <p:nvPr/>
        </p:nvSpPr>
        <p:spPr bwMode="auto">
          <a:xfrm>
            <a:off x="1943100" y="2957513"/>
            <a:ext cx="792163"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8" name="Rectangle 20"/>
          <p:cNvSpPr>
            <a:spLocks noChangeArrowheads="1"/>
          </p:cNvSpPr>
          <p:nvPr/>
        </p:nvSpPr>
        <p:spPr bwMode="auto">
          <a:xfrm>
            <a:off x="3305175" y="2957513"/>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9" name="Rectangle 21"/>
          <p:cNvSpPr>
            <a:spLocks noChangeArrowheads="1"/>
          </p:cNvSpPr>
          <p:nvPr/>
        </p:nvSpPr>
        <p:spPr bwMode="auto">
          <a:xfrm>
            <a:off x="3357563" y="3270250"/>
            <a:ext cx="663575" cy="144463"/>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0" name="箭头 2181"/>
          <p:cNvSpPr>
            <a:spLocks noChangeShapeType="1"/>
          </p:cNvSpPr>
          <p:nvPr/>
        </p:nvSpPr>
        <p:spPr bwMode="auto">
          <a:xfrm>
            <a:off x="1189038" y="3500438"/>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1" name="Rectangle 23"/>
          <p:cNvSpPr>
            <a:spLocks noChangeArrowheads="1"/>
          </p:cNvSpPr>
          <p:nvPr/>
        </p:nvSpPr>
        <p:spPr bwMode="auto">
          <a:xfrm>
            <a:off x="561975" y="4662488"/>
            <a:ext cx="793750"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52" name="Group 24"/>
          <p:cNvGrpSpPr>
            <a:grpSpLocks/>
          </p:cNvGrpSpPr>
          <p:nvPr/>
        </p:nvGrpSpPr>
        <p:grpSpPr bwMode="auto">
          <a:xfrm>
            <a:off x="1925638" y="4662488"/>
            <a:ext cx="792162" cy="504825"/>
            <a:chOff x="0" y="0"/>
            <a:chExt cx="1248" cy="794"/>
          </a:xfrm>
        </p:grpSpPr>
        <p:sp>
          <p:nvSpPr>
            <p:cNvPr id="48153" name="Rectangle 25"/>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4" name="Rectangle 26"/>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8155" name="Group 27"/>
          <p:cNvGrpSpPr>
            <a:grpSpLocks/>
          </p:cNvGrpSpPr>
          <p:nvPr/>
        </p:nvGrpSpPr>
        <p:grpSpPr bwMode="auto">
          <a:xfrm>
            <a:off x="3289300" y="4662488"/>
            <a:ext cx="792163" cy="504825"/>
            <a:chOff x="0" y="0"/>
            <a:chExt cx="1248" cy="794"/>
          </a:xfrm>
        </p:grpSpPr>
        <p:sp>
          <p:nvSpPr>
            <p:cNvPr id="48156" name="Rectangle 28"/>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7" name="Rectangle 2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58" name="箭头 2181"/>
          <p:cNvSpPr>
            <a:spLocks noChangeShapeType="1"/>
          </p:cNvSpPr>
          <p:nvPr/>
        </p:nvSpPr>
        <p:spPr bwMode="auto">
          <a:xfrm flipV="1">
            <a:off x="2555875" y="4940300"/>
            <a:ext cx="793750"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9" name="Text Box 31"/>
          <p:cNvSpPr txBox="1">
            <a:spLocks noChangeArrowheads="1"/>
          </p:cNvSpPr>
          <p:nvPr/>
        </p:nvSpPr>
        <p:spPr bwMode="auto">
          <a:xfrm>
            <a:off x="4787900" y="1482725"/>
            <a:ext cx="3741738" cy="719138"/>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(1)从A到B移动1次，1层汉诺塔，【借助于C】</a:t>
            </a:r>
          </a:p>
        </p:txBody>
      </p:sp>
      <p:sp>
        <p:nvSpPr>
          <p:cNvPr id="48160" name="Text Box 32"/>
          <p:cNvSpPr txBox="1">
            <a:spLocks noChangeArrowheads="1"/>
          </p:cNvSpPr>
          <p:nvPr/>
        </p:nvSpPr>
        <p:spPr bwMode="auto">
          <a:xfrm>
            <a:off x="4787900" y="2924175"/>
            <a:ext cx="3744913" cy="647700"/>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(2)剩下的1个最大盘从A到C</a:t>
            </a:r>
          </a:p>
        </p:txBody>
      </p:sp>
      <p:sp>
        <p:nvSpPr>
          <p:cNvPr id="48161" name="Text Box 33"/>
          <p:cNvSpPr txBox="1">
            <a:spLocks noChangeArrowheads="1"/>
          </p:cNvSpPr>
          <p:nvPr/>
        </p:nvSpPr>
        <p:spPr bwMode="auto">
          <a:xfrm>
            <a:off x="4789488" y="4508500"/>
            <a:ext cx="3744912" cy="79057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(3)从B到C移动1次，1层汉诺塔，【借助于A】</a:t>
            </a: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9154" name="Group 36"/>
          <p:cNvGrpSpPr>
            <a:grpSpLocks/>
          </p:cNvGrpSpPr>
          <p:nvPr/>
        </p:nvGrpSpPr>
        <p:grpSpPr bwMode="auto">
          <a:xfrm>
            <a:off x="6651625" y="0"/>
            <a:ext cx="2263775" cy="476250"/>
            <a:chOff x="0" y="0"/>
            <a:chExt cx="1426" cy="300"/>
          </a:xfrm>
        </p:grpSpPr>
        <p:sp>
          <p:nvSpPr>
            <p:cNvPr id="49155"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9156"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9157" name="TextBox 4"/>
          <p:cNvSpPr>
            <a:spLocks noChangeArrowheads="1"/>
          </p:cNvSpPr>
          <p:nvPr/>
        </p:nvSpPr>
        <p:spPr bwMode="auto">
          <a:xfrm>
            <a:off x="539750" y="87313"/>
            <a:ext cx="624522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rgbClr val="40458C"/>
                </a:solidFill>
                <a:sym typeface="Tahoma" pitchFamily="34" charset="0"/>
              </a:rPr>
              <a:t>n=3</a:t>
            </a:r>
            <a:r>
              <a:rPr lang="zh-CN" altLang="en-US">
                <a:solidFill>
                  <a:srgbClr val="40458C"/>
                </a:solidFill>
                <a:sym typeface="Tahoma" pitchFamily="34" charset="0"/>
              </a:rPr>
              <a:t>，由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，小在上，大在下。</a:t>
            </a:r>
          </a:p>
        </p:txBody>
      </p:sp>
      <p:sp>
        <p:nvSpPr>
          <p:cNvPr id="49158" name="TextBox 96"/>
          <p:cNvSpPr>
            <a:spLocks noChangeArrowheads="1"/>
          </p:cNvSpPr>
          <p:nvPr/>
        </p:nvSpPr>
        <p:spPr bwMode="auto">
          <a:xfrm>
            <a:off x="34925" y="590550"/>
            <a:ext cx="3744913"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B</a:t>
            </a:r>
            <a:r>
              <a:rPr lang="zh-CN" altLang="en-US">
                <a:solidFill>
                  <a:srgbClr val="40458C"/>
                </a:solidFill>
                <a:sym typeface="Tahoma" pitchFamily="34" charset="0"/>
              </a:rPr>
              <a:t>，借助</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59" name="TextBox 97"/>
          <p:cNvSpPr>
            <a:spLocks noChangeArrowheads="1"/>
          </p:cNvSpPr>
          <p:nvPr/>
        </p:nvSpPr>
        <p:spPr bwMode="auto">
          <a:xfrm>
            <a:off x="3203575" y="2032000"/>
            <a:ext cx="2592388" cy="460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60" name="TextBox 98"/>
          <p:cNvSpPr>
            <a:spLocks noChangeArrowheads="1"/>
          </p:cNvSpPr>
          <p:nvPr/>
        </p:nvSpPr>
        <p:spPr bwMode="auto">
          <a:xfrm>
            <a:off x="5292725" y="620713"/>
            <a:ext cx="3692525"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B</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，借助</a:t>
            </a:r>
            <a:r>
              <a:rPr lang="en-US">
                <a:solidFill>
                  <a:srgbClr val="40458C"/>
                </a:solidFill>
                <a:sym typeface="Tahoma" pitchFamily="34" charset="0"/>
              </a:rPr>
              <a:t>A</a:t>
            </a:r>
            <a:endParaRPr lang="zh-CN" altLang="en-US">
              <a:solidFill>
                <a:srgbClr val="40458C"/>
              </a:solidFill>
              <a:sym typeface="Tahoma" pitchFamily="34" charset="0"/>
            </a:endParaRPr>
          </a:p>
        </p:txBody>
      </p:sp>
      <p:grpSp>
        <p:nvGrpSpPr>
          <p:cNvPr id="49161" name="组合 5"/>
          <p:cNvGrpSpPr>
            <a:grpSpLocks/>
          </p:cNvGrpSpPr>
          <p:nvPr/>
        </p:nvGrpSpPr>
        <p:grpSpPr bwMode="auto">
          <a:xfrm>
            <a:off x="3203575" y="4764088"/>
            <a:ext cx="2443163" cy="955675"/>
            <a:chOff x="0" y="0"/>
            <a:chExt cx="8305800" cy="2355850"/>
          </a:xfrm>
        </p:grpSpPr>
        <p:grpSp>
          <p:nvGrpSpPr>
            <p:cNvPr id="49162" name="Group 3"/>
            <p:cNvGrpSpPr>
              <a:grpSpLocks/>
            </p:cNvGrpSpPr>
            <p:nvPr/>
          </p:nvGrpSpPr>
          <p:grpSpPr bwMode="auto">
            <a:xfrm>
              <a:off x="2895600" y="74613"/>
              <a:ext cx="2503488" cy="2281237"/>
              <a:chOff x="0" y="0"/>
              <a:chExt cx="1577" cy="1437"/>
            </a:xfrm>
          </p:grpSpPr>
          <p:sp>
            <p:nvSpPr>
              <p:cNvPr id="49163"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4"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5"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9166" name="Group 7"/>
            <p:cNvGrpSpPr>
              <a:grpSpLocks/>
            </p:cNvGrpSpPr>
            <p:nvPr/>
          </p:nvGrpSpPr>
          <p:grpSpPr bwMode="auto">
            <a:xfrm>
              <a:off x="5719763" y="141288"/>
              <a:ext cx="2586037" cy="2189162"/>
              <a:chOff x="0" y="0"/>
              <a:chExt cx="1629" cy="1379"/>
            </a:xfrm>
          </p:grpSpPr>
          <p:sp>
            <p:nvSpPr>
              <p:cNvPr id="49167"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8"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9"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9170" name="Line 12"/>
            <p:cNvSpPr>
              <a:spLocks noChangeShapeType="1"/>
            </p:cNvSpPr>
            <p:nvPr/>
          </p:nvSpPr>
          <p:spPr bwMode="auto">
            <a:xfrm>
              <a:off x="0" y="2314575"/>
              <a:ext cx="2667000"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71" name="Line 13"/>
            <p:cNvSpPr>
              <a:spLocks noChangeShapeType="1"/>
            </p:cNvSpPr>
            <p:nvPr/>
          </p:nvSpPr>
          <p:spPr bwMode="auto">
            <a:xfrm>
              <a:off x="1335088" y="152400"/>
              <a:ext cx="1"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9172" name="Rectangle 14"/>
            <p:cNvSpPr>
              <a:spLocks noChangeArrowheads="1"/>
            </p:cNvSpPr>
            <p:nvPr/>
          </p:nvSpPr>
          <p:spPr bwMode="auto">
            <a:xfrm>
              <a:off x="1365250" y="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nvGrpSpPr>
            <p:cNvPr id="49173" name="Group 17"/>
            <p:cNvGrpSpPr>
              <a:grpSpLocks/>
            </p:cNvGrpSpPr>
            <p:nvPr/>
          </p:nvGrpSpPr>
          <p:grpSpPr bwMode="auto">
            <a:xfrm>
              <a:off x="304800" y="942975"/>
              <a:ext cx="2057400" cy="1300163"/>
              <a:chOff x="0" y="0"/>
              <a:chExt cx="1296" cy="819"/>
            </a:xfrm>
          </p:grpSpPr>
          <p:sp>
            <p:nvSpPr>
              <p:cNvPr id="491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pic>
        <p:nvPicPr>
          <p:cNvPr id="4917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3950"/>
            <a:ext cx="18002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2781300"/>
            <a:ext cx="18002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196975"/>
            <a:ext cx="18002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p:cNvSpPr>
          <p:nvPr/>
        </p:nvSpPr>
        <p:spPr bwMode="auto">
          <a:xfrm>
            <a:off x="666750" y="260350"/>
            <a:ext cx="7658100" cy="3181350"/>
          </a:xfrm>
          <a:prstGeom prst="bracePair">
            <a:avLst>
              <a:gd name="adj" fmla="val 8329"/>
            </a:avLst>
          </a:prstGeom>
          <a:solidFill>
            <a:srgbClr val="FFCCCC"/>
          </a:solidFill>
          <a:ln w="19050"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0179" name="Text Box 3"/>
          <p:cNvSpPr>
            <a:spLocks noChangeArrowheads="1"/>
          </p:cNvSpPr>
          <p:nvPr/>
        </p:nvSpPr>
        <p:spPr bwMode="auto">
          <a:xfrm>
            <a:off x="1123950" y="355600"/>
            <a:ext cx="37338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40458C"/>
                </a:solidFill>
                <a:latin typeface="Times New Roman" pitchFamily="18" charset="0"/>
                <a:sym typeface="Times New Roman" pitchFamily="18" charset="0"/>
              </a:rPr>
              <a:t>用递归方式解决</a:t>
            </a:r>
          </a:p>
        </p:txBody>
      </p:sp>
      <p:sp>
        <p:nvSpPr>
          <p:cNvPr id="50180" name="Rectangle 4"/>
          <p:cNvSpPr>
            <a:spLocks noChangeArrowheads="1"/>
          </p:cNvSpPr>
          <p:nvPr/>
        </p:nvSpPr>
        <p:spPr bwMode="auto">
          <a:xfrm>
            <a:off x="1447800" y="1079500"/>
            <a:ext cx="639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solidFill>
                  <a:srgbClr val="0000FF"/>
                </a:solidFill>
                <a:latin typeface="Times New Roman" pitchFamily="18" charset="0"/>
                <a:sym typeface="Times New Roman" pitchFamily="18" charset="0"/>
              </a:rPr>
              <a:t>1)</a:t>
            </a:r>
            <a:r>
              <a:rPr lang="en-US">
                <a:solidFill>
                  <a:srgbClr val="40458C"/>
                </a:solidFill>
                <a:latin typeface="Times New Roman" pitchFamily="18" charset="0"/>
                <a:sym typeface="Times New Roman" pitchFamily="18" charset="0"/>
              </a:rPr>
              <a:t> </a:t>
            </a:r>
            <a:r>
              <a:rPr lang="zh-CN" altLang="en-US">
                <a:solidFill>
                  <a:srgbClr val="40458C"/>
                </a:solidFill>
                <a:latin typeface="Times New Roman" pitchFamily="18" charset="0"/>
                <a:sym typeface="Times New Roman" pitchFamily="18" charset="0"/>
              </a:rPr>
              <a:t>先将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塔</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上，借助于C</a:t>
            </a:r>
          </a:p>
        </p:txBody>
      </p:sp>
      <p:sp>
        <p:nvSpPr>
          <p:cNvPr id="50181" name="Rectangle 5"/>
          <p:cNvSpPr>
            <a:spLocks noChangeArrowheads="1"/>
          </p:cNvSpPr>
          <p:nvPr/>
        </p:nvSpPr>
        <p:spPr bwMode="auto">
          <a:xfrm>
            <a:off x="1447800" y="1917700"/>
            <a:ext cx="485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2)</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上剩下的一个移至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a:t>
            </a:r>
            <a:endParaRPr lang="en-US">
              <a:solidFill>
                <a:srgbClr val="40458C"/>
              </a:solidFill>
              <a:latin typeface="Times New Roman" pitchFamily="18" charset="0"/>
              <a:sym typeface="Times New Roman" pitchFamily="18" charset="0"/>
            </a:endParaRPr>
          </a:p>
        </p:txBody>
      </p:sp>
      <p:sp>
        <p:nvSpPr>
          <p:cNvPr id="50182" name="Rectangle 6"/>
          <p:cNvSpPr>
            <a:spLocks noChangeArrowheads="1"/>
          </p:cNvSpPr>
          <p:nvPr/>
        </p:nvSpPr>
        <p:spPr bwMode="auto">
          <a:xfrm>
            <a:off x="1447800" y="2741613"/>
            <a:ext cx="611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3)</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上，借助于A.</a:t>
            </a:r>
            <a:endParaRPr lang="en-US">
              <a:solidFill>
                <a:srgbClr val="40458C"/>
              </a:solidFill>
              <a:latin typeface="Times New Roman" pitchFamily="18" charset="0"/>
              <a:sym typeface="Times New Roman" pitchFamily="18" charset="0"/>
            </a:endParaRPr>
          </a:p>
        </p:txBody>
      </p:sp>
      <p:sp>
        <p:nvSpPr>
          <p:cNvPr id="50183" name="Rectangle 7"/>
          <p:cNvSpPr>
            <a:spLocks noChangeArrowheads="1"/>
          </p:cNvSpPr>
          <p:nvPr/>
        </p:nvSpPr>
        <p:spPr bwMode="auto">
          <a:xfrm>
            <a:off x="876300" y="3717925"/>
            <a:ext cx="754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zh-CN" altLang="en-US" b="1">
                <a:solidFill>
                  <a:srgbClr val="FF3300"/>
                </a:solidFill>
                <a:latin typeface="Times New Roman" pitchFamily="18" charset="0"/>
                <a:sym typeface="Times New Roman" pitchFamily="18" charset="0"/>
              </a:rPr>
              <a:t>可以看到:</a:t>
            </a:r>
            <a:endParaRPr lang="zh-CN" altLang="en-US">
              <a:solidFill>
                <a:srgbClr val="40458C"/>
              </a:solidFill>
              <a:latin typeface="Times New Roman" pitchFamily="18" charset="0"/>
              <a:sym typeface="Times New Roman" pitchFamily="18" charset="0"/>
            </a:endParaRPr>
          </a:p>
          <a:p>
            <a:pPr>
              <a:lnSpc>
                <a:spcPct val="80000"/>
              </a:lnSpc>
              <a:spcBef>
                <a:spcPct val="50000"/>
              </a:spcBef>
            </a:pPr>
            <a:r>
              <a:rPr lang="zh-CN" altLang="en-US">
                <a:solidFill>
                  <a:srgbClr val="40458C"/>
                </a:solidFill>
                <a:latin typeface="Times New Roman" pitchFamily="18" charset="0"/>
                <a:sym typeface="Times New Roman" pitchFamily="18" charset="0"/>
              </a:rPr>
              <a:t>    1)、3)为同一问题,都为</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个盘子借助于一个</a:t>
            </a:r>
          </a:p>
          <a:p>
            <a:pPr>
              <a:lnSpc>
                <a:spcPct val="80000"/>
              </a:lnSpc>
              <a:spcBef>
                <a:spcPct val="50000"/>
              </a:spcBef>
            </a:pPr>
            <a:r>
              <a:rPr lang="zh-CN" altLang="en-US">
                <a:solidFill>
                  <a:srgbClr val="40458C"/>
                </a:solidFill>
                <a:latin typeface="Times New Roman" pitchFamily="18" charset="0"/>
                <a:sym typeface="Times New Roman" pitchFamily="18" charset="0"/>
              </a:rPr>
              <a:t>   空塔移至另一塔上。</a:t>
            </a:r>
          </a:p>
        </p:txBody>
      </p:sp>
      <p:grpSp>
        <p:nvGrpSpPr>
          <p:cNvPr id="50184" name="Group 15"/>
          <p:cNvGrpSpPr>
            <a:grpSpLocks/>
          </p:cNvGrpSpPr>
          <p:nvPr/>
        </p:nvGrpSpPr>
        <p:grpSpPr bwMode="auto">
          <a:xfrm>
            <a:off x="6651625" y="0"/>
            <a:ext cx="2263775" cy="476250"/>
            <a:chOff x="0" y="0"/>
            <a:chExt cx="1426" cy="300"/>
          </a:xfrm>
        </p:grpSpPr>
        <p:sp>
          <p:nvSpPr>
            <p:cNvPr id="5018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018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50187" name="组合 45"/>
          <p:cNvGrpSpPr>
            <a:grpSpLocks/>
          </p:cNvGrpSpPr>
          <p:nvPr/>
        </p:nvGrpSpPr>
        <p:grpSpPr bwMode="auto">
          <a:xfrm>
            <a:off x="4257675" y="4940300"/>
            <a:ext cx="4706938" cy="1508125"/>
            <a:chOff x="0" y="0"/>
            <a:chExt cx="5112568" cy="1873979"/>
          </a:xfrm>
        </p:grpSpPr>
        <p:grpSp>
          <p:nvGrpSpPr>
            <p:cNvPr id="50188" name="组合 46"/>
            <p:cNvGrpSpPr>
              <a:grpSpLocks/>
            </p:cNvGrpSpPr>
            <p:nvPr/>
          </p:nvGrpSpPr>
          <p:grpSpPr bwMode="auto">
            <a:xfrm>
              <a:off x="1" y="10183"/>
              <a:ext cx="1534514" cy="1255664"/>
              <a:chOff x="0" y="0"/>
              <a:chExt cx="1534514" cy="1255664"/>
            </a:xfrm>
          </p:grpSpPr>
          <p:sp>
            <p:nvSpPr>
              <p:cNvPr id="50189"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0"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1"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sp>
          <p:nvSpPr>
            <p:cNvPr id="50192" name="Text Box 16"/>
            <p:cNvSpPr>
              <a:spLocks noChangeArrowheads="1"/>
            </p:cNvSpPr>
            <p:nvPr/>
          </p:nvSpPr>
          <p:spPr bwMode="auto">
            <a:xfrm>
              <a:off x="0" y="1471688"/>
              <a:ext cx="137569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n</a:t>
              </a:r>
              <a:r>
                <a:rPr lang="zh-CN" altLang="en-US" sz="2000">
                  <a:solidFill>
                    <a:srgbClr val="40458C"/>
                  </a:solidFill>
                  <a:latin typeface="Times New Roman" pitchFamily="18" charset="0"/>
                  <a:sym typeface="Times New Roman" pitchFamily="18" charset="0"/>
                </a:rPr>
                <a:t>个盘子</a:t>
              </a:r>
            </a:p>
          </p:txBody>
        </p:sp>
        <p:grpSp>
          <p:nvGrpSpPr>
            <p:cNvPr id="50193" name="Group 17"/>
            <p:cNvGrpSpPr>
              <a:grpSpLocks/>
            </p:cNvGrpSpPr>
            <p:nvPr/>
          </p:nvGrpSpPr>
          <p:grpSpPr bwMode="auto">
            <a:xfrm>
              <a:off x="158824" y="493646"/>
              <a:ext cx="1028700" cy="762018"/>
              <a:chOff x="0" y="0"/>
              <a:chExt cx="1296" cy="819"/>
            </a:xfrm>
          </p:grpSpPr>
          <p:sp>
            <p:nvSpPr>
              <p:cNvPr id="5019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50199" name="组合 49"/>
            <p:cNvGrpSpPr>
              <a:grpSpLocks/>
            </p:cNvGrpSpPr>
            <p:nvPr/>
          </p:nvGrpSpPr>
          <p:grpSpPr bwMode="auto">
            <a:xfrm>
              <a:off x="1777854" y="0"/>
              <a:ext cx="1534514" cy="1255664"/>
              <a:chOff x="0" y="0"/>
              <a:chExt cx="1534514" cy="1255664"/>
            </a:xfrm>
          </p:grpSpPr>
          <p:sp>
            <p:nvSpPr>
              <p:cNvPr id="50200"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1"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2"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50203" name="组合 50"/>
            <p:cNvGrpSpPr>
              <a:grpSpLocks/>
            </p:cNvGrpSpPr>
            <p:nvPr/>
          </p:nvGrpSpPr>
          <p:grpSpPr bwMode="auto">
            <a:xfrm>
              <a:off x="3578054" y="31528"/>
              <a:ext cx="1534514" cy="1255664"/>
              <a:chOff x="0" y="0"/>
              <a:chExt cx="1534514" cy="1255664"/>
            </a:xfrm>
          </p:grpSpPr>
          <p:sp>
            <p:nvSpPr>
              <p:cNvPr id="50204"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5"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6"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grpSp>
      <p:sp>
        <p:nvSpPr>
          <p:cNvPr id="2" name="TextBox 1"/>
          <p:cNvSpPr txBox="1"/>
          <p:nvPr/>
        </p:nvSpPr>
        <p:spPr>
          <a:xfrm>
            <a:off x="179695" y="5094109"/>
            <a:ext cx="3168220" cy="1323439"/>
          </a:xfrm>
          <a:prstGeom prst="rect">
            <a:avLst/>
          </a:prstGeom>
          <a:solidFill>
            <a:schemeClr val="accent1"/>
          </a:solidFill>
        </p:spPr>
        <p:txBody>
          <a:bodyPr wrap="square" rtlCol="0">
            <a:spAutoFit/>
          </a:bodyPr>
          <a:lstStyle/>
          <a:p>
            <a:r>
              <a:rPr lang="zh-CN" altLang="en-US" sz="2000" b="1" dirty="0" smtClean="0"/>
              <a:t>递归的基本思路：</a:t>
            </a:r>
            <a:endParaRPr lang="en-US" altLang="zh-CN" sz="2000" b="1" dirty="0" smtClean="0"/>
          </a:p>
          <a:p>
            <a:r>
              <a:rPr lang="zh-CN" altLang="en-US" sz="2000" b="1" dirty="0" smtClean="0"/>
              <a:t>复杂问题简单化。</a:t>
            </a:r>
            <a:endParaRPr lang="en-US" altLang="zh-CN" sz="2000" b="1" dirty="0" smtClean="0"/>
          </a:p>
          <a:p>
            <a:r>
              <a:rPr lang="zh-CN" altLang="en-US" sz="2000" b="1" dirty="0" smtClean="0"/>
              <a:t>使用</a:t>
            </a:r>
            <a:r>
              <a:rPr lang="en-US" altLang="zh-CN" sz="2000" b="1" dirty="0" smtClean="0"/>
              <a:t>n-1</a:t>
            </a:r>
            <a:r>
              <a:rPr lang="zh-CN" altLang="en-US" sz="2000" b="1" dirty="0" smtClean="0"/>
              <a:t>层汉诺塔，表示</a:t>
            </a:r>
            <a:r>
              <a:rPr lang="en-US" altLang="zh-CN" sz="2000" b="1" dirty="0" smtClean="0"/>
              <a:t>n</a:t>
            </a:r>
            <a:r>
              <a:rPr lang="zh-CN" altLang="en-US" sz="2000" b="1" dirty="0" smtClean="0"/>
              <a:t>层汉诺塔。</a:t>
            </a:r>
            <a:endParaRPr lang="en-US" altLang="zh-CN" sz="2000" b="1" dirty="0" smtClean="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p:cBhvr>
                                        <p:cTn id="17" dur="500"/>
                                        <p:tgtEl>
                                          <p:spTgt spid="50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2"/>
                                        </p:tgtEl>
                                        <p:attrNameLst>
                                          <p:attrName>style.visibility</p:attrName>
                                        </p:attrNameLst>
                                      </p:cBhvr>
                                      <p:to>
                                        <p:strVal val="visible"/>
                                      </p:to>
                                    </p:set>
                                    <p:animEffect>
                                      <p:cBhvr>
                                        <p:cTn id="22" dur="500"/>
                                        <p:tgtEl>
                                          <p:spTgt spid="50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p:cBhvr>
                                        <p:cTn id="27" dur="500"/>
                                        <p:tgtEl>
                                          <p:spTgt spid="501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ldLvl="0" autoUpdateAnimBg="0"/>
      <p:bldP spid="50180" grpId="0" bldLvl="0" autoUpdateAnimBg="0"/>
      <p:bldP spid="50181" grpId="0" bldLvl="0" autoUpdateAnimBg="0"/>
      <p:bldP spid="50182" grpId="0" bldLvl="0" autoUpdateAnimBg="0"/>
      <p:bldP spid="50183" grpId="0" bldLvl="0" autoUpdateAnimBg="0"/>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a:spLocks noChangeArrowheads="1"/>
          </p:cNvSpPr>
          <p:nvPr/>
        </p:nvSpPr>
        <p:spPr bwMode="auto">
          <a:xfrm>
            <a:off x="395288" y="765175"/>
            <a:ext cx="7899400" cy="5756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sz="2800" dirty="0">
                <a:solidFill>
                  <a:srgbClr val="0000CC"/>
                </a:solidFill>
                <a:latin typeface="Times New Roman" pitchFamily="18" charset="0"/>
                <a:sym typeface="Times New Roman" pitchFamily="18" charset="0"/>
              </a:rPr>
              <a:t>#include &lt;</a:t>
            </a:r>
            <a:r>
              <a:rPr lang="en-US" sz="2800" dirty="0" err="1">
                <a:solidFill>
                  <a:srgbClr val="0000CC"/>
                </a:solidFill>
                <a:latin typeface="Times New Roman" pitchFamily="18" charset="0"/>
                <a:sym typeface="Times New Roman" pitchFamily="18" charset="0"/>
              </a:rPr>
              <a:t>stdio.h</a:t>
            </a:r>
            <a:r>
              <a:rPr lang="en-US" sz="2800" dirty="0">
                <a:solidFill>
                  <a:srgbClr val="0000CC"/>
                </a:solidFill>
                <a:latin typeface="Times New Roman" pitchFamily="18" charset="0"/>
                <a:sym typeface="Times New Roman" pitchFamily="18" charset="0"/>
              </a:rPr>
              <a:t>&gt;</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move (char </a:t>
            </a:r>
            <a:r>
              <a:rPr lang="en-US" sz="2800" dirty="0" err="1">
                <a:solidFill>
                  <a:srgbClr val="0000CC"/>
                </a:solidFill>
                <a:latin typeface="Times New Roman" pitchFamily="18" charset="0"/>
                <a:sym typeface="Times New Roman" pitchFamily="18" charset="0"/>
              </a:rPr>
              <a:t>getone,char</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a:solidFill>
                  <a:srgbClr val="C00000"/>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函数定义*</a:t>
            </a:r>
            <a:r>
              <a:rPr lang="en-US" b="1" dirty="0">
                <a:solidFill>
                  <a:srgbClr val="C00000"/>
                </a:solidFill>
                <a:latin typeface="Times New Roman" pitchFamily="18" charset="0"/>
                <a:sym typeface="Times New Roman" pitchFamily="18" charset="0"/>
              </a:rPr>
              <a:t>/</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%c– –&gt;%c\n ”, </a:t>
            </a:r>
            <a:r>
              <a:rPr lang="en-US" sz="2800" dirty="0" err="1">
                <a:solidFill>
                  <a:srgbClr val="0000CC"/>
                </a:solidFill>
                <a:latin typeface="Times New Roman" pitchFamily="18" charset="0"/>
                <a:sym typeface="Times New Roman" pitchFamily="18" charset="0"/>
              </a:rPr>
              <a:t>getone</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a:solidFill>
                  <a:srgbClr val="0000CC"/>
                </a:solidFill>
                <a:latin typeface="Times New Roman" pitchFamily="18" charset="0"/>
                <a:sym typeface="Times New Roman" pitchFamily="18" charset="0"/>
              </a:rPr>
              <a:t>);</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a:t>
            </a:r>
            <a:endParaRPr lang="zh-CN" altLang="en-US" sz="2800" dirty="0">
              <a:solidFill>
                <a:srgbClr val="0000CC"/>
              </a:solidFill>
              <a:latin typeface="Times New Roman" pitchFamily="18" charset="0"/>
              <a:sym typeface="Times New Roman" pitchFamily="18" charset="0"/>
            </a:endParaRPr>
          </a:p>
          <a:p>
            <a:r>
              <a:rPr lang="en-US" sz="3200" dirty="0">
                <a:solidFill>
                  <a:srgbClr val="C00000"/>
                </a:solidFill>
                <a:latin typeface="Times New Roman" pitchFamily="18" charset="0"/>
                <a:sym typeface="Times New Roman" pitchFamily="18" charset="0"/>
              </a:rPr>
              <a:t> </a:t>
            </a:r>
            <a:r>
              <a:rPr lang="en-US" sz="2800" b="1" dirty="0">
                <a:solidFill>
                  <a:srgbClr val="C00000"/>
                </a:solidFill>
                <a:latin typeface="Times New Roman" pitchFamily="18" charset="0"/>
                <a:sym typeface="Times New Roman" pitchFamily="18" charset="0"/>
              </a:rPr>
              <a:t>/*</a:t>
            </a:r>
            <a:r>
              <a:rPr lang="zh-CN" altLang="en-US" sz="2800" b="1" dirty="0">
                <a:solidFill>
                  <a:srgbClr val="C00000"/>
                </a:solidFill>
                <a:latin typeface="Times New Roman" pitchFamily="18" charset="0"/>
                <a:sym typeface="Times New Roman" pitchFamily="18" charset="0"/>
              </a:rPr>
              <a:t>将</a:t>
            </a:r>
            <a:r>
              <a:rPr lang="en-US" sz="2800" b="1" dirty="0">
                <a:solidFill>
                  <a:srgbClr val="C00000"/>
                </a:solidFill>
                <a:latin typeface="Times New Roman" pitchFamily="18" charset="0"/>
                <a:sym typeface="Times New Roman" pitchFamily="18" charset="0"/>
              </a:rPr>
              <a:t>n</a:t>
            </a:r>
            <a:r>
              <a:rPr lang="zh-CN" altLang="en-US" sz="2800" b="1" dirty="0">
                <a:solidFill>
                  <a:srgbClr val="C00000"/>
                </a:solidFill>
                <a:latin typeface="Times New Roman" pitchFamily="18" charset="0"/>
                <a:sym typeface="Times New Roman" pitchFamily="18" charset="0"/>
              </a:rPr>
              <a:t>个盘从</a:t>
            </a:r>
            <a:r>
              <a:rPr lang="en-US" sz="2800" b="1" dirty="0">
                <a:solidFill>
                  <a:srgbClr val="C00000"/>
                </a:solidFill>
                <a:latin typeface="Times New Roman" pitchFamily="18" charset="0"/>
                <a:sym typeface="Times New Roman" pitchFamily="18" charset="0"/>
              </a:rPr>
              <a:t>a</a:t>
            </a:r>
            <a:r>
              <a:rPr lang="zh-CN" altLang="en-US" sz="2800" b="1" dirty="0">
                <a:solidFill>
                  <a:srgbClr val="C00000"/>
                </a:solidFill>
                <a:latin typeface="Times New Roman" pitchFamily="18" charset="0"/>
                <a:sym typeface="Times New Roman" pitchFamily="18" charset="0"/>
              </a:rPr>
              <a:t>移到</a:t>
            </a:r>
            <a:r>
              <a:rPr lang="en-US" sz="2800" b="1" dirty="0">
                <a:solidFill>
                  <a:srgbClr val="C00000"/>
                </a:solidFill>
                <a:latin typeface="Times New Roman" pitchFamily="18" charset="0"/>
                <a:sym typeface="Times New Roman" pitchFamily="18" charset="0"/>
              </a:rPr>
              <a:t>c, </a:t>
            </a:r>
            <a:r>
              <a:rPr lang="zh-CN" altLang="en-US" sz="2800" b="1" dirty="0">
                <a:solidFill>
                  <a:srgbClr val="C00000"/>
                </a:solidFill>
                <a:latin typeface="Times New Roman" pitchFamily="18" charset="0"/>
                <a:sym typeface="Times New Roman" pitchFamily="18" charset="0"/>
              </a:rPr>
              <a:t>借助</a:t>
            </a:r>
            <a:r>
              <a:rPr lang="en-US" sz="2800" b="1" dirty="0">
                <a:solidFill>
                  <a:srgbClr val="C00000"/>
                </a:solidFill>
                <a:latin typeface="Times New Roman" pitchFamily="18" charset="0"/>
                <a:sym typeface="Times New Roman" pitchFamily="18" charset="0"/>
              </a:rPr>
              <a:t>b */ </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n, char a, char b, char c)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a:t>
            </a:r>
            <a:endParaRPr lang="zh-CN" altLang="en-US" sz="2800" dirty="0">
              <a:solidFill>
                <a:srgbClr val="0000CC"/>
              </a:solidFill>
              <a:latin typeface="Times New Roman" pitchFamily="18" charset="0"/>
              <a:sym typeface="Times New Roman" pitchFamily="18" charset="0"/>
            </a:endParaRPr>
          </a:p>
          <a:p>
            <a:r>
              <a:rPr lang="en-US" sz="2800" dirty="0">
                <a:solidFill>
                  <a:srgbClr val="0000CC"/>
                </a:solidFill>
                <a:latin typeface="Times New Roman" pitchFamily="18" charset="0"/>
                <a:sym typeface="Times New Roman" pitchFamily="18" charset="0"/>
              </a:rPr>
              <a:t>  </a:t>
            </a:r>
            <a:r>
              <a:rPr lang="en-US" sz="2800" dirty="0">
                <a:solidFill>
                  <a:srgbClr val="0000CC"/>
                </a:solidFill>
                <a:sym typeface="Tahoma" pitchFamily="34" charset="0"/>
              </a:rPr>
              <a:t>if(n&gt;0){</a:t>
            </a:r>
            <a:endParaRPr lang="zh-CN" altLang="en-US" sz="2800" dirty="0">
              <a:solidFill>
                <a:srgbClr val="0000CC"/>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(n-1,a,c,b); </a:t>
            </a:r>
            <a:r>
              <a:rPr lang="en-US" sz="2800" dirty="0">
                <a:solidFill>
                  <a:srgbClr val="C00000"/>
                </a:solidFill>
                <a:sym typeface="Tahoma" pitchFamily="34" charset="0"/>
              </a:rPr>
              <a:t>// n-1,a-&gt;b,</a:t>
            </a:r>
            <a:r>
              <a:rPr lang="zh-CN" altLang="en-US" sz="2800" dirty="0">
                <a:solidFill>
                  <a:srgbClr val="C00000"/>
                </a:solidFill>
                <a:sym typeface="Tahoma" pitchFamily="34" charset="0"/>
              </a:rPr>
              <a:t>借助</a:t>
            </a:r>
            <a:r>
              <a:rPr lang="en-US" sz="2800" dirty="0">
                <a:solidFill>
                  <a:srgbClr val="C00000"/>
                </a:solidFill>
                <a:sym typeface="Tahoma" pitchFamily="34" charset="0"/>
              </a:rPr>
              <a: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move(</a:t>
            </a:r>
            <a:r>
              <a:rPr lang="en-US" sz="2800" dirty="0" err="1">
                <a:solidFill>
                  <a:srgbClr val="0000CC"/>
                </a:solidFill>
                <a:sym typeface="Tahoma" pitchFamily="34" charset="0"/>
              </a:rPr>
              <a:t>a,c</a:t>
            </a:r>
            <a:r>
              <a:rPr lang="en-US" sz="2800" dirty="0">
                <a:solidFill>
                  <a:srgbClr val="0000CC"/>
                </a:solidFill>
                <a:sym typeface="Tahoma" pitchFamily="34" charset="0"/>
              </a:rPr>
              <a:t>);         </a:t>
            </a:r>
            <a:r>
              <a:rPr lang="en-US" sz="2800" dirty="0">
                <a:solidFill>
                  <a:srgbClr val="C00000"/>
                </a:solidFill>
                <a:sym typeface="Tahoma" pitchFamily="34" charset="0"/>
              </a:rPr>
              <a:t>// 1</a:t>
            </a:r>
            <a:r>
              <a:rPr lang="zh-CN" altLang="en-US" sz="2800" dirty="0">
                <a:solidFill>
                  <a:srgbClr val="C00000"/>
                </a:solidFill>
                <a:sym typeface="Tahoma" pitchFamily="34" charset="0"/>
              </a:rPr>
              <a:t>个，</a:t>
            </a:r>
            <a:r>
              <a:rPr lang="en-US" sz="2800" dirty="0">
                <a:solidFill>
                  <a:srgbClr val="C00000"/>
                </a:solidFill>
                <a:sym typeface="Tahoma" pitchFamily="34" charset="0"/>
              </a:rPr>
              <a:t>a-&gt;c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(n-1,b,a,c); </a:t>
            </a:r>
            <a:r>
              <a:rPr lang="en-US" sz="2800" dirty="0">
                <a:solidFill>
                  <a:srgbClr val="C00000"/>
                </a:solidFill>
                <a:sym typeface="Tahoma" pitchFamily="34" charset="0"/>
              </a:rPr>
              <a:t>// n-1,b-&gt;c,</a:t>
            </a:r>
            <a:r>
              <a:rPr lang="zh-CN" altLang="en-US" sz="2800" dirty="0">
                <a:solidFill>
                  <a:srgbClr val="C00000"/>
                </a:solidFill>
                <a:sym typeface="Tahoma" pitchFamily="34" charset="0"/>
              </a:rPr>
              <a:t>借助</a:t>
            </a:r>
            <a:r>
              <a:rPr lang="en-US" sz="2800" dirty="0">
                <a:solidFill>
                  <a:srgbClr val="C00000"/>
                </a:solidFill>
                <a:sym typeface="Tahoma" pitchFamily="34" charset="0"/>
              </a:rPr>
              <a:t>a</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endParaRPr lang="zh-CN" altLang="en-US" sz="2800" dirty="0">
              <a:solidFill>
                <a:srgbClr val="0000CC"/>
              </a:solidFill>
              <a:sym typeface="Tahoma" pitchFamily="34" charset="0"/>
            </a:endParaRPr>
          </a:p>
          <a:p>
            <a:r>
              <a:rPr lang="en-US" sz="2800" dirty="0">
                <a:solidFill>
                  <a:srgbClr val="0000CC"/>
                </a:solidFill>
                <a:latin typeface="Times New Roman" pitchFamily="18" charset="0"/>
                <a:sym typeface="Times New Roman" pitchFamily="18" charset="0"/>
              </a:rPr>
              <a:t>}</a:t>
            </a:r>
          </a:p>
        </p:txBody>
      </p:sp>
      <p:sp>
        <p:nvSpPr>
          <p:cNvPr id="51203" name="Rectangle 4"/>
          <p:cNvSpPr>
            <a:spLocks noChangeArrowheads="1"/>
          </p:cNvSpPr>
          <p:nvPr/>
        </p:nvSpPr>
        <p:spPr bwMode="auto">
          <a:xfrm>
            <a:off x="841375" y="290513"/>
            <a:ext cx="2990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zh-CN" altLang="en-US" sz="2800" b="1">
                <a:solidFill>
                  <a:srgbClr val="FF00FF"/>
                </a:solidFill>
                <a:latin typeface="Times New Roman" pitchFamily="18" charset="0"/>
                <a:ea typeface="幼圆" pitchFamily="49" charset="-122"/>
                <a:sym typeface="Times New Roman" pitchFamily="18" charset="0"/>
              </a:rPr>
              <a:t>程序如下：</a:t>
            </a:r>
            <a:endParaRPr lang="zh-CN" altLang="en-US"/>
          </a:p>
        </p:txBody>
      </p:sp>
      <p:pic>
        <p:nvPicPr>
          <p:cNvPr id="51204" name="Picture 5" descr="BD0703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7975" y="47244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6"/>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1206" name="Freeform 7"/>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p:cBhvr>
                                        <p:cTn id="7" dur="500"/>
                                        <p:tgtEl>
                                          <p:spTgt spid="51202"/>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51204"/>
                                        </p:tgtEl>
                                        <p:attrNameLst>
                                          <p:attrName>style.visibility</p:attrName>
                                        </p:attrNameLst>
                                      </p:cBhvr>
                                      <p:to>
                                        <p:strVal val="visible"/>
                                      </p:to>
                                    </p:set>
                                    <p:animEffect>
                                      <p:cBhvr>
                                        <p:cTn id="11"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628C7B-8D2C-4694-B7FD-567AB91E96DB}" type="slidenum">
              <a:rPr lang="zh-CN" altLang="en-US"/>
              <a:pPr/>
              <a:t>37</a:t>
            </a:fld>
            <a:endParaRPr lang="en-US" sz="1800"/>
          </a:p>
        </p:txBody>
      </p:sp>
      <p:sp>
        <p:nvSpPr>
          <p:cNvPr id="53250" name="Text Box 3"/>
          <p:cNvSpPr>
            <a:spLocks noChangeArrowheads="1"/>
          </p:cNvSpPr>
          <p:nvPr/>
        </p:nvSpPr>
        <p:spPr bwMode="auto">
          <a:xfrm>
            <a:off x="914400" y="1162050"/>
            <a:ext cx="7445375" cy="448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dirty="0">
                <a:solidFill>
                  <a:srgbClr val="0000CC"/>
                </a:solidFill>
                <a:latin typeface="Times New Roman" pitchFamily="18" charset="0"/>
                <a:sym typeface="Times New Roman" pitchFamily="18" charset="0"/>
              </a:rPr>
              <a:t> void main (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 input the number of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 " :);</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scanf</a:t>
            </a:r>
            <a:r>
              <a:rPr lang="en-US" sz="2800" dirty="0">
                <a:solidFill>
                  <a:srgbClr val="0000CC"/>
                </a:solidFill>
                <a:latin typeface="Times New Roman" pitchFamily="18" charset="0"/>
                <a:sym typeface="Times New Roman" pitchFamily="18" charset="0"/>
              </a:rPr>
              <a:t>(" %d ",&amp;m);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The step to moving %3d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:\n ",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(m,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A</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B</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C</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函数调用*</a:t>
            </a:r>
            <a:r>
              <a:rPr lang="en-US" b="1" dirty="0">
                <a:solidFill>
                  <a:srgbClr val="C00000"/>
                </a:solidFill>
                <a:latin typeface="Times New Roman" pitchFamily="18" charset="0"/>
                <a:sym typeface="Times New Roman" pitchFamily="18" charset="0"/>
              </a:rPr>
              <a:t>/</a:t>
            </a:r>
          </a:p>
          <a:p>
            <a:pPr>
              <a:lnSpc>
                <a:spcPct val="110000"/>
              </a:lnSpc>
              <a:spcBef>
                <a:spcPct val="50000"/>
              </a:spcBef>
            </a:pPr>
            <a:r>
              <a:rPr lang="en-US" sz="2800" dirty="0">
                <a:solidFill>
                  <a:srgbClr val="0000CC"/>
                </a:solidFill>
                <a:latin typeface="Times New Roman" pitchFamily="18" charset="0"/>
                <a:sym typeface="Times New Roman" pitchFamily="18" charset="0"/>
              </a:rPr>
              <a:t>}</a:t>
            </a:r>
            <a:endParaRPr lang="zh-CN" altLang="en-US" dirty="0">
              <a:solidFill>
                <a:srgbClr val="0000CC"/>
              </a:solidFill>
            </a:endParaRPr>
          </a:p>
        </p:txBody>
      </p:sp>
      <p:pic>
        <p:nvPicPr>
          <p:cNvPr id="53251" name="Picture 4" descr="BD0703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46482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3253" name="Freeform 6"/>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p:cBhvr>
                                        <p:cTn id="7"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descr="信纸"/>
          <p:cNvSpPr>
            <a:spLocks/>
          </p:cNvSpPr>
          <p:nvPr/>
        </p:nvSpPr>
        <p:spPr bwMode="auto">
          <a:xfrm>
            <a:off x="1066800" y="590550"/>
            <a:ext cx="6819900" cy="5562600"/>
          </a:xfrm>
          <a:prstGeom prst="verticalScroll">
            <a:avLst>
              <a:gd name="adj" fmla="val 8727"/>
            </a:avLst>
          </a:prstGeom>
          <a:blipFill dpi="0" rotWithShape="0">
            <a:blip r:embed="rId2"/>
            <a:srcRect/>
            <a:tile tx="0" ty="0" sx="100000" sy="100000" flip="none" algn="tl"/>
          </a:blipFill>
          <a:ln w="28575" cmpd="sng">
            <a:solidFill>
              <a:srgbClr val="993300"/>
            </a:solidFill>
            <a:round/>
            <a:headEnd/>
            <a:tailEnd/>
          </a:ln>
        </p:spPr>
        <p:txBody>
          <a:bodyPr wrap="none" anchor="ctr"/>
          <a:lstStyle/>
          <a:p>
            <a:endParaRPr lang="zh-CN" altLang="zh-CN">
              <a:solidFill>
                <a:srgbClr val="40458C"/>
              </a:solidFill>
              <a:sym typeface="Tahoma" pitchFamily="34" charset="0"/>
            </a:endParaRPr>
          </a:p>
        </p:txBody>
      </p:sp>
      <p:sp>
        <p:nvSpPr>
          <p:cNvPr id="54275" name="Text Box 3"/>
          <p:cNvSpPr>
            <a:spLocks noChangeArrowheads="1"/>
          </p:cNvSpPr>
          <p:nvPr/>
        </p:nvSpPr>
        <p:spPr bwMode="auto">
          <a:xfrm>
            <a:off x="1847850" y="1843088"/>
            <a:ext cx="56356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input the number of diskes:3 </a:t>
            </a:r>
          </a:p>
          <a:p>
            <a:pPr>
              <a:lnSpc>
                <a:spcPct val="60000"/>
              </a:lnSpc>
              <a:spcBef>
                <a:spcPct val="50000"/>
              </a:spcBef>
            </a:pPr>
            <a:r>
              <a:rPr lang="en-US" sz="2800">
                <a:solidFill>
                  <a:srgbClr val="40458C"/>
                </a:solidFill>
                <a:latin typeface="Times New Roman" pitchFamily="18" charset="0"/>
                <a:sym typeface="Times New Roman" pitchFamily="18" charset="0"/>
              </a:rPr>
              <a:t>         The step to moving 3 diskes:</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&gt;B</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C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&gt;B</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B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&gt;A</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B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a:p>
        </p:txBody>
      </p:sp>
      <p:sp>
        <p:nvSpPr>
          <p:cNvPr id="54276" name="Rectangle 4"/>
          <p:cNvSpPr>
            <a:spLocks noChangeArrowheads="1"/>
          </p:cNvSpPr>
          <p:nvPr/>
        </p:nvSpPr>
        <p:spPr bwMode="auto">
          <a:xfrm>
            <a:off x="1793875" y="1130300"/>
            <a:ext cx="269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3300"/>
                </a:solidFill>
                <a:latin typeface="Times New Roman" pitchFamily="18" charset="0"/>
                <a:ea typeface="幼圆" pitchFamily="49" charset="-122"/>
                <a:sym typeface="Times New Roman" pitchFamily="18" charset="0"/>
              </a:rPr>
              <a:t>运行情况如下：</a:t>
            </a:r>
          </a:p>
        </p:txBody>
      </p:sp>
      <p:grpSp>
        <p:nvGrpSpPr>
          <p:cNvPr id="54277" name="Group 12"/>
          <p:cNvGrpSpPr>
            <a:grpSpLocks/>
          </p:cNvGrpSpPr>
          <p:nvPr/>
        </p:nvGrpSpPr>
        <p:grpSpPr bwMode="auto">
          <a:xfrm>
            <a:off x="6651625" y="0"/>
            <a:ext cx="2263775" cy="476250"/>
            <a:chOff x="0" y="0"/>
            <a:chExt cx="1426" cy="300"/>
          </a:xfrm>
        </p:grpSpPr>
        <p:sp>
          <p:nvSpPr>
            <p:cNvPr id="54278" name="Text Box 1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4279" name="Freeform 1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p:cBhvr>
                                        <p:cTn id="12"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0" autoUpdateAnimBg="0"/>
      <p:bldP spid="54276" grpId="0" build="p"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p:cNvSpPr>
          <p:nvPr/>
        </p:nvSpPr>
        <p:spPr bwMode="auto">
          <a:xfrm>
            <a:off x="609600" y="1200150"/>
            <a:ext cx="8020050" cy="4552950"/>
          </a:xfrm>
          <a:prstGeom prst="roundRect">
            <a:avLst>
              <a:gd name="adj" fmla="val 12190"/>
            </a:avLst>
          </a:prstGeom>
          <a:solidFill>
            <a:schemeClr val="accent1"/>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5299" name="Text Box 3"/>
          <p:cNvSpPr>
            <a:spLocks noChangeArrowheads="1"/>
          </p:cNvSpPr>
          <p:nvPr/>
        </p:nvSpPr>
        <p:spPr bwMode="auto">
          <a:xfrm>
            <a:off x="1333500" y="2217738"/>
            <a:ext cx="784860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move (getone, putone)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表示从</a:t>
            </a:r>
            <a:r>
              <a:rPr lang="en-US" sz="2800">
                <a:solidFill>
                  <a:srgbClr val="40458C"/>
                </a:solidFill>
                <a:latin typeface="Times New Roman" pitchFamily="18" charset="0"/>
                <a:sym typeface="Times New Roman" pitchFamily="18" charset="0"/>
              </a:rPr>
              <a:t>getone </a:t>
            </a:r>
            <a:r>
              <a:rPr lang="zh-CN" altLang="en-US" sz="2800">
                <a:solidFill>
                  <a:srgbClr val="40458C"/>
                </a:solidFill>
                <a:latin typeface="Times New Roman" pitchFamily="18" charset="0"/>
                <a:sym typeface="Times New Roman" pitchFamily="18" charset="0"/>
              </a:rPr>
              <a:t>塔移一个盘子至</a:t>
            </a:r>
            <a:r>
              <a:rPr lang="en-US" sz="2800">
                <a:solidFill>
                  <a:srgbClr val="40458C"/>
                </a:solidFill>
                <a:latin typeface="Times New Roman" pitchFamily="18" charset="0"/>
                <a:sym typeface="Times New Roman" pitchFamily="18" charset="0"/>
              </a:rPr>
              <a:t>putone</a:t>
            </a:r>
            <a:r>
              <a:rPr lang="zh-CN" altLang="en-US" sz="2800">
                <a:solidFill>
                  <a:srgbClr val="40458C"/>
                </a:solidFill>
                <a:latin typeface="Times New Roman" pitchFamily="18" charset="0"/>
                <a:sym typeface="Times New Roman" pitchFamily="18" charset="0"/>
              </a:rPr>
              <a:t>塔</a:t>
            </a:r>
            <a:endParaRPr lang="zh-CN" altLang="en-US"/>
          </a:p>
        </p:txBody>
      </p:sp>
      <p:sp>
        <p:nvSpPr>
          <p:cNvPr id="55300" name="Text Box 4"/>
          <p:cNvSpPr>
            <a:spLocks noChangeArrowheads="1"/>
          </p:cNvSpPr>
          <p:nvPr/>
        </p:nvSpPr>
        <p:spPr bwMode="auto">
          <a:xfrm>
            <a:off x="1333500" y="3684588"/>
            <a:ext cx="69723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hanoi(n, one, two, three)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a:t>
            </a: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个盘子从</a:t>
            </a:r>
            <a:r>
              <a:rPr lang="en-US" sz="2800">
                <a:solidFill>
                  <a:srgbClr val="40458C"/>
                </a:solidFill>
                <a:latin typeface="Times New Roman" pitchFamily="18" charset="0"/>
                <a:sym typeface="Times New Roman" pitchFamily="18" charset="0"/>
              </a:rPr>
              <a:t>one</a:t>
            </a:r>
            <a:r>
              <a:rPr lang="zh-CN" altLang="en-US" sz="2800">
                <a:solidFill>
                  <a:srgbClr val="40458C"/>
                </a:solidFill>
                <a:latin typeface="Times New Roman" pitchFamily="18" charset="0"/>
                <a:sym typeface="Times New Roman" pitchFamily="18" charset="0"/>
              </a:rPr>
              <a:t>塔借助于</a:t>
            </a:r>
            <a:r>
              <a:rPr lang="en-US" sz="2800">
                <a:solidFill>
                  <a:srgbClr val="40458C"/>
                </a:solidFill>
                <a:latin typeface="Times New Roman" pitchFamily="18" charset="0"/>
                <a:sym typeface="Times New Roman" pitchFamily="18" charset="0"/>
              </a:rPr>
              <a:t>two</a:t>
            </a:r>
            <a:r>
              <a:rPr lang="zh-CN" altLang="en-US" sz="2800">
                <a:solidFill>
                  <a:srgbClr val="40458C"/>
                </a:solidFill>
                <a:latin typeface="Times New Roman" pitchFamily="18" charset="0"/>
                <a:sym typeface="Times New Roman" pitchFamily="18" charset="0"/>
              </a:rPr>
              <a:t>塔(空)移至</a:t>
            </a:r>
            <a:r>
              <a:rPr lang="en-US" sz="2800">
                <a:solidFill>
                  <a:srgbClr val="40458C"/>
                </a:solidFill>
                <a:latin typeface="Times New Roman" pitchFamily="18" charset="0"/>
                <a:sym typeface="Times New Roman" pitchFamily="18" charset="0"/>
              </a:rPr>
              <a:t>three</a:t>
            </a:r>
            <a:r>
              <a:rPr lang="zh-CN" altLang="en-US" sz="2800">
                <a:solidFill>
                  <a:srgbClr val="40458C"/>
                </a:solidFill>
                <a:latin typeface="Times New Roman" pitchFamily="18" charset="0"/>
                <a:sym typeface="Times New Roman" pitchFamily="18" charset="0"/>
              </a:rPr>
              <a:t>塔，调用时塔用字符常量'</a:t>
            </a:r>
            <a:r>
              <a:rPr lang="en-US" sz="2800">
                <a:solidFill>
                  <a:srgbClr val="40458C"/>
                </a:solidFill>
                <a:latin typeface="Times New Roman" pitchFamily="18" charset="0"/>
                <a:sym typeface="Times New Roman" pitchFamily="18" charset="0"/>
              </a:rPr>
              <a:t>A' ,' B ', ' C '</a:t>
            </a:r>
            <a:r>
              <a:rPr lang="zh-CN" altLang="en-US" sz="2800">
                <a:solidFill>
                  <a:srgbClr val="40458C"/>
                </a:solidFill>
                <a:latin typeface="Times New Roman" pitchFamily="18" charset="0"/>
                <a:sym typeface="Times New Roman" pitchFamily="18" charset="0"/>
              </a:rPr>
              <a:t>表示。</a:t>
            </a:r>
          </a:p>
        </p:txBody>
      </p:sp>
      <p:sp>
        <p:nvSpPr>
          <p:cNvPr id="55301" name="Rectangle 5"/>
          <p:cNvSpPr>
            <a:spLocks noChangeArrowheads="1"/>
          </p:cNvSpPr>
          <p:nvPr/>
        </p:nvSpPr>
        <p:spPr bwMode="auto">
          <a:xfrm>
            <a:off x="917575" y="1358900"/>
            <a:ext cx="482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FF"/>
                </a:solidFill>
                <a:latin typeface="幼圆" pitchFamily="49" charset="-122"/>
                <a:ea typeface="幼圆" pitchFamily="49" charset="-122"/>
                <a:sym typeface="幼圆" pitchFamily="49" charset="-122"/>
              </a:rPr>
              <a:t>在程序中有两个函数</a:t>
            </a:r>
            <a:r>
              <a:rPr lang="en-US" sz="2800" b="1">
                <a:solidFill>
                  <a:srgbClr val="0000FF"/>
                </a:solidFill>
                <a:latin typeface="幼圆" pitchFamily="49" charset="-122"/>
                <a:ea typeface="幼圆" pitchFamily="49" charset="-122"/>
                <a:sym typeface="幼圆" pitchFamily="49" charset="-122"/>
              </a:rPr>
              <a:t>:</a:t>
            </a:r>
            <a:endParaRPr lang="zh-CN" altLang="en-US"/>
          </a:p>
        </p:txBody>
      </p:sp>
      <p:grpSp>
        <p:nvGrpSpPr>
          <p:cNvPr id="55302" name="Group 13"/>
          <p:cNvGrpSpPr>
            <a:grpSpLocks/>
          </p:cNvGrpSpPr>
          <p:nvPr/>
        </p:nvGrpSpPr>
        <p:grpSpPr bwMode="auto">
          <a:xfrm>
            <a:off x="6651625" y="0"/>
            <a:ext cx="2263775" cy="476250"/>
            <a:chOff x="0" y="0"/>
            <a:chExt cx="1426" cy="300"/>
          </a:xfrm>
        </p:grpSpPr>
        <p:sp>
          <p:nvSpPr>
            <p:cNvPr id="55303"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5304"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p:cBhvr>
                                        <p:cTn id="12"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0" autoUpdateAnimBg="0"/>
      <p:bldP spid="55300"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982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a:spLocks noChangeArrowheads="1"/>
          </p:cNvSpPr>
          <p:nvPr/>
        </p:nvSpPr>
        <p:spPr bwMode="auto">
          <a:xfrm>
            <a:off x="2476500" y="12954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a:solidFill>
                  <a:srgbClr val="0000FF"/>
                </a:solidFill>
                <a:latin typeface="黑体" pitchFamily="49" charset="-122"/>
                <a:ea typeface="黑体" pitchFamily="49" charset="-122"/>
                <a:sym typeface="黑体" pitchFamily="49" charset="-122"/>
              </a:rPr>
              <a:t>§7.2  </a:t>
            </a:r>
            <a:r>
              <a:rPr lang="zh-CN" altLang="en-US" sz="3600" b="1">
                <a:solidFill>
                  <a:srgbClr val="0000FF"/>
                </a:solidFill>
                <a:latin typeface="黑体" pitchFamily="49" charset="-122"/>
                <a:ea typeface="黑体" pitchFamily="49" charset="-122"/>
                <a:sym typeface="黑体" pitchFamily="49" charset="-122"/>
              </a:rPr>
              <a:t>库函数</a:t>
            </a:r>
            <a:endParaRPr lang="zh-CN" altLang="en-US"/>
          </a:p>
        </p:txBody>
      </p:sp>
      <p:sp>
        <p:nvSpPr>
          <p:cNvPr id="8196" name="Text Box 4"/>
          <p:cNvSpPr>
            <a:spLocks noChangeArrowheads="1"/>
          </p:cNvSpPr>
          <p:nvPr/>
        </p:nvSpPr>
        <p:spPr bwMode="auto">
          <a:xfrm>
            <a:off x="914400" y="2838450"/>
            <a:ext cx="5219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9900FF"/>
                </a:solidFill>
                <a:latin typeface="Times New Roman" pitchFamily="18" charset="0"/>
                <a:ea typeface="幼圆" pitchFamily="49" charset="-122"/>
                <a:sym typeface="Times New Roman" pitchFamily="18" charset="0"/>
              </a:rPr>
              <a:t>一、库函数简介</a:t>
            </a:r>
            <a:endParaRPr lang="zh-CN" altLang="en-US"/>
          </a:p>
        </p:txBody>
      </p:sp>
      <p:sp>
        <p:nvSpPr>
          <p:cNvPr id="8197" name="Text Box 5"/>
          <p:cNvSpPr>
            <a:spLocks noChangeArrowheads="1"/>
          </p:cNvSpPr>
          <p:nvPr/>
        </p:nvSpPr>
        <p:spPr bwMode="auto">
          <a:xfrm>
            <a:off x="1047750" y="3733800"/>
            <a:ext cx="664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66750">
              <a:lnSpc>
                <a:spcPct val="170000"/>
              </a:lnSpc>
              <a:spcBef>
                <a:spcPct val="50000"/>
              </a:spcBef>
            </a:pPr>
            <a:r>
              <a:rPr lang="zh-CN" altLang="en-US" sz="2800">
                <a:latin typeface="Times New Roman" pitchFamily="18" charset="0"/>
              </a:rPr>
              <a:t>系统自带的标准库函数根据不同的功能作用放在不同的库文件中。</a:t>
            </a:r>
            <a:endParaRPr lang="zh-CN" altLang="en-US"/>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n</a:t>
            </a:r>
            <a:r>
              <a:rPr lang="zh-CN" altLang="en-US" sz="3200" dirty="0" smtClean="0"/>
              <a:t>层汉诺塔所需的最少移动次数</a:t>
            </a:r>
            <a:r>
              <a:rPr lang="en-US" altLang="zh-CN" sz="3200" dirty="0" smtClean="0"/>
              <a:t>H(n)</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3730" y="1700880"/>
                <a:ext cx="7772400" cy="2592180"/>
              </a:xfrm>
            </p:spPr>
            <p:txBody>
              <a:bodyPr/>
              <a:lstStyle/>
              <a:p>
                <a:r>
                  <a:rPr lang="zh-CN" altLang="en-US" sz="2400" dirty="0" smtClean="0"/>
                  <a:t>移动</a:t>
                </a:r>
                <a:r>
                  <a:rPr lang="en-US" altLang="zh-CN" sz="2400" dirty="0" smtClean="0"/>
                  <a:t>0</a:t>
                </a:r>
                <a:r>
                  <a:rPr lang="zh-CN" altLang="en-US" sz="2400" dirty="0" smtClean="0"/>
                  <a:t>个盘子的次数为</a:t>
                </a:r>
                <a:r>
                  <a:rPr lang="en-US" altLang="zh-CN" sz="2400" dirty="0" smtClean="0"/>
                  <a:t>0</a:t>
                </a:r>
                <a:r>
                  <a:rPr lang="zh-CN" altLang="en-US" sz="2400" dirty="0" smtClean="0"/>
                  <a:t>，即</a:t>
                </a:r>
                <a:r>
                  <a:rPr lang="en-US" altLang="zh-CN" sz="2400" dirty="0" smtClean="0"/>
                  <a:t>H(0)=0</a:t>
                </a:r>
              </a:p>
              <a:p>
                <a:r>
                  <a:rPr lang="zh-CN" altLang="en-US" sz="2400" dirty="0" smtClean="0"/>
                  <a:t>移动</a:t>
                </a:r>
                <a:r>
                  <a:rPr lang="en-US" altLang="zh-CN" sz="2400" dirty="0" smtClean="0"/>
                  <a:t>1</a:t>
                </a:r>
                <a:r>
                  <a:rPr lang="zh-CN" altLang="en-US" sz="2400" dirty="0" smtClean="0"/>
                  <a:t>个盘子的次数为</a:t>
                </a:r>
                <a:r>
                  <a:rPr lang="en-US" altLang="zh-CN" sz="2400" dirty="0" smtClean="0"/>
                  <a:t>1</a:t>
                </a:r>
                <a:r>
                  <a:rPr lang="zh-CN" altLang="en-US" sz="2400" dirty="0" smtClean="0"/>
                  <a:t>，即</a:t>
                </a:r>
                <a:r>
                  <a:rPr lang="en-US" altLang="zh-CN" sz="2400" dirty="0" smtClean="0"/>
                  <a:t>H(n)=1</a:t>
                </a:r>
              </a:p>
              <a:p>
                <a:r>
                  <a:rPr lang="zh-CN" altLang="en-US" sz="2400" dirty="0" smtClean="0"/>
                  <a:t>根据</a:t>
                </a:r>
                <a:r>
                  <a:rPr lang="en-US" altLang="zh-CN" sz="2400" dirty="0" smtClean="0"/>
                  <a:t>n</a:t>
                </a:r>
                <a:r>
                  <a:rPr lang="zh-CN" altLang="en-US" sz="2400" dirty="0" smtClean="0"/>
                  <a:t>层汉诺塔所用的步骤，使用“</a:t>
                </a:r>
                <a:r>
                  <a:rPr lang="en-US" altLang="zh-CN" sz="2400" dirty="0" smtClean="0"/>
                  <a:t>n-1</a:t>
                </a:r>
                <a:r>
                  <a:rPr lang="zh-CN" altLang="en-US" sz="2400" dirty="0" smtClean="0"/>
                  <a:t>层汉诺塔”移动次数来表示“</a:t>
                </a:r>
                <a:r>
                  <a:rPr lang="en-US" altLang="zh-CN" sz="2400" dirty="0" smtClean="0"/>
                  <a:t>n</a:t>
                </a:r>
                <a:r>
                  <a:rPr lang="zh-CN" altLang="en-US" sz="2400" dirty="0" smtClean="0"/>
                  <a:t>层汉诺塔”的移动次数，</a:t>
                </a:r>
                <a:r>
                  <a:rPr lang="en-US" altLang="zh-CN" sz="2400" dirty="0" smtClean="0"/>
                  <a:t>H(n)</a:t>
                </a:r>
                <a:r>
                  <a:rPr lang="zh-CN" altLang="en-US" sz="2400" dirty="0" smtClean="0"/>
                  <a:t>的递推公式：</a:t>
                </a:r>
                <a:endParaRPr lang="en-US" altLang="zh-CN" sz="2400" dirty="0" smtClean="0"/>
              </a:p>
              <a:p>
                <a:pPr marL="0" indent="0">
                  <a:buNone/>
                </a:pPr>
                <a:r>
                  <a:rPr lang="en-US" altLang="zh-CN" sz="2400" dirty="0"/>
                  <a:t> </a:t>
                </a:r>
                <a:r>
                  <a:rPr lang="en-US" altLang="zh-CN" sz="2400" dirty="0" smtClean="0"/>
                  <a:t>    </a:t>
                </a:r>
                <a14:m>
                  <m:oMath xmlns:m="http://schemas.openxmlformats.org/officeDocument/2006/math">
                    <m:r>
                      <a:rPr lang="en-US" altLang="zh-CN" sz="2400" b="0" i="1" smtClean="0">
                        <a:latin typeface="Cambria Math"/>
                      </a:rPr>
                      <m:t>𝐻</m:t>
                    </m:r>
                    <m:d>
                      <m:dPr>
                        <m:ctrlPr>
                          <a:rPr lang="en-US" altLang="zh-CN" sz="2400" b="0" i="1" smtClean="0">
                            <a:latin typeface="Cambria Math"/>
                          </a:rPr>
                        </m:ctrlPr>
                      </m:dPr>
                      <m:e>
                        <m:r>
                          <a:rPr lang="en-US" altLang="zh-CN" sz="2400" b="0" i="1" smtClean="0">
                            <a:latin typeface="Cambria Math"/>
                          </a:rPr>
                          <m:t>𝑛</m:t>
                        </m:r>
                      </m:e>
                    </m:d>
                    <m:r>
                      <a:rPr lang="en-US" altLang="zh-CN" sz="2400" b="0" i="1" smtClean="0">
                        <a:latin typeface="Cambria Math"/>
                      </a:rPr>
                      <m:t>=</m:t>
                    </m:r>
                    <m:d>
                      <m:dPr>
                        <m:begChr m:val="{"/>
                        <m:endChr m:val=""/>
                        <m:ctrlPr>
                          <a:rPr lang="en-US" altLang="zh-CN" sz="2400" b="0" i="1" smtClean="0">
                            <a:latin typeface="Cambria Math"/>
                          </a:rPr>
                        </m:ctrlPr>
                      </m:dPr>
                      <m:e>
                        <m:eqArr>
                          <m:eqArrPr>
                            <m:ctrlPr>
                              <a:rPr lang="en-US" altLang="zh-CN" sz="2400" b="0" i="1" smtClean="0">
                                <a:latin typeface="Cambria Math"/>
                              </a:rPr>
                            </m:ctrlPr>
                          </m:eqArrPr>
                          <m:e>
                            <m:r>
                              <a:rPr lang="en-US" altLang="zh-CN" sz="2400" b="0" i="1" smtClean="0">
                                <a:latin typeface="Cambria Math"/>
                              </a:rPr>
                              <m:t>0,                                                </m:t>
                            </m:r>
                            <m:r>
                              <a:rPr lang="en-US" altLang="zh-CN" sz="2400" b="0" i="1" smtClean="0">
                                <a:latin typeface="Cambria Math"/>
                              </a:rPr>
                              <m:t>𝑥</m:t>
                            </m:r>
                            <m:r>
                              <a:rPr lang="en-US" altLang="zh-CN" sz="2400" b="0" i="1" smtClean="0">
                                <a:latin typeface="Cambria Math"/>
                              </a:rPr>
                              <m:t>=0</m:t>
                            </m:r>
                          </m:e>
                          <m:e>
                            <m:r>
                              <a:rPr lang="en-US" altLang="zh-CN" sz="2400" b="0" i="1" smtClean="0">
                                <a:latin typeface="Cambria Math"/>
                              </a:rPr>
                              <m:t>&amp;</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−1)+1+</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   </m:t>
                            </m:r>
                            <m:r>
                              <a:rPr lang="en-US" altLang="zh-CN" sz="2400" b="0" i="1" smtClean="0">
                                <a:latin typeface="Cambria Math"/>
                              </a:rPr>
                              <m:t>𝑛</m:t>
                            </m:r>
                            <m:r>
                              <a:rPr lang="en-US" altLang="zh-CN" sz="2400" b="0" i="1" smtClean="0">
                                <a:latin typeface="Cambria Math"/>
                              </a:rPr>
                              <m:t>≥1</m:t>
                            </m:r>
                          </m:e>
                        </m:eqArr>
                      </m:e>
                    </m:d>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3730" y="1700880"/>
                <a:ext cx="7772400" cy="2592180"/>
              </a:xfrm>
              <a:blipFill rotWithShape="1">
                <a:blip r:embed="rId2"/>
                <a:stretch>
                  <a:fillRect t="-2353" r="-392" b="-9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p:cNvSpPr txBox="1">
                <a:spLocks/>
              </p:cNvSpPr>
              <p:nvPr/>
            </p:nvSpPr>
            <p:spPr bwMode="auto">
              <a:xfrm>
                <a:off x="5292050" y="5085115"/>
                <a:ext cx="2736190" cy="1008070"/>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Font typeface="Wingdings" pitchFamily="2" charset="2"/>
                  <a:buNone/>
                </a:pPr>
                <a:r>
                  <a:rPr lang="zh-CN" altLang="en-US" sz="2400" b="0" i="1" kern="0" dirty="0" smtClean="0">
                    <a:latin typeface="Cambria Math"/>
                  </a:rPr>
                  <a:t>解析式：</a:t>
                </a:r>
                <a:endParaRPr lang="en-US" altLang="zh-CN" sz="2400" b="0" i="1" kern="0" dirty="0" smtClean="0">
                  <a:latin typeface="Cambria Math"/>
                </a:endParaRPr>
              </a:p>
              <a:p>
                <a:pPr marL="0" indent="0"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en-US" altLang="zh-CN" sz="2400" b="0" i="1" kern="0" smtClean="0">
                          <a:latin typeface="Cambria Math"/>
                        </a:rPr>
                        <m:t>𝐻</m:t>
                      </m:r>
                      <m:d>
                        <m:dPr>
                          <m:ctrlPr>
                            <a:rPr lang="en-US" altLang="zh-CN" sz="2400" b="0" i="1" kern="0" smtClean="0">
                              <a:latin typeface="Cambria Math"/>
                            </a:rPr>
                          </m:ctrlPr>
                        </m:dPr>
                        <m:e>
                          <m:r>
                            <a:rPr lang="en-US" altLang="zh-CN" sz="2400" b="0" i="1" kern="0" smtClean="0">
                              <a:latin typeface="Cambria Math"/>
                            </a:rPr>
                            <m:t>𝑛</m:t>
                          </m:r>
                        </m:e>
                      </m:d>
                      <m:r>
                        <a:rPr lang="en-US" altLang="zh-CN" sz="2400" b="0" i="1" kern="0" smtClean="0">
                          <a:latin typeface="Cambria Math"/>
                        </a:rPr>
                        <m:t>=</m:t>
                      </m:r>
                      <m:sSup>
                        <m:sSupPr>
                          <m:ctrlPr>
                            <a:rPr lang="en-US" altLang="zh-CN" sz="2400" b="0" i="1" kern="0" smtClean="0">
                              <a:latin typeface="Cambria Math"/>
                            </a:rPr>
                          </m:ctrlPr>
                        </m:sSupPr>
                        <m:e>
                          <m:r>
                            <a:rPr lang="en-US" altLang="zh-CN" sz="2400" b="0" i="1" kern="0" smtClean="0">
                              <a:latin typeface="Cambria Math"/>
                            </a:rPr>
                            <m:t>2</m:t>
                          </m:r>
                        </m:e>
                        <m:sup>
                          <m:eqArr>
                            <m:eqArrPr>
                              <m:ctrlPr>
                                <a:rPr lang="en-US" altLang="zh-CN" sz="2400" b="0" i="1" kern="0" smtClean="0">
                                  <a:latin typeface="Cambria Math"/>
                                </a:rPr>
                              </m:ctrlPr>
                            </m:eqArrPr>
                            <m:e>
                              <m:r>
                                <a:rPr lang="en-US" altLang="zh-CN" sz="2400" b="0" i="1" kern="0" smtClean="0">
                                  <a:latin typeface="Cambria Math"/>
                                </a:rPr>
                                <m:t>𝑛</m:t>
                              </m:r>
                            </m:e>
                            <m:e>
                              <m:r>
                                <a:rPr lang="en-US" altLang="zh-CN" sz="2400" b="0" i="1" kern="0" smtClean="0">
                                  <a:latin typeface="Cambria Math"/>
                                </a:rPr>
                                <m:t> </m:t>
                              </m:r>
                            </m:e>
                          </m:eqArr>
                        </m:sup>
                      </m:sSup>
                      <m:r>
                        <a:rPr lang="en-US" altLang="zh-CN" sz="2400" b="0" i="1" kern="0" smtClean="0">
                          <a:latin typeface="Cambria Math"/>
                        </a:rPr>
                        <m:t>−1</m:t>
                      </m:r>
                    </m:oMath>
                  </m:oMathPara>
                </a14:m>
                <a:endParaRPr lang="en-US" altLang="zh-CN" sz="2400" b="0" kern="0" dirty="0" smtClean="0"/>
              </a:p>
            </p:txBody>
          </p:sp>
        </mc:Choice>
        <mc:Fallback xmlns="">
          <p:sp>
            <p:nvSpPr>
              <p:cNvPr id="4" name="内容占位符 2"/>
              <p:cNvSpPr txBox="1">
                <a:spLocks noRot="1" noChangeAspect="1" noMove="1" noResize="1" noEditPoints="1" noAdjustHandles="1" noChangeArrowheads="1" noChangeShapeType="1" noTextEdit="1"/>
              </p:cNvSpPr>
              <p:nvPr/>
            </p:nvSpPr>
            <p:spPr bwMode="auto">
              <a:xfrm>
                <a:off x="5292050" y="5085115"/>
                <a:ext cx="2736190" cy="1008070"/>
              </a:xfrm>
              <a:prstGeom prst="rect">
                <a:avLst/>
              </a:prstGeom>
              <a:blipFill rotWithShape="1">
                <a:blip r:embed="rId4"/>
                <a:stretch>
                  <a:fillRect l="-3104" t="-5952"/>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5" name="内容占位符 2"/>
          <p:cNvSpPr txBox="1">
            <a:spLocks/>
          </p:cNvSpPr>
          <p:nvPr/>
        </p:nvSpPr>
        <p:spPr bwMode="auto">
          <a:xfrm>
            <a:off x="683730" y="4651867"/>
            <a:ext cx="4248295" cy="18901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None/>
            </a:pPr>
            <a:r>
              <a:rPr lang="en-US" altLang="zh-CN" sz="2000" kern="0" dirty="0" smtClean="0"/>
              <a:t>H(0) = 0</a:t>
            </a:r>
          </a:p>
          <a:p>
            <a:pPr marL="0" indent="0" eaLnBrk="1" hangingPunct="1">
              <a:buNone/>
            </a:pPr>
            <a:r>
              <a:rPr lang="en-US" altLang="zh-CN" sz="2000" kern="0" dirty="0" smtClean="0"/>
              <a:t>H(1) = H(0) + 1 + H(0) = 1</a:t>
            </a:r>
          </a:p>
          <a:p>
            <a:pPr marL="0" indent="0" eaLnBrk="1" hangingPunct="1">
              <a:buNone/>
            </a:pPr>
            <a:r>
              <a:rPr lang="en-US" altLang="zh-CN" sz="2000" kern="0" dirty="0" smtClean="0"/>
              <a:t>H(2) = H(1) + 1 + H(1) = 3</a:t>
            </a:r>
          </a:p>
          <a:p>
            <a:pPr marL="0" indent="0" eaLnBrk="1" hangingPunct="1">
              <a:buNone/>
            </a:pPr>
            <a:r>
              <a:rPr lang="en-US" altLang="zh-CN" sz="2000" kern="0" dirty="0" smtClean="0"/>
              <a:t>H(3) </a:t>
            </a:r>
            <a:r>
              <a:rPr lang="en-US" altLang="zh-CN" sz="2000" kern="0" dirty="0"/>
              <a:t>= </a:t>
            </a:r>
            <a:r>
              <a:rPr lang="en-US" altLang="zh-CN" sz="2000" kern="0" dirty="0" smtClean="0"/>
              <a:t>H(2) + 1 + H(2) </a:t>
            </a:r>
            <a:r>
              <a:rPr lang="en-US" altLang="zh-CN" sz="2000" kern="0" dirty="0"/>
              <a:t>= </a:t>
            </a:r>
            <a:r>
              <a:rPr lang="en-US" altLang="zh-CN" sz="2000" kern="0" dirty="0" smtClean="0"/>
              <a:t>7</a:t>
            </a:r>
          </a:p>
          <a:p>
            <a:pPr marL="0" indent="0" eaLnBrk="1" hangingPunct="1">
              <a:buNone/>
            </a:pPr>
            <a:r>
              <a:rPr lang="en-US" altLang="zh-CN" sz="2000" kern="0" dirty="0" smtClean="0"/>
              <a:t>0, 1, 3, 7, 15, 31, 63, ….</a:t>
            </a:r>
            <a:endParaRPr lang="en-US" altLang="zh-CN" sz="2000" kern="0" dirty="0"/>
          </a:p>
        </p:txBody>
      </p:sp>
    </p:spTree>
    <p:extLst>
      <p:ext uri="{BB962C8B-B14F-4D97-AF65-F5344CB8AC3E}">
        <p14:creationId xmlns:p14="http://schemas.microsoft.com/office/powerpoint/2010/main" val="390549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BILLB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476250"/>
            <a:ext cx="5249862"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ext Box 3"/>
          <p:cNvSpPr>
            <a:spLocks noChangeArrowheads="1"/>
          </p:cNvSpPr>
          <p:nvPr/>
        </p:nvSpPr>
        <p:spPr bwMode="auto">
          <a:xfrm>
            <a:off x="2195513" y="765175"/>
            <a:ext cx="4491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§7.6 </a:t>
            </a:r>
            <a:r>
              <a:rPr lang="zh-CN" altLang="en-US" sz="3200" b="1">
                <a:solidFill>
                  <a:srgbClr val="0000FF"/>
                </a:solidFill>
                <a:latin typeface="隶书" pitchFamily="49" charset="-122"/>
                <a:ea typeface="隶书" pitchFamily="49" charset="-122"/>
                <a:sym typeface="隶书" pitchFamily="49" charset="-122"/>
              </a:rPr>
              <a:t>变量的存储类型</a:t>
            </a:r>
            <a:endParaRPr lang="zh-CN" altLang="en-US"/>
          </a:p>
        </p:txBody>
      </p:sp>
      <p:sp>
        <p:nvSpPr>
          <p:cNvPr id="64516" name="Text Box 4"/>
          <p:cNvSpPr>
            <a:spLocks noChangeArrowheads="1"/>
          </p:cNvSpPr>
          <p:nvPr/>
        </p:nvSpPr>
        <p:spPr bwMode="auto">
          <a:xfrm>
            <a:off x="539749" y="1844675"/>
            <a:ext cx="6473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FF3300"/>
                </a:solidFill>
                <a:latin typeface="Times New Roman" pitchFamily="18" charset="0"/>
                <a:ea typeface="幼圆" pitchFamily="49" charset="-122"/>
                <a:sym typeface="Times New Roman" pitchFamily="18" charset="0"/>
              </a:rPr>
              <a:t>一、变量的</a:t>
            </a:r>
            <a:r>
              <a:rPr lang="zh-CN" altLang="en-US" sz="2800" b="1" dirty="0" smtClean="0">
                <a:solidFill>
                  <a:srgbClr val="FF3300"/>
                </a:solidFill>
                <a:latin typeface="Times New Roman" pitchFamily="18" charset="0"/>
                <a:ea typeface="幼圆" pitchFamily="49" charset="-122"/>
                <a:sym typeface="Times New Roman" pitchFamily="18" charset="0"/>
              </a:rPr>
              <a:t>属性：数据类型和存储类型</a:t>
            </a:r>
            <a:endParaRPr lang="zh-CN" altLang="en-US" dirty="0"/>
          </a:p>
        </p:txBody>
      </p:sp>
      <p:pic>
        <p:nvPicPr>
          <p:cNvPr id="64517" name="Picture 8" descr="009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850" y="5373688"/>
            <a:ext cx="946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27"/>
          <p:cNvSpPr>
            <a:spLocks noChangeArrowheads="1"/>
          </p:cNvSpPr>
          <p:nvPr/>
        </p:nvSpPr>
        <p:spPr bwMode="auto">
          <a:xfrm>
            <a:off x="1043754" y="2565400"/>
            <a:ext cx="7848545" cy="5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40000"/>
              </a:spcBef>
            </a:pPr>
            <a:r>
              <a:rPr lang="zh-CN" altLang="en-US" dirty="0" smtClean="0">
                <a:solidFill>
                  <a:srgbClr val="0000CC"/>
                </a:solidFill>
                <a:sym typeface="Tahoma" pitchFamily="34" charset="0"/>
              </a:rPr>
              <a:t>变量定义完整格式</a:t>
            </a:r>
            <a:r>
              <a:rPr lang="en-US" dirty="0">
                <a:solidFill>
                  <a:srgbClr val="0000CC"/>
                </a:solidFill>
                <a:sym typeface="Tahoma" pitchFamily="34" charset="0"/>
              </a:rPr>
              <a:t>:   [</a:t>
            </a:r>
            <a:r>
              <a:rPr lang="zh-CN" altLang="en-US" dirty="0">
                <a:solidFill>
                  <a:srgbClr val="0000CC"/>
                </a:solidFill>
                <a:sym typeface="Tahoma" pitchFamily="34" charset="0"/>
              </a:rPr>
              <a:t>存储类型</a:t>
            </a:r>
            <a:r>
              <a:rPr lang="en-US" dirty="0">
                <a:solidFill>
                  <a:srgbClr val="0000CC"/>
                </a:solidFill>
                <a:sym typeface="Tahoma" pitchFamily="34" charset="0"/>
              </a:rPr>
              <a:t>]    </a:t>
            </a:r>
            <a:r>
              <a:rPr lang="zh-CN" altLang="en-US" dirty="0" smtClean="0">
                <a:solidFill>
                  <a:srgbClr val="0000CC"/>
                </a:solidFill>
                <a:sym typeface="Tahoma" pitchFamily="34" charset="0"/>
              </a:rPr>
              <a:t>数据类型   变量</a:t>
            </a:r>
            <a:r>
              <a:rPr lang="zh-CN" altLang="en-US" dirty="0">
                <a:solidFill>
                  <a:srgbClr val="0000CC"/>
                </a:solidFill>
                <a:sym typeface="Tahoma" pitchFamily="34" charset="0"/>
              </a:rPr>
              <a:t>表</a:t>
            </a:r>
            <a:r>
              <a:rPr lang="en-US" dirty="0" smtClean="0">
                <a:solidFill>
                  <a:srgbClr val="0000CC"/>
                </a:solidFill>
                <a:sym typeface="Tahoma" pitchFamily="34" charset="0"/>
              </a:rPr>
              <a:t>;</a:t>
            </a:r>
            <a:endParaRPr lang="en-US" b="1" dirty="0">
              <a:solidFill>
                <a:srgbClr val="0000CC"/>
              </a:solidFill>
              <a:latin typeface="Times New Roman" pitchFamily="18" charset="0"/>
              <a:sym typeface="Times New Roman" pitchFamily="18" charset="0"/>
            </a:endParaRPr>
          </a:p>
        </p:txBody>
      </p:sp>
      <p:sp>
        <p:nvSpPr>
          <p:cNvPr id="2" name="TextBox 1"/>
          <p:cNvSpPr txBox="1"/>
          <p:nvPr/>
        </p:nvSpPr>
        <p:spPr>
          <a:xfrm>
            <a:off x="1259770" y="3429000"/>
            <a:ext cx="7260321" cy="2012859"/>
          </a:xfrm>
          <a:prstGeom prst="rect">
            <a:avLst/>
          </a:prstGeom>
          <a:noFill/>
        </p:spPr>
        <p:txBody>
          <a:bodyPr wrap="none" rtlCol="0">
            <a:spAutoFit/>
          </a:bodyPr>
          <a:lstStyle/>
          <a:p>
            <a:pPr>
              <a:lnSpc>
                <a:spcPct val="140000"/>
              </a:lnSpc>
            </a:pPr>
            <a:r>
              <a:rPr lang="zh-CN" altLang="en-US" dirty="0" smtClean="0">
                <a:solidFill>
                  <a:srgbClr val="0000CC"/>
                </a:solidFill>
              </a:rPr>
              <a:t>数据类型：如</a:t>
            </a:r>
            <a:r>
              <a:rPr lang="zh-CN" altLang="en-US" dirty="0">
                <a:solidFill>
                  <a:srgbClr val="0000CC"/>
                </a:solidFill>
              </a:rPr>
              <a:t>整型、实型等</a:t>
            </a:r>
            <a:r>
              <a:rPr lang="zh-CN" altLang="en-US" dirty="0" smtClean="0">
                <a:solidFill>
                  <a:srgbClr val="0000CC"/>
                </a:solidFill>
              </a:rPr>
              <a:t>。</a:t>
            </a:r>
            <a:endParaRPr lang="en-US" altLang="zh-CN" dirty="0" smtClean="0">
              <a:solidFill>
                <a:srgbClr val="0000CC"/>
              </a:solidFill>
            </a:endParaRPr>
          </a:p>
          <a:p>
            <a:pPr>
              <a:lnSpc>
                <a:spcPct val="140000"/>
              </a:lnSpc>
            </a:pPr>
            <a:r>
              <a:rPr lang="zh-CN" altLang="en-US" dirty="0" smtClean="0">
                <a:solidFill>
                  <a:srgbClr val="0000CC"/>
                </a:solidFill>
              </a:rPr>
              <a:t>存储类型：</a:t>
            </a:r>
            <a:r>
              <a:rPr lang="en-US" altLang="zh-CN" dirty="0" smtClean="0">
                <a:solidFill>
                  <a:srgbClr val="0000CC"/>
                </a:solidFill>
              </a:rPr>
              <a:t>auto</a:t>
            </a:r>
            <a:r>
              <a:rPr lang="en-US" altLang="zh-CN" dirty="0">
                <a:solidFill>
                  <a:srgbClr val="0000CC"/>
                </a:solidFill>
              </a:rPr>
              <a:t>(</a:t>
            </a:r>
            <a:r>
              <a:rPr lang="zh-CN" altLang="en-US" dirty="0" smtClean="0">
                <a:solidFill>
                  <a:srgbClr val="0000CC"/>
                </a:solidFill>
              </a:rPr>
              <a:t>自动，默认</a:t>
            </a:r>
            <a:r>
              <a:rPr lang="en-US" altLang="zh-CN" dirty="0" smtClean="0">
                <a:solidFill>
                  <a:srgbClr val="0000CC"/>
                </a:solidFill>
              </a:rPr>
              <a:t>)</a:t>
            </a:r>
            <a:r>
              <a:rPr lang="zh-CN" altLang="en-US" dirty="0">
                <a:solidFill>
                  <a:srgbClr val="0000CC"/>
                </a:solidFill>
              </a:rPr>
              <a:t>、</a:t>
            </a:r>
            <a:r>
              <a:rPr lang="en-US" altLang="zh-CN" dirty="0">
                <a:solidFill>
                  <a:srgbClr val="0000CC"/>
                </a:solidFill>
              </a:rPr>
              <a:t>extern (</a:t>
            </a:r>
            <a:r>
              <a:rPr lang="zh-CN" altLang="en-US" dirty="0" smtClean="0">
                <a:solidFill>
                  <a:srgbClr val="0000CC"/>
                </a:solidFill>
              </a:rPr>
              <a:t>全局</a:t>
            </a:r>
            <a:r>
              <a:rPr lang="en-US" altLang="zh-CN" dirty="0" smtClean="0">
                <a:solidFill>
                  <a:srgbClr val="0000CC"/>
                </a:solidFill>
              </a:rPr>
              <a:t>/</a:t>
            </a:r>
            <a:r>
              <a:rPr lang="zh-CN" altLang="en-US" dirty="0" smtClean="0">
                <a:solidFill>
                  <a:srgbClr val="0000CC"/>
                </a:solidFill>
              </a:rPr>
              <a:t>外部</a:t>
            </a:r>
            <a:r>
              <a:rPr lang="en-US"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a:p>
            <a:pPr>
              <a:lnSpc>
                <a:spcPct val="140000"/>
              </a:lnSpc>
            </a:pPr>
            <a:r>
              <a:rPr lang="en-US" altLang="zh-CN" dirty="0">
                <a:solidFill>
                  <a:srgbClr val="0000CC"/>
                </a:solidFill>
              </a:rPr>
              <a:t> </a:t>
            </a:r>
            <a:r>
              <a:rPr lang="en-US" altLang="zh-CN" dirty="0" smtClean="0">
                <a:solidFill>
                  <a:srgbClr val="0000CC"/>
                </a:solidFill>
              </a:rPr>
              <a:t>               static</a:t>
            </a:r>
            <a:r>
              <a:rPr lang="en-US" altLang="zh-CN" dirty="0">
                <a:solidFill>
                  <a:srgbClr val="0000CC"/>
                </a:solidFill>
              </a:rPr>
              <a:t>(</a:t>
            </a:r>
            <a:r>
              <a:rPr lang="zh-CN" altLang="en-US" dirty="0">
                <a:solidFill>
                  <a:srgbClr val="0000CC"/>
                </a:solidFill>
              </a:rPr>
              <a:t>静态</a:t>
            </a:r>
            <a:r>
              <a:rPr lang="en-US" altLang="zh-CN" dirty="0" smtClean="0">
                <a:solidFill>
                  <a:srgbClr val="0000CC"/>
                </a:solidFill>
              </a:rPr>
              <a:t>)</a:t>
            </a:r>
            <a:r>
              <a:rPr lang="zh-CN" altLang="en-US" dirty="0">
                <a:solidFill>
                  <a:srgbClr val="0000CC"/>
                </a:solidFill>
              </a:rPr>
              <a:t>、</a:t>
            </a:r>
            <a:r>
              <a:rPr lang="en-US" altLang="zh-CN" dirty="0" smtClean="0">
                <a:solidFill>
                  <a:srgbClr val="0000CC"/>
                </a:solidFill>
              </a:rPr>
              <a:t>register</a:t>
            </a:r>
            <a:r>
              <a:rPr lang="en-US" altLang="zh-CN" dirty="0">
                <a:solidFill>
                  <a:srgbClr val="0000CC"/>
                </a:solidFill>
              </a:rPr>
              <a:t>(</a:t>
            </a:r>
            <a:r>
              <a:rPr lang="zh-CN" altLang="en-US" dirty="0">
                <a:solidFill>
                  <a:srgbClr val="0000CC"/>
                </a:solidFill>
              </a:rPr>
              <a:t>寄存器</a:t>
            </a:r>
            <a:r>
              <a:rPr lang="en-US" altLang="zh-CN" dirty="0">
                <a:solidFill>
                  <a:srgbClr val="0000CC"/>
                </a:solidFill>
              </a:rPr>
              <a:t>)</a:t>
            </a:r>
            <a:r>
              <a:rPr lang="zh-CN" altLang="en-US" dirty="0">
                <a:solidFill>
                  <a:srgbClr val="0000CC"/>
                </a:solidFill>
              </a:rPr>
              <a:t>。</a:t>
            </a:r>
          </a:p>
          <a:p>
            <a:endParaRPr lang="zh-CN" altLang="en-US" dirty="0">
              <a:solidFill>
                <a:srgbClr val="0000CC"/>
              </a:solidFill>
            </a:endParaRPr>
          </a:p>
        </p:txBody>
      </p:sp>
      <p:sp>
        <p:nvSpPr>
          <p:cNvPr id="9" name="Text Box 35"/>
          <p:cNvSpPr>
            <a:spLocks noChangeArrowheads="1"/>
          </p:cNvSpPr>
          <p:nvPr/>
        </p:nvSpPr>
        <p:spPr bwMode="auto">
          <a:xfrm>
            <a:off x="827740" y="5120652"/>
            <a:ext cx="2559050" cy="1349375"/>
          </a:xfrm>
          <a:prstGeom prst="rect">
            <a:avLst/>
          </a:prstGeom>
          <a:solidFill>
            <a:schemeClr val="bg1"/>
          </a:solidFill>
          <a:ln w="38100" cmpd="sng">
            <a:solidFill>
              <a:srgbClr val="339966"/>
            </a:solidFill>
            <a:miter lim="800000"/>
            <a:headEnd/>
            <a:tailEnd/>
          </a:ln>
        </p:spPr>
        <p:txBody>
          <a:bodyPr wrap="none">
            <a:spAutoFit/>
          </a:bodyPr>
          <a:lstStyle/>
          <a:p>
            <a:r>
              <a:rPr lang="zh-CN" altLang="en-US" sz="2000">
                <a:solidFill>
                  <a:srgbClr val="0000CC"/>
                </a:solidFill>
                <a:latin typeface="Times New Roman" pitchFamily="18" charset="0"/>
                <a:sym typeface="Times New Roman" pitchFamily="18" charset="0"/>
              </a:rPr>
              <a:t>如</a:t>
            </a:r>
            <a:r>
              <a:rPr lang="en-US" sz="2000">
                <a:solidFill>
                  <a:srgbClr val="0000CC"/>
                </a:solidFill>
                <a:latin typeface="Times New Roman" pitchFamily="18" charset="0"/>
                <a:sym typeface="Times New Roman" pitchFamily="18" charset="0"/>
              </a:rPr>
              <a:t>:    int   sum;</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auto    int   a,b,c;</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register   int   i;</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static  float    x,y;</a:t>
            </a:r>
            <a:endParaRPr lang="zh-CN" altLang="en-US">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a:spLocks noChangeArrowheads="1"/>
          </p:cNvSpPr>
          <p:nvPr/>
        </p:nvSpPr>
        <p:spPr bwMode="auto">
          <a:xfrm>
            <a:off x="952499" y="762000"/>
            <a:ext cx="541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FF3300"/>
                </a:solidFill>
                <a:latin typeface="Times New Roman" pitchFamily="18" charset="0"/>
                <a:ea typeface="幼圆" pitchFamily="49" charset="-122"/>
                <a:sym typeface="Times New Roman" pitchFamily="18" charset="0"/>
              </a:rPr>
              <a:t>二</a:t>
            </a:r>
            <a:r>
              <a:rPr lang="zh-CN" altLang="en-US" sz="2800" b="1" dirty="0" smtClean="0">
                <a:solidFill>
                  <a:srgbClr val="FF3300"/>
                </a:solidFill>
                <a:latin typeface="Times New Roman" pitchFamily="18" charset="0"/>
                <a:ea typeface="幼圆" pitchFamily="49" charset="-122"/>
                <a:sym typeface="Times New Roman" pitchFamily="18" charset="0"/>
              </a:rPr>
              <a:t>、变量的作用域和生存期</a:t>
            </a:r>
            <a:endParaRPr lang="zh-CN" altLang="en-US" dirty="0"/>
          </a:p>
        </p:txBody>
      </p:sp>
      <p:pic>
        <p:nvPicPr>
          <p:cNvPr id="65539" name="Picture 13" descr="BD0621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5334000"/>
            <a:ext cx="11366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0" name="Group 21"/>
          <p:cNvGrpSpPr>
            <a:grpSpLocks/>
          </p:cNvGrpSpPr>
          <p:nvPr/>
        </p:nvGrpSpPr>
        <p:grpSpPr bwMode="auto">
          <a:xfrm>
            <a:off x="6651625" y="0"/>
            <a:ext cx="2263775" cy="476250"/>
            <a:chOff x="0" y="0"/>
            <a:chExt cx="1426" cy="300"/>
          </a:xfrm>
        </p:grpSpPr>
        <p:sp>
          <p:nvSpPr>
            <p:cNvPr id="65541" name="Text Box 22"/>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5542" name="Freeform 23"/>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5543" name="Rectangle 34"/>
          <p:cNvSpPr>
            <a:spLocks noChangeArrowheads="1"/>
          </p:cNvSpPr>
          <p:nvPr/>
        </p:nvSpPr>
        <p:spPr bwMode="auto">
          <a:xfrm>
            <a:off x="539720" y="1988900"/>
            <a:ext cx="826138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2" indent="-342900">
              <a:spcBef>
                <a:spcPct val="40000"/>
              </a:spcBef>
              <a:buFont typeface="Wingdings" panose="05000000000000000000" pitchFamily="2" charset="2"/>
              <a:buChar char="Ø"/>
            </a:pPr>
            <a:r>
              <a:rPr lang="zh-CN" altLang="en-US" dirty="0">
                <a:solidFill>
                  <a:srgbClr val="0000CC"/>
                </a:solidFill>
              </a:rPr>
              <a:t>变量的作用域是指一个范围，这个范围内程序的各个部分都可访问该变量</a:t>
            </a:r>
            <a:r>
              <a:rPr lang="zh-CN" altLang="en-US" dirty="0" smtClean="0">
                <a:solidFill>
                  <a:srgbClr val="0000CC"/>
                </a:solidFill>
              </a:rPr>
              <a:t>。换句话说</a:t>
            </a:r>
            <a:r>
              <a:rPr lang="zh-CN" altLang="en-US" dirty="0">
                <a:solidFill>
                  <a:srgbClr val="0000CC"/>
                </a:solidFill>
              </a:rPr>
              <a:t>，变量在这个范围内是可使用的或</a:t>
            </a:r>
            <a:r>
              <a:rPr lang="zh-CN" altLang="en-US" dirty="0" smtClean="0">
                <a:solidFill>
                  <a:srgbClr val="0000CC"/>
                </a:solidFill>
              </a:rPr>
              <a:t>“可见的”。</a:t>
            </a:r>
            <a:endParaRPr lang="en-US" altLang="zh-CN" dirty="0" smtClean="0">
              <a:solidFill>
                <a:srgbClr val="0000CC"/>
              </a:solidFill>
            </a:endParaRPr>
          </a:p>
          <a:p>
            <a:pPr marL="342900" lvl="2" indent="-342900">
              <a:spcBef>
                <a:spcPct val="40000"/>
              </a:spcBef>
              <a:buFont typeface="Wingdings" panose="05000000000000000000" pitchFamily="2" charset="2"/>
              <a:buChar char="Ø"/>
            </a:pPr>
            <a:r>
              <a:rPr lang="zh-CN" altLang="en-US" dirty="0" smtClean="0">
                <a:solidFill>
                  <a:srgbClr val="0000CC"/>
                </a:solidFill>
              </a:rPr>
              <a:t>变量的生存期</a:t>
            </a:r>
            <a:r>
              <a:rPr lang="zh-CN" altLang="en-US" dirty="0">
                <a:solidFill>
                  <a:srgbClr val="0000CC"/>
                </a:solidFill>
              </a:rPr>
              <a:t>指变量在内存中占用内存单元的时间</a:t>
            </a:r>
            <a:r>
              <a:rPr lang="zh-CN" altLang="en-US" dirty="0" smtClean="0">
                <a:solidFill>
                  <a:srgbClr val="0000CC"/>
                </a:solidFill>
              </a:rPr>
              <a:t>。</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5853910"/>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a:t>7.9</a:t>
            </a:r>
            <a:r>
              <a:rPr lang="en-US" altLang="zh-CN" dirty="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err="1"/>
              <a:t>int</a:t>
            </a:r>
            <a:r>
              <a:rPr lang="en-US" altLang="zh-CN" dirty="0"/>
              <a:t> x</a:t>
            </a:r>
            <a:r>
              <a:rPr lang="zh-CN" altLang="en-US" dirty="0"/>
              <a:t>＝</a:t>
            </a:r>
            <a:r>
              <a:rPr lang="en-US" altLang="zh-CN" dirty="0"/>
              <a:t>999</a:t>
            </a:r>
            <a:r>
              <a:rPr lang="zh-CN" altLang="en-US" dirty="0">
                <a:solidFill>
                  <a:srgbClr val="0000CC"/>
                </a:solidFill>
              </a:rPr>
              <a:t>；   </a:t>
            </a:r>
            <a:r>
              <a:rPr lang="zh-CN" altLang="en-US" dirty="0" smtClean="0">
                <a:solidFill>
                  <a:srgbClr val="0000CC"/>
                </a:solidFill>
              </a:rPr>
              <a:t> </a:t>
            </a:r>
            <a:r>
              <a:rPr lang="en-US" altLang="zh-CN" dirty="0">
                <a:solidFill>
                  <a:srgbClr val="C00000"/>
                </a:solidFill>
              </a:rPr>
              <a:t>/*  </a:t>
            </a:r>
            <a:r>
              <a:rPr lang="zh-CN" altLang="en-US" dirty="0">
                <a:solidFill>
                  <a:srgbClr val="C00000"/>
                </a:solidFill>
              </a:rPr>
              <a:t>定义全局变量</a:t>
            </a:r>
            <a:r>
              <a:rPr lang="en-US" altLang="zh-CN" dirty="0">
                <a:solidFill>
                  <a:srgbClr val="C00000"/>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t>printf</a:t>
            </a:r>
            <a:r>
              <a:rPr lang="en-US" altLang="zh-CN" dirty="0"/>
              <a:t>("%d</a:t>
            </a:r>
            <a:r>
              <a:rPr lang="zh-CN" altLang="en-US" dirty="0"/>
              <a:t>＼</a:t>
            </a:r>
            <a:r>
              <a:rPr lang="en-US" altLang="zh-CN" dirty="0"/>
              <a:t>n"</a:t>
            </a:r>
            <a:r>
              <a:rPr lang="zh-CN" altLang="en-US" dirty="0"/>
              <a:t>，</a:t>
            </a:r>
            <a:r>
              <a:rPr lang="en-US" altLang="zh-CN" dirty="0"/>
              <a:t>x)</a:t>
            </a:r>
            <a:r>
              <a:rPr lang="zh-CN" altLang="en-US" dirty="0"/>
              <a:t>；</a:t>
            </a:r>
          </a:p>
          <a:p>
            <a:pPr>
              <a:lnSpc>
                <a:spcPct val="120000"/>
              </a:lnSpc>
            </a:pPr>
            <a:r>
              <a:rPr lang="zh-CN" altLang="en-US" dirty="0"/>
              <a:t>　　 </a:t>
            </a:r>
            <a:r>
              <a:rPr lang="en-US" altLang="zh-CN" dirty="0"/>
              <a:t>}</a:t>
            </a:r>
          </a:p>
        </p:txBody>
      </p:sp>
      <p:sp>
        <p:nvSpPr>
          <p:cNvPr id="5" name="TextBox 4"/>
          <p:cNvSpPr txBox="1"/>
          <p:nvPr/>
        </p:nvSpPr>
        <p:spPr>
          <a:xfrm>
            <a:off x="4572000" y="1916895"/>
            <a:ext cx="4248295" cy="707886"/>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作用域为整个程序，包括</a:t>
            </a:r>
            <a:r>
              <a:rPr lang="zh-CN" altLang="en-US" sz="2000" dirty="0"/>
              <a:t>了</a:t>
            </a:r>
            <a:r>
              <a:rPr lang="en-US" altLang="zh-CN" sz="2000" dirty="0"/>
              <a:t>main()</a:t>
            </a:r>
            <a:r>
              <a:rPr lang="zh-CN" altLang="en-US" sz="2000" dirty="0"/>
              <a:t>函数和</a:t>
            </a:r>
            <a:r>
              <a:rPr lang="en-US" altLang="zh-CN" sz="2000" dirty="0" err="1"/>
              <a:t>print_value</a:t>
            </a:r>
            <a:r>
              <a:rPr lang="en-US" altLang="zh-CN" sz="2000" dirty="0"/>
              <a:t>()</a:t>
            </a:r>
            <a:r>
              <a:rPr lang="zh-CN" altLang="en-US" sz="2000" dirty="0"/>
              <a:t>函数。</a:t>
            </a:r>
          </a:p>
        </p:txBody>
      </p:sp>
    </p:spTree>
    <p:extLst>
      <p:ext uri="{BB962C8B-B14F-4D97-AF65-F5344CB8AC3E}">
        <p14:creationId xmlns:p14="http://schemas.microsoft.com/office/powerpoint/2010/main" val="341068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6297108"/>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smtClean="0"/>
              <a:t>7.10</a:t>
            </a:r>
            <a:r>
              <a:rPr lang="en-US" altLang="zh-CN" dirty="0" smtClean="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smtClean="0">
                <a:solidFill>
                  <a:schemeClr val="bg2">
                    <a:lumMod val="75000"/>
                  </a:schemeClr>
                </a:solidFill>
              </a:rPr>
              <a:t>// </a:t>
            </a:r>
            <a:r>
              <a:rPr lang="en-US" altLang="zh-CN" dirty="0" err="1" smtClean="0">
                <a:solidFill>
                  <a:schemeClr val="bg2">
                    <a:lumMod val="75000"/>
                  </a:schemeClr>
                </a:solidFill>
              </a:rPr>
              <a:t>int</a:t>
            </a:r>
            <a:r>
              <a:rPr lang="en-US" altLang="zh-CN" dirty="0" smtClean="0">
                <a:solidFill>
                  <a:schemeClr val="bg2">
                    <a:lumMod val="75000"/>
                  </a:schemeClr>
                </a:solidFill>
              </a:rPr>
              <a:t> </a:t>
            </a:r>
            <a:r>
              <a:rPr lang="en-US" altLang="zh-CN" dirty="0">
                <a:solidFill>
                  <a:schemeClr val="bg2">
                    <a:lumMod val="75000"/>
                  </a:schemeClr>
                </a:solidFill>
              </a:rPr>
              <a:t>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smtClean="0">
                <a:solidFill>
                  <a:srgbClr val="C00000"/>
                </a:solidFill>
              </a:rPr>
              <a:t>/*  </a:t>
            </a:r>
            <a:r>
              <a:rPr lang="zh-CN" altLang="en-US" dirty="0">
                <a:solidFill>
                  <a:srgbClr val="C00000"/>
                </a:solidFill>
              </a:rPr>
              <a:t>定义全局变量</a:t>
            </a:r>
            <a:r>
              <a:rPr lang="en-US" altLang="zh-CN" dirty="0">
                <a:solidFill>
                  <a:srgbClr val="C00000"/>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zh-CN" altLang="en-US" dirty="0" smtClean="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solidFill>
                  <a:schemeClr val="bg2">
                    <a:lumMod val="75000"/>
                  </a:schemeClr>
                </a:solidFill>
              </a:rPr>
              <a:t>int</a:t>
            </a:r>
            <a:r>
              <a:rPr lang="en-US" altLang="zh-CN" dirty="0">
                <a:solidFill>
                  <a:schemeClr val="bg2">
                    <a:lumMod val="75000"/>
                  </a:schemeClr>
                </a:solidFill>
              </a:rPr>
              <a:t> 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a:solidFill>
                  <a:srgbClr val="C00000"/>
                </a:solidFill>
              </a:rPr>
              <a:t>/*  </a:t>
            </a:r>
            <a:r>
              <a:rPr lang="zh-CN" altLang="en-US" dirty="0">
                <a:solidFill>
                  <a:srgbClr val="C00000"/>
                </a:solidFill>
              </a:rPr>
              <a:t>定义局部变量</a:t>
            </a:r>
            <a:r>
              <a:rPr lang="en-US" altLang="zh-CN" dirty="0">
                <a:solidFill>
                  <a:srgbClr val="C00000"/>
                </a:solidFill>
              </a:rPr>
              <a:t>x  </a:t>
            </a:r>
            <a:r>
              <a:rPr lang="en-US" altLang="zh-CN" dirty="0" smtClean="0">
                <a:solidFill>
                  <a:srgbClr val="C00000"/>
                </a:solidFill>
              </a:rPr>
              <a:t>*/</a:t>
            </a:r>
          </a:p>
          <a:p>
            <a:pPr>
              <a:lnSpc>
                <a:spcPct val="120000"/>
              </a:lnSpc>
            </a:pPr>
            <a:r>
              <a:rPr lang="en-US" altLang="zh-CN" dirty="0"/>
              <a:t> </a:t>
            </a:r>
            <a:r>
              <a:rPr lang="en-US" altLang="zh-CN" dirty="0" smtClean="0"/>
              <a:t>           </a:t>
            </a:r>
            <a:r>
              <a:rPr lang="en-US" altLang="zh-CN" dirty="0" err="1" smtClean="0"/>
              <a:t>printf</a:t>
            </a:r>
            <a:r>
              <a:rPr lang="en-US" altLang="zh-CN" dirty="0" smtClean="0"/>
              <a:t>(“%</a:t>
            </a:r>
            <a:r>
              <a:rPr lang="en-US" altLang="zh-CN" dirty="0"/>
              <a:t>d</a:t>
            </a:r>
            <a:r>
              <a:rPr lang="zh-CN" altLang="en-US" dirty="0"/>
              <a:t>＼</a:t>
            </a:r>
            <a:r>
              <a:rPr lang="en-US" altLang="zh-CN" dirty="0" smtClean="0"/>
              <a:t>n”</a:t>
            </a:r>
            <a:r>
              <a:rPr lang="zh-CN" altLang="en-US" dirty="0" smtClean="0"/>
              <a:t>，</a:t>
            </a:r>
            <a:r>
              <a:rPr lang="en-US" altLang="zh-CN" dirty="0"/>
              <a:t>x)</a:t>
            </a:r>
            <a:r>
              <a:rPr lang="zh-CN" altLang="en-US" dirty="0" smtClean="0"/>
              <a:t>； </a:t>
            </a:r>
            <a:endParaRPr lang="en-US" altLang="zh-CN" dirty="0" smtClean="0"/>
          </a:p>
          <a:p>
            <a:pPr>
              <a:lnSpc>
                <a:spcPct val="120000"/>
              </a:lnSpc>
            </a:pPr>
            <a:r>
              <a:rPr lang="zh-CN" altLang="en-US" dirty="0"/>
              <a:t>　　 </a:t>
            </a:r>
            <a:r>
              <a:rPr lang="en-US" altLang="zh-CN" dirty="0"/>
              <a:t>}</a:t>
            </a:r>
          </a:p>
        </p:txBody>
      </p:sp>
      <p:sp>
        <p:nvSpPr>
          <p:cNvPr id="5" name="TextBox 4"/>
          <p:cNvSpPr txBox="1"/>
          <p:nvPr/>
        </p:nvSpPr>
        <p:spPr>
          <a:xfrm>
            <a:off x="4248571" y="4077045"/>
            <a:ext cx="4464310" cy="1015663"/>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作用域限定在</a:t>
            </a:r>
            <a:r>
              <a:rPr lang="en-US" altLang="zh-CN" sz="2000" dirty="0" err="1" smtClean="0"/>
              <a:t>print_value</a:t>
            </a:r>
            <a:r>
              <a:rPr lang="en-US" altLang="zh-CN" sz="2000" dirty="0" smtClean="0"/>
              <a:t>()</a:t>
            </a:r>
            <a:r>
              <a:rPr lang="zh-CN" altLang="en-US" sz="2000" dirty="0" smtClean="0"/>
              <a:t>函数内；</a:t>
            </a:r>
            <a:r>
              <a:rPr lang="zh-CN" altLang="en-US" sz="2000" dirty="0"/>
              <a:t>其</a:t>
            </a:r>
            <a:r>
              <a:rPr lang="zh-CN" altLang="en-US" sz="2000" dirty="0" smtClean="0"/>
              <a:t>生存期局限于本函数</a:t>
            </a:r>
            <a:r>
              <a:rPr lang="zh-CN" altLang="en-US" sz="2000" dirty="0"/>
              <a:t>被</a:t>
            </a:r>
            <a:r>
              <a:rPr lang="zh-CN" altLang="en-US" sz="2000" dirty="0" smtClean="0"/>
              <a:t>调用期间。</a:t>
            </a:r>
            <a:endParaRPr lang="zh-CN" altLang="en-US" sz="2000" dirty="0"/>
          </a:p>
        </p:txBody>
      </p:sp>
      <p:sp>
        <p:nvSpPr>
          <p:cNvPr id="2" name="矩形 1"/>
          <p:cNvSpPr/>
          <p:nvPr/>
        </p:nvSpPr>
        <p:spPr>
          <a:xfrm>
            <a:off x="4427990" y="3019705"/>
            <a:ext cx="2363147" cy="461665"/>
          </a:xfrm>
          <a:prstGeom prst="rect">
            <a:avLst/>
          </a:prstGeom>
          <a:solidFill>
            <a:schemeClr val="accent1"/>
          </a:solidFill>
          <a:ln>
            <a:solidFill>
              <a:schemeClr val="tx1"/>
            </a:solidFill>
          </a:ln>
        </p:spPr>
        <p:txBody>
          <a:bodyPr wrap="none">
            <a:spAutoFit/>
          </a:bodyPr>
          <a:lstStyle/>
          <a:p>
            <a:pPr>
              <a:lnSpc>
                <a:spcPct val="120000"/>
              </a:lnSpc>
            </a:pPr>
            <a:r>
              <a:rPr lang="zh-CN" altLang="en-US" sz="2000" dirty="0" smtClean="0"/>
              <a:t>出错</a:t>
            </a:r>
            <a:r>
              <a:rPr lang="zh-CN" altLang="en-US" sz="2000" dirty="0"/>
              <a:t>，未定义变量</a:t>
            </a:r>
            <a:r>
              <a:rPr lang="en-US" altLang="zh-CN" sz="2000" dirty="0"/>
              <a:t>x</a:t>
            </a:r>
            <a:endParaRPr lang="zh-CN" altLang="en-US" sz="2000" dirty="0"/>
          </a:p>
        </p:txBody>
      </p:sp>
    </p:spTree>
    <p:extLst>
      <p:ext uri="{BB962C8B-B14F-4D97-AF65-F5344CB8AC3E}">
        <p14:creationId xmlns:p14="http://schemas.microsoft.com/office/powerpoint/2010/main" val="394775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17"/>
          <p:cNvGrpSpPr>
            <a:grpSpLocks/>
          </p:cNvGrpSpPr>
          <p:nvPr/>
        </p:nvGrpSpPr>
        <p:grpSpPr bwMode="auto">
          <a:xfrm>
            <a:off x="6651625" y="0"/>
            <a:ext cx="2263775" cy="476250"/>
            <a:chOff x="0" y="0"/>
            <a:chExt cx="1426" cy="300"/>
          </a:xfrm>
        </p:grpSpPr>
        <p:sp>
          <p:nvSpPr>
            <p:cNvPr id="67587"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7588"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589" name="Text Box 30"/>
          <p:cNvSpPr>
            <a:spLocks noChangeArrowheads="1"/>
          </p:cNvSpPr>
          <p:nvPr/>
        </p:nvSpPr>
        <p:spPr bwMode="auto">
          <a:xfrm>
            <a:off x="611188" y="333375"/>
            <a:ext cx="3905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三、动态与静态变量</a:t>
            </a:r>
            <a:endParaRPr lang="zh-CN" altLang="en-US"/>
          </a:p>
        </p:txBody>
      </p:sp>
      <p:sp>
        <p:nvSpPr>
          <p:cNvPr id="67590" name="Rectangle 31" descr="Rectangle: Click to edit Master text styles&#10;Second level&#10;Third level&#10;Fourth level&#10;Fifth level"/>
          <p:cNvSpPr>
            <a:spLocks noChangeArrowheads="1"/>
          </p:cNvSpPr>
          <p:nvPr/>
        </p:nvSpPr>
        <p:spPr bwMode="auto">
          <a:xfrm>
            <a:off x="560388" y="908050"/>
            <a:ext cx="858361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dirty="0">
                <a:solidFill>
                  <a:srgbClr val="0000CC"/>
                </a:solidFill>
                <a:sym typeface="Tahoma" pitchFamily="34" charset="0"/>
              </a:rPr>
              <a:t>存储方式</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静态存储：程序运行期间分配固定存储空间</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动态存储：程序运行期间根据需要动态分配存储空间</a:t>
            </a:r>
            <a:endParaRPr lang="zh-CN" altLang="en-US" dirty="0">
              <a:solidFill>
                <a:srgbClr val="0000CC"/>
              </a:solidFill>
            </a:endParaRPr>
          </a:p>
        </p:txBody>
      </p:sp>
      <p:grpSp>
        <p:nvGrpSpPr>
          <p:cNvPr id="67591" name="Group 32"/>
          <p:cNvGrpSpPr>
            <a:grpSpLocks/>
          </p:cNvGrpSpPr>
          <p:nvPr/>
        </p:nvGrpSpPr>
        <p:grpSpPr bwMode="auto">
          <a:xfrm>
            <a:off x="250825" y="3646488"/>
            <a:ext cx="8686800" cy="2819400"/>
            <a:chOff x="0" y="0"/>
            <a:chExt cx="5472" cy="1776"/>
          </a:xfrm>
        </p:grpSpPr>
        <p:sp>
          <p:nvSpPr>
            <p:cNvPr id="67592" name="Rectangle 33"/>
            <p:cNvSpPr>
              <a:spLocks noChangeArrowheads="1"/>
            </p:cNvSpPr>
            <p:nvPr/>
          </p:nvSpPr>
          <p:spPr bwMode="auto">
            <a:xfrm>
              <a:off x="0" y="0"/>
              <a:ext cx="5472" cy="177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67593" name="Rectangle 34"/>
            <p:cNvSpPr>
              <a:spLocks noChangeArrowheads="1"/>
            </p:cNvSpPr>
            <p:nvPr/>
          </p:nvSpPr>
          <p:spPr bwMode="auto">
            <a:xfrm>
              <a:off x="229" y="93"/>
              <a:ext cx="1555" cy="1455"/>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4000">
                <a:solidFill>
                  <a:srgbClr val="40458C"/>
                </a:solidFill>
                <a:latin typeface="Times New Roman" pitchFamily="18" charset="0"/>
                <a:ea typeface="隶书" pitchFamily="49" charset="-122"/>
                <a:sym typeface="Times New Roman" pitchFamily="18" charset="0"/>
              </a:endParaRPr>
            </a:p>
          </p:txBody>
        </p:sp>
        <p:sp>
          <p:nvSpPr>
            <p:cNvPr id="67594" name="Line 35"/>
            <p:cNvSpPr>
              <a:spLocks noChangeShapeType="1"/>
            </p:cNvSpPr>
            <p:nvPr/>
          </p:nvSpPr>
          <p:spPr bwMode="auto">
            <a:xfrm>
              <a:off x="229" y="571"/>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5" name="Line 36"/>
            <p:cNvSpPr>
              <a:spLocks noChangeShapeType="1"/>
            </p:cNvSpPr>
            <p:nvPr/>
          </p:nvSpPr>
          <p:spPr bwMode="auto">
            <a:xfrm>
              <a:off x="229" y="1060"/>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6" name="Text Box 37"/>
            <p:cNvSpPr>
              <a:spLocks noChangeArrowheads="1"/>
            </p:cNvSpPr>
            <p:nvPr/>
          </p:nvSpPr>
          <p:spPr bwMode="auto">
            <a:xfrm>
              <a:off x="616" y="171"/>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8000"/>
                  </a:solidFill>
                  <a:latin typeface="Times New Roman" pitchFamily="18" charset="0"/>
                  <a:ea typeface="隶书" pitchFamily="49" charset="-122"/>
                  <a:sym typeface="Times New Roman" pitchFamily="18" charset="0"/>
                </a:rPr>
                <a:t>程序区</a:t>
              </a:r>
              <a:endParaRPr lang="zh-CN" altLang="en-US"/>
            </a:p>
          </p:txBody>
        </p:sp>
        <p:sp>
          <p:nvSpPr>
            <p:cNvPr id="67597" name="Text Box 38"/>
            <p:cNvSpPr>
              <a:spLocks noChangeArrowheads="1"/>
            </p:cNvSpPr>
            <p:nvPr/>
          </p:nvSpPr>
          <p:spPr bwMode="auto">
            <a:xfrm>
              <a:off x="445" y="66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静态存储区</a:t>
              </a:r>
              <a:endParaRPr lang="zh-CN" altLang="en-US"/>
            </a:p>
          </p:txBody>
        </p:sp>
        <p:sp>
          <p:nvSpPr>
            <p:cNvPr id="67598" name="Text Box 39"/>
            <p:cNvSpPr>
              <a:spLocks noChangeArrowheads="1"/>
            </p:cNvSpPr>
            <p:nvPr/>
          </p:nvSpPr>
          <p:spPr bwMode="auto">
            <a:xfrm>
              <a:off x="463" y="1163"/>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00FF"/>
                  </a:solidFill>
                  <a:latin typeface="Times New Roman" pitchFamily="18" charset="0"/>
                  <a:ea typeface="隶书" pitchFamily="49" charset="-122"/>
                  <a:sym typeface="Times New Roman" pitchFamily="18" charset="0"/>
                </a:rPr>
                <a:t>动态存储区</a:t>
              </a:r>
              <a:endParaRPr lang="zh-CN" altLang="en-US">
                <a:solidFill>
                  <a:srgbClr val="40458C"/>
                </a:solidFill>
                <a:latin typeface="Times New Roman" pitchFamily="18" charset="0"/>
                <a:ea typeface="隶书" pitchFamily="49" charset="-122"/>
                <a:sym typeface="Times New Roman" pitchFamily="18" charset="0"/>
              </a:endParaRPr>
            </a:p>
          </p:txBody>
        </p:sp>
        <p:sp>
          <p:nvSpPr>
            <p:cNvPr id="67599" name="AutoShape 40"/>
            <p:cNvSpPr>
              <a:spLocks noChangeArrowheads="1"/>
            </p:cNvSpPr>
            <p:nvPr/>
          </p:nvSpPr>
          <p:spPr bwMode="auto">
            <a:xfrm>
              <a:off x="1762" y="726"/>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0" name="AutoShape 41"/>
            <p:cNvSpPr>
              <a:spLocks noChangeArrowheads="1"/>
            </p:cNvSpPr>
            <p:nvPr/>
          </p:nvSpPr>
          <p:spPr bwMode="auto">
            <a:xfrm>
              <a:off x="1781" y="1233"/>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1" name="Text Box 42"/>
            <p:cNvSpPr>
              <a:spLocks noChangeArrowheads="1"/>
            </p:cNvSpPr>
            <p:nvPr/>
          </p:nvSpPr>
          <p:spPr bwMode="auto">
            <a:xfrm>
              <a:off x="2523" y="656"/>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dirty="0">
                  <a:solidFill>
                    <a:srgbClr val="40458C"/>
                  </a:solidFill>
                  <a:latin typeface="Times New Roman" pitchFamily="18" charset="0"/>
                  <a:ea typeface="隶书" pitchFamily="49" charset="-122"/>
                  <a:sym typeface="Times New Roman" pitchFamily="18" charset="0"/>
                </a:rPr>
                <a:t>全局变量、局部静态变量</a:t>
              </a:r>
              <a:endParaRPr lang="zh-CN" altLang="en-US" dirty="0"/>
            </a:p>
          </p:txBody>
        </p:sp>
        <p:sp>
          <p:nvSpPr>
            <p:cNvPr id="67602" name="Text Box 43"/>
            <p:cNvSpPr>
              <a:spLocks noChangeArrowheads="1"/>
            </p:cNvSpPr>
            <p:nvPr/>
          </p:nvSpPr>
          <p:spPr bwMode="auto">
            <a:xfrm>
              <a:off x="2519" y="966"/>
              <a:ext cx="28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形参变量</a:t>
              </a:r>
            </a:p>
            <a:p>
              <a:r>
                <a:rPr lang="zh-CN" altLang="en-US">
                  <a:solidFill>
                    <a:srgbClr val="40458C"/>
                  </a:solidFill>
                  <a:latin typeface="Times New Roman" pitchFamily="18" charset="0"/>
                  <a:ea typeface="隶书" pitchFamily="49" charset="-122"/>
                  <a:sym typeface="Times New Roman" pitchFamily="18" charset="0"/>
                </a:rPr>
                <a:t>局部动态变量（</a:t>
              </a:r>
              <a:r>
                <a:rPr lang="en-US">
                  <a:solidFill>
                    <a:srgbClr val="40458C"/>
                  </a:solidFill>
                  <a:latin typeface="Times New Roman" pitchFamily="18" charset="0"/>
                  <a:ea typeface="隶书" pitchFamily="49" charset="-122"/>
                  <a:sym typeface="Times New Roman" pitchFamily="18" charset="0"/>
                </a:rPr>
                <a:t>auto   register)</a:t>
              </a:r>
              <a:endParaRPr lang="zh-CN" altLang="en-US">
                <a:solidFill>
                  <a:srgbClr val="40458C"/>
                </a:solidFill>
                <a:latin typeface="Times New Roman" pitchFamily="18" charset="0"/>
                <a:ea typeface="隶书" pitchFamily="49" charset="-122"/>
                <a:sym typeface="Times New Roman" pitchFamily="18" charset="0"/>
              </a:endParaRPr>
            </a:p>
            <a:p>
              <a:r>
                <a:rPr lang="zh-CN" altLang="en-US">
                  <a:solidFill>
                    <a:srgbClr val="40458C"/>
                  </a:solidFill>
                  <a:latin typeface="Times New Roman" pitchFamily="18" charset="0"/>
                  <a:ea typeface="隶书" pitchFamily="49" charset="-122"/>
                  <a:sym typeface="Times New Roman" pitchFamily="18" charset="0"/>
                </a:rPr>
                <a:t>函数调用现场保护和返回地址等</a:t>
              </a:r>
              <a:endParaRPr lang="zh-CN" altLang="en-US"/>
            </a:p>
          </p:txBody>
        </p:sp>
        <p:sp>
          <p:nvSpPr>
            <p:cNvPr id="67603" name="AutoShape 44"/>
            <p:cNvSpPr>
              <a:spLocks/>
            </p:cNvSpPr>
            <p:nvPr/>
          </p:nvSpPr>
          <p:spPr bwMode="auto">
            <a:xfrm>
              <a:off x="2520" y="1126"/>
              <a:ext cx="47" cy="544"/>
            </a:xfrm>
            <a:prstGeom prst="leftBrace">
              <a:avLst>
                <a:gd name="adj1" fmla="val 96454"/>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604" name="Rectangle 45"/>
          <p:cNvSpPr>
            <a:spLocks noChangeArrowheads="1"/>
          </p:cNvSpPr>
          <p:nvPr/>
        </p:nvSpPr>
        <p:spPr bwMode="auto">
          <a:xfrm>
            <a:off x="560388" y="2133600"/>
            <a:ext cx="85836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SzPct val="60000"/>
              <a:buFont typeface="Wingdings" pitchFamily="2" charset="2"/>
              <a:buChar char="u"/>
            </a:pPr>
            <a:r>
              <a:rPr lang="zh-CN" altLang="en-US" sz="2000" dirty="0">
                <a:solidFill>
                  <a:srgbClr val="0000CC"/>
                </a:solidFill>
                <a:latin typeface="Times New Roman" pitchFamily="18" charset="0"/>
                <a:sym typeface="Times New Roman" pitchFamily="18" charset="0"/>
              </a:rPr>
              <a:t>　生存期</a:t>
            </a:r>
          </a:p>
          <a:p>
            <a:pPr marL="1620838" lvl="3" indent="-360363">
              <a:spcBef>
                <a:spcPct val="20000"/>
              </a:spcBef>
              <a:buSzPct val="60000"/>
              <a:buFont typeface="Wingdings" pitchFamily="2" charset="2"/>
              <a:buChar char="n"/>
            </a:pPr>
            <a:r>
              <a:rPr lang="zh-CN" altLang="en-US" sz="2000" dirty="0">
                <a:solidFill>
                  <a:srgbClr val="0000CC"/>
                </a:solidFill>
                <a:latin typeface="Times New Roman" pitchFamily="18" charset="0"/>
                <a:sym typeface="Times New Roman" pitchFamily="18" charset="0"/>
              </a:rPr>
              <a:t>静态变量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从程序开始执行到程序结束</a:t>
            </a:r>
          </a:p>
          <a:p>
            <a:pPr marL="1620838" lvl="3" indent="-360363">
              <a:spcBef>
                <a:spcPct val="20000"/>
              </a:spcBef>
              <a:buSzPct val="65000"/>
              <a:buFont typeface="Wingdings" pitchFamily="2" charset="2"/>
              <a:buChar char="n"/>
            </a:pPr>
            <a:r>
              <a:rPr lang="zh-CN" altLang="en-US" sz="2000" dirty="0">
                <a:solidFill>
                  <a:srgbClr val="0000CC"/>
                </a:solidFill>
                <a:latin typeface="Times New Roman" pitchFamily="18" charset="0"/>
                <a:sym typeface="Times New Roman" pitchFamily="18" charset="0"/>
              </a:rPr>
              <a:t>动态变量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从包含该变量定义的函数开始执行至函数执行结束</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715" y="476795"/>
            <a:ext cx="7920549" cy="5693866"/>
          </a:xfrm>
          <a:prstGeom prst="rect">
            <a:avLst/>
          </a:prstGeom>
          <a:solidFill>
            <a:schemeClr val="bg1"/>
          </a:solidFill>
          <a:ln>
            <a:noFill/>
          </a:ln>
          <a:effectLst/>
        </p:spPr>
        <p:txBody>
          <a:bodyPr wrap="square">
            <a:spAutoFit/>
          </a:bodyPr>
          <a:lstStyle/>
          <a:p>
            <a:pPr>
              <a:lnSpc>
                <a:spcPct val="140000"/>
              </a:lnSpc>
            </a:pPr>
            <a:r>
              <a:rPr lang="zh-CN" altLang="en-US" sz="2000" b="1" dirty="0">
                <a:solidFill>
                  <a:srgbClr val="0000CC"/>
                </a:solidFill>
              </a:rPr>
              <a:t>　　例 </a:t>
            </a:r>
            <a:r>
              <a:rPr lang="en-US" altLang="zh-CN" sz="2000" b="1" dirty="0">
                <a:solidFill>
                  <a:srgbClr val="0000CC"/>
                </a:solidFill>
              </a:rPr>
              <a:t>7.12</a:t>
            </a:r>
            <a:r>
              <a:rPr lang="en-US" altLang="zh-CN" sz="2000" dirty="0">
                <a:solidFill>
                  <a:srgbClr val="0000CC"/>
                </a:solidFill>
              </a:rPr>
              <a:t>  </a:t>
            </a:r>
            <a:r>
              <a:rPr lang="zh-CN" altLang="en-US" sz="2000" dirty="0">
                <a:solidFill>
                  <a:srgbClr val="0000CC"/>
                </a:solidFill>
              </a:rPr>
              <a:t>局部静态变量的使用。</a:t>
            </a:r>
          </a:p>
          <a:p>
            <a:pPr>
              <a:lnSpc>
                <a:spcPct val="140000"/>
              </a:lnSpc>
            </a:pPr>
            <a:r>
              <a:rPr lang="zh-CN" altLang="en-US" sz="2000" dirty="0">
                <a:solidFill>
                  <a:srgbClr val="0000CC"/>
                </a:solidFill>
              </a:rPr>
              <a:t> 　　</a:t>
            </a:r>
            <a:r>
              <a:rPr lang="en-US" altLang="zh-CN" sz="2000" dirty="0">
                <a:solidFill>
                  <a:srgbClr val="0000CC"/>
                </a:solidFill>
              </a:rPr>
              <a:t># include &lt;</a:t>
            </a:r>
            <a:r>
              <a:rPr lang="en-US" altLang="zh-CN" sz="2000" dirty="0" err="1">
                <a:solidFill>
                  <a:srgbClr val="0000CC"/>
                </a:solidFill>
              </a:rPr>
              <a:t>stdio.h</a:t>
            </a:r>
            <a:r>
              <a:rPr lang="en-US" altLang="zh-CN" sz="2000" dirty="0">
                <a:solidFill>
                  <a:srgbClr val="0000CC"/>
                </a:solidFill>
              </a:rPr>
              <a:t>&gt;</a:t>
            </a:r>
          </a:p>
          <a:p>
            <a:pPr>
              <a:lnSpc>
                <a:spcPct val="140000"/>
              </a:lnSpc>
            </a:pPr>
            <a:r>
              <a:rPr lang="zh-CN" altLang="en-US" sz="2000" dirty="0">
                <a:solidFill>
                  <a:srgbClr val="0000CC"/>
                </a:solidFill>
              </a:rPr>
              <a:t>　　 </a:t>
            </a:r>
            <a:r>
              <a:rPr lang="en-US" altLang="zh-CN" sz="2000" dirty="0">
                <a:solidFill>
                  <a:srgbClr val="0000CC"/>
                </a:solidFill>
              </a:rPr>
              <a:t>void f()</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r>
              <a:rPr lang="en-US" altLang="zh-CN" sz="2000" dirty="0" smtClean="0">
                <a:solidFill>
                  <a:srgbClr val="0000CC"/>
                </a:solidFill>
              </a:rPr>
              <a:t> </a:t>
            </a:r>
            <a:r>
              <a:rPr lang="en-US" altLang="zh-CN" sz="2000" dirty="0" err="1" smtClean="0">
                <a:solidFill>
                  <a:srgbClr val="0000CC"/>
                </a:solidFill>
              </a:rPr>
              <a:t>int</a:t>
            </a:r>
            <a:r>
              <a:rPr lang="en-US" altLang="zh-CN" sz="2000" dirty="0" smtClean="0">
                <a:solidFill>
                  <a:srgbClr val="0000CC"/>
                </a:solidFill>
              </a:rPr>
              <a:t> </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b=3</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static </a:t>
            </a:r>
            <a:r>
              <a:rPr lang="en-US" altLang="zh-CN" sz="2000" dirty="0" err="1">
                <a:solidFill>
                  <a:srgbClr val="0000CC"/>
                </a:solidFill>
              </a:rPr>
              <a:t>int</a:t>
            </a:r>
            <a:r>
              <a:rPr lang="en-US" altLang="zh-CN" sz="2000" dirty="0">
                <a:solidFill>
                  <a:srgbClr val="0000CC"/>
                </a:solidFill>
              </a:rPr>
              <a:t> c</a:t>
            </a:r>
            <a:r>
              <a:rPr lang="zh-CN" altLang="en-US" sz="2000" dirty="0">
                <a:solidFill>
                  <a:srgbClr val="0000CC"/>
                </a:solidFill>
              </a:rPr>
              <a:t>，</a:t>
            </a:r>
            <a:r>
              <a:rPr lang="en-US" altLang="zh-CN" sz="2000" dirty="0">
                <a:solidFill>
                  <a:srgbClr val="0000CC"/>
                </a:solidFill>
              </a:rPr>
              <a:t>d=5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a=3</a:t>
            </a:r>
            <a:r>
              <a:rPr lang="zh-CN" altLang="en-US" sz="2000" dirty="0">
                <a:solidFill>
                  <a:srgbClr val="0000CC"/>
                </a:solidFill>
              </a:rPr>
              <a:t>；</a:t>
            </a:r>
            <a:r>
              <a:rPr lang="en-US" altLang="zh-CN" sz="2000" dirty="0">
                <a:solidFill>
                  <a:srgbClr val="0000CC"/>
                </a:solidFill>
              </a:rPr>
              <a:t>c=5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b++</a:t>
            </a:r>
            <a:r>
              <a:rPr lang="zh-CN" altLang="en-US" sz="2000" dirty="0">
                <a:solidFill>
                  <a:srgbClr val="0000CC"/>
                </a:solidFill>
              </a:rPr>
              <a:t>；</a:t>
            </a:r>
            <a:r>
              <a:rPr lang="en-US" altLang="zh-CN" sz="2000" dirty="0" err="1">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err="1" smtClean="0">
                <a:solidFill>
                  <a:srgbClr val="0000CC"/>
                </a:solidFill>
              </a:rPr>
              <a:t>printf</a:t>
            </a:r>
            <a:r>
              <a:rPr lang="en-US" altLang="zh-CN" sz="2000" dirty="0">
                <a:solidFill>
                  <a:srgbClr val="0000CC"/>
                </a:solidFill>
              </a:rPr>
              <a:t>(“%</a:t>
            </a:r>
            <a:r>
              <a:rPr lang="en-US" altLang="zh-CN" sz="2000" dirty="0" smtClean="0">
                <a:solidFill>
                  <a:srgbClr val="0000CC"/>
                </a:solidFill>
              </a:rPr>
              <a:t>d\</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\n</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a:t>
            </a:r>
            <a:r>
              <a:rPr lang="zh-CN" altLang="en-US" sz="2000" dirty="0" smtClean="0">
                <a:solidFill>
                  <a:srgbClr val="0000CC"/>
                </a:solidFill>
              </a:rPr>
              <a:t>，</a:t>
            </a:r>
            <a:r>
              <a:rPr lang="en-US" altLang="zh-CN" sz="2000" dirty="0" smtClean="0">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a:solidFill>
                  <a:srgbClr val="0000CC"/>
                </a:solidFill>
              </a:rPr>
              <a:t>} </a:t>
            </a:r>
            <a:endParaRPr lang="en-US" altLang="zh-CN" sz="2000" dirty="0" smtClean="0">
              <a:solidFill>
                <a:srgbClr val="0000CC"/>
              </a:solidFill>
            </a:endParaRPr>
          </a:p>
          <a:p>
            <a:pPr>
              <a:lnSpc>
                <a:spcPct val="140000"/>
              </a:lnSpc>
            </a:pPr>
            <a:r>
              <a:rPr lang="en-US" altLang="zh-CN" sz="2000" dirty="0">
                <a:solidFill>
                  <a:srgbClr val="0000CC"/>
                </a:solidFill>
              </a:rPr>
              <a:t> </a:t>
            </a:r>
            <a:r>
              <a:rPr lang="en-US" altLang="zh-CN" sz="2000" dirty="0" smtClean="0">
                <a:solidFill>
                  <a:srgbClr val="0000CC"/>
                </a:solidFill>
              </a:rPr>
              <a:t>      </a:t>
            </a:r>
            <a:r>
              <a:rPr lang="en-US" altLang="zh-CN" sz="2000" dirty="0">
                <a:solidFill>
                  <a:srgbClr val="0000CC"/>
                </a:solidFill>
              </a:rPr>
              <a:t>void main()</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f()</a:t>
            </a:r>
            <a:r>
              <a:rPr lang="zh-CN" altLang="en-US" sz="2000" dirty="0">
                <a:solidFill>
                  <a:srgbClr val="0000CC"/>
                </a:solidFill>
              </a:rPr>
              <a:t>；</a:t>
            </a:r>
            <a:r>
              <a:rPr lang="en-US" altLang="zh-CN" sz="2000" dirty="0">
                <a:solidFill>
                  <a:srgbClr val="0000CC"/>
                </a:solidFill>
              </a:rPr>
              <a:t>f()</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t>
            </a:r>
            <a:endParaRPr lang="en-US" altLang="zh-CN" sz="2000" dirty="0">
              <a:solidFill>
                <a:srgbClr val="0000CC"/>
              </a:solidFill>
            </a:endParaRPr>
          </a:p>
        </p:txBody>
      </p:sp>
      <p:sp>
        <p:nvSpPr>
          <p:cNvPr id="5" name="TextBox 4"/>
          <p:cNvSpPr txBox="1"/>
          <p:nvPr/>
        </p:nvSpPr>
        <p:spPr>
          <a:xfrm>
            <a:off x="3347915" y="4492175"/>
            <a:ext cx="1467068" cy="1384995"/>
          </a:xfrm>
          <a:prstGeom prst="rect">
            <a:avLst/>
          </a:prstGeom>
          <a:solidFill>
            <a:schemeClr val="accent1">
              <a:lumMod val="20000"/>
              <a:lumOff val="80000"/>
            </a:schemeClr>
          </a:solidFill>
        </p:spPr>
        <p:txBody>
          <a:bodyPr wrap="none" rtlCol="0">
            <a:spAutoFit/>
          </a:bodyPr>
          <a:lstStyle/>
          <a:p>
            <a:pPr>
              <a:lnSpc>
                <a:spcPct val="140000"/>
              </a:lnSpc>
            </a:pPr>
            <a:r>
              <a:rPr lang="zh-CN" altLang="en-US" sz="2000" dirty="0"/>
              <a:t>运行结果：</a:t>
            </a:r>
          </a:p>
          <a:p>
            <a:pPr>
              <a:lnSpc>
                <a:spcPct val="140000"/>
              </a:lnSpc>
            </a:pPr>
            <a:r>
              <a:rPr lang="en-US" altLang="zh-CN" sz="2000" dirty="0" smtClean="0"/>
              <a:t>4 </a:t>
            </a:r>
            <a:r>
              <a:rPr lang="en-US" altLang="zh-CN" sz="2000" dirty="0"/>
              <a:t>4  6  6</a:t>
            </a:r>
          </a:p>
          <a:p>
            <a:pPr>
              <a:lnSpc>
                <a:spcPct val="140000"/>
              </a:lnSpc>
            </a:pPr>
            <a:r>
              <a:rPr lang="en-US" altLang="zh-CN" sz="2000" dirty="0" smtClean="0"/>
              <a:t>4 </a:t>
            </a:r>
            <a:r>
              <a:rPr lang="en-US" altLang="zh-CN" sz="2000" dirty="0"/>
              <a:t>4  6  </a:t>
            </a:r>
            <a:r>
              <a:rPr lang="en-US" altLang="zh-CN" sz="2000" dirty="0" smtClean="0"/>
              <a:t>7</a:t>
            </a:r>
            <a:endParaRPr lang="zh-CN" altLang="en-US" sz="2000" dirty="0"/>
          </a:p>
        </p:txBody>
      </p:sp>
      <p:sp>
        <p:nvSpPr>
          <p:cNvPr id="6" name="TextBox 5"/>
          <p:cNvSpPr txBox="1"/>
          <p:nvPr/>
        </p:nvSpPr>
        <p:spPr>
          <a:xfrm>
            <a:off x="3635935" y="908825"/>
            <a:ext cx="4570482" cy="2246769"/>
          </a:xfrm>
          <a:prstGeom prst="rect">
            <a:avLst/>
          </a:prstGeom>
          <a:solidFill>
            <a:srgbClr val="FFC000"/>
          </a:solidFill>
        </p:spPr>
        <p:txBody>
          <a:bodyPr wrap="none" rtlCol="0">
            <a:spAutoFit/>
          </a:bodyPr>
          <a:lstStyle/>
          <a:p>
            <a:pPr>
              <a:lnSpc>
                <a:spcPct val="140000"/>
              </a:lnSpc>
            </a:pPr>
            <a:r>
              <a:rPr lang="zh-CN" altLang="en-US" sz="2000" dirty="0">
                <a:solidFill>
                  <a:srgbClr val="0000CC"/>
                </a:solidFill>
              </a:rPr>
              <a:t>编译</a:t>
            </a:r>
            <a:r>
              <a:rPr lang="zh-CN" altLang="en-US" sz="2000" dirty="0" smtClean="0">
                <a:solidFill>
                  <a:srgbClr val="0000CC"/>
                </a:solidFill>
              </a:rPr>
              <a:t>时</a:t>
            </a:r>
            <a:r>
              <a:rPr lang="en-US" altLang="zh-CN" sz="2000" dirty="0" smtClean="0">
                <a:solidFill>
                  <a:srgbClr val="0000CC"/>
                </a:solidFill>
              </a:rPr>
              <a:t>:</a:t>
            </a:r>
          </a:p>
          <a:p>
            <a:pPr>
              <a:lnSpc>
                <a:spcPct val="140000"/>
              </a:lnSpc>
            </a:pPr>
            <a:r>
              <a:rPr lang="zh-CN" altLang="en-US" sz="2000" dirty="0" smtClean="0">
                <a:solidFill>
                  <a:srgbClr val="0000CC"/>
                </a:solidFill>
              </a:rPr>
              <a:t>局部静态变量</a:t>
            </a:r>
            <a:r>
              <a:rPr lang="en-US" altLang="zh-CN" sz="2000" dirty="0" smtClean="0">
                <a:solidFill>
                  <a:srgbClr val="0000CC"/>
                </a:solidFill>
              </a:rPr>
              <a:t>c</a:t>
            </a:r>
            <a:r>
              <a:rPr lang="zh-CN" altLang="en-US" sz="2000" dirty="0" smtClean="0">
                <a:solidFill>
                  <a:srgbClr val="0000CC"/>
                </a:solidFill>
              </a:rPr>
              <a:t>，初值为</a:t>
            </a:r>
            <a:r>
              <a:rPr lang="en-US" altLang="zh-CN" sz="2000" dirty="0" smtClean="0">
                <a:solidFill>
                  <a:srgbClr val="0000CC"/>
                </a:solidFill>
              </a:rPr>
              <a:t>0</a:t>
            </a:r>
            <a:r>
              <a:rPr lang="zh-CN" altLang="en-US" sz="2000" dirty="0" smtClean="0">
                <a:solidFill>
                  <a:srgbClr val="0000CC"/>
                </a:solidFill>
              </a:rPr>
              <a:t>，</a:t>
            </a:r>
            <a:r>
              <a:rPr lang="en-US" altLang="zh-CN" sz="2000" dirty="0" smtClean="0">
                <a:solidFill>
                  <a:srgbClr val="0000CC"/>
                </a:solidFill>
              </a:rPr>
              <a:t>d</a:t>
            </a:r>
            <a:r>
              <a:rPr lang="zh-CN" altLang="en-US" sz="2000" dirty="0" smtClean="0">
                <a:solidFill>
                  <a:srgbClr val="0000CC"/>
                </a:solidFill>
              </a:rPr>
              <a:t>初值为</a:t>
            </a:r>
            <a:r>
              <a:rPr lang="en-US" altLang="zh-CN" sz="2000" dirty="0" smtClean="0">
                <a:solidFill>
                  <a:srgbClr val="0000CC"/>
                </a:solidFill>
              </a:rPr>
              <a:t>5</a:t>
            </a:r>
            <a:r>
              <a:rPr lang="zh-CN" altLang="en-US" sz="2000" dirty="0" smtClean="0">
                <a:solidFill>
                  <a:srgbClr val="0000CC"/>
                </a:solidFill>
              </a:rPr>
              <a:t>。</a:t>
            </a:r>
            <a:endParaRPr lang="en-US" altLang="zh-CN" sz="2000" dirty="0" smtClean="0">
              <a:solidFill>
                <a:srgbClr val="0000CC"/>
              </a:solidFill>
            </a:endParaRPr>
          </a:p>
          <a:p>
            <a:pPr>
              <a:lnSpc>
                <a:spcPct val="140000"/>
              </a:lnSpc>
            </a:pPr>
            <a:r>
              <a:rPr lang="zh-CN" altLang="en-US" sz="2000" dirty="0" smtClean="0">
                <a:solidFill>
                  <a:srgbClr val="0000CC"/>
                </a:solidFill>
              </a:rPr>
              <a:t>第一次调用</a:t>
            </a:r>
            <a:r>
              <a:rPr lang="en-US" altLang="zh-CN" sz="2000" dirty="0" smtClean="0">
                <a:solidFill>
                  <a:srgbClr val="0000CC"/>
                </a:solidFill>
              </a:rPr>
              <a:t>f()</a:t>
            </a:r>
            <a:r>
              <a:rPr lang="zh-CN" altLang="en-US" sz="2000" dirty="0" smtClean="0">
                <a:solidFill>
                  <a:srgbClr val="0000CC"/>
                </a:solidFill>
              </a:rPr>
              <a:t>后，</a:t>
            </a:r>
            <a:r>
              <a:rPr lang="en-US" altLang="zh-CN" sz="2000" dirty="0" smtClean="0">
                <a:solidFill>
                  <a:srgbClr val="0000CC"/>
                </a:solidFill>
              </a:rPr>
              <a:t>c=6, d=6</a:t>
            </a:r>
          </a:p>
          <a:p>
            <a:pPr>
              <a:lnSpc>
                <a:spcPct val="140000"/>
              </a:lnSpc>
            </a:pPr>
            <a:r>
              <a:rPr lang="zh-CN" altLang="en-US" sz="2000" dirty="0" smtClean="0">
                <a:solidFill>
                  <a:srgbClr val="0000CC"/>
                </a:solidFill>
              </a:rPr>
              <a:t>以后调用</a:t>
            </a:r>
            <a:r>
              <a:rPr lang="en-US" altLang="zh-CN" sz="2000" dirty="0" smtClean="0">
                <a:solidFill>
                  <a:srgbClr val="0000CC"/>
                </a:solidFill>
              </a:rPr>
              <a:t>f(),</a:t>
            </a:r>
            <a:r>
              <a:rPr lang="en-US" altLang="zh-CN" sz="2000" dirty="0" err="1" smtClean="0">
                <a:solidFill>
                  <a:srgbClr val="0000CC"/>
                </a:solidFill>
              </a:rPr>
              <a:t>c,d</a:t>
            </a:r>
            <a:r>
              <a:rPr lang="zh-CN" altLang="en-US" sz="2000" dirty="0" smtClean="0">
                <a:solidFill>
                  <a:srgbClr val="0000CC"/>
                </a:solidFill>
              </a:rPr>
              <a:t>使用上次存储的值。</a:t>
            </a:r>
            <a:endParaRPr lang="en-US" altLang="zh-CN" sz="2000" dirty="0" smtClean="0">
              <a:solidFill>
                <a:srgbClr val="0000CC"/>
              </a:solidFill>
            </a:endParaRPr>
          </a:p>
          <a:p>
            <a:pPr>
              <a:lnSpc>
                <a:spcPct val="140000"/>
              </a:lnSpc>
            </a:pPr>
            <a:r>
              <a:rPr lang="zh-CN" altLang="en-US" sz="2000" dirty="0" smtClean="0">
                <a:solidFill>
                  <a:srgbClr val="0000CC"/>
                </a:solidFill>
              </a:rPr>
              <a:t>因此，</a:t>
            </a:r>
            <a:r>
              <a:rPr lang="zh-CN" altLang="en-US" sz="2000" b="1" dirty="0" smtClean="0">
                <a:solidFill>
                  <a:srgbClr val="0000CC"/>
                </a:solidFill>
              </a:rPr>
              <a:t>静态变量具有继承性。</a:t>
            </a:r>
            <a:endParaRPr lang="zh-CN" altLang="en-US" sz="2000" b="1" dirty="0">
              <a:solidFill>
                <a:srgbClr val="0000CC"/>
              </a:solidFill>
            </a:endParaRPr>
          </a:p>
        </p:txBody>
      </p:sp>
    </p:spTree>
    <p:extLst>
      <p:ext uri="{BB962C8B-B14F-4D97-AF65-F5344CB8AC3E}">
        <p14:creationId xmlns:p14="http://schemas.microsoft.com/office/powerpoint/2010/main" val="429467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p:cNvSpPr>
          <p:nvPr/>
        </p:nvSpPr>
        <p:spPr bwMode="auto">
          <a:xfrm>
            <a:off x="838200" y="1504950"/>
            <a:ext cx="7715250" cy="4400550"/>
          </a:xfrm>
          <a:prstGeom prst="upArrowCallout">
            <a:avLst>
              <a:gd name="adj1" fmla="val 48994"/>
              <a:gd name="adj2" fmla="val 43831"/>
              <a:gd name="adj3" fmla="val 10852"/>
              <a:gd name="adj4" fmla="val 83329"/>
            </a:avLst>
          </a:prstGeom>
          <a:gradFill rotWithShape="0">
            <a:gsLst>
              <a:gs pos="0">
                <a:srgbClr val="CCECFF"/>
              </a:gs>
              <a:gs pos="100000">
                <a:srgbClr val="F0F8FF"/>
              </a:gs>
            </a:gsLst>
            <a:lin ang="0" scaled="1"/>
          </a:gradFill>
          <a:ln w="2857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1" name="AutoShape 3"/>
          <p:cNvSpPr>
            <a:spLocks/>
          </p:cNvSpPr>
          <p:nvPr/>
        </p:nvSpPr>
        <p:spPr bwMode="auto">
          <a:xfrm>
            <a:off x="876300" y="723900"/>
            <a:ext cx="2171700" cy="800100"/>
          </a:xfrm>
          <a:prstGeom prst="homePlate">
            <a:avLst>
              <a:gd name="adj" fmla="val 56636"/>
            </a:avLst>
          </a:prstGeom>
          <a:gradFill rotWithShape="0">
            <a:gsLst>
              <a:gs pos="0">
                <a:srgbClr val="741700"/>
              </a:gs>
              <a:gs pos="50000">
                <a:srgbClr val="FF3300"/>
              </a:gs>
              <a:gs pos="100000">
                <a:srgbClr val="741700"/>
              </a:gs>
            </a:gsLst>
            <a:lin ang="5400000" scaled="1"/>
          </a:gradFill>
          <a:ln w="952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2" name="Text Box 4"/>
          <p:cNvSpPr>
            <a:spLocks noChangeArrowheads="1"/>
          </p:cNvSpPr>
          <p:nvPr/>
        </p:nvSpPr>
        <p:spPr bwMode="auto">
          <a:xfrm>
            <a:off x="941388" y="2419350"/>
            <a:ext cx="7383462"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40000"/>
              </a:lnSpc>
              <a:spcBef>
                <a:spcPct val="50000"/>
              </a:spcBef>
              <a:buFont typeface="Monotype Sorts" pitchFamily="2" charset="2"/>
              <a:buChar char="¬"/>
            </a:pPr>
            <a:r>
              <a:rPr lang="zh-CN" altLang="en-US" sz="2800">
                <a:latin typeface="Times New Roman" pitchFamily="18" charset="0"/>
                <a:sym typeface="Monotype Sorts" pitchFamily="2" charset="2"/>
              </a:rPr>
              <a:t>对静态存储变量，若定义时赋初值，则调用　　　　　</a:t>
            </a:r>
          </a:p>
          <a:p>
            <a:pPr marL="387350" indent="-387350" algn="just">
              <a:lnSpc>
                <a:spcPct val="140000"/>
              </a:lnSpc>
              <a:spcBef>
                <a:spcPct val="50000"/>
              </a:spcBef>
              <a:buFont typeface="Monotype Sorts" pitchFamily="2" charset="2"/>
              <a:buNone/>
            </a:pPr>
            <a:r>
              <a:rPr lang="zh-CN" altLang="en-US" sz="2800">
                <a:latin typeface="Times New Roman" pitchFamily="18" charset="0"/>
                <a:sym typeface="Monotype Sorts" pitchFamily="2" charset="2"/>
              </a:rPr>
              <a:t>　时不再赋初值，且每次调用时使用最新值。</a:t>
            </a:r>
            <a:endParaRPr lang="zh-CN" altLang="en-US"/>
          </a:p>
        </p:txBody>
      </p:sp>
      <p:sp>
        <p:nvSpPr>
          <p:cNvPr id="68613" name="Text Box 5"/>
          <p:cNvSpPr>
            <a:spLocks noChangeArrowheads="1"/>
          </p:cNvSpPr>
          <p:nvPr/>
        </p:nvSpPr>
        <p:spPr bwMode="auto">
          <a:xfrm>
            <a:off x="952500" y="838200"/>
            <a:ext cx="2609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FF00"/>
                </a:solidFill>
                <a:latin typeface="Times New Roman" pitchFamily="18" charset="0"/>
                <a:sym typeface="Times New Roman" pitchFamily="18" charset="0"/>
              </a:rPr>
              <a:t>特别提醒：</a:t>
            </a:r>
            <a:endParaRPr lang="zh-CN" altLang="en-US"/>
          </a:p>
        </p:txBody>
      </p:sp>
      <p:sp>
        <p:nvSpPr>
          <p:cNvPr id="68614" name="Rectangle 6"/>
          <p:cNvSpPr>
            <a:spLocks noChangeArrowheads="1"/>
          </p:cNvSpPr>
          <p:nvPr/>
        </p:nvSpPr>
        <p:spPr bwMode="auto">
          <a:xfrm>
            <a:off x="900113" y="4076700"/>
            <a:ext cx="8243887"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30000"/>
              </a:lnSpc>
              <a:spcBef>
                <a:spcPct val="50000"/>
              </a:spcBef>
              <a:buFont typeface="Monotype Sorts" pitchFamily="2" charset="2"/>
              <a:buChar char="­"/>
            </a:pPr>
            <a:r>
              <a:rPr lang="zh-CN" altLang="en-US" sz="2800">
                <a:solidFill>
                  <a:srgbClr val="40458C"/>
                </a:solidFill>
                <a:latin typeface="Times New Roman" pitchFamily="18" charset="0"/>
                <a:sym typeface="Times New Roman" pitchFamily="18" charset="0"/>
              </a:rPr>
              <a:t>对静态存储变量，若定义时不赋初值</a:t>
            </a:r>
            <a:r>
              <a:rPr lang="en-US" sz="2800">
                <a:solidFill>
                  <a:srgbClr val="40458C"/>
                </a:solidFill>
                <a:latin typeface="Times New Roman" pitchFamily="18" charset="0"/>
                <a:sym typeface="Times New Roman" pitchFamily="18" charset="0"/>
              </a:rPr>
              <a:t>,</a:t>
            </a:r>
            <a:r>
              <a:rPr lang="zh-CN" altLang="en-US" sz="2800">
                <a:solidFill>
                  <a:srgbClr val="40458C"/>
                </a:solidFill>
                <a:latin typeface="Times New Roman" pitchFamily="18" charset="0"/>
                <a:sym typeface="Times New Roman" pitchFamily="18" charset="0"/>
              </a:rPr>
              <a:t>则系</a:t>
            </a:r>
          </a:p>
          <a:p>
            <a:pPr marL="387350" indent="-387350" algn="just">
              <a:lnSpc>
                <a:spcPct val="130000"/>
              </a:lnSpc>
              <a:spcBef>
                <a:spcPct val="50000"/>
              </a:spcBef>
              <a:buFont typeface="Monotype Sorts" pitchFamily="2" charset="2"/>
              <a:buNone/>
            </a:pPr>
            <a:r>
              <a:rPr lang="zh-CN" altLang="en-US" sz="2800">
                <a:solidFill>
                  <a:srgbClr val="40458C"/>
                </a:solidFill>
                <a:latin typeface="Times New Roman" pitchFamily="18" charset="0"/>
                <a:sym typeface="Times New Roman" pitchFamily="18" charset="0"/>
              </a:rPr>
              <a:t>　统置初值</a:t>
            </a:r>
            <a:r>
              <a:rPr lang="en-US" sz="2800">
                <a:solidFill>
                  <a:srgbClr val="40458C"/>
                </a:solidFill>
                <a:latin typeface="Times New Roman" pitchFamily="18" charset="0"/>
                <a:sym typeface="Times New Roman" pitchFamily="18" charset="0"/>
              </a:rPr>
              <a:t>0,</a:t>
            </a:r>
            <a:r>
              <a:rPr lang="zh-CN" altLang="en-US" sz="2800">
                <a:solidFill>
                  <a:srgbClr val="40458C"/>
                </a:solidFill>
                <a:latin typeface="Times New Roman" pitchFamily="18" charset="0"/>
                <a:sym typeface="Times New Roman" pitchFamily="18" charset="0"/>
              </a:rPr>
              <a:t>而动态变量不赋初值则值不确定。</a:t>
            </a:r>
            <a:endParaRPr lang="zh-CN" altLang="en-US"/>
          </a:p>
        </p:txBody>
      </p:sp>
      <p:pic>
        <p:nvPicPr>
          <p:cNvPr id="68615" name="Picture 7" descr="flow016"/>
          <p:cNvPicPr>
            <a:picLocks noChangeAspect="1" noChangeArrowheads="1"/>
          </p:cNvPicPr>
          <p:nvPr/>
        </p:nvPicPr>
        <p:blipFill>
          <a:blip r:embed="rId2">
            <a:extLst>
              <a:ext uri="{28A0092B-C50C-407E-A947-70E740481C1C}">
                <a14:useLocalDpi xmlns:a14="http://schemas.microsoft.com/office/drawing/2010/main" val="0"/>
              </a:ext>
            </a:extLst>
          </a:blip>
          <a:srcRect l="21819" t="17664" r="12122" b="12143"/>
          <a:stretch>
            <a:fillRect/>
          </a:stretch>
        </p:blipFill>
        <p:spPr bwMode="auto">
          <a:xfrm>
            <a:off x="4129088" y="1201738"/>
            <a:ext cx="11334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6" name="Group 15"/>
          <p:cNvGrpSpPr>
            <a:grpSpLocks/>
          </p:cNvGrpSpPr>
          <p:nvPr/>
        </p:nvGrpSpPr>
        <p:grpSpPr bwMode="auto">
          <a:xfrm>
            <a:off x="6651625" y="0"/>
            <a:ext cx="2263775" cy="476250"/>
            <a:chOff x="0" y="0"/>
            <a:chExt cx="1426" cy="300"/>
          </a:xfrm>
        </p:grpSpPr>
        <p:sp>
          <p:nvSpPr>
            <p:cNvPr id="6861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861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 name="矩形 1"/>
          <p:cNvSpPr/>
          <p:nvPr/>
        </p:nvSpPr>
        <p:spPr>
          <a:xfrm>
            <a:off x="3267389" y="481275"/>
            <a:ext cx="2856872" cy="461665"/>
          </a:xfrm>
          <a:prstGeom prst="rect">
            <a:avLst/>
          </a:prstGeom>
          <a:ln>
            <a:solidFill>
              <a:schemeClr val="tx1"/>
            </a:solidFill>
          </a:ln>
        </p:spPr>
        <p:txBody>
          <a:bodyPr wrap="none">
            <a:spAutoFit/>
          </a:bodyPr>
          <a:lstStyle/>
          <a:p>
            <a:r>
              <a:rPr lang="zh-CN" altLang="en-US" dirty="0">
                <a:solidFill>
                  <a:srgbClr val="0000CC"/>
                </a:solidFill>
              </a:rPr>
              <a:t> </a:t>
            </a:r>
            <a:r>
              <a:rPr lang="en-US" altLang="zh-CN" dirty="0">
                <a:solidFill>
                  <a:srgbClr val="0000CC"/>
                </a:solidFill>
              </a:rPr>
              <a:t>static </a:t>
            </a:r>
            <a:r>
              <a:rPr lang="en-US" altLang="zh-CN" dirty="0" err="1">
                <a:solidFill>
                  <a:srgbClr val="0000CC"/>
                </a:solidFill>
              </a:rPr>
              <a:t>int</a:t>
            </a:r>
            <a:r>
              <a:rPr lang="en-US" altLang="zh-CN" dirty="0">
                <a:solidFill>
                  <a:srgbClr val="0000CC"/>
                </a:solidFill>
              </a:rPr>
              <a:t> c</a:t>
            </a:r>
            <a:r>
              <a:rPr lang="zh-CN" altLang="en-US" dirty="0">
                <a:solidFill>
                  <a:srgbClr val="0000CC"/>
                </a:solidFill>
              </a:rPr>
              <a:t>，</a:t>
            </a:r>
            <a:r>
              <a:rPr lang="en-US" altLang="zh-CN" dirty="0">
                <a:solidFill>
                  <a:srgbClr val="0000CC"/>
                </a:solidFill>
              </a:rPr>
              <a:t>d=5</a:t>
            </a:r>
            <a:r>
              <a:rPr lang="zh-CN" altLang="en-US" dirty="0">
                <a:solidFill>
                  <a:srgbClr val="0000CC"/>
                </a:solidFill>
              </a:rPr>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a:spLocks noChangeArrowheads="1"/>
          </p:cNvSpPr>
          <p:nvPr/>
        </p:nvSpPr>
        <p:spPr bwMode="auto">
          <a:xfrm>
            <a:off x="246063" y="857250"/>
            <a:ext cx="5627687" cy="4514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a:solidFill>
                  <a:srgbClr val="0000FF"/>
                </a:solidFill>
                <a:latin typeface="Times New Roman" pitchFamily="18" charset="0"/>
                <a:sym typeface="Times New Roman" pitchFamily="18" charset="0"/>
              </a:rPr>
              <a:t>#include &lt;stdio.h&gt;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fac (int n)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函数定义*</a:t>
            </a:r>
            <a:r>
              <a:rPr lang="en-US" b="1">
                <a:solidFill>
                  <a:srgbClr val="0000FF"/>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static int f=1;</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f=f</a:t>
            </a:r>
            <a:r>
              <a:rPr lang="zh-CN" altLang="en-US">
                <a:solidFill>
                  <a:srgbClr val="0000FF"/>
                </a:solidFill>
                <a:latin typeface="Times New Roman" pitchFamily="18" charset="0"/>
                <a:sym typeface="Times New Roman" pitchFamily="18" charset="0"/>
              </a:rPr>
              <a:t>*</a:t>
            </a:r>
            <a:r>
              <a:rPr lang="en-US">
                <a:solidFill>
                  <a:srgbClr val="0000FF"/>
                </a:solidFill>
                <a:latin typeface="Times New Roman" pitchFamily="18" charset="0"/>
                <a:sym typeface="Times New Roman" pitchFamily="18" charset="0"/>
              </a:rPr>
              <a:t>n;</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return(f);</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void main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for (i=1; i&lt;=5;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printf ("%d!=%d\n", i, fac(i));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a:t>
            </a:r>
            <a:endParaRPr lang="zh-CN" altLang="en-US">
              <a:solidFill>
                <a:srgbClr val="0000FF"/>
              </a:solidFill>
              <a:latin typeface="Times New Roman" pitchFamily="18" charset="0"/>
              <a:sym typeface="Times New Roman" pitchFamily="18" charset="0"/>
            </a:endParaRPr>
          </a:p>
        </p:txBody>
      </p:sp>
      <p:sp>
        <p:nvSpPr>
          <p:cNvPr id="69635" name="Rectangle 4"/>
          <p:cNvSpPr>
            <a:spLocks noChangeArrowheads="1"/>
          </p:cNvSpPr>
          <p:nvPr/>
        </p:nvSpPr>
        <p:spPr bwMode="auto">
          <a:xfrm>
            <a:off x="109538" y="319088"/>
            <a:ext cx="3144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CC"/>
                </a:solidFill>
                <a:latin typeface="幼圆" pitchFamily="49" charset="-122"/>
                <a:ea typeface="幼圆" pitchFamily="49" charset="-122"/>
                <a:sym typeface="幼圆" pitchFamily="49" charset="-122"/>
              </a:rPr>
              <a:t> </a:t>
            </a:r>
            <a:r>
              <a:rPr lang="zh-CN" altLang="en-US" sz="2800" b="1">
                <a:solidFill>
                  <a:srgbClr val="FF33CC"/>
                </a:solidFill>
                <a:latin typeface="幼圆" pitchFamily="49" charset="-122"/>
                <a:ea typeface="幼圆" pitchFamily="49" charset="-122"/>
                <a:sym typeface="幼圆" pitchFamily="49" charset="-122"/>
              </a:rPr>
              <a:t>例：</a:t>
            </a:r>
            <a:r>
              <a:rPr lang="zh-CN" altLang="en-US" sz="2800" b="1">
                <a:solidFill>
                  <a:srgbClr val="40458C"/>
                </a:solidFill>
                <a:latin typeface="Times New Roman" pitchFamily="18" charset="0"/>
                <a:sym typeface="Times New Roman" pitchFamily="18" charset="0"/>
              </a:rPr>
              <a:t>求</a:t>
            </a:r>
            <a:r>
              <a:rPr lang="en-US" sz="2800" b="1">
                <a:solidFill>
                  <a:srgbClr val="40458C"/>
                </a:solidFill>
                <a:latin typeface="Times New Roman" pitchFamily="18" charset="0"/>
                <a:sym typeface="Times New Roman" pitchFamily="18" charset="0"/>
              </a:rPr>
              <a:t>n!</a:t>
            </a:r>
            <a:endParaRPr lang="zh-CN" altLang="en-US"/>
          </a:p>
        </p:txBody>
      </p:sp>
      <p:grpSp>
        <p:nvGrpSpPr>
          <p:cNvPr id="69636" name="Group 5"/>
          <p:cNvGrpSpPr>
            <a:grpSpLocks/>
          </p:cNvGrpSpPr>
          <p:nvPr/>
        </p:nvGrpSpPr>
        <p:grpSpPr bwMode="auto">
          <a:xfrm>
            <a:off x="7851775" y="5257800"/>
            <a:ext cx="1292225" cy="1277938"/>
            <a:chOff x="0" y="0"/>
            <a:chExt cx="814" cy="805"/>
          </a:xfrm>
        </p:grpSpPr>
        <p:sp>
          <p:nvSpPr>
            <p:cNvPr id="69637" name="Freeform 6"/>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8" name="Freeform 7"/>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9" name="Freeform 8"/>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0" name="Freeform 9"/>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1" name="Freeform 10"/>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2" name="Freeform 11"/>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3" name="Freeform 12"/>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4" name="Freeform 13"/>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5" name="Freeform 14"/>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6" name="Freeform 15"/>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7" name="Freeform 16"/>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8" name="Freeform 17"/>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9" name="Freeform 18"/>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0" name="Freeform 19"/>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1" name="Freeform 20"/>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2" name="Freeform 21"/>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3" name="Freeform 22"/>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4" name="Freeform 23"/>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5" name="Freeform 24"/>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6" name="Freeform 25"/>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7" name="Freeform 26"/>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8" name="Freeform 27"/>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9" name="Freeform 28"/>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0" name="Freeform 29"/>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1" name="Freeform 30"/>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2" name="Freeform 31"/>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3" name="Freeform 32"/>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4" name="Freeform 33"/>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5" name="Freeform 34"/>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6" name="Freeform 35"/>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7" name="Freeform 36"/>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8" name="Freeform 37"/>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9" name="Freeform 38"/>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0" name="Freeform 39"/>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1" name="Freeform 40"/>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2" name="Freeform 41"/>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3" name="Freeform 42"/>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4" name="Freeform 43"/>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5" name="Freeform 44"/>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6" name="Freeform 45"/>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7" name="Freeform 46"/>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8" name="Freeform 47"/>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9" name="Freeform 48"/>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69680" name="Text Box 49"/>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9681" name="Freeform 50"/>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9682" name="Text Box 4"/>
          <p:cNvSpPr>
            <a:spLocks noChangeArrowheads="1"/>
          </p:cNvSpPr>
          <p:nvPr/>
        </p:nvSpPr>
        <p:spPr bwMode="auto">
          <a:xfrm>
            <a:off x="254000" y="5518150"/>
            <a:ext cx="7086600" cy="797848"/>
          </a:xfrm>
          <a:prstGeom prst="rect">
            <a:avLst/>
          </a:prstGeom>
          <a:solidFill>
            <a:schemeClr val="accent1"/>
          </a:solidFill>
          <a:ln>
            <a:noFill/>
          </a:ln>
          <a:effectLst/>
          <a:extLst/>
        </p:spPr>
        <p:txBody>
          <a:bodyPr lIns="90000" tIns="46800" rIns="90000" bIns="46800">
            <a:spAutoFit/>
          </a:bodyPr>
          <a:lstStyle/>
          <a:p>
            <a:pPr>
              <a:lnSpc>
                <a:spcPct val="120000"/>
              </a:lnSpc>
              <a:spcBef>
                <a:spcPct val="50000"/>
              </a:spcBef>
            </a:pPr>
            <a:r>
              <a:rPr lang="en-US" sz="2000">
                <a:solidFill>
                  <a:srgbClr val="0000CC"/>
                </a:solidFill>
                <a:latin typeface="Times New Roman" pitchFamily="18" charset="0"/>
                <a:sym typeface="Times New Roman" pitchFamily="18" charset="0"/>
              </a:rPr>
              <a:t>       </a:t>
            </a:r>
            <a:r>
              <a:rPr lang="zh-CN" altLang="en-US" sz="2000">
                <a:solidFill>
                  <a:srgbClr val="0000CC"/>
                </a:solidFill>
                <a:latin typeface="Times New Roman" pitchFamily="18" charset="0"/>
                <a:sym typeface="Times New Roman" pitchFamily="18" charset="0"/>
              </a:rPr>
              <a:t>每一次调用</a:t>
            </a:r>
            <a:r>
              <a:rPr lang="en-US" sz="2000">
                <a:solidFill>
                  <a:srgbClr val="0000CC"/>
                </a:solidFill>
                <a:latin typeface="Times New Roman" pitchFamily="18" charset="0"/>
                <a:sym typeface="Times New Roman" pitchFamily="18" charset="0"/>
              </a:rPr>
              <a:t>fac(i),</a:t>
            </a:r>
            <a:r>
              <a:rPr lang="zh-CN" altLang="en-US" sz="2000">
                <a:solidFill>
                  <a:srgbClr val="0000CC"/>
                </a:solidFill>
                <a:latin typeface="Times New Roman" pitchFamily="18" charset="0"/>
                <a:sym typeface="Times New Roman" pitchFamily="18" charset="0"/>
              </a:rPr>
              <a:t>打印一个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，同时保留这个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的值以便下次再乘(</a:t>
            </a:r>
            <a:r>
              <a:rPr lang="en-US" sz="2000">
                <a:solidFill>
                  <a:srgbClr val="0000CC"/>
                </a:solidFill>
                <a:latin typeface="Times New Roman" pitchFamily="18" charset="0"/>
                <a:sym typeface="Times New Roman" pitchFamily="18" charset="0"/>
              </a:rPr>
              <a:t>i+1)</a:t>
            </a:r>
            <a:r>
              <a:rPr lang="zh-CN" altLang="en-US" sz="2000">
                <a:solidFill>
                  <a:srgbClr val="0000CC"/>
                </a:solidFill>
                <a:latin typeface="Times New Roman" pitchFamily="18" charset="0"/>
                <a:sym typeface="Times New Roman" pitchFamily="18" charset="0"/>
              </a:rPr>
              <a:t>。</a:t>
            </a:r>
            <a:endParaRPr lang="zh-CN" altLang="en-US" sz="2000">
              <a:solidFill>
                <a:srgbClr val="0000CC"/>
              </a:solidFill>
            </a:endParaRPr>
          </a:p>
        </p:txBody>
      </p:sp>
      <p:sp>
        <p:nvSpPr>
          <p:cNvPr id="69683" name="Text Box 3"/>
          <p:cNvSpPr>
            <a:spLocks noChangeArrowheads="1"/>
          </p:cNvSpPr>
          <p:nvPr/>
        </p:nvSpPr>
        <p:spPr bwMode="auto">
          <a:xfrm>
            <a:off x="6156325" y="1485900"/>
            <a:ext cx="1584325" cy="320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运行结果</a:t>
            </a:r>
            <a:r>
              <a:rPr lang="en-US" b="1">
                <a:solidFill>
                  <a:srgbClr val="40458C"/>
                </a:solidFill>
                <a:latin typeface="Times New Roman" pitchFamily="18" charset="0"/>
                <a:sym typeface="Times New Roman" pitchFamily="18" charset="0"/>
              </a:rPr>
              <a:t> </a:t>
            </a:r>
          </a:p>
          <a:p>
            <a:pPr>
              <a:spcBef>
                <a:spcPct val="50000"/>
              </a:spcBef>
            </a:pPr>
            <a:r>
              <a:rPr lang="en-US" b="1">
                <a:solidFill>
                  <a:srgbClr val="40458C"/>
                </a:solidFill>
                <a:latin typeface="Times New Roman" pitchFamily="18" charset="0"/>
                <a:sym typeface="Times New Roman" pitchFamily="18" charset="0"/>
              </a:rPr>
              <a:t>1</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2</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3</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6</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4</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24</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5</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120</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682"/>
                                        </p:tgtEl>
                                        <p:attrNameLst>
                                          <p:attrName>style.visibility</p:attrName>
                                        </p:attrNameLst>
                                      </p:cBhvr>
                                      <p:to>
                                        <p:strVal val="visible"/>
                                      </p:to>
                                    </p:set>
                                    <p:animEffect transition="in" filter="circle(in)">
                                      <p:cBhvr>
                                        <p:cTn id="7" dur="2000"/>
                                        <p:tgtEl>
                                          <p:spTgt spid="69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83"/>
                                        </p:tgtEl>
                                        <p:attrNameLst>
                                          <p:attrName>style.visibility</p:attrName>
                                        </p:attrNameLst>
                                      </p:cBhvr>
                                      <p:to>
                                        <p:strVal val="visible"/>
                                      </p:to>
                                    </p:set>
                                    <p:animEffect transition="in" filter="blinds(horizontal)">
                                      <p:cBhvr>
                                        <p:cTn id="12"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2" grpId="0" animBg="1"/>
      <p:bldP spid="69683" grpId="0" bldLvl="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29"/>
          <p:cNvSpPr>
            <a:spLocks noChangeArrowheads="1"/>
          </p:cNvSpPr>
          <p:nvPr/>
        </p:nvSpPr>
        <p:spPr bwMode="auto">
          <a:xfrm>
            <a:off x="323850" y="357188"/>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四、局部与全局变量</a:t>
            </a:r>
            <a:endParaRPr lang="zh-CN" altLang="en-US"/>
          </a:p>
        </p:txBody>
      </p:sp>
      <p:sp>
        <p:nvSpPr>
          <p:cNvPr id="70660" name="Rectangle 30" descr="Rectangle: Click to edit Master text styles&#10;Second level&#10;Third level&#10;Fourth level&#10;Fifth level"/>
          <p:cNvSpPr>
            <a:spLocks noChangeArrowheads="1"/>
          </p:cNvSpPr>
          <p:nvPr/>
        </p:nvSpPr>
        <p:spPr bwMode="auto">
          <a:xfrm>
            <a:off x="71438" y="1000125"/>
            <a:ext cx="5000625" cy="4857750"/>
          </a:xfrm>
          <a:prstGeom prst="rect">
            <a:avLst/>
          </a:prstGeom>
          <a:solidFill>
            <a:schemeClr val="accent1"/>
          </a:solidFill>
          <a:ln w="9525" cmpd="sng">
            <a:solidFill>
              <a:schemeClr val="accent1"/>
            </a:solidFill>
            <a:miter lim="800000"/>
            <a:headEnd/>
            <a:tailEnd/>
          </a:ln>
        </p:spPr>
        <p:txBody>
          <a:bodyPr/>
          <a:lstStyle/>
          <a:p>
            <a:pPr marL="228600" indent="-228600">
              <a:lnSpc>
                <a:spcPct val="150000"/>
              </a:lnSpc>
              <a:spcBef>
                <a:spcPct val="20000"/>
              </a:spcBef>
              <a:buClr>
                <a:schemeClr val="hlink"/>
              </a:buClr>
              <a:buSzPct val="95000"/>
              <a:buFont typeface="Wingdings" pitchFamily="2" charset="2"/>
              <a:buChar char="w"/>
            </a:pPr>
            <a:r>
              <a:rPr lang="zh-CN" altLang="en-US" b="1">
                <a:solidFill>
                  <a:srgbClr val="0000FF"/>
                </a:solidFill>
                <a:sym typeface="Tahoma" pitchFamily="34" charset="0"/>
              </a:rPr>
              <a:t>局部变量</a:t>
            </a:r>
            <a:r>
              <a:rPr lang="en-US" b="1">
                <a:solidFill>
                  <a:srgbClr val="0000FF"/>
                </a:solidFill>
                <a:sym typeface="Tahoma" pitchFamily="34" charset="0"/>
              </a:rPr>
              <a:t>---</a:t>
            </a:r>
            <a:r>
              <a:rPr lang="zh-CN" altLang="en-US" b="1">
                <a:solidFill>
                  <a:srgbClr val="0000FF"/>
                </a:solidFill>
                <a:sym typeface="Tahoma" pitchFamily="34" charset="0"/>
              </a:rPr>
              <a:t>内部变量</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定义：在函数内定义，只在本函数内有效</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说明：</a:t>
            </a:r>
          </a:p>
          <a:p>
            <a:pPr marL="228600" indent="-228600">
              <a:lnSpc>
                <a:spcPct val="150000"/>
              </a:lnSpc>
              <a:spcBef>
                <a:spcPct val="20000"/>
              </a:spcBef>
              <a:buClr>
                <a:schemeClr val="hlink"/>
              </a:buClr>
              <a:buSzPct val="60000"/>
              <a:buFont typeface="Wingdings" pitchFamily="2" charset="2"/>
              <a:buChar char="n"/>
            </a:pPr>
            <a:r>
              <a:rPr lang="en-US" sz="2000">
                <a:solidFill>
                  <a:srgbClr val="0000FF"/>
                </a:solidFill>
                <a:sym typeface="Tahoma" pitchFamily="34" charset="0"/>
              </a:rPr>
              <a:t>main</a:t>
            </a:r>
            <a:r>
              <a:rPr lang="zh-CN" altLang="en-US" sz="2000">
                <a:solidFill>
                  <a:srgbClr val="0000FF"/>
                </a:solidFill>
                <a:sym typeface="Tahoma" pitchFamily="34" charset="0"/>
              </a:rPr>
              <a:t>中定义的变量只在</a:t>
            </a:r>
            <a:r>
              <a:rPr lang="en-US" sz="2000">
                <a:solidFill>
                  <a:srgbClr val="0000FF"/>
                </a:solidFill>
                <a:sym typeface="Tahoma" pitchFamily="34" charset="0"/>
              </a:rPr>
              <a:t>main</a:t>
            </a:r>
            <a:r>
              <a:rPr lang="zh-CN" altLang="en-US" sz="2000">
                <a:solidFill>
                  <a:srgbClr val="0000FF"/>
                </a:solidFill>
                <a:sym typeface="Tahoma" pitchFamily="34" charset="0"/>
              </a:rPr>
              <a:t>中有效</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不同函数中同名变量，占不同内存单元</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形参属于局部变量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可定义在复合语句中有效的变量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局部变量可用存储类型：</a:t>
            </a:r>
            <a:endParaRPr lang="en-US" sz="2000">
              <a:solidFill>
                <a:srgbClr val="0000FF"/>
              </a:solidFill>
              <a:sym typeface="Tahoma" pitchFamily="34" charset="0"/>
            </a:endParaRPr>
          </a:p>
          <a:p>
            <a:pPr marL="228600" indent="-228600">
              <a:lnSpc>
                <a:spcPct val="150000"/>
              </a:lnSpc>
              <a:spcBef>
                <a:spcPct val="20000"/>
              </a:spcBef>
              <a:buClr>
                <a:schemeClr val="hlink"/>
              </a:buClr>
              <a:buSzPct val="60000"/>
            </a:pPr>
            <a:r>
              <a:rPr lang="en-US" sz="2000">
                <a:solidFill>
                  <a:srgbClr val="0000FF"/>
                </a:solidFill>
                <a:sym typeface="Tahoma" pitchFamily="34" charset="0"/>
              </a:rPr>
              <a:t>auto     register    static    </a:t>
            </a:r>
            <a:r>
              <a:rPr lang="zh-CN" altLang="en-US" sz="2000">
                <a:solidFill>
                  <a:srgbClr val="0000FF"/>
                </a:solidFill>
                <a:sym typeface="Tahoma" pitchFamily="34" charset="0"/>
              </a:rPr>
              <a:t>（默认为</a:t>
            </a:r>
            <a:r>
              <a:rPr lang="en-US" sz="2000">
                <a:solidFill>
                  <a:srgbClr val="0000FF"/>
                </a:solidFill>
                <a:sym typeface="Tahoma" pitchFamily="34" charset="0"/>
              </a:rPr>
              <a:t>auto</a:t>
            </a:r>
            <a:r>
              <a:rPr lang="zh-CN" altLang="en-US" sz="2000">
                <a:solidFill>
                  <a:srgbClr val="0000FF"/>
                </a:solidFill>
                <a:sym typeface="Tahoma" pitchFamily="34" charset="0"/>
              </a:rPr>
              <a:t>）</a:t>
            </a:r>
          </a:p>
        </p:txBody>
      </p:sp>
      <p:grpSp>
        <p:nvGrpSpPr>
          <p:cNvPr id="70661" name="Group 31"/>
          <p:cNvGrpSpPr>
            <a:grpSpLocks/>
          </p:cNvGrpSpPr>
          <p:nvPr/>
        </p:nvGrpSpPr>
        <p:grpSpPr bwMode="auto">
          <a:xfrm>
            <a:off x="5143500" y="1082675"/>
            <a:ext cx="3943350" cy="5132388"/>
            <a:chOff x="0" y="0"/>
            <a:chExt cx="2484" cy="3233"/>
          </a:xfrm>
        </p:grpSpPr>
        <p:sp>
          <p:nvSpPr>
            <p:cNvPr id="70662" name="Rectangle 32"/>
            <p:cNvSpPr>
              <a:spLocks noChangeArrowheads="1"/>
            </p:cNvSpPr>
            <p:nvPr/>
          </p:nvSpPr>
          <p:spPr bwMode="auto">
            <a:xfrm>
              <a:off x="0" y="0"/>
              <a:ext cx="2484" cy="3120"/>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0663" name="Text Box 33"/>
            <p:cNvSpPr>
              <a:spLocks noChangeArrowheads="1"/>
            </p:cNvSpPr>
            <p:nvPr/>
          </p:nvSpPr>
          <p:spPr bwMode="auto">
            <a:xfrm>
              <a:off x="244" y="103"/>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void 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0664" name="AutoShape 34"/>
            <p:cNvSpPr>
              <a:spLocks/>
            </p:cNvSpPr>
            <p:nvPr/>
          </p:nvSpPr>
          <p:spPr bwMode="auto">
            <a:xfrm>
              <a:off x="1536" y="208"/>
              <a:ext cx="47" cy="688"/>
            </a:xfrm>
            <a:prstGeom prst="rightBrace">
              <a:avLst>
                <a:gd name="adj1" fmla="val 121986"/>
                <a:gd name="adj2" fmla="val 50000"/>
              </a:avLst>
            </a:prstGeom>
            <a:noFill/>
            <a:ln w="952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5" name="Text Box 35"/>
            <p:cNvSpPr>
              <a:spLocks noChangeArrowheads="1"/>
            </p:cNvSpPr>
            <p:nvPr/>
          </p:nvSpPr>
          <p:spPr bwMode="auto">
            <a:xfrm>
              <a:off x="1612" y="481"/>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0000FF"/>
                  </a:solidFill>
                  <a:latin typeface="Times New Roman" pitchFamily="18" charset="0"/>
                  <a:sym typeface="Times New Roman" pitchFamily="18" charset="0"/>
                </a:rPr>
                <a:t>a,b,c</a:t>
              </a:r>
              <a:r>
                <a:rPr lang="zh-CN" altLang="en-US" sz="2000">
                  <a:solidFill>
                    <a:srgbClr val="0000FF"/>
                  </a:solidFill>
                  <a:latin typeface="Times New Roman" pitchFamily="18" charset="0"/>
                  <a:sym typeface="Times New Roman" pitchFamily="18" charset="0"/>
                </a:rPr>
                <a:t>有效</a:t>
              </a:r>
              <a:endParaRPr lang="zh-CN" altLang="en-US"/>
            </a:p>
          </p:txBody>
        </p:sp>
        <p:sp>
          <p:nvSpPr>
            <p:cNvPr id="70666" name="AutoShape 36"/>
            <p:cNvSpPr>
              <a:spLocks/>
            </p:cNvSpPr>
            <p:nvPr/>
          </p:nvSpPr>
          <p:spPr bwMode="auto">
            <a:xfrm>
              <a:off x="1532" y="1171"/>
              <a:ext cx="47" cy="655"/>
            </a:xfrm>
            <a:prstGeom prst="rightBrace">
              <a:avLst>
                <a:gd name="adj1" fmla="val 116135"/>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0000CC"/>
                </a:solidFill>
                <a:latin typeface="Times New Roman" pitchFamily="18" charset="0"/>
                <a:sym typeface="Times New Roman" pitchFamily="18" charset="0"/>
              </a:endParaRPr>
            </a:p>
          </p:txBody>
        </p:sp>
        <p:sp>
          <p:nvSpPr>
            <p:cNvPr id="70667" name="Text Box 37"/>
            <p:cNvSpPr>
              <a:spLocks noChangeArrowheads="1"/>
            </p:cNvSpPr>
            <p:nvPr/>
          </p:nvSpPr>
          <p:spPr bwMode="auto">
            <a:xfrm>
              <a:off x="1608" y="1386"/>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dirty="0" err="1">
                  <a:solidFill>
                    <a:srgbClr val="0000CC"/>
                  </a:solidFill>
                  <a:latin typeface="Times New Roman" pitchFamily="18" charset="0"/>
                  <a:sym typeface="Times New Roman" pitchFamily="18" charset="0"/>
                </a:rPr>
                <a:t>x,y,i,j</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sp>
          <p:nvSpPr>
            <p:cNvPr id="70668" name="AutoShape 38"/>
            <p:cNvSpPr>
              <a:spLocks/>
            </p:cNvSpPr>
            <p:nvPr/>
          </p:nvSpPr>
          <p:spPr bwMode="auto">
            <a:xfrm>
              <a:off x="1516" y="2089"/>
              <a:ext cx="47" cy="833"/>
            </a:xfrm>
            <a:prstGeom prst="rightBrace">
              <a:avLst>
                <a:gd name="adj1" fmla="val 147613"/>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9" name="Text Box 39"/>
            <p:cNvSpPr>
              <a:spLocks noChangeArrowheads="1"/>
            </p:cNvSpPr>
            <p:nvPr/>
          </p:nvSpPr>
          <p:spPr bwMode="auto">
            <a:xfrm>
              <a:off x="1592" y="2362"/>
              <a:ext cx="738"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r>
                <a:rPr lang="en-US" sz="2000" dirty="0" err="1">
                  <a:solidFill>
                    <a:srgbClr val="0000CC"/>
                  </a:solidFill>
                  <a:latin typeface="Times New Roman" pitchFamily="18" charset="0"/>
                  <a:sym typeface="Times New Roman" pitchFamily="18" charset="0"/>
                </a:rPr>
                <a:t>m,n</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gr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p:cNvSpPr>
            <a:spLocks/>
          </p:cNvSpPr>
          <p:nvPr/>
        </p:nvSpPr>
        <p:spPr bwMode="auto">
          <a:xfrm>
            <a:off x="511175" y="514350"/>
            <a:ext cx="8334375" cy="5810250"/>
          </a:xfrm>
          <a:custGeom>
            <a:avLst/>
            <a:gdLst>
              <a:gd name="T0" fmla="*/ 386 w 5250"/>
              <a:gd name="T1" fmla="*/ 60 h 3000"/>
              <a:gd name="T2" fmla="*/ 290 w 5250"/>
              <a:gd name="T3" fmla="*/ 504 h 3000"/>
              <a:gd name="T4" fmla="*/ 278 w 5250"/>
              <a:gd name="T5" fmla="*/ 1308 h 3000"/>
              <a:gd name="T6" fmla="*/ 146 w 5250"/>
              <a:gd name="T7" fmla="*/ 1692 h 3000"/>
              <a:gd name="T8" fmla="*/ 230 w 5250"/>
              <a:gd name="T9" fmla="*/ 2244 h 3000"/>
              <a:gd name="T10" fmla="*/ 338 w 5250"/>
              <a:gd name="T11" fmla="*/ 2820 h 3000"/>
              <a:gd name="T12" fmla="*/ 1694 w 5250"/>
              <a:gd name="T13" fmla="*/ 2904 h 3000"/>
              <a:gd name="T14" fmla="*/ 3314 w 5250"/>
              <a:gd name="T15" fmla="*/ 2940 h 3000"/>
              <a:gd name="T16" fmla="*/ 4010 w 5250"/>
              <a:gd name="T17" fmla="*/ 2544 h 3000"/>
              <a:gd name="T18" fmla="*/ 4694 w 5250"/>
              <a:gd name="T19" fmla="*/ 2580 h 3000"/>
              <a:gd name="T20" fmla="*/ 4910 w 5250"/>
              <a:gd name="T21" fmla="*/ 1800 h 3000"/>
              <a:gd name="T22" fmla="*/ 5198 w 5250"/>
              <a:gd name="T23" fmla="*/ 1176 h 3000"/>
              <a:gd name="T24" fmla="*/ 5018 w 5250"/>
              <a:gd name="T25" fmla="*/ 228 h 3000"/>
              <a:gd name="T26" fmla="*/ 3806 w 5250"/>
              <a:gd name="T27" fmla="*/ 60 h 3000"/>
              <a:gd name="T28" fmla="*/ 2606 w 5250"/>
              <a:gd name="T29" fmla="*/ 144 h 3000"/>
              <a:gd name="T30" fmla="*/ 386 w 5250"/>
              <a:gd name="T31" fmla="*/ 60 h 3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50"/>
              <a:gd name="T49" fmla="*/ 0 h 3000"/>
              <a:gd name="T50" fmla="*/ 5250 w 5250"/>
              <a:gd name="T51" fmla="*/ 3000 h 30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50" h="3000">
                <a:moveTo>
                  <a:pt x="386" y="60"/>
                </a:moveTo>
                <a:cubicBezTo>
                  <a:pt x="0" y="120"/>
                  <a:pt x="308" y="296"/>
                  <a:pt x="290" y="504"/>
                </a:cubicBezTo>
                <a:cubicBezTo>
                  <a:pt x="272" y="712"/>
                  <a:pt x="302" y="1110"/>
                  <a:pt x="278" y="1308"/>
                </a:cubicBezTo>
                <a:cubicBezTo>
                  <a:pt x="254" y="1506"/>
                  <a:pt x="154" y="1536"/>
                  <a:pt x="146" y="1692"/>
                </a:cubicBezTo>
                <a:cubicBezTo>
                  <a:pt x="138" y="1848"/>
                  <a:pt x="198" y="2056"/>
                  <a:pt x="230" y="2244"/>
                </a:cubicBezTo>
                <a:cubicBezTo>
                  <a:pt x="262" y="2432"/>
                  <a:pt x="94" y="2710"/>
                  <a:pt x="338" y="2820"/>
                </a:cubicBezTo>
                <a:cubicBezTo>
                  <a:pt x="582" y="2930"/>
                  <a:pt x="1198" y="2884"/>
                  <a:pt x="1694" y="2904"/>
                </a:cubicBezTo>
                <a:cubicBezTo>
                  <a:pt x="2190" y="2924"/>
                  <a:pt x="2928" y="3000"/>
                  <a:pt x="3314" y="2940"/>
                </a:cubicBezTo>
                <a:cubicBezTo>
                  <a:pt x="3700" y="2880"/>
                  <a:pt x="3780" y="2604"/>
                  <a:pt x="4010" y="2544"/>
                </a:cubicBezTo>
                <a:cubicBezTo>
                  <a:pt x="4240" y="2484"/>
                  <a:pt x="4544" y="2704"/>
                  <a:pt x="4694" y="2580"/>
                </a:cubicBezTo>
                <a:cubicBezTo>
                  <a:pt x="4844" y="2456"/>
                  <a:pt x="4826" y="2034"/>
                  <a:pt x="4910" y="1800"/>
                </a:cubicBezTo>
                <a:cubicBezTo>
                  <a:pt x="4994" y="1566"/>
                  <a:pt x="5180" y="1438"/>
                  <a:pt x="5198" y="1176"/>
                </a:cubicBezTo>
                <a:cubicBezTo>
                  <a:pt x="5216" y="914"/>
                  <a:pt x="5250" y="414"/>
                  <a:pt x="5018" y="228"/>
                </a:cubicBezTo>
                <a:cubicBezTo>
                  <a:pt x="4786" y="42"/>
                  <a:pt x="4208" y="74"/>
                  <a:pt x="3806" y="60"/>
                </a:cubicBezTo>
                <a:cubicBezTo>
                  <a:pt x="3404" y="46"/>
                  <a:pt x="3170" y="152"/>
                  <a:pt x="2606" y="144"/>
                </a:cubicBezTo>
                <a:cubicBezTo>
                  <a:pt x="2042" y="136"/>
                  <a:pt x="772" y="0"/>
                  <a:pt x="386" y="60"/>
                </a:cubicBezTo>
                <a:close/>
              </a:path>
            </a:pathLst>
          </a:custGeom>
          <a:gradFill rotWithShape="0">
            <a:gsLst>
              <a:gs pos="0">
                <a:srgbClr val="FFFFFF"/>
              </a:gs>
              <a:gs pos="100000">
                <a:srgbClr val="66CCFF"/>
              </a:gs>
            </a:gsLst>
            <a:path path="rect">
              <a:fillToRect l="50000" t="50000" r="50000" b="50000"/>
            </a:path>
          </a:gradFill>
          <a:ln w="28575" cap="flat"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9219" name="Text Box 3"/>
          <p:cNvSpPr>
            <a:spLocks noChangeArrowheads="1"/>
          </p:cNvSpPr>
          <p:nvPr/>
        </p:nvSpPr>
        <p:spPr bwMode="auto">
          <a:xfrm>
            <a:off x="1162050" y="857250"/>
            <a:ext cx="73342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zh-CN" altLang="en-US" sz="2800" dirty="0">
                <a:solidFill>
                  <a:srgbClr val="FF3300"/>
                </a:solidFill>
                <a:latin typeface="Times New Roman" pitchFamily="18" charset="0"/>
                <a:sym typeface="Wingdings" pitchFamily="2" charset="2"/>
              </a:rPr>
              <a:t>如：</a:t>
            </a:r>
            <a:r>
              <a:rPr lang="en-US" sz="2800" dirty="0" err="1">
                <a:latin typeface="Times New Roman" pitchFamily="18" charset="0"/>
                <a:sym typeface="Wingdings" pitchFamily="2" charset="2"/>
              </a:rPr>
              <a:t>stdio.h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用于标准输入/输出</a:t>
            </a:r>
          </a:p>
        </p:txBody>
      </p:sp>
      <p:pic>
        <p:nvPicPr>
          <p:cNvPr id="9220" name="Picture 4" descr="BD0703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100" y="5141913"/>
            <a:ext cx="1905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a:spLocks noChangeArrowheads="1"/>
          </p:cNvSpPr>
          <p:nvPr/>
        </p:nvSpPr>
        <p:spPr bwMode="auto">
          <a:xfrm>
            <a:off x="1866900" y="136842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math.h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用于数学计算</a:t>
            </a:r>
          </a:p>
        </p:txBody>
      </p:sp>
      <p:sp>
        <p:nvSpPr>
          <p:cNvPr id="9222" name="Text Box 6"/>
          <p:cNvSpPr>
            <a:spLocks noChangeArrowheads="1"/>
          </p:cNvSpPr>
          <p:nvPr/>
        </p:nvSpPr>
        <p:spPr bwMode="auto">
          <a:xfrm>
            <a:off x="1866900" y="18796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ctype.h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用于字符处理</a:t>
            </a:r>
          </a:p>
        </p:txBody>
      </p:sp>
      <p:sp>
        <p:nvSpPr>
          <p:cNvPr id="9223" name="Text Box 7"/>
          <p:cNvSpPr>
            <a:spLocks noChangeArrowheads="1"/>
          </p:cNvSpPr>
          <p:nvPr/>
        </p:nvSpPr>
        <p:spPr bwMode="auto">
          <a:xfrm>
            <a:off x="1866900" y="239077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string.h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用于字串处理</a:t>
            </a:r>
          </a:p>
        </p:txBody>
      </p:sp>
      <p:sp>
        <p:nvSpPr>
          <p:cNvPr id="9224" name="Text Box 8"/>
          <p:cNvSpPr>
            <a:spLocks noChangeArrowheads="1"/>
          </p:cNvSpPr>
          <p:nvPr/>
        </p:nvSpPr>
        <p:spPr bwMode="auto">
          <a:xfrm>
            <a:off x="1866900" y="34290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time.h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用于时间/日期的处理</a:t>
            </a:r>
          </a:p>
        </p:txBody>
      </p:sp>
      <p:sp>
        <p:nvSpPr>
          <p:cNvPr id="9225" name="Text Box 9"/>
          <p:cNvSpPr>
            <a:spLocks noChangeArrowheads="1"/>
          </p:cNvSpPr>
          <p:nvPr/>
        </p:nvSpPr>
        <p:spPr bwMode="auto">
          <a:xfrm>
            <a:off x="1866900" y="292496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dir.h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用于目录和路径</a:t>
            </a:r>
          </a:p>
        </p:txBody>
      </p:sp>
      <p:sp>
        <p:nvSpPr>
          <p:cNvPr id="9226" name="Text Box 10"/>
          <p:cNvSpPr>
            <a:spLocks noChangeArrowheads="1"/>
          </p:cNvSpPr>
          <p:nvPr/>
        </p:nvSpPr>
        <p:spPr bwMode="auto">
          <a:xfrm>
            <a:off x="1866900" y="393303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graphics.h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用于图形操作</a:t>
            </a:r>
          </a:p>
        </p:txBody>
      </p:sp>
      <p:grpSp>
        <p:nvGrpSpPr>
          <p:cNvPr id="2" name="组合 1"/>
          <p:cNvGrpSpPr/>
          <p:nvPr/>
        </p:nvGrpSpPr>
        <p:grpSpPr>
          <a:xfrm>
            <a:off x="1866900" y="4457700"/>
            <a:ext cx="5470525" cy="1119188"/>
            <a:chOff x="1866900" y="4457700"/>
            <a:chExt cx="5470525" cy="1119188"/>
          </a:xfrm>
        </p:grpSpPr>
        <p:sp>
          <p:nvSpPr>
            <p:cNvPr id="9227" name="Text Box 11"/>
            <p:cNvSpPr>
              <a:spLocks noChangeArrowheads="1"/>
            </p:cNvSpPr>
            <p:nvPr/>
          </p:nvSpPr>
          <p:spPr bwMode="auto">
            <a:xfrm>
              <a:off x="1866900" y="4457700"/>
              <a:ext cx="1123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dos.h</a:t>
              </a:r>
              <a:endParaRPr lang="en-US" sz="2800" dirty="0">
                <a:latin typeface="Times New Roman" pitchFamily="18" charset="0"/>
                <a:sym typeface="Symbol" pitchFamily="18" charset="2"/>
              </a:endParaRPr>
            </a:p>
          </p:txBody>
        </p:sp>
        <p:sp>
          <p:nvSpPr>
            <p:cNvPr id="9228" name="Text Box 12"/>
            <p:cNvSpPr>
              <a:spLocks noChangeArrowheads="1"/>
            </p:cNvSpPr>
            <p:nvPr/>
          </p:nvSpPr>
          <p:spPr bwMode="auto">
            <a:xfrm>
              <a:off x="1866900" y="4972050"/>
              <a:ext cx="14287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a:latin typeface="Times New Roman" pitchFamily="18" charset="0"/>
                  <a:sym typeface="Wingdings" pitchFamily="2" charset="2"/>
                </a:rPr>
                <a:t>bios.h</a:t>
              </a:r>
              <a:endParaRPr lang="en-US" sz="2800">
                <a:latin typeface="Times New Roman" pitchFamily="18" charset="0"/>
                <a:sym typeface="Symbol" pitchFamily="18" charset="2"/>
              </a:endParaRPr>
            </a:p>
          </p:txBody>
        </p:sp>
        <p:sp>
          <p:nvSpPr>
            <p:cNvPr id="9229" name="Rectangle 13"/>
            <p:cNvSpPr>
              <a:spLocks noChangeArrowheads="1"/>
            </p:cNvSpPr>
            <p:nvPr/>
          </p:nvSpPr>
          <p:spPr bwMode="auto">
            <a:xfrm>
              <a:off x="3203575" y="4657725"/>
              <a:ext cx="41338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sz="2800" dirty="0">
                  <a:solidFill>
                    <a:srgbClr val="40458C"/>
                  </a:solidFill>
                  <a:latin typeface="Times New Roman" pitchFamily="18" charset="0"/>
                  <a:sym typeface="Times New Roman" pitchFamily="18" charset="0"/>
                </a:rPr>
                <a:t>----用于接口处理</a:t>
              </a:r>
            </a:p>
          </p:txBody>
        </p:sp>
        <p:sp>
          <p:nvSpPr>
            <p:cNvPr id="9230" name="AutoShape 14"/>
            <p:cNvSpPr>
              <a:spLocks/>
            </p:cNvSpPr>
            <p:nvPr/>
          </p:nvSpPr>
          <p:spPr bwMode="auto">
            <a:xfrm>
              <a:off x="2857500" y="4743450"/>
              <a:ext cx="228600" cy="628650"/>
            </a:xfrm>
            <a:prstGeom prst="rightBrace">
              <a:avLst>
                <a:gd name="adj1" fmla="val 2291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1" name="Text Box 15"/>
          <p:cNvSpPr>
            <a:spLocks noChangeArrowheads="1"/>
          </p:cNvSpPr>
          <p:nvPr/>
        </p:nvSpPr>
        <p:spPr bwMode="auto">
          <a:xfrm>
            <a:off x="2193925" y="55102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rgbClr val="40458C"/>
                </a:solidFill>
                <a:latin typeface="Times New Roman" pitchFamily="18" charset="0"/>
                <a:sym typeface="Times New Roman" pitchFamily="18" charset="0"/>
              </a:rPr>
              <a:t>…</a:t>
            </a:r>
          </a:p>
        </p:txBody>
      </p:sp>
      <p:grpSp>
        <p:nvGrpSpPr>
          <p:cNvPr id="9232" name="Group 23"/>
          <p:cNvGrpSpPr>
            <a:grpSpLocks/>
          </p:cNvGrpSpPr>
          <p:nvPr/>
        </p:nvGrpSpPr>
        <p:grpSpPr bwMode="auto">
          <a:xfrm>
            <a:off x="6651625" y="0"/>
            <a:ext cx="2263775" cy="476250"/>
            <a:chOff x="0" y="0"/>
            <a:chExt cx="1426" cy="300"/>
          </a:xfrm>
        </p:grpSpPr>
        <p:sp>
          <p:nvSpPr>
            <p:cNvPr id="9233" name="Text Box 2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234" name="Freeform 2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5" name="Text Box 29"/>
          <p:cNvSpPr>
            <a:spLocks noChangeArrowheads="1"/>
          </p:cNvSpPr>
          <p:nvPr/>
        </p:nvSpPr>
        <p:spPr bwMode="auto">
          <a:xfrm>
            <a:off x="1866900" y="1412860"/>
            <a:ext cx="54006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dirty="0" err="1">
                <a:solidFill>
                  <a:srgbClr val="40458C"/>
                </a:solidFill>
                <a:sym typeface="Tahoma" pitchFamily="34" charset="0"/>
              </a:rPr>
              <a:t>getchar</a:t>
            </a:r>
            <a:r>
              <a:rPr lang="en-US" dirty="0">
                <a:solidFill>
                  <a:srgbClr val="40458C"/>
                </a:solidFill>
                <a:sym typeface="Tahoma" pitchFamily="34" charset="0"/>
              </a:rPr>
              <a:t>(),</a:t>
            </a:r>
            <a:r>
              <a:rPr lang="en-US" dirty="0" err="1">
                <a:solidFill>
                  <a:srgbClr val="40458C"/>
                </a:solidFill>
                <a:sym typeface="Tahoma" pitchFamily="34" charset="0"/>
              </a:rPr>
              <a:t>putchar</a:t>
            </a:r>
            <a:r>
              <a:rPr lang="en-US" dirty="0">
                <a:solidFill>
                  <a:srgbClr val="40458C"/>
                </a:solidFill>
                <a:sym typeface="Tahoma" pitchFamily="34" charset="0"/>
              </a:rPr>
              <a:t>();</a:t>
            </a:r>
            <a:r>
              <a:rPr lang="en-US" dirty="0" err="1">
                <a:solidFill>
                  <a:srgbClr val="40458C"/>
                </a:solidFill>
                <a:sym typeface="Tahoma" pitchFamily="34" charset="0"/>
              </a:rPr>
              <a:t>scanf</a:t>
            </a:r>
            <a:r>
              <a:rPr lang="en-US" dirty="0">
                <a:solidFill>
                  <a:srgbClr val="40458C"/>
                </a:solidFill>
                <a:sym typeface="Tahoma" pitchFamily="34" charset="0"/>
              </a:rPr>
              <a:t>()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endParaRPr lang="en-US" dirty="0">
              <a:solidFill>
                <a:srgbClr val="40458C"/>
              </a:solidFill>
              <a:sym typeface="Tahoma" pitchFamily="34" charset="0"/>
            </a:endParaRPr>
          </a:p>
        </p:txBody>
      </p:sp>
      <p:sp>
        <p:nvSpPr>
          <p:cNvPr id="9236" name="Text Box 30"/>
          <p:cNvSpPr>
            <a:spLocks noChangeArrowheads="1"/>
          </p:cNvSpPr>
          <p:nvPr/>
        </p:nvSpPr>
        <p:spPr bwMode="auto">
          <a:xfrm>
            <a:off x="1835810" y="1916895"/>
            <a:ext cx="6119813"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abs();sin();cos();exp();pow();sqrt(),log()</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7" name="Text Box 31"/>
          <p:cNvSpPr>
            <a:spLocks noChangeArrowheads="1"/>
          </p:cNvSpPr>
          <p:nvPr/>
        </p:nvSpPr>
        <p:spPr bwMode="auto">
          <a:xfrm>
            <a:off x="1835810" y="2420930"/>
            <a:ext cx="56165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islower();isupper();isalpha();isdigit()</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8" name="Text Box 32"/>
          <p:cNvSpPr>
            <a:spLocks noChangeArrowheads="1"/>
          </p:cNvSpPr>
          <p:nvPr/>
        </p:nvSpPr>
        <p:spPr bwMode="auto">
          <a:xfrm>
            <a:off x="1979820" y="3034724"/>
            <a:ext cx="4032250"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strcpy();strcmp();strlen()</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9" name="Text Box 33"/>
          <p:cNvSpPr>
            <a:spLocks noChangeArrowheads="1"/>
          </p:cNvSpPr>
          <p:nvPr/>
        </p:nvSpPr>
        <p:spPr bwMode="auto">
          <a:xfrm>
            <a:off x="1987645" y="3529803"/>
            <a:ext cx="2808287"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chdir();mkdir()</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40" name="Text Box 24"/>
          <p:cNvSpPr txBox="1">
            <a:spLocks noChangeArrowheads="1"/>
          </p:cNvSpPr>
          <p:nvPr/>
        </p:nvSpPr>
        <p:spPr bwMode="auto">
          <a:xfrm>
            <a:off x="1627188" y="101600"/>
            <a:ext cx="4745037"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p251: 附录二 常用库函数表</a:t>
            </a:r>
          </a:p>
        </p:txBody>
      </p:sp>
    </p:spTree>
    <p:extLst>
      <p:ext uri="{BB962C8B-B14F-4D97-AF65-F5344CB8AC3E}">
        <p14:creationId xmlns:p14="http://schemas.microsoft.com/office/powerpoint/2010/main" val="3137199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ircle(in)">
                                      <p:cBhvr>
                                        <p:cTn id="7" dur="20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235"/>
                                        </p:tgtEl>
                                        <p:attrNameLst>
                                          <p:attrName>style.visibility</p:attrName>
                                        </p:attrNameLst>
                                      </p:cBhvr>
                                      <p:to>
                                        <p:strVal val="visible"/>
                                      </p:to>
                                    </p:set>
                                    <p:animEffect transition="in" filter="circle(in)">
                                      <p:cBhvr>
                                        <p:cTn id="12" dur="2000"/>
                                        <p:tgtEl>
                                          <p:spTgt spid="9235"/>
                                        </p:tgtEl>
                                      </p:cBhvr>
                                    </p:animEffect>
                                  </p:childTnLst>
                                  <p:subTnLst>
                                    <p:set>
                                      <p:cBhvr override="childStyle">
                                        <p:cTn dur="1" fill="hold" display="0" masterRel="nextClick" afterEffect="1"/>
                                        <p:tgtEl>
                                          <p:spTgt spid="923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circle(in)">
                                      <p:cBhvr>
                                        <p:cTn id="17" dur="20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circle(in)">
                                      <p:cBhvr>
                                        <p:cTn id="22" dur="2000"/>
                                        <p:tgtEl>
                                          <p:spTgt spid="9236"/>
                                        </p:tgtEl>
                                      </p:cBhvr>
                                    </p:animEffect>
                                  </p:childTnLst>
                                  <p:subTnLst>
                                    <p:set>
                                      <p:cBhvr override="childStyle">
                                        <p:cTn dur="1" fill="hold" display="0" masterRel="nextClick" afterEffect="1"/>
                                        <p:tgtEl>
                                          <p:spTgt spid="92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circle(in)">
                                      <p:cBhvr>
                                        <p:cTn id="27" dur="2000"/>
                                        <p:tgtEl>
                                          <p:spTgt spid="922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237"/>
                                        </p:tgtEl>
                                        <p:attrNameLst>
                                          <p:attrName>style.visibility</p:attrName>
                                        </p:attrNameLst>
                                      </p:cBhvr>
                                      <p:to>
                                        <p:strVal val="visible"/>
                                      </p:to>
                                    </p:set>
                                    <p:animEffect transition="in" filter="circle(in)">
                                      <p:cBhvr>
                                        <p:cTn id="32" dur="2000"/>
                                        <p:tgtEl>
                                          <p:spTgt spid="9237"/>
                                        </p:tgtEl>
                                      </p:cBhvr>
                                    </p:animEffect>
                                  </p:childTnLst>
                                  <p:subTnLst>
                                    <p:set>
                                      <p:cBhvr override="childStyle">
                                        <p:cTn dur="1" fill="hold" display="0" masterRel="nextClick" afterEffect="1"/>
                                        <p:tgtEl>
                                          <p:spTgt spid="923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223"/>
                                        </p:tgtEl>
                                        <p:attrNameLst>
                                          <p:attrName>style.visibility</p:attrName>
                                        </p:attrNameLst>
                                      </p:cBhvr>
                                      <p:to>
                                        <p:strVal val="visible"/>
                                      </p:to>
                                    </p:set>
                                    <p:animEffect transition="in" filter="circle(in)">
                                      <p:cBhvr>
                                        <p:cTn id="37" dur="2000"/>
                                        <p:tgtEl>
                                          <p:spTgt spid="922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238"/>
                                        </p:tgtEl>
                                        <p:attrNameLst>
                                          <p:attrName>style.visibility</p:attrName>
                                        </p:attrNameLst>
                                      </p:cBhvr>
                                      <p:to>
                                        <p:strVal val="visible"/>
                                      </p:to>
                                    </p:set>
                                    <p:animEffect transition="in" filter="circle(in)">
                                      <p:cBhvr>
                                        <p:cTn id="42" dur="2000"/>
                                        <p:tgtEl>
                                          <p:spTgt spid="9238"/>
                                        </p:tgtEl>
                                      </p:cBhvr>
                                    </p:animEffect>
                                  </p:childTnLst>
                                  <p:subTnLst>
                                    <p:set>
                                      <p:cBhvr override="childStyle">
                                        <p:cTn dur="1" fill="hold" display="0" masterRel="nextClick" afterEffect="1"/>
                                        <p:tgtEl>
                                          <p:spTgt spid="923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9225"/>
                                        </p:tgtEl>
                                        <p:attrNameLst>
                                          <p:attrName>style.visibility</p:attrName>
                                        </p:attrNameLst>
                                      </p:cBhvr>
                                      <p:to>
                                        <p:strVal val="visible"/>
                                      </p:to>
                                    </p:set>
                                    <p:animEffect transition="in" filter="circle(in)">
                                      <p:cBhvr>
                                        <p:cTn id="47" dur="2000"/>
                                        <p:tgtEl>
                                          <p:spTgt spid="922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9239"/>
                                        </p:tgtEl>
                                        <p:attrNameLst>
                                          <p:attrName>style.visibility</p:attrName>
                                        </p:attrNameLst>
                                      </p:cBhvr>
                                      <p:to>
                                        <p:strVal val="visible"/>
                                      </p:to>
                                    </p:set>
                                    <p:animEffect transition="in" filter="circle(in)">
                                      <p:cBhvr>
                                        <p:cTn id="52" dur="2000"/>
                                        <p:tgtEl>
                                          <p:spTgt spid="9239"/>
                                        </p:tgtEl>
                                      </p:cBhvr>
                                    </p:animEffect>
                                  </p:childTnLst>
                                  <p:subTnLst>
                                    <p:set>
                                      <p:cBhvr override="childStyle">
                                        <p:cTn dur="1" fill="hold" display="0" masterRel="nextClick" afterEffect="1"/>
                                        <p:tgtEl>
                                          <p:spTgt spid="923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9224"/>
                                        </p:tgtEl>
                                        <p:attrNameLst>
                                          <p:attrName>style.visibility</p:attrName>
                                        </p:attrNameLst>
                                      </p:cBhvr>
                                      <p:to>
                                        <p:strVal val="visible"/>
                                      </p:to>
                                    </p:set>
                                    <p:animEffect transition="in" filter="circle(in)">
                                      <p:cBhvr>
                                        <p:cTn id="57" dur="2000"/>
                                        <p:tgtEl>
                                          <p:spTgt spid="922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9226"/>
                                        </p:tgtEl>
                                        <p:attrNameLst>
                                          <p:attrName>style.visibility</p:attrName>
                                        </p:attrNameLst>
                                      </p:cBhvr>
                                      <p:to>
                                        <p:strVal val="visible"/>
                                      </p:to>
                                    </p:set>
                                    <p:animEffect transition="in" filter="circle(in)">
                                      <p:cBhvr>
                                        <p:cTn id="60" dur="2000"/>
                                        <p:tgtEl>
                                          <p:spTgt spid="9226"/>
                                        </p:tgtEl>
                                      </p:cBhvr>
                                    </p:animEffect>
                                  </p:childTnLst>
                                </p:cTn>
                              </p:par>
                              <p:par>
                                <p:cTn id="61" presetID="6" presetClass="entr" presetSubtype="16"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circle(in)">
                                      <p:cBhvr>
                                        <p:cTn id="63" dur="2000"/>
                                        <p:tgtEl>
                                          <p:spTgt spid="2"/>
                                        </p:tgtEl>
                                      </p:cBhvr>
                                    </p:animEffect>
                                  </p:childTnLst>
                                </p:cTn>
                              </p:par>
                            </p:childTnLst>
                          </p:cTn>
                        </p:par>
                        <p:par>
                          <p:cTn id="64" fill="hold">
                            <p:stCondLst>
                              <p:cond delay="2000"/>
                            </p:stCondLst>
                            <p:childTnLst>
                              <p:par>
                                <p:cTn id="65" presetID="6" presetClass="entr" presetSubtype="16" fill="hold" grpId="0" nodeType="afterEffect">
                                  <p:stCondLst>
                                    <p:cond delay="0"/>
                                  </p:stCondLst>
                                  <p:childTnLst>
                                    <p:set>
                                      <p:cBhvr>
                                        <p:cTn id="66" dur="1" fill="hold">
                                          <p:stCondLst>
                                            <p:cond delay="0"/>
                                          </p:stCondLst>
                                        </p:cTn>
                                        <p:tgtEl>
                                          <p:spTgt spid="9231"/>
                                        </p:tgtEl>
                                        <p:attrNameLst>
                                          <p:attrName>style.visibility</p:attrName>
                                        </p:attrNameLst>
                                      </p:cBhvr>
                                      <p:to>
                                        <p:strVal val="visible"/>
                                      </p:to>
                                    </p:set>
                                    <p:animEffect transition="in" filter="circle(in)">
                                      <p:cBhvr>
                                        <p:cTn id="67" dur="20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1" grpId="0"/>
      <p:bldP spid="9222" grpId="0"/>
      <p:bldP spid="9223" grpId="0"/>
      <p:bldP spid="9224" grpId="0"/>
      <p:bldP spid="9225" grpId="0"/>
      <p:bldP spid="9226" grpId="0"/>
      <p:bldP spid="9231" grpId="0"/>
      <p:bldP spid="9235" grpId="0" animBg="1"/>
      <p:bldP spid="9236" grpId="0" animBg="1"/>
      <p:bldP spid="9237" grpId="0" animBg="1"/>
      <p:bldP spid="9238" grpId="0" animBg="1"/>
      <p:bldP spid="92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 Box 29"/>
          <p:cNvSpPr>
            <a:spLocks noChangeArrowheads="1"/>
          </p:cNvSpPr>
          <p:nvPr/>
        </p:nvSpPr>
        <p:spPr bwMode="auto">
          <a:xfrm>
            <a:off x="5024438"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grpSp>
        <p:nvGrpSpPr>
          <p:cNvPr id="71684" name="Group 61"/>
          <p:cNvGrpSpPr>
            <a:grpSpLocks/>
          </p:cNvGrpSpPr>
          <p:nvPr/>
        </p:nvGrpSpPr>
        <p:grpSpPr bwMode="auto">
          <a:xfrm>
            <a:off x="285750" y="428625"/>
            <a:ext cx="4625975" cy="5986463"/>
            <a:chOff x="0" y="0"/>
            <a:chExt cx="2914" cy="3771"/>
          </a:xfrm>
        </p:grpSpPr>
        <p:sp>
          <p:nvSpPr>
            <p:cNvPr id="71685" name="Text Box 41"/>
            <p:cNvSpPr>
              <a:spLocks noChangeArrowheads="1"/>
            </p:cNvSpPr>
            <p:nvPr/>
          </p:nvSpPr>
          <p:spPr bwMode="auto">
            <a:xfrm>
              <a:off x="10" y="0"/>
              <a:ext cx="1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不同函数中同名变量</a:t>
              </a:r>
              <a:endParaRPr lang="zh-CN" altLang="en-US"/>
            </a:p>
          </p:txBody>
        </p:sp>
        <p:sp>
          <p:nvSpPr>
            <p:cNvPr id="71686" name="Text Box 43"/>
            <p:cNvSpPr>
              <a:spLocks noChangeArrowheads="1"/>
            </p:cNvSpPr>
            <p:nvPr/>
          </p:nvSpPr>
          <p:spPr bwMode="auto">
            <a:xfrm>
              <a:off x="0" y="469"/>
              <a:ext cx="2914" cy="330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endParaRPr lang="zh-CN" altLang="en-US" b="1">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a=3;</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b=4;</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r>
                <a:rPr lang="en-US">
                  <a:solidFill>
                    <a:schemeClr val="accent2"/>
                  </a:solidFill>
                  <a:latin typeface="Times New Roman" pitchFamily="18" charset="0"/>
                  <a:sym typeface="Times New Roman" pitchFamily="18" charset="0"/>
                </a:rPr>
                <a:t>;</a:t>
              </a:r>
              <a:endParaRPr lang="zh-CN" altLang="en-US">
                <a:solidFill>
                  <a:schemeClr val="accent2"/>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a=6;</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b=7;</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printf("sub:a=%d,b=%d\n",a,b);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1687" name="Text Box 59"/>
          <p:cNvSpPr>
            <a:spLocks noChangeArrowheads="1"/>
          </p:cNvSpPr>
          <p:nvPr/>
        </p:nvSpPr>
        <p:spPr bwMode="auto">
          <a:xfrm>
            <a:off x="6143625" y="2936875"/>
            <a:ext cx="1641475" cy="13493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p>
          <a:p>
            <a:r>
              <a:rPr lang="en-US" sz="2000">
                <a:solidFill>
                  <a:srgbClr val="FFFF00"/>
                </a:solidFill>
                <a:latin typeface="Times New Roman" pitchFamily="18" charset="0"/>
                <a:sym typeface="Times New Roman" pitchFamily="18" charset="0"/>
              </a:rPr>
              <a:t>main:a=3,b=4</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sub:a=6,b=7</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main:a=3,b=4</a:t>
            </a:r>
            <a:endParaRPr lang="zh-CN" altLang="en-US">
              <a:solidFill>
                <a:srgbClr val="FFFF00"/>
              </a:solidFill>
            </a:endParaRPr>
          </a:p>
        </p:txBody>
      </p:sp>
      <p:sp>
        <p:nvSpPr>
          <p:cNvPr id="71688" name="矩形 21"/>
          <p:cNvSpPr>
            <a:spLocks noChangeArrowheads="1"/>
          </p:cNvSpPr>
          <p:nvPr/>
        </p:nvSpPr>
        <p:spPr bwMode="auto">
          <a:xfrm>
            <a:off x="5000625" y="1000125"/>
            <a:ext cx="3571875"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不同函数中同名变量，占不同内存单元</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p:cBhvr>
                                        <p:cTn id="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bldLvl="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j00787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29"/>
          <p:cNvSpPr>
            <a:spLocks noChangeArrowheads="1"/>
          </p:cNvSpPr>
          <p:nvPr/>
        </p:nvSpPr>
        <p:spPr bwMode="auto">
          <a:xfrm>
            <a:off x="5095875"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sp>
        <p:nvSpPr>
          <p:cNvPr id="72708" name="Text Box 49"/>
          <p:cNvSpPr>
            <a:spLocks noChangeArrowheads="1"/>
          </p:cNvSpPr>
          <p:nvPr/>
        </p:nvSpPr>
        <p:spPr bwMode="auto">
          <a:xfrm>
            <a:off x="4643438" y="3143250"/>
            <a:ext cx="2635250"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r>
              <a:rPr lang="en-US" sz="2000">
                <a:solidFill>
                  <a:srgbClr val="FFFF00"/>
                </a:solidFill>
                <a:latin typeface="Times New Roman" pitchFamily="18" charset="0"/>
                <a:sym typeface="Times New Roman" pitchFamily="18" charset="0"/>
              </a:rPr>
              <a:t>5  4  3  2  1</a:t>
            </a:r>
            <a:endParaRPr lang="zh-CN" altLang="en-US">
              <a:solidFill>
                <a:srgbClr val="FFFF00"/>
              </a:solidFill>
            </a:endParaRPr>
          </a:p>
        </p:txBody>
      </p:sp>
      <p:grpSp>
        <p:nvGrpSpPr>
          <p:cNvPr id="72709" name="Group 62"/>
          <p:cNvGrpSpPr>
            <a:grpSpLocks/>
          </p:cNvGrpSpPr>
          <p:nvPr/>
        </p:nvGrpSpPr>
        <p:grpSpPr bwMode="auto">
          <a:xfrm>
            <a:off x="357188" y="714375"/>
            <a:ext cx="3100387" cy="5368925"/>
            <a:chOff x="0" y="0"/>
            <a:chExt cx="1953" cy="3382"/>
          </a:xfrm>
        </p:grpSpPr>
        <p:sp>
          <p:nvSpPr>
            <p:cNvPr id="72710" name="Text Box 51"/>
            <p:cNvSpPr>
              <a:spLocks noChangeArrowheads="1"/>
            </p:cNvSpPr>
            <p:nvPr/>
          </p:nvSpPr>
          <p:spPr bwMode="auto">
            <a:xfrm>
              <a:off x="54" y="0"/>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复合语句中变量</a:t>
              </a:r>
              <a:endParaRPr lang="zh-CN" altLang="en-US"/>
            </a:p>
          </p:txBody>
        </p:sp>
        <p:sp>
          <p:nvSpPr>
            <p:cNvPr id="72711" name="Text Box 53"/>
            <p:cNvSpPr>
              <a:spLocks noChangeArrowheads="1"/>
            </p:cNvSpPr>
            <p:nvPr/>
          </p:nvSpPr>
          <p:spPr bwMode="auto">
            <a:xfrm>
              <a:off x="0" y="310"/>
              <a:ext cx="1953" cy="307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#define  N  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a[N]={1,2,3,4,5};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for(i=0;i&lt;N/2;i++)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int temp;</a:t>
              </a:r>
              <a:endParaRPr lang="zh-CN" altLang="en-US">
                <a:solidFill>
                  <a:srgbClr val="0000FF"/>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temp=a[i];</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a[i]=a[N-i-1];</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a[N-i-1]=temp;</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printf("%4d  ",a[i]);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2712" name="矩形 11"/>
          <p:cNvSpPr>
            <a:spLocks noChangeArrowheads="1"/>
          </p:cNvSpPr>
          <p:nvPr/>
        </p:nvSpPr>
        <p:spPr bwMode="auto">
          <a:xfrm>
            <a:off x="3929063" y="1143000"/>
            <a:ext cx="4786312" cy="64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可定义在复合语句中有效的变量</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circle(in)">
                                      <p:cBhvr>
                                        <p:cTn id="7" dur="20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4754" name="Group 15"/>
          <p:cNvGrpSpPr>
            <a:grpSpLocks/>
          </p:cNvGrpSpPr>
          <p:nvPr/>
        </p:nvGrpSpPr>
        <p:grpSpPr bwMode="auto">
          <a:xfrm>
            <a:off x="6651625" y="0"/>
            <a:ext cx="2263775" cy="476250"/>
            <a:chOff x="0" y="0"/>
            <a:chExt cx="1426" cy="300"/>
          </a:xfrm>
        </p:grpSpPr>
        <p:sp>
          <p:nvSpPr>
            <p:cNvPr id="7475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475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4757" name="Rectangle 28" descr="Rectangle: Click to edit Master text styles&#10;Second level&#10;Third level&#10;Fourth level&#10;Fifth level"/>
          <p:cNvSpPr>
            <a:spLocks noChangeArrowheads="1"/>
          </p:cNvSpPr>
          <p:nvPr/>
        </p:nvSpPr>
        <p:spPr bwMode="auto">
          <a:xfrm>
            <a:off x="266700" y="214313"/>
            <a:ext cx="85534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ct val="20000"/>
              </a:spcBef>
              <a:buClr>
                <a:schemeClr val="hlink"/>
              </a:buClr>
              <a:buSzPct val="95000"/>
              <a:buFont typeface="Wingdings" pitchFamily="2" charset="2"/>
              <a:buChar char="w"/>
            </a:pPr>
            <a:r>
              <a:rPr lang="zh-CN" altLang="en-US" b="1">
                <a:solidFill>
                  <a:schemeClr val="tx2"/>
                </a:solidFill>
                <a:sym typeface="Tahoma" pitchFamily="34" charset="0"/>
              </a:rPr>
              <a:t>全局变量  </a:t>
            </a:r>
            <a:r>
              <a:rPr lang="en-US" b="1">
                <a:solidFill>
                  <a:srgbClr val="40458C"/>
                </a:solidFill>
                <a:sym typeface="Tahoma" pitchFamily="34" charset="0"/>
              </a:rPr>
              <a:t>---</a:t>
            </a:r>
            <a:r>
              <a:rPr lang="zh-CN" altLang="en-US" b="1">
                <a:solidFill>
                  <a:srgbClr val="40458C"/>
                </a:solidFill>
                <a:sym typeface="Tahoma" pitchFamily="34" charset="0"/>
              </a:rPr>
              <a:t>外部变量</a:t>
            </a: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定义：在所有</a:t>
            </a:r>
            <a:r>
              <a:rPr lang="zh-CN" altLang="en-US" sz="2000">
                <a:solidFill>
                  <a:srgbClr val="0000FF"/>
                </a:solidFill>
                <a:sym typeface="Tahoma" pitchFamily="34" charset="0"/>
              </a:rPr>
              <a:t>函数外定义</a:t>
            </a:r>
            <a:r>
              <a:rPr lang="zh-CN" altLang="en-US" sz="2000">
                <a:solidFill>
                  <a:srgbClr val="40458C"/>
                </a:solidFill>
                <a:sym typeface="Tahoma" pitchFamily="34" charset="0"/>
              </a:rPr>
              <a:t>，可为</a:t>
            </a:r>
            <a:r>
              <a:rPr lang="zh-CN" altLang="en-US" sz="2000">
                <a:solidFill>
                  <a:srgbClr val="0000FF"/>
                </a:solidFill>
                <a:sym typeface="Tahoma" pitchFamily="34" charset="0"/>
              </a:rPr>
              <a:t>本文件所有函数共用</a:t>
            </a:r>
            <a:r>
              <a:rPr lang="en-US" sz="2000">
                <a:solidFill>
                  <a:srgbClr val="0000FF"/>
                </a:solidFill>
                <a:sym typeface="Tahoma" pitchFamily="34" charset="0"/>
              </a:rPr>
              <a:t>. </a:t>
            </a:r>
            <a:r>
              <a:rPr lang="zh-CN" altLang="en-US" sz="2000">
                <a:solidFill>
                  <a:srgbClr val="0000FF"/>
                </a:solidFill>
                <a:sym typeface="Tahoma" pitchFamily="34" charset="0"/>
              </a:rPr>
              <a:t>如，</a:t>
            </a:r>
            <a:r>
              <a:rPr lang="en-US" sz="2000">
                <a:solidFill>
                  <a:srgbClr val="0000FF"/>
                </a:solidFill>
                <a:sym typeface="Tahoma" pitchFamily="34" charset="0"/>
              </a:rPr>
              <a:t>int  a = 10;</a:t>
            </a:r>
            <a:endParaRPr lang="zh-CN" altLang="en-US" sz="2000">
              <a:solidFill>
                <a:srgbClr val="40458C"/>
              </a:solidFill>
              <a:sym typeface="Tahoma" pitchFamily="34" charset="0"/>
            </a:endParaRP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endParaRPr lang="zh-CN" altLang="en-US"/>
          </a:p>
        </p:txBody>
      </p:sp>
      <p:sp>
        <p:nvSpPr>
          <p:cNvPr id="74758" name="Text Box 29"/>
          <p:cNvSpPr>
            <a:spLocks noChangeArrowheads="1"/>
          </p:cNvSpPr>
          <p:nvPr/>
        </p:nvSpPr>
        <p:spPr bwMode="auto">
          <a:xfrm>
            <a:off x="1630363" y="4859338"/>
            <a:ext cx="6584950" cy="1570037"/>
          </a:xfrm>
          <a:prstGeom prst="rect">
            <a:avLst/>
          </a:prstGeom>
          <a:solidFill>
            <a:schemeClr val="bg1"/>
          </a:solidFill>
          <a:ln w="38100" cmpd="sng">
            <a:solidFill>
              <a:srgbClr val="339966"/>
            </a:solidFill>
            <a:miter lim="800000"/>
            <a:headEnd/>
            <a:tailEnd/>
          </a:ln>
        </p:spPr>
        <p:txBody>
          <a:bodyPr wrap="none" anchor="ctr">
            <a:spAutoFit/>
          </a:bodyPr>
          <a:lstStyle/>
          <a:p>
            <a:r>
              <a:rPr lang="en-US">
                <a:solidFill>
                  <a:srgbClr val="40458C"/>
                </a:solidFill>
                <a:latin typeface="Times New Roman" pitchFamily="18" charset="0"/>
                <a:ea typeface="隶书" pitchFamily="49" charset="-122"/>
                <a:sym typeface="Times New Roman" pitchFamily="18" charset="0"/>
              </a:rPr>
              <a:t>     </a:t>
            </a:r>
            <a:r>
              <a:rPr lang="zh-CN" altLang="en-US">
                <a:solidFill>
                  <a:srgbClr val="40458C"/>
                </a:solidFill>
                <a:latin typeface="Times New Roman" pitchFamily="18" charset="0"/>
                <a:ea typeface="隶书" pitchFamily="49" charset="-122"/>
                <a:sym typeface="Times New Roman" pitchFamily="18" charset="0"/>
              </a:rPr>
              <a:t>应尽量少使用全局变量，因为：</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全局变量在程序全部执行过程中占用存储单元</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降低了函数的通用性、可靠性，可移植性</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降低程序清晰性，容易出错</a:t>
            </a:r>
            <a:endParaRPr lang="zh-CN" altLang="en-US">
              <a:solidFill>
                <a:srgbClr val="40458C"/>
              </a:solidFill>
              <a:latin typeface="Times New Roman" pitchFamily="18" charset="0"/>
              <a:sym typeface="Times New Roman" pitchFamily="18" charset="0"/>
            </a:endParaRPr>
          </a:p>
        </p:txBody>
      </p:sp>
      <p:sp>
        <p:nvSpPr>
          <p:cNvPr id="74759" name="Text Box 30"/>
          <p:cNvSpPr>
            <a:spLocks noChangeArrowheads="1"/>
          </p:cNvSpPr>
          <p:nvPr/>
        </p:nvSpPr>
        <p:spPr bwMode="auto">
          <a:xfrm>
            <a:off x="500063" y="3195638"/>
            <a:ext cx="8358187" cy="1590675"/>
          </a:xfrm>
          <a:prstGeom prst="rect">
            <a:avLst/>
          </a:prstGeom>
          <a:solidFill>
            <a:schemeClr val="bg1"/>
          </a:solidFill>
          <a:ln w="38100" cmpd="sng">
            <a:solidFill>
              <a:srgbClr val="339966"/>
            </a:solidFill>
            <a:miter lim="800000"/>
            <a:headEnd/>
            <a:tailEnd/>
          </a:ln>
        </p:spPr>
        <p:txBody>
          <a:bodyPr anchor="ctr">
            <a:spAutoFit/>
          </a:bodyPr>
          <a:lstStyle/>
          <a:p>
            <a:r>
              <a:rPr lang="en-US" dirty="0">
                <a:solidFill>
                  <a:srgbClr val="0000FF"/>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定义</a:t>
            </a:r>
            <a:r>
              <a:rPr lang="zh-CN" altLang="en-US" dirty="0">
                <a:solidFill>
                  <a:schemeClr val="accent2"/>
                </a:solidFill>
                <a:latin typeface="Times New Roman" pitchFamily="18" charset="0"/>
                <a:ea typeface="隶书" pitchFamily="49" charset="-122"/>
                <a:sym typeface="Times New Roman" pitchFamily="18" charset="0"/>
              </a:rPr>
              <a:t>  </a:t>
            </a:r>
            <a:r>
              <a:rPr lang="zh-CN" altLang="en-US" dirty="0">
                <a:solidFill>
                  <a:srgbClr val="40458C"/>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声明</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次数：          只能</a:t>
            </a:r>
            <a:r>
              <a:rPr lang="en-US" dirty="0">
                <a:solidFill>
                  <a:srgbClr val="40458C"/>
                </a:solidFill>
                <a:latin typeface="Times New Roman" pitchFamily="18" charset="0"/>
                <a:ea typeface="隶书" pitchFamily="49" charset="-122"/>
                <a:sym typeface="Times New Roman" pitchFamily="18" charset="0"/>
              </a:rPr>
              <a:t>1</a:t>
            </a:r>
            <a:r>
              <a:rPr lang="zh-CN" altLang="en-US" dirty="0">
                <a:solidFill>
                  <a:srgbClr val="40458C"/>
                </a:solidFill>
                <a:latin typeface="Times New Roman" pitchFamily="18" charset="0"/>
                <a:ea typeface="隶书" pitchFamily="49" charset="-122"/>
                <a:sym typeface="Times New Roman" pitchFamily="18" charset="0"/>
              </a:rPr>
              <a:t>次                       可说明</a:t>
            </a:r>
            <a:r>
              <a:rPr lang="zh-CN" altLang="en-US" dirty="0" smtClean="0">
                <a:solidFill>
                  <a:srgbClr val="40458C"/>
                </a:solidFill>
                <a:latin typeface="Times New Roman" pitchFamily="18" charset="0"/>
                <a:ea typeface="隶书" pitchFamily="49" charset="-122"/>
                <a:sym typeface="Times New Roman" pitchFamily="18" charset="0"/>
              </a:rPr>
              <a:t>多次，扩展作用域</a:t>
            </a:r>
            <a:endParaRPr lang="zh-CN" altLang="en-US" dirty="0">
              <a:solidFill>
                <a:srgbClr val="40458C"/>
              </a:solidFill>
              <a:latin typeface="Times New Roman" pitchFamily="18" charset="0"/>
              <a:ea typeface="隶书" pitchFamily="49" charset="-122"/>
              <a:sym typeface="Times New Roman" pitchFamily="18" charset="0"/>
            </a:endParaRP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位置：         所有函数之外              函数内或函数外</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分配内存： 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可初始化     不分配内存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不可初始化</a:t>
            </a:r>
            <a:endParaRPr lang="zh-CN" altLang="en-US" dirty="0"/>
          </a:p>
        </p:txBody>
      </p:sp>
      <p:sp>
        <p:nvSpPr>
          <p:cNvPr id="74760" name="Rectangle 37"/>
          <p:cNvSpPr>
            <a:spLocks noChangeArrowheads="1"/>
          </p:cNvSpPr>
          <p:nvPr/>
        </p:nvSpPr>
        <p:spPr bwMode="auto">
          <a:xfrm>
            <a:off x="250825" y="1638300"/>
            <a:ext cx="8208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9713" indent="-239713">
              <a:buSzPct val="65000"/>
              <a:buFont typeface="Wingdings" pitchFamily="2" charset="2"/>
              <a:buChar char="n"/>
            </a:pPr>
            <a:r>
              <a:rPr lang="zh-CN" altLang="en-US" sz="2000">
                <a:solidFill>
                  <a:srgbClr val="40458C"/>
                </a:solidFill>
                <a:latin typeface="Times New Roman" pitchFamily="18" charset="0"/>
                <a:sym typeface="Times New Roman" pitchFamily="18" charset="0"/>
              </a:rPr>
              <a:t>外部变量声明：  </a:t>
            </a:r>
            <a:r>
              <a:rPr lang="en-US" sz="2000">
                <a:solidFill>
                  <a:srgbClr val="0000FF"/>
                </a:solidFill>
                <a:latin typeface="Times New Roman" pitchFamily="18" charset="0"/>
                <a:sym typeface="Times New Roman" pitchFamily="18" charset="0"/>
              </a:rPr>
              <a:t>extern    </a:t>
            </a:r>
            <a:r>
              <a:rPr lang="zh-CN" altLang="en-US" sz="2000">
                <a:solidFill>
                  <a:srgbClr val="0000FF"/>
                </a:solidFill>
                <a:latin typeface="Times New Roman" pitchFamily="18" charset="0"/>
                <a:sym typeface="Times New Roman" pitchFamily="18" charset="0"/>
              </a:rPr>
              <a:t>数据类型    变量表；如，</a:t>
            </a:r>
            <a:r>
              <a:rPr lang="en-US" sz="2000">
                <a:solidFill>
                  <a:srgbClr val="0000FF"/>
                </a:solidFill>
                <a:sym typeface="Tahoma" pitchFamily="34" charset="0"/>
              </a:rPr>
              <a:t>extern  int  a;</a:t>
            </a:r>
            <a:endParaRPr lang="zh-CN" altLang="en-US" sz="2000">
              <a:solidFill>
                <a:srgbClr val="0000FF"/>
              </a:solidFill>
              <a:sym typeface="Tahoma" pitchFamily="34" charset="0"/>
            </a:endParaRPr>
          </a:p>
        </p:txBody>
      </p:sp>
      <p:sp>
        <p:nvSpPr>
          <p:cNvPr id="74761" name="Rectangle 38"/>
          <p:cNvSpPr>
            <a:spLocks noChangeArrowheads="1"/>
          </p:cNvSpPr>
          <p:nvPr/>
        </p:nvSpPr>
        <p:spPr bwMode="auto">
          <a:xfrm>
            <a:off x="539750" y="2071688"/>
            <a:ext cx="82089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450"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外部变量定义与外部变量声明不同</a:t>
            </a:r>
            <a:endParaRPr lang="en-US" sz="2000" dirty="0">
              <a:solidFill>
                <a:srgbClr val="40458C"/>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0000FF"/>
                </a:solidFill>
                <a:latin typeface="Times New Roman" pitchFamily="18" charset="0"/>
                <a:sym typeface="Times New Roman" pitchFamily="18" charset="0"/>
              </a:rPr>
              <a:t>若外部变量与局部变量同名，则外部变量被屏蔽</a:t>
            </a:r>
            <a:endParaRPr lang="en-US" sz="2000" dirty="0">
              <a:solidFill>
                <a:srgbClr val="0000FF"/>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外部变量可用存储类型</a:t>
            </a:r>
            <a:r>
              <a:rPr lang="zh-CN" altLang="en-US" sz="2000" dirty="0" smtClean="0">
                <a:solidFill>
                  <a:srgbClr val="40458C"/>
                </a:solidFill>
                <a:latin typeface="Times New Roman" pitchFamily="18" charset="0"/>
                <a:sym typeface="Times New Roman" pitchFamily="18" charset="0"/>
              </a:rPr>
              <a:t>：</a:t>
            </a:r>
            <a:r>
              <a:rPr lang="en-US" altLang="zh-CN" sz="2000" dirty="0" smtClean="0">
                <a:solidFill>
                  <a:srgbClr val="40458C"/>
                </a:solidFill>
                <a:latin typeface="Times New Roman" pitchFamily="18" charset="0"/>
                <a:sym typeface="Times New Roman" pitchFamily="18" charset="0"/>
              </a:rPr>
              <a:t>auto</a:t>
            </a:r>
            <a:r>
              <a:rPr lang="en-US" altLang="zh-CN" sz="2000" dirty="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缺省</a:t>
            </a:r>
            <a:r>
              <a:rPr lang="en-US" altLang="zh-CN" sz="2000" dirty="0" smtClean="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 或  </a:t>
            </a:r>
            <a:r>
              <a:rPr lang="en-US" sz="2000" dirty="0">
                <a:solidFill>
                  <a:srgbClr val="40458C"/>
                </a:solidFill>
                <a:latin typeface="Times New Roman" pitchFamily="18" charset="0"/>
                <a:sym typeface="Times New Roman" pitchFamily="18" charset="0"/>
              </a:rPr>
              <a:t>static</a:t>
            </a:r>
            <a:endParaRPr lang="zh-CN" altLang="en-US" sz="2000" dirty="0">
              <a:solidFill>
                <a:srgbClr val="0000FF"/>
              </a:solidFill>
              <a:latin typeface="Times New Roman" pitchFamily="18" charset="0"/>
              <a:sym typeface="Times New Roman" pitchFamily="18" charset="0"/>
            </a:endParaRPr>
          </a:p>
          <a:p>
            <a:pPr marL="425450" indent="-425450">
              <a:buClr>
                <a:schemeClr val="tx2"/>
              </a:buClr>
              <a:buFont typeface="Wingdings" pitchFamily="2" charset="2"/>
              <a:buChar char="ü"/>
            </a:pPr>
            <a:endParaRPr lang="zh-CN" altLang="en-US" sz="2000"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75822" name="Text Box 53"/>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5823" name="Freeform 54"/>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75824" name="Text Box 72"/>
          <p:cNvSpPr>
            <a:spLocks noChangeArrowheads="1"/>
          </p:cNvSpPr>
          <p:nvPr/>
        </p:nvSpPr>
        <p:spPr bwMode="auto">
          <a:xfrm>
            <a:off x="2339845" y="312738"/>
            <a:ext cx="5768975" cy="5616575"/>
          </a:xfrm>
          <a:prstGeom prst="rect">
            <a:avLst/>
          </a:prstGeom>
          <a:solidFill>
            <a:schemeClr val="bg1"/>
          </a:solidFill>
          <a:ln w="38100" cmpd="sng">
            <a:solidFill>
              <a:srgbClr val="0000FF"/>
            </a:solidFill>
            <a:miter lim="800000"/>
            <a:headEnd/>
            <a:tailEnd/>
          </a:ln>
        </p:spPr>
        <p:txBody>
          <a:bodyPr wrap="none">
            <a:spAutoFit/>
          </a:bodyPr>
          <a:lstStyle/>
          <a:p>
            <a:r>
              <a:rPr lang="en-US" sz="2000" b="1" dirty="0">
                <a:solidFill>
                  <a:srgbClr val="008000"/>
                </a:solidFill>
                <a:latin typeface="Verdana" pitchFamily="34" charset="0"/>
                <a:sym typeface="Verdana" pitchFamily="34" charset="0"/>
              </a:rPr>
              <a:t>float   </a:t>
            </a:r>
            <a:r>
              <a:rPr lang="en-US" sz="2000" b="1" dirty="0" err="1">
                <a:solidFill>
                  <a:srgbClr val="008000"/>
                </a:solidFill>
                <a:latin typeface="Verdana" pitchFamily="34" charset="0"/>
                <a:sym typeface="Verdana" pitchFamily="34" charset="0"/>
              </a:rPr>
              <a:t>max,min</a:t>
            </a:r>
            <a:r>
              <a:rPr lang="en-US" sz="2000" b="1" dirty="0">
                <a:solidFill>
                  <a:srgbClr val="008000"/>
                </a:solidFill>
                <a:latin typeface="Verdana" pitchFamily="34" charset="0"/>
                <a:sym typeface="Verdana" pitchFamily="34" charset="0"/>
              </a:rPr>
              <a:t>;</a:t>
            </a:r>
            <a:endParaRPr lang="zh-CN" altLang="en-US" sz="2000" b="1" dirty="0">
              <a:solidFill>
                <a:srgbClr val="008000"/>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float  average(float   array[],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n)</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sum=array[0];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a:solidFill>
                  <a:srgbClr val="FF0000"/>
                </a:solidFill>
                <a:latin typeface="Verdana" pitchFamily="34" charset="0"/>
                <a:sym typeface="Verdana" pitchFamily="34" charset="0"/>
              </a:rPr>
              <a:t>max=min=array[0];</a:t>
            </a:r>
          </a:p>
          <a:p>
            <a:r>
              <a:rPr lang="en-US" sz="2000" dirty="0">
                <a:solidFill>
                  <a:srgbClr val="0000CC"/>
                </a:solidFill>
                <a:latin typeface="Verdana" pitchFamily="34" charset="0"/>
                <a:sym typeface="Verdana" pitchFamily="34" charset="0"/>
              </a:rPr>
              <a:t>    for(</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=1;i&lt;</a:t>
            </a:r>
            <a:r>
              <a:rPr lang="en-US" sz="2000" dirty="0" err="1">
                <a:solidFill>
                  <a:srgbClr val="0000CC"/>
                </a:solidFill>
                <a:latin typeface="Verdana" pitchFamily="34" charset="0"/>
                <a:sym typeface="Verdana" pitchFamily="34" charset="0"/>
              </a:rPr>
              <a:t>n;i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]&gt;max)  max=array[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else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]&lt;min)  min=array[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sum+=array[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return(sum/n);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zh-CN" altLang="en-US" sz="2000" dirty="0">
                <a:solidFill>
                  <a:srgbClr val="0000CC"/>
                </a:solidFill>
                <a:latin typeface="Verdana" pitchFamily="34" charset="0"/>
                <a:sym typeface="Verdana" pitchFamily="34" charset="0"/>
              </a:rPr>
              <a:t>void </a:t>
            </a:r>
            <a:r>
              <a:rPr lang="en-US" sz="2000" dirty="0">
                <a:solidFill>
                  <a:srgbClr val="0000CC"/>
                </a:solidFill>
                <a:latin typeface="Verdana" pitchFamily="34" charset="0"/>
                <a:sym typeface="Verdana" pitchFamily="34" charset="0"/>
              </a:rPr>
              <a:t>main()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a:t>
            </a:r>
            <a:r>
              <a:rPr lang="en-US" sz="2000" dirty="0" err="1">
                <a:solidFill>
                  <a:srgbClr val="0000CC"/>
                </a:solidFill>
                <a:latin typeface="Verdana" pitchFamily="34" charset="0"/>
                <a:sym typeface="Verdana" pitchFamily="34" charset="0"/>
              </a:rPr>
              <a:t>ave,score</a:t>
            </a:r>
            <a:r>
              <a:rPr lang="en-US" sz="2000" dirty="0">
                <a:solidFill>
                  <a:srgbClr val="0000CC"/>
                </a:solidFill>
                <a:latin typeface="Verdana" pitchFamily="34" charset="0"/>
                <a:sym typeface="Verdana" pitchFamily="34" charset="0"/>
              </a:rPr>
              <a:t>[10];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smtClean="0">
                <a:solidFill>
                  <a:srgbClr val="0000CC"/>
                </a:solidFill>
                <a:latin typeface="Verdana" pitchFamily="34" charset="0"/>
                <a:sym typeface="Verdana" pitchFamily="34" charset="0"/>
              </a:rPr>
              <a:t>// Input  </a:t>
            </a:r>
            <a:r>
              <a:rPr lang="en-US" altLang="zh-CN" sz="2000" dirty="0" smtClean="0">
                <a:solidFill>
                  <a:srgbClr val="0000CC"/>
                </a:solidFill>
                <a:latin typeface="Verdana" pitchFamily="34" charset="0"/>
                <a:sym typeface="Verdana" pitchFamily="34" charset="0"/>
              </a:rPr>
              <a:t>score, …</a:t>
            </a:r>
            <a:r>
              <a:rPr lang="en-US" sz="2000" dirty="0" smtClean="0">
                <a:solidFill>
                  <a:srgbClr val="0000CC"/>
                </a:solidFill>
                <a:latin typeface="Verdana" pitchFamily="34" charset="0"/>
                <a:sym typeface="Verdana" pitchFamily="34" charset="0"/>
              </a:rPr>
              <a:t>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ave</a:t>
            </a:r>
            <a:r>
              <a:rPr lang="en-US" sz="2000" dirty="0">
                <a:solidFill>
                  <a:srgbClr val="0000CC"/>
                </a:solidFill>
                <a:latin typeface="Verdana" pitchFamily="34" charset="0"/>
                <a:sym typeface="Verdana" pitchFamily="34" charset="0"/>
              </a:rPr>
              <a:t>=average(score,10);</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printf</a:t>
            </a:r>
            <a:r>
              <a:rPr lang="en-US" sz="2000" dirty="0">
                <a:solidFill>
                  <a:srgbClr val="0000CC"/>
                </a:solidFill>
                <a:latin typeface="Verdana" pitchFamily="34" charset="0"/>
                <a:sym typeface="Verdana" pitchFamily="34" charset="0"/>
              </a:rPr>
              <a:t>("max=%6.2f\</a:t>
            </a:r>
            <a:r>
              <a:rPr lang="en-US" sz="2000" dirty="0" err="1">
                <a:solidFill>
                  <a:srgbClr val="0000CC"/>
                </a:solidFill>
                <a:latin typeface="Verdana" pitchFamily="34" charset="0"/>
                <a:sym typeface="Verdana" pitchFamily="34" charset="0"/>
              </a:rPr>
              <a:t>nmin</a:t>
            </a:r>
            <a:r>
              <a:rPr lang="en-US" sz="2000" dirty="0">
                <a:solidFill>
                  <a:srgbClr val="0000CC"/>
                </a:solidFill>
                <a:latin typeface="Verdana" pitchFamily="34" charset="0"/>
                <a:sym typeface="Verdana" pitchFamily="34" charset="0"/>
              </a:rPr>
              <a:t>=%6.2f\n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average=%6.2f\n",</a:t>
            </a:r>
            <a:r>
              <a:rPr lang="en-US" sz="2000" dirty="0" err="1">
                <a:solidFill>
                  <a:srgbClr val="FF0000"/>
                </a:solidFill>
                <a:latin typeface="Verdana" pitchFamily="34" charset="0"/>
                <a:sym typeface="Verdana" pitchFamily="34" charset="0"/>
              </a:rPr>
              <a:t>max,min</a:t>
            </a:r>
            <a:r>
              <a:rPr lang="en-US" sz="2000" dirty="0" err="1">
                <a:solidFill>
                  <a:srgbClr val="0000CC"/>
                </a:solidFill>
                <a:latin typeface="Verdana" pitchFamily="34" charset="0"/>
                <a:sym typeface="Verdana" pitchFamily="34" charset="0"/>
              </a:rPr>
              <a:t>,ave</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dirty="0">
              <a:solidFill>
                <a:srgbClr val="0000CC"/>
              </a:solidFill>
            </a:endParaRPr>
          </a:p>
        </p:txBody>
      </p:sp>
      <p:grpSp>
        <p:nvGrpSpPr>
          <p:cNvPr id="75825" name="Group 73"/>
          <p:cNvGrpSpPr>
            <a:grpSpLocks/>
          </p:cNvGrpSpPr>
          <p:nvPr/>
        </p:nvGrpSpPr>
        <p:grpSpPr bwMode="auto">
          <a:xfrm>
            <a:off x="7133350" y="574820"/>
            <a:ext cx="1962150" cy="5981700"/>
            <a:chOff x="0" y="0"/>
            <a:chExt cx="1236" cy="3768"/>
          </a:xfrm>
        </p:grpSpPr>
        <p:grpSp>
          <p:nvGrpSpPr>
            <p:cNvPr id="75826" name="Group 74"/>
            <p:cNvGrpSpPr>
              <a:grpSpLocks/>
            </p:cNvGrpSpPr>
            <p:nvPr/>
          </p:nvGrpSpPr>
          <p:grpSpPr bwMode="auto">
            <a:xfrm>
              <a:off x="0" y="0"/>
              <a:ext cx="696" cy="3768"/>
              <a:chOff x="0" y="0"/>
              <a:chExt cx="696" cy="3768"/>
            </a:xfrm>
          </p:grpSpPr>
          <p:sp>
            <p:nvSpPr>
              <p:cNvPr id="75827" name="Line 75"/>
              <p:cNvSpPr>
                <a:spLocks noChangeShapeType="1"/>
              </p:cNvSpPr>
              <p:nvPr/>
            </p:nvSpPr>
            <p:spPr bwMode="auto">
              <a:xfrm>
                <a:off x="0" y="0"/>
                <a:ext cx="696" cy="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sp>
            <p:nvSpPr>
              <p:cNvPr id="75828" name="Line 76"/>
              <p:cNvSpPr>
                <a:spLocks noChangeShapeType="1"/>
              </p:cNvSpPr>
              <p:nvPr/>
            </p:nvSpPr>
            <p:spPr bwMode="auto">
              <a:xfrm>
                <a:off x="696" y="0"/>
                <a:ext cx="1" cy="3768"/>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grpSp>
        <p:sp>
          <p:nvSpPr>
            <p:cNvPr id="75829" name="Text Box 77"/>
            <p:cNvSpPr>
              <a:spLocks noChangeArrowheads="1"/>
            </p:cNvSpPr>
            <p:nvPr/>
          </p:nvSpPr>
          <p:spPr bwMode="auto">
            <a:xfrm>
              <a:off x="635" y="1962"/>
              <a:ext cx="601" cy="2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a:solidFill>
                    <a:srgbClr val="0000CC"/>
                  </a:solidFill>
                  <a:latin typeface="Times New Roman" pitchFamily="18" charset="0"/>
                  <a:sym typeface="Times New Roman" pitchFamily="18" charset="0"/>
                </a:rPr>
                <a:t>作用域</a:t>
              </a:r>
              <a:endParaRPr lang="zh-CN" altLang="en-US" sz="2000" dirty="0">
                <a:solidFill>
                  <a:srgbClr val="0000CC"/>
                </a:solidFill>
                <a:latin typeface="Times New Roman" pitchFamily="18" charset="0"/>
              </a:endParaRPr>
            </a:p>
          </p:txBody>
        </p:sp>
        <p:sp>
          <p:nvSpPr>
            <p:cNvPr id="75830" name="Text Box 78"/>
            <p:cNvSpPr>
              <a:spLocks noChangeArrowheads="1"/>
            </p:cNvSpPr>
            <p:nvPr/>
          </p:nvSpPr>
          <p:spPr bwMode="auto">
            <a:xfrm>
              <a:off x="717" y="1231"/>
              <a:ext cx="391"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max</a:t>
              </a:r>
              <a:endParaRPr lang="zh-CN" altLang="en-US" dirty="0">
                <a:solidFill>
                  <a:srgbClr val="0000CC"/>
                </a:solidFill>
              </a:endParaRPr>
            </a:p>
          </p:txBody>
        </p:sp>
        <p:sp>
          <p:nvSpPr>
            <p:cNvPr id="75831" name="Text Box 79"/>
            <p:cNvSpPr>
              <a:spLocks noChangeArrowheads="1"/>
            </p:cNvSpPr>
            <p:nvPr/>
          </p:nvSpPr>
          <p:spPr bwMode="auto">
            <a:xfrm>
              <a:off x="730" y="1531"/>
              <a:ext cx="364"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min</a:t>
              </a:r>
              <a:endParaRPr lang="zh-CN" altLang="en-US" sz="2000" dirty="0">
                <a:solidFill>
                  <a:srgbClr val="0000CC"/>
                </a:solidFill>
                <a:latin typeface="Times New Roman" pitchFamily="18" charset="0"/>
              </a:endParaRPr>
            </a:p>
          </p:txBody>
        </p:sp>
      </p:grpSp>
      <p:sp>
        <p:nvSpPr>
          <p:cNvPr id="75832" name="Rectangle 80"/>
          <p:cNvSpPr>
            <a:spLocks noChangeArrowheads="1"/>
          </p:cNvSpPr>
          <p:nvPr/>
        </p:nvSpPr>
        <p:spPr bwMode="auto">
          <a:xfrm>
            <a:off x="0" y="603250"/>
            <a:ext cx="212383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a:t>
            </a:r>
            <a:r>
              <a:rPr lang="zh-CN" altLang="en-US" sz="2000" b="1" dirty="0">
                <a:solidFill>
                  <a:schemeClr val="tx2"/>
                </a:solidFill>
                <a:sym typeface="Tahoma" pitchFamily="34" charset="0"/>
              </a:rPr>
              <a:t>作用域</a:t>
            </a:r>
            <a:endParaRPr lang="zh-CN" altLang="en-US" dirty="0"/>
          </a:p>
        </p:txBody>
      </p:sp>
      <p:sp>
        <p:nvSpPr>
          <p:cNvPr id="75833" name="TextBox 56"/>
          <p:cNvSpPr>
            <a:spLocks noChangeArrowheads="1"/>
          </p:cNvSpPr>
          <p:nvPr/>
        </p:nvSpPr>
        <p:spPr bwMode="auto">
          <a:xfrm>
            <a:off x="323705" y="2071688"/>
            <a:ext cx="1928813" cy="1938992"/>
          </a:xfrm>
          <a:prstGeom prst="rect">
            <a:avLst/>
          </a:prstGeom>
          <a:solidFill>
            <a:schemeClr val="accent1"/>
          </a:solidFill>
          <a:ln w="9525" cmpd="sng">
            <a:solidFill>
              <a:schemeClr val="accent1"/>
            </a:solidFill>
            <a:miter lim="800000"/>
            <a:headEnd/>
            <a:tailEnd/>
          </a:ln>
        </p:spPr>
        <p:txBody>
          <a:bodyPr>
            <a:spAutoFit/>
          </a:bodyPr>
          <a:lstStyle/>
          <a:p>
            <a:r>
              <a:rPr lang="zh-CN" altLang="en-US" sz="2000">
                <a:solidFill>
                  <a:srgbClr val="40458C"/>
                </a:solidFill>
                <a:sym typeface="Tahoma" pitchFamily="34" charset="0"/>
              </a:rPr>
              <a:t>全局变量的有效范围：从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p>
          <a:p>
            <a:endParaRPr lang="zh-CN" altLang="en-US" sz="200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5825"/>
                                        </p:tgtEl>
                                        <p:attrNameLst>
                                          <p:attrName>style.visibility</p:attrName>
                                        </p:attrNameLst>
                                      </p:cBhvr>
                                      <p:to>
                                        <p:strVal val="visible"/>
                                      </p:to>
                                    </p:set>
                                    <p:animEffect>
                                      <p:cBhvr>
                                        <p:cTn id="7" dur="500"/>
                                        <p:tgtEl>
                                          <p:spTgt spid="75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833"/>
                                        </p:tgtEl>
                                        <p:attrNameLst>
                                          <p:attrName>style.visibility</p:attrName>
                                        </p:attrNameLst>
                                      </p:cBhvr>
                                      <p:to>
                                        <p:strVal val="visible"/>
                                      </p:to>
                                    </p:set>
                                    <p:animEffect>
                                      <p:cBhvr>
                                        <p:cTn id="12" dur="500"/>
                                        <p:tgtEl>
                                          <p:spTgt spid="75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33" grpId="0" bldLvl="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6837" name="Group 48"/>
          <p:cNvGrpSpPr>
            <a:grpSpLocks/>
          </p:cNvGrpSpPr>
          <p:nvPr/>
        </p:nvGrpSpPr>
        <p:grpSpPr bwMode="auto">
          <a:xfrm>
            <a:off x="2550230" y="260350"/>
            <a:ext cx="5334000" cy="6057900"/>
            <a:chOff x="0" y="0"/>
            <a:chExt cx="3360" cy="3816"/>
          </a:xfrm>
        </p:grpSpPr>
        <p:sp>
          <p:nvSpPr>
            <p:cNvPr id="76838" name="Rectangle 49"/>
            <p:cNvSpPr>
              <a:spLocks noChangeArrowheads="1"/>
            </p:cNvSpPr>
            <p:nvPr/>
          </p:nvSpPr>
          <p:spPr bwMode="auto">
            <a:xfrm>
              <a:off x="0" y="0"/>
              <a:ext cx="3360" cy="381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6839" name="Text Box 50"/>
            <p:cNvSpPr>
              <a:spLocks noChangeArrowheads="1"/>
            </p:cNvSpPr>
            <p:nvPr/>
          </p:nvSpPr>
          <p:spPr bwMode="auto">
            <a:xfrm>
              <a:off x="495" y="55"/>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chemeClr val="tx2"/>
                  </a:solidFill>
                  <a:latin typeface="Times New Roman" pitchFamily="18" charset="0"/>
                  <a:sym typeface="Times New Roman" pitchFamily="18" charset="0"/>
                </a:rPr>
                <a:t>int  p=1,q=5;</a:t>
              </a:r>
              <a:endParaRPr lang="zh-CN" altLang="en-US" sz="2000">
                <a:solidFill>
                  <a:schemeClr val="tx2"/>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int   f3()</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008000"/>
                  </a:solidFill>
                  <a:latin typeface="Times New Roman" pitchFamily="18" charset="0"/>
                  <a:sym typeface="Times New Roman" pitchFamily="18" charset="0"/>
                </a:rPr>
                <a:t>char c1,c2</a:t>
              </a:r>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6840" name="AutoShape 51"/>
            <p:cNvSpPr>
              <a:spLocks/>
            </p:cNvSpPr>
            <p:nvPr/>
          </p:nvSpPr>
          <p:spPr bwMode="auto">
            <a:xfrm>
              <a:off x="1800" y="2151"/>
              <a:ext cx="116" cy="1237"/>
            </a:xfrm>
            <a:prstGeom prst="rightBrace">
              <a:avLst>
                <a:gd name="adj1" fmla="val 88865"/>
                <a:gd name="adj2" fmla="val 50000"/>
              </a:avLst>
            </a:prstGeom>
            <a:noFill/>
            <a:ln w="952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6841" name="Text Box 52"/>
            <p:cNvSpPr>
              <a:spLocks noChangeArrowheads="1"/>
            </p:cNvSpPr>
            <p:nvPr/>
          </p:nvSpPr>
          <p:spPr bwMode="auto">
            <a:xfrm>
              <a:off x="1950" y="2626"/>
              <a:ext cx="1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008000"/>
                  </a:solidFill>
                  <a:latin typeface="Times New Roman" pitchFamily="18" charset="0"/>
                  <a:sym typeface="Times New Roman" pitchFamily="18" charset="0"/>
                </a:rPr>
                <a:t>c1,c2</a:t>
              </a:r>
              <a:r>
                <a:rPr lang="zh-CN" altLang="en-US" sz="2000" dirty="0">
                  <a:solidFill>
                    <a:srgbClr val="008000"/>
                  </a:solidFill>
                  <a:latin typeface="Times New Roman" pitchFamily="18" charset="0"/>
                  <a:sym typeface="Times New Roman" pitchFamily="18" charset="0"/>
                </a:rPr>
                <a:t>的作用范围</a:t>
              </a:r>
              <a:endParaRPr lang="zh-CN" altLang="en-US" dirty="0"/>
            </a:p>
          </p:txBody>
        </p:sp>
        <p:sp>
          <p:nvSpPr>
            <p:cNvPr id="76842" name="AutoShape 53"/>
            <p:cNvSpPr>
              <a:spLocks/>
            </p:cNvSpPr>
            <p:nvPr/>
          </p:nvSpPr>
          <p:spPr bwMode="auto">
            <a:xfrm>
              <a:off x="2032" y="185"/>
              <a:ext cx="47" cy="3322"/>
            </a:xfrm>
            <a:prstGeom prst="rightBrace">
              <a:avLst>
                <a:gd name="adj1" fmla="val 588680"/>
                <a:gd name="adj2" fmla="val 50000"/>
              </a:avLst>
            </a:prstGeom>
            <a:noFill/>
            <a:ln w="9525"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chemeClr val="tx2"/>
                </a:solidFill>
                <a:latin typeface="Times New Roman" pitchFamily="18" charset="0"/>
                <a:sym typeface="Times New Roman" pitchFamily="18" charset="0"/>
              </a:endParaRPr>
            </a:p>
          </p:txBody>
        </p:sp>
        <p:sp>
          <p:nvSpPr>
            <p:cNvPr id="76843" name="Text Box 54"/>
            <p:cNvSpPr>
              <a:spLocks noChangeArrowheads="1"/>
            </p:cNvSpPr>
            <p:nvPr/>
          </p:nvSpPr>
          <p:spPr bwMode="auto">
            <a:xfrm>
              <a:off x="2141" y="1536"/>
              <a:ext cx="1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err="1">
                  <a:solidFill>
                    <a:schemeClr val="tx2"/>
                  </a:solidFill>
                  <a:latin typeface="Times New Roman" pitchFamily="18" charset="0"/>
                  <a:sym typeface="Times New Roman" pitchFamily="18" charset="0"/>
                </a:rPr>
                <a:t>p,q</a:t>
              </a:r>
              <a:r>
                <a:rPr lang="zh-CN" altLang="en-US" sz="2000" dirty="0">
                  <a:solidFill>
                    <a:schemeClr val="tx2"/>
                  </a:solidFill>
                  <a:latin typeface="Times New Roman" pitchFamily="18" charset="0"/>
                  <a:sym typeface="Times New Roman" pitchFamily="18" charset="0"/>
                </a:rPr>
                <a:t>的作用范围</a:t>
              </a:r>
              <a:endParaRPr lang="zh-CN" altLang="en-US" dirty="0"/>
            </a:p>
          </p:txBody>
        </p:sp>
      </p:grpSp>
      <p:grpSp>
        <p:nvGrpSpPr>
          <p:cNvPr id="76802" name="Group 3"/>
          <p:cNvGrpSpPr>
            <a:grpSpLocks/>
          </p:cNvGrpSpPr>
          <p:nvPr/>
        </p:nvGrpSpPr>
        <p:grpSpPr bwMode="auto">
          <a:xfrm>
            <a:off x="7321550" y="5084763"/>
            <a:ext cx="1822450" cy="1382712"/>
            <a:chOff x="0" y="0"/>
            <a:chExt cx="1148" cy="871"/>
          </a:xfrm>
        </p:grpSpPr>
        <p:sp>
          <p:nvSpPr>
            <p:cNvPr id="76803" name="Freeform 4"/>
            <p:cNvSpPr>
              <a:spLocks noChangeArrowheads="1"/>
            </p:cNvSpPr>
            <p:nvPr/>
          </p:nvSpPr>
          <p:spPr bwMode="auto">
            <a:xfrm>
              <a:off x="83" y="387"/>
              <a:ext cx="121" cy="144"/>
            </a:xfrm>
            <a:custGeom>
              <a:avLst/>
              <a:gdLst>
                <a:gd name="T0" fmla="*/ 0 w 242"/>
                <a:gd name="T1" fmla="*/ 207 h 289"/>
                <a:gd name="T2" fmla="*/ 61 w 242"/>
                <a:gd name="T3" fmla="*/ 289 h 289"/>
                <a:gd name="T4" fmla="*/ 242 w 242"/>
                <a:gd name="T5" fmla="*/ 56 h 289"/>
                <a:gd name="T6" fmla="*/ 195 w 242"/>
                <a:gd name="T7" fmla="*/ 0 h 289"/>
                <a:gd name="T8" fmla="*/ 193 w 242"/>
                <a:gd name="T9" fmla="*/ 1 h 289"/>
                <a:gd name="T10" fmla="*/ 186 w 242"/>
                <a:gd name="T11" fmla="*/ 3 h 289"/>
                <a:gd name="T12" fmla="*/ 175 w 242"/>
                <a:gd name="T13" fmla="*/ 8 h 289"/>
                <a:gd name="T14" fmla="*/ 163 w 242"/>
                <a:gd name="T15" fmla="*/ 13 h 289"/>
                <a:gd name="T16" fmla="*/ 148 w 242"/>
                <a:gd name="T17" fmla="*/ 21 h 289"/>
                <a:gd name="T18" fmla="*/ 130 w 242"/>
                <a:gd name="T19" fmla="*/ 31 h 289"/>
                <a:gd name="T20" fmla="*/ 112 w 242"/>
                <a:gd name="T21" fmla="*/ 42 h 289"/>
                <a:gd name="T22" fmla="*/ 92 w 242"/>
                <a:gd name="T23" fmla="*/ 55 h 289"/>
                <a:gd name="T24" fmla="*/ 74 w 242"/>
                <a:gd name="T25" fmla="*/ 69 h 289"/>
                <a:gd name="T26" fmla="*/ 57 w 242"/>
                <a:gd name="T27" fmla="*/ 85 h 289"/>
                <a:gd name="T28" fmla="*/ 39 w 242"/>
                <a:gd name="T29" fmla="*/ 102 h 289"/>
                <a:gd name="T30" fmla="*/ 25 w 242"/>
                <a:gd name="T31" fmla="*/ 120 h 289"/>
                <a:gd name="T32" fmla="*/ 14 w 242"/>
                <a:gd name="T33" fmla="*/ 140 h 289"/>
                <a:gd name="T34" fmla="*/ 5 w 242"/>
                <a:gd name="T35" fmla="*/ 161 h 289"/>
                <a:gd name="T36" fmla="*/ 0 w 242"/>
                <a:gd name="T37" fmla="*/ 184 h 289"/>
                <a:gd name="T38" fmla="*/ 0 w 242"/>
                <a:gd name="T39" fmla="*/ 207 h 2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2"/>
                <a:gd name="T61" fmla="*/ 0 h 289"/>
                <a:gd name="T62" fmla="*/ 242 w 242"/>
                <a:gd name="T63" fmla="*/ 289 h 2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2" h="289">
                  <a:moveTo>
                    <a:pt x="0" y="207"/>
                  </a:moveTo>
                  <a:lnTo>
                    <a:pt x="61" y="289"/>
                  </a:lnTo>
                  <a:lnTo>
                    <a:pt x="242" y="56"/>
                  </a:lnTo>
                  <a:lnTo>
                    <a:pt x="195" y="0"/>
                  </a:lnTo>
                  <a:lnTo>
                    <a:pt x="193" y="1"/>
                  </a:lnTo>
                  <a:lnTo>
                    <a:pt x="186" y="3"/>
                  </a:lnTo>
                  <a:lnTo>
                    <a:pt x="175" y="8"/>
                  </a:lnTo>
                  <a:lnTo>
                    <a:pt x="163" y="13"/>
                  </a:lnTo>
                  <a:lnTo>
                    <a:pt x="148" y="21"/>
                  </a:lnTo>
                  <a:lnTo>
                    <a:pt x="130" y="31"/>
                  </a:lnTo>
                  <a:lnTo>
                    <a:pt x="112" y="42"/>
                  </a:lnTo>
                  <a:lnTo>
                    <a:pt x="92" y="55"/>
                  </a:lnTo>
                  <a:lnTo>
                    <a:pt x="74" y="69"/>
                  </a:lnTo>
                  <a:lnTo>
                    <a:pt x="57" y="85"/>
                  </a:lnTo>
                  <a:lnTo>
                    <a:pt x="39" y="102"/>
                  </a:lnTo>
                  <a:lnTo>
                    <a:pt x="25" y="120"/>
                  </a:lnTo>
                  <a:lnTo>
                    <a:pt x="14" y="140"/>
                  </a:lnTo>
                  <a:lnTo>
                    <a:pt x="5" y="161"/>
                  </a:lnTo>
                  <a:lnTo>
                    <a:pt x="0" y="184"/>
                  </a:lnTo>
                  <a:lnTo>
                    <a:pt x="0" y="20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4" name="Freeform 5"/>
            <p:cNvSpPr>
              <a:spLocks noChangeArrowheads="1"/>
            </p:cNvSpPr>
            <p:nvPr/>
          </p:nvSpPr>
          <p:spPr bwMode="auto">
            <a:xfrm>
              <a:off x="13" y="672"/>
              <a:ext cx="913" cy="182"/>
            </a:xfrm>
            <a:custGeom>
              <a:avLst/>
              <a:gdLst>
                <a:gd name="T0" fmla="*/ 1813 w 1826"/>
                <a:gd name="T1" fmla="*/ 361 h 362"/>
                <a:gd name="T2" fmla="*/ 1774 w 1826"/>
                <a:gd name="T3" fmla="*/ 358 h 362"/>
                <a:gd name="T4" fmla="*/ 1715 w 1826"/>
                <a:gd name="T5" fmla="*/ 351 h 362"/>
                <a:gd name="T6" fmla="*/ 1642 w 1826"/>
                <a:gd name="T7" fmla="*/ 342 h 362"/>
                <a:gd name="T8" fmla="*/ 1556 w 1826"/>
                <a:gd name="T9" fmla="*/ 331 h 362"/>
                <a:gd name="T10" fmla="*/ 1463 w 1826"/>
                <a:gd name="T11" fmla="*/ 321 h 362"/>
                <a:gd name="T12" fmla="*/ 1366 w 1826"/>
                <a:gd name="T13" fmla="*/ 311 h 362"/>
                <a:gd name="T14" fmla="*/ 1269 w 1826"/>
                <a:gd name="T15" fmla="*/ 301 h 362"/>
                <a:gd name="T16" fmla="*/ 1177 w 1826"/>
                <a:gd name="T17" fmla="*/ 295 h 362"/>
                <a:gd name="T18" fmla="*/ 1093 w 1826"/>
                <a:gd name="T19" fmla="*/ 290 h 362"/>
                <a:gd name="T20" fmla="*/ 1022 w 1826"/>
                <a:gd name="T21" fmla="*/ 289 h 362"/>
                <a:gd name="T22" fmla="*/ 979 w 1826"/>
                <a:gd name="T23" fmla="*/ 335 h 362"/>
                <a:gd name="T24" fmla="*/ 930 w 1826"/>
                <a:gd name="T25" fmla="*/ 358 h 362"/>
                <a:gd name="T26" fmla="*/ 879 w 1826"/>
                <a:gd name="T27" fmla="*/ 356 h 362"/>
                <a:gd name="T28" fmla="*/ 832 w 1826"/>
                <a:gd name="T29" fmla="*/ 331 h 362"/>
                <a:gd name="T30" fmla="*/ 793 w 1826"/>
                <a:gd name="T31" fmla="*/ 284 h 362"/>
                <a:gd name="T32" fmla="*/ 77 w 1826"/>
                <a:gd name="T33" fmla="*/ 190 h 362"/>
                <a:gd name="T34" fmla="*/ 63 w 1826"/>
                <a:gd name="T35" fmla="*/ 86 h 362"/>
                <a:gd name="T36" fmla="*/ 72 w 1826"/>
                <a:gd name="T37" fmla="*/ 3 h 362"/>
                <a:gd name="T38" fmla="*/ 132 w 1826"/>
                <a:gd name="T39" fmla="*/ 3 h 362"/>
                <a:gd name="T40" fmla="*/ 214 w 1826"/>
                <a:gd name="T41" fmla="*/ 2 h 362"/>
                <a:gd name="T42" fmla="*/ 305 w 1826"/>
                <a:gd name="T43" fmla="*/ 3 h 362"/>
                <a:gd name="T44" fmla="*/ 393 w 1826"/>
                <a:gd name="T45" fmla="*/ 4 h 362"/>
                <a:gd name="T46" fmla="*/ 465 w 1826"/>
                <a:gd name="T47" fmla="*/ 5 h 362"/>
                <a:gd name="T48" fmla="*/ 523 w 1826"/>
                <a:gd name="T49" fmla="*/ 8 h 362"/>
                <a:gd name="T50" fmla="*/ 598 w 1826"/>
                <a:gd name="T51" fmla="*/ 7 h 362"/>
                <a:gd name="T52" fmla="*/ 684 w 1826"/>
                <a:gd name="T53" fmla="*/ 10 h 362"/>
                <a:gd name="T54" fmla="*/ 772 w 1826"/>
                <a:gd name="T55" fmla="*/ 22 h 362"/>
                <a:gd name="T56" fmla="*/ 854 w 1826"/>
                <a:gd name="T57" fmla="*/ 48 h 362"/>
                <a:gd name="T58" fmla="*/ 945 w 1826"/>
                <a:gd name="T59" fmla="*/ 55 h 362"/>
                <a:gd name="T60" fmla="*/ 1061 w 1826"/>
                <a:gd name="T61" fmla="*/ 14 h 362"/>
                <a:gd name="T62" fmla="*/ 1155 w 1826"/>
                <a:gd name="T63" fmla="*/ 0 h 362"/>
                <a:gd name="T64" fmla="*/ 1230 w 1826"/>
                <a:gd name="T65" fmla="*/ 5 h 362"/>
                <a:gd name="T66" fmla="*/ 1294 w 1826"/>
                <a:gd name="T67" fmla="*/ 22 h 362"/>
                <a:gd name="T68" fmla="*/ 1349 w 1826"/>
                <a:gd name="T69" fmla="*/ 40 h 362"/>
                <a:gd name="T70" fmla="*/ 1405 w 1826"/>
                <a:gd name="T71" fmla="*/ 57 h 362"/>
                <a:gd name="T72" fmla="*/ 1465 w 1826"/>
                <a:gd name="T73" fmla="*/ 72 h 362"/>
                <a:gd name="T74" fmla="*/ 1524 w 1826"/>
                <a:gd name="T75" fmla="*/ 86 h 362"/>
                <a:gd name="T76" fmla="*/ 1576 w 1826"/>
                <a:gd name="T77" fmla="*/ 94 h 362"/>
                <a:gd name="T78" fmla="*/ 1615 w 1826"/>
                <a:gd name="T79" fmla="*/ 98 h 362"/>
                <a:gd name="T80" fmla="*/ 1644 w 1826"/>
                <a:gd name="T81" fmla="*/ 93 h 362"/>
                <a:gd name="T82" fmla="*/ 1683 w 1826"/>
                <a:gd name="T83" fmla="*/ 81 h 362"/>
                <a:gd name="T84" fmla="*/ 1726 w 1826"/>
                <a:gd name="T85" fmla="*/ 71 h 362"/>
                <a:gd name="T86" fmla="*/ 1766 w 1826"/>
                <a:gd name="T87" fmla="*/ 64 h 362"/>
                <a:gd name="T88" fmla="*/ 1797 w 1826"/>
                <a:gd name="T89" fmla="*/ 67 h 362"/>
                <a:gd name="T90" fmla="*/ 1811 w 1826"/>
                <a:gd name="T91" fmla="*/ 137 h 362"/>
                <a:gd name="T92" fmla="*/ 1826 w 1826"/>
                <a:gd name="T93" fmla="*/ 362 h 3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26"/>
                <a:gd name="T142" fmla="*/ 0 h 362"/>
                <a:gd name="T143" fmla="*/ 1826 w 1826"/>
                <a:gd name="T144" fmla="*/ 362 h 3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26" h="362">
                  <a:moveTo>
                    <a:pt x="1826" y="362"/>
                  </a:moveTo>
                  <a:lnTo>
                    <a:pt x="1821" y="362"/>
                  </a:lnTo>
                  <a:lnTo>
                    <a:pt x="1813" y="361"/>
                  </a:lnTo>
                  <a:lnTo>
                    <a:pt x="1803" y="360"/>
                  </a:lnTo>
                  <a:lnTo>
                    <a:pt x="1789" y="359"/>
                  </a:lnTo>
                  <a:lnTo>
                    <a:pt x="1774" y="358"/>
                  </a:lnTo>
                  <a:lnTo>
                    <a:pt x="1757" y="356"/>
                  </a:lnTo>
                  <a:lnTo>
                    <a:pt x="1737" y="353"/>
                  </a:lnTo>
                  <a:lnTo>
                    <a:pt x="1715" y="351"/>
                  </a:lnTo>
                  <a:lnTo>
                    <a:pt x="1692" y="347"/>
                  </a:lnTo>
                  <a:lnTo>
                    <a:pt x="1668" y="345"/>
                  </a:lnTo>
                  <a:lnTo>
                    <a:pt x="1642" y="342"/>
                  </a:lnTo>
                  <a:lnTo>
                    <a:pt x="1614" y="338"/>
                  </a:lnTo>
                  <a:lnTo>
                    <a:pt x="1586" y="335"/>
                  </a:lnTo>
                  <a:lnTo>
                    <a:pt x="1556" y="331"/>
                  </a:lnTo>
                  <a:lnTo>
                    <a:pt x="1526" y="328"/>
                  </a:lnTo>
                  <a:lnTo>
                    <a:pt x="1495" y="324"/>
                  </a:lnTo>
                  <a:lnTo>
                    <a:pt x="1463" y="321"/>
                  </a:lnTo>
                  <a:lnTo>
                    <a:pt x="1431" y="318"/>
                  </a:lnTo>
                  <a:lnTo>
                    <a:pt x="1399" y="314"/>
                  </a:lnTo>
                  <a:lnTo>
                    <a:pt x="1366" y="311"/>
                  </a:lnTo>
                  <a:lnTo>
                    <a:pt x="1334" y="307"/>
                  </a:lnTo>
                  <a:lnTo>
                    <a:pt x="1302" y="305"/>
                  </a:lnTo>
                  <a:lnTo>
                    <a:pt x="1269" y="301"/>
                  </a:lnTo>
                  <a:lnTo>
                    <a:pt x="1238" y="299"/>
                  </a:lnTo>
                  <a:lnTo>
                    <a:pt x="1207" y="297"/>
                  </a:lnTo>
                  <a:lnTo>
                    <a:pt x="1177" y="295"/>
                  </a:lnTo>
                  <a:lnTo>
                    <a:pt x="1148" y="292"/>
                  </a:lnTo>
                  <a:lnTo>
                    <a:pt x="1120" y="291"/>
                  </a:lnTo>
                  <a:lnTo>
                    <a:pt x="1093" y="290"/>
                  </a:lnTo>
                  <a:lnTo>
                    <a:pt x="1068" y="289"/>
                  </a:lnTo>
                  <a:lnTo>
                    <a:pt x="1044" y="289"/>
                  </a:lnTo>
                  <a:lnTo>
                    <a:pt x="1022" y="289"/>
                  </a:lnTo>
                  <a:lnTo>
                    <a:pt x="1009" y="307"/>
                  </a:lnTo>
                  <a:lnTo>
                    <a:pt x="994" y="322"/>
                  </a:lnTo>
                  <a:lnTo>
                    <a:pt x="979" y="335"/>
                  </a:lnTo>
                  <a:lnTo>
                    <a:pt x="963" y="345"/>
                  </a:lnTo>
                  <a:lnTo>
                    <a:pt x="947" y="353"/>
                  </a:lnTo>
                  <a:lnTo>
                    <a:pt x="930" y="358"/>
                  </a:lnTo>
                  <a:lnTo>
                    <a:pt x="912" y="359"/>
                  </a:lnTo>
                  <a:lnTo>
                    <a:pt x="896" y="359"/>
                  </a:lnTo>
                  <a:lnTo>
                    <a:pt x="879" y="356"/>
                  </a:lnTo>
                  <a:lnTo>
                    <a:pt x="862" y="350"/>
                  </a:lnTo>
                  <a:lnTo>
                    <a:pt x="847" y="342"/>
                  </a:lnTo>
                  <a:lnTo>
                    <a:pt x="832" y="331"/>
                  </a:lnTo>
                  <a:lnTo>
                    <a:pt x="817" y="318"/>
                  </a:lnTo>
                  <a:lnTo>
                    <a:pt x="804" y="303"/>
                  </a:lnTo>
                  <a:lnTo>
                    <a:pt x="793" y="284"/>
                  </a:lnTo>
                  <a:lnTo>
                    <a:pt x="783" y="263"/>
                  </a:lnTo>
                  <a:lnTo>
                    <a:pt x="0" y="298"/>
                  </a:lnTo>
                  <a:lnTo>
                    <a:pt x="77" y="190"/>
                  </a:lnTo>
                  <a:lnTo>
                    <a:pt x="49" y="166"/>
                  </a:lnTo>
                  <a:lnTo>
                    <a:pt x="67" y="124"/>
                  </a:lnTo>
                  <a:lnTo>
                    <a:pt x="63" y="86"/>
                  </a:lnTo>
                  <a:lnTo>
                    <a:pt x="70" y="45"/>
                  </a:lnTo>
                  <a:lnTo>
                    <a:pt x="55" y="34"/>
                  </a:lnTo>
                  <a:lnTo>
                    <a:pt x="72" y="3"/>
                  </a:lnTo>
                  <a:lnTo>
                    <a:pt x="90" y="3"/>
                  </a:lnTo>
                  <a:lnTo>
                    <a:pt x="109" y="3"/>
                  </a:lnTo>
                  <a:lnTo>
                    <a:pt x="132" y="3"/>
                  </a:lnTo>
                  <a:lnTo>
                    <a:pt x="158" y="2"/>
                  </a:lnTo>
                  <a:lnTo>
                    <a:pt x="185" y="2"/>
                  </a:lnTo>
                  <a:lnTo>
                    <a:pt x="214" y="2"/>
                  </a:lnTo>
                  <a:lnTo>
                    <a:pt x="244" y="3"/>
                  </a:lnTo>
                  <a:lnTo>
                    <a:pt x="274" y="3"/>
                  </a:lnTo>
                  <a:lnTo>
                    <a:pt x="305" y="3"/>
                  </a:lnTo>
                  <a:lnTo>
                    <a:pt x="335" y="3"/>
                  </a:lnTo>
                  <a:lnTo>
                    <a:pt x="364" y="3"/>
                  </a:lnTo>
                  <a:lnTo>
                    <a:pt x="393" y="4"/>
                  </a:lnTo>
                  <a:lnTo>
                    <a:pt x="419" y="4"/>
                  </a:lnTo>
                  <a:lnTo>
                    <a:pt x="443" y="5"/>
                  </a:lnTo>
                  <a:lnTo>
                    <a:pt x="465" y="5"/>
                  </a:lnTo>
                  <a:lnTo>
                    <a:pt x="484" y="7"/>
                  </a:lnTo>
                  <a:lnTo>
                    <a:pt x="502" y="8"/>
                  </a:lnTo>
                  <a:lnTo>
                    <a:pt x="523" y="8"/>
                  </a:lnTo>
                  <a:lnTo>
                    <a:pt x="546" y="8"/>
                  </a:lnTo>
                  <a:lnTo>
                    <a:pt x="571" y="8"/>
                  </a:lnTo>
                  <a:lnTo>
                    <a:pt x="598" y="7"/>
                  </a:lnTo>
                  <a:lnTo>
                    <a:pt x="625" y="8"/>
                  </a:lnTo>
                  <a:lnTo>
                    <a:pt x="654" y="8"/>
                  </a:lnTo>
                  <a:lnTo>
                    <a:pt x="684" y="10"/>
                  </a:lnTo>
                  <a:lnTo>
                    <a:pt x="713" y="12"/>
                  </a:lnTo>
                  <a:lnTo>
                    <a:pt x="743" y="16"/>
                  </a:lnTo>
                  <a:lnTo>
                    <a:pt x="772" y="22"/>
                  </a:lnTo>
                  <a:lnTo>
                    <a:pt x="801" y="29"/>
                  </a:lnTo>
                  <a:lnTo>
                    <a:pt x="827" y="37"/>
                  </a:lnTo>
                  <a:lnTo>
                    <a:pt x="854" y="48"/>
                  </a:lnTo>
                  <a:lnTo>
                    <a:pt x="878" y="61"/>
                  </a:lnTo>
                  <a:lnTo>
                    <a:pt x="900" y="77"/>
                  </a:lnTo>
                  <a:lnTo>
                    <a:pt x="945" y="55"/>
                  </a:lnTo>
                  <a:lnTo>
                    <a:pt x="986" y="38"/>
                  </a:lnTo>
                  <a:lnTo>
                    <a:pt x="1025" y="24"/>
                  </a:lnTo>
                  <a:lnTo>
                    <a:pt x="1061" y="14"/>
                  </a:lnTo>
                  <a:lnTo>
                    <a:pt x="1094" y="7"/>
                  </a:lnTo>
                  <a:lnTo>
                    <a:pt x="1125" y="2"/>
                  </a:lnTo>
                  <a:lnTo>
                    <a:pt x="1155" y="0"/>
                  </a:lnTo>
                  <a:lnTo>
                    <a:pt x="1182" y="0"/>
                  </a:lnTo>
                  <a:lnTo>
                    <a:pt x="1207" y="2"/>
                  </a:lnTo>
                  <a:lnTo>
                    <a:pt x="1230" y="5"/>
                  </a:lnTo>
                  <a:lnTo>
                    <a:pt x="1252" y="10"/>
                  </a:lnTo>
                  <a:lnTo>
                    <a:pt x="1273" y="16"/>
                  </a:lnTo>
                  <a:lnTo>
                    <a:pt x="1294" y="22"/>
                  </a:lnTo>
                  <a:lnTo>
                    <a:pt x="1312" y="27"/>
                  </a:lnTo>
                  <a:lnTo>
                    <a:pt x="1331" y="34"/>
                  </a:lnTo>
                  <a:lnTo>
                    <a:pt x="1349" y="40"/>
                  </a:lnTo>
                  <a:lnTo>
                    <a:pt x="1366" y="46"/>
                  </a:lnTo>
                  <a:lnTo>
                    <a:pt x="1386" y="52"/>
                  </a:lnTo>
                  <a:lnTo>
                    <a:pt x="1405" y="57"/>
                  </a:lnTo>
                  <a:lnTo>
                    <a:pt x="1425" y="62"/>
                  </a:lnTo>
                  <a:lnTo>
                    <a:pt x="1445" y="68"/>
                  </a:lnTo>
                  <a:lnTo>
                    <a:pt x="1465" y="72"/>
                  </a:lnTo>
                  <a:lnTo>
                    <a:pt x="1485" y="77"/>
                  </a:lnTo>
                  <a:lnTo>
                    <a:pt x="1504" y="81"/>
                  </a:lnTo>
                  <a:lnTo>
                    <a:pt x="1524" y="86"/>
                  </a:lnTo>
                  <a:lnTo>
                    <a:pt x="1543" y="90"/>
                  </a:lnTo>
                  <a:lnTo>
                    <a:pt x="1560" y="92"/>
                  </a:lnTo>
                  <a:lnTo>
                    <a:pt x="1576" y="94"/>
                  </a:lnTo>
                  <a:lnTo>
                    <a:pt x="1591" y="96"/>
                  </a:lnTo>
                  <a:lnTo>
                    <a:pt x="1604" y="96"/>
                  </a:lnTo>
                  <a:lnTo>
                    <a:pt x="1615" y="98"/>
                  </a:lnTo>
                  <a:lnTo>
                    <a:pt x="1624" y="96"/>
                  </a:lnTo>
                  <a:lnTo>
                    <a:pt x="1634" y="95"/>
                  </a:lnTo>
                  <a:lnTo>
                    <a:pt x="1644" y="93"/>
                  </a:lnTo>
                  <a:lnTo>
                    <a:pt x="1655" y="90"/>
                  </a:lnTo>
                  <a:lnTo>
                    <a:pt x="1669" y="86"/>
                  </a:lnTo>
                  <a:lnTo>
                    <a:pt x="1683" y="81"/>
                  </a:lnTo>
                  <a:lnTo>
                    <a:pt x="1697" y="78"/>
                  </a:lnTo>
                  <a:lnTo>
                    <a:pt x="1711" y="75"/>
                  </a:lnTo>
                  <a:lnTo>
                    <a:pt x="1726" y="71"/>
                  </a:lnTo>
                  <a:lnTo>
                    <a:pt x="1740" y="68"/>
                  </a:lnTo>
                  <a:lnTo>
                    <a:pt x="1753" y="65"/>
                  </a:lnTo>
                  <a:lnTo>
                    <a:pt x="1766" y="64"/>
                  </a:lnTo>
                  <a:lnTo>
                    <a:pt x="1778" y="63"/>
                  </a:lnTo>
                  <a:lnTo>
                    <a:pt x="1788" y="64"/>
                  </a:lnTo>
                  <a:lnTo>
                    <a:pt x="1797" y="67"/>
                  </a:lnTo>
                  <a:lnTo>
                    <a:pt x="1804" y="71"/>
                  </a:lnTo>
                  <a:lnTo>
                    <a:pt x="1809" y="77"/>
                  </a:lnTo>
                  <a:lnTo>
                    <a:pt x="1811" y="137"/>
                  </a:lnTo>
                  <a:lnTo>
                    <a:pt x="1818" y="223"/>
                  </a:lnTo>
                  <a:lnTo>
                    <a:pt x="1824" y="308"/>
                  </a:lnTo>
                  <a:lnTo>
                    <a:pt x="1826" y="36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5" name="Freeform 6"/>
            <p:cNvSpPr>
              <a:spLocks noChangeArrowheads="1"/>
            </p:cNvSpPr>
            <p:nvPr/>
          </p:nvSpPr>
          <p:spPr bwMode="auto">
            <a:xfrm>
              <a:off x="0" y="0"/>
              <a:ext cx="1148" cy="871"/>
            </a:xfrm>
            <a:custGeom>
              <a:avLst/>
              <a:gdLst>
                <a:gd name="T0" fmla="*/ 2124 w 2295"/>
                <a:gd name="T1" fmla="*/ 634 h 1742"/>
                <a:gd name="T2" fmla="*/ 2041 w 2295"/>
                <a:gd name="T3" fmla="*/ 578 h 1742"/>
                <a:gd name="T4" fmla="*/ 1981 w 2295"/>
                <a:gd name="T5" fmla="*/ 310 h 1742"/>
                <a:gd name="T6" fmla="*/ 1919 w 2295"/>
                <a:gd name="T7" fmla="*/ 183 h 1742"/>
                <a:gd name="T8" fmla="*/ 1814 w 2295"/>
                <a:gd name="T9" fmla="*/ 77 h 1742"/>
                <a:gd name="T10" fmla="*/ 1711 w 2295"/>
                <a:gd name="T11" fmla="*/ 22 h 1742"/>
                <a:gd name="T12" fmla="*/ 1570 w 2295"/>
                <a:gd name="T13" fmla="*/ 9 h 1742"/>
                <a:gd name="T14" fmla="*/ 1295 w 2295"/>
                <a:gd name="T15" fmla="*/ 91 h 1742"/>
                <a:gd name="T16" fmla="*/ 1089 w 2295"/>
                <a:gd name="T17" fmla="*/ 154 h 1742"/>
                <a:gd name="T18" fmla="*/ 957 w 2295"/>
                <a:gd name="T19" fmla="*/ 23 h 1742"/>
                <a:gd name="T20" fmla="*/ 734 w 2295"/>
                <a:gd name="T21" fmla="*/ 1 h 1742"/>
                <a:gd name="T22" fmla="*/ 491 w 2295"/>
                <a:gd name="T23" fmla="*/ 114 h 1742"/>
                <a:gd name="T24" fmla="*/ 377 w 2295"/>
                <a:gd name="T25" fmla="*/ 324 h 1742"/>
                <a:gd name="T26" fmla="*/ 323 w 2295"/>
                <a:gd name="T27" fmla="*/ 525 h 1742"/>
                <a:gd name="T28" fmla="*/ 155 w 2295"/>
                <a:gd name="T29" fmla="*/ 597 h 1742"/>
                <a:gd name="T30" fmla="*/ 18 w 2295"/>
                <a:gd name="T31" fmla="*/ 756 h 1742"/>
                <a:gd name="T32" fmla="*/ 174 w 2295"/>
                <a:gd name="T33" fmla="*/ 984 h 1742"/>
                <a:gd name="T34" fmla="*/ 281 w 2295"/>
                <a:gd name="T35" fmla="*/ 825 h 1742"/>
                <a:gd name="T36" fmla="*/ 368 w 2295"/>
                <a:gd name="T37" fmla="*/ 824 h 1742"/>
                <a:gd name="T38" fmla="*/ 216 w 2295"/>
                <a:gd name="T39" fmla="*/ 1020 h 1742"/>
                <a:gd name="T40" fmla="*/ 163 w 2295"/>
                <a:gd name="T41" fmla="*/ 1205 h 1742"/>
                <a:gd name="T42" fmla="*/ 42 w 2295"/>
                <a:gd name="T43" fmla="*/ 1304 h 1742"/>
                <a:gd name="T44" fmla="*/ 66 w 2295"/>
                <a:gd name="T45" fmla="*/ 1376 h 1742"/>
                <a:gd name="T46" fmla="*/ 71 w 2295"/>
                <a:gd name="T47" fmla="*/ 1451 h 1742"/>
                <a:gd name="T48" fmla="*/ 75 w 2295"/>
                <a:gd name="T49" fmla="*/ 1504 h 1742"/>
                <a:gd name="T50" fmla="*/ 402 w 2295"/>
                <a:gd name="T51" fmla="*/ 1536 h 1742"/>
                <a:gd name="T52" fmla="*/ 656 w 2295"/>
                <a:gd name="T53" fmla="*/ 1509 h 1742"/>
                <a:gd name="T54" fmla="*/ 273 w 2295"/>
                <a:gd name="T55" fmla="*/ 1526 h 1742"/>
                <a:gd name="T56" fmla="*/ 199 w 2295"/>
                <a:gd name="T57" fmla="*/ 1484 h 1742"/>
                <a:gd name="T58" fmla="*/ 602 w 2295"/>
                <a:gd name="T59" fmla="*/ 1469 h 1742"/>
                <a:gd name="T60" fmla="*/ 541 w 2295"/>
                <a:gd name="T61" fmla="*/ 1450 h 1742"/>
                <a:gd name="T62" fmla="*/ 114 w 2295"/>
                <a:gd name="T63" fmla="*/ 1452 h 1742"/>
                <a:gd name="T64" fmla="*/ 425 w 2295"/>
                <a:gd name="T65" fmla="*/ 1431 h 1742"/>
                <a:gd name="T66" fmla="*/ 756 w 2295"/>
                <a:gd name="T67" fmla="*/ 1437 h 1742"/>
                <a:gd name="T68" fmla="*/ 642 w 2295"/>
                <a:gd name="T69" fmla="*/ 1405 h 1742"/>
                <a:gd name="T70" fmla="*/ 187 w 2295"/>
                <a:gd name="T71" fmla="*/ 1410 h 1742"/>
                <a:gd name="T72" fmla="*/ 128 w 2295"/>
                <a:gd name="T73" fmla="*/ 1354 h 1742"/>
                <a:gd name="T74" fmla="*/ 557 w 2295"/>
                <a:gd name="T75" fmla="*/ 1370 h 1742"/>
                <a:gd name="T76" fmla="*/ 894 w 2295"/>
                <a:gd name="T77" fmla="*/ 1432 h 1742"/>
                <a:gd name="T78" fmla="*/ 1223 w 2295"/>
                <a:gd name="T79" fmla="*/ 1370 h 1742"/>
                <a:gd name="T80" fmla="*/ 1670 w 2295"/>
                <a:gd name="T81" fmla="*/ 1452 h 1742"/>
                <a:gd name="T82" fmla="*/ 1832 w 2295"/>
                <a:gd name="T83" fmla="*/ 1553 h 1742"/>
                <a:gd name="T84" fmla="*/ 1643 w 2295"/>
                <a:gd name="T85" fmla="*/ 1672 h 1742"/>
                <a:gd name="T86" fmla="*/ 1400 w 2295"/>
                <a:gd name="T87" fmla="*/ 1640 h 1742"/>
                <a:gd name="T88" fmla="*/ 1151 w 2295"/>
                <a:gd name="T89" fmla="*/ 1610 h 1742"/>
                <a:gd name="T90" fmla="*/ 1017 w 2295"/>
                <a:gd name="T91" fmla="*/ 1656 h 1742"/>
                <a:gd name="T92" fmla="*/ 887 w 2295"/>
                <a:gd name="T93" fmla="*/ 1676 h 1742"/>
                <a:gd name="T94" fmla="*/ 723 w 2295"/>
                <a:gd name="T95" fmla="*/ 1580 h 1742"/>
                <a:gd name="T96" fmla="*/ 278 w 2295"/>
                <a:gd name="T97" fmla="*/ 1616 h 1742"/>
                <a:gd name="T98" fmla="*/ 135 w 2295"/>
                <a:gd name="T99" fmla="*/ 1589 h 1742"/>
                <a:gd name="T100" fmla="*/ 99 w 2295"/>
                <a:gd name="T101" fmla="*/ 1545 h 1742"/>
                <a:gd name="T102" fmla="*/ 4 w 2295"/>
                <a:gd name="T103" fmla="*/ 1638 h 1742"/>
                <a:gd name="T104" fmla="*/ 75 w 2295"/>
                <a:gd name="T105" fmla="*/ 1689 h 1742"/>
                <a:gd name="T106" fmla="*/ 332 w 2295"/>
                <a:gd name="T107" fmla="*/ 1671 h 1742"/>
                <a:gd name="T108" fmla="*/ 632 w 2295"/>
                <a:gd name="T109" fmla="*/ 1644 h 1742"/>
                <a:gd name="T110" fmla="*/ 818 w 2295"/>
                <a:gd name="T111" fmla="*/ 1635 h 1742"/>
                <a:gd name="T112" fmla="*/ 954 w 2295"/>
                <a:gd name="T113" fmla="*/ 1714 h 1742"/>
                <a:gd name="T114" fmla="*/ 1174 w 2295"/>
                <a:gd name="T115" fmla="*/ 1656 h 1742"/>
                <a:gd name="T116" fmla="*/ 1428 w 2295"/>
                <a:gd name="T117" fmla="*/ 1686 h 1742"/>
                <a:gd name="T118" fmla="*/ 1686 w 2295"/>
                <a:gd name="T119" fmla="*/ 1724 h 1742"/>
                <a:gd name="T120" fmla="*/ 2293 w 2295"/>
                <a:gd name="T121" fmla="*/ 991 h 17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95"/>
                <a:gd name="T184" fmla="*/ 0 h 1742"/>
                <a:gd name="T185" fmla="*/ 2295 w 2295"/>
                <a:gd name="T186" fmla="*/ 1742 h 17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95" h="1742">
                  <a:moveTo>
                    <a:pt x="2193" y="911"/>
                  </a:moveTo>
                  <a:lnTo>
                    <a:pt x="2182" y="836"/>
                  </a:lnTo>
                  <a:lnTo>
                    <a:pt x="2179" y="753"/>
                  </a:lnTo>
                  <a:lnTo>
                    <a:pt x="2182" y="673"/>
                  </a:lnTo>
                  <a:lnTo>
                    <a:pt x="2189" y="608"/>
                  </a:lnTo>
                  <a:lnTo>
                    <a:pt x="2178" y="614"/>
                  </a:lnTo>
                  <a:lnTo>
                    <a:pt x="2166" y="619"/>
                  </a:lnTo>
                  <a:lnTo>
                    <a:pt x="2152" y="625"/>
                  </a:lnTo>
                  <a:lnTo>
                    <a:pt x="2139" y="630"/>
                  </a:lnTo>
                  <a:lnTo>
                    <a:pt x="2124" y="634"/>
                  </a:lnTo>
                  <a:lnTo>
                    <a:pt x="2110" y="638"/>
                  </a:lnTo>
                  <a:lnTo>
                    <a:pt x="2096" y="639"/>
                  </a:lnTo>
                  <a:lnTo>
                    <a:pt x="2082" y="639"/>
                  </a:lnTo>
                  <a:lnTo>
                    <a:pt x="2071" y="634"/>
                  </a:lnTo>
                  <a:lnTo>
                    <a:pt x="2061" y="626"/>
                  </a:lnTo>
                  <a:lnTo>
                    <a:pt x="2053" y="618"/>
                  </a:lnTo>
                  <a:lnTo>
                    <a:pt x="2049" y="608"/>
                  </a:lnTo>
                  <a:lnTo>
                    <a:pt x="2044" y="599"/>
                  </a:lnTo>
                  <a:lnTo>
                    <a:pt x="2042" y="588"/>
                  </a:lnTo>
                  <a:lnTo>
                    <a:pt x="2041" y="578"/>
                  </a:lnTo>
                  <a:lnTo>
                    <a:pt x="2041" y="570"/>
                  </a:lnTo>
                  <a:lnTo>
                    <a:pt x="2038" y="556"/>
                  </a:lnTo>
                  <a:lnTo>
                    <a:pt x="2033" y="521"/>
                  </a:lnTo>
                  <a:lnTo>
                    <a:pt x="2023" y="473"/>
                  </a:lnTo>
                  <a:lnTo>
                    <a:pt x="2014" y="420"/>
                  </a:lnTo>
                  <a:lnTo>
                    <a:pt x="2008" y="394"/>
                  </a:lnTo>
                  <a:lnTo>
                    <a:pt x="2002" y="369"/>
                  </a:lnTo>
                  <a:lnTo>
                    <a:pt x="1995" y="346"/>
                  </a:lnTo>
                  <a:lnTo>
                    <a:pt x="1988" y="326"/>
                  </a:lnTo>
                  <a:lnTo>
                    <a:pt x="1981" y="310"/>
                  </a:lnTo>
                  <a:lnTo>
                    <a:pt x="1975" y="297"/>
                  </a:lnTo>
                  <a:lnTo>
                    <a:pt x="1972" y="288"/>
                  </a:lnTo>
                  <a:lnTo>
                    <a:pt x="1970" y="285"/>
                  </a:lnTo>
                  <a:lnTo>
                    <a:pt x="1968" y="278"/>
                  </a:lnTo>
                  <a:lnTo>
                    <a:pt x="1962" y="261"/>
                  </a:lnTo>
                  <a:lnTo>
                    <a:pt x="1953" y="243"/>
                  </a:lnTo>
                  <a:lnTo>
                    <a:pt x="1942" y="230"/>
                  </a:lnTo>
                  <a:lnTo>
                    <a:pt x="1934" y="213"/>
                  </a:lnTo>
                  <a:lnTo>
                    <a:pt x="1926" y="197"/>
                  </a:lnTo>
                  <a:lnTo>
                    <a:pt x="1919" y="183"/>
                  </a:lnTo>
                  <a:lnTo>
                    <a:pt x="1912" y="170"/>
                  </a:lnTo>
                  <a:lnTo>
                    <a:pt x="1904" y="159"/>
                  </a:lnTo>
                  <a:lnTo>
                    <a:pt x="1894" y="147"/>
                  </a:lnTo>
                  <a:lnTo>
                    <a:pt x="1884" y="136"/>
                  </a:lnTo>
                  <a:lnTo>
                    <a:pt x="1871" y="124"/>
                  </a:lnTo>
                  <a:lnTo>
                    <a:pt x="1858" y="108"/>
                  </a:lnTo>
                  <a:lnTo>
                    <a:pt x="1845" y="95"/>
                  </a:lnTo>
                  <a:lnTo>
                    <a:pt x="1833" y="87"/>
                  </a:lnTo>
                  <a:lnTo>
                    <a:pt x="1823" y="82"/>
                  </a:lnTo>
                  <a:lnTo>
                    <a:pt x="1814" y="77"/>
                  </a:lnTo>
                  <a:lnTo>
                    <a:pt x="1806" y="72"/>
                  </a:lnTo>
                  <a:lnTo>
                    <a:pt x="1799" y="67"/>
                  </a:lnTo>
                  <a:lnTo>
                    <a:pt x="1794" y="57"/>
                  </a:lnTo>
                  <a:lnTo>
                    <a:pt x="1783" y="50"/>
                  </a:lnTo>
                  <a:lnTo>
                    <a:pt x="1771" y="45"/>
                  </a:lnTo>
                  <a:lnTo>
                    <a:pt x="1760" y="39"/>
                  </a:lnTo>
                  <a:lnTo>
                    <a:pt x="1747" y="34"/>
                  </a:lnTo>
                  <a:lnTo>
                    <a:pt x="1735" y="30"/>
                  </a:lnTo>
                  <a:lnTo>
                    <a:pt x="1723" y="26"/>
                  </a:lnTo>
                  <a:lnTo>
                    <a:pt x="1711" y="22"/>
                  </a:lnTo>
                  <a:lnTo>
                    <a:pt x="1699" y="18"/>
                  </a:lnTo>
                  <a:lnTo>
                    <a:pt x="1686" y="16"/>
                  </a:lnTo>
                  <a:lnTo>
                    <a:pt x="1673" y="14"/>
                  </a:lnTo>
                  <a:lnTo>
                    <a:pt x="1662" y="11"/>
                  </a:lnTo>
                  <a:lnTo>
                    <a:pt x="1649" y="10"/>
                  </a:lnTo>
                  <a:lnTo>
                    <a:pt x="1636" y="9"/>
                  </a:lnTo>
                  <a:lnTo>
                    <a:pt x="1623" y="8"/>
                  </a:lnTo>
                  <a:lnTo>
                    <a:pt x="1610" y="8"/>
                  </a:lnTo>
                  <a:lnTo>
                    <a:pt x="1597" y="8"/>
                  </a:lnTo>
                  <a:lnTo>
                    <a:pt x="1570" y="9"/>
                  </a:lnTo>
                  <a:lnTo>
                    <a:pt x="1542" y="11"/>
                  </a:lnTo>
                  <a:lnTo>
                    <a:pt x="1514" y="16"/>
                  </a:lnTo>
                  <a:lnTo>
                    <a:pt x="1487" y="22"/>
                  </a:lnTo>
                  <a:lnTo>
                    <a:pt x="1459" y="29"/>
                  </a:lnTo>
                  <a:lnTo>
                    <a:pt x="1431" y="37"/>
                  </a:lnTo>
                  <a:lnTo>
                    <a:pt x="1404" y="45"/>
                  </a:lnTo>
                  <a:lnTo>
                    <a:pt x="1376" y="55"/>
                  </a:lnTo>
                  <a:lnTo>
                    <a:pt x="1348" y="65"/>
                  </a:lnTo>
                  <a:lnTo>
                    <a:pt x="1322" y="78"/>
                  </a:lnTo>
                  <a:lnTo>
                    <a:pt x="1295" y="91"/>
                  </a:lnTo>
                  <a:lnTo>
                    <a:pt x="1270" y="103"/>
                  </a:lnTo>
                  <a:lnTo>
                    <a:pt x="1243" y="117"/>
                  </a:lnTo>
                  <a:lnTo>
                    <a:pt x="1219" y="131"/>
                  </a:lnTo>
                  <a:lnTo>
                    <a:pt x="1195" y="146"/>
                  </a:lnTo>
                  <a:lnTo>
                    <a:pt x="1171" y="161"/>
                  </a:lnTo>
                  <a:lnTo>
                    <a:pt x="1151" y="174"/>
                  </a:lnTo>
                  <a:lnTo>
                    <a:pt x="1133" y="178"/>
                  </a:lnTo>
                  <a:lnTo>
                    <a:pt x="1117" y="175"/>
                  </a:lnTo>
                  <a:lnTo>
                    <a:pt x="1102" y="167"/>
                  </a:lnTo>
                  <a:lnTo>
                    <a:pt x="1089" y="154"/>
                  </a:lnTo>
                  <a:lnTo>
                    <a:pt x="1078" y="140"/>
                  </a:lnTo>
                  <a:lnTo>
                    <a:pt x="1068" y="125"/>
                  </a:lnTo>
                  <a:lnTo>
                    <a:pt x="1060" y="113"/>
                  </a:lnTo>
                  <a:lnTo>
                    <a:pt x="1051" y="94"/>
                  </a:lnTo>
                  <a:lnTo>
                    <a:pt x="1040" y="78"/>
                  </a:lnTo>
                  <a:lnTo>
                    <a:pt x="1026" y="64"/>
                  </a:lnTo>
                  <a:lnTo>
                    <a:pt x="1011" y="52"/>
                  </a:lnTo>
                  <a:lnTo>
                    <a:pt x="993" y="40"/>
                  </a:lnTo>
                  <a:lnTo>
                    <a:pt x="976" y="31"/>
                  </a:lnTo>
                  <a:lnTo>
                    <a:pt x="957" y="23"/>
                  </a:lnTo>
                  <a:lnTo>
                    <a:pt x="936" y="16"/>
                  </a:lnTo>
                  <a:lnTo>
                    <a:pt x="915" y="11"/>
                  </a:lnTo>
                  <a:lnTo>
                    <a:pt x="894" y="7"/>
                  </a:lnTo>
                  <a:lnTo>
                    <a:pt x="872" y="3"/>
                  </a:lnTo>
                  <a:lnTo>
                    <a:pt x="849" y="1"/>
                  </a:lnTo>
                  <a:lnTo>
                    <a:pt x="828" y="0"/>
                  </a:lnTo>
                  <a:lnTo>
                    <a:pt x="806" y="0"/>
                  </a:lnTo>
                  <a:lnTo>
                    <a:pt x="784" y="0"/>
                  </a:lnTo>
                  <a:lnTo>
                    <a:pt x="763" y="1"/>
                  </a:lnTo>
                  <a:lnTo>
                    <a:pt x="734" y="1"/>
                  </a:lnTo>
                  <a:lnTo>
                    <a:pt x="705" y="3"/>
                  </a:lnTo>
                  <a:lnTo>
                    <a:pt x="679" y="9"/>
                  </a:lnTo>
                  <a:lnTo>
                    <a:pt x="651" y="16"/>
                  </a:lnTo>
                  <a:lnTo>
                    <a:pt x="626" y="25"/>
                  </a:lnTo>
                  <a:lnTo>
                    <a:pt x="602" y="37"/>
                  </a:lnTo>
                  <a:lnTo>
                    <a:pt x="578" y="49"/>
                  </a:lnTo>
                  <a:lnTo>
                    <a:pt x="555" y="63"/>
                  </a:lnTo>
                  <a:lnTo>
                    <a:pt x="533" y="79"/>
                  </a:lnTo>
                  <a:lnTo>
                    <a:pt x="511" y="96"/>
                  </a:lnTo>
                  <a:lnTo>
                    <a:pt x="491" y="114"/>
                  </a:lnTo>
                  <a:lnTo>
                    <a:pt x="472" y="132"/>
                  </a:lnTo>
                  <a:lnTo>
                    <a:pt x="453" y="151"/>
                  </a:lnTo>
                  <a:lnTo>
                    <a:pt x="437" y="170"/>
                  </a:lnTo>
                  <a:lnTo>
                    <a:pt x="421" y="190"/>
                  </a:lnTo>
                  <a:lnTo>
                    <a:pt x="406" y="209"/>
                  </a:lnTo>
                  <a:lnTo>
                    <a:pt x="394" y="236"/>
                  </a:lnTo>
                  <a:lnTo>
                    <a:pt x="385" y="259"/>
                  </a:lnTo>
                  <a:lnTo>
                    <a:pt x="379" y="282"/>
                  </a:lnTo>
                  <a:lnTo>
                    <a:pt x="377" y="303"/>
                  </a:lnTo>
                  <a:lnTo>
                    <a:pt x="377" y="324"/>
                  </a:lnTo>
                  <a:lnTo>
                    <a:pt x="381" y="345"/>
                  </a:lnTo>
                  <a:lnTo>
                    <a:pt x="387" y="366"/>
                  </a:lnTo>
                  <a:lnTo>
                    <a:pt x="399" y="389"/>
                  </a:lnTo>
                  <a:lnTo>
                    <a:pt x="392" y="411"/>
                  </a:lnTo>
                  <a:lnTo>
                    <a:pt x="393" y="449"/>
                  </a:lnTo>
                  <a:lnTo>
                    <a:pt x="393" y="491"/>
                  </a:lnTo>
                  <a:lnTo>
                    <a:pt x="383" y="527"/>
                  </a:lnTo>
                  <a:lnTo>
                    <a:pt x="362" y="525"/>
                  </a:lnTo>
                  <a:lnTo>
                    <a:pt x="343" y="525"/>
                  </a:lnTo>
                  <a:lnTo>
                    <a:pt x="323" y="525"/>
                  </a:lnTo>
                  <a:lnTo>
                    <a:pt x="305" y="528"/>
                  </a:lnTo>
                  <a:lnTo>
                    <a:pt x="287" y="532"/>
                  </a:lnTo>
                  <a:lnTo>
                    <a:pt x="269" y="538"/>
                  </a:lnTo>
                  <a:lnTo>
                    <a:pt x="252" y="543"/>
                  </a:lnTo>
                  <a:lnTo>
                    <a:pt x="235" y="550"/>
                  </a:lnTo>
                  <a:lnTo>
                    <a:pt x="218" y="558"/>
                  </a:lnTo>
                  <a:lnTo>
                    <a:pt x="202" y="567"/>
                  </a:lnTo>
                  <a:lnTo>
                    <a:pt x="186" y="577"/>
                  </a:lnTo>
                  <a:lnTo>
                    <a:pt x="170" y="587"/>
                  </a:lnTo>
                  <a:lnTo>
                    <a:pt x="155" y="597"/>
                  </a:lnTo>
                  <a:lnTo>
                    <a:pt x="139" y="608"/>
                  </a:lnTo>
                  <a:lnTo>
                    <a:pt x="122" y="618"/>
                  </a:lnTo>
                  <a:lnTo>
                    <a:pt x="108" y="628"/>
                  </a:lnTo>
                  <a:lnTo>
                    <a:pt x="89" y="645"/>
                  </a:lnTo>
                  <a:lnTo>
                    <a:pt x="72" y="661"/>
                  </a:lnTo>
                  <a:lnTo>
                    <a:pt x="57" y="677"/>
                  </a:lnTo>
                  <a:lnTo>
                    <a:pt x="44" y="694"/>
                  </a:lnTo>
                  <a:lnTo>
                    <a:pt x="33" y="714"/>
                  </a:lnTo>
                  <a:lnTo>
                    <a:pt x="25" y="733"/>
                  </a:lnTo>
                  <a:lnTo>
                    <a:pt x="18" y="756"/>
                  </a:lnTo>
                  <a:lnTo>
                    <a:pt x="14" y="780"/>
                  </a:lnTo>
                  <a:lnTo>
                    <a:pt x="16" y="798"/>
                  </a:lnTo>
                  <a:lnTo>
                    <a:pt x="27" y="822"/>
                  </a:lnTo>
                  <a:lnTo>
                    <a:pt x="44" y="851"/>
                  </a:lnTo>
                  <a:lnTo>
                    <a:pt x="65" y="882"/>
                  </a:lnTo>
                  <a:lnTo>
                    <a:pt x="90" y="914"/>
                  </a:lnTo>
                  <a:lnTo>
                    <a:pt x="117" y="944"/>
                  </a:lnTo>
                  <a:lnTo>
                    <a:pt x="146" y="972"/>
                  </a:lnTo>
                  <a:lnTo>
                    <a:pt x="173" y="995"/>
                  </a:lnTo>
                  <a:lnTo>
                    <a:pt x="174" y="984"/>
                  </a:lnTo>
                  <a:lnTo>
                    <a:pt x="173" y="969"/>
                  </a:lnTo>
                  <a:lnTo>
                    <a:pt x="173" y="954"/>
                  </a:lnTo>
                  <a:lnTo>
                    <a:pt x="177" y="946"/>
                  </a:lnTo>
                  <a:lnTo>
                    <a:pt x="181" y="924"/>
                  </a:lnTo>
                  <a:lnTo>
                    <a:pt x="190" y="904"/>
                  </a:lnTo>
                  <a:lnTo>
                    <a:pt x="203" y="885"/>
                  </a:lnTo>
                  <a:lnTo>
                    <a:pt x="220" y="867"/>
                  </a:lnTo>
                  <a:lnTo>
                    <a:pt x="239" y="852"/>
                  </a:lnTo>
                  <a:lnTo>
                    <a:pt x="260" y="837"/>
                  </a:lnTo>
                  <a:lnTo>
                    <a:pt x="281" y="825"/>
                  </a:lnTo>
                  <a:lnTo>
                    <a:pt x="302" y="815"/>
                  </a:lnTo>
                  <a:lnTo>
                    <a:pt x="310" y="808"/>
                  </a:lnTo>
                  <a:lnTo>
                    <a:pt x="319" y="804"/>
                  </a:lnTo>
                  <a:lnTo>
                    <a:pt x="330" y="801"/>
                  </a:lnTo>
                  <a:lnTo>
                    <a:pt x="341" y="801"/>
                  </a:lnTo>
                  <a:lnTo>
                    <a:pt x="352" y="804"/>
                  </a:lnTo>
                  <a:lnTo>
                    <a:pt x="361" y="808"/>
                  </a:lnTo>
                  <a:lnTo>
                    <a:pt x="369" y="814"/>
                  </a:lnTo>
                  <a:lnTo>
                    <a:pt x="375" y="822"/>
                  </a:lnTo>
                  <a:lnTo>
                    <a:pt x="368" y="824"/>
                  </a:lnTo>
                  <a:lnTo>
                    <a:pt x="361" y="828"/>
                  </a:lnTo>
                  <a:lnTo>
                    <a:pt x="354" y="831"/>
                  </a:lnTo>
                  <a:lnTo>
                    <a:pt x="347" y="836"/>
                  </a:lnTo>
                  <a:lnTo>
                    <a:pt x="317" y="852"/>
                  </a:lnTo>
                  <a:lnTo>
                    <a:pt x="291" y="871"/>
                  </a:lnTo>
                  <a:lnTo>
                    <a:pt x="267" y="896"/>
                  </a:lnTo>
                  <a:lnTo>
                    <a:pt x="247" y="922"/>
                  </a:lnTo>
                  <a:lnTo>
                    <a:pt x="232" y="952"/>
                  </a:lnTo>
                  <a:lnTo>
                    <a:pt x="222" y="985"/>
                  </a:lnTo>
                  <a:lnTo>
                    <a:pt x="216" y="1020"/>
                  </a:lnTo>
                  <a:lnTo>
                    <a:pt x="216" y="1057"/>
                  </a:lnTo>
                  <a:lnTo>
                    <a:pt x="208" y="1089"/>
                  </a:lnTo>
                  <a:lnTo>
                    <a:pt x="207" y="1114"/>
                  </a:lnTo>
                  <a:lnTo>
                    <a:pt x="210" y="1134"/>
                  </a:lnTo>
                  <a:lnTo>
                    <a:pt x="216" y="1147"/>
                  </a:lnTo>
                  <a:lnTo>
                    <a:pt x="205" y="1159"/>
                  </a:lnTo>
                  <a:lnTo>
                    <a:pt x="195" y="1171"/>
                  </a:lnTo>
                  <a:lnTo>
                    <a:pt x="184" y="1182"/>
                  </a:lnTo>
                  <a:lnTo>
                    <a:pt x="173" y="1194"/>
                  </a:lnTo>
                  <a:lnTo>
                    <a:pt x="163" y="1205"/>
                  </a:lnTo>
                  <a:lnTo>
                    <a:pt x="151" y="1217"/>
                  </a:lnTo>
                  <a:lnTo>
                    <a:pt x="141" y="1228"/>
                  </a:lnTo>
                  <a:lnTo>
                    <a:pt x="129" y="1239"/>
                  </a:lnTo>
                  <a:lnTo>
                    <a:pt x="118" y="1249"/>
                  </a:lnTo>
                  <a:lnTo>
                    <a:pt x="106" y="1260"/>
                  </a:lnTo>
                  <a:lnTo>
                    <a:pt x="94" y="1269"/>
                  </a:lnTo>
                  <a:lnTo>
                    <a:pt x="81" y="1278"/>
                  </a:lnTo>
                  <a:lnTo>
                    <a:pt x="68" y="1287"/>
                  </a:lnTo>
                  <a:lnTo>
                    <a:pt x="56" y="1296"/>
                  </a:lnTo>
                  <a:lnTo>
                    <a:pt x="42" y="1304"/>
                  </a:lnTo>
                  <a:lnTo>
                    <a:pt x="28" y="1312"/>
                  </a:lnTo>
                  <a:lnTo>
                    <a:pt x="76" y="1337"/>
                  </a:lnTo>
                  <a:lnTo>
                    <a:pt x="83" y="1341"/>
                  </a:lnTo>
                  <a:lnTo>
                    <a:pt x="86" y="1347"/>
                  </a:lnTo>
                  <a:lnTo>
                    <a:pt x="86" y="1352"/>
                  </a:lnTo>
                  <a:lnTo>
                    <a:pt x="83" y="1356"/>
                  </a:lnTo>
                  <a:lnTo>
                    <a:pt x="79" y="1361"/>
                  </a:lnTo>
                  <a:lnTo>
                    <a:pt x="74" y="1365"/>
                  </a:lnTo>
                  <a:lnTo>
                    <a:pt x="69" y="1370"/>
                  </a:lnTo>
                  <a:lnTo>
                    <a:pt x="66" y="1376"/>
                  </a:lnTo>
                  <a:lnTo>
                    <a:pt x="90" y="1403"/>
                  </a:lnTo>
                  <a:lnTo>
                    <a:pt x="87" y="1408"/>
                  </a:lnTo>
                  <a:lnTo>
                    <a:pt x="82" y="1414"/>
                  </a:lnTo>
                  <a:lnTo>
                    <a:pt x="76" y="1418"/>
                  </a:lnTo>
                  <a:lnTo>
                    <a:pt x="72" y="1423"/>
                  </a:lnTo>
                  <a:lnTo>
                    <a:pt x="67" y="1429"/>
                  </a:lnTo>
                  <a:lnTo>
                    <a:pt x="65" y="1435"/>
                  </a:lnTo>
                  <a:lnTo>
                    <a:pt x="64" y="1441"/>
                  </a:lnTo>
                  <a:lnTo>
                    <a:pt x="66" y="1448"/>
                  </a:lnTo>
                  <a:lnTo>
                    <a:pt x="71" y="1451"/>
                  </a:lnTo>
                  <a:lnTo>
                    <a:pt x="75" y="1453"/>
                  </a:lnTo>
                  <a:lnTo>
                    <a:pt x="81" y="1454"/>
                  </a:lnTo>
                  <a:lnTo>
                    <a:pt x="87" y="1456"/>
                  </a:lnTo>
                  <a:lnTo>
                    <a:pt x="90" y="1459"/>
                  </a:lnTo>
                  <a:lnTo>
                    <a:pt x="94" y="1461"/>
                  </a:lnTo>
                  <a:lnTo>
                    <a:pt x="95" y="1464"/>
                  </a:lnTo>
                  <a:lnTo>
                    <a:pt x="94" y="1469"/>
                  </a:lnTo>
                  <a:lnTo>
                    <a:pt x="69" y="1500"/>
                  </a:lnTo>
                  <a:lnTo>
                    <a:pt x="73" y="1502"/>
                  </a:lnTo>
                  <a:lnTo>
                    <a:pt x="75" y="1504"/>
                  </a:lnTo>
                  <a:lnTo>
                    <a:pt x="78" y="1506"/>
                  </a:lnTo>
                  <a:lnTo>
                    <a:pt x="76" y="1511"/>
                  </a:lnTo>
                  <a:lnTo>
                    <a:pt x="117" y="1522"/>
                  </a:lnTo>
                  <a:lnTo>
                    <a:pt x="157" y="1530"/>
                  </a:lnTo>
                  <a:lnTo>
                    <a:pt x="197" y="1536"/>
                  </a:lnTo>
                  <a:lnTo>
                    <a:pt x="239" y="1539"/>
                  </a:lnTo>
                  <a:lnTo>
                    <a:pt x="279" y="1540"/>
                  </a:lnTo>
                  <a:lnTo>
                    <a:pt x="319" y="1539"/>
                  </a:lnTo>
                  <a:lnTo>
                    <a:pt x="361" y="1538"/>
                  </a:lnTo>
                  <a:lnTo>
                    <a:pt x="402" y="1536"/>
                  </a:lnTo>
                  <a:lnTo>
                    <a:pt x="443" y="1532"/>
                  </a:lnTo>
                  <a:lnTo>
                    <a:pt x="484" y="1529"/>
                  </a:lnTo>
                  <a:lnTo>
                    <a:pt x="526" y="1526"/>
                  </a:lnTo>
                  <a:lnTo>
                    <a:pt x="567" y="1523"/>
                  </a:lnTo>
                  <a:lnTo>
                    <a:pt x="609" y="1521"/>
                  </a:lnTo>
                  <a:lnTo>
                    <a:pt x="651" y="1521"/>
                  </a:lnTo>
                  <a:lnTo>
                    <a:pt x="693" y="1522"/>
                  </a:lnTo>
                  <a:lnTo>
                    <a:pt x="735" y="1524"/>
                  </a:lnTo>
                  <a:lnTo>
                    <a:pt x="695" y="1515"/>
                  </a:lnTo>
                  <a:lnTo>
                    <a:pt x="656" y="1509"/>
                  </a:lnTo>
                  <a:lnTo>
                    <a:pt x="617" y="1507"/>
                  </a:lnTo>
                  <a:lnTo>
                    <a:pt x="579" y="1506"/>
                  </a:lnTo>
                  <a:lnTo>
                    <a:pt x="541" y="1506"/>
                  </a:lnTo>
                  <a:lnTo>
                    <a:pt x="503" y="1508"/>
                  </a:lnTo>
                  <a:lnTo>
                    <a:pt x="465" y="1512"/>
                  </a:lnTo>
                  <a:lnTo>
                    <a:pt x="427" y="1515"/>
                  </a:lnTo>
                  <a:lnTo>
                    <a:pt x="389" y="1519"/>
                  </a:lnTo>
                  <a:lnTo>
                    <a:pt x="351" y="1522"/>
                  </a:lnTo>
                  <a:lnTo>
                    <a:pt x="313" y="1524"/>
                  </a:lnTo>
                  <a:lnTo>
                    <a:pt x="273" y="1526"/>
                  </a:lnTo>
                  <a:lnTo>
                    <a:pt x="234" y="1526"/>
                  </a:lnTo>
                  <a:lnTo>
                    <a:pt x="194" y="1523"/>
                  </a:lnTo>
                  <a:lnTo>
                    <a:pt x="152" y="1519"/>
                  </a:lnTo>
                  <a:lnTo>
                    <a:pt x="111" y="1511"/>
                  </a:lnTo>
                  <a:lnTo>
                    <a:pt x="99" y="1505"/>
                  </a:lnTo>
                  <a:lnTo>
                    <a:pt x="98" y="1492"/>
                  </a:lnTo>
                  <a:lnTo>
                    <a:pt x="105" y="1478"/>
                  </a:lnTo>
                  <a:lnTo>
                    <a:pt x="114" y="1469"/>
                  </a:lnTo>
                  <a:lnTo>
                    <a:pt x="157" y="1478"/>
                  </a:lnTo>
                  <a:lnTo>
                    <a:pt x="199" y="1484"/>
                  </a:lnTo>
                  <a:lnTo>
                    <a:pt x="240" y="1488"/>
                  </a:lnTo>
                  <a:lnTo>
                    <a:pt x="280" y="1489"/>
                  </a:lnTo>
                  <a:lnTo>
                    <a:pt x="321" y="1488"/>
                  </a:lnTo>
                  <a:lnTo>
                    <a:pt x="361" y="1485"/>
                  </a:lnTo>
                  <a:lnTo>
                    <a:pt x="400" y="1482"/>
                  </a:lnTo>
                  <a:lnTo>
                    <a:pt x="440" y="1478"/>
                  </a:lnTo>
                  <a:lnTo>
                    <a:pt x="480" y="1475"/>
                  </a:lnTo>
                  <a:lnTo>
                    <a:pt x="520" y="1471"/>
                  </a:lnTo>
                  <a:lnTo>
                    <a:pt x="560" y="1469"/>
                  </a:lnTo>
                  <a:lnTo>
                    <a:pt x="602" y="1469"/>
                  </a:lnTo>
                  <a:lnTo>
                    <a:pt x="643" y="1470"/>
                  </a:lnTo>
                  <a:lnTo>
                    <a:pt x="686" y="1474"/>
                  </a:lnTo>
                  <a:lnTo>
                    <a:pt x="728" y="1479"/>
                  </a:lnTo>
                  <a:lnTo>
                    <a:pt x="773" y="1490"/>
                  </a:lnTo>
                  <a:lnTo>
                    <a:pt x="737" y="1474"/>
                  </a:lnTo>
                  <a:lnTo>
                    <a:pt x="699" y="1462"/>
                  </a:lnTo>
                  <a:lnTo>
                    <a:pt x="659" y="1454"/>
                  </a:lnTo>
                  <a:lnTo>
                    <a:pt x="620" y="1450"/>
                  </a:lnTo>
                  <a:lnTo>
                    <a:pt x="581" y="1448"/>
                  </a:lnTo>
                  <a:lnTo>
                    <a:pt x="541" y="1450"/>
                  </a:lnTo>
                  <a:lnTo>
                    <a:pt x="500" y="1452"/>
                  </a:lnTo>
                  <a:lnTo>
                    <a:pt x="460" y="1455"/>
                  </a:lnTo>
                  <a:lnTo>
                    <a:pt x="417" y="1460"/>
                  </a:lnTo>
                  <a:lnTo>
                    <a:pt x="376" y="1463"/>
                  </a:lnTo>
                  <a:lnTo>
                    <a:pt x="333" y="1467"/>
                  </a:lnTo>
                  <a:lnTo>
                    <a:pt x="291" y="1468"/>
                  </a:lnTo>
                  <a:lnTo>
                    <a:pt x="247" y="1469"/>
                  </a:lnTo>
                  <a:lnTo>
                    <a:pt x="203" y="1466"/>
                  </a:lnTo>
                  <a:lnTo>
                    <a:pt x="159" y="1461"/>
                  </a:lnTo>
                  <a:lnTo>
                    <a:pt x="114" y="1452"/>
                  </a:lnTo>
                  <a:lnTo>
                    <a:pt x="90" y="1431"/>
                  </a:lnTo>
                  <a:lnTo>
                    <a:pt x="111" y="1407"/>
                  </a:lnTo>
                  <a:lnTo>
                    <a:pt x="150" y="1415"/>
                  </a:lnTo>
                  <a:lnTo>
                    <a:pt x="190" y="1422"/>
                  </a:lnTo>
                  <a:lnTo>
                    <a:pt x="230" y="1426"/>
                  </a:lnTo>
                  <a:lnTo>
                    <a:pt x="269" y="1430"/>
                  </a:lnTo>
                  <a:lnTo>
                    <a:pt x="308" y="1431"/>
                  </a:lnTo>
                  <a:lnTo>
                    <a:pt x="347" y="1432"/>
                  </a:lnTo>
                  <a:lnTo>
                    <a:pt x="386" y="1431"/>
                  </a:lnTo>
                  <a:lnTo>
                    <a:pt x="425" y="1431"/>
                  </a:lnTo>
                  <a:lnTo>
                    <a:pt x="465" y="1430"/>
                  </a:lnTo>
                  <a:lnTo>
                    <a:pt x="503" y="1428"/>
                  </a:lnTo>
                  <a:lnTo>
                    <a:pt x="542" y="1426"/>
                  </a:lnTo>
                  <a:lnTo>
                    <a:pt x="580" y="1425"/>
                  </a:lnTo>
                  <a:lnTo>
                    <a:pt x="618" y="1425"/>
                  </a:lnTo>
                  <a:lnTo>
                    <a:pt x="656" y="1426"/>
                  </a:lnTo>
                  <a:lnTo>
                    <a:pt x="694" y="1428"/>
                  </a:lnTo>
                  <a:lnTo>
                    <a:pt x="732" y="1431"/>
                  </a:lnTo>
                  <a:lnTo>
                    <a:pt x="743" y="1433"/>
                  </a:lnTo>
                  <a:lnTo>
                    <a:pt x="756" y="1437"/>
                  </a:lnTo>
                  <a:lnTo>
                    <a:pt x="769" y="1441"/>
                  </a:lnTo>
                  <a:lnTo>
                    <a:pt x="780" y="1445"/>
                  </a:lnTo>
                  <a:lnTo>
                    <a:pt x="793" y="1450"/>
                  </a:lnTo>
                  <a:lnTo>
                    <a:pt x="803" y="1452"/>
                  </a:lnTo>
                  <a:lnTo>
                    <a:pt x="814" y="1453"/>
                  </a:lnTo>
                  <a:lnTo>
                    <a:pt x="822" y="1452"/>
                  </a:lnTo>
                  <a:lnTo>
                    <a:pt x="777" y="1433"/>
                  </a:lnTo>
                  <a:lnTo>
                    <a:pt x="733" y="1420"/>
                  </a:lnTo>
                  <a:lnTo>
                    <a:pt x="688" y="1410"/>
                  </a:lnTo>
                  <a:lnTo>
                    <a:pt x="642" y="1405"/>
                  </a:lnTo>
                  <a:lnTo>
                    <a:pt x="597" y="1402"/>
                  </a:lnTo>
                  <a:lnTo>
                    <a:pt x="552" y="1402"/>
                  </a:lnTo>
                  <a:lnTo>
                    <a:pt x="506" y="1405"/>
                  </a:lnTo>
                  <a:lnTo>
                    <a:pt x="461" y="1407"/>
                  </a:lnTo>
                  <a:lnTo>
                    <a:pt x="415" y="1410"/>
                  </a:lnTo>
                  <a:lnTo>
                    <a:pt x="369" y="1414"/>
                  </a:lnTo>
                  <a:lnTo>
                    <a:pt x="324" y="1416"/>
                  </a:lnTo>
                  <a:lnTo>
                    <a:pt x="278" y="1416"/>
                  </a:lnTo>
                  <a:lnTo>
                    <a:pt x="233" y="1415"/>
                  </a:lnTo>
                  <a:lnTo>
                    <a:pt x="187" y="1410"/>
                  </a:lnTo>
                  <a:lnTo>
                    <a:pt x="142" y="1402"/>
                  </a:lnTo>
                  <a:lnTo>
                    <a:pt x="97" y="1390"/>
                  </a:lnTo>
                  <a:lnTo>
                    <a:pt x="96" y="1382"/>
                  </a:lnTo>
                  <a:lnTo>
                    <a:pt x="97" y="1376"/>
                  </a:lnTo>
                  <a:lnTo>
                    <a:pt x="102" y="1371"/>
                  </a:lnTo>
                  <a:lnTo>
                    <a:pt x="106" y="1367"/>
                  </a:lnTo>
                  <a:lnTo>
                    <a:pt x="112" y="1364"/>
                  </a:lnTo>
                  <a:lnTo>
                    <a:pt x="118" y="1361"/>
                  </a:lnTo>
                  <a:lnTo>
                    <a:pt x="124" y="1357"/>
                  </a:lnTo>
                  <a:lnTo>
                    <a:pt x="128" y="1354"/>
                  </a:lnTo>
                  <a:lnTo>
                    <a:pt x="171" y="1363"/>
                  </a:lnTo>
                  <a:lnTo>
                    <a:pt x="215" y="1370"/>
                  </a:lnTo>
                  <a:lnTo>
                    <a:pt x="257" y="1375"/>
                  </a:lnTo>
                  <a:lnTo>
                    <a:pt x="300" y="1377"/>
                  </a:lnTo>
                  <a:lnTo>
                    <a:pt x="343" y="1378"/>
                  </a:lnTo>
                  <a:lnTo>
                    <a:pt x="386" y="1377"/>
                  </a:lnTo>
                  <a:lnTo>
                    <a:pt x="429" y="1376"/>
                  </a:lnTo>
                  <a:lnTo>
                    <a:pt x="472" y="1374"/>
                  </a:lnTo>
                  <a:lnTo>
                    <a:pt x="514" y="1372"/>
                  </a:lnTo>
                  <a:lnTo>
                    <a:pt x="557" y="1370"/>
                  </a:lnTo>
                  <a:lnTo>
                    <a:pt x="601" y="1369"/>
                  </a:lnTo>
                  <a:lnTo>
                    <a:pt x="643" y="1369"/>
                  </a:lnTo>
                  <a:lnTo>
                    <a:pt x="686" y="1370"/>
                  </a:lnTo>
                  <a:lnTo>
                    <a:pt x="728" y="1374"/>
                  </a:lnTo>
                  <a:lnTo>
                    <a:pt x="772" y="1378"/>
                  </a:lnTo>
                  <a:lnTo>
                    <a:pt x="815" y="1386"/>
                  </a:lnTo>
                  <a:lnTo>
                    <a:pt x="834" y="1394"/>
                  </a:lnTo>
                  <a:lnTo>
                    <a:pt x="855" y="1406"/>
                  </a:lnTo>
                  <a:lnTo>
                    <a:pt x="875" y="1420"/>
                  </a:lnTo>
                  <a:lnTo>
                    <a:pt x="894" y="1432"/>
                  </a:lnTo>
                  <a:lnTo>
                    <a:pt x="914" y="1441"/>
                  </a:lnTo>
                  <a:lnTo>
                    <a:pt x="934" y="1445"/>
                  </a:lnTo>
                  <a:lnTo>
                    <a:pt x="951" y="1440"/>
                  </a:lnTo>
                  <a:lnTo>
                    <a:pt x="967" y="1424"/>
                  </a:lnTo>
                  <a:lnTo>
                    <a:pt x="1008" y="1400"/>
                  </a:lnTo>
                  <a:lnTo>
                    <a:pt x="1050" y="1384"/>
                  </a:lnTo>
                  <a:lnTo>
                    <a:pt x="1093" y="1374"/>
                  </a:lnTo>
                  <a:lnTo>
                    <a:pt x="1135" y="1368"/>
                  </a:lnTo>
                  <a:lnTo>
                    <a:pt x="1179" y="1367"/>
                  </a:lnTo>
                  <a:lnTo>
                    <a:pt x="1223" y="1370"/>
                  </a:lnTo>
                  <a:lnTo>
                    <a:pt x="1267" y="1377"/>
                  </a:lnTo>
                  <a:lnTo>
                    <a:pt x="1311" y="1386"/>
                  </a:lnTo>
                  <a:lnTo>
                    <a:pt x="1356" y="1397"/>
                  </a:lnTo>
                  <a:lnTo>
                    <a:pt x="1401" y="1408"/>
                  </a:lnTo>
                  <a:lnTo>
                    <a:pt x="1446" y="1420"/>
                  </a:lnTo>
                  <a:lnTo>
                    <a:pt x="1491" y="1430"/>
                  </a:lnTo>
                  <a:lnTo>
                    <a:pt x="1536" y="1439"/>
                  </a:lnTo>
                  <a:lnTo>
                    <a:pt x="1581" y="1446"/>
                  </a:lnTo>
                  <a:lnTo>
                    <a:pt x="1625" y="1451"/>
                  </a:lnTo>
                  <a:lnTo>
                    <a:pt x="1670" y="1452"/>
                  </a:lnTo>
                  <a:lnTo>
                    <a:pt x="1690" y="1450"/>
                  </a:lnTo>
                  <a:lnTo>
                    <a:pt x="1710" y="1445"/>
                  </a:lnTo>
                  <a:lnTo>
                    <a:pt x="1730" y="1438"/>
                  </a:lnTo>
                  <a:lnTo>
                    <a:pt x="1748" y="1431"/>
                  </a:lnTo>
                  <a:lnTo>
                    <a:pt x="1767" y="1424"/>
                  </a:lnTo>
                  <a:lnTo>
                    <a:pt x="1785" y="1421"/>
                  </a:lnTo>
                  <a:lnTo>
                    <a:pt x="1803" y="1422"/>
                  </a:lnTo>
                  <a:lnTo>
                    <a:pt x="1822" y="1428"/>
                  </a:lnTo>
                  <a:lnTo>
                    <a:pt x="1828" y="1488"/>
                  </a:lnTo>
                  <a:lnTo>
                    <a:pt x="1832" y="1553"/>
                  </a:lnTo>
                  <a:lnTo>
                    <a:pt x="1838" y="1620"/>
                  </a:lnTo>
                  <a:lnTo>
                    <a:pt x="1843" y="1680"/>
                  </a:lnTo>
                  <a:lnTo>
                    <a:pt x="1817" y="1680"/>
                  </a:lnTo>
                  <a:lnTo>
                    <a:pt x="1792" y="1680"/>
                  </a:lnTo>
                  <a:lnTo>
                    <a:pt x="1767" y="1680"/>
                  </a:lnTo>
                  <a:lnTo>
                    <a:pt x="1741" y="1679"/>
                  </a:lnTo>
                  <a:lnTo>
                    <a:pt x="1717" y="1678"/>
                  </a:lnTo>
                  <a:lnTo>
                    <a:pt x="1692" y="1676"/>
                  </a:lnTo>
                  <a:lnTo>
                    <a:pt x="1667" y="1674"/>
                  </a:lnTo>
                  <a:lnTo>
                    <a:pt x="1643" y="1672"/>
                  </a:lnTo>
                  <a:lnTo>
                    <a:pt x="1618" y="1669"/>
                  </a:lnTo>
                  <a:lnTo>
                    <a:pt x="1594" y="1667"/>
                  </a:lnTo>
                  <a:lnTo>
                    <a:pt x="1570" y="1664"/>
                  </a:lnTo>
                  <a:lnTo>
                    <a:pt x="1545" y="1660"/>
                  </a:lnTo>
                  <a:lnTo>
                    <a:pt x="1521" y="1658"/>
                  </a:lnTo>
                  <a:lnTo>
                    <a:pt x="1497" y="1654"/>
                  </a:lnTo>
                  <a:lnTo>
                    <a:pt x="1473" y="1651"/>
                  </a:lnTo>
                  <a:lnTo>
                    <a:pt x="1449" y="1646"/>
                  </a:lnTo>
                  <a:lnTo>
                    <a:pt x="1424" y="1643"/>
                  </a:lnTo>
                  <a:lnTo>
                    <a:pt x="1400" y="1640"/>
                  </a:lnTo>
                  <a:lnTo>
                    <a:pt x="1375" y="1636"/>
                  </a:lnTo>
                  <a:lnTo>
                    <a:pt x="1351" y="1633"/>
                  </a:lnTo>
                  <a:lnTo>
                    <a:pt x="1326" y="1629"/>
                  </a:lnTo>
                  <a:lnTo>
                    <a:pt x="1302" y="1626"/>
                  </a:lnTo>
                  <a:lnTo>
                    <a:pt x="1277" y="1622"/>
                  </a:lnTo>
                  <a:lnTo>
                    <a:pt x="1252" y="1620"/>
                  </a:lnTo>
                  <a:lnTo>
                    <a:pt x="1227" y="1616"/>
                  </a:lnTo>
                  <a:lnTo>
                    <a:pt x="1202" y="1614"/>
                  </a:lnTo>
                  <a:lnTo>
                    <a:pt x="1177" y="1612"/>
                  </a:lnTo>
                  <a:lnTo>
                    <a:pt x="1151" y="1610"/>
                  </a:lnTo>
                  <a:lnTo>
                    <a:pt x="1125" y="1607"/>
                  </a:lnTo>
                  <a:lnTo>
                    <a:pt x="1099" y="1606"/>
                  </a:lnTo>
                  <a:lnTo>
                    <a:pt x="1073" y="1605"/>
                  </a:lnTo>
                  <a:lnTo>
                    <a:pt x="1046" y="1604"/>
                  </a:lnTo>
                  <a:lnTo>
                    <a:pt x="1037" y="1607"/>
                  </a:lnTo>
                  <a:lnTo>
                    <a:pt x="1030" y="1614"/>
                  </a:lnTo>
                  <a:lnTo>
                    <a:pt x="1026" y="1623"/>
                  </a:lnTo>
                  <a:lnTo>
                    <a:pt x="1022" y="1634"/>
                  </a:lnTo>
                  <a:lnTo>
                    <a:pt x="1019" y="1645"/>
                  </a:lnTo>
                  <a:lnTo>
                    <a:pt x="1017" y="1656"/>
                  </a:lnTo>
                  <a:lnTo>
                    <a:pt x="1013" y="1664"/>
                  </a:lnTo>
                  <a:lnTo>
                    <a:pt x="1008" y="1669"/>
                  </a:lnTo>
                  <a:lnTo>
                    <a:pt x="997" y="1676"/>
                  </a:lnTo>
                  <a:lnTo>
                    <a:pt x="983" y="1682"/>
                  </a:lnTo>
                  <a:lnTo>
                    <a:pt x="967" y="1687"/>
                  </a:lnTo>
                  <a:lnTo>
                    <a:pt x="951" y="1690"/>
                  </a:lnTo>
                  <a:lnTo>
                    <a:pt x="934" y="1690"/>
                  </a:lnTo>
                  <a:lnTo>
                    <a:pt x="917" y="1688"/>
                  </a:lnTo>
                  <a:lnTo>
                    <a:pt x="901" y="1684"/>
                  </a:lnTo>
                  <a:lnTo>
                    <a:pt x="887" y="1676"/>
                  </a:lnTo>
                  <a:lnTo>
                    <a:pt x="870" y="1669"/>
                  </a:lnTo>
                  <a:lnTo>
                    <a:pt x="859" y="1659"/>
                  </a:lnTo>
                  <a:lnTo>
                    <a:pt x="849" y="1644"/>
                  </a:lnTo>
                  <a:lnTo>
                    <a:pt x="843" y="1629"/>
                  </a:lnTo>
                  <a:lnTo>
                    <a:pt x="837" y="1613"/>
                  </a:lnTo>
                  <a:lnTo>
                    <a:pt x="831" y="1598"/>
                  </a:lnTo>
                  <a:lnTo>
                    <a:pt x="823" y="1585"/>
                  </a:lnTo>
                  <a:lnTo>
                    <a:pt x="811" y="1576"/>
                  </a:lnTo>
                  <a:lnTo>
                    <a:pt x="768" y="1577"/>
                  </a:lnTo>
                  <a:lnTo>
                    <a:pt x="723" y="1580"/>
                  </a:lnTo>
                  <a:lnTo>
                    <a:pt x="678" y="1582"/>
                  </a:lnTo>
                  <a:lnTo>
                    <a:pt x="634" y="1584"/>
                  </a:lnTo>
                  <a:lnTo>
                    <a:pt x="589" y="1588"/>
                  </a:lnTo>
                  <a:lnTo>
                    <a:pt x="544" y="1592"/>
                  </a:lnTo>
                  <a:lnTo>
                    <a:pt x="499" y="1596"/>
                  </a:lnTo>
                  <a:lnTo>
                    <a:pt x="455" y="1600"/>
                  </a:lnTo>
                  <a:lnTo>
                    <a:pt x="411" y="1605"/>
                  </a:lnTo>
                  <a:lnTo>
                    <a:pt x="367" y="1608"/>
                  </a:lnTo>
                  <a:lnTo>
                    <a:pt x="322" y="1613"/>
                  </a:lnTo>
                  <a:lnTo>
                    <a:pt x="278" y="1616"/>
                  </a:lnTo>
                  <a:lnTo>
                    <a:pt x="234" y="1619"/>
                  </a:lnTo>
                  <a:lnTo>
                    <a:pt x="190" y="1621"/>
                  </a:lnTo>
                  <a:lnTo>
                    <a:pt x="147" y="1623"/>
                  </a:lnTo>
                  <a:lnTo>
                    <a:pt x="104" y="1625"/>
                  </a:lnTo>
                  <a:lnTo>
                    <a:pt x="87" y="1607"/>
                  </a:lnTo>
                  <a:lnTo>
                    <a:pt x="95" y="1597"/>
                  </a:lnTo>
                  <a:lnTo>
                    <a:pt x="104" y="1592"/>
                  </a:lnTo>
                  <a:lnTo>
                    <a:pt x="114" y="1590"/>
                  </a:lnTo>
                  <a:lnTo>
                    <a:pt x="126" y="1590"/>
                  </a:lnTo>
                  <a:lnTo>
                    <a:pt x="135" y="1589"/>
                  </a:lnTo>
                  <a:lnTo>
                    <a:pt x="143" y="1587"/>
                  </a:lnTo>
                  <a:lnTo>
                    <a:pt x="148" y="1581"/>
                  </a:lnTo>
                  <a:lnTo>
                    <a:pt x="149" y="1569"/>
                  </a:lnTo>
                  <a:lnTo>
                    <a:pt x="94" y="1573"/>
                  </a:lnTo>
                  <a:lnTo>
                    <a:pt x="87" y="1568"/>
                  </a:lnTo>
                  <a:lnTo>
                    <a:pt x="86" y="1562"/>
                  </a:lnTo>
                  <a:lnTo>
                    <a:pt x="87" y="1558"/>
                  </a:lnTo>
                  <a:lnTo>
                    <a:pt x="90" y="1553"/>
                  </a:lnTo>
                  <a:lnTo>
                    <a:pt x="95" y="1550"/>
                  </a:lnTo>
                  <a:lnTo>
                    <a:pt x="99" y="1545"/>
                  </a:lnTo>
                  <a:lnTo>
                    <a:pt x="103" y="1539"/>
                  </a:lnTo>
                  <a:lnTo>
                    <a:pt x="104" y="1535"/>
                  </a:lnTo>
                  <a:lnTo>
                    <a:pt x="91" y="1547"/>
                  </a:lnTo>
                  <a:lnTo>
                    <a:pt x="79" y="1560"/>
                  </a:lnTo>
                  <a:lnTo>
                    <a:pt x="66" y="1573"/>
                  </a:lnTo>
                  <a:lnTo>
                    <a:pt x="55" y="1587"/>
                  </a:lnTo>
                  <a:lnTo>
                    <a:pt x="42" y="1600"/>
                  </a:lnTo>
                  <a:lnTo>
                    <a:pt x="29" y="1613"/>
                  </a:lnTo>
                  <a:lnTo>
                    <a:pt x="16" y="1626"/>
                  </a:lnTo>
                  <a:lnTo>
                    <a:pt x="4" y="1638"/>
                  </a:lnTo>
                  <a:lnTo>
                    <a:pt x="0" y="1650"/>
                  </a:lnTo>
                  <a:lnTo>
                    <a:pt x="2" y="1659"/>
                  </a:lnTo>
                  <a:lnTo>
                    <a:pt x="5" y="1665"/>
                  </a:lnTo>
                  <a:lnTo>
                    <a:pt x="11" y="1671"/>
                  </a:lnTo>
                  <a:lnTo>
                    <a:pt x="19" y="1675"/>
                  </a:lnTo>
                  <a:lnTo>
                    <a:pt x="27" y="1680"/>
                  </a:lnTo>
                  <a:lnTo>
                    <a:pt x="35" y="1684"/>
                  </a:lnTo>
                  <a:lnTo>
                    <a:pt x="42" y="1690"/>
                  </a:lnTo>
                  <a:lnTo>
                    <a:pt x="57" y="1690"/>
                  </a:lnTo>
                  <a:lnTo>
                    <a:pt x="75" y="1689"/>
                  </a:lnTo>
                  <a:lnTo>
                    <a:pt x="94" y="1689"/>
                  </a:lnTo>
                  <a:lnTo>
                    <a:pt x="116" y="1688"/>
                  </a:lnTo>
                  <a:lnTo>
                    <a:pt x="139" y="1686"/>
                  </a:lnTo>
                  <a:lnTo>
                    <a:pt x="163" y="1684"/>
                  </a:lnTo>
                  <a:lnTo>
                    <a:pt x="188" y="1682"/>
                  </a:lnTo>
                  <a:lnTo>
                    <a:pt x="216" y="1681"/>
                  </a:lnTo>
                  <a:lnTo>
                    <a:pt x="243" y="1679"/>
                  </a:lnTo>
                  <a:lnTo>
                    <a:pt x="272" y="1676"/>
                  </a:lnTo>
                  <a:lnTo>
                    <a:pt x="302" y="1673"/>
                  </a:lnTo>
                  <a:lnTo>
                    <a:pt x="332" y="1671"/>
                  </a:lnTo>
                  <a:lnTo>
                    <a:pt x="363" y="1668"/>
                  </a:lnTo>
                  <a:lnTo>
                    <a:pt x="394" y="1666"/>
                  </a:lnTo>
                  <a:lnTo>
                    <a:pt x="425" y="1663"/>
                  </a:lnTo>
                  <a:lnTo>
                    <a:pt x="457" y="1660"/>
                  </a:lnTo>
                  <a:lnTo>
                    <a:pt x="487" y="1657"/>
                  </a:lnTo>
                  <a:lnTo>
                    <a:pt x="518" y="1654"/>
                  </a:lnTo>
                  <a:lnTo>
                    <a:pt x="548" y="1652"/>
                  </a:lnTo>
                  <a:lnTo>
                    <a:pt x="576" y="1650"/>
                  </a:lnTo>
                  <a:lnTo>
                    <a:pt x="605" y="1646"/>
                  </a:lnTo>
                  <a:lnTo>
                    <a:pt x="632" y="1644"/>
                  </a:lnTo>
                  <a:lnTo>
                    <a:pt x="658" y="1643"/>
                  </a:lnTo>
                  <a:lnTo>
                    <a:pt x="684" y="1641"/>
                  </a:lnTo>
                  <a:lnTo>
                    <a:pt x="707" y="1638"/>
                  </a:lnTo>
                  <a:lnTo>
                    <a:pt x="728" y="1637"/>
                  </a:lnTo>
                  <a:lnTo>
                    <a:pt x="749" y="1636"/>
                  </a:lnTo>
                  <a:lnTo>
                    <a:pt x="768" y="1635"/>
                  </a:lnTo>
                  <a:lnTo>
                    <a:pt x="784" y="1635"/>
                  </a:lnTo>
                  <a:lnTo>
                    <a:pt x="798" y="1635"/>
                  </a:lnTo>
                  <a:lnTo>
                    <a:pt x="809" y="1635"/>
                  </a:lnTo>
                  <a:lnTo>
                    <a:pt x="818" y="1635"/>
                  </a:lnTo>
                  <a:lnTo>
                    <a:pt x="825" y="1645"/>
                  </a:lnTo>
                  <a:lnTo>
                    <a:pt x="832" y="1657"/>
                  </a:lnTo>
                  <a:lnTo>
                    <a:pt x="840" y="1667"/>
                  </a:lnTo>
                  <a:lnTo>
                    <a:pt x="849" y="1678"/>
                  </a:lnTo>
                  <a:lnTo>
                    <a:pt x="860" y="1687"/>
                  </a:lnTo>
                  <a:lnTo>
                    <a:pt x="871" y="1696"/>
                  </a:lnTo>
                  <a:lnTo>
                    <a:pt x="885" y="1703"/>
                  </a:lnTo>
                  <a:lnTo>
                    <a:pt x="901" y="1707"/>
                  </a:lnTo>
                  <a:lnTo>
                    <a:pt x="929" y="1714"/>
                  </a:lnTo>
                  <a:lnTo>
                    <a:pt x="954" y="1714"/>
                  </a:lnTo>
                  <a:lnTo>
                    <a:pt x="976" y="1707"/>
                  </a:lnTo>
                  <a:lnTo>
                    <a:pt x="997" y="1697"/>
                  </a:lnTo>
                  <a:lnTo>
                    <a:pt x="1017" y="1684"/>
                  </a:lnTo>
                  <a:lnTo>
                    <a:pt x="1035" y="1671"/>
                  </a:lnTo>
                  <a:lnTo>
                    <a:pt x="1055" y="1660"/>
                  </a:lnTo>
                  <a:lnTo>
                    <a:pt x="1074" y="1652"/>
                  </a:lnTo>
                  <a:lnTo>
                    <a:pt x="1099" y="1652"/>
                  </a:lnTo>
                  <a:lnTo>
                    <a:pt x="1124" y="1653"/>
                  </a:lnTo>
                  <a:lnTo>
                    <a:pt x="1149" y="1654"/>
                  </a:lnTo>
                  <a:lnTo>
                    <a:pt x="1174" y="1656"/>
                  </a:lnTo>
                  <a:lnTo>
                    <a:pt x="1200" y="1658"/>
                  </a:lnTo>
                  <a:lnTo>
                    <a:pt x="1225" y="1659"/>
                  </a:lnTo>
                  <a:lnTo>
                    <a:pt x="1250" y="1663"/>
                  </a:lnTo>
                  <a:lnTo>
                    <a:pt x="1276" y="1665"/>
                  </a:lnTo>
                  <a:lnTo>
                    <a:pt x="1301" y="1668"/>
                  </a:lnTo>
                  <a:lnTo>
                    <a:pt x="1326" y="1671"/>
                  </a:lnTo>
                  <a:lnTo>
                    <a:pt x="1352" y="1674"/>
                  </a:lnTo>
                  <a:lnTo>
                    <a:pt x="1377" y="1678"/>
                  </a:lnTo>
                  <a:lnTo>
                    <a:pt x="1402" y="1682"/>
                  </a:lnTo>
                  <a:lnTo>
                    <a:pt x="1428" y="1686"/>
                  </a:lnTo>
                  <a:lnTo>
                    <a:pt x="1453" y="1689"/>
                  </a:lnTo>
                  <a:lnTo>
                    <a:pt x="1480" y="1694"/>
                  </a:lnTo>
                  <a:lnTo>
                    <a:pt x="1505" y="1697"/>
                  </a:lnTo>
                  <a:lnTo>
                    <a:pt x="1530" y="1702"/>
                  </a:lnTo>
                  <a:lnTo>
                    <a:pt x="1556" y="1705"/>
                  </a:lnTo>
                  <a:lnTo>
                    <a:pt x="1582" y="1709"/>
                  </a:lnTo>
                  <a:lnTo>
                    <a:pt x="1608" y="1713"/>
                  </a:lnTo>
                  <a:lnTo>
                    <a:pt x="1634" y="1717"/>
                  </a:lnTo>
                  <a:lnTo>
                    <a:pt x="1659" y="1720"/>
                  </a:lnTo>
                  <a:lnTo>
                    <a:pt x="1686" y="1724"/>
                  </a:lnTo>
                  <a:lnTo>
                    <a:pt x="1711" y="1727"/>
                  </a:lnTo>
                  <a:lnTo>
                    <a:pt x="1738" y="1729"/>
                  </a:lnTo>
                  <a:lnTo>
                    <a:pt x="1763" y="1733"/>
                  </a:lnTo>
                  <a:lnTo>
                    <a:pt x="1790" y="1735"/>
                  </a:lnTo>
                  <a:lnTo>
                    <a:pt x="1816" y="1737"/>
                  </a:lnTo>
                  <a:lnTo>
                    <a:pt x="1841" y="1740"/>
                  </a:lnTo>
                  <a:lnTo>
                    <a:pt x="1868" y="1741"/>
                  </a:lnTo>
                  <a:lnTo>
                    <a:pt x="1894" y="1742"/>
                  </a:lnTo>
                  <a:lnTo>
                    <a:pt x="1943" y="1694"/>
                  </a:lnTo>
                  <a:lnTo>
                    <a:pt x="2293" y="991"/>
                  </a:lnTo>
                  <a:lnTo>
                    <a:pt x="2295" y="973"/>
                  </a:lnTo>
                  <a:lnTo>
                    <a:pt x="2290" y="961"/>
                  </a:lnTo>
                  <a:lnTo>
                    <a:pt x="2279" y="954"/>
                  </a:lnTo>
                  <a:lnTo>
                    <a:pt x="2265" y="951"/>
                  </a:lnTo>
                  <a:lnTo>
                    <a:pt x="2249" y="949"/>
                  </a:lnTo>
                  <a:lnTo>
                    <a:pt x="2232" y="947"/>
                  </a:lnTo>
                  <a:lnTo>
                    <a:pt x="2216" y="944"/>
                  </a:lnTo>
                  <a:lnTo>
                    <a:pt x="2202" y="937"/>
                  </a:lnTo>
                  <a:lnTo>
                    <a:pt x="2193" y="911"/>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6" name="Freeform 7"/>
            <p:cNvSpPr>
              <a:spLocks noChangeArrowheads="1"/>
            </p:cNvSpPr>
            <p:nvPr/>
          </p:nvSpPr>
          <p:spPr bwMode="auto">
            <a:xfrm>
              <a:off x="913" y="352"/>
              <a:ext cx="194" cy="450"/>
            </a:xfrm>
            <a:custGeom>
              <a:avLst/>
              <a:gdLst>
                <a:gd name="T0" fmla="*/ 349 w 389"/>
                <a:gd name="T1" fmla="*/ 361 h 901"/>
                <a:gd name="T2" fmla="*/ 279 w 389"/>
                <a:gd name="T3" fmla="*/ 494 h 901"/>
                <a:gd name="T4" fmla="*/ 206 w 389"/>
                <a:gd name="T5" fmla="*/ 638 h 901"/>
                <a:gd name="T6" fmla="*/ 142 w 389"/>
                <a:gd name="T7" fmla="*/ 765 h 901"/>
                <a:gd name="T8" fmla="*/ 96 w 389"/>
                <a:gd name="T9" fmla="*/ 853 h 901"/>
                <a:gd name="T10" fmla="*/ 76 w 389"/>
                <a:gd name="T11" fmla="*/ 884 h 901"/>
                <a:gd name="T12" fmla="*/ 57 w 389"/>
                <a:gd name="T13" fmla="*/ 901 h 901"/>
                <a:gd name="T14" fmla="*/ 98 w 389"/>
                <a:gd name="T15" fmla="*/ 813 h 901"/>
                <a:gd name="T16" fmla="*/ 145 w 389"/>
                <a:gd name="T17" fmla="*/ 719 h 901"/>
                <a:gd name="T18" fmla="*/ 187 w 389"/>
                <a:gd name="T19" fmla="*/ 641 h 901"/>
                <a:gd name="T20" fmla="*/ 220 w 389"/>
                <a:gd name="T21" fmla="*/ 576 h 901"/>
                <a:gd name="T22" fmla="*/ 241 w 389"/>
                <a:gd name="T23" fmla="*/ 513 h 901"/>
                <a:gd name="T24" fmla="*/ 196 w 389"/>
                <a:gd name="T25" fmla="*/ 588 h 901"/>
                <a:gd name="T26" fmla="*/ 127 w 389"/>
                <a:gd name="T27" fmla="*/ 709 h 901"/>
                <a:gd name="T28" fmla="*/ 57 w 389"/>
                <a:gd name="T29" fmla="*/ 838 h 901"/>
                <a:gd name="T30" fmla="*/ 46 w 389"/>
                <a:gd name="T31" fmla="*/ 840 h 901"/>
                <a:gd name="T32" fmla="*/ 104 w 389"/>
                <a:gd name="T33" fmla="*/ 709 h 901"/>
                <a:gd name="T34" fmla="*/ 174 w 389"/>
                <a:gd name="T35" fmla="*/ 582 h 901"/>
                <a:gd name="T36" fmla="*/ 204 w 389"/>
                <a:gd name="T37" fmla="*/ 522 h 901"/>
                <a:gd name="T38" fmla="*/ 235 w 389"/>
                <a:gd name="T39" fmla="*/ 462 h 901"/>
                <a:gd name="T40" fmla="*/ 257 w 389"/>
                <a:gd name="T41" fmla="*/ 394 h 901"/>
                <a:gd name="T42" fmla="*/ 219 w 389"/>
                <a:gd name="T43" fmla="*/ 467 h 901"/>
                <a:gd name="T44" fmla="*/ 171 w 389"/>
                <a:gd name="T45" fmla="*/ 553 h 901"/>
                <a:gd name="T46" fmla="*/ 121 w 389"/>
                <a:gd name="T47" fmla="*/ 644 h 901"/>
                <a:gd name="T48" fmla="*/ 75 w 389"/>
                <a:gd name="T49" fmla="*/ 731 h 901"/>
                <a:gd name="T50" fmla="*/ 39 w 389"/>
                <a:gd name="T51" fmla="*/ 801 h 901"/>
                <a:gd name="T52" fmla="*/ 26 w 389"/>
                <a:gd name="T53" fmla="*/ 819 h 901"/>
                <a:gd name="T54" fmla="*/ 37 w 389"/>
                <a:gd name="T55" fmla="*/ 779 h 901"/>
                <a:gd name="T56" fmla="*/ 77 w 389"/>
                <a:gd name="T57" fmla="*/ 690 h 901"/>
                <a:gd name="T58" fmla="*/ 121 w 389"/>
                <a:gd name="T59" fmla="*/ 605 h 901"/>
                <a:gd name="T60" fmla="*/ 165 w 389"/>
                <a:gd name="T61" fmla="*/ 520 h 901"/>
                <a:gd name="T62" fmla="*/ 206 w 389"/>
                <a:gd name="T63" fmla="*/ 429 h 901"/>
                <a:gd name="T64" fmla="*/ 243 w 389"/>
                <a:gd name="T65" fmla="*/ 329 h 901"/>
                <a:gd name="T66" fmla="*/ 205 w 389"/>
                <a:gd name="T67" fmla="*/ 407 h 901"/>
                <a:gd name="T68" fmla="*/ 164 w 389"/>
                <a:gd name="T69" fmla="*/ 485 h 901"/>
                <a:gd name="T70" fmla="*/ 124 w 389"/>
                <a:gd name="T71" fmla="*/ 565 h 901"/>
                <a:gd name="T72" fmla="*/ 82 w 389"/>
                <a:gd name="T73" fmla="*/ 645 h 901"/>
                <a:gd name="T74" fmla="*/ 43 w 389"/>
                <a:gd name="T75" fmla="*/ 726 h 901"/>
                <a:gd name="T76" fmla="*/ 23 w 389"/>
                <a:gd name="T77" fmla="*/ 709 h 901"/>
                <a:gd name="T78" fmla="*/ 3 w 389"/>
                <a:gd name="T79" fmla="*/ 695 h 901"/>
                <a:gd name="T80" fmla="*/ 34 w 389"/>
                <a:gd name="T81" fmla="*/ 606 h 901"/>
                <a:gd name="T82" fmla="*/ 99 w 389"/>
                <a:gd name="T83" fmla="*/ 463 h 901"/>
                <a:gd name="T84" fmla="*/ 173 w 389"/>
                <a:gd name="T85" fmla="*/ 310 h 901"/>
                <a:gd name="T86" fmla="*/ 243 w 389"/>
                <a:gd name="T87" fmla="*/ 166 h 901"/>
                <a:gd name="T88" fmla="*/ 299 w 389"/>
                <a:gd name="T89" fmla="*/ 51 h 901"/>
                <a:gd name="T90" fmla="*/ 324 w 389"/>
                <a:gd name="T91" fmla="*/ 33 h 901"/>
                <a:gd name="T92" fmla="*/ 333 w 389"/>
                <a:gd name="T93" fmla="*/ 152 h 901"/>
                <a:gd name="T94" fmla="*/ 368 w 389"/>
                <a:gd name="T95" fmla="*/ 263 h 90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9"/>
                <a:gd name="T145" fmla="*/ 0 h 901"/>
                <a:gd name="T146" fmla="*/ 389 w 389"/>
                <a:gd name="T147" fmla="*/ 901 h 90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9" h="901">
                  <a:moveTo>
                    <a:pt x="389" y="287"/>
                  </a:moveTo>
                  <a:lnTo>
                    <a:pt x="370" y="322"/>
                  </a:lnTo>
                  <a:lnTo>
                    <a:pt x="349" y="361"/>
                  </a:lnTo>
                  <a:lnTo>
                    <a:pt x="327" y="402"/>
                  </a:lnTo>
                  <a:lnTo>
                    <a:pt x="303" y="448"/>
                  </a:lnTo>
                  <a:lnTo>
                    <a:pt x="279" y="494"/>
                  </a:lnTo>
                  <a:lnTo>
                    <a:pt x="255" y="543"/>
                  </a:lnTo>
                  <a:lnTo>
                    <a:pt x="231" y="591"/>
                  </a:lnTo>
                  <a:lnTo>
                    <a:pt x="206" y="638"/>
                  </a:lnTo>
                  <a:lnTo>
                    <a:pt x="183" y="683"/>
                  </a:lnTo>
                  <a:lnTo>
                    <a:pt x="162" y="726"/>
                  </a:lnTo>
                  <a:lnTo>
                    <a:pt x="142" y="765"/>
                  </a:lnTo>
                  <a:lnTo>
                    <a:pt x="124" y="800"/>
                  </a:lnTo>
                  <a:lnTo>
                    <a:pt x="109" y="830"/>
                  </a:lnTo>
                  <a:lnTo>
                    <a:pt x="96" y="853"/>
                  </a:lnTo>
                  <a:lnTo>
                    <a:pt x="87" y="869"/>
                  </a:lnTo>
                  <a:lnTo>
                    <a:pt x="82" y="877"/>
                  </a:lnTo>
                  <a:lnTo>
                    <a:pt x="76" y="884"/>
                  </a:lnTo>
                  <a:lnTo>
                    <a:pt x="72" y="892"/>
                  </a:lnTo>
                  <a:lnTo>
                    <a:pt x="65" y="899"/>
                  </a:lnTo>
                  <a:lnTo>
                    <a:pt x="57" y="901"/>
                  </a:lnTo>
                  <a:lnTo>
                    <a:pt x="69" y="873"/>
                  </a:lnTo>
                  <a:lnTo>
                    <a:pt x="83" y="843"/>
                  </a:lnTo>
                  <a:lnTo>
                    <a:pt x="98" y="813"/>
                  </a:lnTo>
                  <a:lnTo>
                    <a:pt x="114" y="781"/>
                  </a:lnTo>
                  <a:lnTo>
                    <a:pt x="129" y="750"/>
                  </a:lnTo>
                  <a:lnTo>
                    <a:pt x="145" y="719"/>
                  </a:lnTo>
                  <a:lnTo>
                    <a:pt x="160" y="689"/>
                  </a:lnTo>
                  <a:lnTo>
                    <a:pt x="175" y="661"/>
                  </a:lnTo>
                  <a:lnTo>
                    <a:pt x="187" y="641"/>
                  </a:lnTo>
                  <a:lnTo>
                    <a:pt x="198" y="619"/>
                  </a:lnTo>
                  <a:lnTo>
                    <a:pt x="210" y="598"/>
                  </a:lnTo>
                  <a:lnTo>
                    <a:pt x="220" y="576"/>
                  </a:lnTo>
                  <a:lnTo>
                    <a:pt x="230" y="554"/>
                  </a:lnTo>
                  <a:lnTo>
                    <a:pt x="238" y="534"/>
                  </a:lnTo>
                  <a:lnTo>
                    <a:pt x="241" y="513"/>
                  </a:lnTo>
                  <a:lnTo>
                    <a:pt x="242" y="494"/>
                  </a:lnTo>
                  <a:lnTo>
                    <a:pt x="210" y="549"/>
                  </a:lnTo>
                  <a:lnTo>
                    <a:pt x="196" y="588"/>
                  </a:lnTo>
                  <a:lnTo>
                    <a:pt x="175" y="628"/>
                  </a:lnTo>
                  <a:lnTo>
                    <a:pt x="152" y="668"/>
                  </a:lnTo>
                  <a:lnTo>
                    <a:pt x="127" y="709"/>
                  </a:lnTo>
                  <a:lnTo>
                    <a:pt x="101" y="751"/>
                  </a:lnTo>
                  <a:lnTo>
                    <a:pt x="77" y="794"/>
                  </a:lnTo>
                  <a:lnTo>
                    <a:pt x="57" y="838"/>
                  </a:lnTo>
                  <a:lnTo>
                    <a:pt x="42" y="883"/>
                  </a:lnTo>
                  <a:lnTo>
                    <a:pt x="31" y="886"/>
                  </a:lnTo>
                  <a:lnTo>
                    <a:pt x="46" y="840"/>
                  </a:lnTo>
                  <a:lnTo>
                    <a:pt x="64" y="795"/>
                  </a:lnTo>
                  <a:lnTo>
                    <a:pt x="83" y="751"/>
                  </a:lnTo>
                  <a:lnTo>
                    <a:pt x="104" y="709"/>
                  </a:lnTo>
                  <a:lnTo>
                    <a:pt x="127" y="666"/>
                  </a:lnTo>
                  <a:lnTo>
                    <a:pt x="150" y="625"/>
                  </a:lnTo>
                  <a:lnTo>
                    <a:pt x="174" y="582"/>
                  </a:lnTo>
                  <a:lnTo>
                    <a:pt x="198" y="539"/>
                  </a:lnTo>
                  <a:lnTo>
                    <a:pt x="198" y="534"/>
                  </a:lnTo>
                  <a:lnTo>
                    <a:pt x="204" y="522"/>
                  </a:lnTo>
                  <a:lnTo>
                    <a:pt x="213" y="505"/>
                  </a:lnTo>
                  <a:lnTo>
                    <a:pt x="224" y="485"/>
                  </a:lnTo>
                  <a:lnTo>
                    <a:pt x="235" y="462"/>
                  </a:lnTo>
                  <a:lnTo>
                    <a:pt x="246" y="439"/>
                  </a:lnTo>
                  <a:lnTo>
                    <a:pt x="254" y="416"/>
                  </a:lnTo>
                  <a:lnTo>
                    <a:pt x="257" y="394"/>
                  </a:lnTo>
                  <a:lnTo>
                    <a:pt x="246" y="416"/>
                  </a:lnTo>
                  <a:lnTo>
                    <a:pt x="233" y="440"/>
                  </a:lnTo>
                  <a:lnTo>
                    <a:pt x="219" y="467"/>
                  </a:lnTo>
                  <a:lnTo>
                    <a:pt x="203" y="494"/>
                  </a:lnTo>
                  <a:lnTo>
                    <a:pt x="187" y="523"/>
                  </a:lnTo>
                  <a:lnTo>
                    <a:pt x="171" y="553"/>
                  </a:lnTo>
                  <a:lnTo>
                    <a:pt x="155" y="583"/>
                  </a:lnTo>
                  <a:lnTo>
                    <a:pt x="137" y="614"/>
                  </a:lnTo>
                  <a:lnTo>
                    <a:pt x="121" y="644"/>
                  </a:lnTo>
                  <a:lnTo>
                    <a:pt x="105" y="674"/>
                  </a:lnTo>
                  <a:lnTo>
                    <a:pt x="89" y="703"/>
                  </a:lnTo>
                  <a:lnTo>
                    <a:pt x="75" y="731"/>
                  </a:lnTo>
                  <a:lnTo>
                    <a:pt x="61" y="756"/>
                  </a:lnTo>
                  <a:lnTo>
                    <a:pt x="50" y="779"/>
                  </a:lnTo>
                  <a:lnTo>
                    <a:pt x="39" y="801"/>
                  </a:lnTo>
                  <a:lnTo>
                    <a:pt x="31" y="819"/>
                  </a:lnTo>
                  <a:lnTo>
                    <a:pt x="28" y="820"/>
                  </a:lnTo>
                  <a:lnTo>
                    <a:pt x="26" y="819"/>
                  </a:lnTo>
                  <a:lnTo>
                    <a:pt x="24" y="815"/>
                  </a:lnTo>
                  <a:lnTo>
                    <a:pt x="26" y="810"/>
                  </a:lnTo>
                  <a:lnTo>
                    <a:pt x="37" y="779"/>
                  </a:lnTo>
                  <a:lnTo>
                    <a:pt x="50" y="749"/>
                  </a:lnTo>
                  <a:lnTo>
                    <a:pt x="64" y="719"/>
                  </a:lnTo>
                  <a:lnTo>
                    <a:pt x="77" y="690"/>
                  </a:lnTo>
                  <a:lnTo>
                    <a:pt x="91" y="661"/>
                  </a:lnTo>
                  <a:lnTo>
                    <a:pt x="106" y="634"/>
                  </a:lnTo>
                  <a:lnTo>
                    <a:pt x="121" y="605"/>
                  </a:lnTo>
                  <a:lnTo>
                    <a:pt x="135" y="577"/>
                  </a:lnTo>
                  <a:lnTo>
                    <a:pt x="150" y="549"/>
                  </a:lnTo>
                  <a:lnTo>
                    <a:pt x="165" y="520"/>
                  </a:lnTo>
                  <a:lnTo>
                    <a:pt x="179" y="490"/>
                  </a:lnTo>
                  <a:lnTo>
                    <a:pt x="193" y="460"/>
                  </a:lnTo>
                  <a:lnTo>
                    <a:pt x="206" y="429"/>
                  </a:lnTo>
                  <a:lnTo>
                    <a:pt x="219" y="397"/>
                  </a:lnTo>
                  <a:lnTo>
                    <a:pt x="232" y="363"/>
                  </a:lnTo>
                  <a:lnTo>
                    <a:pt x="243" y="329"/>
                  </a:lnTo>
                  <a:lnTo>
                    <a:pt x="231" y="355"/>
                  </a:lnTo>
                  <a:lnTo>
                    <a:pt x="218" y="380"/>
                  </a:lnTo>
                  <a:lnTo>
                    <a:pt x="205" y="407"/>
                  </a:lnTo>
                  <a:lnTo>
                    <a:pt x="192" y="433"/>
                  </a:lnTo>
                  <a:lnTo>
                    <a:pt x="178" y="459"/>
                  </a:lnTo>
                  <a:lnTo>
                    <a:pt x="164" y="485"/>
                  </a:lnTo>
                  <a:lnTo>
                    <a:pt x="150" y="512"/>
                  </a:lnTo>
                  <a:lnTo>
                    <a:pt x="137" y="538"/>
                  </a:lnTo>
                  <a:lnTo>
                    <a:pt x="124" y="565"/>
                  </a:lnTo>
                  <a:lnTo>
                    <a:pt x="110" y="592"/>
                  </a:lnTo>
                  <a:lnTo>
                    <a:pt x="96" y="619"/>
                  </a:lnTo>
                  <a:lnTo>
                    <a:pt x="82" y="645"/>
                  </a:lnTo>
                  <a:lnTo>
                    <a:pt x="68" y="672"/>
                  </a:lnTo>
                  <a:lnTo>
                    <a:pt x="56" y="699"/>
                  </a:lnTo>
                  <a:lnTo>
                    <a:pt x="43" y="726"/>
                  </a:lnTo>
                  <a:lnTo>
                    <a:pt x="30" y="754"/>
                  </a:lnTo>
                  <a:lnTo>
                    <a:pt x="14" y="759"/>
                  </a:lnTo>
                  <a:lnTo>
                    <a:pt x="23" y="709"/>
                  </a:lnTo>
                  <a:lnTo>
                    <a:pt x="19" y="708"/>
                  </a:lnTo>
                  <a:lnTo>
                    <a:pt x="11" y="702"/>
                  </a:lnTo>
                  <a:lnTo>
                    <a:pt x="3" y="695"/>
                  </a:lnTo>
                  <a:lnTo>
                    <a:pt x="0" y="686"/>
                  </a:lnTo>
                  <a:lnTo>
                    <a:pt x="16" y="648"/>
                  </a:lnTo>
                  <a:lnTo>
                    <a:pt x="34" y="606"/>
                  </a:lnTo>
                  <a:lnTo>
                    <a:pt x="54" y="560"/>
                  </a:lnTo>
                  <a:lnTo>
                    <a:pt x="76" y="513"/>
                  </a:lnTo>
                  <a:lnTo>
                    <a:pt x="99" y="463"/>
                  </a:lnTo>
                  <a:lnTo>
                    <a:pt x="124" y="413"/>
                  </a:lnTo>
                  <a:lnTo>
                    <a:pt x="149" y="361"/>
                  </a:lnTo>
                  <a:lnTo>
                    <a:pt x="173" y="310"/>
                  </a:lnTo>
                  <a:lnTo>
                    <a:pt x="197" y="261"/>
                  </a:lnTo>
                  <a:lnTo>
                    <a:pt x="221" y="212"/>
                  </a:lnTo>
                  <a:lnTo>
                    <a:pt x="243" y="166"/>
                  </a:lnTo>
                  <a:lnTo>
                    <a:pt x="264" y="124"/>
                  </a:lnTo>
                  <a:lnTo>
                    <a:pt x="283" y="86"/>
                  </a:lnTo>
                  <a:lnTo>
                    <a:pt x="299" y="51"/>
                  </a:lnTo>
                  <a:lnTo>
                    <a:pt x="312" y="24"/>
                  </a:lnTo>
                  <a:lnTo>
                    <a:pt x="323" y="0"/>
                  </a:lnTo>
                  <a:lnTo>
                    <a:pt x="324" y="33"/>
                  </a:lnTo>
                  <a:lnTo>
                    <a:pt x="325" y="71"/>
                  </a:lnTo>
                  <a:lnTo>
                    <a:pt x="329" y="111"/>
                  </a:lnTo>
                  <a:lnTo>
                    <a:pt x="333" y="152"/>
                  </a:lnTo>
                  <a:lnTo>
                    <a:pt x="341" y="194"/>
                  </a:lnTo>
                  <a:lnTo>
                    <a:pt x="352" y="231"/>
                  </a:lnTo>
                  <a:lnTo>
                    <a:pt x="368" y="263"/>
                  </a:lnTo>
                  <a:lnTo>
                    <a:pt x="389" y="28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7" name="Freeform 8"/>
            <p:cNvSpPr>
              <a:spLocks noChangeArrowheads="1"/>
            </p:cNvSpPr>
            <p:nvPr/>
          </p:nvSpPr>
          <p:spPr bwMode="auto">
            <a:xfrm>
              <a:off x="201" y="15"/>
              <a:ext cx="361" cy="282"/>
            </a:xfrm>
            <a:custGeom>
              <a:avLst/>
              <a:gdLst>
                <a:gd name="T0" fmla="*/ 663 w 722"/>
                <a:gd name="T1" fmla="*/ 137 h 563"/>
                <a:gd name="T2" fmla="*/ 672 w 722"/>
                <a:gd name="T3" fmla="*/ 165 h 563"/>
                <a:gd name="T4" fmla="*/ 687 w 722"/>
                <a:gd name="T5" fmla="*/ 190 h 563"/>
                <a:gd name="T6" fmla="*/ 708 w 722"/>
                <a:gd name="T7" fmla="*/ 213 h 563"/>
                <a:gd name="T8" fmla="*/ 711 w 722"/>
                <a:gd name="T9" fmla="*/ 241 h 563"/>
                <a:gd name="T10" fmla="*/ 688 w 722"/>
                <a:gd name="T11" fmla="*/ 274 h 563"/>
                <a:gd name="T12" fmla="*/ 663 w 722"/>
                <a:gd name="T13" fmla="*/ 306 h 563"/>
                <a:gd name="T14" fmla="*/ 639 w 722"/>
                <a:gd name="T15" fmla="*/ 340 h 563"/>
                <a:gd name="T16" fmla="*/ 612 w 722"/>
                <a:gd name="T17" fmla="*/ 372 h 563"/>
                <a:gd name="T18" fmla="*/ 588 w 722"/>
                <a:gd name="T19" fmla="*/ 404 h 563"/>
                <a:gd name="T20" fmla="*/ 563 w 722"/>
                <a:gd name="T21" fmla="*/ 436 h 563"/>
                <a:gd name="T22" fmla="*/ 540 w 722"/>
                <a:gd name="T23" fmla="*/ 467 h 563"/>
                <a:gd name="T24" fmla="*/ 514 w 722"/>
                <a:gd name="T25" fmla="*/ 474 h 563"/>
                <a:gd name="T26" fmla="*/ 487 w 722"/>
                <a:gd name="T27" fmla="*/ 454 h 563"/>
                <a:gd name="T28" fmla="*/ 457 w 722"/>
                <a:gd name="T29" fmla="*/ 436 h 563"/>
                <a:gd name="T30" fmla="*/ 422 w 722"/>
                <a:gd name="T31" fmla="*/ 429 h 563"/>
                <a:gd name="T32" fmla="*/ 379 w 722"/>
                <a:gd name="T33" fmla="*/ 433 h 563"/>
                <a:gd name="T34" fmla="*/ 346 w 722"/>
                <a:gd name="T35" fmla="*/ 457 h 563"/>
                <a:gd name="T36" fmla="*/ 326 w 722"/>
                <a:gd name="T37" fmla="*/ 496 h 563"/>
                <a:gd name="T38" fmla="*/ 317 w 722"/>
                <a:gd name="T39" fmla="*/ 535 h 563"/>
                <a:gd name="T40" fmla="*/ 309 w 722"/>
                <a:gd name="T41" fmla="*/ 553 h 563"/>
                <a:gd name="T42" fmla="*/ 295 w 722"/>
                <a:gd name="T43" fmla="*/ 558 h 563"/>
                <a:gd name="T44" fmla="*/ 282 w 722"/>
                <a:gd name="T45" fmla="*/ 562 h 563"/>
                <a:gd name="T46" fmla="*/ 269 w 722"/>
                <a:gd name="T47" fmla="*/ 563 h 563"/>
                <a:gd name="T48" fmla="*/ 249 w 722"/>
                <a:gd name="T49" fmla="*/ 549 h 563"/>
                <a:gd name="T50" fmla="*/ 217 w 722"/>
                <a:gd name="T51" fmla="*/ 523 h 563"/>
                <a:gd name="T52" fmla="*/ 176 w 722"/>
                <a:gd name="T53" fmla="*/ 503 h 563"/>
                <a:gd name="T54" fmla="*/ 129 w 722"/>
                <a:gd name="T55" fmla="*/ 501 h 563"/>
                <a:gd name="T56" fmla="*/ 93 w 722"/>
                <a:gd name="T57" fmla="*/ 519 h 563"/>
                <a:gd name="T58" fmla="*/ 66 w 722"/>
                <a:gd name="T59" fmla="*/ 531 h 563"/>
                <a:gd name="T60" fmla="*/ 42 w 722"/>
                <a:gd name="T61" fmla="*/ 528 h 563"/>
                <a:gd name="T62" fmla="*/ 22 w 722"/>
                <a:gd name="T63" fmla="*/ 511 h 563"/>
                <a:gd name="T64" fmla="*/ 25 w 722"/>
                <a:gd name="T65" fmla="*/ 393 h 563"/>
                <a:gd name="T66" fmla="*/ 50 w 722"/>
                <a:gd name="T67" fmla="*/ 406 h 563"/>
                <a:gd name="T68" fmla="*/ 76 w 722"/>
                <a:gd name="T69" fmla="*/ 425 h 563"/>
                <a:gd name="T70" fmla="*/ 105 w 722"/>
                <a:gd name="T71" fmla="*/ 440 h 563"/>
                <a:gd name="T72" fmla="*/ 139 w 722"/>
                <a:gd name="T73" fmla="*/ 441 h 563"/>
                <a:gd name="T74" fmla="*/ 103 w 722"/>
                <a:gd name="T75" fmla="*/ 409 h 563"/>
                <a:gd name="T76" fmla="*/ 65 w 722"/>
                <a:gd name="T77" fmla="*/ 379 h 563"/>
                <a:gd name="T78" fmla="*/ 28 w 722"/>
                <a:gd name="T79" fmla="*/ 345 h 563"/>
                <a:gd name="T80" fmla="*/ 0 w 722"/>
                <a:gd name="T81" fmla="*/ 306 h 563"/>
                <a:gd name="T82" fmla="*/ 12 w 722"/>
                <a:gd name="T83" fmla="*/ 235 h 563"/>
                <a:gd name="T84" fmla="*/ 38 w 722"/>
                <a:gd name="T85" fmla="*/ 179 h 563"/>
                <a:gd name="T86" fmla="*/ 82 w 722"/>
                <a:gd name="T87" fmla="*/ 129 h 563"/>
                <a:gd name="T88" fmla="*/ 142 w 722"/>
                <a:gd name="T89" fmla="*/ 75 h 563"/>
                <a:gd name="T90" fmla="*/ 184 w 722"/>
                <a:gd name="T91" fmla="*/ 44 h 563"/>
                <a:gd name="T92" fmla="*/ 230 w 722"/>
                <a:gd name="T93" fmla="*/ 22 h 563"/>
                <a:gd name="T94" fmla="*/ 280 w 722"/>
                <a:gd name="T95" fmla="*/ 8 h 563"/>
                <a:gd name="T96" fmla="*/ 335 w 722"/>
                <a:gd name="T97" fmla="*/ 1 h 563"/>
                <a:gd name="T98" fmla="*/ 389 w 722"/>
                <a:gd name="T99" fmla="*/ 1 h 563"/>
                <a:gd name="T100" fmla="*/ 443 w 722"/>
                <a:gd name="T101" fmla="*/ 6 h 563"/>
                <a:gd name="T102" fmla="*/ 496 w 722"/>
                <a:gd name="T103" fmla="*/ 13 h 563"/>
                <a:gd name="T104" fmla="*/ 544 w 722"/>
                <a:gd name="T105" fmla="*/ 23 h 563"/>
                <a:gd name="T106" fmla="*/ 582 w 722"/>
                <a:gd name="T107" fmla="*/ 39 h 563"/>
                <a:gd name="T108" fmla="*/ 612 w 722"/>
                <a:gd name="T109" fmla="*/ 64 h 563"/>
                <a:gd name="T110" fmla="*/ 635 w 722"/>
                <a:gd name="T111" fmla="*/ 93 h 563"/>
                <a:gd name="T112" fmla="*/ 658 w 722"/>
                <a:gd name="T113" fmla="*/ 123 h 5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563"/>
                <a:gd name="T173" fmla="*/ 722 w 722"/>
                <a:gd name="T174" fmla="*/ 563 h 5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563">
                  <a:moveTo>
                    <a:pt x="658" y="123"/>
                  </a:moveTo>
                  <a:lnTo>
                    <a:pt x="663" y="137"/>
                  </a:lnTo>
                  <a:lnTo>
                    <a:pt x="668" y="151"/>
                  </a:lnTo>
                  <a:lnTo>
                    <a:pt x="672" y="165"/>
                  </a:lnTo>
                  <a:lnTo>
                    <a:pt x="679" y="177"/>
                  </a:lnTo>
                  <a:lnTo>
                    <a:pt x="687" y="190"/>
                  </a:lnTo>
                  <a:lnTo>
                    <a:pt x="696" y="201"/>
                  </a:lnTo>
                  <a:lnTo>
                    <a:pt x="708" y="213"/>
                  </a:lnTo>
                  <a:lnTo>
                    <a:pt x="722" y="223"/>
                  </a:lnTo>
                  <a:lnTo>
                    <a:pt x="711" y="241"/>
                  </a:lnTo>
                  <a:lnTo>
                    <a:pt x="700" y="257"/>
                  </a:lnTo>
                  <a:lnTo>
                    <a:pt x="688" y="274"/>
                  </a:lnTo>
                  <a:lnTo>
                    <a:pt x="676" y="290"/>
                  </a:lnTo>
                  <a:lnTo>
                    <a:pt x="663" y="306"/>
                  </a:lnTo>
                  <a:lnTo>
                    <a:pt x="651" y="323"/>
                  </a:lnTo>
                  <a:lnTo>
                    <a:pt x="639" y="340"/>
                  </a:lnTo>
                  <a:lnTo>
                    <a:pt x="626" y="356"/>
                  </a:lnTo>
                  <a:lnTo>
                    <a:pt x="612" y="372"/>
                  </a:lnTo>
                  <a:lnTo>
                    <a:pt x="600" y="388"/>
                  </a:lnTo>
                  <a:lnTo>
                    <a:pt x="588" y="404"/>
                  </a:lnTo>
                  <a:lnTo>
                    <a:pt x="575" y="420"/>
                  </a:lnTo>
                  <a:lnTo>
                    <a:pt x="563" y="436"/>
                  </a:lnTo>
                  <a:lnTo>
                    <a:pt x="551" y="452"/>
                  </a:lnTo>
                  <a:lnTo>
                    <a:pt x="540" y="467"/>
                  </a:lnTo>
                  <a:lnTo>
                    <a:pt x="529" y="483"/>
                  </a:lnTo>
                  <a:lnTo>
                    <a:pt x="514" y="474"/>
                  </a:lnTo>
                  <a:lnTo>
                    <a:pt x="500" y="464"/>
                  </a:lnTo>
                  <a:lnTo>
                    <a:pt x="487" y="454"/>
                  </a:lnTo>
                  <a:lnTo>
                    <a:pt x="472" y="444"/>
                  </a:lnTo>
                  <a:lnTo>
                    <a:pt x="457" y="436"/>
                  </a:lnTo>
                  <a:lnTo>
                    <a:pt x="441" y="431"/>
                  </a:lnTo>
                  <a:lnTo>
                    <a:pt x="422" y="429"/>
                  </a:lnTo>
                  <a:lnTo>
                    <a:pt x="403" y="431"/>
                  </a:lnTo>
                  <a:lnTo>
                    <a:pt x="379" y="433"/>
                  </a:lnTo>
                  <a:lnTo>
                    <a:pt x="361" y="442"/>
                  </a:lnTo>
                  <a:lnTo>
                    <a:pt x="346" y="457"/>
                  </a:lnTo>
                  <a:lnTo>
                    <a:pt x="335" y="475"/>
                  </a:lnTo>
                  <a:lnTo>
                    <a:pt x="326" y="496"/>
                  </a:lnTo>
                  <a:lnTo>
                    <a:pt x="321" y="517"/>
                  </a:lnTo>
                  <a:lnTo>
                    <a:pt x="317" y="535"/>
                  </a:lnTo>
                  <a:lnTo>
                    <a:pt x="316" y="549"/>
                  </a:lnTo>
                  <a:lnTo>
                    <a:pt x="309" y="553"/>
                  </a:lnTo>
                  <a:lnTo>
                    <a:pt x="302" y="555"/>
                  </a:lnTo>
                  <a:lnTo>
                    <a:pt x="295" y="558"/>
                  </a:lnTo>
                  <a:lnTo>
                    <a:pt x="288" y="561"/>
                  </a:lnTo>
                  <a:lnTo>
                    <a:pt x="282" y="562"/>
                  </a:lnTo>
                  <a:lnTo>
                    <a:pt x="275" y="563"/>
                  </a:lnTo>
                  <a:lnTo>
                    <a:pt x="269" y="563"/>
                  </a:lnTo>
                  <a:lnTo>
                    <a:pt x="263" y="562"/>
                  </a:lnTo>
                  <a:lnTo>
                    <a:pt x="249" y="549"/>
                  </a:lnTo>
                  <a:lnTo>
                    <a:pt x="234" y="535"/>
                  </a:lnTo>
                  <a:lnTo>
                    <a:pt x="217" y="523"/>
                  </a:lnTo>
                  <a:lnTo>
                    <a:pt x="197" y="511"/>
                  </a:lnTo>
                  <a:lnTo>
                    <a:pt x="176" y="503"/>
                  </a:lnTo>
                  <a:lnTo>
                    <a:pt x="154" y="500"/>
                  </a:lnTo>
                  <a:lnTo>
                    <a:pt x="129" y="501"/>
                  </a:lnTo>
                  <a:lnTo>
                    <a:pt x="104" y="508"/>
                  </a:lnTo>
                  <a:lnTo>
                    <a:pt x="93" y="519"/>
                  </a:lnTo>
                  <a:lnTo>
                    <a:pt x="80" y="526"/>
                  </a:lnTo>
                  <a:lnTo>
                    <a:pt x="66" y="531"/>
                  </a:lnTo>
                  <a:lnTo>
                    <a:pt x="55" y="531"/>
                  </a:lnTo>
                  <a:lnTo>
                    <a:pt x="42" y="528"/>
                  </a:lnTo>
                  <a:lnTo>
                    <a:pt x="32" y="521"/>
                  </a:lnTo>
                  <a:lnTo>
                    <a:pt x="22" y="511"/>
                  </a:lnTo>
                  <a:lnTo>
                    <a:pt x="14" y="497"/>
                  </a:lnTo>
                  <a:lnTo>
                    <a:pt x="25" y="393"/>
                  </a:lnTo>
                  <a:lnTo>
                    <a:pt x="37" y="398"/>
                  </a:lnTo>
                  <a:lnTo>
                    <a:pt x="50" y="406"/>
                  </a:lnTo>
                  <a:lnTo>
                    <a:pt x="63" y="416"/>
                  </a:lnTo>
                  <a:lnTo>
                    <a:pt x="76" y="425"/>
                  </a:lnTo>
                  <a:lnTo>
                    <a:pt x="90" y="433"/>
                  </a:lnTo>
                  <a:lnTo>
                    <a:pt x="105" y="440"/>
                  </a:lnTo>
                  <a:lnTo>
                    <a:pt x="121" y="442"/>
                  </a:lnTo>
                  <a:lnTo>
                    <a:pt x="139" y="441"/>
                  </a:lnTo>
                  <a:lnTo>
                    <a:pt x="121" y="425"/>
                  </a:lnTo>
                  <a:lnTo>
                    <a:pt x="103" y="409"/>
                  </a:lnTo>
                  <a:lnTo>
                    <a:pt x="85" y="394"/>
                  </a:lnTo>
                  <a:lnTo>
                    <a:pt x="65" y="379"/>
                  </a:lnTo>
                  <a:lnTo>
                    <a:pt x="45" y="363"/>
                  </a:lnTo>
                  <a:lnTo>
                    <a:pt x="28" y="345"/>
                  </a:lnTo>
                  <a:lnTo>
                    <a:pt x="13" y="327"/>
                  </a:lnTo>
                  <a:lnTo>
                    <a:pt x="0" y="306"/>
                  </a:lnTo>
                  <a:lnTo>
                    <a:pt x="4" y="268"/>
                  </a:lnTo>
                  <a:lnTo>
                    <a:pt x="12" y="235"/>
                  </a:lnTo>
                  <a:lnTo>
                    <a:pt x="23" y="206"/>
                  </a:lnTo>
                  <a:lnTo>
                    <a:pt x="38" y="179"/>
                  </a:lnTo>
                  <a:lnTo>
                    <a:pt x="59" y="154"/>
                  </a:lnTo>
                  <a:lnTo>
                    <a:pt x="82" y="129"/>
                  </a:lnTo>
                  <a:lnTo>
                    <a:pt x="110" y="103"/>
                  </a:lnTo>
                  <a:lnTo>
                    <a:pt x="142" y="75"/>
                  </a:lnTo>
                  <a:lnTo>
                    <a:pt x="162" y="57"/>
                  </a:lnTo>
                  <a:lnTo>
                    <a:pt x="184" y="44"/>
                  </a:lnTo>
                  <a:lnTo>
                    <a:pt x="206" y="31"/>
                  </a:lnTo>
                  <a:lnTo>
                    <a:pt x="230" y="22"/>
                  </a:lnTo>
                  <a:lnTo>
                    <a:pt x="255" y="14"/>
                  </a:lnTo>
                  <a:lnTo>
                    <a:pt x="280" y="8"/>
                  </a:lnTo>
                  <a:lnTo>
                    <a:pt x="307" y="3"/>
                  </a:lnTo>
                  <a:lnTo>
                    <a:pt x="335" y="1"/>
                  </a:lnTo>
                  <a:lnTo>
                    <a:pt x="361" y="0"/>
                  </a:lnTo>
                  <a:lnTo>
                    <a:pt x="389" y="1"/>
                  </a:lnTo>
                  <a:lnTo>
                    <a:pt x="416" y="2"/>
                  </a:lnTo>
                  <a:lnTo>
                    <a:pt x="443" y="6"/>
                  </a:lnTo>
                  <a:lnTo>
                    <a:pt x="469" y="9"/>
                  </a:lnTo>
                  <a:lnTo>
                    <a:pt x="496" y="13"/>
                  </a:lnTo>
                  <a:lnTo>
                    <a:pt x="520" y="17"/>
                  </a:lnTo>
                  <a:lnTo>
                    <a:pt x="544" y="23"/>
                  </a:lnTo>
                  <a:lnTo>
                    <a:pt x="565" y="30"/>
                  </a:lnTo>
                  <a:lnTo>
                    <a:pt x="582" y="39"/>
                  </a:lnTo>
                  <a:lnTo>
                    <a:pt x="598" y="51"/>
                  </a:lnTo>
                  <a:lnTo>
                    <a:pt x="612" y="64"/>
                  </a:lnTo>
                  <a:lnTo>
                    <a:pt x="624" y="78"/>
                  </a:lnTo>
                  <a:lnTo>
                    <a:pt x="635" y="93"/>
                  </a:lnTo>
                  <a:lnTo>
                    <a:pt x="647" y="108"/>
                  </a:lnTo>
                  <a:lnTo>
                    <a:pt x="658"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8" name="Freeform 9"/>
            <p:cNvSpPr>
              <a:spLocks noChangeArrowheads="1"/>
            </p:cNvSpPr>
            <p:nvPr/>
          </p:nvSpPr>
          <p:spPr bwMode="auto">
            <a:xfrm>
              <a:off x="327" y="27"/>
              <a:ext cx="74" cy="166"/>
            </a:xfrm>
            <a:custGeom>
              <a:avLst/>
              <a:gdLst>
                <a:gd name="T0" fmla="*/ 115 w 146"/>
                <a:gd name="T1" fmla="*/ 0 h 332"/>
                <a:gd name="T2" fmla="*/ 114 w 146"/>
                <a:gd name="T3" fmla="*/ 9 h 332"/>
                <a:gd name="T4" fmla="*/ 110 w 146"/>
                <a:gd name="T5" fmla="*/ 18 h 332"/>
                <a:gd name="T6" fmla="*/ 106 w 146"/>
                <a:gd name="T7" fmla="*/ 26 h 332"/>
                <a:gd name="T8" fmla="*/ 100 w 146"/>
                <a:gd name="T9" fmla="*/ 33 h 332"/>
                <a:gd name="T10" fmla="*/ 94 w 146"/>
                <a:gd name="T11" fmla="*/ 40 h 332"/>
                <a:gd name="T12" fmla="*/ 91 w 146"/>
                <a:gd name="T13" fmla="*/ 46 h 332"/>
                <a:gd name="T14" fmla="*/ 91 w 146"/>
                <a:gd name="T15" fmla="*/ 52 h 332"/>
                <a:gd name="T16" fmla="*/ 94 w 146"/>
                <a:gd name="T17" fmla="*/ 59 h 332"/>
                <a:gd name="T18" fmla="*/ 146 w 146"/>
                <a:gd name="T19" fmla="*/ 17 h 332"/>
                <a:gd name="T20" fmla="*/ 140 w 146"/>
                <a:gd name="T21" fmla="*/ 29 h 332"/>
                <a:gd name="T22" fmla="*/ 133 w 146"/>
                <a:gd name="T23" fmla="*/ 39 h 332"/>
                <a:gd name="T24" fmla="*/ 125 w 146"/>
                <a:gd name="T25" fmla="*/ 48 h 332"/>
                <a:gd name="T26" fmla="*/ 117 w 146"/>
                <a:gd name="T27" fmla="*/ 59 h 332"/>
                <a:gd name="T28" fmla="*/ 108 w 146"/>
                <a:gd name="T29" fmla="*/ 68 h 332"/>
                <a:gd name="T30" fmla="*/ 99 w 146"/>
                <a:gd name="T31" fmla="*/ 77 h 332"/>
                <a:gd name="T32" fmla="*/ 90 w 146"/>
                <a:gd name="T33" fmla="*/ 86 h 332"/>
                <a:gd name="T34" fmla="*/ 80 w 146"/>
                <a:gd name="T35" fmla="*/ 97 h 332"/>
                <a:gd name="T36" fmla="*/ 67 w 146"/>
                <a:gd name="T37" fmla="*/ 122 h 332"/>
                <a:gd name="T38" fmla="*/ 55 w 146"/>
                <a:gd name="T39" fmla="*/ 148 h 332"/>
                <a:gd name="T40" fmla="*/ 46 w 146"/>
                <a:gd name="T41" fmla="*/ 175 h 332"/>
                <a:gd name="T42" fmla="*/ 38 w 146"/>
                <a:gd name="T43" fmla="*/ 203 h 332"/>
                <a:gd name="T44" fmla="*/ 33 w 146"/>
                <a:gd name="T45" fmla="*/ 231 h 332"/>
                <a:gd name="T46" fmla="*/ 30 w 146"/>
                <a:gd name="T47" fmla="*/ 262 h 332"/>
                <a:gd name="T48" fmla="*/ 30 w 146"/>
                <a:gd name="T49" fmla="*/ 296 h 332"/>
                <a:gd name="T50" fmla="*/ 32 w 146"/>
                <a:gd name="T51" fmla="*/ 332 h 332"/>
                <a:gd name="T52" fmla="*/ 10 w 146"/>
                <a:gd name="T53" fmla="*/ 280 h 332"/>
                <a:gd name="T54" fmla="*/ 0 w 146"/>
                <a:gd name="T55" fmla="*/ 229 h 332"/>
                <a:gd name="T56" fmla="*/ 1 w 146"/>
                <a:gd name="T57" fmla="*/ 181 h 332"/>
                <a:gd name="T58" fmla="*/ 10 w 146"/>
                <a:gd name="T59" fmla="*/ 136 h 332"/>
                <a:gd name="T60" fmla="*/ 26 w 146"/>
                <a:gd name="T61" fmla="*/ 95 h 332"/>
                <a:gd name="T62" fmla="*/ 47 w 146"/>
                <a:gd name="T63" fmla="*/ 59 h 332"/>
                <a:gd name="T64" fmla="*/ 72 w 146"/>
                <a:gd name="T65" fmla="*/ 26 h 332"/>
                <a:gd name="T66" fmla="*/ 98 w 146"/>
                <a:gd name="T67" fmla="*/ 0 h 332"/>
                <a:gd name="T68" fmla="*/ 115 w 146"/>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6"/>
                <a:gd name="T106" fmla="*/ 0 h 332"/>
                <a:gd name="T107" fmla="*/ 146 w 146"/>
                <a:gd name="T108" fmla="*/ 332 h 3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6" h="332">
                  <a:moveTo>
                    <a:pt x="115" y="0"/>
                  </a:moveTo>
                  <a:lnTo>
                    <a:pt x="114" y="9"/>
                  </a:lnTo>
                  <a:lnTo>
                    <a:pt x="110" y="18"/>
                  </a:lnTo>
                  <a:lnTo>
                    <a:pt x="106" y="26"/>
                  </a:lnTo>
                  <a:lnTo>
                    <a:pt x="100" y="33"/>
                  </a:lnTo>
                  <a:lnTo>
                    <a:pt x="94" y="40"/>
                  </a:lnTo>
                  <a:lnTo>
                    <a:pt x="91" y="46"/>
                  </a:lnTo>
                  <a:lnTo>
                    <a:pt x="91" y="52"/>
                  </a:lnTo>
                  <a:lnTo>
                    <a:pt x="94" y="59"/>
                  </a:lnTo>
                  <a:lnTo>
                    <a:pt x="146" y="17"/>
                  </a:lnTo>
                  <a:lnTo>
                    <a:pt x="140" y="29"/>
                  </a:lnTo>
                  <a:lnTo>
                    <a:pt x="133" y="39"/>
                  </a:lnTo>
                  <a:lnTo>
                    <a:pt x="125" y="48"/>
                  </a:lnTo>
                  <a:lnTo>
                    <a:pt x="117" y="59"/>
                  </a:lnTo>
                  <a:lnTo>
                    <a:pt x="108" y="68"/>
                  </a:lnTo>
                  <a:lnTo>
                    <a:pt x="99" y="77"/>
                  </a:lnTo>
                  <a:lnTo>
                    <a:pt x="90" y="86"/>
                  </a:lnTo>
                  <a:lnTo>
                    <a:pt x="80" y="97"/>
                  </a:lnTo>
                  <a:lnTo>
                    <a:pt x="67" y="122"/>
                  </a:lnTo>
                  <a:lnTo>
                    <a:pt x="55" y="148"/>
                  </a:lnTo>
                  <a:lnTo>
                    <a:pt x="46" y="175"/>
                  </a:lnTo>
                  <a:lnTo>
                    <a:pt x="38" y="203"/>
                  </a:lnTo>
                  <a:lnTo>
                    <a:pt x="33" y="231"/>
                  </a:lnTo>
                  <a:lnTo>
                    <a:pt x="30" y="262"/>
                  </a:lnTo>
                  <a:lnTo>
                    <a:pt x="30" y="296"/>
                  </a:lnTo>
                  <a:lnTo>
                    <a:pt x="32" y="332"/>
                  </a:lnTo>
                  <a:lnTo>
                    <a:pt x="10" y="280"/>
                  </a:lnTo>
                  <a:lnTo>
                    <a:pt x="0" y="229"/>
                  </a:lnTo>
                  <a:lnTo>
                    <a:pt x="1" y="181"/>
                  </a:lnTo>
                  <a:lnTo>
                    <a:pt x="10" y="136"/>
                  </a:lnTo>
                  <a:lnTo>
                    <a:pt x="26" y="95"/>
                  </a:lnTo>
                  <a:lnTo>
                    <a:pt x="47" y="59"/>
                  </a:lnTo>
                  <a:lnTo>
                    <a:pt x="72" y="26"/>
                  </a:lnTo>
                  <a:lnTo>
                    <a:pt x="98" y="0"/>
                  </a:lnTo>
                  <a:lnTo>
                    <a:pt x="115" y="0"/>
                  </a:lnTo>
                  <a:close/>
                </a:path>
              </a:pathLst>
            </a:custGeom>
            <a:solidFill>
              <a:srgbClr val="000000"/>
            </a:solidFill>
            <a:ln w="9525" cmpd="sng">
              <a:solidFill>
                <a:srgbClr val="3399FF"/>
              </a:solidFill>
              <a:miter lim="800000"/>
              <a:headEnd/>
              <a:tailEnd/>
            </a:ln>
          </p:spPr>
          <p:txBody>
            <a:bodyPr/>
            <a:lstStyle/>
            <a:p>
              <a:endParaRPr lang="zh-CN" altLang="zh-CN">
                <a:solidFill>
                  <a:srgbClr val="40458C"/>
                </a:solidFill>
                <a:sym typeface="Tahoma" pitchFamily="34" charset="0"/>
              </a:endParaRPr>
            </a:p>
          </p:txBody>
        </p:sp>
        <p:sp>
          <p:nvSpPr>
            <p:cNvPr id="76809" name="Freeform 10"/>
            <p:cNvSpPr>
              <a:spLocks noChangeArrowheads="1"/>
            </p:cNvSpPr>
            <p:nvPr/>
          </p:nvSpPr>
          <p:spPr bwMode="auto">
            <a:xfrm>
              <a:off x="419" y="89"/>
              <a:ext cx="66" cy="83"/>
            </a:xfrm>
            <a:custGeom>
              <a:avLst/>
              <a:gdLst>
                <a:gd name="T0" fmla="*/ 5 w 132"/>
                <a:gd name="T1" fmla="*/ 166 h 166"/>
                <a:gd name="T2" fmla="*/ 0 w 132"/>
                <a:gd name="T3" fmla="*/ 157 h 166"/>
                <a:gd name="T4" fmla="*/ 2 w 132"/>
                <a:gd name="T5" fmla="*/ 145 h 166"/>
                <a:gd name="T6" fmla="*/ 8 w 132"/>
                <a:gd name="T7" fmla="*/ 133 h 166"/>
                <a:gd name="T8" fmla="*/ 15 w 132"/>
                <a:gd name="T9" fmla="*/ 121 h 166"/>
                <a:gd name="T10" fmla="*/ 28 w 132"/>
                <a:gd name="T11" fmla="*/ 106 h 166"/>
                <a:gd name="T12" fmla="*/ 41 w 132"/>
                <a:gd name="T13" fmla="*/ 91 h 166"/>
                <a:gd name="T14" fmla="*/ 55 w 132"/>
                <a:gd name="T15" fmla="*/ 76 h 166"/>
                <a:gd name="T16" fmla="*/ 71 w 132"/>
                <a:gd name="T17" fmla="*/ 62 h 166"/>
                <a:gd name="T18" fmla="*/ 86 w 132"/>
                <a:gd name="T19" fmla="*/ 47 h 166"/>
                <a:gd name="T20" fmla="*/ 102 w 132"/>
                <a:gd name="T21" fmla="*/ 32 h 166"/>
                <a:gd name="T22" fmla="*/ 117 w 132"/>
                <a:gd name="T23" fmla="*/ 16 h 166"/>
                <a:gd name="T24" fmla="*/ 132 w 132"/>
                <a:gd name="T25" fmla="*/ 0 h 166"/>
                <a:gd name="T26" fmla="*/ 132 w 132"/>
                <a:gd name="T27" fmla="*/ 21 h 166"/>
                <a:gd name="T28" fmla="*/ 5 w 132"/>
                <a:gd name="T29" fmla="*/ 166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2"/>
                <a:gd name="T46" fmla="*/ 0 h 166"/>
                <a:gd name="T47" fmla="*/ 132 w 132"/>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2" h="166">
                  <a:moveTo>
                    <a:pt x="5" y="166"/>
                  </a:moveTo>
                  <a:lnTo>
                    <a:pt x="0" y="157"/>
                  </a:lnTo>
                  <a:lnTo>
                    <a:pt x="2" y="145"/>
                  </a:lnTo>
                  <a:lnTo>
                    <a:pt x="8" y="133"/>
                  </a:lnTo>
                  <a:lnTo>
                    <a:pt x="15" y="121"/>
                  </a:lnTo>
                  <a:lnTo>
                    <a:pt x="28" y="106"/>
                  </a:lnTo>
                  <a:lnTo>
                    <a:pt x="41" y="91"/>
                  </a:lnTo>
                  <a:lnTo>
                    <a:pt x="55" y="76"/>
                  </a:lnTo>
                  <a:lnTo>
                    <a:pt x="71" y="62"/>
                  </a:lnTo>
                  <a:lnTo>
                    <a:pt x="86" y="47"/>
                  </a:lnTo>
                  <a:lnTo>
                    <a:pt x="102" y="32"/>
                  </a:lnTo>
                  <a:lnTo>
                    <a:pt x="117" y="16"/>
                  </a:lnTo>
                  <a:lnTo>
                    <a:pt x="132" y="0"/>
                  </a:lnTo>
                  <a:lnTo>
                    <a:pt x="132" y="21"/>
                  </a:lnTo>
                  <a:lnTo>
                    <a:pt x="5" y="16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0" name="Freeform 11"/>
            <p:cNvSpPr>
              <a:spLocks noChangeArrowheads="1"/>
            </p:cNvSpPr>
            <p:nvPr/>
          </p:nvSpPr>
          <p:spPr bwMode="auto">
            <a:xfrm>
              <a:off x="452" y="99"/>
              <a:ext cx="61" cy="71"/>
            </a:xfrm>
            <a:custGeom>
              <a:avLst/>
              <a:gdLst>
                <a:gd name="T0" fmla="*/ 0 w 121"/>
                <a:gd name="T1" fmla="*/ 142 h 142"/>
                <a:gd name="T2" fmla="*/ 4 w 121"/>
                <a:gd name="T3" fmla="*/ 122 h 142"/>
                <a:gd name="T4" fmla="*/ 14 w 121"/>
                <a:gd name="T5" fmla="*/ 102 h 142"/>
                <a:gd name="T6" fmla="*/ 25 w 121"/>
                <a:gd name="T7" fmla="*/ 84 h 142"/>
                <a:gd name="T8" fmla="*/ 39 w 121"/>
                <a:gd name="T9" fmla="*/ 66 h 142"/>
                <a:gd name="T10" fmla="*/ 55 w 121"/>
                <a:gd name="T11" fmla="*/ 48 h 142"/>
                <a:gd name="T12" fmla="*/ 72 w 121"/>
                <a:gd name="T13" fmla="*/ 31 h 142"/>
                <a:gd name="T14" fmla="*/ 90 w 121"/>
                <a:gd name="T15" fmla="*/ 15 h 142"/>
                <a:gd name="T16" fmla="*/ 107 w 121"/>
                <a:gd name="T17" fmla="*/ 0 h 142"/>
                <a:gd name="T18" fmla="*/ 121 w 121"/>
                <a:gd name="T19" fmla="*/ 10 h 142"/>
                <a:gd name="T20" fmla="*/ 0 w 121"/>
                <a:gd name="T21" fmla="*/ 142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
                <a:gd name="T34" fmla="*/ 0 h 142"/>
                <a:gd name="T35" fmla="*/ 121 w 121"/>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 h="142">
                  <a:moveTo>
                    <a:pt x="0" y="142"/>
                  </a:moveTo>
                  <a:lnTo>
                    <a:pt x="4" y="122"/>
                  </a:lnTo>
                  <a:lnTo>
                    <a:pt x="14" y="102"/>
                  </a:lnTo>
                  <a:lnTo>
                    <a:pt x="25" y="84"/>
                  </a:lnTo>
                  <a:lnTo>
                    <a:pt x="39" y="66"/>
                  </a:lnTo>
                  <a:lnTo>
                    <a:pt x="55" y="48"/>
                  </a:lnTo>
                  <a:lnTo>
                    <a:pt x="72" y="31"/>
                  </a:lnTo>
                  <a:lnTo>
                    <a:pt x="90" y="15"/>
                  </a:lnTo>
                  <a:lnTo>
                    <a:pt x="107" y="0"/>
                  </a:lnTo>
                  <a:lnTo>
                    <a:pt x="121" y="10"/>
                  </a:lnTo>
                  <a:lnTo>
                    <a:pt x="0" y="142"/>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1" name="Freeform 12"/>
            <p:cNvSpPr>
              <a:spLocks noChangeArrowheads="1"/>
            </p:cNvSpPr>
            <p:nvPr/>
          </p:nvSpPr>
          <p:spPr bwMode="auto">
            <a:xfrm>
              <a:off x="480" y="115"/>
              <a:ext cx="50" cy="45"/>
            </a:xfrm>
            <a:custGeom>
              <a:avLst/>
              <a:gdLst>
                <a:gd name="T0" fmla="*/ 0 w 100"/>
                <a:gd name="T1" fmla="*/ 90 h 90"/>
                <a:gd name="T2" fmla="*/ 4 w 100"/>
                <a:gd name="T3" fmla="*/ 75 h 90"/>
                <a:gd name="T4" fmla="*/ 9 w 100"/>
                <a:gd name="T5" fmla="*/ 62 h 90"/>
                <a:gd name="T6" fmla="*/ 18 w 100"/>
                <a:gd name="T7" fmla="*/ 51 h 90"/>
                <a:gd name="T8" fmla="*/ 30 w 100"/>
                <a:gd name="T9" fmla="*/ 39 h 90"/>
                <a:gd name="T10" fmla="*/ 42 w 100"/>
                <a:gd name="T11" fmla="*/ 30 h 90"/>
                <a:gd name="T12" fmla="*/ 54 w 100"/>
                <a:gd name="T13" fmla="*/ 20 h 90"/>
                <a:gd name="T14" fmla="*/ 67 w 100"/>
                <a:gd name="T15" fmla="*/ 10 h 90"/>
                <a:gd name="T16" fmla="*/ 80 w 100"/>
                <a:gd name="T17" fmla="*/ 0 h 90"/>
                <a:gd name="T18" fmla="*/ 100 w 100"/>
                <a:gd name="T19" fmla="*/ 0 h 90"/>
                <a:gd name="T20" fmla="*/ 0 w 100"/>
                <a:gd name="T21" fmla="*/ 90 h 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90"/>
                <a:gd name="T35" fmla="*/ 100 w 100"/>
                <a:gd name="T36" fmla="*/ 90 h 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90">
                  <a:moveTo>
                    <a:pt x="0" y="90"/>
                  </a:moveTo>
                  <a:lnTo>
                    <a:pt x="4" y="75"/>
                  </a:lnTo>
                  <a:lnTo>
                    <a:pt x="9" y="62"/>
                  </a:lnTo>
                  <a:lnTo>
                    <a:pt x="18" y="51"/>
                  </a:lnTo>
                  <a:lnTo>
                    <a:pt x="30" y="39"/>
                  </a:lnTo>
                  <a:lnTo>
                    <a:pt x="42" y="30"/>
                  </a:lnTo>
                  <a:lnTo>
                    <a:pt x="54" y="20"/>
                  </a:lnTo>
                  <a:lnTo>
                    <a:pt x="67" y="10"/>
                  </a:lnTo>
                  <a:lnTo>
                    <a:pt x="80" y="0"/>
                  </a:lnTo>
                  <a:lnTo>
                    <a:pt x="100" y="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2" name="Freeform 13"/>
            <p:cNvSpPr>
              <a:spLocks noChangeArrowheads="1"/>
            </p:cNvSpPr>
            <p:nvPr/>
          </p:nvSpPr>
          <p:spPr bwMode="auto">
            <a:xfrm>
              <a:off x="349" y="115"/>
              <a:ext cx="287" cy="329"/>
            </a:xfrm>
            <a:custGeom>
              <a:avLst/>
              <a:gdLst>
                <a:gd name="T0" fmla="*/ 575 w 575"/>
                <a:gd name="T1" fmla="*/ 78 h 659"/>
                <a:gd name="T2" fmla="*/ 552 w 575"/>
                <a:gd name="T3" fmla="*/ 151 h 659"/>
                <a:gd name="T4" fmla="*/ 522 w 575"/>
                <a:gd name="T5" fmla="*/ 221 h 659"/>
                <a:gd name="T6" fmla="*/ 468 w 575"/>
                <a:gd name="T7" fmla="*/ 257 h 659"/>
                <a:gd name="T8" fmla="*/ 414 w 575"/>
                <a:gd name="T9" fmla="*/ 272 h 659"/>
                <a:gd name="T10" fmla="*/ 455 w 575"/>
                <a:gd name="T11" fmla="*/ 328 h 659"/>
                <a:gd name="T12" fmla="*/ 457 w 575"/>
                <a:gd name="T13" fmla="*/ 422 h 659"/>
                <a:gd name="T14" fmla="*/ 435 w 575"/>
                <a:gd name="T15" fmla="*/ 518 h 659"/>
                <a:gd name="T16" fmla="*/ 391 w 575"/>
                <a:gd name="T17" fmla="*/ 583 h 659"/>
                <a:gd name="T18" fmla="*/ 332 w 575"/>
                <a:gd name="T19" fmla="*/ 636 h 659"/>
                <a:gd name="T20" fmla="*/ 253 w 575"/>
                <a:gd name="T21" fmla="*/ 656 h 659"/>
                <a:gd name="T22" fmla="*/ 219 w 575"/>
                <a:gd name="T23" fmla="*/ 659 h 659"/>
                <a:gd name="T24" fmla="*/ 181 w 575"/>
                <a:gd name="T25" fmla="*/ 654 h 659"/>
                <a:gd name="T26" fmla="*/ 142 w 575"/>
                <a:gd name="T27" fmla="*/ 645 h 659"/>
                <a:gd name="T28" fmla="*/ 103 w 575"/>
                <a:gd name="T29" fmla="*/ 631 h 659"/>
                <a:gd name="T30" fmla="*/ 67 w 575"/>
                <a:gd name="T31" fmla="*/ 615 h 659"/>
                <a:gd name="T32" fmla="*/ 74 w 575"/>
                <a:gd name="T33" fmla="*/ 584 h 659"/>
                <a:gd name="T34" fmla="*/ 102 w 575"/>
                <a:gd name="T35" fmla="*/ 547 h 659"/>
                <a:gd name="T36" fmla="*/ 118 w 575"/>
                <a:gd name="T37" fmla="*/ 502 h 659"/>
                <a:gd name="T38" fmla="*/ 89 w 575"/>
                <a:gd name="T39" fmla="*/ 515 h 659"/>
                <a:gd name="T40" fmla="*/ 65 w 575"/>
                <a:gd name="T41" fmla="*/ 561 h 659"/>
                <a:gd name="T42" fmla="*/ 21 w 575"/>
                <a:gd name="T43" fmla="*/ 568 h 659"/>
                <a:gd name="T44" fmla="*/ 3 w 575"/>
                <a:gd name="T45" fmla="*/ 448 h 659"/>
                <a:gd name="T46" fmla="*/ 12 w 575"/>
                <a:gd name="T47" fmla="*/ 407 h 659"/>
                <a:gd name="T48" fmla="*/ 27 w 575"/>
                <a:gd name="T49" fmla="*/ 404 h 659"/>
                <a:gd name="T50" fmla="*/ 36 w 575"/>
                <a:gd name="T51" fmla="*/ 409 h 659"/>
                <a:gd name="T52" fmla="*/ 57 w 575"/>
                <a:gd name="T53" fmla="*/ 433 h 659"/>
                <a:gd name="T54" fmla="*/ 87 w 575"/>
                <a:gd name="T55" fmla="*/ 456 h 659"/>
                <a:gd name="T56" fmla="*/ 123 w 575"/>
                <a:gd name="T57" fmla="*/ 472 h 659"/>
                <a:gd name="T58" fmla="*/ 164 w 575"/>
                <a:gd name="T59" fmla="*/ 479 h 659"/>
                <a:gd name="T60" fmla="*/ 209 w 575"/>
                <a:gd name="T61" fmla="*/ 471 h 659"/>
                <a:gd name="T62" fmla="*/ 255 w 575"/>
                <a:gd name="T63" fmla="*/ 436 h 659"/>
                <a:gd name="T64" fmla="*/ 263 w 575"/>
                <a:gd name="T65" fmla="*/ 377 h 659"/>
                <a:gd name="T66" fmla="*/ 252 w 575"/>
                <a:gd name="T67" fmla="*/ 313 h 659"/>
                <a:gd name="T68" fmla="*/ 296 w 575"/>
                <a:gd name="T69" fmla="*/ 257 h 659"/>
                <a:gd name="T70" fmla="*/ 344 w 575"/>
                <a:gd name="T71" fmla="*/ 190 h 659"/>
                <a:gd name="T72" fmla="*/ 389 w 575"/>
                <a:gd name="T73" fmla="*/ 123 h 659"/>
                <a:gd name="T74" fmla="*/ 426 w 575"/>
                <a:gd name="T75" fmla="*/ 67 h 659"/>
                <a:gd name="T76" fmla="*/ 450 w 575"/>
                <a:gd name="T77" fmla="*/ 31 h 659"/>
                <a:gd name="T78" fmla="*/ 460 w 575"/>
                <a:gd name="T79" fmla="*/ 16 h 659"/>
                <a:gd name="T80" fmla="*/ 472 w 575"/>
                <a:gd name="T81" fmla="*/ 5 h 659"/>
                <a:gd name="T82" fmla="*/ 491 w 575"/>
                <a:gd name="T83" fmla="*/ 0 h 659"/>
                <a:gd name="T84" fmla="*/ 522 w 575"/>
                <a:gd name="T85" fmla="*/ 2 h 659"/>
                <a:gd name="T86" fmla="*/ 550 w 575"/>
                <a:gd name="T87" fmla="*/ 10 h 6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5"/>
                <a:gd name="T133" fmla="*/ 0 h 659"/>
                <a:gd name="T134" fmla="*/ 575 w 575"/>
                <a:gd name="T135" fmla="*/ 659 h 6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5" h="659">
                  <a:moveTo>
                    <a:pt x="560" y="28"/>
                  </a:moveTo>
                  <a:lnTo>
                    <a:pt x="572" y="53"/>
                  </a:lnTo>
                  <a:lnTo>
                    <a:pt x="575" y="78"/>
                  </a:lnTo>
                  <a:lnTo>
                    <a:pt x="572" y="103"/>
                  </a:lnTo>
                  <a:lnTo>
                    <a:pt x="564" y="127"/>
                  </a:lnTo>
                  <a:lnTo>
                    <a:pt x="552" y="151"/>
                  </a:lnTo>
                  <a:lnTo>
                    <a:pt x="541" y="174"/>
                  </a:lnTo>
                  <a:lnTo>
                    <a:pt x="529" y="198"/>
                  </a:lnTo>
                  <a:lnTo>
                    <a:pt x="522" y="221"/>
                  </a:lnTo>
                  <a:lnTo>
                    <a:pt x="513" y="240"/>
                  </a:lnTo>
                  <a:lnTo>
                    <a:pt x="493" y="250"/>
                  </a:lnTo>
                  <a:lnTo>
                    <a:pt x="468" y="257"/>
                  </a:lnTo>
                  <a:lnTo>
                    <a:pt x="444" y="260"/>
                  </a:lnTo>
                  <a:lnTo>
                    <a:pt x="423" y="265"/>
                  </a:lnTo>
                  <a:lnTo>
                    <a:pt x="414" y="272"/>
                  </a:lnTo>
                  <a:lnTo>
                    <a:pt x="422" y="284"/>
                  </a:lnTo>
                  <a:lnTo>
                    <a:pt x="451" y="305"/>
                  </a:lnTo>
                  <a:lnTo>
                    <a:pt x="455" y="328"/>
                  </a:lnTo>
                  <a:lnTo>
                    <a:pt x="459" y="357"/>
                  </a:lnTo>
                  <a:lnTo>
                    <a:pt x="459" y="388"/>
                  </a:lnTo>
                  <a:lnTo>
                    <a:pt x="457" y="422"/>
                  </a:lnTo>
                  <a:lnTo>
                    <a:pt x="452" y="455"/>
                  </a:lnTo>
                  <a:lnTo>
                    <a:pt x="444" y="487"/>
                  </a:lnTo>
                  <a:lnTo>
                    <a:pt x="435" y="518"/>
                  </a:lnTo>
                  <a:lnTo>
                    <a:pt x="422" y="545"/>
                  </a:lnTo>
                  <a:lnTo>
                    <a:pt x="407" y="563"/>
                  </a:lnTo>
                  <a:lnTo>
                    <a:pt x="391" y="583"/>
                  </a:lnTo>
                  <a:lnTo>
                    <a:pt x="374" y="602"/>
                  </a:lnTo>
                  <a:lnTo>
                    <a:pt x="354" y="620"/>
                  </a:lnTo>
                  <a:lnTo>
                    <a:pt x="332" y="636"/>
                  </a:lnTo>
                  <a:lnTo>
                    <a:pt x="309" y="647"/>
                  </a:lnTo>
                  <a:lnTo>
                    <a:pt x="283" y="654"/>
                  </a:lnTo>
                  <a:lnTo>
                    <a:pt x="253" y="656"/>
                  </a:lnTo>
                  <a:lnTo>
                    <a:pt x="242" y="658"/>
                  </a:lnTo>
                  <a:lnTo>
                    <a:pt x="231" y="659"/>
                  </a:lnTo>
                  <a:lnTo>
                    <a:pt x="219" y="659"/>
                  </a:lnTo>
                  <a:lnTo>
                    <a:pt x="207" y="658"/>
                  </a:lnTo>
                  <a:lnTo>
                    <a:pt x="194" y="656"/>
                  </a:lnTo>
                  <a:lnTo>
                    <a:pt x="181" y="654"/>
                  </a:lnTo>
                  <a:lnTo>
                    <a:pt x="169" y="652"/>
                  </a:lnTo>
                  <a:lnTo>
                    <a:pt x="156" y="648"/>
                  </a:lnTo>
                  <a:lnTo>
                    <a:pt x="142" y="645"/>
                  </a:lnTo>
                  <a:lnTo>
                    <a:pt x="129" y="640"/>
                  </a:lnTo>
                  <a:lnTo>
                    <a:pt x="117" y="636"/>
                  </a:lnTo>
                  <a:lnTo>
                    <a:pt x="103" y="631"/>
                  </a:lnTo>
                  <a:lnTo>
                    <a:pt x="91" y="626"/>
                  </a:lnTo>
                  <a:lnTo>
                    <a:pt x="79" y="621"/>
                  </a:lnTo>
                  <a:lnTo>
                    <a:pt x="67" y="615"/>
                  </a:lnTo>
                  <a:lnTo>
                    <a:pt x="56" y="609"/>
                  </a:lnTo>
                  <a:lnTo>
                    <a:pt x="64" y="597"/>
                  </a:lnTo>
                  <a:lnTo>
                    <a:pt x="74" y="584"/>
                  </a:lnTo>
                  <a:lnTo>
                    <a:pt x="83" y="572"/>
                  </a:lnTo>
                  <a:lnTo>
                    <a:pt x="94" y="560"/>
                  </a:lnTo>
                  <a:lnTo>
                    <a:pt x="102" y="547"/>
                  </a:lnTo>
                  <a:lnTo>
                    <a:pt x="110" y="533"/>
                  </a:lnTo>
                  <a:lnTo>
                    <a:pt x="116" y="518"/>
                  </a:lnTo>
                  <a:lnTo>
                    <a:pt x="118" y="502"/>
                  </a:lnTo>
                  <a:lnTo>
                    <a:pt x="108" y="492"/>
                  </a:lnTo>
                  <a:lnTo>
                    <a:pt x="97" y="501"/>
                  </a:lnTo>
                  <a:lnTo>
                    <a:pt x="89" y="515"/>
                  </a:lnTo>
                  <a:lnTo>
                    <a:pt x="81" y="531"/>
                  </a:lnTo>
                  <a:lnTo>
                    <a:pt x="73" y="547"/>
                  </a:lnTo>
                  <a:lnTo>
                    <a:pt x="65" y="561"/>
                  </a:lnTo>
                  <a:lnTo>
                    <a:pt x="53" y="570"/>
                  </a:lnTo>
                  <a:lnTo>
                    <a:pt x="40" y="574"/>
                  </a:lnTo>
                  <a:lnTo>
                    <a:pt x="21" y="568"/>
                  </a:lnTo>
                  <a:lnTo>
                    <a:pt x="20" y="531"/>
                  </a:lnTo>
                  <a:lnTo>
                    <a:pt x="12" y="488"/>
                  </a:lnTo>
                  <a:lnTo>
                    <a:pt x="3" y="448"/>
                  </a:lnTo>
                  <a:lnTo>
                    <a:pt x="0" y="412"/>
                  </a:lnTo>
                  <a:lnTo>
                    <a:pt x="6" y="409"/>
                  </a:lnTo>
                  <a:lnTo>
                    <a:pt x="12" y="407"/>
                  </a:lnTo>
                  <a:lnTo>
                    <a:pt x="18" y="405"/>
                  </a:lnTo>
                  <a:lnTo>
                    <a:pt x="22" y="404"/>
                  </a:lnTo>
                  <a:lnTo>
                    <a:pt x="27" y="404"/>
                  </a:lnTo>
                  <a:lnTo>
                    <a:pt x="30" y="404"/>
                  </a:lnTo>
                  <a:lnTo>
                    <a:pt x="34" y="407"/>
                  </a:lnTo>
                  <a:lnTo>
                    <a:pt x="36" y="409"/>
                  </a:lnTo>
                  <a:lnTo>
                    <a:pt x="42" y="417"/>
                  </a:lnTo>
                  <a:lnTo>
                    <a:pt x="49" y="425"/>
                  </a:lnTo>
                  <a:lnTo>
                    <a:pt x="57" y="433"/>
                  </a:lnTo>
                  <a:lnTo>
                    <a:pt x="66" y="441"/>
                  </a:lnTo>
                  <a:lnTo>
                    <a:pt x="76" y="449"/>
                  </a:lnTo>
                  <a:lnTo>
                    <a:pt x="87" y="456"/>
                  </a:lnTo>
                  <a:lnTo>
                    <a:pt x="98" y="463"/>
                  </a:lnTo>
                  <a:lnTo>
                    <a:pt x="110" y="468"/>
                  </a:lnTo>
                  <a:lnTo>
                    <a:pt x="123" y="472"/>
                  </a:lnTo>
                  <a:lnTo>
                    <a:pt x="135" y="476"/>
                  </a:lnTo>
                  <a:lnTo>
                    <a:pt x="149" y="478"/>
                  </a:lnTo>
                  <a:lnTo>
                    <a:pt x="164" y="479"/>
                  </a:lnTo>
                  <a:lnTo>
                    <a:pt x="179" y="478"/>
                  </a:lnTo>
                  <a:lnTo>
                    <a:pt x="194" y="476"/>
                  </a:lnTo>
                  <a:lnTo>
                    <a:pt x="209" y="471"/>
                  </a:lnTo>
                  <a:lnTo>
                    <a:pt x="225" y="464"/>
                  </a:lnTo>
                  <a:lnTo>
                    <a:pt x="242" y="451"/>
                  </a:lnTo>
                  <a:lnTo>
                    <a:pt x="255" y="436"/>
                  </a:lnTo>
                  <a:lnTo>
                    <a:pt x="261" y="418"/>
                  </a:lnTo>
                  <a:lnTo>
                    <a:pt x="264" y="397"/>
                  </a:lnTo>
                  <a:lnTo>
                    <a:pt x="263" y="377"/>
                  </a:lnTo>
                  <a:lnTo>
                    <a:pt x="261" y="355"/>
                  </a:lnTo>
                  <a:lnTo>
                    <a:pt x="256" y="334"/>
                  </a:lnTo>
                  <a:lnTo>
                    <a:pt x="252" y="313"/>
                  </a:lnTo>
                  <a:lnTo>
                    <a:pt x="265" y="296"/>
                  </a:lnTo>
                  <a:lnTo>
                    <a:pt x="280" y="276"/>
                  </a:lnTo>
                  <a:lnTo>
                    <a:pt x="296" y="257"/>
                  </a:lnTo>
                  <a:lnTo>
                    <a:pt x="313" y="235"/>
                  </a:lnTo>
                  <a:lnTo>
                    <a:pt x="328" y="212"/>
                  </a:lnTo>
                  <a:lnTo>
                    <a:pt x="344" y="190"/>
                  </a:lnTo>
                  <a:lnTo>
                    <a:pt x="360" y="167"/>
                  </a:lnTo>
                  <a:lnTo>
                    <a:pt x="375" y="145"/>
                  </a:lnTo>
                  <a:lnTo>
                    <a:pt x="389" y="123"/>
                  </a:lnTo>
                  <a:lnTo>
                    <a:pt x="402" y="103"/>
                  </a:lnTo>
                  <a:lnTo>
                    <a:pt x="415" y="84"/>
                  </a:lnTo>
                  <a:lnTo>
                    <a:pt x="426" y="67"/>
                  </a:lnTo>
                  <a:lnTo>
                    <a:pt x="436" y="52"/>
                  </a:lnTo>
                  <a:lnTo>
                    <a:pt x="443" y="40"/>
                  </a:lnTo>
                  <a:lnTo>
                    <a:pt x="450" y="31"/>
                  </a:lnTo>
                  <a:lnTo>
                    <a:pt x="453" y="25"/>
                  </a:lnTo>
                  <a:lnTo>
                    <a:pt x="457" y="21"/>
                  </a:lnTo>
                  <a:lnTo>
                    <a:pt x="460" y="16"/>
                  </a:lnTo>
                  <a:lnTo>
                    <a:pt x="464" y="12"/>
                  </a:lnTo>
                  <a:lnTo>
                    <a:pt x="467" y="8"/>
                  </a:lnTo>
                  <a:lnTo>
                    <a:pt x="472" y="5"/>
                  </a:lnTo>
                  <a:lnTo>
                    <a:pt x="477" y="2"/>
                  </a:lnTo>
                  <a:lnTo>
                    <a:pt x="483" y="1"/>
                  </a:lnTo>
                  <a:lnTo>
                    <a:pt x="491" y="0"/>
                  </a:lnTo>
                  <a:lnTo>
                    <a:pt x="500" y="1"/>
                  </a:lnTo>
                  <a:lnTo>
                    <a:pt x="511" y="1"/>
                  </a:lnTo>
                  <a:lnTo>
                    <a:pt x="522" y="2"/>
                  </a:lnTo>
                  <a:lnTo>
                    <a:pt x="533" y="4"/>
                  </a:lnTo>
                  <a:lnTo>
                    <a:pt x="542" y="6"/>
                  </a:lnTo>
                  <a:lnTo>
                    <a:pt x="550" y="10"/>
                  </a:lnTo>
                  <a:lnTo>
                    <a:pt x="557" y="17"/>
                  </a:lnTo>
                  <a:lnTo>
                    <a:pt x="56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3" name="Freeform 14"/>
            <p:cNvSpPr>
              <a:spLocks noChangeArrowheads="1"/>
            </p:cNvSpPr>
            <p:nvPr/>
          </p:nvSpPr>
          <p:spPr bwMode="auto">
            <a:xfrm>
              <a:off x="560" y="125"/>
              <a:ext cx="51" cy="88"/>
            </a:xfrm>
            <a:custGeom>
              <a:avLst/>
              <a:gdLst>
                <a:gd name="T0" fmla="*/ 79 w 102"/>
                <a:gd name="T1" fmla="*/ 0 h 176"/>
                <a:gd name="T2" fmla="*/ 67 w 102"/>
                <a:gd name="T3" fmla="*/ 11 h 176"/>
                <a:gd name="T4" fmla="*/ 55 w 102"/>
                <a:gd name="T5" fmla="*/ 23 h 176"/>
                <a:gd name="T6" fmla="*/ 45 w 102"/>
                <a:gd name="T7" fmla="*/ 35 h 176"/>
                <a:gd name="T8" fmla="*/ 36 w 102"/>
                <a:gd name="T9" fmla="*/ 49 h 176"/>
                <a:gd name="T10" fmla="*/ 29 w 102"/>
                <a:gd name="T11" fmla="*/ 64 h 176"/>
                <a:gd name="T12" fmla="*/ 22 w 102"/>
                <a:gd name="T13" fmla="*/ 79 h 176"/>
                <a:gd name="T14" fmla="*/ 19 w 102"/>
                <a:gd name="T15" fmla="*/ 95 h 176"/>
                <a:gd name="T16" fmla="*/ 17 w 102"/>
                <a:gd name="T17" fmla="*/ 110 h 176"/>
                <a:gd name="T18" fmla="*/ 28 w 102"/>
                <a:gd name="T19" fmla="*/ 113 h 176"/>
                <a:gd name="T20" fmla="*/ 41 w 102"/>
                <a:gd name="T21" fmla="*/ 109 h 176"/>
                <a:gd name="T22" fmla="*/ 54 w 102"/>
                <a:gd name="T23" fmla="*/ 102 h 176"/>
                <a:gd name="T24" fmla="*/ 67 w 102"/>
                <a:gd name="T25" fmla="*/ 93 h 176"/>
                <a:gd name="T26" fmla="*/ 79 w 102"/>
                <a:gd name="T27" fmla="*/ 87 h 176"/>
                <a:gd name="T28" fmla="*/ 89 w 102"/>
                <a:gd name="T29" fmla="*/ 86 h 176"/>
                <a:gd name="T30" fmla="*/ 97 w 102"/>
                <a:gd name="T31" fmla="*/ 92 h 176"/>
                <a:gd name="T32" fmla="*/ 102 w 102"/>
                <a:gd name="T33" fmla="*/ 108 h 176"/>
                <a:gd name="T34" fmla="*/ 100 w 102"/>
                <a:gd name="T35" fmla="*/ 118 h 176"/>
                <a:gd name="T36" fmla="*/ 98 w 102"/>
                <a:gd name="T37" fmla="*/ 128 h 176"/>
                <a:gd name="T38" fmla="*/ 94 w 102"/>
                <a:gd name="T39" fmla="*/ 137 h 176"/>
                <a:gd name="T40" fmla="*/ 89 w 102"/>
                <a:gd name="T41" fmla="*/ 146 h 176"/>
                <a:gd name="T42" fmla="*/ 82 w 102"/>
                <a:gd name="T43" fmla="*/ 154 h 176"/>
                <a:gd name="T44" fmla="*/ 76 w 102"/>
                <a:gd name="T45" fmla="*/ 162 h 176"/>
                <a:gd name="T46" fmla="*/ 70 w 102"/>
                <a:gd name="T47" fmla="*/ 169 h 176"/>
                <a:gd name="T48" fmla="*/ 65 w 102"/>
                <a:gd name="T49" fmla="*/ 176 h 176"/>
                <a:gd name="T50" fmla="*/ 51 w 102"/>
                <a:gd name="T51" fmla="*/ 176 h 176"/>
                <a:gd name="T52" fmla="*/ 89 w 102"/>
                <a:gd name="T53" fmla="*/ 117 h 176"/>
                <a:gd name="T54" fmla="*/ 76 w 102"/>
                <a:gd name="T55" fmla="*/ 107 h 176"/>
                <a:gd name="T56" fmla="*/ 66 w 102"/>
                <a:gd name="T57" fmla="*/ 106 h 176"/>
                <a:gd name="T58" fmla="*/ 58 w 102"/>
                <a:gd name="T59" fmla="*/ 111 h 176"/>
                <a:gd name="T60" fmla="*/ 50 w 102"/>
                <a:gd name="T61" fmla="*/ 122 h 176"/>
                <a:gd name="T62" fmla="*/ 42 w 102"/>
                <a:gd name="T63" fmla="*/ 131 h 176"/>
                <a:gd name="T64" fmla="*/ 32 w 102"/>
                <a:gd name="T65" fmla="*/ 139 h 176"/>
                <a:gd name="T66" fmla="*/ 22 w 102"/>
                <a:gd name="T67" fmla="*/ 139 h 176"/>
                <a:gd name="T68" fmla="*/ 7 w 102"/>
                <a:gd name="T69" fmla="*/ 131 h 176"/>
                <a:gd name="T70" fmla="*/ 1 w 102"/>
                <a:gd name="T71" fmla="*/ 120 h 176"/>
                <a:gd name="T72" fmla="*/ 0 w 102"/>
                <a:gd name="T73" fmla="*/ 103 h 176"/>
                <a:gd name="T74" fmla="*/ 5 w 102"/>
                <a:gd name="T75" fmla="*/ 85 h 176"/>
                <a:gd name="T76" fmla="*/ 14 w 102"/>
                <a:gd name="T77" fmla="*/ 65 h 176"/>
                <a:gd name="T78" fmla="*/ 26 w 102"/>
                <a:gd name="T79" fmla="*/ 45 h 176"/>
                <a:gd name="T80" fmla="*/ 42 w 102"/>
                <a:gd name="T81" fmla="*/ 27 h 176"/>
                <a:gd name="T82" fmla="*/ 59 w 102"/>
                <a:gd name="T83" fmla="*/ 11 h 176"/>
                <a:gd name="T84" fmla="*/ 79 w 102"/>
                <a:gd name="T85" fmla="*/ 0 h 1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176"/>
                <a:gd name="T131" fmla="*/ 102 w 102"/>
                <a:gd name="T132" fmla="*/ 176 h 1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176">
                  <a:moveTo>
                    <a:pt x="79" y="0"/>
                  </a:moveTo>
                  <a:lnTo>
                    <a:pt x="67" y="11"/>
                  </a:lnTo>
                  <a:lnTo>
                    <a:pt x="55" y="23"/>
                  </a:lnTo>
                  <a:lnTo>
                    <a:pt x="45" y="35"/>
                  </a:lnTo>
                  <a:lnTo>
                    <a:pt x="36" y="49"/>
                  </a:lnTo>
                  <a:lnTo>
                    <a:pt x="29" y="64"/>
                  </a:lnTo>
                  <a:lnTo>
                    <a:pt x="22" y="79"/>
                  </a:lnTo>
                  <a:lnTo>
                    <a:pt x="19" y="95"/>
                  </a:lnTo>
                  <a:lnTo>
                    <a:pt x="17" y="110"/>
                  </a:lnTo>
                  <a:lnTo>
                    <a:pt x="28" y="113"/>
                  </a:lnTo>
                  <a:lnTo>
                    <a:pt x="41" y="109"/>
                  </a:lnTo>
                  <a:lnTo>
                    <a:pt x="54" y="102"/>
                  </a:lnTo>
                  <a:lnTo>
                    <a:pt x="67" y="93"/>
                  </a:lnTo>
                  <a:lnTo>
                    <a:pt x="79" y="87"/>
                  </a:lnTo>
                  <a:lnTo>
                    <a:pt x="89" y="86"/>
                  </a:lnTo>
                  <a:lnTo>
                    <a:pt x="97" y="92"/>
                  </a:lnTo>
                  <a:lnTo>
                    <a:pt x="102" y="108"/>
                  </a:lnTo>
                  <a:lnTo>
                    <a:pt x="100" y="118"/>
                  </a:lnTo>
                  <a:lnTo>
                    <a:pt x="98" y="128"/>
                  </a:lnTo>
                  <a:lnTo>
                    <a:pt x="94" y="137"/>
                  </a:lnTo>
                  <a:lnTo>
                    <a:pt x="89" y="146"/>
                  </a:lnTo>
                  <a:lnTo>
                    <a:pt x="82" y="154"/>
                  </a:lnTo>
                  <a:lnTo>
                    <a:pt x="76" y="162"/>
                  </a:lnTo>
                  <a:lnTo>
                    <a:pt x="70" y="169"/>
                  </a:lnTo>
                  <a:lnTo>
                    <a:pt x="65" y="176"/>
                  </a:lnTo>
                  <a:lnTo>
                    <a:pt x="51" y="176"/>
                  </a:lnTo>
                  <a:lnTo>
                    <a:pt x="89" y="117"/>
                  </a:lnTo>
                  <a:lnTo>
                    <a:pt x="76" y="107"/>
                  </a:lnTo>
                  <a:lnTo>
                    <a:pt x="66" y="106"/>
                  </a:lnTo>
                  <a:lnTo>
                    <a:pt x="58" y="111"/>
                  </a:lnTo>
                  <a:lnTo>
                    <a:pt x="50" y="122"/>
                  </a:lnTo>
                  <a:lnTo>
                    <a:pt x="42" y="131"/>
                  </a:lnTo>
                  <a:lnTo>
                    <a:pt x="32" y="139"/>
                  </a:lnTo>
                  <a:lnTo>
                    <a:pt x="22" y="139"/>
                  </a:lnTo>
                  <a:lnTo>
                    <a:pt x="7" y="131"/>
                  </a:lnTo>
                  <a:lnTo>
                    <a:pt x="1" y="120"/>
                  </a:lnTo>
                  <a:lnTo>
                    <a:pt x="0" y="103"/>
                  </a:lnTo>
                  <a:lnTo>
                    <a:pt x="5" y="85"/>
                  </a:lnTo>
                  <a:lnTo>
                    <a:pt x="14" y="65"/>
                  </a:lnTo>
                  <a:lnTo>
                    <a:pt x="26" y="45"/>
                  </a:lnTo>
                  <a:lnTo>
                    <a:pt x="42" y="27"/>
                  </a:lnTo>
                  <a:lnTo>
                    <a:pt x="59" y="11"/>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4" name="Freeform 15"/>
            <p:cNvSpPr>
              <a:spLocks noChangeArrowheads="1"/>
            </p:cNvSpPr>
            <p:nvPr/>
          </p:nvSpPr>
          <p:spPr bwMode="auto">
            <a:xfrm>
              <a:off x="494" y="129"/>
              <a:ext cx="48" cy="40"/>
            </a:xfrm>
            <a:custGeom>
              <a:avLst/>
              <a:gdLst>
                <a:gd name="T0" fmla="*/ 96 w 96"/>
                <a:gd name="T1" fmla="*/ 0 h 79"/>
                <a:gd name="T2" fmla="*/ 0 w 96"/>
                <a:gd name="T3" fmla="*/ 79 h 79"/>
                <a:gd name="T4" fmla="*/ 5 w 96"/>
                <a:gd name="T5" fmla="*/ 68 h 79"/>
                <a:gd name="T6" fmla="*/ 14 w 96"/>
                <a:gd name="T7" fmla="*/ 55 h 79"/>
                <a:gd name="T8" fmla="*/ 24 w 96"/>
                <a:gd name="T9" fmla="*/ 42 h 79"/>
                <a:gd name="T10" fmla="*/ 35 w 96"/>
                <a:gd name="T11" fmla="*/ 28 h 79"/>
                <a:gd name="T12" fmla="*/ 48 w 96"/>
                <a:gd name="T13" fmla="*/ 18 h 79"/>
                <a:gd name="T14" fmla="*/ 63 w 96"/>
                <a:gd name="T15" fmla="*/ 8 h 79"/>
                <a:gd name="T16" fmla="*/ 79 w 96"/>
                <a:gd name="T17" fmla="*/ 2 h 79"/>
                <a:gd name="T18" fmla="*/ 96 w 96"/>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79"/>
                <a:gd name="T32" fmla="*/ 96 w 96"/>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79">
                  <a:moveTo>
                    <a:pt x="96" y="0"/>
                  </a:moveTo>
                  <a:lnTo>
                    <a:pt x="0" y="79"/>
                  </a:lnTo>
                  <a:lnTo>
                    <a:pt x="5" y="68"/>
                  </a:lnTo>
                  <a:lnTo>
                    <a:pt x="14" y="55"/>
                  </a:lnTo>
                  <a:lnTo>
                    <a:pt x="24" y="42"/>
                  </a:lnTo>
                  <a:lnTo>
                    <a:pt x="35" y="28"/>
                  </a:lnTo>
                  <a:lnTo>
                    <a:pt x="48" y="18"/>
                  </a:lnTo>
                  <a:lnTo>
                    <a:pt x="63" y="8"/>
                  </a:lnTo>
                  <a:lnTo>
                    <a:pt x="79" y="2"/>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5" name="Freeform 16"/>
            <p:cNvSpPr>
              <a:spLocks noChangeArrowheads="1"/>
            </p:cNvSpPr>
            <p:nvPr/>
          </p:nvSpPr>
          <p:spPr bwMode="auto">
            <a:xfrm>
              <a:off x="239" y="148"/>
              <a:ext cx="88" cy="74"/>
            </a:xfrm>
            <a:custGeom>
              <a:avLst/>
              <a:gdLst>
                <a:gd name="T0" fmla="*/ 177 w 177"/>
                <a:gd name="T1" fmla="*/ 134 h 148"/>
                <a:gd name="T2" fmla="*/ 174 w 177"/>
                <a:gd name="T3" fmla="*/ 134 h 148"/>
                <a:gd name="T4" fmla="*/ 168 w 177"/>
                <a:gd name="T5" fmla="*/ 132 h 148"/>
                <a:gd name="T6" fmla="*/ 156 w 177"/>
                <a:gd name="T7" fmla="*/ 129 h 148"/>
                <a:gd name="T8" fmla="*/ 144 w 177"/>
                <a:gd name="T9" fmla="*/ 124 h 148"/>
                <a:gd name="T10" fmla="*/ 135 w 177"/>
                <a:gd name="T11" fmla="*/ 123 h 148"/>
                <a:gd name="T12" fmla="*/ 131 w 177"/>
                <a:gd name="T13" fmla="*/ 125 h 148"/>
                <a:gd name="T14" fmla="*/ 133 w 177"/>
                <a:gd name="T15" fmla="*/ 133 h 148"/>
                <a:gd name="T16" fmla="*/ 146 w 177"/>
                <a:gd name="T17" fmla="*/ 148 h 148"/>
                <a:gd name="T18" fmla="*/ 125 w 177"/>
                <a:gd name="T19" fmla="*/ 138 h 148"/>
                <a:gd name="T20" fmla="*/ 105 w 177"/>
                <a:gd name="T21" fmla="*/ 125 h 148"/>
                <a:gd name="T22" fmla="*/ 86 w 177"/>
                <a:gd name="T23" fmla="*/ 110 h 148"/>
                <a:gd name="T24" fmla="*/ 66 w 177"/>
                <a:gd name="T25" fmla="*/ 94 h 148"/>
                <a:gd name="T26" fmla="*/ 49 w 177"/>
                <a:gd name="T27" fmla="*/ 77 h 148"/>
                <a:gd name="T28" fmla="*/ 32 w 177"/>
                <a:gd name="T29" fmla="*/ 58 h 148"/>
                <a:gd name="T30" fmla="*/ 15 w 177"/>
                <a:gd name="T31" fmla="*/ 41 h 148"/>
                <a:gd name="T32" fmla="*/ 0 w 177"/>
                <a:gd name="T33" fmla="*/ 24 h 148"/>
                <a:gd name="T34" fmla="*/ 0 w 177"/>
                <a:gd name="T35" fmla="*/ 17 h 148"/>
                <a:gd name="T36" fmla="*/ 18 w 177"/>
                <a:gd name="T37" fmla="*/ 28 h 148"/>
                <a:gd name="T38" fmla="*/ 34 w 177"/>
                <a:gd name="T39" fmla="*/ 40 h 148"/>
                <a:gd name="T40" fmla="*/ 49 w 177"/>
                <a:gd name="T41" fmla="*/ 53 h 148"/>
                <a:gd name="T42" fmla="*/ 63 w 177"/>
                <a:gd name="T43" fmla="*/ 65 h 148"/>
                <a:gd name="T44" fmla="*/ 78 w 177"/>
                <a:gd name="T45" fmla="*/ 78 h 148"/>
                <a:gd name="T46" fmla="*/ 94 w 177"/>
                <a:gd name="T47" fmla="*/ 90 h 148"/>
                <a:gd name="T48" fmla="*/ 110 w 177"/>
                <a:gd name="T49" fmla="*/ 99 h 148"/>
                <a:gd name="T50" fmla="*/ 128 w 177"/>
                <a:gd name="T51" fmla="*/ 107 h 148"/>
                <a:gd name="T52" fmla="*/ 52 w 177"/>
                <a:gd name="T53" fmla="*/ 3 h 148"/>
                <a:gd name="T54" fmla="*/ 59 w 177"/>
                <a:gd name="T55" fmla="*/ 0 h 148"/>
                <a:gd name="T56" fmla="*/ 66 w 177"/>
                <a:gd name="T57" fmla="*/ 1 h 148"/>
                <a:gd name="T58" fmla="*/ 71 w 177"/>
                <a:gd name="T59" fmla="*/ 4 h 148"/>
                <a:gd name="T60" fmla="*/ 75 w 177"/>
                <a:gd name="T61" fmla="*/ 10 h 148"/>
                <a:gd name="T62" fmla="*/ 80 w 177"/>
                <a:gd name="T63" fmla="*/ 15 h 148"/>
                <a:gd name="T64" fmla="*/ 85 w 177"/>
                <a:gd name="T65" fmla="*/ 20 h 148"/>
                <a:gd name="T66" fmla="*/ 89 w 177"/>
                <a:gd name="T67" fmla="*/ 24 h 148"/>
                <a:gd name="T68" fmla="*/ 94 w 177"/>
                <a:gd name="T69" fmla="*/ 24 h 148"/>
                <a:gd name="T70" fmla="*/ 177 w 177"/>
                <a:gd name="T71" fmla="*/ 134 h 1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7"/>
                <a:gd name="T109" fmla="*/ 0 h 148"/>
                <a:gd name="T110" fmla="*/ 177 w 177"/>
                <a:gd name="T111" fmla="*/ 148 h 1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7" h="148">
                  <a:moveTo>
                    <a:pt x="177" y="134"/>
                  </a:moveTo>
                  <a:lnTo>
                    <a:pt x="174" y="134"/>
                  </a:lnTo>
                  <a:lnTo>
                    <a:pt x="168" y="132"/>
                  </a:lnTo>
                  <a:lnTo>
                    <a:pt x="156" y="129"/>
                  </a:lnTo>
                  <a:lnTo>
                    <a:pt x="144" y="124"/>
                  </a:lnTo>
                  <a:lnTo>
                    <a:pt x="135" y="123"/>
                  </a:lnTo>
                  <a:lnTo>
                    <a:pt x="131" y="125"/>
                  </a:lnTo>
                  <a:lnTo>
                    <a:pt x="133" y="133"/>
                  </a:lnTo>
                  <a:lnTo>
                    <a:pt x="146" y="148"/>
                  </a:lnTo>
                  <a:lnTo>
                    <a:pt x="125" y="138"/>
                  </a:lnTo>
                  <a:lnTo>
                    <a:pt x="105" y="125"/>
                  </a:lnTo>
                  <a:lnTo>
                    <a:pt x="86" y="110"/>
                  </a:lnTo>
                  <a:lnTo>
                    <a:pt x="66" y="94"/>
                  </a:lnTo>
                  <a:lnTo>
                    <a:pt x="49" y="77"/>
                  </a:lnTo>
                  <a:lnTo>
                    <a:pt x="32" y="58"/>
                  </a:lnTo>
                  <a:lnTo>
                    <a:pt x="15" y="41"/>
                  </a:lnTo>
                  <a:lnTo>
                    <a:pt x="0" y="24"/>
                  </a:lnTo>
                  <a:lnTo>
                    <a:pt x="0" y="17"/>
                  </a:lnTo>
                  <a:lnTo>
                    <a:pt x="18" y="28"/>
                  </a:lnTo>
                  <a:lnTo>
                    <a:pt x="34" y="40"/>
                  </a:lnTo>
                  <a:lnTo>
                    <a:pt x="49" y="53"/>
                  </a:lnTo>
                  <a:lnTo>
                    <a:pt x="63" y="65"/>
                  </a:lnTo>
                  <a:lnTo>
                    <a:pt x="78" y="78"/>
                  </a:lnTo>
                  <a:lnTo>
                    <a:pt x="94" y="90"/>
                  </a:lnTo>
                  <a:lnTo>
                    <a:pt x="110" y="99"/>
                  </a:lnTo>
                  <a:lnTo>
                    <a:pt x="128" y="107"/>
                  </a:lnTo>
                  <a:lnTo>
                    <a:pt x="52" y="3"/>
                  </a:lnTo>
                  <a:lnTo>
                    <a:pt x="59" y="0"/>
                  </a:lnTo>
                  <a:lnTo>
                    <a:pt x="66" y="1"/>
                  </a:lnTo>
                  <a:lnTo>
                    <a:pt x="71" y="4"/>
                  </a:lnTo>
                  <a:lnTo>
                    <a:pt x="75" y="10"/>
                  </a:lnTo>
                  <a:lnTo>
                    <a:pt x="80" y="15"/>
                  </a:lnTo>
                  <a:lnTo>
                    <a:pt x="85" y="20"/>
                  </a:lnTo>
                  <a:lnTo>
                    <a:pt x="89" y="24"/>
                  </a:lnTo>
                  <a:lnTo>
                    <a:pt x="94" y="24"/>
                  </a:lnTo>
                  <a:lnTo>
                    <a:pt x="177" y="13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6" name="Freeform 17"/>
            <p:cNvSpPr>
              <a:spLocks noChangeArrowheads="1"/>
            </p:cNvSpPr>
            <p:nvPr/>
          </p:nvSpPr>
          <p:spPr bwMode="auto">
            <a:xfrm>
              <a:off x="225" y="172"/>
              <a:ext cx="63" cy="52"/>
            </a:xfrm>
            <a:custGeom>
              <a:avLst/>
              <a:gdLst>
                <a:gd name="T0" fmla="*/ 124 w 124"/>
                <a:gd name="T1" fmla="*/ 104 h 105"/>
                <a:gd name="T2" fmla="*/ 114 w 124"/>
                <a:gd name="T3" fmla="*/ 105 h 105"/>
                <a:gd name="T4" fmla="*/ 102 w 124"/>
                <a:gd name="T5" fmla="*/ 101 h 105"/>
                <a:gd name="T6" fmla="*/ 91 w 124"/>
                <a:gd name="T7" fmla="*/ 97 h 105"/>
                <a:gd name="T8" fmla="*/ 80 w 124"/>
                <a:gd name="T9" fmla="*/ 90 h 105"/>
                <a:gd name="T10" fmla="*/ 69 w 124"/>
                <a:gd name="T11" fmla="*/ 82 h 105"/>
                <a:gd name="T12" fmla="*/ 59 w 124"/>
                <a:gd name="T13" fmla="*/ 73 h 105"/>
                <a:gd name="T14" fmla="*/ 49 w 124"/>
                <a:gd name="T15" fmla="*/ 63 h 105"/>
                <a:gd name="T16" fmla="*/ 41 w 124"/>
                <a:gd name="T17" fmla="*/ 55 h 105"/>
                <a:gd name="T18" fmla="*/ 38 w 124"/>
                <a:gd name="T19" fmla="*/ 45 h 105"/>
                <a:gd name="T20" fmla="*/ 33 w 124"/>
                <a:gd name="T21" fmla="*/ 38 h 105"/>
                <a:gd name="T22" fmla="*/ 27 w 124"/>
                <a:gd name="T23" fmla="*/ 32 h 105"/>
                <a:gd name="T24" fmla="*/ 21 w 124"/>
                <a:gd name="T25" fmla="*/ 28 h 105"/>
                <a:gd name="T26" fmla="*/ 14 w 124"/>
                <a:gd name="T27" fmla="*/ 24 h 105"/>
                <a:gd name="T28" fmla="*/ 8 w 124"/>
                <a:gd name="T29" fmla="*/ 18 h 105"/>
                <a:gd name="T30" fmla="*/ 3 w 124"/>
                <a:gd name="T31" fmla="*/ 13 h 105"/>
                <a:gd name="T32" fmla="*/ 0 w 124"/>
                <a:gd name="T33" fmla="*/ 4 h 105"/>
                <a:gd name="T34" fmla="*/ 10 w 124"/>
                <a:gd name="T35" fmla="*/ 0 h 105"/>
                <a:gd name="T36" fmla="*/ 124 w 124"/>
                <a:gd name="T37" fmla="*/ 104 h 1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05"/>
                <a:gd name="T59" fmla="*/ 124 w 124"/>
                <a:gd name="T60" fmla="*/ 105 h 1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05">
                  <a:moveTo>
                    <a:pt x="124" y="104"/>
                  </a:moveTo>
                  <a:lnTo>
                    <a:pt x="114" y="105"/>
                  </a:lnTo>
                  <a:lnTo>
                    <a:pt x="102" y="101"/>
                  </a:lnTo>
                  <a:lnTo>
                    <a:pt x="91" y="97"/>
                  </a:lnTo>
                  <a:lnTo>
                    <a:pt x="80" y="90"/>
                  </a:lnTo>
                  <a:lnTo>
                    <a:pt x="69" y="82"/>
                  </a:lnTo>
                  <a:lnTo>
                    <a:pt x="59" y="73"/>
                  </a:lnTo>
                  <a:lnTo>
                    <a:pt x="49" y="63"/>
                  </a:lnTo>
                  <a:lnTo>
                    <a:pt x="41" y="55"/>
                  </a:lnTo>
                  <a:lnTo>
                    <a:pt x="38" y="45"/>
                  </a:lnTo>
                  <a:lnTo>
                    <a:pt x="33" y="38"/>
                  </a:lnTo>
                  <a:lnTo>
                    <a:pt x="27" y="32"/>
                  </a:lnTo>
                  <a:lnTo>
                    <a:pt x="21" y="28"/>
                  </a:lnTo>
                  <a:lnTo>
                    <a:pt x="14" y="24"/>
                  </a:lnTo>
                  <a:lnTo>
                    <a:pt x="8" y="18"/>
                  </a:lnTo>
                  <a:lnTo>
                    <a:pt x="3" y="13"/>
                  </a:lnTo>
                  <a:lnTo>
                    <a:pt x="0" y="4"/>
                  </a:lnTo>
                  <a:lnTo>
                    <a:pt x="10" y="0"/>
                  </a:lnTo>
                  <a:lnTo>
                    <a:pt x="124" y="10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7" name="Freeform 18"/>
            <p:cNvSpPr>
              <a:spLocks noChangeArrowheads="1"/>
            </p:cNvSpPr>
            <p:nvPr/>
          </p:nvSpPr>
          <p:spPr bwMode="auto">
            <a:xfrm>
              <a:off x="371" y="248"/>
              <a:ext cx="94" cy="89"/>
            </a:xfrm>
            <a:custGeom>
              <a:avLst/>
              <a:gdLst>
                <a:gd name="T0" fmla="*/ 166 w 188"/>
                <a:gd name="T1" fmla="*/ 60 h 177"/>
                <a:gd name="T2" fmla="*/ 171 w 188"/>
                <a:gd name="T3" fmla="*/ 70 h 177"/>
                <a:gd name="T4" fmla="*/ 175 w 188"/>
                <a:gd name="T5" fmla="*/ 82 h 177"/>
                <a:gd name="T6" fmla="*/ 180 w 188"/>
                <a:gd name="T7" fmla="*/ 93 h 177"/>
                <a:gd name="T8" fmla="*/ 185 w 188"/>
                <a:gd name="T9" fmla="*/ 105 h 177"/>
                <a:gd name="T10" fmla="*/ 187 w 188"/>
                <a:gd name="T11" fmla="*/ 118 h 177"/>
                <a:gd name="T12" fmla="*/ 188 w 188"/>
                <a:gd name="T13" fmla="*/ 129 h 177"/>
                <a:gd name="T14" fmla="*/ 186 w 188"/>
                <a:gd name="T15" fmla="*/ 142 h 177"/>
                <a:gd name="T16" fmla="*/ 180 w 188"/>
                <a:gd name="T17" fmla="*/ 153 h 177"/>
                <a:gd name="T18" fmla="*/ 169 w 188"/>
                <a:gd name="T19" fmla="*/ 164 h 177"/>
                <a:gd name="T20" fmla="*/ 156 w 188"/>
                <a:gd name="T21" fmla="*/ 170 h 177"/>
                <a:gd name="T22" fmla="*/ 142 w 188"/>
                <a:gd name="T23" fmla="*/ 175 h 177"/>
                <a:gd name="T24" fmla="*/ 127 w 188"/>
                <a:gd name="T25" fmla="*/ 177 h 177"/>
                <a:gd name="T26" fmla="*/ 111 w 188"/>
                <a:gd name="T27" fmla="*/ 177 h 177"/>
                <a:gd name="T28" fmla="*/ 95 w 188"/>
                <a:gd name="T29" fmla="*/ 175 h 177"/>
                <a:gd name="T30" fmla="*/ 79 w 188"/>
                <a:gd name="T31" fmla="*/ 172 h 177"/>
                <a:gd name="T32" fmla="*/ 63 w 188"/>
                <a:gd name="T33" fmla="*/ 167 h 177"/>
                <a:gd name="T34" fmla="*/ 51 w 188"/>
                <a:gd name="T35" fmla="*/ 162 h 177"/>
                <a:gd name="T36" fmla="*/ 41 w 188"/>
                <a:gd name="T37" fmla="*/ 156 h 177"/>
                <a:gd name="T38" fmla="*/ 33 w 188"/>
                <a:gd name="T39" fmla="*/ 147 h 177"/>
                <a:gd name="T40" fmla="*/ 27 w 188"/>
                <a:gd name="T41" fmla="*/ 137 h 177"/>
                <a:gd name="T42" fmla="*/ 20 w 188"/>
                <a:gd name="T43" fmla="*/ 128 h 177"/>
                <a:gd name="T44" fmla="*/ 14 w 188"/>
                <a:gd name="T45" fmla="*/ 118 h 177"/>
                <a:gd name="T46" fmla="*/ 7 w 188"/>
                <a:gd name="T47" fmla="*/ 107 h 177"/>
                <a:gd name="T48" fmla="*/ 0 w 188"/>
                <a:gd name="T49" fmla="*/ 98 h 177"/>
                <a:gd name="T50" fmla="*/ 5 w 188"/>
                <a:gd name="T51" fmla="*/ 86 h 177"/>
                <a:gd name="T52" fmla="*/ 8 w 188"/>
                <a:gd name="T53" fmla="*/ 75 h 177"/>
                <a:gd name="T54" fmla="*/ 10 w 188"/>
                <a:gd name="T55" fmla="*/ 62 h 177"/>
                <a:gd name="T56" fmla="*/ 11 w 188"/>
                <a:gd name="T57" fmla="*/ 50 h 177"/>
                <a:gd name="T58" fmla="*/ 13 w 188"/>
                <a:gd name="T59" fmla="*/ 38 h 177"/>
                <a:gd name="T60" fmla="*/ 18 w 188"/>
                <a:gd name="T61" fmla="*/ 27 h 177"/>
                <a:gd name="T62" fmla="*/ 25 w 188"/>
                <a:gd name="T63" fmla="*/ 18 h 177"/>
                <a:gd name="T64" fmla="*/ 35 w 188"/>
                <a:gd name="T65" fmla="*/ 12 h 177"/>
                <a:gd name="T66" fmla="*/ 56 w 188"/>
                <a:gd name="T67" fmla="*/ 2 h 177"/>
                <a:gd name="T68" fmla="*/ 75 w 188"/>
                <a:gd name="T69" fmla="*/ 0 h 177"/>
                <a:gd name="T70" fmla="*/ 95 w 188"/>
                <a:gd name="T71" fmla="*/ 4 h 177"/>
                <a:gd name="T72" fmla="*/ 112 w 188"/>
                <a:gd name="T73" fmla="*/ 12 h 177"/>
                <a:gd name="T74" fmla="*/ 128 w 188"/>
                <a:gd name="T75" fmla="*/ 23 h 177"/>
                <a:gd name="T76" fmla="*/ 143 w 188"/>
                <a:gd name="T77" fmla="*/ 36 h 177"/>
                <a:gd name="T78" fmla="*/ 156 w 188"/>
                <a:gd name="T79" fmla="*/ 48 h 177"/>
                <a:gd name="T80" fmla="*/ 166 w 188"/>
                <a:gd name="T81" fmla="*/ 6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8"/>
                <a:gd name="T124" fmla="*/ 0 h 177"/>
                <a:gd name="T125" fmla="*/ 188 w 188"/>
                <a:gd name="T126" fmla="*/ 177 h 1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8" h="177">
                  <a:moveTo>
                    <a:pt x="166" y="60"/>
                  </a:moveTo>
                  <a:lnTo>
                    <a:pt x="171" y="70"/>
                  </a:lnTo>
                  <a:lnTo>
                    <a:pt x="175" y="82"/>
                  </a:lnTo>
                  <a:lnTo>
                    <a:pt x="180" y="93"/>
                  </a:lnTo>
                  <a:lnTo>
                    <a:pt x="185" y="105"/>
                  </a:lnTo>
                  <a:lnTo>
                    <a:pt x="187" y="118"/>
                  </a:lnTo>
                  <a:lnTo>
                    <a:pt x="188" y="129"/>
                  </a:lnTo>
                  <a:lnTo>
                    <a:pt x="186" y="142"/>
                  </a:lnTo>
                  <a:lnTo>
                    <a:pt x="180" y="153"/>
                  </a:lnTo>
                  <a:lnTo>
                    <a:pt x="169" y="164"/>
                  </a:lnTo>
                  <a:lnTo>
                    <a:pt x="156" y="170"/>
                  </a:lnTo>
                  <a:lnTo>
                    <a:pt x="142" y="175"/>
                  </a:lnTo>
                  <a:lnTo>
                    <a:pt x="127" y="177"/>
                  </a:lnTo>
                  <a:lnTo>
                    <a:pt x="111" y="177"/>
                  </a:lnTo>
                  <a:lnTo>
                    <a:pt x="95" y="175"/>
                  </a:lnTo>
                  <a:lnTo>
                    <a:pt x="79" y="172"/>
                  </a:lnTo>
                  <a:lnTo>
                    <a:pt x="63" y="167"/>
                  </a:lnTo>
                  <a:lnTo>
                    <a:pt x="51" y="162"/>
                  </a:lnTo>
                  <a:lnTo>
                    <a:pt x="41" y="156"/>
                  </a:lnTo>
                  <a:lnTo>
                    <a:pt x="33" y="147"/>
                  </a:lnTo>
                  <a:lnTo>
                    <a:pt x="27" y="137"/>
                  </a:lnTo>
                  <a:lnTo>
                    <a:pt x="20" y="128"/>
                  </a:lnTo>
                  <a:lnTo>
                    <a:pt x="14" y="118"/>
                  </a:lnTo>
                  <a:lnTo>
                    <a:pt x="7" y="107"/>
                  </a:lnTo>
                  <a:lnTo>
                    <a:pt x="0" y="98"/>
                  </a:lnTo>
                  <a:lnTo>
                    <a:pt x="5" y="86"/>
                  </a:lnTo>
                  <a:lnTo>
                    <a:pt x="8" y="75"/>
                  </a:lnTo>
                  <a:lnTo>
                    <a:pt x="10" y="62"/>
                  </a:lnTo>
                  <a:lnTo>
                    <a:pt x="11" y="50"/>
                  </a:lnTo>
                  <a:lnTo>
                    <a:pt x="13" y="38"/>
                  </a:lnTo>
                  <a:lnTo>
                    <a:pt x="18" y="27"/>
                  </a:lnTo>
                  <a:lnTo>
                    <a:pt x="25" y="18"/>
                  </a:lnTo>
                  <a:lnTo>
                    <a:pt x="35" y="12"/>
                  </a:lnTo>
                  <a:lnTo>
                    <a:pt x="56" y="2"/>
                  </a:lnTo>
                  <a:lnTo>
                    <a:pt x="75" y="0"/>
                  </a:lnTo>
                  <a:lnTo>
                    <a:pt x="95" y="4"/>
                  </a:lnTo>
                  <a:lnTo>
                    <a:pt x="112" y="12"/>
                  </a:lnTo>
                  <a:lnTo>
                    <a:pt x="128" y="23"/>
                  </a:lnTo>
                  <a:lnTo>
                    <a:pt x="143" y="36"/>
                  </a:lnTo>
                  <a:lnTo>
                    <a:pt x="156" y="48"/>
                  </a:lnTo>
                  <a:lnTo>
                    <a:pt x="166"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8" name="Freeform 19"/>
            <p:cNvSpPr>
              <a:spLocks noChangeArrowheads="1"/>
            </p:cNvSpPr>
            <p:nvPr/>
          </p:nvSpPr>
          <p:spPr bwMode="auto">
            <a:xfrm>
              <a:off x="235" y="288"/>
              <a:ext cx="95" cy="77"/>
            </a:xfrm>
            <a:custGeom>
              <a:avLst/>
              <a:gdLst>
                <a:gd name="T0" fmla="*/ 189 w 191"/>
                <a:gd name="T1" fmla="*/ 73 h 154"/>
                <a:gd name="T2" fmla="*/ 191 w 191"/>
                <a:gd name="T3" fmla="*/ 95 h 154"/>
                <a:gd name="T4" fmla="*/ 187 w 191"/>
                <a:gd name="T5" fmla="*/ 116 h 154"/>
                <a:gd name="T6" fmla="*/ 179 w 191"/>
                <a:gd name="T7" fmla="*/ 134 h 154"/>
                <a:gd name="T8" fmla="*/ 164 w 191"/>
                <a:gd name="T9" fmla="*/ 146 h 154"/>
                <a:gd name="T10" fmla="*/ 148 w 191"/>
                <a:gd name="T11" fmla="*/ 152 h 154"/>
                <a:gd name="T12" fmla="*/ 132 w 191"/>
                <a:gd name="T13" fmla="*/ 154 h 154"/>
                <a:gd name="T14" fmla="*/ 117 w 191"/>
                <a:gd name="T15" fmla="*/ 154 h 154"/>
                <a:gd name="T16" fmla="*/ 103 w 191"/>
                <a:gd name="T17" fmla="*/ 153 h 154"/>
                <a:gd name="T18" fmla="*/ 89 w 191"/>
                <a:gd name="T19" fmla="*/ 149 h 154"/>
                <a:gd name="T20" fmla="*/ 76 w 191"/>
                <a:gd name="T21" fmla="*/ 145 h 154"/>
                <a:gd name="T22" fmla="*/ 63 w 191"/>
                <a:gd name="T23" fmla="*/ 140 h 154"/>
                <a:gd name="T24" fmla="*/ 50 w 191"/>
                <a:gd name="T25" fmla="*/ 135 h 154"/>
                <a:gd name="T26" fmla="*/ 42 w 191"/>
                <a:gd name="T27" fmla="*/ 127 h 154"/>
                <a:gd name="T28" fmla="*/ 33 w 191"/>
                <a:gd name="T29" fmla="*/ 119 h 154"/>
                <a:gd name="T30" fmla="*/ 23 w 191"/>
                <a:gd name="T31" fmla="*/ 112 h 154"/>
                <a:gd name="T32" fmla="*/ 15 w 191"/>
                <a:gd name="T33" fmla="*/ 104 h 154"/>
                <a:gd name="T34" fmla="*/ 8 w 191"/>
                <a:gd name="T35" fmla="*/ 97 h 154"/>
                <a:gd name="T36" fmla="*/ 4 w 191"/>
                <a:gd name="T37" fmla="*/ 88 h 154"/>
                <a:gd name="T38" fmla="*/ 0 w 191"/>
                <a:gd name="T39" fmla="*/ 78 h 154"/>
                <a:gd name="T40" fmla="*/ 2 w 191"/>
                <a:gd name="T41" fmla="*/ 66 h 154"/>
                <a:gd name="T42" fmla="*/ 0 w 191"/>
                <a:gd name="T43" fmla="*/ 58 h 154"/>
                <a:gd name="T44" fmla="*/ 3 w 191"/>
                <a:gd name="T45" fmla="*/ 49 h 154"/>
                <a:gd name="T46" fmla="*/ 7 w 191"/>
                <a:gd name="T47" fmla="*/ 39 h 154"/>
                <a:gd name="T48" fmla="*/ 15 w 191"/>
                <a:gd name="T49" fmla="*/ 29 h 154"/>
                <a:gd name="T50" fmla="*/ 23 w 191"/>
                <a:gd name="T51" fmla="*/ 20 h 154"/>
                <a:gd name="T52" fmla="*/ 34 w 191"/>
                <a:gd name="T53" fmla="*/ 12 h 154"/>
                <a:gd name="T54" fmla="*/ 45 w 191"/>
                <a:gd name="T55" fmla="*/ 5 h 154"/>
                <a:gd name="T56" fmla="*/ 57 w 191"/>
                <a:gd name="T57" fmla="*/ 1 h 154"/>
                <a:gd name="T58" fmla="*/ 79 w 191"/>
                <a:gd name="T59" fmla="*/ 0 h 154"/>
                <a:gd name="T60" fmla="*/ 100 w 191"/>
                <a:gd name="T61" fmla="*/ 2 h 154"/>
                <a:gd name="T62" fmla="*/ 118 w 191"/>
                <a:gd name="T63" fmla="*/ 9 h 154"/>
                <a:gd name="T64" fmla="*/ 134 w 191"/>
                <a:gd name="T65" fmla="*/ 19 h 154"/>
                <a:gd name="T66" fmla="*/ 150 w 191"/>
                <a:gd name="T67" fmla="*/ 31 h 154"/>
                <a:gd name="T68" fmla="*/ 164 w 191"/>
                <a:gd name="T69" fmla="*/ 44 h 154"/>
                <a:gd name="T70" fmla="*/ 177 w 191"/>
                <a:gd name="T71" fmla="*/ 58 h 154"/>
                <a:gd name="T72" fmla="*/ 189 w 191"/>
                <a:gd name="T73" fmla="*/ 73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54"/>
                <a:gd name="T113" fmla="*/ 191 w 191"/>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54">
                  <a:moveTo>
                    <a:pt x="189" y="73"/>
                  </a:moveTo>
                  <a:lnTo>
                    <a:pt x="191" y="95"/>
                  </a:lnTo>
                  <a:lnTo>
                    <a:pt x="187" y="116"/>
                  </a:lnTo>
                  <a:lnTo>
                    <a:pt x="179" y="134"/>
                  </a:lnTo>
                  <a:lnTo>
                    <a:pt x="164" y="146"/>
                  </a:lnTo>
                  <a:lnTo>
                    <a:pt x="148" y="152"/>
                  </a:lnTo>
                  <a:lnTo>
                    <a:pt x="132" y="154"/>
                  </a:lnTo>
                  <a:lnTo>
                    <a:pt x="117" y="154"/>
                  </a:lnTo>
                  <a:lnTo>
                    <a:pt x="103" y="153"/>
                  </a:lnTo>
                  <a:lnTo>
                    <a:pt x="89" y="149"/>
                  </a:lnTo>
                  <a:lnTo>
                    <a:pt x="76" y="145"/>
                  </a:lnTo>
                  <a:lnTo>
                    <a:pt x="63" y="140"/>
                  </a:lnTo>
                  <a:lnTo>
                    <a:pt x="50" y="135"/>
                  </a:lnTo>
                  <a:lnTo>
                    <a:pt x="42" y="127"/>
                  </a:lnTo>
                  <a:lnTo>
                    <a:pt x="33" y="119"/>
                  </a:lnTo>
                  <a:lnTo>
                    <a:pt x="23" y="112"/>
                  </a:lnTo>
                  <a:lnTo>
                    <a:pt x="15" y="104"/>
                  </a:lnTo>
                  <a:lnTo>
                    <a:pt x="8" y="97"/>
                  </a:lnTo>
                  <a:lnTo>
                    <a:pt x="4" y="88"/>
                  </a:lnTo>
                  <a:lnTo>
                    <a:pt x="0" y="78"/>
                  </a:lnTo>
                  <a:lnTo>
                    <a:pt x="2" y="66"/>
                  </a:lnTo>
                  <a:lnTo>
                    <a:pt x="0" y="58"/>
                  </a:lnTo>
                  <a:lnTo>
                    <a:pt x="3" y="49"/>
                  </a:lnTo>
                  <a:lnTo>
                    <a:pt x="7" y="39"/>
                  </a:lnTo>
                  <a:lnTo>
                    <a:pt x="15" y="29"/>
                  </a:lnTo>
                  <a:lnTo>
                    <a:pt x="23" y="20"/>
                  </a:lnTo>
                  <a:lnTo>
                    <a:pt x="34" y="12"/>
                  </a:lnTo>
                  <a:lnTo>
                    <a:pt x="45" y="5"/>
                  </a:lnTo>
                  <a:lnTo>
                    <a:pt x="57" y="1"/>
                  </a:lnTo>
                  <a:lnTo>
                    <a:pt x="79" y="0"/>
                  </a:lnTo>
                  <a:lnTo>
                    <a:pt x="100" y="2"/>
                  </a:lnTo>
                  <a:lnTo>
                    <a:pt x="118" y="9"/>
                  </a:lnTo>
                  <a:lnTo>
                    <a:pt x="134" y="19"/>
                  </a:lnTo>
                  <a:lnTo>
                    <a:pt x="150" y="31"/>
                  </a:lnTo>
                  <a:lnTo>
                    <a:pt x="164" y="44"/>
                  </a:lnTo>
                  <a:lnTo>
                    <a:pt x="177" y="58"/>
                  </a:lnTo>
                  <a:lnTo>
                    <a:pt x="189"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9" name="Freeform 20"/>
            <p:cNvSpPr>
              <a:spLocks noChangeArrowheads="1"/>
            </p:cNvSpPr>
            <p:nvPr/>
          </p:nvSpPr>
          <p:spPr bwMode="auto">
            <a:xfrm>
              <a:off x="401" y="310"/>
              <a:ext cx="17" cy="15"/>
            </a:xfrm>
            <a:custGeom>
              <a:avLst/>
              <a:gdLst>
                <a:gd name="T0" fmla="*/ 35 w 35"/>
                <a:gd name="T1" fmla="*/ 29 h 29"/>
                <a:gd name="T2" fmla="*/ 0 w 35"/>
                <a:gd name="T3" fmla="*/ 19 h 29"/>
                <a:gd name="T4" fmla="*/ 4 w 35"/>
                <a:gd name="T5" fmla="*/ 2 h 29"/>
                <a:gd name="T6" fmla="*/ 16 w 35"/>
                <a:gd name="T7" fmla="*/ 0 h 29"/>
                <a:gd name="T8" fmla="*/ 25 w 35"/>
                <a:gd name="T9" fmla="*/ 7 h 29"/>
                <a:gd name="T10" fmla="*/ 31 w 35"/>
                <a:gd name="T11" fmla="*/ 19 h 29"/>
                <a:gd name="T12" fmla="*/ 35 w 35"/>
                <a:gd name="T13" fmla="*/ 29 h 29"/>
                <a:gd name="T14" fmla="*/ 0 60000 65536"/>
                <a:gd name="T15" fmla="*/ 0 60000 65536"/>
                <a:gd name="T16" fmla="*/ 0 60000 65536"/>
                <a:gd name="T17" fmla="*/ 0 60000 65536"/>
                <a:gd name="T18" fmla="*/ 0 60000 65536"/>
                <a:gd name="T19" fmla="*/ 0 60000 65536"/>
                <a:gd name="T20" fmla="*/ 0 60000 65536"/>
                <a:gd name="T21" fmla="*/ 0 w 35"/>
                <a:gd name="T22" fmla="*/ 0 h 29"/>
                <a:gd name="T23" fmla="*/ 35 w 3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9">
                  <a:moveTo>
                    <a:pt x="35" y="29"/>
                  </a:moveTo>
                  <a:lnTo>
                    <a:pt x="0" y="19"/>
                  </a:lnTo>
                  <a:lnTo>
                    <a:pt x="4" y="2"/>
                  </a:lnTo>
                  <a:lnTo>
                    <a:pt x="16" y="0"/>
                  </a:lnTo>
                  <a:lnTo>
                    <a:pt x="25" y="7"/>
                  </a:lnTo>
                  <a:lnTo>
                    <a:pt x="31" y="19"/>
                  </a:lnTo>
                  <a:lnTo>
                    <a:pt x="35"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0" name="Freeform 21"/>
            <p:cNvSpPr>
              <a:spLocks noChangeArrowheads="1"/>
            </p:cNvSpPr>
            <p:nvPr/>
          </p:nvSpPr>
          <p:spPr bwMode="auto">
            <a:xfrm>
              <a:off x="301" y="335"/>
              <a:ext cx="16" cy="14"/>
            </a:xfrm>
            <a:custGeom>
              <a:avLst/>
              <a:gdLst>
                <a:gd name="T0" fmla="*/ 31 w 31"/>
                <a:gd name="T1" fmla="*/ 24 h 29"/>
                <a:gd name="T2" fmla="*/ 25 w 31"/>
                <a:gd name="T3" fmla="*/ 26 h 29"/>
                <a:gd name="T4" fmla="*/ 17 w 31"/>
                <a:gd name="T5" fmla="*/ 29 h 29"/>
                <a:gd name="T6" fmla="*/ 10 w 31"/>
                <a:gd name="T7" fmla="*/ 28 h 29"/>
                <a:gd name="T8" fmla="*/ 7 w 31"/>
                <a:gd name="T9" fmla="*/ 21 h 29"/>
                <a:gd name="T10" fmla="*/ 0 w 31"/>
                <a:gd name="T11" fmla="*/ 0 h 29"/>
                <a:gd name="T12" fmla="*/ 5 w 31"/>
                <a:gd name="T13" fmla="*/ 0 h 29"/>
                <a:gd name="T14" fmla="*/ 9 w 31"/>
                <a:gd name="T15" fmla="*/ 1 h 29"/>
                <a:gd name="T16" fmla="*/ 15 w 31"/>
                <a:gd name="T17" fmla="*/ 3 h 29"/>
                <a:gd name="T18" fmla="*/ 21 w 31"/>
                <a:gd name="T19" fmla="*/ 6 h 29"/>
                <a:gd name="T20" fmla="*/ 25 w 31"/>
                <a:gd name="T21" fmla="*/ 9 h 29"/>
                <a:gd name="T22" fmla="*/ 29 w 31"/>
                <a:gd name="T23" fmla="*/ 13 h 29"/>
                <a:gd name="T24" fmla="*/ 31 w 31"/>
                <a:gd name="T25" fmla="*/ 18 h 29"/>
                <a:gd name="T26" fmla="*/ 31 w 31"/>
                <a:gd name="T27" fmla="*/ 24 h 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
                <a:gd name="T43" fmla="*/ 0 h 29"/>
                <a:gd name="T44" fmla="*/ 31 w 31"/>
                <a:gd name="T45" fmla="*/ 29 h 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 h="29">
                  <a:moveTo>
                    <a:pt x="31" y="24"/>
                  </a:moveTo>
                  <a:lnTo>
                    <a:pt x="25" y="26"/>
                  </a:lnTo>
                  <a:lnTo>
                    <a:pt x="17" y="29"/>
                  </a:lnTo>
                  <a:lnTo>
                    <a:pt x="10" y="28"/>
                  </a:lnTo>
                  <a:lnTo>
                    <a:pt x="7" y="21"/>
                  </a:lnTo>
                  <a:lnTo>
                    <a:pt x="0" y="0"/>
                  </a:lnTo>
                  <a:lnTo>
                    <a:pt x="5" y="0"/>
                  </a:lnTo>
                  <a:lnTo>
                    <a:pt x="9" y="1"/>
                  </a:lnTo>
                  <a:lnTo>
                    <a:pt x="15" y="3"/>
                  </a:lnTo>
                  <a:lnTo>
                    <a:pt x="21" y="6"/>
                  </a:lnTo>
                  <a:lnTo>
                    <a:pt x="25" y="9"/>
                  </a:lnTo>
                  <a:lnTo>
                    <a:pt x="29" y="13"/>
                  </a:lnTo>
                  <a:lnTo>
                    <a:pt x="31" y="18"/>
                  </a:lnTo>
                  <a:lnTo>
                    <a:pt x="31"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1" name="Freeform 22"/>
            <p:cNvSpPr>
              <a:spLocks noChangeArrowheads="1"/>
            </p:cNvSpPr>
            <p:nvPr/>
          </p:nvSpPr>
          <p:spPr bwMode="auto">
            <a:xfrm>
              <a:off x="317" y="359"/>
              <a:ext cx="32" cy="42"/>
            </a:xfrm>
            <a:custGeom>
              <a:avLst/>
              <a:gdLst>
                <a:gd name="T0" fmla="*/ 63 w 63"/>
                <a:gd name="T1" fmla="*/ 83 h 83"/>
                <a:gd name="T2" fmla="*/ 55 w 63"/>
                <a:gd name="T3" fmla="*/ 81 h 83"/>
                <a:gd name="T4" fmla="*/ 47 w 63"/>
                <a:gd name="T5" fmla="*/ 79 h 83"/>
                <a:gd name="T6" fmla="*/ 38 w 63"/>
                <a:gd name="T7" fmla="*/ 75 h 83"/>
                <a:gd name="T8" fmla="*/ 29 w 63"/>
                <a:gd name="T9" fmla="*/ 73 h 83"/>
                <a:gd name="T10" fmla="*/ 21 w 63"/>
                <a:gd name="T11" fmla="*/ 68 h 83"/>
                <a:gd name="T12" fmla="*/ 13 w 63"/>
                <a:gd name="T13" fmla="*/ 64 h 83"/>
                <a:gd name="T14" fmla="*/ 6 w 63"/>
                <a:gd name="T15" fmla="*/ 57 h 83"/>
                <a:gd name="T16" fmla="*/ 0 w 63"/>
                <a:gd name="T17" fmla="*/ 49 h 83"/>
                <a:gd name="T18" fmla="*/ 56 w 63"/>
                <a:gd name="T19" fmla="*/ 0 h 83"/>
                <a:gd name="T20" fmla="*/ 63 w 63"/>
                <a:gd name="T21" fmla="*/ 20 h 83"/>
                <a:gd name="T22" fmla="*/ 63 w 63"/>
                <a:gd name="T23" fmla="*/ 41 h 83"/>
                <a:gd name="T24" fmla="*/ 62 w 63"/>
                <a:gd name="T25" fmla="*/ 62 h 83"/>
                <a:gd name="T26" fmla="*/ 63 w 63"/>
                <a:gd name="T27" fmla="*/ 8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83"/>
                <a:gd name="T44" fmla="*/ 63 w 63"/>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83">
                  <a:moveTo>
                    <a:pt x="63" y="83"/>
                  </a:moveTo>
                  <a:lnTo>
                    <a:pt x="55" y="81"/>
                  </a:lnTo>
                  <a:lnTo>
                    <a:pt x="47" y="79"/>
                  </a:lnTo>
                  <a:lnTo>
                    <a:pt x="38" y="75"/>
                  </a:lnTo>
                  <a:lnTo>
                    <a:pt x="29" y="73"/>
                  </a:lnTo>
                  <a:lnTo>
                    <a:pt x="21" y="68"/>
                  </a:lnTo>
                  <a:lnTo>
                    <a:pt x="13" y="64"/>
                  </a:lnTo>
                  <a:lnTo>
                    <a:pt x="6" y="57"/>
                  </a:lnTo>
                  <a:lnTo>
                    <a:pt x="0" y="49"/>
                  </a:lnTo>
                  <a:lnTo>
                    <a:pt x="56" y="0"/>
                  </a:lnTo>
                  <a:lnTo>
                    <a:pt x="63" y="20"/>
                  </a:lnTo>
                  <a:lnTo>
                    <a:pt x="63" y="41"/>
                  </a:lnTo>
                  <a:lnTo>
                    <a:pt x="62" y="62"/>
                  </a:lnTo>
                  <a:lnTo>
                    <a:pt x="63"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2" name="Freeform 23"/>
            <p:cNvSpPr>
              <a:spLocks noChangeArrowheads="1"/>
            </p:cNvSpPr>
            <p:nvPr/>
          </p:nvSpPr>
          <p:spPr bwMode="auto">
            <a:xfrm>
              <a:off x="630" y="364"/>
              <a:ext cx="64" cy="57"/>
            </a:xfrm>
            <a:custGeom>
              <a:avLst/>
              <a:gdLst>
                <a:gd name="T0" fmla="*/ 128 w 128"/>
                <a:gd name="T1" fmla="*/ 3 h 114"/>
                <a:gd name="T2" fmla="*/ 115 w 128"/>
                <a:gd name="T3" fmla="*/ 23 h 114"/>
                <a:gd name="T4" fmla="*/ 102 w 128"/>
                <a:gd name="T5" fmla="*/ 40 h 114"/>
                <a:gd name="T6" fmla="*/ 88 w 128"/>
                <a:gd name="T7" fmla="*/ 55 h 114"/>
                <a:gd name="T8" fmla="*/ 72 w 128"/>
                <a:gd name="T9" fmla="*/ 69 h 114"/>
                <a:gd name="T10" fmla="*/ 56 w 128"/>
                <a:gd name="T11" fmla="*/ 81 h 114"/>
                <a:gd name="T12" fmla="*/ 39 w 128"/>
                <a:gd name="T13" fmla="*/ 93 h 114"/>
                <a:gd name="T14" fmla="*/ 19 w 128"/>
                <a:gd name="T15" fmla="*/ 103 h 114"/>
                <a:gd name="T16" fmla="*/ 0 w 128"/>
                <a:gd name="T17" fmla="*/ 114 h 114"/>
                <a:gd name="T18" fmla="*/ 8 w 128"/>
                <a:gd name="T19" fmla="*/ 93 h 114"/>
                <a:gd name="T20" fmla="*/ 18 w 128"/>
                <a:gd name="T21" fmla="*/ 71 h 114"/>
                <a:gd name="T22" fmla="*/ 30 w 128"/>
                <a:gd name="T23" fmla="*/ 50 h 114"/>
                <a:gd name="T24" fmla="*/ 45 w 128"/>
                <a:gd name="T25" fmla="*/ 31 h 114"/>
                <a:gd name="T26" fmla="*/ 61 w 128"/>
                <a:gd name="T27" fmla="*/ 16 h 114"/>
                <a:gd name="T28" fmla="*/ 80 w 128"/>
                <a:gd name="T29" fmla="*/ 4 h 114"/>
                <a:gd name="T30" fmla="*/ 102 w 128"/>
                <a:gd name="T31" fmla="*/ 0 h 114"/>
                <a:gd name="T32" fmla="*/ 128 w 128"/>
                <a:gd name="T33" fmla="*/ 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14"/>
                <a:gd name="T53" fmla="*/ 128 w 128"/>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14">
                  <a:moveTo>
                    <a:pt x="128" y="3"/>
                  </a:moveTo>
                  <a:lnTo>
                    <a:pt x="115" y="23"/>
                  </a:lnTo>
                  <a:lnTo>
                    <a:pt x="102" y="40"/>
                  </a:lnTo>
                  <a:lnTo>
                    <a:pt x="88" y="55"/>
                  </a:lnTo>
                  <a:lnTo>
                    <a:pt x="72" y="69"/>
                  </a:lnTo>
                  <a:lnTo>
                    <a:pt x="56" y="81"/>
                  </a:lnTo>
                  <a:lnTo>
                    <a:pt x="39" y="93"/>
                  </a:lnTo>
                  <a:lnTo>
                    <a:pt x="19" y="103"/>
                  </a:lnTo>
                  <a:lnTo>
                    <a:pt x="0" y="114"/>
                  </a:lnTo>
                  <a:lnTo>
                    <a:pt x="8" y="93"/>
                  </a:lnTo>
                  <a:lnTo>
                    <a:pt x="18" y="71"/>
                  </a:lnTo>
                  <a:lnTo>
                    <a:pt x="30" y="50"/>
                  </a:lnTo>
                  <a:lnTo>
                    <a:pt x="45" y="31"/>
                  </a:lnTo>
                  <a:lnTo>
                    <a:pt x="61" y="16"/>
                  </a:lnTo>
                  <a:lnTo>
                    <a:pt x="80" y="4"/>
                  </a:lnTo>
                  <a:lnTo>
                    <a:pt x="102" y="0"/>
                  </a:lnTo>
                  <a:lnTo>
                    <a:pt x="128"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3" name="Freeform 24"/>
            <p:cNvSpPr>
              <a:spLocks noChangeArrowheads="1"/>
            </p:cNvSpPr>
            <p:nvPr/>
          </p:nvSpPr>
          <p:spPr bwMode="auto">
            <a:xfrm>
              <a:off x="440" y="406"/>
              <a:ext cx="18" cy="11"/>
            </a:xfrm>
            <a:custGeom>
              <a:avLst/>
              <a:gdLst>
                <a:gd name="T0" fmla="*/ 34 w 34"/>
                <a:gd name="T1" fmla="*/ 16 h 22"/>
                <a:gd name="T2" fmla="*/ 31 w 34"/>
                <a:gd name="T3" fmla="*/ 16 h 22"/>
                <a:gd name="T4" fmla="*/ 27 w 34"/>
                <a:gd name="T5" fmla="*/ 18 h 22"/>
                <a:gd name="T6" fmla="*/ 21 w 34"/>
                <a:gd name="T7" fmla="*/ 19 h 22"/>
                <a:gd name="T8" fmla="*/ 17 w 34"/>
                <a:gd name="T9" fmla="*/ 20 h 22"/>
                <a:gd name="T10" fmla="*/ 12 w 34"/>
                <a:gd name="T11" fmla="*/ 22 h 22"/>
                <a:gd name="T12" fmla="*/ 6 w 34"/>
                <a:gd name="T13" fmla="*/ 20 h 22"/>
                <a:gd name="T14" fmla="*/ 3 w 34"/>
                <a:gd name="T15" fmla="*/ 17 h 22"/>
                <a:gd name="T16" fmla="*/ 0 w 34"/>
                <a:gd name="T17" fmla="*/ 12 h 22"/>
                <a:gd name="T18" fmla="*/ 5 w 34"/>
                <a:gd name="T19" fmla="*/ 10 h 22"/>
                <a:gd name="T20" fmla="*/ 11 w 34"/>
                <a:gd name="T21" fmla="*/ 7 h 22"/>
                <a:gd name="T22" fmla="*/ 17 w 34"/>
                <a:gd name="T23" fmla="*/ 4 h 22"/>
                <a:gd name="T24" fmla="*/ 23 w 34"/>
                <a:gd name="T25" fmla="*/ 1 h 22"/>
                <a:gd name="T26" fmla="*/ 27 w 34"/>
                <a:gd name="T27" fmla="*/ 0 h 22"/>
                <a:gd name="T28" fmla="*/ 31 w 34"/>
                <a:gd name="T29" fmla="*/ 2 h 22"/>
                <a:gd name="T30" fmla="*/ 33 w 34"/>
                <a:gd name="T31" fmla="*/ 7 h 22"/>
                <a:gd name="T32" fmla="*/ 34 w 34"/>
                <a:gd name="T33" fmla="*/ 16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22"/>
                <a:gd name="T53" fmla="*/ 34 w 34"/>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22">
                  <a:moveTo>
                    <a:pt x="34" y="16"/>
                  </a:moveTo>
                  <a:lnTo>
                    <a:pt x="31" y="16"/>
                  </a:lnTo>
                  <a:lnTo>
                    <a:pt x="27" y="18"/>
                  </a:lnTo>
                  <a:lnTo>
                    <a:pt x="21" y="19"/>
                  </a:lnTo>
                  <a:lnTo>
                    <a:pt x="17" y="20"/>
                  </a:lnTo>
                  <a:lnTo>
                    <a:pt x="12" y="22"/>
                  </a:lnTo>
                  <a:lnTo>
                    <a:pt x="6" y="20"/>
                  </a:lnTo>
                  <a:lnTo>
                    <a:pt x="3" y="17"/>
                  </a:lnTo>
                  <a:lnTo>
                    <a:pt x="0" y="12"/>
                  </a:lnTo>
                  <a:lnTo>
                    <a:pt x="5" y="10"/>
                  </a:lnTo>
                  <a:lnTo>
                    <a:pt x="11" y="7"/>
                  </a:lnTo>
                  <a:lnTo>
                    <a:pt x="17" y="4"/>
                  </a:lnTo>
                  <a:lnTo>
                    <a:pt x="23" y="1"/>
                  </a:lnTo>
                  <a:lnTo>
                    <a:pt x="27" y="0"/>
                  </a:lnTo>
                  <a:lnTo>
                    <a:pt x="31" y="2"/>
                  </a:lnTo>
                  <a:lnTo>
                    <a:pt x="33" y="7"/>
                  </a:lnTo>
                  <a:lnTo>
                    <a:pt x="34" y="1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4" name="Freeform 25"/>
            <p:cNvSpPr>
              <a:spLocks noChangeArrowheads="1"/>
            </p:cNvSpPr>
            <p:nvPr/>
          </p:nvSpPr>
          <p:spPr bwMode="auto">
            <a:xfrm>
              <a:off x="119" y="418"/>
              <a:ext cx="162" cy="137"/>
            </a:xfrm>
            <a:custGeom>
              <a:avLst/>
              <a:gdLst>
                <a:gd name="T0" fmla="*/ 220 w 322"/>
                <a:gd name="T1" fmla="*/ 54 h 274"/>
                <a:gd name="T2" fmla="*/ 228 w 322"/>
                <a:gd name="T3" fmla="*/ 58 h 274"/>
                <a:gd name="T4" fmla="*/ 238 w 322"/>
                <a:gd name="T5" fmla="*/ 63 h 274"/>
                <a:gd name="T6" fmla="*/ 250 w 322"/>
                <a:gd name="T7" fmla="*/ 67 h 274"/>
                <a:gd name="T8" fmla="*/ 261 w 322"/>
                <a:gd name="T9" fmla="*/ 70 h 274"/>
                <a:gd name="T10" fmla="*/ 273 w 322"/>
                <a:gd name="T11" fmla="*/ 71 h 274"/>
                <a:gd name="T12" fmla="*/ 284 w 322"/>
                <a:gd name="T13" fmla="*/ 72 h 274"/>
                <a:gd name="T14" fmla="*/ 296 w 322"/>
                <a:gd name="T15" fmla="*/ 71 h 274"/>
                <a:gd name="T16" fmla="*/ 305 w 322"/>
                <a:gd name="T17" fmla="*/ 68 h 274"/>
                <a:gd name="T18" fmla="*/ 309 w 322"/>
                <a:gd name="T19" fmla="*/ 69 h 274"/>
                <a:gd name="T20" fmla="*/ 317 w 322"/>
                <a:gd name="T21" fmla="*/ 73 h 274"/>
                <a:gd name="T22" fmla="*/ 322 w 322"/>
                <a:gd name="T23" fmla="*/ 80 h 274"/>
                <a:gd name="T24" fmla="*/ 322 w 322"/>
                <a:gd name="T25" fmla="*/ 93 h 274"/>
                <a:gd name="T26" fmla="*/ 313 w 322"/>
                <a:gd name="T27" fmla="*/ 102 h 274"/>
                <a:gd name="T28" fmla="*/ 302 w 322"/>
                <a:gd name="T29" fmla="*/ 110 h 274"/>
                <a:gd name="T30" fmla="*/ 288 w 322"/>
                <a:gd name="T31" fmla="*/ 116 h 274"/>
                <a:gd name="T32" fmla="*/ 274 w 322"/>
                <a:gd name="T33" fmla="*/ 121 h 274"/>
                <a:gd name="T34" fmla="*/ 258 w 322"/>
                <a:gd name="T35" fmla="*/ 122 h 274"/>
                <a:gd name="T36" fmla="*/ 242 w 322"/>
                <a:gd name="T37" fmla="*/ 122 h 274"/>
                <a:gd name="T38" fmla="*/ 227 w 322"/>
                <a:gd name="T39" fmla="*/ 120 h 274"/>
                <a:gd name="T40" fmla="*/ 212 w 322"/>
                <a:gd name="T41" fmla="*/ 114 h 274"/>
                <a:gd name="T42" fmla="*/ 200 w 322"/>
                <a:gd name="T43" fmla="*/ 107 h 274"/>
                <a:gd name="T44" fmla="*/ 191 w 322"/>
                <a:gd name="T45" fmla="*/ 101 h 274"/>
                <a:gd name="T46" fmla="*/ 181 w 322"/>
                <a:gd name="T47" fmla="*/ 95 h 274"/>
                <a:gd name="T48" fmla="*/ 170 w 322"/>
                <a:gd name="T49" fmla="*/ 91 h 274"/>
                <a:gd name="T50" fmla="*/ 160 w 322"/>
                <a:gd name="T51" fmla="*/ 90 h 274"/>
                <a:gd name="T52" fmla="*/ 147 w 322"/>
                <a:gd name="T53" fmla="*/ 91 h 274"/>
                <a:gd name="T54" fmla="*/ 132 w 322"/>
                <a:gd name="T55" fmla="*/ 95 h 274"/>
                <a:gd name="T56" fmla="*/ 115 w 322"/>
                <a:gd name="T57" fmla="*/ 103 h 274"/>
                <a:gd name="T58" fmla="*/ 98 w 322"/>
                <a:gd name="T59" fmla="*/ 115 h 274"/>
                <a:gd name="T60" fmla="*/ 86 w 322"/>
                <a:gd name="T61" fmla="*/ 128 h 274"/>
                <a:gd name="T62" fmla="*/ 77 w 322"/>
                <a:gd name="T63" fmla="*/ 141 h 274"/>
                <a:gd name="T64" fmla="*/ 71 w 322"/>
                <a:gd name="T65" fmla="*/ 155 h 274"/>
                <a:gd name="T66" fmla="*/ 67 w 322"/>
                <a:gd name="T67" fmla="*/ 170 h 274"/>
                <a:gd name="T68" fmla="*/ 63 w 322"/>
                <a:gd name="T69" fmla="*/ 185 h 274"/>
                <a:gd name="T70" fmla="*/ 60 w 322"/>
                <a:gd name="T71" fmla="*/ 200 h 274"/>
                <a:gd name="T72" fmla="*/ 55 w 322"/>
                <a:gd name="T73" fmla="*/ 215 h 274"/>
                <a:gd name="T74" fmla="*/ 10 w 322"/>
                <a:gd name="T75" fmla="*/ 274 h 274"/>
                <a:gd name="T76" fmla="*/ 8 w 322"/>
                <a:gd name="T77" fmla="*/ 259 h 274"/>
                <a:gd name="T78" fmla="*/ 2 w 322"/>
                <a:gd name="T79" fmla="*/ 221 h 274"/>
                <a:gd name="T80" fmla="*/ 0 w 322"/>
                <a:gd name="T81" fmla="*/ 172 h 274"/>
                <a:gd name="T82" fmla="*/ 4 w 322"/>
                <a:gd name="T83" fmla="*/ 124 h 274"/>
                <a:gd name="T84" fmla="*/ 16 w 322"/>
                <a:gd name="T85" fmla="*/ 101 h 274"/>
                <a:gd name="T86" fmla="*/ 28 w 322"/>
                <a:gd name="T87" fmla="*/ 80 h 274"/>
                <a:gd name="T88" fmla="*/ 40 w 322"/>
                <a:gd name="T89" fmla="*/ 62 h 274"/>
                <a:gd name="T90" fmla="*/ 55 w 322"/>
                <a:gd name="T91" fmla="*/ 46 h 274"/>
                <a:gd name="T92" fmla="*/ 71 w 322"/>
                <a:gd name="T93" fmla="*/ 32 h 274"/>
                <a:gd name="T94" fmla="*/ 91 w 322"/>
                <a:gd name="T95" fmla="*/ 20 h 274"/>
                <a:gd name="T96" fmla="*/ 113 w 322"/>
                <a:gd name="T97" fmla="*/ 9 h 274"/>
                <a:gd name="T98" fmla="*/ 139 w 322"/>
                <a:gd name="T99" fmla="*/ 0 h 274"/>
                <a:gd name="T100" fmla="*/ 154 w 322"/>
                <a:gd name="T101" fmla="*/ 2 h 274"/>
                <a:gd name="T102" fmla="*/ 168 w 322"/>
                <a:gd name="T103" fmla="*/ 8 h 274"/>
                <a:gd name="T104" fmla="*/ 180 w 322"/>
                <a:gd name="T105" fmla="*/ 15 h 274"/>
                <a:gd name="T106" fmla="*/ 189 w 322"/>
                <a:gd name="T107" fmla="*/ 23 h 274"/>
                <a:gd name="T108" fmla="*/ 197 w 322"/>
                <a:gd name="T109" fmla="*/ 31 h 274"/>
                <a:gd name="T110" fmla="*/ 205 w 322"/>
                <a:gd name="T111" fmla="*/ 40 h 274"/>
                <a:gd name="T112" fmla="*/ 212 w 322"/>
                <a:gd name="T113" fmla="*/ 47 h 274"/>
                <a:gd name="T114" fmla="*/ 220 w 322"/>
                <a:gd name="T115" fmla="*/ 54 h 2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274"/>
                <a:gd name="T176" fmla="*/ 322 w 322"/>
                <a:gd name="T177" fmla="*/ 274 h 27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274">
                  <a:moveTo>
                    <a:pt x="220" y="54"/>
                  </a:moveTo>
                  <a:lnTo>
                    <a:pt x="228" y="58"/>
                  </a:lnTo>
                  <a:lnTo>
                    <a:pt x="238" y="63"/>
                  </a:lnTo>
                  <a:lnTo>
                    <a:pt x="250" y="67"/>
                  </a:lnTo>
                  <a:lnTo>
                    <a:pt x="261" y="70"/>
                  </a:lnTo>
                  <a:lnTo>
                    <a:pt x="273" y="71"/>
                  </a:lnTo>
                  <a:lnTo>
                    <a:pt x="284" y="72"/>
                  </a:lnTo>
                  <a:lnTo>
                    <a:pt x="296" y="71"/>
                  </a:lnTo>
                  <a:lnTo>
                    <a:pt x="305" y="68"/>
                  </a:lnTo>
                  <a:lnTo>
                    <a:pt x="309" y="69"/>
                  </a:lnTo>
                  <a:lnTo>
                    <a:pt x="317" y="73"/>
                  </a:lnTo>
                  <a:lnTo>
                    <a:pt x="322" y="80"/>
                  </a:lnTo>
                  <a:lnTo>
                    <a:pt x="322" y="93"/>
                  </a:lnTo>
                  <a:lnTo>
                    <a:pt x="313" y="102"/>
                  </a:lnTo>
                  <a:lnTo>
                    <a:pt x="302" y="110"/>
                  </a:lnTo>
                  <a:lnTo>
                    <a:pt x="288" y="116"/>
                  </a:lnTo>
                  <a:lnTo>
                    <a:pt x="274" y="121"/>
                  </a:lnTo>
                  <a:lnTo>
                    <a:pt x="258" y="122"/>
                  </a:lnTo>
                  <a:lnTo>
                    <a:pt x="242" y="122"/>
                  </a:lnTo>
                  <a:lnTo>
                    <a:pt x="227" y="120"/>
                  </a:lnTo>
                  <a:lnTo>
                    <a:pt x="212" y="114"/>
                  </a:lnTo>
                  <a:lnTo>
                    <a:pt x="200" y="107"/>
                  </a:lnTo>
                  <a:lnTo>
                    <a:pt x="191" y="101"/>
                  </a:lnTo>
                  <a:lnTo>
                    <a:pt x="181" y="95"/>
                  </a:lnTo>
                  <a:lnTo>
                    <a:pt x="170" y="91"/>
                  </a:lnTo>
                  <a:lnTo>
                    <a:pt x="160" y="90"/>
                  </a:lnTo>
                  <a:lnTo>
                    <a:pt x="147" y="91"/>
                  </a:lnTo>
                  <a:lnTo>
                    <a:pt x="132" y="95"/>
                  </a:lnTo>
                  <a:lnTo>
                    <a:pt x="115" y="103"/>
                  </a:lnTo>
                  <a:lnTo>
                    <a:pt x="98" y="115"/>
                  </a:lnTo>
                  <a:lnTo>
                    <a:pt x="86" y="128"/>
                  </a:lnTo>
                  <a:lnTo>
                    <a:pt x="77" y="141"/>
                  </a:lnTo>
                  <a:lnTo>
                    <a:pt x="71" y="155"/>
                  </a:lnTo>
                  <a:lnTo>
                    <a:pt x="67" y="170"/>
                  </a:lnTo>
                  <a:lnTo>
                    <a:pt x="63" y="185"/>
                  </a:lnTo>
                  <a:lnTo>
                    <a:pt x="60" y="200"/>
                  </a:lnTo>
                  <a:lnTo>
                    <a:pt x="55" y="215"/>
                  </a:lnTo>
                  <a:lnTo>
                    <a:pt x="10" y="274"/>
                  </a:lnTo>
                  <a:lnTo>
                    <a:pt x="8" y="259"/>
                  </a:lnTo>
                  <a:lnTo>
                    <a:pt x="2" y="221"/>
                  </a:lnTo>
                  <a:lnTo>
                    <a:pt x="0" y="172"/>
                  </a:lnTo>
                  <a:lnTo>
                    <a:pt x="4" y="124"/>
                  </a:lnTo>
                  <a:lnTo>
                    <a:pt x="16" y="101"/>
                  </a:lnTo>
                  <a:lnTo>
                    <a:pt x="28" y="80"/>
                  </a:lnTo>
                  <a:lnTo>
                    <a:pt x="40" y="62"/>
                  </a:lnTo>
                  <a:lnTo>
                    <a:pt x="55" y="46"/>
                  </a:lnTo>
                  <a:lnTo>
                    <a:pt x="71" y="32"/>
                  </a:lnTo>
                  <a:lnTo>
                    <a:pt x="91" y="20"/>
                  </a:lnTo>
                  <a:lnTo>
                    <a:pt x="113" y="9"/>
                  </a:lnTo>
                  <a:lnTo>
                    <a:pt x="139" y="0"/>
                  </a:lnTo>
                  <a:lnTo>
                    <a:pt x="154" y="2"/>
                  </a:lnTo>
                  <a:lnTo>
                    <a:pt x="168" y="8"/>
                  </a:lnTo>
                  <a:lnTo>
                    <a:pt x="180" y="15"/>
                  </a:lnTo>
                  <a:lnTo>
                    <a:pt x="189" y="23"/>
                  </a:lnTo>
                  <a:lnTo>
                    <a:pt x="197" y="31"/>
                  </a:lnTo>
                  <a:lnTo>
                    <a:pt x="205" y="40"/>
                  </a:lnTo>
                  <a:lnTo>
                    <a:pt x="212" y="47"/>
                  </a:lnTo>
                  <a:lnTo>
                    <a:pt x="220"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5" name="Freeform 26"/>
            <p:cNvSpPr>
              <a:spLocks noChangeArrowheads="1"/>
            </p:cNvSpPr>
            <p:nvPr/>
          </p:nvSpPr>
          <p:spPr bwMode="auto">
            <a:xfrm>
              <a:off x="468" y="421"/>
              <a:ext cx="266" cy="153"/>
            </a:xfrm>
            <a:custGeom>
              <a:avLst/>
              <a:gdLst>
                <a:gd name="T0" fmla="*/ 515 w 532"/>
                <a:gd name="T1" fmla="*/ 133 h 305"/>
                <a:gd name="T2" fmla="*/ 445 w 532"/>
                <a:gd name="T3" fmla="*/ 179 h 305"/>
                <a:gd name="T4" fmla="*/ 384 w 532"/>
                <a:gd name="T5" fmla="*/ 231 h 305"/>
                <a:gd name="T6" fmla="*/ 403 w 532"/>
                <a:gd name="T7" fmla="*/ 230 h 305"/>
                <a:gd name="T8" fmla="*/ 422 w 532"/>
                <a:gd name="T9" fmla="*/ 221 h 305"/>
                <a:gd name="T10" fmla="*/ 432 w 532"/>
                <a:gd name="T11" fmla="*/ 225 h 305"/>
                <a:gd name="T12" fmla="*/ 418 w 532"/>
                <a:gd name="T13" fmla="*/ 251 h 305"/>
                <a:gd name="T14" fmla="*/ 394 w 532"/>
                <a:gd name="T15" fmla="*/ 268 h 305"/>
                <a:gd name="T16" fmla="*/ 365 w 532"/>
                <a:gd name="T17" fmla="*/ 275 h 305"/>
                <a:gd name="T18" fmla="*/ 341 w 532"/>
                <a:gd name="T19" fmla="*/ 262 h 305"/>
                <a:gd name="T20" fmla="*/ 335 w 532"/>
                <a:gd name="T21" fmla="*/ 245 h 305"/>
                <a:gd name="T22" fmla="*/ 342 w 532"/>
                <a:gd name="T23" fmla="*/ 203 h 305"/>
                <a:gd name="T24" fmla="*/ 363 w 532"/>
                <a:gd name="T25" fmla="*/ 175 h 305"/>
                <a:gd name="T26" fmla="*/ 349 w 532"/>
                <a:gd name="T27" fmla="*/ 162 h 305"/>
                <a:gd name="T28" fmla="*/ 318 w 532"/>
                <a:gd name="T29" fmla="*/ 194 h 305"/>
                <a:gd name="T30" fmla="*/ 310 w 532"/>
                <a:gd name="T31" fmla="*/ 233 h 305"/>
                <a:gd name="T32" fmla="*/ 306 w 532"/>
                <a:gd name="T33" fmla="*/ 261 h 305"/>
                <a:gd name="T34" fmla="*/ 286 w 532"/>
                <a:gd name="T35" fmla="*/ 255 h 305"/>
                <a:gd name="T36" fmla="*/ 269 w 532"/>
                <a:gd name="T37" fmla="*/ 245 h 305"/>
                <a:gd name="T38" fmla="*/ 273 w 532"/>
                <a:gd name="T39" fmla="*/ 202 h 305"/>
                <a:gd name="T40" fmla="*/ 292 w 532"/>
                <a:gd name="T41" fmla="*/ 167 h 305"/>
                <a:gd name="T42" fmla="*/ 297 w 532"/>
                <a:gd name="T43" fmla="*/ 144 h 305"/>
                <a:gd name="T44" fmla="*/ 272 w 532"/>
                <a:gd name="T45" fmla="*/ 156 h 305"/>
                <a:gd name="T46" fmla="*/ 251 w 532"/>
                <a:gd name="T47" fmla="*/ 179 h 305"/>
                <a:gd name="T48" fmla="*/ 235 w 532"/>
                <a:gd name="T49" fmla="*/ 250 h 305"/>
                <a:gd name="T50" fmla="*/ 216 w 532"/>
                <a:gd name="T51" fmla="*/ 250 h 305"/>
                <a:gd name="T52" fmla="*/ 204 w 532"/>
                <a:gd name="T53" fmla="*/ 232 h 305"/>
                <a:gd name="T54" fmla="*/ 205 w 532"/>
                <a:gd name="T55" fmla="*/ 200 h 305"/>
                <a:gd name="T56" fmla="*/ 228 w 532"/>
                <a:gd name="T57" fmla="*/ 151 h 305"/>
                <a:gd name="T58" fmla="*/ 252 w 532"/>
                <a:gd name="T59" fmla="*/ 110 h 305"/>
                <a:gd name="T60" fmla="*/ 218 w 532"/>
                <a:gd name="T61" fmla="*/ 127 h 305"/>
                <a:gd name="T62" fmla="*/ 193 w 532"/>
                <a:gd name="T63" fmla="*/ 156 h 305"/>
                <a:gd name="T64" fmla="*/ 158 w 532"/>
                <a:gd name="T65" fmla="*/ 195 h 305"/>
                <a:gd name="T66" fmla="*/ 98 w 532"/>
                <a:gd name="T67" fmla="*/ 246 h 305"/>
                <a:gd name="T68" fmla="*/ 38 w 532"/>
                <a:gd name="T69" fmla="*/ 292 h 305"/>
                <a:gd name="T70" fmla="*/ 1 w 532"/>
                <a:gd name="T71" fmla="*/ 298 h 305"/>
                <a:gd name="T72" fmla="*/ 6 w 532"/>
                <a:gd name="T73" fmla="*/ 268 h 305"/>
                <a:gd name="T74" fmla="*/ 24 w 532"/>
                <a:gd name="T75" fmla="*/ 244 h 305"/>
                <a:gd name="T76" fmla="*/ 51 w 532"/>
                <a:gd name="T77" fmla="*/ 216 h 305"/>
                <a:gd name="T78" fmla="*/ 94 w 532"/>
                <a:gd name="T79" fmla="*/ 177 h 305"/>
                <a:gd name="T80" fmla="*/ 146 w 532"/>
                <a:gd name="T81" fmla="*/ 133 h 305"/>
                <a:gd name="T82" fmla="*/ 203 w 532"/>
                <a:gd name="T83" fmla="*/ 91 h 305"/>
                <a:gd name="T84" fmla="*/ 264 w 532"/>
                <a:gd name="T85" fmla="*/ 53 h 305"/>
                <a:gd name="T86" fmla="*/ 329 w 532"/>
                <a:gd name="T87" fmla="*/ 19 h 305"/>
                <a:gd name="T88" fmla="*/ 401 w 532"/>
                <a:gd name="T89" fmla="*/ 1 h 305"/>
                <a:gd name="T90" fmla="*/ 468 w 532"/>
                <a:gd name="T91" fmla="*/ 18 h 305"/>
                <a:gd name="T92" fmla="*/ 519 w 532"/>
                <a:gd name="T93" fmla="*/ 60 h 3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2"/>
                <a:gd name="T142" fmla="*/ 0 h 305"/>
                <a:gd name="T143" fmla="*/ 532 w 532"/>
                <a:gd name="T144" fmla="*/ 305 h 3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2" h="305">
                  <a:moveTo>
                    <a:pt x="532" y="79"/>
                  </a:moveTo>
                  <a:lnTo>
                    <a:pt x="528" y="110"/>
                  </a:lnTo>
                  <a:lnTo>
                    <a:pt x="515" y="133"/>
                  </a:lnTo>
                  <a:lnTo>
                    <a:pt x="495" y="151"/>
                  </a:lnTo>
                  <a:lnTo>
                    <a:pt x="471" y="165"/>
                  </a:lnTo>
                  <a:lnTo>
                    <a:pt x="445" y="179"/>
                  </a:lnTo>
                  <a:lnTo>
                    <a:pt x="420" y="193"/>
                  </a:lnTo>
                  <a:lnTo>
                    <a:pt x="398" y="209"/>
                  </a:lnTo>
                  <a:lnTo>
                    <a:pt x="384" y="231"/>
                  </a:lnTo>
                  <a:lnTo>
                    <a:pt x="390" y="232"/>
                  </a:lnTo>
                  <a:lnTo>
                    <a:pt x="397" y="232"/>
                  </a:lnTo>
                  <a:lnTo>
                    <a:pt x="403" y="230"/>
                  </a:lnTo>
                  <a:lnTo>
                    <a:pt x="410" y="228"/>
                  </a:lnTo>
                  <a:lnTo>
                    <a:pt x="416" y="224"/>
                  </a:lnTo>
                  <a:lnTo>
                    <a:pt x="422" y="221"/>
                  </a:lnTo>
                  <a:lnTo>
                    <a:pt x="428" y="217"/>
                  </a:lnTo>
                  <a:lnTo>
                    <a:pt x="435" y="214"/>
                  </a:lnTo>
                  <a:lnTo>
                    <a:pt x="432" y="225"/>
                  </a:lnTo>
                  <a:lnTo>
                    <a:pt x="428" y="235"/>
                  </a:lnTo>
                  <a:lnTo>
                    <a:pt x="424" y="244"/>
                  </a:lnTo>
                  <a:lnTo>
                    <a:pt x="418" y="251"/>
                  </a:lnTo>
                  <a:lnTo>
                    <a:pt x="412" y="258"/>
                  </a:lnTo>
                  <a:lnTo>
                    <a:pt x="404" y="263"/>
                  </a:lnTo>
                  <a:lnTo>
                    <a:pt x="394" y="268"/>
                  </a:lnTo>
                  <a:lnTo>
                    <a:pt x="384" y="273"/>
                  </a:lnTo>
                  <a:lnTo>
                    <a:pt x="374" y="275"/>
                  </a:lnTo>
                  <a:lnTo>
                    <a:pt x="365" y="275"/>
                  </a:lnTo>
                  <a:lnTo>
                    <a:pt x="356" y="273"/>
                  </a:lnTo>
                  <a:lnTo>
                    <a:pt x="348" y="268"/>
                  </a:lnTo>
                  <a:lnTo>
                    <a:pt x="341" y="262"/>
                  </a:lnTo>
                  <a:lnTo>
                    <a:pt x="336" y="256"/>
                  </a:lnTo>
                  <a:lnTo>
                    <a:pt x="334" y="251"/>
                  </a:lnTo>
                  <a:lnTo>
                    <a:pt x="335" y="245"/>
                  </a:lnTo>
                  <a:lnTo>
                    <a:pt x="332" y="228"/>
                  </a:lnTo>
                  <a:lnTo>
                    <a:pt x="335" y="214"/>
                  </a:lnTo>
                  <a:lnTo>
                    <a:pt x="342" y="203"/>
                  </a:lnTo>
                  <a:lnTo>
                    <a:pt x="350" y="194"/>
                  </a:lnTo>
                  <a:lnTo>
                    <a:pt x="358" y="185"/>
                  </a:lnTo>
                  <a:lnTo>
                    <a:pt x="363" y="175"/>
                  </a:lnTo>
                  <a:lnTo>
                    <a:pt x="365" y="163"/>
                  </a:lnTo>
                  <a:lnTo>
                    <a:pt x="359" y="148"/>
                  </a:lnTo>
                  <a:lnTo>
                    <a:pt x="349" y="162"/>
                  </a:lnTo>
                  <a:lnTo>
                    <a:pt x="339" y="174"/>
                  </a:lnTo>
                  <a:lnTo>
                    <a:pt x="327" y="185"/>
                  </a:lnTo>
                  <a:lnTo>
                    <a:pt x="318" y="194"/>
                  </a:lnTo>
                  <a:lnTo>
                    <a:pt x="311" y="206"/>
                  </a:lnTo>
                  <a:lnTo>
                    <a:pt x="307" y="218"/>
                  </a:lnTo>
                  <a:lnTo>
                    <a:pt x="310" y="233"/>
                  </a:lnTo>
                  <a:lnTo>
                    <a:pt x="318" y="252"/>
                  </a:lnTo>
                  <a:lnTo>
                    <a:pt x="312" y="259"/>
                  </a:lnTo>
                  <a:lnTo>
                    <a:pt x="306" y="261"/>
                  </a:lnTo>
                  <a:lnTo>
                    <a:pt x="299" y="261"/>
                  </a:lnTo>
                  <a:lnTo>
                    <a:pt x="292" y="259"/>
                  </a:lnTo>
                  <a:lnTo>
                    <a:pt x="286" y="255"/>
                  </a:lnTo>
                  <a:lnTo>
                    <a:pt x="280" y="251"/>
                  </a:lnTo>
                  <a:lnTo>
                    <a:pt x="274" y="247"/>
                  </a:lnTo>
                  <a:lnTo>
                    <a:pt x="269" y="245"/>
                  </a:lnTo>
                  <a:lnTo>
                    <a:pt x="267" y="229"/>
                  </a:lnTo>
                  <a:lnTo>
                    <a:pt x="269" y="215"/>
                  </a:lnTo>
                  <a:lnTo>
                    <a:pt x="273" y="202"/>
                  </a:lnTo>
                  <a:lnTo>
                    <a:pt x="279" y="191"/>
                  </a:lnTo>
                  <a:lnTo>
                    <a:pt x="286" y="179"/>
                  </a:lnTo>
                  <a:lnTo>
                    <a:pt x="292" y="167"/>
                  </a:lnTo>
                  <a:lnTo>
                    <a:pt x="299" y="155"/>
                  </a:lnTo>
                  <a:lnTo>
                    <a:pt x="304" y="141"/>
                  </a:lnTo>
                  <a:lnTo>
                    <a:pt x="297" y="144"/>
                  </a:lnTo>
                  <a:lnTo>
                    <a:pt x="289" y="146"/>
                  </a:lnTo>
                  <a:lnTo>
                    <a:pt x="280" y="151"/>
                  </a:lnTo>
                  <a:lnTo>
                    <a:pt x="272" y="156"/>
                  </a:lnTo>
                  <a:lnTo>
                    <a:pt x="264" y="163"/>
                  </a:lnTo>
                  <a:lnTo>
                    <a:pt x="257" y="171"/>
                  </a:lnTo>
                  <a:lnTo>
                    <a:pt x="251" y="179"/>
                  </a:lnTo>
                  <a:lnTo>
                    <a:pt x="249" y="190"/>
                  </a:lnTo>
                  <a:lnTo>
                    <a:pt x="242" y="245"/>
                  </a:lnTo>
                  <a:lnTo>
                    <a:pt x="235" y="250"/>
                  </a:lnTo>
                  <a:lnTo>
                    <a:pt x="228" y="252"/>
                  </a:lnTo>
                  <a:lnTo>
                    <a:pt x="221" y="252"/>
                  </a:lnTo>
                  <a:lnTo>
                    <a:pt x="216" y="250"/>
                  </a:lnTo>
                  <a:lnTo>
                    <a:pt x="212" y="245"/>
                  </a:lnTo>
                  <a:lnTo>
                    <a:pt x="207" y="239"/>
                  </a:lnTo>
                  <a:lnTo>
                    <a:pt x="204" y="232"/>
                  </a:lnTo>
                  <a:lnTo>
                    <a:pt x="201" y="224"/>
                  </a:lnTo>
                  <a:lnTo>
                    <a:pt x="201" y="214"/>
                  </a:lnTo>
                  <a:lnTo>
                    <a:pt x="205" y="200"/>
                  </a:lnTo>
                  <a:lnTo>
                    <a:pt x="211" y="184"/>
                  </a:lnTo>
                  <a:lnTo>
                    <a:pt x="219" y="168"/>
                  </a:lnTo>
                  <a:lnTo>
                    <a:pt x="228" y="151"/>
                  </a:lnTo>
                  <a:lnTo>
                    <a:pt x="237" y="136"/>
                  </a:lnTo>
                  <a:lnTo>
                    <a:pt x="245" y="121"/>
                  </a:lnTo>
                  <a:lnTo>
                    <a:pt x="252" y="110"/>
                  </a:lnTo>
                  <a:lnTo>
                    <a:pt x="239" y="114"/>
                  </a:lnTo>
                  <a:lnTo>
                    <a:pt x="228" y="119"/>
                  </a:lnTo>
                  <a:lnTo>
                    <a:pt x="218" y="127"/>
                  </a:lnTo>
                  <a:lnTo>
                    <a:pt x="208" y="136"/>
                  </a:lnTo>
                  <a:lnTo>
                    <a:pt x="200" y="146"/>
                  </a:lnTo>
                  <a:lnTo>
                    <a:pt x="193" y="156"/>
                  </a:lnTo>
                  <a:lnTo>
                    <a:pt x="187" y="168"/>
                  </a:lnTo>
                  <a:lnTo>
                    <a:pt x="181" y="179"/>
                  </a:lnTo>
                  <a:lnTo>
                    <a:pt x="158" y="195"/>
                  </a:lnTo>
                  <a:lnTo>
                    <a:pt x="136" y="213"/>
                  </a:lnTo>
                  <a:lnTo>
                    <a:pt x="116" y="230"/>
                  </a:lnTo>
                  <a:lnTo>
                    <a:pt x="98" y="246"/>
                  </a:lnTo>
                  <a:lnTo>
                    <a:pt x="79" y="263"/>
                  </a:lnTo>
                  <a:lnTo>
                    <a:pt x="60" y="278"/>
                  </a:lnTo>
                  <a:lnTo>
                    <a:pt x="38" y="292"/>
                  </a:lnTo>
                  <a:lnTo>
                    <a:pt x="14" y="304"/>
                  </a:lnTo>
                  <a:lnTo>
                    <a:pt x="4" y="305"/>
                  </a:lnTo>
                  <a:lnTo>
                    <a:pt x="1" y="298"/>
                  </a:lnTo>
                  <a:lnTo>
                    <a:pt x="0" y="288"/>
                  </a:lnTo>
                  <a:lnTo>
                    <a:pt x="1" y="275"/>
                  </a:lnTo>
                  <a:lnTo>
                    <a:pt x="6" y="268"/>
                  </a:lnTo>
                  <a:lnTo>
                    <a:pt x="11" y="261"/>
                  </a:lnTo>
                  <a:lnTo>
                    <a:pt x="17" y="253"/>
                  </a:lnTo>
                  <a:lnTo>
                    <a:pt x="24" y="244"/>
                  </a:lnTo>
                  <a:lnTo>
                    <a:pt x="32" y="235"/>
                  </a:lnTo>
                  <a:lnTo>
                    <a:pt x="41" y="225"/>
                  </a:lnTo>
                  <a:lnTo>
                    <a:pt x="51" y="216"/>
                  </a:lnTo>
                  <a:lnTo>
                    <a:pt x="62" y="207"/>
                  </a:lnTo>
                  <a:lnTo>
                    <a:pt x="78" y="192"/>
                  </a:lnTo>
                  <a:lnTo>
                    <a:pt x="94" y="177"/>
                  </a:lnTo>
                  <a:lnTo>
                    <a:pt x="110" y="162"/>
                  </a:lnTo>
                  <a:lnTo>
                    <a:pt x="128" y="148"/>
                  </a:lnTo>
                  <a:lnTo>
                    <a:pt x="146" y="133"/>
                  </a:lnTo>
                  <a:lnTo>
                    <a:pt x="165" y="119"/>
                  </a:lnTo>
                  <a:lnTo>
                    <a:pt x="183" y="104"/>
                  </a:lnTo>
                  <a:lnTo>
                    <a:pt x="203" y="91"/>
                  </a:lnTo>
                  <a:lnTo>
                    <a:pt x="222" y="78"/>
                  </a:lnTo>
                  <a:lnTo>
                    <a:pt x="243" y="65"/>
                  </a:lnTo>
                  <a:lnTo>
                    <a:pt x="264" y="53"/>
                  </a:lnTo>
                  <a:lnTo>
                    <a:pt x="286" y="41"/>
                  </a:lnTo>
                  <a:lnTo>
                    <a:pt x="307" y="30"/>
                  </a:lnTo>
                  <a:lnTo>
                    <a:pt x="329" y="19"/>
                  </a:lnTo>
                  <a:lnTo>
                    <a:pt x="352" y="9"/>
                  </a:lnTo>
                  <a:lnTo>
                    <a:pt x="377" y="0"/>
                  </a:lnTo>
                  <a:lnTo>
                    <a:pt x="401" y="1"/>
                  </a:lnTo>
                  <a:lnTo>
                    <a:pt x="424" y="4"/>
                  </a:lnTo>
                  <a:lnTo>
                    <a:pt x="447" y="10"/>
                  </a:lnTo>
                  <a:lnTo>
                    <a:pt x="468" y="18"/>
                  </a:lnTo>
                  <a:lnTo>
                    <a:pt x="486" y="30"/>
                  </a:lnTo>
                  <a:lnTo>
                    <a:pt x="504" y="43"/>
                  </a:lnTo>
                  <a:lnTo>
                    <a:pt x="519" y="60"/>
                  </a:lnTo>
                  <a:lnTo>
                    <a:pt x="532"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6" name="Freeform 27"/>
            <p:cNvSpPr>
              <a:spLocks noChangeArrowheads="1"/>
            </p:cNvSpPr>
            <p:nvPr/>
          </p:nvSpPr>
          <p:spPr bwMode="auto">
            <a:xfrm>
              <a:off x="926" y="448"/>
              <a:ext cx="120" cy="257"/>
            </a:xfrm>
            <a:custGeom>
              <a:avLst/>
              <a:gdLst>
                <a:gd name="T0" fmla="*/ 124 w 240"/>
                <a:gd name="T1" fmla="*/ 257 h 513"/>
                <a:gd name="T2" fmla="*/ 109 w 240"/>
                <a:gd name="T3" fmla="*/ 290 h 513"/>
                <a:gd name="T4" fmla="*/ 94 w 240"/>
                <a:gd name="T5" fmla="*/ 322 h 513"/>
                <a:gd name="T6" fmla="*/ 78 w 240"/>
                <a:gd name="T7" fmla="*/ 354 h 513"/>
                <a:gd name="T8" fmla="*/ 62 w 240"/>
                <a:gd name="T9" fmla="*/ 388 h 513"/>
                <a:gd name="T10" fmla="*/ 46 w 240"/>
                <a:gd name="T11" fmla="*/ 420 h 513"/>
                <a:gd name="T12" fmla="*/ 30 w 240"/>
                <a:gd name="T13" fmla="*/ 451 h 513"/>
                <a:gd name="T14" fmla="*/ 14 w 240"/>
                <a:gd name="T15" fmla="*/ 482 h 513"/>
                <a:gd name="T16" fmla="*/ 0 w 240"/>
                <a:gd name="T17" fmla="*/ 513 h 513"/>
                <a:gd name="T18" fmla="*/ 11 w 240"/>
                <a:gd name="T19" fmla="*/ 480 h 513"/>
                <a:gd name="T20" fmla="*/ 23 w 240"/>
                <a:gd name="T21" fmla="*/ 447 h 513"/>
                <a:gd name="T22" fmla="*/ 36 w 240"/>
                <a:gd name="T23" fmla="*/ 413 h 513"/>
                <a:gd name="T24" fmla="*/ 49 w 240"/>
                <a:gd name="T25" fmla="*/ 380 h 513"/>
                <a:gd name="T26" fmla="*/ 64 w 240"/>
                <a:gd name="T27" fmla="*/ 348 h 513"/>
                <a:gd name="T28" fmla="*/ 81 w 240"/>
                <a:gd name="T29" fmla="*/ 314 h 513"/>
                <a:gd name="T30" fmla="*/ 96 w 240"/>
                <a:gd name="T31" fmla="*/ 282 h 513"/>
                <a:gd name="T32" fmla="*/ 112 w 240"/>
                <a:gd name="T33" fmla="*/ 249 h 513"/>
                <a:gd name="T34" fmla="*/ 128 w 240"/>
                <a:gd name="T35" fmla="*/ 216 h 513"/>
                <a:gd name="T36" fmla="*/ 145 w 240"/>
                <a:gd name="T37" fmla="*/ 184 h 513"/>
                <a:gd name="T38" fmla="*/ 161 w 240"/>
                <a:gd name="T39" fmla="*/ 153 h 513"/>
                <a:gd name="T40" fmla="*/ 177 w 240"/>
                <a:gd name="T41" fmla="*/ 121 h 513"/>
                <a:gd name="T42" fmla="*/ 193 w 240"/>
                <a:gd name="T43" fmla="*/ 90 h 513"/>
                <a:gd name="T44" fmla="*/ 210 w 240"/>
                <a:gd name="T45" fmla="*/ 60 h 513"/>
                <a:gd name="T46" fmla="*/ 225 w 240"/>
                <a:gd name="T47" fmla="*/ 30 h 513"/>
                <a:gd name="T48" fmla="*/ 240 w 240"/>
                <a:gd name="T49" fmla="*/ 0 h 513"/>
                <a:gd name="T50" fmla="*/ 227 w 240"/>
                <a:gd name="T51" fmla="*/ 34 h 513"/>
                <a:gd name="T52" fmla="*/ 211 w 240"/>
                <a:gd name="T53" fmla="*/ 75 h 513"/>
                <a:gd name="T54" fmla="*/ 192 w 240"/>
                <a:gd name="T55" fmla="*/ 117 h 513"/>
                <a:gd name="T56" fmla="*/ 173 w 240"/>
                <a:gd name="T57" fmla="*/ 159 h 513"/>
                <a:gd name="T58" fmla="*/ 154 w 240"/>
                <a:gd name="T59" fmla="*/ 197 h 513"/>
                <a:gd name="T60" fmla="*/ 139 w 240"/>
                <a:gd name="T61" fmla="*/ 228 h 513"/>
                <a:gd name="T62" fmla="*/ 128 w 240"/>
                <a:gd name="T63" fmla="*/ 249 h 513"/>
                <a:gd name="T64" fmla="*/ 124 w 240"/>
                <a:gd name="T65" fmla="*/ 257 h 5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0"/>
                <a:gd name="T100" fmla="*/ 0 h 513"/>
                <a:gd name="T101" fmla="*/ 240 w 240"/>
                <a:gd name="T102" fmla="*/ 513 h 5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0" h="513">
                  <a:moveTo>
                    <a:pt x="124" y="257"/>
                  </a:moveTo>
                  <a:lnTo>
                    <a:pt x="109" y="290"/>
                  </a:lnTo>
                  <a:lnTo>
                    <a:pt x="94" y="322"/>
                  </a:lnTo>
                  <a:lnTo>
                    <a:pt x="78" y="354"/>
                  </a:lnTo>
                  <a:lnTo>
                    <a:pt x="62" y="388"/>
                  </a:lnTo>
                  <a:lnTo>
                    <a:pt x="46" y="420"/>
                  </a:lnTo>
                  <a:lnTo>
                    <a:pt x="30" y="451"/>
                  </a:lnTo>
                  <a:lnTo>
                    <a:pt x="14" y="482"/>
                  </a:lnTo>
                  <a:lnTo>
                    <a:pt x="0" y="513"/>
                  </a:lnTo>
                  <a:lnTo>
                    <a:pt x="11" y="480"/>
                  </a:lnTo>
                  <a:lnTo>
                    <a:pt x="23" y="447"/>
                  </a:lnTo>
                  <a:lnTo>
                    <a:pt x="36" y="413"/>
                  </a:lnTo>
                  <a:lnTo>
                    <a:pt x="49" y="380"/>
                  </a:lnTo>
                  <a:lnTo>
                    <a:pt x="64" y="348"/>
                  </a:lnTo>
                  <a:lnTo>
                    <a:pt x="81" y="314"/>
                  </a:lnTo>
                  <a:lnTo>
                    <a:pt x="96" y="282"/>
                  </a:lnTo>
                  <a:lnTo>
                    <a:pt x="112" y="249"/>
                  </a:lnTo>
                  <a:lnTo>
                    <a:pt x="128" y="216"/>
                  </a:lnTo>
                  <a:lnTo>
                    <a:pt x="145" y="184"/>
                  </a:lnTo>
                  <a:lnTo>
                    <a:pt x="161" y="153"/>
                  </a:lnTo>
                  <a:lnTo>
                    <a:pt x="177" y="121"/>
                  </a:lnTo>
                  <a:lnTo>
                    <a:pt x="193" y="90"/>
                  </a:lnTo>
                  <a:lnTo>
                    <a:pt x="210" y="60"/>
                  </a:lnTo>
                  <a:lnTo>
                    <a:pt x="225" y="30"/>
                  </a:lnTo>
                  <a:lnTo>
                    <a:pt x="240" y="0"/>
                  </a:lnTo>
                  <a:lnTo>
                    <a:pt x="227" y="34"/>
                  </a:lnTo>
                  <a:lnTo>
                    <a:pt x="211" y="75"/>
                  </a:lnTo>
                  <a:lnTo>
                    <a:pt x="192" y="117"/>
                  </a:lnTo>
                  <a:lnTo>
                    <a:pt x="173" y="159"/>
                  </a:lnTo>
                  <a:lnTo>
                    <a:pt x="154" y="197"/>
                  </a:lnTo>
                  <a:lnTo>
                    <a:pt x="139" y="228"/>
                  </a:lnTo>
                  <a:lnTo>
                    <a:pt x="128" y="249"/>
                  </a:lnTo>
                  <a:lnTo>
                    <a:pt x="124"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7" name="Freeform 28"/>
            <p:cNvSpPr>
              <a:spLocks noChangeArrowheads="1"/>
            </p:cNvSpPr>
            <p:nvPr/>
          </p:nvSpPr>
          <p:spPr bwMode="auto">
            <a:xfrm>
              <a:off x="163" y="480"/>
              <a:ext cx="19" cy="24"/>
            </a:xfrm>
            <a:custGeom>
              <a:avLst/>
              <a:gdLst>
                <a:gd name="T0" fmla="*/ 0 w 38"/>
                <a:gd name="T1" fmla="*/ 48 h 48"/>
                <a:gd name="T2" fmla="*/ 38 w 38"/>
                <a:gd name="T3" fmla="*/ 0 h 48"/>
                <a:gd name="T4" fmla="*/ 21 w 38"/>
                <a:gd name="T5" fmla="*/ 35 h 48"/>
                <a:gd name="T6" fmla="*/ 0 w 38"/>
                <a:gd name="T7" fmla="*/ 48 h 48"/>
                <a:gd name="T8" fmla="*/ 0 60000 65536"/>
                <a:gd name="T9" fmla="*/ 0 60000 65536"/>
                <a:gd name="T10" fmla="*/ 0 60000 65536"/>
                <a:gd name="T11" fmla="*/ 0 60000 65536"/>
                <a:gd name="T12" fmla="*/ 0 w 38"/>
                <a:gd name="T13" fmla="*/ 0 h 48"/>
                <a:gd name="T14" fmla="*/ 38 w 38"/>
                <a:gd name="T15" fmla="*/ 48 h 48"/>
              </a:gdLst>
              <a:ahLst/>
              <a:cxnLst>
                <a:cxn ang="T8">
                  <a:pos x="T0" y="T1"/>
                </a:cxn>
                <a:cxn ang="T9">
                  <a:pos x="T2" y="T3"/>
                </a:cxn>
                <a:cxn ang="T10">
                  <a:pos x="T4" y="T5"/>
                </a:cxn>
                <a:cxn ang="T11">
                  <a:pos x="T6" y="T7"/>
                </a:cxn>
              </a:cxnLst>
              <a:rect l="T12" t="T13" r="T14" b="T15"/>
              <a:pathLst>
                <a:path w="38" h="48">
                  <a:moveTo>
                    <a:pt x="0" y="48"/>
                  </a:moveTo>
                  <a:lnTo>
                    <a:pt x="38" y="0"/>
                  </a:lnTo>
                  <a:lnTo>
                    <a:pt x="21" y="3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8" name="Freeform 29"/>
            <p:cNvSpPr>
              <a:spLocks noChangeArrowheads="1"/>
            </p:cNvSpPr>
            <p:nvPr/>
          </p:nvSpPr>
          <p:spPr bwMode="auto">
            <a:xfrm>
              <a:off x="513" y="712"/>
              <a:ext cx="291" cy="35"/>
            </a:xfrm>
            <a:custGeom>
              <a:avLst/>
              <a:gdLst>
                <a:gd name="T0" fmla="*/ 582 w 582"/>
                <a:gd name="T1" fmla="*/ 59 h 70"/>
                <a:gd name="T2" fmla="*/ 568 w 582"/>
                <a:gd name="T3" fmla="*/ 69 h 70"/>
                <a:gd name="T4" fmla="*/ 531 w 582"/>
                <a:gd name="T5" fmla="*/ 70 h 70"/>
                <a:gd name="T6" fmla="*/ 494 w 582"/>
                <a:gd name="T7" fmla="*/ 70 h 70"/>
                <a:gd name="T8" fmla="*/ 458 w 582"/>
                <a:gd name="T9" fmla="*/ 67 h 70"/>
                <a:gd name="T10" fmla="*/ 421 w 582"/>
                <a:gd name="T11" fmla="*/ 61 h 70"/>
                <a:gd name="T12" fmla="*/ 386 w 582"/>
                <a:gd name="T13" fmla="*/ 55 h 70"/>
                <a:gd name="T14" fmla="*/ 350 w 582"/>
                <a:gd name="T15" fmla="*/ 49 h 70"/>
                <a:gd name="T16" fmla="*/ 314 w 582"/>
                <a:gd name="T17" fmla="*/ 40 h 70"/>
                <a:gd name="T18" fmla="*/ 280 w 582"/>
                <a:gd name="T19" fmla="*/ 34 h 70"/>
                <a:gd name="T20" fmla="*/ 244 w 582"/>
                <a:gd name="T21" fmla="*/ 28 h 70"/>
                <a:gd name="T22" fmla="*/ 209 w 582"/>
                <a:gd name="T23" fmla="*/ 22 h 70"/>
                <a:gd name="T24" fmla="*/ 174 w 582"/>
                <a:gd name="T25" fmla="*/ 19 h 70"/>
                <a:gd name="T26" fmla="*/ 139 w 582"/>
                <a:gd name="T27" fmla="*/ 17 h 70"/>
                <a:gd name="T28" fmla="*/ 105 w 582"/>
                <a:gd name="T29" fmla="*/ 20 h 70"/>
                <a:gd name="T30" fmla="*/ 70 w 582"/>
                <a:gd name="T31" fmla="*/ 24 h 70"/>
                <a:gd name="T32" fmla="*/ 34 w 582"/>
                <a:gd name="T33" fmla="*/ 32 h 70"/>
                <a:gd name="T34" fmla="*/ 0 w 582"/>
                <a:gd name="T35" fmla="*/ 45 h 70"/>
                <a:gd name="T36" fmla="*/ 32 w 582"/>
                <a:gd name="T37" fmla="*/ 28 h 70"/>
                <a:gd name="T38" fmla="*/ 64 w 582"/>
                <a:gd name="T39" fmla="*/ 15 h 70"/>
                <a:gd name="T40" fmla="*/ 97 w 582"/>
                <a:gd name="T41" fmla="*/ 6 h 70"/>
                <a:gd name="T42" fmla="*/ 130 w 582"/>
                <a:gd name="T43" fmla="*/ 1 h 70"/>
                <a:gd name="T44" fmla="*/ 163 w 582"/>
                <a:gd name="T45" fmla="*/ 0 h 70"/>
                <a:gd name="T46" fmla="*/ 198 w 582"/>
                <a:gd name="T47" fmla="*/ 1 h 70"/>
                <a:gd name="T48" fmla="*/ 231 w 582"/>
                <a:gd name="T49" fmla="*/ 6 h 70"/>
                <a:gd name="T50" fmla="*/ 266 w 582"/>
                <a:gd name="T51" fmla="*/ 11 h 70"/>
                <a:gd name="T52" fmla="*/ 300 w 582"/>
                <a:gd name="T53" fmla="*/ 17 h 70"/>
                <a:gd name="T54" fmla="*/ 335 w 582"/>
                <a:gd name="T55" fmla="*/ 26 h 70"/>
                <a:gd name="T56" fmla="*/ 370 w 582"/>
                <a:gd name="T57" fmla="*/ 32 h 70"/>
                <a:gd name="T58" fmla="*/ 404 w 582"/>
                <a:gd name="T59" fmla="*/ 40 h 70"/>
                <a:gd name="T60" fmla="*/ 440 w 582"/>
                <a:gd name="T61" fmla="*/ 46 h 70"/>
                <a:gd name="T62" fmla="*/ 474 w 582"/>
                <a:gd name="T63" fmla="*/ 52 h 70"/>
                <a:gd name="T64" fmla="*/ 509 w 582"/>
                <a:gd name="T65" fmla="*/ 54 h 70"/>
                <a:gd name="T66" fmla="*/ 544 w 582"/>
                <a:gd name="T67" fmla="*/ 55 h 70"/>
                <a:gd name="T68" fmla="*/ 582 w 582"/>
                <a:gd name="T69" fmla="*/ 59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70"/>
                <a:gd name="T107" fmla="*/ 582 w 582"/>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70">
                  <a:moveTo>
                    <a:pt x="582" y="59"/>
                  </a:moveTo>
                  <a:lnTo>
                    <a:pt x="568" y="69"/>
                  </a:lnTo>
                  <a:lnTo>
                    <a:pt x="531" y="70"/>
                  </a:lnTo>
                  <a:lnTo>
                    <a:pt x="494" y="70"/>
                  </a:lnTo>
                  <a:lnTo>
                    <a:pt x="458" y="67"/>
                  </a:lnTo>
                  <a:lnTo>
                    <a:pt x="421" y="61"/>
                  </a:lnTo>
                  <a:lnTo>
                    <a:pt x="386" y="55"/>
                  </a:lnTo>
                  <a:lnTo>
                    <a:pt x="350" y="49"/>
                  </a:lnTo>
                  <a:lnTo>
                    <a:pt x="314" y="40"/>
                  </a:lnTo>
                  <a:lnTo>
                    <a:pt x="280" y="34"/>
                  </a:lnTo>
                  <a:lnTo>
                    <a:pt x="244" y="28"/>
                  </a:lnTo>
                  <a:lnTo>
                    <a:pt x="209" y="22"/>
                  </a:lnTo>
                  <a:lnTo>
                    <a:pt x="174" y="19"/>
                  </a:lnTo>
                  <a:lnTo>
                    <a:pt x="139" y="17"/>
                  </a:lnTo>
                  <a:lnTo>
                    <a:pt x="105" y="20"/>
                  </a:lnTo>
                  <a:lnTo>
                    <a:pt x="70" y="24"/>
                  </a:lnTo>
                  <a:lnTo>
                    <a:pt x="34" y="32"/>
                  </a:lnTo>
                  <a:lnTo>
                    <a:pt x="0" y="45"/>
                  </a:lnTo>
                  <a:lnTo>
                    <a:pt x="32" y="28"/>
                  </a:lnTo>
                  <a:lnTo>
                    <a:pt x="64" y="15"/>
                  </a:lnTo>
                  <a:lnTo>
                    <a:pt x="97" y="6"/>
                  </a:lnTo>
                  <a:lnTo>
                    <a:pt x="130" y="1"/>
                  </a:lnTo>
                  <a:lnTo>
                    <a:pt x="163" y="0"/>
                  </a:lnTo>
                  <a:lnTo>
                    <a:pt x="198" y="1"/>
                  </a:lnTo>
                  <a:lnTo>
                    <a:pt x="231" y="6"/>
                  </a:lnTo>
                  <a:lnTo>
                    <a:pt x="266" y="11"/>
                  </a:lnTo>
                  <a:lnTo>
                    <a:pt x="300" y="17"/>
                  </a:lnTo>
                  <a:lnTo>
                    <a:pt x="335" y="26"/>
                  </a:lnTo>
                  <a:lnTo>
                    <a:pt x="370" y="32"/>
                  </a:lnTo>
                  <a:lnTo>
                    <a:pt x="404" y="40"/>
                  </a:lnTo>
                  <a:lnTo>
                    <a:pt x="440" y="46"/>
                  </a:lnTo>
                  <a:lnTo>
                    <a:pt x="474" y="52"/>
                  </a:lnTo>
                  <a:lnTo>
                    <a:pt x="509" y="54"/>
                  </a:lnTo>
                  <a:lnTo>
                    <a:pt x="544" y="55"/>
                  </a:lnTo>
                  <a:lnTo>
                    <a:pt x="582" y="5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9" name="Freeform 30"/>
            <p:cNvSpPr>
              <a:spLocks noChangeArrowheads="1"/>
            </p:cNvSpPr>
            <p:nvPr/>
          </p:nvSpPr>
          <p:spPr bwMode="auto">
            <a:xfrm>
              <a:off x="513" y="751"/>
              <a:ext cx="190" cy="23"/>
            </a:xfrm>
            <a:custGeom>
              <a:avLst/>
              <a:gdLst>
                <a:gd name="T0" fmla="*/ 380 w 380"/>
                <a:gd name="T1" fmla="*/ 47 h 47"/>
                <a:gd name="T2" fmla="*/ 357 w 380"/>
                <a:gd name="T3" fmla="*/ 45 h 47"/>
                <a:gd name="T4" fmla="*/ 334 w 380"/>
                <a:gd name="T5" fmla="*/ 44 h 47"/>
                <a:gd name="T6" fmla="*/ 311 w 380"/>
                <a:gd name="T7" fmla="*/ 42 h 47"/>
                <a:gd name="T8" fmla="*/ 287 w 380"/>
                <a:gd name="T9" fmla="*/ 38 h 47"/>
                <a:gd name="T10" fmla="*/ 264 w 380"/>
                <a:gd name="T11" fmla="*/ 35 h 47"/>
                <a:gd name="T12" fmla="*/ 239 w 380"/>
                <a:gd name="T13" fmla="*/ 30 h 47"/>
                <a:gd name="T14" fmla="*/ 215 w 380"/>
                <a:gd name="T15" fmla="*/ 27 h 47"/>
                <a:gd name="T16" fmla="*/ 191 w 380"/>
                <a:gd name="T17" fmla="*/ 24 h 47"/>
                <a:gd name="T18" fmla="*/ 167 w 380"/>
                <a:gd name="T19" fmla="*/ 21 h 47"/>
                <a:gd name="T20" fmla="*/ 143 w 380"/>
                <a:gd name="T21" fmla="*/ 19 h 47"/>
                <a:gd name="T22" fmla="*/ 118 w 380"/>
                <a:gd name="T23" fmla="*/ 18 h 47"/>
                <a:gd name="T24" fmla="*/ 94 w 380"/>
                <a:gd name="T25" fmla="*/ 19 h 47"/>
                <a:gd name="T26" fmla="*/ 71 w 380"/>
                <a:gd name="T27" fmla="*/ 21 h 47"/>
                <a:gd name="T28" fmla="*/ 47 w 380"/>
                <a:gd name="T29" fmla="*/ 25 h 47"/>
                <a:gd name="T30" fmla="*/ 23 w 380"/>
                <a:gd name="T31" fmla="*/ 32 h 47"/>
                <a:gd name="T32" fmla="*/ 0 w 380"/>
                <a:gd name="T33" fmla="*/ 40 h 47"/>
                <a:gd name="T34" fmla="*/ 22 w 380"/>
                <a:gd name="T35" fmla="*/ 27 h 47"/>
                <a:gd name="T36" fmla="*/ 44 w 380"/>
                <a:gd name="T37" fmla="*/ 18 h 47"/>
                <a:gd name="T38" fmla="*/ 67 w 380"/>
                <a:gd name="T39" fmla="*/ 11 h 47"/>
                <a:gd name="T40" fmla="*/ 91 w 380"/>
                <a:gd name="T41" fmla="*/ 5 h 47"/>
                <a:gd name="T42" fmla="*/ 115 w 380"/>
                <a:gd name="T43" fmla="*/ 2 h 47"/>
                <a:gd name="T44" fmla="*/ 140 w 380"/>
                <a:gd name="T45" fmla="*/ 0 h 47"/>
                <a:gd name="T46" fmla="*/ 164 w 380"/>
                <a:gd name="T47" fmla="*/ 2 h 47"/>
                <a:gd name="T48" fmla="*/ 190 w 380"/>
                <a:gd name="T49" fmla="*/ 3 h 47"/>
                <a:gd name="T50" fmla="*/ 215 w 380"/>
                <a:gd name="T51" fmla="*/ 6 h 47"/>
                <a:gd name="T52" fmla="*/ 241 w 380"/>
                <a:gd name="T53" fmla="*/ 10 h 47"/>
                <a:gd name="T54" fmla="*/ 265 w 380"/>
                <a:gd name="T55" fmla="*/ 15 h 47"/>
                <a:gd name="T56" fmla="*/ 290 w 380"/>
                <a:gd name="T57" fmla="*/ 21 h 47"/>
                <a:gd name="T58" fmla="*/ 313 w 380"/>
                <a:gd name="T59" fmla="*/ 27 h 47"/>
                <a:gd name="T60" fmla="*/ 336 w 380"/>
                <a:gd name="T61" fmla="*/ 34 h 47"/>
                <a:gd name="T62" fmla="*/ 359 w 380"/>
                <a:gd name="T63" fmla="*/ 40 h 47"/>
                <a:gd name="T64" fmla="*/ 380 w 380"/>
                <a:gd name="T65" fmla="*/ 47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0"/>
                <a:gd name="T100" fmla="*/ 0 h 47"/>
                <a:gd name="T101" fmla="*/ 380 w 380"/>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0" h="47">
                  <a:moveTo>
                    <a:pt x="380" y="47"/>
                  </a:moveTo>
                  <a:lnTo>
                    <a:pt x="357" y="45"/>
                  </a:lnTo>
                  <a:lnTo>
                    <a:pt x="334" y="44"/>
                  </a:lnTo>
                  <a:lnTo>
                    <a:pt x="311" y="42"/>
                  </a:lnTo>
                  <a:lnTo>
                    <a:pt x="287" y="38"/>
                  </a:lnTo>
                  <a:lnTo>
                    <a:pt x="264" y="35"/>
                  </a:lnTo>
                  <a:lnTo>
                    <a:pt x="239" y="30"/>
                  </a:lnTo>
                  <a:lnTo>
                    <a:pt x="215" y="27"/>
                  </a:lnTo>
                  <a:lnTo>
                    <a:pt x="191" y="24"/>
                  </a:lnTo>
                  <a:lnTo>
                    <a:pt x="167" y="21"/>
                  </a:lnTo>
                  <a:lnTo>
                    <a:pt x="143" y="19"/>
                  </a:lnTo>
                  <a:lnTo>
                    <a:pt x="118" y="18"/>
                  </a:lnTo>
                  <a:lnTo>
                    <a:pt x="94" y="19"/>
                  </a:lnTo>
                  <a:lnTo>
                    <a:pt x="71" y="21"/>
                  </a:lnTo>
                  <a:lnTo>
                    <a:pt x="47" y="25"/>
                  </a:lnTo>
                  <a:lnTo>
                    <a:pt x="23" y="32"/>
                  </a:lnTo>
                  <a:lnTo>
                    <a:pt x="0" y="40"/>
                  </a:lnTo>
                  <a:lnTo>
                    <a:pt x="22" y="27"/>
                  </a:lnTo>
                  <a:lnTo>
                    <a:pt x="44" y="18"/>
                  </a:lnTo>
                  <a:lnTo>
                    <a:pt x="67" y="11"/>
                  </a:lnTo>
                  <a:lnTo>
                    <a:pt x="91" y="5"/>
                  </a:lnTo>
                  <a:lnTo>
                    <a:pt x="115" y="2"/>
                  </a:lnTo>
                  <a:lnTo>
                    <a:pt x="140" y="0"/>
                  </a:lnTo>
                  <a:lnTo>
                    <a:pt x="164" y="2"/>
                  </a:lnTo>
                  <a:lnTo>
                    <a:pt x="190" y="3"/>
                  </a:lnTo>
                  <a:lnTo>
                    <a:pt x="215" y="6"/>
                  </a:lnTo>
                  <a:lnTo>
                    <a:pt x="241" y="10"/>
                  </a:lnTo>
                  <a:lnTo>
                    <a:pt x="265" y="15"/>
                  </a:lnTo>
                  <a:lnTo>
                    <a:pt x="290" y="21"/>
                  </a:lnTo>
                  <a:lnTo>
                    <a:pt x="313" y="27"/>
                  </a:lnTo>
                  <a:lnTo>
                    <a:pt x="336" y="34"/>
                  </a:lnTo>
                  <a:lnTo>
                    <a:pt x="359" y="40"/>
                  </a:lnTo>
                  <a:lnTo>
                    <a:pt x="380"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30" name="Freeform 31"/>
            <p:cNvSpPr>
              <a:spLocks noChangeArrowheads="1"/>
            </p:cNvSpPr>
            <p:nvPr/>
          </p:nvSpPr>
          <p:spPr bwMode="auto">
            <a:xfrm>
              <a:off x="42" y="326"/>
              <a:ext cx="1035" cy="383"/>
            </a:xfrm>
            <a:custGeom>
              <a:avLst/>
              <a:gdLst>
                <a:gd name="T0" fmla="*/ 1991 w 2072"/>
                <a:gd name="T1" fmla="*/ 146 h 764"/>
                <a:gd name="T2" fmla="*/ 1920 w 2072"/>
                <a:gd name="T3" fmla="*/ 300 h 764"/>
                <a:gd name="T4" fmla="*/ 1718 w 2072"/>
                <a:gd name="T5" fmla="*/ 737 h 764"/>
                <a:gd name="T6" fmla="*/ 1553 w 2072"/>
                <a:gd name="T7" fmla="*/ 764 h 764"/>
                <a:gd name="T8" fmla="*/ 1395 w 2072"/>
                <a:gd name="T9" fmla="*/ 737 h 764"/>
                <a:gd name="T10" fmla="*/ 1242 w 2072"/>
                <a:gd name="T11" fmla="*/ 693 h 764"/>
                <a:gd name="T12" fmla="*/ 1091 w 2072"/>
                <a:gd name="T13" fmla="*/ 671 h 764"/>
                <a:gd name="T14" fmla="*/ 944 w 2072"/>
                <a:gd name="T15" fmla="*/ 710 h 764"/>
                <a:gd name="T16" fmla="*/ 957 w 2072"/>
                <a:gd name="T17" fmla="*/ 598 h 764"/>
                <a:gd name="T18" fmla="*/ 1003 w 2072"/>
                <a:gd name="T19" fmla="*/ 491 h 764"/>
                <a:gd name="T20" fmla="*/ 872 w 2072"/>
                <a:gd name="T21" fmla="*/ 717 h 764"/>
                <a:gd name="T22" fmla="*/ 784 w 2072"/>
                <a:gd name="T23" fmla="*/ 724 h 764"/>
                <a:gd name="T24" fmla="*/ 611 w 2072"/>
                <a:gd name="T25" fmla="*/ 678 h 764"/>
                <a:gd name="T26" fmla="*/ 348 w 2072"/>
                <a:gd name="T27" fmla="*/ 683 h 764"/>
                <a:gd name="T28" fmla="*/ 71 w 2072"/>
                <a:gd name="T29" fmla="*/ 683 h 764"/>
                <a:gd name="T30" fmla="*/ 81 w 2072"/>
                <a:gd name="T31" fmla="*/ 581 h 764"/>
                <a:gd name="T32" fmla="*/ 196 w 2072"/>
                <a:gd name="T33" fmla="*/ 456 h 764"/>
                <a:gd name="T34" fmla="*/ 306 w 2072"/>
                <a:gd name="T35" fmla="*/ 317 h 764"/>
                <a:gd name="T36" fmla="*/ 374 w 2072"/>
                <a:gd name="T37" fmla="*/ 331 h 764"/>
                <a:gd name="T38" fmla="*/ 463 w 2072"/>
                <a:gd name="T39" fmla="*/ 324 h 764"/>
                <a:gd name="T40" fmla="*/ 493 w 2072"/>
                <a:gd name="T41" fmla="*/ 244 h 764"/>
                <a:gd name="T42" fmla="*/ 395 w 2072"/>
                <a:gd name="T43" fmla="*/ 223 h 764"/>
                <a:gd name="T44" fmla="*/ 384 w 2072"/>
                <a:gd name="T45" fmla="*/ 182 h 764"/>
                <a:gd name="T46" fmla="*/ 392 w 2072"/>
                <a:gd name="T47" fmla="*/ 138 h 764"/>
                <a:gd name="T48" fmla="*/ 447 w 2072"/>
                <a:gd name="T49" fmla="*/ 104 h 764"/>
                <a:gd name="T50" fmla="*/ 516 w 2072"/>
                <a:gd name="T51" fmla="*/ 123 h 764"/>
                <a:gd name="T52" fmla="*/ 588 w 2072"/>
                <a:gd name="T53" fmla="*/ 179 h 764"/>
                <a:gd name="T54" fmla="*/ 666 w 2072"/>
                <a:gd name="T55" fmla="*/ 230 h 764"/>
                <a:gd name="T56" fmla="*/ 762 w 2072"/>
                <a:gd name="T57" fmla="*/ 261 h 764"/>
                <a:gd name="T58" fmla="*/ 847 w 2072"/>
                <a:gd name="T59" fmla="*/ 271 h 764"/>
                <a:gd name="T60" fmla="*/ 931 w 2072"/>
                <a:gd name="T61" fmla="*/ 259 h 764"/>
                <a:gd name="T62" fmla="*/ 1036 w 2072"/>
                <a:gd name="T63" fmla="*/ 180 h 764"/>
                <a:gd name="T64" fmla="*/ 1110 w 2072"/>
                <a:gd name="T65" fmla="*/ 78 h 764"/>
                <a:gd name="T66" fmla="*/ 1192 w 2072"/>
                <a:gd name="T67" fmla="*/ 100 h 764"/>
                <a:gd name="T68" fmla="*/ 1156 w 2072"/>
                <a:gd name="T69" fmla="*/ 184 h 764"/>
                <a:gd name="T70" fmla="*/ 1033 w 2072"/>
                <a:gd name="T71" fmla="*/ 267 h 764"/>
                <a:gd name="T72" fmla="*/ 890 w 2072"/>
                <a:gd name="T73" fmla="*/ 377 h 764"/>
                <a:gd name="T74" fmla="*/ 822 w 2072"/>
                <a:gd name="T75" fmla="*/ 504 h 764"/>
                <a:gd name="T76" fmla="*/ 893 w 2072"/>
                <a:gd name="T77" fmla="*/ 509 h 764"/>
                <a:gd name="T78" fmla="*/ 972 w 2072"/>
                <a:gd name="T79" fmla="*/ 445 h 764"/>
                <a:gd name="T80" fmla="*/ 1048 w 2072"/>
                <a:gd name="T81" fmla="*/ 453 h 764"/>
                <a:gd name="T82" fmla="*/ 1154 w 2072"/>
                <a:gd name="T83" fmla="*/ 483 h 764"/>
                <a:gd name="T84" fmla="*/ 1248 w 2072"/>
                <a:gd name="T85" fmla="*/ 491 h 764"/>
                <a:gd name="T86" fmla="*/ 1298 w 2072"/>
                <a:gd name="T87" fmla="*/ 436 h 764"/>
                <a:gd name="T88" fmla="*/ 1340 w 2072"/>
                <a:gd name="T89" fmla="*/ 381 h 764"/>
                <a:gd name="T90" fmla="*/ 1406 w 2072"/>
                <a:gd name="T91" fmla="*/ 300 h 764"/>
                <a:gd name="T92" fmla="*/ 1287 w 2072"/>
                <a:gd name="T93" fmla="*/ 169 h 764"/>
                <a:gd name="T94" fmla="*/ 1351 w 2072"/>
                <a:gd name="T95" fmla="*/ 160 h 764"/>
                <a:gd name="T96" fmla="*/ 1445 w 2072"/>
                <a:gd name="T97" fmla="*/ 230 h 764"/>
                <a:gd name="T98" fmla="*/ 1469 w 2072"/>
                <a:gd name="T99" fmla="*/ 311 h 764"/>
                <a:gd name="T100" fmla="*/ 1554 w 2072"/>
                <a:gd name="T101" fmla="*/ 235 h 764"/>
                <a:gd name="T102" fmla="*/ 1659 w 2072"/>
                <a:gd name="T103" fmla="*/ 95 h 764"/>
                <a:gd name="T104" fmla="*/ 1716 w 2072"/>
                <a:gd name="T105" fmla="*/ 30 h 764"/>
                <a:gd name="T106" fmla="*/ 1790 w 2072"/>
                <a:gd name="T107" fmla="*/ 31 h 764"/>
                <a:gd name="T108" fmla="*/ 1864 w 2072"/>
                <a:gd name="T109" fmla="*/ 40 h 764"/>
                <a:gd name="T110" fmla="*/ 1935 w 2072"/>
                <a:gd name="T111" fmla="*/ 28 h 764"/>
                <a:gd name="T112" fmla="*/ 2000 w 2072"/>
                <a:gd name="T113" fmla="*/ 17 h 764"/>
                <a:gd name="T114" fmla="*/ 2072 w 2072"/>
                <a:gd name="T115" fmla="*/ 0 h 7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72"/>
                <a:gd name="T175" fmla="*/ 0 h 764"/>
                <a:gd name="T176" fmla="*/ 2072 w 2072"/>
                <a:gd name="T177" fmla="*/ 764 h 7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72" h="764">
                  <a:moveTo>
                    <a:pt x="2072" y="0"/>
                  </a:moveTo>
                  <a:lnTo>
                    <a:pt x="2053" y="32"/>
                  </a:lnTo>
                  <a:lnTo>
                    <a:pt x="2036" y="62"/>
                  </a:lnTo>
                  <a:lnTo>
                    <a:pt x="2020" y="91"/>
                  </a:lnTo>
                  <a:lnTo>
                    <a:pt x="2005" y="119"/>
                  </a:lnTo>
                  <a:lnTo>
                    <a:pt x="1991" y="146"/>
                  </a:lnTo>
                  <a:lnTo>
                    <a:pt x="1977" y="172"/>
                  </a:lnTo>
                  <a:lnTo>
                    <a:pt x="1966" y="199"/>
                  </a:lnTo>
                  <a:lnTo>
                    <a:pt x="1954" y="224"/>
                  </a:lnTo>
                  <a:lnTo>
                    <a:pt x="1943" y="250"/>
                  </a:lnTo>
                  <a:lnTo>
                    <a:pt x="1931" y="275"/>
                  </a:lnTo>
                  <a:lnTo>
                    <a:pt x="1920" y="300"/>
                  </a:lnTo>
                  <a:lnTo>
                    <a:pt x="1909" y="327"/>
                  </a:lnTo>
                  <a:lnTo>
                    <a:pt x="1898" y="353"/>
                  </a:lnTo>
                  <a:lnTo>
                    <a:pt x="1885" y="381"/>
                  </a:lnTo>
                  <a:lnTo>
                    <a:pt x="1872" y="408"/>
                  </a:lnTo>
                  <a:lnTo>
                    <a:pt x="1860" y="438"/>
                  </a:lnTo>
                  <a:lnTo>
                    <a:pt x="1718" y="737"/>
                  </a:lnTo>
                  <a:lnTo>
                    <a:pt x="1690" y="747"/>
                  </a:lnTo>
                  <a:lnTo>
                    <a:pt x="1663" y="754"/>
                  </a:lnTo>
                  <a:lnTo>
                    <a:pt x="1635" y="760"/>
                  </a:lnTo>
                  <a:lnTo>
                    <a:pt x="1607" y="763"/>
                  </a:lnTo>
                  <a:lnTo>
                    <a:pt x="1581" y="764"/>
                  </a:lnTo>
                  <a:lnTo>
                    <a:pt x="1553" y="764"/>
                  </a:lnTo>
                  <a:lnTo>
                    <a:pt x="1527" y="762"/>
                  </a:lnTo>
                  <a:lnTo>
                    <a:pt x="1500" y="760"/>
                  </a:lnTo>
                  <a:lnTo>
                    <a:pt x="1474" y="755"/>
                  </a:lnTo>
                  <a:lnTo>
                    <a:pt x="1447" y="749"/>
                  </a:lnTo>
                  <a:lnTo>
                    <a:pt x="1422" y="744"/>
                  </a:lnTo>
                  <a:lnTo>
                    <a:pt x="1395" y="737"/>
                  </a:lnTo>
                  <a:lnTo>
                    <a:pt x="1370" y="730"/>
                  </a:lnTo>
                  <a:lnTo>
                    <a:pt x="1344" y="723"/>
                  </a:lnTo>
                  <a:lnTo>
                    <a:pt x="1318" y="715"/>
                  </a:lnTo>
                  <a:lnTo>
                    <a:pt x="1293" y="707"/>
                  </a:lnTo>
                  <a:lnTo>
                    <a:pt x="1268" y="700"/>
                  </a:lnTo>
                  <a:lnTo>
                    <a:pt x="1242" y="693"/>
                  </a:lnTo>
                  <a:lnTo>
                    <a:pt x="1217" y="687"/>
                  </a:lnTo>
                  <a:lnTo>
                    <a:pt x="1192" y="681"/>
                  </a:lnTo>
                  <a:lnTo>
                    <a:pt x="1166" y="677"/>
                  </a:lnTo>
                  <a:lnTo>
                    <a:pt x="1142" y="674"/>
                  </a:lnTo>
                  <a:lnTo>
                    <a:pt x="1117" y="672"/>
                  </a:lnTo>
                  <a:lnTo>
                    <a:pt x="1091" y="671"/>
                  </a:lnTo>
                  <a:lnTo>
                    <a:pt x="1067" y="673"/>
                  </a:lnTo>
                  <a:lnTo>
                    <a:pt x="1042" y="676"/>
                  </a:lnTo>
                  <a:lnTo>
                    <a:pt x="1018" y="681"/>
                  </a:lnTo>
                  <a:lnTo>
                    <a:pt x="993" y="688"/>
                  </a:lnTo>
                  <a:lnTo>
                    <a:pt x="968" y="699"/>
                  </a:lnTo>
                  <a:lnTo>
                    <a:pt x="944" y="710"/>
                  </a:lnTo>
                  <a:lnTo>
                    <a:pt x="919" y="725"/>
                  </a:lnTo>
                  <a:lnTo>
                    <a:pt x="894" y="744"/>
                  </a:lnTo>
                  <a:lnTo>
                    <a:pt x="905" y="706"/>
                  </a:lnTo>
                  <a:lnTo>
                    <a:pt x="920" y="670"/>
                  </a:lnTo>
                  <a:lnTo>
                    <a:pt x="937" y="634"/>
                  </a:lnTo>
                  <a:lnTo>
                    <a:pt x="957" y="598"/>
                  </a:lnTo>
                  <a:lnTo>
                    <a:pt x="977" y="564"/>
                  </a:lnTo>
                  <a:lnTo>
                    <a:pt x="997" y="531"/>
                  </a:lnTo>
                  <a:lnTo>
                    <a:pt x="1015" y="496"/>
                  </a:lnTo>
                  <a:lnTo>
                    <a:pt x="1030" y="463"/>
                  </a:lnTo>
                  <a:lnTo>
                    <a:pt x="1027" y="459"/>
                  </a:lnTo>
                  <a:lnTo>
                    <a:pt x="1003" y="491"/>
                  </a:lnTo>
                  <a:lnTo>
                    <a:pt x="978" y="527"/>
                  </a:lnTo>
                  <a:lnTo>
                    <a:pt x="957" y="564"/>
                  </a:lnTo>
                  <a:lnTo>
                    <a:pt x="935" y="602"/>
                  </a:lnTo>
                  <a:lnTo>
                    <a:pt x="913" y="641"/>
                  </a:lnTo>
                  <a:lnTo>
                    <a:pt x="892" y="680"/>
                  </a:lnTo>
                  <a:lnTo>
                    <a:pt x="872" y="717"/>
                  </a:lnTo>
                  <a:lnTo>
                    <a:pt x="853" y="754"/>
                  </a:lnTo>
                  <a:lnTo>
                    <a:pt x="839" y="752"/>
                  </a:lnTo>
                  <a:lnTo>
                    <a:pt x="826" y="746"/>
                  </a:lnTo>
                  <a:lnTo>
                    <a:pt x="811" y="739"/>
                  </a:lnTo>
                  <a:lnTo>
                    <a:pt x="798" y="731"/>
                  </a:lnTo>
                  <a:lnTo>
                    <a:pt x="784" y="724"/>
                  </a:lnTo>
                  <a:lnTo>
                    <a:pt x="769" y="717"/>
                  </a:lnTo>
                  <a:lnTo>
                    <a:pt x="756" y="711"/>
                  </a:lnTo>
                  <a:lnTo>
                    <a:pt x="742" y="708"/>
                  </a:lnTo>
                  <a:lnTo>
                    <a:pt x="698" y="694"/>
                  </a:lnTo>
                  <a:lnTo>
                    <a:pt x="655" y="684"/>
                  </a:lnTo>
                  <a:lnTo>
                    <a:pt x="611" y="678"/>
                  </a:lnTo>
                  <a:lnTo>
                    <a:pt x="567" y="674"/>
                  </a:lnTo>
                  <a:lnTo>
                    <a:pt x="523" y="673"/>
                  </a:lnTo>
                  <a:lnTo>
                    <a:pt x="480" y="673"/>
                  </a:lnTo>
                  <a:lnTo>
                    <a:pt x="436" y="676"/>
                  </a:lnTo>
                  <a:lnTo>
                    <a:pt x="392" y="679"/>
                  </a:lnTo>
                  <a:lnTo>
                    <a:pt x="348" y="683"/>
                  </a:lnTo>
                  <a:lnTo>
                    <a:pt x="303" y="686"/>
                  </a:lnTo>
                  <a:lnTo>
                    <a:pt x="257" y="689"/>
                  </a:lnTo>
                  <a:lnTo>
                    <a:pt x="212" y="691"/>
                  </a:lnTo>
                  <a:lnTo>
                    <a:pt x="165" y="691"/>
                  </a:lnTo>
                  <a:lnTo>
                    <a:pt x="118" y="687"/>
                  </a:lnTo>
                  <a:lnTo>
                    <a:pt x="71" y="683"/>
                  </a:lnTo>
                  <a:lnTo>
                    <a:pt x="21" y="673"/>
                  </a:lnTo>
                  <a:lnTo>
                    <a:pt x="0" y="659"/>
                  </a:lnTo>
                  <a:lnTo>
                    <a:pt x="21" y="640"/>
                  </a:lnTo>
                  <a:lnTo>
                    <a:pt x="42" y="620"/>
                  </a:lnTo>
                  <a:lnTo>
                    <a:pt x="61" y="601"/>
                  </a:lnTo>
                  <a:lnTo>
                    <a:pt x="81" y="581"/>
                  </a:lnTo>
                  <a:lnTo>
                    <a:pt x="101" y="560"/>
                  </a:lnTo>
                  <a:lnTo>
                    <a:pt x="120" y="541"/>
                  </a:lnTo>
                  <a:lnTo>
                    <a:pt x="140" y="520"/>
                  </a:lnTo>
                  <a:lnTo>
                    <a:pt x="158" y="498"/>
                  </a:lnTo>
                  <a:lnTo>
                    <a:pt x="177" y="478"/>
                  </a:lnTo>
                  <a:lnTo>
                    <a:pt x="196" y="456"/>
                  </a:lnTo>
                  <a:lnTo>
                    <a:pt x="215" y="434"/>
                  </a:lnTo>
                  <a:lnTo>
                    <a:pt x="233" y="412"/>
                  </a:lnTo>
                  <a:lnTo>
                    <a:pt x="251" y="389"/>
                  </a:lnTo>
                  <a:lnTo>
                    <a:pt x="269" y="366"/>
                  </a:lnTo>
                  <a:lnTo>
                    <a:pt x="287" y="342"/>
                  </a:lnTo>
                  <a:lnTo>
                    <a:pt x="306" y="317"/>
                  </a:lnTo>
                  <a:lnTo>
                    <a:pt x="315" y="311"/>
                  </a:lnTo>
                  <a:lnTo>
                    <a:pt x="325" y="309"/>
                  </a:lnTo>
                  <a:lnTo>
                    <a:pt x="337" y="312"/>
                  </a:lnTo>
                  <a:lnTo>
                    <a:pt x="348" y="317"/>
                  </a:lnTo>
                  <a:lnTo>
                    <a:pt x="361" y="324"/>
                  </a:lnTo>
                  <a:lnTo>
                    <a:pt x="374" y="331"/>
                  </a:lnTo>
                  <a:lnTo>
                    <a:pt x="386" y="336"/>
                  </a:lnTo>
                  <a:lnTo>
                    <a:pt x="399" y="338"/>
                  </a:lnTo>
                  <a:lnTo>
                    <a:pt x="415" y="337"/>
                  </a:lnTo>
                  <a:lnTo>
                    <a:pt x="431" y="335"/>
                  </a:lnTo>
                  <a:lnTo>
                    <a:pt x="447" y="330"/>
                  </a:lnTo>
                  <a:lnTo>
                    <a:pt x="463" y="324"/>
                  </a:lnTo>
                  <a:lnTo>
                    <a:pt x="477" y="316"/>
                  </a:lnTo>
                  <a:lnTo>
                    <a:pt x="489" y="306"/>
                  </a:lnTo>
                  <a:lnTo>
                    <a:pt x="499" y="294"/>
                  </a:lnTo>
                  <a:lnTo>
                    <a:pt x="506" y="279"/>
                  </a:lnTo>
                  <a:lnTo>
                    <a:pt x="503" y="258"/>
                  </a:lnTo>
                  <a:lnTo>
                    <a:pt x="493" y="244"/>
                  </a:lnTo>
                  <a:lnTo>
                    <a:pt x="481" y="236"/>
                  </a:lnTo>
                  <a:lnTo>
                    <a:pt x="463" y="232"/>
                  </a:lnTo>
                  <a:lnTo>
                    <a:pt x="446" y="230"/>
                  </a:lnTo>
                  <a:lnTo>
                    <a:pt x="428" y="230"/>
                  </a:lnTo>
                  <a:lnTo>
                    <a:pt x="410" y="228"/>
                  </a:lnTo>
                  <a:lnTo>
                    <a:pt x="395" y="223"/>
                  </a:lnTo>
                  <a:lnTo>
                    <a:pt x="384" y="214"/>
                  </a:lnTo>
                  <a:lnTo>
                    <a:pt x="377" y="207"/>
                  </a:lnTo>
                  <a:lnTo>
                    <a:pt x="376" y="201"/>
                  </a:lnTo>
                  <a:lnTo>
                    <a:pt x="377" y="195"/>
                  </a:lnTo>
                  <a:lnTo>
                    <a:pt x="381" y="190"/>
                  </a:lnTo>
                  <a:lnTo>
                    <a:pt x="384" y="182"/>
                  </a:lnTo>
                  <a:lnTo>
                    <a:pt x="386" y="171"/>
                  </a:lnTo>
                  <a:lnTo>
                    <a:pt x="385" y="155"/>
                  </a:lnTo>
                  <a:lnTo>
                    <a:pt x="385" y="154"/>
                  </a:lnTo>
                  <a:lnTo>
                    <a:pt x="386" y="151"/>
                  </a:lnTo>
                  <a:lnTo>
                    <a:pt x="389" y="145"/>
                  </a:lnTo>
                  <a:lnTo>
                    <a:pt x="392" y="138"/>
                  </a:lnTo>
                  <a:lnTo>
                    <a:pt x="397" y="130"/>
                  </a:lnTo>
                  <a:lnTo>
                    <a:pt x="402" y="122"/>
                  </a:lnTo>
                  <a:lnTo>
                    <a:pt x="410" y="114"/>
                  </a:lnTo>
                  <a:lnTo>
                    <a:pt x="420" y="107"/>
                  </a:lnTo>
                  <a:lnTo>
                    <a:pt x="434" y="106"/>
                  </a:lnTo>
                  <a:lnTo>
                    <a:pt x="447" y="104"/>
                  </a:lnTo>
                  <a:lnTo>
                    <a:pt x="460" y="104"/>
                  </a:lnTo>
                  <a:lnTo>
                    <a:pt x="473" y="106"/>
                  </a:lnTo>
                  <a:lnTo>
                    <a:pt x="484" y="108"/>
                  </a:lnTo>
                  <a:lnTo>
                    <a:pt x="496" y="111"/>
                  </a:lnTo>
                  <a:lnTo>
                    <a:pt x="506" y="117"/>
                  </a:lnTo>
                  <a:lnTo>
                    <a:pt x="516" y="123"/>
                  </a:lnTo>
                  <a:lnTo>
                    <a:pt x="529" y="132"/>
                  </a:lnTo>
                  <a:lnTo>
                    <a:pt x="541" y="141"/>
                  </a:lnTo>
                  <a:lnTo>
                    <a:pt x="552" y="151"/>
                  </a:lnTo>
                  <a:lnTo>
                    <a:pt x="564" y="160"/>
                  </a:lnTo>
                  <a:lnTo>
                    <a:pt x="575" y="169"/>
                  </a:lnTo>
                  <a:lnTo>
                    <a:pt x="588" y="179"/>
                  </a:lnTo>
                  <a:lnTo>
                    <a:pt x="599" y="189"/>
                  </a:lnTo>
                  <a:lnTo>
                    <a:pt x="612" y="197"/>
                  </a:lnTo>
                  <a:lnTo>
                    <a:pt x="625" y="206"/>
                  </a:lnTo>
                  <a:lnTo>
                    <a:pt x="637" y="215"/>
                  </a:lnTo>
                  <a:lnTo>
                    <a:pt x="651" y="223"/>
                  </a:lnTo>
                  <a:lnTo>
                    <a:pt x="666" y="230"/>
                  </a:lnTo>
                  <a:lnTo>
                    <a:pt x="681" y="237"/>
                  </a:lnTo>
                  <a:lnTo>
                    <a:pt x="697" y="244"/>
                  </a:lnTo>
                  <a:lnTo>
                    <a:pt x="713" y="250"/>
                  </a:lnTo>
                  <a:lnTo>
                    <a:pt x="732" y="254"/>
                  </a:lnTo>
                  <a:lnTo>
                    <a:pt x="747" y="258"/>
                  </a:lnTo>
                  <a:lnTo>
                    <a:pt x="762" y="261"/>
                  </a:lnTo>
                  <a:lnTo>
                    <a:pt x="777" y="265"/>
                  </a:lnTo>
                  <a:lnTo>
                    <a:pt x="791" y="267"/>
                  </a:lnTo>
                  <a:lnTo>
                    <a:pt x="804" y="269"/>
                  </a:lnTo>
                  <a:lnTo>
                    <a:pt x="819" y="270"/>
                  </a:lnTo>
                  <a:lnTo>
                    <a:pt x="833" y="271"/>
                  </a:lnTo>
                  <a:lnTo>
                    <a:pt x="847" y="271"/>
                  </a:lnTo>
                  <a:lnTo>
                    <a:pt x="861" y="271"/>
                  </a:lnTo>
                  <a:lnTo>
                    <a:pt x="875" y="270"/>
                  </a:lnTo>
                  <a:lnTo>
                    <a:pt x="889" y="269"/>
                  </a:lnTo>
                  <a:lnTo>
                    <a:pt x="902" y="267"/>
                  </a:lnTo>
                  <a:lnTo>
                    <a:pt x="916" y="263"/>
                  </a:lnTo>
                  <a:lnTo>
                    <a:pt x="931" y="259"/>
                  </a:lnTo>
                  <a:lnTo>
                    <a:pt x="945" y="253"/>
                  </a:lnTo>
                  <a:lnTo>
                    <a:pt x="960" y="247"/>
                  </a:lnTo>
                  <a:lnTo>
                    <a:pt x="981" y="233"/>
                  </a:lnTo>
                  <a:lnTo>
                    <a:pt x="1000" y="217"/>
                  </a:lnTo>
                  <a:lnTo>
                    <a:pt x="1019" y="200"/>
                  </a:lnTo>
                  <a:lnTo>
                    <a:pt x="1036" y="180"/>
                  </a:lnTo>
                  <a:lnTo>
                    <a:pt x="1051" y="160"/>
                  </a:lnTo>
                  <a:lnTo>
                    <a:pt x="1065" y="137"/>
                  </a:lnTo>
                  <a:lnTo>
                    <a:pt x="1075" y="114"/>
                  </a:lnTo>
                  <a:lnTo>
                    <a:pt x="1084" y="89"/>
                  </a:lnTo>
                  <a:lnTo>
                    <a:pt x="1097" y="81"/>
                  </a:lnTo>
                  <a:lnTo>
                    <a:pt x="1110" y="78"/>
                  </a:lnTo>
                  <a:lnTo>
                    <a:pt x="1122" y="78"/>
                  </a:lnTo>
                  <a:lnTo>
                    <a:pt x="1136" y="80"/>
                  </a:lnTo>
                  <a:lnTo>
                    <a:pt x="1151" y="85"/>
                  </a:lnTo>
                  <a:lnTo>
                    <a:pt x="1165" y="89"/>
                  </a:lnTo>
                  <a:lnTo>
                    <a:pt x="1178" y="95"/>
                  </a:lnTo>
                  <a:lnTo>
                    <a:pt x="1192" y="100"/>
                  </a:lnTo>
                  <a:lnTo>
                    <a:pt x="1194" y="115"/>
                  </a:lnTo>
                  <a:lnTo>
                    <a:pt x="1192" y="130"/>
                  </a:lnTo>
                  <a:lnTo>
                    <a:pt x="1186" y="144"/>
                  </a:lnTo>
                  <a:lnTo>
                    <a:pt x="1177" y="156"/>
                  </a:lnTo>
                  <a:lnTo>
                    <a:pt x="1166" y="170"/>
                  </a:lnTo>
                  <a:lnTo>
                    <a:pt x="1156" y="184"/>
                  </a:lnTo>
                  <a:lnTo>
                    <a:pt x="1145" y="199"/>
                  </a:lnTo>
                  <a:lnTo>
                    <a:pt x="1136" y="214"/>
                  </a:lnTo>
                  <a:lnTo>
                    <a:pt x="1111" y="225"/>
                  </a:lnTo>
                  <a:lnTo>
                    <a:pt x="1086" y="238"/>
                  </a:lnTo>
                  <a:lnTo>
                    <a:pt x="1059" y="252"/>
                  </a:lnTo>
                  <a:lnTo>
                    <a:pt x="1033" y="267"/>
                  </a:lnTo>
                  <a:lnTo>
                    <a:pt x="1007" y="283"/>
                  </a:lnTo>
                  <a:lnTo>
                    <a:pt x="981" y="300"/>
                  </a:lnTo>
                  <a:lnTo>
                    <a:pt x="957" y="319"/>
                  </a:lnTo>
                  <a:lnTo>
                    <a:pt x="932" y="338"/>
                  </a:lnTo>
                  <a:lnTo>
                    <a:pt x="910" y="358"/>
                  </a:lnTo>
                  <a:lnTo>
                    <a:pt x="890" y="377"/>
                  </a:lnTo>
                  <a:lnTo>
                    <a:pt x="871" y="398"/>
                  </a:lnTo>
                  <a:lnTo>
                    <a:pt x="856" y="419"/>
                  </a:lnTo>
                  <a:lnTo>
                    <a:pt x="842" y="441"/>
                  </a:lnTo>
                  <a:lnTo>
                    <a:pt x="832" y="461"/>
                  </a:lnTo>
                  <a:lnTo>
                    <a:pt x="825" y="483"/>
                  </a:lnTo>
                  <a:lnTo>
                    <a:pt x="822" y="504"/>
                  </a:lnTo>
                  <a:lnTo>
                    <a:pt x="832" y="517"/>
                  </a:lnTo>
                  <a:lnTo>
                    <a:pt x="844" y="524"/>
                  </a:lnTo>
                  <a:lnTo>
                    <a:pt x="855" y="525"/>
                  </a:lnTo>
                  <a:lnTo>
                    <a:pt x="869" y="521"/>
                  </a:lnTo>
                  <a:lnTo>
                    <a:pt x="882" y="516"/>
                  </a:lnTo>
                  <a:lnTo>
                    <a:pt x="893" y="509"/>
                  </a:lnTo>
                  <a:lnTo>
                    <a:pt x="905" y="502"/>
                  </a:lnTo>
                  <a:lnTo>
                    <a:pt x="915" y="497"/>
                  </a:lnTo>
                  <a:lnTo>
                    <a:pt x="930" y="488"/>
                  </a:lnTo>
                  <a:lnTo>
                    <a:pt x="944" y="475"/>
                  </a:lnTo>
                  <a:lnTo>
                    <a:pt x="958" y="460"/>
                  </a:lnTo>
                  <a:lnTo>
                    <a:pt x="972" y="445"/>
                  </a:lnTo>
                  <a:lnTo>
                    <a:pt x="985" y="433"/>
                  </a:lnTo>
                  <a:lnTo>
                    <a:pt x="1000" y="422"/>
                  </a:lnTo>
                  <a:lnTo>
                    <a:pt x="1016" y="417"/>
                  </a:lnTo>
                  <a:lnTo>
                    <a:pt x="1034" y="418"/>
                  </a:lnTo>
                  <a:lnTo>
                    <a:pt x="1037" y="440"/>
                  </a:lnTo>
                  <a:lnTo>
                    <a:pt x="1048" y="453"/>
                  </a:lnTo>
                  <a:lnTo>
                    <a:pt x="1061" y="461"/>
                  </a:lnTo>
                  <a:lnTo>
                    <a:pt x="1080" y="466"/>
                  </a:lnTo>
                  <a:lnTo>
                    <a:pt x="1099" y="468"/>
                  </a:lnTo>
                  <a:lnTo>
                    <a:pt x="1119" y="471"/>
                  </a:lnTo>
                  <a:lnTo>
                    <a:pt x="1137" y="475"/>
                  </a:lnTo>
                  <a:lnTo>
                    <a:pt x="1154" y="483"/>
                  </a:lnTo>
                  <a:lnTo>
                    <a:pt x="1169" y="482"/>
                  </a:lnTo>
                  <a:lnTo>
                    <a:pt x="1185" y="484"/>
                  </a:lnTo>
                  <a:lnTo>
                    <a:pt x="1201" y="488"/>
                  </a:lnTo>
                  <a:lnTo>
                    <a:pt x="1217" y="491"/>
                  </a:lnTo>
                  <a:lnTo>
                    <a:pt x="1233" y="493"/>
                  </a:lnTo>
                  <a:lnTo>
                    <a:pt x="1248" y="491"/>
                  </a:lnTo>
                  <a:lnTo>
                    <a:pt x="1262" y="484"/>
                  </a:lnTo>
                  <a:lnTo>
                    <a:pt x="1275" y="473"/>
                  </a:lnTo>
                  <a:lnTo>
                    <a:pt x="1281" y="464"/>
                  </a:lnTo>
                  <a:lnTo>
                    <a:pt x="1287" y="455"/>
                  </a:lnTo>
                  <a:lnTo>
                    <a:pt x="1293" y="445"/>
                  </a:lnTo>
                  <a:lnTo>
                    <a:pt x="1298" y="436"/>
                  </a:lnTo>
                  <a:lnTo>
                    <a:pt x="1302" y="427"/>
                  </a:lnTo>
                  <a:lnTo>
                    <a:pt x="1304" y="417"/>
                  </a:lnTo>
                  <a:lnTo>
                    <a:pt x="1306" y="407"/>
                  </a:lnTo>
                  <a:lnTo>
                    <a:pt x="1306" y="397"/>
                  </a:lnTo>
                  <a:lnTo>
                    <a:pt x="1324" y="390"/>
                  </a:lnTo>
                  <a:lnTo>
                    <a:pt x="1340" y="381"/>
                  </a:lnTo>
                  <a:lnTo>
                    <a:pt x="1355" y="370"/>
                  </a:lnTo>
                  <a:lnTo>
                    <a:pt x="1368" y="359"/>
                  </a:lnTo>
                  <a:lnTo>
                    <a:pt x="1378" y="346"/>
                  </a:lnTo>
                  <a:lnTo>
                    <a:pt x="1389" y="331"/>
                  </a:lnTo>
                  <a:lnTo>
                    <a:pt x="1398" y="316"/>
                  </a:lnTo>
                  <a:lnTo>
                    <a:pt x="1406" y="300"/>
                  </a:lnTo>
                  <a:lnTo>
                    <a:pt x="1406" y="265"/>
                  </a:lnTo>
                  <a:lnTo>
                    <a:pt x="1393" y="236"/>
                  </a:lnTo>
                  <a:lnTo>
                    <a:pt x="1370" y="212"/>
                  </a:lnTo>
                  <a:lnTo>
                    <a:pt x="1343" y="193"/>
                  </a:lnTo>
                  <a:lnTo>
                    <a:pt x="1313" y="179"/>
                  </a:lnTo>
                  <a:lnTo>
                    <a:pt x="1287" y="169"/>
                  </a:lnTo>
                  <a:lnTo>
                    <a:pt x="1268" y="164"/>
                  </a:lnTo>
                  <a:lnTo>
                    <a:pt x="1261" y="162"/>
                  </a:lnTo>
                  <a:lnTo>
                    <a:pt x="1283" y="154"/>
                  </a:lnTo>
                  <a:lnTo>
                    <a:pt x="1306" y="151"/>
                  </a:lnTo>
                  <a:lnTo>
                    <a:pt x="1329" y="154"/>
                  </a:lnTo>
                  <a:lnTo>
                    <a:pt x="1351" y="160"/>
                  </a:lnTo>
                  <a:lnTo>
                    <a:pt x="1372" y="169"/>
                  </a:lnTo>
                  <a:lnTo>
                    <a:pt x="1393" y="180"/>
                  </a:lnTo>
                  <a:lnTo>
                    <a:pt x="1413" y="194"/>
                  </a:lnTo>
                  <a:lnTo>
                    <a:pt x="1430" y="207"/>
                  </a:lnTo>
                  <a:lnTo>
                    <a:pt x="1438" y="216"/>
                  </a:lnTo>
                  <a:lnTo>
                    <a:pt x="1445" y="230"/>
                  </a:lnTo>
                  <a:lnTo>
                    <a:pt x="1452" y="247"/>
                  </a:lnTo>
                  <a:lnTo>
                    <a:pt x="1458" y="265"/>
                  </a:lnTo>
                  <a:lnTo>
                    <a:pt x="1462" y="282"/>
                  </a:lnTo>
                  <a:lnTo>
                    <a:pt x="1466" y="297"/>
                  </a:lnTo>
                  <a:lnTo>
                    <a:pt x="1468" y="307"/>
                  </a:lnTo>
                  <a:lnTo>
                    <a:pt x="1469" y="311"/>
                  </a:lnTo>
                  <a:lnTo>
                    <a:pt x="1478" y="308"/>
                  </a:lnTo>
                  <a:lnTo>
                    <a:pt x="1489" y="301"/>
                  </a:lnTo>
                  <a:lnTo>
                    <a:pt x="1503" y="290"/>
                  </a:lnTo>
                  <a:lnTo>
                    <a:pt x="1519" y="274"/>
                  </a:lnTo>
                  <a:lnTo>
                    <a:pt x="1536" y="255"/>
                  </a:lnTo>
                  <a:lnTo>
                    <a:pt x="1554" y="235"/>
                  </a:lnTo>
                  <a:lnTo>
                    <a:pt x="1573" y="213"/>
                  </a:lnTo>
                  <a:lnTo>
                    <a:pt x="1593" y="189"/>
                  </a:lnTo>
                  <a:lnTo>
                    <a:pt x="1611" y="164"/>
                  </a:lnTo>
                  <a:lnTo>
                    <a:pt x="1628" y="140"/>
                  </a:lnTo>
                  <a:lnTo>
                    <a:pt x="1644" y="117"/>
                  </a:lnTo>
                  <a:lnTo>
                    <a:pt x="1659" y="95"/>
                  </a:lnTo>
                  <a:lnTo>
                    <a:pt x="1672" y="76"/>
                  </a:lnTo>
                  <a:lnTo>
                    <a:pt x="1682" y="60"/>
                  </a:lnTo>
                  <a:lnTo>
                    <a:pt x="1690" y="47"/>
                  </a:lnTo>
                  <a:lnTo>
                    <a:pt x="1694" y="38"/>
                  </a:lnTo>
                  <a:lnTo>
                    <a:pt x="1704" y="33"/>
                  </a:lnTo>
                  <a:lnTo>
                    <a:pt x="1716" y="30"/>
                  </a:lnTo>
                  <a:lnTo>
                    <a:pt x="1727" y="28"/>
                  </a:lnTo>
                  <a:lnTo>
                    <a:pt x="1739" y="27"/>
                  </a:lnTo>
                  <a:lnTo>
                    <a:pt x="1751" y="27"/>
                  </a:lnTo>
                  <a:lnTo>
                    <a:pt x="1764" y="28"/>
                  </a:lnTo>
                  <a:lnTo>
                    <a:pt x="1777" y="30"/>
                  </a:lnTo>
                  <a:lnTo>
                    <a:pt x="1790" y="31"/>
                  </a:lnTo>
                  <a:lnTo>
                    <a:pt x="1802" y="33"/>
                  </a:lnTo>
                  <a:lnTo>
                    <a:pt x="1815" y="35"/>
                  </a:lnTo>
                  <a:lnTo>
                    <a:pt x="1828" y="37"/>
                  </a:lnTo>
                  <a:lnTo>
                    <a:pt x="1840" y="38"/>
                  </a:lnTo>
                  <a:lnTo>
                    <a:pt x="1853" y="39"/>
                  </a:lnTo>
                  <a:lnTo>
                    <a:pt x="1864" y="40"/>
                  </a:lnTo>
                  <a:lnTo>
                    <a:pt x="1876" y="39"/>
                  </a:lnTo>
                  <a:lnTo>
                    <a:pt x="1887" y="38"/>
                  </a:lnTo>
                  <a:lnTo>
                    <a:pt x="1900" y="35"/>
                  </a:lnTo>
                  <a:lnTo>
                    <a:pt x="1912" y="33"/>
                  </a:lnTo>
                  <a:lnTo>
                    <a:pt x="1923" y="31"/>
                  </a:lnTo>
                  <a:lnTo>
                    <a:pt x="1935" y="28"/>
                  </a:lnTo>
                  <a:lnTo>
                    <a:pt x="1946" y="27"/>
                  </a:lnTo>
                  <a:lnTo>
                    <a:pt x="1957" y="25"/>
                  </a:lnTo>
                  <a:lnTo>
                    <a:pt x="1968" y="23"/>
                  </a:lnTo>
                  <a:lnTo>
                    <a:pt x="1978" y="22"/>
                  </a:lnTo>
                  <a:lnTo>
                    <a:pt x="1990" y="19"/>
                  </a:lnTo>
                  <a:lnTo>
                    <a:pt x="2000" y="17"/>
                  </a:lnTo>
                  <a:lnTo>
                    <a:pt x="2012" y="15"/>
                  </a:lnTo>
                  <a:lnTo>
                    <a:pt x="2023" y="12"/>
                  </a:lnTo>
                  <a:lnTo>
                    <a:pt x="2035" y="10"/>
                  </a:lnTo>
                  <a:lnTo>
                    <a:pt x="2046" y="7"/>
                  </a:lnTo>
                  <a:lnTo>
                    <a:pt x="2059" y="3"/>
                  </a:lnTo>
                  <a:lnTo>
                    <a:pt x="2072"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76831" name="Group 42"/>
          <p:cNvGrpSpPr>
            <a:grpSpLocks/>
          </p:cNvGrpSpPr>
          <p:nvPr/>
        </p:nvGrpSpPr>
        <p:grpSpPr bwMode="auto">
          <a:xfrm>
            <a:off x="6651625" y="0"/>
            <a:ext cx="2263775" cy="476250"/>
            <a:chOff x="0" y="0"/>
            <a:chExt cx="1426" cy="300"/>
          </a:xfrm>
        </p:grpSpPr>
        <p:sp>
          <p:nvSpPr>
            <p:cNvPr id="76832"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6833"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76834" name="Group 45"/>
          <p:cNvGrpSpPr>
            <a:grpSpLocks/>
          </p:cNvGrpSpPr>
          <p:nvPr/>
        </p:nvGrpSpPr>
        <p:grpSpPr bwMode="auto">
          <a:xfrm>
            <a:off x="5715000" y="6013450"/>
            <a:ext cx="1165225" cy="304800"/>
            <a:chOff x="0" y="0"/>
            <a:chExt cx="734" cy="192"/>
          </a:xfrm>
        </p:grpSpPr>
        <p:sp>
          <p:nvSpPr>
            <p:cNvPr id="76835" name="AutoShape 46">
              <a:hlinkClick r:id="" action="ppaction://hlinkshowjump?jump=nextslide"/>
            </p:cNvPr>
            <p:cNvSpPr>
              <a:spLocks noChangeArrowheads="1"/>
            </p:cNvSpPr>
            <p:nvPr/>
          </p:nvSpPr>
          <p:spPr bwMode="auto">
            <a:xfrm>
              <a:off x="432" y="0"/>
              <a:ext cx="302"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sp>
          <p:nvSpPr>
            <p:cNvPr id="76836" name="AutoShape 47">
              <a:hlinkClick r:id="" action="ppaction://hlinkshowjump?jump=previousslide"/>
            </p:cNvPr>
            <p:cNvSpPr>
              <a:spLocks noChangeArrowheads="1"/>
            </p:cNvSpPr>
            <p:nvPr/>
          </p:nvSpPr>
          <p:spPr bwMode="auto">
            <a:xfrm rot="10800000">
              <a:off x="0" y="0"/>
              <a:ext cx="254"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grpSp>
      <p:grpSp>
        <p:nvGrpSpPr>
          <p:cNvPr id="2" name="组合 1"/>
          <p:cNvGrpSpPr/>
          <p:nvPr/>
        </p:nvGrpSpPr>
        <p:grpSpPr>
          <a:xfrm>
            <a:off x="1651912" y="620713"/>
            <a:ext cx="3640138" cy="5416550"/>
            <a:chOff x="1476375" y="620713"/>
            <a:chExt cx="3640138" cy="5416550"/>
          </a:xfrm>
        </p:grpSpPr>
        <p:sp>
          <p:nvSpPr>
            <p:cNvPr id="76844" name="Text Box 55"/>
            <p:cNvSpPr>
              <a:spLocks noChangeArrowheads="1"/>
            </p:cNvSpPr>
            <p:nvPr/>
          </p:nvSpPr>
          <p:spPr bwMode="auto">
            <a:xfrm>
              <a:off x="3059113" y="6207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76846" name="Group 62"/>
            <p:cNvGrpSpPr>
              <a:grpSpLocks/>
            </p:cNvGrpSpPr>
            <p:nvPr/>
          </p:nvGrpSpPr>
          <p:grpSpPr bwMode="auto">
            <a:xfrm>
              <a:off x="1476375" y="836613"/>
              <a:ext cx="1581150" cy="5200650"/>
              <a:chOff x="0" y="0"/>
              <a:chExt cx="996" cy="3276"/>
            </a:xfrm>
          </p:grpSpPr>
          <p:grpSp>
            <p:nvGrpSpPr>
              <p:cNvPr id="76847" name="Group 63"/>
              <p:cNvGrpSpPr>
                <a:grpSpLocks/>
              </p:cNvGrpSpPr>
              <p:nvPr/>
            </p:nvGrpSpPr>
            <p:grpSpPr bwMode="auto">
              <a:xfrm>
                <a:off x="408" y="0"/>
                <a:ext cx="588" cy="3276"/>
                <a:chOff x="0" y="0"/>
                <a:chExt cx="588" cy="3276"/>
              </a:xfrm>
            </p:grpSpPr>
            <p:sp>
              <p:nvSpPr>
                <p:cNvPr id="76848" name="Line 64"/>
                <p:cNvSpPr>
                  <a:spLocks noChangeShapeType="1"/>
                </p:cNvSpPr>
                <p:nvPr/>
              </p:nvSpPr>
              <p:spPr bwMode="auto">
                <a:xfrm flipH="1">
                  <a:off x="0" y="0"/>
                  <a:ext cx="58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49" name="Line 65"/>
                <p:cNvSpPr>
                  <a:spLocks noChangeShapeType="1"/>
                </p:cNvSpPr>
                <p:nvPr/>
              </p:nvSpPr>
              <p:spPr bwMode="auto">
                <a:xfrm>
                  <a:off x="0" y="0"/>
                  <a:ext cx="1" cy="327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50" name="Group 66"/>
              <p:cNvGrpSpPr>
                <a:grpSpLocks/>
              </p:cNvGrpSpPr>
              <p:nvPr/>
            </p:nvGrpSpPr>
            <p:grpSpPr bwMode="auto">
              <a:xfrm>
                <a:off x="0" y="919"/>
                <a:ext cx="458" cy="1682"/>
                <a:chOff x="0" y="0"/>
                <a:chExt cx="458" cy="1682"/>
              </a:xfrm>
            </p:grpSpPr>
            <p:sp>
              <p:nvSpPr>
                <p:cNvPr id="76851" name="Text Box 67"/>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52" name="Text Box 68"/>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53" name="Text Box 69"/>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grpSp>
      <p:grpSp>
        <p:nvGrpSpPr>
          <p:cNvPr id="5" name="组合 4"/>
          <p:cNvGrpSpPr/>
          <p:nvPr/>
        </p:nvGrpSpPr>
        <p:grpSpPr>
          <a:xfrm>
            <a:off x="1691800" y="1500188"/>
            <a:ext cx="3690830" cy="4809012"/>
            <a:chOff x="1691800" y="1500188"/>
            <a:chExt cx="3690830" cy="4809012"/>
          </a:xfrm>
        </p:grpSpPr>
        <p:sp>
          <p:nvSpPr>
            <p:cNvPr id="76845" name="Text Box 56"/>
            <p:cNvSpPr>
              <a:spLocks noChangeArrowheads="1"/>
            </p:cNvSpPr>
            <p:nvPr/>
          </p:nvSpPr>
          <p:spPr bwMode="auto">
            <a:xfrm>
              <a:off x="3325230" y="1500188"/>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3" name="组合 2"/>
            <p:cNvGrpSpPr/>
            <p:nvPr/>
          </p:nvGrpSpPr>
          <p:grpSpPr>
            <a:xfrm>
              <a:off x="2856680" y="1695232"/>
              <a:ext cx="508746" cy="4613968"/>
              <a:chOff x="2712800" y="1628875"/>
              <a:chExt cx="508746" cy="4613968"/>
            </a:xfrm>
          </p:grpSpPr>
          <p:grpSp>
            <p:nvGrpSpPr>
              <p:cNvPr id="76856" name="Group 72"/>
              <p:cNvGrpSpPr>
                <a:grpSpLocks/>
              </p:cNvGrpSpPr>
              <p:nvPr/>
            </p:nvGrpSpPr>
            <p:grpSpPr bwMode="auto">
              <a:xfrm>
                <a:off x="2712800" y="1628875"/>
                <a:ext cx="419100" cy="726479"/>
                <a:chOff x="0" y="0"/>
                <a:chExt cx="204" cy="565"/>
              </a:xfrm>
            </p:grpSpPr>
            <p:sp>
              <p:nvSpPr>
                <p:cNvPr id="76857" name="Line 73"/>
                <p:cNvSpPr>
                  <a:spLocks noChangeShapeType="1"/>
                </p:cNvSpPr>
                <p:nvPr/>
              </p:nvSpPr>
              <p:spPr bwMode="auto">
                <a:xfrm flipH="1" flipV="1">
                  <a:off x="0" y="0"/>
                  <a:ext cx="204"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8" name="Line 74"/>
                <p:cNvSpPr>
                  <a:spLocks noChangeShapeType="1"/>
                </p:cNvSpPr>
                <p:nvPr/>
              </p:nvSpPr>
              <p:spPr bwMode="auto">
                <a:xfrm>
                  <a:off x="0" y="0"/>
                  <a:ext cx="1" cy="564"/>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9" name="Line 75"/>
                <p:cNvSpPr>
                  <a:spLocks noChangeShapeType="1"/>
                </p:cNvSpPr>
                <p:nvPr/>
              </p:nvSpPr>
              <p:spPr bwMode="auto">
                <a:xfrm>
                  <a:off x="0" y="564"/>
                  <a:ext cx="16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60" name="Group 76"/>
              <p:cNvGrpSpPr>
                <a:grpSpLocks/>
              </p:cNvGrpSpPr>
              <p:nvPr/>
            </p:nvGrpSpPr>
            <p:grpSpPr bwMode="auto">
              <a:xfrm>
                <a:off x="2827099" y="3800574"/>
                <a:ext cx="394447" cy="2442269"/>
                <a:chOff x="0" y="0"/>
                <a:chExt cx="192" cy="1560"/>
              </a:xfrm>
            </p:grpSpPr>
            <p:sp>
              <p:nvSpPr>
                <p:cNvPr id="76861" name="Line 77"/>
                <p:cNvSpPr>
                  <a:spLocks noChangeShapeType="1"/>
                </p:cNvSpPr>
                <p:nvPr/>
              </p:nvSpPr>
              <p:spPr bwMode="auto">
                <a:xfrm flipH="1">
                  <a:off x="0" y="12"/>
                  <a:ext cx="192"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62" name="Line 78"/>
                <p:cNvSpPr>
                  <a:spLocks noChangeShapeType="1"/>
                </p:cNvSpPr>
                <p:nvPr/>
              </p:nvSpPr>
              <p:spPr bwMode="auto">
                <a:xfrm>
                  <a:off x="0" y="0"/>
                  <a:ext cx="1" cy="1560"/>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76863" name="Group 79"/>
            <p:cNvGrpSpPr>
              <a:grpSpLocks/>
            </p:cNvGrpSpPr>
            <p:nvPr/>
          </p:nvGrpSpPr>
          <p:grpSpPr bwMode="auto">
            <a:xfrm>
              <a:off x="1691800" y="2276920"/>
              <a:ext cx="727075" cy="2670175"/>
              <a:chOff x="0" y="0"/>
              <a:chExt cx="458" cy="1682"/>
            </a:xfrm>
          </p:grpSpPr>
          <p:sp>
            <p:nvSpPr>
              <p:cNvPr id="76864" name="Text Box 80"/>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65" name="Text Box 81"/>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66" name="Text Box 82"/>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sp>
        <p:nvSpPr>
          <p:cNvPr id="76867" name="Rectangle 83"/>
          <p:cNvSpPr>
            <a:spLocks noChangeArrowheads="1"/>
          </p:cNvSpPr>
          <p:nvPr/>
        </p:nvSpPr>
        <p:spPr bwMode="auto">
          <a:xfrm>
            <a:off x="323850" y="333375"/>
            <a:ext cx="2844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全局变量作用域</a:t>
            </a:r>
            <a:endParaRPr lang="zh-CN" altLang="en-US" sz="4400" dirty="0">
              <a:solidFill>
                <a:schemeClr val="tx2"/>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7826" name="Group 42"/>
          <p:cNvGrpSpPr>
            <a:grpSpLocks/>
          </p:cNvGrpSpPr>
          <p:nvPr/>
        </p:nvGrpSpPr>
        <p:grpSpPr bwMode="auto">
          <a:xfrm>
            <a:off x="6651625" y="0"/>
            <a:ext cx="2263775" cy="476250"/>
            <a:chOff x="0" y="0"/>
            <a:chExt cx="1426" cy="300"/>
          </a:xfrm>
        </p:grpSpPr>
        <p:sp>
          <p:nvSpPr>
            <p:cNvPr id="77827"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7828"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7829" name="Text Box 51"/>
          <p:cNvSpPr>
            <a:spLocks noChangeArrowheads="1"/>
          </p:cNvSpPr>
          <p:nvPr/>
        </p:nvSpPr>
        <p:spPr bwMode="auto">
          <a:xfrm>
            <a:off x="579438" y="573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77830" name="Text Box 52"/>
          <p:cNvSpPr>
            <a:spLocks noChangeArrowheads="1"/>
          </p:cNvSpPr>
          <p:nvPr/>
        </p:nvSpPr>
        <p:spPr bwMode="auto">
          <a:xfrm>
            <a:off x="568325" y="1092200"/>
            <a:ext cx="4224233" cy="34778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max(</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x,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y)</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z=x&gt;</a:t>
            </a:r>
            <a:r>
              <a:rPr lang="en-US" sz="2000" dirty="0" err="1">
                <a:solidFill>
                  <a:srgbClr val="40458C"/>
                </a:solidFill>
                <a:latin typeface="Verdana" pitchFamily="34" charset="0"/>
                <a:sym typeface="Verdana" pitchFamily="34" charset="0"/>
              </a:rPr>
              <a:t>y?x:y</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endParaRPr lang="en-US" sz="2000" dirty="0" smtClean="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smtClean="0">
                <a:solidFill>
                  <a:srgbClr val="40458C"/>
                </a:solidFill>
                <a:latin typeface="Verdana" pitchFamily="34" charset="0"/>
                <a:sym typeface="Verdana" pitchFamily="34" charset="0"/>
              </a:rPr>
              <a:t>  </a:t>
            </a:r>
            <a:r>
              <a:rPr lang="en-US" sz="2000" dirty="0" smtClean="0">
                <a:solidFill>
                  <a:srgbClr val="0000FF"/>
                </a:solidFill>
                <a:latin typeface="Verdana" pitchFamily="34" charset="0"/>
                <a:sym typeface="Verdana" pitchFamily="34" charset="0"/>
              </a:rPr>
              <a:t>extern </a:t>
            </a:r>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t>
            </a:r>
            <a:r>
              <a:rPr lang="en-US" sz="2000" dirty="0" err="1">
                <a:solidFill>
                  <a:srgbClr val="0000FF"/>
                </a:solidFill>
                <a:latin typeface="Verdana" pitchFamily="34" charset="0"/>
                <a:sym typeface="Verdana" pitchFamily="34" charset="0"/>
              </a:rPr>
              <a:t>a,b</a:t>
            </a:r>
            <a:r>
              <a:rPr lang="en-US" sz="2000" dirty="0">
                <a:solidFill>
                  <a:srgbClr val="0000FF"/>
                </a:solidFill>
                <a:latin typeface="Verdana" pitchFamily="34" charset="0"/>
                <a:sym typeface="Verdana" pitchFamily="34" charset="0"/>
              </a:rPr>
              <a:t>;</a:t>
            </a:r>
            <a:endParaRPr lang="zh-CN" altLang="en-US" sz="2000" dirty="0">
              <a:solidFill>
                <a:srgbClr val="0000FF"/>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a=13,b=-8;</a:t>
            </a:r>
            <a:endParaRPr lang="zh-CN" altLang="en-US" dirty="0"/>
          </a:p>
        </p:txBody>
      </p:sp>
      <p:sp>
        <p:nvSpPr>
          <p:cNvPr id="77831" name="Text Box 53"/>
          <p:cNvSpPr>
            <a:spLocks noChangeArrowheads="1"/>
          </p:cNvSpPr>
          <p:nvPr/>
        </p:nvSpPr>
        <p:spPr bwMode="auto">
          <a:xfrm>
            <a:off x="5070940" y="1584543"/>
            <a:ext cx="2746375" cy="495300"/>
          </a:xfrm>
          <a:prstGeom prst="rect">
            <a:avLst/>
          </a:prstGeom>
          <a:solidFill>
            <a:srgbClr val="33CCCC"/>
          </a:solidFill>
          <a:ln w="38100" cmpd="sng">
            <a:solidFill>
              <a:srgbClr val="00CCFF"/>
            </a:solidFill>
            <a:miter lim="800000"/>
            <a:headEnd/>
            <a:tailEnd/>
          </a:ln>
        </p:spPr>
        <p:txBody>
          <a:bodyPr wrap="none">
            <a:spAutoFit/>
          </a:bodyPr>
          <a:lstStyle/>
          <a:p>
            <a:r>
              <a:rPr lang="zh-CN" altLang="en-US">
                <a:solidFill>
                  <a:srgbClr val="40458C"/>
                </a:solidFill>
                <a:latin typeface="Times New Roman" pitchFamily="18" charset="0"/>
                <a:sym typeface="Times New Roman" pitchFamily="18" charset="0"/>
              </a:rPr>
              <a:t>运行结果：</a:t>
            </a:r>
            <a:r>
              <a:rPr lang="en-US">
                <a:solidFill>
                  <a:srgbClr val="40458C"/>
                </a:solidFill>
                <a:latin typeface="Times New Roman" pitchFamily="18" charset="0"/>
                <a:sym typeface="Times New Roman" pitchFamily="18" charset="0"/>
              </a:rPr>
              <a:t>max=13</a:t>
            </a:r>
            <a:endParaRPr lang="zh-CN" altLang="en-US"/>
          </a:p>
        </p:txBody>
      </p:sp>
      <p:sp>
        <p:nvSpPr>
          <p:cNvPr id="77832" name="Rectangle 60"/>
          <p:cNvSpPr>
            <a:spLocks noChangeArrowheads="1"/>
          </p:cNvSpPr>
          <p:nvPr/>
        </p:nvSpPr>
        <p:spPr bwMode="auto">
          <a:xfrm>
            <a:off x="274638" y="304800"/>
            <a:ext cx="7772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a:t>
            </a:r>
            <a:r>
              <a:rPr lang="zh-CN" altLang="en-US" dirty="0" smtClean="0">
                <a:solidFill>
                  <a:srgbClr val="40458C"/>
                </a:solidFill>
                <a:latin typeface="Times New Roman" pitchFamily="18" charset="0"/>
                <a:sym typeface="Times New Roman" pitchFamily="18" charset="0"/>
              </a:rPr>
              <a:t>全局</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外部</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变量</a:t>
            </a:r>
            <a:r>
              <a:rPr lang="zh-CN" altLang="en-US" dirty="0">
                <a:solidFill>
                  <a:srgbClr val="40458C"/>
                </a:solidFill>
                <a:latin typeface="Times New Roman" pitchFamily="18" charset="0"/>
                <a:sym typeface="Times New Roman" pitchFamily="18" charset="0"/>
              </a:rPr>
              <a:t>定义与说明</a:t>
            </a:r>
            <a:endParaRPr lang="zh-CN" altLang="en-US" sz="4400" dirty="0">
              <a:solidFill>
                <a:schemeClr val="tx2"/>
              </a:solidFill>
              <a:sym typeface="Tahoma" pitchFamily="34" charset="0"/>
            </a:endParaRPr>
          </a:p>
        </p:txBody>
      </p:sp>
      <p:sp>
        <p:nvSpPr>
          <p:cNvPr id="77833" name="AutoShape 61"/>
          <p:cNvSpPr>
            <a:spLocks/>
          </p:cNvSpPr>
          <p:nvPr/>
        </p:nvSpPr>
        <p:spPr bwMode="auto">
          <a:xfrm>
            <a:off x="3923955" y="2595333"/>
            <a:ext cx="3816265" cy="401637"/>
          </a:xfrm>
          <a:prstGeom prst="callout1">
            <a:avLst>
              <a:gd name="adj1" fmla="val 28454"/>
              <a:gd name="adj2" fmla="val -8866"/>
              <a:gd name="adj3" fmla="val 207505"/>
              <a:gd name="adj4" fmla="val -26382"/>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外部</a:t>
            </a:r>
            <a:r>
              <a:rPr lang="zh-CN" altLang="en-US" sz="2000" b="1" dirty="0">
                <a:solidFill>
                  <a:srgbClr val="40458C"/>
                </a:solidFill>
                <a:ea typeface="楷体_GB2312" pitchFamily="1" charset="-122"/>
              </a:rPr>
              <a:t>变量</a:t>
            </a:r>
            <a:r>
              <a:rPr lang="zh-CN" altLang="en-US" sz="2000" b="1" dirty="0" smtClean="0">
                <a:solidFill>
                  <a:srgbClr val="40458C"/>
                </a:solidFill>
                <a:ea typeface="楷体_GB2312" pitchFamily="1" charset="-122"/>
              </a:rPr>
              <a:t>声明，扩展作用域</a:t>
            </a:r>
            <a:endParaRPr lang="zh-CN" altLang="en-US" dirty="0"/>
          </a:p>
        </p:txBody>
      </p:sp>
      <p:sp>
        <p:nvSpPr>
          <p:cNvPr id="77834" name="AutoShape 62"/>
          <p:cNvSpPr>
            <a:spLocks/>
          </p:cNvSpPr>
          <p:nvPr/>
        </p:nvSpPr>
        <p:spPr bwMode="auto">
          <a:xfrm>
            <a:off x="3635373" y="4093586"/>
            <a:ext cx="2808755" cy="401637"/>
          </a:xfrm>
          <a:prstGeom prst="callout1">
            <a:avLst>
              <a:gd name="adj1" fmla="val 28454"/>
              <a:gd name="adj2" fmla="val -8852"/>
              <a:gd name="adj3" fmla="val 86091"/>
              <a:gd name="adj4" fmla="val -32977"/>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全局</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外部</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变量定义</a:t>
            </a:r>
            <a:endParaRPr lang="zh-CN" altLang="en-US" dirty="0"/>
          </a:p>
        </p:txBody>
      </p:sp>
      <p:sp>
        <p:nvSpPr>
          <p:cNvPr id="77836" name="Text Box 63"/>
          <p:cNvSpPr>
            <a:spLocks noChangeArrowheads="1"/>
          </p:cNvSpPr>
          <p:nvPr/>
        </p:nvSpPr>
        <p:spPr bwMode="auto">
          <a:xfrm>
            <a:off x="705802" y="5013110"/>
            <a:ext cx="5568288" cy="894733"/>
          </a:xfrm>
          <a:prstGeom prst="rect">
            <a:avLst/>
          </a:prstGeom>
          <a:solidFill>
            <a:srgbClr val="800000"/>
          </a:solidFill>
          <a:ln w="9525" cmpd="sng">
            <a:solidFill>
              <a:srgbClr val="FFFF00"/>
            </a:solidFill>
            <a:miter lim="800000"/>
            <a:headEnd/>
            <a:tailEnd/>
          </a:ln>
        </p:spPr>
        <p:txBody>
          <a:bodyPr wrap="square" lIns="90000" tIns="46800" rIns="90000" bIns="46800">
            <a:spAutoFit/>
          </a:bodyPr>
          <a:lstStyle/>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不在变量作用域内的函数。若使用全局</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外部</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变</a:t>
            </a:r>
          </a:p>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量，需在函数体内加上</a:t>
            </a:r>
            <a:r>
              <a:rPr lang="en-US" sz="2000">
                <a:solidFill>
                  <a:schemeClr val="accent1"/>
                </a:solidFill>
                <a:latin typeface="楷体_GB2312" pitchFamily="1" charset="-122"/>
                <a:ea typeface="楷体_GB2312" pitchFamily="1" charset="-122"/>
                <a:sym typeface="楷体_GB2312" pitchFamily="1" charset="-122"/>
              </a:rPr>
              <a:t>extern</a:t>
            </a:r>
            <a:r>
              <a:rPr lang="zh-CN" altLang="en-US" sz="2000">
                <a:solidFill>
                  <a:schemeClr val="accent1"/>
                </a:solidFill>
                <a:latin typeface="楷体_GB2312" pitchFamily="1" charset="-122"/>
                <a:ea typeface="楷体_GB2312" pitchFamily="1" charset="-122"/>
                <a:sym typeface="楷体_GB2312" pitchFamily="1" charset="-122"/>
              </a:rPr>
              <a:t>保留字（声明）</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p:cBhvr>
                                        <p:cTn id="7" dur="500"/>
                                        <p:tgtEl>
                                          <p:spTgt spid="77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p:cBhvr>
                                        <p:cTn id="12" dur="500"/>
                                        <p:tgtEl>
                                          <p:spTgt spid="778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33"/>
                                        </p:tgtEl>
                                        <p:attrNameLst>
                                          <p:attrName>style.visibility</p:attrName>
                                        </p:attrNameLst>
                                      </p:cBhvr>
                                      <p:to>
                                        <p:strVal val="visible"/>
                                      </p:to>
                                    </p:set>
                                    <p:animEffect>
                                      <p:cBhvr>
                                        <p:cTn id="17" dur="500"/>
                                        <p:tgtEl>
                                          <p:spTgt spid="7783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77836"/>
                                        </p:tgtEl>
                                        <p:attrNameLst>
                                          <p:attrName>style.visibility</p:attrName>
                                        </p:attrNameLst>
                                      </p:cBhvr>
                                      <p:to>
                                        <p:strVal val="visible"/>
                                      </p:to>
                                    </p:set>
                                    <p:animEffect transition="in" filter="circle(in)">
                                      <p:cBhvr>
                                        <p:cTn id="20" dur="20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ldLvl="0" animBg="1" autoUpdateAnimBg="0"/>
      <p:bldP spid="77834" grpId="0" bldLvl="0" animBg="1" autoUpdateAnimBg="0"/>
      <p:bldP spid="7783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42"/>
          <p:cNvGrpSpPr>
            <a:grpSpLocks/>
          </p:cNvGrpSpPr>
          <p:nvPr/>
        </p:nvGrpSpPr>
        <p:grpSpPr bwMode="auto">
          <a:xfrm>
            <a:off x="6651625" y="0"/>
            <a:ext cx="2263775" cy="476250"/>
            <a:chOff x="0" y="0"/>
            <a:chExt cx="1426" cy="300"/>
          </a:xfrm>
        </p:grpSpPr>
        <p:sp>
          <p:nvSpPr>
            <p:cNvPr id="78851"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8852"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8853" name="Rectangle 50"/>
          <p:cNvSpPr>
            <a:spLocks noChangeArrowheads="1"/>
          </p:cNvSpPr>
          <p:nvPr/>
        </p:nvSpPr>
        <p:spPr bwMode="auto">
          <a:xfrm>
            <a:off x="3832225" y="1250950"/>
            <a:ext cx="4310063" cy="31781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a=3,b=5;</a:t>
            </a:r>
            <a:endParaRPr lang="zh-CN" altLang="en-US" sz="2000" dirty="0">
              <a:solidFill>
                <a:srgbClr val="0000FF"/>
              </a:solidFill>
              <a:latin typeface="Verdana" pitchFamily="34" charset="0"/>
              <a:sym typeface="Verdana" pitchFamily="34" charset="0"/>
            </a:endParaRPr>
          </a:p>
          <a:p>
            <a:r>
              <a:rPr lang="zh-CN" altLang="en-US" sz="2000" dirty="0">
                <a:solidFill>
                  <a:srgbClr val="40458C"/>
                </a:solidFill>
                <a:latin typeface="Verdana" pitchFamily="34" charset="0"/>
                <a:sym typeface="Verdana" pitchFamily="34" charset="0"/>
              </a:rPr>
              <a:t>int </a:t>
            </a:r>
            <a:r>
              <a:rPr lang="en-US" sz="2000" dirty="0">
                <a:solidFill>
                  <a:srgbClr val="40458C"/>
                </a:solidFill>
                <a:latin typeface="Verdana" pitchFamily="34" charset="0"/>
                <a:sym typeface="Verdana" pitchFamily="34" charset="0"/>
              </a:rPr>
              <a:t>max(</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a, </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c=a&gt;</a:t>
            </a:r>
            <a:r>
              <a:rPr lang="en-US" sz="2000" dirty="0" err="1">
                <a:solidFill>
                  <a:srgbClr val="40458C"/>
                </a:solidFill>
                <a:latin typeface="Verdana" pitchFamily="34" charset="0"/>
                <a:sym typeface="Verdana" pitchFamily="34" charset="0"/>
              </a:rPr>
              <a:t>b?a:b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a=8;</a:t>
            </a: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dirty="0"/>
          </a:p>
        </p:txBody>
      </p:sp>
      <p:sp>
        <p:nvSpPr>
          <p:cNvPr id="78854" name="Text Box 53"/>
          <p:cNvSpPr>
            <a:spLocks noChangeArrowheads="1"/>
          </p:cNvSpPr>
          <p:nvPr/>
        </p:nvSpPr>
        <p:spPr bwMode="auto">
          <a:xfrm>
            <a:off x="3865563" y="4797425"/>
            <a:ext cx="2198687"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40458C"/>
                </a:solidFill>
                <a:latin typeface="Times New Roman" pitchFamily="18" charset="0"/>
                <a:sym typeface="Times New Roman" pitchFamily="18" charset="0"/>
              </a:rPr>
              <a:t>运行结果：</a:t>
            </a:r>
            <a:r>
              <a:rPr lang="en-US" sz="2000">
                <a:solidFill>
                  <a:srgbClr val="40458C"/>
                </a:solidFill>
                <a:latin typeface="Times New Roman" pitchFamily="18" charset="0"/>
                <a:sym typeface="Times New Roman" pitchFamily="18" charset="0"/>
              </a:rPr>
              <a:t>max=8</a:t>
            </a:r>
            <a:endParaRPr lang="zh-CN" altLang="en-US"/>
          </a:p>
        </p:txBody>
      </p:sp>
      <p:grpSp>
        <p:nvGrpSpPr>
          <p:cNvPr id="78855" name="Group 55"/>
          <p:cNvGrpSpPr>
            <a:grpSpLocks/>
          </p:cNvGrpSpPr>
          <p:nvPr/>
        </p:nvGrpSpPr>
        <p:grpSpPr bwMode="auto">
          <a:xfrm>
            <a:off x="7991475" y="6105525"/>
            <a:ext cx="714375" cy="381000"/>
            <a:chOff x="0" y="0"/>
            <a:chExt cx="450" cy="240"/>
          </a:xfrm>
        </p:grpSpPr>
        <p:sp>
          <p:nvSpPr>
            <p:cNvPr id="78856" name="AutoShape 56"/>
            <p:cNvSpPr>
              <a:spLocks/>
            </p:cNvSpPr>
            <p:nvPr/>
          </p:nvSpPr>
          <p:spPr bwMode="auto">
            <a:xfrm rot="16200000">
              <a:off x="6" y="-6"/>
              <a:ext cx="240" cy="252"/>
            </a:xfrm>
            <a:custGeom>
              <a:avLst/>
              <a:gdLst>
                <a:gd name="T0" fmla="*/ 15126 w 21600"/>
                <a:gd name="T1" fmla="*/ 0 h 21600"/>
                <a:gd name="T2" fmla="*/ 15126 w 21600"/>
                <a:gd name="T3" fmla="*/ 12158 h 21600"/>
                <a:gd name="T4" fmla="*/ 3237 w 21600"/>
                <a:gd name="T5" fmla="*/ 21600 h 21600"/>
                <a:gd name="T6" fmla="*/ 21600 w 21600"/>
                <a:gd name="T7" fmla="*/ 607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rgbClr val="3333FF"/>
              </a:solidFill>
              <a:miter lim="800000"/>
              <a:headEnd/>
              <a:tailEnd/>
            </a:ln>
          </p:spPr>
          <p:txBody>
            <a:bodyPr wrap="none" anchor="ctr"/>
            <a:lstStyle/>
            <a:p>
              <a:endParaRPr lang="zh-CN" altLang="zh-CN">
                <a:solidFill>
                  <a:srgbClr val="40458C"/>
                </a:solidFill>
                <a:sym typeface="Tahoma" pitchFamily="34" charset="0"/>
              </a:endParaRPr>
            </a:p>
          </p:txBody>
        </p:sp>
        <p:sp>
          <p:nvSpPr>
            <p:cNvPr id="78857" name="Oval 57"/>
            <p:cNvSpPr>
              <a:spLocks/>
            </p:cNvSpPr>
            <p:nvPr/>
          </p:nvSpPr>
          <p:spPr bwMode="auto">
            <a:xfrm>
              <a:off x="270"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sp>
          <p:nvSpPr>
            <p:cNvPr id="78858" name="Oval 58"/>
            <p:cNvSpPr>
              <a:spLocks/>
            </p:cNvSpPr>
            <p:nvPr/>
          </p:nvSpPr>
          <p:spPr bwMode="auto">
            <a:xfrm>
              <a:off x="378"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grpSp>
      <p:sp>
        <p:nvSpPr>
          <p:cNvPr id="78859" name="Rectangle 59"/>
          <p:cNvSpPr>
            <a:spLocks noChangeArrowheads="1"/>
          </p:cNvSpPr>
          <p:nvPr/>
        </p:nvSpPr>
        <p:spPr bwMode="auto">
          <a:xfrm>
            <a:off x="609600" y="304800"/>
            <a:ext cx="77724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rgbClr val="40458C"/>
                </a:solidFill>
                <a:latin typeface="Times New Roman" pitchFamily="18" charset="0"/>
                <a:sym typeface="Times New Roman" pitchFamily="18" charset="0"/>
              </a:rPr>
              <a:t>例  外部变量与局部变量同名</a:t>
            </a:r>
            <a:endParaRPr lang="zh-CN" altLang="en-US" sz="4400">
              <a:solidFill>
                <a:schemeClr val="tx2"/>
              </a:solidFill>
              <a:sym typeface="Tahoma" pitchFamily="34" charset="0"/>
            </a:endParaRPr>
          </a:p>
        </p:txBody>
      </p:sp>
      <p:sp>
        <p:nvSpPr>
          <p:cNvPr id="78860" name="TextBox 11"/>
          <p:cNvSpPr>
            <a:spLocks noChangeArrowheads="1"/>
          </p:cNvSpPr>
          <p:nvPr/>
        </p:nvSpPr>
        <p:spPr bwMode="auto">
          <a:xfrm>
            <a:off x="571500" y="1247775"/>
            <a:ext cx="2857500" cy="1755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3">
              <a:lnSpc>
                <a:spcPct val="150000"/>
              </a:lnSpc>
            </a:pPr>
            <a:r>
              <a:rPr lang="zh-CN" altLang="en-US">
                <a:solidFill>
                  <a:srgbClr val="0000FF"/>
                </a:solidFill>
                <a:latin typeface="Times New Roman" pitchFamily="18" charset="0"/>
                <a:sym typeface="Times New Roman" pitchFamily="18" charset="0"/>
              </a:rPr>
              <a:t>若外部变量与局部变量同名，则外部变量被屏蔽</a:t>
            </a:r>
            <a:r>
              <a:rPr lang="en-US">
                <a:solidFill>
                  <a:srgbClr val="0000FF"/>
                </a:solidFill>
                <a:latin typeface="Times New Roman" pitchFamily="18" charset="0"/>
                <a:sym typeface="Times New Roman" pitchFamily="18" charset="0"/>
              </a:rPr>
              <a:t>.</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p:cBhvr>
                                        <p:cTn id="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9874" name="Group 9"/>
          <p:cNvGrpSpPr>
            <a:grpSpLocks/>
          </p:cNvGrpSpPr>
          <p:nvPr/>
        </p:nvGrpSpPr>
        <p:grpSpPr bwMode="auto">
          <a:xfrm>
            <a:off x="6651625" y="0"/>
            <a:ext cx="2263775" cy="476250"/>
            <a:chOff x="0" y="0"/>
            <a:chExt cx="1426" cy="300"/>
          </a:xfrm>
        </p:grpSpPr>
        <p:sp>
          <p:nvSpPr>
            <p:cNvPr id="7987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987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9877" name="Text Box 15"/>
          <p:cNvSpPr>
            <a:spLocks noChangeArrowheads="1"/>
          </p:cNvSpPr>
          <p:nvPr/>
        </p:nvSpPr>
        <p:spPr bwMode="auto">
          <a:xfrm>
            <a:off x="314325" y="-4763"/>
            <a:ext cx="18415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79878" name="Text Box 16"/>
          <p:cNvSpPr>
            <a:spLocks noChangeArrowheads="1"/>
          </p:cNvSpPr>
          <p:nvPr/>
        </p:nvSpPr>
        <p:spPr bwMode="auto">
          <a:xfrm>
            <a:off x="268288" y="520700"/>
            <a:ext cx="3906837" cy="6337300"/>
          </a:xfrm>
          <a:prstGeom prst="rect">
            <a:avLst/>
          </a:prstGeom>
          <a:solidFill>
            <a:schemeClr val="bg1"/>
          </a:solidFill>
          <a:ln w="38100" cmpd="sng">
            <a:solidFill>
              <a:srgbClr val="009900"/>
            </a:solidFill>
            <a:miter lim="800000"/>
            <a:headEnd/>
            <a:tailEnd/>
          </a:ln>
        </p:spPr>
        <p:txBody>
          <a:bodyPr wrap="none" anchor="ctr">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b="1">
                <a:solidFill>
                  <a:srgbClr val="008000"/>
                </a:solidFill>
                <a:latin typeface="Times New Roman" pitchFamily="18" charset="0"/>
                <a:sym typeface="Times New Roman" pitchFamily="18" charset="0"/>
              </a:rPr>
              <a:t>int i=1;</a:t>
            </a:r>
            <a:endParaRPr lang="zh-CN" altLang="en-US" b="1">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register int b=-10;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c=c+8;</a:t>
            </a:r>
            <a:endParaRPr lang="zh-CN" altLang="en-US">
              <a:solidFill>
                <a:srgbClr val="40458C"/>
              </a:solidFill>
              <a:latin typeface="Times New Roman" pitchFamily="18" charset="0"/>
              <a:sym typeface="Times New Roman" pitchFamily="18" charset="0"/>
            </a:endParaRPr>
          </a:p>
          <a:p>
            <a:r>
              <a:rPr lang="en-US">
                <a:solidFill>
                  <a:srgbClr val="990033"/>
                </a:solidFill>
                <a:latin typeface="Times New Roman" pitchFamily="18" charset="0"/>
                <a:sym typeface="Times New Roman" pitchFamily="18" charset="0"/>
              </a:rPr>
              <a:t>    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i=i+10;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79" name="Text Box 17"/>
          <p:cNvSpPr>
            <a:spLocks noChangeArrowheads="1"/>
          </p:cNvSpPr>
          <p:nvPr/>
        </p:nvSpPr>
        <p:spPr bwMode="auto">
          <a:xfrm>
            <a:off x="4606925" y="69850"/>
            <a:ext cx="4106863" cy="3786188"/>
          </a:xfrm>
          <a:prstGeom prst="rect">
            <a:avLst/>
          </a:prstGeom>
          <a:solidFill>
            <a:schemeClr val="bg1"/>
          </a:solidFill>
          <a:ln w="38100" cmpd="sng">
            <a:solidFill>
              <a:srgbClr val="009900"/>
            </a:solidFill>
            <a:miter lim="800000"/>
            <a:headEnd/>
            <a:tailEnd/>
          </a:ln>
        </p:spPr>
        <p:txBody>
          <a:bodyPr wrap="none" anchor="ctr">
            <a:spAutoFit/>
          </a:bodyPr>
          <a:lstStyle/>
          <a:p>
            <a:r>
              <a:rPr lang="zh-CN" altLang="en-US">
                <a:solidFill>
                  <a:srgbClr val="40458C"/>
                </a:solidFill>
                <a:latin typeface="Times New Roman" pitchFamily="18" charset="0"/>
                <a:sym typeface="Times New Roman" pitchFamily="18" charset="0"/>
              </a:rPr>
              <a:t>void </a:t>
            </a:r>
            <a:r>
              <a:rPr lang="en-US">
                <a:solidFill>
                  <a:srgbClr val="40458C"/>
                </a:solidFill>
                <a:latin typeface="Times New Roman" pitchFamily="18" charset="0"/>
                <a:sym typeface="Times New Roman" pitchFamily="18" charset="0"/>
              </a:rPr>
              <a:t>other()</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a=2;</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static int b;</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a=a+2;   i=i+32;  c=c+5;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printf("-----OTHER------\n");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b=a;</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80" name="Text Box 18"/>
          <p:cNvSpPr>
            <a:spLocks noChangeArrowheads="1"/>
          </p:cNvSpPr>
          <p:nvPr/>
        </p:nvSpPr>
        <p:spPr bwMode="auto">
          <a:xfrm>
            <a:off x="4337050" y="5143500"/>
            <a:ext cx="204946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i:1  a:0  b:-10  c:0 </a:t>
            </a:r>
            <a:endParaRPr lang="zh-CN" altLang="en-US"/>
          </a:p>
        </p:txBody>
      </p:sp>
      <p:sp>
        <p:nvSpPr>
          <p:cNvPr id="79881" name="Text Box 19"/>
          <p:cNvSpPr>
            <a:spLocks noChangeArrowheads="1"/>
          </p:cNvSpPr>
          <p:nvPr/>
        </p:nvSpPr>
        <p:spPr bwMode="auto">
          <a:xfrm>
            <a:off x="4337050" y="5942013"/>
            <a:ext cx="20923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a:4  b:0  c:15 </a:t>
            </a:r>
            <a:endParaRPr lang="zh-CN" altLang="en-US"/>
          </a:p>
        </p:txBody>
      </p:sp>
      <p:sp>
        <p:nvSpPr>
          <p:cNvPr id="79882" name="Text Box 20"/>
          <p:cNvSpPr>
            <a:spLocks noChangeArrowheads="1"/>
          </p:cNvSpPr>
          <p:nvPr/>
        </p:nvSpPr>
        <p:spPr bwMode="auto">
          <a:xfrm>
            <a:off x="6888163" y="5143500"/>
            <a:ext cx="2112962"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a:0  b:-10  c:8</a:t>
            </a:r>
            <a:endParaRPr lang="zh-CN" altLang="en-US"/>
          </a:p>
        </p:txBody>
      </p:sp>
      <p:sp>
        <p:nvSpPr>
          <p:cNvPr id="79883" name="Text Box 21"/>
          <p:cNvSpPr>
            <a:spLocks noChangeArrowheads="1"/>
          </p:cNvSpPr>
          <p:nvPr/>
        </p:nvSpPr>
        <p:spPr bwMode="auto">
          <a:xfrm>
            <a:off x="6888163" y="5942013"/>
            <a:ext cx="20288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i:75  a:6  b:4  c:15</a:t>
            </a:r>
            <a:endParaRPr lang="zh-CN" altLang="en-US"/>
          </a:p>
        </p:txBody>
      </p:sp>
      <p:sp>
        <p:nvSpPr>
          <p:cNvPr id="79884" name="Rectangle 67"/>
          <p:cNvSpPr>
            <a:spLocks noChangeArrowheads="1"/>
          </p:cNvSpPr>
          <p:nvPr/>
        </p:nvSpPr>
        <p:spPr bwMode="auto">
          <a:xfrm>
            <a:off x="0" y="0"/>
            <a:ext cx="77152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变量</a:t>
            </a:r>
            <a:r>
              <a:rPr lang="zh-CN" altLang="en-US" dirty="0" smtClean="0">
                <a:solidFill>
                  <a:srgbClr val="40458C"/>
                </a:solidFill>
                <a:latin typeface="Times New Roman" pitchFamily="18" charset="0"/>
                <a:sym typeface="Times New Roman" pitchFamily="18" charset="0"/>
              </a:rPr>
              <a:t>的</a:t>
            </a:r>
            <a:r>
              <a:rPr lang="zh-CN" altLang="en-US" dirty="0">
                <a:solidFill>
                  <a:srgbClr val="40458C"/>
                </a:solidFill>
                <a:latin typeface="Times New Roman" pitchFamily="18" charset="0"/>
                <a:sym typeface="Times New Roman" pitchFamily="18" charset="0"/>
              </a:rPr>
              <a:t>生存期</a:t>
            </a:r>
            <a:r>
              <a:rPr lang="zh-CN" altLang="en-US" dirty="0" smtClean="0">
                <a:solidFill>
                  <a:srgbClr val="40458C"/>
                </a:solidFill>
                <a:latin typeface="Times New Roman" pitchFamily="18" charset="0"/>
                <a:sym typeface="Times New Roman" pitchFamily="18" charset="0"/>
              </a:rPr>
              <a:t>与</a:t>
            </a:r>
            <a:r>
              <a:rPr lang="zh-CN" altLang="en-US" dirty="0">
                <a:solidFill>
                  <a:srgbClr val="40458C"/>
                </a:solidFill>
                <a:latin typeface="Times New Roman" pitchFamily="18" charset="0"/>
                <a:sym typeface="Times New Roman" pitchFamily="18" charset="0"/>
              </a:rPr>
              <a:t>可见性</a:t>
            </a:r>
          </a:p>
        </p:txBody>
      </p:sp>
      <p:sp>
        <p:nvSpPr>
          <p:cNvPr id="79885" name="矩形 60"/>
          <p:cNvSpPr>
            <a:spLocks noChangeArrowheads="1"/>
          </p:cNvSpPr>
          <p:nvPr/>
        </p:nvSpPr>
        <p:spPr bwMode="auto">
          <a:xfrm>
            <a:off x="4286250" y="3943350"/>
            <a:ext cx="4572000" cy="12001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8000"/>
                </a:solidFill>
                <a:latin typeface="隶书" pitchFamily="49" charset="-122"/>
                <a:ea typeface="隶书" pitchFamily="49" charset="-122"/>
                <a:sym typeface="隶书" pitchFamily="49" charset="-122"/>
              </a:rPr>
              <a:t>全局寿命</a:t>
            </a:r>
            <a:r>
              <a:rPr lang="zh-CN" altLang="en-US">
                <a:solidFill>
                  <a:srgbClr val="40458C"/>
                </a:solidFill>
                <a:latin typeface="隶书" pitchFamily="49" charset="-122"/>
                <a:ea typeface="隶书" pitchFamily="49" charset="-122"/>
                <a:sym typeface="隶书" pitchFamily="49" charset="-122"/>
              </a:rPr>
              <a:t>和</a:t>
            </a:r>
            <a:r>
              <a:rPr lang="zh-CN" altLang="en-US">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00FF"/>
                </a:solidFill>
                <a:latin typeface="隶书" pitchFamily="49" charset="-122"/>
                <a:ea typeface="隶书" pitchFamily="49" charset="-122"/>
                <a:sym typeface="隶书" pitchFamily="49" charset="-122"/>
              </a:rPr>
              <a:t>可继承性</a:t>
            </a:r>
            <a:endParaRPr lang="zh-CN" altLang="en-US">
              <a:solidFill>
                <a:srgbClr val="40458C"/>
              </a:solidFill>
              <a:latin typeface="隶书" pitchFamily="49" charset="-122"/>
              <a:ea typeface="隶书" pitchFamily="49" charset="-122"/>
              <a:sym typeface="隶书"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Effect>
                                      <p:cBhvr>
                                        <p:cTn id="7" dur="500"/>
                                        <p:tgtEl>
                                          <p:spTgt spid="798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p:cBhvr>
                                        <p:cTn id="12" dur="500"/>
                                        <p:tgtEl>
                                          <p:spTgt spid="79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881"/>
                                        </p:tgtEl>
                                        <p:attrNameLst>
                                          <p:attrName>style.visibility</p:attrName>
                                        </p:attrNameLst>
                                      </p:cBhvr>
                                      <p:to>
                                        <p:strVal val="visible"/>
                                      </p:to>
                                    </p:set>
                                    <p:animEffect>
                                      <p:cBhvr>
                                        <p:cTn id="17" dur="500"/>
                                        <p:tgtEl>
                                          <p:spTgt spid="79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882"/>
                                        </p:tgtEl>
                                        <p:attrNameLst>
                                          <p:attrName>style.visibility</p:attrName>
                                        </p:attrNameLst>
                                      </p:cBhvr>
                                      <p:to>
                                        <p:strVal val="visible"/>
                                      </p:to>
                                    </p:set>
                                    <p:animEffect>
                                      <p:cBhvr>
                                        <p:cTn id="22" dur="500"/>
                                        <p:tgtEl>
                                          <p:spTgt spid="79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p:cBhvr>
                                        <p:cTn id="27"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bldLvl="0" animBg="1" autoUpdateAnimBg="0"/>
      <p:bldP spid="79881" grpId="0" bldLvl="0" animBg="1" autoUpdateAnimBg="0"/>
      <p:bldP spid="79882" grpId="0" bldLvl="0" animBg="1" autoUpdateAnimBg="0"/>
      <p:bldP spid="79883" grpId="0" bldLvl="0" animBg="1" autoUpdateAnimBg="0"/>
      <p:bldP spid="79885" grpId="0" bldLvl="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13"/>
          <p:cNvGrpSpPr>
            <a:grpSpLocks/>
          </p:cNvGrpSpPr>
          <p:nvPr/>
        </p:nvGrpSpPr>
        <p:grpSpPr bwMode="auto">
          <a:xfrm>
            <a:off x="6651625" y="0"/>
            <a:ext cx="2263775" cy="476250"/>
            <a:chOff x="0" y="0"/>
            <a:chExt cx="1426" cy="300"/>
          </a:xfrm>
        </p:grpSpPr>
        <p:sp>
          <p:nvSpPr>
            <p:cNvPr id="80899"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80900"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80901" name="Group 82"/>
          <p:cNvGrpSpPr>
            <a:grpSpLocks/>
          </p:cNvGrpSpPr>
          <p:nvPr/>
        </p:nvGrpSpPr>
        <p:grpSpPr bwMode="auto">
          <a:xfrm>
            <a:off x="285750" y="742950"/>
            <a:ext cx="8610600" cy="3714750"/>
            <a:chOff x="0" y="0"/>
            <a:chExt cx="5424" cy="2340"/>
          </a:xfrm>
        </p:grpSpPr>
        <p:grpSp>
          <p:nvGrpSpPr>
            <p:cNvPr id="80902" name="Group 83"/>
            <p:cNvGrpSpPr>
              <a:grpSpLocks/>
            </p:cNvGrpSpPr>
            <p:nvPr/>
          </p:nvGrpSpPr>
          <p:grpSpPr bwMode="auto">
            <a:xfrm>
              <a:off x="13" y="0"/>
              <a:ext cx="5400" cy="2340"/>
              <a:chOff x="0" y="0"/>
              <a:chExt cx="5400" cy="3672"/>
            </a:xfrm>
          </p:grpSpPr>
          <p:sp>
            <p:nvSpPr>
              <p:cNvPr id="80903" name="Rectangle 84"/>
              <p:cNvSpPr>
                <a:spLocks noChangeArrowheads="1"/>
              </p:cNvSpPr>
              <p:nvPr/>
            </p:nvSpPr>
            <p:spPr bwMode="auto">
              <a:xfrm>
                <a:off x="0" y="12"/>
                <a:ext cx="5400" cy="3660"/>
              </a:xfrm>
              <a:prstGeom prst="rect">
                <a:avLst/>
              </a:prstGeom>
              <a:solidFill>
                <a:srgbClr val="FFFFFF"/>
              </a:solidFill>
              <a:ln w="38100" cmpd="sng">
                <a:solidFill>
                  <a:schemeClr val="tx1"/>
                </a:solidFill>
                <a:miter lim="800000"/>
                <a:headEnd/>
                <a:tailEnd/>
              </a:ln>
            </p:spPr>
            <p:txBody>
              <a:bodyPr wrap="none" anchor="ctr"/>
              <a:lstStyle/>
              <a:p>
                <a:endParaRPr lang="zh-CN" altLang="zh-CN">
                  <a:solidFill>
                    <a:srgbClr val="40458C"/>
                  </a:solidFill>
                  <a:sym typeface="Tahoma" pitchFamily="34" charset="0"/>
                </a:endParaRPr>
              </a:p>
            </p:txBody>
          </p:sp>
          <p:sp>
            <p:nvSpPr>
              <p:cNvPr id="80904" name="Line 85"/>
              <p:cNvSpPr>
                <a:spLocks noChangeShapeType="1"/>
              </p:cNvSpPr>
              <p:nvPr/>
            </p:nvSpPr>
            <p:spPr bwMode="auto">
              <a:xfrm>
                <a:off x="828" y="0"/>
                <a:ext cx="1" cy="366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05" name="Line 86"/>
            <p:cNvSpPr>
              <a:spLocks noChangeShapeType="1"/>
            </p:cNvSpPr>
            <p:nvPr/>
          </p:nvSpPr>
          <p:spPr bwMode="auto">
            <a:xfrm flipV="1">
              <a:off x="0" y="28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6" name="Line 87"/>
            <p:cNvSpPr>
              <a:spLocks noChangeShapeType="1"/>
            </p:cNvSpPr>
            <p:nvPr/>
          </p:nvSpPr>
          <p:spPr bwMode="auto">
            <a:xfrm flipV="1">
              <a:off x="12" y="57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7" name="Line 88"/>
            <p:cNvSpPr>
              <a:spLocks noChangeShapeType="1"/>
            </p:cNvSpPr>
            <p:nvPr/>
          </p:nvSpPr>
          <p:spPr bwMode="auto">
            <a:xfrm flipV="1">
              <a:off x="12" y="864"/>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8" name="Line 89"/>
            <p:cNvSpPr>
              <a:spLocks noChangeShapeType="1"/>
            </p:cNvSpPr>
            <p:nvPr/>
          </p:nvSpPr>
          <p:spPr bwMode="auto">
            <a:xfrm flipV="1">
              <a:off x="12" y="1152"/>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9" name="Line 90"/>
            <p:cNvSpPr>
              <a:spLocks noChangeShapeType="1"/>
            </p:cNvSpPr>
            <p:nvPr/>
          </p:nvSpPr>
          <p:spPr bwMode="auto">
            <a:xfrm>
              <a:off x="3517" y="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0" name="Line 91"/>
            <p:cNvSpPr>
              <a:spLocks noChangeShapeType="1"/>
            </p:cNvSpPr>
            <p:nvPr/>
          </p:nvSpPr>
          <p:spPr bwMode="auto">
            <a:xfrm>
              <a:off x="1609" y="2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1" name="Line 92"/>
            <p:cNvSpPr>
              <a:spLocks noChangeShapeType="1"/>
            </p:cNvSpPr>
            <p:nvPr/>
          </p:nvSpPr>
          <p:spPr bwMode="auto">
            <a:xfrm>
              <a:off x="257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2" name="Line 93"/>
            <p:cNvSpPr>
              <a:spLocks noChangeShapeType="1"/>
            </p:cNvSpPr>
            <p:nvPr/>
          </p:nvSpPr>
          <p:spPr bwMode="auto">
            <a:xfrm>
              <a:off x="351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3" name="Line 94"/>
            <p:cNvSpPr>
              <a:spLocks noChangeShapeType="1"/>
            </p:cNvSpPr>
            <p:nvPr/>
          </p:nvSpPr>
          <p:spPr bwMode="auto">
            <a:xfrm>
              <a:off x="4525"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4" name="Line 95"/>
            <p:cNvSpPr>
              <a:spLocks noChangeShapeType="1"/>
            </p:cNvSpPr>
            <p:nvPr/>
          </p:nvSpPr>
          <p:spPr bwMode="auto">
            <a:xfrm>
              <a:off x="2573" y="5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5" name="Line 96"/>
            <p:cNvSpPr>
              <a:spLocks noChangeShapeType="1"/>
            </p:cNvSpPr>
            <p:nvPr/>
          </p:nvSpPr>
          <p:spPr bwMode="auto">
            <a:xfrm>
              <a:off x="2573" y="8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6" name="Line 97"/>
            <p:cNvSpPr>
              <a:spLocks noChangeShapeType="1"/>
            </p:cNvSpPr>
            <p:nvPr/>
          </p:nvSpPr>
          <p:spPr bwMode="auto">
            <a:xfrm>
              <a:off x="1609" y="876"/>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7" name="Line 98"/>
            <p:cNvSpPr>
              <a:spLocks noChangeShapeType="1"/>
            </p:cNvSpPr>
            <p:nvPr/>
          </p:nvSpPr>
          <p:spPr bwMode="auto">
            <a:xfrm flipV="1">
              <a:off x="12" y="1440"/>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8" name="Line 99"/>
            <p:cNvSpPr>
              <a:spLocks noChangeShapeType="1"/>
            </p:cNvSpPr>
            <p:nvPr/>
          </p:nvSpPr>
          <p:spPr bwMode="auto">
            <a:xfrm>
              <a:off x="2573" y="1164"/>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9" name="Line 100"/>
            <p:cNvSpPr>
              <a:spLocks noChangeShapeType="1"/>
            </p:cNvSpPr>
            <p:nvPr/>
          </p:nvSpPr>
          <p:spPr bwMode="auto">
            <a:xfrm flipV="1">
              <a:off x="24" y="172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0" name="Line 101"/>
            <p:cNvSpPr>
              <a:spLocks noChangeShapeType="1"/>
            </p:cNvSpPr>
            <p:nvPr/>
          </p:nvSpPr>
          <p:spPr bwMode="auto">
            <a:xfrm>
              <a:off x="3513" y="1452"/>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1" name="Line 102"/>
            <p:cNvSpPr>
              <a:spLocks noChangeShapeType="1"/>
            </p:cNvSpPr>
            <p:nvPr/>
          </p:nvSpPr>
          <p:spPr bwMode="auto">
            <a:xfrm>
              <a:off x="4525" y="144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2" name="Line 103"/>
            <p:cNvSpPr>
              <a:spLocks noChangeShapeType="1"/>
            </p:cNvSpPr>
            <p:nvPr/>
          </p:nvSpPr>
          <p:spPr bwMode="auto">
            <a:xfrm>
              <a:off x="2573" y="17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3" name="Line 104"/>
            <p:cNvSpPr>
              <a:spLocks noChangeShapeType="1"/>
            </p:cNvSpPr>
            <p:nvPr/>
          </p:nvSpPr>
          <p:spPr bwMode="auto">
            <a:xfrm flipV="1">
              <a:off x="12" y="201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4" name="Line 105"/>
            <p:cNvSpPr>
              <a:spLocks noChangeShapeType="1"/>
            </p:cNvSpPr>
            <p:nvPr/>
          </p:nvSpPr>
          <p:spPr bwMode="auto">
            <a:xfrm>
              <a:off x="2574" y="20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25" name="Text Box 106"/>
          <p:cNvSpPr>
            <a:spLocks noChangeArrowheads="1"/>
          </p:cNvSpPr>
          <p:nvPr/>
        </p:nvSpPr>
        <p:spPr bwMode="auto">
          <a:xfrm>
            <a:off x="3416300" y="228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a:solidFill>
                <a:srgbClr val="40458C"/>
              </a:solidFill>
              <a:latin typeface="Times New Roman" pitchFamily="18" charset="0"/>
              <a:sym typeface="Times New Roman" pitchFamily="18" charset="0"/>
            </a:endParaRPr>
          </a:p>
        </p:txBody>
      </p:sp>
      <p:grpSp>
        <p:nvGrpSpPr>
          <p:cNvPr id="80926" name="Group 107"/>
          <p:cNvGrpSpPr>
            <a:grpSpLocks/>
          </p:cNvGrpSpPr>
          <p:nvPr/>
        </p:nvGrpSpPr>
        <p:grpSpPr bwMode="auto">
          <a:xfrm>
            <a:off x="268288" y="1633538"/>
            <a:ext cx="6777037" cy="495300"/>
            <a:chOff x="0" y="0"/>
            <a:chExt cx="4269" cy="312"/>
          </a:xfrm>
        </p:grpSpPr>
        <p:sp>
          <p:nvSpPr>
            <p:cNvPr id="80927" name="Text Box 108"/>
            <p:cNvSpPr>
              <a:spLocks noChangeArrowheads="1"/>
            </p:cNvSpPr>
            <p:nvPr/>
          </p:nvSpPr>
          <p:spPr bwMode="auto">
            <a:xfrm>
              <a:off x="3769"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a:t>
              </a:r>
              <a:endParaRPr lang="zh-CN" altLang="en-US" sz="2000">
                <a:solidFill>
                  <a:srgbClr val="009900"/>
                </a:solidFill>
                <a:latin typeface="Times New Roman" pitchFamily="18" charset="0"/>
                <a:sym typeface="Times New Roman" pitchFamily="18" charset="0"/>
              </a:endParaRPr>
            </a:p>
          </p:txBody>
        </p:sp>
        <p:sp>
          <p:nvSpPr>
            <p:cNvPr id="80928" name="Text Box 109"/>
            <p:cNvSpPr>
              <a:spLocks noChangeArrowheads="1"/>
            </p:cNvSpPr>
            <p:nvPr/>
          </p:nvSpPr>
          <p:spPr bwMode="auto">
            <a:xfrm>
              <a:off x="1342"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a:t>
              </a:r>
              <a:endParaRPr lang="zh-CN" altLang="en-US" sz="2000" dirty="0">
                <a:solidFill>
                  <a:srgbClr val="0000CC"/>
                </a:solidFill>
                <a:latin typeface="Times New Roman" pitchFamily="18" charset="0"/>
                <a:sym typeface="Times New Roman" pitchFamily="18" charset="0"/>
              </a:endParaRPr>
            </a:p>
          </p:txBody>
        </p:sp>
        <p:sp>
          <p:nvSpPr>
            <p:cNvPr id="80929" name="Text Box 110"/>
            <p:cNvSpPr>
              <a:spLocks noChangeArrowheads="1"/>
            </p:cNvSpPr>
            <p:nvPr/>
          </p:nvSpPr>
          <p:spPr bwMode="auto">
            <a:xfrm>
              <a:off x="0" y="2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存储方式</a:t>
              </a:r>
              <a:endParaRPr lang="zh-CN" altLang="en-US" sz="2000">
                <a:solidFill>
                  <a:srgbClr val="40458C"/>
                </a:solidFill>
                <a:latin typeface="Times New Roman" pitchFamily="18" charset="0"/>
                <a:sym typeface="Times New Roman" pitchFamily="18" charset="0"/>
              </a:endParaRPr>
            </a:p>
          </p:txBody>
        </p:sp>
      </p:grpSp>
      <p:grpSp>
        <p:nvGrpSpPr>
          <p:cNvPr id="80930" name="Group 111"/>
          <p:cNvGrpSpPr>
            <a:grpSpLocks/>
          </p:cNvGrpSpPr>
          <p:nvPr/>
        </p:nvGrpSpPr>
        <p:grpSpPr bwMode="auto">
          <a:xfrm>
            <a:off x="333375" y="2535238"/>
            <a:ext cx="7486650" cy="479425"/>
            <a:chOff x="0" y="0"/>
            <a:chExt cx="4716" cy="302"/>
          </a:xfrm>
        </p:grpSpPr>
        <p:sp>
          <p:nvSpPr>
            <p:cNvPr id="80931" name="Text Box 112"/>
            <p:cNvSpPr>
              <a:spLocks noChangeArrowheads="1"/>
            </p:cNvSpPr>
            <p:nvPr/>
          </p:nvSpPr>
          <p:spPr bwMode="auto">
            <a:xfrm>
              <a:off x="3064" y="14"/>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程序整个运行期间</a:t>
              </a:r>
              <a:endParaRPr lang="zh-CN" altLang="en-US" sz="2000">
                <a:solidFill>
                  <a:srgbClr val="FF9900"/>
                </a:solidFill>
                <a:latin typeface="Times New Roman" pitchFamily="18" charset="0"/>
                <a:sym typeface="Times New Roman" pitchFamily="18" charset="0"/>
              </a:endParaRPr>
            </a:p>
          </p:txBody>
        </p:sp>
        <p:sp>
          <p:nvSpPr>
            <p:cNvPr id="80932" name="Text Box 113"/>
            <p:cNvSpPr>
              <a:spLocks noChangeArrowheads="1"/>
            </p:cNvSpPr>
            <p:nvPr/>
          </p:nvSpPr>
          <p:spPr bwMode="auto">
            <a:xfrm>
              <a:off x="761" y="0"/>
              <a:ext cx="1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函数调用开始至结束</a:t>
              </a:r>
            </a:p>
          </p:txBody>
        </p:sp>
        <p:sp>
          <p:nvSpPr>
            <p:cNvPr id="80933" name="Text Box 114"/>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生存期</a:t>
              </a:r>
              <a:endParaRPr lang="zh-CN" altLang="en-US" sz="2000">
                <a:solidFill>
                  <a:srgbClr val="40458C"/>
                </a:solidFill>
                <a:latin typeface="Times New Roman" pitchFamily="18" charset="0"/>
                <a:sym typeface="Times New Roman" pitchFamily="18" charset="0"/>
              </a:endParaRPr>
            </a:p>
          </p:txBody>
        </p:sp>
      </p:grpSp>
      <p:grpSp>
        <p:nvGrpSpPr>
          <p:cNvPr id="80934" name="Group 115"/>
          <p:cNvGrpSpPr>
            <a:grpSpLocks/>
          </p:cNvGrpSpPr>
          <p:nvPr/>
        </p:nvGrpSpPr>
        <p:grpSpPr bwMode="auto">
          <a:xfrm>
            <a:off x="358775" y="3468688"/>
            <a:ext cx="8166100" cy="541337"/>
            <a:chOff x="0" y="0"/>
            <a:chExt cx="5144" cy="341"/>
          </a:xfrm>
        </p:grpSpPr>
        <p:sp>
          <p:nvSpPr>
            <p:cNvPr id="80935" name="Text Box 116"/>
            <p:cNvSpPr>
              <a:spLocks noChangeArrowheads="1"/>
            </p:cNvSpPr>
            <p:nvPr/>
          </p:nvSpPr>
          <p:spPr bwMode="auto">
            <a:xfrm>
              <a:off x="2916" y="53"/>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编译时赋初值，</a:t>
              </a:r>
              <a:r>
                <a:rPr lang="zh-CN" altLang="en-US">
                  <a:solidFill>
                    <a:srgbClr val="40458C"/>
                  </a:solidFill>
                  <a:latin typeface="Times New Roman" pitchFamily="18" charset="0"/>
                  <a:ea typeface="隶书" pitchFamily="49" charset="-122"/>
                  <a:sym typeface="Times New Roman" pitchFamily="18" charset="0"/>
                </a:rPr>
                <a:t>只赋一次</a:t>
              </a:r>
              <a:endParaRPr lang="zh-CN" altLang="en-US" sz="2000">
                <a:solidFill>
                  <a:srgbClr val="40458C"/>
                </a:solidFill>
                <a:latin typeface="Times New Roman" pitchFamily="18" charset="0"/>
                <a:sym typeface="Times New Roman" pitchFamily="18" charset="0"/>
              </a:endParaRPr>
            </a:p>
          </p:txBody>
        </p:sp>
        <p:sp>
          <p:nvSpPr>
            <p:cNvPr id="80936" name="Text Box 117"/>
            <p:cNvSpPr>
              <a:spLocks noChangeArrowheads="1"/>
            </p:cNvSpPr>
            <p:nvPr/>
          </p:nvSpPr>
          <p:spPr bwMode="auto">
            <a:xfrm>
              <a:off x="765" y="29"/>
              <a:ext cx="1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每次函数调用时</a:t>
              </a:r>
            </a:p>
          </p:txBody>
        </p:sp>
        <p:sp>
          <p:nvSpPr>
            <p:cNvPr id="80937" name="Text Box 118"/>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赋初值</a:t>
              </a:r>
              <a:endParaRPr lang="zh-CN" altLang="en-US" sz="2000">
                <a:solidFill>
                  <a:srgbClr val="40458C"/>
                </a:solidFill>
                <a:latin typeface="Times New Roman" pitchFamily="18" charset="0"/>
                <a:sym typeface="Times New Roman" pitchFamily="18" charset="0"/>
              </a:endParaRPr>
            </a:p>
          </p:txBody>
        </p:sp>
      </p:grpSp>
      <p:grpSp>
        <p:nvGrpSpPr>
          <p:cNvPr id="80938" name="Group 119"/>
          <p:cNvGrpSpPr>
            <a:grpSpLocks/>
          </p:cNvGrpSpPr>
          <p:nvPr/>
        </p:nvGrpSpPr>
        <p:grpSpPr bwMode="auto">
          <a:xfrm>
            <a:off x="268288" y="3937000"/>
            <a:ext cx="8142287" cy="533400"/>
            <a:chOff x="0" y="0"/>
            <a:chExt cx="5129" cy="336"/>
          </a:xfrm>
        </p:grpSpPr>
        <p:sp>
          <p:nvSpPr>
            <p:cNvPr id="80939" name="Text Box 120"/>
            <p:cNvSpPr>
              <a:spLocks noChangeArrowheads="1"/>
            </p:cNvSpPr>
            <p:nvPr/>
          </p:nvSpPr>
          <p:spPr bwMode="auto">
            <a:xfrm>
              <a:off x="3189" y="48"/>
              <a:ext cx="19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自动赋初值</a:t>
              </a:r>
              <a:r>
                <a:rPr lang="en-US">
                  <a:solidFill>
                    <a:srgbClr val="009900"/>
                  </a:solidFill>
                  <a:latin typeface="Times New Roman" pitchFamily="18" charset="0"/>
                  <a:ea typeface="隶书" pitchFamily="49" charset="-122"/>
                  <a:sym typeface="Times New Roman" pitchFamily="18" charset="0"/>
                </a:rPr>
                <a:t>0</a:t>
              </a:r>
              <a:r>
                <a:rPr lang="zh-CN" altLang="en-US">
                  <a:solidFill>
                    <a:srgbClr val="009900"/>
                  </a:solidFill>
                  <a:latin typeface="Times New Roman" pitchFamily="18" charset="0"/>
                  <a:ea typeface="隶书" pitchFamily="49" charset="-122"/>
                  <a:sym typeface="Times New Roman" pitchFamily="18" charset="0"/>
                </a:rPr>
                <a:t>或空字符</a:t>
              </a:r>
              <a:endParaRPr lang="zh-CN" altLang="en-US" sz="2000">
                <a:solidFill>
                  <a:srgbClr val="FF9900"/>
                </a:solidFill>
                <a:latin typeface="Times New Roman" pitchFamily="18" charset="0"/>
                <a:sym typeface="Times New Roman" pitchFamily="18" charset="0"/>
              </a:endParaRPr>
            </a:p>
          </p:txBody>
        </p:sp>
        <p:sp>
          <p:nvSpPr>
            <p:cNvPr id="80940" name="Text Box 121"/>
            <p:cNvSpPr>
              <a:spLocks noChangeArrowheads="1"/>
            </p:cNvSpPr>
            <p:nvPr/>
          </p:nvSpPr>
          <p:spPr bwMode="auto">
            <a:xfrm>
              <a:off x="1278"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不确定</a:t>
              </a:r>
            </a:p>
          </p:txBody>
        </p:sp>
        <p:sp>
          <p:nvSpPr>
            <p:cNvPr id="80941" name="Text Box 122"/>
            <p:cNvSpPr>
              <a:spLocks noChangeArrowheads="1"/>
            </p:cNvSpPr>
            <p:nvPr/>
          </p:nvSpPr>
          <p:spPr bwMode="auto">
            <a:xfrm>
              <a:off x="0" y="1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未赋初值</a:t>
              </a:r>
              <a:endParaRPr lang="zh-CN" altLang="en-US" sz="2000">
                <a:solidFill>
                  <a:srgbClr val="40458C"/>
                </a:solidFill>
                <a:latin typeface="Times New Roman" pitchFamily="18" charset="0"/>
                <a:sym typeface="Times New Roman" pitchFamily="18" charset="0"/>
              </a:endParaRPr>
            </a:p>
          </p:txBody>
        </p:sp>
      </p:grpSp>
      <p:grpSp>
        <p:nvGrpSpPr>
          <p:cNvPr id="80942" name="Group 123"/>
          <p:cNvGrpSpPr>
            <a:grpSpLocks/>
          </p:cNvGrpSpPr>
          <p:nvPr/>
        </p:nvGrpSpPr>
        <p:grpSpPr bwMode="auto">
          <a:xfrm>
            <a:off x="377825" y="2074863"/>
            <a:ext cx="7162800" cy="527050"/>
            <a:chOff x="0" y="0"/>
            <a:chExt cx="4512" cy="332"/>
          </a:xfrm>
        </p:grpSpPr>
        <p:sp>
          <p:nvSpPr>
            <p:cNvPr id="80943" name="Text Box 124"/>
            <p:cNvSpPr>
              <a:spLocks noChangeArrowheads="1"/>
            </p:cNvSpPr>
            <p:nvPr/>
          </p:nvSpPr>
          <p:spPr bwMode="auto">
            <a:xfrm>
              <a:off x="3436" y="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静态存储区</a:t>
              </a:r>
              <a:endParaRPr lang="zh-CN" altLang="en-US" sz="2000">
                <a:solidFill>
                  <a:srgbClr val="FF9900"/>
                </a:solidFill>
                <a:latin typeface="Times New Roman" pitchFamily="18" charset="0"/>
                <a:sym typeface="Times New Roman" pitchFamily="18" charset="0"/>
              </a:endParaRPr>
            </a:p>
          </p:txBody>
        </p:sp>
        <p:sp>
          <p:nvSpPr>
            <p:cNvPr id="80944" name="Text Box 125"/>
            <p:cNvSpPr>
              <a:spLocks noChangeArrowheads="1"/>
            </p:cNvSpPr>
            <p:nvPr/>
          </p:nvSpPr>
          <p:spPr bwMode="auto">
            <a:xfrm>
              <a:off x="805"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动态区</a:t>
              </a:r>
            </a:p>
          </p:txBody>
        </p:sp>
        <p:sp>
          <p:nvSpPr>
            <p:cNvPr id="80945" name="Text Box 126"/>
            <p:cNvSpPr>
              <a:spLocks noChangeArrowheads="1"/>
            </p:cNvSpPr>
            <p:nvPr/>
          </p:nvSpPr>
          <p:spPr bwMode="auto">
            <a:xfrm>
              <a:off x="0" y="4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存储区</a:t>
              </a:r>
              <a:endParaRPr lang="zh-CN" altLang="en-US" sz="2000">
                <a:solidFill>
                  <a:srgbClr val="40458C"/>
                </a:solidFill>
                <a:latin typeface="Times New Roman" pitchFamily="18" charset="0"/>
                <a:sym typeface="Times New Roman" pitchFamily="18" charset="0"/>
              </a:endParaRPr>
            </a:p>
          </p:txBody>
        </p:sp>
        <p:sp>
          <p:nvSpPr>
            <p:cNvPr id="80946" name="Text Box 127"/>
            <p:cNvSpPr>
              <a:spLocks noChangeArrowheads="1"/>
            </p:cNvSpPr>
            <p:nvPr/>
          </p:nvSpPr>
          <p:spPr bwMode="auto">
            <a:xfrm>
              <a:off x="1729"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寄存器</a:t>
              </a:r>
            </a:p>
          </p:txBody>
        </p:sp>
      </p:grpSp>
      <p:grpSp>
        <p:nvGrpSpPr>
          <p:cNvPr id="80947" name="Group 128"/>
          <p:cNvGrpSpPr>
            <a:grpSpLocks/>
          </p:cNvGrpSpPr>
          <p:nvPr/>
        </p:nvGrpSpPr>
        <p:grpSpPr bwMode="auto">
          <a:xfrm>
            <a:off x="2916238" y="765175"/>
            <a:ext cx="5118100" cy="457200"/>
            <a:chOff x="0" y="0"/>
            <a:chExt cx="3224" cy="288"/>
          </a:xfrm>
        </p:grpSpPr>
        <p:sp>
          <p:nvSpPr>
            <p:cNvPr id="80948" name="Text Box 129"/>
            <p:cNvSpPr>
              <a:spLocks noChangeArrowheads="1"/>
            </p:cNvSpPr>
            <p:nvPr/>
          </p:nvSpPr>
          <p:spPr bwMode="auto">
            <a:xfrm>
              <a:off x="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FF9900"/>
                  </a:solidFill>
                  <a:latin typeface="Times New Roman" pitchFamily="18" charset="0"/>
                  <a:ea typeface="隶书" pitchFamily="49" charset="-122"/>
                  <a:sym typeface="Times New Roman" pitchFamily="18" charset="0"/>
                </a:rPr>
                <a:t>局部变量</a:t>
              </a:r>
              <a:endParaRPr lang="zh-CN" altLang="en-US">
                <a:solidFill>
                  <a:srgbClr val="FF9900"/>
                </a:solidFill>
                <a:latin typeface="Times New Roman" pitchFamily="18" charset="0"/>
                <a:sym typeface="Times New Roman" pitchFamily="18" charset="0"/>
              </a:endParaRPr>
            </a:p>
          </p:txBody>
        </p:sp>
        <p:sp>
          <p:nvSpPr>
            <p:cNvPr id="80949" name="Text Box 130"/>
            <p:cNvSpPr>
              <a:spLocks noChangeArrowheads="1"/>
            </p:cNvSpPr>
            <p:nvPr/>
          </p:nvSpPr>
          <p:spPr bwMode="auto">
            <a:xfrm>
              <a:off x="234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Times New Roman" pitchFamily="18" charset="0"/>
                  <a:ea typeface="隶书" pitchFamily="49" charset="-122"/>
                  <a:sym typeface="Times New Roman" pitchFamily="18" charset="0"/>
                </a:rPr>
                <a:t>外部变量</a:t>
              </a:r>
              <a:endParaRPr lang="zh-CN" altLang="en-US">
                <a:solidFill>
                  <a:srgbClr val="FF9900"/>
                </a:solidFill>
                <a:latin typeface="Times New Roman" pitchFamily="18" charset="0"/>
                <a:sym typeface="Times New Roman" pitchFamily="18" charset="0"/>
              </a:endParaRPr>
            </a:p>
          </p:txBody>
        </p:sp>
      </p:grpSp>
      <p:grpSp>
        <p:nvGrpSpPr>
          <p:cNvPr id="80950" name="Group 131"/>
          <p:cNvGrpSpPr>
            <a:grpSpLocks/>
          </p:cNvGrpSpPr>
          <p:nvPr/>
        </p:nvGrpSpPr>
        <p:grpSpPr bwMode="auto">
          <a:xfrm>
            <a:off x="373063" y="2995613"/>
            <a:ext cx="8543925" cy="484187"/>
            <a:chOff x="0" y="0"/>
            <a:chExt cx="5382" cy="305"/>
          </a:xfrm>
        </p:grpSpPr>
        <p:sp>
          <p:nvSpPr>
            <p:cNvPr id="80951" name="Text Box 132"/>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作用域</a:t>
              </a:r>
              <a:endParaRPr lang="zh-CN" altLang="en-US" sz="2000">
                <a:solidFill>
                  <a:srgbClr val="40458C"/>
                </a:solidFill>
                <a:latin typeface="Times New Roman" pitchFamily="18" charset="0"/>
                <a:sym typeface="Times New Roman" pitchFamily="18" charset="0"/>
              </a:endParaRPr>
            </a:p>
          </p:txBody>
        </p:sp>
        <p:sp>
          <p:nvSpPr>
            <p:cNvPr id="80952" name="Text Box 133"/>
            <p:cNvSpPr>
              <a:spLocks noChangeArrowheads="1"/>
            </p:cNvSpPr>
            <p:nvPr/>
          </p:nvSpPr>
          <p:spPr bwMode="auto">
            <a:xfrm>
              <a:off x="756" y="17"/>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定义变量的函数或复合语句内</a:t>
              </a:r>
              <a:endParaRPr lang="zh-CN" altLang="en-US" dirty="0">
                <a:solidFill>
                  <a:srgbClr val="0000CC"/>
                </a:solidFill>
                <a:latin typeface="Times New Roman" pitchFamily="18" charset="0"/>
                <a:ea typeface="隶书" pitchFamily="49" charset="-122"/>
              </a:endParaRPr>
            </a:p>
          </p:txBody>
        </p:sp>
        <p:sp>
          <p:nvSpPr>
            <p:cNvPr id="80953" name="Text Box 134"/>
            <p:cNvSpPr>
              <a:spLocks noChangeArrowheads="1"/>
            </p:cNvSpPr>
            <p:nvPr/>
          </p:nvSpPr>
          <p:spPr bwMode="auto">
            <a:xfrm>
              <a:off x="3550" y="1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本文件</a:t>
              </a:r>
              <a:endParaRPr lang="zh-CN" altLang="en-US" sz="2000">
                <a:solidFill>
                  <a:srgbClr val="40458C"/>
                </a:solidFill>
                <a:latin typeface="Times New Roman" pitchFamily="18" charset="0"/>
                <a:sym typeface="Times New Roman" pitchFamily="18" charset="0"/>
              </a:endParaRPr>
            </a:p>
          </p:txBody>
        </p:sp>
        <p:sp>
          <p:nvSpPr>
            <p:cNvPr id="80954" name="Text Box 135"/>
            <p:cNvSpPr>
              <a:spLocks noChangeArrowheads="1"/>
            </p:cNvSpPr>
            <p:nvPr/>
          </p:nvSpPr>
          <p:spPr bwMode="auto">
            <a:xfrm>
              <a:off x="4498"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chemeClr val="tx2"/>
                  </a:solidFill>
                  <a:latin typeface="Times New Roman" pitchFamily="18" charset="0"/>
                  <a:ea typeface="隶书" pitchFamily="49" charset="-122"/>
                  <a:sym typeface="Times New Roman" pitchFamily="18" charset="0"/>
                </a:rPr>
                <a:t>其它文件</a:t>
              </a:r>
              <a:endParaRPr lang="zh-CN" altLang="en-US" sz="2000">
                <a:solidFill>
                  <a:srgbClr val="339933"/>
                </a:solidFill>
                <a:latin typeface="Times New Roman" pitchFamily="18" charset="0"/>
                <a:sym typeface="Times New Roman" pitchFamily="18" charset="0"/>
              </a:endParaRPr>
            </a:p>
          </p:txBody>
        </p:sp>
      </p:grpSp>
      <p:sp>
        <p:nvSpPr>
          <p:cNvPr id="80955" name="Text Box 136"/>
          <p:cNvSpPr>
            <a:spLocks noChangeArrowheads="1"/>
          </p:cNvSpPr>
          <p:nvPr/>
        </p:nvSpPr>
        <p:spPr bwMode="auto">
          <a:xfrm>
            <a:off x="557213" y="4535488"/>
            <a:ext cx="84089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9900"/>
              </a:buClr>
              <a:buFont typeface="Wingdings" pitchFamily="2" charset="2"/>
              <a:buChar char="u"/>
            </a:pPr>
            <a:r>
              <a:rPr lang="zh-CN" altLang="en-US" dirty="0">
                <a:solidFill>
                  <a:schemeClr val="tx2"/>
                </a:solidFill>
                <a:latin typeface="隶书" pitchFamily="49" charset="-122"/>
                <a:ea typeface="隶书" pitchFamily="49" charset="-122"/>
                <a:sym typeface="隶书" pitchFamily="49" charset="-122"/>
              </a:rPr>
              <a:t>局部变量默认为</a:t>
            </a:r>
            <a:r>
              <a:rPr lang="en-US" dirty="0">
                <a:solidFill>
                  <a:schemeClr val="tx2"/>
                </a:solidFill>
                <a:latin typeface="隶书" pitchFamily="49" charset="-122"/>
                <a:ea typeface="隶书" pitchFamily="49" charset="-122"/>
                <a:sym typeface="隶书" pitchFamily="49" charset="-122"/>
              </a:rPr>
              <a:t>auto</a:t>
            </a:r>
            <a:r>
              <a:rPr lang="zh-CN" altLang="en-US" dirty="0">
                <a:solidFill>
                  <a:schemeClr val="tx2"/>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6600"/>
                </a:solidFill>
                <a:latin typeface="隶书" pitchFamily="49" charset="-122"/>
                <a:ea typeface="隶书" pitchFamily="49" charset="-122"/>
                <a:sym typeface="隶书" pitchFamily="49" charset="-122"/>
              </a:rPr>
              <a:t>register</a:t>
            </a:r>
            <a:r>
              <a:rPr lang="zh-CN" altLang="en-US" dirty="0">
                <a:solidFill>
                  <a:srgbClr val="996600"/>
                </a:solidFill>
                <a:latin typeface="隶书" pitchFamily="49" charset="-122"/>
                <a:ea typeface="隶书" pitchFamily="49" charset="-122"/>
                <a:sym typeface="隶书" pitchFamily="49" charset="-122"/>
              </a:rPr>
              <a:t>型变量个数受限</a:t>
            </a:r>
            <a:r>
              <a:rPr lang="en-US" dirty="0">
                <a:solidFill>
                  <a:srgbClr val="996600"/>
                </a:solidFill>
                <a:latin typeface="隶书" pitchFamily="49" charset="-122"/>
                <a:ea typeface="隶书" pitchFamily="49" charset="-122"/>
                <a:sym typeface="隶书" pitchFamily="49" charset="-122"/>
              </a:rPr>
              <a:t>,</a:t>
            </a:r>
            <a:r>
              <a:rPr lang="zh-CN" altLang="en-US" dirty="0">
                <a:solidFill>
                  <a:srgbClr val="996600"/>
                </a:solidFill>
                <a:latin typeface="隶书" pitchFamily="49" charset="-122"/>
                <a:ea typeface="隶书" pitchFamily="49" charset="-122"/>
                <a:sym typeface="隶书" pitchFamily="49" charset="-122"/>
              </a:rPr>
              <a:t>且不能为</a:t>
            </a:r>
            <a:r>
              <a:rPr lang="en-US" dirty="0">
                <a:solidFill>
                  <a:srgbClr val="996600"/>
                </a:solidFill>
                <a:latin typeface="隶书" pitchFamily="49" charset="-122"/>
                <a:ea typeface="隶书" pitchFamily="49" charset="-122"/>
                <a:sym typeface="隶书" pitchFamily="49" charset="-122"/>
              </a:rPr>
              <a:t>long, double, float</a:t>
            </a:r>
            <a:r>
              <a:rPr lang="zh-CN" altLang="en-US" dirty="0">
                <a:solidFill>
                  <a:srgbClr val="996600"/>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8000"/>
                </a:solidFill>
                <a:latin typeface="隶书" pitchFamily="49" charset="-122"/>
                <a:ea typeface="隶书" pitchFamily="49" charset="-122"/>
                <a:sym typeface="隶书" pitchFamily="49" charset="-122"/>
              </a:rPr>
              <a:t>全局寿命</a:t>
            </a:r>
            <a:r>
              <a:rPr lang="zh-CN" altLang="en-US" dirty="0">
                <a:solidFill>
                  <a:srgbClr val="40458C"/>
                </a:solidFill>
                <a:latin typeface="隶书" pitchFamily="49" charset="-122"/>
                <a:ea typeface="隶书" pitchFamily="49" charset="-122"/>
                <a:sym typeface="隶书" pitchFamily="49" charset="-122"/>
              </a:rPr>
              <a:t>和</a:t>
            </a:r>
            <a:r>
              <a:rPr lang="zh-CN" altLang="en-US" dirty="0">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00FF"/>
                </a:solidFill>
                <a:latin typeface="隶书" pitchFamily="49" charset="-122"/>
                <a:ea typeface="隶书" pitchFamily="49" charset="-122"/>
                <a:sym typeface="隶书" pitchFamily="49" charset="-122"/>
              </a:rPr>
              <a:t>可继承性</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0033"/>
                </a:solidFill>
                <a:latin typeface="隶书" pitchFamily="49" charset="-122"/>
                <a:ea typeface="隶书" pitchFamily="49" charset="-122"/>
                <a:sym typeface="隶书" pitchFamily="49" charset="-122"/>
              </a:rPr>
              <a:t>extern</a:t>
            </a:r>
            <a:r>
              <a:rPr lang="zh-CN" altLang="en-US" dirty="0">
                <a:solidFill>
                  <a:srgbClr val="003366"/>
                </a:solidFill>
                <a:latin typeface="隶书" pitchFamily="49" charset="-122"/>
                <a:ea typeface="隶书" pitchFamily="49" charset="-122"/>
                <a:sym typeface="隶书" pitchFamily="49" charset="-122"/>
              </a:rPr>
              <a:t>不是变量定义</a:t>
            </a:r>
            <a:r>
              <a:rPr lang="en-US" dirty="0">
                <a:solidFill>
                  <a:srgbClr val="003366"/>
                </a:solidFill>
                <a:latin typeface="隶书" pitchFamily="49" charset="-122"/>
                <a:ea typeface="隶书" pitchFamily="49" charset="-122"/>
                <a:sym typeface="隶书" pitchFamily="49" charset="-122"/>
              </a:rPr>
              <a:t>,</a:t>
            </a:r>
            <a:r>
              <a:rPr lang="zh-CN" altLang="en-US" dirty="0">
                <a:solidFill>
                  <a:srgbClr val="003366"/>
                </a:solidFill>
                <a:latin typeface="隶书" pitchFamily="49" charset="-122"/>
                <a:ea typeface="隶书" pitchFamily="49" charset="-122"/>
                <a:sym typeface="隶书" pitchFamily="49" charset="-122"/>
              </a:rPr>
              <a:t>可扩展外部变量作用域</a:t>
            </a:r>
            <a:endParaRPr lang="zh-CN" altLang="en-US" dirty="0"/>
          </a:p>
        </p:txBody>
      </p:sp>
      <p:grpSp>
        <p:nvGrpSpPr>
          <p:cNvPr id="80956" name="Group 137"/>
          <p:cNvGrpSpPr>
            <a:grpSpLocks/>
          </p:cNvGrpSpPr>
          <p:nvPr/>
        </p:nvGrpSpPr>
        <p:grpSpPr bwMode="auto">
          <a:xfrm>
            <a:off x="249238" y="1187450"/>
            <a:ext cx="8413750" cy="484188"/>
            <a:chOff x="0" y="0"/>
            <a:chExt cx="5300" cy="305"/>
          </a:xfrm>
        </p:grpSpPr>
        <p:sp>
          <p:nvSpPr>
            <p:cNvPr id="80957" name="Text Box 138"/>
            <p:cNvSpPr>
              <a:spLocks noChangeArrowheads="1"/>
            </p:cNvSpPr>
            <p:nvPr/>
          </p:nvSpPr>
          <p:spPr bwMode="auto">
            <a:xfrm>
              <a:off x="1641" y="0"/>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3366"/>
                  </a:solidFill>
                  <a:latin typeface="Times New Roman" pitchFamily="18" charset="0"/>
                  <a:sym typeface="Times New Roman" pitchFamily="18" charset="0"/>
                </a:rPr>
                <a:t>register</a:t>
              </a:r>
              <a:endParaRPr lang="zh-CN" altLang="en-US"/>
            </a:p>
          </p:txBody>
        </p:sp>
        <p:sp>
          <p:nvSpPr>
            <p:cNvPr id="80958" name="Text Box 139"/>
            <p:cNvSpPr>
              <a:spLocks noChangeArrowheads="1"/>
            </p:cNvSpPr>
            <p:nvPr/>
          </p:nvSpPr>
          <p:spPr bwMode="auto">
            <a:xfrm>
              <a:off x="2552"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局部</a:t>
              </a:r>
              <a:r>
                <a:rPr lang="en-US">
                  <a:solidFill>
                    <a:srgbClr val="40458C"/>
                  </a:solidFill>
                  <a:latin typeface="Times New Roman" pitchFamily="18" charset="0"/>
                  <a:sym typeface="Times New Roman" pitchFamily="18" charset="0"/>
                </a:rPr>
                <a:t>static</a:t>
              </a:r>
              <a:endParaRPr lang="zh-CN" altLang="en-US"/>
            </a:p>
          </p:txBody>
        </p:sp>
        <p:sp>
          <p:nvSpPr>
            <p:cNvPr id="80959" name="Text Box 140"/>
            <p:cNvSpPr>
              <a:spLocks noChangeArrowheads="1"/>
            </p:cNvSpPr>
            <p:nvPr/>
          </p:nvSpPr>
          <p:spPr bwMode="auto">
            <a:xfrm>
              <a:off x="975" y="0"/>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00FF"/>
                  </a:solidFill>
                  <a:latin typeface="Times New Roman" pitchFamily="18" charset="0"/>
                  <a:sym typeface="Times New Roman" pitchFamily="18" charset="0"/>
                </a:rPr>
                <a:t>auto</a:t>
              </a:r>
              <a:endParaRPr lang="en-US">
                <a:solidFill>
                  <a:srgbClr val="FF9900"/>
                </a:solidFill>
                <a:latin typeface="Times New Roman" pitchFamily="18" charset="0"/>
                <a:sym typeface="Times New Roman" pitchFamily="18" charset="0"/>
              </a:endParaRPr>
            </a:p>
          </p:txBody>
        </p:sp>
        <p:sp>
          <p:nvSpPr>
            <p:cNvPr id="80960" name="Text Box 141"/>
            <p:cNvSpPr>
              <a:spLocks noChangeArrowheads="1"/>
            </p:cNvSpPr>
            <p:nvPr/>
          </p:nvSpPr>
          <p:spPr bwMode="auto">
            <a:xfrm>
              <a:off x="3628"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996600"/>
                  </a:solidFill>
                  <a:latin typeface="Times New Roman" pitchFamily="18" charset="0"/>
                  <a:ea typeface="隶书" pitchFamily="49" charset="-122"/>
                  <a:sym typeface="Times New Roman" pitchFamily="18" charset="0"/>
                </a:rPr>
                <a:t>外部</a:t>
              </a:r>
              <a:r>
                <a:rPr lang="en-US">
                  <a:solidFill>
                    <a:srgbClr val="996600"/>
                  </a:solidFill>
                  <a:latin typeface="Times New Roman" pitchFamily="18" charset="0"/>
                  <a:sym typeface="Times New Roman" pitchFamily="18" charset="0"/>
                </a:rPr>
                <a:t>static</a:t>
              </a:r>
              <a:endParaRPr lang="en-US">
                <a:solidFill>
                  <a:srgbClr val="FF9900"/>
                </a:solidFill>
                <a:latin typeface="Times New Roman" pitchFamily="18" charset="0"/>
                <a:sym typeface="Times New Roman" pitchFamily="18" charset="0"/>
              </a:endParaRPr>
            </a:p>
          </p:txBody>
        </p:sp>
        <p:sp>
          <p:nvSpPr>
            <p:cNvPr id="80961" name="Text Box 142"/>
            <p:cNvSpPr>
              <a:spLocks noChangeArrowheads="1"/>
            </p:cNvSpPr>
            <p:nvPr/>
          </p:nvSpPr>
          <p:spPr bwMode="auto">
            <a:xfrm>
              <a:off x="4800"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660033"/>
                  </a:solidFill>
                  <a:latin typeface="Times New Roman" pitchFamily="18" charset="0"/>
                  <a:ea typeface="隶书" pitchFamily="49" charset="-122"/>
                  <a:sym typeface="Times New Roman" pitchFamily="18" charset="0"/>
                </a:rPr>
                <a:t>外部</a:t>
              </a:r>
              <a:endParaRPr lang="zh-CN" altLang="en-US">
                <a:solidFill>
                  <a:srgbClr val="FF9900"/>
                </a:solidFill>
                <a:latin typeface="Times New Roman" pitchFamily="18" charset="0"/>
                <a:sym typeface="Times New Roman" pitchFamily="18" charset="0"/>
              </a:endParaRPr>
            </a:p>
          </p:txBody>
        </p:sp>
        <p:sp>
          <p:nvSpPr>
            <p:cNvPr id="80962" name="Text Box 143"/>
            <p:cNvSpPr>
              <a:spLocks noChangeArrowheads="1"/>
            </p:cNvSpPr>
            <p:nvPr/>
          </p:nvSpPr>
          <p:spPr bwMode="auto">
            <a:xfrm>
              <a:off x="0"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存储类别</a:t>
              </a:r>
              <a:endParaRPr lang="zh-CN" altLang="en-US" sz="2000">
                <a:solidFill>
                  <a:srgbClr val="40458C"/>
                </a:solidFill>
                <a:latin typeface="Times New Roman" pitchFamily="18" charset="0"/>
                <a:sym typeface="Times New Roman" pitchFamily="18" charset="0"/>
              </a:endParaRPr>
            </a:p>
          </p:txBody>
        </p:sp>
      </p:grpSp>
      <p:sp>
        <p:nvSpPr>
          <p:cNvPr id="80963" name="Text Box 145"/>
          <p:cNvSpPr>
            <a:spLocks noChangeArrowheads="1"/>
          </p:cNvSpPr>
          <p:nvPr/>
        </p:nvSpPr>
        <p:spPr bwMode="auto">
          <a:xfrm>
            <a:off x="250825" y="188913"/>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五、变量存储类型小结</a:t>
            </a:r>
            <a:endParaRPr lang="zh-CN" altLang="en-US"/>
          </a:p>
        </p:txBody>
      </p:sp>
    </p:spTree>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7">
            <a:hlinkClick r:id="rId2" action="ppaction://hlinksldjump"/>
            <a:hlinkHover r:id="" action="ppaction://noaction">
              <a:snd r:embed="rId3" name="Drip01.WAV"/>
            </a:hlinkHover>
          </p:cNvPr>
          <p:cNvSpPr>
            <a:spLocks noChangeArrowheads="1"/>
          </p:cNvSpPr>
          <p:nvPr/>
        </p:nvSpPr>
        <p:spPr bwMode="auto">
          <a:xfrm>
            <a:off x="990600" y="1106488"/>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pPr>
            <a:r>
              <a:rPr lang="zh-CN" altLang="en-US" dirty="0">
                <a:solidFill>
                  <a:srgbClr val="0000CC"/>
                </a:solidFill>
                <a:latin typeface="Times New Roman" pitchFamily="18" charset="0"/>
                <a:sym typeface="Times New Roman" pitchFamily="18" charset="0"/>
              </a:rPr>
              <a:t>宏定义＃</a:t>
            </a:r>
            <a:r>
              <a:rPr lang="en-US" dirty="0">
                <a:solidFill>
                  <a:srgbClr val="0000CC"/>
                </a:solidFill>
                <a:latin typeface="Times New Roman" pitchFamily="18" charset="0"/>
                <a:sym typeface="Times New Roman" pitchFamily="18" charset="0"/>
              </a:rPr>
              <a:t>define</a:t>
            </a:r>
            <a:r>
              <a:rPr lang="zh-CN" altLang="en-US" dirty="0">
                <a:solidFill>
                  <a:srgbClr val="0000CC"/>
                </a:solidFill>
                <a:latin typeface="Times New Roman" pitchFamily="18" charset="0"/>
                <a:sym typeface="Times New Roman" pitchFamily="18" charset="0"/>
              </a:rPr>
              <a:t>和文件包含命令＃</a:t>
            </a:r>
            <a:r>
              <a:rPr lang="en-US" dirty="0">
                <a:solidFill>
                  <a:srgbClr val="0000CC"/>
                </a:solidFill>
                <a:latin typeface="Times New Roman" pitchFamily="18" charset="0"/>
                <a:sym typeface="Times New Roman" pitchFamily="18" charset="0"/>
              </a:rPr>
              <a:t>include</a:t>
            </a:r>
            <a:r>
              <a:rPr lang="zh-CN" altLang="en-US" dirty="0">
                <a:solidFill>
                  <a:srgbClr val="0000CC"/>
                </a:solidFill>
                <a:latin typeface="Times New Roman" pitchFamily="18" charset="0"/>
                <a:sym typeface="Times New Roman" pitchFamily="18" charset="0"/>
              </a:rPr>
              <a:t>等。</a:t>
            </a:r>
            <a:endParaRPr lang="zh-CN" altLang="en-US" b="1" dirty="0">
              <a:solidFill>
                <a:srgbClr val="0000CC"/>
              </a:solidFill>
              <a:latin typeface="Times New Roman" pitchFamily="18" charset="0"/>
              <a:sym typeface="Times New Roman" pitchFamily="18" charset="0"/>
            </a:endParaRPr>
          </a:p>
        </p:txBody>
      </p:sp>
      <p:sp>
        <p:nvSpPr>
          <p:cNvPr id="81923" name="AutoShape 18" descr="粉色砂纸"/>
          <p:cNvSpPr>
            <a:spLocks/>
          </p:cNvSpPr>
          <p:nvPr/>
        </p:nvSpPr>
        <p:spPr bwMode="auto">
          <a:xfrm>
            <a:off x="609600" y="268288"/>
            <a:ext cx="2667000" cy="609600"/>
          </a:xfrm>
          <a:prstGeom prst="doubleWave">
            <a:avLst>
              <a:gd name="adj1" fmla="val 6500"/>
              <a:gd name="adj2" fmla="val 0"/>
            </a:avLst>
          </a:prstGeom>
          <a:blipFill dpi="0" rotWithShape="0">
            <a:blip r:embed="rId4"/>
            <a:srcRect/>
            <a:tile tx="0" ty="0" sx="100000" sy="100000" flip="none" algn="tl"/>
          </a:blipFill>
          <a:ln w="12700" cap="sq" cmpd="sng">
            <a:solidFill>
              <a:schemeClr val="tx1"/>
            </a:solidFill>
            <a:miter lim="800000"/>
            <a:headEnd/>
            <a:tailEnd/>
          </a:ln>
        </p:spPr>
        <p:txBody>
          <a:bodyPr wrap="none" anchor="ctr"/>
          <a:lstStyle/>
          <a:p>
            <a:r>
              <a:rPr lang="zh-CN" altLang="en-US" sz="2800" b="1">
                <a:solidFill>
                  <a:srgbClr val="0000FF"/>
                </a:solidFill>
                <a:sym typeface="Tahoma" pitchFamily="34" charset="0"/>
              </a:rPr>
              <a:t>常见的预处理</a:t>
            </a:r>
            <a:endParaRPr lang="zh-CN" altLang="en-US"/>
          </a:p>
        </p:txBody>
      </p:sp>
      <p:sp>
        <p:nvSpPr>
          <p:cNvPr id="81924" name="Text Box 21"/>
          <p:cNvSpPr>
            <a:spLocks noChangeArrowheads="1"/>
          </p:cNvSpPr>
          <p:nvPr/>
        </p:nvSpPr>
        <p:spPr bwMode="auto">
          <a:xfrm>
            <a:off x="762000" y="3925888"/>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dirty="0">
                <a:solidFill>
                  <a:srgbClr val="0000CC"/>
                </a:solidFill>
                <a:sym typeface="Tahoma" pitchFamily="34" charset="0"/>
              </a:rPr>
              <a:t> </a:t>
            </a:r>
            <a:r>
              <a:rPr lang="zh-CN" altLang="en-US" dirty="0">
                <a:solidFill>
                  <a:srgbClr val="0000CC"/>
                </a:solidFill>
                <a:sym typeface="Tahoma" pitchFamily="34" charset="0"/>
              </a:rPr>
              <a:t>不带参数的宏定义</a:t>
            </a:r>
            <a:endParaRPr lang="zh-CN" altLang="en-US" dirty="0">
              <a:solidFill>
                <a:srgbClr val="0000CC"/>
              </a:solidFill>
            </a:endParaRPr>
          </a:p>
        </p:txBody>
      </p:sp>
      <p:sp>
        <p:nvSpPr>
          <p:cNvPr id="81925" name="AutoShape 22"/>
          <p:cNvSpPr>
            <a:spLocks/>
          </p:cNvSpPr>
          <p:nvPr/>
        </p:nvSpPr>
        <p:spPr bwMode="auto">
          <a:xfrm>
            <a:off x="3071813" y="1597025"/>
            <a:ext cx="1857375" cy="1974850"/>
          </a:xfrm>
          <a:prstGeom prst="verticalScroll">
            <a:avLst>
              <a:gd name="adj" fmla="val 12500"/>
            </a:avLst>
          </a:prstGeom>
          <a:solidFill>
            <a:schemeClr val="accent1"/>
          </a:solidFill>
          <a:ln w="12700" cap="sq" cmpd="sng">
            <a:solidFill>
              <a:schemeClr val="tx1"/>
            </a:solidFill>
            <a:round/>
            <a:headEnd/>
            <a:tailEnd/>
          </a:ln>
        </p:spPr>
        <p:txBody>
          <a:bodyPr wrap="none" anchor="ctr"/>
          <a:lstStyle/>
          <a:p>
            <a:r>
              <a:rPr lang="zh-CN" altLang="en-US" b="1">
                <a:sym typeface="Tahoma" pitchFamily="34" charset="0"/>
              </a:rPr>
              <a:t>带参数</a:t>
            </a:r>
          </a:p>
          <a:p>
            <a:endParaRPr lang="zh-CN" altLang="en-US" b="1">
              <a:sym typeface="Tahoma" pitchFamily="34" charset="0"/>
            </a:endParaRPr>
          </a:p>
          <a:p>
            <a:endParaRPr lang="zh-CN" altLang="en-US">
              <a:sym typeface="Tahoma" pitchFamily="34" charset="0"/>
            </a:endParaRPr>
          </a:p>
          <a:p>
            <a:r>
              <a:rPr lang="zh-CN" altLang="en-US" b="1">
                <a:sym typeface="Tahoma" pitchFamily="34" charset="0"/>
              </a:rPr>
              <a:t>不带参数</a:t>
            </a:r>
            <a:endParaRPr lang="zh-CN" altLang="en-US"/>
          </a:p>
        </p:txBody>
      </p:sp>
      <p:sp>
        <p:nvSpPr>
          <p:cNvPr id="81926" name="Text Box 24">
            <a:hlinkClick r:id="rId2" action="ppaction://hlinksldjump"/>
            <a:hlinkHover r:id="" action="ppaction://noaction">
              <a:snd r:embed="rId3" name="Drip01.WAV"/>
            </a:hlinkHover>
          </p:cNvPr>
          <p:cNvSpPr>
            <a:spLocks noChangeArrowheads="1"/>
          </p:cNvSpPr>
          <p:nvPr/>
        </p:nvSpPr>
        <p:spPr bwMode="auto">
          <a:xfrm>
            <a:off x="609600" y="1792288"/>
            <a:ext cx="2133600" cy="457200"/>
          </a:xfrm>
          <a:prstGeom prst="rect">
            <a:avLst/>
          </a:prstGeom>
          <a:gradFill rotWithShape="1">
            <a:gsLst>
              <a:gs pos="0">
                <a:srgbClr val="339933"/>
              </a:gs>
              <a:gs pos="50000">
                <a:srgbClr val="CCECFF"/>
              </a:gs>
              <a:gs pos="100000">
                <a:srgbClr val="3399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buFont typeface="Wingdings" pitchFamily="2" charset="2"/>
              <a:buNone/>
            </a:pPr>
            <a:r>
              <a:rPr lang="en-US">
                <a:sym typeface="Tahoma" pitchFamily="34" charset="0"/>
              </a:rPr>
              <a:t> </a:t>
            </a:r>
            <a:r>
              <a:rPr lang="zh-CN" altLang="en-US">
                <a:sym typeface="Tahoma" pitchFamily="34" charset="0"/>
              </a:rPr>
              <a:t>宏定义的形式</a:t>
            </a:r>
            <a:endParaRPr lang="zh-CN" altLang="en-US"/>
          </a:p>
        </p:txBody>
      </p:sp>
      <p:sp>
        <p:nvSpPr>
          <p:cNvPr id="81927" name="Text Box 25"/>
          <p:cNvSpPr>
            <a:spLocks noChangeArrowheads="1"/>
          </p:cNvSpPr>
          <p:nvPr/>
        </p:nvSpPr>
        <p:spPr bwMode="auto">
          <a:xfrm>
            <a:off x="990600" y="4572000"/>
            <a:ext cx="7924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隶书" pitchFamily="49" charset="-122"/>
                <a:ea typeface="隶书" pitchFamily="49" charset="-122"/>
                <a:sym typeface="隶书" pitchFamily="49" charset="-122"/>
              </a:rPr>
              <a:t>  </a:t>
            </a:r>
            <a:r>
              <a:rPr lang="zh-CN" altLang="en-US" sz="2800" dirty="0">
                <a:latin typeface="隶书" pitchFamily="49" charset="-122"/>
                <a:ea typeface="隶书" pitchFamily="49" charset="-122"/>
                <a:sym typeface="隶书" pitchFamily="49" charset="-122"/>
              </a:rPr>
              <a:t>定义一</a:t>
            </a:r>
            <a:r>
              <a:rPr lang="zh-CN" altLang="en-US" sz="2800" dirty="0" smtClean="0">
                <a:latin typeface="隶书" pitchFamily="49" charset="-122"/>
                <a:ea typeface="隶书" pitchFamily="49" charset="-122"/>
                <a:sym typeface="隶书" pitchFamily="49" charset="-122"/>
              </a:rPr>
              <a:t>个</a:t>
            </a:r>
            <a:r>
              <a:rPr lang="zh-CN" altLang="en-US" sz="2800" u="sng" dirty="0">
                <a:solidFill>
                  <a:srgbClr val="CC3300"/>
                </a:solidFill>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和</a:t>
            </a:r>
            <a:r>
              <a:rPr lang="zh-CN" altLang="en-US" sz="2800" dirty="0">
                <a:latin typeface="隶书" pitchFamily="49" charset="-122"/>
                <a:ea typeface="隶书" pitchFamily="49" charset="-122"/>
                <a:sym typeface="隶书" pitchFamily="49" charset="-122"/>
              </a:rPr>
              <a:t>一个</a:t>
            </a:r>
            <a:r>
              <a:rPr lang="zh-CN" altLang="en-US" sz="2800" u="sng" dirty="0">
                <a:solidFill>
                  <a:srgbClr val="CC3300"/>
                </a:solidFill>
                <a:latin typeface="隶书" pitchFamily="49" charset="-122"/>
                <a:ea typeface="隶书" pitchFamily="49" charset="-122"/>
                <a:sym typeface="隶书" pitchFamily="49" charset="-122"/>
              </a:rPr>
              <a:t>字符串</a:t>
            </a:r>
            <a:r>
              <a:rPr lang="zh-CN" altLang="en-US" sz="2800" dirty="0">
                <a:latin typeface="隶书" pitchFamily="49" charset="-122"/>
                <a:ea typeface="隶书" pitchFamily="49" charset="-122"/>
                <a:sym typeface="隶书" pitchFamily="49" charset="-122"/>
              </a:rPr>
              <a:t>，在</a:t>
            </a:r>
            <a:r>
              <a:rPr lang="zh-CN" altLang="en-US" sz="2800" u="sng" dirty="0">
                <a:solidFill>
                  <a:srgbClr val="CC3300"/>
                </a:solidFill>
                <a:latin typeface="隶书" pitchFamily="49" charset="-122"/>
                <a:ea typeface="隶书" pitchFamily="49" charset="-122"/>
                <a:sym typeface="隶书" pitchFamily="49" charset="-122"/>
              </a:rPr>
              <a:t>预处理</a:t>
            </a:r>
          </a:p>
          <a:p>
            <a:pPr>
              <a:spcBef>
                <a:spcPct val="50000"/>
              </a:spcBef>
            </a:pPr>
            <a:r>
              <a:rPr lang="zh-CN" altLang="en-US" sz="2800" dirty="0">
                <a:latin typeface="隶书" pitchFamily="49" charset="-122"/>
                <a:ea typeface="隶书" pitchFamily="49" charset="-122"/>
                <a:sym typeface="隶书" pitchFamily="49" charset="-122"/>
              </a:rPr>
              <a:t>  时，每次遇到</a:t>
            </a:r>
            <a:r>
              <a:rPr lang="zh-CN" altLang="en-US" sz="2800" dirty="0" smtClean="0">
                <a:latin typeface="隶书" pitchFamily="49" charset="-122"/>
                <a:ea typeface="隶书" pitchFamily="49" charset="-122"/>
                <a:sym typeface="隶书" pitchFamily="49" charset="-122"/>
              </a:rPr>
              <a:t>该</a:t>
            </a:r>
            <a:r>
              <a:rPr lang="zh-CN" altLang="en-US" sz="2800" dirty="0">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就</a:t>
            </a:r>
            <a:r>
              <a:rPr lang="zh-CN" altLang="en-US" sz="2800" dirty="0">
                <a:latin typeface="隶书" pitchFamily="49" charset="-122"/>
                <a:ea typeface="隶书" pitchFamily="49" charset="-122"/>
                <a:sym typeface="隶书" pitchFamily="49" charset="-122"/>
              </a:rPr>
              <a:t>用字符串替换它</a:t>
            </a:r>
            <a:endParaRPr lang="zh-CN" altLang="en-US" dirty="0"/>
          </a:p>
        </p:txBody>
      </p:sp>
      <p:sp>
        <p:nvSpPr>
          <p:cNvPr id="81929" name="AutoShape 27" descr="竖虚线"/>
          <p:cNvSpPr>
            <a:spLocks noChangeArrowheads="1"/>
          </p:cNvSpPr>
          <p:nvPr/>
        </p:nvSpPr>
        <p:spPr bwMode="auto">
          <a:xfrm>
            <a:off x="4643438" y="5786438"/>
            <a:ext cx="2547937" cy="609600"/>
          </a:xfrm>
          <a:prstGeom prst="cloudCallout">
            <a:avLst>
              <a:gd name="adj1" fmla="val 47042"/>
              <a:gd name="adj2" fmla="val -159546"/>
            </a:avLst>
          </a:prstGeom>
          <a:blipFill dpi="0" rotWithShape="1">
            <a:blip r:embed="rId5"/>
            <a:srcRect/>
            <a:tile tx="0" ty="0" sx="100000" sy="100000" flip="none" algn="tl"/>
          </a:blipFill>
          <a:ln w="9525" cmpd="sng">
            <a:solidFill>
              <a:srgbClr val="008000"/>
            </a:solidFill>
            <a:round/>
            <a:headEnd/>
            <a:tailEnd/>
          </a:ln>
        </p:spPr>
        <p:txBody>
          <a:bodyPr/>
          <a:lstStyle/>
          <a:p>
            <a:pPr>
              <a:spcBef>
                <a:spcPct val="50000"/>
              </a:spcBef>
            </a:pPr>
            <a:r>
              <a:rPr lang="zh-CN" altLang="en-US" sz="2800" b="1">
                <a:solidFill>
                  <a:srgbClr val="FF3300"/>
                </a:solidFill>
                <a:latin typeface="Times New Roman" pitchFamily="18" charset="0"/>
                <a:sym typeface="Times New Roman" pitchFamily="18" charset="0"/>
              </a:rPr>
              <a:t>宏展开</a:t>
            </a:r>
            <a:endParaRPr lang="zh-CN" altLang="en-US"/>
          </a:p>
        </p:txBody>
      </p:sp>
      <p:pic>
        <p:nvPicPr>
          <p:cNvPr id="81930" name="Picture 28" descr="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1" name="Rectangle 24" descr="a051"/>
          <p:cNvSpPr>
            <a:spLocks noChangeArrowheads="1"/>
          </p:cNvSpPr>
          <p:nvPr/>
        </p:nvSpPr>
        <p:spPr bwMode="auto">
          <a:xfrm>
            <a:off x="4500563" y="3856038"/>
            <a:ext cx="3886200" cy="572464"/>
          </a:xfrm>
          <a:prstGeom prst="rect">
            <a:avLst/>
          </a:pr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dirty="0">
                <a:solidFill>
                  <a:srgbClr val="0000CC"/>
                </a:solidFill>
                <a:latin typeface="Times New Roman" pitchFamily="18" charset="0"/>
                <a:sym typeface="Times New Roman" pitchFamily="18" charset="0"/>
              </a:rPr>
              <a:t>   #define  </a:t>
            </a:r>
            <a:r>
              <a:rPr lang="zh-CN" altLang="en-US" b="1" dirty="0">
                <a:solidFill>
                  <a:srgbClr val="0000CC"/>
                </a:solidFill>
                <a:latin typeface="Times New Roman" pitchFamily="18" charset="0"/>
                <a:sym typeface="Times New Roman" pitchFamily="18" charset="0"/>
              </a:rPr>
              <a:t>宏名</a:t>
            </a:r>
            <a:r>
              <a:rPr lang="zh-CN" altLang="en-US" b="1" dirty="0" smtClean="0">
                <a:solidFill>
                  <a:srgbClr val="0000CC"/>
                </a:solidFill>
                <a:latin typeface="Times New Roman" pitchFamily="18" charset="0"/>
                <a:sym typeface="Times New Roman" pitchFamily="18" charset="0"/>
              </a:rPr>
              <a:t>   </a:t>
            </a:r>
            <a:r>
              <a:rPr lang="zh-CN" altLang="en-US" b="1" dirty="0">
                <a:solidFill>
                  <a:srgbClr val="0000CC"/>
                </a:solidFill>
                <a:latin typeface="Times New Roman" pitchFamily="18" charset="0"/>
                <a:sym typeface="Times New Roman" pitchFamily="18" charset="0"/>
              </a:rPr>
              <a:t>字符串</a:t>
            </a:r>
            <a:endParaRPr lang="zh-CN" altLang="en-US"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31"/>
                                        </p:tgtEl>
                                        <p:attrNameLst>
                                          <p:attrName>style.visibility</p:attrName>
                                        </p:attrNameLst>
                                      </p:cBhvr>
                                      <p:to>
                                        <p:strVal val="visible"/>
                                      </p:to>
                                    </p:set>
                                    <p:animEffect>
                                      <p:cBhvr>
                                        <p:cTn id="12" dur="500"/>
                                        <p:tgtEl>
                                          <p:spTgt spid="8193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1927"/>
                                        </p:tgtEl>
                                        <p:attrNameLst>
                                          <p:attrName>style.visibility</p:attrName>
                                        </p:attrNameLst>
                                      </p:cBhvr>
                                      <p:to>
                                        <p:strVal val="visible"/>
                                      </p:to>
                                    </p:set>
                                    <p:animEffect>
                                      <p:cBhvr>
                                        <p:cTn id="16" dur="500"/>
                                        <p:tgtEl>
                                          <p:spTgt spid="819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1929"/>
                                        </p:tgtEl>
                                        <p:attrNameLst>
                                          <p:attrName>style.visibility</p:attrName>
                                        </p:attrNameLst>
                                      </p:cBhvr>
                                      <p:to>
                                        <p:strVal val="visible"/>
                                      </p:to>
                                    </p:set>
                                    <p:anim calcmode="lin" valueType="num">
                                      <p:cBhvr>
                                        <p:cTn id="21" dur="500" fill="hold"/>
                                        <p:tgtEl>
                                          <p:spTgt spid="81929"/>
                                        </p:tgtEl>
                                        <p:attrNameLst>
                                          <p:attrName>ppt_x</p:attrName>
                                        </p:attrNameLst>
                                      </p:cBhvr>
                                      <p:tavLst>
                                        <p:tav tm="0">
                                          <p:val>
                                            <p:strVal val="0-#ppt_w/2"/>
                                          </p:val>
                                        </p:tav>
                                        <p:tav tm="100000">
                                          <p:val>
                                            <p:strVal val="#ppt_x"/>
                                          </p:val>
                                        </p:tav>
                                      </p:tavLst>
                                    </p:anim>
                                    <p:anim calcmode="lin" valueType="num">
                                      <p:cBhvr>
                                        <p:cTn id="22"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ldLvl="0" animBg="1" autoUpdateAnimBg="0"/>
      <p:bldP spid="81927" grpId="0" bldLvl="0" autoUpdateAnimBg="0"/>
      <p:bldP spid="81929" grpId="0" bldLvl="0" animBg="1" autoUpdateAnimBg="0"/>
      <p:bldP spid="81931"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p:cNvSpPr>
          <p:nvPr/>
        </p:nvSpPr>
        <p:spPr bwMode="auto">
          <a:xfrm>
            <a:off x="762000" y="1600200"/>
            <a:ext cx="7943850" cy="4152900"/>
          </a:xfrm>
          <a:prstGeom prst="bracePair">
            <a:avLst>
              <a:gd name="adj" fmla="val 6431"/>
            </a:avLst>
          </a:prstGeom>
          <a:solidFill>
            <a:srgbClr val="FFCC99"/>
          </a:solidFill>
          <a:ln w="952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11267" name="Text Box 3"/>
          <p:cNvSpPr>
            <a:spLocks noChangeArrowheads="1"/>
          </p:cNvSpPr>
          <p:nvPr/>
        </p:nvSpPr>
        <p:spPr bwMode="auto">
          <a:xfrm>
            <a:off x="1109663" y="619125"/>
            <a:ext cx="429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9900FF"/>
                </a:solidFill>
                <a:latin typeface="幼圆" pitchFamily="49" charset="-122"/>
                <a:ea typeface="幼圆" pitchFamily="49" charset="-122"/>
                <a:sym typeface="幼圆" pitchFamily="49" charset="-122"/>
              </a:rPr>
              <a:t>二、库函数的作用</a:t>
            </a:r>
            <a:endParaRPr lang="zh-CN" altLang="en-US"/>
          </a:p>
        </p:txBody>
      </p:sp>
      <p:sp>
        <p:nvSpPr>
          <p:cNvPr id="11268" name="Text Box 4"/>
          <p:cNvSpPr>
            <a:spLocks noChangeArrowheads="1"/>
          </p:cNvSpPr>
          <p:nvPr/>
        </p:nvSpPr>
        <p:spPr bwMode="auto">
          <a:xfrm>
            <a:off x="1181100" y="1809750"/>
            <a:ext cx="6415088" cy="18158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sz="2800" b="1" dirty="0">
                <a:solidFill>
                  <a:srgbClr val="FF0000"/>
                </a:solidFill>
                <a:latin typeface="Times New Roman" pitchFamily="18" charset="0"/>
                <a:sym typeface="Times New Roman" pitchFamily="18" charset="0"/>
              </a:rPr>
              <a:t>  </a:t>
            </a:r>
            <a:r>
              <a:rPr lang="zh-CN" altLang="en-US" sz="2800" dirty="0">
                <a:solidFill>
                  <a:srgbClr val="40458C"/>
                </a:solidFill>
                <a:latin typeface="隶书" pitchFamily="49" charset="-122"/>
                <a:ea typeface="隶书" pitchFamily="49" charset="-122"/>
                <a:sym typeface="隶书" pitchFamily="49" charset="-122"/>
              </a:rPr>
              <a:t>使程序更</a:t>
            </a:r>
            <a:r>
              <a:rPr lang="zh-CN" altLang="en-US" sz="2800" dirty="0" smtClean="0">
                <a:solidFill>
                  <a:srgbClr val="40458C"/>
                </a:solidFill>
                <a:latin typeface="隶书" pitchFamily="49" charset="-122"/>
                <a:ea typeface="隶书" pitchFamily="49" charset="-122"/>
                <a:sym typeface="隶书" pitchFamily="49" charset="-122"/>
              </a:rPr>
              <a:t>具有</a:t>
            </a:r>
            <a:endParaRPr lang="en-US" altLang="zh-CN" sz="2800" dirty="0" smtClean="0">
              <a:solidFill>
                <a:srgbClr val="40458C"/>
              </a:solidFill>
              <a:latin typeface="隶书" pitchFamily="49" charset="-122"/>
              <a:ea typeface="隶书" pitchFamily="49" charset="-122"/>
              <a:sym typeface="隶书" pitchFamily="49" charset="-122"/>
            </a:endParaRPr>
          </a:p>
          <a:p>
            <a:pPr>
              <a:spcBef>
                <a:spcPct val="50000"/>
              </a:spcBef>
            </a:pPr>
            <a:r>
              <a:rPr lang="zh-CN" altLang="en-US" sz="2800" dirty="0" smtClean="0">
                <a:solidFill>
                  <a:srgbClr val="40458C"/>
                </a:solidFill>
                <a:latin typeface="Times New Roman" pitchFamily="18" charset="0"/>
                <a:ea typeface="隶书" pitchFamily="49" charset="-122"/>
                <a:sym typeface="Times New Roman" pitchFamily="18" charset="0"/>
              </a:rPr>
              <a:t>    “</a:t>
            </a:r>
            <a:r>
              <a:rPr lang="zh-CN" altLang="en-US" sz="2800" dirty="0" smtClean="0">
                <a:solidFill>
                  <a:srgbClr val="40458C"/>
                </a:solidFill>
                <a:latin typeface="隶书" pitchFamily="49" charset="-122"/>
                <a:ea typeface="隶书" pitchFamily="49" charset="-122"/>
                <a:sym typeface="隶书" pitchFamily="49" charset="-122"/>
              </a:rPr>
              <a:t>独立性</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a:solidFill>
                  <a:srgbClr val="40458C"/>
                </a:solidFill>
                <a:latin typeface="隶书" pitchFamily="49" charset="-122"/>
                <a:ea typeface="隶书" pitchFamily="49" charset="-122"/>
                <a:sym typeface="隶书" pitchFamily="49" charset="-122"/>
              </a:rPr>
              <a:t>、</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smtClean="0">
                <a:solidFill>
                  <a:srgbClr val="40458C"/>
                </a:solidFill>
                <a:latin typeface="隶书" pitchFamily="49" charset="-122"/>
                <a:ea typeface="隶书" pitchFamily="49" charset="-122"/>
                <a:sym typeface="隶书" pitchFamily="49" charset="-122"/>
              </a:rPr>
              <a:t>可移植性</a:t>
            </a:r>
            <a:r>
              <a:rPr lang="zh-CN" altLang="en-US" sz="2800" dirty="0" smtClean="0">
                <a:solidFill>
                  <a:srgbClr val="40458C"/>
                </a:solidFill>
                <a:latin typeface="Times New Roman" pitchFamily="18" charset="0"/>
                <a:ea typeface="隶书" pitchFamily="49" charset="-122"/>
                <a:sym typeface="Times New Roman" pitchFamily="18" charset="0"/>
              </a:rPr>
              <a:t>”</a:t>
            </a:r>
            <a:endParaRPr lang="en-US" altLang="zh-CN" sz="2800" dirty="0">
              <a:solidFill>
                <a:srgbClr val="40458C"/>
              </a:solidFill>
              <a:latin typeface="隶书" pitchFamily="49" charset="-122"/>
              <a:ea typeface="隶书" pitchFamily="49" charset="-122"/>
              <a:sym typeface="隶书" pitchFamily="49" charset="-122"/>
            </a:endParaRPr>
          </a:p>
          <a:p>
            <a:pPr>
              <a:spcBef>
                <a:spcPct val="50000"/>
              </a:spcBef>
            </a:pPr>
            <a:r>
              <a:rPr lang="en-US" altLang="zh-CN" sz="2800" dirty="0">
                <a:solidFill>
                  <a:srgbClr val="40458C"/>
                </a:solidFill>
                <a:latin typeface="隶书" pitchFamily="49" charset="-122"/>
                <a:ea typeface="隶书" pitchFamily="49" charset="-122"/>
                <a:sym typeface="隶书" pitchFamily="49" charset="-122"/>
              </a:rPr>
              <a:t> </a:t>
            </a:r>
            <a:r>
              <a:rPr lang="en-US" altLang="zh-CN" sz="2800" dirty="0" smtClean="0">
                <a:solidFill>
                  <a:srgbClr val="40458C"/>
                </a:solidFill>
                <a:latin typeface="隶书" pitchFamily="49" charset="-122"/>
                <a:ea typeface="隶书" pitchFamily="49" charset="-122"/>
                <a:sym typeface="隶书" pitchFamily="49" charset="-122"/>
              </a:rPr>
              <a:t>   </a:t>
            </a:r>
            <a:r>
              <a:rPr lang="zh-CN" altLang="en-US" sz="2800" dirty="0" smtClean="0">
                <a:solidFill>
                  <a:srgbClr val="40458C"/>
                </a:solidFill>
                <a:latin typeface="隶书" pitchFamily="49" charset="-122"/>
                <a:ea typeface="隶书" pitchFamily="49" charset="-122"/>
                <a:sym typeface="隶书" pitchFamily="49" charset="-122"/>
              </a:rPr>
              <a:t>模块化</a:t>
            </a:r>
            <a:endParaRPr lang="zh-CN" altLang="en-US" dirty="0"/>
          </a:p>
        </p:txBody>
      </p:sp>
      <p:sp>
        <p:nvSpPr>
          <p:cNvPr id="11269" name="Text Box 5"/>
          <p:cNvSpPr>
            <a:spLocks noChangeArrowheads="1"/>
          </p:cNvSpPr>
          <p:nvPr/>
        </p:nvSpPr>
        <p:spPr bwMode="auto">
          <a:xfrm>
            <a:off x="1075289" y="3701942"/>
            <a:ext cx="742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dirty="0" smtClean="0">
                <a:solidFill>
                  <a:srgbClr val="FF0000"/>
                </a:solidFill>
                <a:latin typeface="Times New Roman" pitchFamily="18" charset="0"/>
                <a:sym typeface="Times New Roman" pitchFamily="18" charset="0"/>
              </a:rPr>
              <a:t></a:t>
            </a:r>
            <a:r>
              <a:rPr lang="zh-CN" altLang="en-US" sz="2800" dirty="0" smtClean="0">
                <a:solidFill>
                  <a:srgbClr val="40458C"/>
                </a:solidFill>
                <a:latin typeface="Times New Roman" pitchFamily="18" charset="0"/>
                <a:ea typeface="隶书" pitchFamily="49" charset="-122"/>
                <a:sym typeface="Times New Roman" pitchFamily="18" charset="0"/>
              </a:rPr>
              <a:t>使用</a:t>
            </a:r>
            <a:r>
              <a:rPr lang="zh-CN" altLang="en-US" sz="2800" dirty="0">
                <a:solidFill>
                  <a:srgbClr val="40458C"/>
                </a:solidFill>
                <a:latin typeface="Times New Roman" pitchFamily="18" charset="0"/>
                <a:ea typeface="隶书" pitchFamily="49" charset="-122"/>
                <a:sym typeface="Times New Roman" pitchFamily="18" charset="0"/>
              </a:rPr>
              <a:t>时只需在程序的开头加上一条语句：</a:t>
            </a:r>
            <a:endParaRPr lang="zh-CN" altLang="en-US" dirty="0"/>
          </a:p>
        </p:txBody>
      </p:sp>
      <p:sp>
        <p:nvSpPr>
          <p:cNvPr id="11270" name="Text Box 6"/>
          <p:cNvSpPr>
            <a:spLocks noChangeArrowheads="1"/>
          </p:cNvSpPr>
          <p:nvPr/>
        </p:nvSpPr>
        <p:spPr bwMode="auto">
          <a:xfrm>
            <a:off x="1835810" y="4510102"/>
            <a:ext cx="5372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zh-CN" altLang="en-US" sz="2800" dirty="0">
                <a:solidFill>
                  <a:srgbClr val="40458C"/>
                </a:solidFill>
                <a:latin typeface="Times New Roman" pitchFamily="18" charset="0"/>
                <a:sym typeface="Times New Roman" pitchFamily="18" charset="0"/>
              </a:rPr>
              <a:t>xxx</a:t>
            </a:r>
            <a:r>
              <a:rPr lang="en-US" sz="2800" dirty="0">
                <a:solidFill>
                  <a:srgbClr val="40458C"/>
                </a:solidFill>
                <a:latin typeface="Times New Roman" pitchFamily="18" charset="0"/>
                <a:sym typeface="Times New Roman" pitchFamily="18" charset="0"/>
              </a:rPr>
              <a:t>.h&gt;</a:t>
            </a:r>
          </a:p>
        </p:txBody>
      </p:sp>
      <p:grpSp>
        <p:nvGrpSpPr>
          <p:cNvPr id="2" name="组合 1"/>
          <p:cNvGrpSpPr/>
          <p:nvPr/>
        </p:nvGrpSpPr>
        <p:grpSpPr>
          <a:xfrm>
            <a:off x="3455060" y="4987940"/>
            <a:ext cx="4657725" cy="457200"/>
            <a:chOff x="3562350" y="4040188"/>
            <a:chExt cx="4657725" cy="457200"/>
          </a:xfrm>
        </p:grpSpPr>
        <p:grpSp>
          <p:nvGrpSpPr>
            <p:cNvPr id="11271" name="Group 7"/>
            <p:cNvGrpSpPr>
              <a:grpSpLocks/>
            </p:cNvGrpSpPr>
            <p:nvPr/>
          </p:nvGrpSpPr>
          <p:grpSpPr bwMode="auto">
            <a:xfrm>
              <a:off x="3562350" y="4057650"/>
              <a:ext cx="1524000" cy="228600"/>
              <a:chOff x="0" y="0"/>
              <a:chExt cx="960" cy="144"/>
            </a:xfrm>
          </p:grpSpPr>
          <p:sp>
            <p:nvSpPr>
              <p:cNvPr id="11272" name="Line 8"/>
              <p:cNvSpPr>
                <a:spLocks noChangeShapeType="1"/>
              </p:cNvSpPr>
              <p:nvPr/>
            </p:nvSpPr>
            <p:spPr bwMode="auto">
              <a:xfrm>
                <a:off x="0" y="0"/>
                <a:ext cx="324"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1273" name="Freeform 9"/>
              <p:cNvSpPr>
                <a:spLocks/>
              </p:cNvSpPr>
              <p:nvPr/>
            </p:nvSpPr>
            <p:spPr bwMode="auto">
              <a:xfrm>
                <a:off x="168" y="0"/>
                <a:ext cx="792" cy="144"/>
              </a:xfrm>
              <a:custGeom>
                <a:avLst/>
                <a:gdLst>
                  <a:gd name="T0" fmla="*/ 0 w 792"/>
                  <a:gd name="T1" fmla="*/ 0 h 144"/>
                  <a:gd name="T2" fmla="*/ 0 w 792"/>
                  <a:gd name="T3" fmla="*/ 144 h 144"/>
                  <a:gd name="T4" fmla="*/ 792 w 792"/>
                  <a:gd name="T5" fmla="*/ 144 h 144"/>
                  <a:gd name="T6" fmla="*/ 0 60000 65536"/>
                  <a:gd name="T7" fmla="*/ 0 60000 65536"/>
                  <a:gd name="T8" fmla="*/ 0 60000 65536"/>
                  <a:gd name="T9" fmla="*/ 0 w 792"/>
                  <a:gd name="T10" fmla="*/ 0 h 144"/>
                  <a:gd name="T11" fmla="*/ 792 w 792"/>
                  <a:gd name="T12" fmla="*/ 144 h 144"/>
                </a:gdLst>
                <a:ahLst/>
                <a:cxnLst>
                  <a:cxn ang="T6">
                    <a:pos x="T0" y="T1"/>
                  </a:cxn>
                  <a:cxn ang="T7">
                    <a:pos x="T2" y="T3"/>
                  </a:cxn>
                  <a:cxn ang="T8">
                    <a:pos x="T4" y="T5"/>
                  </a:cxn>
                </a:cxnLst>
                <a:rect l="T9" t="T10" r="T11" b="T12"/>
                <a:pathLst>
                  <a:path w="792" h="144">
                    <a:moveTo>
                      <a:pt x="0" y="0"/>
                    </a:moveTo>
                    <a:lnTo>
                      <a:pt x="0" y="144"/>
                    </a:lnTo>
                    <a:lnTo>
                      <a:pt x="792" y="144"/>
                    </a:lnTo>
                  </a:path>
                </a:pathLst>
              </a:custGeom>
              <a:noFill/>
              <a:ln w="9525" cap="flat" cmpd="sng">
                <a:solidFill>
                  <a:schemeClr val="tx1"/>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1274" name="Text Box 10"/>
            <p:cNvSpPr>
              <a:spLocks noChangeArrowheads="1"/>
            </p:cNvSpPr>
            <p:nvPr/>
          </p:nvSpPr>
          <p:spPr bwMode="auto">
            <a:xfrm>
              <a:off x="5013325" y="4040188"/>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40458C"/>
                  </a:solidFill>
                  <a:latin typeface="Times New Roman" pitchFamily="18" charset="0"/>
                  <a:sym typeface="Times New Roman" pitchFamily="18" charset="0"/>
                </a:rPr>
                <a:t>根据使用的函数来确定</a:t>
              </a:r>
              <a:endParaRPr lang="zh-CN" altLang="en-US" dirty="0"/>
            </a:p>
          </p:txBody>
        </p:sp>
      </p:grpSp>
      <p:grpSp>
        <p:nvGrpSpPr>
          <p:cNvPr id="11276" name="Group 19"/>
          <p:cNvGrpSpPr>
            <a:grpSpLocks/>
          </p:cNvGrpSpPr>
          <p:nvPr/>
        </p:nvGrpSpPr>
        <p:grpSpPr bwMode="auto">
          <a:xfrm>
            <a:off x="6651625" y="0"/>
            <a:ext cx="2263775" cy="476250"/>
            <a:chOff x="0" y="0"/>
            <a:chExt cx="1426" cy="300"/>
          </a:xfrm>
        </p:grpSpPr>
        <p:sp>
          <p:nvSpPr>
            <p:cNvPr id="11277"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1278"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31"/>
          <p:cNvSpPr>
            <a:spLocks noChangeArrowheads="1"/>
          </p:cNvSpPr>
          <p:nvPr/>
        </p:nvSpPr>
        <p:spPr bwMode="auto">
          <a:xfrm>
            <a:off x="1524000" y="1981200"/>
            <a:ext cx="7239000" cy="426720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FFFFFF"/>
              </a:gs>
              <a:gs pos="100000">
                <a:srgbClr val="00CC99"/>
              </a:gs>
            </a:gsLst>
            <a:path path="rect">
              <a:fillToRect l="50000" t="50000" r="50000" b="50000"/>
            </a:path>
          </a:gradFill>
          <a:ln w="57150" cmpd="sng">
            <a:solidFill>
              <a:srgbClr val="3F774F"/>
            </a:solidFill>
            <a:miter lim="800000"/>
            <a:headEnd/>
            <a:tailEnd/>
          </a:ln>
        </p:spPr>
        <p:txBody>
          <a:bodyPr wrap="none" anchor="ctr"/>
          <a:lstStyle/>
          <a:p>
            <a:endParaRPr lang="zh-CN" altLang="zh-CN" sz="2000">
              <a:solidFill>
                <a:srgbClr val="0000CC"/>
              </a:solidFill>
              <a:sym typeface="Tahoma" pitchFamily="34" charset="0"/>
            </a:endParaRPr>
          </a:p>
        </p:txBody>
      </p:sp>
      <p:sp>
        <p:nvSpPr>
          <p:cNvPr id="82947"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2948" name="AutoShape 16"/>
          <p:cNvSpPr>
            <a:spLocks/>
          </p:cNvSpPr>
          <p:nvPr/>
        </p:nvSpPr>
        <p:spPr bwMode="auto">
          <a:xfrm>
            <a:off x="609600" y="609600"/>
            <a:ext cx="3530370" cy="5159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不带参数宏定义</a:t>
            </a:r>
            <a:r>
              <a:rPr lang="zh-CN" altLang="en-US" b="1" dirty="0">
                <a:solidFill>
                  <a:srgbClr val="0000FF"/>
                </a:solidFill>
                <a:sym typeface="Tahoma" pitchFamily="34" charset="0"/>
              </a:rPr>
              <a:t>的形式</a:t>
            </a:r>
            <a:endParaRPr lang="zh-CN" altLang="en-US" dirty="0"/>
          </a:p>
        </p:txBody>
      </p:sp>
      <p:sp>
        <p:nvSpPr>
          <p:cNvPr id="82949" name="Text Box 20"/>
          <p:cNvSpPr>
            <a:spLocks noChangeArrowheads="1"/>
          </p:cNvSpPr>
          <p:nvPr/>
        </p:nvSpPr>
        <p:spPr bwMode="auto">
          <a:xfrm>
            <a:off x="1981200" y="24384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宏定义句尾没有分号</a:t>
            </a:r>
            <a:endParaRPr lang="zh-CN" altLang="en-US" dirty="0">
              <a:solidFill>
                <a:srgbClr val="0000CC"/>
              </a:solidFill>
            </a:endParaRPr>
          </a:p>
        </p:txBody>
      </p:sp>
      <p:sp>
        <p:nvSpPr>
          <p:cNvPr id="82950" name="Rectangle 24" descr="a051"/>
          <p:cNvSpPr>
            <a:spLocks noChangeArrowheads="1"/>
          </p:cNvSpPr>
          <p:nvPr/>
        </p:nvSpPr>
        <p:spPr bwMode="auto">
          <a:xfrm>
            <a:off x="1295400" y="1295400"/>
            <a:ext cx="3886200" cy="520848"/>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a:solidFill>
                  <a:srgbClr val="0000CC"/>
                </a:solidFill>
                <a:latin typeface="Times New Roman" pitchFamily="18" charset="0"/>
                <a:sym typeface="Times New Roman" pitchFamily="18" charset="0"/>
              </a:rPr>
              <a:t>   #define  </a:t>
            </a:r>
            <a:r>
              <a:rPr lang="zh-CN" altLang="en-US" b="1">
                <a:solidFill>
                  <a:srgbClr val="0000CC"/>
                </a:solidFill>
                <a:latin typeface="Times New Roman" pitchFamily="18" charset="0"/>
                <a:sym typeface="Times New Roman" pitchFamily="18" charset="0"/>
              </a:rPr>
              <a:t>宏名   字符串</a:t>
            </a:r>
            <a:endParaRPr lang="zh-CN" altLang="en-US">
              <a:solidFill>
                <a:srgbClr val="0000CC"/>
              </a:solidFill>
            </a:endParaRPr>
          </a:p>
        </p:txBody>
      </p:sp>
      <p:sp>
        <p:nvSpPr>
          <p:cNvPr id="82951" name="AutoShape 26"/>
          <p:cNvSpPr>
            <a:spLocks/>
          </p:cNvSpPr>
          <p:nvPr/>
        </p:nvSpPr>
        <p:spPr bwMode="auto">
          <a:xfrm>
            <a:off x="228600" y="1981200"/>
            <a:ext cx="1535113" cy="1303338"/>
          </a:xfrm>
          <a:prstGeom prst="irregularSeal2">
            <a:avLst/>
          </a:prstGeom>
          <a:gradFill rotWithShape="0">
            <a:gsLst>
              <a:gs pos="0">
                <a:srgbClr val="ECD882"/>
              </a:gs>
              <a:gs pos="100000">
                <a:srgbClr val="9933FF"/>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82952" name="Text Box 27"/>
          <p:cNvSpPr>
            <a:spLocks noChangeArrowheads="1"/>
          </p:cNvSpPr>
          <p:nvPr/>
        </p:nvSpPr>
        <p:spPr bwMode="auto">
          <a:xfrm>
            <a:off x="1905000" y="32004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宏名和字符串之间可有任意个空格</a:t>
            </a:r>
            <a:endParaRPr lang="zh-CN" altLang="en-US" dirty="0">
              <a:solidFill>
                <a:srgbClr val="0000CC"/>
              </a:solidFill>
            </a:endParaRPr>
          </a:p>
        </p:txBody>
      </p:sp>
      <p:sp>
        <p:nvSpPr>
          <p:cNvPr id="82953" name="Text Box 28"/>
          <p:cNvSpPr>
            <a:spLocks noChangeArrowheads="1"/>
          </p:cNvSpPr>
          <p:nvPr/>
        </p:nvSpPr>
        <p:spPr bwMode="auto">
          <a:xfrm>
            <a:off x="1905000" y="3962400"/>
            <a:ext cx="6781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宏定义要独立成行，若字符串过长，以</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至一行内写不下，可在行尾加</a:t>
            </a:r>
            <a:r>
              <a:rPr lang="zh-CN" altLang="en-US" dirty="0">
                <a:solidFill>
                  <a:srgbClr val="0000CC"/>
                </a:solidFill>
                <a:latin typeface="Times New Roman" pitchFamily="18" charset="0"/>
                <a:ea typeface="隶书" pitchFamily="49" charset="-122"/>
                <a:sym typeface="Times New Roman" pitchFamily="18" charset="0"/>
              </a:rPr>
              <a:t>“</a:t>
            </a:r>
            <a:r>
              <a:rPr lang="en-US" dirty="0">
                <a:solidFill>
                  <a:srgbClr val="0000CC"/>
                </a:solidFill>
                <a:latin typeface="隶书" pitchFamily="49" charset="-122"/>
                <a:ea typeface="隶书" pitchFamily="49" charset="-122"/>
                <a:sym typeface="隶书" pitchFamily="49" charset="-122"/>
              </a:rPr>
              <a:t>\</a:t>
            </a:r>
            <a:r>
              <a:rPr 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表示下</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行是该行的继续</a:t>
            </a:r>
            <a:endParaRPr lang="zh-CN" altLang="en-US" dirty="0">
              <a:solidFill>
                <a:srgbClr val="0000CC"/>
              </a:solidFill>
            </a:endParaRPr>
          </a:p>
        </p:txBody>
      </p:sp>
      <p:sp>
        <p:nvSpPr>
          <p:cNvPr id="82954" name="Text Box 36"/>
          <p:cNvSpPr>
            <a:spLocks noChangeArrowheads="1"/>
          </p:cNvSpPr>
          <p:nvPr/>
        </p:nvSpPr>
        <p:spPr bwMode="auto">
          <a:xfrm>
            <a:off x="2286000" y="5410200"/>
            <a:ext cx="610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宏展开在预处理时，因此不占用运行时间</a:t>
            </a:r>
            <a:endParaRPr lang="zh-CN" altLang="en-US" dirty="0">
              <a:solidFill>
                <a:srgbClr val="0000CC"/>
              </a:solidFill>
            </a:endParaRPr>
          </a:p>
        </p:txBody>
      </p:sp>
      <p:pic>
        <p:nvPicPr>
          <p:cNvPr id="82955" name="Picture 37" descr="028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56110" y="1295400"/>
            <a:ext cx="2530690" cy="461665"/>
          </a:xfrm>
          <a:prstGeom prst="rect">
            <a:avLst/>
          </a:prstGeom>
          <a:solidFill>
            <a:srgbClr val="FFFF00"/>
          </a:solidFill>
        </p:spPr>
        <p:txBody>
          <a:bodyPr wrap="square" rtlCol="0">
            <a:spAutoFit/>
          </a:bodyPr>
          <a:lstStyle/>
          <a:p>
            <a:r>
              <a:rPr lang="en-US" altLang="zh-CN" dirty="0" smtClean="0"/>
              <a:t>#define N 6</a:t>
            </a:r>
            <a:endParaRPr lang="zh-CN" alt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18"/>
          <p:cNvSpPr>
            <a:spLocks noChangeArrowheads="1"/>
          </p:cNvSpPr>
          <p:nvPr/>
        </p:nvSpPr>
        <p:spPr bwMode="auto">
          <a:xfrm>
            <a:off x="533400" y="3810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grpSp>
        <p:nvGrpSpPr>
          <p:cNvPr id="83971" name="Group 49"/>
          <p:cNvGrpSpPr>
            <a:grpSpLocks/>
          </p:cNvGrpSpPr>
          <p:nvPr/>
        </p:nvGrpSpPr>
        <p:grpSpPr bwMode="auto">
          <a:xfrm>
            <a:off x="838200" y="1447800"/>
            <a:ext cx="4919663" cy="3730625"/>
            <a:chOff x="0" y="0"/>
            <a:chExt cx="3099" cy="2350"/>
          </a:xfrm>
        </p:grpSpPr>
        <p:sp>
          <p:nvSpPr>
            <p:cNvPr id="83972" name="Text Box 29"/>
            <p:cNvSpPr>
              <a:spLocks noChangeArrowheads="1"/>
            </p:cNvSpPr>
            <p:nvPr/>
          </p:nvSpPr>
          <p:spPr bwMode="auto">
            <a:xfrm>
              <a:off x="0" y="0"/>
              <a:ext cx="30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PAI 3.14159</a:t>
              </a:r>
              <a:endParaRPr lang="zh-CN" altLang="en-US"/>
            </a:p>
          </p:txBody>
        </p:sp>
        <p:sp>
          <p:nvSpPr>
            <p:cNvPr id="83973" name="Rectangle 30"/>
            <p:cNvSpPr>
              <a:spLocks noChangeArrowheads="1"/>
            </p:cNvSpPr>
            <p:nvPr/>
          </p:nvSpPr>
          <p:spPr bwMode="auto">
            <a:xfrm>
              <a:off x="369" y="266"/>
              <a:ext cx="26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spcBef>
                  <a:spcPct val="50000"/>
                </a:spcBef>
              </a:pPr>
              <a:r>
                <a:rPr lang="en-US" sz="2800">
                  <a:latin typeface="Times New Roman" pitchFamily="18" charset="0"/>
                  <a:sym typeface="Times New Roman" pitchFamily="18" charset="0"/>
                </a:rPr>
                <a:t>#define Array_size 500       </a:t>
              </a:r>
            </a:p>
          </p:txBody>
        </p:sp>
        <p:sp>
          <p:nvSpPr>
            <p:cNvPr id="83974" name="Rectangle 31"/>
            <p:cNvSpPr>
              <a:spLocks noChangeArrowheads="1"/>
            </p:cNvSpPr>
            <p:nvPr/>
          </p:nvSpPr>
          <p:spPr bwMode="auto">
            <a:xfrm>
              <a:off x="681" y="617"/>
              <a:ext cx="8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latin typeface="Times New Roman" pitchFamily="18" charset="0"/>
                  <a:sym typeface="Times New Roman" pitchFamily="18" charset="0"/>
                </a:rPr>
                <a:t>．．． </a:t>
              </a:r>
            </a:p>
          </p:txBody>
        </p:sp>
        <p:sp>
          <p:nvSpPr>
            <p:cNvPr id="83975" name="Rectangle 32"/>
            <p:cNvSpPr>
              <a:spLocks noChangeArrowheads="1"/>
            </p:cNvSpPr>
            <p:nvPr/>
          </p:nvSpPr>
          <p:spPr bwMode="auto">
            <a:xfrm>
              <a:off x="369" y="879"/>
              <a:ext cx="12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void main( )</a:t>
              </a:r>
            </a:p>
          </p:txBody>
        </p:sp>
        <p:sp>
          <p:nvSpPr>
            <p:cNvPr id="83976" name="Rectangle 33"/>
            <p:cNvSpPr>
              <a:spLocks noChangeArrowheads="1"/>
            </p:cNvSpPr>
            <p:nvPr/>
          </p:nvSpPr>
          <p:spPr bwMode="auto">
            <a:xfrm>
              <a:off x="513" y="1112"/>
              <a:ext cx="10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endParaRPr lang="zh-CN" altLang="en-US"/>
            </a:p>
          </p:txBody>
        </p:sp>
        <p:sp>
          <p:nvSpPr>
            <p:cNvPr id="83977" name="Rectangle 34"/>
            <p:cNvSpPr>
              <a:spLocks noChangeArrowheads="1"/>
            </p:cNvSpPr>
            <p:nvPr/>
          </p:nvSpPr>
          <p:spPr bwMode="auto">
            <a:xfrm>
              <a:off x="813" y="1758"/>
              <a:ext cx="9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latin typeface="Times New Roman" pitchFamily="18" charset="0"/>
                  <a:sym typeface="Times New Roman" pitchFamily="18" charset="0"/>
                </a:rPr>
                <a:t>．．．</a:t>
              </a:r>
              <a:endParaRPr lang="zh-CN" altLang="en-US"/>
            </a:p>
          </p:txBody>
        </p:sp>
        <p:sp>
          <p:nvSpPr>
            <p:cNvPr id="83978" name="Rectangle 35"/>
            <p:cNvSpPr>
              <a:spLocks noChangeArrowheads="1"/>
            </p:cNvSpPr>
            <p:nvPr/>
          </p:nvSpPr>
          <p:spPr bwMode="auto">
            <a:xfrm>
              <a:off x="669" y="2023"/>
              <a:ext cx="6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a:t>
              </a:r>
              <a:endParaRPr lang="zh-CN" altLang="en-US"/>
            </a:p>
          </p:txBody>
        </p:sp>
      </p:grpSp>
      <p:grpSp>
        <p:nvGrpSpPr>
          <p:cNvPr id="83979" name="Group 50"/>
          <p:cNvGrpSpPr>
            <a:grpSpLocks/>
          </p:cNvGrpSpPr>
          <p:nvPr/>
        </p:nvGrpSpPr>
        <p:grpSpPr bwMode="auto">
          <a:xfrm>
            <a:off x="5410200" y="1371600"/>
            <a:ext cx="3009900" cy="3600450"/>
            <a:chOff x="0" y="0"/>
            <a:chExt cx="1896" cy="2268"/>
          </a:xfrm>
        </p:grpSpPr>
        <p:sp>
          <p:nvSpPr>
            <p:cNvPr id="83980" name="Rectangle 40"/>
            <p:cNvSpPr>
              <a:spLocks noChangeArrowheads="1"/>
            </p:cNvSpPr>
            <p:nvPr/>
          </p:nvSpPr>
          <p:spPr bwMode="auto">
            <a:xfrm>
              <a:off x="0" y="0"/>
              <a:ext cx="1896" cy="2268"/>
            </a:xfrm>
            <a:prstGeom prst="rect">
              <a:avLst/>
            </a:prstGeom>
            <a:solidFill>
              <a:schemeClr val="hlink"/>
            </a:solidFill>
            <a:ln w="9525"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83981" name="AutoShape 41"/>
            <p:cNvSpPr>
              <a:spLocks noChangeArrowheads="1"/>
            </p:cNvSpPr>
            <p:nvPr/>
          </p:nvSpPr>
          <p:spPr bwMode="auto">
            <a:xfrm>
              <a:off x="144" y="84"/>
              <a:ext cx="1632" cy="2112"/>
            </a:xfrm>
            <a:prstGeom prst="roundRect">
              <a:avLst>
                <a:gd name="adj" fmla="val 16667"/>
              </a:avLst>
            </a:prstGeom>
            <a:gradFill rotWithShape="0">
              <a:gsLst>
                <a:gs pos="0">
                  <a:srgbClr val="FFFF00"/>
                </a:gs>
                <a:gs pos="50000">
                  <a:srgbClr val="FFFFFF"/>
                </a:gs>
                <a:gs pos="100000">
                  <a:srgbClr val="FFFF00"/>
                </a:gs>
              </a:gsLst>
              <a:lin ang="2700000" scaled="1"/>
            </a:gradFill>
            <a:ln w="9525" cmpd="sng">
              <a:solidFill>
                <a:srgbClr val="FFCCFF"/>
              </a:solidFill>
              <a:round/>
              <a:headEnd/>
              <a:tailEnd/>
            </a:ln>
          </p:spPr>
          <p:txBody>
            <a:bodyPr wrap="none" anchor="ctr"/>
            <a:lstStyle/>
            <a:p>
              <a:endParaRPr lang="zh-CN" altLang="zh-CN">
                <a:solidFill>
                  <a:srgbClr val="40458C"/>
                </a:solidFill>
                <a:sym typeface="Tahoma" pitchFamily="34" charset="0"/>
              </a:endParaRPr>
            </a:p>
          </p:txBody>
        </p:sp>
        <p:sp>
          <p:nvSpPr>
            <p:cNvPr id="83982" name="Text Box 42"/>
            <p:cNvSpPr>
              <a:spLocks noChangeArrowheads="1"/>
            </p:cNvSpPr>
            <p:nvPr/>
          </p:nvSpPr>
          <p:spPr bwMode="auto">
            <a:xfrm>
              <a:off x="218" y="193"/>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itchFamily="18" charset="0"/>
                  <a:sym typeface="Times New Roman" pitchFamily="18" charset="0"/>
                </a:rPr>
                <a:t>预处理后成为：</a:t>
              </a:r>
              <a:endParaRPr lang="zh-CN" altLang="en-US"/>
            </a:p>
          </p:txBody>
        </p:sp>
        <p:sp>
          <p:nvSpPr>
            <p:cNvPr id="83983" name="Text Box 43"/>
            <p:cNvSpPr>
              <a:spLocks noChangeArrowheads="1"/>
            </p:cNvSpPr>
            <p:nvPr/>
          </p:nvSpPr>
          <p:spPr bwMode="auto">
            <a:xfrm>
              <a:off x="482" y="566"/>
              <a:ext cx="1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void main (  )</a:t>
              </a:r>
              <a:endParaRPr lang="zh-CN" altLang="en-US"/>
            </a:p>
          </p:txBody>
        </p:sp>
        <p:sp>
          <p:nvSpPr>
            <p:cNvPr id="83984" name="Text Box 44"/>
            <p:cNvSpPr>
              <a:spLocks noChangeArrowheads="1"/>
            </p:cNvSpPr>
            <p:nvPr/>
          </p:nvSpPr>
          <p:spPr bwMode="auto">
            <a:xfrm>
              <a:off x="482" y="839"/>
              <a:ext cx="10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Times New Roman" pitchFamily="18" charset="0"/>
                  <a:sym typeface="Times New Roman" pitchFamily="18" charset="0"/>
                </a:rPr>
                <a:t>{  </a:t>
              </a:r>
              <a:r>
                <a:rPr lang="zh-CN" altLang="en-US" sz="2800">
                  <a:latin typeface="Times New Roman" pitchFamily="18" charset="0"/>
                  <a:sym typeface="Times New Roman" pitchFamily="18" charset="0"/>
                </a:rPr>
                <a:t>．．．</a:t>
              </a:r>
              <a:endParaRPr lang="zh-CN" altLang="en-US" b="1">
                <a:latin typeface="Times New Roman" pitchFamily="18" charset="0"/>
                <a:sym typeface="Times New Roman" pitchFamily="18" charset="0"/>
              </a:endParaRPr>
            </a:p>
          </p:txBody>
        </p:sp>
        <p:sp>
          <p:nvSpPr>
            <p:cNvPr id="83985" name="Text Box 45"/>
            <p:cNvSpPr>
              <a:spLocks noChangeArrowheads="1"/>
            </p:cNvSpPr>
            <p:nvPr/>
          </p:nvSpPr>
          <p:spPr bwMode="auto">
            <a:xfrm>
              <a:off x="482" y="1178"/>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int m[500];</a:t>
              </a:r>
              <a:endParaRPr lang="zh-CN" altLang="en-US"/>
            </a:p>
          </p:txBody>
        </p:sp>
        <p:sp>
          <p:nvSpPr>
            <p:cNvPr id="83986" name="Text Box 46"/>
            <p:cNvSpPr>
              <a:spLocks noChangeArrowheads="1"/>
            </p:cNvSpPr>
            <p:nvPr/>
          </p:nvSpPr>
          <p:spPr bwMode="auto">
            <a:xfrm>
              <a:off x="566" y="1482"/>
              <a:ext cx="9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zh-CN" altLang="en-US" b="1">
                  <a:latin typeface="Times New Roman" pitchFamily="18" charset="0"/>
                  <a:sym typeface="Times New Roman" pitchFamily="18" charset="0"/>
                </a:rPr>
                <a:t> </a:t>
              </a:r>
              <a:endParaRPr lang="zh-CN" altLang="en-US"/>
            </a:p>
          </p:txBody>
        </p:sp>
        <p:sp>
          <p:nvSpPr>
            <p:cNvPr id="83987" name="Text Box 47"/>
            <p:cNvSpPr>
              <a:spLocks noChangeArrowheads="1"/>
            </p:cNvSpPr>
            <p:nvPr/>
          </p:nvSpPr>
          <p:spPr bwMode="auto">
            <a:xfrm>
              <a:off x="434" y="1758"/>
              <a:ext cx="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 }</a:t>
              </a:r>
              <a:r>
                <a:rPr lang="en-US" b="1">
                  <a:latin typeface="Times New Roman" pitchFamily="18" charset="0"/>
                  <a:sym typeface="Times New Roman" pitchFamily="18" charset="0"/>
                </a:rPr>
                <a:t> </a:t>
              </a:r>
              <a:endParaRPr lang="zh-CN" altLang="en-US"/>
            </a:p>
          </p:txBody>
        </p:sp>
      </p:grpSp>
      <p:sp>
        <p:nvSpPr>
          <p:cNvPr id="83988" name="Rectangle 48"/>
          <p:cNvSpPr>
            <a:spLocks noChangeArrowheads="1"/>
          </p:cNvSpPr>
          <p:nvPr/>
        </p:nvSpPr>
        <p:spPr bwMode="auto">
          <a:xfrm>
            <a:off x="2362200" y="3429000"/>
            <a:ext cx="4584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sz="2800">
                <a:latin typeface="Times New Roman" pitchFamily="18" charset="0"/>
                <a:sym typeface="Times New Roman" pitchFamily="18" charset="0"/>
              </a:rPr>
              <a:t>int m[Array_size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p:cBhvr>
                                        <p:cTn id="7" dur="10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34"/>
          <p:cNvSpPr>
            <a:spLocks noChangeArrowheads="1"/>
          </p:cNvSpPr>
          <p:nvPr/>
        </p:nvSpPr>
        <p:spPr bwMode="auto">
          <a:xfrm>
            <a:off x="1276350" y="2190750"/>
            <a:ext cx="6343650" cy="4248150"/>
          </a:xfrm>
          <a:prstGeom prst="roundRect">
            <a:avLst>
              <a:gd name="adj" fmla="val 16667"/>
            </a:avLst>
          </a:prstGeom>
          <a:gradFill rotWithShape="0">
            <a:gsLst>
              <a:gs pos="0">
                <a:srgbClr val="FFCCFF"/>
              </a:gs>
              <a:gs pos="50000">
                <a:srgbClr val="FFEEFF"/>
              </a:gs>
              <a:gs pos="100000">
                <a:srgbClr val="FFCCFF"/>
              </a:gs>
            </a:gsLst>
            <a:lin ang="5400000" scaled="1"/>
          </a:gradFill>
          <a:ln w="9525" cmpd="sng">
            <a:solidFill>
              <a:srgbClr val="FF0066"/>
            </a:solidFill>
            <a:round/>
            <a:headEnd/>
            <a:tailEnd/>
          </a:ln>
        </p:spPr>
        <p:txBody>
          <a:bodyPr wrap="none" anchor="ctr"/>
          <a:lstStyle/>
          <a:p>
            <a:endParaRPr lang="zh-CN" altLang="zh-CN">
              <a:solidFill>
                <a:srgbClr val="40458C"/>
              </a:solidFill>
              <a:sym typeface="Tahoma" pitchFamily="34" charset="0"/>
            </a:endParaRPr>
          </a:p>
        </p:txBody>
      </p:sp>
      <p:sp>
        <p:nvSpPr>
          <p:cNvPr id="84995" name="Text Box 35"/>
          <p:cNvSpPr>
            <a:spLocks noChangeArrowheads="1"/>
          </p:cNvSpPr>
          <p:nvPr/>
        </p:nvSpPr>
        <p:spPr bwMode="auto">
          <a:xfrm>
            <a:off x="609600" y="1008063"/>
            <a:ext cx="8016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b="1">
                <a:latin typeface="Times New Roman" pitchFamily="18" charset="0"/>
                <a:sym typeface="Times New Roman" pitchFamily="18" charset="0"/>
              </a:rPr>
              <a:t>     </a:t>
            </a:r>
            <a:r>
              <a:rPr lang="zh-CN" altLang="en-US" sz="2800" b="1">
                <a:latin typeface="Times New Roman" pitchFamily="18" charset="0"/>
                <a:sym typeface="Times New Roman" pitchFamily="18" charset="0"/>
              </a:rPr>
              <a:t>从开始定义的位置至文件结尾，但允许提前终止。用命令</a:t>
            </a:r>
            <a:r>
              <a:rPr lang="en-US" sz="2800" b="1">
                <a:latin typeface="Times New Roman" pitchFamily="18" charset="0"/>
                <a:sym typeface="Times New Roman" pitchFamily="18" charset="0"/>
              </a:rPr>
              <a:t>(#undef</a:t>
            </a:r>
            <a:r>
              <a:rPr lang="zh-CN" altLang="en-US" sz="2800" b="1">
                <a:latin typeface="Times New Roman" pitchFamily="18" charset="0"/>
                <a:sym typeface="Times New Roman" pitchFamily="18" charset="0"/>
              </a:rPr>
              <a:t>标识符)</a:t>
            </a:r>
            <a:endParaRPr lang="en-US" sz="2800" b="1">
              <a:latin typeface="Times New Roman" pitchFamily="18" charset="0"/>
              <a:sym typeface="Times New Roman" pitchFamily="18" charset="0"/>
            </a:endParaRPr>
          </a:p>
        </p:txBody>
      </p:sp>
      <p:sp>
        <p:nvSpPr>
          <p:cNvPr id="84996" name="Rectangle 36"/>
          <p:cNvSpPr>
            <a:spLocks noChangeArrowheads="1"/>
          </p:cNvSpPr>
          <p:nvPr/>
        </p:nvSpPr>
        <p:spPr bwMode="auto">
          <a:xfrm>
            <a:off x="1789113" y="2417763"/>
            <a:ext cx="26289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M 10.5</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spcBef>
                <a:spcPct val="50000"/>
              </a:spcBef>
            </a:pPr>
            <a:r>
              <a:rPr lang="en-US" sz="2800">
                <a:latin typeface="Times New Roman" pitchFamily="18" charset="0"/>
                <a:sym typeface="Times New Roman" pitchFamily="18" charset="0"/>
              </a:rPr>
              <a:t>void main ( )</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 undef   M</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en-US" sz="2800">
                <a:latin typeface="Times New Roman" pitchFamily="18" charset="0"/>
                <a:sym typeface="Times New Roman" pitchFamily="18" charset="0"/>
              </a:rPr>
              <a:t>}</a:t>
            </a:r>
            <a:endParaRPr lang="zh-CN" altLang="en-US"/>
          </a:p>
        </p:txBody>
      </p:sp>
      <p:grpSp>
        <p:nvGrpSpPr>
          <p:cNvPr id="84997" name="Group 38"/>
          <p:cNvGrpSpPr>
            <a:grpSpLocks/>
          </p:cNvGrpSpPr>
          <p:nvPr/>
        </p:nvGrpSpPr>
        <p:grpSpPr bwMode="auto">
          <a:xfrm>
            <a:off x="4394200" y="2846388"/>
            <a:ext cx="3427413" cy="2328862"/>
            <a:chOff x="0" y="0"/>
            <a:chExt cx="2159" cy="1467"/>
          </a:xfrm>
        </p:grpSpPr>
        <p:sp>
          <p:nvSpPr>
            <p:cNvPr id="84998" name="Line 39"/>
            <p:cNvSpPr>
              <a:spLocks noChangeShapeType="1"/>
            </p:cNvSpPr>
            <p:nvPr/>
          </p:nvSpPr>
          <p:spPr bwMode="auto">
            <a:xfrm>
              <a:off x="637" y="0"/>
              <a:ext cx="1" cy="1467"/>
            </a:xfrm>
            <a:prstGeom prst="line">
              <a:avLst/>
            </a:prstGeom>
            <a:noFill/>
            <a:ln w="38100" cmpd="sng">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84999" name="Text Box 40"/>
            <p:cNvSpPr>
              <a:spLocks noChangeArrowheads="1"/>
            </p:cNvSpPr>
            <p:nvPr/>
          </p:nvSpPr>
          <p:spPr bwMode="auto">
            <a:xfrm>
              <a:off x="703" y="589"/>
              <a:ext cx="1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作用域范围</a:t>
              </a:r>
            </a:p>
          </p:txBody>
        </p:sp>
        <p:sp>
          <p:nvSpPr>
            <p:cNvPr id="85000" name="Line 41"/>
            <p:cNvSpPr>
              <a:spLocks noChangeShapeType="1"/>
            </p:cNvSpPr>
            <p:nvPr/>
          </p:nvSpPr>
          <p:spPr bwMode="auto">
            <a:xfrm>
              <a:off x="0" y="11"/>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85001" name="Line 42"/>
            <p:cNvSpPr>
              <a:spLocks noChangeShapeType="1"/>
            </p:cNvSpPr>
            <p:nvPr/>
          </p:nvSpPr>
          <p:spPr bwMode="auto">
            <a:xfrm>
              <a:off x="19" y="1449"/>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grpSp>
      <p:sp>
        <p:nvSpPr>
          <p:cNvPr id="85002" name="AutoShape 43"/>
          <p:cNvSpPr>
            <a:spLocks/>
          </p:cNvSpPr>
          <p:nvPr/>
        </p:nvSpPr>
        <p:spPr bwMode="auto">
          <a:xfrm>
            <a:off x="457200" y="457200"/>
            <a:ext cx="2170113" cy="379413"/>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作用域</a:t>
            </a:r>
            <a:endParaRPr lang="zh-CN" alt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6019" name="AutoShape 25"/>
          <p:cNvSpPr>
            <a:spLocks noChangeArrowheads="1"/>
          </p:cNvSpPr>
          <p:nvPr/>
        </p:nvSpPr>
        <p:spPr bwMode="auto">
          <a:xfrm>
            <a:off x="1600200" y="4343400"/>
            <a:ext cx="7086600" cy="1905000"/>
          </a:xfrm>
          <a:prstGeom prst="roundRect">
            <a:avLst>
              <a:gd name="adj" fmla="val 16667"/>
            </a:avLst>
          </a:prstGeom>
          <a:gradFill rotWithShape="0">
            <a:gsLst>
              <a:gs pos="0">
                <a:srgbClr val="FFCCFF"/>
              </a:gs>
              <a:gs pos="100000">
                <a:srgbClr val="FFF4FF"/>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6020" name="Text Box 27"/>
          <p:cNvSpPr>
            <a:spLocks noChangeArrowheads="1"/>
          </p:cNvSpPr>
          <p:nvPr/>
        </p:nvSpPr>
        <p:spPr bwMode="auto">
          <a:xfrm>
            <a:off x="1276350" y="5762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include &lt;stdio.h&gt;</a:t>
            </a:r>
            <a:endParaRPr lang="zh-CN" altLang="en-US"/>
          </a:p>
        </p:txBody>
      </p:sp>
      <p:sp>
        <p:nvSpPr>
          <p:cNvPr id="86021" name="Text Box 28"/>
          <p:cNvSpPr>
            <a:spLocks noChangeArrowheads="1"/>
          </p:cNvSpPr>
          <p:nvPr/>
        </p:nvSpPr>
        <p:spPr bwMode="auto">
          <a:xfrm>
            <a:off x="1276350" y="94297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define  PAI   3.14159</a:t>
            </a:r>
            <a:endParaRPr lang="zh-CN" altLang="en-US"/>
          </a:p>
        </p:txBody>
      </p:sp>
      <p:sp>
        <p:nvSpPr>
          <p:cNvPr id="86022" name="Text Box 29"/>
          <p:cNvSpPr>
            <a:spLocks noChangeArrowheads="1"/>
          </p:cNvSpPr>
          <p:nvPr/>
        </p:nvSpPr>
        <p:spPr bwMode="auto">
          <a:xfrm>
            <a:off x="1276350" y="1233488"/>
            <a:ext cx="3714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void main( )</a:t>
            </a:r>
            <a:endParaRPr lang="zh-CN" altLang="en-US"/>
          </a:p>
        </p:txBody>
      </p:sp>
      <p:sp>
        <p:nvSpPr>
          <p:cNvPr id="86023" name="Text Box 30"/>
          <p:cNvSpPr>
            <a:spLocks noChangeArrowheads="1"/>
          </p:cNvSpPr>
          <p:nvPr/>
        </p:nvSpPr>
        <p:spPr bwMode="auto">
          <a:xfrm>
            <a:off x="1276350" y="15811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  float r, s;</a:t>
            </a:r>
            <a:endParaRPr lang="zh-CN" altLang="en-US"/>
          </a:p>
        </p:txBody>
      </p:sp>
      <p:sp>
        <p:nvSpPr>
          <p:cNvPr id="86024" name="Text Box 31"/>
          <p:cNvSpPr>
            <a:spLocks noChangeArrowheads="1"/>
          </p:cNvSpPr>
          <p:nvPr/>
        </p:nvSpPr>
        <p:spPr bwMode="auto">
          <a:xfrm>
            <a:off x="1600200" y="18716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r=2.0;</a:t>
            </a:r>
            <a:endParaRPr lang="zh-CN" altLang="en-US"/>
          </a:p>
        </p:txBody>
      </p:sp>
      <p:sp>
        <p:nvSpPr>
          <p:cNvPr id="86025" name="Text Box 32"/>
          <p:cNvSpPr>
            <a:spLocks noChangeArrowheads="1"/>
          </p:cNvSpPr>
          <p:nvPr/>
        </p:nvSpPr>
        <p:spPr bwMode="auto">
          <a:xfrm>
            <a:off x="1600200" y="21621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dirty="0">
                <a:latin typeface="Times New Roman" pitchFamily="18" charset="0"/>
                <a:sym typeface="Times New Roman" pitchFamily="18" charset="0"/>
              </a:rPr>
              <a:t>s=PAI</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p>
        </p:txBody>
      </p:sp>
      <p:sp>
        <p:nvSpPr>
          <p:cNvPr id="86026" name="Text Box 33"/>
          <p:cNvSpPr>
            <a:spLocks noChangeArrowheads="1"/>
          </p:cNvSpPr>
          <p:nvPr/>
        </p:nvSpPr>
        <p:spPr bwMode="auto">
          <a:xfrm>
            <a:off x="1600200" y="2471738"/>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printf("s=%5.3f\n", s);</a:t>
            </a:r>
            <a:endParaRPr lang="zh-CN" altLang="en-US"/>
          </a:p>
        </p:txBody>
      </p:sp>
      <p:sp>
        <p:nvSpPr>
          <p:cNvPr id="86027" name="Text Box 34"/>
          <p:cNvSpPr>
            <a:spLocks noChangeArrowheads="1"/>
          </p:cNvSpPr>
          <p:nvPr/>
        </p:nvSpPr>
        <p:spPr bwMode="auto">
          <a:xfrm>
            <a:off x="1600200" y="28384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solidFill>
                  <a:srgbClr val="0000FF"/>
                </a:solidFill>
                <a:latin typeface="Times New Roman" pitchFamily="18" charset="0"/>
                <a:sym typeface="Times New Roman" pitchFamily="18" charset="0"/>
              </a:rPr>
              <a:t>#undef PAI</a:t>
            </a:r>
            <a:endParaRPr lang="zh-CN" altLang="en-US"/>
          </a:p>
        </p:txBody>
      </p:sp>
      <p:sp>
        <p:nvSpPr>
          <p:cNvPr id="86028" name="Text Box 35"/>
          <p:cNvSpPr>
            <a:spLocks noChangeArrowheads="1"/>
          </p:cNvSpPr>
          <p:nvPr/>
        </p:nvSpPr>
        <p:spPr bwMode="auto">
          <a:xfrm>
            <a:off x="1600200" y="31670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r=3.0;</a:t>
            </a:r>
            <a:endParaRPr lang="zh-CN" altLang="en-US"/>
          </a:p>
        </p:txBody>
      </p:sp>
      <p:sp>
        <p:nvSpPr>
          <p:cNvPr id="86029" name="Text Box 36"/>
          <p:cNvSpPr>
            <a:spLocks noChangeArrowheads="1"/>
          </p:cNvSpPr>
          <p:nvPr/>
        </p:nvSpPr>
        <p:spPr bwMode="auto">
          <a:xfrm>
            <a:off x="1600200" y="34956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s=PAI</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p>
        </p:txBody>
      </p:sp>
      <p:sp>
        <p:nvSpPr>
          <p:cNvPr id="86030" name="Text Box 37"/>
          <p:cNvSpPr>
            <a:spLocks noChangeArrowheads="1"/>
          </p:cNvSpPr>
          <p:nvPr/>
        </p:nvSpPr>
        <p:spPr bwMode="auto">
          <a:xfrm>
            <a:off x="1600200" y="3857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prinft("s=%5.3f\n", s);</a:t>
            </a:r>
          </a:p>
        </p:txBody>
      </p:sp>
      <p:sp>
        <p:nvSpPr>
          <p:cNvPr id="86031" name="Text Box 38"/>
          <p:cNvSpPr>
            <a:spLocks noChangeArrowheads="1"/>
          </p:cNvSpPr>
          <p:nvPr/>
        </p:nvSpPr>
        <p:spPr bwMode="auto">
          <a:xfrm>
            <a:off x="1276350" y="4238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a:t>
            </a:r>
            <a:endParaRPr lang="zh-CN" altLang="en-US"/>
          </a:p>
        </p:txBody>
      </p:sp>
      <p:sp>
        <p:nvSpPr>
          <p:cNvPr id="86032" name="Text Box 39"/>
          <p:cNvSpPr>
            <a:spLocks noChangeArrowheads="1"/>
          </p:cNvSpPr>
          <p:nvPr/>
        </p:nvSpPr>
        <p:spPr bwMode="auto">
          <a:xfrm>
            <a:off x="2209800" y="4419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solidFill>
                  <a:srgbClr val="0000FF"/>
                </a:solidFill>
                <a:latin typeface="Times New Roman" pitchFamily="18" charset="0"/>
                <a:ea typeface="幼圆" pitchFamily="49" charset="-122"/>
                <a:sym typeface="Times New Roman" pitchFamily="18" charset="0"/>
              </a:rPr>
              <a:t>运行结果</a:t>
            </a:r>
            <a:r>
              <a:rPr lang="zh-CN" altLang="en-US">
                <a:latin typeface="Times New Roman" pitchFamily="18" charset="0"/>
                <a:ea typeface="幼圆" pitchFamily="49" charset="-122"/>
                <a:sym typeface="Times New Roman" pitchFamily="18" charset="0"/>
              </a:rPr>
              <a:t>：</a:t>
            </a:r>
            <a:r>
              <a:rPr lang="zh-CN" altLang="en-US">
                <a:latin typeface="Times New Roman" pitchFamily="18" charset="0"/>
                <a:sym typeface="Times New Roman" pitchFamily="18" charset="0"/>
              </a:rPr>
              <a:t> </a:t>
            </a:r>
            <a:r>
              <a:rPr lang="en-US" b="1">
                <a:latin typeface="Times New Roman" pitchFamily="18" charset="0"/>
                <a:sym typeface="Times New Roman" pitchFamily="18" charset="0"/>
              </a:rPr>
              <a:t>s=12.566</a:t>
            </a:r>
            <a:endParaRPr lang="zh-CN" altLang="en-US"/>
          </a:p>
        </p:txBody>
      </p:sp>
      <p:sp>
        <p:nvSpPr>
          <p:cNvPr id="86033" name="Text Box 40"/>
          <p:cNvSpPr>
            <a:spLocks noChangeArrowheads="1"/>
          </p:cNvSpPr>
          <p:nvPr/>
        </p:nvSpPr>
        <p:spPr bwMode="auto">
          <a:xfrm>
            <a:off x="3810000" y="4876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s=28.274</a:t>
            </a:r>
            <a:endParaRPr lang="zh-CN" altLang="en-US"/>
          </a:p>
        </p:txBody>
      </p:sp>
      <p:sp>
        <p:nvSpPr>
          <p:cNvPr id="86034" name="Text Box 41"/>
          <p:cNvSpPr>
            <a:spLocks noChangeArrowheads="1"/>
          </p:cNvSpPr>
          <p:nvPr/>
        </p:nvSpPr>
        <p:spPr bwMode="auto">
          <a:xfrm>
            <a:off x="1600200" y="52578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a:latin typeface="Times New Roman" pitchFamily="18" charset="0"/>
                <a:sym typeface="Times New Roman" pitchFamily="18" charset="0"/>
              </a:rPr>
              <a:t>如果在程序中提前终止宏定义，则编译时会提示：</a:t>
            </a:r>
            <a:endParaRPr lang="zh-CN" altLang="en-US"/>
          </a:p>
        </p:txBody>
      </p:sp>
      <p:sp>
        <p:nvSpPr>
          <p:cNvPr id="86035" name="Text Box 42"/>
          <p:cNvSpPr>
            <a:spLocks noChangeArrowheads="1"/>
          </p:cNvSpPr>
          <p:nvPr/>
        </p:nvSpPr>
        <p:spPr bwMode="auto">
          <a:xfrm>
            <a:off x="1600200" y="57150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undefined symbol 'PAI' in function main</a:t>
            </a:r>
            <a:endParaRPr lang="zh-CN" altLang="en-US"/>
          </a:p>
        </p:txBody>
      </p:sp>
      <p:pic>
        <p:nvPicPr>
          <p:cNvPr id="86036" name="Picture 4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6400800" y="1524000"/>
            <a:ext cx="18430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7" name="Picture 44" descr="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8" name="AutoShape 45"/>
          <p:cNvSpPr>
            <a:spLocks noChangeArrowheads="1"/>
          </p:cNvSpPr>
          <p:nvPr/>
        </p:nvSpPr>
        <p:spPr bwMode="auto">
          <a:xfrm>
            <a:off x="762000"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p:cBhvr>
                                        <p:cTn id="7" dur="500"/>
                                        <p:tgtEl>
                                          <p:spTgt spid="860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32"/>
                                        </p:tgtEl>
                                        <p:attrNameLst>
                                          <p:attrName>style.visibility</p:attrName>
                                        </p:attrNameLst>
                                      </p:cBhvr>
                                      <p:to>
                                        <p:strVal val="visible"/>
                                      </p:to>
                                    </p:set>
                                    <p:animEffect>
                                      <p:cBhvr>
                                        <p:cTn id="11" dur="500"/>
                                        <p:tgtEl>
                                          <p:spTgt spid="8603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033"/>
                                        </p:tgtEl>
                                        <p:attrNameLst>
                                          <p:attrName>style.visibility</p:attrName>
                                        </p:attrNameLst>
                                      </p:cBhvr>
                                      <p:to>
                                        <p:strVal val="visible"/>
                                      </p:to>
                                    </p:set>
                                    <p:animEffect>
                                      <p:cBhvr>
                                        <p:cTn id="15" dur="500"/>
                                        <p:tgtEl>
                                          <p:spTgt spid="860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6034"/>
                                        </p:tgtEl>
                                        <p:attrNameLst>
                                          <p:attrName>style.visibility</p:attrName>
                                        </p:attrNameLst>
                                      </p:cBhvr>
                                      <p:to>
                                        <p:strVal val="visible"/>
                                      </p:to>
                                    </p:set>
                                    <p:animEffect>
                                      <p:cBhvr>
                                        <p:cTn id="20" dur="500"/>
                                        <p:tgtEl>
                                          <p:spTgt spid="860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027"/>
                                        </p:tgtEl>
                                        <p:attrNameLst>
                                          <p:attrName>style.visibility</p:attrName>
                                        </p:attrNameLst>
                                      </p:cBhvr>
                                      <p:to>
                                        <p:strVal val="visible"/>
                                      </p:to>
                                    </p:set>
                                    <p:animEffect>
                                      <p:cBhvr>
                                        <p:cTn id="25" dur="500"/>
                                        <p:tgtEl>
                                          <p:spTgt spid="860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35"/>
                                        </p:tgtEl>
                                        <p:attrNameLst>
                                          <p:attrName>style.visibility</p:attrName>
                                        </p:attrNameLst>
                                      </p:cBhvr>
                                      <p:to>
                                        <p:strVal val="visible"/>
                                      </p:to>
                                    </p:set>
                                    <p:animEffect>
                                      <p:cBhvr>
                                        <p:cTn id="30" dur="5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0" animBg="1" autoUpdateAnimBg="0"/>
      <p:bldP spid="86027" grpId="0" bldLvl="0" autoUpdateAnimBg="0"/>
      <p:bldP spid="86032" grpId="0" bldLvl="0" autoUpdateAnimBg="0"/>
      <p:bldP spid="86033" grpId="0" bldLvl="0" autoUpdateAnimBg="0"/>
      <p:bldP spid="86034" grpId="0" bldLvl="0" autoUpdateAnimBg="0"/>
      <p:bldP spid="86035" grpId="0" bldLvl="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4"/>
          <p:cNvSpPr>
            <a:spLocks noChangeArrowheads="1"/>
          </p:cNvSpPr>
          <p:nvPr/>
        </p:nvSpPr>
        <p:spPr bwMode="auto">
          <a:xfrm>
            <a:off x="1165225" y="623888"/>
            <a:ext cx="6362700" cy="5372100"/>
          </a:xfrm>
          <a:prstGeom prst="roundRect">
            <a:avLst>
              <a:gd name="adj" fmla="val 16667"/>
            </a:avLst>
          </a:prstGeom>
          <a:gradFill rotWithShape="0">
            <a:gsLst>
              <a:gs pos="0">
                <a:srgbClr val="CCFFCC"/>
              </a:gs>
              <a:gs pos="100000">
                <a:srgbClr val="F4FFF4"/>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7043" name="Text Box 25"/>
          <p:cNvSpPr>
            <a:spLocks noChangeArrowheads="1"/>
          </p:cNvSpPr>
          <p:nvPr/>
        </p:nvSpPr>
        <p:spPr bwMode="auto">
          <a:xfrm>
            <a:off x="1589088" y="1069975"/>
            <a:ext cx="56705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70000"/>
              </a:lnSpc>
              <a:spcBef>
                <a:spcPct val="50000"/>
              </a:spcBef>
            </a:pPr>
            <a:r>
              <a:rPr lang="en-US" sz="2800">
                <a:latin typeface="Times New Roman" pitchFamily="18" charset="0"/>
                <a:sym typeface="Times New Roman" pitchFamily="18" charset="0"/>
              </a:rPr>
              <a:t>     #define   PI    3.14159</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R       3.0</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L     2</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PI</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S      PI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void </a:t>
            </a:r>
            <a:r>
              <a:rPr lang="en-US" sz="2800">
                <a:latin typeface="Times New Roman" pitchFamily="18" charset="0"/>
                <a:sym typeface="Times New Roman" pitchFamily="18" charset="0"/>
              </a:rPr>
              <a:t>main </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prinf("L=%f\n s=%f\n ", L, S);</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a:t>
            </a:r>
            <a:endParaRPr lang="zh-CN" altLang="en-US"/>
          </a:p>
        </p:txBody>
      </p:sp>
      <p:pic>
        <p:nvPicPr>
          <p:cNvPr id="87044" name="Picture 27" descr="COMPT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138" y="4900613"/>
            <a:ext cx="1781175"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AutoShape 28"/>
          <p:cNvSpPr>
            <a:spLocks/>
          </p:cNvSpPr>
          <p:nvPr/>
        </p:nvSpPr>
        <p:spPr bwMode="auto">
          <a:xfrm>
            <a:off x="519113" y="100013"/>
            <a:ext cx="2446337" cy="523875"/>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可以嵌套定义</a:t>
            </a:r>
            <a:endParaRPr lang="zh-CN" altLang="en-US"/>
          </a:p>
        </p:txBody>
      </p:sp>
      <p:sp>
        <p:nvSpPr>
          <p:cNvPr id="87046" name="AutoShape 29"/>
          <p:cNvSpPr>
            <a:spLocks noChangeArrowheads="1"/>
          </p:cNvSpPr>
          <p:nvPr/>
        </p:nvSpPr>
        <p:spPr bwMode="auto">
          <a:xfrm>
            <a:off x="2881313" y="557213"/>
            <a:ext cx="3581400" cy="2209800"/>
          </a:xfrm>
          <a:prstGeom prst="cloudCallout">
            <a:avLst>
              <a:gd name="adj1" fmla="val -43750"/>
              <a:gd name="adj2" fmla="val 7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ct val="50000"/>
              </a:spcBef>
            </a:pPr>
            <a:endParaRPr lang="zh-CN" altLang="zh-CN" sz="2800">
              <a:solidFill>
                <a:srgbClr val="FF3300"/>
              </a:solidFill>
              <a:latin typeface="Times New Roman" pitchFamily="18" charset="0"/>
              <a:sym typeface="Times New Roman" pitchFamily="18" charset="0"/>
            </a:endParaRPr>
          </a:p>
        </p:txBody>
      </p:sp>
      <p:sp>
        <p:nvSpPr>
          <p:cNvPr id="87047" name="AutoShape 38"/>
          <p:cNvSpPr>
            <a:spLocks noChangeArrowheads="1"/>
          </p:cNvSpPr>
          <p:nvPr/>
        </p:nvSpPr>
        <p:spPr bwMode="auto">
          <a:xfrm>
            <a:off x="5548313" y="3000375"/>
            <a:ext cx="3168650" cy="863600"/>
          </a:xfrm>
          <a:prstGeom prst="wedgeRoundRectCallout">
            <a:avLst>
              <a:gd name="adj1" fmla="val -28491"/>
              <a:gd name="adj2" fmla="val 70588"/>
              <a:gd name="adj3" fmla="val 16667"/>
            </a:avLst>
          </a:prstGeom>
          <a:solidFill>
            <a:schemeClr val="accent1"/>
          </a:solidFill>
          <a:ln w="19050" cmpd="sng">
            <a:solidFill>
              <a:schemeClr val="tx2"/>
            </a:solidFill>
            <a:miter lim="800000"/>
            <a:headEnd/>
            <a:tailEnd/>
          </a:ln>
        </p:spPr>
        <p:txBody>
          <a:bodyPr/>
          <a:lstStyle/>
          <a:p>
            <a:pPr>
              <a:lnSpc>
                <a:spcPct val="120000"/>
              </a:lnSpc>
              <a:spcBef>
                <a:spcPct val="50000"/>
              </a:spcBef>
            </a:pPr>
            <a:r>
              <a:rPr lang="en-US" sz="2000">
                <a:solidFill>
                  <a:srgbClr val="0000FF"/>
                </a:solidFill>
                <a:ea typeface="隶书" pitchFamily="49" charset="-122"/>
              </a:rPr>
              <a:t>2</a:t>
            </a:r>
            <a:r>
              <a:rPr lang="en-US" sz="2000">
                <a:solidFill>
                  <a:srgbClr val="0000FF"/>
                </a:solidFill>
                <a:ea typeface="隶书" pitchFamily="49" charset="-122"/>
                <a:sym typeface="Symbol" pitchFamily="18" charset="2"/>
              </a:rPr>
              <a:t>3.03.14159</a:t>
            </a:r>
            <a:r>
              <a:rPr lang="zh-CN" altLang="en-US" sz="2000">
                <a:solidFill>
                  <a:srgbClr val="0000FF"/>
                </a:solidFill>
                <a:ea typeface="隶书" pitchFamily="49" charset="-122"/>
                <a:sym typeface="Symbol" pitchFamily="18" charset="2"/>
              </a:rPr>
              <a:t>替换Ｌ</a:t>
            </a:r>
            <a:r>
              <a:rPr lang="zh-CN" altLang="en-US" sz="2000">
                <a:ea typeface="隶书" pitchFamily="49" charset="-122"/>
              </a:rPr>
              <a:t>   </a:t>
            </a:r>
            <a:r>
              <a:rPr lang="en-US" sz="2000">
                <a:solidFill>
                  <a:srgbClr val="0000FF"/>
                </a:solidFill>
                <a:ea typeface="隶书" pitchFamily="49" charset="-122"/>
              </a:rPr>
              <a:t>3.14159</a:t>
            </a:r>
            <a:r>
              <a:rPr lang="en-US" sz="2000">
                <a:solidFill>
                  <a:srgbClr val="0000FF"/>
                </a:solidFill>
                <a:ea typeface="隶书" pitchFamily="49" charset="-122"/>
                <a:sym typeface="Symbol" pitchFamily="18" charset="2"/>
              </a:rPr>
              <a:t>3.03.0</a:t>
            </a:r>
            <a:r>
              <a:rPr lang="zh-CN" altLang="en-US" sz="2000">
                <a:solidFill>
                  <a:srgbClr val="0000FF"/>
                </a:solidFill>
                <a:ea typeface="隶书" pitchFamily="49" charset="-122"/>
                <a:sym typeface="Symbol" pitchFamily="18" charset="2"/>
              </a:rPr>
              <a:t>替换Ｓ</a:t>
            </a:r>
          </a:p>
          <a:p>
            <a:endParaRPr lang="zh-CN" altLang="en-US" sz="2000">
              <a:solidFill>
                <a:srgbClr val="40458C"/>
              </a:solidFill>
              <a:ea typeface="隶书" pitchFamily="49" charset="-122"/>
            </a:endParaRPr>
          </a:p>
        </p:txBody>
      </p:sp>
      <p:sp>
        <p:nvSpPr>
          <p:cNvPr id="87048" name="Text Box 21"/>
          <p:cNvSpPr>
            <a:spLocks noChangeArrowheads="1"/>
          </p:cNvSpPr>
          <p:nvPr/>
        </p:nvSpPr>
        <p:spPr bwMode="auto">
          <a:xfrm>
            <a:off x="2000250" y="5715000"/>
            <a:ext cx="566796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spcBef>
                <a:spcPct val="50000"/>
              </a:spcBef>
            </a:pPr>
            <a:r>
              <a:rPr lang="zh-CN" altLang="en-US" sz="2800" b="1" dirty="0">
                <a:solidFill>
                  <a:srgbClr val="0000CC"/>
                </a:solidFill>
                <a:latin typeface="Times New Roman" pitchFamily="18" charset="0"/>
                <a:sym typeface="Times New Roman" pitchFamily="18" charset="0"/>
              </a:rPr>
              <a:t>双引号“    ”中的</a:t>
            </a:r>
            <a:r>
              <a:rPr lang="en-US" sz="2800" b="1" dirty="0">
                <a:solidFill>
                  <a:srgbClr val="0000CC"/>
                </a:solidFill>
                <a:latin typeface="Times New Roman" pitchFamily="18" charset="0"/>
                <a:sym typeface="Times New Roman" pitchFamily="18" charset="0"/>
              </a:rPr>
              <a:t>L</a:t>
            </a:r>
            <a:r>
              <a:rPr lang="zh-CN" altLang="en-US" sz="2800" b="1" dirty="0">
                <a:solidFill>
                  <a:srgbClr val="0000CC"/>
                </a:solidFill>
                <a:latin typeface="Times New Roman" pitchFamily="18" charset="0"/>
                <a:sym typeface="Times New Roman" pitchFamily="18" charset="0"/>
              </a:rPr>
              <a:t>不被替换。</a:t>
            </a:r>
            <a:endParaRPr lang="zh-CN" altLang="en-US" dirty="0">
              <a:solidFill>
                <a:srgbClr val="0000CC"/>
              </a:solidFill>
            </a:endParaRPr>
          </a:p>
        </p:txBody>
      </p:sp>
      <p:sp>
        <p:nvSpPr>
          <p:cNvPr id="87049" name="AutoShape 26"/>
          <p:cNvSpPr>
            <a:spLocks/>
          </p:cNvSpPr>
          <p:nvPr/>
        </p:nvSpPr>
        <p:spPr bwMode="auto">
          <a:xfrm>
            <a:off x="357188" y="5357813"/>
            <a:ext cx="1265237" cy="984250"/>
          </a:xfrm>
          <a:prstGeom prst="irregularSeal2">
            <a:avLst/>
          </a:prstGeom>
          <a:gradFill rotWithShape="0">
            <a:gsLst>
              <a:gs pos="0">
                <a:srgbClr val="ECD882"/>
              </a:gs>
              <a:gs pos="100000">
                <a:srgbClr val="33CC33"/>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CC3300"/>
                </a:solidFill>
                <a:latin typeface="楷体_GB2312" pitchFamily="1" charset="-122"/>
                <a:sym typeface="楷体_GB2312" pitchFamily="1" charset="-122"/>
              </a:rPr>
              <a:t>注意</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049"/>
                                        </p:tgtEl>
                                        <p:attrNameLst>
                                          <p:attrName>style.visibility</p:attrName>
                                        </p:attrNameLst>
                                      </p:cBhvr>
                                      <p:to>
                                        <p:strVal val="visible"/>
                                      </p:to>
                                    </p:set>
                                    <p:animEffect>
                                      <p:cBhvr>
                                        <p:cTn id="12" dur="500"/>
                                        <p:tgtEl>
                                          <p:spTgt spid="87049"/>
                                        </p:tgtEl>
                                      </p:cBhvr>
                                    </p:animEffect>
                                  </p:childTnLst>
                                </p:cTn>
                              </p:par>
                            </p:childTnLst>
                          </p:cTn>
                        </p:par>
                        <p:par>
                          <p:cTn id="13" fill="hold" nodeType="afterGroup">
                            <p:stCondLst>
                              <p:cond delay="500"/>
                            </p:stCondLst>
                            <p:childTnLst>
                              <p:par>
                                <p:cTn id="14" presetID="8" presetClass="entr" presetSubtype="16" fill="hold" grpId="0" nodeType="afterEffect">
                                  <p:stCondLst>
                                    <p:cond delay="0"/>
                                  </p:stCondLst>
                                  <p:childTnLst>
                                    <p:set>
                                      <p:cBhvr>
                                        <p:cTn id="15" dur="1" fill="hold">
                                          <p:stCondLst>
                                            <p:cond delay="0"/>
                                          </p:stCondLst>
                                        </p:cTn>
                                        <p:tgtEl>
                                          <p:spTgt spid="87048"/>
                                        </p:tgtEl>
                                        <p:attrNameLst>
                                          <p:attrName>style.visibility</p:attrName>
                                        </p:attrNameLst>
                                      </p:cBhvr>
                                      <p:to>
                                        <p:strVal val="visible"/>
                                      </p:to>
                                    </p:set>
                                    <p:animEffect>
                                      <p:cBhvr>
                                        <p:cTn id="16" dur="10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bldLvl="0" animBg="1" autoUpdateAnimBg="0"/>
      <p:bldP spid="87048" grpId="0" bldLvl="0" autoUpdateAnimBg="0"/>
      <p:bldP spid="87049" grpId="0" bldLvl="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8067" name="AutoShape 20"/>
          <p:cNvSpPr>
            <a:spLocks noChangeArrowheads="1"/>
          </p:cNvSpPr>
          <p:nvPr/>
        </p:nvSpPr>
        <p:spPr bwMode="auto">
          <a:xfrm>
            <a:off x="857250" y="857250"/>
            <a:ext cx="7572375" cy="5391150"/>
          </a:xfrm>
          <a:prstGeom prst="roundRect">
            <a:avLst>
              <a:gd name="adj" fmla="val 16667"/>
            </a:avLst>
          </a:prstGeom>
          <a:gradFill rotWithShape="0">
            <a:gsLst>
              <a:gs pos="0">
                <a:srgbClr val="FFCCFF"/>
              </a:gs>
              <a:gs pos="50000">
                <a:srgbClr val="FFF0FF"/>
              </a:gs>
              <a:gs pos="100000">
                <a:srgbClr val="FFCCFF"/>
              </a:gs>
            </a:gsLst>
            <a:lin ang="0" scaled="1"/>
          </a:gradFill>
          <a:ln w="19050" cmpd="sng">
            <a:solidFill>
              <a:srgbClr val="FF0066"/>
            </a:solidFill>
            <a:round/>
            <a:headEnd/>
            <a:tailEnd/>
          </a:ln>
        </p:spPr>
        <p:txBody>
          <a:bodyPr wrap="none" anchor="ctr"/>
          <a:lstStyle/>
          <a:p>
            <a:pPr>
              <a:lnSpc>
                <a:spcPct val="150000"/>
              </a:lnSpc>
              <a:spcBef>
                <a:spcPct val="25000"/>
              </a:spcBef>
              <a:buClr>
                <a:srgbClr val="FF3300"/>
              </a:buClr>
              <a:buFont typeface="Wingdings" pitchFamily="2" charset="2"/>
              <a:buChar char="ü"/>
            </a:pPr>
            <a:r>
              <a:rPr lang="zh-CN" altLang="en-US" b="1" dirty="0">
                <a:latin typeface="楷体_GB2312" pitchFamily="1" charset="-122"/>
                <a:sym typeface="楷体_GB2312" pitchFamily="1" charset="-122"/>
              </a:rPr>
              <a:t> 凡程序中常用到的字符序列</a:t>
            </a:r>
            <a:r>
              <a:rPr lang="en-US" b="1" dirty="0">
                <a:latin typeface="楷体_GB2312" pitchFamily="1" charset="-122"/>
                <a:sym typeface="楷体_GB2312" pitchFamily="1" charset="-122"/>
              </a:rPr>
              <a:t>,</a:t>
            </a:r>
            <a:r>
              <a:rPr lang="zh-CN" altLang="en-US" b="1" dirty="0">
                <a:latin typeface="楷体_GB2312" pitchFamily="1" charset="-122"/>
                <a:sym typeface="楷体_GB2312" pitchFamily="1" charset="-122"/>
              </a:rPr>
              <a:t>如</a:t>
            </a:r>
            <a:r>
              <a:rPr lang="en-US" b="1" dirty="0">
                <a:latin typeface="楷体_GB2312" pitchFamily="1" charset="-122"/>
                <a:sym typeface="楷体_GB2312" pitchFamily="1" charset="-122"/>
              </a:rPr>
              <a:t>: </a:t>
            </a:r>
            <a:r>
              <a:rPr lang="zh-CN" altLang="en-US" b="1" dirty="0">
                <a:latin typeface="楷体_GB2312" pitchFamily="1" charset="-122"/>
                <a:sym typeface="楷体_GB2312" pitchFamily="1" charset="-122"/>
              </a:rPr>
              <a:t>常数</a:t>
            </a:r>
            <a:r>
              <a:rPr lang="en-US" b="1" dirty="0" smtClean="0">
                <a:latin typeface="楷体_GB2312" pitchFamily="1" charset="-122"/>
                <a:sym typeface="楷体_GB2312" pitchFamily="1" charset="-122"/>
              </a:rPr>
              <a:t>,</a:t>
            </a:r>
            <a:r>
              <a:rPr lang="zh-CN" altLang="en-US" b="1" dirty="0" smtClean="0">
                <a:latin typeface="楷体_GB2312" pitchFamily="1" charset="-122"/>
                <a:sym typeface="楷体_GB2312" pitchFamily="1" charset="-122"/>
              </a:rPr>
              <a:t>公式</a:t>
            </a:r>
            <a:r>
              <a:rPr lang="en-US" b="1" dirty="0">
                <a:latin typeface="楷体_GB2312" pitchFamily="1" charset="-122"/>
                <a:sym typeface="楷体_GB2312" pitchFamily="1" charset="-122"/>
              </a:rPr>
              <a:t>, </a:t>
            </a:r>
            <a:endParaRPr lang="en-US" b="1" dirty="0" smtClean="0">
              <a:latin typeface="楷体_GB2312" pitchFamily="1" charset="-122"/>
              <a:sym typeface="楷体_GB2312" pitchFamily="1" charset="-122"/>
            </a:endParaRPr>
          </a:p>
          <a:p>
            <a:pPr>
              <a:lnSpc>
                <a:spcPct val="150000"/>
              </a:lnSpc>
              <a:spcBef>
                <a:spcPct val="25000"/>
              </a:spcBef>
              <a:buClr>
                <a:srgbClr val="FF3300"/>
              </a:buClr>
            </a:pPr>
            <a:r>
              <a:rPr lang="en-US" altLang="zh-CN" b="1" dirty="0">
                <a:latin typeface="楷体_GB2312" pitchFamily="1" charset="-122"/>
                <a:sym typeface="楷体_GB2312" pitchFamily="1" charset="-122"/>
              </a:rPr>
              <a:t> </a:t>
            </a:r>
            <a:r>
              <a:rPr lang="en-US" altLang="zh-CN" b="1" dirty="0" smtClean="0">
                <a:latin typeface="楷体_GB2312" pitchFamily="1" charset="-122"/>
                <a:sym typeface="楷体_GB2312" pitchFamily="1" charset="-122"/>
              </a:rPr>
              <a:t>  </a:t>
            </a:r>
            <a:r>
              <a:rPr lang="zh-CN" altLang="en-US" b="1" dirty="0" smtClean="0">
                <a:latin typeface="楷体_GB2312" pitchFamily="1" charset="-122"/>
                <a:sym typeface="楷体_GB2312" pitchFamily="1" charset="-122"/>
              </a:rPr>
              <a:t>均</a:t>
            </a:r>
            <a:r>
              <a:rPr lang="zh-CN" altLang="en-US" b="1" dirty="0">
                <a:latin typeface="楷体_GB2312" pitchFamily="1" charset="-122"/>
                <a:sym typeface="楷体_GB2312" pitchFamily="1" charset="-122"/>
              </a:rPr>
              <a:t>可用宏定义。</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在c语言中，宏名习惯用大写字母，便于区分</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习惯上将宏定义写在程序的开头或写成单</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独的头文件，而不在程序中间插入</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一般宏从定义开始到程序结束都有效，需要</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提前结束可用宏命令</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a:t>
            </a:r>
            <a:r>
              <a:rPr lang="en-US" b="1" dirty="0" err="1">
                <a:latin typeface="Times New Roman" pitchFamily="18" charset="0"/>
                <a:sym typeface="Times New Roman" pitchFamily="18" charset="0"/>
              </a:rPr>
              <a:t>undef</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宏名   </a:t>
            </a:r>
            <a:endParaRPr lang="zh-CN" alt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7"/>
          <p:cNvSpPr>
            <a:spLocks noChangeArrowheads="1"/>
          </p:cNvSpPr>
          <p:nvPr/>
        </p:nvSpPr>
        <p:spPr bwMode="auto">
          <a:xfrm>
            <a:off x="533400" y="685800"/>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a:sym typeface="Tahoma" pitchFamily="34" charset="0"/>
              </a:rPr>
              <a:t> </a:t>
            </a:r>
            <a:r>
              <a:rPr lang="zh-CN" altLang="en-US">
                <a:sym typeface="Tahoma" pitchFamily="34" charset="0"/>
              </a:rPr>
              <a:t>带参数的宏定义</a:t>
            </a:r>
            <a:endParaRPr lang="zh-CN" altLang="en-US"/>
          </a:p>
        </p:txBody>
      </p:sp>
      <p:pic>
        <p:nvPicPr>
          <p:cNvPr id="89091" name="Picture 23"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24"/>
          <p:cNvSpPr>
            <a:spLocks/>
          </p:cNvSpPr>
          <p:nvPr/>
        </p:nvSpPr>
        <p:spPr bwMode="auto">
          <a:xfrm>
            <a:off x="838200" y="2057400"/>
            <a:ext cx="3124200" cy="5794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带参数的宏定义形式</a:t>
            </a:r>
            <a:endParaRPr lang="zh-CN" altLang="en-US" dirty="0"/>
          </a:p>
        </p:txBody>
      </p:sp>
      <p:sp>
        <p:nvSpPr>
          <p:cNvPr id="89093" name="AutoShape 25"/>
          <p:cNvSpPr>
            <a:spLocks noChangeArrowheads="1"/>
          </p:cNvSpPr>
          <p:nvPr/>
        </p:nvSpPr>
        <p:spPr bwMode="auto">
          <a:xfrm>
            <a:off x="1676400" y="3276600"/>
            <a:ext cx="5540375" cy="671513"/>
          </a:xfrm>
          <a:prstGeom prst="roundRect">
            <a:avLst>
              <a:gd name="adj" fmla="val 16667"/>
            </a:avLst>
          </a:prstGeom>
          <a:gradFill rotWithShape="0">
            <a:gsLst>
              <a:gs pos="0">
                <a:srgbClr val="CCFFCC"/>
              </a:gs>
              <a:gs pos="50000">
                <a:srgbClr val="FFFFFF"/>
              </a:gs>
              <a:gs pos="100000">
                <a:srgbClr val="CCFFCC"/>
              </a:gs>
            </a:gsLst>
            <a:lin ang="0" scaled="1"/>
          </a:gradFill>
          <a:ln w="9525" cmpd="sng">
            <a:solidFill>
              <a:srgbClr val="FF0066"/>
            </a:solidFill>
            <a:round/>
            <a:headEnd/>
            <a:tailEnd/>
          </a:ln>
        </p:spPr>
        <p:txBody>
          <a:bodyPr>
            <a:spAutoFit/>
          </a:bodyPr>
          <a:lstStyle/>
          <a:p>
            <a:pPr>
              <a:lnSpc>
                <a:spcPct val="120000"/>
              </a:lnSpc>
              <a:spcBef>
                <a:spcPct val="50000"/>
              </a:spcBef>
            </a:pPr>
            <a:r>
              <a:rPr lang="en-US" sz="2800" b="1">
                <a:latin typeface="Times New Roman" pitchFamily="18" charset="0"/>
                <a:sym typeface="Times New Roman" pitchFamily="18" charset="0"/>
              </a:rPr>
              <a:t>#define </a:t>
            </a:r>
            <a:r>
              <a:rPr lang="zh-CN" altLang="en-US" sz="2800" b="1">
                <a:latin typeface="Times New Roman" pitchFamily="18" charset="0"/>
                <a:sym typeface="Times New Roman" pitchFamily="18" charset="0"/>
              </a:rPr>
              <a:t>宏名(参数表)  字符串</a:t>
            </a:r>
          </a:p>
        </p:txBody>
      </p:sp>
      <p:sp>
        <p:nvSpPr>
          <p:cNvPr id="89094" name="AutoShape 33"/>
          <p:cNvSpPr>
            <a:spLocks noChangeArrowheads="1"/>
          </p:cNvSpPr>
          <p:nvPr/>
        </p:nvSpPr>
        <p:spPr bwMode="auto">
          <a:xfrm>
            <a:off x="838200" y="47244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89095" name="Text Box 34"/>
          <p:cNvSpPr>
            <a:spLocks noChangeArrowheads="1"/>
          </p:cNvSpPr>
          <p:nvPr/>
        </p:nvSpPr>
        <p:spPr bwMode="auto">
          <a:xfrm>
            <a:off x="2133600" y="5410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0000CC"/>
                </a:solidFill>
                <a:latin typeface="Times New Roman" pitchFamily="18" charset="0"/>
                <a:sym typeface="Times New Roman" pitchFamily="18" charset="0"/>
              </a:rPr>
              <a:t>#define  s(</a:t>
            </a:r>
            <a:r>
              <a:rPr lang="en-US" sz="2800" dirty="0" err="1">
                <a:solidFill>
                  <a:srgbClr val="0000CC"/>
                </a:solidFill>
                <a:latin typeface="Times New Roman" pitchFamily="18" charset="0"/>
                <a:sym typeface="Times New Roman" pitchFamily="18" charset="0"/>
              </a:rPr>
              <a:t>a,b</a:t>
            </a:r>
            <a:r>
              <a:rPr lang="en-US" sz="2800" dirty="0">
                <a:solidFill>
                  <a:srgbClr val="0000CC"/>
                </a:solidFill>
                <a:latin typeface="Times New Roman" pitchFamily="18" charset="0"/>
                <a:sym typeface="Times New Roman" pitchFamily="18" charset="0"/>
              </a:rPr>
              <a:t>)    a*b</a:t>
            </a:r>
            <a:endParaRPr lang="zh-CN" altLang="en-US" dirty="0">
              <a:solidFill>
                <a:srgbClr val="0000CC"/>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pic>
        <p:nvPicPr>
          <p:cNvPr id="90115" name="Picture 16"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19"/>
          <p:cNvSpPr>
            <a:spLocks noChangeArrowheads="1"/>
          </p:cNvSpPr>
          <p:nvPr/>
        </p:nvSpPr>
        <p:spPr bwMode="auto">
          <a:xfrm>
            <a:off x="1371600" y="990600"/>
            <a:ext cx="731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求圆的面积：</a:t>
            </a:r>
            <a:r>
              <a:rPr lang="en-US" sz="2800" i="1" dirty="0">
                <a:latin typeface="Times New Roman" pitchFamily="18" charset="0"/>
                <a:sym typeface="Times New Roman" pitchFamily="18" charset="0"/>
              </a:rPr>
              <a:t>S</a:t>
            </a:r>
            <a:r>
              <a:rPr lang="en-US" sz="2800" dirty="0" smtClean="0">
                <a:latin typeface="Times New Roman" pitchFamily="18" charset="0"/>
                <a:sym typeface="Times New Roman" pitchFamily="18" charset="0"/>
              </a:rPr>
              <a:t>=</a:t>
            </a:r>
            <a:r>
              <a:rPr lang="zh-CN" altLang="en-US" sz="2800" dirty="0" smtClean="0">
                <a:latin typeface="Arial" pitchFamily="34" charset="0"/>
                <a:sym typeface="Symbol"/>
              </a:rPr>
              <a:t></a:t>
            </a:r>
            <a:r>
              <a:rPr lang="en-US" sz="2800" i="1" dirty="0" smtClean="0">
                <a:latin typeface="Times New Roman" pitchFamily="18" charset="0"/>
                <a:sym typeface="Times New Roman" pitchFamily="18" charset="0"/>
              </a:rPr>
              <a:t> </a:t>
            </a:r>
            <a:r>
              <a:rPr lang="en-US" sz="2800" i="1" dirty="0">
                <a:latin typeface="Times New Roman" pitchFamily="18" charset="0"/>
                <a:sym typeface="Times New Roman" pitchFamily="18" charset="0"/>
              </a:rPr>
              <a:t>r </a:t>
            </a:r>
            <a:r>
              <a:rPr lang="en-US" sz="2800" baseline="30000" dirty="0">
                <a:latin typeface="Times New Roman" pitchFamily="18" charset="0"/>
                <a:sym typeface="Times New Roman" pitchFamily="18" charset="0"/>
              </a:rPr>
              <a:t>2</a:t>
            </a: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即</a:t>
            </a:r>
            <a:r>
              <a:rPr lang="en-US" sz="2800" dirty="0">
                <a:latin typeface="Times New Roman" pitchFamily="18" charset="0"/>
                <a:sym typeface="Times New Roman" pitchFamily="18" charset="0"/>
              </a:rPr>
              <a:t>s= </a:t>
            </a:r>
            <a:r>
              <a:rPr lang="zh-CN" altLang="en-US" sz="2800" dirty="0">
                <a:latin typeface="Arial" pitchFamily="34" charset="0"/>
                <a:sym typeface="Symbol"/>
              </a:rPr>
              <a:t></a:t>
            </a:r>
            <a:r>
              <a:rPr lang="en-US" altLang="zh-CN" sz="2800" i="1" dirty="0">
                <a:latin typeface="Times New Roman" pitchFamily="18" charset="0"/>
                <a:sym typeface="Times New Roman" pitchFamily="18" charset="0"/>
              </a:rPr>
              <a:t> </a:t>
            </a:r>
            <a:r>
              <a:rPr lang="zh-CN" altLang="en-US" sz="2800" i="1" dirty="0" smtClean="0">
                <a:latin typeface="Times New Roman" pitchFamily="18" charset="0"/>
                <a:sym typeface="Times New Roman" pitchFamily="18" charset="0"/>
              </a:rPr>
              <a:t>*</a:t>
            </a:r>
            <a:r>
              <a:rPr lang="en-US" sz="2800" i="1" dirty="0">
                <a:latin typeface="Times New Roman" pitchFamily="18" charset="0"/>
                <a:sym typeface="Times New Roman" pitchFamily="18" charset="0"/>
              </a:rPr>
              <a:t>r </a:t>
            </a:r>
            <a:r>
              <a:rPr lang="zh-CN" altLang="en-US" sz="2800" i="1" dirty="0">
                <a:latin typeface="Times New Roman" pitchFamily="18" charset="0"/>
                <a:sym typeface="Times New Roman" pitchFamily="18" charset="0"/>
              </a:rPr>
              <a:t>*</a:t>
            </a:r>
            <a:r>
              <a:rPr lang="en-US" sz="2800" dirty="0">
                <a:latin typeface="Times New Roman" pitchFamily="18" charset="0"/>
                <a:sym typeface="Times New Roman" pitchFamily="18" charset="0"/>
              </a:rPr>
              <a:t> </a:t>
            </a:r>
            <a:r>
              <a:rPr lang="en-US" sz="2800" i="1" dirty="0">
                <a:latin typeface="Times New Roman" pitchFamily="18" charset="0"/>
                <a:sym typeface="Times New Roman" pitchFamily="18" charset="0"/>
              </a:rPr>
              <a:t>r</a:t>
            </a:r>
            <a:endParaRPr lang="en-US" sz="2800" dirty="0">
              <a:latin typeface="Times New Roman" pitchFamily="18" charset="0"/>
              <a:sym typeface="Times New Roman" pitchFamily="18" charset="0"/>
            </a:endParaRPr>
          </a:p>
        </p:txBody>
      </p:sp>
      <p:sp>
        <p:nvSpPr>
          <p:cNvPr id="90117" name="AutoShape 20"/>
          <p:cNvSpPr>
            <a:spLocks noChangeArrowheads="1"/>
          </p:cNvSpPr>
          <p:nvPr/>
        </p:nvSpPr>
        <p:spPr bwMode="auto">
          <a:xfrm>
            <a:off x="685800" y="6858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0118" name="AutoShape 21"/>
          <p:cNvSpPr>
            <a:spLocks noChangeArrowheads="1"/>
          </p:cNvSpPr>
          <p:nvPr/>
        </p:nvSpPr>
        <p:spPr bwMode="auto">
          <a:xfrm>
            <a:off x="1143000" y="2133600"/>
            <a:ext cx="6019800" cy="3962400"/>
          </a:xfrm>
          <a:prstGeom prst="horizontalScroll">
            <a:avLst>
              <a:gd name="adj" fmla="val 6440"/>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0119" name="Text Box 23"/>
          <p:cNvSpPr>
            <a:spLocks noChangeArrowheads="1"/>
          </p:cNvSpPr>
          <p:nvPr/>
        </p:nvSpPr>
        <p:spPr bwMode="auto">
          <a:xfrm>
            <a:off x="1600200" y="2743200"/>
            <a:ext cx="63246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define  S(r )   3.14159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endParaRPr lang="zh-CN" altLang="en-US" b="1">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a:p>
            <a:pPr>
              <a:lnSpc>
                <a:spcPct val="90000"/>
              </a:lnSpc>
              <a:spcBef>
                <a:spcPct val="50000"/>
              </a:spcBef>
            </a:pPr>
            <a:r>
              <a:rPr lang="zh-CN" altLang="en-US" b="1">
                <a:latin typeface="Times New Roman" pitchFamily="18" charset="0"/>
                <a:sym typeface="Times New Roman" pitchFamily="18" charset="0"/>
              </a:rPr>
              <a:t>    </a:t>
            </a:r>
            <a:r>
              <a:rPr lang="en-US" b="1">
                <a:latin typeface="Times New Roman" pitchFamily="18" charset="0"/>
                <a:sym typeface="Times New Roman" pitchFamily="18" charset="0"/>
              </a:rPr>
              <a:t>S(3.0)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S(4.0)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p:txBody>
      </p:sp>
      <p:sp>
        <p:nvSpPr>
          <p:cNvPr id="90120" name="Rectangle 24" descr="a051"/>
          <p:cNvSpPr>
            <a:spLocks noChangeArrowheads="1"/>
          </p:cNvSpPr>
          <p:nvPr/>
        </p:nvSpPr>
        <p:spPr bwMode="auto">
          <a:xfrm>
            <a:off x="685800" y="1676400"/>
            <a:ext cx="2362200" cy="488950"/>
          </a:xfrm>
          <a:prstGeom prst="rect">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zh-CN" altLang="en-US" sz="2000" b="1">
                <a:solidFill>
                  <a:srgbClr val="FF0066"/>
                </a:solidFill>
                <a:latin typeface="Times New Roman" pitchFamily="18" charset="0"/>
                <a:sym typeface="Times New Roman" pitchFamily="18" charset="0"/>
              </a:rPr>
              <a:t>可写成这样的宏：</a:t>
            </a:r>
            <a:endParaRPr lang="zh-CN" alt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5"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AutoShape 21"/>
          <p:cNvSpPr>
            <a:spLocks noChangeArrowheads="1"/>
          </p:cNvSpPr>
          <p:nvPr/>
        </p:nvSpPr>
        <p:spPr bwMode="auto">
          <a:xfrm>
            <a:off x="1333500" y="4572000"/>
            <a:ext cx="6096000" cy="1752600"/>
          </a:xfrm>
          <a:prstGeom prst="roundRect">
            <a:avLst>
              <a:gd name="adj" fmla="val 16667"/>
            </a:avLst>
          </a:prstGeom>
          <a:gradFill rotWithShape="0">
            <a:gsLst>
              <a:gs pos="0">
                <a:srgbClr val="97FFFF"/>
              </a:gs>
              <a:gs pos="100000">
                <a:srgbClr val="D3FFFF"/>
              </a:gs>
            </a:gsLst>
            <a:lin ang="5400000" scaled="1"/>
          </a:gradFill>
          <a:ln w="1905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1140" name="Text Box 22"/>
          <p:cNvSpPr>
            <a:spLocks noChangeArrowheads="1"/>
          </p:cNvSpPr>
          <p:nvPr/>
        </p:nvSpPr>
        <p:spPr bwMode="auto">
          <a:xfrm>
            <a:off x="571500" y="631825"/>
            <a:ext cx="65087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b="1">
                <a:latin typeface="Times New Roman" pitchFamily="18" charset="0"/>
                <a:sym typeface="Times New Roman" pitchFamily="18" charset="0"/>
              </a:rPr>
              <a:t>	void main()</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   int x,y,b,z;</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x=3;y=4;</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b=x+y;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z=F(x+y);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endParaRPr lang="zh-CN" altLang="en-US" b="1">
              <a:latin typeface="Times New Roman" pitchFamily="18" charset="0"/>
              <a:sym typeface="Times New Roman" pitchFamily="18" charset="0"/>
            </a:endParaRPr>
          </a:p>
          <a:p>
            <a:r>
              <a:rPr lang="zh-CN" altLang="en-US" b="1">
                <a:solidFill>
                  <a:srgbClr val="FF3300"/>
                </a:solidFill>
                <a:latin typeface="Times New Roman" pitchFamily="18" charset="0"/>
                <a:sym typeface="Times New Roman" pitchFamily="18" charset="0"/>
              </a:rPr>
              <a:t>编译后</a:t>
            </a:r>
            <a:r>
              <a:rPr lang="en-US" b="1">
                <a:solidFill>
                  <a:srgbClr val="FF3300"/>
                </a:solidFill>
                <a:latin typeface="Times New Roman" pitchFamily="18" charset="0"/>
                <a:sym typeface="Times New Roman" pitchFamily="18" charset="0"/>
              </a:rPr>
              <a:t>:</a:t>
            </a:r>
            <a:r>
              <a:rPr lang="en-US" b="1">
                <a:latin typeface="Times New Roman" pitchFamily="18" charset="0"/>
                <a:sym typeface="Times New Roman" pitchFamily="18" charset="0"/>
              </a:rPr>
              <a:t>  z=F(x+y); </a:t>
            </a:r>
            <a:r>
              <a:rPr lang="zh-CN" altLang="en-US" b="1">
                <a:latin typeface="Times New Roman" pitchFamily="18" charset="0"/>
                <a:sym typeface="Times New Roman" pitchFamily="18" charset="0"/>
              </a:rPr>
              <a:t>变成</a:t>
            </a:r>
            <a:r>
              <a:rPr lang="en-US" b="1">
                <a:latin typeface="Times New Roman" pitchFamily="18" charset="0"/>
                <a:sym typeface="Times New Roman" pitchFamily="18" charset="0"/>
              </a:rPr>
              <a:t>:</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 =x+y*b;</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这个结果有可能与初始设想不一致</a:t>
            </a:r>
            <a:r>
              <a:rPr lang="en-US" sz="2000" b="1">
                <a:solidFill>
                  <a:srgbClr val="0000FF"/>
                </a:solidFill>
                <a:latin typeface="Times New Roman" pitchFamily="18" charset="0"/>
                <a:sym typeface="Times New Roman" pitchFamily="18" charset="0"/>
              </a:rPr>
              <a:t>)</a:t>
            </a:r>
            <a:endParaRPr lang="zh-CN" altLang="en-US"/>
          </a:p>
        </p:txBody>
      </p:sp>
      <p:sp>
        <p:nvSpPr>
          <p:cNvPr id="91141" name="Text Box 23"/>
          <p:cNvSpPr>
            <a:spLocks noChangeArrowheads="1"/>
          </p:cNvSpPr>
          <p:nvPr/>
        </p:nvSpPr>
        <p:spPr bwMode="auto">
          <a:xfrm>
            <a:off x="1514475" y="4645025"/>
            <a:ext cx="650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初始想法有可能是：</a:t>
            </a:r>
            <a:endParaRPr lang="zh-CN" altLang="en-US"/>
          </a:p>
        </p:txBody>
      </p:sp>
      <p:sp>
        <p:nvSpPr>
          <p:cNvPr id="91142" name="Text Box 24"/>
          <p:cNvSpPr>
            <a:spLocks noChangeArrowheads="1"/>
          </p:cNvSpPr>
          <p:nvPr/>
        </p:nvSpPr>
        <p:spPr bwMode="auto">
          <a:xfrm>
            <a:off x="2009775" y="5202238"/>
            <a:ext cx="6508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3" name="Text Box 25"/>
          <p:cNvSpPr>
            <a:spLocks noChangeArrowheads="1"/>
          </p:cNvSpPr>
          <p:nvPr/>
        </p:nvSpPr>
        <p:spPr bwMode="auto">
          <a:xfrm>
            <a:off x="2009775" y="5721350"/>
            <a:ext cx="6508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f(x+y+z)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x+y+z)</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4" name="Rectangle 26"/>
          <p:cNvSpPr>
            <a:spLocks noChangeArrowheads="1"/>
          </p:cNvSpPr>
          <p:nvPr/>
        </p:nvSpPr>
        <p:spPr bwMode="auto">
          <a:xfrm>
            <a:off x="1471613" y="269875"/>
            <a:ext cx="2395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b="1">
                <a:latin typeface="Times New Roman" pitchFamily="18" charset="0"/>
                <a:sym typeface="Times New Roman" pitchFamily="18" charset="0"/>
              </a:rPr>
              <a:t>#define F(a)  a*b</a:t>
            </a:r>
            <a:endParaRPr lang="zh-CN" altLang="en-US"/>
          </a:p>
        </p:txBody>
      </p:sp>
      <p:pic>
        <p:nvPicPr>
          <p:cNvPr id="91145" name="Picture 30"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600200"/>
            <a:ext cx="25908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6" name="AutoShape 31"/>
          <p:cNvSpPr>
            <a:spLocks noChangeArrowheads="1"/>
          </p:cNvSpPr>
          <p:nvPr/>
        </p:nvSpPr>
        <p:spPr bwMode="auto">
          <a:xfrm>
            <a:off x="142875"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1147" name="Rectangle 26"/>
          <p:cNvSpPr>
            <a:spLocks noChangeArrowheads="1"/>
          </p:cNvSpPr>
          <p:nvPr/>
        </p:nvSpPr>
        <p:spPr bwMode="auto">
          <a:xfrm>
            <a:off x="4000500" y="285750"/>
            <a:ext cx="4899025" cy="1017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使用带括号的参数，解决类问题。</a:t>
            </a:r>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pPr>
              <a:spcBef>
                <a:spcPct val="50000"/>
              </a:spcBef>
            </a:pPr>
            <a:r>
              <a:rPr lang="en-US" b="1">
                <a:latin typeface="Times New Roman" pitchFamily="18" charset="0"/>
                <a:sym typeface="Times New Roman" pitchFamily="18" charset="0"/>
              </a:rPr>
              <a:t>#define F(a)  </a:t>
            </a:r>
            <a:r>
              <a:rPr lang="en-US" b="1">
                <a:solidFill>
                  <a:srgbClr val="40458C"/>
                </a:solidFill>
                <a:latin typeface="Times New Roman" pitchFamily="18" charset="0"/>
                <a:sym typeface="Times New Roman" pitchFamily="18" charset="0"/>
              </a:rPr>
              <a:t>(</a:t>
            </a:r>
            <a:r>
              <a:rPr lang="en-US" b="1">
                <a:latin typeface="Times New Roman" pitchFamily="18" charset="0"/>
                <a:sym typeface="Times New Roman" pitchFamily="18" charset="0"/>
              </a:rPr>
              <a:t>a)*b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0">
                                            <p:txEl>
                                              <p:pRg st="7" end="7"/>
                                            </p:txEl>
                                          </p:spTgt>
                                        </p:tgtEl>
                                        <p:attrNameLst>
                                          <p:attrName>style.visibility</p:attrName>
                                        </p:attrNameLst>
                                      </p:cBhvr>
                                      <p:to>
                                        <p:strVal val="visible"/>
                                      </p:to>
                                    </p:set>
                                    <p:animEffect>
                                      <p:cBhvr>
                                        <p:cTn id="7" dur="500"/>
                                        <p:tgtEl>
                                          <p:spTgt spid="91140">
                                            <p:txEl>
                                              <p:pRg st="7" end="7"/>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40">
                                            <p:txEl>
                                              <p:pRg st="8" end="8"/>
                                            </p:txEl>
                                          </p:spTgt>
                                        </p:tgtEl>
                                        <p:attrNameLst>
                                          <p:attrName>style.visibility</p:attrName>
                                        </p:attrNameLst>
                                      </p:cBhvr>
                                      <p:to>
                                        <p:strVal val="visible"/>
                                      </p:to>
                                    </p:set>
                                    <p:animEffect>
                                      <p:cBhvr>
                                        <p:cTn id="11" dur="500"/>
                                        <p:tgtEl>
                                          <p:spTgt spid="91140">
                                            <p:txEl>
                                              <p:pRg st="8" end="8"/>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140">
                                            <p:txEl>
                                              <p:pRg st="9" end="9"/>
                                            </p:txEl>
                                          </p:spTgt>
                                        </p:tgtEl>
                                        <p:attrNameLst>
                                          <p:attrName>style.visibility</p:attrName>
                                        </p:attrNameLst>
                                      </p:cBhvr>
                                      <p:to>
                                        <p:strVal val="visible"/>
                                      </p:to>
                                    </p:set>
                                    <p:animEffect>
                                      <p:cBhvr>
                                        <p:cTn id="15" dur="500"/>
                                        <p:tgtEl>
                                          <p:spTgt spid="91140">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91139"/>
                                        </p:tgtEl>
                                        <p:attrNameLst>
                                          <p:attrName>style.visibility</p:attrName>
                                        </p:attrNameLst>
                                      </p:cBhvr>
                                      <p:to>
                                        <p:strVal val="visible"/>
                                      </p:to>
                                    </p:set>
                                    <p:animEffect>
                                      <p:cBhvr>
                                        <p:cTn id="20" dur="500"/>
                                        <p:tgtEl>
                                          <p:spTgt spid="91139"/>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1141"/>
                                        </p:tgtEl>
                                        <p:attrNameLst>
                                          <p:attrName>style.visibility</p:attrName>
                                        </p:attrNameLst>
                                      </p:cBhvr>
                                      <p:to>
                                        <p:strVal val="visible"/>
                                      </p:to>
                                    </p:set>
                                    <p:animEffect>
                                      <p:cBhvr>
                                        <p:cTn id="24" dur="500"/>
                                        <p:tgtEl>
                                          <p:spTgt spid="91141"/>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1142"/>
                                        </p:tgtEl>
                                        <p:attrNameLst>
                                          <p:attrName>style.visibility</p:attrName>
                                        </p:attrNameLst>
                                      </p:cBhvr>
                                      <p:to>
                                        <p:strVal val="visible"/>
                                      </p:to>
                                    </p:set>
                                    <p:animEffect>
                                      <p:cBhvr>
                                        <p:cTn id="28" dur="500"/>
                                        <p:tgtEl>
                                          <p:spTgt spid="91142"/>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91143"/>
                                        </p:tgtEl>
                                        <p:attrNameLst>
                                          <p:attrName>style.visibility</p:attrName>
                                        </p:attrNameLst>
                                      </p:cBhvr>
                                      <p:to>
                                        <p:strVal val="visible"/>
                                      </p:to>
                                    </p:set>
                                    <p:animEffect>
                                      <p:cBhvr>
                                        <p:cTn id="32" dur="500"/>
                                        <p:tgtEl>
                                          <p:spTgt spid="911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147"/>
                                        </p:tgtEl>
                                        <p:attrNameLst>
                                          <p:attrName>style.visibility</p:attrName>
                                        </p:attrNameLst>
                                      </p:cBhvr>
                                      <p:to>
                                        <p:strVal val="visible"/>
                                      </p:to>
                                    </p:set>
                                    <p:animEffect>
                                      <p:cBhvr>
                                        <p:cTn id="37"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ldLvl="0" animBg="1" autoUpdateAnimBg="0"/>
      <p:bldP spid="91140" grpId="0" uiExpand="1" build="p" bldLvl="0" autoUpdateAnimBg="0"/>
      <p:bldP spid="91141" grpId="0" bldLvl="0" autoUpdateAnimBg="0"/>
      <p:bldP spid="91142" grpId="0" bldLvl="0" autoUpdateAnimBg="0"/>
      <p:bldP spid="91143" grpId="0" bldLvl="0" autoUpdateAnimBg="0"/>
      <p:bldP spid="91147" grpId="0" bldLvl="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reeform 2"/>
          <p:cNvSpPr>
            <a:spLocks noChangeArrowheads="1"/>
          </p:cNvSpPr>
          <p:nvPr/>
        </p:nvSpPr>
        <p:spPr bwMode="auto">
          <a:xfrm>
            <a:off x="1143000" y="714375"/>
            <a:ext cx="7358063" cy="520065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C1F0C1"/>
              </a:gs>
              <a:gs pos="100000">
                <a:srgbClr val="33CC33"/>
              </a:gs>
            </a:gsLst>
            <a:lin ang="18900000" scaled="1"/>
          </a:gradFill>
          <a:ln w="57150" cmpd="sng">
            <a:solidFill>
              <a:srgbClr val="3F774F"/>
            </a:solidFill>
            <a:miter lim="800000"/>
            <a:headEnd/>
            <a:tailEnd/>
          </a:ln>
        </p:spPr>
        <p:txBody>
          <a:bodyPr wrap="none" anchor="ctr"/>
          <a:lstStyle/>
          <a:p>
            <a:endParaRPr lang="zh-CN" altLang="zh-CN">
              <a:solidFill>
                <a:srgbClr val="40458C"/>
              </a:solidFill>
              <a:sym typeface="Tahoma" pitchFamily="34" charset="0"/>
            </a:endParaRPr>
          </a:p>
        </p:txBody>
      </p:sp>
      <p:sp>
        <p:nvSpPr>
          <p:cNvPr id="92163" name="Rectangle 15"/>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92164" name="AutoShape 19"/>
          <p:cNvSpPr>
            <a:spLocks/>
          </p:cNvSpPr>
          <p:nvPr/>
        </p:nvSpPr>
        <p:spPr bwMode="auto">
          <a:xfrm>
            <a:off x="304800" y="304800"/>
            <a:ext cx="1603375" cy="1252538"/>
          </a:xfrm>
          <a:prstGeom prst="irregularSeal2">
            <a:avLst/>
          </a:prstGeom>
          <a:gradFill rotWithShape="0">
            <a:gsLst>
              <a:gs pos="0">
                <a:srgbClr val="ECD882"/>
              </a:gs>
              <a:gs pos="100000">
                <a:srgbClr val="9933FF"/>
              </a:gs>
            </a:gsLst>
            <a:lin ang="18900000" scaled="1"/>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92165" name="Text Box 21"/>
          <p:cNvSpPr>
            <a:spLocks noChangeArrowheads="1"/>
          </p:cNvSpPr>
          <p:nvPr/>
        </p:nvSpPr>
        <p:spPr bwMode="auto">
          <a:xfrm>
            <a:off x="1752600" y="3114675"/>
            <a:ext cx="6781800" cy="20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buFont typeface="Wingdings" pitchFamily="2" charset="2"/>
              <a:buChar char="ü"/>
            </a:pPr>
            <a:r>
              <a:rPr lang="zh-CN" altLang="en-US" dirty="0">
                <a:solidFill>
                  <a:srgbClr val="0000CC"/>
                </a:solidFill>
                <a:latin typeface="隶书" pitchFamily="49" charset="-122"/>
                <a:ea typeface="隶书" pitchFamily="49" charset="-122"/>
                <a:sym typeface="隶书" pitchFamily="49" charset="-122"/>
              </a:rPr>
              <a:t>宏展开实质为严格的字符替换，把参数</a:t>
            </a:r>
            <a:r>
              <a:rPr lang="zh-CN" altLang="en-US" dirty="0" smtClean="0">
                <a:solidFill>
                  <a:srgbClr val="0000CC"/>
                </a:solidFill>
                <a:latin typeface="隶书" pitchFamily="49" charset="-122"/>
                <a:ea typeface="隶书" pitchFamily="49" charset="-122"/>
                <a:sym typeface="隶书" pitchFamily="49" charset="-122"/>
              </a:rPr>
              <a:t>看成一</a:t>
            </a:r>
            <a:r>
              <a:rPr lang="zh-CN" altLang="en-US" dirty="0">
                <a:solidFill>
                  <a:srgbClr val="0000CC"/>
                </a:solidFill>
                <a:latin typeface="隶书" pitchFamily="49" charset="-122"/>
                <a:ea typeface="隶书" pitchFamily="49" charset="-122"/>
                <a:sym typeface="隶书" pitchFamily="49" charset="-122"/>
              </a:rPr>
              <a:t>种</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字符串</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，所以要防止出现二义性。宏体中最好使用括号，将参数括起来。</a:t>
            </a:r>
            <a:endParaRPr lang="en-US" dirty="0">
              <a:solidFill>
                <a:srgbClr val="0000CC"/>
              </a:solidFill>
              <a:latin typeface="隶书" pitchFamily="49" charset="-122"/>
              <a:ea typeface="隶书" pitchFamily="49" charset="-122"/>
              <a:sym typeface="隶书" pitchFamily="49" charset="-122"/>
            </a:endParaRPr>
          </a:p>
          <a:p>
            <a:pPr>
              <a:lnSpc>
                <a:spcPct val="120000"/>
              </a:lnSpc>
              <a:spcBef>
                <a:spcPct val="50000"/>
              </a:spcBef>
            </a:pPr>
            <a:r>
              <a:rPr lang="zh-CN" altLang="en-US"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Times New Roman" pitchFamily="18" charset="0"/>
                <a:sym typeface="Times New Roman" pitchFamily="18" charset="0"/>
              </a:rPr>
              <a:t>#define F(a)  (a)*b</a:t>
            </a:r>
          </a:p>
        </p:txBody>
      </p:sp>
      <p:pic>
        <p:nvPicPr>
          <p:cNvPr id="92166" name="Picture 2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67" name="Group 29"/>
          <p:cNvGrpSpPr>
            <a:grpSpLocks/>
          </p:cNvGrpSpPr>
          <p:nvPr/>
        </p:nvGrpSpPr>
        <p:grpSpPr bwMode="auto">
          <a:xfrm>
            <a:off x="1981200" y="1285875"/>
            <a:ext cx="5867400" cy="1570038"/>
            <a:chOff x="0" y="0"/>
            <a:chExt cx="3696" cy="989"/>
          </a:xfrm>
        </p:grpSpPr>
        <p:sp>
          <p:nvSpPr>
            <p:cNvPr id="92168" name="Text Box 17"/>
            <p:cNvSpPr>
              <a:spLocks noChangeArrowheads="1"/>
            </p:cNvSpPr>
            <p:nvPr/>
          </p:nvSpPr>
          <p:spPr bwMode="auto">
            <a:xfrm>
              <a:off x="0" y="0"/>
              <a:ext cx="369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宏名和参数左括号之间不能有空</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格，否则按不带参数宏处理</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r>
                <a:rPr lang="zh-CN" altLang="en-US" b="1"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隶书" pitchFamily="49" charset="-122"/>
                  <a:ea typeface="隶书" pitchFamily="49" charset="-122"/>
                  <a:sym typeface="隶书" pitchFamily="49" charset="-122"/>
                </a:rPr>
                <a:t>#define  s (</a:t>
              </a:r>
              <a:r>
                <a:rPr lang="en-US" b="1" dirty="0" err="1">
                  <a:solidFill>
                    <a:srgbClr val="0000CC"/>
                  </a:solidFill>
                  <a:latin typeface="隶书" pitchFamily="49" charset="-122"/>
                  <a:ea typeface="隶书" pitchFamily="49" charset="-122"/>
                  <a:sym typeface="隶书" pitchFamily="49" charset="-122"/>
                </a:rPr>
                <a:t>a,b</a:t>
              </a:r>
              <a:r>
                <a:rPr lang="en-US" b="1" dirty="0">
                  <a:solidFill>
                    <a:srgbClr val="0000CC"/>
                  </a:solidFill>
                  <a:latin typeface="隶书" pitchFamily="49" charset="-122"/>
                  <a:ea typeface="隶书" pitchFamily="49" charset="-122"/>
                  <a:sym typeface="隶书" pitchFamily="49" charset="-122"/>
                </a:rPr>
                <a:t>)  a*b</a:t>
              </a:r>
              <a:endParaRPr lang="zh-CN" altLang="en-US" dirty="0">
                <a:solidFill>
                  <a:srgbClr val="0000CC"/>
                </a:solidFill>
              </a:endParaRPr>
            </a:p>
          </p:txBody>
        </p:sp>
        <p:grpSp>
          <p:nvGrpSpPr>
            <p:cNvPr id="92169" name="Group 28"/>
            <p:cNvGrpSpPr>
              <a:grpSpLocks/>
            </p:cNvGrpSpPr>
            <p:nvPr/>
          </p:nvGrpSpPr>
          <p:grpSpPr bwMode="auto">
            <a:xfrm>
              <a:off x="3033" y="715"/>
              <a:ext cx="96" cy="240"/>
              <a:chOff x="921" y="-197"/>
              <a:chExt cx="96" cy="240"/>
            </a:xfrm>
          </p:grpSpPr>
          <p:sp>
            <p:nvSpPr>
              <p:cNvPr id="92170" name="Line 24"/>
              <p:cNvSpPr>
                <a:spLocks noChangeShapeType="1"/>
              </p:cNvSpPr>
              <p:nvPr/>
            </p:nvSpPr>
            <p:spPr bwMode="auto">
              <a:xfrm flipH="1">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sp>
            <p:nvSpPr>
              <p:cNvPr id="92171" name="Line 27"/>
              <p:cNvSpPr>
                <a:spLocks noChangeShapeType="1"/>
              </p:cNvSpPr>
              <p:nvPr/>
            </p:nvSpPr>
            <p:spPr bwMode="auto">
              <a:xfrm>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gr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a:spLocks noChangeArrowheads="1"/>
          </p:cNvSpPr>
          <p:nvPr/>
        </p:nvSpPr>
        <p:spPr bwMode="auto">
          <a:xfrm>
            <a:off x="952500" y="9144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solidFill>
                  <a:srgbClr val="9900FF"/>
                </a:solidFill>
                <a:latin typeface="幼圆" pitchFamily="49" charset="-122"/>
                <a:ea typeface="幼圆" pitchFamily="49" charset="-122"/>
                <a:sym typeface="幼圆" pitchFamily="49" charset="-122"/>
              </a:rPr>
              <a:t>例</a:t>
            </a:r>
            <a:r>
              <a:rPr lang="en-US" sz="2800" b="1" dirty="0">
                <a:solidFill>
                  <a:srgbClr val="9900FF"/>
                </a:solidFill>
                <a:latin typeface="幼圆" pitchFamily="49" charset="-122"/>
                <a:ea typeface="幼圆" pitchFamily="49" charset="-122"/>
                <a:sym typeface="幼圆" pitchFamily="49" charset="-122"/>
              </a:rPr>
              <a:t>1</a:t>
            </a:r>
            <a:r>
              <a:rPr lang="zh-CN" altLang="en-US" sz="2800" b="1" dirty="0">
                <a:solidFill>
                  <a:srgbClr val="9900FF"/>
                </a:solidFill>
                <a:latin typeface="幼圆" pitchFamily="49" charset="-122"/>
                <a:ea typeface="幼圆" pitchFamily="49" charset="-122"/>
                <a:sym typeface="幼圆" pitchFamily="49" charset="-122"/>
              </a:rPr>
              <a:t>：</a:t>
            </a:r>
            <a:r>
              <a:rPr lang="zh-CN" altLang="en-US" sz="2800" dirty="0">
                <a:solidFill>
                  <a:srgbClr val="40458C"/>
                </a:solidFill>
                <a:latin typeface="Times New Roman" pitchFamily="18" charset="0"/>
                <a:sym typeface="Times New Roman" pitchFamily="18" charset="0"/>
              </a:rPr>
              <a:t>求两个浮点型数值</a:t>
            </a:r>
            <a:r>
              <a:rPr lang="en-US" sz="2800" dirty="0">
                <a:solidFill>
                  <a:srgbClr val="40458C"/>
                </a:solidFill>
                <a:latin typeface="Times New Roman" pitchFamily="18" charset="0"/>
                <a:sym typeface="Times New Roman" pitchFamily="18" charset="0"/>
              </a:rPr>
              <a:t>x/y</a:t>
            </a:r>
            <a:r>
              <a:rPr lang="zh-CN" altLang="en-US" sz="2800" dirty="0">
                <a:solidFill>
                  <a:srgbClr val="40458C"/>
                </a:solidFill>
                <a:latin typeface="Times New Roman" pitchFamily="18" charset="0"/>
                <a:sym typeface="Times New Roman" pitchFamily="18" charset="0"/>
              </a:rPr>
              <a:t>的余数。 </a:t>
            </a:r>
            <a:endParaRPr lang="zh-CN" altLang="en-US" dirty="0"/>
          </a:p>
        </p:txBody>
      </p:sp>
      <p:sp>
        <p:nvSpPr>
          <p:cNvPr id="12291" name="Text Box 3"/>
          <p:cNvSpPr>
            <a:spLocks noChangeArrowheads="1"/>
          </p:cNvSpPr>
          <p:nvPr/>
        </p:nvSpPr>
        <p:spPr bwMode="auto">
          <a:xfrm>
            <a:off x="2000250" y="1543050"/>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a:t>
            </a:r>
            <a:r>
              <a:rPr lang="zh-CN" altLang="en-US" sz="2800" dirty="0">
                <a:solidFill>
                  <a:srgbClr val="40458C"/>
                </a:solidFill>
                <a:latin typeface="Times New Roman" pitchFamily="18" charset="0"/>
                <a:sym typeface="Times New Roman" pitchFamily="18" charset="0"/>
              </a:rPr>
              <a:t>注意：不能写成</a:t>
            </a:r>
            <a:r>
              <a:rPr lang="en-US" sz="2800" dirty="0">
                <a:solidFill>
                  <a:srgbClr val="40458C"/>
                </a:solidFill>
                <a:latin typeface="Times New Roman" pitchFamily="18" charset="0"/>
                <a:sym typeface="Times New Roman" pitchFamily="18" charset="0"/>
              </a:rPr>
              <a:t>3.6%1.7)</a:t>
            </a:r>
            <a:endParaRPr lang="zh-CN" altLang="en-US" dirty="0"/>
          </a:p>
        </p:txBody>
      </p:sp>
      <p:sp>
        <p:nvSpPr>
          <p:cNvPr id="12292" name="Text Box 4"/>
          <p:cNvSpPr>
            <a:spLocks noChangeArrowheads="1"/>
          </p:cNvSpPr>
          <p:nvPr/>
        </p:nvSpPr>
        <p:spPr bwMode="auto">
          <a:xfrm>
            <a:off x="1981200" y="22098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3" name="Text Box 5"/>
          <p:cNvSpPr>
            <a:spLocks noChangeArrowheads="1"/>
          </p:cNvSpPr>
          <p:nvPr/>
        </p:nvSpPr>
        <p:spPr bwMode="auto">
          <a:xfrm>
            <a:off x="1981200" y="268446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math.h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4" name="Text Box 6"/>
          <p:cNvSpPr>
            <a:spLocks noChangeArrowheads="1"/>
          </p:cNvSpPr>
          <p:nvPr/>
        </p:nvSpPr>
        <p:spPr bwMode="auto">
          <a:xfrm>
            <a:off x="1981200" y="3157538"/>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solidFill>
                  <a:srgbClr val="40458C"/>
                </a:solidFill>
                <a:latin typeface="Times New Roman" pitchFamily="18" charset="0"/>
                <a:sym typeface="Times New Roman" pitchFamily="18" charset="0"/>
              </a:rPr>
              <a:t>void </a:t>
            </a:r>
            <a:r>
              <a:rPr lang="en-US" sz="2800" dirty="0">
                <a:solidFill>
                  <a:srgbClr val="40458C"/>
                </a:solidFill>
                <a:latin typeface="Times New Roman" pitchFamily="18" charset="0"/>
                <a:sym typeface="Times New Roman" pitchFamily="18" charset="0"/>
              </a:rPr>
              <a:t>main( )</a:t>
            </a:r>
            <a:endParaRPr lang="zh-CN" altLang="en-US" dirty="0"/>
          </a:p>
        </p:txBody>
      </p:sp>
      <p:sp>
        <p:nvSpPr>
          <p:cNvPr id="12295" name="Text Box 7"/>
          <p:cNvSpPr>
            <a:spLocks noChangeArrowheads="1"/>
          </p:cNvSpPr>
          <p:nvPr/>
        </p:nvSpPr>
        <p:spPr bwMode="auto">
          <a:xfrm>
            <a:off x="1981200" y="363061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 float x, y, z;</a:t>
            </a:r>
            <a:endParaRPr lang="zh-CN" altLang="en-US"/>
          </a:p>
        </p:txBody>
      </p:sp>
      <p:sp>
        <p:nvSpPr>
          <p:cNvPr id="12296" name="Text Box 8"/>
          <p:cNvSpPr>
            <a:spLocks noChangeArrowheads="1"/>
          </p:cNvSpPr>
          <p:nvPr/>
        </p:nvSpPr>
        <p:spPr bwMode="auto">
          <a:xfrm>
            <a:off x="2209800" y="410527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scanf("%f%f", &amp;x, &amp;y);</a:t>
            </a:r>
            <a:endParaRPr lang="zh-CN" altLang="en-US"/>
          </a:p>
        </p:txBody>
      </p:sp>
      <p:sp>
        <p:nvSpPr>
          <p:cNvPr id="12297" name="Text Box 9"/>
          <p:cNvSpPr>
            <a:spLocks noChangeArrowheads="1"/>
          </p:cNvSpPr>
          <p:nvPr/>
        </p:nvSpPr>
        <p:spPr bwMode="auto">
          <a:xfrm>
            <a:off x="2209800" y="457835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u="sng">
                <a:solidFill>
                  <a:srgbClr val="008000"/>
                </a:solidFill>
                <a:latin typeface="Times New Roman" pitchFamily="18" charset="0"/>
                <a:sym typeface="Times New Roman" pitchFamily="18" charset="0"/>
              </a:rPr>
              <a:t>z=fmod(x, y);</a:t>
            </a:r>
            <a:endParaRPr lang="zh-CN" altLang="en-US"/>
          </a:p>
        </p:txBody>
      </p:sp>
      <p:sp>
        <p:nvSpPr>
          <p:cNvPr id="12298" name="Text Box 10"/>
          <p:cNvSpPr>
            <a:spLocks noChangeArrowheads="1"/>
          </p:cNvSpPr>
          <p:nvPr/>
        </p:nvSpPr>
        <p:spPr bwMode="auto">
          <a:xfrm>
            <a:off x="2209800" y="505142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printf(" z=%f", z);</a:t>
            </a:r>
            <a:endParaRPr lang="zh-CN" altLang="en-US"/>
          </a:p>
        </p:txBody>
      </p:sp>
      <p:sp>
        <p:nvSpPr>
          <p:cNvPr id="12299" name="Text Box 11"/>
          <p:cNvSpPr>
            <a:spLocks noChangeArrowheads="1"/>
          </p:cNvSpPr>
          <p:nvPr/>
        </p:nvSpPr>
        <p:spPr bwMode="auto">
          <a:xfrm>
            <a:off x="1981200" y="55245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a:t>
            </a:r>
            <a:endParaRPr lang="zh-CN" altLang="en-US"/>
          </a:p>
        </p:txBody>
      </p:sp>
      <p:grpSp>
        <p:nvGrpSpPr>
          <p:cNvPr id="12300" name="Group 12"/>
          <p:cNvGrpSpPr>
            <a:grpSpLocks/>
          </p:cNvGrpSpPr>
          <p:nvPr/>
        </p:nvGrpSpPr>
        <p:grpSpPr bwMode="auto">
          <a:xfrm>
            <a:off x="7851775" y="5105400"/>
            <a:ext cx="1292225" cy="1277938"/>
            <a:chOff x="0" y="0"/>
            <a:chExt cx="814" cy="805"/>
          </a:xfrm>
        </p:grpSpPr>
        <p:sp>
          <p:nvSpPr>
            <p:cNvPr id="12301" name="Freeform 1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2" name="Freeform 1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3" name="Freeform 1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4" name="Freeform 1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5" name="Freeform 1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6" name="Freeform 1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7" name="Freeform 1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8" name="Freeform 2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9" name="Freeform 2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0" name="Freeform 2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1" name="Freeform 2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2" name="Freeform 2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3" name="Freeform 2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4" name="Freeform 2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5" name="Freeform 2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6" name="Freeform 2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7" name="Freeform 2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8" name="Freeform 3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9" name="Freeform 3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0" name="Freeform 3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1" name="Freeform 3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2" name="Freeform 3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3" name="Freeform 3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4" name="Freeform 3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5" name="Freeform 3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6" name="Freeform 3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7" name="Freeform 3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8" name="Freeform 4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9" name="Freeform 4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0" name="Freeform 4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1" name="Freeform 4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2" name="Freeform 4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3" name="Freeform 4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4" name="Freeform 4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5" name="Freeform 4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6" name="Freeform 4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7" name="Freeform 4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8" name="Freeform 5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9" name="Freeform 5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0" name="Freeform 5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1" name="Freeform 5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2" name="Freeform 5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3" name="Freeform 5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2344" name="Group 63"/>
          <p:cNvGrpSpPr>
            <a:grpSpLocks/>
          </p:cNvGrpSpPr>
          <p:nvPr/>
        </p:nvGrpSpPr>
        <p:grpSpPr bwMode="auto">
          <a:xfrm>
            <a:off x="6651625" y="0"/>
            <a:ext cx="2263775" cy="476250"/>
            <a:chOff x="0" y="0"/>
            <a:chExt cx="1426" cy="300"/>
          </a:xfrm>
        </p:grpSpPr>
        <p:sp>
          <p:nvSpPr>
            <p:cNvPr id="12345" name="Text Box 6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2346" name="Freeform 6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circle(in)">
                                      <p:cBhvr>
                                        <p:cTn id="12" dur="2000"/>
                                        <p:tgtEl>
                                          <p:spTgt spid="1229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293"/>
                                        </p:tgtEl>
                                        <p:attrNameLst>
                                          <p:attrName>style.visibility</p:attrName>
                                        </p:attrNameLst>
                                      </p:cBhvr>
                                      <p:to>
                                        <p:strVal val="visible"/>
                                      </p:to>
                                    </p:set>
                                    <p:animEffect transition="in" filter="circle(in)">
                                      <p:cBhvr>
                                        <p:cTn id="15" dur="2000"/>
                                        <p:tgtEl>
                                          <p:spTgt spid="1229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circle(in)">
                                      <p:cBhvr>
                                        <p:cTn id="18" dur="2000"/>
                                        <p:tgtEl>
                                          <p:spTgt spid="1229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295"/>
                                        </p:tgtEl>
                                        <p:attrNameLst>
                                          <p:attrName>style.visibility</p:attrName>
                                        </p:attrNameLst>
                                      </p:cBhvr>
                                      <p:to>
                                        <p:strVal val="visible"/>
                                      </p:to>
                                    </p:set>
                                    <p:animEffect transition="in" filter="circle(in)">
                                      <p:cBhvr>
                                        <p:cTn id="21" dur="2000"/>
                                        <p:tgtEl>
                                          <p:spTgt spid="1229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2296"/>
                                        </p:tgtEl>
                                        <p:attrNameLst>
                                          <p:attrName>style.visibility</p:attrName>
                                        </p:attrNameLst>
                                      </p:cBhvr>
                                      <p:to>
                                        <p:strVal val="visible"/>
                                      </p:to>
                                    </p:set>
                                    <p:animEffect transition="in" filter="circle(in)">
                                      <p:cBhvr>
                                        <p:cTn id="24" dur="2000"/>
                                        <p:tgtEl>
                                          <p:spTgt spid="12296"/>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circle(in)">
                                      <p:cBhvr>
                                        <p:cTn id="27" dur="2000"/>
                                        <p:tgtEl>
                                          <p:spTgt spid="1229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2298"/>
                                        </p:tgtEl>
                                        <p:attrNameLst>
                                          <p:attrName>style.visibility</p:attrName>
                                        </p:attrNameLst>
                                      </p:cBhvr>
                                      <p:to>
                                        <p:strVal val="visible"/>
                                      </p:to>
                                    </p:set>
                                    <p:animEffect transition="in" filter="circle(in)">
                                      <p:cBhvr>
                                        <p:cTn id="30" dur="2000"/>
                                        <p:tgtEl>
                                          <p:spTgt spid="12298"/>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2299"/>
                                        </p:tgtEl>
                                        <p:attrNameLst>
                                          <p:attrName>style.visibility</p:attrName>
                                        </p:attrNameLst>
                                      </p:cBhvr>
                                      <p:to>
                                        <p:strVal val="visible"/>
                                      </p:to>
                                    </p:set>
                                    <p:animEffect transition="in" filter="circle(in)">
                                      <p:cBhvr>
                                        <p:cTn id="33" dur="20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0" autoUpdateAnimBg="0"/>
      <p:bldP spid="12292" grpId="0"/>
      <p:bldP spid="12293" grpId="0"/>
      <p:bldP spid="12294" grpId="0"/>
      <p:bldP spid="12295" grpId="0"/>
      <p:bldP spid="12296" grpId="0"/>
      <p:bldP spid="12297" grpId="0"/>
      <p:bldP spid="12298" grpId="0"/>
      <p:bldP spid="1229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17"/>
          <p:cNvSpPr>
            <a:spLocks noChangeArrowheads="1"/>
          </p:cNvSpPr>
          <p:nvPr/>
        </p:nvSpPr>
        <p:spPr bwMode="auto">
          <a:xfrm>
            <a:off x="762000" y="8382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3187" name="AutoShape 18"/>
          <p:cNvSpPr>
            <a:spLocks noChangeArrowheads="1"/>
          </p:cNvSpPr>
          <p:nvPr/>
        </p:nvSpPr>
        <p:spPr bwMode="auto">
          <a:xfrm>
            <a:off x="708675" y="1556870"/>
            <a:ext cx="7702550" cy="4149740"/>
          </a:xfrm>
          <a:prstGeom prst="horizontalScroll">
            <a:avLst>
              <a:gd name="adj" fmla="val 4227"/>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3188" name="Text Box 21"/>
          <p:cNvSpPr>
            <a:spLocks noChangeArrowheads="1"/>
          </p:cNvSpPr>
          <p:nvPr/>
        </p:nvSpPr>
        <p:spPr bwMode="auto">
          <a:xfrm>
            <a:off x="1219200" y="1828800"/>
            <a:ext cx="71691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b="1" dirty="0">
                <a:latin typeface="Times New Roman" pitchFamily="18" charset="0"/>
                <a:sym typeface="Times New Roman" pitchFamily="18" charset="0"/>
              </a:rPr>
              <a:t>    </a:t>
            </a:r>
            <a:r>
              <a:rPr lang="zh-CN" altLang="en-US" b="1" dirty="0" smtClean="0">
                <a:latin typeface="Times New Roman" pitchFamily="18" charset="0"/>
                <a:sym typeface="Times New Roman" pitchFamily="18" charset="0"/>
              </a:rPr>
              <a:t>若</a:t>
            </a:r>
            <a:r>
              <a:rPr lang="zh-CN" altLang="en-US" b="1" dirty="0">
                <a:latin typeface="Times New Roman" pitchFamily="18" charset="0"/>
                <a:sym typeface="Times New Roman" pitchFamily="18" charset="0"/>
              </a:rPr>
              <a:t>有</a:t>
            </a:r>
            <a:r>
              <a:rPr lang="en-US" b="1" dirty="0">
                <a:latin typeface="Times New Roman" pitchFamily="18" charset="0"/>
                <a:sym typeface="Times New Roman" pitchFamily="18" charset="0"/>
              </a:rPr>
              <a:t>#define s( r)     3.14159</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
            </a:r>
            <a:br>
              <a:rPr lang="zh-CN" altLang="en-US" b="1" dirty="0">
                <a:latin typeface="Times New Roman" pitchFamily="18" charset="0"/>
                <a:sym typeface="Times New Roman" pitchFamily="18" charset="0"/>
              </a:rPr>
            </a:b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a:t>
            </a:r>
          </a:p>
          <a:p>
            <a:pPr>
              <a:lnSpc>
                <a:spcPct val="120000"/>
              </a:lnSpc>
              <a:spcBef>
                <a:spcPct val="50000"/>
              </a:spcBef>
            </a:pPr>
            <a:r>
              <a:rPr lang="zh-CN" altLang="en-US" b="1" dirty="0">
                <a:solidFill>
                  <a:srgbClr val="FF0066"/>
                </a:solidFill>
                <a:latin typeface="Times New Roman" pitchFamily="18" charset="0"/>
                <a:sym typeface="Times New Roman" pitchFamily="18" charset="0"/>
              </a:rPr>
              <a:t>     </a:t>
            </a:r>
            <a:r>
              <a:rPr lang="zh-CN" altLang="en-US" b="1" dirty="0">
                <a:latin typeface="Times New Roman" pitchFamily="18" charset="0"/>
                <a:sym typeface="Times New Roman" pitchFamily="18" charset="0"/>
              </a:rPr>
              <a:t>则</a:t>
            </a:r>
            <a:r>
              <a:rPr lang="en-US" b="1" dirty="0">
                <a:latin typeface="Times New Roman" pitchFamily="18" charset="0"/>
                <a:sym typeface="Times New Roman" pitchFamily="18" charset="0"/>
              </a:rPr>
              <a:t>S(</a:t>
            </a:r>
            <a:r>
              <a:rPr lang="en-US" b="1" dirty="0" err="1">
                <a:latin typeface="Times New Roman" pitchFamily="18" charset="0"/>
                <a:sym typeface="Times New Roman" pitchFamily="18" charset="0"/>
              </a:rPr>
              <a:t>a+b</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的结果为:  </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3.14159*</a:t>
            </a:r>
            <a:r>
              <a:rPr lang="en-US" b="1" dirty="0" err="1">
                <a:solidFill>
                  <a:srgbClr val="FF3300"/>
                </a:solidFill>
                <a:latin typeface="Times New Roman" pitchFamily="18" charset="0"/>
                <a:sym typeface="Times New Roman" pitchFamily="18" charset="0"/>
              </a:rPr>
              <a:t>a+b</a:t>
            </a:r>
            <a:r>
              <a:rPr lang="zh-CN" altLang="en-US" b="1" dirty="0">
                <a:solidFill>
                  <a:srgbClr val="FF3300"/>
                </a:solidFill>
                <a:latin typeface="Times New Roman" pitchFamily="18" charset="0"/>
                <a:sym typeface="Times New Roman" pitchFamily="18" charset="0"/>
              </a:rPr>
              <a:t>*</a:t>
            </a:r>
            <a:r>
              <a:rPr lang="en-US" b="1" dirty="0" err="1">
                <a:solidFill>
                  <a:srgbClr val="FF3300"/>
                </a:solidFill>
                <a:latin typeface="Times New Roman" pitchFamily="18" charset="0"/>
                <a:sym typeface="Times New Roman" pitchFamily="18" charset="0"/>
              </a:rPr>
              <a:t>a+b</a:t>
            </a:r>
            <a:r>
              <a:rPr lang="en-US" b="1" dirty="0">
                <a:solidFill>
                  <a:srgbClr val="FF3300"/>
                </a:solidFill>
                <a:latin typeface="Times New Roman" pitchFamily="18" charset="0"/>
                <a:sym typeface="Times New Roman" pitchFamily="18" charset="0"/>
              </a:rPr>
              <a:t>    </a:t>
            </a:r>
            <a:endParaRPr lang="en-US" b="1" dirty="0">
              <a:latin typeface="Times New Roman" pitchFamily="18" charset="0"/>
              <a:sym typeface="Times New Roman" pitchFamily="18" charset="0"/>
            </a:endParaRPr>
          </a:p>
          <a:p>
            <a:pPr>
              <a:lnSpc>
                <a:spcPct val="120000"/>
              </a:lnSpc>
              <a:spcBef>
                <a:spcPct val="50000"/>
              </a:spcBef>
            </a:pP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为避免出现错误的结果</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可将宏定义修改为:</a:t>
            </a:r>
          </a:p>
          <a:p>
            <a:pPr>
              <a:lnSpc>
                <a:spcPct val="120000"/>
              </a:lnSpc>
              <a:spcBef>
                <a:spcPct val="50000"/>
              </a:spcBef>
            </a:pPr>
            <a:r>
              <a:rPr lang="zh-CN" altLang="en-US" b="1" dirty="0">
                <a:latin typeface="Times New Roman" pitchFamily="18" charset="0"/>
                <a:sym typeface="Times New Roman" pitchFamily="18" charset="0"/>
              </a:rPr>
              <a:t>      #</a:t>
            </a:r>
            <a:r>
              <a:rPr lang="en-US" b="1" dirty="0">
                <a:latin typeface="Times New Roman" pitchFamily="18" charset="0"/>
                <a:sym typeface="Times New Roman" pitchFamily="18" charset="0"/>
              </a:rPr>
              <a:t>define S( r)    3.1415926</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endParaRPr lang="zh-CN" alt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3"/>
          <p:cNvSpPr>
            <a:spLocks noChangeArrowheads="1"/>
          </p:cNvSpPr>
          <p:nvPr/>
        </p:nvSpPr>
        <p:spPr bwMode="auto">
          <a:xfrm>
            <a:off x="971550" y="1196975"/>
            <a:ext cx="76200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编写一个程序，求出三个数中最小者，要求用带</a:t>
            </a:r>
          </a:p>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参数的宏实现</a:t>
            </a:r>
            <a:endParaRPr lang="zh-CN" altLang="en-US" sz="2800">
              <a:solidFill>
                <a:srgbClr val="40458C"/>
              </a:solidFill>
              <a:latin typeface="Times New Roman" pitchFamily="18" charset="0"/>
              <a:sym typeface="Times New Roman" pitchFamily="18" charset="0"/>
            </a:endParaRPr>
          </a:p>
        </p:txBody>
      </p:sp>
      <p:sp>
        <p:nvSpPr>
          <p:cNvPr id="94211" name="Text Box 54"/>
          <p:cNvSpPr>
            <a:spLocks noChangeArrowheads="1"/>
          </p:cNvSpPr>
          <p:nvPr/>
        </p:nvSpPr>
        <p:spPr bwMode="auto">
          <a:xfrm>
            <a:off x="1187450" y="22764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rgbClr val="0000CC"/>
                </a:solidFill>
                <a:sym typeface="Tahoma" pitchFamily="34" charset="0"/>
              </a:rPr>
              <a:t>给出一个参考程序如下：</a:t>
            </a:r>
            <a:endParaRPr lang="zh-CN" altLang="en-US" dirty="0">
              <a:solidFill>
                <a:srgbClr val="0000CC"/>
              </a:solidFill>
            </a:endParaRPr>
          </a:p>
        </p:txBody>
      </p:sp>
      <p:sp>
        <p:nvSpPr>
          <p:cNvPr id="94212" name="Text Box 55"/>
          <p:cNvSpPr>
            <a:spLocks noChangeArrowheads="1"/>
          </p:cNvSpPr>
          <p:nvPr/>
        </p:nvSpPr>
        <p:spPr bwMode="auto">
          <a:xfrm>
            <a:off x="971550" y="2924175"/>
            <a:ext cx="6029325" cy="3232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dirty="0">
                <a:solidFill>
                  <a:srgbClr val="C00000"/>
                </a:solidFill>
                <a:sym typeface="Tahoma" pitchFamily="34" charset="0"/>
              </a:rPr>
              <a:t>#define MIN(</a:t>
            </a:r>
            <a:r>
              <a:rPr lang="en-US" dirty="0" err="1">
                <a:solidFill>
                  <a:srgbClr val="C00000"/>
                </a:solidFill>
                <a:sym typeface="Tahoma" pitchFamily="34" charset="0"/>
              </a:rPr>
              <a:t>a,b</a:t>
            </a:r>
            <a:r>
              <a:rPr lang="en-US" dirty="0">
                <a:solidFill>
                  <a:srgbClr val="C00000"/>
                </a:solidFill>
                <a:sym typeface="Tahoma" pitchFamily="34" charset="0"/>
              </a:rPr>
              <a:t>)   a&lt;b</a:t>
            </a:r>
            <a:r>
              <a:rPr lang="en-US" dirty="0">
                <a:solidFill>
                  <a:srgbClr val="C00000"/>
                </a:solidFill>
                <a:sym typeface="Wingdings" pitchFamily="2" charset="2"/>
              </a:rPr>
              <a:t>?(a):(b)</a:t>
            </a:r>
            <a:endParaRPr lang="zh-CN" altLang="en-US" dirty="0">
              <a:solidFill>
                <a:srgbClr val="C00000"/>
              </a:solidFill>
              <a:sym typeface="Wingdings" pitchFamily="2" charset="2"/>
            </a:endParaRPr>
          </a:p>
          <a:p>
            <a:pPr>
              <a:spcBef>
                <a:spcPct val="50000"/>
              </a:spcBef>
            </a:pPr>
            <a:r>
              <a:rPr lang="en-US" dirty="0">
                <a:solidFill>
                  <a:srgbClr val="0000CC"/>
                </a:solidFill>
                <a:sym typeface="Wingdings" pitchFamily="2" charset="2"/>
              </a:rPr>
              <a:t>  void main()</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int</a:t>
            </a:r>
            <a:r>
              <a:rPr lang="en-US" dirty="0">
                <a:solidFill>
                  <a:srgbClr val="0000CC"/>
                </a:solidFill>
                <a:sym typeface="Wingdings" pitchFamily="2" charset="2"/>
              </a:rPr>
              <a:t> </a:t>
            </a:r>
            <a:r>
              <a:rPr lang="en-US" dirty="0" err="1">
                <a:solidFill>
                  <a:srgbClr val="0000CC"/>
                </a:solidFill>
                <a:sym typeface="Wingdings" pitchFamily="2" charset="2"/>
              </a:rPr>
              <a:t>a,b,c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scanf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t>
            </a:r>
            <a:r>
              <a:rPr lang="en-US" dirty="0" err="1">
                <a:solidFill>
                  <a:srgbClr val="0000CC"/>
                </a:solidFill>
                <a:sym typeface="Wingdings" pitchFamily="2" charset="2"/>
              </a:rPr>
              <a:t>d%d%d</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,&amp;</a:t>
            </a:r>
            <a:r>
              <a:rPr lang="en-US" dirty="0" err="1">
                <a:solidFill>
                  <a:srgbClr val="0000CC"/>
                </a:solidFill>
                <a:sym typeface="Wingdings" pitchFamily="2" charset="2"/>
              </a:rPr>
              <a:t>a,&amp;b,&amp;c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printf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min=%d\</a:t>
            </a:r>
            <a:r>
              <a:rPr lang="en-US" dirty="0" err="1">
                <a:solidFill>
                  <a:srgbClr val="0000CC"/>
                </a:solidFill>
                <a:sym typeface="Wingdings" pitchFamily="2" charset="2"/>
              </a:rPr>
              <a:t>n</a:t>
            </a:r>
            <a:r>
              <a:rPr lang="en-US" dirty="0" err="1">
                <a:solidFill>
                  <a:srgbClr val="0000CC"/>
                </a:solidFill>
                <a:latin typeface="Times New Roman" pitchFamily="18" charset="0"/>
                <a:sym typeface="Times New Roman" pitchFamily="18" charset="0"/>
              </a:rPr>
              <a:t>”</a:t>
            </a:r>
            <a:r>
              <a:rPr lang="en-US" dirty="0" err="1">
                <a:solidFill>
                  <a:srgbClr val="0000CC"/>
                </a:solidFill>
                <a:sym typeface="Wingdings" pitchFamily="2" charset="2"/>
              </a:rPr>
              <a:t>,MIN</a:t>
            </a:r>
            <a:r>
              <a:rPr lang="en-US" dirty="0">
                <a:solidFill>
                  <a:srgbClr val="0000CC"/>
                </a:solidFill>
                <a:sym typeface="Wingdings" pitchFamily="2" charset="2"/>
              </a:rPr>
              <a:t>(MIN(</a:t>
            </a:r>
            <a:r>
              <a:rPr lang="en-US" dirty="0" err="1">
                <a:solidFill>
                  <a:srgbClr val="0000CC"/>
                </a:solidFill>
                <a:sym typeface="Wingdings" pitchFamily="2" charset="2"/>
              </a:rPr>
              <a:t>a,b</a:t>
            </a:r>
            <a:r>
              <a:rPr lang="en-US" dirty="0">
                <a:solidFill>
                  <a:srgbClr val="0000CC"/>
                </a:solidFill>
                <a:sym typeface="Wingdings" pitchFamily="2" charset="2"/>
              </a:rPr>
              <a:t>),c));</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a:t>
            </a:r>
            <a:endParaRPr lang="en-US" dirty="0">
              <a:solidFill>
                <a:srgbClr val="0000CC"/>
              </a:solidFill>
              <a:sym typeface="Tahoma" pitchFamily="34" charset="0"/>
            </a:endParaRPr>
          </a:p>
        </p:txBody>
      </p:sp>
      <p:sp>
        <p:nvSpPr>
          <p:cNvPr id="94213" name="AutoShape 17"/>
          <p:cNvSpPr>
            <a:spLocks noChangeArrowheads="1"/>
          </p:cNvSpPr>
          <p:nvPr/>
        </p:nvSpPr>
        <p:spPr bwMode="auto">
          <a:xfrm>
            <a:off x="428625" y="35718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down)">
                                      <p:cBhvr>
                                        <p:cTn id="7" dur="500"/>
                                        <p:tgtEl>
                                          <p:spTgt spid="942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4212"/>
                                        </p:tgtEl>
                                        <p:attrNameLst>
                                          <p:attrName>style.visibility</p:attrName>
                                        </p:attrNameLst>
                                      </p:cBhvr>
                                      <p:to>
                                        <p:strVal val="visible"/>
                                      </p:to>
                                    </p:set>
                                    <p:animEffect transition="in" filter="wipe(down)">
                                      <p:cBhvr>
                                        <p:cTn id="10"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34"/>
          <p:cNvGrpSpPr>
            <a:grpSpLocks/>
          </p:cNvGrpSpPr>
          <p:nvPr/>
        </p:nvGrpSpPr>
        <p:grpSpPr bwMode="auto">
          <a:xfrm>
            <a:off x="971550" y="714375"/>
            <a:ext cx="7620000" cy="1092200"/>
            <a:chOff x="0" y="0"/>
            <a:chExt cx="4800" cy="688"/>
          </a:xfrm>
        </p:grpSpPr>
        <p:sp>
          <p:nvSpPr>
            <p:cNvPr id="95235" name="Text Box 13"/>
            <p:cNvSpPr>
              <a:spLocks noChangeArrowheads="1"/>
            </p:cNvSpPr>
            <p:nvPr/>
          </p:nvSpPr>
          <p:spPr bwMode="auto">
            <a:xfrm>
              <a:off x="0" y="39"/>
              <a:ext cx="480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dirty="0">
                  <a:solidFill>
                    <a:srgbClr val="0000CC"/>
                  </a:solidFill>
                  <a:latin typeface="Times New Roman" pitchFamily="18" charset="0"/>
                  <a:sym typeface="Times New Roman" pitchFamily="18" charset="0"/>
                </a:rPr>
                <a:t> </a:t>
              </a:r>
              <a:r>
                <a:rPr lang="en-US" sz="2800" dirty="0" smtClean="0">
                  <a:solidFill>
                    <a:srgbClr val="0000CC"/>
                  </a:solidFill>
                  <a:latin typeface="Times New Roman" pitchFamily="18" charset="0"/>
                  <a:sym typeface="Times New Roman" pitchFamily="18" charset="0"/>
                </a:rPr>
                <a:t>     </a:t>
              </a:r>
              <a:r>
                <a:rPr lang="zh-CN" altLang="en-US" sz="2800" dirty="0" smtClean="0">
                  <a:solidFill>
                    <a:srgbClr val="0000CC"/>
                  </a:solidFill>
                  <a:latin typeface="Times New Roman" pitchFamily="18" charset="0"/>
                  <a:sym typeface="Times New Roman" pitchFamily="18" charset="0"/>
                </a:rPr>
                <a:t>满足                </a:t>
              </a:r>
              <a:r>
                <a:rPr lang="zh-CN" altLang="en-US" sz="2800" dirty="0">
                  <a:solidFill>
                    <a:srgbClr val="0000CC"/>
                  </a:solidFill>
                  <a:latin typeface="Times New Roman" pitchFamily="18" charset="0"/>
                  <a:sym typeface="Times New Roman" pitchFamily="18" charset="0"/>
                </a:rPr>
                <a:t>时，计算 　　　，否则，</a:t>
              </a:r>
            </a:p>
            <a:p>
              <a:pPr>
                <a:lnSpc>
                  <a:spcPct val="80000"/>
                </a:lnSpc>
                <a:spcBef>
                  <a:spcPct val="50000"/>
                </a:spcBef>
              </a:pPr>
              <a:r>
                <a:rPr lang="zh-CN" altLang="en-US" sz="2800" dirty="0">
                  <a:solidFill>
                    <a:srgbClr val="0000CC"/>
                  </a:solidFill>
                  <a:latin typeface="Times New Roman" pitchFamily="18" charset="0"/>
                  <a:sym typeface="Times New Roman" pitchFamily="18" charset="0"/>
                </a:rPr>
                <a:t>计算　　　</a:t>
              </a:r>
              <a:endParaRPr lang="en-US" sz="2800" dirty="0">
                <a:solidFill>
                  <a:srgbClr val="0000CC"/>
                </a:solidFill>
                <a:latin typeface="Times New Roman" pitchFamily="18" charset="0"/>
                <a:sym typeface="Times New Roman" pitchFamily="18" charset="0"/>
              </a:endParaRPr>
            </a:p>
          </p:txBody>
        </p:sp>
        <p:pic>
          <p:nvPicPr>
            <p:cNvPr id="95236" name="Object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 y="85"/>
              <a:ext cx="86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Object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 y="0"/>
              <a:ext cx="65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Object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 y="312"/>
              <a:ext cx="68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239" name="Text Box 15"/>
          <p:cNvSpPr>
            <a:spLocks noChangeArrowheads="1"/>
          </p:cNvSpPr>
          <p:nvPr/>
        </p:nvSpPr>
        <p:spPr bwMode="auto">
          <a:xfrm>
            <a:off x="928688" y="2571750"/>
            <a:ext cx="46434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endParaRPr lang="zh-CN" altLang="en-US"/>
          </a:p>
        </p:txBody>
      </p:sp>
      <p:sp>
        <p:nvSpPr>
          <p:cNvPr id="95240" name="矩形 14"/>
          <p:cNvSpPr>
            <a:spLocks noChangeArrowheads="1"/>
          </p:cNvSpPr>
          <p:nvPr/>
        </p:nvSpPr>
        <p:spPr bwMode="auto">
          <a:xfrm>
            <a:off x="928688" y="3252788"/>
            <a:ext cx="7572375" cy="174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50000"/>
              </a:lnSpc>
              <a:spcBef>
                <a:spcPct val="50000"/>
              </a:spcBef>
            </a:pPr>
            <a:r>
              <a:rPr lang="en-US" sz="2800" dirty="0">
                <a:solidFill>
                  <a:srgbClr val="0000CC"/>
                </a:solidFill>
                <a:latin typeface="Times New Roman" pitchFamily="18" charset="0"/>
                <a:sym typeface="Times New Roman" pitchFamily="18" charset="0"/>
              </a:rPr>
              <a:t>void </a:t>
            </a:r>
            <a:r>
              <a:rPr lang="en-US" dirty="0">
                <a:solidFill>
                  <a:srgbClr val="0000CC"/>
                </a:solidFill>
                <a:latin typeface="Times New Roman" pitchFamily="18" charset="0"/>
                <a:sym typeface="Times New Roman" pitchFamily="18" charset="0"/>
              </a:rPr>
              <a:t>main</a:t>
            </a:r>
            <a:r>
              <a:rPr lang="zh-CN" altLang="en-US" dirty="0">
                <a:solidFill>
                  <a:srgbClr val="0000CC"/>
                </a:solidFill>
                <a:latin typeface="Times New Roman" pitchFamily="18" charset="0"/>
                <a:sym typeface="Times New Roman" pitchFamily="18" charset="0"/>
              </a:rPr>
              <a:t>( )</a:t>
            </a:r>
            <a:endParaRPr lang="zh-CN" altLang="en-US" b="1"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float a=5.0,x=2.0,y=3.0;</a:t>
            </a:r>
            <a:endParaRPr lang="zh-CN" altLang="en-US"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a:t>
            </a:r>
            <a:r>
              <a:rPr lang="zh-CN" altLang="en-US" dirty="0">
                <a:solidFill>
                  <a:srgbClr val="0000CC"/>
                </a:solidFill>
                <a:latin typeface="Times New Roman" pitchFamily="18" charset="0"/>
                <a:sym typeface="Times New Roman" pitchFamily="18" charset="0"/>
              </a:rPr>
              <a:t> </a:t>
            </a:r>
            <a:r>
              <a:rPr lang="en-US" dirty="0" err="1">
                <a:solidFill>
                  <a:srgbClr val="0000CC"/>
                </a:solidFill>
                <a:latin typeface="Times New Roman" pitchFamily="18" charset="0"/>
                <a:ea typeface="楷体_GB2312" pitchFamily="1" charset="-122"/>
                <a:sym typeface="Times New Roman" pitchFamily="18" charset="0"/>
              </a:rPr>
              <a:t>printf</a:t>
            </a:r>
            <a:r>
              <a:rPr lang="en-US" dirty="0">
                <a:solidFill>
                  <a:srgbClr val="0000CC"/>
                </a:solidFill>
                <a:latin typeface="Times New Roman" pitchFamily="18" charset="0"/>
                <a:ea typeface="楷体_GB2312" pitchFamily="1" charset="-122"/>
                <a:sym typeface="Times New Roman" pitchFamily="18" charset="0"/>
              </a:rPr>
              <a:t>(“%f\n”,</a:t>
            </a:r>
            <a:r>
              <a:rPr lang="en-US" b="1" dirty="0">
                <a:solidFill>
                  <a:srgbClr val="0000CC"/>
                </a:solidFill>
                <a:latin typeface="宋体" pitchFamily="2" charset="-122"/>
                <a:ea typeface="楷体_GB2312" pitchFamily="1" charset="-122"/>
                <a:sym typeface="宋体" pitchFamily="2" charset="-122"/>
              </a:rPr>
              <a:t> (</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&gt;=0&amp;&amp;</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&lt;=10)</a:t>
            </a:r>
            <a:r>
              <a:rPr lang="en-US" dirty="0">
                <a:solidFill>
                  <a:srgbClr val="0000CC"/>
                </a:solidFill>
                <a:latin typeface="Times New Roman" pitchFamily="18" charset="0"/>
                <a:ea typeface="楷体_GB2312" pitchFamily="1" charset="-122"/>
                <a:sym typeface="Times New Roman" pitchFamily="18" charset="0"/>
              </a:rPr>
              <a:t>?V(</a:t>
            </a:r>
            <a:r>
              <a:rPr lang="en-US" dirty="0" err="1">
                <a:solidFill>
                  <a:srgbClr val="0000CC"/>
                </a:solidFill>
                <a:latin typeface="Times New Roman" pitchFamily="18" charset="0"/>
                <a:ea typeface="楷体_GB2312" pitchFamily="1" charset="-122"/>
                <a:sym typeface="Times New Roman" pitchFamily="18" charset="0"/>
              </a:rPr>
              <a:t>x+y</a:t>
            </a:r>
            <a:r>
              <a:rPr lang="en-US" dirty="0">
                <a:solidFill>
                  <a:srgbClr val="0000CC"/>
                </a:solidFill>
                <a:latin typeface="Times New Roman" pitchFamily="18" charset="0"/>
                <a:ea typeface="楷体_GB2312" pitchFamily="1" charset="-122"/>
                <a:sym typeface="Times New Roman" pitchFamily="18" charset="0"/>
              </a:rPr>
              <a:t>):V(x-y));</a:t>
            </a:r>
            <a:endParaRPr lang="zh-CN" altLang="en-US" dirty="0">
              <a:solidFill>
                <a:srgbClr val="0000CC"/>
              </a:solidFill>
              <a:latin typeface="Times New Roman" pitchFamily="18" charset="0"/>
              <a:ea typeface="楷体_GB2312" pitchFamily="1" charset="-122"/>
              <a:sym typeface="Times New Roman" pitchFamily="18" charset="0"/>
            </a:endParaRPr>
          </a:p>
          <a:p>
            <a:pPr>
              <a:lnSpc>
                <a:spcPct val="80000"/>
              </a:lnSpc>
              <a:spcBef>
                <a:spcPct val="50000"/>
              </a:spcBef>
            </a:pPr>
            <a:r>
              <a:rPr lang="en-US" dirty="0">
                <a:solidFill>
                  <a:srgbClr val="0000CC"/>
                </a:solidFill>
                <a:latin typeface="Times New Roman" pitchFamily="18" charset="0"/>
                <a:ea typeface="楷体_GB2312" pitchFamily="1" charset="-122"/>
                <a:sym typeface="Times New Roman" pitchFamily="18" charset="0"/>
              </a:rPr>
              <a:t>}</a:t>
            </a:r>
            <a:r>
              <a:rPr lang="en-US" dirty="0">
                <a:solidFill>
                  <a:srgbClr val="0000CC"/>
                </a:solidFill>
                <a:latin typeface="宋体" pitchFamily="2" charset="-122"/>
                <a:ea typeface="楷体_GB2312" pitchFamily="1" charset="-122"/>
                <a:sym typeface="宋体" pitchFamily="2" charset="-122"/>
              </a:rPr>
              <a:t> </a:t>
            </a:r>
            <a:endParaRPr lang="en-US" dirty="0">
              <a:solidFill>
                <a:srgbClr val="0000CC"/>
              </a:solidFill>
              <a:latin typeface="Times New Roman" pitchFamily="18" charset="0"/>
              <a:sym typeface="Times New Roman" pitchFamily="18" charset="0"/>
            </a:endParaRPr>
          </a:p>
        </p:txBody>
      </p:sp>
      <p:sp>
        <p:nvSpPr>
          <p:cNvPr id="95241" name="Text Box 15"/>
          <p:cNvSpPr>
            <a:spLocks noChangeArrowheads="1"/>
          </p:cNvSpPr>
          <p:nvPr/>
        </p:nvSpPr>
        <p:spPr bwMode="auto">
          <a:xfrm>
            <a:off x="928688" y="2071688"/>
            <a:ext cx="4643437"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p>
        </p:txBody>
      </p:sp>
      <p:sp>
        <p:nvSpPr>
          <p:cNvPr id="95242" name="TextBox 17"/>
          <p:cNvSpPr>
            <a:spLocks noChangeArrowheads="1"/>
          </p:cNvSpPr>
          <p:nvPr/>
        </p:nvSpPr>
        <p:spPr bwMode="auto">
          <a:xfrm>
            <a:off x="5072063" y="2109788"/>
            <a:ext cx="500062"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X</a:t>
            </a:r>
            <a:endParaRPr lang="zh-CN" altLang="en-US">
              <a:solidFill>
                <a:srgbClr val="40458C"/>
              </a:solidFill>
              <a:sym typeface="Tahoma" pitchFamily="34" charset="0"/>
            </a:endParaRPr>
          </a:p>
        </p:txBody>
      </p:sp>
      <p:sp>
        <p:nvSpPr>
          <p:cNvPr id="95243" name="Text Box 15"/>
          <p:cNvSpPr>
            <a:spLocks noChangeArrowheads="1"/>
          </p:cNvSpPr>
          <p:nvPr/>
        </p:nvSpPr>
        <p:spPr bwMode="auto">
          <a:xfrm>
            <a:off x="928688" y="5286375"/>
            <a:ext cx="52149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r=x+y   V(r)   0.5*a*x+y*x+y</a:t>
            </a:r>
          </a:p>
        </p:txBody>
      </p:sp>
      <p:sp>
        <p:nvSpPr>
          <p:cNvPr id="95244" name="AutoShape 17"/>
          <p:cNvSpPr>
            <a:spLocks noChangeArrowheads="1"/>
          </p:cNvSpPr>
          <p:nvPr/>
        </p:nvSpPr>
        <p:spPr bwMode="auto">
          <a:xfrm>
            <a:off x="285750" y="26193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Effect>
                                      <p:cBhvr>
                                        <p:cTn id="7" dur="500"/>
                                        <p:tgtEl>
                                          <p:spTgt spid="95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40"/>
                                        </p:tgtEl>
                                        <p:attrNameLst>
                                          <p:attrName>style.visibility</p:attrName>
                                        </p:attrNameLst>
                                      </p:cBhvr>
                                      <p:to>
                                        <p:strVal val="visible"/>
                                      </p:to>
                                    </p:set>
                                    <p:animEffect>
                                      <p:cBhvr>
                                        <p:cTn id="12" dur="500"/>
                                        <p:tgtEl>
                                          <p:spTgt spid="95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3"/>
                                        </p:tgtEl>
                                        <p:attrNameLst>
                                          <p:attrName>style.visibility</p:attrName>
                                        </p:attrNameLst>
                                      </p:cBhvr>
                                      <p:to>
                                        <p:strVal val="visible"/>
                                      </p:to>
                                    </p:set>
                                    <p:animEffect>
                                      <p:cBhvr>
                                        <p:cTn id="17" dur="500"/>
                                        <p:tgtEl>
                                          <p:spTgt spid="95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42"/>
                                        </p:tgtEl>
                                        <p:attrNameLst>
                                          <p:attrName>style.visibility</p:attrName>
                                        </p:attrNameLst>
                                      </p:cBhvr>
                                      <p:to>
                                        <p:strVal val="visible"/>
                                      </p:to>
                                    </p:set>
                                    <p:animEffect>
                                      <p:cBhvr>
                                        <p:cTn id="22" dur="500"/>
                                        <p:tgtEl>
                                          <p:spTgt spid="952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9"/>
                                        </p:tgtEl>
                                        <p:attrNameLst>
                                          <p:attrName>style.visibility</p:attrName>
                                        </p:attrNameLst>
                                      </p:cBhvr>
                                      <p:to>
                                        <p:strVal val="visible"/>
                                      </p:to>
                                    </p:set>
                                    <p:animEffect>
                                      <p:cBhvr>
                                        <p:cTn id="27" dur="5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bldLvl="0" animBg="1" autoUpdateAnimBg="0"/>
      <p:bldP spid="95240" grpId="0" bldLvl="0" autoUpdateAnimBg="0"/>
      <p:bldP spid="95241" grpId="0" bldLvl="0" animBg="1" autoUpdateAnimBg="0"/>
      <p:bldP spid="95242" grpId="0" bldLvl="0" animBg="1" autoUpdateAnimBg="0"/>
      <p:bldP spid="95243" grpId="0" bldLvl="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p:cNvSpPr>
          <p:nvPr/>
        </p:nvSpPr>
        <p:spPr bwMode="auto">
          <a:xfrm>
            <a:off x="179388" y="1339850"/>
            <a:ext cx="8439150" cy="5375275"/>
          </a:xfrm>
          <a:prstGeom prst="horizontalScroll">
            <a:avLst>
              <a:gd name="adj" fmla="val 7704"/>
            </a:avLst>
          </a:prstGeom>
          <a:solidFill>
            <a:srgbClr val="FFCC99"/>
          </a:solidFill>
          <a:ln w="2857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96259" name="AutoShape 3"/>
          <p:cNvSpPr>
            <a:spLocks/>
          </p:cNvSpPr>
          <p:nvPr/>
        </p:nvSpPr>
        <p:spPr bwMode="auto">
          <a:xfrm>
            <a:off x="2378075" y="398463"/>
            <a:ext cx="3835400" cy="1009650"/>
          </a:xfrm>
          <a:custGeom>
            <a:avLst/>
            <a:gdLst>
              <a:gd name="T0" fmla="*/ 20014 w 21600"/>
              <a:gd name="T1" fmla="*/ 10800 h 21600"/>
              <a:gd name="T2" fmla="*/ 10800 w 21600"/>
              <a:gd name="T3" fmla="*/ 21600 h 21600"/>
              <a:gd name="T4" fmla="*/ 1586 w 21600"/>
              <a:gd name="T5" fmla="*/ 10800 h 21600"/>
              <a:gd name="T6" fmla="*/ 1080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3172" y="21600"/>
                </a:lnTo>
                <a:lnTo>
                  <a:pt x="18428" y="21600"/>
                </a:lnTo>
                <a:lnTo>
                  <a:pt x="21600" y="0"/>
                </a:lnTo>
                <a:close/>
              </a:path>
            </a:pathLst>
          </a:custGeom>
          <a:solidFill>
            <a:srgbClr val="0000FF"/>
          </a:solidFill>
          <a:ln w="28575" cmpd="sng">
            <a:solidFill>
              <a:srgbClr val="FF3300"/>
            </a:solidFill>
            <a:prstDash val="dashDot"/>
            <a:miter lim="800000"/>
            <a:headEnd/>
            <a:tailEnd/>
          </a:ln>
        </p:spPr>
        <p:txBody>
          <a:bodyPr>
            <a:spAutoFit/>
          </a:bodyPr>
          <a:lstStyle/>
          <a:p>
            <a:pPr algn="dist">
              <a:spcBef>
                <a:spcPct val="50000"/>
              </a:spcBef>
            </a:pPr>
            <a:r>
              <a:rPr lang="zh-CN" altLang="en-US" sz="4000" b="1">
                <a:solidFill>
                  <a:schemeClr val="bg1"/>
                </a:solidFill>
                <a:latin typeface="Times New Roman" pitchFamily="18" charset="0"/>
                <a:ea typeface="黑体" pitchFamily="49" charset="-122"/>
                <a:sym typeface="Times New Roman" pitchFamily="18" charset="0"/>
              </a:rPr>
              <a:t>本章小结</a:t>
            </a:r>
            <a:endParaRPr lang="zh-CN" altLang="en-US"/>
          </a:p>
        </p:txBody>
      </p:sp>
      <p:sp>
        <p:nvSpPr>
          <p:cNvPr id="96260" name="Text Box 5"/>
          <p:cNvSpPr>
            <a:spLocks noChangeArrowheads="1"/>
          </p:cNvSpPr>
          <p:nvPr/>
        </p:nvSpPr>
        <p:spPr bwMode="auto">
          <a:xfrm>
            <a:off x="1692275" y="2997200"/>
            <a:ext cx="5430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a:latin typeface="Times New Roman" pitchFamily="18" charset="0"/>
              </a:rPr>
              <a:t>１</a:t>
            </a:r>
            <a:r>
              <a:rPr lang="en-US" sz="2800">
                <a:latin typeface="Times New Roman" pitchFamily="18" charset="0"/>
              </a:rPr>
              <a:t>. </a:t>
            </a:r>
            <a:r>
              <a:rPr lang="zh-CN" altLang="en-US" sz="2800">
                <a:latin typeface="Times New Roman" pitchFamily="18" charset="0"/>
              </a:rPr>
              <a:t>函数的定义和声明。</a:t>
            </a:r>
            <a:endParaRPr lang="zh-CN" altLang="en-US"/>
          </a:p>
        </p:txBody>
      </p:sp>
      <p:sp>
        <p:nvSpPr>
          <p:cNvPr id="96261" name="Text Box 6"/>
          <p:cNvSpPr>
            <a:spLocks noChangeArrowheads="1"/>
          </p:cNvSpPr>
          <p:nvPr/>
        </p:nvSpPr>
        <p:spPr bwMode="auto">
          <a:xfrm>
            <a:off x="1692275" y="5084763"/>
            <a:ext cx="58293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４</a:t>
            </a:r>
            <a:r>
              <a:rPr lang="en-US" sz="2800">
                <a:latin typeface="Times New Roman" pitchFamily="18" charset="0"/>
              </a:rPr>
              <a:t>. </a:t>
            </a:r>
            <a:r>
              <a:rPr lang="zh-CN" altLang="en-US" sz="2800">
                <a:latin typeface="Times New Roman" pitchFamily="18" charset="0"/>
              </a:rPr>
              <a:t>变量的存储类别和作用域。</a:t>
            </a:r>
            <a:endParaRPr lang="en-US" sz="2800">
              <a:latin typeface="Times New Roman" pitchFamily="18" charset="0"/>
            </a:endParaRPr>
          </a:p>
          <a:p>
            <a:pPr marL="381000" indent="-381000">
              <a:spcBef>
                <a:spcPct val="50000"/>
              </a:spcBef>
            </a:pPr>
            <a:r>
              <a:rPr lang="en-US" sz="2800">
                <a:latin typeface="Times New Roman" pitchFamily="18" charset="0"/>
              </a:rPr>
              <a:t>  5. </a:t>
            </a:r>
            <a:r>
              <a:rPr lang="zh-CN" altLang="en-US" sz="2800">
                <a:latin typeface="Times New Roman" pitchFamily="18" charset="0"/>
              </a:rPr>
              <a:t>宏的应用 </a:t>
            </a:r>
          </a:p>
        </p:txBody>
      </p:sp>
      <p:sp>
        <p:nvSpPr>
          <p:cNvPr id="96262" name="Text Box 7"/>
          <p:cNvSpPr>
            <a:spLocks noChangeArrowheads="1"/>
          </p:cNvSpPr>
          <p:nvPr/>
        </p:nvSpPr>
        <p:spPr bwMode="auto">
          <a:xfrm>
            <a:off x="1692275" y="4437063"/>
            <a:ext cx="5829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３</a:t>
            </a:r>
            <a:r>
              <a:rPr lang="en-US" sz="2800">
                <a:latin typeface="Times New Roman" pitchFamily="18" charset="0"/>
              </a:rPr>
              <a:t>. </a:t>
            </a:r>
            <a:r>
              <a:rPr lang="zh-CN" altLang="en-US" sz="2800">
                <a:latin typeface="Times New Roman" pitchFamily="18" charset="0"/>
              </a:rPr>
              <a:t>函数嵌套和递归的概念</a:t>
            </a:r>
            <a:endParaRPr lang="zh-CN" altLang="en-US"/>
          </a:p>
        </p:txBody>
      </p:sp>
      <p:grpSp>
        <p:nvGrpSpPr>
          <p:cNvPr id="96263" name="Group 8"/>
          <p:cNvGrpSpPr>
            <a:grpSpLocks/>
          </p:cNvGrpSpPr>
          <p:nvPr/>
        </p:nvGrpSpPr>
        <p:grpSpPr bwMode="auto">
          <a:xfrm flipH="1">
            <a:off x="7181850" y="5067300"/>
            <a:ext cx="1695450" cy="1385888"/>
            <a:chOff x="0" y="0"/>
            <a:chExt cx="1068" cy="873"/>
          </a:xfrm>
        </p:grpSpPr>
        <p:sp>
          <p:nvSpPr>
            <p:cNvPr id="96264" name="Freeform 9"/>
            <p:cNvSpPr>
              <a:spLocks noChangeArrowheads="1"/>
            </p:cNvSpPr>
            <p:nvPr/>
          </p:nvSpPr>
          <p:spPr bwMode="auto">
            <a:xfrm>
              <a:off x="72" y="0"/>
              <a:ext cx="996" cy="682"/>
            </a:xfrm>
            <a:custGeom>
              <a:avLst/>
              <a:gdLst>
                <a:gd name="T0" fmla="*/ 322 w 1991"/>
                <a:gd name="T1" fmla="*/ 1210 h 1363"/>
                <a:gd name="T2" fmla="*/ 243 w 1991"/>
                <a:gd name="T3" fmla="*/ 1255 h 1363"/>
                <a:gd name="T4" fmla="*/ 144 w 1991"/>
                <a:gd name="T5" fmla="*/ 1291 h 1363"/>
                <a:gd name="T6" fmla="*/ 63 w 1991"/>
                <a:gd name="T7" fmla="*/ 1279 h 1363"/>
                <a:gd name="T8" fmla="*/ 5 w 1991"/>
                <a:gd name="T9" fmla="*/ 1233 h 1363"/>
                <a:gd name="T10" fmla="*/ 32 w 1991"/>
                <a:gd name="T11" fmla="*/ 1132 h 1363"/>
                <a:gd name="T12" fmla="*/ 128 w 1991"/>
                <a:gd name="T13" fmla="*/ 1016 h 1363"/>
                <a:gd name="T14" fmla="*/ 202 w 1991"/>
                <a:gd name="T15" fmla="*/ 961 h 1363"/>
                <a:gd name="T16" fmla="*/ 236 w 1991"/>
                <a:gd name="T17" fmla="*/ 948 h 1363"/>
                <a:gd name="T18" fmla="*/ 437 w 1991"/>
                <a:gd name="T19" fmla="*/ 774 h 1363"/>
                <a:gd name="T20" fmla="*/ 502 w 1991"/>
                <a:gd name="T21" fmla="*/ 702 h 1363"/>
                <a:gd name="T22" fmla="*/ 552 w 1991"/>
                <a:gd name="T23" fmla="*/ 685 h 1363"/>
                <a:gd name="T24" fmla="*/ 615 w 1991"/>
                <a:gd name="T25" fmla="*/ 664 h 1363"/>
                <a:gd name="T26" fmla="*/ 705 w 1991"/>
                <a:gd name="T27" fmla="*/ 611 h 1363"/>
                <a:gd name="T28" fmla="*/ 664 w 1991"/>
                <a:gd name="T29" fmla="*/ 528 h 1363"/>
                <a:gd name="T30" fmla="*/ 611 w 1991"/>
                <a:gd name="T31" fmla="*/ 487 h 1363"/>
                <a:gd name="T32" fmla="*/ 577 w 1991"/>
                <a:gd name="T33" fmla="*/ 409 h 1363"/>
                <a:gd name="T34" fmla="*/ 589 w 1991"/>
                <a:gd name="T35" fmla="*/ 373 h 1363"/>
                <a:gd name="T36" fmla="*/ 563 w 1991"/>
                <a:gd name="T37" fmla="*/ 345 h 1363"/>
                <a:gd name="T38" fmla="*/ 573 w 1991"/>
                <a:gd name="T39" fmla="*/ 217 h 1363"/>
                <a:gd name="T40" fmla="*/ 633 w 1991"/>
                <a:gd name="T41" fmla="*/ 104 h 1363"/>
                <a:gd name="T42" fmla="*/ 784 w 1991"/>
                <a:gd name="T43" fmla="*/ 13 h 1363"/>
                <a:gd name="T44" fmla="*/ 925 w 1991"/>
                <a:gd name="T45" fmla="*/ 7 h 1363"/>
                <a:gd name="T46" fmla="*/ 1032 w 1991"/>
                <a:gd name="T47" fmla="*/ 70 h 1363"/>
                <a:gd name="T48" fmla="*/ 1092 w 1991"/>
                <a:gd name="T49" fmla="*/ 155 h 1363"/>
                <a:gd name="T50" fmla="*/ 1126 w 1991"/>
                <a:gd name="T51" fmla="*/ 246 h 1363"/>
                <a:gd name="T52" fmla="*/ 1114 w 1991"/>
                <a:gd name="T53" fmla="*/ 284 h 1363"/>
                <a:gd name="T54" fmla="*/ 1104 w 1991"/>
                <a:gd name="T55" fmla="*/ 328 h 1363"/>
                <a:gd name="T56" fmla="*/ 1152 w 1991"/>
                <a:gd name="T57" fmla="*/ 333 h 1363"/>
                <a:gd name="T58" fmla="*/ 1157 w 1991"/>
                <a:gd name="T59" fmla="*/ 412 h 1363"/>
                <a:gd name="T60" fmla="*/ 1126 w 1991"/>
                <a:gd name="T61" fmla="*/ 492 h 1363"/>
                <a:gd name="T62" fmla="*/ 1098 w 1991"/>
                <a:gd name="T63" fmla="*/ 501 h 1363"/>
                <a:gd name="T64" fmla="*/ 1091 w 1991"/>
                <a:gd name="T65" fmla="*/ 646 h 1363"/>
                <a:gd name="T66" fmla="*/ 1130 w 1991"/>
                <a:gd name="T67" fmla="*/ 650 h 1363"/>
                <a:gd name="T68" fmla="*/ 1211 w 1991"/>
                <a:gd name="T69" fmla="*/ 660 h 1363"/>
                <a:gd name="T70" fmla="*/ 1274 w 1991"/>
                <a:gd name="T71" fmla="*/ 664 h 1363"/>
                <a:gd name="T72" fmla="*/ 1345 w 1991"/>
                <a:gd name="T73" fmla="*/ 683 h 1363"/>
                <a:gd name="T74" fmla="*/ 1406 w 1991"/>
                <a:gd name="T75" fmla="*/ 721 h 1363"/>
                <a:gd name="T76" fmla="*/ 1451 w 1991"/>
                <a:gd name="T77" fmla="*/ 764 h 1363"/>
                <a:gd name="T78" fmla="*/ 1521 w 1991"/>
                <a:gd name="T79" fmla="*/ 837 h 1363"/>
                <a:gd name="T80" fmla="*/ 1572 w 1991"/>
                <a:gd name="T81" fmla="*/ 848 h 1363"/>
                <a:gd name="T82" fmla="*/ 1618 w 1991"/>
                <a:gd name="T83" fmla="*/ 882 h 1363"/>
                <a:gd name="T84" fmla="*/ 1710 w 1991"/>
                <a:gd name="T85" fmla="*/ 951 h 1363"/>
                <a:gd name="T86" fmla="*/ 1776 w 1991"/>
                <a:gd name="T87" fmla="*/ 1007 h 1363"/>
                <a:gd name="T88" fmla="*/ 1809 w 1991"/>
                <a:gd name="T89" fmla="*/ 1035 h 1363"/>
                <a:gd name="T90" fmla="*/ 1838 w 1991"/>
                <a:gd name="T91" fmla="*/ 1044 h 1363"/>
                <a:gd name="T92" fmla="*/ 1951 w 1991"/>
                <a:gd name="T93" fmla="*/ 1128 h 1363"/>
                <a:gd name="T94" fmla="*/ 1984 w 1991"/>
                <a:gd name="T95" fmla="*/ 1188 h 1363"/>
                <a:gd name="T96" fmla="*/ 1987 w 1991"/>
                <a:gd name="T97" fmla="*/ 1228 h 1363"/>
                <a:gd name="T98" fmla="*/ 1911 w 1991"/>
                <a:gd name="T99" fmla="*/ 1270 h 1363"/>
                <a:gd name="T100" fmla="*/ 1713 w 1991"/>
                <a:gd name="T101" fmla="*/ 1313 h 1363"/>
                <a:gd name="T102" fmla="*/ 1612 w 1991"/>
                <a:gd name="T103" fmla="*/ 1332 h 1363"/>
                <a:gd name="T104" fmla="*/ 1602 w 1991"/>
                <a:gd name="T105" fmla="*/ 1336 h 1363"/>
                <a:gd name="T106" fmla="*/ 1607 w 1991"/>
                <a:gd name="T107" fmla="*/ 1336 h 1363"/>
                <a:gd name="T108" fmla="*/ 1538 w 1991"/>
                <a:gd name="T109" fmla="*/ 1355 h 1363"/>
                <a:gd name="T110" fmla="*/ 1470 w 1991"/>
                <a:gd name="T111" fmla="*/ 1321 h 1363"/>
                <a:gd name="T112" fmla="*/ 1450 w 1991"/>
                <a:gd name="T113" fmla="*/ 1312 h 1363"/>
                <a:gd name="T114" fmla="*/ 1374 w 1991"/>
                <a:gd name="T115" fmla="*/ 1355 h 1363"/>
                <a:gd name="T116" fmla="*/ 1294 w 1991"/>
                <a:gd name="T117" fmla="*/ 1322 h 1363"/>
                <a:gd name="T118" fmla="*/ 1265 w 1991"/>
                <a:gd name="T119" fmla="*/ 1328 h 1363"/>
                <a:gd name="T120" fmla="*/ 1243 w 1991"/>
                <a:gd name="T121" fmla="*/ 1328 h 13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91"/>
                <a:gd name="T184" fmla="*/ 0 h 1363"/>
                <a:gd name="T185" fmla="*/ 1991 w 1991"/>
                <a:gd name="T186" fmla="*/ 1363 h 13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91" h="1363">
                  <a:moveTo>
                    <a:pt x="1232" y="1315"/>
                  </a:moveTo>
                  <a:lnTo>
                    <a:pt x="1206" y="1259"/>
                  </a:lnTo>
                  <a:lnTo>
                    <a:pt x="1219" y="1222"/>
                  </a:lnTo>
                  <a:lnTo>
                    <a:pt x="354" y="1232"/>
                  </a:lnTo>
                  <a:lnTo>
                    <a:pt x="322" y="1210"/>
                  </a:lnTo>
                  <a:lnTo>
                    <a:pt x="317" y="1213"/>
                  </a:lnTo>
                  <a:lnTo>
                    <a:pt x="307" y="1219"/>
                  </a:lnTo>
                  <a:lnTo>
                    <a:pt x="289" y="1230"/>
                  </a:lnTo>
                  <a:lnTo>
                    <a:pt x="267" y="1241"/>
                  </a:lnTo>
                  <a:lnTo>
                    <a:pt x="243" y="1255"/>
                  </a:lnTo>
                  <a:lnTo>
                    <a:pt x="218" y="1267"/>
                  </a:lnTo>
                  <a:lnTo>
                    <a:pt x="192" y="1278"/>
                  </a:lnTo>
                  <a:lnTo>
                    <a:pt x="169" y="1286"/>
                  </a:lnTo>
                  <a:lnTo>
                    <a:pt x="158" y="1289"/>
                  </a:lnTo>
                  <a:lnTo>
                    <a:pt x="144" y="1291"/>
                  </a:lnTo>
                  <a:lnTo>
                    <a:pt x="128" y="1291"/>
                  </a:lnTo>
                  <a:lnTo>
                    <a:pt x="112" y="1290"/>
                  </a:lnTo>
                  <a:lnTo>
                    <a:pt x="96" y="1287"/>
                  </a:lnTo>
                  <a:lnTo>
                    <a:pt x="80" y="1284"/>
                  </a:lnTo>
                  <a:lnTo>
                    <a:pt x="63" y="1279"/>
                  </a:lnTo>
                  <a:lnTo>
                    <a:pt x="47" y="1272"/>
                  </a:lnTo>
                  <a:lnTo>
                    <a:pt x="33" y="1266"/>
                  </a:lnTo>
                  <a:lnTo>
                    <a:pt x="22" y="1256"/>
                  </a:lnTo>
                  <a:lnTo>
                    <a:pt x="12" y="1245"/>
                  </a:lnTo>
                  <a:lnTo>
                    <a:pt x="5" y="1233"/>
                  </a:lnTo>
                  <a:lnTo>
                    <a:pt x="0" y="1219"/>
                  </a:lnTo>
                  <a:lnTo>
                    <a:pt x="0" y="1203"/>
                  </a:lnTo>
                  <a:lnTo>
                    <a:pt x="3" y="1186"/>
                  </a:lnTo>
                  <a:lnTo>
                    <a:pt x="12" y="1168"/>
                  </a:lnTo>
                  <a:lnTo>
                    <a:pt x="32" y="1132"/>
                  </a:lnTo>
                  <a:lnTo>
                    <a:pt x="53" y="1101"/>
                  </a:lnTo>
                  <a:lnTo>
                    <a:pt x="73" y="1074"/>
                  </a:lnTo>
                  <a:lnTo>
                    <a:pt x="92" y="1051"/>
                  </a:lnTo>
                  <a:lnTo>
                    <a:pt x="111" y="1032"/>
                  </a:lnTo>
                  <a:lnTo>
                    <a:pt x="128" y="1016"/>
                  </a:lnTo>
                  <a:lnTo>
                    <a:pt x="145" y="1002"/>
                  </a:lnTo>
                  <a:lnTo>
                    <a:pt x="160" y="989"/>
                  </a:lnTo>
                  <a:lnTo>
                    <a:pt x="175" y="978"/>
                  </a:lnTo>
                  <a:lnTo>
                    <a:pt x="189" y="969"/>
                  </a:lnTo>
                  <a:lnTo>
                    <a:pt x="202" y="961"/>
                  </a:lnTo>
                  <a:lnTo>
                    <a:pt x="213" y="956"/>
                  </a:lnTo>
                  <a:lnTo>
                    <a:pt x="222" y="952"/>
                  </a:lnTo>
                  <a:lnTo>
                    <a:pt x="230" y="950"/>
                  </a:lnTo>
                  <a:lnTo>
                    <a:pt x="235" y="948"/>
                  </a:lnTo>
                  <a:lnTo>
                    <a:pt x="236" y="948"/>
                  </a:lnTo>
                  <a:lnTo>
                    <a:pt x="332" y="845"/>
                  </a:lnTo>
                  <a:lnTo>
                    <a:pt x="416" y="806"/>
                  </a:lnTo>
                  <a:lnTo>
                    <a:pt x="418" y="801"/>
                  </a:lnTo>
                  <a:lnTo>
                    <a:pt x="426" y="790"/>
                  </a:lnTo>
                  <a:lnTo>
                    <a:pt x="437" y="774"/>
                  </a:lnTo>
                  <a:lnTo>
                    <a:pt x="449" y="755"/>
                  </a:lnTo>
                  <a:lnTo>
                    <a:pt x="464" y="737"/>
                  </a:lnTo>
                  <a:lnTo>
                    <a:pt x="478" y="719"/>
                  </a:lnTo>
                  <a:lnTo>
                    <a:pt x="491" y="708"/>
                  </a:lnTo>
                  <a:lnTo>
                    <a:pt x="502" y="702"/>
                  </a:lnTo>
                  <a:lnTo>
                    <a:pt x="512" y="700"/>
                  </a:lnTo>
                  <a:lnTo>
                    <a:pt x="522" y="698"/>
                  </a:lnTo>
                  <a:lnTo>
                    <a:pt x="531" y="693"/>
                  </a:lnTo>
                  <a:lnTo>
                    <a:pt x="542" y="689"/>
                  </a:lnTo>
                  <a:lnTo>
                    <a:pt x="552" y="685"/>
                  </a:lnTo>
                  <a:lnTo>
                    <a:pt x="562" y="681"/>
                  </a:lnTo>
                  <a:lnTo>
                    <a:pt x="573" y="678"/>
                  </a:lnTo>
                  <a:lnTo>
                    <a:pt x="583" y="676"/>
                  </a:lnTo>
                  <a:lnTo>
                    <a:pt x="597" y="672"/>
                  </a:lnTo>
                  <a:lnTo>
                    <a:pt x="615" y="664"/>
                  </a:lnTo>
                  <a:lnTo>
                    <a:pt x="636" y="653"/>
                  </a:lnTo>
                  <a:lnTo>
                    <a:pt x="657" y="641"/>
                  </a:lnTo>
                  <a:lnTo>
                    <a:pt x="678" y="630"/>
                  </a:lnTo>
                  <a:lnTo>
                    <a:pt x="694" y="619"/>
                  </a:lnTo>
                  <a:lnTo>
                    <a:pt x="705" y="611"/>
                  </a:lnTo>
                  <a:lnTo>
                    <a:pt x="710" y="609"/>
                  </a:lnTo>
                  <a:lnTo>
                    <a:pt x="676" y="527"/>
                  </a:lnTo>
                  <a:lnTo>
                    <a:pt x="675" y="528"/>
                  </a:lnTo>
                  <a:lnTo>
                    <a:pt x="671" y="529"/>
                  </a:lnTo>
                  <a:lnTo>
                    <a:pt x="664" y="528"/>
                  </a:lnTo>
                  <a:lnTo>
                    <a:pt x="653" y="521"/>
                  </a:lnTo>
                  <a:lnTo>
                    <a:pt x="645" y="515"/>
                  </a:lnTo>
                  <a:lnTo>
                    <a:pt x="635" y="507"/>
                  </a:lnTo>
                  <a:lnTo>
                    <a:pt x="623" y="497"/>
                  </a:lnTo>
                  <a:lnTo>
                    <a:pt x="611" y="487"/>
                  </a:lnTo>
                  <a:lnTo>
                    <a:pt x="599" y="474"/>
                  </a:lnTo>
                  <a:lnTo>
                    <a:pt x="590" y="462"/>
                  </a:lnTo>
                  <a:lnTo>
                    <a:pt x="582" y="449"/>
                  </a:lnTo>
                  <a:lnTo>
                    <a:pt x="578" y="436"/>
                  </a:lnTo>
                  <a:lnTo>
                    <a:pt x="577" y="409"/>
                  </a:lnTo>
                  <a:lnTo>
                    <a:pt x="580" y="390"/>
                  </a:lnTo>
                  <a:lnTo>
                    <a:pt x="585" y="377"/>
                  </a:lnTo>
                  <a:lnTo>
                    <a:pt x="592" y="370"/>
                  </a:lnTo>
                  <a:lnTo>
                    <a:pt x="592" y="371"/>
                  </a:lnTo>
                  <a:lnTo>
                    <a:pt x="589" y="373"/>
                  </a:lnTo>
                  <a:lnTo>
                    <a:pt x="584" y="368"/>
                  </a:lnTo>
                  <a:lnTo>
                    <a:pt x="580" y="352"/>
                  </a:lnTo>
                  <a:lnTo>
                    <a:pt x="575" y="345"/>
                  </a:lnTo>
                  <a:lnTo>
                    <a:pt x="568" y="346"/>
                  </a:lnTo>
                  <a:lnTo>
                    <a:pt x="563" y="345"/>
                  </a:lnTo>
                  <a:lnTo>
                    <a:pt x="560" y="337"/>
                  </a:lnTo>
                  <a:lnTo>
                    <a:pt x="561" y="314"/>
                  </a:lnTo>
                  <a:lnTo>
                    <a:pt x="565" y="277"/>
                  </a:lnTo>
                  <a:lnTo>
                    <a:pt x="569" y="240"/>
                  </a:lnTo>
                  <a:lnTo>
                    <a:pt x="573" y="217"/>
                  </a:lnTo>
                  <a:lnTo>
                    <a:pt x="578" y="195"/>
                  </a:lnTo>
                  <a:lnTo>
                    <a:pt x="587" y="172"/>
                  </a:lnTo>
                  <a:lnTo>
                    <a:pt x="598" y="149"/>
                  </a:lnTo>
                  <a:lnTo>
                    <a:pt x="613" y="127"/>
                  </a:lnTo>
                  <a:lnTo>
                    <a:pt x="633" y="104"/>
                  </a:lnTo>
                  <a:lnTo>
                    <a:pt x="657" y="82"/>
                  </a:lnTo>
                  <a:lnTo>
                    <a:pt x="686" y="62"/>
                  </a:lnTo>
                  <a:lnTo>
                    <a:pt x="719" y="41"/>
                  </a:lnTo>
                  <a:lnTo>
                    <a:pt x="752" y="25"/>
                  </a:lnTo>
                  <a:lnTo>
                    <a:pt x="784" y="13"/>
                  </a:lnTo>
                  <a:lnTo>
                    <a:pt x="815" y="5"/>
                  </a:lnTo>
                  <a:lnTo>
                    <a:pt x="845" y="0"/>
                  </a:lnTo>
                  <a:lnTo>
                    <a:pt x="872" y="0"/>
                  </a:lnTo>
                  <a:lnTo>
                    <a:pt x="900" y="3"/>
                  </a:lnTo>
                  <a:lnTo>
                    <a:pt x="925" y="7"/>
                  </a:lnTo>
                  <a:lnTo>
                    <a:pt x="951" y="15"/>
                  </a:lnTo>
                  <a:lnTo>
                    <a:pt x="974" y="26"/>
                  </a:lnTo>
                  <a:lnTo>
                    <a:pt x="994" y="38"/>
                  </a:lnTo>
                  <a:lnTo>
                    <a:pt x="1014" y="53"/>
                  </a:lnTo>
                  <a:lnTo>
                    <a:pt x="1032" y="70"/>
                  </a:lnTo>
                  <a:lnTo>
                    <a:pt x="1050" y="87"/>
                  </a:lnTo>
                  <a:lnTo>
                    <a:pt x="1065" y="106"/>
                  </a:lnTo>
                  <a:lnTo>
                    <a:pt x="1077" y="126"/>
                  </a:lnTo>
                  <a:lnTo>
                    <a:pt x="1089" y="147"/>
                  </a:lnTo>
                  <a:lnTo>
                    <a:pt x="1092" y="155"/>
                  </a:lnTo>
                  <a:lnTo>
                    <a:pt x="1098" y="170"/>
                  </a:lnTo>
                  <a:lnTo>
                    <a:pt x="1105" y="187"/>
                  </a:lnTo>
                  <a:lnTo>
                    <a:pt x="1112" y="208"/>
                  </a:lnTo>
                  <a:lnTo>
                    <a:pt x="1119" y="227"/>
                  </a:lnTo>
                  <a:lnTo>
                    <a:pt x="1126" y="246"/>
                  </a:lnTo>
                  <a:lnTo>
                    <a:pt x="1130" y="260"/>
                  </a:lnTo>
                  <a:lnTo>
                    <a:pt x="1134" y="269"/>
                  </a:lnTo>
                  <a:lnTo>
                    <a:pt x="1133" y="276"/>
                  </a:lnTo>
                  <a:lnTo>
                    <a:pt x="1124" y="280"/>
                  </a:lnTo>
                  <a:lnTo>
                    <a:pt x="1114" y="284"/>
                  </a:lnTo>
                  <a:lnTo>
                    <a:pt x="1111" y="292"/>
                  </a:lnTo>
                  <a:lnTo>
                    <a:pt x="1114" y="309"/>
                  </a:lnTo>
                  <a:lnTo>
                    <a:pt x="1113" y="313"/>
                  </a:lnTo>
                  <a:lnTo>
                    <a:pt x="1109" y="316"/>
                  </a:lnTo>
                  <a:lnTo>
                    <a:pt x="1104" y="328"/>
                  </a:lnTo>
                  <a:lnTo>
                    <a:pt x="1107" y="327"/>
                  </a:lnTo>
                  <a:lnTo>
                    <a:pt x="1115" y="327"/>
                  </a:lnTo>
                  <a:lnTo>
                    <a:pt x="1128" y="325"/>
                  </a:lnTo>
                  <a:lnTo>
                    <a:pt x="1141" y="328"/>
                  </a:lnTo>
                  <a:lnTo>
                    <a:pt x="1152" y="333"/>
                  </a:lnTo>
                  <a:lnTo>
                    <a:pt x="1162" y="345"/>
                  </a:lnTo>
                  <a:lnTo>
                    <a:pt x="1166" y="362"/>
                  </a:lnTo>
                  <a:lnTo>
                    <a:pt x="1163" y="386"/>
                  </a:lnTo>
                  <a:lnTo>
                    <a:pt x="1160" y="397"/>
                  </a:lnTo>
                  <a:lnTo>
                    <a:pt x="1157" y="412"/>
                  </a:lnTo>
                  <a:lnTo>
                    <a:pt x="1152" y="430"/>
                  </a:lnTo>
                  <a:lnTo>
                    <a:pt x="1148" y="449"/>
                  </a:lnTo>
                  <a:lnTo>
                    <a:pt x="1141" y="466"/>
                  </a:lnTo>
                  <a:lnTo>
                    <a:pt x="1134" y="482"/>
                  </a:lnTo>
                  <a:lnTo>
                    <a:pt x="1126" y="492"/>
                  </a:lnTo>
                  <a:lnTo>
                    <a:pt x="1117" y="497"/>
                  </a:lnTo>
                  <a:lnTo>
                    <a:pt x="1112" y="497"/>
                  </a:lnTo>
                  <a:lnTo>
                    <a:pt x="1106" y="495"/>
                  </a:lnTo>
                  <a:lnTo>
                    <a:pt x="1102" y="496"/>
                  </a:lnTo>
                  <a:lnTo>
                    <a:pt x="1098" y="501"/>
                  </a:lnTo>
                  <a:lnTo>
                    <a:pt x="1088" y="528"/>
                  </a:lnTo>
                  <a:lnTo>
                    <a:pt x="1080" y="559"/>
                  </a:lnTo>
                  <a:lnTo>
                    <a:pt x="1074" y="586"/>
                  </a:lnTo>
                  <a:lnTo>
                    <a:pt x="1073" y="596"/>
                  </a:lnTo>
                  <a:lnTo>
                    <a:pt x="1091" y="646"/>
                  </a:lnTo>
                  <a:lnTo>
                    <a:pt x="1094" y="646"/>
                  </a:lnTo>
                  <a:lnTo>
                    <a:pt x="1098" y="647"/>
                  </a:lnTo>
                  <a:lnTo>
                    <a:pt x="1107" y="648"/>
                  </a:lnTo>
                  <a:lnTo>
                    <a:pt x="1118" y="649"/>
                  </a:lnTo>
                  <a:lnTo>
                    <a:pt x="1130" y="650"/>
                  </a:lnTo>
                  <a:lnTo>
                    <a:pt x="1145" y="653"/>
                  </a:lnTo>
                  <a:lnTo>
                    <a:pt x="1162" y="654"/>
                  </a:lnTo>
                  <a:lnTo>
                    <a:pt x="1178" y="656"/>
                  </a:lnTo>
                  <a:lnTo>
                    <a:pt x="1195" y="658"/>
                  </a:lnTo>
                  <a:lnTo>
                    <a:pt x="1211" y="660"/>
                  </a:lnTo>
                  <a:lnTo>
                    <a:pt x="1227" y="662"/>
                  </a:lnTo>
                  <a:lnTo>
                    <a:pt x="1242" y="663"/>
                  </a:lnTo>
                  <a:lnTo>
                    <a:pt x="1255" y="664"/>
                  </a:lnTo>
                  <a:lnTo>
                    <a:pt x="1266" y="664"/>
                  </a:lnTo>
                  <a:lnTo>
                    <a:pt x="1274" y="664"/>
                  </a:lnTo>
                  <a:lnTo>
                    <a:pt x="1280" y="664"/>
                  </a:lnTo>
                  <a:lnTo>
                    <a:pt x="1292" y="664"/>
                  </a:lnTo>
                  <a:lnTo>
                    <a:pt x="1307" y="669"/>
                  </a:lnTo>
                  <a:lnTo>
                    <a:pt x="1325" y="674"/>
                  </a:lnTo>
                  <a:lnTo>
                    <a:pt x="1345" y="683"/>
                  </a:lnTo>
                  <a:lnTo>
                    <a:pt x="1363" y="692"/>
                  </a:lnTo>
                  <a:lnTo>
                    <a:pt x="1379" y="700"/>
                  </a:lnTo>
                  <a:lnTo>
                    <a:pt x="1392" y="708"/>
                  </a:lnTo>
                  <a:lnTo>
                    <a:pt x="1400" y="715"/>
                  </a:lnTo>
                  <a:lnTo>
                    <a:pt x="1406" y="721"/>
                  </a:lnTo>
                  <a:lnTo>
                    <a:pt x="1413" y="727"/>
                  </a:lnTo>
                  <a:lnTo>
                    <a:pt x="1421" y="734"/>
                  </a:lnTo>
                  <a:lnTo>
                    <a:pt x="1430" y="742"/>
                  </a:lnTo>
                  <a:lnTo>
                    <a:pt x="1440" y="753"/>
                  </a:lnTo>
                  <a:lnTo>
                    <a:pt x="1451" y="764"/>
                  </a:lnTo>
                  <a:lnTo>
                    <a:pt x="1462" y="779"/>
                  </a:lnTo>
                  <a:lnTo>
                    <a:pt x="1474" y="795"/>
                  </a:lnTo>
                  <a:lnTo>
                    <a:pt x="1489" y="814"/>
                  </a:lnTo>
                  <a:lnTo>
                    <a:pt x="1504" y="827"/>
                  </a:lnTo>
                  <a:lnTo>
                    <a:pt x="1521" y="837"/>
                  </a:lnTo>
                  <a:lnTo>
                    <a:pt x="1536" y="843"/>
                  </a:lnTo>
                  <a:lnTo>
                    <a:pt x="1550" y="846"/>
                  </a:lnTo>
                  <a:lnTo>
                    <a:pt x="1561" y="848"/>
                  </a:lnTo>
                  <a:lnTo>
                    <a:pt x="1569" y="848"/>
                  </a:lnTo>
                  <a:lnTo>
                    <a:pt x="1572" y="848"/>
                  </a:lnTo>
                  <a:lnTo>
                    <a:pt x="1574" y="850"/>
                  </a:lnTo>
                  <a:lnTo>
                    <a:pt x="1580" y="854"/>
                  </a:lnTo>
                  <a:lnTo>
                    <a:pt x="1590" y="861"/>
                  </a:lnTo>
                  <a:lnTo>
                    <a:pt x="1603" y="872"/>
                  </a:lnTo>
                  <a:lnTo>
                    <a:pt x="1618" y="882"/>
                  </a:lnTo>
                  <a:lnTo>
                    <a:pt x="1635" y="895"/>
                  </a:lnTo>
                  <a:lnTo>
                    <a:pt x="1654" y="908"/>
                  </a:lnTo>
                  <a:lnTo>
                    <a:pt x="1672" y="922"/>
                  </a:lnTo>
                  <a:lnTo>
                    <a:pt x="1690" y="937"/>
                  </a:lnTo>
                  <a:lnTo>
                    <a:pt x="1710" y="951"/>
                  </a:lnTo>
                  <a:lnTo>
                    <a:pt x="1727" y="965"/>
                  </a:lnTo>
                  <a:lnTo>
                    <a:pt x="1743" y="978"/>
                  </a:lnTo>
                  <a:lnTo>
                    <a:pt x="1756" y="989"/>
                  </a:lnTo>
                  <a:lnTo>
                    <a:pt x="1768" y="999"/>
                  </a:lnTo>
                  <a:lnTo>
                    <a:pt x="1776" y="1007"/>
                  </a:lnTo>
                  <a:lnTo>
                    <a:pt x="1779" y="1013"/>
                  </a:lnTo>
                  <a:lnTo>
                    <a:pt x="1784" y="1020"/>
                  </a:lnTo>
                  <a:lnTo>
                    <a:pt x="1792" y="1027"/>
                  </a:lnTo>
                  <a:lnTo>
                    <a:pt x="1800" y="1032"/>
                  </a:lnTo>
                  <a:lnTo>
                    <a:pt x="1809" y="1035"/>
                  </a:lnTo>
                  <a:lnTo>
                    <a:pt x="1818" y="1037"/>
                  </a:lnTo>
                  <a:lnTo>
                    <a:pt x="1825" y="1040"/>
                  </a:lnTo>
                  <a:lnTo>
                    <a:pt x="1830" y="1041"/>
                  </a:lnTo>
                  <a:lnTo>
                    <a:pt x="1832" y="1041"/>
                  </a:lnTo>
                  <a:lnTo>
                    <a:pt x="1838" y="1044"/>
                  </a:lnTo>
                  <a:lnTo>
                    <a:pt x="1854" y="1055"/>
                  </a:lnTo>
                  <a:lnTo>
                    <a:pt x="1876" y="1070"/>
                  </a:lnTo>
                  <a:lnTo>
                    <a:pt x="1902" y="1088"/>
                  </a:lnTo>
                  <a:lnTo>
                    <a:pt x="1928" y="1108"/>
                  </a:lnTo>
                  <a:lnTo>
                    <a:pt x="1951" y="1128"/>
                  </a:lnTo>
                  <a:lnTo>
                    <a:pt x="1968" y="1148"/>
                  </a:lnTo>
                  <a:lnTo>
                    <a:pt x="1976" y="1165"/>
                  </a:lnTo>
                  <a:lnTo>
                    <a:pt x="1978" y="1173"/>
                  </a:lnTo>
                  <a:lnTo>
                    <a:pt x="1981" y="1180"/>
                  </a:lnTo>
                  <a:lnTo>
                    <a:pt x="1984" y="1188"/>
                  </a:lnTo>
                  <a:lnTo>
                    <a:pt x="1988" y="1196"/>
                  </a:lnTo>
                  <a:lnTo>
                    <a:pt x="1990" y="1203"/>
                  </a:lnTo>
                  <a:lnTo>
                    <a:pt x="1991" y="1211"/>
                  </a:lnTo>
                  <a:lnTo>
                    <a:pt x="1990" y="1219"/>
                  </a:lnTo>
                  <a:lnTo>
                    <a:pt x="1987" y="1228"/>
                  </a:lnTo>
                  <a:lnTo>
                    <a:pt x="1980" y="1236"/>
                  </a:lnTo>
                  <a:lnTo>
                    <a:pt x="1969" y="1244"/>
                  </a:lnTo>
                  <a:lnTo>
                    <a:pt x="1955" y="1253"/>
                  </a:lnTo>
                  <a:lnTo>
                    <a:pt x="1936" y="1261"/>
                  </a:lnTo>
                  <a:lnTo>
                    <a:pt x="1911" y="1270"/>
                  </a:lnTo>
                  <a:lnTo>
                    <a:pt x="1879" y="1278"/>
                  </a:lnTo>
                  <a:lnTo>
                    <a:pt x="1841" y="1287"/>
                  </a:lnTo>
                  <a:lnTo>
                    <a:pt x="1796" y="1297"/>
                  </a:lnTo>
                  <a:lnTo>
                    <a:pt x="1751" y="1305"/>
                  </a:lnTo>
                  <a:lnTo>
                    <a:pt x="1713" y="1313"/>
                  </a:lnTo>
                  <a:lnTo>
                    <a:pt x="1682" y="1319"/>
                  </a:lnTo>
                  <a:lnTo>
                    <a:pt x="1657" y="1323"/>
                  </a:lnTo>
                  <a:lnTo>
                    <a:pt x="1637" y="1328"/>
                  </a:lnTo>
                  <a:lnTo>
                    <a:pt x="1622" y="1330"/>
                  </a:lnTo>
                  <a:lnTo>
                    <a:pt x="1612" y="1332"/>
                  </a:lnTo>
                  <a:lnTo>
                    <a:pt x="1605" y="1335"/>
                  </a:lnTo>
                  <a:lnTo>
                    <a:pt x="1602" y="1335"/>
                  </a:lnTo>
                  <a:lnTo>
                    <a:pt x="1599" y="1336"/>
                  </a:lnTo>
                  <a:lnTo>
                    <a:pt x="1601" y="1336"/>
                  </a:lnTo>
                  <a:lnTo>
                    <a:pt x="1602" y="1336"/>
                  </a:lnTo>
                  <a:lnTo>
                    <a:pt x="1604" y="1336"/>
                  </a:lnTo>
                  <a:lnTo>
                    <a:pt x="1607" y="1335"/>
                  </a:lnTo>
                  <a:lnTo>
                    <a:pt x="1609" y="1335"/>
                  </a:lnTo>
                  <a:lnTo>
                    <a:pt x="1610" y="1335"/>
                  </a:lnTo>
                  <a:lnTo>
                    <a:pt x="1607" y="1336"/>
                  </a:lnTo>
                  <a:lnTo>
                    <a:pt x="1599" y="1340"/>
                  </a:lnTo>
                  <a:lnTo>
                    <a:pt x="1587" y="1345"/>
                  </a:lnTo>
                  <a:lnTo>
                    <a:pt x="1573" y="1351"/>
                  </a:lnTo>
                  <a:lnTo>
                    <a:pt x="1556" y="1354"/>
                  </a:lnTo>
                  <a:lnTo>
                    <a:pt x="1538" y="1355"/>
                  </a:lnTo>
                  <a:lnTo>
                    <a:pt x="1522" y="1352"/>
                  </a:lnTo>
                  <a:lnTo>
                    <a:pt x="1506" y="1344"/>
                  </a:lnTo>
                  <a:lnTo>
                    <a:pt x="1492" y="1335"/>
                  </a:lnTo>
                  <a:lnTo>
                    <a:pt x="1481" y="1327"/>
                  </a:lnTo>
                  <a:lnTo>
                    <a:pt x="1470" y="1321"/>
                  </a:lnTo>
                  <a:lnTo>
                    <a:pt x="1462" y="1317"/>
                  </a:lnTo>
                  <a:lnTo>
                    <a:pt x="1457" y="1314"/>
                  </a:lnTo>
                  <a:lnTo>
                    <a:pt x="1453" y="1313"/>
                  </a:lnTo>
                  <a:lnTo>
                    <a:pt x="1451" y="1312"/>
                  </a:lnTo>
                  <a:lnTo>
                    <a:pt x="1450" y="1312"/>
                  </a:lnTo>
                  <a:lnTo>
                    <a:pt x="1409" y="1329"/>
                  </a:lnTo>
                  <a:lnTo>
                    <a:pt x="1409" y="1363"/>
                  </a:lnTo>
                  <a:lnTo>
                    <a:pt x="1405" y="1362"/>
                  </a:lnTo>
                  <a:lnTo>
                    <a:pt x="1392" y="1359"/>
                  </a:lnTo>
                  <a:lnTo>
                    <a:pt x="1374" y="1355"/>
                  </a:lnTo>
                  <a:lnTo>
                    <a:pt x="1353" y="1350"/>
                  </a:lnTo>
                  <a:lnTo>
                    <a:pt x="1332" y="1343"/>
                  </a:lnTo>
                  <a:lnTo>
                    <a:pt x="1312" y="1336"/>
                  </a:lnTo>
                  <a:lnTo>
                    <a:pt x="1300" y="1329"/>
                  </a:lnTo>
                  <a:lnTo>
                    <a:pt x="1294" y="1322"/>
                  </a:lnTo>
                  <a:lnTo>
                    <a:pt x="1292" y="1314"/>
                  </a:lnTo>
                  <a:lnTo>
                    <a:pt x="1288" y="1314"/>
                  </a:lnTo>
                  <a:lnTo>
                    <a:pt x="1281" y="1319"/>
                  </a:lnTo>
                  <a:lnTo>
                    <a:pt x="1271" y="1325"/>
                  </a:lnTo>
                  <a:lnTo>
                    <a:pt x="1265" y="1328"/>
                  </a:lnTo>
                  <a:lnTo>
                    <a:pt x="1261" y="1330"/>
                  </a:lnTo>
                  <a:lnTo>
                    <a:pt x="1256" y="1332"/>
                  </a:lnTo>
                  <a:lnTo>
                    <a:pt x="1253" y="1332"/>
                  </a:lnTo>
                  <a:lnTo>
                    <a:pt x="1248" y="1331"/>
                  </a:lnTo>
                  <a:lnTo>
                    <a:pt x="1243" y="1328"/>
                  </a:lnTo>
                  <a:lnTo>
                    <a:pt x="1238" y="1323"/>
                  </a:lnTo>
                  <a:lnTo>
                    <a:pt x="1232" y="131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5" name="Freeform 10"/>
            <p:cNvSpPr>
              <a:spLocks noChangeArrowheads="1"/>
            </p:cNvSpPr>
            <p:nvPr/>
          </p:nvSpPr>
          <p:spPr bwMode="auto">
            <a:xfrm>
              <a:off x="0" y="597"/>
              <a:ext cx="848" cy="135"/>
            </a:xfrm>
            <a:custGeom>
              <a:avLst/>
              <a:gdLst>
                <a:gd name="T0" fmla="*/ 0 w 1696"/>
                <a:gd name="T1" fmla="*/ 254 h 271"/>
                <a:gd name="T2" fmla="*/ 1696 w 1696"/>
                <a:gd name="T3" fmla="*/ 190 h 271"/>
                <a:gd name="T4" fmla="*/ 1499 w 1696"/>
                <a:gd name="T5" fmla="*/ 25 h 271"/>
                <a:gd name="T6" fmla="*/ 1455 w 1696"/>
                <a:gd name="T7" fmla="*/ 23 h 271"/>
                <a:gd name="T8" fmla="*/ 1382 w 1696"/>
                <a:gd name="T9" fmla="*/ 20 h 271"/>
                <a:gd name="T10" fmla="*/ 1287 w 1696"/>
                <a:gd name="T11" fmla="*/ 15 h 271"/>
                <a:gd name="T12" fmla="*/ 1186 w 1696"/>
                <a:gd name="T13" fmla="*/ 10 h 271"/>
                <a:gd name="T14" fmla="*/ 1090 w 1696"/>
                <a:gd name="T15" fmla="*/ 7 h 271"/>
                <a:gd name="T16" fmla="*/ 1009 w 1696"/>
                <a:gd name="T17" fmla="*/ 2 h 271"/>
                <a:gd name="T18" fmla="*/ 959 w 1696"/>
                <a:gd name="T19" fmla="*/ 0 h 271"/>
                <a:gd name="T20" fmla="*/ 938 w 1696"/>
                <a:gd name="T21" fmla="*/ 1 h 271"/>
                <a:gd name="T22" fmla="*/ 921 w 1696"/>
                <a:gd name="T23" fmla="*/ 13 h 271"/>
                <a:gd name="T24" fmla="*/ 908 w 1696"/>
                <a:gd name="T25" fmla="*/ 28 h 271"/>
                <a:gd name="T26" fmla="*/ 902 w 1696"/>
                <a:gd name="T27" fmla="*/ 39 h 271"/>
                <a:gd name="T28" fmla="*/ 899 w 1696"/>
                <a:gd name="T29" fmla="*/ 39 h 271"/>
                <a:gd name="T30" fmla="*/ 884 w 1696"/>
                <a:gd name="T31" fmla="*/ 28 h 271"/>
                <a:gd name="T32" fmla="*/ 856 w 1696"/>
                <a:gd name="T33" fmla="*/ 14 h 271"/>
                <a:gd name="T34" fmla="*/ 823 w 1696"/>
                <a:gd name="T35" fmla="*/ 7 h 271"/>
                <a:gd name="T36" fmla="*/ 793 w 1696"/>
                <a:gd name="T37" fmla="*/ 12 h 271"/>
                <a:gd name="T38" fmla="*/ 755 w 1696"/>
                <a:gd name="T39" fmla="*/ 17 h 271"/>
                <a:gd name="T40" fmla="*/ 704 w 1696"/>
                <a:gd name="T41" fmla="*/ 23 h 271"/>
                <a:gd name="T42" fmla="*/ 644 w 1696"/>
                <a:gd name="T43" fmla="*/ 29 h 271"/>
                <a:gd name="T44" fmla="*/ 581 w 1696"/>
                <a:gd name="T45" fmla="*/ 35 h 271"/>
                <a:gd name="T46" fmla="*/ 520 w 1696"/>
                <a:gd name="T47" fmla="*/ 38 h 271"/>
                <a:gd name="T48" fmla="*/ 467 w 1696"/>
                <a:gd name="T49" fmla="*/ 42 h 271"/>
                <a:gd name="T50" fmla="*/ 425 w 1696"/>
                <a:gd name="T51" fmla="*/ 43 h 271"/>
                <a:gd name="T52" fmla="*/ 396 w 1696"/>
                <a:gd name="T53" fmla="*/ 43 h 271"/>
                <a:gd name="T54" fmla="*/ 363 w 1696"/>
                <a:gd name="T55" fmla="*/ 44 h 271"/>
                <a:gd name="T56" fmla="*/ 323 w 1696"/>
                <a:gd name="T57" fmla="*/ 46 h 271"/>
                <a:gd name="T58" fmla="*/ 280 w 1696"/>
                <a:gd name="T59" fmla="*/ 50 h 271"/>
                <a:gd name="T60" fmla="*/ 239 w 1696"/>
                <a:gd name="T61" fmla="*/ 53 h 271"/>
                <a:gd name="T62" fmla="*/ 202 w 1696"/>
                <a:gd name="T63" fmla="*/ 57 h 271"/>
                <a:gd name="T64" fmla="*/ 174 w 1696"/>
                <a:gd name="T65" fmla="*/ 59 h 271"/>
                <a:gd name="T66" fmla="*/ 158 w 1696"/>
                <a:gd name="T67" fmla="*/ 61 h 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96"/>
                <a:gd name="T103" fmla="*/ 0 h 271"/>
                <a:gd name="T104" fmla="*/ 1696 w 1696"/>
                <a:gd name="T105" fmla="*/ 271 h 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96" h="271">
                  <a:moveTo>
                    <a:pt x="156" y="61"/>
                  </a:moveTo>
                  <a:lnTo>
                    <a:pt x="0" y="254"/>
                  </a:lnTo>
                  <a:lnTo>
                    <a:pt x="958" y="271"/>
                  </a:lnTo>
                  <a:lnTo>
                    <a:pt x="1696" y="190"/>
                  </a:lnTo>
                  <a:lnTo>
                    <a:pt x="1505" y="25"/>
                  </a:lnTo>
                  <a:lnTo>
                    <a:pt x="1499" y="25"/>
                  </a:lnTo>
                  <a:lnTo>
                    <a:pt x="1482" y="24"/>
                  </a:lnTo>
                  <a:lnTo>
                    <a:pt x="1455" y="23"/>
                  </a:lnTo>
                  <a:lnTo>
                    <a:pt x="1422" y="22"/>
                  </a:lnTo>
                  <a:lnTo>
                    <a:pt x="1382" y="20"/>
                  </a:lnTo>
                  <a:lnTo>
                    <a:pt x="1337" y="17"/>
                  </a:lnTo>
                  <a:lnTo>
                    <a:pt x="1287" y="15"/>
                  </a:lnTo>
                  <a:lnTo>
                    <a:pt x="1238" y="13"/>
                  </a:lnTo>
                  <a:lnTo>
                    <a:pt x="1186" y="10"/>
                  </a:lnTo>
                  <a:lnTo>
                    <a:pt x="1136" y="8"/>
                  </a:lnTo>
                  <a:lnTo>
                    <a:pt x="1090" y="7"/>
                  </a:lnTo>
                  <a:lnTo>
                    <a:pt x="1047" y="5"/>
                  </a:lnTo>
                  <a:lnTo>
                    <a:pt x="1009" y="2"/>
                  </a:lnTo>
                  <a:lnTo>
                    <a:pt x="981" y="1"/>
                  </a:lnTo>
                  <a:lnTo>
                    <a:pt x="959" y="0"/>
                  </a:lnTo>
                  <a:lnTo>
                    <a:pt x="948" y="0"/>
                  </a:lnTo>
                  <a:lnTo>
                    <a:pt x="938" y="1"/>
                  </a:lnTo>
                  <a:lnTo>
                    <a:pt x="929" y="6"/>
                  </a:lnTo>
                  <a:lnTo>
                    <a:pt x="921" y="13"/>
                  </a:lnTo>
                  <a:lnTo>
                    <a:pt x="914" y="21"/>
                  </a:lnTo>
                  <a:lnTo>
                    <a:pt x="908" y="28"/>
                  </a:lnTo>
                  <a:lnTo>
                    <a:pt x="905" y="35"/>
                  </a:lnTo>
                  <a:lnTo>
                    <a:pt x="902" y="39"/>
                  </a:lnTo>
                  <a:lnTo>
                    <a:pt x="901" y="42"/>
                  </a:lnTo>
                  <a:lnTo>
                    <a:pt x="899" y="39"/>
                  </a:lnTo>
                  <a:lnTo>
                    <a:pt x="893" y="35"/>
                  </a:lnTo>
                  <a:lnTo>
                    <a:pt x="884" y="28"/>
                  </a:lnTo>
                  <a:lnTo>
                    <a:pt x="871" y="21"/>
                  </a:lnTo>
                  <a:lnTo>
                    <a:pt x="856" y="14"/>
                  </a:lnTo>
                  <a:lnTo>
                    <a:pt x="840" y="9"/>
                  </a:lnTo>
                  <a:lnTo>
                    <a:pt x="823" y="7"/>
                  </a:lnTo>
                  <a:lnTo>
                    <a:pt x="804" y="9"/>
                  </a:lnTo>
                  <a:lnTo>
                    <a:pt x="793" y="12"/>
                  </a:lnTo>
                  <a:lnTo>
                    <a:pt x="775" y="14"/>
                  </a:lnTo>
                  <a:lnTo>
                    <a:pt x="755" y="17"/>
                  </a:lnTo>
                  <a:lnTo>
                    <a:pt x="731" y="20"/>
                  </a:lnTo>
                  <a:lnTo>
                    <a:pt x="704" y="23"/>
                  </a:lnTo>
                  <a:lnTo>
                    <a:pt x="675" y="27"/>
                  </a:lnTo>
                  <a:lnTo>
                    <a:pt x="644" y="29"/>
                  </a:lnTo>
                  <a:lnTo>
                    <a:pt x="613" y="31"/>
                  </a:lnTo>
                  <a:lnTo>
                    <a:pt x="581" y="35"/>
                  </a:lnTo>
                  <a:lnTo>
                    <a:pt x="550" y="37"/>
                  </a:lnTo>
                  <a:lnTo>
                    <a:pt x="520" y="38"/>
                  </a:lnTo>
                  <a:lnTo>
                    <a:pt x="492" y="40"/>
                  </a:lnTo>
                  <a:lnTo>
                    <a:pt x="467" y="42"/>
                  </a:lnTo>
                  <a:lnTo>
                    <a:pt x="444" y="43"/>
                  </a:lnTo>
                  <a:lnTo>
                    <a:pt x="425" y="43"/>
                  </a:lnTo>
                  <a:lnTo>
                    <a:pt x="410" y="43"/>
                  </a:lnTo>
                  <a:lnTo>
                    <a:pt x="396" y="43"/>
                  </a:lnTo>
                  <a:lnTo>
                    <a:pt x="380" y="43"/>
                  </a:lnTo>
                  <a:lnTo>
                    <a:pt x="363" y="44"/>
                  </a:lnTo>
                  <a:lnTo>
                    <a:pt x="343" y="45"/>
                  </a:lnTo>
                  <a:lnTo>
                    <a:pt x="323" y="46"/>
                  </a:lnTo>
                  <a:lnTo>
                    <a:pt x="301" y="47"/>
                  </a:lnTo>
                  <a:lnTo>
                    <a:pt x="280" y="50"/>
                  </a:lnTo>
                  <a:lnTo>
                    <a:pt x="259" y="51"/>
                  </a:lnTo>
                  <a:lnTo>
                    <a:pt x="239" y="53"/>
                  </a:lnTo>
                  <a:lnTo>
                    <a:pt x="219" y="54"/>
                  </a:lnTo>
                  <a:lnTo>
                    <a:pt x="202" y="57"/>
                  </a:lnTo>
                  <a:lnTo>
                    <a:pt x="187" y="58"/>
                  </a:lnTo>
                  <a:lnTo>
                    <a:pt x="174" y="59"/>
                  </a:lnTo>
                  <a:lnTo>
                    <a:pt x="164" y="60"/>
                  </a:lnTo>
                  <a:lnTo>
                    <a:pt x="158" y="61"/>
                  </a:lnTo>
                  <a:lnTo>
                    <a:pt x="156" y="6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6" name="Freeform 11"/>
            <p:cNvSpPr>
              <a:spLocks noChangeArrowheads="1"/>
            </p:cNvSpPr>
            <p:nvPr/>
          </p:nvSpPr>
          <p:spPr bwMode="auto">
            <a:xfrm>
              <a:off x="13" y="601"/>
              <a:ext cx="821" cy="123"/>
            </a:xfrm>
            <a:custGeom>
              <a:avLst/>
              <a:gdLst>
                <a:gd name="T0" fmla="*/ 0 w 1640"/>
                <a:gd name="T1" fmla="*/ 234 h 247"/>
                <a:gd name="T2" fmla="*/ 1640 w 1640"/>
                <a:gd name="T3" fmla="*/ 178 h 247"/>
                <a:gd name="T4" fmla="*/ 1455 w 1640"/>
                <a:gd name="T5" fmla="*/ 23 h 247"/>
                <a:gd name="T6" fmla="*/ 1412 w 1640"/>
                <a:gd name="T7" fmla="*/ 21 h 247"/>
                <a:gd name="T8" fmla="*/ 1340 w 1640"/>
                <a:gd name="T9" fmla="*/ 19 h 247"/>
                <a:gd name="T10" fmla="*/ 1247 w 1640"/>
                <a:gd name="T11" fmla="*/ 15 h 247"/>
                <a:gd name="T12" fmla="*/ 1147 w 1640"/>
                <a:gd name="T13" fmla="*/ 11 h 247"/>
                <a:gd name="T14" fmla="*/ 1053 w 1640"/>
                <a:gd name="T15" fmla="*/ 7 h 247"/>
                <a:gd name="T16" fmla="*/ 974 w 1640"/>
                <a:gd name="T17" fmla="*/ 4 h 247"/>
                <a:gd name="T18" fmla="*/ 925 w 1640"/>
                <a:gd name="T19" fmla="*/ 1 h 247"/>
                <a:gd name="T20" fmla="*/ 905 w 1640"/>
                <a:gd name="T21" fmla="*/ 1 h 247"/>
                <a:gd name="T22" fmla="*/ 889 w 1640"/>
                <a:gd name="T23" fmla="*/ 12 h 247"/>
                <a:gd name="T24" fmla="*/ 878 w 1640"/>
                <a:gd name="T25" fmla="*/ 27 h 247"/>
                <a:gd name="T26" fmla="*/ 873 w 1640"/>
                <a:gd name="T27" fmla="*/ 37 h 247"/>
                <a:gd name="T28" fmla="*/ 869 w 1640"/>
                <a:gd name="T29" fmla="*/ 37 h 247"/>
                <a:gd name="T30" fmla="*/ 854 w 1640"/>
                <a:gd name="T31" fmla="*/ 27 h 247"/>
                <a:gd name="T32" fmla="*/ 829 w 1640"/>
                <a:gd name="T33" fmla="*/ 13 h 247"/>
                <a:gd name="T34" fmla="*/ 796 w 1640"/>
                <a:gd name="T35" fmla="*/ 7 h 247"/>
                <a:gd name="T36" fmla="*/ 767 w 1640"/>
                <a:gd name="T37" fmla="*/ 12 h 247"/>
                <a:gd name="T38" fmla="*/ 732 w 1640"/>
                <a:gd name="T39" fmla="*/ 16 h 247"/>
                <a:gd name="T40" fmla="*/ 684 w 1640"/>
                <a:gd name="T41" fmla="*/ 22 h 247"/>
                <a:gd name="T42" fmla="*/ 629 w 1640"/>
                <a:gd name="T43" fmla="*/ 28 h 247"/>
                <a:gd name="T44" fmla="*/ 570 w 1640"/>
                <a:gd name="T45" fmla="*/ 32 h 247"/>
                <a:gd name="T46" fmla="*/ 512 w 1640"/>
                <a:gd name="T47" fmla="*/ 37 h 247"/>
                <a:gd name="T48" fmla="*/ 462 w 1640"/>
                <a:gd name="T49" fmla="*/ 39 h 247"/>
                <a:gd name="T50" fmla="*/ 424 w 1640"/>
                <a:gd name="T51" fmla="*/ 41 h 247"/>
                <a:gd name="T52" fmla="*/ 397 w 1640"/>
                <a:gd name="T53" fmla="*/ 41 h 247"/>
                <a:gd name="T54" fmla="*/ 362 w 1640"/>
                <a:gd name="T55" fmla="*/ 42 h 247"/>
                <a:gd name="T56" fmla="*/ 320 w 1640"/>
                <a:gd name="T57" fmla="*/ 44 h 247"/>
                <a:gd name="T58" fmla="*/ 274 w 1640"/>
                <a:gd name="T59" fmla="*/ 47 h 247"/>
                <a:gd name="T60" fmla="*/ 229 w 1640"/>
                <a:gd name="T61" fmla="*/ 51 h 247"/>
                <a:gd name="T62" fmla="*/ 190 w 1640"/>
                <a:gd name="T63" fmla="*/ 55 h 247"/>
                <a:gd name="T64" fmla="*/ 159 w 1640"/>
                <a:gd name="T65" fmla="*/ 58 h 247"/>
                <a:gd name="T66" fmla="*/ 141 w 1640"/>
                <a:gd name="T67" fmla="*/ 60 h 2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40"/>
                <a:gd name="T103" fmla="*/ 0 h 247"/>
                <a:gd name="T104" fmla="*/ 1640 w 1640"/>
                <a:gd name="T105" fmla="*/ 247 h 2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40" h="247">
                  <a:moveTo>
                    <a:pt x="139" y="60"/>
                  </a:moveTo>
                  <a:lnTo>
                    <a:pt x="0" y="234"/>
                  </a:lnTo>
                  <a:lnTo>
                    <a:pt x="922" y="247"/>
                  </a:lnTo>
                  <a:lnTo>
                    <a:pt x="1640" y="178"/>
                  </a:lnTo>
                  <a:lnTo>
                    <a:pt x="1461" y="23"/>
                  </a:lnTo>
                  <a:lnTo>
                    <a:pt x="1455" y="23"/>
                  </a:lnTo>
                  <a:lnTo>
                    <a:pt x="1439" y="22"/>
                  </a:lnTo>
                  <a:lnTo>
                    <a:pt x="1412" y="21"/>
                  </a:lnTo>
                  <a:lnTo>
                    <a:pt x="1379" y="20"/>
                  </a:lnTo>
                  <a:lnTo>
                    <a:pt x="1340" y="19"/>
                  </a:lnTo>
                  <a:lnTo>
                    <a:pt x="1295" y="16"/>
                  </a:lnTo>
                  <a:lnTo>
                    <a:pt x="1247" y="15"/>
                  </a:lnTo>
                  <a:lnTo>
                    <a:pt x="1198" y="13"/>
                  </a:lnTo>
                  <a:lnTo>
                    <a:pt x="1147" y="11"/>
                  </a:lnTo>
                  <a:lnTo>
                    <a:pt x="1099" y="8"/>
                  </a:lnTo>
                  <a:lnTo>
                    <a:pt x="1053" y="7"/>
                  </a:lnTo>
                  <a:lnTo>
                    <a:pt x="1011" y="5"/>
                  </a:lnTo>
                  <a:lnTo>
                    <a:pt x="974" y="4"/>
                  </a:lnTo>
                  <a:lnTo>
                    <a:pt x="946" y="1"/>
                  </a:lnTo>
                  <a:lnTo>
                    <a:pt x="925" y="1"/>
                  </a:lnTo>
                  <a:lnTo>
                    <a:pt x="914" y="0"/>
                  </a:lnTo>
                  <a:lnTo>
                    <a:pt x="905" y="1"/>
                  </a:lnTo>
                  <a:lnTo>
                    <a:pt x="896" y="6"/>
                  </a:lnTo>
                  <a:lnTo>
                    <a:pt x="889" y="12"/>
                  </a:lnTo>
                  <a:lnTo>
                    <a:pt x="883" y="20"/>
                  </a:lnTo>
                  <a:lnTo>
                    <a:pt x="878" y="27"/>
                  </a:lnTo>
                  <a:lnTo>
                    <a:pt x="874" y="34"/>
                  </a:lnTo>
                  <a:lnTo>
                    <a:pt x="873" y="37"/>
                  </a:lnTo>
                  <a:lnTo>
                    <a:pt x="872" y="39"/>
                  </a:lnTo>
                  <a:lnTo>
                    <a:pt x="869" y="37"/>
                  </a:lnTo>
                  <a:lnTo>
                    <a:pt x="864" y="32"/>
                  </a:lnTo>
                  <a:lnTo>
                    <a:pt x="854" y="27"/>
                  </a:lnTo>
                  <a:lnTo>
                    <a:pt x="843" y="20"/>
                  </a:lnTo>
                  <a:lnTo>
                    <a:pt x="829" y="13"/>
                  </a:lnTo>
                  <a:lnTo>
                    <a:pt x="813" y="8"/>
                  </a:lnTo>
                  <a:lnTo>
                    <a:pt x="796" y="7"/>
                  </a:lnTo>
                  <a:lnTo>
                    <a:pt x="778" y="9"/>
                  </a:lnTo>
                  <a:lnTo>
                    <a:pt x="767" y="12"/>
                  </a:lnTo>
                  <a:lnTo>
                    <a:pt x="752" y="14"/>
                  </a:lnTo>
                  <a:lnTo>
                    <a:pt x="732" y="16"/>
                  </a:lnTo>
                  <a:lnTo>
                    <a:pt x="709" y="20"/>
                  </a:lnTo>
                  <a:lnTo>
                    <a:pt x="684" y="22"/>
                  </a:lnTo>
                  <a:lnTo>
                    <a:pt x="656" y="24"/>
                  </a:lnTo>
                  <a:lnTo>
                    <a:pt x="629" y="28"/>
                  </a:lnTo>
                  <a:lnTo>
                    <a:pt x="599" y="30"/>
                  </a:lnTo>
                  <a:lnTo>
                    <a:pt x="570" y="32"/>
                  </a:lnTo>
                  <a:lnTo>
                    <a:pt x="540" y="35"/>
                  </a:lnTo>
                  <a:lnTo>
                    <a:pt x="512" y="37"/>
                  </a:lnTo>
                  <a:lnTo>
                    <a:pt x="486" y="38"/>
                  </a:lnTo>
                  <a:lnTo>
                    <a:pt x="462" y="39"/>
                  </a:lnTo>
                  <a:lnTo>
                    <a:pt x="441" y="41"/>
                  </a:lnTo>
                  <a:lnTo>
                    <a:pt x="424" y="41"/>
                  </a:lnTo>
                  <a:lnTo>
                    <a:pt x="410" y="41"/>
                  </a:lnTo>
                  <a:lnTo>
                    <a:pt x="397" y="41"/>
                  </a:lnTo>
                  <a:lnTo>
                    <a:pt x="381" y="41"/>
                  </a:lnTo>
                  <a:lnTo>
                    <a:pt x="362" y="42"/>
                  </a:lnTo>
                  <a:lnTo>
                    <a:pt x="342" y="43"/>
                  </a:lnTo>
                  <a:lnTo>
                    <a:pt x="320" y="44"/>
                  </a:lnTo>
                  <a:lnTo>
                    <a:pt x="297" y="45"/>
                  </a:lnTo>
                  <a:lnTo>
                    <a:pt x="274" y="47"/>
                  </a:lnTo>
                  <a:lnTo>
                    <a:pt x="252" y="50"/>
                  </a:lnTo>
                  <a:lnTo>
                    <a:pt x="229" y="51"/>
                  </a:lnTo>
                  <a:lnTo>
                    <a:pt x="208" y="53"/>
                  </a:lnTo>
                  <a:lnTo>
                    <a:pt x="190" y="55"/>
                  </a:lnTo>
                  <a:lnTo>
                    <a:pt x="172" y="57"/>
                  </a:lnTo>
                  <a:lnTo>
                    <a:pt x="159" y="58"/>
                  </a:lnTo>
                  <a:lnTo>
                    <a:pt x="148" y="59"/>
                  </a:lnTo>
                  <a:lnTo>
                    <a:pt x="141" y="60"/>
                  </a:lnTo>
                  <a:lnTo>
                    <a:pt x="139"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7" name="Freeform 12"/>
            <p:cNvSpPr>
              <a:spLocks noChangeArrowheads="1"/>
            </p:cNvSpPr>
            <p:nvPr/>
          </p:nvSpPr>
          <p:spPr bwMode="auto">
            <a:xfrm>
              <a:off x="236" y="648"/>
              <a:ext cx="764" cy="225"/>
            </a:xfrm>
            <a:custGeom>
              <a:avLst/>
              <a:gdLst>
                <a:gd name="T0" fmla="*/ 88 w 1527"/>
                <a:gd name="T1" fmla="*/ 449 h 449"/>
                <a:gd name="T2" fmla="*/ 853 w 1527"/>
                <a:gd name="T3" fmla="*/ 340 h 449"/>
                <a:gd name="T4" fmla="*/ 1297 w 1527"/>
                <a:gd name="T5" fmla="*/ 106 h 449"/>
                <a:gd name="T6" fmla="*/ 1259 w 1527"/>
                <a:gd name="T7" fmla="*/ 83 h 449"/>
                <a:gd name="T8" fmla="*/ 1250 w 1527"/>
                <a:gd name="T9" fmla="*/ 83 h 449"/>
                <a:gd name="T10" fmla="*/ 1224 w 1527"/>
                <a:gd name="T11" fmla="*/ 81 h 449"/>
                <a:gd name="T12" fmla="*/ 1184 w 1527"/>
                <a:gd name="T13" fmla="*/ 78 h 449"/>
                <a:gd name="T14" fmla="*/ 1134 w 1527"/>
                <a:gd name="T15" fmla="*/ 73 h 449"/>
                <a:gd name="T16" fmla="*/ 1077 w 1527"/>
                <a:gd name="T17" fmla="*/ 66 h 449"/>
                <a:gd name="T18" fmla="*/ 1016 w 1527"/>
                <a:gd name="T19" fmla="*/ 56 h 449"/>
                <a:gd name="T20" fmla="*/ 952 w 1527"/>
                <a:gd name="T21" fmla="*/ 42 h 449"/>
                <a:gd name="T22" fmla="*/ 890 w 1527"/>
                <a:gd name="T23" fmla="*/ 25 h 449"/>
                <a:gd name="T24" fmla="*/ 836 w 1527"/>
                <a:gd name="T25" fmla="*/ 9 h 449"/>
                <a:gd name="T26" fmla="*/ 790 w 1527"/>
                <a:gd name="T27" fmla="*/ 1 h 449"/>
                <a:gd name="T28" fmla="*/ 753 w 1527"/>
                <a:gd name="T29" fmla="*/ 0 h 449"/>
                <a:gd name="T30" fmla="*/ 723 w 1527"/>
                <a:gd name="T31" fmla="*/ 5 h 449"/>
                <a:gd name="T32" fmla="*/ 699 w 1527"/>
                <a:gd name="T33" fmla="*/ 17 h 449"/>
                <a:gd name="T34" fmla="*/ 680 w 1527"/>
                <a:gd name="T35" fmla="*/ 34 h 449"/>
                <a:gd name="T36" fmla="*/ 665 w 1527"/>
                <a:gd name="T37" fmla="*/ 56 h 449"/>
                <a:gd name="T38" fmla="*/ 653 w 1527"/>
                <a:gd name="T39" fmla="*/ 81 h 449"/>
                <a:gd name="T40" fmla="*/ 647 w 1527"/>
                <a:gd name="T41" fmla="*/ 92 h 449"/>
                <a:gd name="T42" fmla="*/ 645 w 1527"/>
                <a:gd name="T43" fmla="*/ 85 h 449"/>
                <a:gd name="T44" fmla="*/ 636 w 1527"/>
                <a:gd name="T45" fmla="*/ 65 h 449"/>
                <a:gd name="T46" fmla="*/ 617 w 1527"/>
                <a:gd name="T47" fmla="*/ 43 h 449"/>
                <a:gd name="T48" fmla="*/ 580 w 1527"/>
                <a:gd name="T49" fmla="*/ 26 h 449"/>
                <a:gd name="T50" fmla="*/ 517 w 1527"/>
                <a:gd name="T51" fmla="*/ 19 h 449"/>
                <a:gd name="T52" fmla="*/ 423 w 1527"/>
                <a:gd name="T53" fmla="*/ 31 h 449"/>
                <a:gd name="T54" fmla="*/ 291 w 1527"/>
                <a:gd name="T55" fmla="*/ 70 h 449"/>
                <a:gd name="T56" fmla="*/ 250 w 1527"/>
                <a:gd name="T57" fmla="*/ 84 h 449"/>
                <a:gd name="T58" fmla="*/ 191 w 1527"/>
                <a:gd name="T59" fmla="*/ 105 h 449"/>
                <a:gd name="T60" fmla="*/ 136 w 1527"/>
                <a:gd name="T61" fmla="*/ 123 h 449"/>
                <a:gd name="T62" fmla="*/ 112 w 1527"/>
                <a:gd name="T63" fmla="*/ 131 h 449"/>
                <a:gd name="T64" fmla="*/ 0 w 1527"/>
                <a:gd name="T65" fmla="*/ 164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27"/>
                <a:gd name="T100" fmla="*/ 0 h 449"/>
                <a:gd name="T101" fmla="*/ 1527 w 1527"/>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27" h="449">
                  <a:moveTo>
                    <a:pt x="0" y="164"/>
                  </a:moveTo>
                  <a:lnTo>
                    <a:pt x="88" y="449"/>
                  </a:lnTo>
                  <a:lnTo>
                    <a:pt x="836" y="378"/>
                  </a:lnTo>
                  <a:lnTo>
                    <a:pt x="853" y="340"/>
                  </a:lnTo>
                  <a:lnTo>
                    <a:pt x="1527" y="365"/>
                  </a:lnTo>
                  <a:lnTo>
                    <a:pt x="1297" y="106"/>
                  </a:lnTo>
                  <a:lnTo>
                    <a:pt x="1267" y="99"/>
                  </a:lnTo>
                  <a:lnTo>
                    <a:pt x="1259" y="83"/>
                  </a:lnTo>
                  <a:lnTo>
                    <a:pt x="1256" y="83"/>
                  </a:lnTo>
                  <a:lnTo>
                    <a:pt x="1250" y="83"/>
                  </a:lnTo>
                  <a:lnTo>
                    <a:pt x="1238" y="81"/>
                  </a:lnTo>
                  <a:lnTo>
                    <a:pt x="1224" y="81"/>
                  </a:lnTo>
                  <a:lnTo>
                    <a:pt x="1206" y="80"/>
                  </a:lnTo>
                  <a:lnTo>
                    <a:pt x="1184" y="78"/>
                  </a:lnTo>
                  <a:lnTo>
                    <a:pt x="1161" y="77"/>
                  </a:lnTo>
                  <a:lnTo>
                    <a:pt x="1134" y="73"/>
                  </a:lnTo>
                  <a:lnTo>
                    <a:pt x="1107" y="70"/>
                  </a:lnTo>
                  <a:lnTo>
                    <a:pt x="1077" y="66"/>
                  </a:lnTo>
                  <a:lnTo>
                    <a:pt x="1047" y="62"/>
                  </a:lnTo>
                  <a:lnTo>
                    <a:pt x="1016" y="56"/>
                  </a:lnTo>
                  <a:lnTo>
                    <a:pt x="983" y="50"/>
                  </a:lnTo>
                  <a:lnTo>
                    <a:pt x="952" y="42"/>
                  </a:lnTo>
                  <a:lnTo>
                    <a:pt x="921" y="34"/>
                  </a:lnTo>
                  <a:lnTo>
                    <a:pt x="890" y="25"/>
                  </a:lnTo>
                  <a:lnTo>
                    <a:pt x="861" y="16"/>
                  </a:lnTo>
                  <a:lnTo>
                    <a:pt x="836" y="9"/>
                  </a:lnTo>
                  <a:lnTo>
                    <a:pt x="812" y="4"/>
                  </a:lnTo>
                  <a:lnTo>
                    <a:pt x="790" y="1"/>
                  </a:lnTo>
                  <a:lnTo>
                    <a:pt x="770" y="0"/>
                  </a:lnTo>
                  <a:lnTo>
                    <a:pt x="753" y="0"/>
                  </a:lnTo>
                  <a:lnTo>
                    <a:pt x="737" y="2"/>
                  </a:lnTo>
                  <a:lnTo>
                    <a:pt x="723" y="5"/>
                  </a:lnTo>
                  <a:lnTo>
                    <a:pt x="710" y="11"/>
                  </a:lnTo>
                  <a:lnTo>
                    <a:pt x="699" y="17"/>
                  </a:lnTo>
                  <a:lnTo>
                    <a:pt x="689" y="25"/>
                  </a:lnTo>
                  <a:lnTo>
                    <a:pt x="680" y="34"/>
                  </a:lnTo>
                  <a:lnTo>
                    <a:pt x="672" y="45"/>
                  </a:lnTo>
                  <a:lnTo>
                    <a:pt x="665" y="56"/>
                  </a:lnTo>
                  <a:lnTo>
                    <a:pt x="658" y="68"/>
                  </a:lnTo>
                  <a:lnTo>
                    <a:pt x="653" y="81"/>
                  </a:lnTo>
                  <a:lnTo>
                    <a:pt x="649" y="90"/>
                  </a:lnTo>
                  <a:lnTo>
                    <a:pt x="647" y="92"/>
                  </a:lnTo>
                  <a:lnTo>
                    <a:pt x="646" y="91"/>
                  </a:lnTo>
                  <a:lnTo>
                    <a:pt x="645" y="85"/>
                  </a:lnTo>
                  <a:lnTo>
                    <a:pt x="641" y="76"/>
                  </a:lnTo>
                  <a:lnTo>
                    <a:pt x="636" y="65"/>
                  </a:lnTo>
                  <a:lnTo>
                    <a:pt x="628" y="55"/>
                  </a:lnTo>
                  <a:lnTo>
                    <a:pt x="617" y="43"/>
                  </a:lnTo>
                  <a:lnTo>
                    <a:pt x="601" y="34"/>
                  </a:lnTo>
                  <a:lnTo>
                    <a:pt x="580" y="26"/>
                  </a:lnTo>
                  <a:lnTo>
                    <a:pt x="552" y="20"/>
                  </a:lnTo>
                  <a:lnTo>
                    <a:pt x="517" y="19"/>
                  </a:lnTo>
                  <a:lnTo>
                    <a:pt x="474" y="23"/>
                  </a:lnTo>
                  <a:lnTo>
                    <a:pt x="423" y="31"/>
                  </a:lnTo>
                  <a:lnTo>
                    <a:pt x="362" y="47"/>
                  </a:lnTo>
                  <a:lnTo>
                    <a:pt x="291" y="70"/>
                  </a:lnTo>
                  <a:lnTo>
                    <a:pt x="275" y="76"/>
                  </a:lnTo>
                  <a:lnTo>
                    <a:pt x="250" y="84"/>
                  </a:lnTo>
                  <a:lnTo>
                    <a:pt x="222" y="94"/>
                  </a:lnTo>
                  <a:lnTo>
                    <a:pt x="191" y="105"/>
                  </a:lnTo>
                  <a:lnTo>
                    <a:pt x="161" y="115"/>
                  </a:lnTo>
                  <a:lnTo>
                    <a:pt x="136" y="123"/>
                  </a:lnTo>
                  <a:lnTo>
                    <a:pt x="119" y="129"/>
                  </a:lnTo>
                  <a:lnTo>
                    <a:pt x="112" y="131"/>
                  </a:lnTo>
                  <a:lnTo>
                    <a:pt x="93" y="156"/>
                  </a:lnTo>
                  <a:lnTo>
                    <a:pt x="0" y="16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8" name="Freeform 13"/>
            <p:cNvSpPr>
              <a:spLocks noChangeArrowheads="1"/>
            </p:cNvSpPr>
            <p:nvPr/>
          </p:nvSpPr>
          <p:spPr bwMode="auto">
            <a:xfrm>
              <a:off x="248" y="655"/>
              <a:ext cx="737" cy="210"/>
            </a:xfrm>
            <a:custGeom>
              <a:avLst/>
              <a:gdLst>
                <a:gd name="T0" fmla="*/ 80 w 1473"/>
                <a:gd name="T1" fmla="*/ 420 h 420"/>
                <a:gd name="T2" fmla="*/ 818 w 1473"/>
                <a:gd name="T3" fmla="*/ 313 h 420"/>
                <a:gd name="T4" fmla="*/ 1264 w 1473"/>
                <a:gd name="T5" fmla="*/ 103 h 420"/>
                <a:gd name="T6" fmla="*/ 1223 w 1473"/>
                <a:gd name="T7" fmla="*/ 80 h 420"/>
                <a:gd name="T8" fmla="*/ 1214 w 1473"/>
                <a:gd name="T9" fmla="*/ 80 h 420"/>
                <a:gd name="T10" fmla="*/ 1186 w 1473"/>
                <a:gd name="T11" fmla="*/ 78 h 420"/>
                <a:gd name="T12" fmla="*/ 1146 w 1473"/>
                <a:gd name="T13" fmla="*/ 75 h 420"/>
                <a:gd name="T14" fmla="*/ 1095 w 1473"/>
                <a:gd name="T15" fmla="*/ 71 h 420"/>
                <a:gd name="T16" fmla="*/ 1038 w 1473"/>
                <a:gd name="T17" fmla="*/ 63 h 420"/>
                <a:gd name="T18" fmla="*/ 977 w 1473"/>
                <a:gd name="T19" fmla="*/ 53 h 420"/>
                <a:gd name="T20" fmla="*/ 916 w 1473"/>
                <a:gd name="T21" fmla="*/ 40 h 420"/>
                <a:gd name="T22" fmla="*/ 857 w 1473"/>
                <a:gd name="T23" fmla="*/ 24 h 420"/>
                <a:gd name="T24" fmla="*/ 805 w 1473"/>
                <a:gd name="T25" fmla="*/ 9 h 420"/>
                <a:gd name="T26" fmla="*/ 764 w 1473"/>
                <a:gd name="T27" fmla="*/ 2 h 420"/>
                <a:gd name="T28" fmla="*/ 728 w 1473"/>
                <a:gd name="T29" fmla="*/ 0 h 420"/>
                <a:gd name="T30" fmla="*/ 700 w 1473"/>
                <a:gd name="T31" fmla="*/ 5 h 420"/>
                <a:gd name="T32" fmla="*/ 678 w 1473"/>
                <a:gd name="T33" fmla="*/ 17 h 420"/>
                <a:gd name="T34" fmla="*/ 660 w 1473"/>
                <a:gd name="T35" fmla="*/ 33 h 420"/>
                <a:gd name="T36" fmla="*/ 646 w 1473"/>
                <a:gd name="T37" fmla="*/ 53 h 420"/>
                <a:gd name="T38" fmla="*/ 635 w 1473"/>
                <a:gd name="T39" fmla="*/ 78 h 420"/>
                <a:gd name="T40" fmla="*/ 628 w 1473"/>
                <a:gd name="T41" fmla="*/ 92 h 420"/>
                <a:gd name="T42" fmla="*/ 623 w 1473"/>
                <a:gd name="T43" fmla="*/ 86 h 420"/>
                <a:gd name="T44" fmla="*/ 616 w 1473"/>
                <a:gd name="T45" fmla="*/ 68 h 420"/>
                <a:gd name="T46" fmla="*/ 598 w 1473"/>
                <a:gd name="T47" fmla="*/ 47 h 420"/>
                <a:gd name="T48" fmla="*/ 563 w 1473"/>
                <a:gd name="T49" fmla="*/ 28 h 420"/>
                <a:gd name="T50" fmla="*/ 505 w 1473"/>
                <a:gd name="T51" fmla="*/ 20 h 420"/>
                <a:gd name="T52" fmla="*/ 418 w 1473"/>
                <a:gd name="T53" fmla="*/ 30 h 420"/>
                <a:gd name="T54" fmla="*/ 293 w 1473"/>
                <a:gd name="T55" fmla="*/ 66 h 420"/>
                <a:gd name="T56" fmla="*/ 257 w 1473"/>
                <a:gd name="T57" fmla="*/ 79 h 420"/>
                <a:gd name="T58" fmla="*/ 200 w 1473"/>
                <a:gd name="T59" fmla="*/ 98 h 420"/>
                <a:gd name="T60" fmla="*/ 148 w 1473"/>
                <a:gd name="T61" fmla="*/ 116 h 420"/>
                <a:gd name="T62" fmla="*/ 126 w 1473"/>
                <a:gd name="T63" fmla="*/ 124 h 420"/>
                <a:gd name="T64" fmla="*/ 0 w 1473"/>
                <a:gd name="T65" fmla="*/ 159 h 4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3"/>
                <a:gd name="T100" fmla="*/ 0 h 420"/>
                <a:gd name="T101" fmla="*/ 1473 w 1473"/>
                <a:gd name="T102" fmla="*/ 420 h 4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3" h="420">
                  <a:moveTo>
                    <a:pt x="0" y="159"/>
                  </a:moveTo>
                  <a:lnTo>
                    <a:pt x="80" y="420"/>
                  </a:lnTo>
                  <a:lnTo>
                    <a:pt x="795" y="358"/>
                  </a:lnTo>
                  <a:lnTo>
                    <a:pt x="818" y="313"/>
                  </a:lnTo>
                  <a:lnTo>
                    <a:pt x="1473" y="338"/>
                  </a:lnTo>
                  <a:lnTo>
                    <a:pt x="1264" y="103"/>
                  </a:lnTo>
                  <a:lnTo>
                    <a:pt x="1229" y="96"/>
                  </a:lnTo>
                  <a:lnTo>
                    <a:pt x="1223" y="80"/>
                  </a:lnTo>
                  <a:lnTo>
                    <a:pt x="1221" y="80"/>
                  </a:lnTo>
                  <a:lnTo>
                    <a:pt x="1214" y="80"/>
                  </a:lnTo>
                  <a:lnTo>
                    <a:pt x="1203" y="79"/>
                  </a:lnTo>
                  <a:lnTo>
                    <a:pt x="1186" y="78"/>
                  </a:lnTo>
                  <a:lnTo>
                    <a:pt x="1168" y="77"/>
                  </a:lnTo>
                  <a:lnTo>
                    <a:pt x="1146" y="75"/>
                  </a:lnTo>
                  <a:lnTo>
                    <a:pt x="1122" y="73"/>
                  </a:lnTo>
                  <a:lnTo>
                    <a:pt x="1095" y="71"/>
                  </a:lnTo>
                  <a:lnTo>
                    <a:pt x="1068" y="67"/>
                  </a:lnTo>
                  <a:lnTo>
                    <a:pt x="1038" y="63"/>
                  </a:lnTo>
                  <a:lnTo>
                    <a:pt x="1008" y="58"/>
                  </a:lnTo>
                  <a:lnTo>
                    <a:pt x="977" y="53"/>
                  </a:lnTo>
                  <a:lnTo>
                    <a:pt x="946" y="47"/>
                  </a:lnTo>
                  <a:lnTo>
                    <a:pt x="916" y="40"/>
                  </a:lnTo>
                  <a:lnTo>
                    <a:pt x="886" y="33"/>
                  </a:lnTo>
                  <a:lnTo>
                    <a:pt x="857" y="24"/>
                  </a:lnTo>
                  <a:lnTo>
                    <a:pt x="830" y="15"/>
                  </a:lnTo>
                  <a:lnTo>
                    <a:pt x="805" y="9"/>
                  </a:lnTo>
                  <a:lnTo>
                    <a:pt x="783" y="4"/>
                  </a:lnTo>
                  <a:lnTo>
                    <a:pt x="764" y="2"/>
                  </a:lnTo>
                  <a:lnTo>
                    <a:pt x="745" y="0"/>
                  </a:lnTo>
                  <a:lnTo>
                    <a:pt x="728" y="0"/>
                  </a:lnTo>
                  <a:lnTo>
                    <a:pt x="714" y="3"/>
                  </a:lnTo>
                  <a:lnTo>
                    <a:pt x="700" y="5"/>
                  </a:lnTo>
                  <a:lnTo>
                    <a:pt x="689" y="11"/>
                  </a:lnTo>
                  <a:lnTo>
                    <a:pt x="678" y="17"/>
                  </a:lnTo>
                  <a:lnTo>
                    <a:pt x="669" y="24"/>
                  </a:lnTo>
                  <a:lnTo>
                    <a:pt x="660" y="33"/>
                  </a:lnTo>
                  <a:lnTo>
                    <a:pt x="653" y="42"/>
                  </a:lnTo>
                  <a:lnTo>
                    <a:pt x="646" y="53"/>
                  </a:lnTo>
                  <a:lnTo>
                    <a:pt x="640" y="65"/>
                  </a:lnTo>
                  <a:lnTo>
                    <a:pt x="635" y="78"/>
                  </a:lnTo>
                  <a:lnTo>
                    <a:pt x="630" y="88"/>
                  </a:lnTo>
                  <a:lnTo>
                    <a:pt x="628" y="92"/>
                  </a:lnTo>
                  <a:lnTo>
                    <a:pt x="625" y="92"/>
                  </a:lnTo>
                  <a:lnTo>
                    <a:pt x="623" y="86"/>
                  </a:lnTo>
                  <a:lnTo>
                    <a:pt x="621" y="79"/>
                  </a:lnTo>
                  <a:lnTo>
                    <a:pt x="616" y="68"/>
                  </a:lnTo>
                  <a:lnTo>
                    <a:pt x="608" y="58"/>
                  </a:lnTo>
                  <a:lnTo>
                    <a:pt x="598" y="47"/>
                  </a:lnTo>
                  <a:lnTo>
                    <a:pt x="583" y="36"/>
                  </a:lnTo>
                  <a:lnTo>
                    <a:pt x="563" y="28"/>
                  </a:lnTo>
                  <a:lnTo>
                    <a:pt x="538" y="22"/>
                  </a:lnTo>
                  <a:lnTo>
                    <a:pt x="505" y="20"/>
                  </a:lnTo>
                  <a:lnTo>
                    <a:pt x="466" y="22"/>
                  </a:lnTo>
                  <a:lnTo>
                    <a:pt x="418" y="30"/>
                  </a:lnTo>
                  <a:lnTo>
                    <a:pt x="360" y="44"/>
                  </a:lnTo>
                  <a:lnTo>
                    <a:pt x="293" y="66"/>
                  </a:lnTo>
                  <a:lnTo>
                    <a:pt x="278" y="71"/>
                  </a:lnTo>
                  <a:lnTo>
                    <a:pt x="257" y="79"/>
                  </a:lnTo>
                  <a:lnTo>
                    <a:pt x="229" y="88"/>
                  </a:lnTo>
                  <a:lnTo>
                    <a:pt x="200" y="98"/>
                  </a:lnTo>
                  <a:lnTo>
                    <a:pt x="172" y="108"/>
                  </a:lnTo>
                  <a:lnTo>
                    <a:pt x="148" y="116"/>
                  </a:lnTo>
                  <a:lnTo>
                    <a:pt x="132" y="121"/>
                  </a:lnTo>
                  <a:lnTo>
                    <a:pt x="126" y="124"/>
                  </a:lnTo>
                  <a:lnTo>
                    <a:pt x="108" y="148"/>
                  </a:lnTo>
                  <a:lnTo>
                    <a:pt x="0" y="15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9" name="Freeform 14"/>
            <p:cNvSpPr>
              <a:spLocks noChangeArrowheads="1"/>
            </p:cNvSpPr>
            <p:nvPr/>
          </p:nvSpPr>
          <p:spPr bwMode="auto">
            <a:xfrm>
              <a:off x="374" y="58"/>
              <a:ext cx="274" cy="374"/>
            </a:xfrm>
            <a:custGeom>
              <a:avLst/>
              <a:gdLst>
                <a:gd name="T0" fmla="*/ 203 w 547"/>
                <a:gd name="T1" fmla="*/ 19 h 746"/>
                <a:gd name="T2" fmla="*/ 183 w 547"/>
                <a:gd name="T3" fmla="*/ 77 h 746"/>
                <a:gd name="T4" fmla="*/ 177 w 547"/>
                <a:gd name="T5" fmla="*/ 101 h 746"/>
                <a:gd name="T6" fmla="*/ 144 w 547"/>
                <a:gd name="T7" fmla="*/ 60 h 746"/>
                <a:gd name="T8" fmla="*/ 124 w 547"/>
                <a:gd name="T9" fmla="*/ 127 h 746"/>
                <a:gd name="T10" fmla="*/ 123 w 547"/>
                <a:gd name="T11" fmla="*/ 162 h 746"/>
                <a:gd name="T12" fmla="*/ 101 w 547"/>
                <a:gd name="T13" fmla="*/ 136 h 746"/>
                <a:gd name="T14" fmla="*/ 94 w 547"/>
                <a:gd name="T15" fmla="*/ 176 h 746"/>
                <a:gd name="T16" fmla="*/ 102 w 547"/>
                <a:gd name="T17" fmla="*/ 207 h 746"/>
                <a:gd name="T18" fmla="*/ 69 w 547"/>
                <a:gd name="T19" fmla="*/ 198 h 746"/>
                <a:gd name="T20" fmla="*/ 61 w 547"/>
                <a:gd name="T21" fmla="*/ 234 h 746"/>
                <a:gd name="T22" fmla="*/ 89 w 547"/>
                <a:gd name="T23" fmla="*/ 295 h 746"/>
                <a:gd name="T24" fmla="*/ 72 w 547"/>
                <a:gd name="T25" fmla="*/ 303 h 746"/>
                <a:gd name="T26" fmla="*/ 40 w 547"/>
                <a:gd name="T27" fmla="*/ 271 h 746"/>
                <a:gd name="T28" fmla="*/ 22 w 547"/>
                <a:gd name="T29" fmla="*/ 263 h 746"/>
                <a:gd name="T30" fmla="*/ 8 w 547"/>
                <a:gd name="T31" fmla="*/ 331 h 746"/>
                <a:gd name="T32" fmla="*/ 30 w 547"/>
                <a:gd name="T33" fmla="*/ 364 h 746"/>
                <a:gd name="T34" fmla="*/ 59 w 547"/>
                <a:gd name="T35" fmla="*/ 387 h 746"/>
                <a:gd name="T36" fmla="*/ 97 w 547"/>
                <a:gd name="T37" fmla="*/ 404 h 746"/>
                <a:gd name="T38" fmla="*/ 117 w 547"/>
                <a:gd name="T39" fmla="*/ 445 h 746"/>
                <a:gd name="T40" fmla="*/ 127 w 547"/>
                <a:gd name="T41" fmla="*/ 470 h 746"/>
                <a:gd name="T42" fmla="*/ 151 w 547"/>
                <a:gd name="T43" fmla="*/ 517 h 746"/>
                <a:gd name="T44" fmla="*/ 176 w 547"/>
                <a:gd name="T45" fmla="*/ 590 h 746"/>
                <a:gd name="T46" fmla="*/ 236 w 547"/>
                <a:gd name="T47" fmla="*/ 722 h 746"/>
                <a:gd name="T48" fmla="*/ 299 w 547"/>
                <a:gd name="T49" fmla="*/ 740 h 746"/>
                <a:gd name="T50" fmla="*/ 348 w 547"/>
                <a:gd name="T51" fmla="*/ 746 h 746"/>
                <a:gd name="T52" fmla="*/ 395 w 547"/>
                <a:gd name="T53" fmla="*/ 730 h 746"/>
                <a:gd name="T54" fmla="*/ 440 w 547"/>
                <a:gd name="T55" fmla="*/ 668 h 746"/>
                <a:gd name="T56" fmla="*/ 473 w 547"/>
                <a:gd name="T57" fmla="*/ 554 h 746"/>
                <a:gd name="T58" fmla="*/ 468 w 547"/>
                <a:gd name="T59" fmla="*/ 495 h 746"/>
                <a:gd name="T60" fmla="*/ 476 w 547"/>
                <a:gd name="T61" fmla="*/ 393 h 746"/>
                <a:gd name="T62" fmla="*/ 487 w 547"/>
                <a:gd name="T63" fmla="*/ 364 h 746"/>
                <a:gd name="T64" fmla="*/ 510 w 547"/>
                <a:gd name="T65" fmla="*/ 356 h 746"/>
                <a:gd name="T66" fmla="*/ 538 w 547"/>
                <a:gd name="T67" fmla="*/ 310 h 746"/>
                <a:gd name="T68" fmla="*/ 546 w 547"/>
                <a:gd name="T69" fmla="*/ 243 h 746"/>
                <a:gd name="T70" fmla="*/ 528 w 547"/>
                <a:gd name="T71" fmla="*/ 229 h 746"/>
                <a:gd name="T72" fmla="*/ 503 w 547"/>
                <a:gd name="T73" fmla="*/ 230 h 746"/>
                <a:gd name="T74" fmla="*/ 486 w 547"/>
                <a:gd name="T75" fmla="*/ 258 h 746"/>
                <a:gd name="T76" fmla="*/ 466 w 547"/>
                <a:gd name="T77" fmla="*/ 220 h 746"/>
                <a:gd name="T78" fmla="*/ 460 w 547"/>
                <a:gd name="T79" fmla="*/ 160 h 746"/>
                <a:gd name="T80" fmla="*/ 437 w 547"/>
                <a:gd name="T81" fmla="*/ 114 h 746"/>
                <a:gd name="T82" fmla="*/ 411 w 547"/>
                <a:gd name="T83" fmla="*/ 91 h 746"/>
                <a:gd name="T84" fmla="*/ 407 w 547"/>
                <a:gd name="T85" fmla="*/ 102 h 746"/>
                <a:gd name="T86" fmla="*/ 409 w 547"/>
                <a:gd name="T87" fmla="*/ 121 h 746"/>
                <a:gd name="T88" fmla="*/ 375 w 547"/>
                <a:gd name="T89" fmla="*/ 86 h 746"/>
                <a:gd name="T90" fmla="*/ 364 w 547"/>
                <a:gd name="T91" fmla="*/ 77 h 746"/>
                <a:gd name="T92" fmla="*/ 364 w 547"/>
                <a:gd name="T93" fmla="*/ 110 h 746"/>
                <a:gd name="T94" fmla="*/ 310 w 547"/>
                <a:gd name="T95" fmla="*/ 101 h 746"/>
                <a:gd name="T96" fmla="*/ 279 w 547"/>
                <a:gd name="T97" fmla="*/ 47 h 746"/>
                <a:gd name="T98" fmla="*/ 256 w 547"/>
                <a:gd name="T99" fmla="*/ 30 h 746"/>
                <a:gd name="T100" fmla="*/ 242 w 547"/>
                <a:gd name="T101" fmla="*/ 66 h 746"/>
                <a:gd name="T102" fmla="*/ 218 w 547"/>
                <a:gd name="T103" fmla="*/ 18 h 7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7"/>
                <a:gd name="T157" fmla="*/ 0 h 746"/>
                <a:gd name="T158" fmla="*/ 547 w 547"/>
                <a:gd name="T159" fmla="*/ 746 h 7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7" h="746">
                  <a:moveTo>
                    <a:pt x="215" y="0"/>
                  </a:moveTo>
                  <a:lnTo>
                    <a:pt x="213" y="2"/>
                  </a:lnTo>
                  <a:lnTo>
                    <a:pt x="208" y="9"/>
                  </a:lnTo>
                  <a:lnTo>
                    <a:pt x="203" y="19"/>
                  </a:lnTo>
                  <a:lnTo>
                    <a:pt x="196" y="32"/>
                  </a:lnTo>
                  <a:lnTo>
                    <a:pt x="189" y="46"/>
                  </a:lnTo>
                  <a:lnTo>
                    <a:pt x="184" y="62"/>
                  </a:lnTo>
                  <a:lnTo>
                    <a:pt x="183" y="77"/>
                  </a:lnTo>
                  <a:lnTo>
                    <a:pt x="186" y="92"/>
                  </a:lnTo>
                  <a:lnTo>
                    <a:pt x="189" y="102"/>
                  </a:lnTo>
                  <a:lnTo>
                    <a:pt x="185" y="105"/>
                  </a:lnTo>
                  <a:lnTo>
                    <a:pt x="177" y="101"/>
                  </a:lnTo>
                  <a:lnTo>
                    <a:pt x="168" y="93"/>
                  </a:lnTo>
                  <a:lnTo>
                    <a:pt x="159" y="83"/>
                  </a:lnTo>
                  <a:lnTo>
                    <a:pt x="150" y="71"/>
                  </a:lnTo>
                  <a:lnTo>
                    <a:pt x="144" y="60"/>
                  </a:lnTo>
                  <a:lnTo>
                    <a:pt x="143" y="52"/>
                  </a:lnTo>
                  <a:lnTo>
                    <a:pt x="139" y="57"/>
                  </a:lnTo>
                  <a:lnTo>
                    <a:pt x="131" y="87"/>
                  </a:lnTo>
                  <a:lnTo>
                    <a:pt x="124" y="127"/>
                  </a:lnTo>
                  <a:lnTo>
                    <a:pt x="127" y="157"/>
                  </a:lnTo>
                  <a:lnTo>
                    <a:pt x="129" y="163"/>
                  </a:lnTo>
                  <a:lnTo>
                    <a:pt x="128" y="166"/>
                  </a:lnTo>
                  <a:lnTo>
                    <a:pt x="123" y="162"/>
                  </a:lnTo>
                  <a:lnTo>
                    <a:pt x="117" y="158"/>
                  </a:lnTo>
                  <a:lnTo>
                    <a:pt x="112" y="150"/>
                  </a:lnTo>
                  <a:lnTo>
                    <a:pt x="106" y="143"/>
                  </a:lnTo>
                  <a:lnTo>
                    <a:pt x="101" y="136"/>
                  </a:lnTo>
                  <a:lnTo>
                    <a:pt x="99" y="131"/>
                  </a:lnTo>
                  <a:lnTo>
                    <a:pt x="97" y="135"/>
                  </a:lnTo>
                  <a:lnTo>
                    <a:pt x="93" y="152"/>
                  </a:lnTo>
                  <a:lnTo>
                    <a:pt x="94" y="176"/>
                  </a:lnTo>
                  <a:lnTo>
                    <a:pt x="105" y="198"/>
                  </a:lnTo>
                  <a:lnTo>
                    <a:pt x="109" y="205"/>
                  </a:lnTo>
                  <a:lnTo>
                    <a:pt x="108" y="207"/>
                  </a:lnTo>
                  <a:lnTo>
                    <a:pt x="102" y="207"/>
                  </a:lnTo>
                  <a:lnTo>
                    <a:pt x="94" y="206"/>
                  </a:lnTo>
                  <a:lnTo>
                    <a:pt x="84" y="204"/>
                  </a:lnTo>
                  <a:lnTo>
                    <a:pt x="76" y="200"/>
                  </a:lnTo>
                  <a:lnTo>
                    <a:pt x="69" y="198"/>
                  </a:lnTo>
                  <a:lnTo>
                    <a:pt x="67" y="197"/>
                  </a:lnTo>
                  <a:lnTo>
                    <a:pt x="64" y="203"/>
                  </a:lnTo>
                  <a:lnTo>
                    <a:pt x="61" y="215"/>
                  </a:lnTo>
                  <a:lnTo>
                    <a:pt x="61" y="234"/>
                  </a:lnTo>
                  <a:lnTo>
                    <a:pt x="68" y="252"/>
                  </a:lnTo>
                  <a:lnTo>
                    <a:pt x="78" y="268"/>
                  </a:lnTo>
                  <a:lnTo>
                    <a:pt x="85" y="282"/>
                  </a:lnTo>
                  <a:lnTo>
                    <a:pt x="89" y="295"/>
                  </a:lnTo>
                  <a:lnTo>
                    <a:pt x="87" y="306"/>
                  </a:lnTo>
                  <a:lnTo>
                    <a:pt x="84" y="310"/>
                  </a:lnTo>
                  <a:lnTo>
                    <a:pt x="79" y="307"/>
                  </a:lnTo>
                  <a:lnTo>
                    <a:pt x="72" y="303"/>
                  </a:lnTo>
                  <a:lnTo>
                    <a:pt x="66" y="295"/>
                  </a:lnTo>
                  <a:lnTo>
                    <a:pt x="57" y="287"/>
                  </a:lnTo>
                  <a:lnTo>
                    <a:pt x="48" y="278"/>
                  </a:lnTo>
                  <a:lnTo>
                    <a:pt x="40" y="271"/>
                  </a:lnTo>
                  <a:lnTo>
                    <a:pt x="31" y="266"/>
                  </a:lnTo>
                  <a:lnTo>
                    <a:pt x="24" y="263"/>
                  </a:lnTo>
                  <a:lnTo>
                    <a:pt x="24" y="261"/>
                  </a:lnTo>
                  <a:lnTo>
                    <a:pt x="22" y="263"/>
                  </a:lnTo>
                  <a:lnTo>
                    <a:pt x="10" y="267"/>
                  </a:lnTo>
                  <a:lnTo>
                    <a:pt x="0" y="281"/>
                  </a:lnTo>
                  <a:lnTo>
                    <a:pt x="1" y="305"/>
                  </a:lnTo>
                  <a:lnTo>
                    <a:pt x="8" y="331"/>
                  </a:lnTo>
                  <a:lnTo>
                    <a:pt x="16" y="345"/>
                  </a:lnTo>
                  <a:lnTo>
                    <a:pt x="19" y="350"/>
                  </a:lnTo>
                  <a:lnTo>
                    <a:pt x="24" y="357"/>
                  </a:lnTo>
                  <a:lnTo>
                    <a:pt x="30" y="364"/>
                  </a:lnTo>
                  <a:lnTo>
                    <a:pt x="37" y="372"/>
                  </a:lnTo>
                  <a:lnTo>
                    <a:pt x="44" y="379"/>
                  </a:lnTo>
                  <a:lnTo>
                    <a:pt x="52" y="385"/>
                  </a:lnTo>
                  <a:lnTo>
                    <a:pt x="59" y="387"/>
                  </a:lnTo>
                  <a:lnTo>
                    <a:pt x="66" y="387"/>
                  </a:lnTo>
                  <a:lnTo>
                    <a:pt x="77" y="387"/>
                  </a:lnTo>
                  <a:lnTo>
                    <a:pt x="87" y="394"/>
                  </a:lnTo>
                  <a:lnTo>
                    <a:pt x="97" y="404"/>
                  </a:lnTo>
                  <a:lnTo>
                    <a:pt x="105" y="416"/>
                  </a:lnTo>
                  <a:lnTo>
                    <a:pt x="110" y="428"/>
                  </a:lnTo>
                  <a:lnTo>
                    <a:pt x="115" y="439"/>
                  </a:lnTo>
                  <a:lnTo>
                    <a:pt x="117" y="445"/>
                  </a:lnTo>
                  <a:lnTo>
                    <a:pt x="117" y="445"/>
                  </a:lnTo>
                  <a:lnTo>
                    <a:pt x="119" y="449"/>
                  </a:lnTo>
                  <a:lnTo>
                    <a:pt x="122" y="458"/>
                  </a:lnTo>
                  <a:lnTo>
                    <a:pt x="127" y="470"/>
                  </a:lnTo>
                  <a:lnTo>
                    <a:pt x="132" y="483"/>
                  </a:lnTo>
                  <a:lnTo>
                    <a:pt x="139" y="495"/>
                  </a:lnTo>
                  <a:lnTo>
                    <a:pt x="145" y="508"/>
                  </a:lnTo>
                  <a:lnTo>
                    <a:pt x="151" y="517"/>
                  </a:lnTo>
                  <a:lnTo>
                    <a:pt x="157" y="522"/>
                  </a:lnTo>
                  <a:lnTo>
                    <a:pt x="162" y="532"/>
                  </a:lnTo>
                  <a:lnTo>
                    <a:pt x="168" y="556"/>
                  </a:lnTo>
                  <a:lnTo>
                    <a:pt x="176" y="590"/>
                  </a:lnTo>
                  <a:lnTo>
                    <a:pt x="186" y="627"/>
                  </a:lnTo>
                  <a:lnTo>
                    <a:pt x="200" y="665"/>
                  </a:lnTo>
                  <a:lnTo>
                    <a:pt x="216" y="698"/>
                  </a:lnTo>
                  <a:lnTo>
                    <a:pt x="236" y="722"/>
                  </a:lnTo>
                  <a:lnTo>
                    <a:pt x="260" y="733"/>
                  </a:lnTo>
                  <a:lnTo>
                    <a:pt x="274" y="735"/>
                  </a:lnTo>
                  <a:lnTo>
                    <a:pt x="287" y="737"/>
                  </a:lnTo>
                  <a:lnTo>
                    <a:pt x="299" y="740"/>
                  </a:lnTo>
                  <a:lnTo>
                    <a:pt x="312" y="743"/>
                  </a:lnTo>
                  <a:lnTo>
                    <a:pt x="325" y="745"/>
                  </a:lnTo>
                  <a:lnTo>
                    <a:pt x="336" y="746"/>
                  </a:lnTo>
                  <a:lnTo>
                    <a:pt x="348" y="746"/>
                  </a:lnTo>
                  <a:lnTo>
                    <a:pt x="360" y="745"/>
                  </a:lnTo>
                  <a:lnTo>
                    <a:pt x="372" y="743"/>
                  </a:lnTo>
                  <a:lnTo>
                    <a:pt x="384" y="737"/>
                  </a:lnTo>
                  <a:lnTo>
                    <a:pt x="395" y="730"/>
                  </a:lnTo>
                  <a:lnTo>
                    <a:pt x="407" y="720"/>
                  </a:lnTo>
                  <a:lnTo>
                    <a:pt x="418" y="706"/>
                  </a:lnTo>
                  <a:lnTo>
                    <a:pt x="428" y="689"/>
                  </a:lnTo>
                  <a:lnTo>
                    <a:pt x="440" y="668"/>
                  </a:lnTo>
                  <a:lnTo>
                    <a:pt x="452" y="643"/>
                  </a:lnTo>
                  <a:lnTo>
                    <a:pt x="465" y="602"/>
                  </a:lnTo>
                  <a:lnTo>
                    <a:pt x="472" y="572"/>
                  </a:lnTo>
                  <a:lnTo>
                    <a:pt x="473" y="554"/>
                  </a:lnTo>
                  <a:lnTo>
                    <a:pt x="473" y="548"/>
                  </a:lnTo>
                  <a:lnTo>
                    <a:pt x="473" y="539"/>
                  </a:lnTo>
                  <a:lnTo>
                    <a:pt x="471" y="518"/>
                  </a:lnTo>
                  <a:lnTo>
                    <a:pt x="468" y="495"/>
                  </a:lnTo>
                  <a:lnTo>
                    <a:pt x="462" y="480"/>
                  </a:lnTo>
                  <a:lnTo>
                    <a:pt x="460" y="462"/>
                  </a:lnTo>
                  <a:lnTo>
                    <a:pt x="466" y="428"/>
                  </a:lnTo>
                  <a:lnTo>
                    <a:pt x="476" y="393"/>
                  </a:lnTo>
                  <a:lnTo>
                    <a:pt x="480" y="364"/>
                  </a:lnTo>
                  <a:lnTo>
                    <a:pt x="481" y="364"/>
                  </a:lnTo>
                  <a:lnTo>
                    <a:pt x="484" y="364"/>
                  </a:lnTo>
                  <a:lnTo>
                    <a:pt x="487" y="364"/>
                  </a:lnTo>
                  <a:lnTo>
                    <a:pt x="492" y="363"/>
                  </a:lnTo>
                  <a:lnTo>
                    <a:pt x="496" y="362"/>
                  </a:lnTo>
                  <a:lnTo>
                    <a:pt x="503" y="359"/>
                  </a:lnTo>
                  <a:lnTo>
                    <a:pt x="510" y="356"/>
                  </a:lnTo>
                  <a:lnTo>
                    <a:pt x="517" y="351"/>
                  </a:lnTo>
                  <a:lnTo>
                    <a:pt x="524" y="342"/>
                  </a:lnTo>
                  <a:lnTo>
                    <a:pt x="531" y="327"/>
                  </a:lnTo>
                  <a:lnTo>
                    <a:pt x="538" y="310"/>
                  </a:lnTo>
                  <a:lnTo>
                    <a:pt x="543" y="290"/>
                  </a:lnTo>
                  <a:lnTo>
                    <a:pt x="546" y="272"/>
                  </a:lnTo>
                  <a:lnTo>
                    <a:pt x="547" y="254"/>
                  </a:lnTo>
                  <a:lnTo>
                    <a:pt x="546" y="243"/>
                  </a:lnTo>
                  <a:lnTo>
                    <a:pt x="543" y="236"/>
                  </a:lnTo>
                  <a:lnTo>
                    <a:pt x="538" y="234"/>
                  </a:lnTo>
                  <a:lnTo>
                    <a:pt x="532" y="231"/>
                  </a:lnTo>
                  <a:lnTo>
                    <a:pt x="528" y="229"/>
                  </a:lnTo>
                  <a:lnTo>
                    <a:pt x="522" y="228"/>
                  </a:lnTo>
                  <a:lnTo>
                    <a:pt x="516" y="228"/>
                  </a:lnTo>
                  <a:lnTo>
                    <a:pt x="510" y="229"/>
                  </a:lnTo>
                  <a:lnTo>
                    <a:pt x="503" y="230"/>
                  </a:lnTo>
                  <a:lnTo>
                    <a:pt x="496" y="234"/>
                  </a:lnTo>
                  <a:lnTo>
                    <a:pt x="487" y="242"/>
                  </a:lnTo>
                  <a:lnTo>
                    <a:pt x="485" y="251"/>
                  </a:lnTo>
                  <a:lnTo>
                    <a:pt x="486" y="258"/>
                  </a:lnTo>
                  <a:lnTo>
                    <a:pt x="487" y="260"/>
                  </a:lnTo>
                  <a:lnTo>
                    <a:pt x="475" y="237"/>
                  </a:lnTo>
                  <a:lnTo>
                    <a:pt x="472" y="233"/>
                  </a:lnTo>
                  <a:lnTo>
                    <a:pt x="466" y="220"/>
                  </a:lnTo>
                  <a:lnTo>
                    <a:pt x="461" y="206"/>
                  </a:lnTo>
                  <a:lnTo>
                    <a:pt x="457" y="197"/>
                  </a:lnTo>
                  <a:lnTo>
                    <a:pt x="457" y="183"/>
                  </a:lnTo>
                  <a:lnTo>
                    <a:pt x="460" y="160"/>
                  </a:lnTo>
                  <a:lnTo>
                    <a:pt x="457" y="138"/>
                  </a:lnTo>
                  <a:lnTo>
                    <a:pt x="450" y="124"/>
                  </a:lnTo>
                  <a:lnTo>
                    <a:pt x="443" y="120"/>
                  </a:lnTo>
                  <a:lnTo>
                    <a:pt x="437" y="114"/>
                  </a:lnTo>
                  <a:lnTo>
                    <a:pt x="430" y="108"/>
                  </a:lnTo>
                  <a:lnTo>
                    <a:pt x="423" y="101"/>
                  </a:lnTo>
                  <a:lnTo>
                    <a:pt x="416" y="95"/>
                  </a:lnTo>
                  <a:lnTo>
                    <a:pt x="411" y="91"/>
                  </a:lnTo>
                  <a:lnTo>
                    <a:pt x="408" y="87"/>
                  </a:lnTo>
                  <a:lnTo>
                    <a:pt x="407" y="86"/>
                  </a:lnTo>
                  <a:lnTo>
                    <a:pt x="407" y="91"/>
                  </a:lnTo>
                  <a:lnTo>
                    <a:pt x="407" y="102"/>
                  </a:lnTo>
                  <a:lnTo>
                    <a:pt x="408" y="115"/>
                  </a:lnTo>
                  <a:lnTo>
                    <a:pt x="412" y="124"/>
                  </a:lnTo>
                  <a:lnTo>
                    <a:pt x="412" y="124"/>
                  </a:lnTo>
                  <a:lnTo>
                    <a:pt x="409" y="121"/>
                  </a:lnTo>
                  <a:lnTo>
                    <a:pt x="402" y="114"/>
                  </a:lnTo>
                  <a:lnTo>
                    <a:pt x="393" y="106"/>
                  </a:lnTo>
                  <a:lnTo>
                    <a:pt x="384" y="95"/>
                  </a:lnTo>
                  <a:lnTo>
                    <a:pt x="375" y="86"/>
                  </a:lnTo>
                  <a:lnTo>
                    <a:pt x="370" y="78"/>
                  </a:lnTo>
                  <a:lnTo>
                    <a:pt x="367" y="72"/>
                  </a:lnTo>
                  <a:lnTo>
                    <a:pt x="365" y="70"/>
                  </a:lnTo>
                  <a:lnTo>
                    <a:pt x="364" y="77"/>
                  </a:lnTo>
                  <a:lnTo>
                    <a:pt x="365" y="90"/>
                  </a:lnTo>
                  <a:lnTo>
                    <a:pt x="371" y="104"/>
                  </a:lnTo>
                  <a:lnTo>
                    <a:pt x="371" y="108"/>
                  </a:lnTo>
                  <a:lnTo>
                    <a:pt x="364" y="110"/>
                  </a:lnTo>
                  <a:lnTo>
                    <a:pt x="352" y="110"/>
                  </a:lnTo>
                  <a:lnTo>
                    <a:pt x="339" y="109"/>
                  </a:lnTo>
                  <a:lnTo>
                    <a:pt x="324" y="106"/>
                  </a:lnTo>
                  <a:lnTo>
                    <a:pt x="310" y="101"/>
                  </a:lnTo>
                  <a:lnTo>
                    <a:pt x="299" y="97"/>
                  </a:lnTo>
                  <a:lnTo>
                    <a:pt x="295" y="91"/>
                  </a:lnTo>
                  <a:lnTo>
                    <a:pt x="288" y="72"/>
                  </a:lnTo>
                  <a:lnTo>
                    <a:pt x="279" y="47"/>
                  </a:lnTo>
                  <a:lnTo>
                    <a:pt x="271" y="24"/>
                  </a:lnTo>
                  <a:lnTo>
                    <a:pt x="267" y="14"/>
                  </a:lnTo>
                  <a:lnTo>
                    <a:pt x="264" y="18"/>
                  </a:lnTo>
                  <a:lnTo>
                    <a:pt x="256" y="30"/>
                  </a:lnTo>
                  <a:lnTo>
                    <a:pt x="249" y="46"/>
                  </a:lnTo>
                  <a:lnTo>
                    <a:pt x="248" y="63"/>
                  </a:lnTo>
                  <a:lnTo>
                    <a:pt x="246" y="68"/>
                  </a:lnTo>
                  <a:lnTo>
                    <a:pt x="242" y="66"/>
                  </a:lnTo>
                  <a:lnTo>
                    <a:pt x="236" y="57"/>
                  </a:lnTo>
                  <a:lnTo>
                    <a:pt x="229" y="45"/>
                  </a:lnTo>
                  <a:lnTo>
                    <a:pt x="222" y="32"/>
                  </a:lnTo>
                  <a:lnTo>
                    <a:pt x="218" y="18"/>
                  </a:lnTo>
                  <a:lnTo>
                    <a:pt x="214" y="8"/>
                  </a:lnTo>
                  <a:lnTo>
                    <a:pt x="215"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0" name="Freeform 15"/>
            <p:cNvSpPr>
              <a:spLocks noChangeArrowheads="1"/>
            </p:cNvSpPr>
            <p:nvPr/>
          </p:nvSpPr>
          <p:spPr bwMode="auto">
            <a:xfrm>
              <a:off x="678" y="518"/>
              <a:ext cx="387" cy="163"/>
            </a:xfrm>
            <a:custGeom>
              <a:avLst/>
              <a:gdLst>
                <a:gd name="T0" fmla="*/ 126 w 774"/>
                <a:gd name="T1" fmla="*/ 191 h 327"/>
                <a:gd name="T2" fmla="*/ 101 w 774"/>
                <a:gd name="T3" fmla="*/ 196 h 327"/>
                <a:gd name="T4" fmla="*/ 80 w 774"/>
                <a:gd name="T5" fmla="*/ 201 h 327"/>
                <a:gd name="T6" fmla="*/ 70 w 774"/>
                <a:gd name="T7" fmla="*/ 226 h 327"/>
                <a:gd name="T8" fmla="*/ 74 w 774"/>
                <a:gd name="T9" fmla="*/ 266 h 327"/>
                <a:gd name="T10" fmla="*/ 70 w 774"/>
                <a:gd name="T11" fmla="*/ 293 h 327"/>
                <a:gd name="T12" fmla="*/ 50 w 774"/>
                <a:gd name="T13" fmla="*/ 295 h 327"/>
                <a:gd name="T14" fmla="*/ 25 w 774"/>
                <a:gd name="T15" fmla="*/ 289 h 327"/>
                <a:gd name="T16" fmla="*/ 6 w 774"/>
                <a:gd name="T17" fmla="*/ 251 h 327"/>
                <a:gd name="T18" fmla="*/ 1 w 774"/>
                <a:gd name="T19" fmla="*/ 213 h 327"/>
                <a:gd name="T20" fmla="*/ 12 w 774"/>
                <a:gd name="T21" fmla="*/ 145 h 327"/>
                <a:gd name="T22" fmla="*/ 55 w 774"/>
                <a:gd name="T23" fmla="*/ 128 h 327"/>
                <a:gd name="T24" fmla="*/ 128 w 774"/>
                <a:gd name="T25" fmla="*/ 110 h 327"/>
                <a:gd name="T26" fmla="*/ 163 w 774"/>
                <a:gd name="T27" fmla="*/ 105 h 327"/>
                <a:gd name="T28" fmla="*/ 182 w 774"/>
                <a:gd name="T29" fmla="*/ 112 h 327"/>
                <a:gd name="T30" fmla="*/ 199 w 774"/>
                <a:gd name="T31" fmla="*/ 122 h 327"/>
                <a:gd name="T32" fmla="*/ 218 w 774"/>
                <a:gd name="T33" fmla="*/ 140 h 327"/>
                <a:gd name="T34" fmla="*/ 251 w 774"/>
                <a:gd name="T35" fmla="*/ 165 h 327"/>
                <a:gd name="T36" fmla="*/ 278 w 774"/>
                <a:gd name="T37" fmla="*/ 179 h 327"/>
                <a:gd name="T38" fmla="*/ 303 w 774"/>
                <a:gd name="T39" fmla="*/ 183 h 327"/>
                <a:gd name="T40" fmla="*/ 339 w 774"/>
                <a:gd name="T41" fmla="*/ 188 h 327"/>
                <a:gd name="T42" fmla="*/ 370 w 774"/>
                <a:gd name="T43" fmla="*/ 182 h 327"/>
                <a:gd name="T44" fmla="*/ 409 w 774"/>
                <a:gd name="T45" fmla="*/ 166 h 327"/>
                <a:gd name="T46" fmla="*/ 438 w 774"/>
                <a:gd name="T47" fmla="*/ 152 h 327"/>
                <a:gd name="T48" fmla="*/ 449 w 774"/>
                <a:gd name="T49" fmla="*/ 131 h 327"/>
                <a:gd name="T50" fmla="*/ 494 w 774"/>
                <a:gd name="T51" fmla="*/ 61 h 327"/>
                <a:gd name="T52" fmla="*/ 567 w 774"/>
                <a:gd name="T53" fmla="*/ 2 h 327"/>
                <a:gd name="T54" fmla="*/ 612 w 774"/>
                <a:gd name="T55" fmla="*/ 4 h 327"/>
                <a:gd name="T56" fmla="*/ 659 w 774"/>
                <a:gd name="T57" fmla="*/ 29 h 327"/>
                <a:gd name="T58" fmla="*/ 702 w 774"/>
                <a:gd name="T59" fmla="*/ 63 h 327"/>
                <a:gd name="T60" fmla="*/ 736 w 774"/>
                <a:gd name="T61" fmla="*/ 98 h 327"/>
                <a:gd name="T62" fmla="*/ 754 w 774"/>
                <a:gd name="T63" fmla="*/ 119 h 327"/>
                <a:gd name="T64" fmla="*/ 761 w 774"/>
                <a:gd name="T65" fmla="*/ 129 h 327"/>
                <a:gd name="T66" fmla="*/ 773 w 774"/>
                <a:gd name="T67" fmla="*/ 167 h 327"/>
                <a:gd name="T68" fmla="*/ 765 w 774"/>
                <a:gd name="T69" fmla="*/ 206 h 327"/>
                <a:gd name="T70" fmla="*/ 725 w 774"/>
                <a:gd name="T71" fmla="*/ 225 h 327"/>
                <a:gd name="T72" fmla="*/ 650 w 774"/>
                <a:gd name="T73" fmla="*/ 248 h 327"/>
                <a:gd name="T74" fmla="*/ 561 w 774"/>
                <a:gd name="T75" fmla="*/ 270 h 327"/>
                <a:gd name="T76" fmla="*/ 481 w 774"/>
                <a:gd name="T77" fmla="*/ 287 h 327"/>
                <a:gd name="T78" fmla="*/ 426 w 774"/>
                <a:gd name="T79" fmla="*/ 296 h 327"/>
                <a:gd name="T80" fmla="*/ 392 w 774"/>
                <a:gd name="T81" fmla="*/ 303 h 327"/>
                <a:gd name="T82" fmla="*/ 342 w 774"/>
                <a:gd name="T83" fmla="*/ 315 h 327"/>
                <a:gd name="T84" fmla="*/ 305 w 774"/>
                <a:gd name="T85" fmla="*/ 309 h 327"/>
                <a:gd name="T86" fmla="*/ 282 w 774"/>
                <a:gd name="T87" fmla="*/ 300 h 327"/>
                <a:gd name="T88" fmla="*/ 251 w 774"/>
                <a:gd name="T89" fmla="*/ 289 h 327"/>
                <a:gd name="T90" fmla="*/ 235 w 774"/>
                <a:gd name="T91" fmla="*/ 277 h 327"/>
                <a:gd name="T92" fmla="*/ 218 w 774"/>
                <a:gd name="T93" fmla="*/ 282 h 327"/>
                <a:gd name="T94" fmla="*/ 199 w 774"/>
                <a:gd name="T95" fmla="*/ 293 h 327"/>
                <a:gd name="T96" fmla="*/ 189 w 774"/>
                <a:gd name="T97" fmla="*/ 311 h 327"/>
                <a:gd name="T98" fmla="*/ 130 w 774"/>
                <a:gd name="T99" fmla="*/ 318 h 327"/>
                <a:gd name="T100" fmla="*/ 120 w 774"/>
                <a:gd name="T101" fmla="*/ 311 h 327"/>
                <a:gd name="T102" fmla="*/ 104 w 774"/>
                <a:gd name="T103" fmla="*/ 311 h 327"/>
                <a:gd name="T104" fmla="*/ 78 w 774"/>
                <a:gd name="T105" fmla="*/ 304 h 327"/>
                <a:gd name="T106" fmla="*/ 77 w 774"/>
                <a:gd name="T107" fmla="*/ 281 h 327"/>
                <a:gd name="T108" fmla="*/ 120 w 774"/>
                <a:gd name="T109" fmla="*/ 218 h 327"/>
                <a:gd name="T110" fmla="*/ 161 w 774"/>
                <a:gd name="T111" fmla="*/ 159 h 32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74"/>
                <a:gd name="T169" fmla="*/ 0 h 327"/>
                <a:gd name="T170" fmla="*/ 774 w 774"/>
                <a:gd name="T171" fmla="*/ 327 h 32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74" h="327">
                  <a:moveTo>
                    <a:pt x="133" y="190"/>
                  </a:moveTo>
                  <a:lnTo>
                    <a:pt x="130" y="190"/>
                  </a:lnTo>
                  <a:lnTo>
                    <a:pt x="126" y="191"/>
                  </a:lnTo>
                  <a:lnTo>
                    <a:pt x="119" y="193"/>
                  </a:lnTo>
                  <a:lnTo>
                    <a:pt x="111" y="195"/>
                  </a:lnTo>
                  <a:lnTo>
                    <a:pt x="101" y="196"/>
                  </a:lnTo>
                  <a:lnTo>
                    <a:pt x="93" y="198"/>
                  </a:lnTo>
                  <a:lnTo>
                    <a:pt x="85" y="199"/>
                  </a:lnTo>
                  <a:lnTo>
                    <a:pt x="80" y="201"/>
                  </a:lnTo>
                  <a:lnTo>
                    <a:pt x="73" y="205"/>
                  </a:lnTo>
                  <a:lnTo>
                    <a:pt x="70" y="214"/>
                  </a:lnTo>
                  <a:lnTo>
                    <a:pt x="70" y="226"/>
                  </a:lnTo>
                  <a:lnTo>
                    <a:pt x="72" y="236"/>
                  </a:lnTo>
                  <a:lnTo>
                    <a:pt x="73" y="251"/>
                  </a:lnTo>
                  <a:lnTo>
                    <a:pt x="74" y="266"/>
                  </a:lnTo>
                  <a:lnTo>
                    <a:pt x="74" y="280"/>
                  </a:lnTo>
                  <a:lnTo>
                    <a:pt x="73" y="290"/>
                  </a:lnTo>
                  <a:lnTo>
                    <a:pt x="70" y="293"/>
                  </a:lnTo>
                  <a:lnTo>
                    <a:pt x="66" y="295"/>
                  </a:lnTo>
                  <a:lnTo>
                    <a:pt x="58" y="296"/>
                  </a:lnTo>
                  <a:lnTo>
                    <a:pt x="50" y="295"/>
                  </a:lnTo>
                  <a:lnTo>
                    <a:pt x="40" y="294"/>
                  </a:lnTo>
                  <a:lnTo>
                    <a:pt x="32" y="293"/>
                  </a:lnTo>
                  <a:lnTo>
                    <a:pt x="25" y="289"/>
                  </a:lnTo>
                  <a:lnTo>
                    <a:pt x="20" y="286"/>
                  </a:lnTo>
                  <a:lnTo>
                    <a:pt x="13" y="271"/>
                  </a:lnTo>
                  <a:lnTo>
                    <a:pt x="6" y="251"/>
                  </a:lnTo>
                  <a:lnTo>
                    <a:pt x="1" y="233"/>
                  </a:lnTo>
                  <a:lnTo>
                    <a:pt x="0" y="225"/>
                  </a:lnTo>
                  <a:lnTo>
                    <a:pt x="1" y="213"/>
                  </a:lnTo>
                  <a:lnTo>
                    <a:pt x="5" y="189"/>
                  </a:lnTo>
                  <a:lnTo>
                    <a:pt x="8" y="163"/>
                  </a:lnTo>
                  <a:lnTo>
                    <a:pt x="12" y="145"/>
                  </a:lnTo>
                  <a:lnTo>
                    <a:pt x="19" y="141"/>
                  </a:lnTo>
                  <a:lnTo>
                    <a:pt x="33" y="135"/>
                  </a:lnTo>
                  <a:lnTo>
                    <a:pt x="55" y="128"/>
                  </a:lnTo>
                  <a:lnTo>
                    <a:pt x="80" y="121"/>
                  </a:lnTo>
                  <a:lnTo>
                    <a:pt x="105" y="115"/>
                  </a:lnTo>
                  <a:lnTo>
                    <a:pt x="128" y="110"/>
                  </a:lnTo>
                  <a:lnTo>
                    <a:pt x="146" y="106"/>
                  </a:lnTo>
                  <a:lnTo>
                    <a:pt x="157" y="105"/>
                  </a:lnTo>
                  <a:lnTo>
                    <a:pt x="163" y="105"/>
                  </a:lnTo>
                  <a:lnTo>
                    <a:pt x="169" y="107"/>
                  </a:lnTo>
                  <a:lnTo>
                    <a:pt x="175" y="108"/>
                  </a:lnTo>
                  <a:lnTo>
                    <a:pt x="182" y="112"/>
                  </a:lnTo>
                  <a:lnTo>
                    <a:pt x="189" y="115"/>
                  </a:lnTo>
                  <a:lnTo>
                    <a:pt x="195" y="119"/>
                  </a:lnTo>
                  <a:lnTo>
                    <a:pt x="199" y="122"/>
                  </a:lnTo>
                  <a:lnTo>
                    <a:pt x="204" y="127"/>
                  </a:lnTo>
                  <a:lnTo>
                    <a:pt x="210" y="131"/>
                  </a:lnTo>
                  <a:lnTo>
                    <a:pt x="218" y="140"/>
                  </a:lnTo>
                  <a:lnTo>
                    <a:pt x="228" y="148"/>
                  </a:lnTo>
                  <a:lnTo>
                    <a:pt x="240" y="156"/>
                  </a:lnTo>
                  <a:lnTo>
                    <a:pt x="251" y="165"/>
                  </a:lnTo>
                  <a:lnTo>
                    <a:pt x="263" y="172"/>
                  </a:lnTo>
                  <a:lnTo>
                    <a:pt x="271" y="176"/>
                  </a:lnTo>
                  <a:lnTo>
                    <a:pt x="278" y="179"/>
                  </a:lnTo>
                  <a:lnTo>
                    <a:pt x="284" y="180"/>
                  </a:lnTo>
                  <a:lnTo>
                    <a:pt x="293" y="181"/>
                  </a:lnTo>
                  <a:lnTo>
                    <a:pt x="303" y="183"/>
                  </a:lnTo>
                  <a:lnTo>
                    <a:pt x="315" y="186"/>
                  </a:lnTo>
                  <a:lnTo>
                    <a:pt x="326" y="187"/>
                  </a:lnTo>
                  <a:lnTo>
                    <a:pt x="339" y="188"/>
                  </a:lnTo>
                  <a:lnTo>
                    <a:pt x="350" y="188"/>
                  </a:lnTo>
                  <a:lnTo>
                    <a:pt x="360" y="186"/>
                  </a:lnTo>
                  <a:lnTo>
                    <a:pt x="370" y="182"/>
                  </a:lnTo>
                  <a:lnTo>
                    <a:pt x="383" y="178"/>
                  </a:lnTo>
                  <a:lnTo>
                    <a:pt x="395" y="172"/>
                  </a:lnTo>
                  <a:lnTo>
                    <a:pt x="409" y="166"/>
                  </a:lnTo>
                  <a:lnTo>
                    <a:pt x="421" y="160"/>
                  </a:lnTo>
                  <a:lnTo>
                    <a:pt x="431" y="156"/>
                  </a:lnTo>
                  <a:lnTo>
                    <a:pt x="438" y="152"/>
                  </a:lnTo>
                  <a:lnTo>
                    <a:pt x="440" y="151"/>
                  </a:lnTo>
                  <a:lnTo>
                    <a:pt x="443" y="145"/>
                  </a:lnTo>
                  <a:lnTo>
                    <a:pt x="449" y="131"/>
                  </a:lnTo>
                  <a:lnTo>
                    <a:pt x="461" y="111"/>
                  </a:lnTo>
                  <a:lnTo>
                    <a:pt x="476" y="87"/>
                  </a:lnTo>
                  <a:lnTo>
                    <a:pt x="494" y="61"/>
                  </a:lnTo>
                  <a:lnTo>
                    <a:pt x="516" y="37"/>
                  </a:lnTo>
                  <a:lnTo>
                    <a:pt x="540" y="16"/>
                  </a:lnTo>
                  <a:lnTo>
                    <a:pt x="567" y="2"/>
                  </a:lnTo>
                  <a:lnTo>
                    <a:pt x="581" y="0"/>
                  </a:lnTo>
                  <a:lnTo>
                    <a:pt x="596" y="0"/>
                  </a:lnTo>
                  <a:lnTo>
                    <a:pt x="612" y="4"/>
                  </a:lnTo>
                  <a:lnTo>
                    <a:pt x="627" y="10"/>
                  </a:lnTo>
                  <a:lnTo>
                    <a:pt x="643" y="19"/>
                  </a:lnTo>
                  <a:lnTo>
                    <a:pt x="659" y="29"/>
                  </a:lnTo>
                  <a:lnTo>
                    <a:pt x="674" y="39"/>
                  </a:lnTo>
                  <a:lnTo>
                    <a:pt x="689" y="52"/>
                  </a:lnTo>
                  <a:lnTo>
                    <a:pt x="702" y="63"/>
                  </a:lnTo>
                  <a:lnTo>
                    <a:pt x="714" y="76"/>
                  </a:lnTo>
                  <a:lnTo>
                    <a:pt x="726" y="88"/>
                  </a:lnTo>
                  <a:lnTo>
                    <a:pt x="736" y="98"/>
                  </a:lnTo>
                  <a:lnTo>
                    <a:pt x="743" y="107"/>
                  </a:lnTo>
                  <a:lnTo>
                    <a:pt x="750" y="114"/>
                  </a:lnTo>
                  <a:lnTo>
                    <a:pt x="754" y="119"/>
                  </a:lnTo>
                  <a:lnTo>
                    <a:pt x="755" y="120"/>
                  </a:lnTo>
                  <a:lnTo>
                    <a:pt x="756" y="122"/>
                  </a:lnTo>
                  <a:lnTo>
                    <a:pt x="761" y="129"/>
                  </a:lnTo>
                  <a:lnTo>
                    <a:pt x="765" y="140"/>
                  </a:lnTo>
                  <a:lnTo>
                    <a:pt x="770" y="152"/>
                  </a:lnTo>
                  <a:lnTo>
                    <a:pt x="773" y="167"/>
                  </a:lnTo>
                  <a:lnTo>
                    <a:pt x="774" y="181"/>
                  </a:lnTo>
                  <a:lnTo>
                    <a:pt x="772" y="195"/>
                  </a:lnTo>
                  <a:lnTo>
                    <a:pt x="765" y="206"/>
                  </a:lnTo>
                  <a:lnTo>
                    <a:pt x="757" y="212"/>
                  </a:lnTo>
                  <a:lnTo>
                    <a:pt x="743" y="219"/>
                  </a:lnTo>
                  <a:lnTo>
                    <a:pt x="725" y="225"/>
                  </a:lnTo>
                  <a:lnTo>
                    <a:pt x="703" y="233"/>
                  </a:lnTo>
                  <a:lnTo>
                    <a:pt x="678" y="240"/>
                  </a:lnTo>
                  <a:lnTo>
                    <a:pt x="650" y="248"/>
                  </a:lnTo>
                  <a:lnTo>
                    <a:pt x="621" y="255"/>
                  </a:lnTo>
                  <a:lnTo>
                    <a:pt x="591" y="262"/>
                  </a:lnTo>
                  <a:lnTo>
                    <a:pt x="561" y="270"/>
                  </a:lnTo>
                  <a:lnTo>
                    <a:pt x="532" y="275"/>
                  </a:lnTo>
                  <a:lnTo>
                    <a:pt x="505" y="281"/>
                  </a:lnTo>
                  <a:lnTo>
                    <a:pt x="481" y="287"/>
                  </a:lnTo>
                  <a:lnTo>
                    <a:pt x="459" y="290"/>
                  </a:lnTo>
                  <a:lnTo>
                    <a:pt x="440" y="294"/>
                  </a:lnTo>
                  <a:lnTo>
                    <a:pt x="426" y="296"/>
                  </a:lnTo>
                  <a:lnTo>
                    <a:pt x="418" y="297"/>
                  </a:lnTo>
                  <a:lnTo>
                    <a:pt x="407" y="299"/>
                  </a:lnTo>
                  <a:lnTo>
                    <a:pt x="392" y="303"/>
                  </a:lnTo>
                  <a:lnTo>
                    <a:pt x="376" y="308"/>
                  </a:lnTo>
                  <a:lnTo>
                    <a:pt x="358" y="311"/>
                  </a:lnTo>
                  <a:lnTo>
                    <a:pt x="342" y="315"/>
                  </a:lnTo>
                  <a:lnTo>
                    <a:pt x="327" y="317"/>
                  </a:lnTo>
                  <a:lnTo>
                    <a:pt x="315" y="315"/>
                  </a:lnTo>
                  <a:lnTo>
                    <a:pt x="305" y="309"/>
                  </a:lnTo>
                  <a:lnTo>
                    <a:pt x="300" y="305"/>
                  </a:lnTo>
                  <a:lnTo>
                    <a:pt x="292" y="302"/>
                  </a:lnTo>
                  <a:lnTo>
                    <a:pt x="282" y="300"/>
                  </a:lnTo>
                  <a:lnTo>
                    <a:pt x="271" y="296"/>
                  </a:lnTo>
                  <a:lnTo>
                    <a:pt x="260" y="294"/>
                  </a:lnTo>
                  <a:lnTo>
                    <a:pt x="251" y="289"/>
                  </a:lnTo>
                  <a:lnTo>
                    <a:pt x="243" y="285"/>
                  </a:lnTo>
                  <a:lnTo>
                    <a:pt x="239" y="278"/>
                  </a:lnTo>
                  <a:lnTo>
                    <a:pt x="235" y="277"/>
                  </a:lnTo>
                  <a:lnTo>
                    <a:pt x="231" y="277"/>
                  </a:lnTo>
                  <a:lnTo>
                    <a:pt x="224" y="279"/>
                  </a:lnTo>
                  <a:lnTo>
                    <a:pt x="218" y="282"/>
                  </a:lnTo>
                  <a:lnTo>
                    <a:pt x="211" y="286"/>
                  </a:lnTo>
                  <a:lnTo>
                    <a:pt x="204" y="289"/>
                  </a:lnTo>
                  <a:lnTo>
                    <a:pt x="199" y="293"/>
                  </a:lnTo>
                  <a:lnTo>
                    <a:pt x="195" y="294"/>
                  </a:lnTo>
                  <a:lnTo>
                    <a:pt x="191" y="300"/>
                  </a:lnTo>
                  <a:lnTo>
                    <a:pt x="189" y="311"/>
                  </a:lnTo>
                  <a:lnTo>
                    <a:pt x="189" y="323"/>
                  </a:lnTo>
                  <a:lnTo>
                    <a:pt x="189" y="327"/>
                  </a:lnTo>
                  <a:lnTo>
                    <a:pt x="130" y="318"/>
                  </a:lnTo>
                  <a:lnTo>
                    <a:pt x="143" y="284"/>
                  </a:lnTo>
                  <a:lnTo>
                    <a:pt x="182" y="228"/>
                  </a:lnTo>
                  <a:lnTo>
                    <a:pt x="120" y="311"/>
                  </a:lnTo>
                  <a:lnTo>
                    <a:pt x="118" y="311"/>
                  </a:lnTo>
                  <a:lnTo>
                    <a:pt x="112" y="311"/>
                  </a:lnTo>
                  <a:lnTo>
                    <a:pt x="104" y="311"/>
                  </a:lnTo>
                  <a:lnTo>
                    <a:pt x="95" y="310"/>
                  </a:lnTo>
                  <a:lnTo>
                    <a:pt x="85" y="308"/>
                  </a:lnTo>
                  <a:lnTo>
                    <a:pt x="78" y="304"/>
                  </a:lnTo>
                  <a:lnTo>
                    <a:pt x="74" y="299"/>
                  </a:lnTo>
                  <a:lnTo>
                    <a:pt x="73" y="290"/>
                  </a:lnTo>
                  <a:lnTo>
                    <a:pt x="77" y="281"/>
                  </a:lnTo>
                  <a:lnTo>
                    <a:pt x="88" y="265"/>
                  </a:lnTo>
                  <a:lnTo>
                    <a:pt x="103" y="242"/>
                  </a:lnTo>
                  <a:lnTo>
                    <a:pt x="120" y="218"/>
                  </a:lnTo>
                  <a:lnTo>
                    <a:pt x="136" y="194"/>
                  </a:lnTo>
                  <a:lnTo>
                    <a:pt x="151" y="173"/>
                  </a:lnTo>
                  <a:lnTo>
                    <a:pt x="161" y="159"/>
                  </a:lnTo>
                  <a:lnTo>
                    <a:pt x="165" y="153"/>
                  </a:lnTo>
                  <a:lnTo>
                    <a:pt x="133" y="1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1" name="Freeform 16"/>
            <p:cNvSpPr>
              <a:spLocks noChangeArrowheads="1"/>
            </p:cNvSpPr>
            <p:nvPr/>
          </p:nvSpPr>
          <p:spPr bwMode="auto">
            <a:xfrm>
              <a:off x="683" y="522"/>
              <a:ext cx="377" cy="156"/>
            </a:xfrm>
            <a:custGeom>
              <a:avLst/>
              <a:gdLst>
                <a:gd name="T0" fmla="*/ 119 w 754"/>
                <a:gd name="T1" fmla="*/ 172 h 312"/>
                <a:gd name="T2" fmla="*/ 88 w 754"/>
                <a:gd name="T3" fmla="*/ 179 h 312"/>
                <a:gd name="T4" fmla="*/ 63 w 754"/>
                <a:gd name="T5" fmla="*/ 185 h 312"/>
                <a:gd name="T6" fmla="*/ 52 w 754"/>
                <a:gd name="T7" fmla="*/ 209 h 312"/>
                <a:gd name="T8" fmla="*/ 51 w 754"/>
                <a:gd name="T9" fmla="*/ 241 h 312"/>
                <a:gd name="T10" fmla="*/ 50 w 754"/>
                <a:gd name="T11" fmla="*/ 271 h 312"/>
                <a:gd name="T12" fmla="*/ 23 w 754"/>
                <a:gd name="T13" fmla="*/ 274 h 312"/>
                <a:gd name="T14" fmla="*/ 3 w 754"/>
                <a:gd name="T15" fmla="*/ 225 h 312"/>
                <a:gd name="T16" fmla="*/ 5 w 754"/>
                <a:gd name="T17" fmla="*/ 182 h 312"/>
                <a:gd name="T18" fmla="*/ 20 w 754"/>
                <a:gd name="T19" fmla="*/ 137 h 312"/>
                <a:gd name="T20" fmla="*/ 75 w 754"/>
                <a:gd name="T21" fmla="*/ 120 h 312"/>
                <a:gd name="T22" fmla="*/ 135 w 754"/>
                <a:gd name="T23" fmla="*/ 106 h 312"/>
                <a:gd name="T24" fmla="*/ 157 w 754"/>
                <a:gd name="T25" fmla="*/ 106 h 312"/>
                <a:gd name="T26" fmla="*/ 178 w 754"/>
                <a:gd name="T27" fmla="*/ 111 h 312"/>
                <a:gd name="T28" fmla="*/ 194 w 754"/>
                <a:gd name="T29" fmla="*/ 120 h 312"/>
                <a:gd name="T30" fmla="*/ 218 w 754"/>
                <a:gd name="T31" fmla="*/ 138 h 312"/>
                <a:gd name="T32" fmla="*/ 253 w 754"/>
                <a:gd name="T33" fmla="*/ 160 h 312"/>
                <a:gd name="T34" fmla="*/ 272 w 754"/>
                <a:gd name="T35" fmla="*/ 168 h 312"/>
                <a:gd name="T36" fmla="*/ 284 w 754"/>
                <a:gd name="T37" fmla="*/ 173 h 312"/>
                <a:gd name="T38" fmla="*/ 303 w 754"/>
                <a:gd name="T39" fmla="*/ 178 h 312"/>
                <a:gd name="T40" fmla="*/ 343 w 754"/>
                <a:gd name="T41" fmla="*/ 171 h 312"/>
                <a:gd name="T42" fmla="*/ 406 w 754"/>
                <a:gd name="T43" fmla="*/ 147 h 312"/>
                <a:gd name="T44" fmla="*/ 441 w 754"/>
                <a:gd name="T45" fmla="*/ 132 h 312"/>
                <a:gd name="T46" fmla="*/ 459 w 754"/>
                <a:gd name="T47" fmla="*/ 97 h 312"/>
                <a:gd name="T48" fmla="*/ 510 w 754"/>
                <a:gd name="T49" fmla="*/ 32 h 312"/>
                <a:gd name="T50" fmla="*/ 585 w 754"/>
                <a:gd name="T51" fmla="*/ 0 h 312"/>
                <a:gd name="T52" fmla="*/ 673 w 754"/>
                <a:gd name="T53" fmla="*/ 50 h 312"/>
                <a:gd name="T54" fmla="*/ 732 w 754"/>
                <a:gd name="T55" fmla="*/ 111 h 312"/>
                <a:gd name="T56" fmla="*/ 751 w 754"/>
                <a:gd name="T57" fmla="*/ 145 h 312"/>
                <a:gd name="T58" fmla="*/ 737 w 754"/>
                <a:gd name="T59" fmla="*/ 200 h 312"/>
                <a:gd name="T60" fmla="*/ 681 w 754"/>
                <a:gd name="T61" fmla="*/ 219 h 312"/>
                <a:gd name="T62" fmla="*/ 597 w 754"/>
                <a:gd name="T63" fmla="*/ 241 h 312"/>
                <a:gd name="T64" fmla="*/ 505 w 754"/>
                <a:gd name="T65" fmla="*/ 262 h 312"/>
                <a:gd name="T66" fmla="*/ 428 w 754"/>
                <a:gd name="T67" fmla="*/ 277 h 312"/>
                <a:gd name="T68" fmla="*/ 388 w 754"/>
                <a:gd name="T69" fmla="*/ 284 h 312"/>
                <a:gd name="T70" fmla="*/ 351 w 754"/>
                <a:gd name="T71" fmla="*/ 294 h 312"/>
                <a:gd name="T72" fmla="*/ 312 w 754"/>
                <a:gd name="T73" fmla="*/ 303 h 312"/>
                <a:gd name="T74" fmla="*/ 285 w 754"/>
                <a:gd name="T75" fmla="*/ 289 h 312"/>
                <a:gd name="T76" fmla="*/ 255 w 754"/>
                <a:gd name="T77" fmla="*/ 274 h 312"/>
                <a:gd name="T78" fmla="*/ 231 w 754"/>
                <a:gd name="T79" fmla="*/ 263 h 312"/>
                <a:gd name="T80" fmla="*/ 219 w 754"/>
                <a:gd name="T81" fmla="*/ 259 h 312"/>
                <a:gd name="T82" fmla="*/ 197 w 754"/>
                <a:gd name="T83" fmla="*/ 272 h 312"/>
                <a:gd name="T84" fmla="*/ 179 w 754"/>
                <a:gd name="T85" fmla="*/ 281 h 312"/>
                <a:gd name="T86" fmla="*/ 174 w 754"/>
                <a:gd name="T87" fmla="*/ 308 h 312"/>
                <a:gd name="T88" fmla="*/ 140 w 754"/>
                <a:gd name="T89" fmla="*/ 272 h 312"/>
                <a:gd name="T90" fmla="*/ 95 w 754"/>
                <a:gd name="T91" fmla="*/ 299 h 312"/>
                <a:gd name="T92" fmla="*/ 72 w 754"/>
                <a:gd name="T93" fmla="*/ 288 h 312"/>
                <a:gd name="T94" fmla="*/ 100 w 754"/>
                <a:gd name="T95" fmla="*/ 241 h 312"/>
                <a:gd name="T96" fmla="*/ 146 w 754"/>
                <a:gd name="T97" fmla="*/ 171 h 312"/>
                <a:gd name="T98" fmla="*/ 127 w 754"/>
                <a:gd name="T99" fmla="*/ 170 h 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54"/>
                <a:gd name="T151" fmla="*/ 0 h 312"/>
                <a:gd name="T152" fmla="*/ 754 w 754"/>
                <a:gd name="T153" fmla="*/ 312 h 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54" h="312">
                  <a:moveTo>
                    <a:pt x="127" y="170"/>
                  </a:moveTo>
                  <a:lnTo>
                    <a:pt x="125" y="170"/>
                  </a:lnTo>
                  <a:lnTo>
                    <a:pt x="119" y="172"/>
                  </a:lnTo>
                  <a:lnTo>
                    <a:pt x="110" y="174"/>
                  </a:lnTo>
                  <a:lnTo>
                    <a:pt x="100" y="176"/>
                  </a:lnTo>
                  <a:lnTo>
                    <a:pt x="88" y="179"/>
                  </a:lnTo>
                  <a:lnTo>
                    <a:pt x="78" y="181"/>
                  </a:lnTo>
                  <a:lnTo>
                    <a:pt x="68" y="183"/>
                  </a:lnTo>
                  <a:lnTo>
                    <a:pt x="63" y="185"/>
                  </a:lnTo>
                  <a:lnTo>
                    <a:pt x="57" y="189"/>
                  </a:lnTo>
                  <a:lnTo>
                    <a:pt x="53" y="198"/>
                  </a:lnTo>
                  <a:lnTo>
                    <a:pt x="52" y="209"/>
                  </a:lnTo>
                  <a:lnTo>
                    <a:pt x="50" y="218"/>
                  </a:lnTo>
                  <a:lnTo>
                    <a:pt x="49" y="228"/>
                  </a:lnTo>
                  <a:lnTo>
                    <a:pt x="51" y="241"/>
                  </a:lnTo>
                  <a:lnTo>
                    <a:pt x="53" y="255"/>
                  </a:lnTo>
                  <a:lnTo>
                    <a:pt x="53" y="264"/>
                  </a:lnTo>
                  <a:lnTo>
                    <a:pt x="50" y="271"/>
                  </a:lnTo>
                  <a:lnTo>
                    <a:pt x="42" y="276"/>
                  </a:lnTo>
                  <a:lnTo>
                    <a:pt x="32" y="278"/>
                  </a:lnTo>
                  <a:lnTo>
                    <a:pt x="23" y="274"/>
                  </a:lnTo>
                  <a:lnTo>
                    <a:pt x="15" y="261"/>
                  </a:lnTo>
                  <a:lnTo>
                    <a:pt x="9" y="242"/>
                  </a:lnTo>
                  <a:lnTo>
                    <a:pt x="3" y="225"/>
                  </a:lnTo>
                  <a:lnTo>
                    <a:pt x="0" y="217"/>
                  </a:lnTo>
                  <a:lnTo>
                    <a:pt x="2" y="206"/>
                  </a:lnTo>
                  <a:lnTo>
                    <a:pt x="5" y="182"/>
                  </a:lnTo>
                  <a:lnTo>
                    <a:pt x="10" y="158"/>
                  </a:lnTo>
                  <a:lnTo>
                    <a:pt x="13" y="142"/>
                  </a:lnTo>
                  <a:lnTo>
                    <a:pt x="20" y="137"/>
                  </a:lnTo>
                  <a:lnTo>
                    <a:pt x="34" y="133"/>
                  </a:lnTo>
                  <a:lnTo>
                    <a:pt x="52" y="126"/>
                  </a:lnTo>
                  <a:lnTo>
                    <a:pt x="75" y="120"/>
                  </a:lnTo>
                  <a:lnTo>
                    <a:pt x="97" y="114"/>
                  </a:lnTo>
                  <a:lnTo>
                    <a:pt x="118" y="110"/>
                  </a:lnTo>
                  <a:lnTo>
                    <a:pt x="135" y="106"/>
                  </a:lnTo>
                  <a:lnTo>
                    <a:pt x="144" y="105"/>
                  </a:lnTo>
                  <a:lnTo>
                    <a:pt x="150" y="105"/>
                  </a:lnTo>
                  <a:lnTo>
                    <a:pt x="157" y="106"/>
                  </a:lnTo>
                  <a:lnTo>
                    <a:pt x="164" y="107"/>
                  </a:lnTo>
                  <a:lnTo>
                    <a:pt x="171" y="108"/>
                  </a:lnTo>
                  <a:lnTo>
                    <a:pt x="178" y="111"/>
                  </a:lnTo>
                  <a:lnTo>
                    <a:pt x="184" y="113"/>
                  </a:lnTo>
                  <a:lnTo>
                    <a:pt x="189" y="117"/>
                  </a:lnTo>
                  <a:lnTo>
                    <a:pt x="194" y="120"/>
                  </a:lnTo>
                  <a:lnTo>
                    <a:pt x="200" y="125"/>
                  </a:lnTo>
                  <a:lnTo>
                    <a:pt x="208" y="132"/>
                  </a:lnTo>
                  <a:lnTo>
                    <a:pt x="218" y="138"/>
                  </a:lnTo>
                  <a:lnTo>
                    <a:pt x="230" y="147"/>
                  </a:lnTo>
                  <a:lnTo>
                    <a:pt x="241" y="155"/>
                  </a:lnTo>
                  <a:lnTo>
                    <a:pt x="253" y="160"/>
                  </a:lnTo>
                  <a:lnTo>
                    <a:pt x="261" y="165"/>
                  </a:lnTo>
                  <a:lnTo>
                    <a:pt x="268" y="167"/>
                  </a:lnTo>
                  <a:lnTo>
                    <a:pt x="272" y="168"/>
                  </a:lnTo>
                  <a:lnTo>
                    <a:pt x="276" y="170"/>
                  </a:lnTo>
                  <a:lnTo>
                    <a:pt x="279" y="171"/>
                  </a:lnTo>
                  <a:lnTo>
                    <a:pt x="284" y="173"/>
                  </a:lnTo>
                  <a:lnTo>
                    <a:pt x="290" y="174"/>
                  </a:lnTo>
                  <a:lnTo>
                    <a:pt x="295" y="176"/>
                  </a:lnTo>
                  <a:lnTo>
                    <a:pt x="303" y="178"/>
                  </a:lnTo>
                  <a:lnTo>
                    <a:pt x="313" y="178"/>
                  </a:lnTo>
                  <a:lnTo>
                    <a:pt x="325" y="175"/>
                  </a:lnTo>
                  <a:lnTo>
                    <a:pt x="343" y="171"/>
                  </a:lnTo>
                  <a:lnTo>
                    <a:pt x="363" y="163"/>
                  </a:lnTo>
                  <a:lnTo>
                    <a:pt x="385" y="155"/>
                  </a:lnTo>
                  <a:lnTo>
                    <a:pt x="406" y="147"/>
                  </a:lnTo>
                  <a:lnTo>
                    <a:pt x="423" y="138"/>
                  </a:lnTo>
                  <a:lnTo>
                    <a:pt x="436" y="134"/>
                  </a:lnTo>
                  <a:lnTo>
                    <a:pt x="441" y="132"/>
                  </a:lnTo>
                  <a:lnTo>
                    <a:pt x="443" y="127"/>
                  </a:lnTo>
                  <a:lnTo>
                    <a:pt x="449" y="114"/>
                  </a:lnTo>
                  <a:lnTo>
                    <a:pt x="459" y="97"/>
                  </a:lnTo>
                  <a:lnTo>
                    <a:pt x="473" y="76"/>
                  </a:lnTo>
                  <a:lnTo>
                    <a:pt x="490" y="54"/>
                  </a:lnTo>
                  <a:lnTo>
                    <a:pt x="510" y="32"/>
                  </a:lnTo>
                  <a:lnTo>
                    <a:pt x="532" y="15"/>
                  </a:lnTo>
                  <a:lnTo>
                    <a:pt x="557" y="2"/>
                  </a:lnTo>
                  <a:lnTo>
                    <a:pt x="585" y="0"/>
                  </a:lnTo>
                  <a:lnTo>
                    <a:pt x="615" y="9"/>
                  </a:lnTo>
                  <a:lnTo>
                    <a:pt x="645" y="28"/>
                  </a:lnTo>
                  <a:lnTo>
                    <a:pt x="673" y="50"/>
                  </a:lnTo>
                  <a:lnTo>
                    <a:pt x="698" y="74"/>
                  </a:lnTo>
                  <a:lnTo>
                    <a:pt x="718" y="95"/>
                  </a:lnTo>
                  <a:lnTo>
                    <a:pt x="732" y="111"/>
                  </a:lnTo>
                  <a:lnTo>
                    <a:pt x="737" y="117"/>
                  </a:lnTo>
                  <a:lnTo>
                    <a:pt x="741" y="125"/>
                  </a:lnTo>
                  <a:lnTo>
                    <a:pt x="751" y="145"/>
                  </a:lnTo>
                  <a:lnTo>
                    <a:pt x="754" y="171"/>
                  </a:lnTo>
                  <a:lnTo>
                    <a:pt x="745" y="194"/>
                  </a:lnTo>
                  <a:lnTo>
                    <a:pt x="737" y="200"/>
                  </a:lnTo>
                  <a:lnTo>
                    <a:pt x="723" y="205"/>
                  </a:lnTo>
                  <a:lnTo>
                    <a:pt x="704" y="212"/>
                  </a:lnTo>
                  <a:lnTo>
                    <a:pt x="681" y="219"/>
                  </a:lnTo>
                  <a:lnTo>
                    <a:pt x="656" y="227"/>
                  </a:lnTo>
                  <a:lnTo>
                    <a:pt x="627" y="234"/>
                  </a:lnTo>
                  <a:lnTo>
                    <a:pt x="597" y="241"/>
                  </a:lnTo>
                  <a:lnTo>
                    <a:pt x="566" y="249"/>
                  </a:lnTo>
                  <a:lnTo>
                    <a:pt x="535" y="256"/>
                  </a:lnTo>
                  <a:lnTo>
                    <a:pt x="505" y="262"/>
                  </a:lnTo>
                  <a:lnTo>
                    <a:pt x="476" y="267"/>
                  </a:lnTo>
                  <a:lnTo>
                    <a:pt x="451" y="273"/>
                  </a:lnTo>
                  <a:lnTo>
                    <a:pt x="428" y="277"/>
                  </a:lnTo>
                  <a:lnTo>
                    <a:pt x="410" y="280"/>
                  </a:lnTo>
                  <a:lnTo>
                    <a:pt x="396" y="282"/>
                  </a:lnTo>
                  <a:lnTo>
                    <a:pt x="388" y="284"/>
                  </a:lnTo>
                  <a:lnTo>
                    <a:pt x="376" y="286"/>
                  </a:lnTo>
                  <a:lnTo>
                    <a:pt x="365" y="289"/>
                  </a:lnTo>
                  <a:lnTo>
                    <a:pt x="351" y="294"/>
                  </a:lnTo>
                  <a:lnTo>
                    <a:pt x="337" y="299"/>
                  </a:lnTo>
                  <a:lnTo>
                    <a:pt x="323" y="302"/>
                  </a:lnTo>
                  <a:lnTo>
                    <a:pt x="312" y="303"/>
                  </a:lnTo>
                  <a:lnTo>
                    <a:pt x="301" y="302"/>
                  </a:lnTo>
                  <a:lnTo>
                    <a:pt x="293" y="296"/>
                  </a:lnTo>
                  <a:lnTo>
                    <a:pt x="285" y="289"/>
                  </a:lnTo>
                  <a:lnTo>
                    <a:pt x="276" y="284"/>
                  </a:lnTo>
                  <a:lnTo>
                    <a:pt x="265" y="279"/>
                  </a:lnTo>
                  <a:lnTo>
                    <a:pt x="255" y="274"/>
                  </a:lnTo>
                  <a:lnTo>
                    <a:pt x="245" y="270"/>
                  </a:lnTo>
                  <a:lnTo>
                    <a:pt x="237" y="266"/>
                  </a:lnTo>
                  <a:lnTo>
                    <a:pt x="231" y="263"/>
                  </a:lnTo>
                  <a:lnTo>
                    <a:pt x="229" y="259"/>
                  </a:lnTo>
                  <a:lnTo>
                    <a:pt x="225" y="258"/>
                  </a:lnTo>
                  <a:lnTo>
                    <a:pt x="219" y="259"/>
                  </a:lnTo>
                  <a:lnTo>
                    <a:pt x="212" y="263"/>
                  </a:lnTo>
                  <a:lnTo>
                    <a:pt x="204" y="266"/>
                  </a:lnTo>
                  <a:lnTo>
                    <a:pt x="197" y="272"/>
                  </a:lnTo>
                  <a:lnTo>
                    <a:pt x="189" y="277"/>
                  </a:lnTo>
                  <a:lnTo>
                    <a:pt x="184" y="280"/>
                  </a:lnTo>
                  <a:lnTo>
                    <a:pt x="179" y="281"/>
                  </a:lnTo>
                  <a:lnTo>
                    <a:pt x="176" y="287"/>
                  </a:lnTo>
                  <a:lnTo>
                    <a:pt x="174" y="297"/>
                  </a:lnTo>
                  <a:lnTo>
                    <a:pt x="174" y="308"/>
                  </a:lnTo>
                  <a:lnTo>
                    <a:pt x="174" y="312"/>
                  </a:lnTo>
                  <a:lnTo>
                    <a:pt x="130" y="307"/>
                  </a:lnTo>
                  <a:lnTo>
                    <a:pt x="140" y="272"/>
                  </a:lnTo>
                  <a:lnTo>
                    <a:pt x="176" y="220"/>
                  </a:lnTo>
                  <a:lnTo>
                    <a:pt x="100" y="300"/>
                  </a:lnTo>
                  <a:lnTo>
                    <a:pt x="95" y="299"/>
                  </a:lnTo>
                  <a:lnTo>
                    <a:pt x="86" y="297"/>
                  </a:lnTo>
                  <a:lnTo>
                    <a:pt x="76" y="294"/>
                  </a:lnTo>
                  <a:lnTo>
                    <a:pt x="72" y="288"/>
                  </a:lnTo>
                  <a:lnTo>
                    <a:pt x="75" y="280"/>
                  </a:lnTo>
                  <a:lnTo>
                    <a:pt x="85" y="263"/>
                  </a:lnTo>
                  <a:lnTo>
                    <a:pt x="100" y="241"/>
                  </a:lnTo>
                  <a:lnTo>
                    <a:pt x="116" y="216"/>
                  </a:lnTo>
                  <a:lnTo>
                    <a:pt x="132" y="191"/>
                  </a:lnTo>
                  <a:lnTo>
                    <a:pt x="146" y="171"/>
                  </a:lnTo>
                  <a:lnTo>
                    <a:pt x="156" y="156"/>
                  </a:lnTo>
                  <a:lnTo>
                    <a:pt x="159" y="150"/>
                  </a:lnTo>
                  <a:lnTo>
                    <a:pt x="127" y="17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2" name="Freeform 17"/>
            <p:cNvSpPr>
              <a:spLocks noChangeArrowheads="1"/>
            </p:cNvSpPr>
            <p:nvPr/>
          </p:nvSpPr>
          <p:spPr bwMode="auto">
            <a:xfrm>
              <a:off x="75" y="603"/>
              <a:ext cx="136" cy="45"/>
            </a:xfrm>
            <a:custGeom>
              <a:avLst/>
              <a:gdLst>
                <a:gd name="T0" fmla="*/ 18 w 271"/>
                <a:gd name="T1" fmla="*/ 54 h 90"/>
                <a:gd name="T2" fmla="*/ 20 w 271"/>
                <a:gd name="T3" fmla="*/ 55 h 90"/>
                <a:gd name="T4" fmla="*/ 24 w 271"/>
                <a:gd name="T5" fmla="*/ 57 h 90"/>
                <a:gd name="T6" fmla="*/ 31 w 271"/>
                <a:gd name="T7" fmla="*/ 61 h 90"/>
                <a:gd name="T8" fmla="*/ 39 w 271"/>
                <a:gd name="T9" fmla="*/ 65 h 90"/>
                <a:gd name="T10" fmla="*/ 51 w 271"/>
                <a:gd name="T11" fmla="*/ 71 h 90"/>
                <a:gd name="T12" fmla="*/ 63 w 271"/>
                <a:gd name="T13" fmla="*/ 76 h 90"/>
                <a:gd name="T14" fmla="*/ 78 w 271"/>
                <a:gd name="T15" fmla="*/ 80 h 90"/>
                <a:gd name="T16" fmla="*/ 94 w 271"/>
                <a:gd name="T17" fmla="*/ 85 h 90"/>
                <a:gd name="T18" fmla="*/ 112 w 271"/>
                <a:gd name="T19" fmla="*/ 89 h 90"/>
                <a:gd name="T20" fmla="*/ 130 w 271"/>
                <a:gd name="T21" fmla="*/ 90 h 90"/>
                <a:gd name="T22" fmla="*/ 150 w 271"/>
                <a:gd name="T23" fmla="*/ 90 h 90"/>
                <a:gd name="T24" fmla="*/ 169 w 271"/>
                <a:gd name="T25" fmla="*/ 87 h 90"/>
                <a:gd name="T26" fmla="*/ 190 w 271"/>
                <a:gd name="T27" fmla="*/ 83 h 90"/>
                <a:gd name="T28" fmla="*/ 211 w 271"/>
                <a:gd name="T29" fmla="*/ 75 h 90"/>
                <a:gd name="T30" fmla="*/ 230 w 271"/>
                <a:gd name="T31" fmla="*/ 63 h 90"/>
                <a:gd name="T32" fmla="*/ 251 w 271"/>
                <a:gd name="T33" fmla="*/ 48 h 90"/>
                <a:gd name="T34" fmla="*/ 266 w 271"/>
                <a:gd name="T35" fmla="*/ 33 h 90"/>
                <a:gd name="T36" fmla="*/ 271 w 271"/>
                <a:gd name="T37" fmla="*/ 21 h 90"/>
                <a:gd name="T38" fmla="*/ 267 w 271"/>
                <a:gd name="T39" fmla="*/ 12 h 90"/>
                <a:gd name="T40" fmla="*/ 257 w 271"/>
                <a:gd name="T41" fmla="*/ 6 h 90"/>
                <a:gd name="T42" fmla="*/ 240 w 271"/>
                <a:gd name="T43" fmla="*/ 2 h 90"/>
                <a:gd name="T44" fmla="*/ 218 w 271"/>
                <a:gd name="T45" fmla="*/ 0 h 90"/>
                <a:gd name="T46" fmla="*/ 194 w 271"/>
                <a:gd name="T47" fmla="*/ 0 h 90"/>
                <a:gd name="T48" fmla="*/ 166 w 271"/>
                <a:gd name="T49" fmla="*/ 1 h 90"/>
                <a:gd name="T50" fmla="*/ 136 w 271"/>
                <a:gd name="T51" fmla="*/ 3 h 90"/>
                <a:gd name="T52" fmla="*/ 107 w 271"/>
                <a:gd name="T53" fmla="*/ 6 h 90"/>
                <a:gd name="T54" fmla="*/ 79 w 271"/>
                <a:gd name="T55" fmla="*/ 9 h 90"/>
                <a:gd name="T56" fmla="*/ 54 w 271"/>
                <a:gd name="T57" fmla="*/ 12 h 90"/>
                <a:gd name="T58" fmla="*/ 32 w 271"/>
                <a:gd name="T59" fmla="*/ 16 h 90"/>
                <a:gd name="T60" fmla="*/ 15 w 271"/>
                <a:gd name="T61" fmla="*/ 19 h 90"/>
                <a:gd name="T62" fmla="*/ 3 w 271"/>
                <a:gd name="T63" fmla="*/ 21 h 90"/>
                <a:gd name="T64" fmla="*/ 0 w 271"/>
                <a:gd name="T65" fmla="*/ 22 h 90"/>
                <a:gd name="T66" fmla="*/ 18 w 271"/>
                <a:gd name="T67" fmla="*/ 54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1"/>
                <a:gd name="T103" fmla="*/ 0 h 90"/>
                <a:gd name="T104" fmla="*/ 271 w 271"/>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1" h="90">
                  <a:moveTo>
                    <a:pt x="18" y="54"/>
                  </a:moveTo>
                  <a:lnTo>
                    <a:pt x="20" y="55"/>
                  </a:lnTo>
                  <a:lnTo>
                    <a:pt x="24" y="57"/>
                  </a:lnTo>
                  <a:lnTo>
                    <a:pt x="31" y="61"/>
                  </a:lnTo>
                  <a:lnTo>
                    <a:pt x="39" y="65"/>
                  </a:lnTo>
                  <a:lnTo>
                    <a:pt x="51" y="71"/>
                  </a:lnTo>
                  <a:lnTo>
                    <a:pt x="63" y="76"/>
                  </a:lnTo>
                  <a:lnTo>
                    <a:pt x="78" y="80"/>
                  </a:lnTo>
                  <a:lnTo>
                    <a:pt x="94" y="85"/>
                  </a:lnTo>
                  <a:lnTo>
                    <a:pt x="112" y="89"/>
                  </a:lnTo>
                  <a:lnTo>
                    <a:pt x="130" y="90"/>
                  </a:lnTo>
                  <a:lnTo>
                    <a:pt x="150" y="90"/>
                  </a:lnTo>
                  <a:lnTo>
                    <a:pt x="169" y="87"/>
                  </a:lnTo>
                  <a:lnTo>
                    <a:pt x="190" y="83"/>
                  </a:lnTo>
                  <a:lnTo>
                    <a:pt x="211" y="75"/>
                  </a:lnTo>
                  <a:lnTo>
                    <a:pt x="230" y="63"/>
                  </a:lnTo>
                  <a:lnTo>
                    <a:pt x="251" y="48"/>
                  </a:lnTo>
                  <a:lnTo>
                    <a:pt x="266" y="33"/>
                  </a:lnTo>
                  <a:lnTo>
                    <a:pt x="271" y="21"/>
                  </a:lnTo>
                  <a:lnTo>
                    <a:pt x="267" y="12"/>
                  </a:lnTo>
                  <a:lnTo>
                    <a:pt x="257" y="6"/>
                  </a:lnTo>
                  <a:lnTo>
                    <a:pt x="240" y="2"/>
                  </a:lnTo>
                  <a:lnTo>
                    <a:pt x="218" y="0"/>
                  </a:lnTo>
                  <a:lnTo>
                    <a:pt x="194" y="0"/>
                  </a:lnTo>
                  <a:lnTo>
                    <a:pt x="166" y="1"/>
                  </a:lnTo>
                  <a:lnTo>
                    <a:pt x="136" y="3"/>
                  </a:lnTo>
                  <a:lnTo>
                    <a:pt x="107" y="6"/>
                  </a:lnTo>
                  <a:lnTo>
                    <a:pt x="79" y="9"/>
                  </a:lnTo>
                  <a:lnTo>
                    <a:pt x="54" y="12"/>
                  </a:lnTo>
                  <a:lnTo>
                    <a:pt x="32" y="16"/>
                  </a:lnTo>
                  <a:lnTo>
                    <a:pt x="15" y="19"/>
                  </a:lnTo>
                  <a:lnTo>
                    <a:pt x="3" y="21"/>
                  </a:lnTo>
                  <a:lnTo>
                    <a:pt x="0" y="22"/>
                  </a:lnTo>
                  <a:lnTo>
                    <a:pt x="18" y="5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3" name="Freeform 18"/>
            <p:cNvSpPr>
              <a:spLocks noChangeArrowheads="1"/>
            </p:cNvSpPr>
            <p:nvPr/>
          </p:nvSpPr>
          <p:spPr bwMode="auto">
            <a:xfrm>
              <a:off x="192" y="319"/>
              <a:ext cx="239" cy="163"/>
            </a:xfrm>
            <a:custGeom>
              <a:avLst/>
              <a:gdLst>
                <a:gd name="T0" fmla="*/ 455 w 477"/>
                <a:gd name="T1" fmla="*/ 1 h 327"/>
                <a:gd name="T2" fmla="*/ 439 w 477"/>
                <a:gd name="T3" fmla="*/ 8 h 327"/>
                <a:gd name="T4" fmla="*/ 416 w 477"/>
                <a:gd name="T5" fmla="*/ 18 h 327"/>
                <a:gd name="T6" fmla="*/ 395 w 477"/>
                <a:gd name="T7" fmla="*/ 30 h 327"/>
                <a:gd name="T8" fmla="*/ 384 w 477"/>
                <a:gd name="T9" fmla="*/ 39 h 327"/>
                <a:gd name="T10" fmla="*/ 359 w 477"/>
                <a:gd name="T11" fmla="*/ 50 h 327"/>
                <a:gd name="T12" fmla="*/ 331 w 477"/>
                <a:gd name="T13" fmla="*/ 61 h 327"/>
                <a:gd name="T14" fmla="*/ 308 w 477"/>
                <a:gd name="T15" fmla="*/ 68 h 327"/>
                <a:gd name="T16" fmla="*/ 299 w 477"/>
                <a:gd name="T17" fmla="*/ 70 h 327"/>
                <a:gd name="T18" fmla="*/ 288 w 477"/>
                <a:gd name="T19" fmla="*/ 75 h 327"/>
                <a:gd name="T20" fmla="*/ 274 w 477"/>
                <a:gd name="T21" fmla="*/ 80 h 327"/>
                <a:gd name="T22" fmla="*/ 264 w 477"/>
                <a:gd name="T23" fmla="*/ 84 h 327"/>
                <a:gd name="T24" fmla="*/ 260 w 477"/>
                <a:gd name="T25" fmla="*/ 88 h 327"/>
                <a:gd name="T26" fmla="*/ 241 w 477"/>
                <a:gd name="T27" fmla="*/ 115 h 327"/>
                <a:gd name="T28" fmla="*/ 214 w 477"/>
                <a:gd name="T29" fmla="*/ 151 h 327"/>
                <a:gd name="T30" fmla="*/ 189 w 477"/>
                <a:gd name="T31" fmla="*/ 181 h 327"/>
                <a:gd name="T32" fmla="*/ 170 w 477"/>
                <a:gd name="T33" fmla="*/ 192 h 327"/>
                <a:gd name="T34" fmla="*/ 145 w 477"/>
                <a:gd name="T35" fmla="*/ 205 h 327"/>
                <a:gd name="T36" fmla="*/ 119 w 477"/>
                <a:gd name="T37" fmla="*/ 217 h 327"/>
                <a:gd name="T38" fmla="*/ 100 w 477"/>
                <a:gd name="T39" fmla="*/ 227 h 327"/>
                <a:gd name="T40" fmla="*/ 94 w 477"/>
                <a:gd name="T41" fmla="*/ 231 h 327"/>
                <a:gd name="T42" fmla="*/ 71 w 477"/>
                <a:gd name="T43" fmla="*/ 255 h 327"/>
                <a:gd name="T44" fmla="*/ 39 w 477"/>
                <a:gd name="T45" fmla="*/ 288 h 327"/>
                <a:gd name="T46" fmla="*/ 11 w 477"/>
                <a:gd name="T47" fmla="*/ 313 h 327"/>
                <a:gd name="T48" fmla="*/ 0 w 477"/>
                <a:gd name="T49" fmla="*/ 320 h 327"/>
                <a:gd name="T50" fmla="*/ 7 w 477"/>
                <a:gd name="T51" fmla="*/ 322 h 327"/>
                <a:gd name="T52" fmla="*/ 23 w 477"/>
                <a:gd name="T53" fmla="*/ 325 h 327"/>
                <a:gd name="T54" fmla="*/ 37 w 477"/>
                <a:gd name="T55" fmla="*/ 326 h 327"/>
                <a:gd name="T56" fmla="*/ 46 w 477"/>
                <a:gd name="T57" fmla="*/ 327 h 327"/>
                <a:gd name="T58" fmla="*/ 71 w 477"/>
                <a:gd name="T59" fmla="*/ 320 h 327"/>
                <a:gd name="T60" fmla="*/ 107 w 477"/>
                <a:gd name="T61" fmla="*/ 308 h 327"/>
                <a:gd name="T62" fmla="*/ 147 w 477"/>
                <a:gd name="T63" fmla="*/ 297 h 327"/>
                <a:gd name="T64" fmla="*/ 173 w 477"/>
                <a:gd name="T65" fmla="*/ 291 h 327"/>
                <a:gd name="T66" fmla="*/ 198 w 477"/>
                <a:gd name="T67" fmla="*/ 283 h 327"/>
                <a:gd name="T68" fmla="*/ 235 w 477"/>
                <a:gd name="T69" fmla="*/ 270 h 327"/>
                <a:gd name="T70" fmla="*/ 281 w 477"/>
                <a:gd name="T71" fmla="*/ 254 h 327"/>
                <a:gd name="T72" fmla="*/ 328 w 477"/>
                <a:gd name="T73" fmla="*/ 237 h 327"/>
                <a:gd name="T74" fmla="*/ 374 w 477"/>
                <a:gd name="T75" fmla="*/ 220 h 327"/>
                <a:gd name="T76" fmla="*/ 412 w 477"/>
                <a:gd name="T77" fmla="*/ 204 h 327"/>
                <a:gd name="T78" fmla="*/ 438 w 477"/>
                <a:gd name="T79" fmla="*/ 190 h 327"/>
                <a:gd name="T80" fmla="*/ 455 w 477"/>
                <a:gd name="T81" fmla="*/ 153 h 327"/>
                <a:gd name="T82" fmla="*/ 469 w 477"/>
                <a:gd name="T83" fmla="*/ 69 h 327"/>
                <a:gd name="T84" fmla="*/ 477 w 477"/>
                <a:gd name="T85" fmla="*/ 33 h 327"/>
                <a:gd name="T86" fmla="*/ 470 w 477"/>
                <a:gd name="T87" fmla="*/ 10 h 3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7"/>
                <a:gd name="T133" fmla="*/ 0 h 327"/>
                <a:gd name="T134" fmla="*/ 477 w 477"/>
                <a:gd name="T135" fmla="*/ 327 h 32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7" h="327">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2" y="321"/>
                  </a:lnTo>
                  <a:lnTo>
                    <a:pt x="7" y="322"/>
                  </a:lnTo>
                  <a:lnTo>
                    <a:pt x="15" y="323"/>
                  </a:lnTo>
                  <a:lnTo>
                    <a:pt x="23" y="325"/>
                  </a:lnTo>
                  <a:lnTo>
                    <a:pt x="30" y="326"/>
                  </a:lnTo>
                  <a:lnTo>
                    <a:pt x="37" y="326"/>
                  </a:lnTo>
                  <a:lnTo>
                    <a:pt x="40" y="327"/>
                  </a:lnTo>
                  <a:lnTo>
                    <a:pt x="46" y="327"/>
                  </a:lnTo>
                  <a:lnTo>
                    <a:pt x="57" y="325"/>
                  </a:lnTo>
                  <a:lnTo>
                    <a:pt x="71" y="320"/>
                  </a:lnTo>
                  <a:lnTo>
                    <a:pt x="89" y="314"/>
                  </a:lnTo>
                  <a:lnTo>
                    <a:pt x="107" y="308"/>
                  </a:lnTo>
                  <a:lnTo>
                    <a:pt x="127" y="303"/>
                  </a:lnTo>
                  <a:lnTo>
                    <a:pt x="147" y="297"/>
                  </a:lnTo>
                  <a:lnTo>
                    <a:pt x="167" y="292"/>
                  </a:lnTo>
                  <a:lnTo>
                    <a:pt x="173" y="291"/>
                  </a:lnTo>
                  <a:lnTo>
                    <a:pt x="183" y="288"/>
                  </a:lnTo>
                  <a:lnTo>
                    <a:pt x="198" y="283"/>
                  </a:lnTo>
                  <a:lnTo>
                    <a:pt x="215" y="277"/>
                  </a:lnTo>
                  <a:lnTo>
                    <a:pt x="235" y="270"/>
                  </a:lnTo>
                  <a:lnTo>
                    <a:pt x="257" y="262"/>
                  </a:lnTo>
                  <a:lnTo>
                    <a:pt x="281" y="254"/>
                  </a:lnTo>
                  <a:lnTo>
                    <a:pt x="305" y="246"/>
                  </a:lnTo>
                  <a:lnTo>
                    <a:pt x="328" y="237"/>
                  </a:lnTo>
                  <a:lnTo>
                    <a:pt x="352" y="228"/>
                  </a:lnTo>
                  <a:lnTo>
                    <a:pt x="374" y="220"/>
                  </a:lnTo>
                  <a:lnTo>
                    <a:pt x="395" y="210"/>
                  </a:lnTo>
                  <a:lnTo>
                    <a:pt x="412" y="204"/>
                  </a:lnTo>
                  <a:lnTo>
                    <a:pt x="426" y="195"/>
                  </a:lnTo>
                  <a:lnTo>
                    <a:pt x="438" y="190"/>
                  </a:lnTo>
                  <a:lnTo>
                    <a:pt x="443" y="184"/>
                  </a:lnTo>
                  <a:lnTo>
                    <a:pt x="455" y="153"/>
                  </a:lnTo>
                  <a:lnTo>
                    <a:pt x="463" y="109"/>
                  </a:lnTo>
                  <a:lnTo>
                    <a:pt x="469" y="69"/>
                  </a:lnTo>
                  <a:lnTo>
                    <a:pt x="473" y="45"/>
                  </a:lnTo>
                  <a:lnTo>
                    <a:pt x="477" y="33"/>
                  </a:lnTo>
                  <a:lnTo>
                    <a:pt x="477" y="22"/>
                  </a:lnTo>
                  <a:lnTo>
                    <a:pt x="470" y="10"/>
                  </a:lnTo>
                  <a:lnTo>
                    <a:pt x="457" y="0"/>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4" name="Freeform 19"/>
            <p:cNvSpPr>
              <a:spLocks noChangeArrowheads="1"/>
            </p:cNvSpPr>
            <p:nvPr/>
          </p:nvSpPr>
          <p:spPr bwMode="auto">
            <a:xfrm>
              <a:off x="243" y="331"/>
              <a:ext cx="715" cy="280"/>
            </a:xfrm>
            <a:custGeom>
              <a:avLst/>
              <a:gdLst>
                <a:gd name="T0" fmla="*/ 755 w 1430"/>
                <a:gd name="T1" fmla="*/ 42 h 561"/>
                <a:gd name="T2" fmla="*/ 717 w 1430"/>
                <a:gd name="T3" fmla="*/ 163 h 561"/>
                <a:gd name="T4" fmla="*/ 661 w 1430"/>
                <a:gd name="T5" fmla="*/ 218 h 561"/>
                <a:gd name="T6" fmla="*/ 604 w 1430"/>
                <a:gd name="T7" fmla="*/ 227 h 561"/>
                <a:gd name="T8" fmla="*/ 548 w 1430"/>
                <a:gd name="T9" fmla="*/ 212 h 561"/>
                <a:gd name="T10" fmla="*/ 520 w 1430"/>
                <a:gd name="T11" fmla="*/ 210 h 561"/>
                <a:gd name="T12" fmla="*/ 506 w 1430"/>
                <a:gd name="T13" fmla="*/ 239 h 561"/>
                <a:gd name="T14" fmla="*/ 473 w 1430"/>
                <a:gd name="T15" fmla="*/ 265 h 561"/>
                <a:gd name="T16" fmla="*/ 423 w 1430"/>
                <a:gd name="T17" fmla="*/ 290 h 561"/>
                <a:gd name="T18" fmla="*/ 372 w 1430"/>
                <a:gd name="T19" fmla="*/ 313 h 561"/>
                <a:gd name="T20" fmla="*/ 245 w 1430"/>
                <a:gd name="T21" fmla="*/ 389 h 561"/>
                <a:gd name="T22" fmla="*/ 101 w 1430"/>
                <a:gd name="T23" fmla="*/ 478 h 561"/>
                <a:gd name="T24" fmla="*/ 8 w 1430"/>
                <a:gd name="T25" fmla="*/ 533 h 561"/>
                <a:gd name="T26" fmla="*/ 16 w 1430"/>
                <a:gd name="T27" fmla="*/ 553 h 561"/>
                <a:gd name="T28" fmla="*/ 54 w 1430"/>
                <a:gd name="T29" fmla="*/ 561 h 561"/>
                <a:gd name="T30" fmla="*/ 148 w 1430"/>
                <a:gd name="T31" fmla="*/ 553 h 561"/>
                <a:gd name="T32" fmla="*/ 253 w 1430"/>
                <a:gd name="T33" fmla="*/ 542 h 561"/>
                <a:gd name="T34" fmla="*/ 316 w 1430"/>
                <a:gd name="T35" fmla="*/ 536 h 561"/>
                <a:gd name="T36" fmla="*/ 342 w 1430"/>
                <a:gd name="T37" fmla="*/ 537 h 561"/>
                <a:gd name="T38" fmla="*/ 397 w 1430"/>
                <a:gd name="T39" fmla="*/ 549 h 561"/>
                <a:gd name="T40" fmla="*/ 414 w 1430"/>
                <a:gd name="T41" fmla="*/ 555 h 561"/>
                <a:gd name="T42" fmla="*/ 438 w 1430"/>
                <a:gd name="T43" fmla="*/ 531 h 561"/>
                <a:gd name="T44" fmla="*/ 503 w 1430"/>
                <a:gd name="T45" fmla="*/ 529 h 561"/>
                <a:gd name="T46" fmla="*/ 636 w 1430"/>
                <a:gd name="T47" fmla="*/ 532 h 561"/>
                <a:gd name="T48" fmla="*/ 782 w 1430"/>
                <a:gd name="T49" fmla="*/ 537 h 561"/>
                <a:gd name="T50" fmla="*/ 867 w 1430"/>
                <a:gd name="T51" fmla="*/ 540 h 561"/>
                <a:gd name="T52" fmla="*/ 900 w 1430"/>
                <a:gd name="T53" fmla="*/ 499 h 561"/>
                <a:gd name="T54" fmla="*/ 982 w 1430"/>
                <a:gd name="T55" fmla="*/ 477 h 561"/>
                <a:gd name="T56" fmla="*/ 1026 w 1430"/>
                <a:gd name="T57" fmla="*/ 470 h 561"/>
                <a:gd name="T58" fmla="*/ 1062 w 1430"/>
                <a:gd name="T59" fmla="*/ 471 h 561"/>
                <a:gd name="T60" fmla="*/ 1083 w 1430"/>
                <a:gd name="T61" fmla="*/ 487 h 561"/>
                <a:gd name="T62" fmla="*/ 1119 w 1430"/>
                <a:gd name="T63" fmla="*/ 511 h 561"/>
                <a:gd name="T64" fmla="*/ 1142 w 1430"/>
                <a:gd name="T65" fmla="*/ 524 h 561"/>
                <a:gd name="T66" fmla="*/ 1178 w 1430"/>
                <a:gd name="T67" fmla="*/ 536 h 561"/>
                <a:gd name="T68" fmla="*/ 1221 w 1430"/>
                <a:gd name="T69" fmla="*/ 529 h 561"/>
                <a:gd name="T70" fmla="*/ 1271 w 1430"/>
                <a:gd name="T71" fmla="*/ 508 h 561"/>
                <a:gd name="T72" fmla="*/ 1303 w 1430"/>
                <a:gd name="T73" fmla="*/ 477 h 561"/>
                <a:gd name="T74" fmla="*/ 1378 w 1430"/>
                <a:gd name="T75" fmla="*/ 401 h 561"/>
                <a:gd name="T76" fmla="*/ 1426 w 1430"/>
                <a:gd name="T77" fmla="*/ 355 h 561"/>
                <a:gd name="T78" fmla="*/ 1374 w 1430"/>
                <a:gd name="T79" fmla="*/ 306 h 561"/>
                <a:gd name="T80" fmla="*/ 1298 w 1430"/>
                <a:gd name="T81" fmla="*/ 245 h 561"/>
                <a:gd name="T82" fmla="*/ 1236 w 1430"/>
                <a:gd name="T83" fmla="*/ 204 h 561"/>
                <a:gd name="T84" fmla="*/ 1202 w 1430"/>
                <a:gd name="T85" fmla="*/ 196 h 561"/>
                <a:gd name="T86" fmla="*/ 1133 w 1430"/>
                <a:gd name="T87" fmla="*/ 155 h 561"/>
                <a:gd name="T88" fmla="*/ 1090 w 1430"/>
                <a:gd name="T89" fmla="*/ 100 h 561"/>
                <a:gd name="T90" fmla="*/ 1004 w 1430"/>
                <a:gd name="T91" fmla="*/ 32 h 561"/>
                <a:gd name="T92" fmla="*/ 931 w 1430"/>
                <a:gd name="T93" fmla="*/ 16 h 561"/>
                <a:gd name="T94" fmla="*/ 864 w 1430"/>
                <a:gd name="T95" fmla="*/ 9 h 561"/>
                <a:gd name="T96" fmla="*/ 800 w 1430"/>
                <a:gd name="T97" fmla="*/ 2 h 561"/>
                <a:gd name="T98" fmla="*/ 760 w 1430"/>
                <a:gd name="T99" fmla="*/ 0 h 5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30"/>
                <a:gd name="T151" fmla="*/ 0 h 561"/>
                <a:gd name="T152" fmla="*/ 1430 w 1430"/>
                <a:gd name="T153" fmla="*/ 561 h 56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30" h="561">
                  <a:moveTo>
                    <a:pt x="755" y="2"/>
                  </a:moveTo>
                  <a:lnTo>
                    <a:pt x="755" y="7"/>
                  </a:lnTo>
                  <a:lnTo>
                    <a:pt x="756" y="22"/>
                  </a:lnTo>
                  <a:lnTo>
                    <a:pt x="755" y="42"/>
                  </a:lnTo>
                  <a:lnTo>
                    <a:pt x="753" y="70"/>
                  </a:lnTo>
                  <a:lnTo>
                    <a:pt x="746" y="100"/>
                  </a:lnTo>
                  <a:lnTo>
                    <a:pt x="734" y="132"/>
                  </a:lnTo>
                  <a:lnTo>
                    <a:pt x="717" y="163"/>
                  </a:lnTo>
                  <a:lnTo>
                    <a:pt x="693" y="193"/>
                  </a:lnTo>
                  <a:lnTo>
                    <a:pt x="682" y="203"/>
                  </a:lnTo>
                  <a:lnTo>
                    <a:pt x="672" y="211"/>
                  </a:lnTo>
                  <a:lnTo>
                    <a:pt x="661" y="218"/>
                  </a:lnTo>
                  <a:lnTo>
                    <a:pt x="648" y="223"/>
                  </a:lnTo>
                  <a:lnTo>
                    <a:pt x="634" y="227"/>
                  </a:lnTo>
                  <a:lnTo>
                    <a:pt x="619" y="228"/>
                  </a:lnTo>
                  <a:lnTo>
                    <a:pt x="604" y="227"/>
                  </a:lnTo>
                  <a:lnTo>
                    <a:pt x="588" y="223"/>
                  </a:lnTo>
                  <a:lnTo>
                    <a:pt x="573" y="219"/>
                  </a:lnTo>
                  <a:lnTo>
                    <a:pt x="559" y="215"/>
                  </a:lnTo>
                  <a:lnTo>
                    <a:pt x="548" y="212"/>
                  </a:lnTo>
                  <a:lnTo>
                    <a:pt x="537" y="211"/>
                  </a:lnTo>
                  <a:lnTo>
                    <a:pt x="529" y="210"/>
                  </a:lnTo>
                  <a:lnTo>
                    <a:pt x="523" y="210"/>
                  </a:lnTo>
                  <a:lnTo>
                    <a:pt x="520" y="210"/>
                  </a:lnTo>
                  <a:lnTo>
                    <a:pt x="519" y="210"/>
                  </a:lnTo>
                  <a:lnTo>
                    <a:pt x="518" y="214"/>
                  </a:lnTo>
                  <a:lnTo>
                    <a:pt x="513" y="227"/>
                  </a:lnTo>
                  <a:lnTo>
                    <a:pt x="506" y="239"/>
                  </a:lnTo>
                  <a:lnTo>
                    <a:pt x="499" y="249"/>
                  </a:lnTo>
                  <a:lnTo>
                    <a:pt x="493" y="252"/>
                  </a:lnTo>
                  <a:lnTo>
                    <a:pt x="484" y="258"/>
                  </a:lnTo>
                  <a:lnTo>
                    <a:pt x="473" y="265"/>
                  </a:lnTo>
                  <a:lnTo>
                    <a:pt x="460" y="273"/>
                  </a:lnTo>
                  <a:lnTo>
                    <a:pt x="446" y="280"/>
                  </a:lnTo>
                  <a:lnTo>
                    <a:pt x="434" y="286"/>
                  </a:lnTo>
                  <a:lnTo>
                    <a:pt x="423" y="290"/>
                  </a:lnTo>
                  <a:lnTo>
                    <a:pt x="415" y="291"/>
                  </a:lnTo>
                  <a:lnTo>
                    <a:pt x="408" y="294"/>
                  </a:lnTo>
                  <a:lnTo>
                    <a:pt x="394" y="302"/>
                  </a:lnTo>
                  <a:lnTo>
                    <a:pt x="372" y="313"/>
                  </a:lnTo>
                  <a:lnTo>
                    <a:pt x="346" y="329"/>
                  </a:lnTo>
                  <a:lnTo>
                    <a:pt x="315" y="348"/>
                  </a:lnTo>
                  <a:lnTo>
                    <a:pt x="281" y="367"/>
                  </a:lnTo>
                  <a:lnTo>
                    <a:pt x="245" y="389"/>
                  </a:lnTo>
                  <a:lnTo>
                    <a:pt x="208" y="412"/>
                  </a:lnTo>
                  <a:lnTo>
                    <a:pt x="170" y="435"/>
                  </a:lnTo>
                  <a:lnTo>
                    <a:pt x="134" y="457"/>
                  </a:lnTo>
                  <a:lnTo>
                    <a:pt x="101" y="478"/>
                  </a:lnTo>
                  <a:lnTo>
                    <a:pt x="69" y="496"/>
                  </a:lnTo>
                  <a:lnTo>
                    <a:pt x="43" y="513"/>
                  </a:lnTo>
                  <a:lnTo>
                    <a:pt x="22" y="525"/>
                  </a:lnTo>
                  <a:lnTo>
                    <a:pt x="8" y="533"/>
                  </a:lnTo>
                  <a:lnTo>
                    <a:pt x="3" y="537"/>
                  </a:lnTo>
                  <a:lnTo>
                    <a:pt x="0" y="540"/>
                  </a:lnTo>
                  <a:lnTo>
                    <a:pt x="7" y="546"/>
                  </a:lnTo>
                  <a:lnTo>
                    <a:pt x="16" y="553"/>
                  </a:lnTo>
                  <a:lnTo>
                    <a:pt x="24" y="560"/>
                  </a:lnTo>
                  <a:lnTo>
                    <a:pt x="29" y="561"/>
                  </a:lnTo>
                  <a:lnTo>
                    <a:pt x="39" y="561"/>
                  </a:lnTo>
                  <a:lnTo>
                    <a:pt x="54" y="561"/>
                  </a:lnTo>
                  <a:lnTo>
                    <a:pt x="74" y="560"/>
                  </a:lnTo>
                  <a:lnTo>
                    <a:pt x="96" y="557"/>
                  </a:lnTo>
                  <a:lnTo>
                    <a:pt x="121" y="555"/>
                  </a:lnTo>
                  <a:lnTo>
                    <a:pt x="148" y="553"/>
                  </a:lnTo>
                  <a:lnTo>
                    <a:pt x="174" y="551"/>
                  </a:lnTo>
                  <a:lnTo>
                    <a:pt x="202" y="548"/>
                  </a:lnTo>
                  <a:lnTo>
                    <a:pt x="228" y="545"/>
                  </a:lnTo>
                  <a:lnTo>
                    <a:pt x="253" y="542"/>
                  </a:lnTo>
                  <a:lnTo>
                    <a:pt x="275" y="540"/>
                  </a:lnTo>
                  <a:lnTo>
                    <a:pt x="293" y="539"/>
                  </a:lnTo>
                  <a:lnTo>
                    <a:pt x="307" y="537"/>
                  </a:lnTo>
                  <a:lnTo>
                    <a:pt x="316" y="536"/>
                  </a:lnTo>
                  <a:lnTo>
                    <a:pt x="319" y="536"/>
                  </a:lnTo>
                  <a:lnTo>
                    <a:pt x="323" y="536"/>
                  </a:lnTo>
                  <a:lnTo>
                    <a:pt x="331" y="536"/>
                  </a:lnTo>
                  <a:lnTo>
                    <a:pt x="342" y="537"/>
                  </a:lnTo>
                  <a:lnTo>
                    <a:pt x="357" y="538"/>
                  </a:lnTo>
                  <a:lnTo>
                    <a:pt x="372" y="541"/>
                  </a:lnTo>
                  <a:lnTo>
                    <a:pt x="385" y="545"/>
                  </a:lnTo>
                  <a:lnTo>
                    <a:pt x="397" y="549"/>
                  </a:lnTo>
                  <a:lnTo>
                    <a:pt x="404" y="555"/>
                  </a:lnTo>
                  <a:lnTo>
                    <a:pt x="407" y="560"/>
                  </a:lnTo>
                  <a:lnTo>
                    <a:pt x="410" y="559"/>
                  </a:lnTo>
                  <a:lnTo>
                    <a:pt x="414" y="555"/>
                  </a:lnTo>
                  <a:lnTo>
                    <a:pt x="417" y="549"/>
                  </a:lnTo>
                  <a:lnTo>
                    <a:pt x="422" y="542"/>
                  </a:lnTo>
                  <a:lnTo>
                    <a:pt x="429" y="537"/>
                  </a:lnTo>
                  <a:lnTo>
                    <a:pt x="438" y="531"/>
                  </a:lnTo>
                  <a:lnTo>
                    <a:pt x="450" y="529"/>
                  </a:lnTo>
                  <a:lnTo>
                    <a:pt x="460" y="529"/>
                  </a:lnTo>
                  <a:lnTo>
                    <a:pt x="478" y="529"/>
                  </a:lnTo>
                  <a:lnTo>
                    <a:pt x="503" y="529"/>
                  </a:lnTo>
                  <a:lnTo>
                    <a:pt x="531" y="529"/>
                  </a:lnTo>
                  <a:lnTo>
                    <a:pt x="564" y="530"/>
                  </a:lnTo>
                  <a:lnTo>
                    <a:pt x="599" y="531"/>
                  </a:lnTo>
                  <a:lnTo>
                    <a:pt x="636" y="532"/>
                  </a:lnTo>
                  <a:lnTo>
                    <a:pt x="674" y="533"/>
                  </a:lnTo>
                  <a:lnTo>
                    <a:pt x="711" y="534"/>
                  </a:lnTo>
                  <a:lnTo>
                    <a:pt x="748" y="536"/>
                  </a:lnTo>
                  <a:lnTo>
                    <a:pt x="782" y="537"/>
                  </a:lnTo>
                  <a:lnTo>
                    <a:pt x="810" y="538"/>
                  </a:lnTo>
                  <a:lnTo>
                    <a:pt x="836" y="539"/>
                  </a:lnTo>
                  <a:lnTo>
                    <a:pt x="855" y="539"/>
                  </a:lnTo>
                  <a:lnTo>
                    <a:pt x="867" y="540"/>
                  </a:lnTo>
                  <a:lnTo>
                    <a:pt x="871" y="540"/>
                  </a:lnTo>
                  <a:lnTo>
                    <a:pt x="883" y="503"/>
                  </a:lnTo>
                  <a:lnTo>
                    <a:pt x="888" y="502"/>
                  </a:lnTo>
                  <a:lnTo>
                    <a:pt x="900" y="499"/>
                  </a:lnTo>
                  <a:lnTo>
                    <a:pt x="919" y="494"/>
                  </a:lnTo>
                  <a:lnTo>
                    <a:pt x="939" y="488"/>
                  </a:lnTo>
                  <a:lnTo>
                    <a:pt x="962" y="483"/>
                  </a:lnTo>
                  <a:lnTo>
                    <a:pt x="982" y="477"/>
                  </a:lnTo>
                  <a:lnTo>
                    <a:pt x="999" y="473"/>
                  </a:lnTo>
                  <a:lnTo>
                    <a:pt x="1010" y="471"/>
                  </a:lnTo>
                  <a:lnTo>
                    <a:pt x="1017" y="470"/>
                  </a:lnTo>
                  <a:lnTo>
                    <a:pt x="1026" y="470"/>
                  </a:lnTo>
                  <a:lnTo>
                    <a:pt x="1035" y="469"/>
                  </a:lnTo>
                  <a:lnTo>
                    <a:pt x="1044" y="469"/>
                  </a:lnTo>
                  <a:lnTo>
                    <a:pt x="1053" y="470"/>
                  </a:lnTo>
                  <a:lnTo>
                    <a:pt x="1062" y="471"/>
                  </a:lnTo>
                  <a:lnTo>
                    <a:pt x="1067" y="473"/>
                  </a:lnTo>
                  <a:lnTo>
                    <a:pt x="1072" y="477"/>
                  </a:lnTo>
                  <a:lnTo>
                    <a:pt x="1076" y="481"/>
                  </a:lnTo>
                  <a:lnTo>
                    <a:pt x="1083" y="487"/>
                  </a:lnTo>
                  <a:lnTo>
                    <a:pt x="1091" y="494"/>
                  </a:lnTo>
                  <a:lnTo>
                    <a:pt x="1101" y="500"/>
                  </a:lnTo>
                  <a:lnTo>
                    <a:pt x="1111" y="506"/>
                  </a:lnTo>
                  <a:lnTo>
                    <a:pt x="1119" y="511"/>
                  </a:lnTo>
                  <a:lnTo>
                    <a:pt x="1127" y="516"/>
                  </a:lnTo>
                  <a:lnTo>
                    <a:pt x="1132" y="518"/>
                  </a:lnTo>
                  <a:lnTo>
                    <a:pt x="1136" y="521"/>
                  </a:lnTo>
                  <a:lnTo>
                    <a:pt x="1142" y="524"/>
                  </a:lnTo>
                  <a:lnTo>
                    <a:pt x="1150" y="528"/>
                  </a:lnTo>
                  <a:lnTo>
                    <a:pt x="1158" y="531"/>
                  </a:lnTo>
                  <a:lnTo>
                    <a:pt x="1168" y="534"/>
                  </a:lnTo>
                  <a:lnTo>
                    <a:pt x="1178" y="536"/>
                  </a:lnTo>
                  <a:lnTo>
                    <a:pt x="1188" y="537"/>
                  </a:lnTo>
                  <a:lnTo>
                    <a:pt x="1197" y="536"/>
                  </a:lnTo>
                  <a:lnTo>
                    <a:pt x="1208" y="532"/>
                  </a:lnTo>
                  <a:lnTo>
                    <a:pt x="1221" y="529"/>
                  </a:lnTo>
                  <a:lnTo>
                    <a:pt x="1233" y="524"/>
                  </a:lnTo>
                  <a:lnTo>
                    <a:pt x="1247" y="519"/>
                  </a:lnTo>
                  <a:lnTo>
                    <a:pt x="1260" y="514"/>
                  </a:lnTo>
                  <a:lnTo>
                    <a:pt x="1271" y="508"/>
                  </a:lnTo>
                  <a:lnTo>
                    <a:pt x="1280" y="503"/>
                  </a:lnTo>
                  <a:lnTo>
                    <a:pt x="1286" y="498"/>
                  </a:lnTo>
                  <a:lnTo>
                    <a:pt x="1293" y="489"/>
                  </a:lnTo>
                  <a:lnTo>
                    <a:pt x="1303" y="477"/>
                  </a:lnTo>
                  <a:lnTo>
                    <a:pt x="1317" y="461"/>
                  </a:lnTo>
                  <a:lnTo>
                    <a:pt x="1335" y="441"/>
                  </a:lnTo>
                  <a:lnTo>
                    <a:pt x="1355" y="422"/>
                  </a:lnTo>
                  <a:lnTo>
                    <a:pt x="1378" y="401"/>
                  </a:lnTo>
                  <a:lnTo>
                    <a:pt x="1403" y="381"/>
                  </a:lnTo>
                  <a:lnTo>
                    <a:pt x="1430" y="364"/>
                  </a:lnTo>
                  <a:lnTo>
                    <a:pt x="1430" y="360"/>
                  </a:lnTo>
                  <a:lnTo>
                    <a:pt x="1426" y="355"/>
                  </a:lnTo>
                  <a:lnTo>
                    <a:pt x="1418" y="345"/>
                  </a:lnTo>
                  <a:lnTo>
                    <a:pt x="1405" y="334"/>
                  </a:lnTo>
                  <a:lnTo>
                    <a:pt x="1391" y="320"/>
                  </a:lnTo>
                  <a:lnTo>
                    <a:pt x="1374" y="306"/>
                  </a:lnTo>
                  <a:lnTo>
                    <a:pt x="1355" y="291"/>
                  </a:lnTo>
                  <a:lnTo>
                    <a:pt x="1337" y="275"/>
                  </a:lnTo>
                  <a:lnTo>
                    <a:pt x="1317" y="260"/>
                  </a:lnTo>
                  <a:lnTo>
                    <a:pt x="1298" y="245"/>
                  </a:lnTo>
                  <a:lnTo>
                    <a:pt x="1279" y="233"/>
                  </a:lnTo>
                  <a:lnTo>
                    <a:pt x="1262" y="220"/>
                  </a:lnTo>
                  <a:lnTo>
                    <a:pt x="1248" y="211"/>
                  </a:lnTo>
                  <a:lnTo>
                    <a:pt x="1236" y="204"/>
                  </a:lnTo>
                  <a:lnTo>
                    <a:pt x="1227" y="199"/>
                  </a:lnTo>
                  <a:lnTo>
                    <a:pt x="1223" y="199"/>
                  </a:lnTo>
                  <a:lnTo>
                    <a:pt x="1215" y="199"/>
                  </a:lnTo>
                  <a:lnTo>
                    <a:pt x="1202" y="196"/>
                  </a:lnTo>
                  <a:lnTo>
                    <a:pt x="1185" y="189"/>
                  </a:lnTo>
                  <a:lnTo>
                    <a:pt x="1168" y="178"/>
                  </a:lnTo>
                  <a:lnTo>
                    <a:pt x="1149" y="167"/>
                  </a:lnTo>
                  <a:lnTo>
                    <a:pt x="1133" y="155"/>
                  </a:lnTo>
                  <a:lnTo>
                    <a:pt x="1120" y="144"/>
                  </a:lnTo>
                  <a:lnTo>
                    <a:pt x="1113" y="132"/>
                  </a:lnTo>
                  <a:lnTo>
                    <a:pt x="1105" y="117"/>
                  </a:lnTo>
                  <a:lnTo>
                    <a:pt x="1090" y="100"/>
                  </a:lnTo>
                  <a:lnTo>
                    <a:pt x="1072" y="82"/>
                  </a:lnTo>
                  <a:lnTo>
                    <a:pt x="1051" y="63"/>
                  </a:lnTo>
                  <a:lnTo>
                    <a:pt x="1027" y="46"/>
                  </a:lnTo>
                  <a:lnTo>
                    <a:pt x="1004" y="32"/>
                  </a:lnTo>
                  <a:lnTo>
                    <a:pt x="980" y="22"/>
                  </a:lnTo>
                  <a:lnTo>
                    <a:pt x="959" y="18"/>
                  </a:lnTo>
                  <a:lnTo>
                    <a:pt x="946" y="17"/>
                  </a:lnTo>
                  <a:lnTo>
                    <a:pt x="931" y="16"/>
                  </a:lnTo>
                  <a:lnTo>
                    <a:pt x="916" y="15"/>
                  </a:lnTo>
                  <a:lnTo>
                    <a:pt x="899" y="12"/>
                  </a:lnTo>
                  <a:lnTo>
                    <a:pt x="882" y="11"/>
                  </a:lnTo>
                  <a:lnTo>
                    <a:pt x="864" y="9"/>
                  </a:lnTo>
                  <a:lnTo>
                    <a:pt x="847" y="7"/>
                  </a:lnTo>
                  <a:lnTo>
                    <a:pt x="831" y="4"/>
                  </a:lnTo>
                  <a:lnTo>
                    <a:pt x="815" y="3"/>
                  </a:lnTo>
                  <a:lnTo>
                    <a:pt x="800" y="2"/>
                  </a:lnTo>
                  <a:lnTo>
                    <a:pt x="787" y="1"/>
                  </a:lnTo>
                  <a:lnTo>
                    <a:pt x="776" y="0"/>
                  </a:lnTo>
                  <a:lnTo>
                    <a:pt x="767" y="0"/>
                  </a:lnTo>
                  <a:lnTo>
                    <a:pt x="760" y="0"/>
                  </a:lnTo>
                  <a:lnTo>
                    <a:pt x="756" y="1"/>
                  </a:lnTo>
                  <a:lnTo>
                    <a:pt x="755" y="2"/>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5" name="Freeform 20"/>
            <p:cNvSpPr>
              <a:spLocks noChangeArrowheads="1"/>
            </p:cNvSpPr>
            <p:nvPr/>
          </p:nvSpPr>
          <p:spPr bwMode="auto">
            <a:xfrm>
              <a:off x="536" y="217"/>
              <a:ext cx="21" cy="6"/>
            </a:xfrm>
            <a:custGeom>
              <a:avLst/>
              <a:gdLst>
                <a:gd name="T0" fmla="*/ 0 w 40"/>
                <a:gd name="T1" fmla="*/ 12 h 12"/>
                <a:gd name="T2" fmla="*/ 1 w 40"/>
                <a:gd name="T3" fmla="*/ 10 h 12"/>
                <a:gd name="T4" fmla="*/ 4 w 40"/>
                <a:gd name="T5" fmla="*/ 5 h 12"/>
                <a:gd name="T6" fmla="*/ 10 w 40"/>
                <a:gd name="T7" fmla="*/ 2 h 12"/>
                <a:gd name="T8" fmla="*/ 18 w 40"/>
                <a:gd name="T9" fmla="*/ 0 h 12"/>
                <a:gd name="T10" fmla="*/ 27 w 40"/>
                <a:gd name="T11" fmla="*/ 1 h 12"/>
                <a:gd name="T12" fmla="*/ 37 w 40"/>
                <a:gd name="T13" fmla="*/ 3 h 12"/>
                <a:gd name="T14" fmla="*/ 40 w 40"/>
                <a:gd name="T15" fmla="*/ 7 h 12"/>
                <a:gd name="T16" fmla="*/ 37 w 40"/>
                <a:gd name="T17" fmla="*/ 7 h 12"/>
                <a:gd name="T18" fmla="*/ 29 w 40"/>
                <a:gd name="T19" fmla="*/ 7 h 12"/>
                <a:gd name="T20" fmla="*/ 22 w 40"/>
                <a:gd name="T21" fmla="*/ 7 h 12"/>
                <a:gd name="T22" fmla="*/ 16 w 40"/>
                <a:gd name="T23" fmla="*/ 8 h 12"/>
                <a:gd name="T24" fmla="*/ 10 w 40"/>
                <a:gd name="T25" fmla="*/ 9 h 12"/>
                <a:gd name="T26" fmla="*/ 6 w 40"/>
                <a:gd name="T27" fmla="*/ 10 h 12"/>
                <a:gd name="T28" fmla="*/ 2 w 40"/>
                <a:gd name="T29" fmla="*/ 11 h 12"/>
                <a:gd name="T30" fmla="*/ 1 w 40"/>
                <a:gd name="T31" fmla="*/ 12 h 12"/>
                <a:gd name="T32" fmla="*/ 0 w 40"/>
                <a:gd name="T33" fmla="*/ 12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2"/>
                <a:gd name="T53" fmla="*/ 40 w 40"/>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2">
                  <a:moveTo>
                    <a:pt x="0" y="12"/>
                  </a:moveTo>
                  <a:lnTo>
                    <a:pt x="1" y="10"/>
                  </a:lnTo>
                  <a:lnTo>
                    <a:pt x="4" y="5"/>
                  </a:lnTo>
                  <a:lnTo>
                    <a:pt x="10" y="2"/>
                  </a:lnTo>
                  <a:lnTo>
                    <a:pt x="18" y="0"/>
                  </a:lnTo>
                  <a:lnTo>
                    <a:pt x="27" y="1"/>
                  </a:lnTo>
                  <a:lnTo>
                    <a:pt x="37" y="3"/>
                  </a:lnTo>
                  <a:lnTo>
                    <a:pt x="40" y="7"/>
                  </a:lnTo>
                  <a:lnTo>
                    <a:pt x="37" y="7"/>
                  </a:lnTo>
                  <a:lnTo>
                    <a:pt x="29" y="7"/>
                  </a:lnTo>
                  <a:lnTo>
                    <a:pt x="22" y="7"/>
                  </a:lnTo>
                  <a:lnTo>
                    <a:pt x="16" y="8"/>
                  </a:lnTo>
                  <a:lnTo>
                    <a:pt x="10" y="9"/>
                  </a:lnTo>
                  <a:lnTo>
                    <a:pt x="6" y="10"/>
                  </a:lnTo>
                  <a:lnTo>
                    <a:pt x="2" y="11"/>
                  </a:lnTo>
                  <a:lnTo>
                    <a:pt x="1"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6" name="Freeform 21"/>
            <p:cNvSpPr>
              <a:spLocks noChangeArrowheads="1"/>
            </p:cNvSpPr>
            <p:nvPr/>
          </p:nvSpPr>
          <p:spPr bwMode="auto">
            <a:xfrm>
              <a:off x="555" y="156"/>
              <a:ext cx="17" cy="11"/>
            </a:xfrm>
            <a:custGeom>
              <a:avLst/>
              <a:gdLst>
                <a:gd name="T0" fmla="*/ 1 w 33"/>
                <a:gd name="T1" fmla="*/ 1 h 22"/>
                <a:gd name="T2" fmla="*/ 0 w 33"/>
                <a:gd name="T3" fmla="*/ 3 h 22"/>
                <a:gd name="T4" fmla="*/ 0 w 33"/>
                <a:gd name="T5" fmla="*/ 4 h 22"/>
                <a:gd name="T6" fmla="*/ 0 w 33"/>
                <a:gd name="T7" fmla="*/ 7 h 22"/>
                <a:gd name="T8" fmla="*/ 0 w 33"/>
                <a:gd name="T9" fmla="*/ 9 h 22"/>
                <a:gd name="T10" fmla="*/ 2 w 33"/>
                <a:gd name="T11" fmla="*/ 15 h 22"/>
                <a:gd name="T12" fmla="*/ 6 w 33"/>
                <a:gd name="T13" fmla="*/ 18 h 22"/>
                <a:gd name="T14" fmla="*/ 11 w 33"/>
                <a:gd name="T15" fmla="*/ 22 h 22"/>
                <a:gd name="T16" fmla="*/ 18 w 33"/>
                <a:gd name="T17" fmla="*/ 22 h 22"/>
                <a:gd name="T18" fmla="*/ 25 w 33"/>
                <a:gd name="T19" fmla="*/ 19 h 22"/>
                <a:gd name="T20" fmla="*/ 30 w 33"/>
                <a:gd name="T21" fmla="*/ 16 h 22"/>
                <a:gd name="T22" fmla="*/ 33 w 33"/>
                <a:gd name="T23" fmla="*/ 10 h 22"/>
                <a:gd name="T24" fmla="*/ 33 w 33"/>
                <a:gd name="T25" fmla="*/ 3 h 22"/>
                <a:gd name="T26" fmla="*/ 33 w 33"/>
                <a:gd name="T27" fmla="*/ 3 h 22"/>
                <a:gd name="T28" fmla="*/ 26 w 33"/>
                <a:gd name="T29" fmla="*/ 1 h 22"/>
                <a:gd name="T30" fmla="*/ 17 w 33"/>
                <a:gd name="T31" fmla="*/ 0 h 22"/>
                <a:gd name="T32" fmla="*/ 9 w 33"/>
                <a:gd name="T33" fmla="*/ 0 h 22"/>
                <a:gd name="T34" fmla="*/ 1 w 33"/>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2"/>
                <a:gd name="T56" fmla="*/ 33 w 3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2">
                  <a:moveTo>
                    <a:pt x="1" y="1"/>
                  </a:moveTo>
                  <a:lnTo>
                    <a:pt x="0" y="3"/>
                  </a:lnTo>
                  <a:lnTo>
                    <a:pt x="0" y="4"/>
                  </a:lnTo>
                  <a:lnTo>
                    <a:pt x="0" y="7"/>
                  </a:lnTo>
                  <a:lnTo>
                    <a:pt x="0" y="9"/>
                  </a:lnTo>
                  <a:lnTo>
                    <a:pt x="2" y="15"/>
                  </a:lnTo>
                  <a:lnTo>
                    <a:pt x="6" y="18"/>
                  </a:lnTo>
                  <a:lnTo>
                    <a:pt x="11" y="22"/>
                  </a:lnTo>
                  <a:lnTo>
                    <a:pt x="18" y="22"/>
                  </a:lnTo>
                  <a:lnTo>
                    <a:pt x="25" y="19"/>
                  </a:lnTo>
                  <a:lnTo>
                    <a:pt x="30" y="16"/>
                  </a:lnTo>
                  <a:lnTo>
                    <a:pt x="33" y="10"/>
                  </a:lnTo>
                  <a:lnTo>
                    <a:pt x="33" y="3"/>
                  </a:lnTo>
                  <a:lnTo>
                    <a:pt x="33" y="3"/>
                  </a:lnTo>
                  <a:lnTo>
                    <a:pt x="26" y="1"/>
                  </a:lnTo>
                  <a:lnTo>
                    <a:pt x="17" y="0"/>
                  </a:lnTo>
                  <a:lnTo>
                    <a:pt x="9" y="0"/>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7" name="Freeform 22"/>
            <p:cNvSpPr>
              <a:spLocks noChangeArrowheads="1"/>
            </p:cNvSpPr>
            <p:nvPr/>
          </p:nvSpPr>
          <p:spPr bwMode="auto">
            <a:xfrm>
              <a:off x="538" y="132"/>
              <a:ext cx="53" cy="15"/>
            </a:xfrm>
            <a:custGeom>
              <a:avLst/>
              <a:gdLst>
                <a:gd name="T0" fmla="*/ 1 w 107"/>
                <a:gd name="T1" fmla="*/ 28 h 30"/>
                <a:gd name="T2" fmla="*/ 1 w 107"/>
                <a:gd name="T3" fmla="*/ 27 h 30"/>
                <a:gd name="T4" fmla="*/ 0 w 107"/>
                <a:gd name="T5" fmla="*/ 22 h 30"/>
                <a:gd name="T6" fmla="*/ 1 w 107"/>
                <a:gd name="T7" fmla="*/ 17 h 30"/>
                <a:gd name="T8" fmla="*/ 7 w 107"/>
                <a:gd name="T9" fmla="*/ 14 h 30"/>
                <a:gd name="T10" fmla="*/ 12 w 107"/>
                <a:gd name="T11" fmla="*/ 13 h 30"/>
                <a:gd name="T12" fmla="*/ 16 w 107"/>
                <a:gd name="T13" fmla="*/ 11 h 30"/>
                <a:gd name="T14" fmla="*/ 23 w 107"/>
                <a:gd name="T15" fmla="*/ 8 h 30"/>
                <a:gd name="T16" fmla="*/ 31 w 107"/>
                <a:gd name="T17" fmla="*/ 5 h 30"/>
                <a:gd name="T18" fmla="*/ 39 w 107"/>
                <a:gd name="T19" fmla="*/ 2 h 30"/>
                <a:gd name="T20" fmla="*/ 50 w 107"/>
                <a:gd name="T21" fmla="*/ 1 h 30"/>
                <a:gd name="T22" fmla="*/ 60 w 107"/>
                <a:gd name="T23" fmla="*/ 0 h 30"/>
                <a:gd name="T24" fmla="*/ 70 w 107"/>
                <a:gd name="T25" fmla="*/ 1 h 30"/>
                <a:gd name="T26" fmla="*/ 76 w 107"/>
                <a:gd name="T27" fmla="*/ 4 h 30"/>
                <a:gd name="T28" fmla="*/ 82 w 107"/>
                <a:gd name="T29" fmla="*/ 7 h 30"/>
                <a:gd name="T30" fmla="*/ 88 w 107"/>
                <a:gd name="T31" fmla="*/ 12 h 30"/>
                <a:gd name="T32" fmla="*/ 93 w 107"/>
                <a:gd name="T33" fmla="*/ 16 h 30"/>
                <a:gd name="T34" fmla="*/ 99 w 107"/>
                <a:gd name="T35" fmla="*/ 22 h 30"/>
                <a:gd name="T36" fmla="*/ 104 w 107"/>
                <a:gd name="T37" fmla="*/ 26 h 30"/>
                <a:gd name="T38" fmla="*/ 106 w 107"/>
                <a:gd name="T39" fmla="*/ 29 h 30"/>
                <a:gd name="T40" fmla="*/ 107 w 107"/>
                <a:gd name="T41" fmla="*/ 30 h 30"/>
                <a:gd name="T42" fmla="*/ 105 w 107"/>
                <a:gd name="T43" fmla="*/ 29 h 30"/>
                <a:gd name="T44" fmla="*/ 100 w 107"/>
                <a:gd name="T45" fmla="*/ 27 h 30"/>
                <a:gd name="T46" fmla="*/ 93 w 107"/>
                <a:gd name="T47" fmla="*/ 23 h 30"/>
                <a:gd name="T48" fmla="*/ 85 w 107"/>
                <a:gd name="T49" fmla="*/ 20 h 30"/>
                <a:gd name="T50" fmla="*/ 76 w 107"/>
                <a:gd name="T51" fmla="*/ 16 h 30"/>
                <a:gd name="T52" fmla="*/ 67 w 107"/>
                <a:gd name="T53" fmla="*/ 14 h 30"/>
                <a:gd name="T54" fmla="*/ 59 w 107"/>
                <a:gd name="T55" fmla="*/ 12 h 30"/>
                <a:gd name="T56" fmla="*/ 53 w 107"/>
                <a:gd name="T57" fmla="*/ 12 h 30"/>
                <a:gd name="T58" fmla="*/ 47 w 107"/>
                <a:gd name="T59" fmla="*/ 13 h 30"/>
                <a:gd name="T60" fmla="*/ 40 w 107"/>
                <a:gd name="T61" fmla="*/ 14 h 30"/>
                <a:gd name="T62" fmla="*/ 32 w 107"/>
                <a:gd name="T63" fmla="*/ 15 h 30"/>
                <a:gd name="T64" fmla="*/ 24 w 107"/>
                <a:gd name="T65" fmla="*/ 17 h 30"/>
                <a:gd name="T66" fmla="*/ 17 w 107"/>
                <a:gd name="T67" fmla="*/ 20 h 30"/>
                <a:gd name="T68" fmla="*/ 10 w 107"/>
                <a:gd name="T69" fmla="*/ 22 h 30"/>
                <a:gd name="T70" fmla="*/ 5 w 107"/>
                <a:gd name="T71" fmla="*/ 24 h 30"/>
                <a:gd name="T72" fmla="*/ 1 w 107"/>
                <a:gd name="T73" fmla="*/ 28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7"/>
                <a:gd name="T112" fmla="*/ 0 h 30"/>
                <a:gd name="T113" fmla="*/ 107 w 107"/>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7" h="30">
                  <a:moveTo>
                    <a:pt x="1" y="28"/>
                  </a:moveTo>
                  <a:lnTo>
                    <a:pt x="1" y="27"/>
                  </a:lnTo>
                  <a:lnTo>
                    <a:pt x="0" y="22"/>
                  </a:lnTo>
                  <a:lnTo>
                    <a:pt x="1" y="17"/>
                  </a:lnTo>
                  <a:lnTo>
                    <a:pt x="7" y="14"/>
                  </a:lnTo>
                  <a:lnTo>
                    <a:pt x="12" y="13"/>
                  </a:lnTo>
                  <a:lnTo>
                    <a:pt x="16" y="11"/>
                  </a:lnTo>
                  <a:lnTo>
                    <a:pt x="23" y="8"/>
                  </a:lnTo>
                  <a:lnTo>
                    <a:pt x="31" y="5"/>
                  </a:lnTo>
                  <a:lnTo>
                    <a:pt x="39" y="2"/>
                  </a:lnTo>
                  <a:lnTo>
                    <a:pt x="50" y="1"/>
                  </a:lnTo>
                  <a:lnTo>
                    <a:pt x="60" y="0"/>
                  </a:lnTo>
                  <a:lnTo>
                    <a:pt x="70" y="1"/>
                  </a:lnTo>
                  <a:lnTo>
                    <a:pt x="76" y="4"/>
                  </a:lnTo>
                  <a:lnTo>
                    <a:pt x="82" y="7"/>
                  </a:lnTo>
                  <a:lnTo>
                    <a:pt x="88" y="12"/>
                  </a:lnTo>
                  <a:lnTo>
                    <a:pt x="93" y="16"/>
                  </a:lnTo>
                  <a:lnTo>
                    <a:pt x="99" y="22"/>
                  </a:lnTo>
                  <a:lnTo>
                    <a:pt x="104" y="26"/>
                  </a:lnTo>
                  <a:lnTo>
                    <a:pt x="106" y="29"/>
                  </a:lnTo>
                  <a:lnTo>
                    <a:pt x="107" y="30"/>
                  </a:lnTo>
                  <a:lnTo>
                    <a:pt x="105" y="29"/>
                  </a:lnTo>
                  <a:lnTo>
                    <a:pt x="100" y="27"/>
                  </a:lnTo>
                  <a:lnTo>
                    <a:pt x="93" y="23"/>
                  </a:lnTo>
                  <a:lnTo>
                    <a:pt x="85" y="20"/>
                  </a:lnTo>
                  <a:lnTo>
                    <a:pt x="76" y="16"/>
                  </a:lnTo>
                  <a:lnTo>
                    <a:pt x="67" y="14"/>
                  </a:lnTo>
                  <a:lnTo>
                    <a:pt x="59" y="12"/>
                  </a:lnTo>
                  <a:lnTo>
                    <a:pt x="53" y="12"/>
                  </a:lnTo>
                  <a:lnTo>
                    <a:pt x="47" y="13"/>
                  </a:lnTo>
                  <a:lnTo>
                    <a:pt x="40" y="14"/>
                  </a:lnTo>
                  <a:lnTo>
                    <a:pt x="32" y="15"/>
                  </a:lnTo>
                  <a:lnTo>
                    <a:pt x="24" y="17"/>
                  </a:lnTo>
                  <a:lnTo>
                    <a:pt x="17" y="20"/>
                  </a:lnTo>
                  <a:lnTo>
                    <a:pt x="10" y="22"/>
                  </a:lnTo>
                  <a:lnTo>
                    <a:pt x="5" y="24"/>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8" name="Freeform 23"/>
            <p:cNvSpPr>
              <a:spLocks noChangeArrowheads="1"/>
            </p:cNvSpPr>
            <p:nvPr/>
          </p:nvSpPr>
          <p:spPr bwMode="auto">
            <a:xfrm>
              <a:off x="371" y="58"/>
              <a:ext cx="172" cy="283"/>
            </a:xfrm>
            <a:custGeom>
              <a:avLst/>
              <a:gdLst>
                <a:gd name="T0" fmla="*/ 285 w 345"/>
                <a:gd name="T1" fmla="*/ 47 h 566"/>
                <a:gd name="T2" fmla="*/ 270 w 345"/>
                <a:gd name="T3" fmla="*/ 18 h 566"/>
                <a:gd name="T4" fmla="*/ 254 w 345"/>
                <a:gd name="T5" fmla="*/ 63 h 566"/>
                <a:gd name="T6" fmla="*/ 242 w 345"/>
                <a:gd name="T7" fmla="*/ 57 h 566"/>
                <a:gd name="T8" fmla="*/ 224 w 345"/>
                <a:gd name="T9" fmla="*/ 18 h 566"/>
                <a:gd name="T10" fmla="*/ 219 w 345"/>
                <a:gd name="T11" fmla="*/ 2 h 566"/>
                <a:gd name="T12" fmla="*/ 202 w 345"/>
                <a:gd name="T13" fmla="*/ 32 h 566"/>
                <a:gd name="T14" fmla="*/ 189 w 345"/>
                <a:gd name="T15" fmla="*/ 77 h 566"/>
                <a:gd name="T16" fmla="*/ 191 w 345"/>
                <a:gd name="T17" fmla="*/ 105 h 566"/>
                <a:gd name="T18" fmla="*/ 165 w 345"/>
                <a:gd name="T19" fmla="*/ 83 h 566"/>
                <a:gd name="T20" fmla="*/ 149 w 345"/>
                <a:gd name="T21" fmla="*/ 52 h 566"/>
                <a:gd name="T22" fmla="*/ 130 w 345"/>
                <a:gd name="T23" fmla="*/ 127 h 566"/>
                <a:gd name="T24" fmla="*/ 134 w 345"/>
                <a:gd name="T25" fmla="*/ 166 h 566"/>
                <a:gd name="T26" fmla="*/ 118 w 345"/>
                <a:gd name="T27" fmla="*/ 150 h 566"/>
                <a:gd name="T28" fmla="*/ 105 w 345"/>
                <a:gd name="T29" fmla="*/ 131 h 566"/>
                <a:gd name="T30" fmla="*/ 100 w 345"/>
                <a:gd name="T31" fmla="*/ 176 h 566"/>
                <a:gd name="T32" fmla="*/ 114 w 345"/>
                <a:gd name="T33" fmla="*/ 207 h 566"/>
                <a:gd name="T34" fmla="*/ 90 w 345"/>
                <a:gd name="T35" fmla="*/ 204 h 566"/>
                <a:gd name="T36" fmla="*/ 73 w 345"/>
                <a:gd name="T37" fmla="*/ 197 h 566"/>
                <a:gd name="T38" fmla="*/ 67 w 345"/>
                <a:gd name="T39" fmla="*/ 234 h 566"/>
                <a:gd name="T40" fmla="*/ 88 w 345"/>
                <a:gd name="T41" fmla="*/ 276 h 566"/>
                <a:gd name="T42" fmla="*/ 83 w 345"/>
                <a:gd name="T43" fmla="*/ 299 h 566"/>
                <a:gd name="T44" fmla="*/ 73 w 345"/>
                <a:gd name="T45" fmla="*/ 292 h 566"/>
                <a:gd name="T46" fmla="*/ 54 w 345"/>
                <a:gd name="T47" fmla="*/ 272 h 566"/>
                <a:gd name="T48" fmla="*/ 36 w 345"/>
                <a:gd name="T49" fmla="*/ 257 h 566"/>
                <a:gd name="T50" fmla="*/ 5 w 345"/>
                <a:gd name="T51" fmla="*/ 274 h 566"/>
                <a:gd name="T52" fmla="*/ 6 w 345"/>
                <a:gd name="T53" fmla="*/ 334 h 566"/>
                <a:gd name="T54" fmla="*/ 51 w 345"/>
                <a:gd name="T55" fmla="*/ 380 h 566"/>
                <a:gd name="T56" fmla="*/ 69 w 345"/>
                <a:gd name="T57" fmla="*/ 390 h 566"/>
                <a:gd name="T58" fmla="*/ 86 w 345"/>
                <a:gd name="T59" fmla="*/ 388 h 566"/>
                <a:gd name="T60" fmla="*/ 108 w 345"/>
                <a:gd name="T61" fmla="*/ 431 h 566"/>
                <a:gd name="T62" fmla="*/ 128 w 345"/>
                <a:gd name="T63" fmla="*/ 477 h 566"/>
                <a:gd name="T64" fmla="*/ 139 w 345"/>
                <a:gd name="T65" fmla="*/ 507 h 566"/>
                <a:gd name="T66" fmla="*/ 148 w 345"/>
                <a:gd name="T67" fmla="*/ 538 h 566"/>
                <a:gd name="T68" fmla="*/ 141 w 345"/>
                <a:gd name="T69" fmla="*/ 566 h 566"/>
                <a:gd name="T70" fmla="*/ 243 w 345"/>
                <a:gd name="T71" fmla="*/ 536 h 566"/>
                <a:gd name="T72" fmla="*/ 262 w 345"/>
                <a:gd name="T73" fmla="*/ 488 h 566"/>
                <a:gd name="T74" fmla="*/ 286 w 345"/>
                <a:gd name="T75" fmla="*/ 465 h 566"/>
                <a:gd name="T76" fmla="*/ 310 w 345"/>
                <a:gd name="T77" fmla="*/ 455 h 566"/>
                <a:gd name="T78" fmla="*/ 341 w 345"/>
                <a:gd name="T79" fmla="*/ 427 h 566"/>
                <a:gd name="T80" fmla="*/ 345 w 345"/>
                <a:gd name="T81" fmla="*/ 423 h 566"/>
                <a:gd name="T82" fmla="*/ 323 w 345"/>
                <a:gd name="T83" fmla="*/ 420 h 566"/>
                <a:gd name="T84" fmla="*/ 274 w 345"/>
                <a:gd name="T85" fmla="*/ 416 h 566"/>
                <a:gd name="T86" fmla="*/ 278 w 345"/>
                <a:gd name="T87" fmla="*/ 397 h 566"/>
                <a:gd name="T88" fmla="*/ 295 w 345"/>
                <a:gd name="T89" fmla="*/ 380 h 566"/>
                <a:gd name="T90" fmla="*/ 292 w 345"/>
                <a:gd name="T91" fmla="*/ 342 h 566"/>
                <a:gd name="T92" fmla="*/ 317 w 345"/>
                <a:gd name="T93" fmla="*/ 331 h 566"/>
                <a:gd name="T94" fmla="*/ 301 w 345"/>
                <a:gd name="T95" fmla="*/ 313 h 566"/>
                <a:gd name="T96" fmla="*/ 286 w 345"/>
                <a:gd name="T97" fmla="*/ 275 h 566"/>
                <a:gd name="T98" fmla="*/ 286 w 345"/>
                <a:gd name="T99" fmla="*/ 219 h 566"/>
                <a:gd name="T100" fmla="*/ 296 w 345"/>
                <a:gd name="T101" fmla="*/ 166 h 566"/>
                <a:gd name="T102" fmla="*/ 315 w 345"/>
                <a:gd name="T103" fmla="*/ 138 h 566"/>
                <a:gd name="T104" fmla="*/ 316 w 345"/>
                <a:gd name="T105" fmla="*/ 110 h 566"/>
                <a:gd name="T106" fmla="*/ 304 w 345"/>
                <a:gd name="T107" fmla="*/ 95 h 5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5"/>
                <a:gd name="T163" fmla="*/ 0 h 566"/>
                <a:gd name="T164" fmla="*/ 345 w 345"/>
                <a:gd name="T165" fmla="*/ 566 h 5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5" h="566">
                  <a:moveTo>
                    <a:pt x="301" y="91"/>
                  </a:moveTo>
                  <a:lnTo>
                    <a:pt x="294" y="72"/>
                  </a:lnTo>
                  <a:lnTo>
                    <a:pt x="285" y="47"/>
                  </a:lnTo>
                  <a:lnTo>
                    <a:pt x="277" y="24"/>
                  </a:lnTo>
                  <a:lnTo>
                    <a:pt x="273" y="14"/>
                  </a:lnTo>
                  <a:lnTo>
                    <a:pt x="270" y="18"/>
                  </a:lnTo>
                  <a:lnTo>
                    <a:pt x="262" y="30"/>
                  </a:lnTo>
                  <a:lnTo>
                    <a:pt x="255" y="46"/>
                  </a:lnTo>
                  <a:lnTo>
                    <a:pt x="254" y="63"/>
                  </a:lnTo>
                  <a:lnTo>
                    <a:pt x="252" y="68"/>
                  </a:lnTo>
                  <a:lnTo>
                    <a:pt x="248" y="66"/>
                  </a:lnTo>
                  <a:lnTo>
                    <a:pt x="242" y="57"/>
                  </a:lnTo>
                  <a:lnTo>
                    <a:pt x="235" y="45"/>
                  </a:lnTo>
                  <a:lnTo>
                    <a:pt x="228" y="32"/>
                  </a:lnTo>
                  <a:lnTo>
                    <a:pt x="224" y="18"/>
                  </a:lnTo>
                  <a:lnTo>
                    <a:pt x="220" y="8"/>
                  </a:lnTo>
                  <a:lnTo>
                    <a:pt x="221" y="0"/>
                  </a:lnTo>
                  <a:lnTo>
                    <a:pt x="219" y="2"/>
                  </a:lnTo>
                  <a:lnTo>
                    <a:pt x="214" y="9"/>
                  </a:lnTo>
                  <a:lnTo>
                    <a:pt x="209" y="19"/>
                  </a:lnTo>
                  <a:lnTo>
                    <a:pt x="202" y="32"/>
                  </a:lnTo>
                  <a:lnTo>
                    <a:pt x="195" y="46"/>
                  </a:lnTo>
                  <a:lnTo>
                    <a:pt x="190" y="62"/>
                  </a:lnTo>
                  <a:lnTo>
                    <a:pt x="189" y="77"/>
                  </a:lnTo>
                  <a:lnTo>
                    <a:pt x="192" y="92"/>
                  </a:lnTo>
                  <a:lnTo>
                    <a:pt x="195" y="102"/>
                  </a:lnTo>
                  <a:lnTo>
                    <a:pt x="191" y="105"/>
                  </a:lnTo>
                  <a:lnTo>
                    <a:pt x="183" y="101"/>
                  </a:lnTo>
                  <a:lnTo>
                    <a:pt x="174" y="93"/>
                  </a:lnTo>
                  <a:lnTo>
                    <a:pt x="165" y="83"/>
                  </a:lnTo>
                  <a:lnTo>
                    <a:pt x="156" y="71"/>
                  </a:lnTo>
                  <a:lnTo>
                    <a:pt x="150" y="60"/>
                  </a:lnTo>
                  <a:lnTo>
                    <a:pt x="149" y="52"/>
                  </a:lnTo>
                  <a:lnTo>
                    <a:pt x="145" y="57"/>
                  </a:lnTo>
                  <a:lnTo>
                    <a:pt x="137" y="87"/>
                  </a:lnTo>
                  <a:lnTo>
                    <a:pt x="130" y="127"/>
                  </a:lnTo>
                  <a:lnTo>
                    <a:pt x="133" y="157"/>
                  </a:lnTo>
                  <a:lnTo>
                    <a:pt x="135" y="163"/>
                  </a:lnTo>
                  <a:lnTo>
                    <a:pt x="134" y="166"/>
                  </a:lnTo>
                  <a:lnTo>
                    <a:pt x="129" y="162"/>
                  </a:lnTo>
                  <a:lnTo>
                    <a:pt x="123" y="158"/>
                  </a:lnTo>
                  <a:lnTo>
                    <a:pt x="118" y="150"/>
                  </a:lnTo>
                  <a:lnTo>
                    <a:pt x="112" y="143"/>
                  </a:lnTo>
                  <a:lnTo>
                    <a:pt x="107" y="136"/>
                  </a:lnTo>
                  <a:lnTo>
                    <a:pt x="105" y="131"/>
                  </a:lnTo>
                  <a:lnTo>
                    <a:pt x="103" y="135"/>
                  </a:lnTo>
                  <a:lnTo>
                    <a:pt x="99" y="152"/>
                  </a:lnTo>
                  <a:lnTo>
                    <a:pt x="100" y="176"/>
                  </a:lnTo>
                  <a:lnTo>
                    <a:pt x="111" y="198"/>
                  </a:lnTo>
                  <a:lnTo>
                    <a:pt x="115" y="205"/>
                  </a:lnTo>
                  <a:lnTo>
                    <a:pt x="114" y="207"/>
                  </a:lnTo>
                  <a:lnTo>
                    <a:pt x="108" y="207"/>
                  </a:lnTo>
                  <a:lnTo>
                    <a:pt x="100" y="206"/>
                  </a:lnTo>
                  <a:lnTo>
                    <a:pt x="90" y="204"/>
                  </a:lnTo>
                  <a:lnTo>
                    <a:pt x="82" y="200"/>
                  </a:lnTo>
                  <a:lnTo>
                    <a:pt x="75" y="198"/>
                  </a:lnTo>
                  <a:lnTo>
                    <a:pt x="73" y="197"/>
                  </a:lnTo>
                  <a:lnTo>
                    <a:pt x="70" y="203"/>
                  </a:lnTo>
                  <a:lnTo>
                    <a:pt x="67" y="215"/>
                  </a:lnTo>
                  <a:lnTo>
                    <a:pt x="67" y="234"/>
                  </a:lnTo>
                  <a:lnTo>
                    <a:pt x="74" y="252"/>
                  </a:lnTo>
                  <a:lnTo>
                    <a:pt x="83" y="266"/>
                  </a:lnTo>
                  <a:lnTo>
                    <a:pt x="88" y="276"/>
                  </a:lnTo>
                  <a:lnTo>
                    <a:pt x="89" y="286"/>
                  </a:lnTo>
                  <a:lnTo>
                    <a:pt x="86" y="296"/>
                  </a:lnTo>
                  <a:lnTo>
                    <a:pt x="83" y="299"/>
                  </a:lnTo>
                  <a:lnTo>
                    <a:pt x="81" y="301"/>
                  </a:lnTo>
                  <a:lnTo>
                    <a:pt x="77" y="297"/>
                  </a:lnTo>
                  <a:lnTo>
                    <a:pt x="73" y="292"/>
                  </a:lnTo>
                  <a:lnTo>
                    <a:pt x="68" y="286"/>
                  </a:lnTo>
                  <a:lnTo>
                    <a:pt x="61" y="279"/>
                  </a:lnTo>
                  <a:lnTo>
                    <a:pt x="54" y="272"/>
                  </a:lnTo>
                  <a:lnTo>
                    <a:pt x="45" y="266"/>
                  </a:lnTo>
                  <a:lnTo>
                    <a:pt x="38" y="260"/>
                  </a:lnTo>
                  <a:lnTo>
                    <a:pt x="36" y="257"/>
                  </a:lnTo>
                  <a:lnTo>
                    <a:pt x="31" y="257"/>
                  </a:lnTo>
                  <a:lnTo>
                    <a:pt x="19" y="260"/>
                  </a:lnTo>
                  <a:lnTo>
                    <a:pt x="5" y="274"/>
                  </a:lnTo>
                  <a:lnTo>
                    <a:pt x="0" y="296"/>
                  </a:lnTo>
                  <a:lnTo>
                    <a:pt x="0" y="319"/>
                  </a:lnTo>
                  <a:lnTo>
                    <a:pt x="6" y="334"/>
                  </a:lnTo>
                  <a:lnTo>
                    <a:pt x="25" y="355"/>
                  </a:lnTo>
                  <a:lnTo>
                    <a:pt x="40" y="370"/>
                  </a:lnTo>
                  <a:lnTo>
                    <a:pt x="51" y="380"/>
                  </a:lnTo>
                  <a:lnTo>
                    <a:pt x="59" y="387"/>
                  </a:lnTo>
                  <a:lnTo>
                    <a:pt x="65" y="390"/>
                  </a:lnTo>
                  <a:lnTo>
                    <a:pt x="69" y="390"/>
                  </a:lnTo>
                  <a:lnTo>
                    <a:pt x="74" y="389"/>
                  </a:lnTo>
                  <a:lnTo>
                    <a:pt x="80" y="387"/>
                  </a:lnTo>
                  <a:lnTo>
                    <a:pt x="86" y="388"/>
                  </a:lnTo>
                  <a:lnTo>
                    <a:pt x="93" y="398"/>
                  </a:lnTo>
                  <a:lnTo>
                    <a:pt x="101" y="412"/>
                  </a:lnTo>
                  <a:lnTo>
                    <a:pt x="108" y="431"/>
                  </a:lnTo>
                  <a:lnTo>
                    <a:pt x="115" y="448"/>
                  </a:lnTo>
                  <a:lnTo>
                    <a:pt x="122" y="464"/>
                  </a:lnTo>
                  <a:lnTo>
                    <a:pt x="128" y="477"/>
                  </a:lnTo>
                  <a:lnTo>
                    <a:pt x="133" y="481"/>
                  </a:lnTo>
                  <a:lnTo>
                    <a:pt x="137" y="490"/>
                  </a:lnTo>
                  <a:lnTo>
                    <a:pt x="139" y="507"/>
                  </a:lnTo>
                  <a:lnTo>
                    <a:pt x="142" y="524"/>
                  </a:lnTo>
                  <a:lnTo>
                    <a:pt x="149" y="536"/>
                  </a:lnTo>
                  <a:lnTo>
                    <a:pt x="148" y="538"/>
                  </a:lnTo>
                  <a:lnTo>
                    <a:pt x="142" y="541"/>
                  </a:lnTo>
                  <a:lnTo>
                    <a:pt x="137" y="551"/>
                  </a:lnTo>
                  <a:lnTo>
                    <a:pt x="141" y="566"/>
                  </a:lnTo>
                  <a:lnTo>
                    <a:pt x="227" y="552"/>
                  </a:lnTo>
                  <a:lnTo>
                    <a:pt x="232" y="547"/>
                  </a:lnTo>
                  <a:lnTo>
                    <a:pt x="243" y="536"/>
                  </a:lnTo>
                  <a:lnTo>
                    <a:pt x="255" y="519"/>
                  </a:lnTo>
                  <a:lnTo>
                    <a:pt x="259" y="499"/>
                  </a:lnTo>
                  <a:lnTo>
                    <a:pt x="262" y="488"/>
                  </a:lnTo>
                  <a:lnTo>
                    <a:pt x="267" y="479"/>
                  </a:lnTo>
                  <a:lnTo>
                    <a:pt x="277" y="472"/>
                  </a:lnTo>
                  <a:lnTo>
                    <a:pt x="286" y="465"/>
                  </a:lnTo>
                  <a:lnTo>
                    <a:pt x="295" y="461"/>
                  </a:lnTo>
                  <a:lnTo>
                    <a:pt x="304" y="457"/>
                  </a:lnTo>
                  <a:lnTo>
                    <a:pt x="310" y="455"/>
                  </a:lnTo>
                  <a:lnTo>
                    <a:pt x="312" y="454"/>
                  </a:lnTo>
                  <a:lnTo>
                    <a:pt x="340" y="427"/>
                  </a:lnTo>
                  <a:lnTo>
                    <a:pt x="341" y="427"/>
                  </a:lnTo>
                  <a:lnTo>
                    <a:pt x="343" y="426"/>
                  </a:lnTo>
                  <a:lnTo>
                    <a:pt x="345" y="425"/>
                  </a:lnTo>
                  <a:lnTo>
                    <a:pt x="345" y="423"/>
                  </a:lnTo>
                  <a:lnTo>
                    <a:pt x="342" y="422"/>
                  </a:lnTo>
                  <a:lnTo>
                    <a:pt x="335" y="420"/>
                  </a:lnTo>
                  <a:lnTo>
                    <a:pt x="323" y="420"/>
                  </a:lnTo>
                  <a:lnTo>
                    <a:pt x="303" y="420"/>
                  </a:lnTo>
                  <a:lnTo>
                    <a:pt x="285" y="419"/>
                  </a:lnTo>
                  <a:lnTo>
                    <a:pt x="274" y="416"/>
                  </a:lnTo>
                  <a:lnTo>
                    <a:pt x="271" y="411"/>
                  </a:lnTo>
                  <a:lnTo>
                    <a:pt x="272" y="404"/>
                  </a:lnTo>
                  <a:lnTo>
                    <a:pt x="278" y="397"/>
                  </a:lnTo>
                  <a:lnTo>
                    <a:pt x="284" y="390"/>
                  </a:lnTo>
                  <a:lnTo>
                    <a:pt x="290" y="385"/>
                  </a:lnTo>
                  <a:lnTo>
                    <a:pt x="295" y="380"/>
                  </a:lnTo>
                  <a:lnTo>
                    <a:pt x="297" y="369"/>
                  </a:lnTo>
                  <a:lnTo>
                    <a:pt x="295" y="355"/>
                  </a:lnTo>
                  <a:lnTo>
                    <a:pt x="292" y="342"/>
                  </a:lnTo>
                  <a:lnTo>
                    <a:pt x="290" y="336"/>
                  </a:lnTo>
                  <a:lnTo>
                    <a:pt x="315" y="333"/>
                  </a:lnTo>
                  <a:lnTo>
                    <a:pt x="317" y="331"/>
                  </a:lnTo>
                  <a:lnTo>
                    <a:pt x="318" y="326"/>
                  </a:lnTo>
                  <a:lnTo>
                    <a:pt x="315" y="320"/>
                  </a:lnTo>
                  <a:lnTo>
                    <a:pt x="301" y="313"/>
                  </a:lnTo>
                  <a:lnTo>
                    <a:pt x="286" y="303"/>
                  </a:lnTo>
                  <a:lnTo>
                    <a:pt x="284" y="289"/>
                  </a:lnTo>
                  <a:lnTo>
                    <a:pt x="286" y="275"/>
                  </a:lnTo>
                  <a:lnTo>
                    <a:pt x="287" y="265"/>
                  </a:lnTo>
                  <a:lnTo>
                    <a:pt x="286" y="248"/>
                  </a:lnTo>
                  <a:lnTo>
                    <a:pt x="286" y="219"/>
                  </a:lnTo>
                  <a:lnTo>
                    <a:pt x="288" y="189"/>
                  </a:lnTo>
                  <a:lnTo>
                    <a:pt x="292" y="173"/>
                  </a:lnTo>
                  <a:lnTo>
                    <a:pt x="296" y="166"/>
                  </a:lnTo>
                  <a:lnTo>
                    <a:pt x="303" y="158"/>
                  </a:lnTo>
                  <a:lnTo>
                    <a:pt x="310" y="148"/>
                  </a:lnTo>
                  <a:lnTo>
                    <a:pt x="315" y="138"/>
                  </a:lnTo>
                  <a:lnTo>
                    <a:pt x="316" y="130"/>
                  </a:lnTo>
                  <a:lnTo>
                    <a:pt x="316" y="121"/>
                  </a:lnTo>
                  <a:lnTo>
                    <a:pt x="316" y="110"/>
                  </a:lnTo>
                  <a:lnTo>
                    <a:pt x="315" y="101"/>
                  </a:lnTo>
                  <a:lnTo>
                    <a:pt x="309" y="99"/>
                  </a:lnTo>
                  <a:lnTo>
                    <a:pt x="304" y="95"/>
                  </a:lnTo>
                  <a:lnTo>
                    <a:pt x="302" y="93"/>
                  </a:lnTo>
                  <a:lnTo>
                    <a:pt x="301" y="91"/>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9" name="Freeform 24"/>
            <p:cNvSpPr>
              <a:spLocks noChangeArrowheads="1"/>
            </p:cNvSpPr>
            <p:nvPr/>
          </p:nvSpPr>
          <p:spPr bwMode="auto">
            <a:xfrm>
              <a:off x="495" y="254"/>
              <a:ext cx="78" cy="21"/>
            </a:xfrm>
            <a:custGeom>
              <a:avLst/>
              <a:gdLst>
                <a:gd name="T0" fmla="*/ 0 w 155"/>
                <a:gd name="T1" fmla="*/ 19 h 41"/>
                <a:gd name="T2" fmla="*/ 3 w 155"/>
                <a:gd name="T3" fmla="*/ 23 h 41"/>
                <a:gd name="T4" fmla="*/ 12 w 155"/>
                <a:gd name="T5" fmla="*/ 30 h 41"/>
                <a:gd name="T6" fmla="*/ 22 w 155"/>
                <a:gd name="T7" fmla="*/ 36 h 41"/>
                <a:gd name="T8" fmla="*/ 29 w 155"/>
                <a:gd name="T9" fmla="*/ 40 h 41"/>
                <a:gd name="T10" fmla="*/ 32 w 155"/>
                <a:gd name="T11" fmla="*/ 40 h 41"/>
                <a:gd name="T12" fmla="*/ 38 w 155"/>
                <a:gd name="T13" fmla="*/ 40 h 41"/>
                <a:gd name="T14" fmla="*/ 46 w 155"/>
                <a:gd name="T15" fmla="*/ 41 h 41"/>
                <a:gd name="T16" fmla="*/ 55 w 155"/>
                <a:gd name="T17" fmla="*/ 41 h 41"/>
                <a:gd name="T18" fmla="*/ 65 w 155"/>
                <a:gd name="T19" fmla="*/ 41 h 41"/>
                <a:gd name="T20" fmla="*/ 76 w 155"/>
                <a:gd name="T21" fmla="*/ 41 h 41"/>
                <a:gd name="T22" fmla="*/ 86 w 155"/>
                <a:gd name="T23" fmla="*/ 40 h 41"/>
                <a:gd name="T24" fmla="*/ 95 w 155"/>
                <a:gd name="T25" fmla="*/ 39 h 41"/>
                <a:gd name="T26" fmla="*/ 105 w 155"/>
                <a:gd name="T27" fmla="*/ 35 h 41"/>
                <a:gd name="T28" fmla="*/ 115 w 155"/>
                <a:gd name="T29" fmla="*/ 31 h 41"/>
                <a:gd name="T30" fmla="*/ 124 w 155"/>
                <a:gd name="T31" fmla="*/ 25 h 41"/>
                <a:gd name="T32" fmla="*/ 132 w 155"/>
                <a:gd name="T33" fmla="*/ 19 h 41"/>
                <a:gd name="T34" fmla="*/ 140 w 155"/>
                <a:gd name="T35" fmla="*/ 15 h 41"/>
                <a:gd name="T36" fmla="*/ 147 w 155"/>
                <a:gd name="T37" fmla="*/ 9 h 41"/>
                <a:gd name="T38" fmla="*/ 152 w 155"/>
                <a:gd name="T39" fmla="*/ 4 h 41"/>
                <a:gd name="T40" fmla="*/ 155 w 155"/>
                <a:gd name="T41" fmla="*/ 1 h 41"/>
                <a:gd name="T42" fmla="*/ 151 w 155"/>
                <a:gd name="T43" fmla="*/ 0 h 41"/>
                <a:gd name="T44" fmla="*/ 133 w 155"/>
                <a:gd name="T45" fmla="*/ 1 h 41"/>
                <a:gd name="T46" fmla="*/ 109 w 155"/>
                <a:gd name="T47" fmla="*/ 3 h 41"/>
                <a:gd name="T48" fmla="*/ 80 w 155"/>
                <a:gd name="T49" fmla="*/ 6 h 41"/>
                <a:gd name="T50" fmla="*/ 51 w 155"/>
                <a:gd name="T51" fmla="*/ 11 h 41"/>
                <a:gd name="T52" fmla="*/ 25 w 155"/>
                <a:gd name="T53" fmla="*/ 16 h 41"/>
                <a:gd name="T54" fmla="*/ 7 w 155"/>
                <a:gd name="T55" fmla="*/ 18 h 41"/>
                <a:gd name="T56" fmla="*/ 0 w 155"/>
                <a:gd name="T57" fmla="*/ 19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5"/>
                <a:gd name="T88" fmla="*/ 0 h 41"/>
                <a:gd name="T89" fmla="*/ 155 w 155"/>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5" h="41">
                  <a:moveTo>
                    <a:pt x="0" y="19"/>
                  </a:moveTo>
                  <a:lnTo>
                    <a:pt x="3" y="23"/>
                  </a:lnTo>
                  <a:lnTo>
                    <a:pt x="12" y="30"/>
                  </a:lnTo>
                  <a:lnTo>
                    <a:pt x="22" y="36"/>
                  </a:lnTo>
                  <a:lnTo>
                    <a:pt x="29" y="40"/>
                  </a:lnTo>
                  <a:lnTo>
                    <a:pt x="32" y="40"/>
                  </a:lnTo>
                  <a:lnTo>
                    <a:pt x="38" y="40"/>
                  </a:lnTo>
                  <a:lnTo>
                    <a:pt x="46" y="41"/>
                  </a:lnTo>
                  <a:lnTo>
                    <a:pt x="55" y="41"/>
                  </a:lnTo>
                  <a:lnTo>
                    <a:pt x="65" y="41"/>
                  </a:lnTo>
                  <a:lnTo>
                    <a:pt x="76" y="41"/>
                  </a:lnTo>
                  <a:lnTo>
                    <a:pt x="86" y="40"/>
                  </a:lnTo>
                  <a:lnTo>
                    <a:pt x="95" y="39"/>
                  </a:lnTo>
                  <a:lnTo>
                    <a:pt x="105" y="35"/>
                  </a:lnTo>
                  <a:lnTo>
                    <a:pt x="115" y="31"/>
                  </a:lnTo>
                  <a:lnTo>
                    <a:pt x="124" y="25"/>
                  </a:lnTo>
                  <a:lnTo>
                    <a:pt x="132" y="19"/>
                  </a:lnTo>
                  <a:lnTo>
                    <a:pt x="140" y="15"/>
                  </a:lnTo>
                  <a:lnTo>
                    <a:pt x="147" y="9"/>
                  </a:lnTo>
                  <a:lnTo>
                    <a:pt x="152" y="4"/>
                  </a:lnTo>
                  <a:lnTo>
                    <a:pt x="155" y="1"/>
                  </a:lnTo>
                  <a:lnTo>
                    <a:pt x="151" y="0"/>
                  </a:lnTo>
                  <a:lnTo>
                    <a:pt x="133" y="1"/>
                  </a:lnTo>
                  <a:lnTo>
                    <a:pt x="109" y="3"/>
                  </a:lnTo>
                  <a:lnTo>
                    <a:pt x="80" y="6"/>
                  </a:lnTo>
                  <a:lnTo>
                    <a:pt x="51" y="11"/>
                  </a:lnTo>
                  <a:lnTo>
                    <a:pt x="25" y="16"/>
                  </a:lnTo>
                  <a:lnTo>
                    <a:pt x="7" y="18"/>
                  </a:lnTo>
                  <a:lnTo>
                    <a:pt x="0" y="19"/>
                  </a:lnTo>
                  <a:close/>
                </a:path>
              </a:pathLst>
            </a:custGeom>
            <a:solidFill>
              <a:srgbClr val="FFC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0" name="Freeform 25"/>
            <p:cNvSpPr>
              <a:spLocks noChangeArrowheads="1"/>
            </p:cNvSpPr>
            <p:nvPr/>
          </p:nvSpPr>
          <p:spPr bwMode="auto">
            <a:xfrm>
              <a:off x="492" y="250"/>
              <a:ext cx="79" cy="13"/>
            </a:xfrm>
            <a:custGeom>
              <a:avLst/>
              <a:gdLst>
                <a:gd name="T0" fmla="*/ 0 w 158"/>
                <a:gd name="T1" fmla="*/ 26 h 27"/>
                <a:gd name="T2" fmla="*/ 6 w 158"/>
                <a:gd name="T3" fmla="*/ 13 h 27"/>
                <a:gd name="T4" fmla="*/ 28 w 158"/>
                <a:gd name="T5" fmla="*/ 20 h 27"/>
                <a:gd name="T6" fmla="*/ 65 w 158"/>
                <a:gd name="T7" fmla="*/ 6 h 27"/>
                <a:gd name="T8" fmla="*/ 91 w 158"/>
                <a:gd name="T9" fmla="*/ 8 h 27"/>
                <a:gd name="T10" fmla="*/ 107 w 158"/>
                <a:gd name="T11" fmla="*/ 0 h 27"/>
                <a:gd name="T12" fmla="*/ 158 w 158"/>
                <a:gd name="T13" fmla="*/ 7 h 27"/>
                <a:gd name="T14" fmla="*/ 90 w 158"/>
                <a:gd name="T15" fmla="*/ 27 h 27"/>
                <a:gd name="T16" fmla="*/ 0 w 158"/>
                <a:gd name="T17" fmla="*/ 2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27"/>
                <a:gd name="T29" fmla="*/ 158 w 15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27">
                  <a:moveTo>
                    <a:pt x="0" y="26"/>
                  </a:moveTo>
                  <a:lnTo>
                    <a:pt x="6" y="13"/>
                  </a:lnTo>
                  <a:lnTo>
                    <a:pt x="28" y="20"/>
                  </a:lnTo>
                  <a:lnTo>
                    <a:pt x="65" y="6"/>
                  </a:lnTo>
                  <a:lnTo>
                    <a:pt x="91" y="8"/>
                  </a:lnTo>
                  <a:lnTo>
                    <a:pt x="107" y="0"/>
                  </a:lnTo>
                  <a:lnTo>
                    <a:pt x="158" y="7"/>
                  </a:lnTo>
                  <a:lnTo>
                    <a:pt x="90"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1" name="Freeform 26"/>
            <p:cNvSpPr>
              <a:spLocks noChangeArrowheads="1"/>
            </p:cNvSpPr>
            <p:nvPr/>
          </p:nvSpPr>
          <p:spPr bwMode="auto">
            <a:xfrm>
              <a:off x="443" y="168"/>
              <a:ext cx="46" cy="19"/>
            </a:xfrm>
            <a:custGeom>
              <a:avLst/>
              <a:gdLst>
                <a:gd name="T0" fmla="*/ 24 w 92"/>
                <a:gd name="T1" fmla="*/ 17 h 39"/>
                <a:gd name="T2" fmla="*/ 17 w 92"/>
                <a:gd name="T3" fmla="*/ 20 h 39"/>
                <a:gd name="T4" fmla="*/ 9 w 92"/>
                <a:gd name="T5" fmla="*/ 24 h 39"/>
                <a:gd name="T6" fmla="*/ 4 w 92"/>
                <a:gd name="T7" fmla="*/ 25 h 39"/>
                <a:gd name="T8" fmla="*/ 1 w 92"/>
                <a:gd name="T9" fmla="*/ 25 h 39"/>
                <a:gd name="T10" fmla="*/ 0 w 92"/>
                <a:gd name="T11" fmla="*/ 29 h 39"/>
                <a:gd name="T12" fmla="*/ 4 w 92"/>
                <a:gd name="T13" fmla="*/ 32 h 39"/>
                <a:gd name="T14" fmla="*/ 8 w 92"/>
                <a:gd name="T15" fmla="*/ 35 h 39"/>
                <a:gd name="T16" fmla="*/ 12 w 92"/>
                <a:gd name="T17" fmla="*/ 39 h 39"/>
                <a:gd name="T18" fmla="*/ 13 w 92"/>
                <a:gd name="T19" fmla="*/ 38 h 39"/>
                <a:gd name="T20" fmla="*/ 16 w 92"/>
                <a:gd name="T21" fmla="*/ 35 h 39"/>
                <a:gd name="T22" fmla="*/ 21 w 92"/>
                <a:gd name="T23" fmla="*/ 32 h 39"/>
                <a:gd name="T24" fmla="*/ 27 w 92"/>
                <a:gd name="T25" fmla="*/ 27 h 39"/>
                <a:gd name="T26" fmla="*/ 32 w 92"/>
                <a:gd name="T27" fmla="*/ 24 h 39"/>
                <a:gd name="T28" fmla="*/ 39 w 92"/>
                <a:gd name="T29" fmla="*/ 19 h 39"/>
                <a:gd name="T30" fmla="*/ 45 w 92"/>
                <a:gd name="T31" fmla="*/ 16 h 39"/>
                <a:gd name="T32" fmla="*/ 51 w 92"/>
                <a:gd name="T33" fmla="*/ 14 h 39"/>
                <a:gd name="T34" fmla="*/ 55 w 92"/>
                <a:gd name="T35" fmla="*/ 12 h 39"/>
                <a:gd name="T36" fmla="*/ 60 w 92"/>
                <a:gd name="T37" fmla="*/ 11 h 39"/>
                <a:gd name="T38" fmla="*/ 63 w 92"/>
                <a:gd name="T39" fmla="*/ 10 h 39"/>
                <a:gd name="T40" fmla="*/ 68 w 92"/>
                <a:gd name="T41" fmla="*/ 9 h 39"/>
                <a:gd name="T42" fmla="*/ 72 w 92"/>
                <a:gd name="T43" fmla="*/ 9 h 39"/>
                <a:gd name="T44" fmla="*/ 76 w 92"/>
                <a:gd name="T45" fmla="*/ 9 h 39"/>
                <a:gd name="T46" fmla="*/ 82 w 92"/>
                <a:gd name="T47" fmla="*/ 9 h 39"/>
                <a:gd name="T48" fmla="*/ 88 w 92"/>
                <a:gd name="T49" fmla="*/ 10 h 39"/>
                <a:gd name="T50" fmla="*/ 92 w 92"/>
                <a:gd name="T51" fmla="*/ 10 h 39"/>
                <a:gd name="T52" fmla="*/ 92 w 92"/>
                <a:gd name="T53" fmla="*/ 9 h 39"/>
                <a:gd name="T54" fmla="*/ 89 w 92"/>
                <a:gd name="T55" fmla="*/ 7 h 39"/>
                <a:gd name="T56" fmla="*/ 83 w 92"/>
                <a:gd name="T57" fmla="*/ 4 h 39"/>
                <a:gd name="T58" fmla="*/ 74 w 92"/>
                <a:gd name="T59" fmla="*/ 1 h 39"/>
                <a:gd name="T60" fmla="*/ 65 w 92"/>
                <a:gd name="T61" fmla="*/ 0 h 39"/>
                <a:gd name="T62" fmla="*/ 55 w 92"/>
                <a:gd name="T63" fmla="*/ 0 h 39"/>
                <a:gd name="T64" fmla="*/ 46 w 92"/>
                <a:gd name="T65" fmla="*/ 2 h 39"/>
                <a:gd name="T66" fmla="*/ 40 w 92"/>
                <a:gd name="T67" fmla="*/ 4 h 39"/>
                <a:gd name="T68" fmla="*/ 35 w 92"/>
                <a:gd name="T69" fmla="*/ 9 h 39"/>
                <a:gd name="T70" fmla="*/ 29 w 92"/>
                <a:gd name="T71" fmla="*/ 14 h 39"/>
                <a:gd name="T72" fmla="*/ 24 w 92"/>
                <a:gd name="T73" fmla="*/ 17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39"/>
                <a:gd name="T113" fmla="*/ 92 w 92"/>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39">
                  <a:moveTo>
                    <a:pt x="24" y="17"/>
                  </a:moveTo>
                  <a:lnTo>
                    <a:pt x="17" y="20"/>
                  </a:lnTo>
                  <a:lnTo>
                    <a:pt x="9" y="24"/>
                  </a:lnTo>
                  <a:lnTo>
                    <a:pt x="4" y="25"/>
                  </a:lnTo>
                  <a:lnTo>
                    <a:pt x="1" y="25"/>
                  </a:lnTo>
                  <a:lnTo>
                    <a:pt x="0" y="29"/>
                  </a:lnTo>
                  <a:lnTo>
                    <a:pt x="4" y="32"/>
                  </a:lnTo>
                  <a:lnTo>
                    <a:pt x="8" y="35"/>
                  </a:lnTo>
                  <a:lnTo>
                    <a:pt x="12" y="39"/>
                  </a:lnTo>
                  <a:lnTo>
                    <a:pt x="13" y="38"/>
                  </a:lnTo>
                  <a:lnTo>
                    <a:pt x="16" y="35"/>
                  </a:lnTo>
                  <a:lnTo>
                    <a:pt x="21" y="32"/>
                  </a:lnTo>
                  <a:lnTo>
                    <a:pt x="27" y="27"/>
                  </a:lnTo>
                  <a:lnTo>
                    <a:pt x="32" y="24"/>
                  </a:lnTo>
                  <a:lnTo>
                    <a:pt x="39" y="19"/>
                  </a:lnTo>
                  <a:lnTo>
                    <a:pt x="45" y="16"/>
                  </a:lnTo>
                  <a:lnTo>
                    <a:pt x="51" y="14"/>
                  </a:lnTo>
                  <a:lnTo>
                    <a:pt x="55" y="12"/>
                  </a:lnTo>
                  <a:lnTo>
                    <a:pt x="60" y="11"/>
                  </a:lnTo>
                  <a:lnTo>
                    <a:pt x="63" y="10"/>
                  </a:lnTo>
                  <a:lnTo>
                    <a:pt x="68" y="9"/>
                  </a:lnTo>
                  <a:lnTo>
                    <a:pt x="72" y="9"/>
                  </a:lnTo>
                  <a:lnTo>
                    <a:pt x="76" y="9"/>
                  </a:lnTo>
                  <a:lnTo>
                    <a:pt x="82" y="9"/>
                  </a:lnTo>
                  <a:lnTo>
                    <a:pt x="88" y="10"/>
                  </a:lnTo>
                  <a:lnTo>
                    <a:pt x="92" y="10"/>
                  </a:lnTo>
                  <a:lnTo>
                    <a:pt x="92" y="9"/>
                  </a:lnTo>
                  <a:lnTo>
                    <a:pt x="89" y="7"/>
                  </a:lnTo>
                  <a:lnTo>
                    <a:pt x="83" y="4"/>
                  </a:lnTo>
                  <a:lnTo>
                    <a:pt x="74" y="1"/>
                  </a:lnTo>
                  <a:lnTo>
                    <a:pt x="65" y="0"/>
                  </a:lnTo>
                  <a:lnTo>
                    <a:pt x="55" y="0"/>
                  </a:lnTo>
                  <a:lnTo>
                    <a:pt x="46" y="2"/>
                  </a:lnTo>
                  <a:lnTo>
                    <a:pt x="40" y="4"/>
                  </a:lnTo>
                  <a:lnTo>
                    <a:pt x="35" y="9"/>
                  </a:lnTo>
                  <a:lnTo>
                    <a:pt x="29" y="14"/>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2" name="Freeform 27"/>
            <p:cNvSpPr>
              <a:spLocks noChangeArrowheads="1"/>
            </p:cNvSpPr>
            <p:nvPr/>
          </p:nvSpPr>
          <p:spPr bwMode="auto">
            <a:xfrm>
              <a:off x="436" y="139"/>
              <a:ext cx="51" cy="21"/>
            </a:xfrm>
            <a:custGeom>
              <a:avLst/>
              <a:gdLst>
                <a:gd name="T0" fmla="*/ 103 w 103"/>
                <a:gd name="T1" fmla="*/ 13 h 42"/>
                <a:gd name="T2" fmla="*/ 100 w 103"/>
                <a:gd name="T3" fmla="*/ 13 h 42"/>
                <a:gd name="T4" fmla="*/ 93 w 103"/>
                <a:gd name="T5" fmla="*/ 13 h 42"/>
                <a:gd name="T6" fmla="*/ 84 w 103"/>
                <a:gd name="T7" fmla="*/ 13 h 42"/>
                <a:gd name="T8" fmla="*/ 73 w 103"/>
                <a:gd name="T9" fmla="*/ 13 h 42"/>
                <a:gd name="T10" fmla="*/ 62 w 103"/>
                <a:gd name="T11" fmla="*/ 14 h 42"/>
                <a:gd name="T12" fmla="*/ 52 w 103"/>
                <a:gd name="T13" fmla="*/ 14 h 42"/>
                <a:gd name="T14" fmla="*/ 44 w 103"/>
                <a:gd name="T15" fmla="*/ 15 h 42"/>
                <a:gd name="T16" fmla="*/ 39 w 103"/>
                <a:gd name="T17" fmla="*/ 16 h 42"/>
                <a:gd name="T18" fmla="*/ 32 w 103"/>
                <a:gd name="T19" fmla="*/ 21 h 42"/>
                <a:gd name="T20" fmla="*/ 23 w 103"/>
                <a:gd name="T21" fmla="*/ 27 h 42"/>
                <a:gd name="T22" fmla="*/ 14 w 103"/>
                <a:gd name="T23" fmla="*/ 34 h 42"/>
                <a:gd name="T24" fmla="*/ 8 w 103"/>
                <a:gd name="T25" fmla="*/ 39 h 42"/>
                <a:gd name="T26" fmla="*/ 5 w 103"/>
                <a:gd name="T27" fmla="*/ 42 h 42"/>
                <a:gd name="T28" fmla="*/ 2 w 103"/>
                <a:gd name="T29" fmla="*/ 40 h 42"/>
                <a:gd name="T30" fmla="*/ 1 w 103"/>
                <a:gd name="T31" fmla="*/ 38 h 42"/>
                <a:gd name="T32" fmla="*/ 0 w 103"/>
                <a:gd name="T33" fmla="*/ 37 h 42"/>
                <a:gd name="T34" fmla="*/ 2 w 103"/>
                <a:gd name="T35" fmla="*/ 34 h 42"/>
                <a:gd name="T36" fmla="*/ 8 w 103"/>
                <a:gd name="T37" fmla="*/ 27 h 42"/>
                <a:gd name="T38" fmla="*/ 16 w 103"/>
                <a:gd name="T39" fmla="*/ 19 h 42"/>
                <a:gd name="T40" fmla="*/ 22 w 103"/>
                <a:gd name="T41" fmla="*/ 14 h 42"/>
                <a:gd name="T42" fmla="*/ 25 w 103"/>
                <a:gd name="T43" fmla="*/ 13 h 42"/>
                <a:gd name="T44" fmla="*/ 29 w 103"/>
                <a:gd name="T45" fmla="*/ 12 h 42"/>
                <a:gd name="T46" fmla="*/ 34 w 103"/>
                <a:gd name="T47" fmla="*/ 9 h 42"/>
                <a:gd name="T48" fmla="*/ 39 w 103"/>
                <a:gd name="T49" fmla="*/ 7 h 42"/>
                <a:gd name="T50" fmla="*/ 44 w 103"/>
                <a:gd name="T51" fmla="*/ 5 h 42"/>
                <a:gd name="T52" fmla="*/ 50 w 103"/>
                <a:gd name="T53" fmla="*/ 2 h 42"/>
                <a:gd name="T54" fmla="*/ 55 w 103"/>
                <a:gd name="T55" fmla="*/ 1 h 42"/>
                <a:gd name="T56" fmla="*/ 60 w 103"/>
                <a:gd name="T57" fmla="*/ 0 h 42"/>
                <a:gd name="T58" fmla="*/ 66 w 103"/>
                <a:gd name="T59" fmla="*/ 0 h 42"/>
                <a:gd name="T60" fmla="*/ 73 w 103"/>
                <a:gd name="T61" fmla="*/ 0 h 42"/>
                <a:gd name="T62" fmla="*/ 80 w 103"/>
                <a:gd name="T63" fmla="*/ 0 h 42"/>
                <a:gd name="T64" fmla="*/ 88 w 103"/>
                <a:gd name="T65" fmla="*/ 1 h 42"/>
                <a:gd name="T66" fmla="*/ 95 w 103"/>
                <a:gd name="T67" fmla="*/ 4 h 42"/>
                <a:gd name="T68" fmla="*/ 99 w 103"/>
                <a:gd name="T69" fmla="*/ 6 h 42"/>
                <a:gd name="T70" fmla="*/ 103 w 103"/>
                <a:gd name="T71" fmla="*/ 9 h 42"/>
                <a:gd name="T72" fmla="*/ 103 w 103"/>
                <a:gd name="T73" fmla="*/ 13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42"/>
                <a:gd name="T113" fmla="*/ 103 w 103"/>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42">
                  <a:moveTo>
                    <a:pt x="103" y="13"/>
                  </a:moveTo>
                  <a:lnTo>
                    <a:pt x="100" y="13"/>
                  </a:lnTo>
                  <a:lnTo>
                    <a:pt x="93" y="13"/>
                  </a:lnTo>
                  <a:lnTo>
                    <a:pt x="84" y="13"/>
                  </a:lnTo>
                  <a:lnTo>
                    <a:pt x="73" y="13"/>
                  </a:lnTo>
                  <a:lnTo>
                    <a:pt x="62" y="14"/>
                  </a:lnTo>
                  <a:lnTo>
                    <a:pt x="52" y="14"/>
                  </a:lnTo>
                  <a:lnTo>
                    <a:pt x="44" y="15"/>
                  </a:lnTo>
                  <a:lnTo>
                    <a:pt x="39" y="16"/>
                  </a:lnTo>
                  <a:lnTo>
                    <a:pt x="32" y="21"/>
                  </a:lnTo>
                  <a:lnTo>
                    <a:pt x="23" y="27"/>
                  </a:lnTo>
                  <a:lnTo>
                    <a:pt x="14" y="34"/>
                  </a:lnTo>
                  <a:lnTo>
                    <a:pt x="8" y="39"/>
                  </a:lnTo>
                  <a:lnTo>
                    <a:pt x="5" y="42"/>
                  </a:lnTo>
                  <a:lnTo>
                    <a:pt x="2" y="40"/>
                  </a:lnTo>
                  <a:lnTo>
                    <a:pt x="1" y="38"/>
                  </a:lnTo>
                  <a:lnTo>
                    <a:pt x="0" y="37"/>
                  </a:lnTo>
                  <a:lnTo>
                    <a:pt x="2" y="34"/>
                  </a:lnTo>
                  <a:lnTo>
                    <a:pt x="8" y="27"/>
                  </a:lnTo>
                  <a:lnTo>
                    <a:pt x="16" y="19"/>
                  </a:lnTo>
                  <a:lnTo>
                    <a:pt x="22" y="14"/>
                  </a:lnTo>
                  <a:lnTo>
                    <a:pt x="25" y="13"/>
                  </a:lnTo>
                  <a:lnTo>
                    <a:pt x="29" y="12"/>
                  </a:lnTo>
                  <a:lnTo>
                    <a:pt x="34" y="9"/>
                  </a:lnTo>
                  <a:lnTo>
                    <a:pt x="39" y="7"/>
                  </a:lnTo>
                  <a:lnTo>
                    <a:pt x="44" y="5"/>
                  </a:lnTo>
                  <a:lnTo>
                    <a:pt x="50" y="2"/>
                  </a:lnTo>
                  <a:lnTo>
                    <a:pt x="55" y="1"/>
                  </a:lnTo>
                  <a:lnTo>
                    <a:pt x="60" y="0"/>
                  </a:lnTo>
                  <a:lnTo>
                    <a:pt x="66" y="0"/>
                  </a:lnTo>
                  <a:lnTo>
                    <a:pt x="73" y="0"/>
                  </a:lnTo>
                  <a:lnTo>
                    <a:pt x="80" y="0"/>
                  </a:lnTo>
                  <a:lnTo>
                    <a:pt x="88" y="1"/>
                  </a:lnTo>
                  <a:lnTo>
                    <a:pt x="95" y="4"/>
                  </a:lnTo>
                  <a:lnTo>
                    <a:pt x="99" y="6"/>
                  </a:lnTo>
                  <a:lnTo>
                    <a:pt x="103" y="9"/>
                  </a:lnTo>
                  <a:lnTo>
                    <a:pt x="103" y="1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3" name="Freeform 28"/>
            <p:cNvSpPr>
              <a:spLocks noChangeArrowheads="1"/>
            </p:cNvSpPr>
            <p:nvPr/>
          </p:nvSpPr>
          <p:spPr bwMode="auto">
            <a:xfrm>
              <a:off x="508" y="221"/>
              <a:ext cx="20" cy="6"/>
            </a:xfrm>
            <a:custGeom>
              <a:avLst/>
              <a:gdLst>
                <a:gd name="T0" fmla="*/ 41 w 41"/>
                <a:gd name="T1" fmla="*/ 7 h 11"/>
                <a:gd name="T2" fmla="*/ 39 w 41"/>
                <a:gd name="T3" fmla="*/ 6 h 11"/>
                <a:gd name="T4" fmla="*/ 35 w 41"/>
                <a:gd name="T5" fmla="*/ 2 h 11"/>
                <a:gd name="T6" fmla="*/ 28 w 41"/>
                <a:gd name="T7" fmla="*/ 0 h 11"/>
                <a:gd name="T8" fmla="*/ 20 w 41"/>
                <a:gd name="T9" fmla="*/ 0 h 11"/>
                <a:gd name="T10" fmla="*/ 11 w 41"/>
                <a:gd name="T11" fmla="*/ 3 h 11"/>
                <a:gd name="T12" fmla="*/ 4 w 41"/>
                <a:gd name="T13" fmla="*/ 8 h 11"/>
                <a:gd name="T14" fmla="*/ 0 w 41"/>
                <a:gd name="T15" fmla="*/ 11 h 11"/>
                <a:gd name="T16" fmla="*/ 4 w 41"/>
                <a:gd name="T17" fmla="*/ 11 h 11"/>
                <a:gd name="T18" fmla="*/ 11 w 41"/>
                <a:gd name="T19" fmla="*/ 9 h 11"/>
                <a:gd name="T20" fmla="*/ 18 w 41"/>
                <a:gd name="T21" fmla="*/ 7 h 11"/>
                <a:gd name="T22" fmla="*/ 25 w 41"/>
                <a:gd name="T23" fmla="*/ 7 h 11"/>
                <a:gd name="T24" fmla="*/ 29 w 41"/>
                <a:gd name="T25" fmla="*/ 6 h 11"/>
                <a:gd name="T26" fmla="*/ 34 w 41"/>
                <a:gd name="T27" fmla="*/ 6 h 11"/>
                <a:gd name="T28" fmla="*/ 37 w 41"/>
                <a:gd name="T29" fmla="*/ 7 h 11"/>
                <a:gd name="T30" fmla="*/ 39 w 41"/>
                <a:gd name="T31" fmla="*/ 7 h 11"/>
                <a:gd name="T32" fmla="*/ 41 w 41"/>
                <a:gd name="T33" fmla="*/ 7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11"/>
                <a:gd name="T53" fmla="*/ 41 w 41"/>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11">
                  <a:moveTo>
                    <a:pt x="41" y="7"/>
                  </a:moveTo>
                  <a:lnTo>
                    <a:pt x="39" y="6"/>
                  </a:lnTo>
                  <a:lnTo>
                    <a:pt x="35" y="2"/>
                  </a:lnTo>
                  <a:lnTo>
                    <a:pt x="28" y="0"/>
                  </a:lnTo>
                  <a:lnTo>
                    <a:pt x="20" y="0"/>
                  </a:lnTo>
                  <a:lnTo>
                    <a:pt x="11" y="3"/>
                  </a:lnTo>
                  <a:lnTo>
                    <a:pt x="4" y="8"/>
                  </a:lnTo>
                  <a:lnTo>
                    <a:pt x="0" y="11"/>
                  </a:lnTo>
                  <a:lnTo>
                    <a:pt x="4" y="11"/>
                  </a:lnTo>
                  <a:lnTo>
                    <a:pt x="11" y="9"/>
                  </a:lnTo>
                  <a:lnTo>
                    <a:pt x="18" y="7"/>
                  </a:lnTo>
                  <a:lnTo>
                    <a:pt x="25" y="7"/>
                  </a:lnTo>
                  <a:lnTo>
                    <a:pt x="29" y="6"/>
                  </a:lnTo>
                  <a:lnTo>
                    <a:pt x="34" y="6"/>
                  </a:lnTo>
                  <a:lnTo>
                    <a:pt x="37" y="7"/>
                  </a:lnTo>
                  <a:lnTo>
                    <a:pt x="39" y="7"/>
                  </a:lnTo>
                  <a:lnTo>
                    <a:pt x="41"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4" name="Freeform 29"/>
            <p:cNvSpPr>
              <a:spLocks noChangeArrowheads="1"/>
            </p:cNvSpPr>
            <p:nvPr/>
          </p:nvSpPr>
          <p:spPr bwMode="auto">
            <a:xfrm>
              <a:off x="419" y="262"/>
              <a:ext cx="187" cy="171"/>
            </a:xfrm>
            <a:custGeom>
              <a:avLst/>
              <a:gdLst>
                <a:gd name="T0" fmla="*/ 372 w 373"/>
                <a:gd name="T1" fmla="*/ 69 h 341"/>
                <a:gd name="T2" fmla="*/ 371 w 373"/>
                <a:gd name="T3" fmla="*/ 57 h 341"/>
                <a:gd name="T4" fmla="*/ 370 w 373"/>
                <a:gd name="T5" fmla="*/ 56 h 341"/>
                <a:gd name="T6" fmla="*/ 359 w 373"/>
                <a:gd name="T7" fmla="*/ 71 h 341"/>
                <a:gd name="T8" fmla="*/ 342 w 373"/>
                <a:gd name="T9" fmla="*/ 92 h 341"/>
                <a:gd name="T10" fmla="*/ 321 w 373"/>
                <a:gd name="T11" fmla="*/ 110 h 341"/>
                <a:gd name="T12" fmla="*/ 309 w 373"/>
                <a:gd name="T13" fmla="*/ 117 h 341"/>
                <a:gd name="T14" fmla="*/ 290 w 373"/>
                <a:gd name="T15" fmla="*/ 128 h 341"/>
                <a:gd name="T16" fmla="*/ 258 w 373"/>
                <a:gd name="T17" fmla="*/ 141 h 341"/>
                <a:gd name="T18" fmla="*/ 218 w 373"/>
                <a:gd name="T19" fmla="*/ 147 h 341"/>
                <a:gd name="T20" fmla="*/ 173 w 373"/>
                <a:gd name="T21" fmla="*/ 140 h 341"/>
                <a:gd name="T22" fmla="*/ 132 w 373"/>
                <a:gd name="T23" fmla="*/ 132 h 341"/>
                <a:gd name="T24" fmla="*/ 95 w 373"/>
                <a:gd name="T25" fmla="*/ 118 h 341"/>
                <a:gd name="T26" fmla="*/ 59 w 373"/>
                <a:gd name="T27" fmla="*/ 90 h 341"/>
                <a:gd name="T28" fmla="*/ 28 w 373"/>
                <a:gd name="T29" fmla="*/ 54 h 341"/>
                <a:gd name="T30" fmla="*/ 14 w 373"/>
                <a:gd name="T31" fmla="*/ 27 h 341"/>
                <a:gd name="T32" fmla="*/ 6 w 373"/>
                <a:gd name="T33" fmla="*/ 8 h 341"/>
                <a:gd name="T34" fmla="*/ 2 w 373"/>
                <a:gd name="T35" fmla="*/ 0 h 341"/>
                <a:gd name="T36" fmla="*/ 3 w 373"/>
                <a:gd name="T37" fmla="*/ 9 h 341"/>
                <a:gd name="T38" fmla="*/ 18 w 373"/>
                <a:gd name="T39" fmla="*/ 42 h 341"/>
                <a:gd name="T40" fmla="*/ 36 w 373"/>
                <a:gd name="T41" fmla="*/ 85 h 341"/>
                <a:gd name="T42" fmla="*/ 51 w 373"/>
                <a:gd name="T43" fmla="*/ 116 h 341"/>
                <a:gd name="T44" fmla="*/ 56 w 373"/>
                <a:gd name="T45" fmla="*/ 122 h 341"/>
                <a:gd name="T46" fmla="*/ 45 w 373"/>
                <a:gd name="T47" fmla="*/ 128 h 341"/>
                <a:gd name="T48" fmla="*/ 49 w 373"/>
                <a:gd name="T49" fmla="*/ 140 h 341"/>
                <a:gd name="T50" fmla="*/ 72 w 373"/>
                <a:gd name="T51" fmla="*/ 191 h 341"/>
                <a:gd name="T52" fmla="*/ 106 w 373"/>
                <a:gd name="T53" fmla="*/ 260 h 341"/>
                <a:gd name="T54" fmla="*/ 150 w 373"/>
                <a:gd name="T55" fmla="*/ 317 h 341"/>
                <a:gd name="T56" fmla="*/ 225 w 373"/>
                <a:gd name="T57" fmla="*/ 341 h 341"/>
                <a:gd name="T58" fmla="*/ 291 w 373"/>
                <a:gd name="T59" fmla="*/ 335 h 341"/>
                <a:gd name="T60" fmla="*/ 325 w 373"/>
                <a:gd name="T61" fmla="*/ 310 h 341"/>
                <a:gd name="T62" fmla="*/ 336 w 373"/>
                <a:gd name="T63" fmla="*/ 288 h 341"/>
                <a:gd name="T64" fmla="*/ 329 w 373"/>
                <a:gd name="T65" fmla="*/ 273 h 341"/>
                <a:gd name="T66" fmla="*/ 314 w 373"/>
                <a:gd name="T67" fmla="*/ 242 h 341"/>
                <a:gd name="T68" fmla="*/ 303 w 373"/>
                <a:gd name="T69" fmla="*/ 208 h 341"/>
                <a:gd name="T70" fmla="*/ 301 w 373"/>
                <a:gd name="T71" fmla="*/ 178 h 341"/>
                <a:gd name="T72" fmla="*/ 309 w 373"/>
                <a:gd name="T73" fmla="*/ 156 h 341"/>
                <a:gd name="T74" fmla="*/ 327 w 373"/>
                <a:gd name="T75" fmla="*/ 132 h 341"/>
                <a:gd name="T76" fmla="*/ 350 w 373"/>
                <a:gd name="T77" fmla="*/ 106 h 341"/>
                <a:gd name="T78" fmla="*/ 367 w 373"/>
                <a:gd name="T79" fmla="*/ 83 h 3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73"/>
                <a:gd name="T121" fmla="*/ 0 h 341"/>
                <a:gd name="T122" fmla="*/ 373 w 373"/>
                <a:gd name="T123" fmla="*/ 341 h 3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73" h="341">
                  <a:moveTo>
                    <a:pt x="373" y="73"/>
                  </a:moveTo>
                  <a:lnTo>
                    <a:pt x="372" y="69"/>
                  </a:lnTo>
                  <a:lnTo>
                    <a:pt x="372" y="62"/>
                  </a:lnTo>
                  <a:lnTo>
                    <a:pt x="371" y="57"/>
                  </a:lnTo>
                  <a:lnTo>
                    <a:pt x="371" y="54"/>
                  </a:lnTo>
                  <a:lnTo>
                    <a:pt x="370" y="56"/>
                  </a:lnTo>
                  <a:lnTo>
                    <a:pt x="365" y="62"/>
                  </a:lnTo>
                  <a:lnTo>
                    <a:pt x="359" y="71"/>
                  </a:lnTo>
                  <a:lnTo>
                    <a:pt x="351" y="82"/>
                  </a:lnTo>
                  <a:lnTo>
                    <a:pt x="342" y="92"/>
                  </a:lnTo>
                  <a:lnTo>
                    <a:pt x="332" y="102"/>
                  </a:lnTo>
                  <a:lnTo>
                    <a:pt x="321" y="110"/>
                  </a:lnTo>
                  <a:lnTo>
                    <a:pt x="311" y="115"/>
                  </a:lnTo>
                  <a:lnTo>
                    <a:pt x="309" y="117"/>
                  </a:lnTo>
                  <a:lnTo>
                    <a:pt x="302" y="122"/>
                  </a:lnTo>
                  <a:lnTo>
                    <a:pt x="290" y="128"/>
                  </a:lnTo>
                  <a:lnTo>
                    <a:pt x="275" y="135"/>
                  </a:lnTo>
                  <a:lnTo>
                    <a:pt x="258" y="141"/>
                  </a:lnTo>
                  <a:lnTo>
                    <a:pt x="238" y="146"/>
                  </a:lnTo>
                  <a:lnTo>
                    <a:pt x="218" y="147"/>
                  </a:lnTo>
                  <a:lnTo>
                    <a:pt x="195" y="145"/>
                  </a:lnTo>
                  <a:lnTo>
                    <a:pt x="173" y="140"/>
                  </a:lnTo>
                  <a:lnTo>
                    <a:pt x="152" y="137"/>
                  </a:lnTo>
                  <a:lnTo>
                    <a:pt x="132" y="132"/>
                  </a:lnTo>
                  <a:lnTo>
                    <a:pt x="114" y="126"/>
                  </a:lnTo>
                  <a:lnTo>
                    <a:pt x="95" y="118"/>
                  </a:lnTo>
                  <a:lnTo>
                    <a:pt x="77" y="106"/>
                  </a:lnTo>
                  <a:lnTo>
                    <a:pt x="59" y="90"/>
                  </a:lnTo>
                  <a:lnTo>
                    <a:pt x="39" y="69"/>
                  </a:lnTo>
                  <a:lnTo>
                    <a:pt x="28" y="54"/>
                  </a:lnTo>
                  <a:lnTo>
                    <a:pt x="19" y="40"/>
                  </a:lnTo>
                  <a:lnTo>
                    <a:pt x="14" y="27"/>
                  </a:lnTo>
                  <a:lnTo>
                    <a:pt x="9" y="16"/>
                  </a:lnTo>
                  <a:lnTo>
                    <a:pt x="6" y="8"/>
                  </a:lnTo>
                  <a:lnTo>
                    <a:pt x="3" y="2"/>
                  </a:lnTo>
                  <a:lnTo>
                    <a:pt x="2" y="0"/>
                  </a:lnTo>
                  <a:lnTo>
                    <a:pt x="0" y="2"/>
                  </a:lnTo>
                  <a:lnTo>
                    <a:pt x="3" y="9"/>
                  </a:lnTo>
                  <a:lnTo>
                    <a:pt x="10" y="24"/>
                  </a:lnTo>
                  <a:lnTo>
                    <a:pt x="18" y="42"/>
                  </a:lnTo>
                  <a:lnTo>
                    <a:pt x="28" y="64"/>
                  </a:lnTo>
                  <a:lnTo>
                    <a:pt x="36" y="85"/>
                  </a:lnTo>
                  <a:lnTo>
                    <a:pt x="44" y="102"/>
                  </a:lnTo>
                  <a:lnTo>
                    <a:pt x="51" y="116"/>
                  </a:lnTo>
                  <a:lnTo>
                    <a:pt x="54" y="121"/>
                  </a:lnTo>
                  <a:lnTo>
                    <a:pt x="56" y="122"/>
                  </a:lnTo>
                  <a:lnTo>
                    <a:pt x="51" y="125"/>
                  </a:lnTo>
                  <a:lnTo>
                    <a:pt x="45" y="128"/>
                  </a:lnTo>
                  <a:lnTo>
                    <a:pt x="42" y="130"/>
                  </a:lnTo>
                  <a:lnTo>
                    <a:pt x="49" y="140"/>
                  </a:lnTo>
                  <a:lnTo>
                    <a:pt x="59" y="161"/>
                  </a:lnTo>
                  <a:lnTo>
                    <a:pt x="72" y="191"/>
                  </a:lnTo>
                  <a:lnTo>
                    <a:pt x="87" y="226"/>
                  </a:lnTo>
                  <a:lnTo>
                    <a:pt x="106" y="260"/>
                  </a:lnTo>
                  <a:lnTo>
                    <a:pt x="127" y="291"/>
                  </a:lnTo>
                  <a:lnTo>
                    <a:pt x="150" y="317"/>
                  </a:lnTo>
                  <a:lnTo>
                    <a:pt x="174" y="330"/>
                  </a:lnTo>
                  <a:lnTo>
                    <a:pt x="225" y="341"/>
                  </a:lnTo>
                  <a:lnTo>
                    <a:pt x="264" y="341"/>
                  </a:lnTo>
                  <a:lnTo>
                    <a:pt x="291" y="335"/>
                  </a:lnTo>
                  <a:lnTo>
                    <a:pt x="312" y="322"/>
                  </a:lnTo>
                  <a:lnTo>
                    <a:pt x="325" y="310"/>
                  </a:lnTo>
                  <a:lnTo>
                    <a:pt x="333" y="297"/>
                  </a:lnTo>
                  <a:lnTo>
                    <a:pt x="336" y="288"/>
                  </a:lnTo>
                  <a:lnTo>
                    <a:pt x="337" y="284"/>
                  </a:lnTo>
                  <a:lnTo>
                    <a:pt x="329" y="273"/>
                  </a:lnTo>
                  <a:lnTo>
                    <a:pt x="321" y="258"/>
                  </a:lnTo>
                  <a:lnTo>
                    <a:pt x="314" y="242"/>
                  </a:lnTo>
                  <a:lnTo>
                    <a:pt x="309" y="226"/>
                  </a:lnTo>
                  <a:lnTo>
                    <a:pt x="303" y="208"/>
                  </a:lnTo>
                  <a:lnTo>
                    <a:pt x="301" y="192"/>
                  </a:lnTo>
                  <a:lnTo>
                    <a:pt x="301" y="178"/>
                  </a:lnTo>
                  <a:lnTo>
                    <a:pt x="303" y="167"/>
                  </a:lnTo>
                  <a:lnTo>
                    <a:pt x="309" y="156"/>
                  </a:lnTo>
                  <a:lnTo>
                    <a:pt x="317" y="145"/>
                  </a:lnTo>
                  <a:lnTo>
                    <a:pt x="327" y="132"/>
                  </a:lnTo>
                  <a:lnTo>
                    <a:pt x="339" y="118"/>
                  </a:lnTo>
                  <a:lnTo>
                    <a:pt x="350" y="106"/>
                  </a:lnTo>
                  <a:lnTo>
                    <a:pt x="359" y="93"/>
                  </a:lnTo>
                  <a:lnTo>
                    <a:pt x="367" y="83"/>
                  </a:lnTo>
                  <a:lnTo>
                    <a:pt x="373" y="73"/>
                  </a:lnTo>
                  <a:close/>
                </a:path>
              </a:pathLst>
            </a:custGeom>
            <a:solidFill>
              <a:srgbClr val="A37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5" name="Freeform 30"/>
            <p:cNvSpPr>
              <a:spLocks noChangeArrowheads="1"/>
            </p:cNvSpPr>
            <p:nvPr/>
          </p:nvSpPr>
          <p:spPr bwMode="auto">
            <a:xfrm>
              <a:off x="421" y="223"/>
              <a:ext cx="121" cy="252"/>
            </a:xfrm>
            <a:custGeom>
              <a:avLst/>
              <a:gdLst>
                <a:gd name="T0" fmla="*/ 226 w 243"/>
                <a:gd name="T1" fmla="*/ 253 h 504"/>
                <a:gd name="T2" fmla="*/ 223 w 243"/>
                <a:gd name="T3" fmla="*/ 230 h 504"/>
                <a:gd name="T4" fmla="*/ 217 w 243"/>
                <a:gd name="T5" fmla="*/ 214 h 504"/>
                <a:gd name="T6" fmla="*/ 203 w 243"/>
                <a:gd name="T7" fmla="*/ 200 h 504"/>
                <a:gd name="T8" fmla="*/ 186 w 243"/>
                <a:gd name="T9" fmla="*/ 186 h 504"/>
                <a:gd name="T10" fmla="*/ 173 w 243"/>
                <a:gd name="T11" fmla="*/ 177 h 504"/>
                <a:gd name="T12" fmla="*/ 123 w 243"/>
                <a:gd name="T13" fmla="*/ 167 h 504"/>
                <a:gd name="T14" fmla="*/ 121 w 243"/>
                <a:gd name="T15" fmla="*/ 164 h 504"/>
                <a:gd name="T16" fmla="*/ 119 w 243"/>
                <a:gd name="T17" fmla="*/ 151 h 504"/>
                <a:gd name="T18" fmla="*/ 112 w 243"/>
                <a:gd name="T19" fmla="*/ 112 h 504"/>
                <a:gd name="T20" fmla="*/ 105 w 243"/>
                <a:gd name="T21" fmla="*/ 83 h 504"/>
                <a:gd name="T22" fmla="*/ 103 w 243"/>
                <a:gd name="T23" fmla="*/ 71 h 504"/>
                <a:gd name="T24" fmla="*/ 100 w 243"/>
                <a:gd name="T25" fmla="*/ 33 h 504"/>
                <a:gd name="T26" fmla="*/ 96 w 243"/>
                <a:gd name="T27" fmla="*/ 15 h 504"/>
                <a:gd name="T28" fmla="*/ 87 w 243"/>
                <a:gd name="T29" fmla="*/ 5 h 504"/>
                <a:gd name="T30" fmla="*/ 74 w 243"/>
                <a:gd name="T31" fmla="*/ 0 h 504"/>
                <a:gd name="T32" fmla="*/ 64 w 243"/>
                <a:gd name="T33" fmla="*/ 2 h 504"/>
                <a:gd name="T34" fmla="*/ 52 w 243"/>
                <a:gd name="T35" fmla="*/ 23 h 504"/>
                <a:gd name="T36" fmla="*/ 46 w 243"/>
                <a:gd name="T37" fmla="*/ 64 h 504"/>
                <a:gd name="T38" fmla="*/ 46 w 243"/>
                <a:gd name="T39" fmla="*/ 122 h 504"/>
                <a:gd name="T40" fmla="*/ 49 w 243"/>
                <a:gd name="T41" fmla="*/ 169 h 504"/>
                <a:gd name="T42" fmla="*/ 45 w 243"/>
                <a:gd name="T43" fmla="*/ 178 h 504"/>
                <a:gd name="T44" fmla="*/ 36 w 243"/>
                <a:gd name="T45" fmla="*/ 187 h 504"/>
                <a:gd name="T46" fmla="*/ 23 w 243"/>
                <a:gd name="T47" fmla="*/ 196 h 504"/>
                <a:gd name="T48" fmla="*/ 11 w 243"/>
                <a:gd name="T49" fmla="*/ 207 h 504"/>
                <a:gd name="T50" fmla="*/ 0 w 243"/>
                <a:gd name="T51" fmla="*/ 301 h 504"/>
                <a:gd name="T52" fmla="*/ 7 w 243"/>
                <a:gd name="T53" fmla="*/ 379 h 504"/>
                <a:gd name="T54" fmla="*/ 8 w 243"/>
                <a:gd name="T55" fmla="*/ 385 h 504"/>
                <a:gd name="T56" fmla="*/ 6 w 243"/>
                <a:gd name="T57" fmla="*/ 391 h 504"/>
                <a:gd name="T58" fmla="*/ 21 w 243"/>
                <a:gd name="T59" fmla="*/ 445 h 504"/>
                <a:gd name="T60" fmla="*/ 28 w 243"/>
                <a:gd name="T61" fmla="*/ 503 h 504"/>
                <a:gd name="T62" fmla="*/ 40 w 243"/>
                <a:gd name="T63" fmla="*/ 503 h 504"/>
                <a:gd name="T64" fmla="*/ 52 w 243"/>
                <a:gd name="T65" fmla="*/ 504 h 504"/>
                <a:gd name="T66" fmla="*/ 68 w 243"/>
                <a:gd name="T67" fmla="*/ 499 h 504"/>
                <a:gd name="T68" fmla="*/ 95 w 243"/>
                <a:gd name="T69" fmla="*/ 489 h 504"/>
                <a:gd name="T70" fmla="*/ 122 w 243"/>
                <a:gd name="T71" fmla="*/ 477 h 504"/>
                <a:gd name="T72" fmla="*/ 144 w 243"/>
                <a:gd name="T73" fmla="*/ 465 h 504"/>
                <a:gd name="T74" fmla="*/ 163 w 243"/>
                <a:gd name="T75" fmla="*/ 421 h 504"/>
                <a:gd name="T76" fmla="*/ 167 w 243"/>
                <a:gd name="T77" fmla="*/ 396 h 504"/>
                <a:gd name="T78" fmla="*/ 175 w 243"/>
                <a:gd name="T79" fmla="*/ 400 h 504"/>
                <a:gd name="T80" fmla="*/ 189 w 243"/>
                <a:gd name="T81" fmla="*/ 400 h 504"/>
                <a:gd name="T82" fmla="*/ 203 w 243"/>
                <a:gd name="T83" fmla="*/ 397 h 504"/>
                <a:gd name="T84" fmla="*/ 211 w 243"/>
                <a:gd name="T85" fmla="*/ 390 h 504"/>
                <a:gd name="T86" fmla="*/ 208 w 243"/>
                <a:gd name="T87" fmla="*/ 362 h 504"/>
                <a:gd name="T88" fmla="*/ 206 w 243"/>
                <a:gd name="T89" fmla="*/ 351 h 504"/>
                <a:gd name="T90" fmla="*/ 214 w 243"/>
                <a:gd name="T91" fmla="*/ 355 h 504"/>
                <a:gd name="T92" fmla="*/ 225 w 243"/>
                <a:gd name="T93" fmla="*/ 352 h 504"/>
                <a:gd name="T94" fmla="*/ 235 w 243"/>
                <a:gd name="T95" fmla="*/ 344 h 504"/>
                <a:gd name="T96" fmla="*/ 243 w 243"/>
                <a:gd name="T97" fmla="*/ 332 h 504"/>
                <a:gd name="T98" fmla="*/ 238 w 243"/>
                <a:gd name="T99" fmla="*/ 288 h 504"/>
                <a:gd name="T100" fmla="*/ 226 w 243"/>
                <a:gd name="T101" fmla="*/ 257 h 50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3"/>
                <a:gd name="T154" fmla="*/ 0 h 504"/>
                <a:gd name="T155" fmla="*/ 243 w 243"/>
                <a:gd name="T156" fmla="*/ 504 h 50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3" h="504">
                  <a:moveTo>
                    <a:pt x="226" y="257"/>
                  </a:moveTo>
                  <a:lnTo>
                    <a:pt x="226" y="253"/>
                  </a:lnTo>
                  <a:lnTo>
                    <a:pt x="225" y="242"/>
                  </a:lnTo>
                  <a:lnTo>
                    <a:pt x="223" y="230"/>
                  </a:lnTo>
                  <a:lnTo>
                    <a:pt x="220" y="218"/>
                  </a:lnTo>
                  <a:lnTo>
                    <a:pt x="217" y="214"/>
                  </a:lnTo>
                  <a:lnTo>
                    <a:pt x="211" y="207"/>
                  </a:lnTo>
                  <a:lnTo>
                    <a:pt x="203" y="200"/>
                  </a:lnTo>
                  <a:lnTo>
                    <a:pt x="194" y="193"/>
                  </a:lnTo>
                  <a:lnTo>
                    <a:pt x="186" y="186"/>
                  </a:lnTo>
                  <a:lnTo>
                    <a:pt x="178" y="180"/>
                  </a:lnTo>
                  <a:lnTo>
                    <a:pt x="173" y="177"/>
                  </a:lnTo>
                  <a:lnTo>
                    <a:pt x="171" y="175"/>
                  </a:lnTo>
                  <a:lnTo>
                    <a:pt x="123" y="167"/>
                  </a:lnTo>
                  <a:lnTo>
                    <a:pt x="122" y="166"/>
                  </a:lnTo>
                  <a:lnTo>
                    <a:pt x="121" y="164"/>
                  </a:lnTo>
                  <a:lnTo>
                    <a:pt x="119" y="159"/>
                  </a:lnTo>
                  <a:lnTo>
                    <a:pt x="119" y="151"/>
                  </a:lnTo>
                  <a:lnTo>
                    <a:pt x="118" y="135"/>
                  </a:lnTo>
                  <a:lnTo>
                    <a:pt x="112" y="112"/>
                  </a:lnTo>
                  <a:lnTo>
                    <a:pt x="107" y="93"/>
                  </a:lnTo>
                  <a:lnTo>
                    <a:pt x="105" y="83"/>
                  </a:lnTo>
                  <a:lnTo>
                    <a:pt x="104" y="80"/>
                  </a:lnTo>
                  <a:lnTo>
                    <a:pt x="103" y="71"/>
                  </a:lnTo>
                  <a:lnTo>
                    <a:pt x="102" y="56"/>
                  </a:lnTo>
                  <a:lnTo>
                    <a:pt x="100" y="33"/>
                  </a:lnTo>
                  <a:lnTo>
                    <a:pt x="99" y="22"/>
                  </a:lnTo>
                  <a:lnTo>
                    <a:pt x="96" y="15"/>
                  </a:lnTo>
                  <a:lnTo>
                    <a:pt x="92" y="8"/>
                  </a:lnTo>
                  <a:lnTo>
                    <a:pt x="87" y="5"/>
                  </a:lnTo>
                  <a:lnTo>
                    <a:pt x="81" y="2"/>
                  </a:lnTo>
                  <a:lnTo>
                    <a:pt x="74" y="0"/>
                  </a:lnTo>
                  <a:lnTo>
                    <a:pt x="68" y="0"/>
                  </a:lnTo>
                  <a:lnTo>
                    <a:pt x="64" y="2"/>
                  </a:lnTo>
                  <a:lnTo>
                    <a:pt x="57" y="10"/>
                  </a:lnTo>
                  <a:lnTo>
                    <a:pt x="52" y="23"/>
                  </a:lnTo>
                  <a:lnTo>
                    <a:pt x="49" y="43"/>
                  </a:lnTo>
                  <a:lnTo>
                    <a:pt x="46" y="64"/>
                  </a:lnTo>
                  <a:lnTo>
                    <a:pt x="45" y="90"/>
                  </a:lnTo>
                  <a:lnTo>
                    <a:pt x="46" y="122"/>
                  </a:lnTo>
                  <a:lnTo>
                    <a:pt x="47" y="151"/>
                  </a:lnTo>
                  <a:lnTo>
                    <a:pt x="49" y="169"/>
                  </a:lnTo>
                  <a:lnTo>
                    <a:pt x="47" y="173"/>
                  </a:lnTo>
                  <a:lnTo>
                    <a:pt x="45" y="178"/>
                  </a:lnTo>
                  <a:lnTo>
                    <a:pt x="40" y="182"/>
                  </a:lnTo>
                  <a:lnTo>
                    <a:pt x="36" y="187"/>
                  </a:lnTo>
                  <a:lnTo>
                    <a:pt x="29" y="192"/>
                  </a:lnTo>
                  <a:lnTo>
                    <a:pt x="23" y="196"/>
                  </a:lnTo>
                  <a:lnTo>
                    <a:pt x="16" y="202"/>
                  </a:lnTo>
                  <a:lnTo>
                    <a:pt x="11" y="207"/>
                  </a:lnTo>
                  <a:lnTo>
                    <a:pt x="0" y="242"/>
                  </a:lnTo>
                  <a:lnTo>
                    <a:pt x="0" y="301"/>
                  </a:lnTo>
                  <a:lnTo>
                    <a:pt x="5" y="355"/>
                  </a:lnTo>
                  <a:lnTo>
                    <a:pt x="7" y="379"/>
                  </a:lnTo>
                  <a:lnTo>
                    <a:pt x="7" y="382"/>
                  </a:lnTo>
                  <a:lnTo>
                    <a:pt x="8" y="385"/>
                  </a:lnTo>
                  <a:lnTo>
                    <a:pt x="8" y="389"/>
                  </a:lnTo>
                  <a:lnTo>
                    <a:pt x="6" y="391"/>
                  </a:lnTo>
                  <a:lnTo>
                    <a:pt x="15" y="417"/>
                  </a:lnTo>
                  <a:lnTo>
                    <a:pt x="21" y="445"/>
                  </a:lnTo>
                  <a:lnTo>
                    <a:pt x="24" y="474"/>
                  </a:lnTo>
                  <a:lnTo>
                    <a:pt x="28" y="503"/>
                  </a:lnTo>
                  <a:lnTo>
                    <a:pt x="32" y="503"/>
                  </a:lnTo>
                  <a:lnTo>
                    <a:pt x="40" y="503"/>
                  </a:lnTo>
                  <a:lnTo>
                    <a:pt x="49" y="504"/>
                  </a:lnTo>
                  <a:lnTo>
                    <a:pt x="52" y="504"/>
                  </a:lnTo>
                  <a:lnTo>
                    <a:pt x="59" y="503"/>
                  </a:lnTo>
                  <a:lnTo>
                    <a:pt x="68" y="499"/>
                  </a:lnTo>
                  <a:lnTo>
                    <a:pt x="81" y="495"/>
                  </a:lnTo>
                  <a:lnTo>
                    <a:pt x="95" y="489"/>
                  </a:lnTo>
                  <a:lnTo>
                    <a:pt x="108" y="483"/>
                  </a:lnTo>
                  <a:lnTo>
                    <a:pt x="122" y="477"/>
                  </a:lnTo>
                  <a:lnTo>
                    <a:pt x="135" y="470"/>
                  </a:lnTo>
                  <a:lnTo>
                    <a:pt x="144" y="465"/>
                  </a:lnTo>
                  <a:lnTo>
                    <a:pt x="157" y="446"/>
                  </a:lnTo>
                  <a:lnTo>
                    <a:pt x="163" y="421"/>
                  </a:lnTo>
                  <a:lnTo>
                    <a:pt x="165" y="400"/>
                  </a:lnTo>
                  <a:lnTo>
                    <a:pt x="167" y="396"/>
                  </a:lnTo>
                  <a:lnTo>
                    <a:pt x="171" y="398"/>
                  </a:lnTo>
                  <a:lnTo>
                    <a:pt x="175" y="400"/>
                  </a:lnTo>
                  <a:lnTo>
                    <a:pt x="182" y="400"/>
                  </a:lnTo>
                  <a:lnTo>
                    <a:pt x="189" y="400"/>
                  </a:lnTo>
                  <a:lnTo>
                    <a:pt x="196" y="399"/>
                  </a:lnTo>
                  <a:lnTo>
                    <a:pt x="203" y="397"/>
                  </a:lnTo>
                  <a:lnTo>
                    <a:pt x="208" y="393"/>
                  </a:lnTo>
                  <a:lnTo>
                    <a:pt x="211" y="390"/>
                  </a:lnTo>
                  <a:lnTo>
                    <a:pt x="211" y="377"/>
                  </a:lnTo>
                  <a:lnTo>
                    <a:pt x="208" y="362"/>
                  </a:lnTo>
                  <a:lnTo>
                    <a:pt x="204" y="351"/>
                  </a:lnTo>
                  <a:lnTo>
                    <a:pt x="206" y="351"/>
                  </a:lnTo>
                  <a:lnTo>
                    <a:pt x="210" y="354"/>
                  </a:lnTo>
                  <a:lnTo>
                    <a:pt x="214" y="355"/>
                  </a:lnTo>
                  <a:lnTo>
                    <a:pt x="220" y="354"/>
                  </a:lnTo>
                  <a:lnTo>
                    <a:pt x="225" y="352"/>
                  </a:lnTo>
                  <a:lnTo>
                    <a:pt x="231" y="348"/>
                  </a:lnTo>
                  <a:lnTo>
                    <a:pt x="235" y="344"/>
                  </a:lnTo>
                  <a:lnTo>
                    <a:pt x="240" y="338"/>
                  </a:lnTo>
                  <a:lnTo>
                    <a:pt x="243" y="332"/>
                  </a:lnTo>
                  <a:lnTo>
                    <a:pt x="243" y="314"/>
                  </a:lnTo>
                  <a:lnTo>
                    <a:pt x="238" y="288"/>
                  </a:lnTo>
                  <a:lnTo>
                    <a:pt x="229" y="267"/>
                  </a:lnTo>
                  <a:lnTo>
                    <a:pt x="226"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6" name="Freeform 31"/>
            <p:cNvSpPr>
              <a:spLocks noChangeArrowheads="1"/>
            </p:cNvSpPr>
            <p:nvPr/>
          </p:nvSpPr>
          <p:spPr bwMode="auto">
            <a:xfrm>
              <a:off x="82" y="228"/>
              <a:ext cx="454" cy="409"/>
            </a:xfrm>
            <a:custGeom>
              <a:avLst/>
              <a:gdLst>
                <a:gd name="T0" fmla="*/ 696 w 909"/>
                <a:gd name="T1" fmla="*/ 289 h 818"/>
                <a:gd name="T2" fmla="*/ 721 w 909"/>
                <a:gd name="T3" fmla="*/ 194 h 818"/>
                <a:gd name="T4" fmla="*/ 731 w 909"/>
                <a:gd name="T5" fmla="*/ 175 h 818"/>
                <a:gd name="T6" fmla="*/ 729 w 909"/>
                <a:gd name="T7" fmla="*/ 102 h 818"/>
                <a:gd name="T8" fmla="*/ 734 w 909"/>
                <a:gd name="T9" fmla="*/ 32 h 818"/>
                <a:gd name="T10" fmla="*/ 742 w 909"/>
                <a:gd name="T11" fmla="*/ 1 h 818"/>
                <a:gd name="T12" fmla="*/ 753 w 909"/>
                <a:gd name="T13" fmla="*/ 0 h 818"/>
                <a:gd name="T14" fmla="*/ 768 w 909"/>
                <a:gd name="T15" fmla="*/ 21 h 818"/>
                <a:gd name="T16" fmla="*/ 773 w 909"/>
                <a:gd name="T17" fmla="*/ 72 h 818"/>
                <a:gd name="T18" fmla="*/ 776 w 909"/>
                <a:gd name="T19" fmla="*/ 87 h 818"/>
                <a:gd name="T20" fmla="*/ 784 w 909"/>
                <a:gd name="T21" fmla="*/ 134 h 818"/>
                <a:gd name="T22" fmla="*/ 792 w 909"/>
                <a:gd name="T23" fmla="*/ 172 h 818"/>
                <a:gd name="T24" fmla="*/ 843 w 909"/>
                <a:gd name="T25" fmla="*/ 171 h 818"/>
                <a:gd name="T26" fmla="*/ 863 w 909"/>
                <a:gd name="T27" fmla="*/ 186 h 818"/>
                <a:gd name="T28" fmla="*/ 885 w 909"/>
                <a:gd name="T29" fmla="*/ 206 h 818"/>
                <a:gd name="T30" fmla="*/ 893 w 909"/>
                <a:gd name="T31" fmla="*/ 232 h 818"/>
                <a:gd name="T32" fmla="*/ 896 w 909"/>
                <a:gd name="T33" fmla="*/ 257 h 818"/>
                <a:gd name="T34" fmla="*/ 909 w 909"/>
                <a:gd name="T35" fmla="*/ 318 h 818"/>
                <a:gd name="T36" fmla="*/ 883 w 909"/>
                <a:gd name="T37" fmla="*/ 334 h 818"/>
                <a:gd name="T38" fmla="*/ 877 w 909"/>
                <a:gd name="T39" fmla="*/ 343 h 818"/>
                <a:gd name="T40" fmla="*/ 877 w 909"/>
                <a:gd name="T41" fmla="*/ 375 h 818"/>
                <a:gd name="T42" fmla="*/ 860 w 909"/>
                <a:gd name="T43" fmla="*/ 380 h 818"/>
                <a:gd name="T44" fmla="*/ 843 w 909"/>
                <a:gd name="T45" fmla="*/ 377 h 818"/>
                <a:gd name="T46" fmla="*/ 835 w 909"/>
                <a:gd name="T47" fmla="*/ 399 h 818"/>
                <a:gd name="T48" fmla="*/ 806 w 909"/>
                <a:gd name="T49" fmla="*/ 448 h 818"/>
                <a:gd name="T50" fmla="*/ 769 w 909"/>
                <a:gd name="T51" fmla="*/ 466 h 818"/>
                <a:gd name="T52" fmla="*/ 735 w 909"/>
                <a:gd name="T53" fmla="*/ 479 h 818"/>
                <a:gd name="T54" fmla="*/ 706 w 909"/>
                <a:gd name="T55" fmla="*/ 493 h 818"/>
                <a:gd name="T56" fmla="*/ 615 w 909"/>
                <a:gd name="T57" fmla="*/ 545 h 818"/>
                <a:gd name="T58" fmla="*/ 488 w 909"/>
                <a:gd name="T59" fmla="*/ 619 h 818"/>
                <a:gd name="T60" fmla="*/ 361 w 909"/>
                <a:gd name="T61" fmla="*/ 693 h 818"/>
                <a:gd name="T62" fmla="*/ 270 w 909"/>
                <a:gd name="T63" fmla="*/ 746 h 818"/>
                <a:gd name="T64" fmla="*/ 243 w 909"/>
                <a:gd name="T65" fmla="*/ 762 h 818"/>
                <a:gd name="T66" fmla="*/ 223 w 909"/>
                <a:gd name="T67" fmla="*/ 775 h 818"/>
                <a:gd name="T68" fmla="*/ 192 w 909"/>
                <a:gd name="T69" fmla="*/ 795 h 818"/>
                <a:gd name="T70" fmla="*/ 151 w 909"/>
                <a:gd name="T71" fmla="*/ 811 h 818"/>
                <a:gd name="T72" fmla="*/ 101 w 909"/>
                <a:gd name="T73" fmla="*/ 818 h 818"/>
                <a:gd name="T74" fmla="*/ 46 w 909"/>
                <a:gd name="T75" fmla="*/ 806 h 818"/>
                <a:gd name="T76" fmla="*/ 0 w 909"/>
                <a:gd name="T77" fmla="*/ 744 h 818"/>
                <a:gd name="T78" fmla="*/ 30 w 909"/>
                <a:gd name="T79" fmla="*/ 676 h 818"/>
                <a:gd name="T80" fmla="*/ 53 w 909"/>
                <a:gd name="T81" fmla="*/ 642 h 818"/>
                <a:gd name="T82" fmla="*/ 92 w 909"/>
                <a:gd name="T83" fmla="*/ 594 h 818"/>
                <a:gd name="T84" fmla="*/ 133 w 909"/>
                <a:gd name="T85" fmla="*/ 551 h 818"/>
                <a:gd name="T86" fmla="*/ 155 w 909"/>
                <a:gd name="T87" fmla="*/ 540 h 818"/>
                <a:gd name="T88" fmla="*/ 192 w 909"/>
                <a:gd name="T89" fmla="*/ 519 h 818"/>
                <a:gd name="T90" fmla="*/ 220 w 909"/>
                <a:gd name="T91" fmla="*/ 510 h 818"/>
                <a:gd name="T92" fmla="*/ 237 w 909"/>
                <a:gd name="T93" fmla="*/ 517 h 818"/>
                <a:gd name="T94" fmla="*/ 252 w 909"/>
                <a:gd name="T95" fmla="*/ 525 h 818"/>
                <a:gd name="T96" fmla="*/ 261 w 909"/>
                <a:gd name="T97" fmla="*/ 526 h 818"/>
                <a:gd name="T98" fmla="*/ 306 w 909"/>
                <a:gd name="T99" fmla="*/ 512 h 818"/>
                <a:gd name="T100" fmla="*/ 359 w 909"/>
                <a:gd name="T101" fmla="*/ 496 h 818"/>
                <a:gd name="T102" fmla="*/ 394 w 909"/>
                <a:gd name="T103" fmla="*/ 486 h 818"/>
                <a:gd name="T104" fmla="*/ 458 w 909"/>
                <a:gd name="T105" fmla="*/ 466 h 818"/>
                <a:gd name="T106" fmla="*/ 540 w 909"/>
                <a:gd name="T107" fmla="*/ 439 h 818"/>
                <a:gd name="T108" fmla="*/ 620 w 909"/>
                <a:gd name="T109" fmla="*/ 409 h 818"/>
                <a:gd name="T110" fmla="*/ 676 w 909"/>
                <a:gd name="T111" fmla="*/ 380 h 8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9"/>
                <a:gd name="T169" fmla="*/ 0 h 818"/>
                <a:gd name="T170" fmla="*/ 909 w 909"/>
                <a:gd name="T171" fmla="*/ 818 h 8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9" h="818">
                  <a:moveTo>
                    <a:pt x="692" y="364"/>
                  </a:moveTo>
                  <a:lnTo>
                    <a:pt x="693" y="341"/>
                  </a:lnTo>
                  <a:lnTo>
                    <a:pt x="696" y="289"/>
                  </a:lnTo>
                  <a:lnTo>
                    <a:pt x="701" y="235"/>
                  </a:lnTo>
                  <a:lnTo>
                    <a:pt x="711" y="204"/>
                  </a:lnTo>
                  <a:lnTo>
                    <a:pt x="721" y="194"/>
                  </a:lnTo>
                  <a:lnTo>
                    <a:pt x="728" y="189"/>
                  </a:lnTo>
                  <a:lnTo>
                    <a:pt x="731" y="182"/>
                  </a:lnTo>
                  <a:lnTo>
                    <a:pt x="731" y="175"/>
                  </a:lnTo>
                  <a:lnTo>
                    <a:pt x="730" y="159"/>
                  </a:lnTo>
                  <a:lnTo>
                    <a:pt x="729" y="131"/>
                  </a:lnTo>
                  <a:lnTo>
                    <a:pt x="729" y="102"/>
                  </a:lnTo>
                  <a:lnTo>
                    <a:pt x="729" y="78"/>
                  </a:lnTo>
                  <a:lnTo>
                    <a:pt x="731" y="56"/>
                  </a:lnTo>
                  <a:lnTo>
                    <a:pt x="734" y="32"/>
                  </a:lnTo>
                  <a:lnTo>
                    <a:pt x="737" y="12"/>
                  </a:lnTo>
                  <a:lnTo>
                    <a:pt x="742" y="0"/>
                  </a:lnTo>
                  <a:lnTo>
                    <a:pt x="742" y="1"/>
                  </a:lnTo>
                  <a:lnTo>
                    <a:pt x="743" y="0"/>
                  </a:lnTo>
                  <a:lnTo>
                    <a:pt x="747" y="0"/>
                  </a:lnTo>
                  <a:lnTo>
                    <a:pt x="753" y="0"/>
                  </a:lnTo>
                  <a:lnTo>
                    <a:pt x="758" y="3"/>
                  </a:lnTo>
                  <a:lnTo>
                    <a:pt x="764" y="10"/>
                  </a:lnTo>
                  <a:lnTo>
                    <a:pt x="768" y="21"/>
                  </a:lnTo>
                  <a:lnTo>
                    <a:pt x="770" y="41"/>
                  </a:lnTo>
                  <a:lnTo>
                    <a:pt x="772" y="61"/>
                  </a:lnTo>
                  <a:lnTo>
                    <a:pt x="773" y="72"/>
                  </a:lnTo>
                  <a:lnTo>
                    <a:pt x="774" y="79"/>
                  </a:lnTo>
                  <a:lnTo>
                    <a:pt x="774" y="80"/>
                  </a:lnTo>
                  <a:lnTo>
                    <a:pt x="776" y="87"/>
                  </a:lnTo>
                  <a:lnTo>
                    <a:pt x="780" y="103"/>
                  </a:lnTo>
                  <a:lnTo>
                    <a:pt x="783" y="121"/>
                  </a:lnTo>
                  <a:lnTo>
                    <a:pt x="784" y="134"/>
                  </a:lnTo>
                  <a:lnTo>
                    <a:pt x="785" y="146"/>
                  </a:lnTo>
                  <a:lnTo>
                    <a:pt x="789" y="161"/>
                  </a:lnTo>
                  <a:lnTo>
                    <a:pt x="792" y="172"/>
                  </a:lnTo>
                  <a:lnTo>
                    <a:pt x="794" y="177"/>
                  </a:lnTo>
                  <a:lnTo>
                    <a:pt x="841" y="170"/>
                  </a:lnTo>
                  <a:lnTo>
                    <a:pt x="843" y="171"/>
                  </a:lnTo>
                  <a:lnTo>
                    <a:pt x="848" y="175"/>
                  </a:lnTo>
                  <a:lnTo>
                    <a:pt x="855" y="179"/>
                  </a:lnTo>
                  <a:lnTo>
                    <a:pt x="863" y="186"/>
                  </a:lnTo>
                  <a:lnTo>
                    <a:pt x="871" y="193"/>
                  </a:lnTo>
                  <a:lnTo>
                    <a:pt x="879" y="199"/>
                  </a:lnTo>
                  <a:lnTo>
                    <a:pt x="885" y="206"/>
                  </a:lnTo>
                  <a:lnTo>
                    <a:pt x="888" y="210"/>
                  </a:lnTo>
                  <a:lnTo>
                    <a:pt x="890" y="221"/>
                  </a:lnTo>
                  <a:lnTo>
                    <a:pt x="893" y="232"/>
                  </a:lnTo>
                  <a:lnTo>
                    <a:pt x="893" y="243"/>
                  </a:lnTo>
                  <a:lnTo>
                    <a:pt x="893" y="247"/>
                  </a:lnTo>
                  <a:lnTo>
                    <a:pt x="896" y="257"/>
                  </a:lnTo>
                  <a:lnTo>
                    <a:pt x="903" y="277"/>
                  </a:lnTo>
                  <a:lnTo>
                    <a:pt x="909" y="300"/>
                  </a:lnTo>
                  <a:lnTo>
                    <a:pt x="909" y="318"/>
                  </a:lnTo>
                  <a:lnTo>
                    <a:pt x="902" y="328"/>
                  </a:lnTo>
                  <a:lnTo>
                    <a:pt x="893" y="334"/>
                  </a:lnTo>
                  <a:lnTo>
                    <a:pt x="883" y="334"/>
                  </a:lnTo>
                  <a:lnTo>
                    <a:pt x="875" y="329"/>
                  </a:lnTo>
                  <a:lnTo>
                    <a:pt x="874" y="329"/>
                  </a:lnTo>
                  <a:lnTo>
                    <a:pt x="877" y="343"/>
                  </a:lnTo>
                  <a:lnTo>
                    <a:pt x="879" y="359"/>
                  </a:lnTo>
                  <a:lnTo>
                    <a:pt x="879" y="372"/>
                  </a:lnTo>
                  <a:lnTo>
                    <a:pt x="877" y="375"/>
                  </a:lnTo>
                  <a:lnTo>
                    <a:pt x="872" y="377"/>
                  </a:lnTo>
                  <a:lnTo>
                    <a:pt x="866" y="379"/>
                  </a:lnTo>
                  <a:lnTo>
                    <a:pt x="860" y="380"/>
                  </a:lnTo>
                  <a:lnTo>
                    <a:pt x="853" y="380"/>
                  </a:lnTo>
                  <a:lnTo>
                    <a:pt x="848" y="379"/>
                  </a:lnTo>
                  <a:lnTo>
                    <a:pt x="843" y="377"/>
                  </a:lnTo>
                  <a:lnTo>
                    <a:pt x="841" y="374"/>
                  </a:lnTo>
                  <a:lnTo>
                    <a:pt x="838" y="380"/>
                  </a:lnTo>
                  <a:lnTo>
                    <a:pt x="835" y="399"/>
                  </a:lnTo>
                  <a:lnTo>
                    <a:pt x="828" y="425"/>
                  </a:lnTo>
                  <a:lnTo>
                    <a:pt x="815" y="442"/>
                  </a:lnTo>
                  <a:lnTo>
                    <a:pt x="806" y="448"/>
                  </a:lnTo>
                  <a:lnTo>
                    <a:pt x="796" y="454"/>
                  </a:lnTo>
                  <a:lnTo>
                    <a:pt x="782" y="460"/>
                  </a:lnTo>
                  <a:lnTo>
                    <a:pt x="769" y="466"/>
                  </a:lnTo>
                  <a:lnTo>
                    <a:pt x="757" y="472"/>
                  </a:lnTo>
                  <a:lnTo>
                    <a:pt x="745" y="475"/>
                  </a:lnTo>
                  <a:lnTo>
                    <a:pt x="735" y="479"/>
                  </a:lnTo>
                  <a:lnTo>
                    <a:pt x="729" y="480"/>
                  </a:lnTo>
                  <a:lnTo>
                    <a:pt x="722" y="483"/>
                  </a:lnTo>
                  <a:lnTo>
                    <a:pt x="706" y="493"/>
                  </a:lnTo>
                  <a:lnTo>
                    <a:pt x="682" y="507"/>
                  </a:lnTo>
                  <a:lnTo>
                    <a:pt x="651" y="524"/>
                  </a:lnTo>
                  <a:lnTo>
                    <a:pt x="615" y="545"/>
                  </a:lnTo>
                  <a:lnTo>
                    <a:pt x="575" y="569"/>
                  </a:lnTo>
                  <a:lnTo>
                    <a:pt x="532" y="593"/>
                  </a:lnTo>
                  <a:lnTo>
                    <a:pt x="488" y="619"/>
                  </a:lnTo>
                  <a:lnTo>
                    <a:pt x="444" y="645"/>
                  </a:lnTo>
                  <a:lnTo>
                    <a:pt x="402" y="670"/>
                  </a:lnTo>
                  <a:lnTo>
                    <a:pt x="361" y="693"/>
                  </a:lnTo>
                  <a:lnTo>
                    <a:pt x="326" y="715"/>
                  </a:lnTo>
                  <a:lnTo>
                    <a:pt x="295" y="732"/>
                  </a:lnTo>
                  <a:lnTo>
                    <a:pt x="270" y="746"/>
                  </a:lnTo>
                  <a:lnTo>
                    <a:pt x="254" y="757"/>
                  </a:lnTo>
                  <a:lnTo>
                    <a:pt x="246" y="760"/>
                  </a:lnTo>
                  <a:lnTo>
                    <a:pt x="243" y="762"/>
                  </a:lnTo>
                  <a:lnTo>
                    <a:pt x="238" y="765"/>
                  </a:lnTo>
                  <a:lnTo>
                    <a:pt x="231" y="769"/>
                  </a:lnTo>
                  <a:lnTo>
                    <a:pt x="223" y="775"/>
                  </a:lnTo>
                  <a:lnTo>
                    <a:pt x="214" y="781"/>
                  </a:lnTo>
                  <a:lnTo>
                    <a:pt x="204" y="788"/>
                  </a:lnTo>
                  <a:lnTo>
                    <a:pt x="192" y="795"/>
                  </a:lnTo>
                  <a:lnTo>
                    <a:pt x="179" y="800"/>
                  </a:lnTo>
                  <a:lnTo>
                    <a:pt x="166" y="806"/>
                  </a:lnTo>
                  <a:lnTo>
                    <a:pt x="151" y="811"/>
                  </a:lnTo>
                  <a:lnTo>
                    <a:pt x="134" y="814"/>
                  </a:lnTo>
                  <a:lnTo>
                    <a:pt x="118" y="816"/>
                  </a:lnTo>
                  <a:lnTo>
                    <a:pt x="101" y="818"/>
                  </a:lnTo>
                  <a:lnTo>
                    <a:pt x="84" y="816"/>
                  </a:lnTo>
                  <a:lnTo>
                    <a:pt x="64" y="813"/>
                  </a:lnTo>
                  <a:lnTo>
                    <a:pt x="46" y="806"/>
                  </a:lnTo>
                  <a:lnTo>
                    <a:pt x="16" y="789"/>
                  </a:lnTo>
                  <a:lnTo>
                    <a:pt x="2" y="767"/>
                  </a:lnTo>
                  <a:lnTo>
                    <a:pt x="0" y="744"/>
                  </a:lnTo>
                  <a:lnTo>
                    <a:pt x="5" y="720"/>
                  </a:lnTo>
                  <a:lnTo>
                    <a:pt x="17" y="697"/>
                  </a:lnTo>
                  <a:lnTo>
                    <a:pt x="30" y="676"/>
                  </a:lnTo>
                  <a:lnTo>
                    <a:pt x="41" y="661"/>
                  </a:lnTo>
                  <a:lnTo>
                    <a:pt x="47" y="652"/>
                  </a:lnTo>
                  <a:lnTo>
                    <a:pt x="53" y="642"/>
                  </a:lnTo>
                  <a:lnTo>
                    <a:pt x="63" y="629"/>
                  </a:lnTo>
                  <a:lnTo>
                    <a:pt x="77" y="613"/>
                  </a:lnTo>
                  <a:lnTo>
                    <a:pt x="92" y="594"/>
                  </a:lnTo>
                  <a:lnTo>
                    <a:pt x="108" y="577"/>
                  </a:lnTo>
                  <a:lnTo>
                    <a:pt x="122" y="562"/>
                  </a:lnTo>
                  <a:lnTo>
                    <a:pt x="133" y="551"/>
                  </a:lnTo>
                  <a:lnTo>
                    <a:pt x="140" y="547"/>
                  </a:lnTo>
                  <a:lnTo>
                    <a:pt x="146" y="545"/>
                  </a:lnTo>
                  <a:lnTo>
                    <a:pt x="155" y="540"/>
                  </a:lnTo>
                  <a:lnTo>
                    <a:pt x="167" y="533"/>
                  </a:lnTo>
                  <a:lnTo>
                    <a:pt x="179" y="526"/>
                  </a:lnTo>
                  <a:lnTo>
                    <a:pt x="192" y="519"/>
                  </a:lnTo>
                  <a:lnTo>
                    <a:pt x="204" y="513"/>
                  </a:lnTo>
                  <a:lnTo>
                    <a:pt x="213" y="510"/>
                  </a:lnTo>
                  <a:lnTo>
                    <a:pt x="220" y="510"/>
                  </a:lnTo>
                  <a:lnTo>
                    <a:pt x="224" y="512"/>
                  </a:lnTo>
                  <a:lnTo>
                    <a:pt x="230" y="515"/>
                  </a:lnTo>
                  <a:lnTo>
                    <a:pt x="237" y="517"/>
                  </a:lnTo>
                  <a:lnTo>
                    <a:pt x="243" y="520"/>
                  </a:lnTo>
                  <a:lnTo>
                    <a:pt x="249" y="523"/>
                  </a:lnTo>
                  <a:lnTo>
                    <a:pt x="252" y="525"/>
                  </a:lnTo>
                  <a:lnTo>
                    <a:pt x="255" y="526"/>
                  </a:lnTo>
                  <a:lnTo>
                    <a:pt x="257" y="527"/>
                  </a:lnTo>
                  <a:lnTo>
                    <a:pt x="261" y="526"/>
                  </a:lnTo>
                  <a:lnTo>
                    <a:pt x="272" y="523"/>
                  </a:lnTo>
                  <a:lnTo>
                    <a:pt x="288" y="518"/>
                  </a:lnTo>
                  <a:lnTo>
                    <a:pt x="306" y="512"/>
                  </a:lnTo>
                  <a:lnTo>
                    <a:pt x="326" y="507"/>
                  </a:lnTo>
                  <a:lnTo>
                    <a:pt x="344" y="501"/>
                  </a:lnTo>
                  <a:lnTo>
                    <a:pt x="359" y="496"/>
                  </a:lnTo>
                  <a:lnTo>
                    <a:pt x="370" y="493"/>
                  </a:lnTo>
                  <a:lnTo>
                    <a:pt x="379" y="489"/>
                  </a:lnTo>
                  <a:lnTo>
                    <a:pt x="394" y="486"/>
                  </a:lnTo>
                  <a:lnTo>
                    <a:pt x="412" y="480"/>
                  </a:lnTo>
                  <a:lnTo>
                    <a:pt x="434" y="473"/>
                  </a:lnTo>
                  <a:lnTo>
                    <a:pt x="458" y="466"/>
                  </a:lnTo>
                  <a:lnTo>
                    <a:pt x="485" y="457"/>
                  </a:lnTo>
                  <a:lnTo>
                    <a:pt x="512" y="449"/>
                  </a:lnTo>
                  <a:lnTo>
                    <a:pt x="540" y="439"/>
                  </a:lnTo>
                  <a:lnTo>
                    <a:pt x="568" y="429"/>
                  </a:lnTo>
                  <a:lnTo>
                    <a:pt x="594" y="419"/>
                  </a:lnTo>
                  <a:lnTo>
                    <a:pt x="620" y="409"/>
                  </a:lnTo>
                  <a:lnTo>
                    <a:pt x="643" y="399"/>
                  </a:lnTo>
                  <a:lnTo>
                    <a:pt x="661" y="389"/>
                  </a:lnTo>
                  <a:lnTo>
                    <a:pt x="676" y="380"/>
                  </a:lnTo>
                  <a:lnTo>
                    <a:pt x="688" y="372"/>
                  </a:lnTo>
                  <a:lnTo>
                    <a:pt x="692" y="364"/>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7" name="Freeform 32"/>
            <p:cNvSpPr>
              <a:spLocks noChangeArrowheads="1"/>
            </p:cNvSpPr>
            <p:nvPr/>
          </p:nvSpPr>
          <p:spPr bwMode="auto">
            <a:xfrm>
              <a:off x="481" y="203"/>
              <a:ext cx="21" cy="55"/>
            </a:xfrm>
            <a:custGeom>
              <a:avLst/>
              <a:gdLst>
                <a:gd name="T0" fmla="*/ 42 w 42"/>
                <a:gd name="T1" fmla="*/ 15 h 111"/>
                <a:gd name="T2" fmla="*/ 39 w 42"/>
                <a:gd name="T3" fmla="*/ 18 h 111"/>
                <a:gd name="T4" fmla="*/ 34 w 42"/>
                <a:gd name="T5" fmla="*/ 28 h 111"/>
                <a:gd name="T6" fmla="*/ 30 w 42"/>
                <a:gd name="T7" fmla="*/ 39 h 111"/>
                <a:gd name="T8" fmla="*/ 34 w 42"/>
                <a:gd name="T9" fmla="*/ 48 h 111"/>
                <a:gd name="T10" fmla="*/ 34 w 42"/>
                <a:gd name="T11" fmla="*/ 54 h 111"/>
                <a:gd name="T12" fmla="*/ 31 w 42"/>
                <a:gd name="T13" fmla="*/ 62 h 111"/>
                <a:gd name="T14" fmla="*/ 26 w 42"/>
                <a:gd name="T15" fmla="*/ 73 h 111"/>
                <a:gd name="T16" fmla="*/ 19 w 42"/>
                <a:gd name="T17" fmla="*/ 83 h 111"/>
                <a:gd name="T18" fmla="*/ 12 w 42"/>
                <a:gd name="T19" fmla="*/ 93 h 111"/>
                <a:gd name="T20" fmla="*/ 6 w 42"/>
                <a:gd name="T21" fmla="*/ 103 h 111"/>
                <a:gd name="T22" fmla="*/ 1 w 42"/>
                <a:gd name="T23" fmla="*/ 108 h 111"/>
                <a:gd name="T24" fmla="*/ 0 w 42"/>
                <a:gd name="T25" fmla="*/ 111 h 111"/>
                <a:gd name="T26" fmla="*/ 5 w 42"/>
                <a:gd name="T27" fmla="*/ 96 h 111"/>
                <a:gd name="T28" fmla="*/ 14 w 42"/>
                <a:gd name="T29" fmla="*/ 62 h 111"/>
                <a:gd name="T30" fmla="*/ 22 w 42"/>
                <a:gd name="T31" fmla="*/ 25 h 111"/>
                <a:gd name="T32" fmla="*/ 23 w 42"/>
                <a:gd name="T33" fmla="*/ 3 h 111"/>
                <a:gd name="T34" fmla="*/ 23 w 42"/>
                <a:gd name="T35" fmla="*/ 0 h 111"/>
                <a:gd name="T36" fmla="*/ 30 w 42"/>
                <a:gd name="T37" fmla="*/ 5 h 111"/>
                <a:gd name="T38" fmla="*/ 38 w 42"/>
                <a:gd name="T39" fmla="*/ 12 h 111"/>
                <a:gd name="T40" fmla="*/ 42 w 42"/>
                <a:gd name="T41" fmla="*/ 15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11"/>
                <a:gd name="T65" fmla="*/ 42 w 42"/>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11">
                  <a:moveTo>
                    <a:pt x="42" y="15"/>
                  </a:moveTo>
                  <a:lnTo>
                    <a:pt x="39" y="18"/>
                  </a:lnTo>
                  <a:lnTo>
                    <a:pt x="34" y="28"/>
                  </a:lnTo>
                  <a:lnTo>
                    <a:pt x="30" y="39"/>
                  </a:lnTo>
                  <a:lnTo>
                    <a:pt x="34" y="48"/>
                  </a:lnTo>
                  <a:lnTo>
                    <a:pt x="34" y="54"/>
                  </a:lnTo>
                  <a:lnTo>
                    <a:pt x="31" y="62"/>
                  </a:lnTo>
                  <a:lnTo>
                    <a:pt x="26" y="73"/>
                  </a:lnTo>
                  <a:lnTo>
                    <a:pt x="19" y="83"/>
                  </a:lnTo>
                  <a:lnTo>
                    <a:pt x="12" y="93"/>
                  </a:lnTo>
                  <a:lnTo>
                    <a:pt x="6" y="103"/>
                  </a:lnTo>
                  <a:lnTo>
                    <a:pt x="1" y="108"/>
                  </a:lnTo>
                  <a:lnTo>
                    <a:pt x="0" y="111"/>
                  </a:lnTo>
                  <a:lnTo>
                    <a:pt x="5" y="96"/>
                  </a:lnTo>
                  <a:lnTo>
                    <a:pt x="14" y="62"/>
                  </a:lnTo>
                  <a:lnTo>
                    <a:pt x="22" y="25"/>
                  </a:lnTo>
                  <a:lnTo>
                    <a:pt x="23" y="3"/>
                  </a:lnTo>
                  <a:lnTo>
                    <a:pt x="23" y="0"/>
                  </a:lnTo>
                  <a:lnTo>
                    <a:pt x="30" y="5"/>
                  </a:lnTo>
                  <a:lnTo>
                    <a:pt x="38" y="12"/>
                  </a:lnTo>
                  <a:lnTo>
                    <a:pt x="42" y="15"/>
                  </a:lnTo>
                  <a:close/>
                </a:path>
              </a:pathLst>
            </a:custGeom>
            <a:solidFill>
              <a:srgbClr val="A07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8" name="Freeform 33"/>
            <p:cNvSpPr>
              <a:spLocks noChangeArrowheads="1"/>
            </p:cNvSpPr>
            <p:nvPr/>
          </p:nvSpPr>
          <p:spPr bwMode="auto">
            <a:xfrm>
              <a:off x="554" y="204"/>
              <a:ext cx="28" cy="22"/>
            </a:xfrm>
            <a:custGeom>
              <a:avLst/>
              <a:gdLst>
                <a:gd name="T0" fmla="*/ 0 w 57"/>
                <a:gd name="T1" fmla="*/ 0 h 44"/>
                <a:gd name="T2" fmla="*/ 5 w 57"/>
                <a:gd name="T3" fmla="*/ 1 h 44"/>
                <a:gd name="T4" fmla="*/ 14 w 57"/>
                <a:gd name="T5" fmla="*/ 5 h 44"/>
                <a:gd name="T6" fmla="*/ 21 w 57"/>
                <a:gd name="T7" fmla="*/ 13 h 44"/>
                <a:gd name="T8" fmla="*/ 21 w 57"/>
                <a:gd name="T9" fmla="*/ 23 h 44"/>
                <a:gd name="T10" fmla="*/ 20 w 57"/>
                <a:gd name="T11" fmla="*/ 29 h 44"/>
                <a:gd name="T12" fmla="*/ 22 w 57"/>
                <a:gd name="T13" fmla="*/ 34 h 44"/>
                <a:gd name="T14" fmla="*/ 28 w 57"/>
                <a:gd name="T15" fmla="*/ 37 h 44"/>
                <a:gd name="T16" fmla="*/ 36 w 57"/>
                <a:gd name="T17" fmla="*/ 40 h 44"/>
                <a:gd name="T18" fmla="*/ 43 w 57"/>
                <a:gd name="T19" fmla="*/ 42 h 44"/>
                <a:gd name="T20" fmla="*/ 50 w 57"/>
                <a:gd name="T21" fmla="*/ 43 h 44"/>
                <a:gd name="T22" fmla="*/ 54 w 57"/>
                <a:gd name="T23" fmla="*/ 44 h 44"/>
                <a:gd name="T24" fmla="*/ 57 w 57"/>
                <a:gd name="T25" fmla="*/ 44 h 44"/>
                <a:gd name="T26" fmla="*/ 56 w 57"/>
                <a:gd name="T27" fmla="*/ 42 h 44"/>
                <a:gd name="T28" fmla="*/ 51 w 57"/>
                <a:gd name="T29" fmla="*/ 37 h 44"/>
                <a:gd name="T30" fmla="*/ 45 w 57"/>
                <a:gd name="T31" fmla="*/ 30 h 44"/>
                <a:gd name="T32" fmla="*/ 37 w 57"/>
                <a:gd name="T33" fmla="*/ 22 h 44"/>
                <a:gd name="T34" fmla="*/ 28 w 57"/>
                <a:gd name="T35" fmla="*/ 14 h 44"/>
                <a:gd name="T36" fmla="*/ 19 w 57"/>
                <a:gd name="T37" fmla="*/ 7 h 44"/>
                <a:gd name="T38" fmla="*/ 10 w 57"/>
                <a:gd name="T39" fmla="*/ 1 h 44"/>
                <a:gd name="T40" fmla="*/ 0 w 57"/>
                <a:gd name="T41" fmla="*/ 0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44"/>
                <a:gd name="T65" fmla="*/ 57 w 57"/>
                <a:gd name="T66" fmla="*/ 44 h 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44">
                  <a:moveTo>
                    <a:pt x="0" y="0"/>
                  </a:moveTo>
                  <a:lnTo>
                    <a:pt x="5" y="1"/>
                  </a:lnTo>
                  <a:lnTo>
                    <a:pt x="14" y="5"/>
                  </a:lnTo>
                  <a:lnTo>
                    <a:pt x="21" y="13"/>
                  </a:lnTo>
                  <a:lnTo>
                    <a:pt x="21" y="23"/>
                  </a:lnTo>
                  <a:lnTo>
                    <a:pt x="20" y="29"/>
                  </a:lnTo>
                  <a:lnTo>
                    <a:pt x="22" y="34"/>
                  </a:lnTo>
                  <a:lnTo>
                    <a:pt x="28" y="37"/>
                  </a:lnTo>
                  <a:lnTo>
                    <a:pt x="36" y="40"/>
                  </a:lnTo>
                  <a:lnTo>
                    <a:pt x="43" y="42"/>
                  </a:lnTo>
                  <a:lnTo>
                    <a:pt x="50" y="43"/>
                  </a:lnTo>
                  <a:lnTo>
                    <a:pt x="54" y="44"/>
                  </a:lnTo>
                  <a:lnTo>
                    <a:pt x="57" y="44"/>
                  </a:lnTo>
                  <a:lnTo>
                    <a:pt x="56" y="42"/>
                  </a:lnTo>
                  <a:lnTo>
                    <a:pt x="51" y="37"/>
                  </a:lnTo>
                  <a:lnTo>
                    <a:pt x="45" y="30"/>
                  </a:lnTo>
                  <a:lnTo>
                    <a:pt x="37" y="22"/>
                  </a:lnTo>
                  <a:lnTo>
                    <a:pt x="28" y="14"/>
                  </a:lnTo>
                  <a:lnTo>
                    <a:pt x="19" y="7"/>
                  </a:lnTo>
                  <a:lnTo>
                    <a:pt x="10" y="1"/>
                  </a:lnTo>
                  <a:lnTo>
                    <a:pt x="0"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9" name="Freeform 34"/>
            <p:cNvSpPr>
              <a:spLocks noChangeArrowheads="1"/>
            </p:cNvSpPr>
            <p:nvPr/>
          </p:nvSpPr>
          <p:spPr bwMode="auto">
            <a:xfrm>
              <a:off x="623" y="183"/>
              <a:ext cx="19" cy="37"/>
            </a:xfrm>
            <a:custGeom>
              <a:avLst/>
              <a:gdLst>
                <a:gd name="T0" fmla="*/ 0 w 38"/>
                <a:gd name="T1" fmla="*/ 14 h 73"/>
                <a:gd name="T2" fmla="*/ 1 w 38"/>
                <a:gd name="T3" fmla="*/ 11 h 73"/>
                <a:gd name="T4" fmla="*/ 3 w 38"/>
                <a:gd name="T5" fmla="*/ 7 h 73"/>
                <a:gd name="T6" fmla="*/ 8 w 38"/>
                <a:gd name="T7" fmla="*/ 2 h 73"/>
                <a:gd name="T8" fmla="*/ 16 w 38"/>
                <a:gd name="T9" fmla="*/ 0 h 73"/>
                <a:gd name="T10" fmla="*/ 24 w 38"/>
                <a:gd name="T11" fmla="*/ 1 h 73"/>
                <a:gd name="T12" fmla="*/ 32 w 38"/>
                <a:gd name="T13" fmla="*/ 4 h 73"/>
                <a:gd name="T14" fmla="*/ 36 w 38"/>
                <a:gd name="T15" fmla="*/ 10 h 73"/>
                <a:gd name="T16" fmla="*/ 38 w 38"/>
                <a:gd name="T17" fmla="*/ 16 h 73"/>
                <a:gd name="T18" fmla="*/ 34 w 38"/>
                <a:gd name="T19" fmla="*/ 27 h 73"/>
                <a:gd name="T20" fmla="*/ 30 w 38"/>
                <a:gd name="T21" fmla="*/ 43 h 73"/>
                <a:gd name="T22" fmla="*/ 25 w 38"/>
                <a:gd name="T23" fmla="*/ 60 h 73"/>
                <a:gd name="T24" fmla="*/ 19 w 38"/>
                <a:gd name="T25" fmla="*/ 73 h 73"/>
                <a:gd name="T26" fmla="*/ 18 w 38"/>
                <a:gd name="T27" fmla="*/ 73 h 73"/>
                <a:gd name="T28" fmla="*/ 20 w 38"/>
                <a:gd name="T29" fmla="*/ 67 h 73"/>
                <a:gd name="T30" fmla="*/ 23 w 38"/>
                <a:gd name="T31" fmla="*/ 54 h 73"/>
                <a:gd name="T32" fmla="*/ 26 w 38"/>
                <a:gd name="T33" fmla="*/ 40 h 73"/>
                <a:gd name="T34" fmla="*/ 27 w 38"/>
                <a:gd name="T35" fmla="*/ 25 h 73"/>
                <a:gd name="T36" fmla="*/ 24 w 38"/>
                <a:gd name="T37" fmla="*/ 15 h 73"/>
                <a:gd name="T38" fmla="*/ 16 w 38"/>
                <a:gd name="T39" fmla="*/ 10 h 73"/>
                <a:gd name="T40" fmla="*/ 0 w 38"/>
                <a:gd name="T41" fmla="*/ 14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73"/>
                <a:gd name="T65" fmla="*/ 38 w 38"/>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73">
                  <a:moveTo>
                    <a:pt x="0" y="14"/>
                  </a:moveTo>
                  <a:lnTo>
                    <a:pt x="1" y="11"/>
                  </a:lnTo>
                  <a:lnTo>
                    <a:pt x="3" y="7"/>
                  </a:lnTo>
                  <a:lnTo>
                    <a:pt x="8" y="2"/>
                  </a:lnTo>
                  <a:lnTo>
                    <a:pt x="16" y="0"/>
                  </a:lnTo>
                  <a:lnTo>
                    <a:pt x="24" y="1"/>
                  </a:lnTo>
                  <a:lnTo>
                    <a:pt x="32" y="4"/>
                  </a:lnTo>
                  <a:lnTo>
                    <a:pt x="36" y="10"/>
                  </a:lnTo>
                  <a:lnTo>
                    <a:pt x="38" y="16"/>
                  </a:lnTo>
                  <a:lnTo>
                    <a:pt x="34" y="27"/>
                  </a:lnTo>
                  <a:lnTo>
                    <a:pt x="30" y="43"/>
                  </a:lnTo>
                  <a:lnTo>
                    <a:pt x="25" y="60"/>
                  </a:lnTo>
                  <a:lnTo>
                    <a:pt x="19" y="73"/>
                  </a:lnTo>
                  <a:lnTo>
                    <a:pt x="18" y="73"/>
                  </a:lnTo>
                  <a:lnTo>
                    <a:pt x="20" y="67"/>
                  </a:lnTo>
                  <a:lnTo>
                    <a:pt x="23" y="54"/>
                  </a:lnTo>
                  <a:lnTo>
                    <a:pt x="26" y="40"/>
                  </a:lnTo>
                  <a:lnTo>
                    <a:pt x="27" y="25"/>
                  </a:lnTo>
                  <a:lnTo>
                    <a:pt x="24" y="15"/>
                  </a:lnTo>
                  <a:lnTo>
                    <a:pt x="16" y="10"/>
                  </a:lnTo>
                  <a:lnTo>
                    <a:pt x="0" y="14"/>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0" name="Freeform 35"/>
            <p:cNvSpPr>
              <a:spLocks noChangeArrowheads="1"/>
            </p:cNvSpPr>
            <p:nvPr/>
          </p:nvSpPr>
          <p:spPr bwMode="auto">
            <a:xfrm>
              <a:off x="622" y="195"/>
              <a:ext cx="11" cy="23"/>
            </a:xfrm>
            <a:custGeom>
              <a:avLst/>
              <a:gdLst>
                <a:gd name="T0" fmla="*/ 1 w 22"/>
                <a:gd name="T1" fmla="*/ 9 h 46"/>
                <a:gd name="T2" fmla="*/ 3 w 22"/>
                <a:gd name="T3" fmla="*/ 9 h 46"/>
                <a:gd name="T4" fmla="*/ 6 w 22"/>
                <a:gd name="T5" fmla="*/ 11 h 46"/>
                <a:gd name="T6" fmla="*/ 8 w 22"/>
                <a:gd name="T7" fmla="*/ 15 h 46"/>
                <a:gd name="T8" fmla="*/ 7 w 22"/>
                <a:gd name="T9" fmla="*/ 23 h 46"/>
                <a:gd name="T10" fmla="*/ 5 w 22"/>
                <a:gd name="T11" fmla="*/ 30 h 46"/>
                <a:gd name="T12" fmla="*/ 1 w 22"/>
                <a:gd name="T13" fmla="*/ 36 h 46"/>
                <a:gd name="T14" fmla="*/ 0 w 22"/>
                <a:gd name="T15" fmla="*/ 40 h 46"/>
                <a:gd name="T16" fmla="*/ 1 w 22"/>
                <a:gd name="T17" fmla="*/ 45 h 46"/>
                <a:gd name="T18" fmla="*/ 7 w 22"/>
                <a:gd name="T19" fmla="*/ 46 h 46"/>
                <a:gd name="T20" fmla="*/ 15 w 22"/>
                <a:gd name="T21" fmla="*/ 40 h 46"/>
                <a:gd name="T22" fmla="*/ 22 w 22"/>
                <a:gd name="T23" fmla="*/ 30 h 46"/>
                <a:gd name="T24" fmla="*/ 22 w 22"/>
                <a:gd name="T25" fmla="*/ 16 h 46"/>
                <a:gd name="T26" fmla="*/ 18 w 22"/>
                <a:gd name="T27" fmla="*/ 5 h 46"/>
                <a:gd name="T28" fmla="*/ 12 w 22"/>
                <a:gd name="T29" fmla="*/ 0 h 46"/>
                <a:gd name="T30" fmla="*/ 6 w 22"/>
                <a:gd name="T31" fmla="*/ 2 h 46"/>
                <a:gd name="T32" fmla="*/ 1 w 22"/>
                <a:gd name="T33" fmla="*/ 9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46"/>
                <a:gd name="T53" fmla="*/ 22 w 22"/>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46">
                  <a:moveTo>
                    <a:pt x="1" y="9"/>
                  </a:moveTo>
                  <a:lnTo>
                    <a:pt x="3" y="9"/>
                  </a:lnTo>
                  <a:lnTo>
                    <a:pt x="6" y="11"/>
                  </a:lnTo>
                  <a:lnTo>
                    <a:pt x="8" y="15"/>
                  </a:lnTo>
                  <a:lnTo>
                    <a:pt x="7" y="23"/>
                  </a:lnTo>
                  <a:lnTo>
                    <a:pt x="5" y="30"/>
                  </a:lnTo>
                  <a:lnTo>
                    <a:pt x="1" y="36"/>
                  </a:lnTo>
                  <a:lnTo>
                    <a:pt x="0" y="40"/>
                  </a:lnTo>
                  <a:lnTo>
                    <a:pt x="1" y="45"/>
                  </a:lnTo>
                  <a:lnTo>
                    <a:pt x="7" y="46"/>
                  </a:lnTo>
                  <a:lnTo>
                    <a:pt x="15" y="40"/>
                  </a:lnTo>
                  <a:lnTo>
                    <a:pt x="22" y="30"/>
                  </a:lnTo>
                  <a:lnTo>
                    <a:pt x="22" y="16"/>
                  </a:lnTo>
                  <a:lnTo>
                    <a:pt x="18" y="5"/>
                  </a:lnTo>
                  <a:lnTo>
                    <a:pt x="12" y="0"/>
                  </a:lnTo>
                  <a:lnTo>
                    <a:pt x="6" y="2"/>
                  </a:lnTo>
                  <a:lnTo>
                    <a:pt x="1" y="9"/>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1" name="Freeform 36"/>
            <p:cNvSpPr>
              <a:spLocks noChangeArrowheads="1"/>
            </p:cNvSpPr>
            <p:nvPr/>
          </p:nvSpPr>
          <p:spPr bwMode="auto">
            <a:xfrm>
              <a:off x="379" y="198"/>
              <a:ext cx="15" cy="26"/>
            </a:xfrm>
            <a:custGeom>
              <a:avLst/>
              <a:gdLst>
                <a:gd name="T0" fmla="*/ 31 w 31"/>
                <a:gd name="T1" fmla="*/ 11 h 53"/>
                <a:gd name="T2" fmla="*/ 28 w 31"/>
                <a:gd name="T3" fmla="*/ 8 h 53"/>
                <a:gd name="T4" fmla="*/ 20 w 31"/>
                <a:gd name="T5" fmla="*/ 3 h 53"/>
                <a:gd name="T6" fmla="*/ 12 w 31"/>
                <a:gd name="T7" fmla="*/ 0 h 53"/>
                <a:gd name="T8" fmla="*/ 5 w 31"/>
                <a:gd name="T9" fmla="*/ 3 h 53"/>
                <a:gd name="T10" fmla="*/ 1 w 31"/>
                <a:gd name="T11" fmla="*/ 13 h 53"/>
                <a:gd name="T12" fmla="*/ 0 w 31"/>
                <a:gd name="T13" fmla="*/ 27 h 53"/>
                <a:gd name="T14" fmla="*/ 2 w 31"/>
                <a:gd name="T15" fmla="*/ 42 h 53"/>
                <a:gd name="T16" fmla="*/ 8 w 31"/>
                <a:gd name="T17" fmla="*/ 53 h 53"/>
                <a:gd name="T18" fmla="*/ 9 w 31"/>
                <a:gd name="T19" fmla="*/ 53 h 53"/>
                <a:gd name="T20" fmla="*/ 9 w 31"/>
                <a:gd name="T21" fmla="*/ 48 h 53"/>
                <a:gd name="T22" fmla="*/ 7 w 31"/>
                <a:gd name="T23" fmla="*/ 40 h 53"/>
                <a:gd name="T24" fmla="*/ 5 w 31"/>
                <a:gd name="T25" fmla="*/ 30 h 53"/>
                <a:gd name="T26" fmla="*/ 5 w 31"/>
                <a:gd name="T27" fmla="*/ 20 h 53"/>
                <a:gd name="T28" fmla="*/ 8 w 31"/>
                <a:gd name="T29" fmla="*/ 13 h 53"/>
                <a:gd name="T30" fmla="*/ 16 w 31"/>
                <a:gd name="T31" fmla="*/ 9 h 53"/>
                <a:gd name="T32" fmla="*/ 31 w 31"/>
                <a:gd name="T33" fmla="*/ 1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53"/>
                <a:gd name="T53" fmla="*/ 31 w 31"/>
                <a:gd name="T54" fmla="*/ 53 h 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53">
                  <a:moveTo>
                    <a:pt x="31" y="11"/>
                  </a:moveTo>
                  <a:lnTo>
                    <a:pt x="28" y="8"/>
                  </a:lnTo>
                  <a:lnTo>
                    <a:pt x="20" y="3"/>
                  </a:lnTo>
                  <a:lnTo>
                    <a:pt x="12" y="0"/>
                  </a:lnTo>
                  <a:lnTo>
                    <a:pt x="5" y="3"/>
                  </a:lnTo>
                  <a:lnTo>
                    <a:pt x="1" y="13"/>
                  </a:lnTo>
                  <a:lnTo>
                    <a:pt x="0" y="27"/>
                  </a:lnTo>
                  <a:lnTo>
                    <a:pt x="2" y="42"/>
                  </a:lnTo>
                  <a:lnTo>
                    <a:pt x="8" y="53"/>
                  </a:lnTo>
                  <a:lnTo>
                    <a:pt x="9" y="53"/>
                  </a:lnTo>
                  <a:lnTo>
                    <a:pt x="9" y="48"/>
                  </a:lnTo>
                  <a:lnTo>
                    <a:pt x="7" y="40"/>
                  </a:lnTo>
                  <a:lnTo>
                    <a:pt x="5" y="30"/>
                  </a:lnTo>
                  <a:lnTo>
                    <a:pt x="5" y="20"/>
                  </a:lnTo>
                  <a:lnTo>
                    <a:pt x="8" y="13"/>
                  </a:lnTo>
                  <a:lnTo>
                    <a:pt x="16" y="9"/>
                  </a:lnTo>
                  <a:lnTo>
                    <a:pt x="31" y="11"/>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2" name="Freeform 37"/>
            <p:cNvSpPr>
              <a:spLocks noChangeArrowheads="1"/>
            </p:cNvSpPr>
            <p:nvPr/>
          </p:nvSpPr>
          <p:spPr bwMode="auto">
            <a:xfrm>
              <a:off x="388" y="213"/>
              <a:ext cx="10" cy="23"/>
            </a:xfrm>
            <a:custGeom>
              <a:avLst/>
              <a:gdLst>
                <a:gd name="T0" fmla="*/ 10 w 20"/>
                <a:gd name="T1" fmla="*/ 0 h 45"/>
                <a:gd name="T2" fmla="*/ 9 w 20"/>
                <a:gd name="T3" fmla="*/ 3 h 45"/>
                <a:gd name="T4" fmla="*/ 9 w 20"/>
                <a:gd name="T5" fmla="*/ 12 h 45"/>
                <a:gd name="T6" fmla="*/ 10 w 20"/>
                <a:gd name="T7" fmla="*/ 22 h 45"/>
                <a:gd name="T8" fmla="*/ 13 w 20"/>
                <a:gd name="T9" fmla="*/ 27 h 45"/>
                <a:gd name="T10" fmla="*/ 18 w 20"/>
                <a:gd name="T11" fmla="*/ 30 h 45"/>
                <a:gd name="T12" fmla="*/ 20 w 20"/>
                <a:gd name="T13" fmla="*/ 34 h 45"/>
                <a:gd name="T14" fmla="*/ 20 w 20"/>
                <a:gd name="T15" fmla="*/ 40 h 45"/>
                <a:gd name="T16" fmla="*/ 19 w 20"/>
                <a:gd name="T17" fmla="*/ 45 h 45"/>
                <a:gd name="T18" fmla="*/ 12 w 20"/>
                <a:gd name="T19" fmla="*/ 45 h 45"/>
                <a:gd name="T20" fmla="*/ 4 w 20"/>
                <a:gd name="T21" fmla="*/ 37 h 45"/>
                <a:gd name="T22" fmla="*/ 0 w 20"/>
                <a:gd name="T23" fmla="*/ 22 h 45"/>
                <a:gd name="T24" fmla="*/ 10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10" y="0"/>
                  </a:moveTo>
                  <a:lnTo>
                    <a:pt x="9" y="3"/>
                  </a:lnTo>
                  <a:lnTo>
                    <a:pt x="9" y="12"/>
                  </a:lnTo>
                  <a:lnTo>
                    <a:pt x="10" y="22"/>
                  </a:lnTo>
                  <a:lnTo>
                    <a:pt x="13" y="27"/>
                  </a:lnTo>
                  <a:lnTo>
                    <a:pt x="18" y="30"/>
                  </a:lnTo>
                  <a:lnTo>
                    <a:pt x="20" y="34"/>
                  </a:lnTo>
                  <a:lnTo>
                    <a:pt x="20" y="40"/>
                  </a:lnTo>
                  <a:lnTo>
                    <a:pt x="19" y="45"/>
                  </a:lnTo>
                  <a:lnTo>
                    <a:pt x="12" y="45"/>
                  </a:lnTo>
                  <a:lnTo>
                    <a:pt x="4" y="37"/>
                  </a:lnTo>
                  <a:lnTo>
                    <a:pt x="0" y="22"/>
                  </a:lnTo>
                  <a:lnTo>
                    <a:pt x="10" y="0"/>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3" name="Freeform 38"/>
            <p:cNvSpPr>
              <a:spLocks noChangeArrowheads="1"/>
            </p:cNvSpPr>
            <p:nvPr/>
          </p:nvSpPr>
          <p:spPr bwMode="auto">
            <a:xfrm>
              <a:off x="483" y="11"/>
              <a:ext cx="87" cy="38"/>
            </a:xfrm>
            <a:custGeom>
              <a:avLst/>
              <a:gdLst>
                <a:gd name="T0" fmla="*/ 30 w 173"/>
                <a:gd name="T1" fmla="*/ 0 h 76"/>
                <a:gd name="T2" fmla="*/ 41 w 173"/>
                <a:gd name="T3" fmla="*/ 0 h 76"/>
                <a:gd name="T4" fmla="*/ 60 w 173"/>
                <a:gd name="T5" fmla="*/ 1 h 76"/>
                <a:gd name="T6" fmla="*/ 80 w 173"/>
                <a:gd name="T7" fmla="*/ 5 h 76"/>
                <a:gd name="T8" fmla="*/ 100 w 173"/>
                <a:gd name="T9" fmla="*/ 13 h 76"/>
                <a:gd name="T10" fmla="*/ 124 w 173"/>
                <a:gd name="T11" fmla="*/ 26 h 76"/>
                <a:gd name="T12" fmla="*/ 148 w 173"/>
                <a:gd name="T13" fmla="*/ 39 h 76"/>
                <a:gd name="T14" fmla="*/ 167 w 173"/>
                <a:gd name="T15" fmla="*/ 51 h 76"/>
                <a:gd name="T16" fmla="*/ 173 w 173"/>
                <a:gd name="T17" fmla="*/ 58 h 76"/>
                <a:gd name="T18" fmla="*/ 158 w 173"/>
                <a:gd name="T19" fmla="*/ 52 h 76"/>
                <a:gd name="T20" fmla="*/ 135 w 173"/>
                <a:gd name="T21" fmla="*/ 41 h 76"/>
                <a:gd name="T22" fmla="*/ 115 w 173"/>
                <a:gd name="T23" fmla="*/ 30 h 76"/>
                <a:gd name="T24" fmla="*/ 110 w 173"/>
                <a:gd name="T25" fmla="*/ 31 h 76"/>
                <a:gd name="T26" fmla="*/ 129 w 173"/>
                <a:gd name="T27" fmla="*/ 56 h 76"/>
                <a:gd name="T28" fmla="*/ 135 w 173"/>
                <a:gd name="T29" fmla="*/ 68 h 76"/>
                <a:gd name="T30" fmla="*/ 125 w 173"/>
                <a:gd name="T31" fmla="*/ 59 h 76"/>
                <a:gd name="T32" fmla="*/ 109 w 173"/>
                <a:gd name="T33" fmla="*/ 43 h 76"/>
                <a:gd name="T34" fmla="*/ 93 w 173"/>
                <a:gd name="T35" fmla="*/ 29 h 76"/>
                <a:gd name="T36" fmla="*/ 85 w 173"/>
                <a:gd name="T37" fmla="*/ 31 h 76"/>
                <a:gd name="T38" fmla="*/ 93 w 173"/>
                <a:gd name="T39" fmla="*/ 62 h 76"/>
                <a:gd name="T40" fmla="*/ 99 w 173"/>
                <a:gd name="T41" fmla="*/ 76 h 76"/>
                <a:gd name="T42" fmla="*/ 92 w 173"/>
                <a:gd name="T43" fmla="*/ 66 h 76"/>
                <a:gd name="T44" fmla="*/ 79 w 173"/>
                <a:gd name="T45" fmla="*/ 49 h 76"/>
                <a:gd name="T46" fmla="*/ 68 w 173"/>
                <a:gd name="T47" fmla="*/ 32 h 76"/>
                <a:gd name="T48" fmla="*/ 60 w 173"/>
                <a:gd name="T49" fmla="*/ 27 h 76"/>
                <a:gd name="T50" fmla="*/ 45 w 173"/>
                <a:gd name="T51" fmla="*/ 39 h 76"/>
                <a:gd name="T52" fmla="*/ 34 w 173"/>
                <a:gd name="T53" fmla="*/ 60 h 76"/>
                <a:gd name="T54" fmla="*/ 34 w 173"/>
                <a:gd name="T55" fmla="*/ 28 h 76"/>
                <a:gd name="T56" fmla="*/ 30 w 173"/>
                <a:gd name="T57" fmla="*/ 19 h 76"/>
                <a:gd name="T58" fmla="*/ 8 w 173"/>
                <a:gd name="T59" fmla="*/ 22 h 76"/>
                <a:gd name="T60" fmla="*/ 0 w 173"/>
                <a:gd name="T61" fmla="*/ 28 h 76"/>
                <a:gd name="T62" fmla="*/ 4 w 173"/>
                <a:gd name="T63" fmla="*/ 8 h 76"/>
                <a:gd name="T64" fmla="*/ 7 w 173"/>
                <a:gd name="T65" fmla="*/ 3 h 76"/>
                <a:gd name="T66" fmla="*/ 19 w 173"/>
                <a:gd name="T67" fmla="*/ 6 h 76"/>
                <a:gd name="T68" fmla="*/ 34 w 173"/>
                <a:gd name="T69" fmla="*/ 6 h 76"/>
                <a:gd name="T70" fmla="*/ 31 w 173"/>
                <a:gd name="T71" fmla="*/ 1 h 7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3"/>
                <a:gd name="T109" fmla="*/ 0 h 76"/>
                <a:gd name="T110" fmla="*/ 173 w 173"/>
                <a:gd name="T111" fmla="*/ 76 h 7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3" h="76">
                  <a:moveTo>
                    <a:pt x="29" y="0"/>
                  </a:moveTo>
                  <a:lnTo>
                    <a:pt x="30" y="0"/>
                  </a:lnTo>
                  <a:lnTo>
                    <a:pt x="34" y="0"/>
                  </a:lnTo>
                  <a:lnTo>
                    <a:pt x="41" y="0"/>
                  </a:lnTo>
                  <a:lnTo>
                    <a:pt x="50" y="0"/>
                  </a:lnTo>
                  <a:lnTo>
                    <a:pt x="60" y="1"/>
                  </a:lnTo>
                  <a:lnTo>
                    <a:pt x="70" y="4"/>
                  </a:lnTo>
                  <a:lnTo>
                    <a:pt x="80" y="5"/>
                  </a:lnTo>
                  <a:lnTo>
                    <a:pt x="90" y="8"/>
                  </a:lnTo>
                  <a:lnTo>
                    <a:pt x="100" y="13"/>
                  </a:lnTo>
                  <a:lnTo>
                    <a:pt x="112" y="19"/>
                  </a:lnTo>
                  <a:lnTo>
                    <a:pt x="124" y="26"/>
                  </a:lnTo>
                  <a:lnTo>
                    <a:pt x="137" y="32"/>
                  </a:lnTo>
                  <a:lnTo>
                    <a:pt x="148" y="39"/>
                  </a:lnTo>
                  <a:lnTo>
                    <a:pt x="159" y="45"/>
                  </a:lnTo>
                  <a:lnTo>
                    <a:pt x="167" y="51"/>
                  </a:lnTo>
                  <a:lnTo>
                    <a:pt x="173" y="56"/>
                  </a:lnTo>
                  <a:lnTo>
                    <a:pt x="173" y="58"/>
                  </a:lnTo>
                  <a:lnTo>
                    <a:pt x="167" y="56"/>
                  </a:lnTo>
                  <a:lnTo>
                    <a:pt x="158" y="52"/>
                  </a:lnTo>
                  <a:lnTo>
                    <a:pt x="147" y="46"/>
                  </a:lnTo>
                  <a:lnTo>
                    <a:pt x="135" y="41"/>
                  </a:lnTo>
                  <a:lnTo>
                    <a:pt x="124" y="35"/>
                  </a:lnTo>
                  <a:lnTo>
                    <a:pt x="115" y="30"/>
                  </a:lnTo>
                  <a:lnTo>
                    <a:pt x="110" y="28"/>
                  </a:lnTo>
                  <a:lnTo>
                    <a:pt x="110" y="31"/>
                  </a:lnTo>
                  <a:lnTo>
                    <a:pt x="120" y="42"/>
                  </a:lnTo>
                  <a:lnTo>
                    <a:pt x="129" y="56"/>
                  </a:lnTo>
                  <a:lnTo>
                    <a:pt x="136" y="67"/>
                  </a:lnTo>
                  <a:lnTo>
                    <a:pt x="135" y="68"/>
                  </a:lnTo>
                  <a:lnTo>
                    <a:pt x="131" y="66"/>
                  </a:lnTo>
                  <a:lnTo>
                    <a:pt x="125" y="59"/>
                  </a:lnTo>
                  <a:lnTo>
                    <a:pt x="117" y="52"/>
                  </a:lnTo>
                  <a:lnTo>
                    <a:pt x="109" y="43"/>
                  </a:lnTo>
                  <a:lnTo>
                    <a:pt x="101" y="36"/>
                  </a:lnTo>
                  <a:lnTo>
                    <a:pt x="93" y="29"/>
                  </a:lnTo>
                  <a:lnTo>
                    <a:pt x="88" y="27"/>
                  </a:lnTo>
                  <a:lnTo>
                    <a:pt x="85" y="31"/>
                  </a:lnTo>
                  <a:lnTo>
                    <a:pt x="87" y="45"/>
                  </a:lnTo>
                  <a:lnTo>
                    <a:pt x="93" y="62"/>
                  </a:lnTo>
                  <a:lnTo>
                    <a:pt x="99" y="75"/>
                  </a:lnTo>
                  <a:lnTo>
                    <a:pt x="99" y="76"/>
                  </a:lnTo>
                  <a:lnTo>
                    <a:pt x="97" y="73"/>
                  </a:lnTo>
                  <a:lnTo>
                    <a:pt x="92" y="66"/>
                  </a:lnTo>
                  <a:lnTo>
                    <a:pt x="85" y="58"/>
                  </a:lnTo>
                  <a:lnTo>
                    <a:pt x="79" y="49"/>
                  </a:lnTo>
                  <a:lnTo>
                    <a:pt x="72" y="39"/>
                  </a:lnTo>
                  <a:lnTo>
                    <a:pt x="68" y="32"/>
                  </a:lnTo>
                  <a:lnTo>
                    <a:pt x="64" y="28"/>
                  </a:lnTo>
                  <a:lnTo>
                    <a:pt x="60" y="27"/>
                  </a:lnTo>
                  <a:lnTo>
                    <a:pt x="52" y="30"/>
                  </a:lnTo>
                  <a:lnTo>
                    <a:pt x="45" y="39"/>
                  </a:lnTo>
                  <a:lnTo>
                    <a:pt x="38" y="56"/>
                  </a:lnTo>
                  <a:lnTo>
                    <a:pt x="34" y="60"/>
                  </a:lnTo>
                  <a:lnTo>
                    <a:pt x="33" y="46"/>
                  </a:lnTo>
                  <a:lnTo>
                    <a:pt x="34" y="28"/>
                  </a:lnTo>
                  <a:lnTo>
                    <a:pt x="34" y="19"/>
                  </a:lnTo>
                  <a:lnTo>
                    <a:pt x="30" y="19"/>
                  </a:lnTo>
                  <a:lnTo>
                    <a:pt x="19" y="20"/>
                  </a:lnTo>
                  <a:lnTo>
                    <a:pt x="8" y="22"/>
                  </a:lnTo>
                  <a:lnTo>
                    <a:pt x="1" y="28"/>
                  </a:lnTo>
                  <a:lnTo>
                    <a:pt x="0" y="28"/>
                  </a:lnTo>
                  <a:lnTo>
                    <a:pt x="2" y="19"/>
                  </a:lnTo>
                  <a:lnTo>
                    <a:pt x="4" y="8"/>
                  </a:lnTo>
                  <a:lnTo>
                    <a:pt x="6" y="3"/>
                  </a:lnTo>
                  <a:lnTo>
                    <a:pt x="7" y="3"/>
                  </a:lnTo>
                  <a:lnTo>
                    <a:pt x="12" y="4"/>
                  </a:lnTo>
                  <a:lnTo>
                    <a:pt x="19" y="6"/>
                  </a:lnTo>
                  <a:lnTo>
                    <a:pt x="29" y="6"/>
                  </a:lnTo>
                  <a:lnTo>
                    <a:pt x="34" y="6"/>
                  </a:lnTo>
                  <a:lnTo>
                    <a:pt x="33" y="4"/>
                  </a:lnTo>
                  <a:lnTo>
                    <a:pt x="31" y="1"/>
                  </a:lnTo>
                  <a:lnTo>
                    <a:pt x="29" y="0"/>
                  </a:lnTo>
                  <a:close/>
                </a:path>
              </a:pathLst>
            </a:custGeom>
            <a:solidFill>
              <a:srgbClr val="0000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4" name="Freeform 39"/>
            <p:cNvSpPr>
              <a:spLocks noChangeArrowheads="1"/>
            </p:cNvSpPr>
            <p:nvPr/>
          </p:nvSpPr>
          <p:spPr bwMode="auto">
            <a:xfrm>
              <a:off x="533" y="233"/>
              <a:ext cx="8" cy="13"/>
            </a:xfrm>
            <a:custGeom>
              <a:avLst/>
              <a:gdLst>
                <a:gd name="T0" fmla="*/ 6 w 16"/>
                <a:gd name="T1" fmla="*/ 0 h 26"/>
                <a:gd name="T2" fmla="*/ 8 w 16"/>
                <a:gd name="T3" fmla="*/ 2 h 26"/>
                <a:gd name="T4" fmla="*/ 13 w 16"/>
                <a:gd name="T5" fmla="*/ 8 h 26"/>
                <a:gd name="T6" fmla="*/ 16 w 16"/>
                <a:gd name="T7" fmla="*/ 15 h 26"/>
                <a:gd name="T8" fmla="*/ 15 w 16"/>
                <a:gd name="T9" fmla="*/ 22 h 26"/>
                <a:gd name="T10" fmla="*/ 10 w 16"/>
                <a:gd name="T11" fmla="*/ 25 h 26"/>
                <a:gd name="T12" fmla="*/ 6 w 16"/>
                <a:gd name="T13" fmla="*/ 26 h 26"/>
                <a:gd name="T14" fmla="*/ 1 w 16"/>
                <a:gd name="T15" fmla="*/ 25 h 26"/>
                <a:gd name="T16" fmla="*/ 0 w 16"/>
                <a:gd name="T17" fmla="*/ 24 h 26"/>
                <a:gd name="T18" fmla="*/ 6 w 16"/>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6"/>
                <a:gd name="T32" fmla="*/ 16 w 1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6">
                  <a:moveTo>
                    <a:pt x="6" y="0"/>
                  </a:moveTo>
                  <a:lnTo>
                    <a:pt x="8" y="2"/>
                  </a:lnTo>
                  <a:lnTo>
                    <a:pt x="13" y="8"/>
                  </a:lnTo>
                  <a:lnTo>
                    <a:pt x="16" y="15"/>
                  </a:lnTo>
                  <a:lnTo>
                    <a:pt x="15" y="22"/>
                  </a:lnTo>
                  <a:lnTo>
                    <a:pt x="10" y="25"/>
                  </a:lnTo>
                  <a:lnTo>
                    <a:pt x="6" y="26"/>
                  </a:lnTo>
                  <a:lnTo>
                    <a:pt x="1" y="25"/>
                  </a:lnTo>
                  <a:lnTo>
                    <a:pt x="0" y="24"/>
                  </a:lnTo>
                  <a:lnTo>
                    <a:pt x="6" y="0"/>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5" name="Freeform 40"/>
            <p:cNvSpPr>
              <a:spLocks noChangeArrowheads="1"/>
            </p:cNvSpPr>
            <p:nvPr/>
          </p:nvSpPr>
          <p:spPr bwMode="auto">
            <a:xfrm>
              <a:off x="82" y="365"/>
              <a:ext cx="439" cy="272"/>
            </a:xfrm>
            <a:custGeom>
              <a:avLst/>
              <a:gdLst>
                <a:gd name="T0" fmla="*/ 844 w 879"/>
                <a:gd name="T1" fmla="*/ 29 h 543"/>
                <a:gd name="T2" fmla="*/ 828 w 879"/>
                <a:gd name="T3" fmla="*/ 15 h 543"/>
                <a:gd name="T4" fmla="*/ 811 w 879"/>
                <a:gd name="T5" fmla="*/ 5 h 543"/>
                <a:gd name="T6" fmla="*/ 795 w 879"/>
                <a:gd name="T7" fmla="*/ 0 h 543"/>
                <a:gd name="T8" fmla="*/ 780 w 879"/>
                <a:gd name="T9" fmla="*/ 1 h 543"/>
                <a:gd name="T10" fmla="*/ 777 w 879"/>
                <a:gd name="T11" fmla="*/ 5 h 543"/>
                <a:gd name="T12" fmla="*/ 790 w 879"/>
                <a:gd name="T13" fmla="*/ 36 h 543"/>
                <a:gd name="T14" fmla="*/ 804 w 879"/>
                <a:gd name="T15" fmla="*/ 68 h 543"/>
                <a:gd name="T16" fmla="*/ 798 w 879"/>
                <a:gd name="T17" fmla="*/ 105 h 543"/>
                <a:gd name="T18" fmla="*/ 787 w 879"/>
                <a:gd name="T19" fmla="*/ 146 h 543"/>
                <a:gd name="T20" fmla="*/ 766 w 879"/>
                <a:gd name="T21" fmla="*/ 169 h 543"/>
                <a:gd name="T22" fmla="*/ 735 w 879"/>
                <a:gd name="T23" fmla="*/ 169 h 543"/>
                <a:gd name="T24" fmla="*/ 707 w 879"/>
                <a:gd name="T25" fmla="*/ 162 h 543"/>
                <a:gd name="T26" fmla="*/ 694 w 879"/>
                <a:gd name="T27" fmla="*/ 157 h 543"/>
                <a:gd name="T28" fmla="*/ 663 w 879"/>
                <a:gd name="T29" fmla="*/ 173 h 543"/>
                <a:gd name="T30" fmla="*/ 610 w 879"/>
                <a:gd name="T31" fmla="*/ 205 h 543"/>
                <a:gd name="T32" fmla="*/ 552 w 879"/>
                <a:gd name="T33" fmla="*/ 242 h 543"/>
                <a:gd name="T34" fmla="*/ 501 w 879"/>
                <a:gd name="T35" fmla="*/ 274 h 543"/>
                <a:gd name="T36" fmla="*/ 474 w 879"/>
                <a:gd name="T37" fmla="*/ 290 h 543"/>
                <a:gd name="T38" fmla="*/ 432 w 879"/>
                <a:gd name="T39" fmla="*/ 312 h 543"/>
                <a:gd name="T40" fmla="*/ 343 w 879"/>
                <a:gd name="T41" fmla="*/ 357 h 543"/>
                <a:gd name="T42" fmla="*/ 235 w 879"/>
                <a:gd name="T43" fmla="*/ 409 h 543"/>
                <a:gd name="T44" fmla="*/ 132 w 879"/>
                <a:gd name="T45" fmla="*/ 455 h 543"/>
                <a:gd name="T46" fmla="*/ 63 w 879"/>
                <a:gd name="T47" fmla="*/ 478 h 543"/>
                <a:gd name="T48" fmla="*/ 35 w 879"/>
                <a:gd name="T49" fmla="*/ 471 h 543"/>
                <a:gd name="T50" fmla="*/ 18 w 879"/>
                <a:gd name="T51" fmla="*/ 456 h 543"/>
                <a:gd name="T52" fmla="*/ 10 w 879"/>
                <a:gd name="T53" fmla="*/ 434 h 543"/>
                <a:gd name="T54" fmla="*/ 0 w 879"/>
                <a:gd name="T55" fmla="*/ 473 h 543"/>
                <a:gd name="T56" fmla="*/ 15 w 879"/>
                <a:gd name="T57" fmla="*/ 512 h 543"/>
                <a:gd name="T58" fmla="*/ 64 w 879"/>
                <a:gd name="T59" fmla="*/ 538 h 543"/>
                <a:gd name="T60" fmla="*/ 118 w 879"/>
                <a:gd name="T61" fmla="*/ 541 h 543"/>
                <a:gd name="T62" fmla="*/ 166 w 879"/>
                <a:gd name="T63" fmla="*/ 531 h 543"/>
                <a:gd name="T64" fmla="*/ 204 w 879"/>
                <a:gd name="T65" fmla="*/ 513 h 543"/>
                <a:gd name="T66" fmla="*/ 231 w 879"/>
                <a:gd name="T67" fmla="*/ 494 h 543"/>
                <a:gd name="T68" fmla="*/ 246 w 879"/>
                <a:gd name="T69" fmla="*/ 485 h 543"/>
                <a:gd name="T70" fmla="*/ 295 w 879"/>
                <a:gd name="T71" fmla="*/ 459 h 543"/>
                <a:gd name="T72" fmla="*/ 403 w 879"/>
                <a:gd name="T73" fmla="*/ 396 h 543"/>
                <a:gd name="T74" fmla="*/ 533 w 879"/>
                <a:gd name="T75" fmla="*/ 321 h 543"/>
                <a:gd name="T76" fmla="*/ 653 w 879"/>
                <a:gd name="T77" fmla="*/ 253 h 543"/>
                <a:gd name="T78" fmla="*/ 724 w 879"/>
                <a:gd name="T79" fmla="*/ 214 h 543"/>
                <a:gd name="T80" fmla="*/ 746 w 879"/>
                <a:gd name="T81" fmla="*/ 205 h 543"/>
                <a:gd name="T82" fmla="*/ 783 w 879"/>
                <a:gd name="T83" fmla="*/ 187 h 543"/>
                <a:gd name="T84" fmla="*/ 815 w 879"/>
                <a:gd name="T85" fmla="*/ 167 h 543"/>
                <a:gd name="T86" fmla="*/ 838 w 879"/>
                <a:gd name="T87" fmla="*/ 105 h 543"/>
                <a:gd name="T88" fmla="*/ 848 w 879"/>
                <a:gd name="T89" fmla="*/ 104 h 543"/>
                <a:gd name="T90" fmla="*/ 866 w 879"/>
                <a:gd name="T91" fmla="*/ 104 h 543"/>
                <a:gd name="T92" fmla="*/ 879 w 879"/>
                <a:gd name="T93" fmla="*/ 97 h 543"/>
                <a:gd name="T94" fmla="*/ 853 w 879"/>
                <a:gd name="T95" fmla="*/ 53 h 54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79"/>
                <a:gd name="T145" fmla="*/ 0 h 543"/>
                <a:gd name="T146" fmla="*/ 879 w 879"/>
                <a:gd name="T147" fmla="*/ 543 h 54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79" h="543">
                  <a:moveTo>
                    <a:pt x="849" y="39"/>
                  </a:moveTo>
                  <a:lnTo>
                    <a:pt x="848" y="35"/>
                  </a:lnTo>
                  <a:lnTo>
                    <a:pt x="844" y="29"/>
                  </a:lnTo>
                  <a:lnTo>
                    <a:pt x="840" y="24"/>
                  </a:lnTo>
                  <a:lnTo>
                    <a:pt x="834" y="20"/>
                  </a:lnTo>
                  <a:lnTo>
                    <a:pt x="828" y="15"/>
                  </a:lnTo>
                  <a:lnTo>
                    <a:pt x="821" y="11"/>
                  </a:lnTo>
                  <a:lnTo>
                    <a:pt x="815" y="8"/>
                  </a:lnTo>
                  <a:lnTo>
                    <a:pt x="811" y="5"/>
                  </a:lnTo>
                  <a:lnTo>
                    <a:pt x="806" y="2"/>
                  </a:lnTo>
                  <a:lnTo>
                    <a:pt x="800" y="1"/>
                  </a:lnTo>
                  <a:lnTo>
                    <a:pt x="795" y="0"/>
                  </a:lnTo>
                  <a:lnTo>
                    <a:pt x="789" y="0"/>
                  </a:lnTo>
                  <a:lnTo>
                    <a:pt x="784" y="0"/>
                  </a:lnTo>
                  <a:lnTo>
                    <a:pt x="780" y="1"/>
                  </a:lnTo>
                  <a:lnTo>
                    <a:pt x="777" y="1"/>
                  </a:lnTo>
                  <a:lnTo>
                    <a:pt x="776" y="1"/>
                  </a:lnTo>
                  <a:lnTo>
                    <a:pt x="777" y="5"/>
                  </a:lnTo>
                  <a:lnTo>
                    <a:pt x="782" y="14"/>
                  </a:lnTo>
                  <a:lnTo>
                    <a:pt x="787" y="25"/>
                  </a:lnTo>
                  <a:lnTo>
                    <a:pt x="790" y="36"/>
                  </a:lnTo>
                  <a:lnTo>
                    <a:pt x="795" y="45"/>
                  </a:lnTo>
                  <a:lnTo>
                    <a:pt x="800" y="55"/>
                  </a:lnTo>
                  <a:lnTo>
                    <a:pt x="804" y="68"/>
                  </a:lnTo>
                  <a:lnTo>
                    <a:pt x="803" y="83"/>
                  </a:lnTo>
                  <a:lnTo>
                    <a:pt x="800" y="93"/>
                  </a:lnTo>
                  <a:lnTo>
                    <a:pt x="798" y="105"/>
                  </a:lnTo>
                  <a:lnTo>
                    <a:pt x="795" y="119"/>
                  </a:lnTo>
                  <a:lnTo>
                    <a:pt x="791" y="132"/>
                  </a:lnTo>
                  <a:lnTo>
                    <a:pt x="787" y="146"/>
                  </a:lnTo>
                  <a:lnTo>
                    <a:pt x="781" y="158"/>
                  </a:lnTo>
                  <a:lnTo>
                    <a:pt x="774" y="166"/>
                  </a:lnTo>
                  <a:lnTo>
                    <a:pt x="766" y="169"/>
                  </a:lnTo>
                  <a:lnTo>
                    <a:pt x="757" y="170"/>
                  </a:lnTo>
                  <a:lnTo>
                    <a:pt x="746" y="170"/>
                  </a:lnTo>
                  <a:lnTo>
                    <a:pt x="735" y="169"/>
                  </a:lnTo>
                  <a:lnTo>
                    <a:pt x="726" y="167"/>
                  </a:lnTo>
                  <a:lnTo>
                    <a:pt x="715" y="165"/>
                  </a:lnTo>
                  <a:lnTo>
                    <a:pt x="707" y="162"/>
                  </a:lnTo>
                  <a:lnTo>
                    <a:pt x="701" y="160"/>
                  </a:lnTo>
                  <a:lnTo>
                    <a:pt x="698" y="157"/>
                  </a:lnTo>
                  <a:lnTo>
                    <a:pt x="694" y="157"/>
                  </a:lnTo>
                  <a:lnTo>
                    <a:pt x="688" y="160"/>
                  </a:lnTo>
                  <a:lnTo>
                    <a:pt x="677" y="165"/>
                  </a:lnTo>
                  <a:lnTo>
                    <a:pt x="663" y="173"/>
                  </a:lnTo>
                  <a:lnTo>
                    <a:pt x="647" y="182"/>
                  </a:lnTo>
                  <a:lnTo>
                    <a:pt x="630" y="194"/>
                  </a:lnTo>
                  <a:lnTo>
                    <a:pt x="610" y="205"/>
                  </a:lnTo>
                  <a:lnTo>
                    <a:pt x="591" y="217"/>
                  </a:lnTo>
                  <a:lnTo>
                    <a:pt x="571" y="229"/>
                  </a:lnTo>
                  <a:lnTo>
                    <a:pt x="552" y="242"/>
                  </a:lnTo>
                  <a:lnTo>
                    <a:pt x="533" y="253"/>
                  </a:lnTo>
                  <a:lnTo>
                    <a:pt x="516" y="265"/>
                  </a:lnTo>
                  <a:lnTo>
                    <a:pt x="501" y="274"/>
                  </a:lnTo>
                  <a:lnTo>
                    <a:pt x="489" y="281"/>
                  </a:lnTo>
                  <a:lnTo>
                    <a:pt x="480" y="287"/>
                  </a:lnTo>
                  <a:lnTo>
                    <a:pt x="474" y="290"/>
                  </a:lnTo>
                  <a:lnTo>
                    <a:pt x="467" y="294"/>
                  </a:lnTo>
                  <a:lnTo>
                    <a:pt x="452" y="302"/>
                  </a:lnTo>
                  <a:lnTo>
                    <a:pt x="432" y="312"/>
                  </a:lnTo>
                  <a:lnTo>
                    <a:pt x="406" y="325"/>
                  </a:lnTo>
                  <a:lnTo>
                    <a:pt x="376" y="340"/>
                  </a:lnTo>
                  <a:lnTo>
                    <a:pt x="343" y="357"/>
                  </a:lnTo>
                  <a:lnTo>
                    <a:pt x="308" y="374"/>
                  </a:lnTo>
                  <a:lnTo>
                    <a:pt x="272" y="392"/>
                  </a:lnTo>
                  <a:lnTo>
                    <a:pt x="235" y="409"/>
                  </a:lnTo>
                  <a:lnTo>
                    <a:pt x="199" y="426"/>
                  </a:lnTo>
                  <a:lnTo>
                    <a:pt x="164" y="441"/>
                  </a:lnTo>
                  <a:lnTo>
                    <a:pt x="132" y="455"/>
                  </a:lnTo>
                  <a:lnTo>
                    <a:pt x="104" y="465"/>
                  </a:lnTo>
                  <a:lnTo>
                    <a:pt x="80" y="473"/>
                  </a:lnTo>
                  <a:lnTo>
                    <a:pt x="63" y="478"/>
                  </a:lnTo>
                  <a:lnTo>
                    <a:pt x="51" y="478"/>
                  </a:lnTo>
                  <a:lnTo>
                    <a:pt x="42" y="475"/>
                  </a:lnTo>
                  <a:lnTo>
                    <a:pt x="35" y="471"/>
                  </a:lnTo>
                  <a:lnTo>
                    <a:pt x="28" y="468"/>
                  </a:lnTo>
                  <a:lnTo>
                    <a:pt x="23" y="462"/>
                  </a:lnTo>
                  <a:lnTo>
                    <a:pt x="18" y="456"/>
                  </a:lnTo>
                  <a:lnTo>
                    <a:pt x="15" y="450"/>
                  </a:lnTo>
                  <a:lnTo>
                    <a:pt x="12" y="442"/>
                  </a:lnTo>
                  <a:lnTo>
                    <a:pt x="10" y="434"/>
                  </a:lnTo>
                  <a:lnTo>
                    <a:pt x="4" y="447"/>
                  </a:lnTo>
                  <a:lnTo>
                    <a:pt x="1" y="461"/>
                  </a:lnTo>
                  <a:lnTo>
                    <a:pt x="0" y="473"/>
                  </a:lnTo>
                  <a:lnTo>
                    <a:pt x="1" y="486"/>
                  </a:lnTo>
                  <a:lnTo>
                    <a:pt x="5" y="499"/>
                  </a:lnTo>
                  <a:lnTo>
                    <a:pt x="15" y="512"/>
                  </a:lnTo>
                  <a:lnTo>
                    <a:pt x="27" y="522"/>
                  </a:lnTo>
                  <a:lnTo>
                    <a:pt x="46" y="531"/>
                  </a:lnTo>
                  <a:lnTo>
                    <a:pt x="64" y="538"/>
                  </a:lnTo>
                  <a:lnTo>
                    <a:pt x="84" y="541"/>
                  </a:lnTo>
                  <a:lnTo>
                    <a:pt x="101" y="543"/>
                  </a:lnTo>
                  <a:lnTo>
                    <a:pt x="118" y="541"/>
                  </a:lnTo>
                  <a:lnTo>
                    <a:pt x="134" y="539"/>
                  </a:lnTo>
                  <a:lnTo>
                    <a:pt x="151" y="536"/>
                  </a:lnTo>
                  <a:lnTo>
                    <a:pt x="166" y="531"/>
                  </a:lnTo>
                  <a:lnTo>
                    <a:pt x="179" y="525"/>
                  </a:lnTo>
                  <a:lnTo>
                    <a:pt x="192" y="520"/>
                  </a:lnTo>
                  <a:lnTo>
                    <a:pt x="204" y="513"/>
                  </a:lnTo>
                  <a:lnTo>
                    <a:pt x="214" y="506"/>
                  </a:lnTo>
                  <a:lnTo>
                    <a:pt x="223" y="500"/>
                  </a:lnTo>
                  <a:lnTo>
                    <a:pt x="231" y="494"/>
                  </a:lnTo>
                  <a:lnTo>
                    <a:pt x="238" y="490"/>
                  </a:lnTo>
                  <a:lnTo>
                    <a:pt x="243" y="487"/>
                  </a:lnTo>
                  <a:lnTo>
                    <a:pt x="246" y="485"/>
                  </a:lnTo>
                  <a:lnTo>
                    <a:pt x="254" y="482"/>
                  </a:lnTo>
                  <a:lnTo>
                    <a:pt x="270" y="472"/>
                  </a:lnTo>
                  <a:lnTo>
                    <a:pt x="295" y="459"/>
                  </a:lnTo>
                  <a:lnTo>
                    <a:pt x="326" y="440"/>
                  </a:lnTo>
                  <a:lnTo>
                    <a:pt x="363" y="419"/>
                  </a:lnTo>
                  <a:lnTo>
                    <a:pt x="403" y="396"/>
                  </a:lnTo>
                  <a:lnTo>
                    <a:pt x="446" y="372"/>
                  </a:lnTo>
                  <a:lnTo>
                    <a:pt x="489" y="347"/>
                  </a:lnTo>
                  <a:lnTo>
                    <a:pt x="533" y="321"/>
                  </a:lnTo>
                  <a:lnTo>
                    <a:pt x="577" y="297"/>
                  </a:lnTo>
                  <a:lnTo>
                    <a:pt x="616" y="274"/>
                  </a:lnTo>
                  <a:lnTo>
                    <a:pt x="653" y="253"/>
                  </a:lnTo>
                  <a:lnTo>
                    <a:pt x="683" y="236"/>
                  </a:lnTo>
                  <a:lnTo>
                    <a:pt x="708" y="223"/>
                  </a:lnTo>
                  <a:lnTo>
                    <a:pt x="724" y="214"/>
                  </a:lnTo>
                  <a:lnTo>
                    <a:pt x="731" y="211"/>
                  </a:lnTo>
                  <a:lnTo>
                    <a:pt x="737" y="210"/>
                  </a:lnTo>
                  <a:lnTo>
                    <a:pt x="746" y="205"/>
                  </a:lnTo>
                  <a:lnTo>
                    <a:pt x="758" y="200"/>
                  </a:lnTo>
                  <a:lnTo>
                    <a:pt x="770" y="194"/>
                  </a:lnTo>
                  <a:lnTo>
                    <a:pt x="783" y="187"/>
                  </a:lnTo>
                  <a:lnTo>
                    <a:pt x="796" y="180"/>
                  </a:lnTo>
                  <a:lnTo>
                    <a:pt x="806" y="173"/>
                  </a:lnTo>
                  <a:lnTo>
                    <a:pt x="815" y="167"/>
                  </a:lnTo>
                  <a:lnTo>
                    <a:pt x="828" y="150"/>
                  </a:lnTo>
                  <a:lnTo>
                    <a:pt x="835" y="124"/>
                  </a:lnTo>
                  <a:lnTo>
                    <a:pt x="838" y="105"/>
                  </a:lnTo>
                  <a:lnTo>
                    <a:pt x="841" y="99"/>
                  </a:lnTo>
                  <a:lnTo>
                    <a:pt x="843" y="102"/>
                  </a:lnTo>
                  <a:lnTo>
                    <a:pt x="848" y="104"/>
                  </a:lnTo>
                  <a:lnTo>
                    <a:pt x="853" y="105"/>
                  </a:lnTo>
                  <a:lnTo>
                    <a:pt x="860" y="105"/>
                  </a:lnTo>
                  <a:lnTo>
                    <a:pt x="866" y="104"/>
                  </a:lnTo>
                  <a:lnTo>
                    <a:pt x="872" y="102"/>
                  </a:lnTo>
                  <a:lnTo>
                    <a:pt x="877" y="100"/>
                  </a:lnTo>
                  <a:lnTo>
                    <a:pt x="879" y="97"/>
                  </a:lnTo>
                  <a:lnTo>
                    <a:pt x="874" y="90"/>
                  </a:lnTo>
                  <a:lnTo>
                    <a:pt x="864" y="73"/>
                  </a:lnTo>
                  <a:lnTo>
                    <a:pt x="853" y="53"/>
                  </a:lnTo>
                  <a:lnTo>
                    <a:pt x="849" y="39"/>
                  </a:lnTo>
                  <a:close/>
                </a:path>
              </a:pathLst>
            </a:custGeom>
            <a:solidFill>
              <a:srgbClr val="BC93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6" name="Freeform 41"/>
            <p:cNvSpPr>
              <a:spLocks noChangeArrowheads="1"/>
            </p:cNvSpPr>
            <p:nvPr/>
          </p:nvSpPr>
          <p:spPr bwMode="auto">
            <a:xfrm>
              <a:off x="478" y="340"/>
              <a:ext cx="59" cy="55"/>
            </a:xfrm>
            <a:custGeom>
              <a:avLst/>
              <a:gdLst>
                <a:gd name="T0" fmla="*/ 118 w 119"/>
                <a:gd name="T1" fmla="*/ 95 h 111"/>
                <a:gd name="T2" fmla="*/ 119 w 119"/>
                <a:gd name="T3" fmla="*/ 93 h 111"/>
                <a:gd name="T4" fmla="*/ 119 w 119"/>
                <a:gd name="T5" fmla="*/ 91 h 111"/>
                <a:gd name="T6" fmla="*/ 119 w 119"/>
                <a:gd name="T7" fmla="*/ 89 h 111"/>
                <a:gd name="T8" fmla="*/ 119 w 119"/>
                <a:gd name="T9" fmla="*/ 87 h 111"/>
                <a:gd name="T10" fmla="*/ 113 w 119"/>
                <a:gd name="T11" fmla="*/ 85 h 111"/>
                <a:gd name="T12" fmla="*/ 107 w 119"/>
                <a:gd name="T13" fmla="*/ 83 h 111"/>
                <a:gd name="T14" fmla="*/ 104 w 119"/>
                <a:gd name="T15" fmla="*/ 81 h 111"/>
                <a:gd name="T16" fmla="*/ 102 w 119"/>
                <a:gd name="T17" fmla="*/ 80 h 111"/>
                <a:gd name="T18" fmla="*/ 99 w 119"/>
                <a:gd name="T19" fmla="*/ 72 h 111"/>
                <a:gd name="T20" fmla="*/ 94 w 119"/>
                <a:gd name="T21" fmla="*/ 52 h 111"/>
                <a:gd name="T22" fmla="*/ 87 w 119"/>
                <a:gd name="T23" fmla="*/ 32 h 111"/>
                <a:gd name="T24" fmla="*/ 81 w 119"/>
                <a:gd name="T25" fmla="*/ 22 h 111"/>
                <a:gd name="T26" fmla="*/ 75 w 119"/>
                <a:gd name="T27" fmla="*/ 20 h 111"/>
                <a:gd name="T28" fmla="*/ 65 w 119"/>
                <a:gd name="T29" fmla="*/ 16 h 111"/>
                <a:gd name="T30" fmla="*/ 52 w 119"/>
                <a:gd name="T31" fmla="*/ 13 h 111"/>
                <a:gd name="T32" fmla="*/ 37 w 119"/>
                <a:gd name="T33" fmla="*/ 9 h 111"/>
                <a:gd name="T34" fmla="*/ 23 w 119"/>
                <a:gd name="T35" fmla="*/ 6 h 111"/>
                <a:gd name="T36" fmla="*/ 12 w 119"/>
                <a:gd name="T37" fmla="*/ 2 h 111"/>
                <a:gd name="T38" fmla="*/ 4 w 119"/>
                <a:gd name="T39" fmla="*/ 1 h 111"/>
                <a:gd name="T40" fmla="*/ 0 w 119"/>
                <a:gd name="T41" fmla="*/ 0 h 111"/>
                <a:gd name="T42" fmla="*/ 65 w 119"/>
                <a:gd name="T43" fmla="*/ 35 h 111"/>
                <a:gd name="T44" fmla="*/ 84 w 119"/>
                <a:gd name="T45" fmla="*/ 106 h 111"/>
                <a:gd name="T46" fmla="*/ 92 w 119"/>
                <a:gd name="T47" fmla="*/ 111 h 111"/>
                <a:gd name="T48" fmla="*/ 102 w 119"/>
                <a:gd name="T49" fmla="*/ 111 h 111"/>
                <a:gd name="T50" fmla="*/ 111 w 119"/>
                <a:gd name="T51" fmla="*/ 105 h 111"/>
                <a:gd name="T52" fmla="*/ 118 w 119"/>
                <a:gd name="T53" fmla="*/ 95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
                <a:gd name="T82" fmla="*/ 0 h 111"/>
                <a:gd name="T83" fmla="*/ 119 w 119"/>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 h="111">
                  <a:moveTo>
                    <a:pt x="118" y="95"/>
                  </a:moveTo>
                  <a:lnTo>
                    <a:pt x="119" y="93"/>
                  </a:lnTo>
                  <a:lnTo>
                    <a:pt x="119" y="91"/>
                  </a:lnTo>
                  <a:lnTo>
                    <a:pt x="119" y="89"/>
                  </a:lnTo>
                  <a:lnTo>
                    <a:pt x="119" y="87"/>
                  </a:lnTo>
                  <a:lnTo>
                    <a:pt x="113" y="85"/>
                  </a:lnTo>
                  <a:lnTo>
                    <a:pt x="107" y="83"/>
                  </a:lnTo>
                  <a:lnTo>
                    <a:pt x="104" y="81"/>
                  </a:lnTo>
                  <a:lnTo>
                    <a:pt x="102" y="80"/>
                  </a:lnTo>
                  <a:lnTo>
                    <a:pt x="99" y="72"/>
                  </a:lnTo>
                  <a:lnTo>
                    <a:pt x="94" y="52"/>
                  </a:lnTo>
                  <a:lnTo>
                    <a:pt x="87" y="32"/>
                  </a:lnTo>
                  <a:lnTo>
                    <a:pt x="81" y="22"/>
                  </a:lnTo>
                  <a:lnTo>
                    <a:pt x="75" y="20"/>
                  </a:lnTo>
                  <a:lnTo>
                    <a:pt x="65" y="16"/>
                  </a:lnTo>
                  <a:lnTo>
                    <a:pt x="52" y="13"/>
                  </a:lnTo>
                  <a:lnTo>
                    <a:pt x="37" y="9"/>
                  </a:lnTo>
                  <a:lnTo>
                    <a:pt x="23" y="6"/>
                  </a:lnTo>
                  <a:lnTo>
                    <a:pt x="12" y="2"/>
                  </a:lnTo>
                  <a:lnTo>
                    <a:pt x="4" y="1"/>
                  </a:lnTo>
                  <a:lnTo>
                    <a:pt x="0" y="0"/>
                  </a:lnTo>
                  <a:lnTo>
                    <a:pt x="65" y="35"/>
                  </a:lnTo>
                  <a:lnTo>
                    <a:pt x="84" y="106"/>
                  </a:lnTo>
                  <a:lnTo>
                    <a:pt x="92" y="111"/>
                  </a:lnTo>
                  <a:lnTo>
                    <a:pt x="102" y="111"/>
                  </a:lnTo>
                  <a:lnTo>
                    <a:pt x="111" y="105"/>
                  </a:lnTo>
                  <a:lnTo>
                    <a:pt x="118" y="95"/>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7" name="Freeform 42"/>
            <p:cNvSpPr>
              <a:spLocks noChangeArrowheads="1"/>
            </p:cNvSpPr>
            <p:nvPr/>
          </p:nvSpPr>
          <p:spPr bwMode="auto">
            <a:xfrm>
              <a:off x="457" y="321"/>
              <a:ext cx="71" cy="22"/>
            </a:xfrm>
            <a:custGeom>
              <a:avLst/>
              <a:gdLst>
                <a:gd name="T0" fmla="*/ 140 w 140"/>
                <a:gd name="T1" fmla="*/ 42 h 44"/>
                <a:gd name="T2" fmla="*/ 137 w 140"/>
                <a:gd name="T3" fmla="*/ 38 h 44"/>
                <a:gd name="T4" fmla="*/ 134 w 140"/>
                <a:gd name="T5" fmla="*/ 32 h 44"/>
                <a:gd name="T6" fmla="*/ 130 w 140"/>
                <a:gd name="T7" fmla="*/ 28 h 44"/>
                <a:gd name="T8" fmla="*/ 128 w 140"/>
                <a:gd name="T9" fmla="*/ 23 h 44"/>
                <a:gd name="T10" fmla="*/ 124 w 140"/>
                <a:gd name="T11" fmla="*/ 20 h 44"/>
                <a:gd name="T12" fmla="*/ 119 w 140"/>
                <a:gd name="T13" fmla="*/ 16 h 44"/>
                <a:gd name="T14" fmla="*/ 112 w 140"/>
                <a:gd name="T15" fmla="*/ 13 h 44"/>
                <a:gd name="T16" fmla="*/ 105 w 140"/>
                <a:gd name="T17" fmla="*/ 9 h 44"/>
                <a:gd name="T18" fmla="*/ 98 w 140"/>
                <a:gd name="T19" fmla="*/ 6 h 44"/>
                <a:gd name="T20" fmla="*/ 91 w 140"/>
                <a:gd name="T21" fmla="*/ 4 h 44"/>
                <a:gd name="T22" fmla="*/ 85 w 140"/>
                <a:gd name="T23" fmla="*/ 1 h 44"/>
                <a:gd name="T24" fmla="*/ 82 w 140"/>
                <a:gd name="T25" fmla="*/ 0 h 44"/>
                <a:gd name="T26" fmla="*/ 76 w 140"/>
                <a:gd name="T27" fmla="*/ 0 h 44"/>
                <a:gd name="T28" fmla="*/ 66 w 140"/>
                <a:gd name="T29" fmla="*/ 3 h 44"/>
                <a:gd name="T30" fmla="*/ 53 w 140"/>
                <a:gd name="T31" fmla="*/ 6 h 44"/>
                <a:gd name="T32" fmla="*/ 38 w 140"/>
                <a:gd name="T33" fmla="*/ 9 h 44"/>
                <a:gd name="T34" fmla="*/ 24 w 140"/>
                <a:gd name="T35" fmla="*/ 13 h 44"/>
                <a:gd name="T36" fmla="*/ 11 w 140"/>
                <a:gd name="T37" fmla="*/ 15 h 44"/>
                <a:gd name="T38" fmla="*/ 3 w 140"/>
                <a:gd name="T39" fmla="*/ 18 h 44"/>
                <a:gd name="T40" fmla="*/ 0 w 140"/>
                <a:gd name="T41" fmla="*/ 19 h 44"/>
                <a:gd name="T42" fmla="*/ 51 w 140"/>
                <a:gd name="T43" fmla="*/ 14 h 44"/>
                <a:gd name="T44" fmla="*/ 140 w 140"/>
                <a:gd name="T45" fmla="*/ 44 h 44"/>
                <a:gd name="T46" fmla="*/ 140 w 140"/>
                <a:gd name="T47" fmla="*/ 43 h 44"/>
                <a:gd name="T48" fmla="*/ 140 w 140"/>
                <a:gd name="T49" fmla="*/ 43 h 44"/>
                <a:gd name="T50" fmla="*/ 140 w 140"/>
                <a:gd name="T51" fmla="*/ 43 h 44"/>
                <a:gd name="T52" fmla="*/ 140 w 140"/>
                <a:gd name="T53" fmla="*/ 42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0"/>
                <a:gd name="T82" fmla="*/ 0 h 44"/>
                <a:gd name="T83" fmla="*/ 140 w 140"/>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0" h="44">
                  <a:moveTo>
                    <a:pt x="140" y="42"/>
                  </a:moveTo>
                  <a:lnTo>
                    <a:pt x="137" y="38"/>
                  </a:lnTo>
                  <a:lnTo>
                    <a:pt x="134" y="32"/>
                  </a:lnTo>
                  <a:lnTo>
                    <a:pt x="130" y="28"/>
                  </a:lnTo>
                  <a:lnTo>
                    <a:pt x="128" y="23"/>
                  </a:lnTo>
                  <a:lnTo>
                    <a:pt x="124" y="20"/>
                  </a:lnTo>
                  <a:lnTo>
                    <a:pt x="119" y="16"/>
                  </a:lnTo>
                  <a:lnTo>
                    <a:pt x="112" y="13"/>
                  </a:lnTo>
                  <a:lnTo>
                    <a:pt x="105" y="9"/>
                  </a:lnTo>
                  <a:lnTo>
                    <a:pt x="98" y="6"/>
                  </a:lnTo>
                  <a:lnTo>
                    <a:pt x="91" y="4"/>
                  </a:lnTo>
                  <a:lnTo>
                    <a:pt x="85" y="1"/>
                  </a:lnTo>
                  <a:lnTo>
                    <a:pt x="82" y="0"/>
                  </a:lnTo>
                  <a:lnTo>
                    <a:pt x="76" y="0"/>
                  </a:lnTo>
                  <a:lnTo>
                    <a:pt x="66" y="3"/>
                  </a:lnTo>
                  <a:lnTo>
                    <a:pt x="53" y="6"/>
                  </a:lnTo>
                  <a:lnTo>
                    <a:pt x="38" y="9"/>
                  </a:lnTo>
                  <a:lnTo>
                    <a:pt x="24" y="13"/>
                  </a:lnTo>
                  <a:lnTo>
                    <a:pt x="11" y="15"/>
                  </a:lnTo>
                  <a:lnTo>
                    <a:pt x="3" y="18"/>
                  </a:lnTo>
                  <a:lnTo>
                    <a:pt x="0" y="19"/>
                  </a:lnTo>
                  <a:lnTo>
                    <a:pt x="51" y="14"/>
                  </a:lnTo>
                  <a:lnTo>
                    <a:pt x="140" y="44"/>
                  </a:lnTo>
                  <a:lnTo>
                    <a:pt x="140" y="43"/>
                  </a:lnTo>
                  <a:lnTo>
                    <a:pt x="140" y="43"/>
                  </a:lnTo>
                  <a:lnTo>
                    <a:pt x="140" y="43"/>
                  </a:lnTo>
                  <a:lnTo>
                    <a:pt x="140" y="42"/>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8" name="Freeform 43"/>
            <p:cNvSpPr>
              <a:spLocks noChangeArrowheads="1"/>
            </p:cNvSpPr>
            <p:nvPr/>
          </p:nvSpPr>
          <p:spPr bwMode="auto">
            <a:xfrm>
              <a:off x="470" y="365"/>
              <a:ext cx="32" cy="54"/>
            </a:xfrm>
            <a:custGeom>
              <a:avLst/>
              <a:gdLst>
                <a:gd name="T0" fmla="*/ 65 w 65"/>
                <a:gd name="T1" fmla="*/ 100 h 108"/>
                <a:gd name="T2" fmla="*/ 62 w 65"/>
                <a:gd name="T3" fmla="*/ 94 h 108"/>
                <a:gd name="T4" fmla="*/ 59 w 65"/>
                <a:gd name="T5" fmla="*/ 80 h 108"/>
                <a:gd name="T6" fmla="*/ 56 w 65"/>
                <a:gd name="T7" fmla="*/ 63 h 108"/>
                <a:gd name="T8" fmla="*/ 57 w 65"/>
                <a:gd name="T9" fmla="*/ 48 h 108"/>
                <a:gd name="T10" fmla="*/ 54 w 65"/>
                <a:gd name="T11" fmla="*/ 38 h 108"/>
                <a:gd name="T12" fmla="*/ 46 w 65"/>
                <a:gd name="T13" fmla="*/ 31 h 108"/>
                <a:gd name="T14" fmla="*/ 37 w 65"/>
                <a:gd name="T15" fmla="*/ 25 h 108"/>
                <a:gd name="T16" fmla="*/ 31 w 65"/>
                <a:gd name="T17" fmla="*/ 17 h 108"/>
                <a:gd name="T18" fmla="*/ 24 w 65"/>
                <a:gd name="T19" fmla="*/ 11 h 108"/>
                <a:gd name="T20" fmla="*/ 16 w 65"/>
                <a:gd name="T21" fmla="*/ 9 h 108"/>
                <a:gd name="T22" fmla="*/ 7 w 65"/>
                <a:gd name="T23" fmla="*/ 8 h 108"/>
                <a:gd name="T24" fmla="*/ 0 w 65"/>
                <a:gd name="T25" fmla="*/ 2 h 108"/>
                <a:gd name="T26" fmla="*/ 1 w 65"/>
                <a:gd name="T27" fmla="*/ 0 h 108"/>
                <a:gd name="T28" fmla="*/ 9 w 65"/>
                <a:gd name="T29" fmla="*/ 9 h 108"/>
                <a:gd name="T30" fmla="*/ 18 w 65"/>
                <a:gd name="T31" fmla="*/ 19 h 108"/>
                <a:gd name="T32" fmla="*/ 22 w 65"/>
                <a:gd name="T33" fmla="*/ 25 h 108"/>
                <a:gd name="T34" fmla="*/ 48 w 65"/>
                <a:gd name="T35" fmla="*/ 52 h 108"/>
                <a:gd name="T36" fmla="*/ 48 w 65"/>
                <a:gd name="T37" fmla="*/ 60 h 108"/>
                <a:gd name="T38" fmla="*/ 50 w 65"/>
                <a:gd name="T39" fmla="*/ 78 h 108"/>
                <a:gd name="T40" fmla="*/ 52 w 65"/>
                <a:gd name="T41" fmla="*/ 97 h 108"/>
                <a:gd name="T42" fmla="*/ 58 w 65"/>
                <a:gd name="T43" fmla="*/ 107 h 108"/>
                <a:gd name="T44" fmla="*/ 64 w 65"/>
                <a:gd name="T45" fmla="*/ 108 h 108"/>
                <a:gd name="T46" fmla="*/ 65 w 65"/>
                <a:gd name="T47" fmla="*/ 105 h 108"/>
                <a:gd name="T48" fmla="*/ 65 w 65"/>
                <a:gd name="T49" fmla="*/ 101 h 108"/>
                <a:gd name="T50" fmla="*/ 65 w 65"/>
                <a:gd name="T51" fmla="*/ 100 h 1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108"/>
                <a:gd name="T80" fmla="*/ 65 w 65"/>
                <a:gd name="T81" fmla="*/ 108 h 1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108">
                  <a:moveTo>
                    <a:pt x="65" y="100"/>
                  </a:moveTo>
                  <a:lnTo>
                    <a:pt x="62" y="94"/>
                  </a:lnTo>
                  <a:lnTo>
                    <a:pt x="59" y="80"/>
                  </a:lnTo>
                  <a:lnTo>
                    <a:pt x="56" y="63"/>
                  </a:lnTo>
                  <a:lnTo>
                    <a:pt x="57" y="48"/>
                  </a:lnTo>
                  <a:lnTo>
                    <a:pt x="54" y="38"/>
                  </a:lnTo>
                  <a:lnTo>
                    <a:pt x="46" y="31"/>
                  </a:lnTo>
                  <a:lnTo>
                    <a:pt x="37" y="25"/>
                  </a:lnTo>
                  <a:lnTo>
                    <a:pt x="31" y="17"/>
                  </a:lnTo>
                  <a:lnTo>
                    <a:pt x="24" y="11"/>
                  </a:lnTo>
                  <a:lnTo>
                    <a:pt x="16" y="9"/>
                  </a:lnTo>
                  <a:lnTo>
                    <a:pt x="7" y="8"/>
                  </a:lnTo>
                  <a:lnTo>
                    <a:pt x="0" y="2"/>
                  </a:lnTo>
                  <a:lnTo>
                    <a:pt x="1" y="0"/>
                  </a:lnTo>
                  <a:lnTo>
                    <a:pt x="9" y="9"/>
                  </a:lnTo>
                  <a:lnTo>
                    <a:pt x="18" y="19"/>
                  </a:lnTo>
                  <a:lnTo>
                    <a:pt x="22" y="25"/>
                  </a:lnTo>
                  <a:lnTo>
                    <a:pt x="48" y="52"/>
                  </a:lnTo>
                  <a:lnTo>
                    <a:pt x="48" y="60"/>
                  </a:lnTo>
                  <a:lnTo>
                    <a:pt x="50" y="78"/>
                  </a:lnTo>
                  <a:lnTo>
                    <a:pt x="52" y="97"/>
                  </a:lnTo>
                  <a:lnTo>
                    <a:pt x="58" y="107"/>
                  </a:lnTo>
                  <a:lnTo>
                    <a:pt x="64" y="108"/>
                  </a:lnTo>
                  <a:lnTo>
                    <a:pt x="65" y="105"/>
                  </a:lnTo>
                  <a:lnTo>
                    <a:pt x="65" y="101"/>
                  </a:lnTo>
                  <a:lnTo>
                    <a:pt x="65" y="10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9" name="Freeform 44"/>
            <p:cNvSpPr>
              <a:spLocks noChangeArrowheads="1"/>
            </p:cNvSpPr>
            <p:nvPr/>
          </p:nvSpPr>
          <p:spPr bwMode="auto">
            <a:xfrm>
              <a:off x="474" y="340"/>
              <a:ext cx="49" cy="54"/>
            </a:xfrm>
            <a:custGeom>
              <a:avLst/>
              <a:gdLst>
                <a:gd name="T0" fmla="*/ 91 w 98"/>
                <a:gd name="T1" fmla="*/ 105 h 109"/>
                <a:gd name="T2" fmla="*/ 89 w 98"/>
                <a:gd name="T3" fmla="*/ 95 h 109"/>
                <a:gd name="T4" fmla="*/ 83 w 98"/>
                <a:gd name="T5" fmla="*/ 73 h 109"/>
                <a:gd name="T6" fmla="*/ 76 w 98"/>
                <a:gd name="T7" fmla="*/ 51 h 109"/>
                <a:gd name="T8" fmla="*/ 71 w 98"/>
                <a:gd name="T9" fmla="*/ 41 h 109"/>
                <a:gd name="T10" fmla="*/ 66 w 98"/>
                <a:gd name="T11" fmla="*/ 38 h 109"/>
                <a:gd name="T12" fmla="*/ 57 w 98"/>
                <a:gd name="T13" fmla="*/ 34 h 109"/>
                <a:gd name="T14" fmla="*/ 45 w 98"/>
                <a:gd name="T15" fmla="*/ 27 h 109"/>
                <a:gd name="T16" fmla="*/ 33 w 98"/>
                <a:gd name="T17" fmla="*/ 20 h 109"/>
                <a:gd name="T18" fmla="*/ 21 w 98"/>
                <a:gd name="T19" fmla="*/ 13 h 109"/>
                <a:gd name="T20" fmla="*/ 11 w 98"/>
                <a:gd name="T21" fmla="*/ 6 h 109"/>
                <a:gd name="T22" fmla="*/ 3 w 98"/>
                <a:gd name="T23" fmla="*/ 1 h 109"/>
                <a:gd name="T24" fmla="*/ 0 w 98"/>
                <a:gd name="T25" fmla="*/ 0 h 109"/>
                <a:gd name="T26" fmla="*/ 4 w 98"/>
                <a:gd name="T27" fmla="*/ 1 h 109"/>
                <a:gd name="T28" fmla="*/ 12 w 98"/>
                <a:gd name="T29" fmla="*/ 5 h 109"/>
                <a:gd name="T30" fmla="*/ 23 w 98"/>
                <a:gd name="T31" fmla="*/ 9 h 109"/>
                <a:gd name="T32" fmla="*/ 37 w 98"/>
                <a:gd name="T33" fmla="*/ 15 h 109"/>
                <a:gd name="T34" fmla="*/ 51 w 98"/>
                <a:gd name="T35" fmla="*/ 21 h 109"/>
                <a:gd name="T36" fmla="*/ 64 w 98"/>
                <a:gd name="T37" fmla="*/ 27 h 109"/>
                <a:gd name="T38" fmla="*/ 74 w 98"/>
                <a:gd name="T39" fmla="*/ 31 h 109"/>
                <a:gd name="T40" fmla="*/ 79 w 98"/>
                <a:gd name="T41" fmla="*/ 35 h 109"/>
                <a:gd name="T42" fmla="*/ 83 w 98"/>
                <a:gd name="T43" fmla="*/ 49 h 109"/>
                <a:gd name="T44" fmla="*/ 90 w 98"/>
                <a:gd name="T45" fmla="*/ 74 h 109"/>
                <a:gd name="T46" fmla="*/ 96 w 98"/>
                <a:gd name="T47" fmla="*/ 98 h 109"/>
                <a:gd name="T48" fmla="*/ 98 w 98"/>
                <a:gd name="T49" fmla="*/ 109 h 109"/>
                <a:gd name="T50" fmla="*/ 91 w 98"/>
                <a:gd name="T51" fmla="*/ 105 h 1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109"/>
                <a:gd name="T80" fmla="*/ 98 w 98"/>
                <a:gd name="T81" fmla="*/ 109 h 1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109">
                  <a:moveTo>
                    <a:pt x="91" y="105"/>
                  </a:moveTo>
                  <a:lnTo>
                    <a:pt x="89" y="95"/>
                  </a:lnTo>
                  <a:lnTo>
                    <a:pt x="83" y="73"/>
                  </a:lnTo>
                  <a:lnTo>
                    <a:pt x="76" y="51"/>
                  </a:lnTo>
                  <a:lnTo>
                    <a:pt x="71" y="41"/>
                  </a:lnTo>
                  <a:lnTo>
                    <a:pt x="66" y="38"/>
                  </a:lnTo>
                  <a:lnTo>
                    <a:pt x="57" y="34"/>
                  </a:lnTo>
                  <a:lnTo>
                    <a:pt x="45" y="27"/>
                  </a:lnTo>
                  <a:lnTo>
                    <a:pt x="33" y="20"/>
                  </a:lnTo>
                  <a:lnTo>
                    <a:pt x="21" y="13"/>
                  </a:lnTo>
                  <a:lnTo>
                    <a:pt x="11" y="6"/>
                  </a:lnTo>
                  <a:lnTo>
                    <a:pt x="3" y="1"/>
                  </a:lnTo>
                  <a:lnTo>
                    <a:pt x="0" y="0"/>
                  </a:lnTo>
                  <a:lnTo>
                    <a:pt x="4" y="1"/>
                  </a:lnTo>
                  <a:lnTo>
                    <a:pt x="12" y="5"/>
                  </a:lnTo>
                  <a:lnTo>
                    <a:pt x="23" y="9"/>
                  </a:lnTo>
                  <a:lnTo>
                    <a:pt x="37" y="15"/>
                  </a:lnTo>
                  <a:lnTo>
                    <a:pt x="51" y="21"/>
                  </a:lnTo>
                  <a:lnTo>
                    <a:pt x="64" y="27"/>
                  </a:lnTo>
                  <a:lnTo>
                    <a:pt x="74" y="31"/>
                  </a:lnTo>
                  <a:lnTo>
                    <a:pt x="79" y="35"/>
                  </a:lnTo>
                  <a:lnTo>
                    <a:pt x="83" y="49"/>
                  </a:lnTo>
                  <a:lnTo>
                    <a:pt x="90" y="74"/>
                  </a:lnTo>
                  <a:lnTo>
                    <a:pt x="96" y="98"/>
                  </a:lnTo>
                  <a:lnTo>
                    <a:pt x="98" y="109"/>
                  </a:lnTo>
                  <a:lnTo>
                    <a:pt x="91" y="1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0" name="Freeform 45"/>
            <p:cNvSpPr>
              <a:spLocks noChangeArrowheads="1"/>
            </p:cNvSpPr>
            <p:nvPr/>
          </p:nvSpPr>
          <p:spPr bwMode="auto">
            <a:xfrm>
              <a:off x="483" y="328"/>
              <a:ext cx="46" cy="25"/>
            </a:xfrm>
            <a:custGeom>
              <a:avLst/>
              <a:gdLst>
                <a:gd name="T0" fmla="*/ 0 w 93"/>
                <a:gd name="T1" fmla="*/ 0 h 50"/>
                <a:gd name="T2" fmla="*/ 2 w 93"/>
                <a:gd name="T3" fmla="*/ 1 h 50"/>
                <a:gd name="T4" fmla="*/ 8 w 93"/>
                <a:gd name="T5" fmla="*/ 4 h 50"/>
                <a:gd name="T6" fmla="*/ 17 w 93"/>
                <a:gd name="T7" fmla="*/ 6 h 50"/>
                <a:gd name="T8" fmla="*/ 27 w 93"/>
                <a:gd name="T9" fmla="*/ 10 h 50"/>
                <a:gd name="T10" fmla="*/ 38 w 93"/>
                <a:gd name="T11" fmla="*/ 14 h 50"/>
                <a:gd name="T12" fmla="*/ 48 w 93"/>
                <a:gd name="T13" fmla="*/ 18 h 50"/>
                <a:gd name="T14" fmla="*/ 56 w 93"/>
                <a:gd name="T15" fmla="*/ 22 h 50"/>
                <a:gd name="T16" fmla="*/ 62 w 93"/>
                <a:gd name="T17" fmla="*/ 24 h 50"/>
                <a:gd name="T18" fmla="*/ 70 w 93"/>
                <a:gd name="T19" fmla="*/ 28 h 50"/>
                <a:gd name="T20" fmla="*/ 78 w 93"/>
                <a:gd name="T21" fmla="*/ 33 h 50"/>
                <a:gd name="T22" fmla="*/ 86 w 93"/>
                <a:gd name="T23" fmla="*/ 39 h 50"/>
                <a:gd name="T24" fmla="*/ 91 w 93"/>
                <a:gd name="T25" fmla="*/ 47 h 50"/>
                <a:gd name="T26" fmla="*/ 93 w 93"/>
                <a:gd name="T27" fmla="*/ 50 h 50"/>
                <a:gd name="T28" fmla="*/ 93 w 93"/>
                <a:gd name="T29" fmla="*/ 43 h 50"/>
                <a:gd name="T30" fmla="*/ 92 w 93"/>
                <a:gd name="T31" fmla="*/ 35 h 50"/>
                <a:gd name="T32" fmla="*/ 92 w 93"/>
                <a:gd name="T33" fmla="*/ 30 h 50"/>
                <a:gd name="T34" fmla="*/ 91 w 93"/>
                <a:gd name="T35" fmla="*/ 30 h 50"/>
                <a:gd name="T36" fmla="*/ 87 w 93"/>
                <a:gd name="T37" fmla="*/ 29 h 50"/>
                <a:gd name="T38" fmla="*/ 84 w 93"/>
                <a:gd name="T39" fmla="*/ 27 h 50"/>
                <a:gd name="T40" fmla="*/ 78 w 93"/>
                <a:gd name="T41" fmla="*/ 24 h 50"/>
                <a:gd name="T42" fmla="*/ 72 w 93"/>
                <a:gd name="T43" fmla="*/ 23 h 50"/>
                <a:gd name="T44" fmla="*/ 66 w 93"/>
                <a:gd name="T45" fmla="*/ 21 h 50"/>
                <a:gd name="T46" fmla="*/ 61 w 93"/>
                <a:gd name="T47" fmla="*/ 18 h 50"/>
                <a:gd name="T48" fmla="*/ 56 w 93"/>
                <a:gd name="T49" fmla="*/ 16 h 50"/>
                <a:gd name="T50" fmla="*/ 51 w 93"/>
                <a:gd name="T51" fmla="*/ 14 h 50"/>
                <a:gd name="T52" fmla="*/ 43 w 93"/>
                <a:gd name="T53" fmla="*/ 12 h 50"/>
                <a:gd name="T54" fmla="*/ 34 w 93"/>
                <a:gd name="T55" fmla="*/ 8 h 50"/>
                <a:gd name="T56" fmla="*/ 25 w 93"/>
                <a:gd name="T57" fmla="*/ 6 h 50"/>
                <a:gd name="T58" fmla="*/ 15 w 93"/>
                <a:gd name="T59" fmla="*/ 4 h 50"/>
                <a:gd name="T60" fmla="*/ 8 w 93"/>
                <a:gd name="T61" fmla="*/ 1 h 50"/>
                <a:gd name="T62" fmla="*/ 2 w 93"/>
                <a:gd name="T63" fmla="*/ 0 h 50"/>
                <a:gd name="T64" fmla="*/ 0 w 93"/>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50"/>
                <a:gd name="T101" fmla="*/ 93 w 93"/>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50">
                  <a:moveTo>
                    <a:pt x="0" y="0"/>
                  </a:moveTo>
                  <a:lnTo>
                    <a:pt x="2" y="1"/>
                  </a:lnTo>
                  <a:lnTo>
                    <a:pt x="8" y="4"/>
                  </a:lnTo>
                  <a:lnTo>
                    <a:pt x="17" y="6"/>
                  </a:lnTo>
                  <a:lnTo>
                    <a:pt x="27" y="10"/>
                  </a:lnTo>
                  <a:lnTo>
                    <a:pt x="38" y="14"/>
                  </a:lnTo>
                  <a:lnTo>
                    <a:pt x="48" y="18"/>
                  </a:lnTo>
                  <a:lnTo>
                    <a:pt x="56" y="22"/>
                  </a:lnTo>
                  <a:lnTo>
                    <a:pt x="62" y="24"/>
                  </a:lnTo>
                  <a:lnTo>
                    <a:pt x="70" y="28"/>
                  </a:lnTo>
                  <a:lnTo>
                    <a:pt x="78" y="33"/>
                  </a:lnTo>
                  <a:lnTo>
                    <a:pt x="86" y="39"/>
                  </a:lnTo>
                  <a:lnTo>
                    <a:pt x="91" y="47"/>
                  </a:lnTo>
                  <a:lnTo>
                    <a:pt x="93" y="50"/>
                  </a:lnTo>
                  <a:lnTo>
                    <a:pt x="93" y="43"/>
                  </a:lnTo>
                  <a:lnTo>
                    <a:pt x="92" y="35"/>
                  </a:lnTo>
                  <a:lnTo>
                    <a:pt x="92" y="30"/>
                  </a:lnTo>
                  <a:lnTo>
                    <a:pt x="91" y="30"/>
                  </a:lnTo>
                  <a:lnTo>
                    <a:pt x="87" y="29"/>
                  </a:lnTo>
                  <a:lnTo>
                    <a:pt x="84" y="27"/>
                  </a:lnTo>
                  <a:lnTo>
                    <a:pt x="78" y="24"/>
                  </a:lnTo>
                  <a:lnTo>
                    <a:pt x="72" y="23"/>
                  </a:lnTo>
                  <a:lnTo>
                    <a:pt x="66" y="21"/>
                  </a:lnTo>
                  <a:lnTo>
                    <a:pt x="61" y="18"/>
                  </a:lnTo>
                  <a:lnTo>
                    <a:pt x="56" y="16"/>
                  </a:lnTo>
                  <a:lnTo>
                    <a:pt x="51" y="14"/>
                  </a:lnTo>
                  <a:lnTo>
                    <a:pt x="43" y="12"/>
                  </a:lnTo>
                  <a:lnTo>
                    <a:pt x="34" y="8"/>
                  </a:lnTo>
                  <a:lnTo>
                    <a:pt x="25" y="6"/>
                  </a:lnTo>
                  <a:lnTo>
                    <a:pt x="15" y="4"/>
                  </a:lnTo>
                  <a:lnTo>
                    <a:pt x="8" y="1"/>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1" name="Freeform 46"/>
            <p:cNvSpPr>
              <a:spLocks noChangeArrowheads="1"/>
            </p:cNvSpPr>
            <p:nvPr/>
          </p:nvSpPr>
          <p:spPr bwMode="auto">
            <a:xfrm>
              <a:off x="445" y="228"/>
              <a:ext cx="13" cy="94"/>
            </a:xfrm>
            <a:custGeom>
              <a:avLst/>
              <a:gdLst>
                <a:gd name="T0" fmla="*/ 20 w 25"/>
                <a:gd name="T1" fmla="*/ 3 h 189"/>
                <a:gd name="T2" fmla="*/ 17 w 25"/>
                <a:gd name="T3" fmla="*/ 2 h 189"/>
                <a:gd name="T4" fmla="*/ 15 w 25"/>
                <a:gd name="T5" fmla="*/ 1 h 189"/>
                <a:gd name="T6" fmla="*/ 15 w 25"/>
                <a:gd name="T7" fmla="*/ 1 h 189"/>
                <a:gd name="T8" fmla="*/ 16 w 25"/>
                <a:gd name="T9" fmla="*/ 0 h 189"/>
                <a:gd name="T10" fmla="*/ 10 w 25"/>
                <a:gd name="T11" fmla="*/ 10 h 189"/>
                <a:gd name="T12" fmla="*/ 7 w 25"/>
                <a:gd name="T13" fmla="*/ 31 h 189"/>
                <a:gd name="T14" fmla="*/ 4 w 25"/>
                <a:gd name="T15" fmla="*/ 55 h 189"/>
                <a:gd name="T16" fmla="*/ 2 w 25"/>
                <a:gd name="T17" fmla="*/ 78 h 189"/>
                <a:gd name="T18" fmla="*/ 2 w 25"/>
                <a:gd name="T19" fmla="*/ 102 h 189"/>
                <a:gd name="T20" fmla="*/ 2 w 25"/>
                <a:gd name="T21" fmla="*/ 131 h 189"/>
                <a:gd name="T22" fmla="*/ 3 w 25"/>
                <a:gd name="T23" fmla="*/ 159 h 189"/>
                <a:gd name="T24" fmla="*/ 4 w 25"/>
                <a:gd name="T25" fmla="*/ 175 h 189"/>
                <a:gd name="T26" fmla="*/ 5 w 25"/>
                <a:gd name="T27" fmla="*/ 178 h 189"/>
                <a:gd name="T28" fmla="*/ 5 w 25"/>
                <a:gd name="T29" fmla="*/ 182 h 189"/>
                <a:gd name="T30" fmla="*/ 3 w 25"/>
                <a:gd name="T31" fmla="*/ 185 h 189"/>
                <a:gd name="T32" fmla="*/ 0 w 25"/>
                <a:gd name="T33" fmla="*/ 189 h 189"/>
                <a:gd name="T34" fmla="*/ 5 w 25"/>
                <a:gd name="T35" fmla="*/ 187 h 189"/>
                <a:gd name="T36" fmla="*/ 9 w 25"/>
                <a:gd name="T37" fmla="*/ 186 h 189"/>
                <a:gd name="T38" fmla="*/ 12 w 25"/>
                <a:gd name="T39" fmla="*/ 184 h 189"/>
                <a:gd name="T40" fmla="*/ 16 w 25"/>
                <a:gd name="T41" fmla="*/ 182 h 189"/>
                <a:gd name="T42" fmla="*/ 23 w 25"/>
                <a:gd name="T43" fmla="*/ 172 h 189"/>
                <a:gd name="T44" fmla="*/ 25 w 25"/>
                <a:gd name="T45" fmla="*/ 159 h 189"/>
                <a:gd name="T46" fmla="*/ 23 w 25"/>
                <a:gd name="T47" fmla="*/ 145 h 189"/>
                <a:gd name="T48" fmla="*/ 23 w 25"/>
                <a:gd name="T49" fmla="*/ 136 h 189"/>
                <a:gd name="T50" fmla="*/ 23 w 25"/>
                <a:gd name="T51" fmla="*/ 122 h 189"/>
                <a:gd name="T52" fmla="*/ 22 w 25"/>
                <a:gd name="T53" fmla="*/ 101 h 189"/>
                <a:gd name="T54" fmla="*/ 20 w 25"/>
                <a:gd name="T55" fmla="*/ 80 h 189"/>
                <a:gd name="T56" fmla="*/ 19 w 25"/>
                <a:gd name="T57" fmla="*/ 65 h 189"/>
                <a:gd name="T58" fmla="*/ 19 w 25"/>
                <a:gd name="T59" fmla="*/ 53 h 189"/>
                <a:gd name="T60" fmla="*/ 22 w 25"/>
                <a:gd name="T61" fmla="*/ 34 h 189"/>
                <a:gd name="T62" fmla="*/ 24 w 25"/>
                <a:gd name="T63" fmla="*/ 17 h 189"/>
                <a:gd name="T64" fmla="*/ 25 w 25"/>
                <a:gd name="T65" fmla="*/ 10 h 189"/>
                <a:gd name="T66" fmla="*/ 20 w 25"/>
                <a:gd name="T67" fmla="*/ 3 h 1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
                <a:gd name="T103" fmla="*/ 0 h 189"/>
                <a:gd name="T104" fmla="*/ 25 w 25"/>
                <a:gd name="T105" fmla="*/ 189 h 1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 h="189">
                  <a:moveTo>
                    <a:pt x="20" y="3"/>
                  </a:moveTo>
                  <a:lnTo>
                    <a:pt x="17" y="2"/>
                  </a:lnTo>
                  <a:lnTo>
                    <a:pt x="15" y="1"/>
                  </a:lnTo>
                  <a:lnTo>
                    <a:pt x="15" y="1"/>
                  </a:lnTo>
                  <a:lnTo>
                    <a:pt x="16" y="0"/>
                  </a:lnTo>
                  <a:lnTo>
                    <a:pt x="10" y="10"/>
                  </a:lnTo>
                  <a:lnTo>
                    <a:pt x="7" y="31"/>
                  </a:lnTo>
                  <a:lnTo>
                    <a:pt x="4" y="55"/>
                  </a:lnTo>
                  <a:lnTo>
                    <a:pt x="2" y="78"/>
                  </a:lnTo>
                  <a:lnTo>
                    <a:pt x="2" y="102"/>
                  </a:lnTo>
                  <a:lnTo>
                    <a:pt x="2" y="131"/>
                  </a:lnTo>
                  <a:lnTo>
                    <a:pt x="3" y="159"/>
                  </a:lnTo>
                  <a:lnTo>
                    <a:pt x="4" y="175"/>
                  </a:lnTo>
                  <a:lnTo>
                    <a:pt x="5" y="178"/>
                  </a:lnTo>
                  <a:lnTo>
                    <a:pt x="5" y="182"/>
                  </a:lnTo>
                  <a:lnTo>
                    <a:pt x="3" y="185"/>
                  </a:lnTo>
                  <a:lnTo>
                    <a:pt x="0" y="189"/>
                  </a:lnTo>
                  <a:lnTo>
                    <a:pt x="5" y="187"/>
                  </a:lnTo>
                  <a:lnTo>
                    <a:pt x="9" y="186"/>
                  </a:lnTo>
                  <a:lnTo>
                    <a:pt x="12" y="184"/>
                  </a:lnTo>
                  <a:lnTo>
                    <a:pt x="16" y="182"/>
                  </a:lnTo>
                  <a:lnTo>
                    <a:pt x="23" y="172"/>
                  </a:lnTo>
                  <a:lnTo>
                    <a:pt x="25" y="159"/>
                  </a:lnTo>
                  <a:lnTo>
                    <a:pt x="23" y="145"/>
                  </a:lnTo>
                  <a:lnTo>
                    <a:pt x="23" y="136"/>
                  </a:lnTo>
                  <a:lnTo>
                    <a:pt x="23" y="122"/>
                  </a:lnTo>
                  <a:lnTo>
                    <a:pt x="22" y="101"/>
                  </a:lnTo>
                  <a:lnTo>
                    <a:pt x="20" y="80"/>
                  </a:lnTo>
                  <a:lnTo>
                    <a:pt x="19" y="65"/>
                  </a:lnTo>
                  <a:lnTo>
                    <a:pt x="19" y="53"/>
                  </a:lnTo>
                  <a:lnTo>
                    <a:pt x="22" y="34"/>
                  </a:lnTo>
                  <a:lnTo>
                    <a:pt x="24" y="17"/>
                  </a:lnTo>
                  <a:lnTo>
                    <a:pt x="25" y="10"/>
                  </a:lnTo>
                  <a:lnTo>
                    <a:pt x="20" y="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2" name="Freeform 47"/>
            <p:cNvSpPr>
              <a:spLocks noChangeArrowheads="1"/>
            </p:cNvSpPr>
            <p:nvPr/>
          </p:nvSpPr>
          <p:spPr bwMode="auto">
            <a:xfrm>
              <a:off x="161" y="485"/>
              <a:ext cx="48" cy="24"/>
            </a:xfrm>
            <a:custGeom>
              <a:avLst/>
              <a:gdLst>
                <a:gd name="T0" fmla="*/ 94 w 94"/>
                <a:gd name="T1" fmla="*/ 13 h 50"/>
                <a:gd name="T2" fmla="*/ 90 w 94"/>
                <a:gd name="T3" fmla="*/ 10 h 50"/>
                <a:gd name="T4" fmla="*/ 84 w 94"/>
                <a:gd name="T5" fmla="*/ 6 h 50"/>
                <a:gd name="T6" fmla="*/ 76 w 94"/>
                <a:gd name="T7" fmla="*/ 4 h 50"/>
                <a:gd name="T8" fmla="*/ 69 w 94"/>
                <a:gd name="T9" fmla="*/ 0 h 50"/>
                <a:gd name="T10" fmla="*/ 61 w 94"/>
                <a:gd name="T11" fmla="*/ 9 h 50"/>
                <a:gd name="T12" fmla="*/ 50 w 94"/>
                <a:gd name="T13" fmla="*/ 17 h 50"/>
                <a:gd name="T14" fmla="*/ 38 w 94"/>
                <a:gd name="T15" fmla="*/ 25 h 50"/>
                <a:gd name="T16" fmla="*/ 25 w 94"/>
                <a:gd name="T17" fmla="*/ 33 h 50"/>
                <a:gd name="T18" fmla="*/ 13 w 94"/>
                <a:gd name="T19" fmla="*/ 40 h 50"/>
                <a:gd name="T20" fmla="*/ 4 w 94"/>
                <a:gd name="T21" fmla="*/ 45 h 50"/>
                <a:gd name="T22" fmla="*/ 0 w 94"/>
                <a:gd name="T23" fmla="*/ 49 h 50"/>
                <a:gd name="T24" fmla="*/ 0 w 94"/>
                <a:gd name="T25" fmla="*/ 50 h 50"/>
                <a:gd name="T26" fmla="*/ 4 w 94"/>
                <a:gd name="T27" fmla="*/ 49 h 50"/>
                <a:gd name="T28" fmla="*/ 11 w 94"/>
                <a:gd name="T29" fmla="*/ 45 h 50"/>
                <a:gd name="T30" fmla="*/ 19 w 94"/>
                <a:gd name="T31" fmla="*/ 41 h 50"/>
                <a:gd name="T32" fmla="*/ 28 w 94"/>
                <a:gd name="T33" fmla="*/ 36 h 50"/>
                <a:gd name="T34" fmla="*/ 38 w 94"/>
                <a:gd name="T35" fmla="*/ 32 h 50"/>
                <a:gd name="T36" fmla="*/ 46 w 94"/>
                <a:gd name="T37" fmla="*/ 27 h 50"/>
                <a:gd name="T38" fmla="*/ 53 w 94"/>
                <a:gd name="T39" fmla="*/ 25 h 50"/>
                <a:gd name="T40" fmla="*/ 56 w 94"/>
                <a:gd name="T41" fmla="*/ 22 h 50"/>
                <a:gd name="T42" fmla="*/ 58 w 94"/>
                <a:gd name="T43" fmla="*/ 21 h 50"/>
                <a:gd name="T44" fmla="*/ 62 w 94"/>
                <a:gd name="T45" fmla="*/ 20 h 50"/>
                <a:gd name="T46" fmla="*/ 66 w 94"/>
                <a:gd name="T47" fmla="*/ 19 h 50"/>
                <a:gd name="T48" fmla="*/ 72 w 94"/>
                <a:gd name="T49" fmla="*/ 18 h 50"/>
                <a:gd name="T50" fmla="*/ 78 w 94"/>
                <a:gd name="T51" fmla="*/ 17 h 50"/>
                <a:gd name="T52" fmla="*/ 84 w 94"/>
                <a:gd name="T53" fmla="*/ 15 h 50"/>
                <a:gd name="T54" fmla="*/ 90 w 94"/>
                <a:gd name="T55" fmla="*/ 14 h 50"/>
                <a:gd name="T56" fmla="*/ 94 w 94"/>
                <a:gd name="T57" fmla="*/ 13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4"/>
                <a:gd name="T88" fmla="*/ 0 h 50"/>
                <a:gd name="T89" fmla="*/ 94 w 9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4" h="50">
                  <a:moveTo>
                    <a:pt x="94" y="13"/>
                  </a:moveTo>
                  <a:lnTo>
                    <a:pt x="90" y="10"/>
                  </a:lnTo>
                  <a:lnTo>
                    <a:pt x="84" y="6"/>
                  </a:lnTo>
                  <a:lnTo>
                    <a:pt x="76" y="4"/>
                  </a:lnTo>
                  <a:lnTo>
                    <a:pt x="69" y="0"/>
                  </a:lnTo>
                  <a:lnTo>
                    <a:pt x="61" y="9"/>
                  </a:lnTo>
                  <a:lnTo>
                    <a:pt x="50" y="17"/>
                  </a:lnTo>
                  <a:lnTo>
                    <a:pt x="38" y="25"/>
                  </a:lnTo>
                  <a:lnTo>
                    <a:pt x="25" y="33"/>
                  </a:lnTo>
                  <a:lnTo>
                    <a:pt x="13" y="40"/>
                  </a:lnTo>
                  <a:lnTo>
                    <a:pt x="4" y="45"/>
                  </a:lnTo>
                  <a:lnTo>
                    <a:pt x="0" y="49"/>
                  </a:lnTo>
                  <a:lnTo>
                    <a:pt x="0" y="50"/>
                  </a:lnTo>
                  <a:lnTo>
                    <a:pt x="4" y="49"/>
                  </a:lnTo>
                  <a:lnTo>
                    <a:pt x="11" y="45"/>
                  </a:lnTo>
                  <a:lnTo>
                    <a:pt x="19" y="41"/>
                  </a:lnTo>
                  <a:lnTo>
                    <a:pt x="28" y="36"/>
                  </a:lnTo>
                  <a:lnTo>
                    <a:pt x="38" y="32"/>
                  </a:lnTo>
                  <a:lnTo>
                    <a:pt x="46" y="27"/>
                  </a:lnTo>
                  <a:lnTo>
                    <a:pt x="53" y="25"/>
                  </a:lnTo>
                  <a:lnTo>
                    <a:pt x="56" y="22"/>
                  </a:lnTo>
                  <a:lnTo>
                    <a:pt x="58" y="21"/>
                  </a:lnTo>
                  <a:lnTo>
                    <a:pt x="62" y="20"/>
                  </a:lnTo>
                  <a:lnTo>
                    <a:pt x="66" y="19"/>
                  </a:lnTo>
                  <a:lnTo>
                    <a:pt x="72" y="18"/>
                  </a:lnTo>
                  <a:lnTo>
                    <a:pt x="78" y="17"/>
                  </a:lnTo>
                  <a:lnTo>
                    <a:pt x="84" y="15"/>
                  </a:lnTo>
                  <a:lnTo>
                    <a:pt x="90" y="14"/>
                  </a:lnTo>
                  <a:lnTo>
                    <a:pt x="94" y="1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3" name="Freeform 48"/>
            <p:cNvSpPr>
              <a:spLocks noChangeArrowheads="1"/>
            </p:cNvSpPr>
            <p:nvPr/>
          </p:nvSpPr>
          <p:spPr bwMode="auto">
            <a:xfrm>
              <a:off x="689" y="408"/>
              <a:ext cx="2" cy="12"/>
            </a:xfrm>
            <a:custGeom>
              <a:avLst/>
              <a:gdLst>
                <a:gd name="T0" fmla="*/ 1 w 4"/>
                <a:gd name="T1" fmla="*/ 2 h 24"/>
                <a:gd name="T2" fmla="*/ 0 w 4"/>
                <a:gd name="T3" fmla="*/ 7 h 24"/>
                <a:gd name="T4" fmla="*/ 0 w 4"/>
                <a:gd name="T5" fmla="*/ 12 h 24"/>
                <a:gd name="T6" fmla="*/ 1 w 4"/>
                <a:gd name="T7" fmla="*/ 17 h 24"/>
                <a:gd name="T8" fmla="*/ 2 w 4"/>
                <a:gd name="T9" fmla="*/ 24 h 24"/>
                <a:gd name="T10" fmla="*/ 4 w 4"/>
                <a:gd name="T11" fmla="*/ 12 h 24"/>
                <a:gd name="T12" fmla="*/ 4 w 4"/>
                <a:gd name="T13" fmla="*/ 4 h 24"/>
                <a:gd name="T14" fmla="*/ 2 w 4"/>
                <a:gd name="T15" fmla="*/ 0 h 24"/>
                <a:gd name="T16" fmla="*/ 1 w 4"/>
                <a:gd name="T17" fmla="*/ 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24"/>
                <a:gd name="T29" fmla="*/ 4 w 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24">
                  <a:moveTo>
                    <a:pt x="1" y="2"/>
                  </a:moveTo>
                  <a:lnTo>
                    <a:pt x="0" y="7"/>
                  </a:lnTo>
                  <a:lnTo>
                    <a:pt x="0" y="12"/>
                  </a:lnTo>
                  <a:lnTo>
                    <a:pt x="1" y="17"/>
                  </a:lnTo>
                  <a:lnTo>
                    <a:pt x="2" y="24"/>
                  </a:lnTo>
                  <a:lnTo>
                    <a:pt x="4" y="12"/>
                  </a:lnTo>
                  <a:lnTo>
                    <a:pt x="4" y="4"/>
                  </a:lnTo>
                  <a:lnTo>
                    <a:pt x="2" y="0"/>
                  </a:lnTo>
                  <a:lnTo>
                    <a:pt x="1" y="2"/>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4" name="Freeform 49"/>
            <p:cNvSpPr>
              <a:spLocks noChangeArrowheads="1"/>
            </p:cNvSpPr>
            <p:nvPr/>
          </p:nvSpPr>
          <p:spPr bwMode="auto">
            <a:xfrm>
              <a:off x="590" y="420"/>
              <a:ext cx="305" cy="181"/>
            </a:xfrm>
            <a:custGeom>
              <a:avLst/>
              <a:gdLst>
                <a:gd name="T0" fmla="*/ 520 w 611"/>
                <a:gd name="T1" fmla="*/ 269 h 363"/>
                <a:gd name="T2" fmla="*/ 523 w 611"/>
                <a:gd name="T3" fmla="*/ 188 h 363"/>
                <a:gd name="T4" fmla="*/ 524 w 611"/>
                <a:gd name="T5" fmla="*/ 167 h 363"/>
                <a:gd name="T6" fmla="*/ 509 w 611"/>
                <a:gd name="T7" fmla="*/ 193 h 363"/>
                <a:gd name="T8" fmla="*/ 485 w 611"/>
                <a:gd name="T9" fmla="*/ 233 h 363"/>
                <a:gd name="T10" fmla="*/ 462 w 611"/>
                <a:gd name="T11" fmla="*/ 269 h 363"/>
                <a:gd name="T12" fmla="*/ 445 w 611"/>
                <a:gd name="T13" fmla="*/ 283 h 363"/>
                <a:gd name="T14" fmla="*/ 408 w 611"/>
                <a:gd name="T15" fmla="*/ 280 h 363"/>
                <a:gd name="T16" fmla="*/ 366 w 611"/>
                <a:gd name="T17" fmla="*/ 266 h 363"/>
                <a:gd name="T18" fmla="*/ 338 w 611"/>
                <a:gd name="T19" fmla="*/ 240 h 363"/>
                <a:gd name="T20" fmla="*/ 341 w 611"/>
                <a:gd name="T21" fmla="*/ 180 h 363"/>
                <a:gd name="T22" fmla="*/ 361 w 611"/>
                <a:gd name="T23" fmla="*/ 113 h 363"/>
                <a:gd name="T24" fmla="*/ 302 w 611"/>
                <a:gd name="T25" fmla="*/ 239 h 363"/>
                <a:gd name="T26" fmla="*/ 291 w 611"/>
                <a:gd name="T27" fmla="*/ 206 h 363"/>
                <a:gd name="T28" fmla="*/ 273 w 611"/>
                <a:gd name="T29" fmla="*/ 159 h 363"/>
                <a:gd name="T30" fmla="*/ 259 w 611"/>
                <a:gd name="T31" fmla="*/ 134 h 363"/>
                <a:gd name="T32" fmla="*/ 237 w 611"/>
                <a:gd name="T33" fmla="*/ 91 h 363"/>
                <a:gd name="T34" fmla="*/ 215 w 611"/>
                <a:gd name="T35" fmla="*/ 43 h 363"/>
                <a:gd name="T36" fmla="*/ 200 w 611"/>
                <a:gd name="T37" fmla="*/ 0 h 363"/>
                <a:gd name="T38" fmla="*/ 196 w 611"/>
                <a:gd name="T39" fmla="*/ 51 h 363"/>
                <a:gd name="T40" fmla="*/ 187 w 611"/>
                <a:gd name="T41" fmla="*/ 115 h 363"/>
                <a:gd name="T42" fmla="*/ 174 w 611"/>
                <a:gd name="T43" fmla="*/ 177 h 363"/>
                <a:gd name="T44" fmla="*/ 159 w 611"/>
                <a:gd name="T45" fmla="*/ 220 h 363"/>
                <a:gd name="T46" fmla="*/ 136 w 611"/>
                <a:gd name="T47" fmla="*/ 262 h 363"/>
                <a:gd name="T48" fmla="*/ 106 w 611"/>
                <a:gd name="T49" fmla="*/ 302 h 363"/>
                <a:gd name="T50" fmla="*/ 69 w 611"/>
                <a:gd name="T51" fmla="*/ 336 h 363"/>
                <a:gd name="T52" fmla="*/ 25 w 611"/>
                <a:gd name="T53" fmla="*/ 353 h 363"/>
                <a:gd name="T54" fmla="*/ 14 w 611"/>
                <a:gd name="T55" fmla="*/ 354 h 363"/>
                <a:gd name="T56" fmla="*/ 0 w 611"/>
                <a:gd name="T57" fmla="*/ 356 h 363"/>
                <a:gd name="T58" fmla="*/ 67 w 611"/>
                <a:gd name="T59" fmla="*/ 359 h 363"/>
                <a:gd name="T60" fmla="*/ 123 w 611"/>
                <a:gd name="T61" fmla="*/ 361 h 363"/>
                <a:gd name="T62" fmla="*/ 162 w 611"/>
                <a:gd name="T63" fmla="*/ 362 h 363"/>
                <a:gd name="T64" fmla="*/ 177 w 611"/>
                <a:gd name="T65" fmla="*/ 363 h 363"/>
                <a:gd name="T66" fmla="*/ 194 w 611"/>
                <a:gd name="T67" fmla="*/ 325 h 363"/>
                <a:gd name="T68" fmla="*/ 225 w 611"/>
                <a:gd name="T69" fmla="*/ 317 h 363"/>
                <a:gd name="T70" fmla="*/ 268 w 611"/>
                <a:gd name="T71" fmla="*/ 306 h 363"/>
                <a:gd name="T72" fmla="*/ 305 w 611"/>
                <a:gd name="T73" fmla="*/ 296 h 363"/>
                <a:gd name="T74" fmla="*/ 324 w 611"/>
                <a:gd name="T75" fmla="*/ 294 h 363"/>
                <a:gd name="T76" fmla="*/ 342 w 611"/>
                <a:gd name="T77" fmla="*/ 295 h 363"/>
                <a:gd name="T78" fmla="*/ 363 w 611"/>
                <a:gd name="T79" fmla="*/ 299 h 363"/>
                <a:gd name="T80" fmla="*/ 379 w 611"/>
                <a:gd name="T81" fmla="*/ 304 h 363"/>
                <a:gd name="T82" fmla="*/ 388 w 611"/>
                <a:gd name="T83" fmla="*/ 312 h 363"/>
                <a:gd name="T84" fmla="*/ 404 w 611"/>
                <a:gd name="T85" fmla="*/ 325 h 363"/>
                <a:gd name="T86" fmla="*/ 425 w 611"/>
                <a:gd name="T87" fmla="*/ 339 h 363"/>
                <a:gd name="T88" fmla="*/ 444 w 611"/>
                <a:gd name="T89" fmla="*/ 349 h 363"/>
                <a:gd name="T90" fmla="*/ 453 w 611"/>
                <a:gd name="T91" fmla="*/ 354 h 363"/>
                <a:gd name="T92" fmla="*/ 469 w 611"/>
                <a:gd name="T93" fmla="*/ 357 h 363"/>
                <a:gd name="T94" fmla="*/ 490 w 611"/>
                <a:gd name="T95" fmla="*/ 360 h 363"/>
                <a:gd name="T96" fmla="*/ 512 w 611"/>
                <a:gd name="T97" fmla="*/ 360 h 363"/>
                <a:gd name="T98" fmla="*/ 532 w 611"/>
                <a:gd name="T99" fmla="*/ 355 h 363"/>
                <a:gd name="T100" fmla="*/ 558 w 611"/>
                <a:gd name="T101" fmla="*/ 342 h 363"/>
                <a:gd name="T102" fmla="*/ 584 w 611"/>
                <a:gd name="T103" fmla="*/ 327 h 363"/>
                <a:gd name="T104" fmla="*/ 604 w 611"/>
                <a:gd name="T105" fmla="*/ 312 h 363"/>
                <a:gd name="T106" fmla="*/ 608 w 611"/>
                <a:gd name="T107" fmla="*/ 308 h 363"/>
                <a:gd name="T108" fmla="*/ 590 w 611"/>
                <a:gd name="T109" fmla="*/ 317 h 363"/>
                <a:gd name="T110" fmla="*/ 562 w 611"/>
                <a:gd name="T111" fmla="*/ 325 h 363"/>
                <a:gd name="T112" fmla="*/ 538 w 611"/>
                <a:gd name="T113" fmla="*/ 318 h 3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1"/>
                <a:gd name="T172" fmla="*/ 0 h 363"/>
                <a:gd name="T173" fmla="*/ 611 w 611"/>
                <a:gd name="T174" fmla="*/ 363 h 3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1" h="363">
                  <a:moveTo>
                    <a:pt x="529" y="307"/>
                  </a:moveTo>
                  <a:lnTo>
                    <a:pt x="520" y="269"/>
                  </a:lnTo>
                  <a:lnTo>
                    <a:pt x="520" y="226"/>
                  </a:lnTo>
                  <a:lnTo>
                    <a:pt x="523" y="188"/>
                  </a:lnTo>
                  <a:lnTo>
                    <a:pt x="527" y="167"/>
                  </a:lnTo>
                  <a:lnTo>
                    <a:pt x="524" y="167"/>
                  </a:lnTo>
                  <a:lnTo>
                    <a:pt x="518" y="177"/>
                  </a:lnTo>
                  <a:lnTo>
                    <a:pt x="509" y="193"/>
                  </a:lnTo>
                  <a:lnTo>
                    <a:pt x="498" y="212"/>
                  </a:lnTo>
                  <a:lnTo>
                    <a:pt x="485" y="233"/>
                  </a:lnTo>
                  <a:lnTo>
                    <a:pt x="472" y="253"/>
                  </a:lnTo>
                  <a:lnTo>
                    <a:pt x="462" y="269"/>
                  </a:lnTo>
                  <a:lnTo>
                    <a:pt x="454" y="278"/>
                  </a:lnTo>
                  <a:lnTo>
                    <a:pt x="445" y="283"/>
                  </a:lnTo>
                  <a:lnTo>
                    <a:pt x="429" y="283"/>
                  </a:lnTo>
                  <a:lnTo>
                    <a:pt x="408" y="280"/>
                  </a:lnTo>
                  <a:lnTo>
                    <a:pt x="387" y="276"/>
                  </a:lnTo>
                  <a:lnTo>
                    <a:pt x="366" y="266"/>
                  </a:lnTo>
                  <a:lnTo>
                    <a:pt x="349" y="255"/>
                  </a:lnTo>
                  <a:lnTo>
                    <a:pt x="338" y="240"/>
                  </a:lnTo>
                  <a:lnTo>
                    <a:pt x="334" y="221"/>
                  </a:lnTo>
                  <a:lnTo>
                    <a:pt x="341" y="180"/>
                  </a:lnTo>
                  <a:lnTo>
                    <a:pt x="351" y="142"/>
                  </a:lnTo>
                  <a:lnTo>
                    <a:pt x="361" y="113"/>
                  </a:lnTo>
                  <a:lnTo>
                    <a:pt x="364" y="103"/>
                  </a:lnTo>
                  <a:lnTo>
                    <a:pt x="302" y="239"/>
                  </a:lnTo>
                  <a:lnTo>
                    <a:pt x="300" y="230"/>
                  </a:lnTo>
                  <a:lnTo>
                    <a:pt x="291" y="206"/>
                  </a:lnTo>
                  <a:lnTo>
                    <a:pt x="282" y="180"/>
                  </a:lnTo>
                  <a:lnTo>
                    <a:pt x="273" y="159"/>
                  </a:lnTo>
                  <a:lnTo>
                    <a:pt x="267" y="150"/>
                  </a:lnTo>
                  <a:lnTo>
                    <a:pt x="259" y="134"/>
                  </a:lnTo>
                  <a:lnTo>
                    <a:pt x="249" y="114"/>
                  </a:lnTo>
                  <a:lnTo>
                    <a:pt x="237" y="91"/>
                  </a:lnTo>
                  <a:lnTo>
                    <a:pt x="226" y="67"/>
                  </a:lnTo>
                  <a:lnTo>
                    <a:pt x="215" y="43"/>
                  </a:lnTo>
                  <a:lnTo>
                    <a:pt x="206" y="20"/>
                  </a:lnTo>
                  <a:lnTo>
                    <a:pt x="200" y="0"/>
                  </a:lnTo>
                  <a:lnTo>
                    <a:pt x="198" y="23"/>
                  </a:lnTo>
                  <a:lnTo>
                    <a:pt x="196" y="51"/>
                  </a:lnTo>
                  <a:lnTo>
                    <a:pt x="191" y="83"/>
                  </a:lnTo>
                  <a:lnTo>
                    <a:pt x="187" y="115"/>
                  </a:lnTo>
                  <a:lnTo>
                    <a:pt x="181" y="148"/>
                  </a:lnTo>
                  <a:lnTo>
                    <a:pt x="174" y="177"/>
                  </a:lnTo>
                  <a:lnTo>
                    <a:pt x="167" y="202"/>
                  </a:lnTo>
                  <a:lnTo>
                    <a:pt x="159" y="220"/>
                  </a:lnTo>
                  <a:lnTo>
                    <a:pt x="147" y="241"/>
                  </a:lnTo>
                  <a:lnTo>
                    <a:pt x="136" y="262"/>
                  </a:lnTo>
                  <a:lnTo>
                    <a:pt x="122" y="283"/>
                  </a:lnTo>
                  <a:lnTo>
                    <a:pt x="106" y="302"/>
                  </a:lnTo>
                  <a:lnTo>
                    <a:pt x="89" y="321"/>
                  </a:lnTo>
                  <a:lnTo>
                    <a:pt x="69" y="336"/>
                  </a:lnTo>
                  <a:lnTo>
                    <a:pt x="48" y="347"/>
                  </a:lnTo>
                  <a:lnTo>
                    <a:pt x="25" y="353"/>
                  </a:lnTo>
                  <a:lnTo>
                    <a:pt x="20" y="354"/>
                  </a:lnTo>
                  <a:lnTo>
                    <a:pt x="14" y="354"/>
                  </a:lnTo>
                  <a:lnTo>
                    <a:pt x="7" y="355"/>
                  </a:lnTo>
                  <a:lnTo>
                    <a:pt x="0" y="356"/>
                  </a:lnTo>
                  <a:lnTo>
                    <a:pt x="34" y="357"/>
                  </a:lnTo>
                  <a:lnTo>
                    <a:pt x="67" y="359"/>
                  </a:lnTo>
                  <a:lnTo>
                    <a:pt x="97" y="360"/>
                  </a:lnTo>
                  <a:lnTo>
                    <a:pt x="123" y="361"/>
                  </a:lnTo>
                  <a:lnTo>
                    <a:pt x="146" y="362"/>
                  </a:lnTo>
                  <a:lnTo>
                    <a:pt x="162" y="362"/>
                  </a:lnTo>
                  <a:lnTo>
                    <a:pt x="174" y="363"/>
                  </a:lnTo>
                  <a:lnTo>
                    <a:pt x="177" y="363"/>
                  </a:lnTo>
                  <a:lnTo>
                    <a:pt x="189" y="326"/>
                  </a:lnTo>
                  <a:lnTo>
                    <a:pt x="194" y="325"/>
                  </a:lnTo>
                  <a:lnTo>
                    <a:pt x="206" y="322"/>
                  </a:lnTo>
                  <a:lnTo>
                    <a:pt x="225" y="317"/>
                  </a:lnTo>
                  <a:lnTo>
                    <a:pt x="245" y="311"/>
                  </a:lnTo>
                  <a:lnTo>
                    <a:pt x="268" y="306"/>
                  </a:lnTo>
                  <a:lnTo>
                    <a:pt x="288" y="300"/>
                  </a:lnTo>
                  <a:lnTo>
                    <a:pt x="305" y="296"/>
                  </a:lnTo>
                  <a:lnTo>
                    <a:pt x="316" y="294"/>
                  </a:lnTo>
                  <a:lnTo>
                    <a:pt x="324" y="294"/>
                  </a:lnTo>
                  <a:lnTo>
                    <a:pt x="333" y="294"/>
                  </a:lnTo>
                  <a:lnTo>
                    <a:pt x="342" y="295"/>
                  </a:lnTo>
                  <a:lnTo>
                    <a:pt x="354" y="296"/>
                  </a:lnTo>
                  <a:lnTo>
                    <a:pt x="363" y="299"/>
                  </a:lnTo>
                  <a:lnTo>
                    <a:pt x="372" y="301"/>
                  </a:lnTo>
                  <a:lnTo>
                    <a:pt x="379" y="304"/>
                  </a:lnTo>
                  <a:lnTo>
                    <a:pt x="384" y="308"/>
                  </a:lnTo>
                  <a:lnTo>
                    <a:pt x="388" y="312"/>
                  </a:lnTo>
                  <a:lnTo>
                    <a:pt x="395" y="319"/>
                  </a:lnTo>
                  <a:lnTo>
                    <a:pt x="404" y="325"/>
                  </a:lnTo>
                  <a:lnTo>
                    <a:pt x="415" y="332"/>
                  </a:lnTo>
                  <a:lnTo>
                    <a:pt x="425" y="339"/>
                  </a:lnTo>
                  <a:lnTo>
                    <a:pt x="435" y="345"/>
                  </a:lnTo>
                  <a:lnTo>
                    <a:pt x="444" y="349"/>
                  </a:lnTo>
                  <a:lnTo>
                    <a:pt x="448" y="352"/>
                  </a:lnTo>
                  <a:lnTo>
                    <a:pt x="453" y="354"/>
                  </a:lnTo>
                  <a:lnTo>
                    <a:pt x="460" y="355"/>
                  </a:lnTo>
                  <a:lnTo>
                    <a:pt x="469" y="357"/>
                  </a:lnTo>
                  <a:lnTo>
                    <a:pt x="479" y="359"/>
                  </a:lnTo>
                  <a:lnTo>
                    <a:pt x="490" y="360"/>
                  </a:lnTo>
                  <a:lnTo>
                    <a:pt x="501" y="361"/>
                  </a:lnTo>
                  <a:lnTo>
                    <a:pt x="512" y="360"/>
                  </a:lnTo>
                  <a:lnTo>
                    <a:pt x="522" y="359"/>
                  </a:lnTo>
                  <a:lnTo>
                    <a:pt x="532" y="355"/>
                  </a:lnTo>
                  <a:lnTo>
                    <a:pt x="545" y="349"/>
                  </a:lnTo>
                  <a:lnTo>
                    <a:pt x="558" y="342"/>
                  </a:lnTo>
                  <a:lnTo>
                    <a:pt x="571" y="336"/>
                  </a:lnTo>
                  <a:lnTo>
                    <a:pt x="584" y="327"/>
                  </a:lnTo>
                  <a:lnTo>
                    <a:pt x="595" y="319"/>
                  </a:lnTo>
                  <a:lnTo>
                    <a:pt x="604" y="312"/>
                  </a:lnTo>
                  <a:lnTo>
                    <a:pt x="611" y="307"/>
                  </a:lnTo>
                  <a:lnTo>
                    <a:pt x="608" y="308"/>
                  </a:lnTo>
                  <a:lnTo>
                    <a:pt x="600" y="312"/>
                  </a:lnTo>
                  <a:lnTo>
                    <a:pt x="590" y="317"/>
                  </a:lnTo>
                  <a:lnTo>
                    <a:pt x="577" y="322"/>
                  </a:lnTo>
                  <a:lnTo>
                    <a:pt x="562" y="325"/>
                  </a:lnTo>
                  <a:lnTo>
                    <a:pt x="550" y="324"/>
                  </a:lnTo>
                  <a:lnTo>
                    <a:pt x="538" y="318"/>
                  </a:lnTo>
                  <a:lnTo>
                    <a:pt x="529" y="30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5" name="Freeform 50"/>
            <p:cNvSpPr>
              <a:spLocks noChangeArrowheads="1"/>
            </p:cNvSpPr>
            <p:nvPr/>
          </p:nvSpPr>
          <p:spPr bwMode="auto">
            <a:xfrm>
              <a:off x="241" y="488"/>
              <a:ext cx="286" cy="123"/>
            </a:xfrm>
            <a:custGeom>
              <a:avLst/>
              <a:gdLst>
                <a:gd name="T0" fmla="*/ 32 w 570"/>
                <a:gd name="T1" fmla="*/ 248 h 248"/>
                <a:gd name="T2" fmla="*/ 57 w 570"/>
                <a:gd name="T3" fmla="*/ 248 h 248"/>
                <a:gd name="T4" fmla="*/ 99 w 570"/>
                <a:gd name="T5" fmla="*/ 244 h 248"/>
                <a:gd name="T6" fmla="*/ 151 w 570"/>
                <a:gd name="T7" fmla="*/ 240 h 248"/>
                <a:gd name="T8" fmla="*/ 205 w 570"/>
                <a:gd name="T9" fmla="*/ 235 h 248"/>
                <a:gd name="T10" fmla="*/ 256 w 570"/>
                <a:gd name="T11" fmla="*/ 229 h 248"/>
                <a:gd name="T12" fmla="*/ 296 w 570"/>
                <a:gd name="T13" fmla="*/ 226 h 248"/>
                <a:gd name="T14" fmla="*/ 319 w 570"/>
                <a:gd name="T15" fmla="*/ 223 h 248"/>
                <a:gd name="T16" fmla="*/ 326 w 570"/>
                <a:gd name="T17" fmla="*/ 223 h 248"/>
                <a:gd name="T18" fmla="*/ 345 w 570"/>
                <a:gd name="T19" fmla="*/ 224 h 248"/>
                <a:gd name="T20" fmla="*/ 375 w 570"/>
                <a:gd name="T21" fmla="*/ 228 h 248"/>
                <a:gd name="T22" fmla="*/ 400 w 570"/>
                <a:gd name="T23" fmla="*/ 236 h 248"/>
                <a:gd name="T24" fmla="*/ 410 w 570"/>
                <a:gd name="T25" fmla="*/ 247 h 248"/>
                <a:gd name="T26" fmla="*/ 417 w 570"/>
                <a:gd name="T27" fmla="*/ 242 h 248"/>
                <a:gd name="T28" fmla="*/ 425 w 570"/>
                <a:gd name="T29" fmla="*/ 229 h 248"/>
                <a:gd name="T30" fmla="*/ 441 w 570"/>
                <a:gd name="T31" fmla="*/ 218 h 248"/>
                <a:gd name="T32" fmla="*/ 458 w 570"/>
                <a:gd name="T33" fmla="*/ 216 h 248"/>
                <a:gd name="T34" fmla="*/ 480 w 570"/>
                <a:gd name="T35" fmla="*/ 216 h 248"/>
                <a:gd name="T36" fmla="*/ 511 w 570"/>
                <a:gd name="T37" fmla="*/ 216 h 248"/>
                <a:gd name="T38" fmla="*/ 549 w 570"/>
                <a:gd name="T39" fmla="*/ 217 h 248"/>
                <a:gd name="T40" fmla="*/ 548 w 570"/>
                <a:gd name="T41" fmla="*/ 209 h 248"/>
                <a:gd name="T42" fmla="*/ 503 w 570"/>
                <a:gd name="T43" fmla="*/ 182 h 248"/>
                <a:gd name="T44" fmla="*/ 458 w 570"/>
                <a:gd name="T45" fmla="*/ 140 h 248"/>
                <a:gd name="T46" fmla="*/ 416 w 570"/>
                <a:gd name="T47" fmla="*/ 76 h 248"/>
                <a:gd name="T48" fmla="*/ 389 w 570"/>
                <a:gd name="T49" fmla="*/ 24 h 248"/>
                <a:gd name="T50" fmla="*/ 381 w 570"/>
                <a:gd name="T51" fmla="*/ 8 h 248"/>
                <a:gd name="T52" fmla="*/ 373 w 570"/>
                <a:gd name="T53" fmla="*/ 3 h 248"/>
                <a:gd name="T54" fmla="*/ 364 w 570"/>
                <a:gd name="T55" fmla="*/ 8 h 248"/>
                <a:gd name="T56" fmla="*/ 352 w 570"/>
                <a:gd name="T57" fmla="*/ 15 h 248"/>
                <a:gd name="T58" fmla="*/ 341 w 570"/>
                <a:gd name="T59" fmla="*/ 22 h 248"/>
                <a:gd name="T60" fmla="*/ 340 w 570"/>
                <a:gd name="T61" fmla="*/ 44 h 248"/>
                <a:gd name="T62" fmla="*/ 345 w 570"/>
                <a:gd name="T63" fmla="*/ 68 h 248"/>
                <a:gd name="T64" fmla="*/ 340 w 570"/>
                <a:gd name="T65" fmla="*/ 85 h 248"/>
                <a:gd name="T66" fmla="*/ 319 w 570"/>
                <a:gd name="T67" fmla="*/ 112 h 248"/>
                <a:gd name="T68" fmla="*/ 291 w 570"/>
                <a:gd name="T69" fmla="*/ 138 h 248"/>
                <a:gd name="T70" fmla="*/ 266 w 570"/>
                <a:gd name="T71" fmla="*/ 158 h 248"/>
                <a:gd name="T72" fmla="*/ 245 w 570"/>
                <a:gd name="T73" fmla="*/ 156 h 248"/>
                <a:gd name="T74" fmla="*/ 239 w 570"/>
                <a:gd name="T75" fmla="*/ 113 h 248"/>
                <a:gd name="T76" fmla="*/ 233 w 570"/>
                <a:gd name="T77" fmla="*/ 84 h 248"/>
                <a:gd name="T78" fmla="*/ 220 w 570"/>
                <a:gd name="T79" fmla="*/ 91 h 248"/>
                <a:gd name="T80" fmla="*/ 207 w 570"/>
                <a:gd name="T81" fmla="*/ 98 h 248"/>
                <a:gd name="T82" fmla="*/ 193 w 570"/>
                <a:gd name="T83" fmla="*/ 105 h 248"/>
                <a:gd name="T84" fmla="*/ 182 w 570"/>
                <a:gd name="T85" fmla="*/ 127 h 248"/>
                <a:gd name="T86" fmla="*/ 169 w 570"/>
                <a:gd name="T87" fmla="*/ 155 h 248"/>
                <a:gd name="T88" fmla="*/ 153 w 570"/>
                <a:gd name="T89" fmla="*/ 168 h 248"/>
                <a:gd name="T90" fmla="*/ 131 w 570"/>
                <a:gd name="T91" fmla="*/ 181 h 248"/>
                <a:gd name="T92" fmla="*/ 107 w 570"/>
                <a:gd name="T93" fmla="*/ 187 h 248"/>
                <a:gd name="T94" fmla="*/ 86 w 570"/>
                <a:gd name="T95" fmla="*/ 185 h 248"/>
                <a:gd name="T96" fmla="*/ 77 w 570"/>
                <a:gd name="T97" fmla="*/ 178 h 248"/>
                <a:gd name="T98" fmla="*/ 74 w 570"/>
                <a:gd name="T99" fmla="*/ 179 h 248"/>
                <a:gd name="T100" fmla="*/ 56 w 570"/>
                <a:gd name="T101" fmla="*/ 187 h 248"/>
                <a:gd name="T102" fmla="*/ 32 w 570"/>
                <a:gd name="T103" fmla="*/ 203 h 248"/>
                <a:gd name="T104" fmla="*/ 14 w 570"/>
                <a:gd name="T105" fmla="*/ 216 h 248"/>
                <a:gd name="T106" fmla="*/ 4 w 570"/>
                <a:gd name="T107" fmla="*/ 223 h 248"/>
                <a:gd name="T108" fmla="*/ 0 w 570"/>
                <a:gd name="T109" fmla="*/ 225 h 248"/>
                <a:gd name="T110" fmla="*/ 3 w 570"/>
                <a:gd name="T111" fmla="*/ 231 h 248"/>
                <a:gd name="T112" fmla="*/ 14 w 570"/>
                <a:gd name="T113" fmla="*/ 236 h 248"/>
                <a:gd name="T114" fmla="*/ 24 w 570"/>
                <a:gd name="T115" fmla="*/ 243 h 2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0"/>
                <a:gd name="T175" fmla="*/ 0 h 248"/>
                <a:gd name="T176" fmla="*/ 570 w 570"/>
                <a:gd name="T177" fmla="*/ 248 h 2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0" h="248">
                  <a:moveTo>
                    <a:pt x="27" y="247"/>
                  </a:moveTo>
                  <a:lnTo>
                    <a:pt x="32" y="248"/>
                  </a:lnTo>
                  <a:lnTo>
                    <a:pt x="42" y="248"/>
                  </a:lnTo>
                  <a:lnTo>
                    <a:pt x="57" y="248"/>
                  </a:lnTo>
                  <a:lnTo>
                    <a:pt x="77" y="247"/>
                  </a:lnTo>
                  <a:lnTo>
                    <a:pt x="99" y="244"/>
                  </a:lnTo>
                  <a:lnTo>
                    <a:pt x="124" y="242"/>
                  </a:lnTo>
                  <a:lnTo>
                    <a:pt x="151" y="240"/>
                  </a:lnTo>
                  <a:lnTo>
                    <a:pt x="177" y="238"/>
                  </a:lnTo>
                  <a:lnTo>
                    <a:pt x="205" y="235"/>
                  </a:lnTo>
                  <a:lnTo>
                    <a:pt x="231" y="232"/>
                  </a:lnTo>
                  <a:lnTo>
                    <a:pt x="256" y="229"/>
                  </a:lnTo>
                  <a:lnTo>
                    <a:pt x="278" y="227"/>
                  </a:lnTo>
                  <a:lnTo>
                    <a:pt x="296" y="226"/>
                  </a:lnTo>
                  <a:lnTo>
                    <a:pt x="310" y="224"/>
                  </a:lnTo>
                  <a:lnTo>
                    <a:pt x="319" y="223"/>
                  </a:lnTo>
                  <a:lnTo>
                    <a:pt x="322" y="223"/>
                  </a:lnTo>
                  <a:lnTo>
                    <a:pt x="326" y="223"/>
                  </a:lnTo>
                  <a:lnTo>
                    <a:pt x="334" y="223"/>
                  </a:lnTo>
                  <a:lnTo>
                    <a:pt x="345" y="224"/>
                  </a:lnTo>
                  <a:lnTo>
                    <a:pt x="360" y="225"/>
                  </a:lnTo>
                  <a:lnTo>
                    <a:pt x="375" y="228"/>
                  </a:lnTo>
                  <a:lnTo>
                    <a:pt x="388" y="232"/>
                  </a:lnTo>
                  <a:lnTo>
                    <a:pt x="400" y="236"/>
                  </a:lnTo>
                  <a:lnTo>
                    <a:pt x="407" y="242"/>
                  </a:lnTo>
                  <a:lnTo>
                    <a:pt x="410" y="247"/>
                  </a:lnTo>
                  <a:lnTo>
                    <a:pt x="413" y="246"/>
                  </a:lnTo>
                  <a:lnTo>
                    <a:pt x="417" y="242"/>
                  </a:lnTo>
                  <a:lnTo>
                    <a:pt x="420" y="236"/>
                  </a:lnTo>
                  <a:lnTo>
                    <a:pt x="425" y="229"/>
                  </a:lnTo>
                  <a:lnTo>
                    <a:pt x="432" y="224"/>
                  </a:lnTo>
                  <a:lnTo>
                    <a:pt x="441" y="218"/>
                  </a:lnTo>
                  <a:lnTo>
                    <a:pt x="453" y="216"/>
                  </a:lnTo>
                  <a:lnTo>
                    <a:pt x="458" y="216"/>
                  </a:lnTo>
                  <a:lnTo>
                    <a:pt x="469" y="216"/>
                  </a:lnTo>
                  <a:lnTo>
                    <a:pt x="480" y="216"/>
                  </a:lnTo>
                  <a:lnTo>
                    <a:pt x="494" y="216"/>
                  </a:lnTo>
                  <a:lnTo>
                    <a:pt x="511" y="216"/>
                  </a:lnTo>
                  <a:lnTo>
                    <a:pt x="530" y="216"/>
                  </a:lnTo>
                  <a:lnTo>
                    <a:pt x="549" y="217"/>
                  </a:lnTo>
                  <a:lnTo>
                    <a:pt x="570" y="217"/>
                  </a:lnTo>
                  <a:lnTo>
                    <a:pt x="548" y="209"/>
                  </a:lnTo>
                  <a:lnTo>
                    <a:pt x="526" y="197"/>
                  </a:lnTo>
                  <a:lnTo>
                    <a:pt x="503" y="182"/>
                  </a:lnTo>
                  <a:lnTo>
                    <a:pt x="481" y="163"/>
                  </a:lnTo>
                  <a:lnTo>
                    <a:pt x="458" y="140"/>
                  </a:lnTo>
                  <a:lnTo>
                    <a:pt x="437" y="111"/>
                  </a:lnTo>
                  <a:lnTo>
                    <a:pt x="416" y="76"/>
                  </a:lnTo>
                  <a:lnTo>
                    <a:pt x="395" y="36"/>
                  </a:lnTo>
                  <a:lnTo>
                    <a:pt x="389" y="24"/>
                  </a:lnTo>
                  <a:lnTo>
                    <a:pt x="385" y="16"/>
                  </a:lnTo>
                  <a:lnTo>
                    <a:pt x="381" y="8"/>
                  </a:lnTo>
                  <a:lnTo>
                    <a:pt x="377" y="0"/>
                  </a:lnTo>
                  <a:lnTo>
                    <a:pt x="373" y="3"/>
                  </a:lnTo>
                  <a:lnTo>
                    <a:pt x="369" y="6"/>
                  </a:lnTo>
                  <a:lnTo>
                    <a:pt x="364" y="8"/>
                  </a:lnTo>
                  <a:lnTo>
                    <a:pt x="358" y="12"/>
                  </a:lnTo>
                  <a:lnTo>
                    <a:pt x="352" y="15"/>
                  </a:lnTo>
                  <a:lnTo>
                    <a:pt x="347" y="19"/>
                  </a:lnTo>
                  <a:lnTo>
                    <a:pt x="341" y="22"/>
                  </a:lnTo>
                  <a:lnTo>
                    <a:pt x="336" y="26"/>
                  </a:lnTo>
                  <a:lnTo>
                    <a:pt x="340" y="44"/>
                  </a:lnTo>
                  <a:lnTo>
                    <a:pt x="343" y="58"/>
                  </a:lnTo>
                  <a:lnTo>
                    <a:pt x="345" y="68"/>
                  </a:lnTo>
                  <a:lnTo>
                    <a:pt x="345" y="75"/>
                  </a:lnTo>
                  <a:lnTo>
                    <a:pt x="340" y="85"/>
                  </a:lnTo>
                  <a:lnTo>
                    <a:pt x="331" y="98"/>
                  </a:lnTo>
                  <a:lnTo>
                    <a:pt x="319" y="112"/>
                  </a:lnTo>
                  <a:lnTo>
                    <a:pt x="305" y="126"/>
                  </a:lnTo>
                  <a:lnTo>
                    <a:pt x="291" y="138"/>
                  </a:lnTo>
                  <a:lnTo>
                    <a:pt x="279" y="150"/>
                  </a:lnTo>
                  <a:lnTo>
                    <a:pt x="266" y="158"/>
                  </a:lnTo>
                  <a:lnTo>
                    <a:pt x="254" y="162"/>
                  </a:lnTo>
                  <a:lnTo>
                    <a:pt x="245" y="156"/>
                  </a:lnTo>
                  <a:lnTo>
                    <a:pt x="241" y="138"/>
                  </a:lnTo>
                  <a:lnTo>
                    <a:pt x="239" y="113"/>
                  </a:lnTo>
                  <a:lnTo>
                    <a:pt x="237" y="82"/>
                  </a:lnTo>
                  <a:lnTo>
                    <a:pt x="233" y="84"/>
                  </a:lnTo>
                  <a:lnTo>
                    <a:pt x="227" y="88"/>
                  </a:lnTo>
                  <a:lnTo>
                    <a:pt x="220" y="91"/>
                  </a:lnTo>
                  <a:lnTo>
                    <a:pt x="214" y="95"/>
                  </a:lnTo>
                  <a:lnTo>
                    <a:pt x="207" y="98"/>
                  </a:lnTo>
                  <a:lnTo>
                    <a:pt x="200" y="102"/>
                  </a:lnTo>
                  <a:lnTo>
                    <a:pt x="193" y="105"/>
                  </a:lnTo>
                  <a:lnTo>
                    <a:pt x="188" y="109"/>
                  </a:lnTo>
                  <a:lnTo>
                    <a:pt x="182" y="127"/>
                  </a:lnTo>
                  <a:lnTo>
                    <a:pt x="176" y="143"/>
                  </a:lnTo>
                  <a:lnTo>
                    <a:pt x="169" y="155"/>
                  </a:lnTo>
                  <a:lnTo>
                    <a:pt x="163" y="162"/>
                  </a:lnTo>
                  <a:lnTo>
                    <a:pt x="153" y="168"/>
                  </a:lnTo>
                  <a:lnTo>
                    <a:pt x="143" y="175"/>
                  </a:lnTo>
                  <a:lnTo>
                    <a:pt x="131" y="181"/>
                  </a:lnTo>
                  <a:lnTo>
                    <a:pt x="120" y="185"/>
                  </a:lnTo>
                  <a:lnTo>
                    <a:pt x="107" y="187"/>
                  </a:lnTo>
                  <a:lnTo>
                    <a:pt x="97" y="187"/>
                  </a:lnTo>
                  <a:lnTo>
                    <a:pt x="86" y="185"/>
                  </a:lnTo>
                  <a:lnTo>
                    <a:pt x="78" y="179"/>
                  </a:lnTo>
                  <a:lnTo>
                    <a:pt x="77" y="178"/>
                  </a:lnTo>
                  <a:lnTo>
                    <a:pt x="75" y="178"/>
                  </a:lnTo>
                  <a:lnTo>
                    <a:pt x="74" y="179"/>
                  </a:lnTo>
                  <a:lnTo>
                    <a:pt x="71" y="178"/>
                  </a:lnTo>
                  <a:lnTo>
                    <a:pt x="56" y="187"/>
                  </a:lnTo>
                  <a:lnTo>
                    <a:pt x="44" y="195"/>
                  </a:lnTo>
                  <a:lnTo>
                    <a:pt x="32" y="203"/>
                  </a:lnTo>
                  <a:lnTo>
                    <a:pt x="22" y="210"/>
                  </a:lnTo>
                  <a:lnTo>
                    <a:pt x="14" y="216"/>
                  </a:lnTo>
                  <a:lnTo>
                    <a:pt x="8" y="219"/>
                  </a:lnTo>
                  <a:lnTo>
                    <a:pt x="4" y="223"/>
                  </a:lnTo>
                  <a:lnTo>
                    <a:pt x="2" y="224"/>
                  </a:lnTo>
                  <a:lnTo>
                    <a:pt x="0" y="225"/>
                  </a:lnTo>
                  <a:lnTo>
                    <a:pt x="0" y="227"/>
                  </a:lnTo>
                  <a:lnTo>
                    <a:pt x="3" y="231"/>
                  </a:lnTo>
                  <a:lnTo>
                    <a:pt x="8" y="233"/>
                  </a:lnTo>
                  <a:lnTo>
                    <a:pt x="14" y="236"/>
                  </a:lnTo>
                  <a:lnTo>
                    <a:pt x="19" y="240"/>
                  </a:lnTo>
                  <a:lnTo>
                    <a:pt x="24" y="243"/>
                  </a:lnTo>
                  <a:lnTo>
                    <a:pt x="27" y="24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6" name="Freeform 51"/>
            <p:cNvSpPr>
              <a:spLocks noChangeArrowheads="1"/>
            </p:cNvSpPr>
            <p:nvPr/>
          </p:nvSpPr>
          <p:spPr bwMode="auto">
            <a:xfrm>
              <a:off x="718" y="515"/>
              <a:ext cx="28" cy="61"/>
            </a:xfrm>
            <a:custGeom>
              <a:avLst/>
              <a:gdLst>
                <a:gd name="T0" fmla="*/ 55 w 55"/>
                <a:gd name="T1" fmla="*/ 111 h 122"/>
                <a:gd name="T2" fmla="*/ 53 w 55"/>
                <a:gd name="T3" fmla="*/ 105 h 122"/>
                <a:gd name="T4" fmla="*/ 47 w 55"/>
                <a:gd name="T5" fmla="*/ 91 h 122"/>
                <a:gd name="T6" fmla="*/ 42 w 55"/>
                <a:gd name="T7" fmla="*/ 76 h 122"/>
                <a:gd name="T8" fmla="*/ 40 w 55"/>
                <a:gd name="T9" fmla="*/ 66 h 122"/>
                <a:gd name="T10" fmla="*/ 39 w 55"/>
                <a:gd name="T11" fmla="*/ 52 h 122"/>
                <a:gd name="T12" fmla="*/ 35 w 55"/>
                <a:gd name="T13" fmla="*/ 29 h 122"/>
                <a:gd name="T14" fmla="*/ 32 w 55"/>
                <a:gd name="T15" fmla="*/ 10 h 122"/>
                <a:gd name="T16" fmla="*/ 31 w 55"/>
                <a:gd name="T17" fmla="*/ 0 h 122"/>
                <a:gd name="T18" fmla="*/ 31 w 55"/>
                <a:gd name="T19" fmla="*/ 6 h 122"/>
                <a:gd name="T20" fmla="*/ 30 w 55"/>
                <a:gd name="T21" fmla="*/ 21 h 122"/>
                <a:gd name="T22" fmla="*/ 26 w 55"/>
                <a:gd name="T23" fmla="*/ 40 h 122"/>
                <a:gd name="T24" fmla="*/ 20 w 55"/>
                <a:gd name="T25" fmla="*/ 55 h 122"/>
                <a:gd name="T26" fmla="*/ 17 w 55"/>
                <a:gd name="T27" fmla="*/ 65 h 122"/>
                <a:gd name="T28" fmla="*/ 18 w 55"/>
                <a:gd name="T29" fmla="*/ 74 h 122"/>
                <a:gd name="T30" fmla="*/ 20 w 55"/>
                <a:gd name="T31" fmla="*/ 81 h 122"/>
                <a:gd name="T32" fmla="*/ 22 w 55"/>
                <a:gd name="T33" fmla="*/ 83 h 122"/>
                <a:gd name="T34" fmla="*/ 20 w 55"/>
                <a:gd name="T35" fmla="*/ 89 h 122"/>
                <a:gd name="T36" fmla="*/ 17 w 55"/>
                <a:gd name="T37" fmla="*/ 101 h 122"/>
                <a:gd name="T38" fmla="*/ 10 w 55"/>
                <a:gd name="T39" fmla="*/ 113 h 122"/>
                <a:gd name="T40" fmla="*/ 1 w 55"/>
                <a:gd name="T41" fmla="*/ 121 h 122"/>
                <a:gd name="T42" fmla="*/ 0 w 55"/>
                <a:gd name="T43" fmla="*/ 122 h 122"/>
                <a:gd name="T44" fmla="*/ 3 w 55"/>
                <a:gd name="T45" fmla="*/ 121 h 122"/>
                <a:gd name="T46" fmla="*/ 12 w 55"/>
                <a:gd name="T47" fmla="*/ 120 h 122"/>
                <a:gd name="T48" fmla="*/ 23 w 55"/>
                <a:gd name="T49" fmla="*/ 118 h 122"/>
                <a:gd name="T50" fmla="*/ 34 w 55"/>
                <a:gd name="T51" fmla="*/ 116 h 122"/>
                <a:gd name="T52" fmla="*/ 45 w 55"/>
                <a:gd name="T53" fmla="*/ 113 h 122"/>
                <a:gd name="T54" fmla="*/ 52 w 55"/>
                <a:gd name="T55" fmla="*/ 112 h 122"/>
                <a:gd name="T56" fmla="*/ 55 w 55"/>
                <a:gd name="T57" fmla="*/ 111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
                <a:gd name="T88" fmla="*/ 0 h 122"/>
                <a:gd name="T89" fmla="*/ 55 w 55"/>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 h="122">
                  <a:moveTo>
                    <a:pt x="55" y="111"/>
                  </a:moveTo>
                  <a:lnTo>
                    <a:pt x="53" y="105"/>
                  </a:lnTo>
                  <a:lnTo>
                    <a:pt x="47" y="91"/>
                  </a:lnTo>
                  <a:lnTo>
                    <a:pt x="42" y="76"/>
                  </a:lnTo>
                  <a:lnTo>
                    <a:pt x="40" y="66"/>
                  </a:lnTo>
                  <a:lnTo>
                    <a:pt x="39" y="52"/>
                  </a:lnTo>
                  <a:lnTo>
                    <a:pt x="35" y="29"/>
                  </a:lnTo>
                  <a:lnTo>
                    <a:pt x="32" y="10"/>
                  </a:lnTo>
                  <a:lnTo>
                    <a:pt x="31" y="0"/>
                  </a:lnTo>
                  <a:lnTo>
                    <a:pt x="31" y="6"/>
                  </a:lnTo>
                  <a:lnTo>
                    <a:pt x="30" y="21"/>
                  </a:lnTo>
                  <a:lnTo>
                    <a:pt x="26" y="40"/>
                  </a:lnTo>
                  <a:lnTo>
                    <a:pt x="20" y="55"/>
                  </a:lnTo>
                  <a:lnTo>
                    <a:pt x="17" y="65"/>
                  </a:lnTo>
                  <a:lnTo>
                    <a:pt x="18" y="74"/>
                  </a:lnTo>
                  <a:lnTo>
                    <a:pt x="20" y="81"/>
                  </a:lnTo>
                  <a:lnTo>
                    <a:pt x="22" y="83"/>
                  </a:lnTo>
                  <a:lnTo>
                    <a:pt x="20" y="89"/>
                  </a:lnTo>
                  <a:lnTo>
                    <a:pt x="17" y="101"/>
                  </a:lnTo>
                  <a:lnTo>
                    <a:pt x="10" y="113"/>
                  </a:lnTo>
                  <a:lnTo>
                    <a:pt x="1" y="121"/>
                  </a:lnTo>
                  <a:lnTo>
                    <a:pt x="0" y="122"/>
                  </a:lnTo>
                  <a:lnTo>
                    <a:pt x="3" y="121"/>
                  </a:lnTo>
                  <a:lnTo>
                    <a:pt x="12" y="120"/>
                  </a:lnTo>
                  <a:lnTo>
                    <a:pt x="23" y="118"/>
                  </a:lnTo>
                  <a:lnTo>
                    <a:pt x="34" y="116"/>
                  </a:lnTo>
                  <a:lnTo>
                    <a:pt x="45" y="113"/>
                  </a:lnTo>
                  <a:lnTo>
                    <a:pt x="52" y="112"/>
                  </a:lnTo>
                  <a:lnTo>
                    <a:pt x="55" y="11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7" name="Freeform 52"/>
            <p:cNvSpPr>
              <a:spLocks noChangeArrowheads="1"/>
            </p:cNvSpPr>
            <p:nvPr/>
          </p:nvSpPr>
          <p:spPr bwMode="auto">
            <a:xfrm>
              <a:off x="759" y="566"/>
              <a:ext cx="301" cy="112"/>
            </a:xfrm>
            <a:custGeom>
              <a:avLst/>
              <a:gdLst>
                <a:gd name="T0" fmla="*/ 583 w 601"/>
                <a:gd name="T1" fmla="*/ 25 h 223"/>
                <a:gd name="T2" fmla="*/ 570 w 601"/>
                <a:gd name="T3" fmla="*/ 11 h 223"/>
                <a:gd name="T4" fmla="*/ 561 w 601"/>
                <a:gd name="T5" fmla="*/ 14 h 223"/>
                <a:gd name="T6" fmla="*/ 556 w 601"/>
                <a:gd name="T7" fmla="*/ 41 h 223"/>
                <a:gd name="T8" fmla="*/ 542 w 601"/>
                <a:gd name="T9" fmla="*/ 58 h 223"/>
                <a:gd name="T10" fmla="*/ 511 w 601"/>
                <a:gd name="T11" fmla="*/ 71 h 223"/>
                <a:gd name="T12" fmla="*/ 462 w 601"/>
                <a:gd name="T13" fmla="*/ 87 h 223"/>
                <a:gd name="T14" fmla="*/ 403 w 601"/>
                <a:gd name="T15" fmla="*/ 106 h 223"/>
                <a:gd name="T16" fmla="*/ 339 w 601"/>
                <a:gd name="T17" fmla="*/ 124 h 223"/>
                <a:gd name="T18" fmla="*/ 282 w 601"/>
                <a:gd name="T19" fmla="*/ 140 h 223"/>
                <a:gd name="T20" fmla="*/ 235 w 601"/>
                <a:gd name="T21" fmla="*/ 153 h 223"/>
                <a:gd name="T22" fmla="*/ 206 w 601"/>
                <a:gd name="T23" fmla="*/ 160 h 223"/>
                <a:gd name="T24" fmla="*/ 195 w 601"/>
                <a:gd name="T25" fmla="*/ 159 h 223"/>
                <a:gd name="T26" fmla="*/ 180 w 601"/>
                <a:gd name="T27" fmla="*/ 146 h 223"/>
                <a:gd name="T28" fmla="*/ 161 w 601"/>
                <a:gd name="T29" fmla="*/ 129 h 223"/>
                <a:gd name="T30" fmla="*/ 146 w 601"/>
                <a:gd name="T31" fmla="*/ 116 h 223"/>
                <a:gd name="T32" fmla="*/ 140 w 601"/>
                <a:gd name="T33" fmla="*/ 116 h 223"/>
                <a:gd name="T34" fmla="*/ 149 w 601"/>
                <a:gd name="T35" fmla="*/ 127 h 223"/>
                <a:gd name="T36" fmla="*/ 162 w 601"/>
                <a:gd name="T37" fmla="*/ 143 h 223"/>
                <a:gd name="T38" fmla="*/ 165 w 601"/>
                <a:gd name="T39" fmla="*/ 157 h 223"/>
                <a:gd name="T40" fmla="*/ 149 w 601"/>
                <a:gd name="T41" fmla="*/ 164 h 223"/>
                <a:gd name="T42" fmla="*/ 129 w 601"/>
                <a:gd name="T43" fmla="*/ 164 h 223"/>
                <a:gd name="T44" fmla="*/ 108 w 601"/>
                <a:gd name="T45" fmla="*/ 158 h 223"/>
                <a:gd name="T46" fmla="*/ 88 w 601"/>
                <a:gd name="T47" fmla="*/ 147 h 223"/>
                <a:gd name="T48" fmla="*/ 73 w 601"/>
                <a:gd name="T49" fmla="*/ 137 h 223"/>
                <a:gd name="T50" fmla="*/ 57 w 601"/>
                <a:gd name="T51" fmla="*/ 143 h 223"/>
                <a:gd name="T52" fmla="*/ 41 w 601"/>
                <a:gd name="T53" fmla="*/ 159 h 223"/>
                <a:gd name="T54" fmla="*/ 27 w 601"/>
                <a:gd name="T55" fmla="*/ 174 h 223"/>
                <a:gd name="T56" fmla="*/ 12 w 601"/>
                <a:gd name="T57" fmla="*/ 187 h 223"/>
                <a:gd name="T58" fmla="*/ 3 w 601"/>
                <a:gd name="T59" fmla="*/ 211 h 223"/>
                <a:gd name="T60" fmla="*/ 21 w 601"/>
                <a:gd name="T61" fmla="*/ 223 h 223"/>
                <a:gd name="T62" fmla="*/ 21 w 601"/>
                <a:gd name="T63" fmla="*/ 208 h 223"/>
                <a:gd name="T64" fmla="*/ 26 w 601"/>
                <a:gd name="T65" fmla="*/ 192 h 223"/>
                <a:gd name="T66" fmla="*/ 36 w 601"/>
                <a:gd name="T67" fmla="*/ 188 h 223"/>
                <a:gd name="T68" fmla="*/ 51 w 601"/>
                <a:gd name="T69" fmla="*/ 177 h 223"/>
                <a:gd name="T70" fmla="*/ 66 w 601"/>
                <a:gd name="T71" fmla="*/ 170 h 223"/>
                <a:gd name="T72" fmla="*/ 76 w 601"/>
                <a:gd name="T73" fmla="*/ 170 h 223"/>
                <a:gd name="T74" fmla="*/ 84 w 601"/>
                <a:gd name="T75" fmla="*/ 177 h 223"/>
                <a:gd name="T76" fmla="*/ 102 w 601"/>
                <a:gd name="T77" fmla="*/ 185 h 223"/>
                <a:gd name="T78" fmla="*/ 123 w 601"/>
                <a:gd name="T79" fmla="*/ 195 h 223"/>
                <a:gd name="T80" fmla="*/ 140 w 601"/>
                <a:gd name="T81" fmla="*/ 207 h 223"/>
                <a:gd name="T82" fmla="*/ 159 w 601"/>
                <a:gd name="T83" fmla="*/ 214 h 223"/>
                <a:gd name="T84" fmla="*/ 184 w 601"/>
                <a:gd name="T85" fmla="*/ 210 h 223"/>
                <a:gd name="T86" fmla="*/ 212 w 601"/>
                <a:gd name="T87" fmla="*/ 200 h 223"/>
                <a:gd name="T88" fmla="*/ 235 w 601"/>
                <a:gd name="T89" fmla="*/ 195 h 223"/>
                <a:gd name="T90" fmla="*/ 257 w 601"/>
                <a:gd name="T91" fmla="*/ 191 h 223"/>
                <a:gd name="T92" fmla="*/ 298 w 601"/>
                <a:gd name="T93" fmla="*/ 184 h 223"/>
                <a:gd name="T94" fmla="*/ 352 w 601"/>
                <a:gd name="T95" fmla="*/ 173 h 223"/>
                <a:gd name="T96" fmla="*/ 413 w 601"/>
                <a:gd name="T97" fmla="*/ 160 h 223"/>
                <a:gd name="T98" fmla="*/ 474 w 601"/>
                <a:gd name="T99" fmla="*/ 145 h 223"/>
                <a:gd name="T100" fmla="*/ 528 w 601"/>
                <a:gd name="T101" fmla="*/ 130 h 223"/>
                <a:gd name="T102" fmla="*/ 570 w 601"/>
                <a:gd name="T103" fmla="*/ 116 h 223"/>
                <a:gd name="T104" fmla="*/ 592 w 601"/>
                <a:gd name="T105" fmla="*/ 105 h 223"/>
                <a:gd name="T106" fmla="*/ 598 w 601"/>
                <a:gd name="T107" fmla="*/ 56 h 223"/>
                <a:gd name="T108" fmla="*/ 584 w 601"/>
                <a:gd name="T109" fmla="*/ 28 h 2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1"/>
                <a:gd name="T166" fmla="*/ 0 h 223"/>
                <a:gd name="T167" fmla="*/ 601 w 601"/>
                <a:gd name="T168" fmla="*/ 223 h 2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1" h="223">
                  <a:moveTo>
                    <a:pt x="584" y="28"/>
                  </a:moveTo>
                  <a:lnTo>
                    <a:pt x="583" y="25"/>
                  </a:lnTo>
                  <a:lnTo>
                    <a:pt x="577" y="19"/>
                  </a:lnTo>
                  <a:lnTo>
                    <a:pt x="570" y="11"/>
                  </a:lnTo>
                  <a:lnTo>
                    <a:pt x="560" y="0"/>
                  </a:lnTo>
                  <a:lnTo>
                    <a:pt x="561" y="14"/>
                  </a:lnTo>
                  <a:lnTo>
                    <a:pt x="560" y="28"/>
                  </a:lnTo>
                  <a:lnTo>
                    <a:pt x="556" y="41"/>
                  </a:lnTo>
                  <a:lnTo>
                    <a:pt x="549" y="53"/>
                  </a:lnTo>
                  <a:lnTo>
                    <a:pt x="542" y="58"/>
                  </a:lnTo>
                  <a:lnTo>
                    <a:pt x="530" y="64"/>
                  </a:lnTo>
                  <a:lnTo>
                    <a:pt x="511" y="71"/>
                  </a:lnTo>
                  <a:lnTo>
                    <a:pt x="488" y="79"/>
                  </a:lnTo>
                  <a:lnTo>
                    <a:pt x="462" y="87"/>
                  </a:lnTo>
                  <a:lnTo>
                    <a:pt x="433" y="97"/>
                  </a:lnTo>
                  <a:lnTo>
                    <a:pt x="403" y="106"/>
                  </a:lnTo>
                  <a:lnTo>
                    <a:pt x="372" y="115"/>
                  </a:lnTo>
                  <a:lnTo>
                    <a:pt x="339" y="124"/>
                  </a:lnTo>
                  <a:lnTo>
                    <a:pt x="310" y="132"/>
                  </a:lnTo>
                  <a:lnTo>
                    <a:pt x="282" y="140"/>
                  </a:lnTo>
                  <a:lnTo>
                    <a:pt x="255" y="147"/>
                  </a:lnTo>
                  <a:lnTo>
                    <a:pt x="235" y="153"/>
                  </a:lnTo>
                  <a:lnTo>
                    <a:pt x="217" y="157"/>
                  </a:lnTo>
                  <a:lnTo>
                    <a:pt x="206" y="160"/>
                  </a:lnTo>
                  <a:lnTo>
                    <a:pt x="200" y="161"/>
                  </a:lnTo>
                  <a:lnTo>
                    <a:pt x="195" y="159"/>
                  </a:lnTo>
                  <a:lnTo>
                    <a:pt x="189" y="154"/>
                  </a:lnTo>
                  <a:lnTo>
                    <a:pt x="180" y="146"/>
                  </a:lnTo>
                  <a:lnTo>
                    <a:pt x="171" y="137"/>
                  </a:lnTo>
                  <a:lnTo>
                    <a:pt x="161" y="129"/>
                  </a:lnTo>
                  <a:lnTo>
                    <a:pt x="153" y="121"/>
                  </a:lnTo>
                  <a:lnTo>
                    <a:pt x="146" y="116"/>
                  </a:lnTo>
                  <a:lnTo>
                    <a:pt x="141" y="114"/>
                  </a:lnTo>
                  <a:lnTo>
                    <a:pt x="140" y="116"/>
                  </a:lnTo>
                  <a:lnTo>
                    <a:pt x="144" y="121"/>
                  </a:lnTo>
                  <a:lnTo>
                    <a:pt x="149" y="127"/>
                  </a:lnTo>
                  <a:lnTo>
                    <a:pt x="156" y="135"/>
                  </a:lnTo>
                  <a:lnTo>
                    <a:pt x="162" y="143"/>
                  </a:lnTo>
                  <a:lnTo>
                    <a:pt x="165" y="150"/>
                  </a:lnTo>
                  <a:lnTo>
                    <a:pt x="165" y="157"/>
                  </a:lnTo>
                  <a:lnTo>
                    <a:pt x="160" y="161"/>
                  </a:lnTo>
                  <a:lnTo>
                    <a:pt x="149" y="164"/>
                  </a:lnTo>
                  <a:lnTo>
                    <a:pt x="139" y="165"/>
                  </a:lnTo>
                  <a:lnTo>
                    <a:pt x="129" y="164"/>
                  </a:lnTo>
                  <a:lnTo>
                    <a:pt x="118" y="161"/>
                  </a:lnTo>
                  <a:lnTo>
                    <a:pt x="108" y="158"/>
                  </a:lnTo>
                  <a:lnTo>
                    <a:pt x="97" y="153"/>
                  </a:lnTo>
                  <a:lnTo>
                    <a:pt x="88" y="147"/>
                  </a:lnTo>
                  <a:lnTo>
                    <a:pt x="80" y="140"/>
                  </a:lnTo>
                  <a:lnTo>
                    <a:pt x="73" y="137"/>
                  </a:lnTo>
                  <a:lnTo>
                    <a:pt x="65" y="138"/>
                  </a:lnTo>
                  <a:lnTo>
                    <a:pt x="57" y="143"/>
                  </a:lnTo>
                  <a:lnTo>
                    <a:pt x="49" y="150"/>
                  </a:lnTo>
                  <a:lnTo>
                    <a:pt x="41" y="159"/>
                  </a:lnTo>
                  <a:lnTo>
                    <a:pt x="34" y="167"/>
                  </a:lnTo>
                  <a:lnTo>
                    <a:pt x="27" y="174"/>
                  </a:lnTo>
                  <a:lnTo>
                    <a:pt x="21" y="178"/>
                  </a:lnTo>
                  <a:lnTo>
                    <a:pt x="12" y="187"/>
                  </a:lnTo>
                  <a:lnTo>
                    <a:pt x="6" y="198"/>
                  </a:lnTo>
                  <a:lnTo>
                    <a:pt x="3" y="211"/>
                  </a:lnTo>
                  <a:lnTo>
                    <a:pt x="0" y="221"/>
                  </a:lnTo>
                  <a:lnTo>
                    <a:pt x="21" y="223"/>
                  </a:lnTo>
                  <a:lnTo>
                    <a:pt x="21" y="219"/>
                  </a:lnTo>
                  <a:lnTo>
                    <a:pt x="21" y="208"/>
                  </a:lnTo>
                  <a:lnTo>
                    <a:pt x="23" y="198"/>
                  </a:lnTo>
                  <a:lnTo>
                    <a:pt x="26" y="192"/>
                  </a:lnTo>
                  <a:lnTo>
                    <a:pt x="31" y="191"/>
                  </a:lnTo>
                  <a:lnTo>
                    <a:pt x="36" y="188"/>
                  </a:lnTo>
                  <a:lnTo>
                    <a:pt x="44" y="183"/>
                  </a:lnTo>
                  <a:lnTo>
                    <a:pt x="51" y="177"/>
                  </a:lnTo>
                  <a:lnTo>
                    <a:pt x="59" y="174"/>
                  </a:lnTo>
                  <a:lnTo>
                    <a:pt x="66" y="170"/>
                  </a:lnTo>
                  <a:lnTo>
                    <a:pt x="72" y="169"/>
                  </a:lnTo>
                  <a:lnTo>
                    <a:pt x="76" y="170"/>
                  </a:lnTo>
                  <a:lnTo>
                    <a:pt x="78" y="174"/>
                  </a:lnTo>
                  <a:lnTo>
                    <a:pt x="84" y="177"/>
                  </a:lnTo>
                  <a:lnTo>
                    <a:pt x="92" y="181"/>
                  </a:lnTo>
                  <a:lnTo>
                    <a:pt x="102" y="185"/>
                  </a:lnTo>
                  <a:lnTo>
                    <a:pt x="112" y="190"/>
                  </a:lnTo>
                  <a:lnTo>
                    <a:pt x="123" y="195"/>
                  </a:lnTo>
                  <a:lnTo>
                    <a:pt x="132" y="200"/>
                  </a:lnTo>
                  <a:lnTo>
                    <a:pt x="140" y="207"/>
                  </a:lnTo>
                  <a:lnTo>
                    <a:pt x="148" y="213"/>
                  </a:lnTo>
                  <a:lnTo>
                    <a:pt x="159" y="214"/>
                  </a:lnTo>
                  <a:lnTo>
                    <a:pt x="170" y="213"/>
                  </a:lnTo>
                  <a:lnTo>
                    <a:pt x="184" y="210"/>
                  </a:lnTo>
                  <a:lnTo>
                    <a:pt x="198" y="205"/>
                  </a:lnTo>
                  <a:lnTo>
                    <a:pt x="212" y="200"/>
                  </a:lnTo>
                  <a:lnTo>
                    <a:pt x="223" y="197"/>
                  </a:lnTo>
                  <a:lnTo>
                    <a:pt x="235" y="195"/>
                  </a:lnTo>
                  <a:lnTo>
                    <a:pt x="243" y="193"/>
                  </a:lnTo>
                  <a:lnTo>
                    <a:pt x="257" y="191"/>
                  </a:lnTo>
                  <a:lnTo>
                    <a:pt x="275" y="188"/>
                  </a:lnTo>
                  <a:lnTo>
                    <a:pt x="298" y="184"/>
                  </a:lnTo>
                  <a:lnTo>
                    <a:pt x="323" y="178"/>
                  </a:lnTo>
                  <a:lnTo>
                    <a:pt x="352" y="173"/>
                  </a:lnTo>
                  <a:lnTo>
                    <a:pt x="382" y="167"/>
                  </a:lnTo>
                  <a:lnTo>
                    <a:pt x="413" y="160"/>
                  </a:lnTo>
                  <a:lnTo>
                    <a:pt x="444" y="152"/>
                  </a:lnTo>
                  <a:lnTo>
                    <a:pt x="474" y="145"/>
                  </a:lnTo>
                  <a:lnTo>
                    <a:pt x="503" y="138"/>
                  </a:lnTo>
                  <a:lnTo>
                    <a:pt x="528" y="130"/>
                  </a:lnTo>
                  <a:lnTo>
                    <a:pt x="551" y="123"/>
                  </a:lnTo>
                  <a:lnTo>
                    <a:pt x="570" y="116"/>
                  </a:lnTo>
                  <a:lnTo>
                    <a:pt x="584" y="111"/>
                  </a:lnTo>
                  <a:lnTo>
                    <a:pt x="592" y="105"/>
                  </a:lnTo>
                  <a:lnTo>
                    <a:pt x="601" y="82"/>
                  </a:lnTo>
                  <a:lnTo>
                    <a:pt x="598" y="56"/>
                  </a:lnTo>
                  <a:lnTo>
                    <a:pt x="588" y="36"/>
                  </a:lnTo>
                  <a:lnTo>
                    <a:pt x="584" y="28"/>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8" name="Freeform 53"/>
            <p:cNvSpPr>
              <a:spLocks noChangeArrowheads="1"/>
            </p:cNvSpPr>
            <p:nvPr/>
          </p:nvSpPr>
          <p:spPr bwMode="auto">
            <a:xfrm>
              <a:off x="723" y="611"/>
              <a:ext cx="59" cy="60"/>
            </a:xfrm>
            <a:custGeom>
              <a:avLst/>
              <a:gdLst>
                <a:gd name="T0" fmla="*/ 97 w 118"/>
                <a:gd name="T1" fmla="*/ 0 h 121"/>
                <a:gd name="T2" fmla="*/ 90 w 118"/>
                <a:gd name="T3" fmla="*/ 4 h 121"/>
                <a:gd name="T4" fmla="*/ 83 w 118"/>
                <a:gd name="T5" fmla="*/ 11 h 121"/>
                <a:gd name="T6" fmla="*/ 75 w 118"/>
                <a:gd name="T7" fmla="*/ 22 h 121"/>
                <a:gd name="T8" fmla="*/ 67 w 118"/>
                <a:gd name="T9" fmla="*/ 32 h 121"/>
                <a:gd name="T10" fmla="*/ 59 w 118"/>
                <a:gd name="T11" fmla="*/ 44 h 121"/>
                <a:gd name="T12" fmla="*/ 51 w 118"/>
                <a:gd name="T13" fmla="*/ 53 h 121"/>
                <a:gd name="T14" fmla="*/ 45 w 118"/>
                <a:gd name="T15" fmla="*/ 61 h 121"/>
                <a:gd name="T16" fmla="*/ 39 w 118"/>
                <a:gd name="T17" fmla="*/ 64 h 121"/>
                <a:gd name="T18" fmla="*/ 36 w 118"/>
                <a:gd name="T19" fmla="*/ 67 h 121"/>
                <a:gd name="T20" fmla="*/ 31 w 118"/>
                <a:gd name="T21" fmla="*/ 72 h 121"/>
                <a:gd name="T22" fmla="*/ 25 w 118"/>
                <a:gd name="T23" fmla="*/ 78 h 121"/>
                <a:gd name="T24" fmla="*/ 20 w 118"/>
                <a:gd name="T25" fmla="*/ 86 h 121"/>
                <a:gd name="T26" fmla="*/ 14 w 118"/>
                <a:gd name="T27" fmla="*/ 94 h 121"/>
                <a:gd name="T28" fmla="*/ 9 w 118"/>
                <a:gd name="T29" fmla="*/ 102 h 121"/>
                <a:gd name="T30" fmla="*/ 4 w 118"/>
                <a:gd name="T31" fmla="*/ 110 h 121"/>
                <a:gd name="T32" fmla="*/ 0 w 118"/>
                <a:gd name="T33" fmla="*/ 116 h 121"/>
                <a:gd name="T34" fmla="*/ 6 w 118"/>
                <a:gd name="T35" fmla="*/ 118 h 121"/>
                <a:gd name="T36" fmla="*/ 13 w 118"/>
                <a:gd name="T37" fmla="*/ 120 h 121"/>
                <a:gd name="T38" fmla="*/ 16 w 118"/>
                <a:gd name="T39" fmla="*/ 121 h 121"/>
                <a:gd name="T40" fmla="*/ 19 w 118"/>
                <a:gd name="T41" fmla="*/ 121 h 121"/>
                <a:gd name="T42" fmla="*/ 62 w 118"/>
                <a:gd name="T43" fmla="*/ 76 h 121"/>
                <a:gd name="T44" fmla="*/ 72 w 118"/>
                <a:gd name="T45" fmla="*/ 62 h 121"/>
                <a:gd name="T46" fmla="*/ 95 w 118"/>
                <a:gd name="T47" fmla="*/ 41 h 121"/>
                <a:gd name="T48" fmla="*/ 118 w 118"/>
                <a:gd name="T49" fmla="*/ 15 h 121"/>
                <a:gd name="T50" fmla="*/ 116 w 118"/>
                <a:gd name="T51" fmla="*/ 11 h 121"/>
                <a:gd name="T52" fmla="*/ 113 w 118"/>
                <a:gd name="T53" fmla="*/ 6 h 121"/>
                <a:gd name="T54" fmla="*/ 106 w 118"/>
                <a:gd name="T55" fmla="*/ 0 h 121"/>
                <a:gd name="T56" fmla="*/ 97 w 118"/>
                <a:gd name="T57" fmla="*/ 0 h 1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
                <a:gd name="T88" fmla="*/ 0 h 121"/>
                <a:gd name="T89" fmla="*/ 118 w 118"/>
                <a:gd name="T90" fmla="*/ 121 h 1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 h="121">
                  <a:moveTo>
                    <a:pt x="97" y="0"/>
                  </a:moveTo>
                  <a:lnTo>
                    <a:pt x="90" y="4"/>
                  </a:lnTo>
                  <a:lnTo>
                    <a:pt x="83" y="11"/>
                  </a:lnTo>
                  <a:lnTo>
                    <a:pt x="75" y="22"/>
                  </a:lnTo>
                  <a:lnTo>
                    <a:pt x="67" y="32"/>
                  </a:lnTo>
                  <a:lnTo>
                    <a:pt x="59" y="44"/>
                  </a:lnTo>
                  <a:lnTo>
                    <a:pt x="51" y="53"/>
                  </a:lnTo>
                  <a:lnTo>
                    <a:pt x="45" y="61"/>
                  </a:lnTo>
                  <a:lnTo>
                    <a:pt x="39" y="64"/>
                  </a:lnTo>
                  <a:lnTo>
                    <a:pt x="36" y="67"/>
                  </a:lnTo>
                  <a:lnTo>
                    <a:pt x="31" y="72"/>
                  </a:lnTo>
                  <a:lnTo>
                    <a:pt x="25" y="78"/>
                  </a:lnTo>
                  <a:lnTo>
                    <a:pt x="20" y="86"/>
                  </a:lnTo>
                  <a:lnTo>
                    <a:pt x="14" y="94"/>
                  </a:lnTo>
                  <a:lnTo>
                    <a:pt x="9" y="102"/>
                  </a:lnTo>
                  <a:lnTo>
                    <a:pt x="4" y="110"/>
                  </a:lnTo>
                  <a:lnTo>
                    <a:pt x="0" y="116"/>
                  </a:lnTo>
                  <a:lnTo>
                    <a:pt x="6" y="118"/>
                  </a:lnTo>
                  <a:lnTo>
                    <a:pt x="13" y="120"/>
                  </a:lnTo>
                  <a:lnTo>
                    <a:pt x="16" y="121"/>
                  </a:lnTo>
                  <a:lnTo>
                    <a:pt x="19" y="121"/>
                  </a:lnTo>
                  <a:lnTo>
                    <a:pt x="62" y="76"/>
                  </a:lnTo>
                  <a:lnTo>
                    <a:pt x="72" y="62"/>
                  </a:lnTo>
                  <a:lnTo>
                    <a:pt x="95" y="41"/>
                  </a:lnTo>
                  <a:lnTo>
                    <a:pt x="118" y="15"/>
                  </a:lnTo>
                  <a:lnTo>
                    <a:pt x="116" y="11"/>
                  </a:lnTo>
                  <a:lnTo>
                    <a:pt x="113" y="6"/>
                  </a:lnTo>
                  <a:lnTo>
                    <a:pt x="106" y="0"/>
                  </a:lnTo>
                  <a:lnTo>
                    <a:pt x="97"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9" name="Freeform 54"/>
            <p:cNvSpPr>
              <a:spLocks noChangeArrowheads="1"/>
            </p:cNvSpPr>
            <p:nvPr/>
          </p:nvSpPr>
          <p:spPr bwMode="auto">
            <a:xfrm>
              <a:off x="695" y="586"/>
              <a:ext cx="74" cy="74"/>
            </a:xfrm>
            <a:custGeom>
              <a:avLst/>
              <a:gdLst>
                <a:gd name="T0" fmla="*/ 37 w 146"/>
                <a:gd name="T1" fmla="*/ 57 h 149"/>
                <a:gd name="T2" fmla="*/ 42 w 146"/>
                <a:gd name="T3" fmla="*/ 55 h 149"/>
                <a:gd name="T4" fmla="*/ 52 w 146"/>
                <a:gd name="T5" fmla="*/ 53 h 149"/>
                <a:gd name="T6" fmla="*/ 62 w 146"/>
                <a:gd name="T7" fmla="*/ 51 h 149"/>
                <a:gd name="T8" fmla="*/ 74 w 146"/>
                <a:gd name="T9" fmla="*/ 48 h 149"/>
                <a:gd name="T10" fmla="*/ 84 w 146"/>
                <a:gd name="T11" fmla="*/ 46 h 149"/>
                <a:gd name="T12" fmla="*/ 93 w 146"/>
                <a:gd name="T13" fmla="*/ 44 h 149"/>
                <a:gd name="T14" fmla="*/ 99 w 146"/>
                <a:gd name="T15" fmla="*/ 42 h 149"/>
                <a:gd name="T16" fmla="*/ 101 w 146"/>
                <a:gd name="T17" fmla="*/ 42 h 149"/>
                <a:gd name="T18" fmla="*/ 129 w 146"/>
                <a:gd name="T19" fmla="*/ 24 h 149"/>
                <a:gd name="T20" fmla="*/ 138 w 146"/>
                <a:gd name="T21" fmla="*/ 14 h 149"/>
                <a:gd name="T22" fmla="*/ 144 w 146"/>
                <a:gd name="T23" fmla="*/ 6 h 149"/>
                <a:gd name="T24" fmla="*/ 146 w 146"/>
                <a:gd name="T25" fmla="*/ 1 h 149"/>
                <a:gd name="T26" fmla="*/ 145 w 146"/>
                <a:gd name="T27" fmla="*/ 0 h 149"/>
                <a:gd name="T28" fmla="*/ 139 w 146"/>
                <a:gd name="T29" fmla="*/ 1 h 149"/>
                <a:gd name="T30" fmla="*/ 135 w 146"/>
                <a:gd name="T31" fmla="*/ 2 h 149"/>
                <a:gd name="T32" fmla="*/ 129 w 146"/>
                <a:gd name="T33" fmla="*/ 4 h 149"/>
                <a:gd name="T34" fmla="*/ 124 w 146"/>
                <a:gd name="T35" fmla="*/ 4 h 149"/>
                <a:gd name="T36" fmla="*/ 120 w 146"/>
                <a:gd name="T37" fmla="*/ 5 h 149"/>
                <a:gd name="T38" fmla="*/ 115 w 146"/>
                <a:gd name="T39" fmla="*/ 6 h 149"/>
                <a:gd name="T40" fmla="*/ 110 w 146"/>
                <a:gd name="T41" fmla="*/ 8 h 149"/>
                <a:gd name="T42" fmla="*/ 107 w 146"/>
                <a:gd name="T43" fmla="*/ 12 h 149"/>
                <a:gd name="T44" fmla="*/ 100 w 146"/>
                <a:gd name="T45" fmla="*/ 15 h 149"/>
                <a:gd name="T46" fmla="*/ 87 w 146"/>
                <a:gd name="T47" fmla="*/ 17 h 149"/>
                <a:gd name="T48" fmla="*/ 72 w 146"/>
                <a:gd name="T49" fmla="*/ 20 h 149"/>
                <a:gd name="T50" fmla="*/ 56 w 146"/>
                <a:gd name="T51" fmla="*/ 21 h 149"/>
                <a:gd name="T52" fmla="*/ 40 w 146"/>
                <a:gd name="T53" fmla="*/ 23 h 149"/>
                <a:gd name="T54" fmla="*/ 27 w 146"/>
                <a:gd name="T55" fmla="*/ 25 h 149"/>
                <a:gd name="T56" fmla="*/ 18 w 146"/>
                <a:gd name="T57" fmla="*/ 29 h 149"/>
                <a:gd name="T58" fmla="*/ 16 w 146"/>
                <a:gd name="T59" fmla="*/ 33 h 149"/>
                <a:gd name="T60" fmla="*/ 14 w 146"/>
                <a:gd name="T61" fmla="*/ 47 h 149"/>
                <a:gd name="T62" fmla="*/ 6 w 146"/>
                <a:gd name="T63" fmla="*/ 65 h 149"/>
                <a:gd name="T64" fmla="*/ 0 w 146"/>
                <a:gd name="T65" fmla="*/ 83 h 149"/>
                <a:gd name="T66" fmla="*/ 2 w 146"/>
                <a:gd name="T67" fmla="*/ 99 h 149"/>
                <a:gd name="T68" fmla="*/ 8 w 146"/>
                <a:gd name="T69" fmla="*/ 111 h 149"/>
                <a:gd name="T70" fmla="*/ 11 w 146"/>
                <a:gd name="T71" fmla="*/ 125 h 149"/>
                <a:gd name="T72" fmla="*/ 14 w 146"/>
                <a:gd name="T73" fmla="*/ 138 h 149"/>
                <a:gd name="T74" fmla="*/ 15 w 146"/>
                <a:gd name="T75" fmla="*/ 149 h 149"/>
                <a:gd name="T76" fmla="*/ 19 w 146"/>
                <a:gd name="T77" fmla="*/ 146 h 149"/>
                <a:gd name="T78" fmla="*/ 23 w 146"/>
                <a:gd name="T79" fmla="*/ 143 h 149"/>
                <a:gd name="T80" fmla="*/ 26 w 146"/>
                <a:gd name="T81" fmla="*/ 139 h 149"/>
                <a:gd name="T82" fmla="*/ 27 w 146"/>
                <a:gd name="T83" fmla="*/ 136 h 149"/>
                <a:gd name="T84" fmla="*/ 27 w 146"/>
                <a:gd name="T85" fmla="*/ 127 h 149"/>
                <a:gd name="T86" fmla="*/ 25 w 146"/>
                <a:gd name="T87" fmla="*/ 113 h 149"/>
                <a:gd name="T88" fmla="*/ 23 w 146"/>
                <a:gd name="T89" fmla="*/ 100 h 149"/>
                <a:gd name="T90" fmla="*/ 24 w 146"/>
                <a:gd name="T91" fmla="*/ 90 h 149"/>
                <a:gd name="T92" fmla="*/ 26 w 146"/>
                <a:gd name="T93" fmla="*/ 81 h 149"/>
                <a:gd name="T94" fmla="*/ 27 w 146"/>
                <a:gd name="T95" fmla="*/ 70 h 149"/>
                <a:gd name="T96" fmla="*/ 31 w 146"/>
                <a:gd name="T97" fmla="*/ 61 h 149"/>
                <a:gd name="T98" fmla="*/ 37 w 146"/>
                <a:gd name="T99" fmla="*/ 57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6"/>
                <a:gd name="T151" fmla="*/ 0 h 149"/>
                <a:gd name="T152" fmla="*/ 146 w 146"/>
                <a:gd name="T153" fmla="*/ 149 h 1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6" h="149">
                  <a:moveTo>
                    <a:pt x="37" y="57"/>
                  </a:moveTo>
                  <a:lnTo>
                    <a:pt x="42" y="55"/>
                  </a:lnTo>
                  <a:lnTo>
                    <a:pt x="52" y="53"/>
                  </a:lnTo>
                  <a:lnTo>
                    <a:pt x="62" y="51"/>
                  </a:lnTo>
                  <a:lnTo>
                    <a:pt x="74" y="48"/>
                  </a:lnTo>
                  <a:lnTo>
                    <a:pt x="84" y="46"/>
                  </a:lnTo>
                  <a:lnTo>
                    <a:pt x="93" y="44"/>
                  </a:lnTo>
                  <a:lnTo>
                    <a:pt x="99" y="42"/>
                  </a:lnTo>
                  <a:lnTo>
                    <a:pt x="101" y="42"/>
                  </a:lnTo>
                  <a:lnTo>
                    <a:pt x="129" y="24"/>
                  </a:lnTo>
                  <a:lnTo>
                    <a:pt x="138" y="14"/>
                  </a:lnTo>
                  <a:lnTo>
                    <a:pt x="144" y="6"/>
                  </a:lnTo>
                  <a:lnTo>
                    <a:pt x="146" y="1"/>
                  </a:lnTo>
                  <a:lnTo>
                    <a:pt x="145" y="0"/>
                  </a:lnTo>
                  <a:lnTo>
                    <a:pt x="139" y="1"/>
                  </a:lnTo>
                  <a:lnTo>
                    <a:pt x="135" y="2"/>
                  </a:lnTo>
                  <a:lnTo>
                    <a:pt x="129" y="4"/>
                  </a:lnTo>
                  <a:lnTo>
                    <a:pt x="124" y="4"/>
                  </a:lnTo>
                  <a:lnTo>
                    <a:pt x="120" y="5"/>
                  </a:lnTo>
                  <a:lnTo>
                    <a:pt x="115" y="6"/>
                  </a:lnTo>
                  <a:lnTo>
                    <a:pt x="110" y="8"/>
                  </a:lnTo>
                  <a:lnTo>
                    <a:pt x="107" y="12"/>
                  </a:lnTo>
                  <a:lnTo>
                    <a:pt x="100" y="15"/>
                  </a:lnTo>
                  <a:lnTo>
                    <a:pt x="87" y="17"/>
                  </a:lnTo>
                  <a:lnTo>
                    <a:pt x="72" y="20"/>
                  </a:lnTo>
                  <a:lnTo>
                    <a:pt x="56" y="21"/>
                  </a:lnTo>
                  <a:lnTo>
                    <a:pt x="40" y="23"/>
                  </a:lnTo>
                  <a:lnTo>
                    <a:pt x="27" y="25"/>
                  </a:lnTo>
                  <a:lnTo>
                    <a:pt x="18" y="29"/>
                  </a:lnTo>
                  <a:lnTo>
                    <a:pt x="16" y="33"/>
                  </a:lnTo>
                  <a:lnTo>
                    <a:pt x="14" y="47"/>
                  </a:lnTo>
                  <a:lnTo>
                    <a:pt x="6" y="65"/>
                  </a:lnTo>
                  <a:lnTo>
                    <a:pt x="0" y="83"/>
                  </a:lnTo>
                  <a:lnTo>
                    <a:pt x="2" y="99"/>
                  </a:lnTo>
                  <a:lnTo>
                    <a:pt x="8" y="111"/>
                  </a:lnTo>
                  <a:lnTo>
                    <a:pt x="11" y="125"/>
                  </a:lnTo>
                  <a:lnTo>
                    <a:pt x="14" y="138"/>
                  </a:lnTo>
                  <a:lnTo>
                    <a:pt x="15" y="149"/>
                  </a:lnTo>
                  <a:lnTo>
                    <a:pt x="19" y="146"/>
                  </a:lnTo>
                  <a:lnTo>
                    <a:pt x="23" y="143"/>
                  </a:lnTo>
                  <a:lnTo>
                    <a:pt x="26" y="139"/>
                  </a:lnTo>
                  <a:lnTo>
                    <a:pt x="27" y="136"/>
                  </a:lnTo>
                  <a:lnTo>
                    <a:pt x="27" y="127"/>
                  </a:lnTo>
                  <a:lnTo>
                    <a:pt x="25" y="113"/>
                  </a:lnTo>
                  <a:lnTo>
                    <a:pt x="23" y="100"/>
                  </a:lnTo>
                  <a:lnTo>
                    <a:pt x="24" y="90"/>
                  </a:lnTo>
                  <a:lnTo>
                    <a:pt x="26" y="81"/>
                  </a:lnTo>
                  <a:lnTo>
                    <a:pt x="27" y="70"/>
                  </a:lnTo>
                  <a:lnTo>
                    <a:pt x="31" y="61"/>
                  </a:lnTo>
                  <a:lnTo>
                    <a:pt x="37" y="57"/>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0" name="Freeform 55"/>
            <p:cNvSpPr>
              <a:spLocks noChangeArrowheads="1"/>
            </p:cNvSpPr>
            <p:nvPr/>
          </p:nvSpPr>
          <p:spPr bwMode="auto">
            <a:xfrm>
              <a:off x="896" y="537"/>
              <a:ext cx="60" cy="51"/>
            </a:xfrm>
            <a:custGeom>
              <a:avLst/>
              <a:gdLst>
                <a:gd name="T0" fmla="*/ 0 w 120"/>
                <a:gd name="T1" fmla="*/ 103 h 103"/>
                <a:gd name="T2" fmla="*/ 1 w 120"/>
                <a:gd name="T3" fmla="*/ 102 h 103"/>
                <a:gd name="T4" fmla="*/ 6 w 120"/>
                <a:gd name="T5" fmla="*/ 99 h 103"/>
                <a:gd name="T6" fmla="*/ 13 w 120"/>
                <a:gd name="T7" fmla="*/ 96 h 103"/>
                <a:gd name="T8" fmla="*/ 21 w 120"/>
                <a:gd name="T9" fmla="*/ 90 h 103"/>
                <a:gd name="T10" fmla="*/ 30 w 120"/>
                <a:gd name="T11" fmla="*/ 86 h 103"/>
                <a:gd name="T12" fmla="*/ 39 w 120"/>
                <a:gd name="T13" fmla="*/ 79 h 103"/>
                <a:gd name="T14" fmla="*/ 47 w 120"/>
                <a:gd name="T15" fmla="*/ 73 h 103"/>
                <a:gd name="T16" fmla="*/ 55 w 120"/>
                <a:gd name="T17" fmla="*/ 67 h 103"/>
                <a:gd name="T18" fmla="*/ 62 w 120"/>
                <a:gd name="T19" fmla="*/ 61 h 103"/>
                <a:gd name="T20" fmla="*/ 69 w 120"/>
                <a:gd name="T21" fmla="*/ 56 h 103"/>
                <a:gd name="T22" fmla="*/ 77 w 120"/>
                <a:gd name="T23" fmla="*/ 49 h 103"/>
                <a:gd name="T24" fmla="*/ 84 w 120"/>
                <a:gd name="T25" fmla="*/ 43 h 103"/>
                <a:gd name="T26" fmla="*/ 91 w 120"/>
                <a:gd name="T27" fmla="*/ 37 h 103"/>
                <a:gd name="T28" fmla="*/ 98 w 120"/>
                <a:gd name="T29" fmla="*/ 33 h 103"/>
                <a:gd name="T30" fmla="*/ 105 w 120"/>
                <a:gd name="T31" fmla="*/ 29 h 103"/>
                <a:gd name="T32" fmla="*/ 112 w 120"/>
                <a:gd name="T33" fmla="*/ 27 h 103"/>
                <a:gd name="T34" fmla="*/ 116 w 120"/>
                <a:gd name="T35" fmla="*/ 27 h 103"/>
                <a:gd name="T36" fmla="*/ 119 w 120"/>
                <a:gd name="T37" fmla="*/ 26 h 103"/>
                <a:gd name="T38" fmla="*/ 120 w 120"/>
                <a:gd name="T39" fmla="*/ 26 h 103"/>
                <a:gd name="T40" fmla="*/ 117 w 120"/>
                <a:gd name="T41" fmla="*/ 23 h 103"/>
                <a:gd name="T42" fmla="*/ 113 w 120"/>
                <a:gd name="T43" fmla="*/ 21 h 103"/>
                <a:gd name="T44" fmla="*/ 106 w 120"/>
                <a:gd name="T45" fmla="*/ 16 h 103"/>
                <a:gd name="T46" fmla="*/ 97 w 120"/>
                <a:gd name="T47" fmla="*/ 10 h 103"/>
                <a:gd name="T48" fmla="*/ 84 w 120"/>
                <a:gd name="T49" fmla="*/ 0 h 103"/>
                <a:gd name="T50" fmla="*/ 68 w 120"/>
                <a:gd name="T51" fmla="*/ 18 h 103"/>
                <a:gd name="T52" fmla="*/ 52 w 120"/>
                <a:gd name="T53" fmla="*/ 35 h 103"/>
                <a:gd name="T54" fmla="*/ 38 w 120"/>
                <a:gd name="T55" fmla="*/ 52 h 103"/>
                <a:gd name="T56" fmla="*/ 25 w 120"/>
                <a:gd name="T57" fmla="*/ 68 h 103"/>
                <a:gd name="T58" fmla="*/ 15 w 120"/>
                <a:gd name="T59" fmla="*/ 82 h 103"/>
                <a:gd name="T60" fmla="*/ 7 w 120"/>
                <a:gd name="T61" fmla="*/ 94 h 103"/>
                <a:gd name="T62" fmla="*/ 2 w 120"/>
                <a:gd name="T63" fmla="*/ 101 h 103"/>
                <a:gd name="T64" fmla="*/ 0 w 120"/>
                <a:gd name="T65" fmla="*/ 103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03"/>
                <a:gd name="T101" fmla="*/ 120 w 120"/>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03">
                  <a:moveTo>
                    <a:pt x="0" y="103"/>
                  </a:moveTo>
                  <a:lnTo>
                    <a:pt x="1" y="102"/>
                  </a:lnTo>
                  <a:lnTo>
                    <a:pt x="6" y="99"/>
                  </a:lnTo>
                  <a:lnTo>
                    <a:pt x="13" y="96"/>
                  </a:lnTo>
                  <a:lnTo>
                    <a:pt x="21" y="90"/>
                  </a:lnTo>
                  <a:lnTo>
                    <a:pt x="30" y="86"/>
                  </a:lnTo>
                  <a:lnTo>
                    <a:pt x="39" y="79"/>
                  </a:lnTo>
                  <a:lnTo>
                    <a:pt x="47" y="73"/>
                  </a:lnTo>
                  <a:lnTo>
                    <a:pt x="55" y="67"/>
                  </a:lnTo>
                  <a:lnTo>
                    <a:pt x="62" y="61"/>
                  </a:lnTo>
                  <a:lnTo>
                    <a:pt x="69" y="56"/>
                  </a:lnTo>
                  <a:lnTo>
                    <a:pt x="77" y="49"/>
                  </a:lnTo>
                  <a:lnTo>
                    <a:pt x="84" y="43"/>
                  </a:lnTo>
                  <a:lnTo>
                    <a:pt x="91" y="37"/>
                  </a:lnTo>
                  <a:lnTo>
                    <a:pt x="98" y="33"/>
                  </a:lnTo>
                  <a:lnTo>
                    <a:pt x="105" y="29"/>
                  </a:lnTo>
                  <a:lnTo>
                    <a:pt x="112" y="27"/>
                  </a:lnTo>
                  <a:lnTo>
                    <a:pt x="116" y="27"/>
                  </a:lnTo>
                  <a:lnTo>
                    <a:pt x="119" y="26"/>
                  </a:lnTo>
                  <a:lnTo>
                    <a:pt x="120" y="26"/>
                  </a:lnTo>
                  <a:lnTo>
                    <a:pt x="117" y="23"/>
                  </a:lnTo>
                  <a:lnTo>
                    <a:pt x="113" y="21"/>
                  </a:lnTo>
                  <a:lnTo>
                    <a:pt x="106" y="16"/>
                  </a:lnTo>
                  <a:lnTo>
                    <a:pt x="97" y="10"/>
                  </a:lnTo>
                  <a:lnTo>
                    <a:pt x="84" y="0"/>
                  </a:lnTo>
                  <a:lnTo>
                    <a:pt x="68" y="18"/>
                  </a:lnTo>
                  <a:lnTo>
                    <a:pt x="52" y="35"/>
                  </a:lnTo>
                  <a:lnTo>
                    <a:pt x="38" y="52"/>
                  </a:lnTo>
                  <a:lnTo>
                    <a:pt x="25" y="68"/>
                  </a:lnTo>
                  <a:lnTo>
                    <a:pt x="15" y="82"/>
                  </a:lnTo>
                  <a:lnTo>
                    <a:pt x="7" y="94"/>
                  </a:lnTo>
                  <a:lnTo>
                    <a:pt x="2" y="101"/>
                  </a:lnTo>
                  <a:lnTo>
                    <a:pt x="0" y="10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1" name="Freeform 56"/>
            <p:cNvSpPr>
              <a:spLocks noChangeArrowheads="1"/>
            </p:cNvSpPr>
            <p:nvPr/>
          </p:nvSpPr>
          <p:spPr bwMode="auto">
            <a:xfrm>
              <a:off x="710" y="502"/>
              <a:ext cx="34" cy="76"/>
            </a:xfrm>
            <a:custGeom>
              <a:avLst/>
              <a:gdLst>
                <a:gd name="T0" fmla="*/ 41 w 68"/>
                <a:gd name="T1" fmla="*/ 147 h 152"/>
                <a:gd name="T2" fmla="*/ 68 w 68"/>
                <a:gd name="T3" fmla="*/ 23 h 152"/>
                <a:gd name="T4" fmla="*/ 68 w 68"/>
                <a:gd name="T5" fmla="*/ 15 h 152"/>
                <a:gd name="T6" fmla="*/ 65 w 68"/>
                <a:gd name="T7" fmla="*/ 8 h 152"/>
                <a:gd name="T8" fmla="*/ 61 w 68"/>
                <a:gd name="T9" fmla="*/ 3 h 152"/>
                <a:gd name="T10" fmla="*/ 54 w 68"/>
                <a:gd name="T11" fmla="*/ 0 h 152"/>
                <a:gd name="T12" fmla="*/ 45 w 68"/>
                <a:gd name="T13" fmla="*/ 0 h 152"/>
                <a:gd name="T14" fmla="*/ 38 w 68"/>
                <a:gd name="T15" fmla="*/ 2 h 152"/>
                <a:gd name="T16" fmla="*/ 32 w 68"/>
                <a:gd name="T17" fmla="*/ 8 h 152"/>
                <a:gd name="T18" fmla="*/ 30 w 68"/>
                <a:gd name="T19" fmla="*/ 15 h 152"/>
                <a:gd name="T20" fmla="*/ 0 w 68"/>
                <a:gd name="T21" fmla="*/ 152 h 152"/>
                <a:gd name="T22" fmla="*/ 6 w 68"/>
                <a:gd name="T23" fmla="*/ 152 h 152"/>
                <a:gd name="T24" fmla="*/ 10 w 68"/>
                <a:gd name="T25" fmla="*/ 151 h 152"/>
                <a:gd name="T26" fmla="*/ 16 w 68"/>
                <a:gd name="T27" fmla="*/ 151 h 152"/>
                <a:gd name="T28" fmla="*/ 20 w 68"/>
                <a:gd name="T29" fmla="*/ 150 h 152"/>
                <a:gd name="T30" fmla="*/ 26 w 68"/>
                <a:gd name="T31" fmla="*/ 150 h 152"/>
                <a:gd name="T32" fmla="*/ 31 w 68"/>
                <a:gd name="T33" fmla="*/ 149 h 152"/>
                <a:gd name="T34" fmla="*/ 37 w 68"/>
                <a:gd name="T35" fmla="*/ 149 h 152"/>
                <a:gd name="T36" fmla="*/ 41 w 68"/>
                <a:gd name="T37" fmla="*/ 147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152"/>
                <a:gd name="T59" fmla="*/ 68 w 68"/>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152">
                  <a:moveTo>
                    <a:pt x="41" y="147"/>
                  </a:moveTo>
                  <a:lnTo>
                    <a:pt x="68" y="23"/>
                  </a:lnTo>
                  <a:lnTo>
                    <a:pt x="68" y="15"/>
                  </a:lnTo>
                  <a:lnTo>
                    <a:pt x="65" y="8"/>
                  </a:lnTo>
                  <a:lnTo>
                    <a:pt x="61" y="3"/>
                  </a:lnTo>
                  <a:lnTo>
                    <a:pt x="54" y="0"/>
                  </a:lnTo>
                  <a:lnTo>
                    <a:pt x="45" y="0"/>
                  </a:lnTo>
                  <a:lnTo>
                    <a:pt x="38" y="2"/>
                  </a:lnTo>
                  <a:lnTo>
                    <a:pt x="32" y="8"/>
                  </a:lnTo>
                  <a:lnTo>
                    <a:pt x="30" y="15"/>
                  </a:lnTo>
                  <a:lnTo>
                    <a:pt x="0" y="152"/>
                  </a:lnTo>
                  <a:lnTo>
                    <a:pt x="6" y="152"/>
                  </a:lnTo>
                  <a:lnTo>
                    <a:pt x="10" y="151"/>
                  </a:lnTo>
                  <a:lnTo>
                    <a:pt x="16" y="151"/>
                  </a:lnTo>
                  <a:lnTo>
                    <a:pt x="20" y="150"/>
                  </a:lnTo>
                  <a:lnTo>
                    <a:pt x="26" y="150"/>
                  </a:lnTo>
                  <a:lnTo>
                    <a:pt x="31" y="149"/>
                  </a:lnTo>
                  <a:lnTo>
                    <a:pt x="37" y="149"/>
                  </a:lnTo>
                  <a:lnTo>
                    <a:pt x="41" y="1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2" name="Freeform 57"/>
            <p:cNvSpPr>
              <a:spLocks noChangeArrowheads="1"/>
            </p:cNvSpPr>
            <p:nvPr/>
          </p:nvSpPr>
          <p:spPr bwMode="auto">
            <a:xfrm>
              <a:off x="714" y="506"/>
              <a:ext cx="26" cy="67"/>
            </a:xfrm>
            <a:custGeom>
              <a:avLst/>
              <a:gdLst>
                <a:gd name="T0" fmla="*/ 31 w 53"/>
                <a:gd name="T1" fmla="*/ 133 h 134"/>
                <a:gd name="T2" fmla="*/ 53 w 53"/>
                <a:gd name="T3" fmla="*/ 23 h 134"/>
                <a:gd name="T4" fmla="*/ 53 w 53"/>
                <a:gd name="T5" fmla="*/ 16 h 134"/>
                <a:gd name="T6" fmla="*/ 50 w 53"/>
                <a:gd name="T7" fmla="*/ 9 h 134"/>
                <a:gd name="T8" fmla="*/ 47 w 53"/>
                <a:gd name="T9" fmla="*/ 4 h 134"/>
                <a:gd name="T10" fmla="*/ 41 w 53"/>
                <a:gd name="T11" fmla="*/ 0 h 134"/>
                <a:gd name="T12" fmla="*/ 35 w 53"/>
                <a:gd name="T13" fmla="*/ 0 h 134"/>
                <a:gd name="T14" fmla="*/ 30 w 53"/>
                <a:gd name="T15" fmla="*/ 2 h 134"/>
                <a:gd name="T16" fmla="*/ 26 w 53"/>
                <a:gd name="T17" fmla="*/ 7 h 134"/>
                <a:gd name="T18" fmla="*/ 24 w 53"/>
                <a:gd name="T19" fmla="*/ 13 h 134"/>
                <a:gd name="T20" fmla="*/ 0 w 53"/>
                <a:gd name="T21" fmla="*/ 134 h 134"/>
                <a:gd name="T22" fmla="*/ 8 w 53"/>
                <a:gd name="T23" fmla="*/ 134 h 134"/>
                <a:gd name="T24" fmla="*/ 16 w 53"/>
                <a:gd name="T25" fmla="*/ 134 h 134"/>
                <a:gd name="T26" fmla="*/ 23 w 53"/>
                <a:gd name="T27" fmla="*/ 134 h 134"/>
                <a:gd name="T28" fmla="*/ 31 w 53"/>
                <a:gd name="T29" fmla="*/ 133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134"/>
                <a:gd name="T47" fmla="*/ 53 w 53"/>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134">
                  <a:moveTo>
                    <a:pt x="31" y="133"/>
                  </a:moveTo>
                  <a:lnTo>
                    <a:pt x="53" y="23"/>
                  </a:lnTo>
                  <a:lnTo>
                    <a:pt x="53" y="16"/>
                  </a:lnTo>
                  <a:lnTo>
                    <a:pt x="50" y="9"/>
                  </a:lnTo>
                  <a:lnTo>
                    <a:pt x="47" y="4"/>
                  </a:lnTo>
                  <a:lnTo>
                    <a:pt x="41" y="0"/>
                  </a:lnTo>
                  <a:lnTo>
                    <a:pt x="35" y="0"/>
                  </a:lnTo>
                  <a:lnTo>
                    <a:pt x="30" y="2"/>
                  </a:lnTo>
                  <a:lnTo>
                    <a:pt x="26" y="7"/>
                  </a:lnTo>
                  <a:lnTo>
                    <a:pt x="24" y="13"/>
                  </a:lnTo>
                  <a:lnTo>
                    <a:pt x="0" y="134"/>
                  </a:lnTo>
                  <a:lnTo>
                    <a:pt x="8" y="134"/>
                  </a:lnTo>
                  <a:lnTo>
                    <a:pt x="16" y="134"/>
                  </a:lnTo>
                  <a:lnTo>
                    <a:pt x="23" y="134"/>
                  </a:lnTo>
                  <a:lnTo>
                    <a:pt x="31" y="133"/>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3" name="Freeform 58"/>
            <p:cNvSpPr>
              <a:spLocks noChangeArrowheads="1"/>
            </p:cNvSpPr>
            <p:nvPr/>
          </p:nvSpPr>
          <p:spPr bwMode="auto">
            <a:xfrm>
              <a:off x="710" y="617"/>
              <a:ext cx="14" cy="40"/>
            </a:xfrm>
            <a:custGeom>
              <a:avLst/>
              <a:gdLst>
                <a:gd name="T0" fmla="*/ 28 w 28"/>
                <a:gd name="T1" fmla="*/ 0 h 81"/>
                <a:gd name="T2" fmla="*/ 7 w 28"/>
                <a:gd name="T3" fmla="*/ 81 h 81"/>
                <a:gd name="T4" fmla="*/ 0 w 28"/>
                <a:gd name="T5" fmla="*/ 34 h 81"/>
                <a:gd name="T6" fmla="*/ 8 w 28"/>
                <a:gd name="T7" fmla="*/ 1 h 81"/>
                <a:gd name="T8" fmla="*/ 28 w 28"/>
                <a:gd name="T9" fmla="*/ 0 h 81"/>
                <a:gd name="T10" fmla="*/ 0 60000 65536"/>
                <a:gd name="T11" fmla="*/ 0 60000 65536"/>
                <a:gd name="T12" fmla="*/ 0 60000 65536"/>
                <a:gd name="T13" fmla="*/ 0 60000 65536"/>
                <a:gd name="T14" fmla="*/ 0 60000 65536"/>
                <a:gd name="T15" fmla="*/ 0 w 28"/>
                <a:gd name="T16" fmla="*/ 0 h 81"/>
                <a:gd name="T17" fmla="*/ 28 w 28"/>
                <a:gd name="T18" fmla="*/ 81 h 81"/>
              </a:gdLst>
              <a:ahLst/>
              <a:cxnLst>
                <a:cxn ang="T10">
                  <a:pos x="T0" y="T1"/>
                </a:cxn>
                <a:cxn ang="T11">
                  <a:pos x="T2" y="T3"/>
                </a:cxn>
                <a:cxn ang="T12">
                  <a:pos x="T4" y="T5"/>
                </a:cxn>
                <a:cxn ang="T13">
                  <a:pos x="T6" y="T7"/>
                </a:cxn>
                <a:cxn ang="T14">
                  <a:pos x="T8" y="T9"/>
                </a:cxn>
              </a:cxnLst>
              <a:rect l="T15" t="T16" r="T17" b="T18"/>
              <a:pathLst>
                <a:path w="28" h="81">
                  <a:moveTo>
                    <a:pt x="28" y="0"/>
                  </a:moveTo>
                  <a:lnTo>
                    <a:pt x="7" y="81"/>
                  </a:lnTo>
                  <a:lnTo>
                    <a:pt x="0" y="34"/>
                  </a:lnTo>
                  <a:lnTo>
                    <a:pt x="8" y="1"/>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4" name="Freeform 59"/>
            <p:cNvSpPr>
              <a:spLocks noChangeArrowheads="1"/>
            </p:cNvSpPr>
            <p:nvPr/>
          </p:nvSpPr>
          <p:spPr bwMode="auto">
            <a:xfrm>
              <a:off x="710" y="618"/>
              <a:ext cx="10" cy="28"/>
            </a:xfrm>
            <a:custGeom>
              <a:avLst/>
              <a:gdLst>
                <a:gd name="T0" fmla="*/ 20 w 20"/>
                <a:gd name="T1" fmla="*/ 0 h 56"/>
                <a:gd name="T2" fmla="*/ 7 w 20"/>
                <a:gd name="T3" fmla="*/ 56 h 56"/>
                <a:gd name="T4" fmla="*/ 0 w 20"/>
                <a:gd name="T5" fmla="*/ 31 h 56"/>
                <a:gd name="T6" fmla="*/ 9 w 20"/>
                <a:gd name="T7" fmla="*/ 3 h 56"/>
                <a:gd name="T8" fmla="*/ 20 w 20"/>
                <a:gd name="T9" fmla="*/ 0 h 56"/>
                <a:gd name="T10" fmla="*/ 0 60000 65536"/>
                <a:gd name="T11" fmla="*/ 0 60000 65536"/>
                <a:gd name="T12" fmla="*/ 0 60000 65536"/>
                <a:gd name="T13" fmla="*/ 0 60000 65536"/>
                <a:gd name="T14" fmla="*/ 0 60000 65536"/>
                <a:gd name="T15" fmla="*/ 0 w 20"/>
                <a:gd name="T16" fmla="*/ 0 h 56"/>
                <a:gd name="T17" fmla="*/ 20 w 20"/>
                <a:gd name="T18" fmla="*/ 56 h 56"/>
              </a:gdLst>
              <a:ahLst/>
              <a:cxnLst>
                <a:cxn ang="T10">
                  <a:pos x="T0" y="T1"/>
                </a:cxn>
                <a:cxn ang="T11">
                  <a:pos x="T2" y="T3"/>
                </a:cxn>
                <a:cxn ang="T12">
                  <a:pos x="T4" y="T5"/>
                </a:cxn>
                <a:cxn ang="T13">
                  <a:pos x="T6" y="T7"/>
                </a:cxn>
                <a:cxn ang="T14">
                  <a:pos x="T8" y="T9"/>
                </a:cxn>
              </a:cxnLst>
              <a:rect l="T15" t="T16" r="T17" b="T18"/>
              <a:pathLst>
                <a:path w="20" h="56">
                  <a:moveTo>
                    <a:pt x="20" y="0"/>
                  </a:moveTo>
                  <a:lnTo>
                    <a:pt x="7" y="56"/>
                  </a:lnTo>
                  <a:lnTo>
                    <a:pt x="0" y="31"/>
                  </a:lnTo>
                  <a:lnTo>
                    <a:pt x="9" y="3"/>
                  </a:lnTo>
                  <a:lnTo>
                    <a:pt x="20" y="0"/>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5" name="Freeform 60"/>
            <p:cNvSpPr>
              <a:spLocks noChangeArrowheads="1"/>
            </p:cNvSpPr>
            <p:nvPr/>
          </p:nvSpPr>
          <p:spPr bwMode="auto">
            <a:xfrm>
              <a:off x="192" y="319"/>
              <a:ext cx="236" cy="163"/>
            </a:xfrm>
            <a:custGeom>
              <a:avLst/>
              <a:gdLst>
                <a:gd name="T0" fmla="*/ 455 w 471"/>
                <a:gd name="T1" fmla="*/ 1 h 326"/>
                <a:gd name="T2" fmla="*/ 439 w 471"/>
                <a:gd name="T3" fmla="*/ 8 h 326"/>
                <a:gd name="T4" fmla="*/ 416 w 471"/>
                <a:gd name="T5" fmla="*/ 18 h 326"/>
                <a:gd name="T6" fmla="*/ 395 w 471"/>
                <a:gd name="T7" fmla="*/ 30 h 326"/>
                <a:gd name="T8" fmla="*/ 384 w 471"/>
                <a:gd name="T9" fmla="*/ 39 h 326"/>
                <a:gd name="T10" fmla="*/ 359 w 471"/>
                <a:gd name="T11" fmla="*/ 50 h 326"/>
                <a:gd name="T12" fmla="*/ 331 w 471"/>
                <a:gd name="T13" fmla="*/ 61 h 326"/>
                <a:gd name="T14" fmla="*/ 308 w 471"/>
                <a:gd name="T15" fmla="*/ 68 h 326"/>
                <a:gd name="T16" fmla="*/ 299 w 471"/>
                <a:gd name="T17" fmla="*/ 70 h 326"/>
                <a:gd name="T18" fmla="*/ 288 w 471"/>
                <a:gd name="T19" fmla="*/ 75 h 326"/>
                <a:gd name="T20" fmla="*/ 274 w 471"/>
                <a:gd name="T21" fmla="*/ 80 h 326"/>
                <a:gd name="T22" fmla="*/ 264 w 471"/>
                <a:gd name="T23" fmla="*/ 84 h 326"/>
                <a:gd name="T24" fmla="*/ 260 w 471"/>
                <a:gd name="T25" fmla="*/ 88 h 326"/>
                <a:gd name="T26" fmla="*/ 241 w 471"/>
                <a:gd name="T27" fmla="*/ 115 h 326"/>
                <a:gd name="T28" fmla="*/ 214 w 471"/>
                <a:gd name="T29" fmla="*/ 151 h 326"/>
                <a:gd name="T30" fmla="*/ 189 w 471"/>
                <a:gd name="T31" fmla="*/ 181 h 326"/>
                <a:gd name="T32" fmla="*/ 170 w 471"/>
                <a:gd name="T33" fmla="*/ 192 h 326"/>
                <a:gd name="T34" fmla="*/ 145 w 471"/>
                <a:gd name="T35" fmla="*/ 205 h 326"/>
                <a:gd name="T36" fmla="*/ 119 w 471"/>
                <a:gd name="T37" fmla="*/ 217 h 326"/>
                <a:gd name="T38" fmla="*/ 100 w 471"/>
                <a:gd name="T39" fmla="*/ 227 h 326"/>
                <a:gd name="T40" fmla="*/ 94 w 471"/>
                <a:gd name="T41" fmla="*/ 231 h 326"/>
                <a:gd name="T42" fmla="*/ 71 w 471"/>
                <a:gd name="T43" fmla="*/ 255 h 326"/>
                <a:gd name="T44" fmla="*/ 39 w 471"/>
                <a:gd name="T45" fmla="*/ 288 h 326"/>
                <a:gd name="T46" fmla="*/ 11 w 471"/>
                <a:gd name="T47" fmla="*/ 313 h 326"/>
                <a:gd name="T48" fmla="*/ 0 w 471"/>
                <a:gd name="T49" fmla="*/ 320 h 326"/>
                <a:gd name="T50" fmla="*/ 1 w 471"/>
                <a:gd name="T51" fmla="*/ 323 h 326"/>
                <a:gd name="T52" fmla="*/ 19 w 471"/>
                <a:gd name="T53" fmla="*/ 322 h 326"/>
                <a:gd name="T54" fmla="*/ 54 w 471"/>
                <a:gd name="T55" fmla="*/ 315 h 326"/>
                <a:gd name="T56" fmla="*/ 87 w 471"/>
                <a:gd name="T57" fmla="*/ 310 h 326"/>
                <a:gd name="T58" fmla="*/ 109 w 471"/>
                <a:gd name="T59" fmla="*/ 305 h 326"/>
                <a:gd name="T60" fmla="*/ 55 w 471"/>
                <a:gd name="T61" fmla="*/ 284 h 326"/>
                <a:gd name="T62" fmla="*/ 185 w 471"/>
                <a:gd name="T63" fmla="*/ 235 h 326"/>
                <a:gd name="T64" fmla="*/ 197 w 471"/>
                <a:gd name="T65" fmla="*/ 234 h 326"/>
                <a:gd name="T66" fmla="*/ 213 w 471"/>
                <a:gd name="T67" fmla="*/ 230 h 326"/>
                <a:gd name="T68" fmla="*/ 227 w 471"/>
                <a:gd name="T69" fmla="*/ 224 h 326"/>
                <a:gd name="T70" fmla="*/ 231 w 471"/>
                <a:gd name="T71" fmla="*/ 214 h 326"/>
                <a:gd name="T72" fmla="*/ 243 w 471"/>
                <a:gd name="T73" fmla="*/ 204 h 326"/>
                <a:gd name="T74" fmla="*/ 259 w 471"/>
                <a:gd name="T75" fmla="*/ 197 h 326"/>
                <a:gd name="T76" fmla="*/ 278 w 471"/>
                <a:gd name="T77" fmla="*/ 193 h 326"/>
                <a:gd name="T78" fmla="*/ 297 w 471"/>
                <a:gd name="T79" fmla="*/ 197 h 326"/>
                <a:gd name="T80" fmla="*/ 325 w 471"/>
                <a:gd name="T81" fmla="*/ 202 h 326"/>
                <a:gd name="T82" fmla="*/ 352 w 471"/>
                <a:gd name="T83" fmla="*/ 209 h 326"/>
                <a:gd name="T84" fmla="*/ 372 w 471"/>
                <a:gd name="T85" fmla="*/ 213 h 326"/>
                <a:gd name="T86" fmla="*/ 380 w 471"/>
                <a:gd name="T87" fmla="*/ 141 h 326"/>
                <a:gd name="T88" fmla="*/ 460 w 471"/>
                <a:gd name="T89" fmla="*/ 51 h 326"/>
                <a:gd name="T90" fmla="*/ 461 w 471"/>
                <a:gd name="T91" fmla="*/ 39 h 326"/>
                <a:gd name="T92" fmla="*/ 462 w 471"/>
                <a:gd name="T93" fmla="*/ 30 h 326"/>
                <a:gd name="T94" fmla="*/ 471 w 471"/>
                <a:gd name="T95" fmla="*/ 15 h 326"/>
                <a:gd name="T96" fmla="*/ 457 w 471"/>
                <a:gd name="T97" fmla="*/ 0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1"/>
                <a:gd name="T148" fmla="*/ 0 h 326"/>
                <a:gd name="T149" fmla="*/ 471 w 471"/>
                <a:gd name="T150" fmla="*/ 326 h 3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1" h="326">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0" y="321"/>
                  </a:lnTo>
                  <a:lnTo>
                    <a:pt x="1" y="323"/>
                  </a:lnTo>
                  <a:lnTo>
                    <a:pt x="4" y="326"/>
                  </a:lnTo>
                  <a:lnTo>
                    <a:pt x="19" y="322"/>
                  </a:lnTo>
                  <a:lnTo>
                    <a:pt x="36" y="319"/>
                  </a:lnTo>
                  <a:lnTo>
                    <a:pt x="54" y="315"/>
                  </a:lnTo>
                  <a:lnTo>
                    <a:pt x="71" y="312"/>
                  </a:lnTo>
                  <a:lnTo>
                    <a:pt x="87" y="310"/>
                  </a:lnTo>
                  <a:lnTo>
                    <a:pt x="101" y="307"/>
                  </a:lnTo>
                  <a:lnTo>
                    <a:pt x="109" y="305"/>
                  </a:lnTo>
                  <a:lnTo>
                    <a:pt x="113" y="305"/>
                  </a:lnTo>
                  <a:lnTo>
                    <a:pt x="55" y="284"/>
                  </a:lnTo>
                  <a:lnTo>
                    <a:pt x="183" y="235"/>
                  </a:lnTo>
                  <a:lnTo>
                    <a:pt x="185" y="235"/>
                  </a:lnTo>
                  <a:lnTo>
                    <a:pt x="190" y="235"/>
                  </a:lnTo>
                  <a:lnTo>
                    <a:pt x="197" y="234"/>
                  </a:lnTo>
                  <a:lnTo>
                    <a:pt x="205" y="232"/>
                  </a:lnTo>
                  <a:lnTo>
                    <a:pt x="213" y="230"/>
                  </a:lnTo>
                  <a:lnTo>
                    <a:pt x="221" y="228"/>
                  </a:lnTo>
                  <a:lnTo>
                    <a:pt x="227" y="224"/>
                  </a:lnTo>
                  <a:lnTo>
                    <a:pt x="229" y="220"/>
                  </a:lnTo>
                  <a:lnTo>
                    <a:pt x="231" y="214"/>
                  </a:lnTo>
                  <a:lnTo>
                    <a:pt x="236" y="209"/>
                  </a:lnTo>
                  <a:lnTo>
                    <a:pt x="243" y="204"/>
                  </a:lnTo>
                  <a:lnTo>
                    <a:pt x="251" y="200"/>
                  </a:lnTo>
                  <a:lnTo>
                    <a:pt x="259" y="197"/>
                  </a:lnTo>
                  <a:lnTo>
                    <a:pt x="268" y="194"/>
                  </a:lnTo>
                  <a:lnTo>
                    <a:pt x="278" y="193"/>
                  </a:lnTo>
                  <a:lnTo>
                    <a:pt x="287" y="194"/>
                  </a:lnTo>
                  <a:lnTo>
                    <a:pt x="297" y="197"/>
                  </a:lnTo>
                  <a:lnTo>
                    <a:pt x="310" y="199"/>
                  </a:lnTo>
                  <a:lnTo>
                    <a:pt x="325" y="202"/>
                  </a:lnTo>
                  <a:lnTo>
                    <a:pt x="340" y="206"/>
                  </a:lnTo>
                  <a:lnTo>
                    <a:pt x="352" y="209"/>
                  </a:lnTo>
                  <a:lnTo>
                    <a:pt x="364" y="212"/>
                  </a:lnTo>
                  <a:lnTo>
                    <a:pt x="372" y="213"/>
                  </a:lnTo>
                  <a:lnTo>
                    <a:pt x="374" y="214"/>
                  </a:lnTo>
                  <a:lnTo>
                    <a:pt x="380" y="141"/>
                  </a:lnTo>
                  <a:lnTo>
                    <a:pt x="456" y="69"/>
                  </a:lnTo>
                  <a:lnTo>
                    <a:pt x="460" y="51"/>
                  </a:lnTo>
                  <a:lnTo>
                    <a:pt x="460" y="45"/>
                  </a:lnTo>
                  <a:lnTo>
                    <a:pt x="461" y="39"/>
                  </a:lnTo>
                  <a:lnTo>
                    <a:pt x="461" y="33"/>
                  </a:lnTo>
                  <a:lnTo>
                    <a:pt x="462" y="30"/>
                  </a:lnTo>
                  <a:lnTo>
                    <a:pt x="468" y="20"/>
                  </a:lnTo>
                  <a:lnTo>
                    <a:pt x="471" y="15"/>
                  </a:lnTo>
                  <a:lnTo>
                    <a:pt x="469" y="8"/>
                  </a:lnTo>
                  <a:lnTo>
                    <a:pt x="457" y="0"/>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6" name="Freeform 61"/>
            <p:cNvSpPr>
              <a:spLocks noChangeArrowheads="1"/>
            </p:cNvSpPr>
            <p:nvPr/>
          </p:nvSpPr>
          <p:spPr bwMode="auto">
            <a:xfrm>
              <a:off x="634" y="752"/>
              <a:ext cx="327" cy="70"/>
            </a:xfrm>
            <a:custGeom>
              <a:avLst/>
              <a:gdLst>
                <a:gd name="T0" fmla="*/ 0 w 653"/>
                <a:gd name="T1" fmla="*/ 99 h 139"/>
                <a:gd name="T2" fmla="*/ 2 w 653"/>
                <a:gd name="T3" fmla="*/ 95 h 139"/>
                <a:gd name="T4" fmla="*/ 10 w 653"/>
                <a:gd name="T5" fmla="*/ 83 h 139"/>
                <a:gd name="T6" fmla="*/ 23 w 653"/>
                <a:gd name="T7" fmla="*/ 68 h 139"/>
                <a:gd name="T8" fmla="*/ 38 w 653"/>
                <a:gd name="T9" fmla="*/ 50 h 139"/>
                <a:gd name="T10" fmla="*/ 56 w 653"/>
                <a:gd name="T11" fmla="*/ 31 h 139"/>
                <a:gd name="T12" fmla="*/ 75 w 653"/>
                <a:gd name="T13" fmla="*/ 15 h 139"/>
                <a:gd name="T14" fmla="*/ 94 w 653"/>
                <a:gd name="T15" fmla="*/ 4 h 139"/>
                <a:gd name="T16" fmla="*/ 113 w 653"/>
                <a:gd name="T17" fmla="*/ 0 h 139"/>
                <a:gd name="T18" fmla="*/ 126 w 653"/>
                <a:gd name="T19" fmla="*/ 1 h 139"/>
                <a:gd name="T20" fmla="*/ 148 w 653"/>
                <a:gd name="T21" fmla="*/ 5 h 139"/>
                <a:gd name="T22" fmla="*/ 178 w 653"/>
                <a:gd name="T23" fmla="*/ 10 h 139"/>
                <a:gd name="T24" fmla="*/ 214 w 653"/>
                <a:gd name="T25" fmla="*/ 17 h 139"/>
                <a:gd name="T26" fmla="*/ 254 w 653"/>
                <a:gd name="T27" fmla="*/ 24 h 139"/>
                <a:gd name="T28" fmla="*/ 297 w 653"/>
                <a:gd name="T29" fmla="*/ 33 h 139"/>
                <a:gd name="T30" fmla="*/ 343 w 653"/>
                <a:gd name="T31" fmla="*/ 43 h 139"/>
                <a:gd name="T32" fmla="*/ 389 w 653"/>
                <a:gd name="T33" fmla="*/ 52 h 139"/>
                <a:gd name="T34" fmla="*/ 434 w 653"/>
                <a:gd name="T35" fmla="*/ 61 h 139"/>
                <a:gd name="T36" fmla="*/ 478 w 653"/>
                <a:gd name="T37" fmla="*/ 70 h 139"/>
                <a:gd name="T38" fmla="*/ 519 w 653"/>
                <a:gd name="T39" fmla="*/ 78 h 139"/>
                <a:gd name="T40" fmla="*/ 555 w 653"/>
                <a:gd name="T41" fmla="*/ 86 h 139"/>
                <a:gd name="T42" fmla="*/ 585 w 653"/>
                <a:gd name="T43" fmla="*/ 92 h 139"/>
                <a:gd name="T44" fmla="*/ 608 w 653"/>
                <a:gd name="T45" fmla="*/ 97 h 139"/>
                <a:gd name="T46" fmla="*/ 623 w 653"/>
                <a:gd name="T47" fmla="*/ 100 h 139"/>
                <a:gd name="T48" fmla="*/ 629 w 653"/>
                <a:gd name="T49" fmla="*/ 101 h 139"/>
                <a:gd name="T50" fmla="*/ 564 w 653"/>
                <a:gd name="T51" fmla="*/ 18 h 139"/>
                <a:gd name="T52" fmla="*/ 653 w 653"/>
                <a:gd name="T53" fmla="*/ 120 h 139"/>
                <a:gd name="T54" fmla="*/ 651 w 653"/>
                <a:gd name="T55" fmla="*/ 133 h 139"/>
                <a:gd name="T56" fmla="*/ 645 w 653"/>
                <a:gd name="T57" fmla="*/ 131 h 139"/>
                <a:gd name="T58" fmla="*/ 629 w 653"/>
                <a:gd name="T59" fmla="*/ 130 h 139"/>
                <a:gd name="T60" fmla="*/ 603 w 653"/>
                <a:gd name="T61" fmla="*/ 127 h 139"/>
                <a:gd name="T62" fmla="*/ 570 w 653"/>
                <a:gd name="T63" fmla="*/ 122 h 139"/>
                <a:gd name="T64" fmla="*/ 531 w 653"/>
                <a:gd name="T65" fmla="*/ 118 h 139"/>
                <a:gd name="T66" fmla="*/ 487 w 653"/>
                <a:gd name="T67" fmla="*/ 113 h 139"/>
                <a:gd name="T68" fmla="*/ 440 w 653"/>
                <a:gd name="T69" fmla="*/ 108 h 139"/>
                <a:gd name="T70" fmla="*/ 390 w 653"/>
                <a:gd name="T71" fmla="*/ 103 h 139"/>
                <a:gd name="T72" fmla="*/ 341 w 653"/>
                <a:gd name="T73" fmla="*/ 98 h 139"/>
                <a:gd name="T74" fmla="*/ 292 w 653"/>
                <a:gd name="T75" fmla="*/ 95 h 139"/>
                <a:gd name="T76" fmla="*/ 246 w 653"/>
                <a:gd name="T77" fmla="*/ 91 h 139"/>
                <a:gd name="T78" fmla="*/ 204 w 653"/>
                <a:gd name="T79" fmla="*/ 89 h 139"/>
                <a:gd name="T80" fmla="*/ 167 w 653"/>
                <a:gd name="T81" fmla="*/ 88 h 139"/>
                <a:gd name="T82" fmla="*/ 137 w 653"/>
                <a:gd name="T83" fmla="*/ 88 h 139"/>
                <a:gd name="T84" fmla="*/ 115 w 653"/>
                <a:gd name="T85" fmla="*/ 90 h 139"/>
                <a:gd name="T86" fmla="*/ 103 w 653"/>
                <a:gd name="T87" fmla="*/ 93 h 139"/>
                <a:gd name="T88" fmla="*/ 90 w 653"/>
                <a:gd name="T89" fmla="*/ 104 h 139"/>
                <a:gd name="T90" fmla="*/ 77 w 653"/>
                <a:gd name="T91" fmla="*/ 112 h 139"/>
                <a:gd name="T92" fmla="*/ 64 w 653"/>
                <a:gd name="T93" fmla="*/ 120 h 139"/>
                <a:gd name="T94" fmla="*/ 54 w 653"/>
                <a:gd name="T95" fmla="*/ 127 h 139"/>
                <a:gd name="T96" fmla="*/ 45 w 653"/>
                <a:gd name="T97" fmla="*/ 133 h 139"/>
                <a:gd name="T98" fmla="*/ 37 w 653"/>
                <a:gd name="T99" fmla="*/ 136 h 139"/>
                <a:gd name="T100" fmla="*/ 32 w 653"/>
                <a:gd name="T101" fmla="*/ 138 h 139"/>
                <a:gd name="T102" fmla="*/ 31 w 653"/>
                <a:gd name="T103" fmla="*/ 139 h 139"/>
                <a:gd name="T104" fmla="*/ 0 w 653"/>
                <a:gd name="T105" fmla="*/ 99 h 1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9"/>
                <a:gd name="T161" fmla="*/ 653 w 653"/>
                <a:gd name="T162" fmla="*/ 139 h 13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9">
                  <a:moveTo>
                    <a:pt x="0" y="99"/>
                  </a:moveTo>
                  <a:lnTo>
                    <a:pt x="2" y="95"/>
                  </a:lnTo>
                  <a:lnTo>
                    <a:pt x="10" y="83"/>
                  </a:lnTo>
                  <a:lnTo>
                    <a:pt x="23" y="68"/>
                  </a:lnTo>
                  <a:lnTo>
                    <a:pt x="38" y="50"/>
                  </a:lnTo>
                  <a:lnTo>
                    <a:pt x="56" y="31"/>
                  </a:lnTo>
                  <a:lnTo>
                    <a:pt x="75" y="15"/>
                  </a:lnTo>
                  <a:lnTo>
                    <a:pt x="94" y="4"/>
                  </a:lnTo>
                  <a:lnTo>
                    <a:pt x="113" y="0"/>
                  </a:lnTo>
                  <a:lnTo>
                    <a:pt x="126" y="1"/>
                  </a:lnTo>
                  <a:lnTo>
                    <a:pt x="148" y="5"/>
                  </a:lnTo>
                  <a:lnTo>
                    <a:pt x="178" y="10"/>
                  </a:lnTo>
                  <a:lnTo>
                    <a:pt x="214" y="17"/>
                  </a:lnTo>
                  <a:lnTo>
                    <a:pt x="254" y="24"/>
                  </a:lnTo>
                  <a:lnTo>
                    <a:pt x="297" y="33"/>
                  </a:lnTo>
                  <a:lnTo>
                    <a:pt x="343" y="43"/>
                  </a:lnTo>
                  <a:lnTo>
                    <a:pt x="389" y="52"/>
                  </a:lnTo>
                  <a:lnTo>
                    <a:pt x="434" y="61"/>
                  </a:lnTo>
                  <a:lnTo>
                    <a:pt x="478" y="70"/>
                  </a:lnTo>
                  <a:lnTo>
                    <a:pt x="519" y="78"/>
                  </a:lnTo>
                  <a:lnTo>
                    <a:pt x="555" y="86"/>
                  </a:lnTo>
                  <a:lnTo>
                    <a:pt x="585" y="92"/>
                  </a:lnTo>
                  <a:lnTo>
                    <a:pt x="608" y="97"/>
                  </a:lnTo>
                  <a:lnTo>
                    <a:pt x="623" y="100"/>
                  </a:lnTo>
                  <a:lnTo>
                    <a:pt x="629" y="101"/>
                  </a:lnTo>
                  <a:lnTo>
                    <a:pt x="564" y="18"/>
                  </a:lnTo>
                  <a:lnTo>
                    <a:pt x="653" y="120"/>
                  </a:lnTo>
                  <a:lnTo>
                    <a:pt x="651" y="133"/>
                  </a:lnTo>
                  <a:lnTo>
                    <a:pt x="645" y="131"/>
                  </a:lnTo>
                  <a:lnTo>
                    <a:pt x="629" y="130"/>
                  </a:lnTo>
                  <a:lnTo>
                    <a:pt x="603" y="127"/>
                  </a:lnTo>
                  <a:lnTo>
                    <a:pt x="570" y="122"/>
                  </a:lnTo>
                  <a:lnTo>
                    <a:pt x="531" y="118"/>
                  </a:lnTo>
                  <a:lnTo>
                    <a:pt x="487" y="113"/>
                  </a:lnTo>
                  <a:lnTo>
                    <a:pt x="440" y="108"/>
                  </a:lnTo>
                  <a:lnTo>
                    <a:pt x="390" y="103"/>
                  </a:lnTo>
                  <a:lnTo>
                    <a:pt x="341" y="98"/>
                  </a:lnTo>
                  <a:lnTo>
                    <a:pt x="292" y="95"/>
                  </a:lnTo>
                  <a:lnTo>
                    <a:pt x="246" y="91"/>
                  </a:lnTo>
                  <a:lnTo>
                    <a:pt x="204" y="89"/>
                  </a:lnTo>
                  <a:lnTo>
                    <a:pt x="167" y="88"/>
                  </a:lnTo>
                  <a:lnTo>
                    <a:pt x="137" y="88"/>
                  </a:lnTo>
                  <a:lnTo>
                    <a:pt x="115" y="90"/>
                  </a:lnTo>
                  <a:lnTo>
                    <a:pt x="103" y="93"/>
                  </a:lnTo>
                  <a:lnTo>
                    <a:pt x="90" y="104"/>
                  </a:lnTo>
                  <a:lnTo>
                    <a:pt x="77" y="112"/>
                  </a:lnTo>
                  <a:lnTo>
                    <a:pt x="64" y="120"/>
                  </a:lnTo>
                  <a:lnTo>
                    <a:pt x="54" y="127"/>
                  </a:lnTo>
                  <a:lnTo>
                    <a:pt x="45" y="133"/>
                  </a:lnTo>
                  <a:lnTo>
                    <a:pt x="37" y="136"/>
                  </a:lnTo>
                  <a:lnTo>
                    <a:pt x="32" y="138"/>
                  </a:lnTo>
                  <a:lnTo>
                    <a:pt x="31" y="139"/>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7" name="Freeform 62"/>
            <p:cNvSpPr>
              <a:spLocks noChangeArrowheads="1"/>
            </p:cNvSpPr>
            <p:nvPr/>
          </p:nvSpPr>
          <p:spPr bwMode="auto">
            <a:xfrm>
              <a:off x="634" y="748"/>
              <a:ext cx="326" cy="69"/>
            </a:xfrm>
            <a:custGeom>
              <a:avLst/>
              <a:gdLst>
                <a:gd name="T0" fmla="*/ 0 w 653"/>
                <a:gd name="T1" fmla="*/ 99 h 138"/>
                <a:gd name="T2" fmla="*/ 2 w 653"/>
                <a:gd name="T3" fmla="*/ 94 h 138"/>
                <a:gd name="T4" fmla="*/ 10 w 653"/>
                <a:gd name="T5" fmla="*/ 83 h 138"/>
                <a:gd name="T6" fmla="*/ 23 w 653"/>
                <a:gd name="T7" fmla="*/ 67 h 138"/>
                <a:gd name="T8" fmla="*/ 38 w 653"/>
                <a:gd name="T9" fmla="*/ 48 h 138"/>
                <a:gd name="T10" fmla="*/ 56 w 653"/>
                <a:gd name="T11" fmla="*/ 30 h 138"/>
                <a:gd name="T12" fmla="*/ 74 w 653"/>
                <a:gd name="T13" fmla="*/ 15 h 138"/>
                <a:gd name="T14" fmla="*/ 94 w 653"/>
                <a:gd name="T15" fmla="*/ 3 h 138"/>
                <a:gd name="T16" fmla="*/ 112 w 653"/>
                <a:gd name="T17" fmla="*/ 0 h 138"/>
                <a:gd name="T18" fmla="*/ 126 w 653"/>
                <a:gd name="T19" fmla="*/ 1 h 138"/>
                <a:gd name="T20" fmla="*/ 148 w 653"/>
                <a:gd name="T21" fmla="*/ 5 h 138"/>
                <a:gd name="T22" fmla="*/ 178 w 653"/>
                <a:gd name="T23" fmla="*/ 9 h 138"/>
                <a:gd name="T24" fmla="*/ 214 w 653"/>
                <a:gd name="T25" fmla="*/ 16 h 138"/>
                <a:gd name="T26" fmla="*/ 254 w 653"/>
                <a:gd name="T27" fmla="*/ 24 h 138"/>
                <a:gd name="T28" fmla="*/ 297 w 653"/>
                <a:gd name="T29" fmla="*/ 32 h 138"/>
                <a:gd name="T30" fmla="*/ 343 w 653"/>
                <a:gd name="T31" fmla="*/ 41 h 138"/>
                <a:gd name="T32" fmla="*/ 389 w 653"/>
                <a:gd name="T33" fmla="*/ 51 h 138"/>
                <a:gd name="T34" fmla="*/ 434 w 653"/>
                <a:gd name="T35" fmla="*/ 60 h 138"/>
                <a:gd name="T36" fmla="*/ 478 w 653"/>
                <a:gd name="T37" fmla="*/ 69 h 138"/>
                <a:gd name="T38" fmla="*/ 519 w 653"/>
                <a:gd name="T39" fmla="*/ 77 h 138"/>
                <a:gd name="T40" fmla="*/ 555 w 653"/>
                <a:gd name="T41" fmla="*/ 85 h 138"/>
                <a:gd name="T42" fmla="*/ 585 w 653"/>
                <a:gd name="T43" fmla="*/ 91 h 138"/>
                <a:gd name="T44" fmla="*/ 608 w 653"/>
                <a:gd name="T45" fmla="*/ 96 h 138"/>
                <a:gd name="T46" fmla="*/ 623 w 653"/>
                <a:gd name="T47" fmla="*/ 99 h 138"/>
                <a:gd name="T48" fmla="*/ 629 w 653"/>
                <a:gd name="T49" fmla="*/ 100 h 138"/>
                <a:gd name="T50" fmla="*/ 564 w 653"/>
                <a:gd name="T51" fmla="*/ 17 h 138"/>
                <a:gd name="T52" fmla="*/ 653 w 653"/>
                <a:gd name="T53" fmla="*/ 119 h 138"/>
                <a:gd name="T54" fmla="*/ 651 w 653"/>
                <a:gd name="T55" fmla="*/ 131 h 138"/>
                <a:gd name="T56" fmla="*/ 645 w 653"/>
                <a:gd name="T57" fmla="*/ 130 h 138"/>
                <a:gd name="T58" fmla="*/ 629 w 653"/>
                <a:gd name="T59" fmla="*/ 129 h 138"/>
                <a:gd name="T60" fmla="*/ 603 w 653"/>
                <a:gd name="T61" fmla="*/ 126 h 138"/>
                <a:gd name="T62" fmla="*/ 570 w 653"/>
                <a:gd name="T63" fmla="*/ 121 h 138"/>
                <a:gd name="T64" fmla="*/ 531 w 653"/>
                <a:gd name="T65" fmla="*/ 118 h 138"/>
                <a:gd name="T66" fmla="*/ 487 w 653"/>
                <a:gd name="T67" fmla="*/ 112 h 138"/>
                <a:gd name="T68" fmla="*/ 440 w 653"/>
                <a:gd name="T69" fmla="*/ 107 h 138"/>
                <a:gd name="T70" fmla="*/ 390 w 653"/>
                <a:gd name="T71" fmla="*/ 101 h 138"/>
                <a:gd name="T72" fmla="*/ 341 w 653"/>
                <a:gd name="T73" fmla="*/ 97 h 138"/>
                <a:gd name="T74" fmla="*/ 292 w 653"/>
                <a:gd name="T75" fmla="*/ 93 h 138"/>
                <a:gd name="T76" fmla="*/ 246 w 653"/>
                <a:gd name="T77" fmla="*/ 90 h 138"/>
                <a:gd name="T78" fmla="*/ 203 w 653"/>
                <a:gd name="T79" fmla="*/ 88 h 138"/>
                <a:gd name="T80" fmla="*/ 167 w 653"/>
                <a:gd name="T81" fmla="*/ 86 h 138"/>
                <a:gd name="T82" fmla="*/ 137 w 653"/>
                <a:gd name="T83" fmla="*/ 88 h 138"/>
                <a:gd name="T84" fmla="*/ 115 w 653"/>
                <a:gd name="T85" fmla="*/ 89 h 138"/>
                <a:gd name="T86" fmla="*/ 103 w 653"/>
                <a:gd name="T87" fmla="*/ 93 h 138"/>
                <a:gd name="T88" fmla="*/ 89 w 653"/>
                <a:gd name="T89" fmla="*/ 103 h 138"/>
                <a:gd name="T90" fmla="*/ 77 w 653"/>
                <a:gd name="T91" fmla="*/ 112 h 138"/>
                <a:gd name="T92" fmla="*/ 64 w 653"/>
                <a:gd name="T93" fmla="*/ 119 h 138"/>
                <a:gd name="T94" fmla="*/ 54 w 653"/>
                <a:gd name="T95" fmla="*/ 126 h 138"/>
                <a:gd name="T96" fmla="*/ 44 w 653"/>
                <a:gd name="T97" fmla="*/ 131 h 138"/>
                <a:gd name="T98" fmla="*/ 36 w 653"/>
                <a:gd name="T99" fmla="*/ 135 h 138"/>
                <a:gd name="T100" fmla="*/ 32 w 653"/>
                <a:gd name="T101" fmla="*/ 137 h 138"/>
                <a:gd name="T102" fmla="*/ 31 w 653"/>
                <a:gd name="T103" fmla="*/ 138 h 138"/>
                <a:gd name="T104" fmla="*/ 0 w 653"/>
                <a:gd name="T105" fmla="*/ 99 h 1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8"/>
                <a:gd name="T161" fmla="*/ 653 w 653"/>
                <a:gd name="T162" fmla="*/ 138 h 1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8">
                  <a:moveTo>
                    <a:pt x="0" y="99"/>
                  </a:moveTo>
                  <a:lnTo>
                    <a:pt x="2" y="94"/>
                  </a:lnTo>
                  <a:lnTo>
                    <a:pt x="10" y="83"/>
                  </a:lnTo>
                  <a:lnTo>
                    <a:pt x="23" y="67"/>
                  </a:lnTo>
                  <a:lnTo>
                    <a:pt x="38" y="48"/>
                  </a:lnTo>
                  <a:lnTo>
                    <a:pt x="56" y="30"/>
                  </a:lnTo>
                  <a:lnTo>
                    <a:pt x="74" y="15"/>
                  </a:lnTo>
                  <a:lnTo>
                    <a:pt x="94" y="3"/>
                  </a:lnTo>
                  <a:lnTo>
                    <a:pt x="112" y="0"/>
                  </a:lnTo>
                  <a:lnTo>
                    <a:pt x="126" y="1"/>
                  </a:lnTo>
                  <a:lnTo>
                    <a:pt x="148" y="5"/>
                  </a:lnTo>
                  <a:lnTo>
                    <a:pt x="178" y="9"/>
                  </a:lnTo>
                  <a:lnTo>
                    <a:pt x="214" y="16"/>
                  </a:lnTo>
                  <a:lnTo>
                    <a:pt x="254" y="24"/>
                  </a:lnTo>
                  <a:lnTo>
                    <a:pt x="297" y="32"/>
                  </a:lnTo>
                  <a:lnTo>
                    <a:pt x="343" y="41"/>
                  </a:lnTo>
                  <a:lnTo>
                    <a:pt x="389" y="51"/>
                  </a:lnTo>
                  <a:lnTo>
                    <a:pt x="434" y="60"/>
                  </a:lnTo>
                  <a:lnTo>
                    <a:pt x="478" y="69"/>
                  </a:lnTo>
                  <a:lnTo>
                    <a:pt x="519" y="77"/>
                  </a:lnTo>
                  <a:lnTo>
                    <a:pt x="555" y="85"/>
                  </a:lnTo>
                  <a:lnTo>
                    <a:pt x="585" y="91"/>
                  </a:lnTo>
                  <a:lnTo>
                    <a:pt x="608" y="96"/>
                  </a:lnTo>
                  <a:lnTo>
                    <a:pt x="623" y="99"/>
                  </a:lnTo>
                  <a:lnTo>
                    <a:pt x="629" y="100"/>
                  </a:lnTo>
                  <a:lnTo>
                    <a:pt x="564" y="17"/>
                  </a:lnTo>
                  <a:lnTo>
                    <a:pt x="653" y="119"/>
                  </a:lnTo>
                  <a:lnTo>
                    <a:pt x="651" y="131"/>
                  </a:lnTo>
                  <a:lnTo>
                    <a:pt x="645" y="130"/>
                  </a:lnTo>
                  <a:lnTo>
                    <a:pt x="629" y="129"/>
                  </a:lnTo>
                  <a:lnTo>
                    <a:pt x="603" y="126"/>
                  </a:lnTo>
                  <a:lnTo>
                    <a:pt x="570" y="121"/>
                  </a:lnTo>
                  <a:lnTo>
                    <a:pt x="531" y="118"/>
                  </a:lnTo>
                  <a:lnTo>
                    <a:pt x="487" y="112"/>
                  </a:lnTo>
                  <a:lnTo>
                    <a:pt x="440" y="107"/>
                  </a:lnTo>
                  <a:lnTo>
                    <a:pt x="390" y="101"/>
                  </a:lnTo>
                  <a:lnTo>
                    <a:pt x="341" y="97"/>
                  </a:lnTo>
                  <a:lnTo>
                    <a:pt x="292" y="93"/>
                  </a:lnTo>
                  <a:lnTo>
                    <a:pt x="246" y="90"/>
                  </a:lnTo>
                  <a:lnTo>
                    <a:pt x="203" y="88"/>
                  </a:lnTo>
                  <a:lnTo>
                    <a:pt x="167" y="86"/>
                  </a:lnTo>
                  <a:lnTo>
                    <a:pt x="137" y="88"/>
                  </a:lnTo>
                  <a:lnTo>
                    <a:pt x="115" y="89"/>
                  </a:lnTo>
                  <a:lnTo>
                    <a:pt x="103" y="93"/>
                  </a:lnTo>
                  <a:lnTo>
                    <a:pt x="89" y="103"/>
                  </a:lnTo>
                  <a:lnTo>
                    <a:pt x="77" y="112"/>
                  </a:lnTo>
                  <a:lnTo>
                    <a:pt x="64" y="119"/>
                  </a:lnTo>
                  <a:lnTo>
                    <a:pt x="54" y="126"/>
                  </a:lnTo>
                  <a:lnTo>
                    <a:pt x="44" y="131"/>
                  </a:lnTo>
                  <a:lnTo>
                    <a:pt x="36" y="135"/>
                  </a:lnTo>
                  <a:lnTo>
                    <a:pt x="32" y="137"/>
                  </a:lnTo>
                  <a:lnTo>
                    <a:pt x="31" y="138"/>
                  </a:lnTo>
                  <a:lnTo>
                    <a:pt x="0" y="9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8" name="Freeform 63"/>
            <p:cNvSpPr>
              <a:spLocks noChangeArrowheads="1"/>
            </p:cNvSpPr>
            <p:nvPr/>
          </p:nvSpPr>
          <p:spPr bwMode="auto">
            <a:xfrm>
              <a:off x="345" y="773"/>
              <a:ext cx="281" cy="42"/>
            </a:xfrm>
            <a:custGeom>
              <a:avLst/>
              <a:gdLst>
                <a:gd name="T0" fmla="*/ 561 w 561"/>
                <a:gd name="T1" fmla="*/ 61 h 84"/>
                <a:gd name="T2" fmla="*/ 0 w 561"/>
                <a:gd name="T3" fmla="*/ 84 h 84"/>
                <a:gd name="T4" fmla="*/ 6 w 561"/>
                <a:gd name="T5" fmla="*/ 81 h 84"/>
                <a:gd name="T6" fmla="*/ 21 w 561"/>
                <a:gd name="T7" fmla="*/ 77 h 84"/>
                <a:gd name="T8" fmla="*/ 45 w 561"/>
                <a:gd name="T9" fmla="*/ 69 h 84"/>
                <a:gd name="T10" fmla="*/ 76 w 561"/>
                <a:gd name="T11" fmla="*/ 58 h 84"/>
                <a:gd name="T12" fmla="*/ 113 w 561"/>
                <a:gd name="T13" fmla="*/ 48 h 84"/>
                <a:gd name="T14" fmla="*/ 156 w 561"/>
                <a:gd name="T15" fmla="*/ 36 h 84"/>
                <a:gd name="T16" fmla="*/ 202 w 561"/>
                <a:gd name="T17" fmla="*/ 26 h 84"/>
                <a:gd name="T18" fmla="*/ 250 w 561"/>
                <a:gd name="T19" fmla="*/ 16 h 84"/>
                <a:gd name="T20" fmla="*/ 299 w 561"/>
                <a:gd name="T21" fmla="*/ 8 h 84"/>
                <a:gd name="T22" fmla="*/ 347 w 561"/>
                <a:gd name="T23" fmla="*/ 2 h 84"/>
                <a:gd name="T24" fmla="*/ 394 w 561"/>
                <a:gd name="T25" fmla="*/ 0 h 84"/>
                <a:gd name="T26" fmla="*/ 439 w 561"/>
                <a:gd name="T27" fmla="*/ 1 h 84"/>
                <a:gd name="T28" fmla="*/ 478 w 561"/>
                <a:gd name="T29" fmla="*/ 6 h 84"/>
                <a:gd name="T30" fmla="*/ 513 w 561"/>
                <a:gd name="T31" fmla="*/ 18 h 84"/>
                <a:gd name="T32" fmla="*/ 542 w 561"/>
                <a:gd name="T33" fmla="*/ 36 h 84"/>
                <a:gd name="T34" fmla="*/ 561 w 561"/>
                <a:gd name="T35" fmla="*/ 6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1"/>
                <a:gd name="T55" fmla="*/ 0 h 84"/>
                <a:gd name="T56" fmla="*/ 561 w 561"/>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1" h="84">
                  <a:moveTo>
                    <a:pt x="561" y="61"/>
                  </a:moveTo>
                  <a:lnTo>
                    <a:pt x="0" y="84"/>
                  </a:lnTo>
                  <a:lnTo>
                    <a:pt x="6" y="81"/>
                  </a:lnTo>
                  <a:lnTo>
                    <a:pt x="21" y="77"/>
                  </a:lnTo>
                  <a:lnTo>
                    <a:pt x="45" y="69"/>
                  </a:lnTo>
                  <a:lnTo>
                    <a:pt x="76" y="58"/>
                  </a:lnTo>
                  <a:lnTo>
                    <a:pt x="113" y="48"/>
                  </a:lnTo>
                  <a:lnTo>
                    <a:pt x="156" y="36"/>
                  </a:lnTo>
                  <a:lnTo>
                    <a:pt x="202" y="26"/>
                  </a:lnTo>
                  <a:lnTo>
                    <a:pt x="250" y="16"/>
                  </a:lnTo>
                  <a:lnTo>
                    <a:pt x="299" y="8"/>
                  </a:lnTo>
                  <a:lnTo>
                    <a:pt x="347" y="2"/>
                  </a:lnTo>
                  <a:lnTo>
                    <a:pt x="394" y="0"/>
                  </a:lnTo>
                  <a:lnTo>
                    <a:pt x="439" y="1"/>
                  </a:lnTo>
                  <a:lnTo>
                    <a:pt x="478" y="6"/>
                  </a:lnTo>
                  <a:lnTo>
                    <a:pt x="513" y="18"/>
                  </a:lnTo>
                  <a:lnTo>
                    <a:pt x="542" y="36"/>
                  </a:lnTo>
                  <a:lnTo>
                    <a:pt x="561" y="61"/>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9" name="Freeform 64"/>
            <p:cNvSpPr>
              <a:spLocks noChangeArrowheads="1"/>
            </p:cNvSpPr>
            <p:nvPr/>
          </p:nvSpPr>
          <p:spPr bwMode="auto">
            <a:xfrm>
              <a:off x="293" y="724"/>
              <a:ext cx="344" cy="91"/>
            </a:xfrm>
            <a:custGeom>
              <a:avLst/>
              <a:gdLst>
                <a:gd name="T0" fmla="*/ 5 w 688"/>
                <a:gd name="T1" fmla="*/ 0 h 182"/>
                <a:gd name="T2" fmla="*/ 94 w 688"/>
                <a:gd name="T3" fmla="*/ 157 h 182"/>
                <a:gd name="T4" fmla="*/ 98 w 688"/>
                <a:gd name="T5" fmla="*/ 155 h 182"/>
                <a:gd name="T6" fmla="*/ 113 w 688"/>
                <a:gd name="T7" fmla="*/ 149 h 182"/>
                <a:gd name="T8" fmla="*/ 136 w 688"/>
                <a:gd name="T9" fmla="*/ 140 h 182"/>
                <a:gd name="T10" fmla="*/ 167 w 688"/>
                <a:gd name="T11" fmla="*/ 129 h 182"/>
                <a:gd name="T12" fmla="*/ 203 w 688"/>
                <a:gd name="T13" fmla="*/ 116 h 182"/>
                <a:gd name="T14" fmla="*/ 245 w 688"/>
                <a:gd name="T15" fmla="*/ 102 h 182"/>
                <a:gd name="T16" fmla="*/ 290 w 688"/>
                <a:gd name="T17" fmla="*/ 88 h 182"/>
                <a:gd name="T18" fmla="*/ 338 w 688"/>
                <a:gd name="T19" fmla="*/ 76 h 182"/>
                <a:gd name="T20" fmla="*/ 388 w 688"/>
                <a:gd name="T21" fmla="*/ 65 h 182"/>
                <a:gd name="T22" fmla="*/ 437 w 688"/>
                <a:gd name="T23" fmla="*/ 58 h 182"/>
                <a:gd name="T24" fmla="*/ 485 w 688"/>
                <a:gd name="T25" fmla="*/ 54 h 182"/>
                <a:gd name="T26" fmla="*/ 533 w 688"/>
                <a:gd name="T27" fmla="*/ 54 h 182"/>
                <a:gd name="T28" fmla="*/ 575 w 688"/>
                <a:gd name="T29" fmla="*/ 58 h 182"/>
                <a:gd name="T30" fmla="*/ 616 w 688"/>
                <a:gd name="T31" fmla="*/ 70 h 182"/>
                <a:gd name="T32" fmla="*/ 649 w 688"/>
                <a:gd name="T33" fmla="*/ 87 h 182"/>
                <a:gd name="T34" fmla="*/ 677 w 688"/>
                <a:gd name="T35" fmla="*/ 113 h 182"/>
                <a:gd name="T36" fmla="*/ 686 w 688"/>
                <a:gd name="T37" fmla="*/ 125 h 182"/>
                <a:gd name="T38" fmla="*/ 688 w 688"/>
                <a:gd name="T39" fmla="*/ 137 h 182"/>
                <a:gd name="T40" fmla="*/ 687 w 688"/>
                <a:gd name="T41" fmla="*/ 145 h 182"/>
                <a:gd name="T42" fmla="*/ 684 w 688"/>
                <a:gd name="T43" fmla="*/ 151 h 182"/>
                <a:gd name="T44" fmla="*/ 678 w 688"/>
                <a:gd name="T45" fmla="*/ 154 h 182"/>
                <a:gd name="T46" fmla="*/ 672 w 688"/>
                <a:gd name="T47" fmla="*/ 157 h 182"/>
                <a:gd name="T48" fmla="*/ 669 w 688"/>
                <a:gd name="T49" fmla="*/ 159 h 182"/>
                <a:gd name="T50" fmla="*/ 666 w 688"/>
                <a:gd name="T51" fmla="*/ 159 h 182"/>
                <a:gd name="T52" fmla="*/ 665 w 688"/>
                <a:gd name="T53" fmla="*/ 157 h 182"/>
                <a:gd name="T54" fmla="*/ 663 w 688"/>
                <a:gd name="T55" fmla="*/ 154 h 182"/>
                <a:gd name="T56" fmla="*/ 657 w 688"/>
                <a:gd name="T57" fmla="*/ 149 h 182"/>
                <a:gd name="T58" fmla="*/ 648 w 688"/>
                <a:gd name="T59" fmla="*/ 145 h 182"/>
                <a:gd name="T60" fmla="*/ 635 w 688"/>
                <a:gd name="T61" fmla="*/ 138 h 182"/>
                <a:gd name="T62" fmla="*/ 619 w 688"/>
                <a:gd name="T63" fmla="*/ 132 h 182"/>
                <a:gd name="T64" fmla="*/ 597 w 688"/>
                <a:gd name="T65" fmla="*/ 126 h 182"/>
                <a:gd name="T66" fmla="*/ 571 w 688"/>
                <a:gd name="T67" fmla="*/ 122 h 182"/>
                <a:gd name="T68" fmla="*/ 538 w 688"/>
                <a:gd name="T69" fmla="*/ 119 h 182"/>
                <a:gd name="T70" fmla="*/ 499 w 688"/>
                <a:gd name="T71" fmla="*/ 118 h 182"/>
                <a:gd name="T72" fmla="*/ 454 w 688"/>
                <a:gd name="T73" fmla="*/ 119 h 182"/>
                <a:gd name="T74" fmla="*/ 401 w 688"/>
                <a:gd name="T75" fmla="*/ 124 h 182"/>
                <a:gd name="T76" fmla="*/ 340 w 688"/>
                <a:gd name="T77" fmla="*/ 132 h 182"/>
                <a:gd name="T78" fmla="*/ 271 w 688"/>
                <a:gd name="T79" fmla="*/ 144 h 182"/>
                <a:gd name="T80" fmla="*/ 193 w 688"/>
                <a:gd name="T81" fmla="*/ 160 h 182"/>
                <a:gd name="T82" fmla="*/ 105 w 688"/>
                <a:gd name="T83" fmla="*/ 182 h 182"/>
                <a:gd name="T84" fmla="*/ 90 w 688"/>
                <a:gd name="T85" fmla="*/ 178 h 182"/>
                <a:gd name="T86" fmla="*/ 73 w 688"/>
                <a:gd name="T87" fmla="*/ 162 h 182"/>
                <a:gd name="T88" fmla="*/ 56 w 688"/>
                <a:gd name="T89" fmla="*/ 137 h 182"/>
                <a:gd name="T90" fmla="*/ 38 w 688"/>
                <a:gd name="T91" fmla="*/ 108 h 182"/>
                <a:gd name="T92" fmla="*/ 23 w 688"/>
                <a:gd name="T93" fmla="*/ 78 h 182"/>
                <a:gd name="T94" fmla="*/ 12 w 688"/>
                <a:gd name="T95" fmla="*/ 51 h 182"/>
                <a:gd name="T96" fmla="*/ 4 w 688"/>
                <a:gd name="T97" fmla="*/ 33 h 182"/>
                <a:gd name="T98" fmla="*/ 0 w 688"/>
                <a:gd name="T99" fmla="*/ 26 h 182"/>
                <a:gd name="T100" fmla="*/ 5 w 688"/>
                <a:gd name="T101" fmla="*/ 0 h 1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8"/>
                <a:gd name="T154" fmla="*/ 0 h 182"/>
                <a:gd name="T155" fmla="*/ 688 w 688"/>
                <a:gd name="T156" fmla="*/ 182 h 1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8" h="182">
                  <a:moveTo>
                    <a:pt x="5" y="0"/>
                  </a:moveTo>
                  <a:lnTo>
                    <a:pt x="94" y="157"/>
                  </a:lnTo>
                  <a:lnTo>
                    <a:pt x="98" y="155"/>
                  </a:lnTo>
                  <a:lnTo>
                    <a:pt x="113" y="149"/>
                  </a:lnTo>
                  <a:lnTo>
                    <a:pt x="136" y="140"/>
                  </a:lnTo>
                  <a:lnTo>
                    <a:pt x="167" y="129"/>
                  </a:lnTo>
                  <a:lnTo>
                    <a:pt x="203" y="116"/>
                  </a:lnTo>
                  <a:lnTo>
                    <a:pt x="245" y="102"/>
                  </a:lnTo>
                  <a:lnTo>
                    <a:pt x="290" y="88"/>
                  </a:lnTo>
                  <a:lnTo>
                    <a:pt x="338" y="76"/>
                  </a:lnTo>
                  <a:lnTo>
                    <a:pt x="388" y="65"/>
                  </a:lnTo>
                  <a:lnTo>
                    <a:pt x="437" y="58"/>
                  </a:lnTo>
                  <a:lnTo>
                    <a:pt x="485" y="54"/>
                  </a:lnTo>
                  <a:lnTo>
                    <a:pt x="533" y="54"/>
                  </a:lnTo>
                  <a:lnTo>
                    <a:pt x="575" y="58"/>
                  </a:lnTo>
                  <a:lnTo>
                    <a:pt x="616" y="70"/>
                  </a:lnTo>
                  <a:lnTo>
                    <a:pt x="649" y="87"/>
                  </a:lnTo>
                  <a:lnTo>
                    <a:pt x="677" y="113"/>
                  </a:lnTo>
                  <a:lnTo>
                    <a:pt x="686" y="125"/>
                  </a:lnTo>
                  <a:lnTo>
                    <a:pt x="688" y="137"/>
                  </a:lnTo>
                  <a:lnTo>
                    <a:pt x="687" y="145"/>
                  </a:lnTo>
                  <a:lnTo>
                    <a:pt x="684" y="151"/>
                  </a:lnTo>
                  <a:lnTo>
                    <a:pt x="678" y="154"/>
                  </a:lnTo>
                  <a:lnTo>
                    <a:pt x="672" y="157"/>
                  </a:lnTo>
                  <a:lnTo>
                    <a:pt x="669" y="159"/>
                  </a:lnTo>
                  <a:lnTo>
                    <a:pt x="666" y="159"/>
                  </a:lnTo>
                  <a:lnTo>
                    <a:pt x="665" y="157"/>
                  </a:lnTo>
                  <a:lnTo>
                    <a:pt x="663" y="154"/>
                  </a:lnTo>
                  <a:lnTo>
                    <a:pt x="657" y="149"/>
                  </a:lnTo>
                  <a:lnTo>
                    <a:pt x="648" y="145"/>
                  </a:lnTo>
                  <a:lnTo>
                    <a:pt x="635" y="138"/>
                  </a:lnTo>
                  <a:lnTo>
                    <a:pt x="619" y="132"/>
                  </a:lnTo>
                  <a:lnTo>
                    <a:pt x="597" y="126"/>
                  </a:lnTo>
                  <a:lnTo>
                    <a:pt x="571" y="122"/>
                  </a:lnTo>
                  <a:lnTo>
                    <a:pt x="538" y="119"/>
                  </a:lnTo>
                  <a:lnTo>
                    <a:pt x="499" y="118"/>
                  </a:lnTo>
                  <a:lnTo>
                    <a:pt x="454" y="119"/>
                  </a:lnTo>
                  <a:lnTo>
                    <a:pt x="401" y="124"/>
                  </a:lnTo>
                  <a:lnTo>
                    <a:pt x="340" y="132"/>
                  </a:lnTo>
                  <a:lnTo>
                    <a:pt x="271" y="144"/>
                  </a:lnTo>
                  <a:lnTo>
                    <a:pt x="193" y="160"/>
                  </a:lnTo>
                  <a:lnTo>
                    <a:pt x="105" y="182"/>
                  </a:lnTo>
                  <a:lnTo>
                    <a:pt x="90" y="178"/>
                  </a:lnTo>
                  <a:lnTo>
                    <a:pt x="73" y="162"/>
                  </a:lnTo>
                  <a:lnTo>
                    <a:pt x="56" y="137"/>
                  </a:lnTo>
                  <a:lnTo>
                    <a:pt x="38" y="108"/>
                  </a:lnTo>
                  <a:lnTo>
                    <a:pt x="23" y="78"/>
                  </a:lnTo>
                  <a:lnTo>
                    <a:pt x="12" y="51"/>
                  </a:lnTo>
                  <a:lnTo>
                    <a:pt x="4" y="33"/>
                  </a:lnTo>
                  <a:lnTo>
                    <a:pt x="0" y="26"/>
                  </a:lnTo>
                  <a:lnTo>
                    <a:pt x="5"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0" name="Freeform 65"/>
            <p:cNvSpPr>
              <a:spLocks noChangeArrowheads="1"/>
            </p:cNvSpPr>
            <p:nvPr/>
          </p:nvSpPr>
          <p:spPr bwMode="auto">
            <a:xfrm>
              <a:off x="282" y="727"/>
              <a:ext cx="48" cy="87"/>
            </a:xfrm>
            <a:custGeom>
              <a:avLst/>
              <a:gdLst>
                <a:gd name="T0" fmla="*/ 94 w 94"/>
                <a:gd name="T1" fmla="*/ 169 h 174"/>
                <a:gd name="T2" fmla="*/ 0 w 94"/>
                <a:gd name="T3" fmla="*/ 0 h 174"/>
                <a:gd name="T4" fmla="*/ 81 w 94"/>
                <a:gd name="T5" fmla="*/ 174 h 174"/>
                <a:gd name="T6" fmla="*/ 94 w 94"/>
                <a:gd name="T7" fmla="*/ 169 h 174"/>
                <a:gd name="T8" fmla="*/ 0 60000 65536"/>
                <a:gd name="T9" fmla="*/ 0 60000 65536"/>
                <a:gd name="T10" fmla="*/ 0 60000 65536"/>
                <a:gd name="T11" fmla="*/ 0 60000 65536"/>
                <a:gd name="T12" fmla="*/ 0 w 94"/>
                <a:gd name="T13" fmla="*/ 0 h 174"/>
                <a:gd name="T14" fmla="*/ 94 w 94"/>
                <a:gd name="T15" fmla="*/ 174 h 174"/>
              </a:gdLst>
              <a:ahLst/>
              <a:cxnLst>
                <a:cxn ang="T8">
                  <a:pos x="T0" y="T1"/>
                </a:cxn>
                <a:cxn ang="T9">
                  <a:pos x="T2" y="T3"/>
                </a:cxn>
                <a:cxn ang="T10">
                  <a:pos x="T4" y="T5"/>
                </a:cxn>
                <a:cxn ang="T11">
                  <a:pos x="T6" y="T7"/>
                </a:cxn>
              </a:cxnLst>
              <a:rect l="T12" t="T13" r="T14" b="T15"/>
              <a:pathLst>
                <a:path w="94" h="174">
                  <a:moveTo>
                    <a:pt x="94" y="169"/>
                  </a:moveTo>
                  <a:lnTo>
                    <a:pt x="0" y="0"/>
                  </a:lnTo>
                  <a:lnTo>
                    <a:pt x="81" y="174"/>
                  </a:lnTo>
                  <a:lnTo>
                    <a:pt x="94" y="16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1" name="Freeform 66"/>
            <p:cNvSpPr>
              <a:spLocks noChangeArrowheads="1"/>
            </p:cNvSpPr>
            <p:nvPr/>
          </p:nvSpPr>
          <p:spPr bwMode="auto">
            <a:xfrm>
              <a:off x="387" y="766"/>
              <a:ext cx="228" cy="30"/>
            </a:xfrm>
            <a:custGeom>
              <a:avLst/>
              <a:gdLst>
                <a:gd name="T0" fmla="*/ 280 w 458"/>
                <a:gd name="T1" fmla="*/ 9 h 60"/>
                <a:gd name="T2" fmla="*/ 295 w 458"/>
                <a:gd name="T3" fmla="*/ 11 h 60"/>
                <a:gd name="T4" fmla="*/ 316 w 458"/>
                <a:gd name="T5" fmla="*/ 13 h 60"/>
                <a:gd name="T6" fmla="*/ 339 w 458"/>
                <a:gd name="T7" fmla="*/ 14 h 60"/>
                <a:gd name="T8" fmla="*/ 365 w 458"/>
                <a:gd name="T9" fmla="*/ 15 h 60"/>
                <a:gd name="T10" fmla="*/ 391 w 458"/>
                <a:gd name="T11" fmla="*/ 17 h 60"/>
                <a:gd name="T12" fmla="*/ 416 w 458"/>
                <a:gd name="T13" fmla="*/ 23 h 60"/>
                <a:gd name="T14" fmla="*/ 438 w 458"/>
                <a:gd name="T15" fmla="*/ 32 h 60"/>
                <a:gd name="T16" fmla="*/ 456 w 458"/>
                <a:gd name="T17" fmla="*/ 45 h 60"/>
                <a:gd name="T18" fmla="*/ 458 w 458"/>
                <a:gd name="T19" fmla="*/ 42 h 60"/>
                <a:gd name="T20" fmla="*/ 458 w 458"/>
                <a:gd name="T21" fmla="*/ 41 h 60"/>
                <a:gd name="T22" fmla="*/ 458 w 458"/>
                <a:gd name="T23" fmla="*/ 39 h 60"/>
                <a:gd name="T24" fmla="*/ 455 w 458"/>
                <a:gd name="T25" fmla="*/ 37 h 60"/>
                <a:gd name="T26" fmla="*/ 437 w 458"/>
                <a:gd name="T27" fmla="*/ 24 h 60"/>
                <a:gd name="T28" fmla="*/ 415 w 458"/>
                <a:gd name="T29" fmla="*/ 15 h 60"/>
                <a:gd name="T30" fmla="*/ 390 w 458"/>
                <a:gd name="T31" fmla="*/ 9 h 60"/>
                <a:gd name="T32" fmla="*/ 364 w 458"/>
                <a:gd name="T33" fmla="*/ 7 h 60"/>
                <a:gd name="T34" fmla="*/ 338 w 458"/>
                <a:gd name="T35" fmla="*/ 4 h 60"/>
                <a:gd name="T36" fmla="*/ 315 w 458"/>
                <a:gd name="T37" fmla="*/ 4 h 60"/>
                <a:gd name="T38" fmla="*/ 294 w 458"/>
                <a:gd name="T39" fmla="*/ 3 h 60"/>
                <a:gd name="T40" fmla="*/ 279 w 458"/>
                <a:gd name="T41" fmla="*/ 1 h 60"/>
                <a:gd name="T42" fmla="*/ 271 w 458"/>
                <a:gd name="T43" fmla="*/ 0 h 60"/>
                <a:gd name="T44" fmla="*/ 258 w 458"/>
                <a:gd name="T45" fmla="*/ 1 h 60"/>
                <a:gd name="T46" fmla="*/ 242 w 458"/>
                <a:gd name="T47" fmla="*/ 3 h 60"/>
                <a:gd name="T48" fmla="*/ 223 w 458"/>
                <a:gd name="T49" fmla="*/ 7 h 60"/>
                <a:gd name="T50" fmla="*/ 201 w 458"/>
                <a:gd name="T51" fmla="*/ 10 h 60"/>
                <a:gd name="T52" fmla="*/ 178 w 458"/>
                <a:gd name="T53" fmla="*/ 16 h 60"/>
                <a:gd name="T54" fmla="*/ 152 w 458"/>
                <a:gd name="T55" fmla="*/ 21 h 60"/>
                <a:gd name="T56" fmla="*/ 128 w 458"/>
                <a:gd name="T57" fmla="*/ 26 h 60"/>
                <a:gd name="T58" fmla="*/ 104 w 458"/>
                <a:gd name="T59" fmla="*/ 32 h 60"/>
                <a:gd name="T60" fmla="*/ 80 w 458"/>
                <a:gd name="T61" fmla="*/ 38 h 60"/>
                <a:gd name="T62" fmla="*/ 59 w 458"/>
                <a:gd name="T63" fmla="*/ 44 h 60"/>
                <a:gd name="T64" fmla="*/ 39 w 458"/>
                <a:gd name="T65" fmla="*/ 48 h 60"/>
                <a:gd name="T66" fmla="*/ 23 w 458"/>
                <a:gd name="T67" fmla="*/ 53 h 60"/>
                <a:gd name="T68" fmla="*/ 11 w 458"/>
                <a:gd name="T69" fmla="*/ 56 h 60"/>
                <a:gd name="T70" fmla="*/ 2 w 458"/>
                <a:gd name="T71" fmla="*/ 57 h 60"/>
                <a:gd name="T72" fmla="*/ 0 w 458"/>
                <a:gd name="T73" fmla="*/ 59 h 60"/>
                <a:gd name="T74" fmla="*/ 2 w 458"/>
                <a:gd name="T75" fmla="*/ 59 h 60"/>
                <a:gd name="T76" fmla="*/ 8 w 458"/>
                <a:gd name="T77" fmla="*/ 59 h 60"/>
                <a:gd name="T78" fmla="*/ 17 w 458"/>
                <a:gd name="T79" fmla="*/ 60 h 60"/>
                <a:gd name="T80" fmla="*/ 31 w 458"/>
                <a:gd name="T81" fmla="*/ 60 h 60"/>
                <a:gd name="T82" fmla="*/ 44 w 458"/>
                <a:gd name="T83" fmla="*/ 56 h 60"/>
                <a:gd name="T84" fmla="*/ 59 w 458"/>
                <a:gd name="T85" fmla="*/ 53 h 60"/>
                <a:gd name="T86" fmla="*/ 76 w 458"/>
                <a:gd name="T87" fmla="*/ 48 h 60"/>
                <a:gd name="T88" fmla="*/ 94 w 458"/>
                <a:gd name="T89" fmla="*/ 44 h 60"/>
                <a:gd name="T90" fmla="*/ 113 w 458"/>
                <a:gd name="T91" fmla="*/ 39 h 60"/>
                <a:gd name="T92" fmla="*/ 132 w 458"/>
                <a:gd name="T93" fmla="*/ 34 h 60"/>
                <a:gd name="T94" fmla="*/ 151 w 458"/>
                <a:gd name="T95" fmla="*/ 30 h 60"/>
                <a:gd name="T96" fmla="*/ 171 w 458"/>
                <a:gd name="T97" fmla="*/ 25 h 60"/>
                <a:gd name="T98" fmla="*/ 190 w 458"/>
                <a:gd name="T99" fmla="*/ 22 h 60"/>
                <a:gd name="T100" fmla="*/ 208 w 458"/>
                <a:gd name="T101" fmla="*/ 18 h 60"/>
                <a:gd name="T102" fmla="*/ 225 w 458"/>
                <a:gd name="T103" fmla="*/ 15 h 60"/>
                <a:gd name="T104" fmla="*/ 240 w 458"/>
                <a:gd name="T105" fmla="*/ 13 h 60"/>
                <a:gd name="T106" fmla="*/ 254 w 458"/>
                <a:gd name="T107" fmla="*/ 10 h 60"/>
                <a:gd name="T108" fmla="*/ 265 w 458"/>
                <a:gd name="T109" fmla="*/ 9 h 60"/>
                <a:gd name="T110" fmla="*/ 274 w 458"/>
                <a:gd name="T111" fmla="*/ 9 h 60"/>
                <a:gd name="T112" fmla="*/ 280 w 458"/>
                <a:gd name="T113" fmla="*/ 9 h 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8"/>
                <a:gd name="T172" fmla="*/ 0 h 60"/>
                <a:gd name="T173" fmla="*/ 458 w 458"/>
                <a:gd name="T174" fmla="*/ 60 h 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8" h="60">
                  <a:moveTo>
                    <a:pt x="280" y="9"/>
                  </a:moveTo>
                  <a:lnTo>
                    <a:pt x="295" y="11"/>
                  </a:lnTo>
                  <a:lnTo>
                    <a:pt x="316" y="13"/>
                  </a:lnTo>
                  <a:lnTo>
                    <a:pt x="339" y="14"/>
                  </a:lnTo>
                  <a:lnTo>
                    <a:pt x="365" y="15"/>
                  </a:lnTo>
                  <a:lnTo>
                    <a:pt x="391" y="17"/>
                  </a:lnTo>
                  <a:lnTo>
                    <a:pt x="416" y="23"/>
                  </a:lnTo>
                  <a:lnTo>
                    <a:pt x="438" y="32"/>
                  </a:lnTo>
                  <a:lnTo>
                    <a:pt x="456" y="45"/>
                  </a:lnTo>
                  <a:lnTo>
                    <a:pt x="458" y="42"/>
                  </a:lnTo>
                  <a:lnTo>
                    <a:pt x="458" y="41"/>
                  </a:lnTo>
                  <a:lnTo>
                    <a:pt x="458" y="39"/>
                  </a:lnTo>
                  <a:lnTo>
                    <a:pt x="455" y="37"/>
                  </a:lnTo>
                  <a:lnTo>
                    <a:pt x="437" y="24"/>
                  </a:lnTo>
                  <a:lnTo>
                    <a:pt x="415" y="15"/>
                  </a:lnTo>
                  <a:lnTo>
                    <a:pt x="390" y="9"/>
                  </a:lnTo>
                  <a:lnTo>
                    <a:pt x="364" y="7"/>
                  </a:lnTo>
                  <a:lnTo>
                    <a:pt x="338" y="4"/>
                  </a:lnTo>
                  <a:lnTo>
                    <a:pt x="315" y="4"/>
                  </a:lnTo>
                  <a:lnTo>
                    <a:pt x="294" y="3"/>
                  </a:lnTo>
                  <a:lnTo>
                    <a:pt x="279" y="1"/>
                  </a:lnTo>
                  <a:lnTo>
                    <a:pt x="271" y="0"/>
                  </a:lnTo>
                  <a:lnTo>
                    <a:pt x="258" y="1"/>
                  </a:lnTo>
                  <a:lnTo>
                    <a:pt x="242" y="3"/>
                  </a:lnTo>
                  <a:lnTo>
                    <a:pt x="223" y="7"/>
                  </a:lnTo>
                  <a:lnTo>
                    <a:pt x="201" y="10"/>
                  </a:lnTo>
                  <a:lnTo>
                    <a:pt x="178" y="16"/>
                  </a:lnTo>
                  <a:lnTo>
                    <a:pt x="152" y="21"/>
                  </a:lnTo>
                  <a:lnTo>
                    <a:pt x="128" y="26"/>
                  </a:lnTo>
                  <a:lnTo>
                    <a:pt x="104" y="32"/>
                  </a:lnTo>
                  <a:lnTo>
                    <a:pt x="80" y="38"/>
                  </a:lnTo>
                  <a:lnTo>
                    <a:pt x="59" y="44"/>
                  </a:lnTo>
                  <a:lnTo>
                    <a:pt x="39" y="48"/>
                  </a:lnTo>
                  <a:lnTo>
                    <a:pt x="23" y="53"/>
                  </a:lnTo>
                  <a:lnTo>
                    <a:pt x="11" y="56"/>
                  </a:lnTo>
                  <a:lnTo>
                    <a:pt x="2" y="57"/>
                  </a:lnTo>
                  <a:lnTo>
                    <a:pt x="0" y="59"/>
                  </a:lnTo>
                  <a:lnTo>
                    <a:pt x="2" y="59"/>
                  </a:lnTo>
                  <a:lnTo>
                    <a:pt x="8" y="59"/>
                  </a:lnTo>
                  <a:lnTo>
                    <a:pt x="17" y="60"/>
                  </a:lnTo>
                  <a:lnTo>
                    <a:pt x="31" y="60"/>
                  </a:lnTo>
                  <a:lnTo>
                    <a:pt x="44" y="56"/>
                  </a:lnTo>
                  <a:lnTo>
                    <a:pt x="59" y="53"/>
                  </a:lnTo>
                  <a:lnTo>
                    <a:pt x="76" y="48"/>
                  </a:lnTo>
                  <a:lnTo>
                    <a:pt x="94" y="44"/>
                  </a:lnTo>
                  <a:lnTo>
                    <a:pt x="113" y="39"/>
                  </a:lnTo>
                  <a:lnTo>
                    <a:pt x="132" y="34"/>
                  </a:lnTo>
                  <a:lnTo>
                    <a:pt x="151" y="30"/>
                  </a:lnTo>
                  <a:lnTo>
                    <a:pt x="171" y="25"/>
                  </a:lnTo>
                  <a:lnTo>
                    <a:pt x="190" y="22"/>
                  </a:lnTo>
                  <a:lnTo>
                    <a:pt x="208" y="18"/>
                  </a:lnTo>
                  <a:lnTo>
                    <a:pt x="225" y="15"/>
                  </a:lnTo>
                  <a:lnTo>
                    <a:pt x="240" y="13"/>
                  </a:lnTo>
                  <a:lnTo>
                    <a:pt x="254" y="10"/>
                  </a:lnTo>
                  <a:lnTo>
                    <a:pt x="265" y="9"/>
                  </a:lnTo>
                  <a:lnTo>
                    <a:pt x="274" y="9"/>
                  </a:lnTo>
                  <a:lnTo>
                    <a:pt x="28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2" name="Freeform 67"/>
            <p:cNvSpPr>
              <a:spLocks noChangeArrowheads="1"/>
            </p:cNvSpPr>
            <p:nvPr/>
          </p:nvSpPr>
          <p:spPr bwMode="auto">
            <a:xfrm>
              <a:off x="357" y="757"/>
              <a:ext cx="41" cy="15"/>
            </a:xfrm>
            <a:custGeom>
              <a:avLst/>
              <a:gdLst>
                <a:gd name="T0" fmla="*/ 0 w 83"/>
                <a:gd name="T1" fmla="*/ 29 h 29"/>
                <a:gd name="T2" fmla="*/ 4 w 83"/>
                <a:gd name="T3" fmla="*/ 28 h 29"/>
                <a:gd name="T4" fmla="*/ 12 w 83"/>
                <a:gd name="T5" fmla="*/ 25 h 29"/>
                <a:gd name="T6" fmla="*/ 23 w 83"/>
                <a:gd name="T7" fmla="*/ 20 h 29"/>
                <a:gd name="T8" fmla="*/ 37 w 83"/>
                <a:gd name="T9" fmla="*/ 15 h 29"/>
                <a:gd name="T10" fmla="*/ 51 w 83"/>
                <a:gd name="T11" fmla="*/ 10 h 29"/>
                <a:gd name="T12" fmla="*/ 65 w 83"/>
                <a:gd name="T13" fmla="*/ 5 h 29"/>
                <a:gd name="T14" fmla="*/ 76 w 83"/>
                <a:gd name="T15" fmla="*/ 2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5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4" y="28"/>
                  </a:lnTo>
                  <a:lnTo>
                    <a:pt x="12" y="25"/>
                  </a:lnTo>
                  <a:lnTo>
                    <a:pt x="23" y="20"/>
                  </a:lnTo>
                  <a:lnTo>
                    <a:pt x="37" y="15"/>
                  </a:lnTo>
                  <a:lnTo>
                    <a:pt x="51" y="10"/>
                  </a:lnTo>
                  <a:lnTo>
                    <a:pt x="65" y="5"/>
                  </a:lnTo>
                  <a:lnTo>
                    <a:pt x="76" y="2"/>
                  </a:lnTo>
                  <a:lnTo>
                    <a:pt x="83" y="0"/>
                  </a:lnTo>
                  <a:lnTo>
                    <a:pt x="83" y="0"/>
                  </a:lnTo>
                  <a:lnTo>
                    <a:pt x="75" y="4"/>
                  </a:lnTo>
                  <a:lnTo>
                    <a:pt x="62" y="8"/>
                  </a:lnTo>
                  <a:lnTo>
                    <a:pt x="46" y="14"/>
                  </a:lnTo>
                  <a:lnTo>
                    <a:pt x="30" y="20"/>
                  </a:lnTo>
                  <a:lnTo>
                    <a:pt x="15" y="25"/>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3" name="Freeform 68"/>
            <p:cNvSpPr>
              <a:spLocks noChangeArrowheads="1"/>
            </p:cNvSpPr>
            <p:nvPr/>
          </p:nvSpPr>
          <p:spPr bwMode="auto">
            <a:xfrm>
              <a:off x="419" y="749"/>
              <a:ext cx="20" cy="2"/>
            </a:xfrm>
            <a:custGeom>
              <a:avLst/>
              <a:gdLst>
                <a:gd name="T0" fmla="*/ 0 w 39"/>
                <a:gd name="T1" fmla="*/ 5 h 5"/>
                <a:gd name="T2" fmla="*/ 6 w 39"/>
                <a:gd name="T3" fmla="*/ 5 h 5"/>
                <a:gd name="T4" fmla="*/ 11 w 39"/>
                <a:gd name="T5" fmla="*/ 4 h 5"/>
                <a:gd name="T6" fmla="*/ 18 w 39"/>
                <a:gd name="T7" fmla="*/ 3 h 5"/>
                <a:gd name="T8" fmla="*/ 24 w 39"/>
                <a:gd name="T9" fmla="*/ 3 h 5"/>
                <a:gd name="T10" fmla="*/ 30 w 39"/>
                <a:gd name="T11" fmla="*/ 1 h 5"/>
                <a:gd name="T12" fmla="*/ 34 w 39"/>
                <a:gd name="T13" fmla="*/ 0 h 5"/>
                <a:gd name="T14" fmla="*/ 38 w 39"/>
                <a:gd name="T15" fmla="*/ 0 h 5"/>
                <a:gd name="T16" fmla="*/ 39 w 39"/>
                <a:gd name="T17" fmla="*/ 0 h 5"/>
                <a:gd name="T18" fmla="*/ 0 w 39"/>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
                <a:gd name="T32" fmla="*/ 39 w 3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
                  <a:moveTo>
                    <a:pt x="0" y="5"/>
                  </a:moveTo>
                  <a:lnTo>
                    <a:pt x="6" y="5"/>
                  </a:lnTo>
                  <a:lnTo>
                    <a:pt x="11" y="4"/>
                  </a:lnTo>
                  <a:lnTo>
                    <a:pt x="18" y="3"/>
                  </a:lnTo>
                  <a:lnTo>
                    <a:pt x="24" y="3"/>
                  </a:lnTo>
                  <a:lnTo>
                    <a:pt x="30" y="1"/>
                  </a:lnTo>
                  <a:lnTo>
                    <a:pt x="34" y="0"/>
                  </a:lnTo>
                  <a:lnTo>
                    <a:pt x="38" y="0"/>
                  </a:lnTo>
                  <a:lnTo>
                    <a:pt x="39"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4" name="Freeform 69"/>
            <p:cNvSpPr>
              <a:spLocks noChangeArrowheads="1"/>
            </p:cNvSpPr>
            <p:nvPr/>
          </p:nvSpPr>
          <p:spPr bwMode="auto">
            <a:xfrm>
              <a:off x="468" y="742"/>
              <a:ext cx="36" cy="1"/>
            </a:xfrm>
            <a:custGeom>
              <a:avLst/>
              <a:gdLst>
                <a:gd name="T0" fmla="*/ 0 w 70"/>
                <a:gd name="T1" fmla="*/ 0 h 1"/>
                <a:gd name="T2" fmla="*/ 6 w 70"/>
                <a:gd name="T3" fmla="*/ 0 h 1"/>
                <a:gd name="T4" fmla="*/ 15 w 70"/>
                <a:gd name="T5" fmla="*/ 0 h 1"/>
                <a:gd name="T6" fmla="*/ 24 w 70"/>
                <a:gd name="T7" fmla="*/ 1 h 1"/>
                <a:gd name="T8" fmla="*/ 36 w 70"/>
                <a:gd name="T9" fmla="*/ 1 h 1"/>
                <a:gd name="T10" fmla="*/ 46 w 70"/>
                <a:gd name="T11" fmla="*/ 1 h 1"/>
                <a:gd name="T12" fmla="*/ 55 w 70"/>
                <a:gd name="T13" fmla="*/ 1 h 1"/>
                <a:gd name="T14" fmla="*/ 63 w 70"/>
                <a:gd name="T15" fmla="*/ 1 h 1"/>
                <a:gd name="T16" fmla="*/ 69 w 70"/>
                <a:gd name="T17" fmla="*/ 0 h 1"/>
                <a:gd name="T18" fmla="*/ 70 w 70"/>
                <a:gd name="T19" fmla="*/ 0 h 1"/>
                <a:gd name="T20" fmla="*/ 63 w 70"/>
                <a:gd name="T21" fmla="*/ 0 h 1"/>
                <a:gd name="T22" fmla="*/ 53 w 70"/>
                <a:gd name="T23" fmla="*/ 0 h 1"/>
                <a:gd name="T24" fmla="*/ 39 w 70"/>
                <a:gd name="T25" fmla="*/ 0 h 1"/>
                <a:gd name="T26" fmla="*/ 25 w 70"/>
                <a:gd name="T27" fmla="*/ 0 h 1"/>
                <a:gd name="T28" fmla="*/ 12 w 70"/>
                <a:gd name="T29" fmla="*/ 0 h 1"/>
                <a:gd name="T30" fmla="*/ 3 w 70"/>
                <a:gd name="T31" fmla="*/ 0 h 1"/>
                <a:gd name="T32" fmla="*/ 0 w 70"/>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0"/>
                  </a:moveTo>
                  <a:lnTo>
                    <a:pt x="6" y="0"/>
                  </a:lnTo>
                  <a:lnTo>
                    <a:pt x="15" y="0"/>
                  </a:lnTo>
                  <a:lnTo>
                    <a:pt x="24" y="1"/>
                  </a:lnTo>
                  <a:lnTo>
                    <a:pt x="36" y="1"/>
                  </a:lnTo>
                  <a:lnTo>
                    <a:pt x="46" y="1"/>
                  </a:lnTo>
                  <a:lnTo>
                    <a:pt x="55" y="1"/>
                  </a:lnTo>
                  <a:lnTo>
                    <a:pt x="63" y="1"/>
                  </a:lnTo>
                  <a:lnTo>
                    <a:pt x="69" y="0"/>
                  </a:lnTo>
                  <a:lnTo>
                    <a:pt x="70" y="0"/>
                  </a:lnTo>
                  <a:lnTo>
                    <a:pt x="63" y="0"/>
                  </a:lnTo>
                  <a:lnTo>
                    <a:pt x="53" y="0"/>
                  </a:lnTo>
                  <a:lnTo>
                    <a:pt x="39" y="0"/>
                  </a:lnTo>
                  <a:lnTo>
                    <a:pt x="25" y="0"/>
                  </a:lnTo>
                  <a:lnTo>
                    <a:pt x="12" y="0"/>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5" name="Freeform 70"/>
            <p:cNvSpPr>
              <a:spLocks noChangeArrowheads="1"/>
            </p:cNvSpPr>
            <p:nvPr/>
          </p:nvSpPr>
          <p:spPr bwMode="auto">
            <a:xfrm>
              <a:off x="540" y="737"/>
              <a:ext cx="31" cy="3"/>
            </a:xfrm>
            <a:custGeom>
              <a:avLst/>
              <a:gdLst>
                <a:gd name="T0" fmla="*/ 0 w 62"/>
                <a:gd name="T1" fmla="*/ 4 h 6"/>
                <a:gd name="T2" fmla="*/ 9 w 62"/>
                <a:gd name="T3" fmla="*/ 4 h 6"/>
                <a:gd name="T4" fmla="*/ 18 w 62"/>
                <a:gd name="T5" fmla="*/ 2 h 6"/>
                <a:gd name="T6" fmla="*/ 27 w 62"/>
                <a:gd name="T7" fmla="*/ 1 h 6"/>
                <a:gd name="T8" fmla="*/ 35 w 62"/>
                <a:gd name="T9" fmla="*/ 1 h 6"/>
                <a:gd name="T10" fmla="*/ 42 w 62"/>
                <a:gd name="T11" fmla="*/ 0 h 6"/>
                <a:gd name="T12" fmla="*/ 49 w 62"/>
                <a:gd name="T13" fmla="*/ 0 h 6"/>
                <a:gd name="T14" fmla="*/ 55 w 62"/>
                <a:gd name="T15" fmla="*/ 1 h 6"/>
                <a:gd name="T16" fmla="*/ 61 w 62"/>
                <a:gd name="T17" fmla="*/ 4 h 6"/>
                <a:gd name="T18" fmla="*/ 62 w 62"/>
                <a:gd name="T19" fmla="*/ 5 h 6"/>
                <a:gd name="T20" fmla="*/ 57 w 62"/>
                <a:gd name="T21" fmla="*/ 6 h 6"/>
                <a:gd name="T22" fmla="*/ 48 w 62"/>
                <a:gd name="T23" fmla="*/ 6 h 6"/>
                <a:gd name="T24" fmla="*/ 35 w 62"/>
                <a:gd name="T25" fmla="*/ 6 h 6"/>
                <a:gd name="T26" fmla="*/ 23 w 62"/>
                <a:gd name="T27" fmla="*/ 5 h 6"/>
                <a:gd name="T28" fmla="*/ 11 w 62"/>
                <a:gd name="T29" fmla="*/ 5 h 6"/>
                <a:gd name="T30" fmla="*/ 3 w 62"/>
                <a:gd name="T31" fmla="*/ 4 h 6"/>
                <a:gd name="T32" fmla="*/ 0 w 62"/>
                <a:gd name="T33" fmla="*/ 4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4"/>
                  </a:moveTo>
                  <a:lnTo>
                    <a:pt x="9" y="4"/>
                  </a:lnTo>
                  <a:lnTo>
                    <a:pt x="18" y="2"/>
                  </a:lnTo>
                  <a:lnTo>
                    <a:pt x="27" y="1"/>
                  </a:lnTo>
                  <a:lnTo>
                    <a:pt x="35" y="1"/>
                  </a:lnTo>
                  <a:lnTo>
                    <a:pt x="42" y="0"/>
                  </a:lnTo>
                  <a:lnTo>
                    <a:pt x="49" y="0"/>
                  </a:lnTo>
                  <a:lnTo>
                    <a:pt x="55" y="1"/>
                  </a:lnTo>
                  <a:lnTo>
                    <a:pt x="61" y="4"/>
                  </a:lnTo>
                  <a:lnTo>
                    <a:pt x="62" y="5"/>
                  </a:lnTo>
                  <a:lnTo>
                    <a:pt x="57" y="6"/>
                  </a:lnTo>
                  <a:lnTo>
                    <a:pt x="48" y="6"/>
                  </a:lnTo>
                  <a:lnTo>
                    <a:pt x="35" y="6"/>
                  </a:lnTo>
                  <a:lnTo>
                    <a:pt x="23" y="5"/>
                  </a:lnTo>
                  <a:lnTo>
                    <a:pt x="11" y="5"/>
                  </a:lnTo>
                  <a:lnTo>
                    <a:pt x="3"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6" name="Freeform 71"/>
            <p:cNvSpPr>
              <a:spLocks noChangeArrowheads="1"/>
            </p:cNvSpPr>
            <p:nvPr/>
          </p:nvSpPr>
          <p:spPr bwMode="auto">
            <a:xfrm>
              <a:off x="513" y="738"/>
              <a:ext cx="18" cy="2"/>
            </a:xfrm>
            <a:custGeom>
              <a:avLst/>
              <a:gdLst>
                <a:gd name="T0" fmla="*/ 0 w 35"/>
                <a:gd name="T1" fmla="*/ 0 h 4"/>
                <a:gd name="T2" fmla="*/ 8 w 35"/>
                <a:gd name="T3" fmla="*/ 0 h 4"/>
                <a:gd name="T4" fmla="*/ 15 w 35"/>
                <a:gd name="T5" fmla="*/ 2 h 4"/>
                <a:gd name="T6" fmla="*/ 20 w 35"/>
                <a:gd name="T7" fmla="*/ 2 h 4"/>
                <a:gd name="T8" fmla="*/ 26 w 35"/>
                <a:gd name="T9" fmla="*/ 3 h 4"/>
                <a:gd name="T10" fmla="*/ 30 w 35"/>
                <a:gd name="T11" fmla="*/ 3 h 4"/>
                <a:gd name="T12" fmla="*/ 33 w 35"/>
                <a:gd name="T13" fmla="*/ 4 h 4"/>
                <a:gd name="T14" fmla="*/ 34 w 35"/>
                <a:gd name="T15" fmla="*/ 4 h 4"/>
                <a:gd name="T16" fmla="*/ 35 w 35"/>
                <a:gd name="T17" fmla="*/ 4 h 4"/>
                <a:gd name="T18" fmla="*/ 0 w 3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
                <a:gd name="T32" fmla="*/ 35 w 3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
                  <a:moveTo>
                    <a:pt x="0" y="0"/>
                  </a:moveTo>
                  <a:lnTo>
                    <a:pt x="8" y="0"/>
                  </a:lnTo>
                  <a:lnTo>
                    <a:pt x="15" y="2"/>
                  </a:lnTo>
                  <a:lnTo>
                    <a:pt x="20" y="2"/>
                  </a:lnTo>
                  <a:lnTo>
                    <a:pt x="26" y="3"/>
                  </a:lnTo>
                  <a:lnTo>
                    <a:pt x="30" y="3"/>
                  </a:lnTo>
                  <a:lnTo>
                    <a:pt x="33" y="4"/>
                  </a:lnTo>
                  <a:lnTo>
                    <a:pt x="34" y="4"/>
                  </a:ln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7" name="Freeform 72"/>
            <p:cNvSpPr>
              <a:spLocks noChangeArrowheads="1"/>
            </p:cNvSpPr>
            <p:nvPr/>
          </p:nvSpPr>
          <p:spPr bwMode="auto">
            <a:xfrm>
              <a:off x="447" y="746"/>
              <a:ext cx="9" cy="2"/>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8" name="Freeform 73"/>
            <p:cNvSpPr>
              <a:spLocks noChangeArrowheads="1"/>
            </p:cNvSpPr>
            <p:nvPr/>
          </p:nvSpPr>
          <p:spPr bwMode="auto">
            <a:xfrm>
              <a:off x="348" y="745"/>
              <a:ext cx="42" cy="15"/>
            </a:xfrm>
            <a:custGeom>
              <a:avLst/>
              <a:gdLst>
                <a:gd name="T0" fmla="*/ 0 w 84"/>
                <a:gd name="T1" fmla="*/ 29 h 29"/>
                <a:gd name="T2" fmla="*/ 3 w 84"/>
                <a:gd name="T3" fmla="*/ 28 h 29"/>
                <a:gd name="T4" fmla="*/ 11 w 84"/>
                <a:gd name="T5" fmla="*/ 24 h 29"/>
                <a:gd name="T6" fmla="*/ 23 w 84"/>
                <a:gd name="T7" fmla="*/ 20 h 29"/>
                <a:gd name="T8" fmla="*/ 37 w 84"/>
                <a:gd name="T9" fmla="*/ 15 h 29"/>
                <a:gd name="T10" fmla="*/ 52 w 84"/>
                <a:gd name="T11" fmla="*/ 9 h 29"/>
                <a:gd name="T12" fmla="*/ 66 w 84"/>
                <a:gd name="T13" fmla="*/ 5 h 29"/>
                <a:gd name="T14" fmla="*/ 77 w 84"/>
                <a:gd name="T15" fmla="*/ 1 h 29"/>
                <a:gd name="T16" fmla="*/ 84 w 84"/>
                <a:gd name="T17" fmla="*/ 0 h 29"/>
                <a:gd name="T18" fmla="*/ 84 w 84"/>
                <a:gd name="T19" fmla="*/ 0 h 29"/>
                <a:gd name="T20" fmla="*/ 76 w 84"/>
                <a:gd name="T21" fmla="*/ 4 h 29"/>
                <a:gd name="T22" fmla="*/ 63 w 84"/>
                <a:gd name="T23" fmla="*/ 8 h 29"/>
                <a:gd name="T24" fmla="*/ 47 w 84"/>
                <a:gd name="T25" fmla="*/ 14 h 29"/>
                <a:gd name="T26" fmla="*/ 30 w 84"/>
                <a:gd name="T27" fmla="*/ 20 h 29"/>
                <a:gd name="T28" fmla="*/ 15 w 84"/>
                <a:gd name="T29" fmla="*/ 24 h 29"/>
                <a:gd name="T30" fmla="*/ 5 w 84"/>
                <a:gd name="T31" fmla="*/ 28 h 29"/>
                <a:gd name="T32" fmla="*/ 0 w 84"/>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29"/>
                <a:gd name="T53" fmla="*/ 84 w 84"/>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29">
                  <a:moveTo>
                    <a:pt x="0" y="29"/>
                  </a:moveTo>
                  <a:lnTo>
                    <a:pt x="3" y="28"/>
                  </a:lnTo>
                  <a:lnTo>
                    <a:pt x="11" y="24"/>
                  </a:lnTo>
                  <a:lnTo>
                    <a:pt x="23" y="20"/>
                  </a:lnTo>
                  <a:lnTo>
                    <a:pt x="37" y="15"/>
                  </a:lnTo>
                  <a:lnTo>
                    <a:pt x="52" y="9"/>
                  </a:lnTo>
                  <a:lnTo>
                    <a:pt x="66" y="5"/>
                  </a:lnTo>
                  <a:lnTo>
                    <a:pt x="77" y="1"/>
                  </a:lnTo>
                  <a:lnTo>
                    <a:pt x="84" y="0"/>
                  </a:lnTo>
                  <a:lnTo>
                    <a:pt x="84" y="0"/>
                  </a:lnTo>
                  <a:lnTo>
                    <a:pt x="76" y="4"/>
                  </a:lnTo>
                  <a:lnTo>
                    <a:pt x="63" y="8"/>
                  </a:lnTo>
                  <a:lnTo>
                    <a:pt x="47"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9" name="Freeform 74"/>
            <p:cNvSpPr>
              <a:spLocks noChangeArrowheads="1"/>
            </p:cNvSpPr>
            <p:nvPr/>
          </p:nvSpPr>
          <p:spPr bwMode="auto">
            <a:xfrm>
              <a:off x="411" y="737"/>
              <a:ext cx="19" cy="3"/>
            </a:xfrm>
            <a:custGeom>
              <a:avLst/>
              <a:gdLst>
                <a:gd name="T0" fmla="*/ 0 w 38"/>
                <a:gd name="T1" fmla="*/ 6 h 6"/>
                <a:gd name="T2" fmla="*/ 5 w 38"/>
                <a:gd name="T3" fmla="*/ 5 h 6"/>
                <a:gd name="T4" fmla="*/ 11 w 38"/>
                <a:gd name="T5" fmla="*/ 4 h 6"/>
                <a:gd name="T6" fmla="*/ 17 w 38"/>
                <a:gd name="T7" fmla="*/ 4 h 6"/>
                <a:gd name="T8" fmla="*/ 24 w 38"/>
                <a:gd name="T9" fmla="*/ 2 h 6"/>
                <a:gd name="T10" fmla="*/ 29 w 38"/>
                <a:gd name="T11" fmla="*/ 1 h 6"/>
                <a:gd name="T12" fmla="*/ 33 w 38"/>
                <a:gd name="T13" fmla="*/ 0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5" y="5"/>
                  </a:lnTo>
                  <a:lnTo>
                    <a:pt x="11" y="4"/>
                  </a:lnTo>
                  <a:lnTo>
                    <a:pt x="17" y="4"/>
                  </a:lnTo>
                  <a:lnTo>
                    <a:pt x="24" y="2"/>
                  </a:lnTo>
                  <a:lnTo>
                    <a:pt x="29" y="1"/>
                  </a:lnTo>
                  <a:lnTo>
                    <a:pt x="33" y="0"/>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0" name="Freeform 75"/>
            <p:cNvSpPr>
              <a:spLocks noChangeArrowheads="1"/>
            </p:cNvSpPr>
            <p:nvPr/>
          </p:nvSpPr>
          <p:spPr bwMode="auto">
            <a:xfrm>
              <a:off x="461" y="730"/>
              <a:ext cx="34" cy="1"/>
            </a:xfrm>
            <a:custGeom>
              <a:avLst/>
              <a:gdLst>
                <a:gd name="T0" fmla="*/ 0 w 68"/>
                <a:gd name="T1" fmla="*/ 2 h 2"/>
                <a:gd name="T2" fmla="*/ 6 w 68"/>
                <a:gd name="T3" fmla="*/ 1 h 2"/>
                <a:gd name="T4" fmla="*/ 14 w 68"/>
                <a:gd name="T5" fmla="*/ 1 h 2"/>
                <a:gd name="T6" fmla="*/ 23 w 68"/>
                <a:gd name="T7" fmla="*/ 1 h 2"/>
                <a:gd name="T8" fmla="*/ 33 w 68"/>
                <a:gd name="T9" fmla="*/ 1 h 2"/>
                <a:gd name="T10" fmla="*/ 42 w 68"/>
                <a:gd name="T11" fmla="*/ 1 h 2"/>
                <a:gd name="T12" fmla="*/ 53 w 68"/>
                <a:gd name="T13" fmla="*/ 1 h 2"/>
                <a:gd name="T14" fmla="*/ 61 w 68"/>
                <a:gd name="T15" fmla="*/ 1 h 2"/>
                <a:gd name="T16" fmla="*/ 67 w 68"/>
                <a:gd name="T17" fmla="*/ 0 h 2"/>
                <a:gd name="T18" fmla="*/ 68 w 68"/>
                <a:gd name="T19" fmla="*/ 0 h 2"/>
                <a:gd name="T20" fmla="*/ 62 w 68"/>
                <a:gd name="T21" fmla="*/ 0 h 2"/>
                <a:gd name="T22" fmla="*/ 52 w 68"/>
                <a:gd name="T23" fmla="*/ 0 h 2"/>
                <a:gd name="T24" fmla="*/ 39 w 68"/>
                <a:gd name="T25" fmla="*/ 1 h 2"/>
                <a:gd name="T26" fmla="*/ 25 w 68"/>
                <a:gd name="T27" fmla="*/ 1 h 2"/>
                <a:gd name="T28" fmla="*/ 12 w 68"/>
                <a:gd name="T29" fmla="*/ 2 h 2"/>
                <a:gd name="T30" fmla="*/ 3 w 68"/>
                <a:gd name="T31" fmla="*/ 2 h 2"/>
                <a:gd name="T32" fmla="*/ 0 w 68"/>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8"/>
                <a:gd name="T52" fmla="*/ 0 h 2"/>
                <a:gd name="T53" fmla="*/ 68 w 68"/>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8" h="2">
                  <a:moveTo>
                    <a:pt x="0" y="2"/>
                  </a:moveTo>
                  <a:lnTo>
                    <a:pt x="6" y="1"/>
                  </a:lnTo>
                  <a:lnTo>
                    <a:pt x="14" y="1"/>
                  </a:lnTo>
                  <a:lnTo>
                    <a:pt x="23" y="1"/>
                  </a:lnTo>
                  <a:lnTo>
                    <a:pt x="33" y="1"/>
                  </a:lnTo>
                  <a:lnTo>
                    <a:pt x="42" y="1"/>
                  </a:lnTo>
                  <a:lnTo>
                    <a:pt x="53" y="1"/>
                  </a:lnTo>
                  <a:lnTo>
                    <a:pt x="61" y="1"/>
                  </a:lnTo>
                  <a:lnTo>
                    <a:pt x="67" y="0"/>
                  </a:lnTo>
                  <a:lnTo>
                    <a:pt x="68" y="0"/>
                  </a:lnTo>
                  <a:lnTo>
                    <a:pt x="62" y="0"/>
                  </a:lnTo>
                  <a:lnTo>
                    <a:pt x="52" y="0"/>
                  </a:lnTo>
                  <a:lnTo>
                    <a:pt x="39" y="1"/>
                  </a:lnTo>
                  <a:lnTo>
                    <a:pt x="25" y="1"/>
                  </a:lnTo>
                  <a:lnTo>
                    <a:pt x="12" y="2"/>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1" name="Freeform 76"/>
            <p:cNvSpPr>
              <a:spLocks noChangeArrowheads="1"/>
            </p:cNvSpPr>
            <p:nvPr/>
          </p:nvSpPr>
          <p:spPr bwMode="auto">
            <a:xfrm>
              <a:off x="531" y="726"/>
              <a:ext cx="32" cy="2"/>
            </a:xfrm>
            <a:custGeom>
              <a:avLst/>
              <a:gdLst>
                <a:gd name="T0" fmla="*/ 0 w 64"/>
                <a:gd name="T1" fmla="*/ 2 h 5"/>
                <a:gd name="T2" fmla="*/ 10 w 64"/>
                <a:gd name="T3" fmla="*/ 2 h 5"/>
                <a:gd name="T4" fmla="*/ 19 w 64"/>
                <a:gd name="T5" fmla="*/ 2 h 5"/>
                <a:gd name="T6" fmla="*/ 28 w 64"/>
                <a:gd name="T7" fmla="*/ 1 h 5"/>
                <a:gd name="T8" fmla="*/ 36 w 64"/>
                <a:gd name="T9" fmla="*/ 0 h 5"/>
                <a:gd name="T10" fmla="*/ 43 w 64"/>
                <a:gd name="T11" fmla="*/ 0 h 5"/>
                <a:gd name="T12" fmla="*/ 50 w 64"/>
                <a:gd name="T13" fmla="*/ 0 h 5"/>
                <a:gd name="T14" fmla="*/ 57 w 64"/>
                <a:gd name="T15" fmla="*/ 0 h 5"/>
                <a:gd name="T16" fmla="*/ 63 w 64"/>
                <a:gd name="T17" fmla="*/ 2 h 5"/>
                <a:gd name="T18" fmla="*/ 64 w 64"/>
                <a:gd name="T19" fmla="*/ 4 h 5"/>
                <a:gd name="T20" fmla="*/ 59 w 64"/>
                <a:gd name="T21" fmla="*/ 5 h 5"/>
                <a:gd name="T22" fmla="*/ 50 w 64"/>
                <a:gd name="T23" fmla="*/ 5 h 5"/>
                <a:gd name="T24" fmla="*/ 37 w 64"/>
                <a:gd name="T25" fmla="*/ 5 h 5"/>
                <a:gd name="T26" fmla="*/ 25 w 64"/>
                <a:gd name="T27" fmla="*/ 4 h 5"/>
                <a:gd name="T28" fmla="*/ 12 w 64"/>
                <a:gd name="T29" fmla="*/ 4 h 5"/>
                <a:gd name="T30" fmla="*/ 4 w 64"/>
                <a:gd name="T31" fmla="*/ 2 h 5"/>
                <a:gd name="T32" fmla="*/ 0 w 64"/>
                <a:gd name="T33" fmla="*/ 2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5"/>
                <a:gd name="T53" fmla="*/ 64 w 64"/>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5">
                  <a:moveTo>
                    <a:pt x="0" y="2"/>
                  </a:moveTo>
                  <a:lnTo>
                    <a:pt x="10" y="2"/>
                  </a:lnTo>
                  <a:lnTo>
                    <a:pt x="19" y="2"/>
                  </a:lnTo>
                  <a:lnTo>
                    <a:pt x="28" y="1"/>
                  </a:lnTo>
                  <a:lnTo>
                    <a:pt x="36" y="0"/>
                  </a:lnTo>
                  <a:lnTo>
                    <a:pt x="43" y="0"/>
                  </a:lnTo>
                  <a:lnTo>
                    <a:pt x="50" y="0"/>
                  </a:lnTo>
                  <a:lnTo>
                    <a:pt x="57" y="0"/>
                  </a:lnTo>
                  <a:lnTo>
                    <a:pt x="63" y="2"/>
                  </a:lnTo>
                  <a:lnTo>
                    <a:pt x="64" y="4"/>
                  </a:lnTo>
                  <a:lnTo>
                    <a:pt x="59" y="5"/>
                  </a:lnTo>
                  <a:lnTo>
                    <a:pt x="50" y="5"/>
                  </a:lnTo>
                  <a:lnTo>
                    <a:pt x="37" y="5"/>
                  </a:lnTo>
                  <a:lnTo>
                    <a:pt x="25" y="4"/>
                  </a:lnTo>
                  <a:lnTo>
                    <a:pt x="12" y="4"/>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2" name="Freeform 77"/>
            <p:cNvSpPr>
              <a:spLocks noChangeArrowheads="1"/>
            </p:cNvSpPr>
            <p:nvPr/>
          </p:nvSpPr>
          <p:spPr bwMode="auto">
            <a:xfrm>
              <a:off x="505" y="726"/>
              <a:ext cx="18" cy="2"/>
            </a:xfrm>
            <a:custGeom>
              <a:avLst/>
              <a:gdLst>
                <a:gd name="T0" fmla="*/ 0 w 34"/>
                <a:gd name="T1" fmla="*/ 0 h 4"/>
                <a:gd name="T2" fmla="*/ 8 w 34"/>
                <a:gd name="T3" fmla="*/ 0 h 4"/>
                <a:gd name="T4" fmla="*/ 15 w 34"/>
                <a:gd name="T5" fmla="*/ 1 h 4"/>
                <a:gd name="T6" fmla="*/ 20 w 34"/>
                <a:gd name="T7" fmla="*/ 1 h 4"/>
                <a:gd name="T8" fmla="*/ 25 w 34"/>
                <a:gd name="T9" fmla="*/ 3 h 4"/>
                <a:gd name="T10" fmla="*/ 30 w 34"/>
                <a:gd name="T11" fmla="*/ 3 h 4"/>
                <a:gd name="T12" fmla="*/ 32 w 34"/>
                <a:gd name="T13" fmla="*/ 4 h 4"/>
                <a:gd name="T14" fmla="*/ 33 w 34"/>
                <a:gd name="T15" fmla="*/ 4 h 4"/>
                <a:gd name="T16" fmla="*/ 34 w 34"/>
                <a:gd name="T17" fmla="*/ 4 h 4"/>
                <a:gd name="T18" fmla="*/ 0 w 3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4"/>
                <a:gd name="T32" fmla="*/ 34 w 3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4">
                  <a:moveTo>
                    <a:pt x="0" y="0"/>
                  </a:moveTo>
                  <a:lnTo>
                    <a:pt x="8" y="0"/>
                  </a:lnTo>
                  <a:lnTo>
                    <a:pt x="15" y="1"/>
                  </a:lnTo>
                  <a:lnTo>
                    <a:pt x="20" y="1"/>
                  </a:lnTo>
                  <a:lnTo>
                    <a:pt x="25" y="3"/>
                  </a:lnTo>
                  <a:lnTo>
                    <a:pt x="30" y="3"/>
                  </a:lnTo>
                  <a:lnTo>
                    <a:pt x="32" y="4"/>
                  </a:lnTo>
                  <a:lnTo>
                    <a:pt x="33" y="4"/>
                  </a:lnTo>
                  <a:lnTo>
                    <a:pt x="3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3" name="Freeform 78"/>
            <p:cNvSpPr>
              <a:spLocks noChangeArrowheads="1"/>
            </p:cNvSpPr>
            <p:nvPr/>
          </p:nvSpPr>
          <p:spPr bwMode="auto">
            <a:xfrm>
              <a:off x="439" y="735"/>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4" name="Freeform 79"/>
            <p:cNvSpPr>
              <a:spLocks noChangeArrowheads="1"/>
            </p:cNvSpPr>
            <p:nvPr/>
          </p:nvSpPr>
          <p:spPr bwMode="auto">
            <a:xfrm>
              <a:off x="340" y="731"/>
              <a:ext cx="41" cy="15"/>
            </a:xfrm>
            <a:custGeom>
              <a:avLst/>
              <a:gdLst>
                <a:gd name="T0" fmla="*/ 0 w 83"/>
                <a:gd name="T1" fmla="*/ 30 h 30"/>
                <a:gd name="T2" fmla="*/ 3 w 83"/>
                <a:gd name="T3" fmla="*/ 29 h 30"/>
                <a:gd name="T4" fmla="*/ 11 w 83"/>
                <a:gd name="T5" fmla="*/ 26 h 30"/>
                <a:gd name="T6" fmla="*/ 23 w 83"/>
                <a:gd name="T7" fmla="*/ 21 h 30"/>
                <a:gd name="T8" fmla="*/ 37 w 83"/>
                <a:gd name="T9" fmla="*/ 17 h 30"/>
                <a:gd name="T10" fmla="*/ 51 w 83"/>
                <a:gd name="T11" fmla="*/ 11 h 30"/>
                <a:gd name="T12" fmla="*/ 64 w 83"/>
                <a:gd name="T13" fmla="*/ 6 h 30"/>
                <a:gd name="T14" fmla="*/ 76 w 83"/>
                <a:gd name="T15" fmla="*/ 3 h 30"/>
                <a:gd name="T16" fmla="*/ 83 w 83"/>
                <a:gd name="T17" fmla="*/ 0 h 30"/>
                <a:gd name="T18" fmla="*/ 83 w 83"/>
                <a:gd name="T19" fmla="*/ 2 h 30"/>
                <a:gd name="T20" fmla="*/ 75 w 83"/>
                <a:gd name="T21" fmla="*/ 4 h 30"/>
                <a:gd name="T22" fmla="*/ 62 w 83"/>
                <a:gd name="T23" fmla="*/ 8 h 30"/>
                <a:gd name="T24" fmla="*/ 46 w 83"/>
                <a:gd name="T25" fmla="*/ 14 h 30"/>
                <a:gd name="T26" fmla="*/ 30 w 83"/>
                <a:gd name="T27" fmla="*/ 20 h 30"/>
                <a:gd name="T28" fmla="*/ 15 w 83"/>
                <a:gd name="T29" fmla="*/ 26 h 30"/>
                <a:gd name="T30" fmla="*/ 4 w 83"/>
                <a:gd name="T31" fmla="*/ 29 h 30"/>
                <a:gd name="T32" fmla="*/ 0 w 83"/>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30"/>
                <a:gd name="T53" fmla="*/ 83 w 83"/>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30">
                  <a:moveTo>
                    <a:pt x="0" y="30"/>
                  </a:moveTo>
                  <a:lnTo>
                    <a:pt x="3" y="29"/>
                  </a:lnTo>
                  <a:lnTo>
                    <a:pt x="11" y="26"/>
                  </a:lnTo>
                  <a:lnTo>
                    <a:pt x="23" y="21"/>
                  </a:lnTo>
                  <a:lnTo>
                    <a:pt x="37" y="17"/>
                  </a:lnTo>
                  <a:lnTo>
                    <a:pt x="51" y="11"/>
                  </a:lnTo>
                  <a:lnTo>
                    <a:pt x="64" y="6"/>
                  </a:lnTo>
                  <a:lnTo>
                    <a:pt x="76" y="3"/>
                  </a:lnTo>
                  <a:lnTo>
                    <a:pt x="83" y="0"/>
                  </a:lnTo>
                  <a:lnTo>
                    <a:pt x="83" y="2"/>
                  </a:lnTo>
                  <a:lnTo>
                    <a:pt x="75" y="4"/>
                  </a:lnTo>
                  <a:lnTo>
                    <a:pt x="62" y="8"/>
                  </a:lnTo>
                  <a:lnTo>
                    <a:pt x="46"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5" name="Freeform 80"/>
            <p:cNvSpPr>
              <a:spLocks noChangeArrowheads="1"/>
            </p:cNvSpPr>
            <p:nvPr/>
          </p:nvSpPr>
          <p:spPr bwMode="auto">
            <a:xfrm>
              <a:off x="403" y="723"/>
              <a:ext cx="19" cy="3"/>
            </a:xfrm>
            <a:custGeom>
              <a:avLst/>
              <a:gdLst>
                <a:gd name="T0" fmla="*/ 0 w 38"/>
                <a:gd name="T1" fmla="*/ 6 h 6"/>
                <a:gd name="T2" fmla="*/ 6 w 38"/>
                <a:gd name="T3" fmla="*/ 5 h 6"/>
                <a:gd name="T4" fmla="*/ 12 w 38"/>
                <a:gd name="T5" fmla="*/ 5 h 6"/>
                <a:gd name="T6" fmla="*/ 18 w 38"/>
                <a:gd name="T7" fmla="*/ 4 h 6"/>
                <a:gd name="T8" fmla="*/ 25 w 38"/>
                <a:gd name="T9" fmla="*/ 3 h 6"/>
                <a:gd name="T10" fmla="*/ 29 w 38"/>
                <a:gd name="T11" fmla="*/ 1 h 6"/>
                <a:gd name="T12" fmla="*/ 34 w 38"/>
                <a:gd name="T13" fmla="*/ 1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6" y="5"/>
                  </a:lnTo>
                  <a:lnTo>
                    <a:pt x="12" y="5"/>
                  </a:lnTo>
                  <a:lnTo>
                    <a:pt x="18" y="4"/>
                  </a:lnTo>
                  <a:lnTo>
                    <a:pt x="25" y="3"/>
                  </a:lnTo>
                  <a:lnTo>
                    <a:pt x="29" y="1"/>
                  </a:lnTo>
                  <a:lnTo>
                    <a:pt x="34" y="1"/>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6" name="Freeform 81"/>
            <p:cNvSpPr>
              <a:spLocks noChangeArrowheads="1"/>
            </p:cNvSpPr>
            <p:nvPr/>
          </p:nvSpPr>
          <p:spPr bwMode="auto">
            <a:xfrm>
              <a:off x="452" y="715"/>
              <a:ext cx="35" cy="1"/>
            </a:xfrm>
            <a:custGeom>
              <a:avLst/>
              <a:gdLst>
                <a:gd name="T0" fmla="*/ 0 w 71"/>
                <a:gd name="T1" fmla="*/ 3 h 3"/>
                <a:gd name="T2" fmla="*/ 6 w 71"/>
                <a:gd name="T3" fmla="*/ 3 h 3"/>
                <a:gd name="T4" fmla="*/ 14 w 71"/>
                <a:gd name="T5" fmla="*/ 3 h 3"/>
                <a:gd name="T6" fmla="*/ 25 w 71"/>
                <a:gd name="T7" fmla="*/ 3 h 3"/>
                <a:gd name="T8" fmla="*/ 35 w 71"/>
                <a:gd name="T9" fmla="*/ 3 h 3"/>
                <a:gd name="T10" fmla="*/ 45 w 71"/>
                <a:gd name="T11" fmla="*/ 3 h 3"/>
                <a:gd name="T12" fmla="*/ 56 w 71"/>
                <a:gd name="T13" fmla="*/ 3 h 3"/>
                <a:gd name="T14" fmla="*/ 64 w 71"/>
                <a:gd name="T15" fmla="*/ 3 h 3"/>
                <a:gd name="T16" fmla="*/ 70 w 71"/>
                <a:gd name="T17" fmla="*/ 1 h 3"/>
                <a:gd name="T18" fmla="*/ 71 w 71"/>
                <a:gd name="T19" fmla="*/ 0 h 3"/>
                <a:gd name="T20" fmla="*/ 64 w 71"/>
                <a:gd name="T21" fmla="*/ 0 h 3"/>
                <a:gd name="T22" fmla="*/ 53 w 71"/>
                <a:gd name="T23" fmla="*/ 0 h 3"/>
                <a:gd name="T24" fmla="*/ 40 w 71"/>
                <a:gd name="T25" fmla="*/ 1 h 3"/>
                <a:gd name="T26" fmla="*/ 26 w 71"/>
                <a:gd name="T27" fmla="*/ 1 h 3"/>
                <a:gd name="T28" fmla="*/ 13 w 71"/>
                <a:gd name="T29" fmla="*/ 3 h 3"/>
                <a:gd name="T30" fmla="*/ 4 w 71"/>
                <a:gd name="T31" fmla="*/ 3 h 3"/>
                <a:gd name="T32" fmla="*/ 0 w 71"/>
                <a:gd name="T33" fmla="*/ 3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3"/>
                <a:gd name="T53" fmla="*/ 71 w 71"/>
                <a:gd name="T54" fmla="*/ 3 h 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3">
                  <a:moveTo>
                    <a:pt x="0" y="3"/>
                  </a:moveTo>
                  <a:lnTo>
                    <a:pt x="6" y="3"/>
                  </a:lnTo>
                  <a:lnTo>
                    <a:pt x="14" y="3"/>
                  </a:lnTo>
                  <a:lnTo>
                    <a:pt x="25" y="3"/>
                  </a:lnTo>
                  <a:lnTo>
                    <a:pt x="35" y="3"/>
                  </a:lnTo>
                  <a:lnTo>
                    <a:pt x="45" y="3"/>
                  </a:lnTo>
                  <a:lnTo>
                    <a:pt x="56" y="3"/>
                  </a:lnTo>
                  <a:lnTo>
                    <a:pt x="64" y="3"/>
                  </a:lnTo>
                  <a:lnTo>
                    <a:pt x="70" y="1"/>
                  </a:lnTo>
                  <a:lnTo>
                    <a:pt x="71" y="0"/>
                  </a:lnTo>
                  <a:lnTo>
                    <a:pt x="64" y="0"/>
                  </a:lnTo>
                  <a:lnTo>
                    <a:pt x="53" y="0"/>
                  </a:lnTo>
                  <a:lnTo>
                    <a:pt x="40" y="1"/>
                  </a:lnTo>
                  <a:lnTo>
                    <a:pt x="26" y="1"/>
                  </a:lnTo>
                  <a:lnTo>
                    <a:pt x="13" y="3"/>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7" name="Freeform 82"/>
            <p:cNvSpPr>
              <a:spLocks noChangeArrowheads="1"/>
            </p:cNvSpPr>
            <p:nvPr/>
          </p:nvSpPr>
          <p:spPr bwMode="auto">
            <a:xfrm>
              <a:off x="523" y="711"/>
              <a:ext cx="31" cy="4"/>
            </a:xfrm>
            <a:custGeom>
              <a:avLst/>
              <a:gdLst>
                <a:gd name="T0" fmla="*/ 0 w 63"/>
                <a:gd name="T1" fmla="*/ 4 h 7"/>
                <a:gd name="T2" fmla="*/ 9 w 63"/>
                <a:gd name="T3" fmla="*/ 4 h 7"/>
                <a:gd name="T4" fmla="*/ 19 w 63"/>
                <a:gd name="T5" fmla="*/ 3 h 7"/>
                <a:gd name="T6" fmla="*/ 28 w 63"/>
                <a:gd name="T7" fmla="*/ 1 h 7"/>
                <a:gd name="T8" fmla="*/ 36 w 63"/>
                <a:gd name="T9" fmla="*/ 1 h 7"/>
                <a:gd name="T10" fmla="*/ 43 w 63"/>
                <a:gd name="T11" fmla="*/ 0 h 7"/>
                <a:gd name="T12" fmla="*/ 50 w 63"/>
                <a:gd name="T13" fmla="*/ 0 h 7"/>
                <a:gd name="T14" fmla="*/ 57 w 63"/>
                <a:gd name="T15" fmla="*/ 1 h 7"/>
                <a:gd name="T16" fmla="*/ 62 w 63"/>
                <a:gd name="T17" fmla="*/ 4 h 7"/>
                <a:gd name="T18" fmla="*/ 63 w 63"/>
                <a:gd name="T19" fmla="*/ 6 h 7"/>
                <a:gd name="T20" fmla="*/ 59 w 63"/>
                <a:gd name="T21" fmla="*/ 7 h 7"/>
                <a:gd name="T22" fmla="*/ 49 w 63"/>
                <a:gd name="T23" fmla="*/ 7 h 7"/>
                <a:gd name="T24" fmla="*/ 37 w 63"/>
                <a:gd name="T25" fmla="*/ 6 h 7"/>
                <a:gd name="T26" fmla="*/ 23 w 63"/>
                <a:gd name="T27" fmla="*/ 6 h 7"/>
                <a:gd name="T28" fmla="*/ 12 w 63"/>
                <a:gd name="T29" fmla="*/ 5 h 7"/>
                <a:gd name="T30" fmla="*/ 4 w 63"/>
                <a:gd name="T31" fmla="*/ 4 h 7"/>
                <a:gd name="T32" fmla="*/ 0 w 63"/>
                <a:gd name="T33" fmla="*/ 4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4"/>
                  </a:moveTo>
                  <a:lnTo>
                    <a:pt x="9" y="4"/>
                  </a:lnTo>
                  <a:lnTo>
                    <a:pt x="19" y="3"/>
                  </a:lnTo>
                  <a:lnTo>
                    <a:pt x="28" y="1"/>
                  </a:lnTo>
                  <a:lnTo>
                    <a:pt x="36" y="1"/>
                  </a:lnTo>
                  <a:lnTo>
                    <a:pt x="43" y="0"/>
                  </a:lnTo>
                  <a:lnTo>
                    <a:pt x="50" y="0"/>
                  </a:lnTo>
                  <a:lnTo>
                    <a:pt x="57" y="1"/>
                  </a:lnTo>
                  <a:lnTo>
                    <a:pt x="62" y="4"/>
                  </a:lnTo>
                  <a:lnTo>
                    <a:pt x="63" y="6"/>
                  </a:lnTo>
                  <a:lnTo>
                    <a:pt x="59" y="7"/>
                  </a:lnTo>
                  <a:lnTo>
                    <a:pt x="49" y="7"/>
                  </a:lnTo>
                  <a:lnTo>
                    <a:pt x="37" y="6"/>
                  </a:lnTo>
                  <a:lnTo>
                    <a:pt x="23" y="6"/>
                  </a:lnTo>
                  <a:lnTo>
                    <a:pt x="12" y="5"/>
                  </a:lnTo>
                  <a:lnTo>
                    <a:pt x="4"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8" name="Freeform 83"/>
            <p:cNvSpPr>
              <a:spLocks noChangeArrowheads="1"/>
            </p:cNvSpPr>
            <p:nvPr/>
          </p:nvSpPr>
          <p:spPr bwMode="auto">
            <a:xfrm>
              <a:off x="498" y="712"/>
              <a:ext cx="16" cy="2"/>
            </a:xfrm>
            <a:custGeom>
              <a:avLst/>
              <a:gdLst>
                <a:gd name="T0" fmla="*/ 0 w 32"/>
                <a:gd name="T1" fmla="*/ 0 h 3"/>
                <a:gd name="T2" fmla="*/ 13 w 32"/>
                <a:gd name="T3" fmla="*/ 1 h 3"/>
                <a:gd name="T4" fmla="*/ 23 w 32"/>
                <a:gd name="T5" fmla="*/ 2 h 3"/>
                <a:gd name="T6" fmla="*/ 30 w 32"/>
                <a:gd name="T7" fmla="*/ 3 h 3"/>
                <a:gd name="T8" fmla="*/ 32 w 32"/>
                <a:gd name="T9" fmla="*/ 3 h 3"/>
                <a:gd name="T10" fmla="*/ 0 w 32"/>
                <a:gd name="T11" fmla="*/ 0 h 3"/>
                <a:gd name="T12" fmla="*/ 0 60000 65536"/>
                <a:gd name="T13" fmla="*/ 0 60000 65536"/>
                <a:gd name="T14" fmla="*/ 0 60000 65536"/>
                <a:gd name="T15" fmla="*/ 0 60000 65536"/>
                <a:gd name="T16" fmla="*/ 0 60000 65536"/>
                <a:gd name="T17" fmla="*/ 0 60000 65536"/>
                <a:gd name="T18" fmla="*/ 0 w 32"/>
                <a:gd name="T19" fmla="*/ 0 h 3"/>
                <a:gd name="T20" fmla="*/ 32 w 32"/>
                <a:gd name="T21" fmla="*/ 3 h 3"/>
              </a:gdLst>
              <a:ahLst/>
              <a:cxnLst>
                <a:cxn ang="T12">
                  <a:pos x="T0" y="T1"/>
                </a:cxn>
                <a:cxn ang="T13">
                  <a:pos x="T2" y="T3"/>
                </a:cxn>
                <a:cxn ang="T14">
                  <a:pos x="T4" y="T5"/>
                </a:cxn>
                <a:cxn ang="T15">
                  <a:pos x="T6" y="T7"/>
                </a:cxn>
                <a:cxn ang="T16">
                  <a:pos x="T8" y="T9"/>
                </a:cxn>
                <a:cxn ang="T17">
                  <a:pos x="T10" y="T11"/>
                </a:cxn>
              </a:cxnLst>
              <a:rect l="T18" t="T19" r="T20" b="T21"/>
              <a:pathLst>
                <a:path w="32" h="3">
                  <a:moveTo>
                    <a:pt x="0" y="0"/>
                  </a:moveTo>
                  <a:lnTo>
                    <a:pt x="13" y="1"/>
                  </a:lnTo>
                  <a:lnTo>
                    <a:pt x="23" y="2"/>
                  </a:lnTo>
                  <a:lnTo>
                    <a:pt x="30" y="3"/>
                  </a:lnTo>
                  <a:lnTo>
                    <a:pt x="32"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9" name="Freeform 84"/>
            <p:cNvSpPr>
              <a:spLocks noChangeArrowheads="1"/>
            </p:cNvSpPr>
            <p:nvPr/>
          </p:nvSpPr>
          <p:spPr bwMode="auto">
            <a:xfrm>
              <a:off x="430" y="720"/>
              <a:ext cx="9" cy="1"/>
            </a:xfrm>
            <a:custGeom>
              <a:avLst/>
              <a:gdLst>
                <a:gd name="T0" fmla="*/ 0 w 17"/>
                <a:gd name="T1" fmla="*/ 2 h 2"/>
                <a:gd name="T2" fmla="*/ 17 w 17"/>
                <a:gd name="T3" fmla="*/ 0 h 2"/>
                <a:gd name="T4" fmla="*/ 0 w 17"/>
                <a:gd name="T5" fmla="*/ 2 h 2"/>
                <a:gd name="T6" fmla="*/ 0 60000 65536"/>
                <a:gd name="T7" fmla="*/ 0 60000 65536"/>
                <a:gd name="T8" fmla="*/ 0 60000 65536"/>
                <a:gd name="T9" fmla="*/ 0 w 17"/>
                <a:gd name="T10" fmla="*/ 0 h 2"/>
                <a:gd name="T11" fmla="*/ 17 w 17"/>
                <a:gd name="T12" fmla="*/ 2 h 2"/>
              </a:gdLst>
              <a:ahLst/>
              <a:cxnLst>
                <a:cxn ang="T6">
                  <a:pos x="T0" y="T1"/>
                </a:cxn>
                <a:cxn ang="T7">
                  <a:pos x="T2" y="T3"/>
                </a:cxn>
                <a:cxn ang="T8">
                  <a:pos x="T4" y="T5"/>
                </a:cxn>
              </a:cxnLst>
              <a:rect l="T9" t="T10" r="T11" b="T12"/>
              <a:pathLst>
                <a:path w="17" h="2">
                  <a:moveTo>
                    <a:pt x="0" y="2"/>
                  </a:moveTo>
                  <a:lnTo>
                    <a:pt x="1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0" name="Freeform 85"/>
            <p:cNvSpPr>
              <a:spLocks noChangeArrowheads="1"/>
            </p:cNvSpPr>
            <p:nvPr/>
          </p:nvSpPr>
          <p:spPr bwMode="auto">
            <a:xfrm>
              <a:off x="333" y="715"/>
              <a:ext cx="41" cy="14"/>
            </a:xfrm>
            <a:custGeom>
              <a:avLst/>
              <a:gdLst>
                <a:gd name="T0" fmla="*/ 0 w 83"/>
                <a:gd name="T1" fmla="*/ 29 h 29"/>
                <a:gd name="T2" fmla="*/ 3 w 83"/>
                <a:gd name="T3" fmla="*/ 28 h 29"/>
                <a:gd name="T4" fmla="*/ 12 w 83"/>
                <a:gd name="T5" fmla="*/ 24 h 29"/>
                <a:gd name="T6" fmla="*/ 23 w 83"/>
                <a:gd name="T7" fmla="*/ 20 h 29"/>
                <a:gd name="T8" fmla="*/ 37 w 83"/>
                <a:gd name="T9" fmla="*/ 15 h 29"/>
                <a:gd name="T10" fmla="*/ 51 w 83"/>
                <a:gd name="T11" fmla="*/ 9 h 29"/>
                <a:gd name="T12" fmla="*/ 65 w 83"/>
                <a:gd name="T13" fmla="*/ 5 h 29"/>
                <a:gd name="T14" fmla="*/ 76 w 83"/>
                <a:gd name="T15" fmla="*/ 1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4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3" y="28"/>
                  </a:lnTo>
                  <a:lnTo>
                    <a:pt x="12" y="24"/>
                  </a:lnTo>
                  <a:lnTo>
                    <a:pt x="23" y="20"/>
                  </a:lnTo>
                  <a:lnTo>
                    <a:pt x="37" y="15"/>
                  </a:lnTo>
                  <a:lnTo>
                    <a:pt x="51" y="9"/>
                  </a:lnTo>
                  <a:lnTo>
                    <a:pt x="65" y="5"/>
                  </a:lnTo>
                  <a:lnTo>
                    <a:pt x="76" y="1"/>
                  </a:lnTo>
                  <a:lnTo>
                    <a:pt x="83" y="0"/>
                  </a:lnTo>
                  <a:lnTo>
                    <a:pt x="83" y="0"/>
                  </a:lnTo>
                  <a:lnTo>
                    <a:pt x="75" y="4"/>
                  </a:lnTo>
                  <a:lnTo>
                    <a:pt x="62" y="8"/>
                  </a:lnTo>
                  <a:lnTo>
                    <a:pt x="46"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1" name="Freeform 86"/>
            <p:cNvSpPr>
              <a:spLocks noChangeArrowheads="1"/>
            </p:cNvSpPr>
            <p:nvPr/>
          </p:nvSpPr>
          <p:spPr bwMode="auto">
            <a:xfrm>
              <a:off x="396" y="707"/>
              <a:ext cx="19" cy="2"/>
            </a:xfrm>
            <a:custGeom>
              <a:avLst/>
              <a:gdLst>
                <a:gd name="T0" fmla="*/ 0 w 38"/>
                <a:gd name="T1" fmla="*/ 5 h 5"/>
                <a:gd name="T2" fmla="*/ 5 w 38"/>
                <a:gd name="T3" fmla="*/ 5 h 5"/>
                <a:gd name="T4" fmla="*/ 11 w 38"/>
                <a:gd name="T5" fmla="*/ 3 h 5"/>
                <a:gd name="T6" fmla="*/ 17 w 38"/>
                <a:gd name="T7" fmla="*/ 2 h 5"/>
                <a:gd name="T8" fmla="*/ 24 w 38"/>
                <a:gd name="T9" fmla="*/ 2 h 5"/>
                <a:gd name="T10" fmla="*/ 28 w 38"/>
                <a:gd name="T11" fmla="*/ 1 h 5"/>
                <a:gd name="T12" fmla="*/ 33 w 38"/>
                <a:gd name="T13" fmla="*/ 0 h 5"/>
                <a:gd name="T14" fmla="*/ 36 w 38"/>
                <a:gd name="T15" fmla="*/ 0 h 5"/>
                <a:gd name="T16" fmla="*/ 38 w 38"/>
                <a:gd name="T17" fmla="*/ 0 h 5"/>
                <a:gd name="T18" fmla="*/ 0 w 38"/>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
                <a:gd name="T32" fmla="*/ 38 w 3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
                  <a:moveTo>
                    <a:pt x="0" y="5"/>
                  </a:moveTo>
                  <a:lnTo>
                    <a:pt x="5" y="5"/>
                  </a:lnTo>
                  <a:lnTo>
                    <a:pt x="11" y="3"/>
                  </a:lnTo>
                  <a:lnTo>
                    <a:pt x="17" y="2"/>
                  </a:lnTo>
                  <a:lnTo>
                    <a:pt x="24" y="2"/>
                  </a:lnTo>
                  <a:lnTo>
                    <a:pt x="28" y="1"/>
                  </a:lnTo>
                  <a:lnTo>
                    <a:pt x="33" y="0"/>
                  </a:lnTo>
                  <a:lnTo>
                    <a:pt x="36" y="0"/>
                  </a:lnTo>
                  <a:lnTo>
                    <a:pt x="3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2" name="Freeform 87"/>
            <p:cNvSpPr>
              <a:spLocks noChangeArrowheads="1"/>
            </p:cNvSpPr>
            <p:nvPr/>
          </p:nvSpPr>
          <p:spPr bwMode="auto">
            <a:xfrm>
              <a:off x="445" y="699"/>
              <a:ext cx="35" cy="1"/>
            </a:xfrm>
            <a:custGeom>
              <a:avLst/>
              <a:gdLst>
                <a:gd name="T0" fmla="*/ 0 w 70"/>
                <a:gd name="T1" fmla="*/ 1 h 1"/>
                <a:gd name="T2" fmla="*/ 5 w 70"/>
                <a:gd name="T3" fmla="*/ 1 h 1"/>
                <a:gd name="T4" fmla="*/ 15 w 70"/>
                <a:gd name="T5" fmla="*/ 1 h 1"/>
                <a:gd name="T6" fmla="*/ 24 w 70"/>
                <a:gd name="T7" fmla="*/ 1 h 1"/>
                <a:gd name="T8" fmla="*/ 35 w 70"/>
                <a:gd name="T9" fmla="*/ 1 h 1"/>
                <a:gd name="T10" fmla="*/ 46 w 70"/>
                <a:gd name="T11" fmla="*/ 1 h 1"/>
                <a:gd name="T12" fmla="*/ 56 w 70"/>
                <a:gd name="T13" fmla="*/ 1 h 1"/>
                <a:gd name="T14" fmla="*/ 64 w 70"/>
                <a:gd name="T15" fmla="*/ 1 h 1"/>
                <a:gd name="T16" fmla="*/ 70 w 70"/>
                <a:gd name="T17" fmla="*/ 0 h 1"/>
                <a:gd name="T18" fmla="*/ 70 w 70"/>
                <a:gd name="T19" fmla="*/ 0 h 1"/>
                <a:gd name="T20" fmla="*/ 64 w 70"/>
                <a:gd name="T21" fmla="*/ 0 h 1"/>
                <a:gd name="T22" fmla="*/ 53 w 70"/>
                <a:gd name="T23" fmla="*/ 0 h 1"/>
                <a:gd name="T24" fmla="*/ 39 w 70"/>
                <a:gd name="T25" fmla="*/ 0 h 1"/>
                <a:gd name="T26" fmla="*/ 25 w 70"/>
                <a:gd name="T27" fmla="*/ 0 h 1"/>
                <a:gd name="T28" fmla="*/ 12 w 70"/>
                <a:gd name="T29" fmla="*/ 1 h 1"/>
                <a:gd name="T30" fmla="*/ 3 w 70"/>
                <a:gd name="T31" fmla="*/ 1 h 1"/>
                <a:gd name="T32" fmla="*/ 0 w 70"/>
                <a:gd name="T33" fmla="*/ 1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1"/>
                  </a:moveTo>
                  <a:lnTo>
                    <a:pt x="5" y="1"/>
                  </a:lnTo>
                  <a:lnTo>
                    <a:pt x="15" y="1"/>
                  </a:lnTo>
                  <a:lnTo>
                    <a:pt x="24" y="1"/>
                  </a:lnTo>
                  <a:lnTo>
                    <a:pt x="35" y="1"/>
                  </a:lnTo>
                  <a:lnTo>
                    <a:pt x="46" y="1"/>
                  </a:lnTo>
                  <a:lnTo>
                    <a:pt x="56" y="1"/>
                  </a:lnTo>
                  <a:lnTo>
                    <a:pt x="64" y="1"/>
                  </a:lnTo>
                  <a:lnTo>
                    <a:pt x="70" y="0"/>
                  </a:lnTo>
                  <a:lnTo>
                    <a:pt x="70" y="0"/>
                  </a:lnTo>
                  <a:lnTo>
                    <a:pt x="64" y="0"/>
                  </a:lnTo>
                  <a:lnTo>
                    <a:pt x="53" y="0"/>
                  </a:lnTo>
                  <a:lnTo>
                    <a:pt x="39" y="0"/>
                  </a:lnTo>
                  <a:lnTo>
                    <a:pt x="25" y="0"/>
                  </a:lnTo>
                  <a:lnTo>
                    <a:pt x="12" y="1"/>
                  </a:lnTo>
                  <a:lnTo>
                    <a:pt x="3"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3" name="Freeform 88"/>
            <p:cNvSpPr>
              <a:spLocks noChangeArrowheads="1"/>
            </p:cNvSpPr>
            <p:nvPr/>
          </p:nvSpPr>
          <p:spPr bwMode="auto">
            <a:xfrm>
              <a:off x="516" y="694"/>
              <a:ext cx="31" cy="4"/>
            </a:xfrm>
            <a:custGeom>
              <a:avLst/>
              <a:gdLst>
                <a:gd name="T0" fmla="*/ 0 w 63"/>
                <a:gd name="T1" fmla="*/ 3 h 7"/>
                <a:gd name="T2" fmla="*/ 10 w 63"/>
                <a:gd name="T3" fmla="*/ 3 h 7"/>
                <a:gd name="T4" fmla="*/ 19 w 63"/>
                <a:gd name="T5" fmla="*/ 2 h 7"/>
                <a:gd name="T6" fmla="*/ 28 w 63"/>
                <a:gd name="T7" fmla="*/ 1 h 7"/>
                <a:gd name="T8" fmla="*/ 36 w 63"/>
                <a:gd name="T9" fmla="*/ 1 h 7"/>
                <a:gd name="T10" fmla="*/ 43 w 63"/>
                <a:gd name="T11" fmla="*/ 0 h 7"/>
                <a:gd name="T12" fmla="*/ 50 w 63"/>
                <a:gd name="T13" fmla="*/ 0 h 7"/>
                <a:gd name="T14" fmla="*/ 56 w 63"/>
                <a:gd name="T15" fmla="*/ 1 h 7"/>
                <a:gd name="T16" fmla="*/ 62 w 63"/>
                <a:gd name="T17" fmla="*/ 3 h 7"/>
                <a:gd name="T18" fmla="*/ 63 w 63"/>
                <a:gd name="T19" fmla="*/ 6 h 7"/>
                <a:gd name="T20" fmla="*/ 58 w 63"/>
                <a:gd name="T21" fmla="*/ 7 h 7"/>
                <a:gd name="T22" fmla="*/ 49 w 63"/>
                <a:gd name="T23" fmla="*/ 7 h 7"/>
                <a:gd name="T24" fmla="*/ 36 w 63"/>
                <a:gd name="T25" fmla="*/ 6 h 7"/>
                <a:gd name="T26" fmla="*/ 23 w 63"/>
                <a:gd name="T27" fmla="*/ 6 h 7"/>
                <a:gd name="T28" fmla="*/ 12 w 63"/>
                <a:gd name="T29" fmla="*/ 4 h 7"/>
                <a:gd name="T30" fmla="*/ 4 w 63"/>
                <a:gd name="T31" fmla="*/ 3 h 7"/>
                <a:gd name="T32" fmla="*/ 0 w 63"/>
                <a:gd name="T33" fmla="*/ 3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3"/>
                  </a:moveTo>
                  <a:lnTo>
                    <a:pt x="10" y="3"/>
                  </a:lnTo>
                  <a:lnTo>
                    <a:pt x="19" y="2"/>
                  </a:lnTo>
                  <a:lnTo>
                    <a:pt x="28" y="1"/>
                  </a:lnTo>
                  <a:lnTo>
                    <a:pt x="36" y="1"/>
                  </a:lnTo>
                  <a:lnTo>
                    <a:pt x="43" y="0"/>
                  </a:lnTo>
                  <a:lnTo>
                    <a:pt x="50" y="0"/>
                  </a:lnTo>
                  <a:lnTo>
                    <a:pt x="56" y="1"/>
                  </a:lnTo>
                  <a:lnTo>
                    <a:pt x="62" y="3"/>
                  </a:lnTo>
                  <a:lnTo>
                    <a:pt x="63" y="6"/>
                  </a:lnTo>
                  <a:lnTo>
                    <a:pt x="58" y="7"/>
                  </a:lnTo>
                  <a:lnTo>
                    <a:pt x="49" y="7"/>
                  </a:lnTo>
                  <a:lnTo>
                    <a:pt x="36" y="6"/>
                  </a:lnTo>
                  <a:lnTo>
                    <a:pt x="23" y="6"/>
                  </a:lnTo>
                  <a:lnTo>
                    <a:pt x="12" y="4"/>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4" name="Freeform 89"/>
            <p:cNvSpPr>
              <a:spLocks noChangeArrowheads="1"/>
            </p:cNvSpPr>
            <p:nvPr/>
          </p:nvSpPr>
          <p:spPr bwMode="auto">
            <a:xfrm>
              <a:off x="490" y="696"/>
              <a:ext cx="18" cy="1"/>
            </a:xfrm>
            <a:custGeom>
              <a:avLst/>
              <a:gdLst>
                <a:gd name="T0" fmla="*/ 0 w 36"/>
                <a:gd name="T1" fmla="*/ 0 h 4"/>
                <a:gd name="T2" fmla="*/ 9 w 36"/>
                <a:gd name="T3" fmla="*/ 0 h 4"/>
                <a:gd name="T4" fmla="*/ 15 w 36"/>
                <a:gd name="T5" fmla="*/ 1 h 4"/>
                <a:gd name="T6" fmla="*/ 21 w 36"/>
                <a:gd name="T7" fmla="*/ 1 h 4"/>
                <a:gd name="T8" fmla="*/ 27 w 36"/>
                <a:gd name="T9" fmla="*/ 2 h 4"/>
                <a:gd name="T10" fmla="*/ 30 w 36"/>
                <a:gd name="T11" fmla="*/ 2 h 4"/>
                <a:gd name="T12" fmla="*/ 34 w 36"/>
                <a:gd name="T13" fmla="*/ 4 h 4"/>
                <a:gd name="T14" fmla="*/ 35 w 36"/>
                <a:gd name="T15" fmla="*/ 4 h 4"/>
                <a:gd name="T16" fmla="*/ 36 w 36"/>
                <a:gd name="T17" fmla="*/ 4 h 4"/>
                <a:gd name="T18" fmla="*/ 0 w 36"/>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4"/>
                <a:gd name="T32" fmla="*/ 36 w 36"/>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4">
                  <a:moveTo>
                    <a:pt x="0" y="0"/>
                  </a:moveTo>
                  <a:lnTo>
                    <a:pt x="9" y="0"/>
                  </a:lnTo>
                  <a:lnTo>
                    <a:pt x="15" y="1"/>
                  </a:lnTo>
                  <a:lnTo>
                    <a:pt x="21" y="1"/>
                  </a:lnTo>
                  <a:lnTo>
                    <a:pt x="27" y="2"/>
                  </a:lnTo>
                  <a:lnTo>
                    <a:pt x="30" y="2"/>
                  </a:lnTo>
                  <a:lnTo>
                    <a:pt x="34" y="4"/>
                  </a:lnTo>
                  <a:lnTo>
                    <a:pt x="35" y="4"/>
                  </a:ln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5" name="Freeform 90"/>
            <p:cNvSpPr>
              <a:spLocks noChangeArrowheads="1"/>
            </p:cNvSpPr>
            <p:nvPr/>
          </p:nvSpPr>
          <p:spPr bwMode="auto">
            <a:xfrm>
              <a:off x="423" y="704"/>
              <a:ext cx="9" cy="1"/>
            </a:xfrm>
            <a:custGeom>
              <a:avLst/>
              <a:gdLst>
                <a:gd name="T0" fmla="*/ 0 w 17"/>
                <a:gd name="T1" fmla="*/ 4 h 4"/>
                <a:gd name="T2" fmla="*/ 17 w 17"/>
                <a:gd name="T3" fmla="*/ 0 h 4"/>
                <a:gd name="T4" fmla="*/ 0 w 17"/>
                <a:gd name="T5" fmla="*/ 4 h 4"/>
                <a:gd name="T6" fmla="*/ 0 60000 65536"/>
                <a:gd name="T7" fmla="*/ 0 60000 65536"/>
                <a:gd name="T8" fmla="*/ 0 60000 65536"/>
                <a:gd name="T9" fmla="*/ 0 w 17"/>
                <a:gd name="T10" fmla="*/ 0 h 4"/>
                <a:gd name="T11" fmla="*/ 17 w 17"/>
                <a:gd name="T12" fmla="*/ 4 h 4"/>
              </a:gdLst>
              <a:ahLst/>
              <a:cxnLst>
                <a:cxn ang="T6">
                  <a:pos x="T0" y="T1"/>
                </a:cxn>
                <a:cxn ang="T7">
                  <a:pos x="T2" y="T3"/>
                </a:cxn>
                <a:cxn ang="T8">
                  <a:pos x="T4" y="T5"/>
                </a:cxn>
              </a:cxnLst>
              <a:rect l="T9" t="T10" r="T11" b="T12"/>
              <a:pathLst>
                <a:path w="17" h="4">
                  <a:moveTo>
                    <a:pt x="0" y="4"/>
                  </a:moveTo>
                  <a:lnTo>
                    <a:pt x="1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6" name="Freeform 91"/>
            <p:cNvSpPr>
              <a:spLocks noChangeArrowheads="1"/>
            </p:cNvSpPr>
            <p:nvPr/>
          </p:nvSpPr>
          <p:spPr bwMode="auto">
            <a:xfrm>
              <a:off x="328" y="700"/>
              <a:ext cx="42" cy="15"/>
            </a:xfrm>
            <a:custGeom>
              <a:avLst/>
              <a:gdLst>
                <a:gd name="T0" fmla="*/ 0 w 84"/>
                <a:gd name="T1" fmla="*/ 30 h 30"/>
                <a:gd name="T2" fmla="*/ 3 w 84"/>
                <a:gd name="T3" fmla="*/ 29 h 30"/>
                <a:gd name="T4" fmla="*/ 11 w 84"/>
                <a:gd name="T5" fmla="*/ 26 h 30"/>
                <a:gd name="T6" fmla="*/ 23 w 84"/>
                <a:gd name="T7" fmla="*/ 21 h 30"/>
                <a:gd name="T8" fmla="*/ 37 w 84"/>
                <a:gd name="T9" fmla="*/ 16 h 30"/>
                <a:gd name="T10" fmla="*/ 52 w 84"/>
                <a:gd name="T11" fmla="*/ 11 h 30"/>
                <a:gd name="T12" fmla="*/ 65 w 84"/>
                <a:gd name="T13" fmla="*/ 6 h 30"/>
                <a:gd name="T14" fmla="*/ 77 w 84"/>
                <a:gd name="T15" fmla="*/ 3 h 30"/>
                <a:gd name="T16" fmla="*/ 84 w 84"/>
                <a:gd name="T17" fmla="*/ 0 h 30"/>
                <a:gd name="T18" fmla="*/ 84 w 84"/>
                <a:gd name="T19" fmla="*/ 1 h 30"/>
                <a:gd name="T20" fmla="*/ 77 w 84"/>
                <a:gd name="T21" fmla="*/ 4 h 30"/>
                <a:gd name="T22" fmla="*/ 63 w 84"/>
                <a:gd name="T23" fmla="*/ 8 h 30"/>
                <a:gd name="T24" fmla="*/ 47 w 84"/>
                <a:gd name="T25" fmla="*/ 14 h 30"/>
                <a:gd name="T26" fmla="*/ 30 w 84"/>
                <a:gd name="T27" fmla="*/ 20 h 30"/>
                <a:gd name="T28" fmla="*/ 15 w 84"/>
                <a:gd name="T29" fmla="*/ 26 h 30"/>
                <a:gd name="T30" fmla="*/ 4 w 84"/>
                <a:gd name="T31" fmla="*/ 29 h 30"/>
                <a:gd name="T32" fmla="*/ 0 w 84"/>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30"/>
                <a:gd name="T53" fmla="*/ 84 w 84"/>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30">
                  <a:moveTo>
                    <a:pt x="0" y="30"/>
                  </a:moveTo>
                  <a:lnTo>
                    <a:pt x="3" y="29"/>
                  </a:lnTo>
                  <a:lnTo>
                    <a:pt x="11" y="26"/>
                  </a:lnTo>
                  <a:lnTo>
                    <a:pt x="23" y="21"/>
                  </a:lnTo>
                  <a:lnTo>
                    <a:pt x="37" y="16"/>
                  </a:lnTo>
                  <a:lnTo>
                    <a:pt x="52" y="11"/>
                  </a:lnTo>
                  <a:lnTo>
                    <a:pt x="65" y="6"/>
                  </a:lnTo>
                  <a:lnTo>
                    <a:pt x="77" y="3"/>
                  </a:lnTo>
                  <a:lnTo>
                    <a:pt x="84" y="0"/>
                  </a:lnTo>
                  <a:lnTo>
                    <a:pt x="84" y="1"/>
                  </a:lnTo>
                  <a:lnTo>
                    <a:pt x="77" y="4"/>
                  </a:lnTo>
                  <a:lnTo>
                    <a:pt x="63" y="8"/>
                  </a:lnTo>
                  <a:lnTo>
                    <a:pt x="47"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7" name="Freeform 92"/>
            <p:cNvSpPr>
              <a:spLocks noChangeArrowheads="1"/>
            </p:cNvSpPr>
            <p:nvPr/>
          </p:nvSpPr>
          <p:spPr bwMode="auto">
            <a:xfrm>
              <a:off x="391" y="692"/>
              <a:ext cx="20" cy="2"/>
            </a:xfrm>
            <a:custGeom>
              <a:avLst/>
              <a:gdLst>
                <a:gd name="T0" fmla="*/ 0 w 40"/>
                <a:gd name="T1" fmla="*/ 6 h 6"/>
                <a:gd name="T2" fmla="*/ 6 w 40"/>
                <a:gd name="T3" fmla="*/ 5 h 6"/>
                <a:gd name="T4" fmla="*/ 12 w 40"/>
                <a:gd name="T5" fmla="*/ 4 h 6"/>
                <a:gd name="T6" fmla="*/ 19 w 40"/>
                <a:gd name="T7" fmla="*/ 4 h 6"/>
                <a:gd name="T8" fmla="*/ 26 w 40"/>
                <a:gd name="T9" fmla="*/ 2 h 6"/>
                <a:gd name="T10" fmla="*/ 30 w 40"/>
                <a:gd name="T11" fmla="*/ 1 h 6"/>
                <a:gd name="T12" fmla="*/ 35 w 40"/>
                <a:gd name="T13" fmla="*/ 0 h 6"/>
                <a:gd name="T14" fmla="*/ 38 w 40"/>
                <a:gd name="T15" fmla="*/ 0 h 6"/>
                <a:gd name="T16" fmla="*/ 40 w 40"/>
                <a:gd name="T17" fmla="*/ 0 h 6"/>
                <a:gd name="T18" fmla="*/ 0 w 40"/>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
                <a:gd name="T32" fmla="*/ 40 w 40"/>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
                  <a:moveTo>
                    <a:pt x="0" y="6"/>
                  </a:moveTo>
                  <a:lnTo>
                    <a:pt x="6" y="5"/>
                  </a:lnTo>
                  <a:lnTo>
                    <a:pt x="12" y="4"/>
                  </a:lnTo>
                  <a:lnTo>
                    <a:pt x="19" y="4"/>
                  </a:lnTo>
                  <a:lnTo>
                    <a:pt x="26" y="2"/>
                  </a:lnTo>
                  <a:lnTo>
                    <a:pt x="30" y="1"/>
                  </a:lnTo>
                  <a:lnTo>
                    <a:pt x="35" y="0"/>
                  </a:lnTo>
                  <a:lnTo>
                    <a:pt x="38" y="0"/>
                  </a:lnTo>
                  <a:lnTo>
                    <a:pt x="4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8" name="Freeform 93"/>
            <p:cNvSpPr>
              <a:spLocks noChangeArrowheads="1"/>
            </p:cNvSpPr>
            <p:nvPr/>
          </p:nvSpPr>
          <p:spPr bwMode="auto">
            <a:xfrm>
              <a:off x="441" y="684"/>
              <a:ext cx="34" cy="1"/>
            </a:xfrm>
            <a:custGeom>
              <a:avLst/>
              <a:gdLst>
                <a:gd name="T0" fmla="*/ 0 w 70"/>
                <a:gd name="T1" fmla="*/ 2 h 2"/>
                <a:gd name="T2" fmla="*/ 6 w 70"/>
                <a:gd name="T3" fmla="*/ 1 h 2"/>
                <a:gd name="T4" fmla="*/ 14 w 70"/>
                <a:gd name="T5" fmla="*/ 1 h 2"/>
                <a:gd name="T6" fmla="*/ 25 w 70"/>
                <a:gd name="T7" fmla="*/ 1 h 2"/>
                <a:gd name="T8" fmla="*/ 35 w 70"/>
                <a:gd name="T9" fmla="*/ 1 h 2"/>
                <a:gd name="T10" fmla="*/ 45 w 70"/>
                <a:gd name="T11" fmla="*/ 1 h 2"/>
                <a:gd name="T12" fmla="*/ 56 w 70"/>
                <a:gd name="T13" fmla="*/ 1 h 2"/>
                <a:gd name="T14" fmla="*/ 64 w 70"/>
                <a:gd name="T15" fmla="*/ 1 h 2"/>
                <a:gd name="T16" fmla="*/ 70 w 70"/>
                <a:gd name="T17" fmla="*/ 1 h 2"/>
                <a:gd name="T18" fmla="*/ 70 w 70"/>
                <a:gd name="T19" fmla="*/ 0 h 2"/>
                <a:gd name="T20" fmla="*/ 64 w 70"/>
                <a:gd name="T21" fmla="*/ 0 h 2"/>
                <a:gd name="T22" fmla="*/ 52 w 70"/>
                <a:gd name="T23" fmla="*/ 0 h 2"/>
                <a:gd name="T24" fmla="*/ 40 w 70"/>
                <a:gd name="T25" fmla="*/ 1 h 2"/>
                <a:gd name="T26" fmla="*/ 26 w 70"/>
                <a:gd name="T27" fmla="*/ 1 h 2"/>
                <a:gd name="T28" fmla="*/ 13 w 70"/>
                <a:gd name="T29" fmla="*/ 2 h 2"/>
                <a:gd name="T30" fmla="*/ 4 w 70"/>
                <a:gd name="T31" fmla="*/ 2 h 2"/>
                <a:gd name="T32" fmla="*/ 0 w 70"/>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2"/>
                <a:gd name="T53" fmla="*/ 70 w 70"/>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2">
                  <a:moveTo>
                    <a:pt x="0" y="2"/>
                  </a:moveTo>
                  <a:lnTo>
                    <a:pt x="6" y="1"/>
                  </a:lnTo>
                  <a:lnTo>
                    <a:pt x="14" y="1"/>
                  </a:lnTo>
                  <a:lnTo>
                    <a:pt x="25" y="1"/>
                  </a:lnTo>
                  <a:lnTo>
                    <a:pt x="35" y="1"/>
                  </a:lnTo>
                  <a:lnTo>
                    <a:pt x="45" y="1"/>
                  </a:lnTo>
                  <a:lnTo>
                    <a:pt x="56" y="1"/>
                  </a:lnTo>
                  <a:lnTo>
                    <a:pt x="64" y="1"/>
                  </a:lnTo>
                  <a:lnTo>
                    <a:pt x="70" y="1"/>
                  </a:lnTo>
                  <a:lnTo>
                    <a:pt x="70" y="0"/>
                  </a:lnTo>
                  <a:lnTo>
                    <a:pt x="64" y="0"/>
                  </a:lnTo>
                  <a:lnTo>
                    <a:pt x="52" y="0"/>
                  </a:lnTo>
                  <a:lnTo>
                    <a:pt x="40" y="1"/>
                  </a:lnTo>
                  <a:lnTo>
                    <a:pt x="26" y="1"/>
                  </a:lnTo>
                  <a:lnTo>
                    <a:pt x="13" y="2"/>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9" name="Freeform 94"/>
            <p:cNvSpPr>
              <a:spLocks noChangeArrowheads="1"/>
            </p:cNvSpPr>
            <p:nvPr/>
          </p:nvSpPr>
          <p:spPr bwMode="auto">
            <a:xfrm>
              <a:off x="512" y="680"/>
              <a:ext cx="31" cy="3"/>
            </a:xfrm>
            <a:custGeom>
              <a:avLst/>
              <a:gdLst>
                <a:gd name="T0" fmla="*/ 0 w 62"/>
                <a:gd name="T1" fmla="*/ 2 h 6"/>
                <a:gd name="T2" fmla="*/ 9 w 62"/>
                <a:gd name="T3" fmla="*/ 2 h 6"/>
                <a:gd name="T4" fmla="*/ 19 w 62"/>
                <a:gd name="T5" fmla="*/ 2 h 6"/>
                <a:gd name="T6" fmla="*/ 28 w 62"/>
                <a:gd name="T7" fmla="*/ 1 h 6"/>
                <a:gd name="T8" fmla="*/ 36 w 62"/>
                <a:gd name="T9" fmla="*/ 0 h 6"/>
                <a:gd name="T10" fmla="*/ 43 w 62"/>
                <a:gd name="T11" fmla="*/ 0 h 6"/>
                <a:gd name="T12" fmla="*/ 50 w 62"/>
                <a:gd name="T13" fmla="*/ 0 h 6"/>
                <a:gd name="T14" fmla="*/ 56 w 62"/>
                <a:gd name="T15" fmla="*/ 1 h 6"/>
                <a:gd name="T16" fmla="*/ 61 w 62"/>
                <a:gd name="T17" fmla="*/ 2 h 6"/>
                <a:gd name="T18" fmla="*/ 62 w 62"/>
                <a:gd name="T19" fmla="*/ 5 h 6"/>
                <a:gd name="T20" fmla="*/ 58 w 62"/>
                <a:gd name="T21" fmla="*/ 6 h 6"/>
                <a:gd name="T22" fmla="*/ 49 w 62"/>
                <a:gd name="T23" fmla="*/ 6 h 6"/>
                <a:gd name="T24" fmla="*/ 36 w 62"/>
                <a:gd name="T25" fmla="*/ 5 h 6"/>
                <a:gd name="T26" fmla="*/ 23 w 62"/>
                <a:gd name="T27" fmla="*/ 5 h 6"/>
                <a:gd name="T28" fmla="*/ 12 w 62"/>
                <a:gd name="T29" fmla="*/ 3 h 6"/>
                <a:gd name="T30" fmla="*/ 4 w 62"/>
                <a:gd name="T31" fmla="*/ 2 h 6"/>
                <a:gd name="T32" fmla="*/ 0 w 62"/>
                <a:gd name="T33" fmla="*/ 2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2"/>
                  </a:moveTo>
                  <a:lnTo>
                    <a:pt x="9" y="2"/>
                  </a:lnTo>
                  <a:lnTo>
                    <a:pt x="19" y="2"/>
                  </a:lnTo>
                  <a:lnTo>
                    <a:pt x="28" y="1"/>
                  </a:lnTo>
                  <a:lnTo>
                    <a:pt x="36" y="0"/>
                  </a:lnTo>
                  <a:lnTo>
                    <a:pt x="43" y="0"/>
                  </a:lnTo>
                  <a:lnTo>
                    <a:pt x="50" y="0"/>
                  </a:lnTo>
                  <a:lnTo>
                    <a:pt x="56" y="1"/>
                  </a:lnTo>
                  <a:lnTo>
                    <a:pt x="61" y="2"/>
                  </a:lnTo>
                  <a:lnTo>
                    <a:pt x="62" y="5"/>
                  </a:lnTo>
                  <a:lnTo>
                    <a:pt x="58" y="6"/>
                  </a:lnTo>
                  <a:lnTo>
                    <a:pt x="49" y="6"/>
                  </a:lnTo>
                  <a:lnTo>
                    <a:pt x="36" y="5"/>
                  </a:lnTo>
                  <a:lnTo>
                    <a:pt x="23" y="5"/>
                  </a:lnTo>
                  <a:lnTo>
                    <a:pt x="12" y="3"/>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0" name="Freeform 95"/>
            <p:cNvSpPr>
              <a:spLocks noChangeArrowheads="1"/>
            </p:cNvSpPr>
            <p:nvPr/>
          </p:nvSpPr>
          <p:spPr bwMode="auto">
            <a:xfrm>
              <a:off x="486" y="681"/>
              <a:ext cx="17" cy="2"/>
            </a:xfrm>
            <a:custGeom>
              <a:avLst/>
              <a:gdLst>
                <a:gd name="T0" fmla="*/ 0 w 35"/>
                <a:gd name="T1" fmla="*/ 0 h 5"/>
                <a:gd name="T2" fmla="*/ 8 w 35"/>
                <a:gd name="T3" fmla="*/ 0 h 5"/>
                <a:gd name="T4" fmla="*/ 17 w 35"/>
                <a:gd name="T5" fmla="*/ 1 h 5"/>
                <a:gd name="T6" fmla="*/ 22 w 35"/>
                <a:gd name="T7" fmla="*/ 2 h 5"/>
                <a:gd name="T8" fmla="*/ 27 w 35"/>
                <a:gd name="T9" fmla="*/ 2 h 5"/>
                <a:gd name="T10" fmla="*/ 30 w 35"/>
                <a:gd name="T11" fmla="*/ 4 h 5"/>
                <a:gd name="T12" fmla="*/ 33 w 35"/>
                <a:gd name="T13" fmla="*/ 5 h 5"/>
                <a:gd name="T14" fmla="*/ 35 w 35"/>
                <a:gd name="T15" fmla="*/ 5 h 5"/>
                <a:gd name="T16" fmla="*/ 35 w 35"/>
                <a:gd name="T17" fmla="*/ 5 h 5"/>
                <a:gd name="T18" fmla="*/ 0 w 3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
                <a:gd name="T32" fmla="*/ 35 w 3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
                  <a:moveTo>
                    <a:pt x="0" y="0"/>
                  </a:moveTo>
                  <a:lnTo>
                    <a:pt x="8" y="0"/>
                  </a:lnTo>
                  <a:lnTo>
                    <a:pt x="17" y="1"/>
                  </a:lnTo>
                  <a:lnTo>
                    <a:pt x="22" y="2"/>
                  </a:lnTo>
                  <a:lnTo>
                    <a:pt x="27" y="2"/>
                  </a:lnTo>
                  <a:lnTo>
                    <a:pt x="30" y="4"/>
                  </a:lnTo>
                  <a:lnTo>
                    <a:pt x="33" y="5"/>
                  </a:lnTo>
                  <a:lnTo>
                    <a:pt x="35" y="5"/>
                  </a:lnTo>
                  <a:lnTo>
                    <a:pt x="35"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1" name="Freeform 96"/>
            <p:cNvSpPr>
              <a:spLocks noChangeArrowheads="1"/>
            </p:cNvSpPr>
            <p:nvPr/>
          </p:nvSpPr>
          <p:spPr bwMode="auto">
            <a:xfrm>
              <a:off x="419" y="689"/>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2" name="Freeform 97"/>
            <p:cNvSpPr>
              <a:spLocks noChangeArrowheads="1"/>
            </p:cNvSpPr>
            <p:nvPr/>
          </p:nvSpPr>
          <p:spPr bwMode="auto">
            <a:xfrm>
              <a:off x="645" y="741"/>
              <a:ext cx="17" cy="11"/>
            </a:xfrm>
            <a:custGeom>
              <a:avLst/>
              <a:gdLst>
                <a:gd name="T0" fmla="*/ 0 w 35"/>
                <a:gd name="T1" fmla="*/ 22 h 22"/>
                <a:gd name="T2" fmla="*/ 3 w 35"/>
                <a:gd name="T3" fmla="*/ 19 h 22"/>
                <a:gd name="T4" fmla="*/ 10 w 35"/>
                <a:gd name="T5" fmla="*/ 12 h 22"/>
                <a:gd name="T6" fmla="*/ 20 w 35"/>
                <a:gd name="T7" fmla="*/ 4 h 22"/>
                <a:gd name="T8" fmla="*/ 32 w 35"/>
                <a:gd name="T9" fmla="*/ 0 h 22"/>
                <a:gd name="T10" fmla="*/ 35 w 35"/>
                <a:gd name="T11" fmla="*/ 0 h 22"/>
                <a:gd name="T12" fmla="*/ 34 w 35"/>
                <a:gd name="T13" fmla="*/ 2 h 22"/>
                <a:gd name="T14" fmla="*/ 29 w 35"/>
                <a:gd name="T15" fmla="*/ 6 h 22"/>
                <a:gd name="T16" fmla="*/ 22 w 35"/>
                <a:gd name="T17" fmla="*/ 11 h 22"/>
                <a:gd name="T18" fmla="*/ 14 w 35"/>
                <a:gd name="T19" fmla="*/ 14 h 22"/>
                <a:gd name="T20" fmla="*/ 7 w 35"/>
                <a:gd name="T21" fmla="*/ 19 h 22"/>
                <a:gd name="T22" fmla="*/ 3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3" y="19"/>
                  </a:lnTo>
                  <a:lnTo>
                    <a:pt x="10" y="12"/>
                  </a:lnTo>
                  <a:lnTo>
                    <a:pt x="20" y="4"/>
                  </a:lnTo>
                  <a:lnTo>
                    <a:pt x="32" y="0"/>
                  </a:lnTo>
                  <a:lnTo>
                    <a:pt x="35" y="0"/>
                  </a:lnTo>
                  <a:lnTo>
                    <a:pt x="34" y="2"/>
                  </a:lnTo>
                  <a:lnTo>
                    <a:pt x="29" y="6"/>
                  </a:lnTo>
                  <a:lnTo>
                    <a:pt x="22" y="11"/>
                  </a:lnTo>
                  <a:lnTo>
                    <a:pt x="14" y="14"/>
                  </a:lnTo>
                  <a:lnTo>
                    <a:pt x="7" y="19"/>
                  </a:lnTo>
                  <a:lnTo>
                    <a:pt x="3"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3" name="Freeform 98"/>
            <p:cNvSpPr>
              <a:spLocks noChangeArrowheads="1"/>
            </p:cNvSpPr>
            <p:nvPr/>
          </p:nvSpPr>
          <p:spPr bwMode="auto">
            <a:xfrm>
              <a:off x="691" y="737"/>
              <a:ext cx="18" cy="2"/>
            </a:xfrm>
            <a:custGeom>
              <a:avLst/>
              <a:gdLst>
                <a:gd name="T0" fmla="*/ 0 w 35"/>
                <a:gd name="T1" fmla="*/ 0 h 4"/>
                <a:gd name="T2" fmla="*/ 35 w 35"/>
                <a:gd name="T3" fmla="*/ 4 h 4"/>
                <a:gd name="T4" fmla="*/ 0 w 35"/>
                <a:gd name="T5" fmla="*/ 0 h 4"/>
                <a:gd name="T6" fmla="*/ 0 60000 65536"/>
                <a:gd name="T7" fmla="*/ 0 60000 65536"/>
                <a:gd name="T8" fmla="*/ 0 60000 65536"/>
                <a:gd name="T9" fmla="*/ 0 w 35"/>
                <a:gd name="T10" fmla="*/ 0 h 4"/>
                <a:gd name="T11" fmla="*/ 35 w 35"/>
                <a:gd name="T12" fmla="*/ 4 h 4"/>
              </a:gdLst>
              <a:ahLst/>
              <a:cxnLst>
                <a:cxn ang="T6">
                  <a:pos x="T0" y="T1"/>
                </a:cxn>
                <a:cxn ang="T7">
                  <a:pos x="T2" y="T3"/>
                </a:cxn>
                <a:cxn ang="T8">
                  <a:pos x="T4" y="T5"/>
                </a:cxn>
              </a:cxnLst>
              <a:rect l="T9" t="T10" r="T11" b="T12"/>
              <a:pathLst>
                <a:path w="35" h="4">
                  <a:moveTo>
                    <a:pt x="0" y="0"/>
                  </a:move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4" name="Freeform 99"/>
            <p:cNvSpPr>
              <a:spLocks noChangeArrowheads="1"/>
            </p:cNvSpPr>
            <p:nvPr/>
          </p:nvSpPr>
          <p:spPr bwMode="auto">
            <a:xfrm>
              <a:off x="728" y="740"/>
              <a:ext cx="38" cy="6"/>
            </a:xfrm>
            <a:custGeom>
              <a:avLst/>
              <a:gdLst>
                <a:gd name="T0" fmla="*/ 0 w 77"/>
                <a:gd name="T1" fmla="*/ 0 h 11"/>
                <a:gd name="T2" fmla="*/ 77 w 77"/>
                <a:gd name="T3" fmla="*/ 11 h 11"/>
                <a:gd name="T4" fmla="*/ 0 w 77"/>
                <a:gd name="T5" fmla="*/ 0 h 11"/>
                <a:gd name="T6" fmla="*/ 0 60000 65536"/>
                <a:gd name="T7" fmla="*/ 0 60000 65536"/>
                <a:gd name="T8" fmla="*/ 0 60000 65536"/>
                <a:gd name="T9" fmla="*/ 0 w 77"/>
                <a:gd name="T10" fmla="*/ 0 h 11"/>
                <a:gd name="T11" fmla="*/ 77 w 77"/>
                <a:gd name="T12" fmla="*/ 11 h 11"/>
              </a:gdLst>
              <a:ahLst/>
              <a:cxnLst>
                <a:cxn ang="T6">
                  <a:pos x="T0" y="T1"/>
                </a:cxn>
                <a:cxn ang="T7">
                  <a:pos x="T2" y="T3"/>
                </a:cxn>
                <a:cxn ang="T8">
                  <a:pos x="T4" y="T5"/>
                </a:cxn>
              </a:cxnLst>
              <a:rect l="T9" t="T10" r="T11" b="T12"/>
              <a:pathLst>
                <a:path w="77" h="11">
                  <a:moveTo>
                    <a:pt x="0" y="0"/>
                  </a:moveTo>
                  <a:lnTo>
                    <a:pt x="77"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5" name="Freeform 100"/>
            <p:cNvSpPr>
              <a:spLocks noChangeArrowheads="1"/>
            </p:cNvSpPr>
            <p:nvPr/>
          </p:nvSpPr>
          <p:spPr bwMode="auto">
            <a:xfrm>
              <a:off x="777" y="749"/>
              <a:ext cx="15" cy="1"/>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6" name="Freeform 101"/>
            <p:cNvSpPr>
              <a:spLocks noChangeArrowheads="1"/>
            </p:cNvSpPr>
            <p:nvPr/>
          </p:nvSpPr>
          <p:spPr bwMode="auto">
            <a:xfrm>
              <a:off x="812" y="754"/>
              <a:ext cx="45" cy="10"/>
            </a:xfrm>
            <a:custGeom>
              <a:avLst/>
              <a:gdLst>
                <a:gd name="T0" fmla="*/ 0 w 88"/>
                <a:gd name="T1" fmla="*/ 0 h 18"/>
                <a:gd name="T2" fmla="*/ 8 w 88"/>
                <a:gd name="T3" fmla="*/ 1 h 18"/>
                <a:gd name="T4" fmla="*/ 20 w 88"/>
                <a:gd name="T5" fmla="*/ 3 h 18"/>
                <a:gd name="T6" fmla="*/ 35 w 88"/>
                <a:gd name="T7" fmla="*/ 7 h 18"/>
                <a:gd name="T8" fmla="*/ 50 w 88"/>
                <a:gd name="T9" fmla="*/ 10 h 18"/>
                <a:gd name="T10" fmla="*/ 64 w 88"/>
                <a:gd name="T11" fmla="*/ 12 h 18"/>
                <a:gd name="T12" fmla="*/ 77 w 88"/>
                <a:gd name="T13" fmla="*/ 16 h 18"/>
                <a:gd name="T14" fmla="*/ 85 w 88"/>
                <a:gd name="T15" fmla="*/ 17 h 18"/>
                <a:gd name="T16" fmla="*/ 88 w 88"/>
                <a:gd name="T17" fmla="*/ 18 h 18"/>
                <a:gd name="T18" fmla="*/ 0 w 8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18"/>
                <a:gd name="T32" fmla="*/ 88 w 8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18">
                  <a:moveTo>
                    <a:pt x="0" y="0"/>
                  </a:moveTo>
                  <a:lnTo>
                    <a:pt x="8" y="1"/>
                  </a:lnTo>
                  <a:lnTo>
                    <a:pt x="20" y="3"/>
                  </a:lnTo>
                  <a:lnTo>
                    <a:pt x="35" y="7"/>
                  </a:lnTo>
                  <a:lnTo>
                    <a:pt x="50" y="10"/>
                  </a:lnTo>
                  <a:lnTo>
                    <a:pt x="64" y="12"/>
                  </a:lnTo>
                  <a:lnTo>
                    <a:pt x="77" y="16"/>
                  </a:lnTo>
                  <a:lnTo>
                    <a:pt x="85" y="17"/>
                  </a:lnTo>
                  <a:lnTo>
                    <a:pt x="88"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7" name="Freeform 102"/>
            <p:cNvSpPr>
              <a:spLocks noChangeArrowheads="1"/>
            </p:cNvSpPr>
            <p:nvPr/>
          </p:nvSpPr>
          <p:spPr bwMode="auto">
            <a:xfrm>
              <a:off x="876" y="767"/>
              <a:ext cx="25"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8" name="Freeform 103"/>
            <p:cNvSpPr>
              <a:spLocks noChangeArrowheads="1"/>
            </p:cNvSpPr>
            <p:nvPr/>
          </p:nvSpPr>
          <p:spPr bwMode="auto">
            <a:xfrm>
              <a:off x="631" y="726"/>
              <a:ext cx="18" cy="10"/>
            </a:xfrm>
            <a:custGeom>
              <a:avLst/>
              <a:gdLst>
                <a:gd name="T0" fmla="*/ 0 w 36"/>
                <a:gd name="T1" fmla="*/ 22 h 22"/>
                <a:gd name="T2" fmla="*/ 2 w 36"/>
                <a:gd name="T3" fmla="*/ 18 h 22"/>
                <a:gd name="T4" fmla="*/ 9 w 36"/>
                <a:gd name="T5" fmla="*/ 12 h 22"/>
                <a:gd name="T6" fmla="*/ 19 w 36"/>
                <a:gd name="T7" fmla="*/ 5 h 22"/>
                <a:gd name="T8" fmla="*/ 32 w 36"/>
                <a:gd name="T9" fmla="*/ 0 h 22"/>
                <a:gd name="T10" fmla="*/ 36 w 36"/>
                <a:gd name="T11" fmla="*/ 0 h 22"/>
                <a:gd name="T12" fmla="*/ 34 w 36"/>
                <a:gd name="T13" fmla="*/ 2 h 22"/>
                <a:gd name="T14" fmla="*/ 29 w 36"/>
                <a:gd name="T15" fmla="*/ 6 h 22"/>
                <a:gd name="T16" fmla="*/ 22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2"/>
                  </a:lnTo>
                  <a:lnTo>
                    <a:pt x="19" y="5"/>
                  </a:lnTo>
                  <a:lnTo>
                    <a:pt x="32" y="0"/>
                  </a:lnTo>
                  <a:lnTo>
                    <a:pt x="36" y="0"/>
                  </a:lnTo>
                  <a:lnTo>
                    <a:pt x="34" y="2"/>
                  </a:lnTo>
                  <a:lnTo>
                    <a:pt x="29" y="6"/>
                  </a:lnTo>
                  <a:lnTo>
                    <a:pt x="22"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9" name="Freeform 104"/>
            <p:cNvSpPr>
              <a:spLocks noChangeArrowheads="1"/>
            </p:cNvSpPr>
            <p:nvPr/>
          </p:nvSpPr>
          <p:spPr bwMode="auto">
            <a:xfrm>
              <a:off x="678" y="721"/>
              <a:ext cx="17"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0" name="Freeform 105"/>
            <p:cNvSpPr>
              <a:spLocks noChangeArrowheads="1"/>
            </p:cNvSpPr>
            <p:nvPr/>
          </p:nvSpPr>
          <p:spPr bwMode="auto">
            <a:xfrm>
              <a:off x="715" y="724"/>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1" name="Freeform 106"/>
            <p:cNvSpPr>
              <a:spLocks noChangeArrowheads="1"/>
            </p:cNvSpPr>
            <p:nvPr/>
          </p:nvSpPr>
          <p:spPr bwMode="auto">
            <a:xfrm>
              <a:off x="765" y="733"/>
              <a:ext cx="14" cy="2"/>
            </a:xfrm>
            <a:custGeom>
              <a:avLst/>
              <a:gdLst>
                <a:gd name="T0" fmla="*/ 29 w 29"/>
                <a:gd name="T1" fmla="*/ 3 h 3"/>
                <a:gd name="T2" fmla="*/ 0 w 29"/>
                <a:gd name="T3" fmla="*/ 0 h 3"/>
                <a:gd name="T4" fmla="*/ 29 w 29"/>
                <a:gd name="T5" fmla="*/ 3 h 3"/>
                <a:gd name="T6" fmla="*/ 0 60000 65536"/>
                <a:gd name="T7" fmla="*/ 0 60000 65536"/>
                <a:gd name="T8" fmla="*/ 0 60000 65536"/>
                <a:gd name="T9" fmla="*/ 0 w 29"/>
                <a:gd name="T10" fmla="*/ 0 h 3"/>
                <a:gd name="T11" fmla="*/ 29 w 29"/>
                <a:gd name="T12" fmla="*/ 3 h 3"/>
              </a:gdLst>
              <a:ahLst/>
              <a:cxnLst>
                <a:cxn ang="T6">
                  <a:pos x="T0" y="T1"/>
                </a:cxn>
                <a:cxn ang="T7">
                  <a:pos x="T2" y="T3"/>
                </a:cxn>
                <a:cxn ang="T8">
                  <a:pos x="T4" y="T5"/>
                </a:cxn>
              </a:cxnLst>
              <a:rect l="T9" t="T10" r="T11" b="T12"/>
              <a:pathLst>
                <a:path w="29" h="3">
                  <a:moveTo>
                    <a:pt x="29" y="3"/>
                  </a:moveTo>
                  <a:lnTo>
                    <a:pt x="0" y="0"/>
                  </a:lnTo>
                  <a:lnTo>
                    <a:pt x="29"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2" name="Freeform 107"/>
            <p:cNvSpPr>
              <a:spLocks noChangeArrowheads="1"/>
            </p:cNvSpPr>
            <p:nvPr/>
          </p:nvSpPr>
          <p:spPr bwMode="auto">
            <a:xfrm>
              <a:off x="799" y="739"/>
              <a:ext cx="43" cy="9"/>
            </a:xfrm>
            <a:custGeom>
              <a:avLst/>
              <a:gdLst>
                <a:gd name="T0" fmla="*/ 0 w 87"/>
                <a:gd name="T1" fmla="*/ 0 h 18"/>
                <a:gd name="T2" fmla="*/ 8 w 87"/>
                <a:gd name="T3" fmla="*/ 1 h 18"/>
                <a:gd name="T4" fmla="*/ 20 w 87"/>
                <a:gd name="T5" fmla="*/ 3 h 18"/>
                <a:gd name="T6" fmla="*/ 34 w 87"/>
                <a:gd name="T7" fmla="*/ 6 h 18"/>
                <a:gd name="T8" fmla="*/ 49 w 87"/>
                <a:gd name="T9" fmla="*/ 10 h 18"/>
                <a:gd name="T10" fmla="*/ 62 w 87"/>
                <a:gd name="T11" fmla="*/ 12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6"/>
                  </a:lnTo>
                  <a:lnTo>
                    <a:pt x="49" y="10"/>
                  </a:lnTo>
                  <a:lnTo>
                    <a:pt x="62" y="12"/>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3" name="Freeform 108"/>
            <p:cNvSpPr>
              <a:spLocks noChangeArrowheads="1"/>
            </p:cNvSpPr>
            <p:nvPr/>
          </p:nvSpPr>
          <p:spPr bwMode="auto">
            <a:xfrm>
              <a:off x="862" y="751"/>
              <a:ext cx="25"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4" name="Freeform 109"/>
            <p:cNvSpPr>
              <a:spLocks noChangeArrowheads="1"/>
            </p:cNvSpPr>
            <p:nvPr/>
          </p:nvSpPr>
          <p:spPr bwMode="auto">
            <a:xfrm>
              <a:off x="621" y="709"/>
              <a:ext cx="17" cy="11"/>
            </a:xfrm>
            <a:custGeom>
              <a:avLst/>
              <a:gdLst>
                <a:gd name="T0" fmla="*/ 0 w 35"/>
                <a:gd name="T1" fmla="*/ 22 h 22"/>
                <a:gd name="T2" fmla="*/ 2 w 35"/>
                <a:gd name="T3" fmla="*/ 18 h 22"/>
                <a:gd name="T4" fmla="*/ 9 w 35"/>
                <a:gd name="T5" fmla="*/ 11 h 22"/>
                <a:gd name="T6" fmla="*/ 18 w 35"/>
                <a:gd name="T7" fmla="*/ 4 h 22"/>
                <a:gd name="T8" fmla="*/ 31 w 35"/>
                <a:gd name="T9" fmla="*/ 0 h 22"/>
                <a:gd name="T10" fmla="*/ 35 w 35"/>
                <a:gd name="T11" fmla="*/ 0 h 22"/>
                <a:gd name="T12" fmla="*/ 33 w 35"/>
                <a:gd name="T13" fmla="*/ 2 h 22"/>
                <a:gd name="T14" fmla="*/ 29 w 35"/>
                <a:gd name="T15" fmla="*/ 6 h 22"/>
                <a:gd name="T16" fmla="*/ 22 w 35"/>
                <a:gd name="T17" fmla="*/ 10 h 22"/>
                <a:gd name="T18" fmla="*/ 14 w 35"/>
                <a:gd name="T19" fmla="*/ 14 h 22"/>
                <a:gd name="T20" fmla="*/ 7 w 35"/>
                <a:gd name="T21" fmla="*/ 18 h 22"/>
                <a:gd name="T22" fmla="*/ 2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8" y="4"/>
                  </a:lnTo>
                  <a:lnTo>
                    <a:pt x="31" y="0"/>
                  </a:lnTo>
                  <a:lnTo>
                    <a:pt x="35" y="0"/>
                  </a:lnTo>
                  <a:lnTo>
                    <a:pt x="33" y="2"/>
                  </a:lnTo>
                  <a:lnTo>
                    <a:pt x="29" y="6"/>
                  </a:lnTo>
                  <a:lnTo>
                    <a:pt x="22" y="10"/>
                  </a:lnTo>
                  <a:lnTo>
                    <a:pt x="14"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5" name="Freeform 110"/>
            <p:cNvSpPr>
              <a:spLocks noChangeArrowheads="1"/>
            </p:cNvSpPr>
            <p:nvPr/>
          </p:nvSpPr>
          <p:spPr bwMode="auto">
            <a:xfrm>
              <a:off x="667" y="705"/>
              <a:ext cx="17" cy="2"/>
            </a:xfrm>
            <a:custGeom>
              <a:avLst/>
              <a:gdLst>
                <a:gd name="T0" fmla="*/ 0 w 35"/>
                <a:gd name="T1" fmla="*/ 0 h 3"/>
                <a:gd name="T2" fmla="*/ 35 w 35"/>
                <a:gd name="T3" fmla="*/ 3 h 3"/>
                <a:gd name="T4" fmla="*/ 0 w 35"/>
                <a:gd name="T5" fmla="*/ 0 h 3"/>
                <a:gd name="T6" fmla="*/ 0 60000 65536"/>
                <a:gd name="T7" fmla="*/ 0 60000 65536"/>
                <a:gd name="T8" fmla="*/ 0 60000 65536"/>
                <a:gd name="T9" fmla="*/ 0 w 35"/>
                <a:gd name="T10" fmla="*/ 0 h 3"/>
                <a:gd name="T11" fmla="*/ 35 w 35"/>
                <a:gd name="T12" fmla="*/ 3 h 3"/>
              </a:gdLst>
              <a:ahLst/>
              <a:cxnLst>
                <a:cxn ang="T6">
                  <a:pos x="T0" y="T1"/>
                </a:cxn>
                <a:cxn ang="T7">
                  <a:pos x="T2" y="T3"/>
                </a:cxn>
                <a:cxn ang="T8">
                  <a:pos x="T4" y="T5"/>
                </a:cxn>
              </a:cxnLst>
              <a:rect l="T9" t="T10" r="T11" b="T12"/>
              <a:pathLst>
                <a:path w="35" h="3">
                  <a:moveTo>
                    <a:pt x="0" y="0"/>
                  </a:moveTo>
                  <a:lnTo>
                    <a:pt x="35"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6" name="Freeform 111"/>
            <p:cNvSpPr>
              <a:spLocks noChangeArrowheads="1"/>
            </p:cNvSpPr>
            <p:nvPr/>
          </p:nvSpPr>
          <p:spPr bwMode="auto">
            <a:xfrm>
              <a:off x="704" y="709"/>
              <a:ext cx="38" cy="5"/>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7" name="Freeform 112"/>
            <p:cNvSpPr>
              <a:spLocks noChangeArrowheads="1"/>
            </p:cNvSpPr>
            <p:nvPr/>
          </p:nvSpPr>
          <p:spPr bwMode="auto">
            <a:xfrm>
              <a:off x="754" y="717"/>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8" name="Freeform 113"/>
            <p:cNvSpPr>
              <a:spLocks noChangeArrowheads="1"/>
            </p:cNvSpPr>
            <p:nvPr/>
          </p:nvSpPr>
          <p:spPr bwMode="auto">
            <a:xfrm>
              <a:off x="788" y="723"/>
              <a:ext cx="43" cy="9"/>
            </a:xfrm>
            <a:custGeom>
              <a:avLst/>
              <a:gdLst>
                <a:gd name="T0" fmla="*/ 0 w 87"/>
                <a:gd name="T1" fmla="*/ 0 h 19"/>
                <a:gd name="T2" fmla="*/ 8 w 87"/>
                <a:gd name="T3" fmla="*/ 1 h 19"/>
                <a:gd name="T4" fmla="*/ 20 w 87"/>
                <a:gd name="T5" fmla="*/ 4 h 19"/>
                <a:gd name="T6" fmla="*/ 34 w 87"/>
                <a:gd name="T7" fmla="*/ 7 h 19"/>
                <a:gd name="T8" fmla="*/ 49 w 87"/>
                <a:gd name="T9" fmla="*/ 11 h 19"/>
                <a:gd name="T10" fmla="*/ 63 w 87"/>
                <a:gd name="T11" fmla="*/ 13 h 19"/>
                <a:gd name="T12" fmla="*/ 75 w 87"/>
                <a:gd name="T13" fmla="*/ 16 h 19"/>
                <a:gd name="T14" fmla="*/ 83 w 87"/>
                <a:gd name="T15" fmla="*/ 18 h 19"/>
                <a:gd name="T16" fmla="*/ 87 w 87"/>
                <a:gd name="T17" fmla="*/ 19 h 19"/>
                <a:gd name="T18" fmla="*/ 0 w 87"/>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9"/>
                <a:gd name="T32" fmla="*/ 87 w 87"/>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9">
                  <a:moveTo>
                    <a:pt x="0" y="0"/>
                  </a:moveTo>
                  <a:lnTo>
                    <a:pt x="8" y="1"/>
                  </a:lnTo>
                  <a:lnTo>
                    <a:pt x="20" y="4"/>
                  </a:lnTo>
                  <a:lnTo>
                    <a:pt x="34" y="7"/>
                  </a:lnTo>
                  <a:lnTo>
                    <a:pt x="49" y="11"/>
                  </a:lnTo>
                  <a:lnTo>
                    <a:pt x="63" y="13"/>
                  </a:lnTo>
                  <a:lnTo>
                    <a:pt x="75" y="16"/>
                  </a:lnTo>
                  <a:lnTo>
                    <a:pt x="83" y="18"/>
                  </a:lnTo>
                  <a:lnTo>
                    <a:pt x="87"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9" name="Freeform 114"/>
            <p:cNvSpPr>
              <a:spLocks noChangeArrowheads="1"/>
            </p:cNvSpPr>
            <p:nvPr/>
          </p:nvSpPr>
          <p:spPr bwMode="auto">
            <a:xfrm>
              <a:off x="852" y="735"/>
              <a:ext cx="24"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0" name="Freeform 115"/>
            <p:cNvSpPr>
              <a:spLocks noChangeArrowheads="1"/>
            </p:cNvSpPr>
            <p:nvPr/>
          </p:nvSpPr>
          <p:spPr bwMode="auto">
            <a:xfrm>
              <a:off x="610" y="694"/>
              <a:ext cx="17" cy="11"/>
            </a:xfrm>
            <a:custGeom>
              <a:avLst/>
              <a:gdLst>
                <a:gd name="T0" fmla="*/ 0 w 35"/>
                <a:gd name="T1" fmla="*/ 22 h 22"/>
                <a:gd name="T2" fmla="*/ 2 w 35"/>
                <a:gd name="T3" fmla="*/ 18 h 22"/>
                <a:gd name="T4" fmla="*/ 9 w 35"/>
                <a:gd name="T5" fmla="*/ 11 h 22"/>
                <a:gd name="T6" fmla="*/ 19 w 35"/>
                <a:gd name="T7" fmla="*/ 4 h 22"/>
                <a:gd name="T8" fmla="*/ 31 w 35"/>
                <a:gd name="T9" fmla="*/ 0 h 22"/>
                <a:gd name="T10" fmla="*/ 35 w 35"/>
                <a:gd name="T11" fmla="*/ 0 h 22"/>
                <a:gd name="T12" fmla="*/ 34 w 35"/>
                <a:gd name="T13" fmla="*/ 2 h 22"/>
                <a:gd name="T14" fmla="*/ 29 w 35"/>
                <a:gd name="T15" fmla="*/ 5 h 22"/>
                <a:gd name="T16" fmla="*/ 22 w 35"/>
                <a:gd name="T17" fmla="*/ 9 h 22"/>
                <a:gd name="T18" fmla="*/ 14 w 35"/>
                <a:gd name="T19" fmla="*/ 14 h 22"/>
                <a:gd name="T20" fmla="*/ 7 w 35"/>
                <a:gd name="T21" fmla="*/ 18 h 22"/>
                <a:gd name="T22" fmla="*/ 2 w 35"/>
                <a:gd name="T23" fmla="*/ 20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9" y="4"/>
                  </a:lnTo>
                  <a:lnTo>
                    <a:pt x="31" y="0"/>
                  </a:lnTo>
                  <a:lnTo>
                    <a:pt x="35" y="0"/>
                  </a:lnTo>
                  <a:lnTo>
                    <a:pt x="34" y="2"/>
                  </a:lnTo>
                  <a:lnTo>
                    <a:pt x="29" y="5"/>
                  </a:lnTo>
                  <a:lnTo>
                    <a:pt x="22" y="9"/>
                  </a:lnTo>
                  <a:lnTo>
                    <a:pt x="14" y="14"/>
                  </a:lnTo>
                  <a:lnTo>
                    <a:pt x="7" y="18"/>
                  </a:lnTo>
                  <a:lnTo>
                    <a:pt x="2" y="2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1" name="Freeform 116"/>
            <p:cNvSpPr>
              <a:spLocks noChangeArrowheads="1"/>
            </p:cNvSpPr>
            <p:nvPr/>
          </p:nvSpPr>
          <p:spPr bwMode="auto">
            <a:xfrm>
              <a:off x="655" y="689"/>
              <a:ext cx="18"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2" name="Freeform 117"/>
            <p:cNvSpPr>
              <a:spLocks noChangeArrowheads="1"/>
            </p:cNvSpPr>
            <p:nvPr/>
          </p:nvSpPr>
          <p:spPr bwMode="auto">
            <a:xfrm>
              <a:off x="693" y="693"/>
              <a:ext cx="38" cy="5"/>
            </a:xfrm>
            <a:custGeom>
              <a:avLst/>
              <a:gdLst>
                <a:gd name="T0" fmla="*/ 0 w 76"/>
                <a:gd name="T1" fmla="*/ 0 h 11"/>
                <a:gd name="T2" fmla="*/ 76 w 76"/>
                <a:gd name="T3" fmla="*/ 11 h 11"/>
                <a:gd name="T4" fmla="*/ 0 w 76"/>
                <a:gd name="T5" fmla="*/ 0 h 11"/>
                <a:gd name="T6" fmla="*/ 0 60000 65536"/>
                <a:gd name="T7" fmla="*/ 0 60000 65536"/>
                <a:gd name="T8" fmla="*/ 0 60000 65536"/>
                <a:gd name="T9" fmla="*/ 0 w 76"/>
                <a:gd name="T10" fmla="*/ 0 h 11"/>
                <a:gd name="T11" fmla="*/ 76 w 76"/>
                <a:gd name="T12" fmla="*/ 11 h 11"/>
              </a:gdLst>
              <a:ahLst/>
              <a:cxnLst>
                <a:cxn ang="T6">
                  <a:pos x="T0" y="T1"/>
                </a:cxn>
                <a:cxn ang="T7">
                  <a:pos x="T2" y="T3"/>
                </a:cxn>
                <a:cxn ang="T8">
                  <a:pos x="T4" y="T5"/>
                </a:cxn>
              </a:cxnLst>
              <a:rect l="T9" t="T10" r="T11" b="T12"/>
              <a:pathLst>
                <a:path w="76" h="11">
                  <a:moveTo>
                    <a:pt x="0" y="0"/>
                  </a:moveTo>
                  <a:lnTo>
                    <a:pt x="76"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3" name="Freeform 118"/>
            <p:cNvSpPr>
              <a:spLocks noChangeArrowheads="1"/>
            </p:cNvSpPr>
            <p:nvPr/>
          </p:nvSpPr>
          <p:spPr bwMode="auto">
            <a:xfrm>
              <a:off x="743" y="701"/>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4" name="Freeform 119"/>
            <p:cNvSpPr>
              <a:spLocks noChangeArrowheads="1"/>
            </p:cNvSpPr>
            <p:nvPr/>
          </p:nvSpPr>
          <p:spPr bwMode="auto">
            <a:xfrm>
              <a:off x="777" y="707"/>
              <a:ext cx="43" cy="9"/>
            </a:xfrm>
            <a:custGeom>
              <a:avLst/>
              <a:gdLst>
                <a:gd name="T0" fmla="*/ 0 w 87"/>
                <a:gd name="T1" fmla="*/ 0 h 18"/>
                <a:gd name="T2" fmla="*/ 8 w 87"/>
                <a:gd name="T3" fmla="*/ 1 h 18"/>
                <a:gd name="T4" fmla="*/ 20 w 87"/>
                <a:gd name="T5" fmla="*/ 3 h 18"/>
                <a:gd name="T6" fmla="*/ 34 w 87"/>
                <a:gd name="T7" fmla="*/ 7 h 18"/>
                <a:gd name="T8" fmla="*/ 49 w 87"/>
                <a:gd name="T9" fmla="*/ 10 h 18"/>
                <a:gd name="T10" fmla="*/ 64 w 87"/>
                <a:gd name="T11" fmla="*/ 13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7"/>
                  </a:lnTo>
                  <a:lnTo>
                    <a:pt x="49" y="10"/>
                  </a:lnTo>
                  <a:lnTo>
                    <a:pt x="64" y="13"/>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5" name="Freeform 120"/>
            <p:cNvSpPr>
              <a:spLocks noChangeArrowheads="1"/>
            </p:cNvSpPr>
            <p:nvPr/>
          </p:nvSpPr>
          <p:spPr bwMode="auto">
            <a:xfrm>
              <a:off x="841" y="720"/>
              <a:ext cx="24"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6" name="Freeform 121"/>
            <p:cNvSpPr>
              <a:spLocks noChangeArrowheads="1"/>
            </p:cNvSpPr>
            <p:nvPr/>
          </p:nvSpPr>
          <p:spPr bwMode="auto">
            <a:xfrm>
              <a:off x="593" y="676"/>
              <a:ext cx="18" cy="11"/>
            </a:xfrm>
            <a:custGeom>
              <a:avLst/>
              <a:gdLst>
                <a:gd name="T0" fmla="*/ 0 w 36"/>
                <a:gd name="T1" fmla="*/ 22 h 22"/>
                <a:gd name="T2" fmla="*/ 2 w 36"/>
                <a:gd name="T3" fmla="*/ 18 h 22"/>
                <a:gd name="T4" fmla="*/ 9 w 36"/>
                <a:gd name="T5" fmla="*/ 11 h 22"/>
                <a:gd name="T6" fmla="*/ 19 w 36"/>
                <a:gd name="T7" fmla="*/ 5 h 22"/>
                <a:gd name="T8" fmla="*/ 32 w 36"/>
                <a:gd name="T9" fmla="*/ 0 h 22"/>
                <a:gd name="T10" fmla="*/ 36 w 36"/>
                <a:gd name="T11" fmla="*/ 0 h 22"/>
                <a:gd name="T12" fmla="*/ 34 w 36"/>
                <a:gd name="T13" fmla="*/ 2 h 22"/>
                <a:gd name="T14" fmla="*/ 30 w 36"/>
                <a:gd name="T15" fmla="*/ 6 h 22"/>
                <a:gd name="T16" fmla="*/ 23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1"/>
                  </a:lnTo>
                  <a:lnTo>
                    <a:pt x="19" y="5"/>
                  </a:lnTo>
                  <a:lnTo>
                    <a:pt x="32" y="0"/>
                  </a:lnTo>
                  <a:lnTo>
                    <a:pt x="36" y="0"/>
                  </a:lnTo>
                  <a:lnTo>
                    <a:pt x="34" y="2"/>
                  </a:lnTo>
                  <a:lnTo>
                    <a:pt x="30" y="6"/>
                  </a:lnTo>
                  <a:lnTo>
                    <a:pt x="23"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7" name="Freeform 122"/>
            <p:cNvSpPr>
              <a:spLocks noChangeArrowheads="1"/>
            </p:cNvSpPr>
            <p:nvPr/>
          </p:nvSpPr>
          <p:spPr bwMode="auto">
            <a:xfrm>
              <a:off x="640" y="672"/>
              <a:ext cx="17" cy="2"/>
            </a:xfrm>
            <a:custGeom>
              <a:avLst/>
              <a:gdLst>
                <a:gd name="T0" fmla="*/ 0 w 36"/>
                <a:gd name="T1" fmla="*/ 0 h 3"/>
                <a:gd name="T2" fmla="*/ 36 w 36"/>
                <a:gd name="T3" fmla="*/ 3 h 3"/>
                <a:gd name="T4" fmla="*/ 0 w 36"/>
                <a:gd name="T5" fmla="*/ 0 h 3"/>
                <a:gd name="T6" fmla="*/ 0 60000 65536"/>
                <a:gd name="T7" fmla="*/ 0 60000 65536"/>
                <a:gd name="T8" fmla="*/ 0 60000 65536"/>
                <a:gd name="T9" fmla="*/ 0 w 36"/>
                <a:gd name="T10" fmla="*/ 0 h 3"/>
                <a:gd name="T11" fmla="*/ 36 w 36"/>
                <a:gd name="T12" fmla="*/ 3 h 3"/>
              </a:gdLst>
              <a:ahLst/>
              <a:cxnLst>
                <a:cxn ang="T6">
                  <a:pos x="T0" y="T1"/>
                </a:cxn>
                <a:cxn ang="T7">
                  <a:pos x="T2" y="T3"/>
                </a:cxn>
                <a:cxn ang="T8">
                  <a:pos x="T4" y="T5"/>
                </a:cxn>
              </a:cxnLst>
              <a:rect l="T9" t="T10" r="T11" b="T12"/>
              <a:pathLst>
                <a:path w="36" h="3">
                  <a:moveTo>
                    <a:pt x="0" y="0"/>
                  </a:moveTo>
                  <a:lnTo>
                    <a:pt x="36"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8" name="Freeform 123"/>
            <p:cNvSpPr>
              <a:spLocks noChangeArrowheads="1"/>
            </p:cNvSpPr>
            <p:nvPr/>
          </p:nvSpPr>
          <p:spPr bwMode="auto">
            <a:xfrm>
              <a:off x="678" y="675"/>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9" name="Freeform 124"/>
            <p:cNvSpPr>
              <a:spLocks noChangeArrowheads="1"/>
            </p:cNvSpPr>
            <p:nvPr/>
          </p:nvSpPr>
          <p:spPr bwMode="auto">
            <a:xfrm>
              <a:off x="727" y="683"/>
              <a:ext cx="16" cy="3"/>
            </a:xfrm>
            <a:custGeom>
              <a:avLst/>
              <a:gdLst>
                <a:gd name="T0" fmla="*/ 32 w 32"/>
                <a:gd name="T1" fmla="*/ 5 h 5"/>
                <a:gd name="T2" fmla="*/ 0 w 32"/>
                <a:gd name="T3" fmla="*/ 0 h 5"/>
                <a:gd name="T4" fmla="*/ 32 w 32"/>
                <a:gd name="T5" fmla="*/ 5 h 5"/>
                <a:gd name="T6" fmla="*/ 0 60000 65536"/>
                <a:gd name="T7" fmla="*/ 0 60000 65536"/>
                <a:gd name="T8" fmla="*/ 0 60000 65536"/>
                <a:gd name="T9" fmla="*/ 0 w 32"/>
                <a:gd name="T10" fmla="*/ 0 h 5"/>
                <a:gd name="T11" fmla="*/ 32 w 32"/>
                <a:gd name="T12" fmla="*/ 5 h 5"/>
              </a:gdLst>
              <a:ahLst/>
              <a:cxnLst>
                <a:cxn ang="T6">
                  <a:pos x="T0" y="T1"/>
                </a:cxn>
                <a:cxn ang="T7">
                  <a:pos x="T2" y="T3"/>
                </a:cxn>
                <a:cxn ang="T8">
                  <a:pos x="T4" y="T5"/>
                </a:cxn>
              </a:cxnLst>
              <a:rect l="T9" t="T10" r="T11" b="T12"/>
              <a:pathLst>
                <a:path w="32" h="5">
                  <a:moveTo>
                    <a:pt x="32" y="5"/>
                  </a:moveTo>
                  <a:lnTo>
                    <a:pt x="0" y="0"/>
                  </a:lnTo>
                  <a:lnTo>
                    <a:pt x="32"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0" name="Freeform 125"/>
            <p:cNvSpPr>
              <a:spLocks noChangeArrowheads="1"/>
            </p:cNvSpPr>
            <p:nvPr/>
          </p:nvSpPr>
          <p:spPr bwMode="auto">
            <a:xfrm>
              <a:off x="763" y="689"/>
              <a:ext cx="41" cy="9"/>
            </a:xfrm>
            <a:custGeom>
              <a:avLst/>
              <a:gdLst>
                <a:gd name="T0" fmla="*/ 0 w 83"/>
                <a:gd name="T1" fmla="*/ 0 h 19"/>
                <a:gd name="T2" fmla="*/ 7 w 83"/>
                <a:gd name="T3" fmla="*/ 2 h 19"/>
                <a:gd name="T4" fmla="*/ 18 w 83"/>
                <a:gd name="T5" fmla="*/ 4 h 19"/>
                <a:gd name="T6" fmla="*/ 32 w 83"/>
                <a:gd name="T7" fmla="*/ 7 h 19"/>
                <a:gd name="T8" fmla="*/ 46 w 83"/>
                <a:gd name="T9" fmla="*/ 11 h 19"/>
                <a:gd name="T10" fmla="*/ 60 w 83"/>
                <a:gd name="T11" fmla="*/ 13 h 19"/>
                <a:gd name="T12" fmla="*/ 71 w 83"/>
                <a:gd name="T13" fmla="*/ 17 h 19"/>
                <a:gd name="T14" fmla="*/ 79 w 83"/>
                <a:gd name="T15" fmla="*/ 18 h 19"/>
                <a:gd name="T16" fmla="*/ 83 w 83"/>
                <a:gd name="T17" fmla="*/ 19 h 19"/>
                <a:gd name="T18" fmla="*/ 0 w 8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9"/>
                <a:gd name="T32" fmla="*/ 83 w 83"/>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9">
                  <a:moveTo>
                    <a:pt x="0" y="0"/>
                  </a:moveTo>
                  <a:lnTo>
                    <a:pt x="7" y="2"/>
                  </a:lnTo>
                  <a:lnTo>
                    <a:pt x="18" y="4"/>
                  </a:lnTo>
                  <a:lnTo>
                    <a:pt x="32" y="7"/>
                  </a:lnTo>
                  <a:lnTo>
                    <a:pt x="46" y="11"/>
                  </a:lnTo>
                  <a:lnTo>
                    <a:pt x="60" y="13"/>
                  </a:lnTo>
                  <a:lnTo>
                    <a:pt x="71" y="17"/>
                  </a:lnTo>
                  <a:lnTo>
                    <a:pt x="79" y="18"/>
                  </a:lnTo>
                  <a:lnTo>
                    <a:pt x="83"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1" name="Freeform 126"/>
            <p:cNvSpPr>
              <a:spLocks noChangeArrowheads="1"/>
            </p:cNvSpPr>
            <p:nvPr/>
          </p:nvSpPr>
          <p:spPr bwMode="auto">
            <a:xfrm>
              <a:off x="824" y="702"/>
              <a:ext cx="26" cy="5"/>
            </a:xfrm>
            <a:custGeom>
              <a:avLst/>
              <a:gdLst>
                <a:gd name="T0" fmla="*/ 0 w 51"/>
                <a:gd name="T1" fmla="*/ 0 h 10"/>
                <a:gd name="T2" fmla="*/ 51 w 51"/>
                <a:gd name="T3" fmla="*/ 10 h 10"/>
                <a:gd name="T4" fmla="*/ 0 w 51"/>
                <a:gd name="T5" fmla="*/ 0 h 10"/>
                <a:gd name="T6" fmla="*/ 0 60000 65536"/>
                <a:gd name="T7" fmla="*/ 0 60000 65536"/>
                <a:gd name="T8" fmla="*/ 0 60000 65536"/>
                <a:gd name="T9" fmla="*/ 0 w 51"/>
                <a:gd name="T10" fmla="*/ 0 h 10"/>
                <a:gd name="T11" fmla="*/ 51 w 51"/>
                <a:gd name="T12" fmla="*/ 10 h 10"/>
              </a:gdLst>
              <a:ahLst/>
              <a:cxnLst>
                <a:cxn ang="T6">
                  <a:pos x="T0" y="T1"/>
                </a:cxn>
                <a:cxn ang="T7">
                  <a:pos x="T2" y="T3"/>
                </a:cxn>
                <a:cxn ang="T8">
                  <a:pos x="T4" y="T5"/>
                </a:cxn>
              </a:cxnLst>
              <a:rect l="T9" t="T10" r="T11" b="T12"/>
              <a:pathLst>
                <a:path w="51" h="10">
                  <a:moveTo>
                    <a:pt x="0" y="0"/>
                  </a:moveTo>
                  <a:lnTo>
                    <a:pt x="5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2" name="Freeform 127"/>
            <p:cNvSpPr>
              <a:spLocks noChangeArrowheads="1"/>
            </p:cNvSpPr>
            <p:nvPr/>
          </p:nvSpPr>
          <p:spPr bwMode="auto">
            <a:xfrm>
              <a:off x="31" y="640"/>
              <a:ext cx="285" cy="74"/>
            </a:xfrm>
            <a:custGeom>
              <a:avLst/>
              <a:gdLst>
                <a:gd name="T0" fmla="*/ 110 w 571"/>
                <a:gd name="T1" fmla="*/ 0 h 149"/>
                <a:gd name="T2" fmla="*/ 26 w 571"/>
                <a:gd name="T3" fmla="*/ 118 h 149"/>
                <a:gd name="T4" fmla="*/ 571 w 571"/>
                <a:gd name="T5" fmla="*/ 132 h 149"/>
                <a:gd name="T6" fmla="*/ 522 w 571"/>
                <a:gd name="T7" fmla="*/ 149 h 149"/>
                <a:gd name="T8" fmla="*/ 0 w 571"/>
                <a:gd name="T9" fmla="*/ 129 h 149"/>
                <a:gd name="T10" fmla="*/ 110 w 571"/>
                <a:gd name="T11" fmla="*/ 0 h 149"/>
                <a:gd name="T12" fmla="*/ 0 60000 65536"/>
                <a:gd name="T13" fmla="*/ 0 60000 65536"/>
                <a:gd name="T14" fmla="*/ 0 60000 65536"/>
                <a:gd name="T15" fmla="*/ 0 60000 65536"/>
                <a:gd name="T16" fmla="*/ 0 60000 65536"/>
                <a:gd name="T17" fmla="*/ 0 60000 65536"/>
                <a:gd name="T18" fmla="*/ 0 w 571"/>
                <a:gd name="T19" fmla="*/ 0 h 149"/>
                <a:gd name="T20" fmla="*/ 571 w 571"/>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571" h="149">
                  <a:moveTo>
                    <a:pt x="110" y="0"/>
                  </a:moveTo>
                  <a:lnTo>
                    <a:pt x="26" y="118"/>
                  </a:lnTo>
                  <a:lnTo>
                    <a:pt x="571" y="132"/>
                  </a:lnTo>
                  <a:lnTo>
                    <a:pt x="522" y="149"/>
                  </a:lnTo>
                  <a:lnTo>
                    <a:pt x="0" y="129"/>
                  </a:lnTo>
                  <a:lnTo>
                    <a:pt x="110"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3" name="Freeform 128"/>
            <p:cNvSpPr>
              <a:spLocks noChangeArrowheads="1"/>
            </p:cNvSpPr>
            <p:nvPr/>
          </p:nvSpPr>
          <p:spPr bwMode="auto">
            <a:xfrm>
              <a:off x="555" y="659"/>
              <a:ext cx="19" cy="1"/>
            </a:xfrm>
            <a:custGeom>
              <a:avLst/>
              <a:gdLst>
                <a:gd name="T0" fmla="*/ 0 w 39"/>
                <a:gd name="T1" fmla="*/ 1 h 1"/>
                <a:gd name="T2" fmla="*/ 39 w 39"/>
                <a:gd name="T3" fmla="*/ 0 h 1"/>
                <a:gd name="T4" fmla="*/ 0 w 39"/>
                <a:gd name="T5" fmla="*/ 1 h 1"/>
                <a:gd name="T6" fmla="*/ 0 60000 65536"/>
                <a:gd name="T7" fmla="*/ 0 60000 65536"/>
                <a:gd name="T8" fmla="*/ 0 60000 65536"/>
                <a:gd name="T9" fmla="*/ 0 w 39"/>
                <a:gd name="T10" fmla="*/ 0 h 1"/>
                <a:gd name="T11" fmla="*/ 39 w 39"/>
                <a:gd name="T12" fmla="*/ 1 h 1"/>
              </a:gdLst>
              <a:ahLst/>
              <a:cxnLst>
                <a:cxn ang="T6">
                  <a:pos x="T0" y="T1"/>
                </a:cxn>
                <a:cxn ang="T7">
                  <a:pos x="T2" y="T3"/>
                </a:cxn>
                <a:cxn ang="T8">
                  <a:pos x="T4" y="T5"/>
                </a:cxn>
              </a:cxnLst>
              <a:rect l="T9" t="T10" r="T11" b="T12"/>
              <a:pathLst>
                <a:path w="39" h="1">
                  <a:moveTo>
                    <a:pt x="0" y="1"/>
                  </a:moveTo>
                  <a:lnTo>
                    <a:pt x="39"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4" name="Freeform 129"/>
            <p:cNvSpPr>
              <a:spLocks noChangeArrowheads="1"/>
            </p:cNvSpPr>
            <p:nvPr/>
          </p:nvSpPr>
          <p:spPr bwMode="auto">
            <a:xfrm>
              <a:off x="391" y="607"/>
              <a:ext cx="58" cy="70"/>
            </a:xfrm>
            <a:custGeom>
              <a:avLst/>
              <a:gdLst>
                <a:gd name="T0" fmla="*/ 117 w 117"/>
                <a:gd name="T1" fmla="*/ 27 h 140"/>
                <a:gd name="T2" fmla="*/ 89 w 117"/>
                <a:gd name="T3" fmla="*/ 114 h 140"/>
                <a:gd name="T4" fmla="*/ 0 w 117"/>
                <a:gd name="T5" fmla="*/ 140 h 140"/>
                <a:gd name="T6" fmla="*/ 4 w 117"/>
                <a:gd name="T7" fmla="*/ 135 h 140"/>
                <a:gd name="T8" fmla="*/ 13 w 117"/>
                <a:gd name="T9" fmla="*/ 120 h 140"/>
                <a:gd name="T10" fmla="*/ 26 w 117"/>
                <a:gd name="T11" fmla="*/ 98 h 140"/>
                <a:gd name="T12" fmla="*/ 40 w 117"/>
                <a:gd name="T13" fmla="*/ 72 h 140"/>
                <a:gd name="T14" fmla="*/ 51 w 117"/>
                <a:gd name="T15" fmla="*/ 47 h 140"/>
                <a:gd name="T16" fmla="*/ 59 w 117"/>
                <a:gd name="T17" fmla="*/ 24 h 140"/>
                <a:gd name="T18" fmla="*/ 61 w 117"/>
                <a:gd name="T19" fmla="*/ 8 h 140"/>
                <a:gd name="T20" fmla="*/ 55 w 117"/>
                <a:gd name="T21" fmla="*/ 1 h 140"/>
                <a:gd name="T22" fmla="*/ 48 w 117"/>
                <a:gd name="T23" fmla="*/ 0 h 140"/>
                <a:gd name="T24" fmla="*/ 49 w 117"/>
                <a:gd name="T25" fmla="*/ 0 h 140"/>
                <a:gd name="T26" fmla="*/ 57 w 117"/>
                <a:gd name="T27" fmla="*/ 1 h 140"/>
                <a:gd name="T28" fmla="*/ 68 w 117"/>
                <a:gd name="T29" fmla="*/ 2 h 140"/>
                <a:gd name="T30" fmla="*/ 83 w 117"/>
                <a:gd name="T31" fmla="*/ 5 h 140"/>
                <a:gd name="T32" fmla="*/ 97 w 117"/>
                <a:gd name="T33" fmla="*/ 11 h 140"/>
                <a:gd name="T34" fmla="*/ 109 w 117"/>
                <a:gd name="T35" fmla="*/ 18 h 140"/>
                <a:gd name="T36" fmla="*/ 117 w 117"/>
                <a:gd name="T37" fmla="*/ 27 h 1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140"/>
                <a:gd name="T59" fmla="*/ 117 w 117"/>
                <a:gd name="T60" fmla="*/ 140 h 1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140">
                  <a:moveTo>
                    <a:pt x="117" y="27"/>
                  </a:moveTo>
                  <a:lnTo>
                    <a:pt x="89" y="114"/>
                  </a:lnTo>
                  <a:lnTo>
                    <a:pt x="0" y="140"/>
                  </a:lnTo>
                  <a:lnTo>
                    <a:pt x="4" y="135"/>
                  </a:lnTo>
                  <a:lnTo>
                    <a:pt x="13" y="120"/>
                  </a:lnTo>
                  <a:lnTo>
                    <a:pt x="26" y="98"/>
                  </a:lnTo>
                  <a:lnTo>
                    <a:pt x="40" y="72"/>
                  </a:lnTo>
                  <a:lnTo>
                    <a:pt x="51" y="47"/>
                  </a:lnTo>
                  <a:lnTo>
                    <a:pt x="59" y="24"/>
                  </a:lnTo>
                  <a:lnTo>
                    <a:pt x="61" y="8"/>
                  </a:lnTo>
                  <a:lnTo>
                    <a:pt x="55" y="1"/>
                  </a:lnTo>
                  <a:lnTo>
                    <a:pt x="48" y="0"/>
                  </a:lnTo>
                  <a:lnTo>
                    <a:pt x="49" y="0"/>
                  </a:lnTo>
                  <a:lnTo>
                    <a:pt x="57" y="1"/>
                  </a:lnTo>
                  <a:lnTo>
                    <a:pt x="68" y="2"/>
                  </a:lnTo>
                  <a:lnTo>
                    <a:pt x="83" y="5"/>
                  </a:lnTo>
                  <a:lnTo>
                    <a:pt x="97" y="11"/>
                  </a:lnTo>
                  <a:lnTo>
                    <a:pt x="109" y="18"/>
                  </a:lnTo>
                  <a:lnTo>
                    <a:pt x="117" y="2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5" name="Freeform 130"/>
            <p:cNvSpPr>
              <a:spLocks noChangeArrowheads="1"/>
            </p:cNvSpPr>
            <p:nvPr/>
          </p:nvSpPr>
          <p:spPr bwMode="auto">
            <a:xfrm>
              <a:off x="481" y="350"/>
              <a:ext cx="176" cy="201"/>
            </a:xfrm>
            <a:custGeom>
              <a:avLst/>
              <a:gdLst>
                <a:gd name="T0" fmla="*/ 352 w 352"/>
                <a:gd name="T1" fmla="*/ 0 h 402"/>
                <a:gd name="T2" fmla="*/ 350 w 352"/>
                <a:gd name="T3" fmla="*/ 19 h 402"/>
                <a:gd name="T4" fmla="*/ 349 w 352"/>
                <a:gd name="T5" fmla="*/ 66 h 402"/>
                <a:gd name="T6" fmla="*/ 347 w 352"/>
                <a:gd name="T7" fmla="*/ 117 h 402"/>
                <a:gd name="T8" fmla="*/ 345 w 352"/>
                <a:gd name="T9" fmla="*/ 154 h 402"/>
                <a:gd name="T10" fmla="*/ 341 w 352"/>
                <a:gd name="T11" fmla="*/ 170 h 402"/>
                <a:gd name="T12" fmla="*/ 335 w 352"/>
                <a:gd name="T13" fmla="*/ 191 h 402"/>
                <a:gd name="T14" fmla="*/ 327 w 352"/>
                <a:gd name="T15" fmla="*/ 215 h 402"/>
                <a:gd name="T16" fmla="*/ 318 w 352"/>
                <a:gd name="T17" fmla="*/ 241 h 402"/>
                <a:gd name="T18" fmla="*/ 310 w 352"/>
                <a:gd name="T19" fmla="*/ 266 h 402"/>
                <a:gd name="T20" fmla="*/ 302 w 352"/>
                <a:gd name="T21" fmla="*/ 288 h 402"/>
                <a:gd name="T22" fmla="*/ 295 w 352"/>
                <a:gd name="T23" fmla="*/ 305 h 402"/>
                <a:gd name="T24" fmla="*/ 292 w 352"/>
                <a:gd name="T25" fmla="*/ 314 h 402"/>
                <a:gd name="T26" fmla="*/ 286 w 352"/>
                <a:gd name="T27" fmla="*/ 322 h 402"/>
                <a:gd name="T28" fmla="*/ 273 w 352"/>
                <a:gd name="T29" fmla="*/ 335 h 402"/>
                <a:gd name="T30" fmla="*/ 256 w 352"/>
                <a:gd name="T31" fmla="*/ 350 h 402"/>
                <a:gd name="T32" fmla="*/ 234 w 352"/>
                <a:gd name="T33" fmla="*/ 366 h 402"/>
                <a:gd name="T34" fmla="*/ 211 w 352"/>
                <a:gd name="T35" fmla="*/ 382 h 402"/>
                <a:gd name="T36" fmla="*/ 187 w 352"/>
                <a:gd name="T37" fmla="*/ 394 h 402"/>
                <a:gd name="T38" fmla="*/ 164 w 352"/>
                <a:gd name="T39" fmla="*/ 402 h 402"/>
                <a:gd name="T40" fmla="*/ 142 w 352"/>
                <a:gd name="T41" fmla="*/ 402 h 402"/>
                <a:gd name="T42" fmla="*/ 120 w 352"/>
                <a:gd name="T43" fmla="*/ 393 h 402"/>
                <a:gd name="T44" fmla="*/ 97 w 352"/>
                <a:gd name="T45" fmla="*/ 374 h 402"/>
                <a:gd name="T46" fmla="*/ 73 w 352"/>
                <a:gd name="T47" fmla="*/ 351 h 402"/>
                <a:gd name="T48" fmla="*/ 51 w 352"/>
                <a:gd name="T49" fmla="*/ 325 h 402"/>
                <a:gd name="T50" fmla="*/ 31 w 352"/>
                <a:gd name="T51" fmla="*/ 299 h 402"/>
                <a:gd name="T52" fmla="*/ 15 w 352"/>
                <a:gd name="T53" fmla="*/ 278 h 402"/>
                <a:gd name="T54" fmla="*/ 4 w 352"/>
                <a:gd name="T55" fmla="*/ 261 h 402"/>
                <a:gd name="T56" fmla="*/ 0 w 352"/>
                <a:gd name="T57" fmla="*/ 256 h 402"/>
                <a:gd name="T58" fmla="*/ 6 w 352"/>
                <a:gd name="T59" fmla="*/ 257 h 402"/>
                <a:gd name="T60" fmla="*/ 21 w 352"/>
                <a:gd name="T61" fmla="*/ 260 h 402"/>
                <a:gd name="T62" fmla="*/ 43 w 352"/>
                <a:gd name="T63" fmla="*/ 266 h 402"/>
                <a:gd name="T64" fmla="*/ 69 w 352"/>
                <a:gd name="T65" fmla="*/ 271 h 402"/>
                <a:gd name="T66" fmla="*/ 97 w 352"/>
                <a:gd name="T67" fmla="*/ 276 h 402"/>
                <a:gd name="T68" fmla="*/ 125 w 352"/>
                <a:gd name="T69" fmla="*/ 280 h 402"/>
                <a:gd name="T70" fmla="*/ 148 w 352"/>
                <a:gd name="T71" fmla="*/ 281 h 402"/>
                <a:gd name="T72" fmla="*/ 164 w 352"/>
                <a:gd name="T73" fmla="*/ 280 h 402"/>
                <a:gd name="T74" fmla="*/ 172 w 352"/>
                <a:gd name="T75" fmla="*/ 275 h 402"/>
                <a:gd name="T76" fmla="*/ 182 w 352"/>
                <a:gd name="T77" fmla="*/ 267 h 402"/>
                <a:gd name="T78" fmla="*/ 195 w 352"/>
                <a:gd name="T79" fmla="*/ 254 h 402"/>
                <a:gd name="T80" fmla="*/ 209 w 352"/>
                <a:gd name="T81" fmla="*/ 238 h 402"/>
                <a:gd name="T82" fmla="*/ 224 w 352"/>
                <a:gd name="T83" fmla="*/ 220 h 402"/>
                <a:gd name="T84" fmla="*/ 240 w 352"/>
                <a:gd name="T85" fmla="*/ 198 h 402"/>
                <a:gd name="T86" fmla="*/ 256 w 352"/>
                <a:gd name="T87" fmla="*/ 176 h 402"/>
                <a:gd name="T88" fmla="*/ 273 w 352"/>
                <a:gd name="T89" fmla="*/ 152 h 402"/>
                <a:gd name="T90" fmla="*/ 288 w 352"/>
                <a:gd name="T91" fmla="*/ 129 h 402"/>
                <a:gd name="T92" fmla="*/ 304 w 352"/>
                <a:gd name="T93" fmla="*/ 105 h 402"/>
                <a:gd name="T94" fmla="*/ 317 w 352"/>
                <a:gd name="T95" fmla="*/ 82 h 402"/>
                <a:gd name="T96" fmla="*/ 330 w 352"/>
                <a:gd name="T97" fmla="*/ 60 h 402"/>
                <a:gd name="T98" fmla="*/ 339 w 352"/>
                <a:gd name="T99" fmla="*/ 40 h 402"/>
                <a:gd name="T100" fmla="*/ 347 w 352"/>
                <a:gd name="T101" fmla="*/ 24 h 402"/>
                <a:gd name="T102" fmla="*/ 350 w 352"/>
                <a:gd name="T103" fmla="*/ 10 h 402"/>
                <a:gd name="T104" fmla="*/ 352 w 352"/>
                <a:gd name="T105" fmla="*/ 0 h 4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2"/>
                <a:gd name="T160" fmla="*/ 0 h 402"/>
                <a:gd name="T161" fmla="*/ 352 w 352"/>
                <a:gd name="T162" fmla="*/ 402 h 4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2" h="402">
                  <a:moveTo>
                    <a:pt x="352" y="0"/>
                  </a:moveTo>
                  <a:lnTo>
                    <a:pt x="350" y="19"/>
                  </a:lnTo>
                  <a:lnTo>
                    <a:pt x="349" y="66"/>
                  </a:lnTo>
                  <a:lnTo>
                    <a:pt x="347" y="117"/>
                  </a:lnTo>
                  <a:lnTo>
                    <a:pt x="345" y="154"/>
                  </a:lnTo>
                  <a:lnTo>
                    <a:pt x="341" y="170"/>
                  </a:lnTo>
                  <a:lnTo>
                    <a:pt x="335" y="191"/>
                  </a:lnTo>
                  <a:lnTo>
                    <a:pt x="327" y="215"/>
                  </a:lnTo>
                  <a:lnTo>
                    <a:pt x="318" y="241"/>
                  </a:lnTo>
                  <a:lnTo>
                    <a:pt x="310" y="266"/>
                  </a:lnTo>
                  <a:lnTo>
                    <a:pt x="302" y="288"/>
                  </a:lnTo>
                  <a:lnTo>
                    <a:pt x="295" y="305"/>
                  </a:lnTo>
                  <a:lnTo>
                    <a:pt x="292" y="314"/>
                  </a:lnTo>
                  <a:lnTo>
                    <a:pt x="286" y="322"/>
                  </a:lnTo>
                  <a:lnTo>
                    <a:pt x="273" y="335"/>
                  </a:lnTo>
                  <a:lnTo>
                    <a:pt x="256" y="350"/>
                  </a:lnTo>
                  <a:lnTo>
                    <a:pt x="234" y="366"/>
                  </a:lnTo>
                  <a:lnTo>
                    <a:pt x="211" y="382"/>
                  </a:lnTo>
                  <a:lnTo>
                    <a:pt x="187" y="394"/>
                  </a:lnTo>
                  <a:lnTo>
                    <a:pt x="164" y="402"/>
                  </a:lnTo>
                  <a:lnTo>
                    <a:pt x="142" y="402"/>
                  </a:lnTo>
                  <a:lnTo>
                    <a:pt x="120" y="393"/>
                  </a:lnTo>
                  <a:lnTo>
                    <a:pt x="97" y="374"/>
                  </a:lnTo>
                  <a:lnTo>
                    <a:pt x="73" y="351"/>
                  </a:lnTo>
                  <a:lnTo>
                    <a:pt x="51" y="325"/>
                  </a:lnTo>
                  <a:lnTo>
                    <a:pt x="31" y="299"/>
                  </a:lnTo>
                  <a:lnTo>
                    <a:pt x="15" y="278"/>
                  </a:lnTo>
                  <a:lnTo>
                    <a:pt x="4" y="261"/>
                  </a:lnTo>
                  <a:lnTo>
                    <a:pt x="0" y="256"/>
                  </a:lnTo>
                  <a:lnTo>
                    <a:pt x="6" y="257"/>
                  </a:lnTo>
                  <a:lnTo>
                    <a:pt x="21" y="260"/>
                  </a:lnTo>
                  <a:lnTo>
                    <a:pt x="43" y="266"/>
                  </a:lnTo>
                  <a:lnTo>
                    <a:pt x="69" y="271"/>
                  </a:lnTo>
                  <a:lnTo>
                    <a:pt x="97" y="276"/>
                  </a:lnTo>
                  <a:lnTo>
                    <a:pt x="125" y="280"/>
                  </a:lnTo>
                  <a:lnTo>
                    <a:pt x="148" y="281"/>
                  </a:lnTo>
                  <a:lnTo>
                    <a:pt x="164" y="280"/>
                  </a:lnTo>
                  <a:lnTo>
                    <a:pt x="172" y="275"/>
                  </a:lnTo>
                  <a:lnTo>
                    <a:pt x="182" y="267"/>
                  </a:lnTo>
                  <a:lnTo>
                    <a:pt x="195" y="254"/>
                  </a:lnTo>
                  <a:lnTo>
                    <a:pt x="209" y="238"/>
                  </a:lnTo>
                  <a:lnTo>
                    <a:pt x="224" y="220"/>
                  </a:lnTo>
                  <a:lnTo>
                    <a:pt x="240" y="198"/>
                  </a:lnTo>
                  <a:lnTo>
                    <a:pt x="256" y="176"/>
                  </a:lnTo>
                  <a:lnTo>
                    <a:pt x="273" y="152"/>
                  </a:lnTo>
                  <a:lnTo>
                    <a:pt x="288" y="129"/>
                  </a:lnTo>
                  <a:lnTo>
                    <a:pt x="304" y="105"/>
                  </a:lnTo>
                  <a:lnTo>
                    <a:pt x="317" y="82"/>
                  </a:lnTo>
                  <a:lnTo>
                    <a:pt x="330" y="60"/>
                  </a:lnTo>
                  <a:lnTo>
                    <a:pt x="339" y="40"/>
                  </a:lnTo>
                  <a:lnTo>
                    <a:pt x="347" y="24"/>
                  </a:lnTo>
                  <a:lnTo>
                    <a:pt x="350" y="10"/>
                  </a:lnTo>
                  <a:lnTo>
                    <a:pt x="352" y="0"/>
                  </a:lnTo>
                  <a:close/>
                </a:path>
              </a:pathLst>
            </a:custGeom>
            <a:solidFill>
              <a:srgbClr val="96D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6" name="Freeform 131"/>
            <p:cNvSpPr>
              <a:spLocks noChangeArrowheads="1"/>
            </p:cNvSpPr>
            <p:nvPr/>
          </p:nvSpPr>
          <p:spPr bwMode="auto">
            <a:xfrm>
              <a:off x="695" y="588"/>
              <a:ext cx="59" cy="83"/>
            </a:xfrm>
            <a:custGeom>
              <a:avLst/>
              <a:gdLst>
                <a:gd name="T0" fmla="*/ 117 w 117"/>
                <a:gd name="T1" fmla="*/ 9 h 166"/>
                <a:gd name="T2" fmla="*/ 31 w 117"/>
                <a:gd name="T3" fmla="*/ 166 h 166"/>
                <a:gd name="T4" fmla="*/ 26 w 117"/>
                <a:gd name="T5" fmla="*/ 164 h 166"/>
                <a:gd name="T6" fmla="*/ 17 w 117"/>
                <a:gd name="T7" fmla="*/ 160 h 166"/>
                <a:gd name="T8" fmla="*/ 7 w 117"/>
                <a:gd name="T9" fmla="*/ 153 h 166"/>
                <a:gd name="T10" fmla="*/ 0 w 117"/>
                <a:gd name="T11" fmla="*/ 146 h 166"/>
                <a:gd name="T12" fmla="*/ 0 w 117"/>
                <a:gd name="T13" fmla="*/ 139 h 166"/>
                <a:gd name="T14" fmla="*/ 2 w 117"/>
                <a:gd name="T15" fmla="*/ 130 h 166"/>
                <a:gd name="T16" fmla="*/ 6 w 117"/>
                <a:gd name="T17" fmla="*/ 117 h 166"/>
                <a:gd name="T18" fmla="*/ 11 w 117"/>
                <a:gd name="T19" fmla="*/ 105 h 166"/>
                <a:gd name="T20" fmla="*/ 17 w 117"/>
                <a:gd name="T21" fmla="*/ 91 h 166"/>
                <a:gd name="T22" fmla="*/ 24 w 117"/>
                <a:gd name="T23" fmla="*/ 78 h 166"/>
                <a:gd name="T24" fmla="*/ 30 w 117"/>
                <a:gd name="T25" fmla="*/ 68 h 166"/>
                <a:gd name="T26" fmla="*/ 36 w 117"/>
                <a:gd name="T27" fmla="*/ 60 h 166"/>
                <a:gd name="T28" fmla="*/ 41 w 117"/>
                <a:gd name="T29" fmla="*/ 53 h 166"/>
                <a:gd name="T30" fmla="*/ 48 w 117"/>
                <a:gd name="T31" fmla="*/ 45 h 166"/>
                <a:gd name="T32" fmla="*/ 55 w 117"/>
                <a:gd name="T33" fmla="*/ 35 h 166"/>
                <a:gd name="T34" fmla="*/ 63 w 117"/>
                <a:gd name="T35" fmla="*/ 26 h 166"/>
                <a:gd name="T36" fmla="*/ 71 w 117"/>
                <a:gd name="T37" fmla="*/ 18 h 166"/>
                <a:gd name="T38" fmla="*/ 78 w 117"/>
                <a:gd name="T39" fmla="*/ 10 h 166"/>
                <a:gd name="T40" fmla="*/ 85 w 117"/>
                <a:gd name="T41" fmla="*/ 4 h 166"/>
                <a:gd name="T42" fmla="*/ 91 w 117"/>
                <a:gd name="T43" fmla="*/ 1 h 166"/>
                <a:gd name="T44" fmla="*/ 101 w 117"/>
                <a:gd name="T45" fmla="*/ 0 h 166"/>
                <a:gd name="T46" fmla="*/ 109 w 117"/>
                <a:gd name="T47" fmla="*/ 2 h 166"/>
                <a:gd name="T48" fmla="*/ 115 w 117"/>
                <a:gd name="T49" fmla="*/ 7 h 166"/>
                <a:gd name="T50" fmla="*/ 117 w 117"/>
                <a:gd name="T51" fmla="*/ 9 h 1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7"/>
                <a:gd name="T79" fmla="*/ 0 h 166"/>
                <a:gd name="T80" fmla="*/ 117 w 117"/>
                <a:gd name="T81" fmla="*/ 166 h 16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7" h="166">
                  <a:moveTo>
                    <a:pt x="117" y="9"/>
                  </a:moveTo>
                  <a:lnTo>
                    <a:pt x="31" y="166"/>
                  </a:lnTo>
                  <a:lnTo>
                    <a:pt x="26" y="164"/>
                  </a:lnTo>
                  <a:lnTo>
                    <a:pt x="17" y="160"/>
                  </a:lnTo>
                  <a:lnTo>
                    <a:pt x="7" y="153"/>
                  </a:lnTo>
                  <a:lnTo>
                    <a:pt x="0" y="146"/>
                  </a:lnTo>
                  <a:lnTo>
                    <a:pt x="0" y="139"/>
                  </a:lnTo>
                  <a:lnTo>
                    <a:pt x="2" y="130"/>
                  </a:lnTo>
                  <a:lnTo>
                    <a:pt x="6" y="117"/>
                  </a:lnTo>
                  <a:lnTo>
                    <a:pt x="11" y="105"/>
                  </a:lnTo>
                  <a:lnTo>
                    <a:pt x="17" y="91"/>
                  </a:lnTo>
                  <a:lnTo>
                    <a:pt x="24" y="78"/>
                  </a:lnTo>
                  <a:lnTo>
                    <a:pt x="30" y="68"/>
                  </a:lnTo>
                  <a:lnTo>
                    <a:pt x="36" y="60"/>
                  </a:lnTo>
                  <a:lnTo>
                    <a:pt x="41" y="53"/>
                  </a:lnTo>
                  <a:lnTo>
                    <a:pt x="48" y="45"/>
                  </a:lnTo>
                  <a:lnTo>
                    <a:pt x="55" y="35"/>
                  </a:lnTo>
                  <a:lnTo>
                    <a:pt x="63" y="26"/>
                  </a:lnTo>
                  <a:lnTo>
                    <a:pt x="71" y="18"/>
                  </a:lnTo>
                  <a:lnTo>
                    <a:pt x="78" y="10"/>
                  </a:lnTo>
                  <a:lnTo>
                    <a:pt x="85" y="4"/>
                  </a:lnTo>
                  <a:lnTo>
                    <a:pt x="91" y="1"/>
                  </a:lnTo>
                  <a:lnTo>
                    <a:pt x="101" y="0"/>
                  </a:lnTo>
                  <a:lnTo>
                    <a:pt x="109" y="2"/>
                  </a:lnTo>
                  <a:lnTo>
                    <a:pt x="115" y="7"/>
                  </a:lnTo>
                  <a:lnTo>
                    <a:pt x="117"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7" name="Freeform 132"/>
            <p:cNvSpPr>
              <a:spLocks noChangeArrowheads="1"/>
            </p:cNvSpPr>
            <p:nvPr/>
          </p:nvSpPr>
          <p:spPr bwMode="auto">
            <a:xfrm>
              <a:off x="700" y="585"/>
              <a:ext cx="64" cy="80"/>
            </a:xfrm>
            <a:custGeom>
              <a:avLst/>
              <a:gdLst>
                <a:gd name="T0" fmla="*/ 128 w 128"/>
                <a:gd name="T1" fmla="*/ 0 h 160"/>
                <a:gd name="T2" fmla="*/ 20 w 128"/>
                <a:gd name="T3" fmla="*/ 160 h 160"/>
                <a:gd name="T4" fmla="*/ 17 w 128"/>
                <a:gd name="T5" fmla="*/ 160 h 160"/>
                <a:gd name="T6" fmla="*/ 12 w 128"/>
                <a:gd name="T7" fmla="*/ 160 h 160"/>
                <a:gd name="T8" fmla="*/ 5 w 128"/>
                <a:gd name="T9" fmla="*/ 158 h 160"/>
                <a:gd name="T10" fmla="*/ 0 w 128"/>
                <a:gd name="T11" fmla="*/ 152 h 160"/>
                <a:gd name="T12" fmla="*/ 0 w 128"/>
                <a:gd name="T13" fmla="*/ 145 h 160"/>
                <a:gd name="T14" fmla="*/ 1 w 128"/>
                <a:gd name="T15" fmla="*/ 136 h 160"/>
                <a:gd name="T16" fmla="*/ 6 w 128"/>
                <a:gd name="T17" fmla="*/ 123 h 160"/>
                <a:gd name="T18" fmla="*/ 10 w 128"/>
                <a:gd name="T19" fmla="*/ 111 h 160"/>
                <a:gd name="T20" fmla="*/ 17 w 128"/>
                <a:gd name="T21" fmla="*/ 97 h 160"/>
                <a:gd name="T22" fmla="*/ 23 w 128"/>
                <a:gd name="T23" fmla="*/ 84 h 160"/>
                <a:gd name="T24" fmla="*/ 29 w 128"/>
                <a:gd name="T25" fmla="*/ 74 h 160"/>
                <a:gd name="T26" fmla="*/ 35 w 128"/>
                <a:gd name="T27" fmla="*/ 66 h 160"/>
                <a:gd name="T28" fmla="*/ 40 w 128"/>
                <a:gd name="T29" fmla="*/ 59 h 160"/>
                <a:gd name="T30" fmla="*/ 47 w 128"/>
                <a:gd name="T31" fmla="*/ 51 h 160"/>
                <a:gd name="T32" fmla="*/ 54 w 128"/>
                <a:gd name="T33" fmla="*/ 41 h 160"/>
                <a:gd name="T34" fmla="*/ 63 w 128"/>
                <a:gd name="T35" fmla="*/ 32 h 160"/>
                <a:gd name="T36" fmla="*/ 71 w 128"/>
                <a:gd name="T37" fmla="*/ 24 h 160"/>
                <a:gd name="T38" fmla="*/ 78 w 128"/>
                <a:gd name="T39" fmla="*/ 16 h 160"/>
                <a:gd name="T40" fmla="*/ 85 w 128"/>
                <a:gd name="T41" fmla="*/ 10 h 160"/>
                <a:gd name="T42" fmla="*/ 91 w 128"/>
                <a:gd name="T43" fmla="*/ 7 h 160"/>
                <a:gd name="T44" fmla="*/ 97 w 128"/>
                <a:gd name="T45" fmla="*/ 5 h 160"/>
                <a:gd name="T46" fmla="*/ 103 w 128"/>
                <a:gd name="T47" fmla="*/ 3 h 160"/>
                <a:gd name="T48" fmla="*/ 108 w 128"/>
                <a:gd name="T49" fmla="*/ 1 h 160"/>
                <a:gd name="T50" fmla="*/ 114 w 128"/>
                <a:gd name="T51" fmla="*/ 1 h 160"/>
                <a:gd name="T52" fmla="*/ 120 w 128"/>
                <a:gd name="T53" fmla="*/ 0 h 160"/>
                <a:gd name="T54" fmla="*/ 124 w 128"/>
                <a:gd name="T55" fmla="*/ 0 h 160"/>
                <a:gd name="T56" fmla="*/ 127 w 128"/>
                <a:gd name="T57" fmla="*/ 0 h 160"/>
                <a:gd name="T58" fmla="*/ 128 w 128"/>
                <a:gd name="T59" fmla="*/ 0 h 1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8"/>
                <a:gd name="T91" fmla="*/ 0 h 160"/>
                <a:gd name="T92" fmla="*/ 128 w 128"/>
                <a:gd name="T93" fmla="*/ 160 h 1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8" h="160">
                  <a:moveTo>
                    <a:pt x="128" y="0"/>
                  </a:moveTo>
                  <a:lnTo>
                    <a:pt x="20" y="160"/>
                  </a:lnTo>
                  <a:lnTo>
                    <a:pt x="17" y="160"/>
                  </a:lnTo>
                  <a:lnTo>
                    <a:pt x="12" y="160"/>
                  </a:lnTo>
                  <a:lnTo>
                    <a:pt x="5" y="158"/>
                  </a:lnTo>
                  <a:lnTo>
                    <a:pt x="0" y="152"/>
                  </a:lnTo>
                  <a:lnTo>
                    <a:pt x="0" y="145"/>
                  </a:lnTo>
                  <a:lnTo>
                    <a:pt x="1" y="136"/>
                  </a:lnTo>
                  <a:lnTo>
                    <a:pt x="6" y="123"/>
                  </a:lnTo>
                  <a:lnTo>
                    <a:pt x="10" y="111"/>
                  </a:lnTo>
                  <a:lnTo>
                    <a:pt x="17" y="97"/>
                  </a:lnTo>
                  <a:lnTo>
                    <a:pt x="23" y="84"/>
                  </a:lnTo>
                  <a:lnTo>
                    <a:pt x="29" y="74"/>
                  </a:lnTo>
                  <a:lnTo>
                    <a:pt x="35" y="66"/>
                  </a:lnTo>
                  <a:lnTo>
                    <a:pt x="40" y="59"/>
                  </a:lnTo>
                  <a:lnTo>
                    <a:pt x="47" y="51"/>
                  </a:lnTo>
                  <a:lnTo>
                    <a:pt x="54" y="41"/>
                  </a:lnTo>
                  <a:lnTo>
                    <a:pt x="63" y="32"/>
                  </a:lnTo>
                  <a:lnTo>
                    <a:pt x="71" y="24"/>
                  </a:lnTo>
                  <a:lnTo>
                    <a:pt x="78" y="16"/>
                  </a:lnTo>
                  <a:lnTo>
                    <a:pt x="85" y="10"/>
                  </a:lnTo>
                  <a:lnTo>
                    <a:pt x="91" y="7"/>
                  </a:lnTo>
                  <a:lnTo>
                    <a:pt x="97" y="5"/>
                  </a:lnTo>
                  <a:lnTo>
                    <a:pt x="103" y="3"/>
                  </a:lnTo>
                  <a:lnTo>
                    <a:pt x="108" y="1"/>
                  </a:lnTo>
                  <a:lnTo>
                    <a:pt x="114" y="1"/>
                  </a:lnTo>
                  <a:lnTo>
                    <a:pt x="120" y="0"/>
                  </a:lnTo>
                  <a:lnTo>
                    <a:pt x="124" y="0"/>
                  </a:lnTo>
                  <a:lnTo>
                    <a:pt x="127" y="0"/>
                  </a:lnTo>
                  <a:lnTo>
                    <a:pt x="128"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8" name="Freeform 133"/>
            <p:cNvSpPr>
              <a:spLocks noChangeArrowheads="1"/>
            </p:cNvSpPr>
            <p:nvPr/>
          </p:nvSpPr>
          <p:spPr bwMode="auto">
            <a:xfrm>
              <a:off x="702" y="586"/>
              <a:ext cx="61" cy="79"/>
            </a:xfrm>
            <a:custGeom>
              <a:avLst/>
              <a:gdLst>
                <a:gd name="T0" fmla="*/ 105 w 124"/>
                <a:gd name="T1" fmla="*/ 6 h 159"/>
                <a:gd name="T2" fmla="*/ 101 w 124"/>
                <a:gd name="T3" fmla="*/ 10 h 159"/>
                <a:gd name="T4" fmla="*/ 94 w 124"/>
                <a:gd name="T5" fmla="*/ 17 h 159"/>
                <a:gd name="T6" fmla="*/ 86 w 124"/>
                <a:gd name="T7" fmla="*/ 28 h 159"/>
                <a:gd name="T8" fmla="*/ 77 w 124"/>
                <a:gd name="T9" fmla="*/ 39 h 159"/>
                <a:gd name="T10" fmla="*/ 67 w 124"/>
                <a:gd name="T11" fmla="*/ 50 h 159"/>
                <a:gd name="T12" fmla="*/ 59 w 124"/>
                <a:gd name="T13" fmla="*/ 60 h 159"/>
                <a:gd name="T14" fmla="*/ 52 w 124"/>
                <a:gd name="T15" fmla="*/ 68 h 159"/>
                <a:gd name="T16" fmla="*/ 49 w 124"/>
                <a:gd name="T17" fmla="*/ 73 h 159"/>
                <a:gd name="T18" fmla="*/ 45 w 124"/>
                <a:gd name="T19" fmla="*/ 80 h 159"/>
                <a:gd name="T20" fmla="*/ 42 w 124"/>
                <a:gd name="T21" fmla="*/ 88 h 159"/>
                <a:gd name="T22" fmla="*/ 37 w 124"/>
                <a:gd name="T23" fmla="*/ 97 h 159"/>
                <a:gd name="T24" fmla="*/ 32 w 124"/>
                <a:gd name="T25" fmla="*/ 107 h 159"/>
                <a:gd name="T26" fmla="*/ 25 w 124"/>
                <a:gd name="T27" fmla="*/ 119 h 159"/>
                <a:gd name="T28" fmla="*/ 15 w 124"/>
                <a:gd name="T29" fmla="*/ 133 h 159"/>
                <a:gd name="T30" fmla="*/ 7 w 124"/>
                <a:gd name="T31" fmla="*/ 146 h 159"/>
                <a:gd name="T32" fmla="*/ 0 w 124"/>
                <a:gd name="T33" fmla="*/ 156 h 159"/>
                <a:gd name="T34" fmla="*/ 5 w 124"/>
                <a:gd name="T35" fmla="*/ 158 h 159"/>
                <a:gd name="T36" fmla="*/ 11 w 124"/>
                <a:gd name="T37" fmla="*/ 159 h 159"/>
                <a:gd name="T38" fmla="*/ 15 w 124"/>
                <a:gd name="T39" fmla="*/ 159 h 159"/>
                <a:gd name="T40" fmla="*/ 17 w 124"/>
                <a:gd name="T41" fmla="*/ 159 h 159"/>
                <a:gd name="T42" fmla="*/ 124 w 124"/>
                <a:gd name="T43" fmla="*/ 0 h 159"/>
                <a:gd name="T44" fmla="*/ 118 w 124"/>
                <a:gd name="T45" fmla="*/ 0 h 159"/>
                <a:gd name="T46" fmla="*/ 113 w 124"/>
                <a:gd name="T47" fmla="*/ 1 h 159"/>
                <a:gd name="T48" fmla="*/ 109 w 124"/>
                <a:gd name="T49" fmla="*/ 4 h 159"/>
                <a:gd name="T50" fmla="*/ 105 w 124"/>
                <a:gd name="T51" fmla="*/ 6 h 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59"/>
                <a:gd name="T80" fmla="*/ 124 w 124"/>
                <a:gd name="T81" fmla="*/ 159 h 1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59">
                  <a:moveTo>
                    <a:pt x="105" y="6"/>
                  </a:moveTo>
                  <a:lnTo>
                    <a:pt x="101" y="10"/>
                  </a:lnTo>
                  <a:lnTo>
                    <a:pt x="94" y="17"/>
                  </a:lnTo>
                  <a:lnTo>
                    <a:pt x="86" y="28"/>
                  </a:lnTo>
                  <a:lnTo>
                    <a:pt x="77" y="39"/>
                  </a:lnTo>
                  <a:lnTo>
                    <a:pt x="67" y="50"/>
                  </a:lnTo>
                  <a:lnTo>
                    <a:pt x="59" y="60"/>
                  </a:lnTo>
                  <a:lnTo>
                    <a:pt x="52" y="68"/>
                  </a:lnTo>
                  <a:lnTo>
                    <a:pt x="49" y="73"/>
                  </a:lnTo>
                  <a:lnTo>
                    <a:pt x="45" y="80"/>
                  </a:lnTo>
                  <a:lnTo>
                    <a:pt x="42" y="88"/>
                  </a:lnTo>
                  <a:lnTo>
                    <a:pt x="37" y="97"/>
                  </a:lnTo>
                  <a:lnTo>
                    <a:pt x="32" y="107"/>
                  </a:lnTo>
                  <a:lnTo>
                    <a:pt x="25" y="119"/>
                  </a:lnTo>
                  <a:lnTo>
                    <a:pt x="15" y="133"/>
                  </a:lnTo>
                  <a:lnTo>
                    <a:pt x="7" y="146"/>
                  </a:lnTo>
                  <a:lnTo>
                    <a:pt x="0" y="156"/>
                  </a:lnTo>
                  <a:lnTo>
                    <a:pt x="5" y="158"/>
                  </a:lnTo>
                  <a:lnTo>
                    <a:pt x="11" y="159"/>
                  </a:lnTo>
                  <a:lnTo>
                    <a:pt x="15" y="159"/>
                  </a:lnTo>
                  <a:lnTo>
                    <a:pt x="17" y="159"/>
                  </a:lnTo>
                  <a:lnTo>
                    <a:pt x="124" y="0"/>
                  </a:lnTo>
                  <a:lnTo>
                    <a:pt x="118" y="0"/>
                  </a:lnTo>
                  <a:lnTo>
                    <a:pt x="113" y="1"/>
                  </a:lnTo>
                  <a:lnTo>
                    <a:pt x="109" y="4"/>
                  </a:lnTo>
                  <a:lnTo>
                    <a:pt x="105" y="6"/>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9" name="Freeform 134"/>
            <p:cNvSpPr>
              <a:spLocks noChangeArrowheads="1"/>
            </p:cNvSpPr>
            <p:nvPr/>
          </p:nvSpPr>
          <p:spPr bwMode="auto">
            <a:xfrm>
              <a:off x="460" y="174"/>
              <a:ext cx="15" cy="11"/>
            </a:xfrm>
            <a:custGeom>
              <a:avLst/>
              <a:gdLst>
                <a:gd name="T0" fmla="*/ 0 w 29"/>
                <a:gd name="T1" fmla="*/ 10 h 21"/>
                <a:gd name="T2" fmla="*/ 0 w 29"/>
                <a:gd name="T3" fmla="*/ 11 h 21"/>
                <a:gd name="T4" fmla="*/ 1 w 29"/>
                <a:gd name="T5" fmla="*/ 13 h 21"/>
                <a:gd name="T6" fmla="*/ 2 w 29"/>
                <a:gd name="T7" fmla="*/ 14 h 21"/>
                <a:gd name="T8" fmla="*/ 2 w 29"/>
                <a:gd name="T9" fmla="*/ 17 h 21"/>
                <a:gd name="T10" fmla="*/ 5 w 29"/>
                <a:gd name="T11" fmla="*/ 20 h 21"/>
                <a:gd name="T12" fmla="*/ 10 w 29"/>
                <a:gd name="T13" fmla="*/ 21 h 21"/>
                <a:gd name="T14" fmla="*/ 16 w 29"/>
                <a:gd name="T15" fmla="*/ 21 h 21"/>
                <a:gd name="T16" fmla="*/ 21 w 29"/>
                <a:gd name="T17" fmla="*/ 20 h 21"/>
                <a:gd name="T18" fmla="*/ 26 w 29"/>
                <a:gd name="T19" fmla="*/ 15 h 21"/>
                <a:gd name="T20" fmla="*/ 29 w 29"/>
                <a:gd name="T21" fmla="*/ 11 h 21"/>
                <a:gd name="T22" fmla="*/ 29 w 29"/>
                <a:gd name="T23" fmla="*/ 6 h 21"/>
                <a:gd name="T24" fmla="*/ 28 w 29"/>
                <a:gd name="T25" fmla="*/ 0 h 21"/>
                <a:gd name="T26" fmla="*/ 28 w 29"/>
                <a:gd name="T27" fmla="*/ 0 h 21"/>
                <a:gd name="T28" fmla="*/ 28 w 29"/>
                <a:gd name="T29" fmla="*/ 0 h 21"/>
                <a:gd name="T30" fmla="*/ 28 w 29"/>
                <a:gd name="T31" fmla="*/ 0 h 21"/>
                <a:gd name="T32" fmla="*/ 28 w 29"/>
                <a:gd name="T33" fmla="*/ 0 h 21"/>
                <a:gd name="T34" fmla="*/ 21 w 29"/>
                <a:gd name="T35" fmla="*/ 0 h 21"/>
                <a:gd name="T36" fmla="*/ 13 w 29"/>
                <a:gd name="T37" fmla="*/ 3 h 21"/>
                <a:gd name="T38" fmla="*/ 6 w 29"/>
                <a:gd name="T39" fmla="*/ 5 h 21"/>
                <a:gd name="T40" fmla="*/ 0 w 29"/>
                <a:gd name="T41" fmla="*/ 1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21"/>
                <a:gd name="T65" fmla="*/ 29 w 29"/>
                <a:gd name="T66" fmla="*/ 21 h 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21">
                  <a:moveTo>
                    <a:pt x="0" y="10"/>
                  </a:moveTo>
                  <a:lnTo>
                    <a:pt x="0" y="11"/>
                  </a:lnTo>
                  <a:lnTo>
                    <a:pt x="1" y="13"/>
                  </a:lnTo>
                  <a:lnTo>
                    <a:pt x="2" y="14"/>
                  </a:lnTo>
                  <a:lnTo>
                    <a:pt x="2" y="17"/>
                  </a:lnTo>
                  <a:lnTo>
                    <a:pt x="5" y="20"/>
                  </a:lnTo>
                  <a:lnTo>
                    <a:pt x="10" y="21"/>
                  </a:lnTo>
                  <a:lnTo>
                    <a:pt x="16" y="21"/>
                  </a:lnTo>
                  <a:lnTo>
                    <a:pt x="21" y="20"/>
                  </a:lnTo>
                  <a:lnTo>
                    <a:pt x="26" y="15"/>
                  </a:lnTo>
                  <a:lnTo>
                    <a:pt x="29" y="11"/>
                  </a:lnTo>
                  <a:lnTo>
                    <a:pt x="29" y="6"/>
                  </a:lnTo>
                  <a:lnTo>
                    <a:pt x="28" y="0"/>
                  </a:lnTo>
                  <a:lnTo>
                    <a:pt x="28" y="0"/>
                  </a:lnTo>
                  <a:lnTo>
                    <a:pt x="28" y="0"/>
                  </a:lnTo>
                  <a:lnTo>
                    <a:pt x="28" y="0"/>
                  </a:lnTo>
                  <a:lnTo>
                    <a:pt x="28" y="0"/>
                  </a:lnTo>
                  <a:lnTo>
                    <a:pt x="21" y="0"/>
                  </a:lnTo>
                  <a:lnTo>
                    <a:pt x="13" y="3"/>
                  </a:lnTo>
                  <a:lnTo>
                    <a:pt x="6" y="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0" name="Freeform 135"/>
            <p:cNvSpPr>
              <a:spLocks noChangeArrowheads="1"/>
            </p:cNvSpPr>
            <p:nvPr/>
          </p:nvSpPr>
          <p:spPr bwMode="auto">
            <a:xfrm>
              <a:off x="540" y="153"/>
              <a:ext cx="47" cy="11"/>
            </a:xfrm>
            <a:custGeom>
              <a:avLst/>
              <a:gdLst>
                <a:gd name="T0" fmla="*/ 65 w 93"/>
                <a:gd name="T1" fmla="*/ 3 h 21"/>
                <a:gd name="T2" fmla="*/ 73 w 93"/>
                <a:gd name="T3" fmla="*/ 5 h 21"/>
                <a:gd name="T4" fmla="*/ 81 w 93"/>
                <a:gd name="T5" fmla="*/ 5 h 21"/>
                <a:gd name="T6" fmla="*/ 88 w 93"/>
                <a:gd name="T7" fmla="*/ 5 h 21"/>
                <a:gd name="T8" fmla="*/ 91 w 93"/>
                <a:gd name="T9" fmla="*/ 3 h 21"/>
                <a:gd name="T10" fmla="*/ 93 w 93"/>
                <a:gd name="T11" fmla="*/ 7 h 21"/>
                <a:gd name="T12" fmla="*/ 91 w 93"/>
                <a:gd name="T13" fmla="*/ 11 h 21"/>
                <a:gd name="T14" fmla="*/ 87 w 93"/>
                <a:gd name="T15" fmla="*/ 16 h 21"/>
                <a:gd name="T16" fmla="*/ 86 w 93"/>
                <a:gd name="T17" fmla="*/ 21 h 21"/>
                <a:gd name="T18" fmla="*/ 85 w 93"/>
                <a:gd name="T19" fmla="*/ 21 h 21"/>
                <a:gd name="T20" fmla="*/ 81 w 93"/>
                <a:gd name="T21" fmla="*/ 18 h 21"/>
                <a:gd name="T22" fmla="*/ 76 w 93"/>
                <a:gd name="T23" fmla="*/ 17 h 21"/>
                <a:gd name="T24" fmla="*/ 69 w 93"/>
                <a:gd name="T25" fmla="*/ 15 h 21"/>
                <a:gd name="T26" fmla="*/ 61 w 93"/>
                <a:gd name="T27" fmla="*/ 13 h 21"/>
                <a:gd name="T28" fmla="*/ 54 w 93"/>
                <a:gd name="T29" fmla="*/ 11 h 21"/>
                <a:gd name="T30" fmla="*/ 46 w 93"/>
                <a:gd name="T31" fmla="*/ 9 h 21"/>
                <a:gd name="T32" fmla="*/ 40 w 93"/>
                <a:gd name="T33" fmla="*/ 9 h 21"/>
                <a:gd name="T34" fmla="*/ 34 w 93"/>
                <a:gd name="T35" fmla="*/ 9 h 21"/>
                <a:gd name="T36" fmla="*/ 31 w 93"/>
                <a:gd name="T37" fmla="*/ 9 h 21"/>
                <a:gd name="T38" fmla="*/ 26 w 93"/>
                <a:gd name="T39" fmla="*/ 10 h 21"/>
                <a:gd name="T40" fmla="*/ 23 w 93"/>
                <a:gd name="T41" fmla="*/ 10 h 21"/>
                <a:gd name="T42" fmla="*/ 18 w 93"/>
                <a:gd name="T43" fmla="*/ 11 h 21"/>
                <a:gd name="T44" fmla="*/ 15 w 93"/>
                <a:gd name="T45" fmla="*/ 14 h 21"/>
                <a:gd name="T46" fmla="*/ 10 w 93"/>
                <a:gd name="T47" fmla="*/ 16 h 21"/>
                <a:gd name="T48" fmla="*/ 4 w 93"/>
                <a:gd name="T49" fmla="*/ 18 h 21"/>
                <a:gd name="T50" fmla="*/ 0 w 93"/>
                <a:gd name="T51" fmla="*/ 21 h 21"/>
                <a:gd name="T52" fmla="*/ 0 w 93"/>
                <a:gd name="T53" fmla="*/ 20 h 21"/>
                <a:gd name="T54" fmla="*/ 2 w 93"/>
                <a:gd name="T55" fmla="*/ 16 h 21"/>
                <a:gd name="T56" fmla="*/ 8 w 93"/>
                <a:gd name="T57" fmla="*/ 13 h 21"/>
                <a:gd name="T58" fmla="*/ 16 w 93"/>
                <a:gd name="T59" fmla="*/ 8 h 21"/>
                <a:gd name="T60" fmla="*/ 24 w 93"/>
                <a:gd name="T61" fmla="*/ 3 h 21"/>
                <a:gd name="T62" fmla="*/ 34 w 93"/>
                <a:gd name="T63" fmla="*/ 1 h 21"/>
                <a:gd name="T64" fmla="*/ 43 w 93"/>
                <a:gd name="T65" fmla="*/ 0 h 21"/>
                <a:gd name="T66" fmla="*/ 49 w 93"/>
                <a:gd name="T67" fmla="*/ 0 h 21"/>
                <a:gd name="T68" fmla="*/ 55 w 93"/>
                <a:gd name="T69" fmla="*/ 1 h 21"/>
                <a:gd name="T70" fmla="*/ 61 w 93"/>
                <a:gd name="T71" fmla="*/ 2 h 21"/>
                <a:gd name="T72" fmla="*/ 65 w 93"/>
                <a:gd name="T73" fmla="*/ 3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21"/>
                <a:gd name="T113" fmla="*/ 93 w 93"/>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21">
                  <a:moveTo>
                    <a:pt x="65" y="3"/>
                  </a:moveTo>
                  <a:lnTo>
                    <a:pt x="73" y="5"/>
                  </a:lnTo>
                  <a:lnTo>
                    <a:pt x="81" y="5"/>
                  </a:lnTo>
                  <a:lnTo>
                    <a:pt x="88" y="5"/>
                  </a:lnTo>
                  <a:lnTo>
                    <a:pt x="91" y="3"/>
                  </a:lnTo>
                  <a:lnTo>
                    <a:pt x="93" y="7"/>
                  </a:lnTo>
                  <a:lnTo>
                    <a:pt x="91" y="11"/>
                  </a:lnTo>
                  <a:lnTo>
                    <a:pt x="87" y="16"/>
                  </a:lnTo>
                  <a:lnTo>
                    <a:pt x="86" y="21"/>
                  </a:lnTo>
                  <a:lnTo>
                    <a:pt x="85" y="21"/>
                  </a:lnTo>
                  <a:lnTo>
                    <a:pt x="81" y="18"/>
                  </a:lnTo>
                  <a:lnTo>
                    <a:pt x="76" y="17"/>
                  </a:lnTo>
                  <a:lnTo>
                    <a:pt x="69" y="15"/>
                  </a:lnTo>
                  <a:lnTo>
                    <a:pt x="61" y="13"/>
                  </a:lnTo>
                  <a:lnTo>
                    <a:pt x="54" y="11"/>
                  </a:lnTo>
                  <a:lnTo>
                    <a:pt x="46" y="9"/>
                  </a:lnTo>
                  <a:lnTo>
                    <a:pt x="40" y="9"/>
                  </a:lnTo>
                  <a:lnTo>
                    <a:pt x="34" y="9"/>
                  </a:lnTo>
                  <a:lnTo>
                    <a:pt x="31" y="9"/>
                  </a:lnTo>
                  <a:lnTo>
                    <a:pt x="26" y="10"/>
                  </a:lnTo>
                  <a:lnTo>
                    <a:pt x="23" y="10"/>
                  </a:lnTo>
                  <a:lnTo>
                    <a:pt x="18" y="11"/>
                  </a:lnTo>
                  <a:lnTo>
                    <a:pt x="15" y="14"/>
                  </a:lnTo>
                  <a:lnTo>
                    <a:pt x="10" y="16"/>
                  </a:lnTo>
                  <a:lnTo>
                    <a:pt x="4" y="18"/>
                  </a:lnTo>
                  <a:lnTo>
                    <a:pt x="0" y="21"/>
                  </a:lnTo>
                  <a:lnTo>
                    <a:pt x="0" y="20"/>
                  </a:lnTo>
                  <a:lnTo>
                    <a:pt x="2" y="16"/>
                  </a:lnTo>
                  <a:lnTo>
                    <a:pt x="8" y="13"/>
                  </a:lnTo>
                  <a:lnTo>
                    <a:pt x="16" y="8"/>
                  </a:lnTo>
                  <a:lnTo>
                    <a:pt x="24" y="3"/>
                  </a:lnTo>
                  <a:lnTo>
                    <a:pt x="34" y="1"/>
                  </a:lnTo>
                  <a:lnTo>
                    <a:pt x="43" y="0"/>
                  </a:lnTo>
                  <a:lnTo>
                    <a:pt x="49" y="0"/>
                  </a:lnTo>
                  <a:lnTo>
                    <a:pt x="55" y="1"/>
                  </a:lnTo>
                  <a:lnTo>
                    <a:pt x="61" y="2"/>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1" name="Freeform 136"/>
            <p:cNvSpPr>
              <a:spLocks noChangeArrowheads="1"/>
            </p:cNvSpPr>
            <p:nvPr/>
          </p:nvSpPr>
          <p:spPr bwMode="auto">
            <a:xfrm>
              <a:off x="510" y="266"/>
              <a:ext cx="50" cy="15"/>
            </a:xfrm>
            <a:custGeom>
              <a:avLst/>
              <a:gdLst>
                <a:gd name="T0" fmla="*/ 18 w 99"/>
                <a:gd name="T1" fmla="*/ 27 h 30"/>
                <a:gd name="T2" fmla="*/ 22 w 99"/>
                <a:gd name="T3" fmla="*/ 27 h 30"/>
                <a:gd name="T4" fmla="*/ 28 w 99"/>
                <a:gd name="T5" fmla="*/ 28 h 30"/>
                <a:gd name="T6" fmla="*/ 33 w 99"/>
                <a:gd name="T7" fmla="*/ 28 h 30"/>
                <a:gd name="T8" fmla="*/ 40 w 99"/>
                <a:gd name="T9" fmla="*/ 30 h 30"/>
                <a:gd name="T10" fmla="*/ 47 w 99"/>
                <a:gd name="T11" fmla="*/ 30 h 30"/>
                <a:gd name="T12" fmla="*/ 54 w 99"/>
                <a:gd name="T13" fmla="*/ 30 h 30"/>
                <a:gd name="T14" fmla="*/ 61 w 99"/>
                <a:gd name="T15" fmla="*/ 30 h 30"/>
                <a:gd name="T16" fmla="*/ 67 w 99"/>
                <a:gd name="T17" fmla="*/ 28 h 30"/>
                <a:gd name="T18" fmla="*/ 77 w 99"/>
                <a:gd name="T19" fmla="*/ 23 h 30"/>
                <a:gd name="T20" fmla="*/ 87 w 99"/>
                <a:gd name="T21" fmla="*/ 13 h 30"/>
                <a:gd name="T22" fmla="*/ 96 w 99"/>
                <a:gd name="T23" fmla="*/ 4 h 30"/>
                <a:gd name="T24" fmla="*/ 99 w 99"/>
                <a:gd name="T25" fmla="*/ 0 h 30"/>
                <a:gd name="T26" fmla="*/ 98 w 99"/>
                <a:gd name="T27" fmla="*/ 1 h 30"/>
                <a:gd name="T28" fmla="*/ 94 w 99"/>
                <a:gd name="T29" fmla="*/ 2 h 30"/>
                <a:gd name="T30" fmla="*/ 90 w 99"/>
                <a:gd name="T31" fmla="*/ 5 h 30"/>
                <a:gd name="T32" fmla="*/ 84 w 99"/>
                <a:gd name="T33" fmla="*/ 9 h 30"/>
                <a:gd name="T34" fmla="*/ 77 w 99"/>
                <a:gd name="T35" fmla="*/ 11 h 30"/>
                <a:gd name="T36" fmla="*/ 71 w 99"/>
                <a:gd name="T37" fmla="*/ 15 h 30"/>
                <a:gd name="T38" fmla="*/ 64 w 99"/>
                <a:gd name="T39" fmla="*/ 17 h 30"/>
                <a:gd name="T40" fmla="*/ 60 w 99"/>
                <a:gd name="T41" fmla="*/ 18 h 30"/>
                <a:gd name="T42" fmla="*/ 54 w 99"/>
                <a:gd name="T43" fmla="*/ 19 h 30"/>
                <a:gd name="T44" fmla="*/ 45 w 99"/>
                <a:gd name="T45" fmla="*/ 19 h 30"/>
                <a:gd name="T46" fmla="*/ 36 w 99"/>
                <a:gd name="T47" fmla="*/ 19 h 30"/>
                <a:gd name="T48" fmla="*/ 25 w 99"/>
                <a:gd name="T49" fmla="*/ 18 h 30"/>
                <a:gd name="T50" fmla="*/ 16 w 99"/>
                <a:gd name="T51" fmla="*/ 18 h 30"/>
                <a:gd name="T52" fmla="*/ 8 w 99"/>
                <a:gd name="T53" fmla="*/ 17 h 30"/>
                <a:gd name="T54" fmla="*/ 2 w 99"/>
                <a:gd name="T55" fmla="*/ 17 h 30"/>
                <a:gd name="T56" fmla="*/ 0 w 99"/>
                <a:gd name="T57" fmla="*/ 17 h 30"/>
                <a:gd name="T58" fmla="*/ 18 w 99"/>
                <a:gd name="T59" fmla="*/ 27 h 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30"/>
                <a:gd name="T92" fmla="*/ 99 w 99"/>
                <a:gd name="T93" fmla="*/ 30 h 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30">
                  <a:moveTo>
                    <a:pt x="18" y="27"/>
                  </a:moveTo>
                  <a:lnTo>
                    <a:pt x="22" y="27"/>
                  </a:lnTo>
                  <a:lnTo>
                    <a:pt x="28" y="28"/>
                  </a:lnTo>
                  <a:lnTo>
                    <a:pt x="33" y="28"/>
                  </a:lnTo>
                  <a:lnTo>
                    <a:pt x="40" y="30"/>
                  </a:lnTo>
                  <a:lnTo>
                    <a:pt x="47" y="30"/>
                  </a:lnTo>
                  <a:lnTo>
                    <a:pt x="54" y="30"/>
                  </a:lnTo>
                  <a:lnTo>
                    <a:pt x="61" y="30"/>
                  </a:lnTo>
                  <a:lnTo>
                    <a:pt x="67" y="28"/>
                  </a:lnTo>
                  <a:lnTo>
                    <a:pt x="77" y="23"/>
                  </a:lnTo>
                  <a:lnTo>
                    <a:pt x="87" y="13"/>
                  </a:lnTo>
                  <a:lnTo>
                    <a:pt x="96" y="4"/>
                  </a:lnTo>
                  <a:lnTo>
                    <a:pt x="99" y="0"/>
                  </a:lnTo>
                  <a:lnTo>
                    <a:pt x="98" y="1"/>
                  </a:lnTo>
                  <a:lnTo>
                    <a:pt x="94" y="2"/>
                  </a:lnTo>
                  <a:lnTo>
                    <a:pt x="90" y="5"/>
                  </a:lnTo>
                  <a:lnTo>
                    <a:pt x="84" y="9"/>
                  </a:lnTo>
                  <a:lnTo>
                    <a:pt x="77" y="11"/>
                  </a:lnTo>
                  <a:lnTo>
                    <a:pt x="71" y="15"/>
                  </a:lnTo>
                  <a:lnTo>
                    <a:pt x="64" y="17"/>
                  </a:lnTo>
                  <a:lnTo>
                    <a:pt x="60" y="18"/>
                  </a:lnTo>
                  <a:lnTo>
                    <a:pt x="54" y="19"/>
                  </a:lnTo>
                  <a:lnTo>
                    <a:pt x="45" y="19"/>
                  </a:lnTo>
                  <a:lnTo>
                    <a:pt x="36" y="19"/>
                  </a:lnTo>
                  <a:lnTo>
                    <a:pt x="25" y="18"/>
                  </a:lnTo>
                  <a:lnTo>
                    <a:pt x="16" y="18"/>
                  </a:lnTo>
                  <a:lnTo>
                    <a:pt x="8" y="17"/>
                  </a:lnTo>
                  <a:lnTo>
                    <a:pt x="2" y="17"/>
                  </a:lnTo>
                  <a:lnTo>
                    <a:pt x="0" y="17"/>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96392" name="Text Box 137"/>
          <p:cNvSpPr>
            <a:spLocks noChangeArrowheads="1"/>
          </p:cNvSpPr>
          <p:nvPr/>
        </p:nvSpPr>
        <p:spPr bwMode="auto">
          <a:xfrm>
            <a:off x="971550" y="2117833"/>
            <a:ext cx="725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dirty="0">
                <a:latin typeface="Times New Roman" pitchFamily="18" charset="0"/>
              </a:rPr>
              <a:t>本章主要介绍的内容：</a:t>
            </a:r>
            <a:endParaRPr lang="zh-CN" altLang="en-US" dirty="0"/>
          </a:p>
        </p:txBody>
      </p:sp>
      <p:grpSp>
        <p:nvGrpSpPr>
          <p:cNvPr id="96393" name="Group 145"/>
          <p:cNvGrpSpPr>
            <a:grpSpLocks/>
          </p:cNvGrpSpPr>
          <p:nvPr/>
        </p:nvGrpSpPr>
        <p:grpSpPr bwMode="auto">
          <a:xfrm>
            <a:off x="6651625" y="0"/>
            <a:ext cx="2263775" cy="476250"/>
            <a:chOff x="0" y="0"/>
            <a:chExt cx="1426" cy="300"/>
          </a:xfrm>
        </p:grpSpPr>
        <p:sp>
          <p:nvSpPr>
            <p:cNvPr id="96394" name="Text Box 14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6395" name="Freeform 14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6396" name="Text Box 151"/>
          <p:cNvSpPr>
            <a:spLocks noChangeArrowheads="1"/>
          </p:cNvSpPr>
          <p:nvPr/>
        </p:nvSpPr>
        <p:spPr bwMode="auto">
          <a:xfrm>
            <a:off x="1763713" y="3716338"/>
            <a:ext cx="5430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en-US" sz="2800">
                <a:latin typeface="Times New Roman" pitchFamily="18" charset="0"/>
              </a:rPr>
              <a:t>2. </a:t>
            </a:r>
            <a:r>
              <a:rPr lang="zh-CN" altLang="en-US" sz="2800">
                <a:latin typeface="Times New Roman" pitchFamily="18" charset="0"/>
              </a:rPr>
              <a:t>函数的调用。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400050" y="685800"/>
            <a:ext cx="8401050" cy="5524500"/>
          </a:xfrm>
          <a:prstGeom prst="horizontalScroll">
            <a:avLst>
              <a:gd name="adj" fmla="val 6579"/>
            </a:avLst>
          </a:prstGeom>
          <a:solidFill>
            <a:srgbClr val="FFCC99"/>
          </a:solidFill>
          <a:ln w="28575" cmpd="sng">
            <a:solidFill>
              <a:srgbClr val="FF66CC"/>
            </a:solidFill>
            <a:round/>
            <a:headEnd/>
            <a:tailEnd/>
          </a:ln>
        </p:spPr>
        <p:txBody>
          <a:bodyPr wrap="none" anchor="ctr"/>
          <a:lstStyle/>
          <a:p>
            <a:endParaRPr lang="zh-CN" altLang="zh-CN">
              <a:solidFill>
                <a:srgbClr val="40458C"/>
              </a:solidFill>
              <a:sym typeface="Tahoma" pitchFamily="34" charset="0"/>
            </a:endParaRPr>
          </a:p>
        </p:txBody>
      </p:sp>
      <p:pic>
        <p:nvPicPr>
          <p:cNvPr id="97283" name="Picture 3" descr="xiaom"/>
          <p:cNvPicPr>
            <a:picLocks noChangeAspect="1" noChangeArrowheads="1"/>
          </p:cNvPicPr>
          <p:nvPr/>
        </p:nvPicPr>
        <p:blipFill>
          <a:blip r:embed="rId2">
            <a:extLst>
              <a:ext uri="{28A0092B-C50C-407E-A947-70E740481C1C}">
                <a14:useLocalDpi xmlns:a14="http://schemas.microsoft.com/office/drawing/2010/main" val="0"/>
              </a:ext>
            </a:extLst>
          </a:blip>
          <a:srcRect l="4926" t="2956" r="-1970"/>
          <a:stretch>
            <a:fillRect/>
          </a:stretch>
        </p:blipFill>
        <p:spPr bwMode="auto">
          <a:xfrm>
            <a:off x="862013" y="1338263"/>
            <a:ext cx="187642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5"/>
          <p:cNvSpPr>
            <a:spLocks noChangeArrowheads="1"/>
          </p:cNvSpPr>
          <p:nvPr/>
        </p:nvSpPr>
        <p:spPr bwMode="auto">
          <a:xfrm>
            <a:off x="3543300" y="1600200"/>
            <a:ext cx="18145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9900FF"/>
                </a:solidFill>
                <a:latin typeface="Times New Roman" pitchFamily="18" charset="0"/>
                <a:sym typeface="Times New Roman" pitchFamily="18" charset="0"/>
              </a:rPr>
              <a:t>P155</a:t>
            </a: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1  ~  10      </a:t>
            </a:r>
            <a:endParaRPr lang="en-US" sz="2800" b="1">
              <a:solidFill>
                <a:srgbClr val="40458C"/>
              </a:solidFill>
              <a:latin typeface="Times New Roman" pitchFamily="18" charset="0"/>
              <a:sym typeface="Times New Roman" pitchFamily="18" charset="0"/>
            </a:endParaRPr>
          </a:p>
        </p:txBody>
      </p:sp>
      <p:sp>
        <p:nvSpPr>
          <p:cNvPr id="97285" name="WordArt 8"/>
          <p:cNvSpPr>
            <a:spLocks noChangeArrowheads="1" noChangeShapeType="1" noTextEdit="1"/>
          </p:cNvSpPr>
          <p:nvPr/>
        </p:nvSpPr>
        <p:spPr bwMode="auto">
          <a:xfrm>
            <a:off x="990600" y="2613025"/>
            <a:ext cx="1543050" cy="581025"/>
          </a:xfrm>
          <a:prstGeom prst="rect">
            <a:avLst/>
          </a:prstGeom>
        </p:spPr>
        <p:txBody>
          <a:bodyPr wrap="none" fromWordArt="1">
            <a:prstTxWarp prst="textSlantUp">
              <a:avLst>
                <a:gd name="adj" fmla="val 32056"/>
              </a:avLst>
            </a:prstTxWarp>
          </a:bodyPr>
          <a:lstStyle/>
          <a:p>
            <a:pPr algn="ctr"/>
            <a:r>
              <a:rPr lang="zh-CN" altLang="en-US" sz="4000">
                <a:ln w="9525" cmpd="sng">
                  <a:solidFill>
                    <a:srgbClr val="FF3300"/>
                  </a:solidFill>
                  <a:round/>
                  <a:headEnd/>
                  <a:tailEnd/>
                </a:ln>
                <a:solidFill>
                  <a:srgbClr val="FF3300"/>
                </a:solidFill>
                <a:latin typeface="宋体"/>
                <a:ea typeface="宋体"/>
              </a:rPr>
              <a:t>练习</a:t>
            </a:r>
          </a:p>
        </p:txBody>
      </p:sp>
      <p:grpSp>
        <p:nvGrpSpPr>
          <p:cNvPr id="97286" name="Group 18"/>
          <p:cNvGrpSpPr>
            <a:grpSpLocks/>
          </p:cNvGrpSpPr>
          <p:nvPr/>
        </p:nvGrpSpPr>
        <p:grpSpPr bwMode="auto">
          <a:xfrm>
            <a:off x="6651625" y="0"/>
            <a:ext cx="2263775" cy="476250"/>
            <a:chOff x="0" y="0"/>
            <a:chExt cx="1426" cy="300"/>
          </a:xfrm>
        </p:grpSpPr>
        <p:sp>
          <p:nvSpPr>
            <p:cNvPr id="97287" name="Text Box 19"/>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7288" name="Freeform 20"/>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4" name="灯片编号占位符 5"/>
          <p:cNvSpPr>
            <a:spLocks noGrp="1"/>
          </p:cNvSpPr>
          <p:nvPr>
            <p:ph type="sldNum" sz="quarter" idx="12"/>
          </p:nvPr>
        </p:nvSpPr>
        <p:spPr/>
        <p:txBody>
          <a:bodyPr/>
          <a:lstStyle/>
          <a:p>
            <a:fld id="{9A26A68A-E546-4B51-8B02-E98D25CD7D15}" type="slidenum">
              <a:rPr lang="zh-CN" altLang="en-US"/>
              <a:pPr/>
              <a:t>8</a:t>
            </a:fld>
            <a:endParaRPr lang="en-US" sz="1800"/>
          </a:p>
        </p:txBody>
      </p:sp>
      <p:grpSp>
        <p:nvGrpSpPr>
          <p:cNvPr id="14338" name="Group 4"/>
          <p:cNvGrpSpPr>
            <a:grpSpLocks/>
          </p:cNvGrpSpPr>
          <p:nvPr/>
        </p:nvGrpSpPr>
        <p:grpSpPr bwMode="auto">
          <a:xfrm>
            <a:off x="7851775" y="5181600"/>
            <a:ext cx="1292225" cy="1277938"/>
            <a:chOff x="0" y="0"/>
            <a:chExt cx="814" cy="805"/>
          </a:xfrm>
        </p:grpSpPr>
        <p:sp>
          <p:nvSpPr>
            <p:cNvPr id="14339"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0"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1"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2"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3"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4"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5"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6"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7"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8"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9"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0"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1"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2"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3"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4"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5"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6"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7"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8"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9"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0"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1"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2"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3"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4"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5"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6"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7"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8"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9"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0"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1"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2"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3"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4"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5"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6"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7"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8"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9"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0"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1"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4382" name="Group 55"/>
          <p:cNvGrpSpPr>
            <a:grpSpLocks/>
          </p:cNvGrpSpPr>
          <p:nvPr/>
        </p:nvGrpSpPr>
        <p:grpSpPr bwMode="auto">
          <a:xfrm>
            <a:off x="6651625" y="0"/>
            <a:ext cx="2263775" cy="476250"/>
            <a:chOff x="0" y="0"/>
            <a:chExt cx="1426" cy="300"/>
          </a:xfrm>
        </p:grpSpPr>
        <p:sp>
          <p:nvSpPr>
            <p:cNvPr id="14383" name="Text Box 5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4384" name="Freeform 5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4385" name="Text Box 61"/>
          <p:cNvSpPr>
            <a:spLocks noChangeArrowheads="1"/>
          </p:cNvSpPr>
          <p:nvPr/>
        </p:nvSpPr>
        <p:spPr bwMode="auto">
          <a:xfrm>
            <a:off x="684213" y="377825"/>
            <a:ext cx="7545655" cy="2246769"/>
          </a:xfrm>
          <a:prstGeom prst="rect">
            <a:avLst/>
          </a:prstGeom>
          <a:solidFill>
            <a:schemeClr val="bg1"/>
          </a:solidFill>
          <a:ln w="38100" cmpd="sng">
            <a:solidFill>
              <a:srgbClr val="3333CC"/>
            </a:solidFill>
            <a:miter lim="800000"/>
            <a:headEnd/>
            <a:tailEnd/>
          </a:ln>
        </p:spPr>
        <p:txBody>
          <a:bodyPr wrap="none">
            <a:spAutoFit/>
          </a:bodyPr>
          <a:lstStyle/>
          <a:p>
            <a:r>
              <a:rPr lang="zh-CN" altLang="en-US" sz="2800" dirty="0">
                <a:solidFill>
                  <a:srgbClr val="40458C"/>
                </a:solidFill>
                <a:latin typeface="Times New Roman" pitchFamily="18" charset="0"/>
                <a:sym typeface="Times New Roman" pitchFamily="18" charset="0"/>
              </a:rPr>
              <a:t>使用</a:t>
            </a:r>
            <a:r>
              <a:rPr lang="zh-CN" altLang="en-US" sz="2800" dirty="0">
                <a:solidFill>
                  <a:srgbClr val="0000FF"/>
                </a:solidFill>
                <a:latin typeface="Times New Roman" pitchFamily="18" charset="0"/>
                <a:sym typeface="Times New Roman" pitchFamily="18" charset="0"/>
              </a:rPr>
              <a:t>库函数</a:t>
            </a:r>
            <a:r>
              <a:rPr lang="zh-CN" altLang="en-US" sz="2800" dirty="0">
                <a:solidFill>
                  <a:srgbClr val="40458C"/>
                </a:solidFill>
                <a:latin typeface="Times New Roman" pitchFamily="18" charset="0"/>
                <a:sym typeface="Times New Roman" pitchFamily="18" charset="0"/>
              </a:rPr>
              <a:t>应注意：</a:t>
            </a:r>
          </a:p>
          <a:p>
            <a:r>
              <a:rPr lang="en-US" sz="2800" dirty="0">
                <a:solidFill>
                  <a:srgbClr val="40458C"/>
                </a:solidFill>
                <a:latin typeface="Times New Roman" pitchFamily="18" charset="0"/>
                <a:sym typeface="Times New Roman" pitchFamily="18" charset="0"/>
              </a:rPr>
              <a:t>1</a:t>
            </a:r>
            <a:r>
              <a:rPr lang="zh-CN" altLang="en-US" sz="2800" dirty="0">
                <a:solidFill>
                  <a:srgbClr val="40458C"/>
                </a:solidFill>
                <a:latin typeface="Times New Roman" pitchFamily="18" charset="0"/>
                <a:sym typeface="Times New Roman" pitchFamily="18" charset="0"/>
              </a:rPr>
              <a:t>、函数功能</a:t>
            </a:r>
          </a:p>
          <a:p>
            <a:r>
              <a:rPr lang="en-US" sz="2800" dirty="0">
                <a:solidFill>
                  <a:srgbClr val="40458C"/>
                </a:solidFill>
                <a:latin typeface="Times New Roman" pitchFamily="18" charset="0"/>
                <a:sym typeface="Times New Roman" pitchFamily="18" charset="0"/>
              </a:rPr>
              <a:t>2</a:t>
            </a:r>
            <a:r>
              <a:rPr lang="zh-CN" altLang="en-US" sz="2800" dirty="0">
                <a:solidFill>
                  <a:srgbClr val="40458C"/>
                </a:solidFill>
                <a:latin typeface="Times New Roman" pitchFamily="18" charset="0"/>
                <a:sym typeface="Times New Roman" pitchFamily="18" charset="0"/>
              </a:rPr>
              <a:t>、函数参数的数目和</a:t>
            </a:r>
            <a:r>
              <a:rPr lang="zh-CN" altLang="en-US" sz="2800" dirty="0" smtClean="0">
                <a:solidFill>
                  <a:srgbClr val="40458C"/>
                </a:solidFill>
                <a:latin typeface="Times New Roman" pitchFamily="18" charset="0"/>
                <a:sym typeface="Times New Roman" pitchFamily="18" charset="0"/>
              </a:rPr>
              <a:t>顺序及</a:t>
            </a:r>
            <a:r>
              <a:rPr lang="zh-CN" altLang="en-US" sz="2800" dirty="0">
                <a:solidFill>
                  <a:srgbClr val="40458C"/>
                </a:solidFill>
                <a:latin typeface="Times New Roman" pitchFamily="18" charset="0"/>
                <a:sym typeface="Times New Roman" pitchFamily="18" charset="0"/>
              </a:rPr>
              <a:t>各参数意义和类型</a:t>
            </a:r>
          </a:p>
          <a:p>
            <a:r>
              <a:rPr lang="en-US" sz="2800" dirty="0">
                <a:solidFill>
                  <a:srgbClr val="40458C"/>
                </a:solidFill>
                <a:latin typeface="Times New Roman" pitchFamily="18" charset="0"/>
                <a:sym typeface="Times New Roman" pitchFamily="18" charset="0"/>
              </a:rPr>
              <a:t>3</a:t>
            </a:r>
            <a:r>
              <a:rPr lang="zh-CN" altLang="en-US" sz="2800" dirty="0">
                <a:solidFill>
                  <a:srgbClr val="40458C"/>
                </a:solidFill>
                <a:latin typeface="Times New Roman" pitchFamily="18" charset="0"/>
                <a:sym typeface="Times New Roman" pitchFamily="18" charset="0"/>
              </a:rPr>
              <a:t>、函数返回值意义和类型</a:t>
            </a:r>
          </a:p>
          <a:p>
            <a:r>
              <a:rPr lang="en-US" sz="2800" dirty="0">
                <a:solidFill>
                  <a:srgbClr val="40458C"/>
                </a:solidFill>
                <a:latin typeface="Times New Roman" pitchFamily="18" charset="0"/>
                <a:sym typeface="Times New Roman" pitchFamily="18" charset="0"/>
              </a:rPr>
              <a:t>4</a:t>
            </a:r>
            <a:r>
              <a:rPr lang="zh-CN" altLang="en-US" sz="2800" dirty="0">
                <a:solidFill>
                  <a:srgbClr val="40458C"/>
                </a:solidFill>
                <a:latin typeface="Times New Roman" pitchFamily="18" charset="0"/>
                <a:sym typeface="Times New Roman" pitchFamily="18" charset="0"/>
              </a:rPr>
              <a:t>、需要使用的包含</a:t>
            </a:r>
            <a:r>
              <a:rPr lang="zh-CN" altLang="en-US" sz="2800" dirty="0" smtClean="0">
                <a:solidFill>
                  <a:srgbClr val="40458C"/>
                </a:solidFill>
                <a:latin typeface="Times New Roman" pitchFamily="18" charset="0"/>
                <a:sym typeface="Times New Roman" pitchFamily="18" charset="0"/>
              </a:rPr>
              <a:t>文件</a:t>
            </a:r>
            <a:r>
              <a:rPr lang="en-US" altLang="zh-CN" sz="2800" dirty="0" smtClean="0">
                <a:solidFill>
                  <a:srgbClr val="40458C"/>
                </a:solidFill>
                <a:latin typeface="Times New Roman" pitchFamily="18" charset="0"/>
                <a:sym typeface="Times New Roman" pitchFamily="18" charset="0"/>
              </a:rPr>
              <a:t>(.h</a:t>
            </a:r>
            <a:r>
              <a:rPr lang="zh-CN" altLang="en-US" sz="2800" dirty="0" smtClean="0">
                <a:solidFill>
                  <a:srgbClr val="40458C"/>
                </a:solidFill>
                <a:latin typeface="Times New Roman" pitchFamily="18" charset="0"/>
                <a:sym typeface="Times New Roman" pitchFamily="18" charset="0"/>
              </a:rPr>
              <a:t>头文件</a:t>
            </a:r>
            <a:r>
              <a:rPr lang="en-US" altLang="zh-CN" sz="2800" dirty="0" smtClean="0">
                <a:solidFill>
                  <a:srgbClr val="40458C"/>
                </a:solidFill>
                <a:latin typeface="Times New Roman" pitchFamily="18" charset="0"/>
                <a:sym typeface="Times New Roman" pitchFamily="18" charset="0"/>
              </a:rPr>
              <a:t>)</a:t>
            </a:r>
            <a:endParaRPr lang="zh-CN" altLang="en-US" dirty="0"/>
          </a:p>
        </p:txBody>
      </p:sp>
      <p:sp>
        <p:nvSpPr>
          <p:cNvPr id="14386" name="Text Box 62"/>
          <p:cNvSpPr>
            <a:spLocks noChangeArrowheads="1"/>
          </p:cNvSpPr>
          <p:nvPr/>
        </p:nvSpPr>
        <p:spPr bwMode="auto">
          <a:xfrm>
            <a:off x="1116013" y="4508500"/>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40458C"/>
                </a:solidFill>
                <a:sym typeface="Tahoma" pitchFamily="34" charset="0"/>
              </a:rPr>
              <a:t>例如</a:t>
            </a:r>
            <a:r>
              <a:rPr lang="en-US">
                <a:solidFill>
                  <a:srgbClr val="40458C"/>
                </a:solidFill>
                <a:sym typeface="Tahoma" pitchFamily="34" charset="0"/>
              </a:rPr>
              <a:t>:  double pow(double x, double y);</a:t>
            </a:r>
            <a:endParaRPr lang="zh-CN" altLang="en-US"/>
          </a:p>
        </p:txBody>
      </p:sp>
      <p:sp>
        <p:nvSpPr>
          <p:cNvPr id="14387" name="AutoShape 63"/>
          <p:cNvSpPr>
            <a:spLocks noChangeArrowheads="1"/>
          </p:cNvSpPr>
          <p:nvPr/>
        </p:nvSpPr>
        <p:spPr bwMode="auto">
          <a:xfrm>
            <a:off x="3563938" y="5661025"/>
            <a:ext cx="2881312" cy="576263"/>
          </a:xfrm>
          <a:prstGeom prst="wedgeRoundRectCallout">
            <a:avLst>
              <a:gd name="adj1" fmla="val -58315"/>
              <a:gd name="adj2" fmla="val -183880"/>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功能为求乘方</a:t>
            </a:r>
            <a:r>
              <a:rPr lang="en-US" b="1">
                <a:solidFill>
                  <a:srgbClr val="40458C"/>
                </a:solidFill>
                <a:sym typeface="Tahoma" pitchFamily="34" charset="0"/>
              </a:rPr>
              <a:t>x</a:t>
            </a:r>
            <a:r>
              <a:rPr lang="en-US" b="1" baseline="30000">
                <a:solidFill>
                  <a:srgbClr val="40458C"/>
                </a:solidFill>
                <a:sym typeface="Tahoma" pitchFamily="34" charset="0"/>
              </a:rPr>
              <a:t>y</a:t>
            </a:r>
            <a:endParaRPr lang="en-US" b="1">
              <a:solidFill>
                <a:srgbClr val="40458C"/>
              </a:solidFill>
              <a:sym typeface="Tahoma" pitchFamily="34" charset="0"/>
            </a:endParaRPr>
          </a:p>
        </p:txBody>
      </p:sp>
      <p:sp>
        <p:nvSpPr>
          <p:cNvPr id="14388" name="AutoShape 64"/>
          <p:cNvSpPr>
            <a:spLocks noChangeArrowheads="1"/>
          </p:cNvSpPr>
          <p:nvPr/>
        </p:nvSpPr>
        <p:spPr bwMode="auto">
          <a:xfrm>
            <a:off x="4130675" y="3469027"/>
            <a:ext cx="4552949" cy="935037"/>
          </a:xfrm>
          <a:prstGeom prst="wedgeRoundRectCallout">
            <a:avLst>
              <a:gd name="adj1" fmla="val -26819"/>
              <a:gd name="adj2" fmla="val 76683"/>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两个参数，</a:t>
            </a:r>
            <a:r>
              <a:rPr lang="en-US" b="1">
                <a:solidFill>
                  <a:srgbClr val="40458C"/>
                </a:solidFill>
                <a:sym typeface="Tahoma" pitchFamily="34" charset="0"/>
              </a:rPr>
              <a:t>x</a:t>
            </a:r>
            <a:r>
              <a:rPr lang="zh-CN" altLang="en-US" b="1">
                <a:solidFill>
                  <a:srgbClr val="40458C"/>
                </a:solidFill>
                <a:sym typeface="Tahoma" pitchFamily="34" charset="0"/>
              </a:rPr>
              <a:t>在前</a:t>
            </a:r>
            <a:r>
              <a:rPr lang="en-US" b="1">
                <a:solidFill>
                  <a:srgbClr val="40458C"/>
                </a:solidFill>
                <a:sym typeface="Tahoma" pitchFamily="34" charset="0"/>
              </a:rPr>
              <a:t>,y</a:t>
            </a:r>
            <a:r>
              <a:rPr lang="zh-CN" altLang="en-US" b="1">
                <a:solidFill>
                  <a:srgbClr val="40458C"/>
                </a:solidFill>
                <a:sym typeface="Tahoma" pitchFamily="34" charset="0"/>
              </a:rPr>
              <a:t>在后，类型为</a:t>
            </a:r>
            <a:r>
              <a:rPr lang="en-US" b="1">
                <a:solidFill>
                  <a:srgbClr val="40458C"/>
                </a:solidFill>
                <a:sym typeface="Tahoma" pitchFamily="34" charset="0"/>
              </a:rPr>
              <a:t>double</a:t>
            </a:r>
            <a:r>
              <a:rPr lang="zh-CN" altLang="en-US" b="1">
                <a:solidFill>
                  <a:srgbClr val="40458C"/>
                </a:solidFill>
                <a:sym typeface="Tahoma" pitchFamily="34" charset="0"/>
              </a:rPr>
              <a:t>型</a:t>
            </a:r>
            <a:endParaRPr lang="zh-CN" altLang="en-US"/>
          </a:p>
        </p:txBody>
      </p:sp>
      <p:sp>
        <p:nvSpPr>
          <p:cNvPr id="14389" name="AutoShape 65"/>
          <p:cNvSpPr>
            <a:spLocks noChangeArrowheads="1"/>
          </p:cNvSpPr>
          <p:nvPr/>
        </p:nvSpPr>
        <p:spPr bwMode="auto">
          <a:xfrm>
            <a:off x="251700" y="3610200"/>
            <a:ext cx="3543611" cy="652693"/>
          </a:xfrm>
          <a:prstGeom prst="wedgeRoundRectCallout">
            <a:avLst>
              <a:gd name="adj1" fmla="val 9611"/>
              <a:gd name="adj2" fmla="val 111429"/>
              <a:gd name="adj3" fmla="val 16667"/>
            </a:avLst>
          </a:prstGeom>
          <a:solidFill>
            <a:schemeClr val="accent1"/>
          </a:solidFill>
          <a:ln w="9525" cmpd="sng">
            <a:solidFill>
              <a:schemeClr val="tx1"/>
            </a:solidFill>
            <a:miter lim="800000"/>
            <a:headEnd/>
            <a:tailEnd/>
          </a:ln>
        </p:spPr>
        <p:txBody>
          <a:bodyPr/>
          <a:lstStyle/>
          <a:p>
            <a:pPr algn="ctr"/>
            <a:r>
              <a:rPr lang="zh-CN" altLang="en-US" b="1" dirty="0">
                <a:solidFill>
                  <a:srgbClr val="40458C"/>
                </a:solidFill>
                <a:sym typeface="Tahoma" pitchFamily="34" charset="0"/>
              </a:rPr>
              <a:t>返回值类型是</a:t>
            </a:r>
            <a:r>
              <a:rPr lang="en-US" b="1" dirty="0">
                <a:solidFill>
                  <a:srgbClr val="40458C"/>
                </a:solidFill>
                <a:sym typeface="Tahoma" pitchFamily="34" charset="0"/>
              </a:rPr>
              <a:t>double</a:t>
            </a:r>
            <a:endParaRPr lang="zh-CN" altLang="en-US" dirty="0"/>
          </a:p>
        </p:txBody>
      </p:sp>
      <p:sp>
        <p:nvSpPr>
          <p:cNvPr id="55" name="AutoShape 63"/>
          <p:cNvSpPr>
            <a:spLocks noChangeArrowheads="1"/>
          </p:cNvSpPr>
          <p:nvPr/>
        </p:nvSpPr>
        <p:spPr bwMode="auto">
          <a:xfrm>
            <a:off x="251700" y="2892764"/>
            <a:ext cx="3651691" cy="576263"/>
          </a:xfrm>
          <a:prstGeom prst="wedgeRoundRectCallout">
            <a:avLst>
              <a:gd name="adj1" fmla="val -10511"/>
              <a:gd name="adj2" fmla="val -45288"/>
              <a:gd name="adj3" fmla="val 16667"/>
            </a:avLst>
          </a:prstGeom>
          <a:solidFill>
            <a:schemeClr val="accent1"/>
          </a:solidFill>
          <a:ln w="9525" cmpd="sng">
            <a:solidFill>
              <a:schemeClr val="tx1"/>
            </a:solidFill>
            <a:miter lim="800000"/>
            <a:headEnd/>
            <a:tailEnd/>
          </a:ln>
        </p:spPr>
        <p:txBody>
          <a:bodyPr/>
          <a:lstStyle/>
          <a:p>
            <a:r>
              <a:rPr lang="en-US" b="1" dirty="0" smtClean="0">
                <a:solidFill>
                  <a:srgbClr val="40458C"/>
                </a:solidFill>
                <a:sym typeface="Tahoma" pitchFamily="34" charset="0"/>
              </a:rPr>
              <a:t>#include &lt;</a:t>
            </a:r>
            <a:r>
              <a:rPr lang="en-US" b="1" dirty="0" err="1" smtClean="0">
                <a:solidFill>
                  <a:srgbClr val="40458C"/>
                </a:solidFill>
                <a:sym typeface="Tahoma" pitchFamily="34" charset="0"/>
              </a:rPr>
              <a:t>math.h</a:t>
            </a:r>
            <a:r>
              <a:rPr lang="en-US" b="1" dirty="0" smtClean="0">
                <a:solidFill>
                  <a:srgbClr val="40458C"/>
                </a:solidFill>
                <a:sym typeface="Tahoma" pitchFamily="34" charset="0"/>
              </a:rPr>
              <a:t>&gt;</a:t>
            </a:r>
            <a:endParaRPr lang="en-US" b="1" dirty="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6"/>
                                        </p:tgtEl>
                                        <p:attrNameLst>
                                          <p:attrName>style.visibility</p:attrName>
                                        </p:attrNameLst>
                                      </p:cBhvr>
                                      <p:to>
                                        <p:strVal val="visible"/>
                                      </p:to>
                                    </p:set>
                                    <p:animEffect>
                                      <p:cBhvr>
                                        <p:cTn id="12" dur="500"/>
                                        <p:tgtEl>
                                          <p:spTgt spid="14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387"/>
                                        </p:tgtEl>
                                        <p:attrNameLst>
                                          <p:attrName>style.visibility</p:attrName>
                                        </p:attrNameLst>
                                      </p:cBhvr>
                                      <p:to>
                                        <p:strVal val="visible"/>
                                      </p:to>
                                    </p:set>
                                    <p:anim calcmode="lin" valueType="num">
                                      <p:cBhvr>
                                        <p:cTn id="17" dur="500" fill="hold"/>
                                        <p:tgtEl>
                                          <p:spTgt spid="14387"/>
                                        </p:tgtEl>
                                        <p:attrNameLst>
                                          <p:attrName>ppt_x</p:attrName>
                                        </p:attrNameLst>
                                      </p:cBhvr>
                                      <p:tavLst>
                                        <p:tav tm="0">
                                          <p:val>
                                            <p:strVal val="#ppt_x"/>
                                          </p:val>
                                        </p:tav>
                                        <p:tav tm="100000">
                                          <p:val>
                                            <p:strVal val="#ppt_x"/>
                                          </p:val>
                                        </p:tav>
                                      </p:tavLst>
                                    </p:anim>
                                    <p:anim calcmode="lin" valueType="num">
                                      <p:cBhvr>
                                        <p:cTn id="18" dur="500" fill="hold"/>
                                        <p:tgtEl>
                                          <p:spTgt spid="1438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388"/>
                                        </p:tgtEl>
                                        <p:attrNameLst>
                                          <p:attrName>style.visibility</p:attrName>
                                        </p:attrNameLst>
                                      </p:cBhvr>
                                      <p:to>
                                        <p:strVal val="visible"/>
                                      </p:to>
                                    </p:set>
                                    <p:anim calcmode="lin" valueType="num">
                                      <p:cBhvr>
                                        <p:cTn id="23" dur="500" fill="hold"/>
                                        <p:tgtEl>
                                          <p:spTgt spid="14388"/>
                                        </p:tgtEl>
                                        <p:attrNameLst>
                                          <p:attrName>ppt_x</p:attrName>
                                        </p:attrNameLst>
                                      </p:cBhvr>
                                      <p:tavLst>
                                        <p:tav tm="0">
                                          <p:val>
                                            <p:strVal val="#ppt_x"/>
                                          </p:val>
                                        </p:tav>
                                        <p:tav tm="100000">
                                          <p:val>
                                            <p:strVal val="#ppt_x"/>
                                          </p:val>
                                        </p:tav>
                                      </p:tavLst>
                                    </p:anim>
                                    <p:anim calcmode="lin" valueType="num">
                                      <p:cBhvr>
                                        <p:cTn id="24" dur="500" fill="hold"/>
                                        <p:tgtEl>
                                          <p:spTgt spid="1438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89"/>
                                        </p:tgtEl>
                                        <p:attrNameLst>
                                          <p:attrName>style.visibility</p:attrName>
                                        </p:attrNameLst>
                                      </p:cBhvr>
                                      <p:to>
                                        <p:strVal val="visible"/>
                                      </p:to>
                                    </p:set>
                                    <p:anim calcmode="lin" valueType="num">
                                      <p:cBhvr>
                                        <p:cTn id="29" dur="500" fill="hold"/>
                                        <p:tgtEl>
                                          <p:spTgt spid="14389"/>
                                        </p:tgtEl>
                                        <p:attrNameLst>
                                          <p:attrName>ppt_x</p:attrName>
                                        </p:attrNameLst>
                                      </p:cBhvr>
                                      <p:tavLst>
                                        <p:tav tm="0">
                                          <p:val>
                                            <p:strVal val="#ppt_x"/>
                                          </p:val>
                                        </p:tav>
                                        <p:tav tm="100000">
                                          <p:val>
                                            <p:strVal val="#ppt_x"/>
                                          </p:val>
                                        </p:tav>
                                      </p:tavLst>
                                    </p:anim>
                                    <p:anim calcmode="lin" valueType="num">
                                      <p:cBhvr>
                                        <p:cTn id="30" dur="500" fill="hold"/>
                                        <p:tgtEl>
                                          <p:spTgt spid="1438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500" fill="hold"/>
                                        <p:tgtEl>
                                          <p:spTgt spid="55"/>
                                        </p:tgtEl>
                                        <p:attrNameLst>
                                          <p:attrName>ppt_x</p:attrName>
                                        </p:attrNameLst>
                                      </p:cBhvr>
                                      <p:tavLst>
                                        <p:tav tm="0">
                                          <p:val>
                                            <p:strVal val="#ppt_x"/>
                                          </p:val>
                                        </p:tav>
                                        <p:tav tm="100000">
                                          <p:val>
                                            <p:strVal val="#ppt_x"/>
                                          </p:val>
                                        </p:tav>
                                      </p:tavLst>
                                    </p:anim>
                                    <p:anim calcmode="lin" valueType="num">
                                      <p:cBhvr>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6" grpId="0" bldLvl="0" autoUpdateAnimBg="0"/>
      <p:bldP spid="14387" grpId="0" bldLvl="0" animBg="1" autoUpdateAnimBg="0"/>
      <p:bldP spid="14388" grpId="0" bldLvl="0" animBg="1" autoUpdateAnimBg="0"/>
      <p:bldP spid="14389" grpId="0" bldLvl="0" animBg="1" autoUpdateAnimBg="0"/>
      <p:bldP spid="5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15362" name="Picture 2" descr="BILLB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4825" y="601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a:spLocks noChangeArrowheads="1"/>
          </p:cNvSpPr>
          <p:nvPr/>
        </p:nvSpPr>
        <p:spPr bwMode="auto">
          <a:xfrm>
            <a:off x="2609850" y="895350"/>
            <a:ext cx="3671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§7.3 </a:t>
            </a:r>
            <a:r>
              <a:rPr lang="zh-CN" altLang="en-US" sz="3200" b="1">
                <a:solidFill>
                  <a:srgbClr val="0000FF"/>
                </a:solidFill>
                <a:latin typeface="隶书" pitchFamily="49" charset="-122"/>
                <a:ea typeface="隶书" pitchFamily="49" charset="-122"/>
                <a:sym typeface="隶书" pitchFamily="49" charset="-122"/>
              </a:rPr>
              <a:t>自定义函数</a:t>
            </a:r>
            <a:endParaRPr lang="zh-CN" altLang="en-US"/>
          </a:p>
        </p:txBody>
      </p:sp>
      <p:sp>
        <p:nvSpPr>
          <p:cNvPr id="15364" name="Rectangle 4"/>
          <p:cNvSpPr>
            <a:spLocks noChangeArrowheads="1"/>
          </p:cNvSpPr>
          <p:nvPr/>
        </p:nvSpPr>
        <p:spPr bwMode="auto">
          <a:xfrm>
            <a:off x="819150" y="2430463"/>
            <a:ext cx="5472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latin typeface="Times New Roman" pitchFamily="18" charset="0"/>
                <a:ea typeface="幼圆" pitchFamily="49" charset="-122"/>
                <a:sym typeface="Times New Roman" pitchFamily="18" charset="0"/>
              </a:rPr>
              <a:t>一、自定义函数的作用</a:t>
            </a:r>
          </a:p>
        </p:txBody>
      </p:sp>
      <p:sp>
        <p:nvSpPr>
          <p:cNvPr id="15365" name="Rectangle 5"/>
          <p:cNvSpPr>
            <a:spLocks noChangeArrowheads="1"/>
          </p:cNvSpPr>
          <p:nvPr/>
        </p:nvSpPr>
        <p:spPr bwMode="auto">
          <a:xfrm>
            <a:off x="1622425" y="3648075"/>
            <a:ext cx="5827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333300"/>
                </a:solidFill>
                <a:latin typeface="Times New Roman" pitchFamily="18" charset="0"/>
                <a:sym typeface="Times New Roman" pitchFamily="18" charset="0"/>
              </a:rPr>
              <a:t> </a:t>
            </a:r>
            <a:r>
              <a:rPr lang="zh-CN" altLang="en-US" sz="2800" b="1">
                <a:solidFill>
                  <a:srgbClr val="333300"/>
                </a:solidFill>
                <a:latin typeface="Times New Roman" pitchFamily="18" charset="0"/>
                <a:sym typeface="Times New Roman" pitchFamily="18" charset="0"/>
              </a:rPr>
              <a:t>使程序具有“积木”功能。(模块化)</a:t>
            </a:r>
            <a:endParaRPr lang="en-US" sz="2800" b="1">
              <a:solidFill>
                <a:srgbClr val="333300"/>
              </a:solidFill>
              <a:latin typeface="Times New Roman" pitchFamily="18" charset="0"/>
              <a:sym typeface="Times New Roman" pitchFamily="18" charset="0"/>
            </a:endParaRPr>
          </a:p>
        </p:txBody>
      </p:sp>
      <p:sp>
        <p:nvSpPr>
          <p:cNvPr id="15366" name="Rectangle 6"/>
          <p:cNvSpPr>
            <a:spLocks noChangeArrowheads="1"/>
          </p:cNvSpPr>
          <p:nvPr/>
        </p:nvSpPr>
        <p:spPr bwMode="auto">
          <a:xfrm>
            <a:off x="1622425" y="4638675"/>
            <a:ext cx="604579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2800" b="1" dirty="0">
                <a:solidFill>
                  <a:srgbClr val="333300"/>
                </a:solidFill>
                <a:latin typeface="Times New Roman" pitchFamily="18" charset="0"/>
                <a:sym typeface="Times New Roman" pitchFamily="18" charset="0"/>
              </a:rPr>
              <a:t> </a:t>
            </a:r>
            <a:r>
              <a:rPr lang="zh-CN" altLang="en-US" sz="2800" b="1" dirty="0">
                <a:solidFill>
                  <a:srgbClr val="333300"/>
                </a:solidFill>
                <a:latin typeface="Times New Roman" pitchFamily="18" charset="0"/>
                <a:sym typeface="Times New Roman" pitchFamily="18" charset="0"/>
              </a:rPr>
              <a:t>使程序具有“重构”功能。</a:t>
            </a: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2.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2.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3.xml><?xml version="1.0" encoding="utf-8"?>
<a:themeOverride xmlns:a="http://schemas.openxmlformats.org/drawingml/2006/main">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themeOverride>
</file>

<file path=ppt/theme/themeOverride4.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5.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6.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7.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8.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9.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docProps/app.xml><?xml version="1.0" encoding="utf-8"?>
<Properties xmlns="http://schemas.openxmlformats.org/officeDocument/2006/extended-properties" xmlns:vt="http://schemas.openxmlformats.org/officeDocument/2006/docPropsVTypes">
  <Template/>
  <TotalTime>905</TotalTime>
  <Pages>0</Pages>
  <Words>6979</Words>
  <Characters>0</Characters>
  <Application>Microsoft Office PowerPoint</Application>
  <DocSecurity>0</DocSecurity>
  <PresentationFormat>全屏显示(4:3)</PresentationFormat>
  <Lines>0</Lines>
  <Paragraphs>1501</Paragraphs>
  <Slides>74</Slides>
  <Notes>17</Notes>
  <HiddenSlides>2</HiddenSlides>
  <MMClips>0</MMClips>
  <ScaleCrop>false</ScaleCrop>
  <HeadingPairs>
    <vt:vector size="4" baseType="variant">
      <vt:variant>
        <vt:lpstr>主题</vt:lpstr>
      </vt:variant>
      <vt:variant>
        <vt:i4>2</vt:i4>
      </vt:variant>
      <vt:variant>
        <vt:lpstr>幻灯片标题</vt:lpstr>
      </vt:variant>
      <vt:variant>
        <vt:i4>74</vt:i4>
      </vt:variant>
    </vt:vector>
  </HeadingPairs>
  <TitlesOfParts>
    <vt:vector size="76" baseType="lpstr">
      <vt:lpstr>Blueprint</vt:lpstr>
      <vt:lpstr>诗情画意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递归顺序 例7.20 用函数递归方法以字符串形式打印一个整数。</vt:lpstr>
      <vt:lpstr>倒序输出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n层汉诺塔所需的最少移动次数H(n)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郭金维</dc:creator>
  <cp:lastModifiedBy>Administrator</cp:lastModifiedBy>
  <cp:revision>340</cp:revision>
  <dcterms:created xsi:type="dcterms:W3CDTF">2003-07-10T12:33:00Z</dcterms:created>
  <dcterms:modified xsi:type="dcterms:W3CDTF">2016-11-24T10:21:13Z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