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5">
  <p:sldMasterIdLst>
    <p:sldMasterId id="2147483659" r:id="rId1"/>
  </p:sldMasterIdLst>
  <p:notesMasterIdLst>
    <p:notesMasterId r:id="rId26"/>
  </p:notesMasterIdLst>
  <p:handoutMasterIdLst>
    <p:handoutMasterId r:id="rId27"/>
  </p:handoutMasterIdLst>
  <p:sldIdLst>
    <p:sldId id="335" r:id="rId2"/>
    <p:sldId id="336" r:id="rId3"/>
    <p:sldId id="337" r:id="rId4"/>
    <p:sldId id="340" r:id="rId5"/>
    <p:sldId id="344" r:id="rId6"/>
    <p:sldId id="341" r:id="rId7"/>
    <p:sldId id="342" r:id="rId8"/>
    <p:sldId id="343" r:id="rId9"/>
    <p:sldId id="339" r:id="rId10"/>
    <p:sldId id="345" r:id="rId11"/>
    <p:sldId id="346" r:id="rId12"/>
    <p:sldId id="347" r:id="rId13"/>
    <p:sldId id="348" r:id="rId14"/>
    <p:sldId id="349" r:id="rId15"/>
    <p:sldId id="350" r:id="rId16"/>
    <p:sldId id="351" r:id="rId17"/>
    <p:sldId id="352" r:id="rId18"/>
    <p:sldId id="353" r:id="rId19"/>
    <p:sldId id="354" r:id="rId20"/>
    <p:sldId id="355" r:id="rId21"/>
    <p:sldId id="356" r:id="rId22"/>
    <p:sldId id="357" r:id="rId23"/>
    <p:sldId id="358" r:id="rId24"/>
    <p:sldId id="359" r:id="rId2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00"/>
    <a:srgbClr val="33CC33"/>
    <a:srgbClr val="FFFFAF"/>
    <a:srgbClr val="FFFF99"/>
    <a:srgbClr val="ABFFFF"/>
    <a:srgbClr val="D27D00"/>
    <a:srgbClr val="9E5E00"/>
    <a:srgbClr val="FF9B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94" autoAdjust="0"/>
    <p:restoredTop sz="94752" autoAdjust="0"/>
  </p:normalViewPr>
  <p:slideViewPr>
    <p:cSldViewPr>
      <p:cViewPr varScale="1">
        <p:scale>
          <a:sx n="65" d="100"/>
          <a:sy n="65" d="100"/>
        </p:scale>
        <p:origin x="-1032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96"/>
    </p:cViewPr>
  </p:sorterViewPr>
  <p:notesViewPr>
    <p:cSldViewPr>
      <p:cViewPr varScale="1">
        <p:scale>
          <a:sx n="51" d="100"/>
          <a:sy n="51" d="100"/>
        </p:scale>
        <p:origin x="-2741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04B1694-FB88-4A46-A45B-5B8795A39B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93202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637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637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8637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637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D5CFE0F-8348-4557-AAD4-70EF289C2C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07047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>
                <a:latin typeface="宋体" pitchFamily="2" charset="-122"/>
              </a:rPr>
              <a:t>有限状态机（</a:t>
            </a:r>
            <a:r>
              <a:rPr lang="en-US" altLang="zh-CN" b="1" dirty="0" smtClean="0">
                <a:latin typeface="宋体" pitchFamily="2" charset="-122"/>
              </a:rPr>
              <a:t>Finite State Machine</a:t>
            </a:r>
            <a:r>
              <a:rPr lang="zh-CN" altLang="en-US" b="1" dirty="0" smtClean="0">
                <a:latin typeface="宋体" pitchFamily="2" charset="-122"/>
              </a:rPr>
              <a:t>，简称</a:t>
            </a:r>
            <a:r>
              <a:rPr lang="en-US" altLang="zh-CN" b="1" dirty="0" smtClean="0">
                <a:latin typeface="宋体" pitchFamily="2" charset="-122"/>
              </a:rPr>
              <a:t>FSM</a:t>
            </a:r>
            <a:r>
              <a:rPr lang="zh-CN" altLang="en-US" b="1" dirty="0" smtClean="0">
                <a:latin typeface="宋体" pitchFamily="2" charset="-122"/>
              </a:rPr>
              <a:t>）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0" y="-1588"/>
            <a:ext cx="9144000" cy="473076"/>
            <a:chOff x="0" y="-1"/>
            <a:chExt cx="5760" cy="298"/>
          </a:xfrm>
        </p:grpSpPr>
        <p:pic>
          <p:nvPicPr>
            <p:cNvPr id="5" name="Picture 10" descr="截图00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3054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11" descr="截图00"/>
            <p:cNvPicPr>
              <a:picLocks noChangeAspect="1" noChangeArrowheads="1"/>
            </p:cNvPicPr>
            <p:nvPr/>
          </p:nvPicPr>
          <p:blipFill>
            <a:blip r:embed="rId2" cstate="print"/>
            <a:srcRect l="35396"/>
            <a:stretch>
              <a:fillRect/>
            </a:stretch>
          </p:blipFill>
          <p:spPr bwMode="auto">
            <a:xfrm>
              <a:off x="3016" y="0"/>
              <a:ext cx="1973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12" descr="截图00"/>
            <p:cNvPicPr>
              <a:picLocks noChangeAspect="1" noChangeArrowheads="1"/>
            </p:cNvPicPr>
            <p:nvPr/>
          </p:nvPicPr>
          <p:blipFill>
            <a:blip r:embed="rId2" cstate="print"/>
            <a:srcRect l="74034"/>
            <a:stretch>
              <a:fillRect/>
            </a:stretch>
          </p:blipFill>
          <p:spPr bwMode="auto">
            <a:xfrm>
              <a:off x="4967" y="-1"/>
              <a:ext cx="793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8" name="Group 18"/>
          <p:cNvGrpSpPr>
            <a:grpSpLocks/>
          </p:cNvGrpSpPr>
          <p:nvPr/>
        </p:nvGrpSpPr>
        <p:grpSpPr bwMode="auto">
          <a:xfrm>
            <a:off x="-20638" y="6516688"/>
            <a:ext cx="9144001" cy="368300"/>
            <a:chOff x="0" y="4105"/>
            <a:chExt cx="5760" cy="232"/>
          </a:xfrm>
        </p:grpSpPr>
        <p:pic>
          <p:nvPicPr>
            <p:cNvPr id="9" name="Picture 19" descr="截图01"/>
            <p:cNvPicPr>
              <a:picLocks noChangeAspect="1" noChangeArrowheads="1"/>
            </p:cNvPicPr>
            <p:nvPr/>
          </p:nvPicPr>
          <p:blipFill>
            <a:blip r:embed="rId3" cstate="print"/>
            <a:srcRect r="50293"/>
            <a:stretch>
              <a:fillRect/>
            </a:stretch>
          </p:blipFill>
          <p:spPr bwMode="auto">
            <a:xfrm>
              <a:off x="0" y="4105"/>
              <a:ext cx="1928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20" descr="截图0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82" y="4105"/>
              <a:ext cx="3878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5715008" y="6510338"/>
            <a:ext cx="340835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厚德 </a:t>
            </a:r>
            <a:r>
              <a:rPr lang="en-US" altLang="zh-CN" sz="12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·</a:t>
            </a:r>
            <a:r>
              <a:rPr lang="zh-CN" altLang="en-US" sz="12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求真 </a:t>
            </a:r>
            <a:r>
              <a:rPr lang="en-US" altLang="zh-CN" sz="12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· </a:t>
            </a:r>
            <a:r>
              <a:rPr lang="zh-CN" altLang="en-US" sz="12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砺学 </a:t>
            </a:r>
            <a:r>
              <a:rPr lang="en-US" altLang="zh-CN" sz="12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·</a:t>
            </a:r>
            <a:r>
              <a:rPr lang="zh-CN" altLang="en-US" sz="12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笃行</a:t>
            </a:r>
            <a:endParaRPr lang="zh-CN" altLang="en-US" sz="12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41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1181100" y="1231900"/>
            <a:ext cx="7278688" cy="1981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en-US" noProof="0" smtClean="0"/>
          </a:p>
        </p:txBody>
      </p:sp>
      <p:sp>
        <p:nvSpPr>
          <p:cNvPr id="1741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31913" y="3481388"/>
            <a:ext cx="6842125" cy="1676400"/>
          </a:xfrm>
        </p:spPr>
        <p:txBody>
          <a:bodyPr/>
          <a:lstStyle>
            <a:lvl1pPr marL="0" indent="0" algn="ctr">
              <a:buClr>
                <a:schemeClr val="accent2"/>
              </a:buClr>
              <a:buFont typeface="Wingdings" pitchFamily="2" charset="2"/>
              <a:buChar char="Ø"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5613" y="1493838"/>
            <a:ext cx="2159000" cy="50387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1493838"/>
            <a:ext cx="6329363" cy="50387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23850" y="1493838"/>
            <a:ext cx="8640763" cy="5038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2636838"/>
            <a:ext cx="4194175" cy="389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0425" y="2636838"/>
            <a:ext cx="4194175" cy="389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52425" y="765175"/>
            <a:ext cx="8612188" cy="99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aaaaaa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23850" y="1989138"/>
            <a:ext cx="8540750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a</a:t>
            </a:r>
          </a:p>
          <a:p>
            <a:pPr lvl="1"/>
            <a:r>
              <a:rPr lang="en-US" altLang="zh-CN" smtClean="0"/>
              <a:t>a</a:t>
            </a:r>
          </a:p>
        </p:txBody>
      </p:sp>
      <p:grpSp>
        <p:nvGrpSpPr>
          <p:cNvPr id="1028" name="Group 9"/>
          <p:cNvGrpSpPr>
            <a:grpSpLocks/>
          </p:cNvGrpSpPr>
          <p:nvPr/>
        </p:nvGrpSpPr>
        <p:grpSpPr bwMode="auto">
          <a:xfrm>
            <a:off x="0" y="-1588"/>
            <a:ext cx="9144000" cy="473076"/>
            <a:chOff x="0" y="-1"/>
            <a:chExt cx="5760" cy="298"/>
          </a:xfrm>
        </p:grpSpPr>
        <p:pic>
          <p:nvPicPr>
            <p:cNvPr id="1033" name="Picture 10" descr="截图00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0" y="0"/>
              <a:ext cx="3054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4" name="Picture 11" descr="截图00"/>
            <p:cNvPicPr>
              <a:picLocks noChangeAspect="1" noChangeArrowheads="1"/>
            </p:cNvPicPr>
            <p:nvPr/>
          </p:nvPicPr>
          <p:blipFill>
            <a:blip r:embed="rId14" cstate="print"/>
            <a:srcRect l="35396"/>
            <a:stretch>
              <a:fillRect/>
            </a:stretch>
          </p:blipFill>
          <p:spPr bwMode="auto">
            <a:xfrm>
              <a:off x="3016" y="0"/>
              <a:ext cx="1973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5" name="Picture 12" descr="截图00"/>
            <p:cNvPicPr>
              <a:picLocks noChangeAspect="1" noChangeArrowheads="1"/>
            </p:cNvPicPr>
            <p:nvPr/>
          </p:nvPicPr>
          <p:blipFill>
            <a:blip r:embed="rId14" cstate="print"/>
            <a:srcRect l="74034"/>
            <a:stretch>
              <a:fillRect/>
            </a:stretch>
          </p:blipFill>
          <p:spPr bwMode="auto">
            <a:xfrm>
              <a:off x="4967" y="-1"/>
              <a:ext cx="793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029" name="Group 13"/>
          <p:cNvGrpSpPr>
            <a:grpSpLocks/>
          </p:cNvGrpSpPr>
          <p:nvPr/>
        </p:nvGrpSpPr>
        <p:grpSpPr bwMode="auto">
          <a:xfrm>
            <a:off x="-20638" y="6516688"/>
            <a:ext cx="9144001" cy="368300"/>
            <a:chOff x="0" y="4105"/>
            <a:chExt cx="5760" cy="232"/>
          </a:xfrm>
        </p:grpSpPr>
        <p:pic>
          <p:nvPicPr>
            <p:cNvPr id="1031" name="Picture 14" descr="截图01"/>
            <p:cNvPicPr>
              <a:picLocks noChangeAspect="1" noChangeArrowheads="1"/>
            </p:cNvPicPr>
            <p:nvPr/>
          </p:nvPicPr>
          <p:blipFill>
            <a:blip r:embed="rId15" cstate="print"/>
            <a:srcRect r="50293"/>
            <a:stretch>
              <a:fillRect/>
            </a:stretch>
          </p:blipFill>
          <p:spPr bwMode="auto">
            <a:xfrm>
              <a:off x="0" y="4105"/>
              <a:ext cx="1928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2" name="Picture 15" descr="截图01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1882" y="4105"/>
              <a:ext cx="3878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5715008" y="6510338"/>
            <a:ext cx="340835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zh-CN" altLang="en-US" sz="1200" b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厚德 </a:t>
            </a:r>
            <a:r>
              <a:rPr lang="en-US" altLang="zh-CN" sz="1200" b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·</a:t>
            </a:r>
            <a:r>
              <a:rPr lang="zh-CN" altLang="en-US" sz="1200" b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求真 </a:t>
            </a:r>
            <a:r>
              <a:rPr lang="en-US" altLang="zh-CN" sz="1200" b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· </a:t>
            </a:r>
            <a:r>
              <a:rPr lang="zh-CN" altLang="en-US" sz="1200" b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砺学 </a:t>
            </a:r>
            <a:r>
              <a:rPr lang="en-US" altLang="zh-CN" sz="1200" b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·</a:t>
            </a:r>
            <a:r>
              <a:rPr lang="zh-CN" altLang="en-US" sz="1200" b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笃行</a:t>
            </a:r>
            <a:endParaRPr lang="zh-CN" altLang="en-US" sz="1200" b="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</p:sldLayoutIdLst>
  <p:transition>
    <p:random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>
          <a:solidFill>
            <a:schemeClr val="tx1"/>
          </a:solidFill>
          <a:latin typeface="+mj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>
          <a:solidFill>
            <a:schemeClr val="tx1"/>
          </a:solidFill>
          <a:latin typeface="+mj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j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j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j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j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3.emf"/><Relationship Id="rId4" Type="http://schemas.openxmlformats.org/officeDocument/2006/relationships/oleObject" Target="file:///F:\xidian\2015&#22791;&#35838;\C&#35821;&#35328;\C-Repositories\Garage_mfc\Garage_dialog\GarageDoorState.vsd\Drawing\~BaseState\&#27700;&#24179;&#25552;&#31034;&#26694;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5.emf"/><Relationship Id="rId4" Type="http://schemas.openxmlformats.org/officeDocument/2006/relationships/oleObject" Target="file:///F:\xidian\2015&#22791;&#35838;\C&#35821;&#35328;\C-Repositories\Garage_mfc\Garage_dialog\GarageDoorState.vsd\Drawing\~BaseState\&#30697;&#24418;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928670"/>
            <a:ext cx="8534182" cy="27883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dirty="0" smtClean="0"/>
              <a:t>C</a:t>
            </a:r>
            <a:r>
              <a:rPr lang="zh-CN" altLang="en-US" sz="2800" dirty="0" smtClean="0"/>
              <a:t>语言课程设计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zh-CN" altLang="en-US" dirty="0" smtClean="0"/>
              <a:t>状态和状态机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States and State Machines</a:t>
            </a:r>
            <a:endParaRPr lang="zh-CN" altLang="en-US" dirty="0" smtClean="0"/>
          </a:p>
        </p:txBody>
      </p:sp>
      <p:sp>
        <p:nvSpPr>
          <p:cNvPr id="3" name="矩形 2"/>
          <p:cNvSpPr/>
          <p:nvPr/>
        </p:nvSpPr>
        <p:spPr>
          <a:xfrm>
            <a:off x="2699792" y="4725143"/>
            <a:ext cx="40324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          段</a:t>
            </a:r>
            <a:r>
              <a:rPr lang="zh-CN" altLang="en-US" sz="2400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江</a:t>
            </a:r>
            <a:r>
              <a:rPr lang="zh-CN" altLang="en-US" sz="2400" dirty="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涛</a:t>
            </a:r>
            <a:endParaRPr lang="en-US" altLang="zh-CN" sz="2400" dirty="0" smtClean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400" dirty="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jtduan@mail.xidian.edu.cn</a:t>
            </a:r>
            <a:endParaRPr lang="zh-CN" altLang="en-US" sz="24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状态机程序设计示例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700808"/>
            <a:ext cx="8136904" cy="71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smtClean="0"/>
              <a:t>States in a Garage Door</a:t>
            </a:r>
            <a:endParaRPr lang="zh-CN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407639"/>
            <a:ext cx="2962275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05064"/>
            <a:ext cx="297180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标注 3"/>
          <p:cNvSpPr/>
          <p:nvPr/>
        </p:nvSpPr>
        <p:spPr>
          <a:xfrm>
            <a:off x="2843808" y="2827039"/>
            <a:ext cx="1418692" cy="432048"/>
          </a:xfrm>
          <a:prstGeom prst="wedgeRectCallout">
            <a:avLst>
              <a:gd name="adj1" fmla="val 82511"/>
              <a:gd name="adj2" fmla="val 1059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DoorClosed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4262500" y="5445224"/>
            <a:ext cx="1418692" cy="432048"/>
          </a:xfrm>
          <a:prstGeom prst="wedgeRectCallout">
            <a:avLst>
              <a:gd name="adj1" fmla="val -98455"/>
              <a:gd name="adj2" fmla="val 733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DoorOpen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31352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状态机程序设计示例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700808"/>
            <a:ext cx="8136904" cy="71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smtClean="0"/>
              <a:t>States in a Garage Door</a:t>
            </a:r>
            <a:endParaRPr lang="zh-CN" altLang="en-US" sz="2400" dirty="0"/>
          </a:p>
        </p:txBody>
      </p:sp>
      <p:sp>
        <p:nvSpPr>
          <p:cNvPr id="4" name="矩形标注 3"/>
          <p:cNvSpPr/>
          <p:nvPr/>
        </p:nvSpPr>
        <p:spPr>
          <a:xfrm>
            <a:off x="2699792" y="2827039"/>
            <a:ext cx="1562708" cy="432048"/>
          </a:xfrm>
          <a:prstGeom prst="wedgeRectCallout">
            <a:avLst>
              <a:gd name="adj1" fmla="val 82511"/>
              <a:gd name="adj2" fmla="val 1059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DoorOpening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4262500" y="5445224"/>
            <a:ext cx="1418692" cy="432048"/>
          </a:xfrm>
          <a:prstGeom prst="wedgeRectCallout">
            <a:avLst>
              <a:gd name="adj1" fmla="val -98455"/>
              <a:gd name="adj2" fmla="val 733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DoorClosing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083" y="2243907"/>
            <a:ext cx="3228975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85" y="3861048"/>
            <a:ext cx="320040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802480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342230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在程序中描述状态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1242784"/>
            <a:ext cx="3096344" cy="216982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 smtClean="0">
                <a:solidFill>
                  <a:srgbClr val="FF0000"/>
                </a:solidFill>
              </a:rPr>
              <a:t>GarageLib.h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#</a:t>
            </a:r>
            <a:r>
              <a:rPr lang="en-US" altLang="zh-CN" dirty="0"/>
              <a:t>define </a:t>
            </a:r>
            <a:r>
              <a:rPr lang="en-US" altLang="zh-CN" dirty="0" err="1"/>
              <a:t>DoorClosed</a:t>
            </a:r>
            <a:r>
              <a:rPr lang="en-US" altLang="zh-CN" dirty="0"/>
              <a:t> </a:t>
            </a:r>
            <a:r>
              <a:rPr lang="en-US" altLang="zh-CN" dirty="0" smtClean="0"/>
              <a:t>  1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#define </a:t>
            </a:r>
            <a:r>
              <a:rPr lang="en-US" altLang="zh-CN" dirty="0" err="1"/>
              <a:t>DoorOpening</a:t>
            </a:r>
            <a:r>
              <a:rPr lang="en-US" altLang="zh-CN" dirty="0"/>
              <a:t> 2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#define </a:t>
            </a:r>
            <a:r>
              <a:rPr lang="en-US" altLang="zh-CN" dirty="0" err="1"/>
              <a:t>DoorOpen</a:t>
            </a:r>
            <a:r>
              <a:rPr lang="en-US" altLang="zh-CN" dirty="0"/>
              <a:t> </a:t>
            </a:r>
            <a:r>
              <a:rPr lang="en-US" altLang="zh-CN" dirty="0" smtClean="0"/>
              <a:t>     3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#define </a:t>
            </a:r>
            <a:r>
              <a:rPr lang="en-US" altLang="zh-CN" dirty="0" err="1"/>
              <a:t>DoorClosing</a:t>
            </a:r>
            <a:r>
              <a:rPr lang="en-US" altLang="zh-CN" dirty="0"/>
              <a:t> </a:t>
            </a:r>
            <a:r>
              <a:rPr lang="en-US" altLang="zh-CN" dirty="0" smtClean="0"/>
              <a:t>  4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1242040"/>
            <a:ext cx="5616624" cy="535531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 smtClean="0">
                <a:solidFill>
                  <a:srgbClr val="FF0000"/>
                </a:solidFill>
              </a:rPr>
              <a:t>garage.c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/>
              <a:t>#include "</a:t>
            </a:r>
            <a:r>
              <a:rPr lang="en-US" altLang="zh-CN" dirty="0" err="1" smtClean="0"/>
              <a:t>GarageLib.h</a:t>
            </a:r>
            <a:r>
              <a:rPr lang="en-US" altLang="zh-CN" dirty="0" smtClean="0"/>
              <a:t>“</a:t>
            </a:r>
          </a:p>
          <a:p>
            <a:r>
              <a:rPr lang="en-US" altLang="zh-CN" dirty="0" smtClean="0"/>
              <a:t>// </a:t>
            </a:r>
            <a:r>
              <a:rPr lang="zh-CN" altLang="en-US" dirty="0" smtClean="0"/>
              <a:t>每隔一定时间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如，</a:t>
            </a:r>
            <a:r>
              <a:rPr lang="en-US" altLang="zh-CN" dirty="0" smtClean="0"/>
              <a:t>200ms)</a:t>
            </a:r>
            <a:r>
              <a:rPr lang="zh-CN" altLang="en-US" dirty="0" smtClean="0"/>
              <a:t>被调用一次，采集系统的运行状态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void </a:t>
            </a:r>
            <a:r>
              <a:rPr lang="en-US" altLang="zh-CN" dirty="0" err="1"/>
              <a:t>main_control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*state</a:t>
            </a:r>
            <a:r>
              <a:rPr lang="en-US" altLang="zh-CN" dirty="0" smtClean="0"/>
              <a:t>)  {</a:t>
            </a:r>
            <a:endParaRPr lang="en-US" altLang="zh-CN" dirty="0"/>
          </a:p>
          <a:p>
            <a:r>
              <a:rPr lang="en-US" altLang="zh-CN" dirty="0"/>
              <a:t>    if (</a:t>
            </a:r>
            <a:r>
              <a:rPr lang="en-US" altLang="zh-CN" dirty="0" err="1"/>
              <a:t>IsGarageRunning</a:t>
            </a:r>
            <a:r>
              <a:rPr lang="en-US" altLang="zh-CN" dirty="0" smtClean="0"/>
              <a:t>()) </a:t>
            </a:r>
            <a:r>
              <a:rPr lang="zh-CN" altLang="en-US" dirty="0" smtClean="0"/>
              <a:t> </a:t>
            </a:r>
            <a:r>
              <a:rPr lang="en-US" altLang="zh-CN" dirty="0"/>
              <a:t>{</a:t>
            </a:r>
          </a:p>
          <a:p>
            <a:r>
              <a:rPr lang="en-US" altLang="zh-CN" dirty="0" smtClean="0"/>
              <a:t>        switch</a:t>
            </a:r>
            <a:r>
              <a:rPr lang="en-US" altLang="zh-CN" dirty="0"/>
              <a:t>(*state</a:t>
            </a:r>
            <a:r>
              <a:rPr lang="en-US" altLang="zh-CN" dirty="0" smtClean="0"/>
              <a:t>)  {</a:t>
            </a:r>
            <a:endParaRPr lang="en-US" altLang="zh-CN" dirty="0"/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DoorClosed</a:t>
            </a:r>
            <a:r>
              <a:rPr lang="en-US" altLang="zh-CN" dirty="0" smtClean="0"/>
              <a:t>: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en-US" altLang="zh-CN" dirty="0" err="1" smtClean="0"/>
              <a:t>StateDoorClosed</a:t>
            </a:r>
            <a:r>
              <a:rPr lang="en-US" altLang="zh-CN" dirty="0" smtClean="0"/>
              <a:t>(state);   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DoorOpening</a:t>
            </a:r>
            <a:r>
              <a:rPr lang="en-US" altLang="zh-CN" dirty="0" smtClean="0"/>
              <a:t>: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en-US" altLang="zh-CN" dirty="0" err="1" smtClean="0"/>
              <a:t>StateDoorOpening</a:t>
            </a:r>
            <a:r>
              <a:rPr lang="en-US" altLang="zh-CN" dirty="0" smtClean="0"/>
              <a:t>(state); 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DoorClosing</a:t>
            </a:r>
            <a:r>
              <a:rPr lang="en-US" altLang="zh-CN" dirty="0" smtClean="0"/>
              <a:t>: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en-US" altLang="zh-CN" dirty="0" err="1" smtClean="0"/>
              <a:t>StateDoorClosing</a:t>
            </a:r>
            <a:r>
              <a:rPr lang="en-US" altLang="zh-CN" dirty="0" smtClean="0"/>
              <a:t>(state);  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DoorOpen</a:t>
            </a:r>
            <a:r>
              <a:rPr lang="en-US" altLang="zh-CN" dirty="0" smtClean="0"/>
              <a:t>: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</a:t>
            </a:r>
            <a:r>
              <a:rPr lang="en-US" altLang="zh-CN" dirty="0" err="1" smtClean="0"/>
              <a:t>StateDoorOpen</a:t>
            </a:r>
            <a:r>
              <a:rPr lang="en-US" altLang="zh-CN" dirty="0" smtClean="0"/>
              <a:t>(state);  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}</a:t>
            </a:r>
            <a:endParaRPr lang="en-US" altLang="zh-CN" dirty="0"/>
          </a:p>
          <a:p>
            <a:r>
              <a:rPr lang="en-US" altLang="zh-CN" dirty="0" smtClean="0"/>
              <a:t>      }</a:t>
            </a:r>
          </a:p>
          <a:p>
            <a:r>
              <a:rPr lang="en-US" altLang="zh-CN" dirty="0" smtClean="0"/>
              <a:t>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7447480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342230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状态函数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04048" y="1242040"/>
            <a:ext cx="3600400" cy="3000821"/>
          </a:xfrm>
          <a:prstGeom prst="rect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void </a:t>
            </a:r>
            <a:r>
              <a:rPr lang="en-US" altLang="zh-CN" dirty="0" err="1" smtClean="0"/>
              <a:t>StateDoorClosed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*state)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指针类型的状态参数，是地址传递，即“双向”传递。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使得在函数中由于发生某种事件</a:t>
            </a:r>
            <a:r>
              <a:rPr lang="en-US" altLang="zh-CN" dirty="0" smtClean="0"/>
              <a:t>(Event)</a:t>
            </a:r>
            <a:r>
              <a:rPr lang="zh-CN" altLang="en-US" dirty="0" smtClean="0"/>
              <a:t>或</a:t>
            </a:r>
            <a:r>
              <a:rPr lang="zh-CN" altLang="en-US" kern="0" dirty="0" smtClean="0">
                <a:latin typeface="Times New Roman" pitchFamily="18" charset="0"/>
              </a:rPr>
              <a:t>转换</a:t>
            </a:r>
            <a:r>
              <a:rPr lang="en-US" altLang="zh-CN" kern="0" dirty="0" smtClean="0">
                <a:latin typeface="Times New Roman" pitchFamily="18" charset="0"/>
              </a:rPr>
              <a:t>(Transition)</a:t>
            </a:r>
            <a:r>
              <a:rPr lang="zh-CN" altLang="en-US" kern="0" dirty="0" smtClean="0">
                <a:latin typeface="Times New Roman" pitchFamily="18" charset="0"/>
              </a:rPr>
              <a:t>而引起的状态改变，反映到函数外，即改变实参的值。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7504" y="1242040"/>
            <a:ext cx="4752528" cy="493981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#</a:t>
            </a:r>
            <a:r>
              <a:rPr lang="en-US" altLang="zh-CN" dirty="0"/>
              <a:t>include "</a:t>
            </a:r>
            <a:r>
              <a:rPr lang="en-US" altLang="zh-CN" dirty="0" err="1" smtClean="0"/>
              <a:t>GarageLib.h</a:t>
            </a:r>
            <a:r>
              <a:rPr lang="en-US" altLang="zh-CN" dirty="0" smtClean="0"/>
              <a:t>“</a:t>
            </a:r>
          </a:p>
          <a:p>
            <a:r>
              <a:rPr lang="en-US" altLang="zh-CN" dirty="0" smtClean="0"/>
              <a:t>// </a:t>
            </a:r>
            <a:r>
              <a:rPr lang="zh-CN" altLang="en-US" dirty="0" smtClean="0"/>
              <a:t>每隔一定时间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如，</a:t>
            </a:r>
            <a:r>
              <a:rPr lang="en-US" altLang="zh-CN" dirty="0"/>
              <a:t>1</a:t>
            </a:r>
            <a:r>
              <a:rPr lang="en-US" altLang="zh-CN" dirty="0" smtClean="0"/>
              <a:t>00ms)</a:t>
            </a:r>
            <a:r>
              <a:rPr lang="zh-CN" altLang="en-US" dirty="0" smtClean="0"/>
              <a:t>被调用一次，</a:t>
            </a:r>
            <a:endParaRPr lang="en-US" altLang="zh-CN" dirty="0" smtClean="0"/>
          </a:p>
          <a:p>
            <a:r>
              <a:rPr lang="zh-CN" altLang="en-US" dirty="0" smtClean="0"/>
              <a:t>采集系统的运行状态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void </a:t>
            </a:r>
            <a:r>
              <a:rPr lang="en-US" altLang="zh-CN" dirty="0" err="1"/>
              <a:t>main_control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*state</a:t>
            </a:r>
            <a:r>
              <a:rPr lang="en-US" altLang="zh-CN" dirty="0" smtClean="0"/>
              <a:t>)  {</a:t>
            </a:r>
            <a:endParaRPr lang="en-US" altLang="zh-CN" dirty="0"/>
          </a:p>
          <a:p>
            <a:r>
              <a:rPr lang="en-US" altLang="zh-CN" dirty="0"/>
              <a:t>    if (</a:t>
            </a:r>
            <a:r>
              <a:rPr lang="en-US" altLang="zh-CN" dirty="0" err="1"/>
              <a:t>IsGarageRunning</a:t>
            </a:r>
            <a:r>
              <a:rPr lang="en-US" altLang="zh-CN" dirty="0" smtClean="0"/>
              <a:t>()) </a:t>
            </a:r>
            <a:r>
              <a:rPr lang="zh-CN" altLang="en-US" dirty="0" smtClean="0"/>
              <a:t> </a:t>
            </a:r>
            <a:r>
              <a:rPr lang="en-US" altLang="zh-CN" dirty="0"/>
              <a:t>{</a:t>
            </a:r>
          </a:p>
          <a:p>
            <a:r>
              <a:rPr lang="en-US" altLang="zh-CN" dirty="0" smtClean="0"/>
              <a:t>        switch</a:t>
            </a:r>
            <a:r>
              <a:rPr lang="en-US" altLang="zh-CN" dirty="0"/>
              <a:t>(*state</a:t>
            </a:r>
            <a:r>
              <a:rPr lang="en-US" altLang="zh-CN" dirty="0" smtClean="0"/>
              <a:t>)  {</a:t>
            </a:r>
            <a:endParaRPr lang="en-US" altLang="zh-CN" dirty="0"/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DoorClosed</a:t>
            </a:r>
            <a:r>
              <a:rPr lang="en-US" altLang="zh-CN" dirty="0" smtClean="0"/>
              <a:t>: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en-US" altLang="zh-CN" dirty="0" err="1" smtClean="0"/>
              <a:t>StateDoorClosed</a:t>
            </a:r>
            <a:r>
              <a:rPr lang="en-US" altLang="zh-CN" dirty="0" smtClean="0"/>
              <a:t>(state);   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DoorOpening</a:t>
            </a:r>
            <a:r>
              <a:rPr lang="en-US" altLang="zh-CN" dirty="0" smtClean="0"/>
              <a:t>: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en-US" altLang="zh-CN" dirty="0" err="1" smtClean="0"/>
              <a:t>StateDoorOpening</a:t>
            </a:r>
            <a:r>
              <a:rPr lang="en-US" altLang="zh-CN" dirty="0" smtClean="0"/>
              <a:t>(state); 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DoorClosing</a:t>
            </a:r>
            <a:r>
              <a:rPr lang="en-US" altLang="zh-CN" dirty="0" smtClean="0"/>
              <a:t>: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en-US" altLang="zh-CN" dirty="0" err="1" smtClean="0"/>
              <a:t>StateDoorClosing</a:t>
            </a:r>
            <a:r>
              <a:rPr lang="en-US" altLang="zh-CN" dirty="0" smtClean="0"/>
              <a:t>(state);  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DoorOpen</a:t>
            </a:r>
            <a:r>
              <a:rPr lang="en-US" altLang="zh-CN" dirty="0" smtClean="0"/>
              <a:t>: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</a:t>
            </a:r>
            <a:r>
              <a:rPr lang="en-US" altLang="zh-CN" dirty="0" err="1" smtClean="0"/>
              <a:t>StateDoorOpen</a:t>
            </a:r>
            <a:r>
              <a:rPr lang="en-US" altLang="zh-CN" dirty="0" smtClean="0"/>
              <a:t>(state);  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}</a:t>
            </a:r>
            <a:endParaRPr lang="en-US" altLang="zh-CN" dirty="0"/>
          </a:p>
          <a:p>
            <a:r>
              <a:rPr lang="en-US" altLang="zh-CN" dirty="0" smtClean="0"/>
              <a:t>      }</a:t>
            </a:r>
          </a:p>
          <a:p>
            <a:r>
              <a:rPr lang="en-US" altLang="zh-CN" dirty="0" smtClean="0"/>
              <a:t>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7699957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691045"/>
            <a:ext cx="5119381" cy="4443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548680"/>
            <a:ext cx="8612188" cy="998538"/>
          </a:xfrm>
        </p:spPr>
        <p:txBody>
          <a:bodyPr/>
          <a:lstStyle/>
          <a:p>
            <a:r>
              <a:rPr lang="en-US" altLang="zh-CN" dirty="0" err="1" smtClean="0"/>
              <a:t>DoorClosed</a:t>
            </a:r>
            <a:r>
              <a:rPr lang="zh-CN" altLang="en-US" dirty="0"/>
              <a:t> </a:t>
            </a:r>
            <a:r>
              <a:rPr lang="en-US" altLang="zh-CN" dirty="0" smtClean="0"/>
              <a:t>state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2204864"/>
            <a:ext cx="4608512" cy="3416320"/>
          </a:xfrm>
          <a:prstGeom prst="rect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StateDoorClosed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*state)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if (</a:t>
            </a:r>
            <a:r>
              <a:rPr lang="en-US" altLang="zh-CN" dirty="0" err="1" smtClean="0"/>
              <a:t>WasButtonPressed</a:t>
            </a:r>
            <a:r>
              <a:rPr lang="en-US" altLang="zh-CN" dirty="0" smtClean="0"/>
              <a:t>() )  </a:t>
            </a:r>
            <a:r>
              <a:rPr lang="en-US" altLang="zh-CN" dirty="0" smtClean="0">
                <a:solidFill>
                  <a:schemeClr val="tx2"/>
                </a:solidFill>
              </a:rPr>
              <a:t>// Event</a:t>
            </a:r>
            <a:endParaRPr lang="en-US" altLang="zh-CN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{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   </a:t>
            </a:r>
            <a:r>
              <a:rPr lang="en-US" altLang="zh-CN" dirty="0" err="1" smtClean="0"/>
              <a:t>SetMotorPower</a:t>
            </a:r>
            <a:r>
              <a:rPr lang="en-US" altLang="zh-CN" dirty="0" smtClean="0"/>
              <a:t>(1);  </a:t>
            </a:r>
            <a:r>
              <a:rPr lang="en-US" altLang="zh-CN" dirty="0" smtClean="0">
                <a:solidFill>
                  <a:schemeClr val="tx2"/>
                </a:solidFill>
              </a:rPr>
              <a:t>// Transition</a:t>
            </a:r>
            <a:endParaRPr lang="en-US" altLang="zh-CN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   *</a:t>
            </a:r>
            <a:r>
              <a:rPr lang="en-US" altLang="zh-CN" dirty="0"/>
              <a:t>state = </a:t>
            </a:r>
            <a:r>
              <a:rPr lang="en-US" altLang="zh-CN" dirty="0" err="1"/>
              <a:t>DoorOpening</a:t>
            </a:r>
            <a:r>
              <a:rPr lang="en-US" altLang="zh-CN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}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783346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070" y="1629306"/>
            <a:ext cx="6402869" cy="4567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548680"/>
            <a:ext cx="8612188" cy="998538"/>
          </a:xfrm>
        </p:spPr>
        <p:txBody>
          <a:bodyPr/>
          <a:lstStyle/>
          <a:p>
            <a:r>
              <a:rPr lang="en-US" altLang="zh-CN" dirty="0" err="1" smtClean="0"/>
              <a:t>DoorClosed</a:t>
            </a:r>
            <a:r>
              <a:rPr lang="en-US" altLang="zh-CN" dirty="0" err="1" smtClean="0">
                <a:sym typeface="Wingdings" panose="05000000000000000000" pitchFamily="2" charset="2"/>
              </a:rPr>
              <a:t>DoorOpening</a:t>
            </a:r>
            <a:r>
              <a:rPr lang="en-US" altLang="zh-CN" dirty="0" smtClean="0">
                <a:sym typeface="Wingdings" panose="05000000000000000000" pitchFamily="2" charset="2"/>
              </a:rPr>
              <a:t> </a:t>
            </a:r>
            <a:r>
              <a:rPr lang="en-US" altLang="zh-CN" dirty="0" smtClean="0"/>
              <a:t>state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2204864"/>
            <a:ext cx="4608512" cy="3416320"/>
          </a:xfrm>
          <a:prstGeom prst="rect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StateDoorClosed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*state)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if (</a:t>
            </a:r>
            <a:r>
              <a:rPr lang="en-US" altLang="zh-CN" dirty="0" err="1" smtClean="0"/>
              <a:t>WasButtonPressed</a:t>
            </a:r>
            <a:r>
              <a:rPr lang="en-US" altLang="zh-CN" dirty="0" smtClean="0"/>
              <a:t>() )  </a:t>
            </a:r>
            <a:r>
              <a:rPr lang="en-US" altLang="zh-CN" dirty="0" smtClean="0">
                <a:solidFill>
                  <a:schemeClr val="tx2"/>
                </a:solidFill>
              </a:rPr>
              <a:t>// Event</a:t>
            </a:r>
            <a:endParaRPr lang="en-US" altLang="zh-CN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{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   </a:t>
            </a:r>
            <a:r>
              <a:rPr lang="en-US" altLang="zh-CN" dirty="0" err="1" smtClean="0"/>
              <a:t>SetMotorPower</a:t>
            </a:r>
            <a:r>
              <a:rPr lang="en-US" altLang="zh-CN" dirty="0" smtClean="0"/>
              <a:t>(1);  </a:t>
            </a:r>
            <a:r>
              <a:rPr lang="en-US" altLang="zh-CN" dirty="0" smtClean="0">
                <a:solidFill>
                  <a:schemeClr val="tx2"/>
                </a:solidFill>
              </a:rPr>
              <a:t>// Transition</a:t>
            </a:r>
            <a:endParaRPr lang="en-US" altLang="zh-CN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   *</a:t>
            </a:r>
            <a:r>
              <a:rPr lang="en-US" altLang="zh-CN" dirty="0"/>
              <a:t>state = </a:t>
            </a:r>
            <a:r>
              <a:rPr lang="en-US" altLang="zh-CN" dirty="0" err="1"/>
              <a:t>DoorOpening</a:t>
            </a:r>
            <a:r>
              <a:rPr lang="en-US" altLang="zh-CN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}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906206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548680"/>
            <a:ext cx="8612188" cy="998538"/>
          </a:xfrm>
        </p:spPr>
        <p:txBody>
          <a:bodyPr/>
          <a:lstStyle/>
          <a:p>
            <a:r>
              <a:rPr lang="en-US" altLang="zh-CN" dirty="0" err="1" smtClean="0"/>
              <a:t>DoorClosed</a:t>
            </a:r>
            <a:r>
              <a:rPr lang="en-US" altLang="zh-CN" dirty="0" err="1" smtClean="0">
                <a:sym typeface="Wingdings" panose="05000000000000000000" pitchFamily="2" charset="2"/>
              </a:rPr>
              <a:t>DoorOpening</a:t>
            </a:r>
            <a:r>
              <a:rPr lang="en-US" altLang="zh-CN" dirty="0" smtClean="0">
                <a:sym typeface="Wingdings" panose="05000000000000000000" pitchFamily="2" charset="2"/>
              </a:rPr>
              <a:t> </a:t>
            </a:r>
            <a:r>
              <a:rPr lang="en-US" altLang="zh-CN" dirty="0" smtClean="0"/>
              <a:t>state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1844824"/>
            <a:ext cx="4608512" cy="3416320"/>
          </a:xfrm>
          <a:prstGeom prst="rect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StateDoorClosed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*state)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if (</a:t>
            </a:r>
            <a:r>
              <a:rPr lang="en-US" altLang="zh-CN" dirty="0" err="1" smtClean="0"/>
              <a:t>WasButtonPressed</a:t>
            </a:r>
            <a:r>
              <a:rPr lang="en-US" altLang="zh-CN" dirty="0" smtClean="0"/>
              <a:t>() )  </a:t>
            </a:r>
            <a:r>
              <a:rPr lang="en-US" altLang="zh-CN" dirty="0" smtClean="0">
                <a:solidFill>
                  <a:schemeClr val="tx2"/>
                </a:solidFill>
              </a:rPr>
              <a:t>// Event</a:t>
            </a:r>
            <a:endParaRPr lang="en-US" altLang="zh-CN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{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   </a:t>
            </a:r>
            <a:r>
              <a:rPr lang="en-US" altLang="zh-CN" dirty="0" err="1" smtClean="0"/>
              <a:t>SetMotorPower</a:t>
            </a:r>
            <a:r>
              <a:rPr lang="en-US" altLang="zh-CN" dirty="0" smtClean="0"/>
              <a:t>(1);  </a:t>
            </a:r>
            <a:r>
              <a:rPr lang="en-US" altLang="zh-CN" dirty="0" smtClean="0">
                <a:solidFill>
                  <a:schemeClr val="tx2"/>
                </a:solidFill>
              </a:rPr>
              <a:t>// Transition</a:t>
            </a:r>
            <a:endParaRPr lang="en-US" altLang="zh-CN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   *</a:t>
            </a:r>
            <a:r>
              <a:rPr lang="en-US" altLang="zh-CN" dirty="0"/>
              <a:t>state = </a:t>
            </a:r>
            <a:r>
              <a:rPr lang="en-US" altLang="zh-CN" dirty="0" err="1"/>
              <a:t>DoorOpening</a:t>
            </a:r>
            <a:r>
              <a:rPr lang="en-US" altLang="zh-CN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}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204864"/>
            <a:ext cx="3672781" cy="2071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5753834"/>
              </p:ext>
            </p:extLst>
          </p:nvPr>
        </p:nvGraphicFramePr>
        <p:xfrm>
          <a:off x="4879943" y="2696344"/>
          <a:ext cx="2068321" cy="516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Visio" r:id="rId4" imgW="1830313" imgH="456553" progId="Visio.Drawing.11">
                  <p:link updateAutomatic="1"/>
                </p:oleObj>
              </mc:Choice>
              <mc:Fallback>
                <p:oleObj name="Visio" r:id="rId4" imgW="1830313" imgH="456553" progId="Visio.Drawing.11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79943" y="2696344"/>
                        <a:ext cx="2068321" cy="5166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148064" y="4653136"/>
            <a:ext cx="3744416" cy="70788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事件</a:t>
            </a:r>
            <a:r>
              <a:rPr lang="en-US" altLang="zh-CN" sz="2000" dirty="0" smtClean="0"/>
              <a:t>(Event)</a:t>
            </a:r>
            <a:r>
              <a:rPr lang="zh-CN" altLang="en-US" sz="2000" dirty="0" smtClean="0"/>
              <a:t>，转换</a:t>
            </a:r>
            <a:r>
              <a:rPr lang="en-US" altLang="zh-CN" sz="2000" dirty="0" smtClean="0"/>
              <a:t>(Transition)</a:t>
            </a:r>
          </a:p>
          <a:p>
            <a:r>
              <a:rPr lang="zh-CN" altLang="en-US" sz="2000" dirty="0" smtClean="0"/>
              <a:t>导致状态的改变。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7777060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548680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定期采集系统的运行状态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44008" y="1829430"/>
            <a:ext cx="4320480" cy="3831818"/>
          </a:xfrm>
          <a:prstGeom prst="rect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2"/>
                </a:solidFill>
              </a:rPr>
              <a:t>State Function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void </a:t>
            </a:r>
            <a:r>
              <a:rPr lang="en-US" altLang="zh-CN" dirty="0" err="1"/>
              <a:t>StateDoorClosed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*state)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if (</a:t>
            </a:r>
            <a:r>
              <a:rPr lang="en-US" altLang="zh-CN" dirty="0" err="1" smtClean="0"/>
              <a:t>WasButtonPressed</a:t>
            </a:r>
            <a:r>
              <a:rPr lang="en-US" altLang="zh-CN" dirty="0" smtClean="0"/>
              <a:t>() )  </a:t>
            </a:r>
            <a:r>
              <a:rPr lang="en-US" altLang="zh-CN" dirty="0" smtClean="0">
                <a:solidFill>
                  <a:schemeClr val="tx2"/>
                </a:solidFill>
              </a:rPr>
              <a:t>// Event</a:t>
            </a:r>
            <a:endParaRPr lang="en-US" altLang="zh-CN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{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   </a:t>
            </a:r>
            <a:r>
              <a:rPr lang="en-US" altLang="zh-CN" dirty="0" err="1" smtClean="0"/>
              <a:t>SetMotorPower</a:t>
            </a:r>
            <a:r>
              <a:rPr lang="en-US" altLang="zh-CN" dirty="0" smtClean="0"/>
              <a:t>(1);  </a:t>
            </a:r>
            <a:r>
              <a:rPr lang="en-US" altLang="zh-CN" dirty="0" smtClean="0">
                <a:solidFill>
                  <a:schemeClr val="tx2"/>
                </a:solidFill>
              </a:rPr>
              <a:t>// Transition</a:t>
            </a:r>
            <a:endParaRPr lang="en-US" altLang="zh-CN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   *</a:t>
            </a:r>
            <a:r>
              <a:rPr lang="en-US" altLang="zh-CN" dirty="0"/>
              <a:t>state = </a:t>
            </a:r>
            <a:r>
              <a:rPr lang="en-US" altLang="zh-CN" dirty="0" err="1"/>
              <a:t>DoorOpening</a:t>
            </a:r>
            <a:r>
              <a:rPr lang="en-US" altLang="zh-CN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}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504" y="1818397"/>
            <a:ext cx="4248472" cy="355481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2"/>
                </a:solidFill>
              </a:rPr>
              <a:t>Control  Loop</a:t>
            </a:r>
          </a:p>
          <a:p>
            <a:r>
              <a:rPr lang="en-US" altLang="zh-CN" dirty="0" smtClean="0">
                <a:solidFill>
                  <a:schemeClr val="accent4"/>
                </a:solidFill>
              </a:rPr>
              <a:t>// </a:t>
            </a:r>
            <a:r>
              <a:rPr lang="zh-CN" altLang="en-US" dirty="0" smtClean="0">
                <a:solidFill>
                  <a:schemeClr val="accent4"/>
                </a:solidFill>
              </a:rPr>
              <a:t>每隔一定时间</a:t>
            </a:r>
            <a:r>
              <a:rPr lang="en-US" altLang="zh-CN" dirty="0" smtClean="0">
                <a:solidFill>
                  <a:schemeClr val="accent4"/>
                </a:solidFill>
              </a:rPr>
              <a:t>(</a:t>
            </a:r>
            <a:r>
              <a:rPr lang="zh-CN" altLang="en-US" dirty="0" smtClean="0">
                <a:solidFill>
                  <a:schemeClr val="accent4"/>
                </a:solidFill>
              </a:rPr>
              <a:t>如，</a:t>
            </a:r>
            <a:r>
              <a:rPr lang="en-US" altLang="zh-CN" dirty="0">
                <a:solidFill>
                  <a:schemeClr val="accent4"/>
                </a:solidFill>
              </a:rPr>
              <a:t>1</a:t>
            </a:r>
            <a:r>
              <a:rPr lang="en-US" altLang="zh-CN" dirty="0" smtClean="0">
                <a:solidFill>
                  <a:schemeClr val="accent4"/>
                </a:solidFill>
              </a:rPr>
              <a:t>00ms)</a:t>
            </a:r>
            <a:r>
              <a:rPr lang="zh-CN" altLang="en-US" dirty="0" smtClean="0">
                <a:solidFill>
                  <a:schemeClr val="accent4"/>
                </a:solidFill>
              </a:rPr>
              <a:t>被调用一次，</a:t>
            </a:r>
            <a:endParaRPr lang="en-US" altLang="zh-CN" dirty="0" smtClean="0">
              <a:solidFill>
                <a:schemeClr val="accent4"/>
              </a:solidFill>
            </a:endParaRPr>
          </a:p>
          <a:p>
            <a:r>
              <a:rPr lang="zh-CN" altLang="en-US" dirty="0" smtClean="0">
                <a:solidFill>
                  <a:schemeClr val="accent4"/>
                </a:solidFill>
              </a:rPr>
              <a:t>采集系统的运行状态</a:t>
            </a:r>
            <a:endParaRPr lang="en-US" altLang="zh-CN" dirty="0" smtClean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void </a:t>
            </a:r>
            <a:r>
              <a:rPr lang="en-US" altLang="zh-CN" dirty="0" err="1"/>
              <a:t>main_control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*state</a:t>
            </a:r>
            <a:r>
              <a:rPr lang="en-US" altLang="zh-CN" dirty="0" smtClean="0"/>
              <a:t>)  {</a:t>
            </a:r>
            <a:endParaRPr lang="en-US" altLang="zh-CN" dirty="0"/>
          </a:p>
          <a:p>
            <a:r>
              <a:rPr lang="en-US" altLang="zh-CN" dirty="0"/>
              <a:t>    if (</a:t>
            </a:r>
            <a:r>
              <a:rPr lang="en-US" altLang="zh-CN" dirty="0" err="1"/>
              <a:t>IsGarageRunning</a:t>
            </a:r>
            <a:r>
              <a:rPr lang="en-US" altLang="zh-CN" dirty="0" smtClean="0"/>
              <a:t>()) </a:t>
            </a:r>
            <a:r>
              <a:rPr lang="zh-CN" altLang="en-US" dirty="0" smtClean="0"/>
              <a:t> </a:t>
            </a:r>
            <a:r>
              <a:rPr lang="en-US" altLang="zh-CN" dirty="0"/>
              <a:t>{</a:t>
            </a:r>
          </a:p>
          <a:p>
            <a:r>
              <a:rPr lang="en-US" altLang="zh-CN" dirty="0" smtClean="0"/>
              <a:t>        switch</a:t>
            </a:r>
            <a:r>
              <a:rPr lang="en-US" altLang="zh-CN" dirty="0"/>
              <a:t>(*state</a:t>
            </a:r>
            <a:r>
              <a:rPr lang="en-US" altLang="zh-CN" dirty="0" smtClean="0"/>
              <a:t>)  {</a:t>
            </a:r>
            <a:endParaRPr lang="en-US" altLang="zh-CN" dirty="0"/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DoorClosed</a:t>
            </a:r>
            <a:r>
              <a:rPr lang="en-US" altLang="zh-CN" dirty="0" smtClean="0"/>
              <a:t>: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en-US" altLang="zh-CN" dirty="0" err="1" smtClean="0"/>
              <a:t>StateDoorClosed</a:t>
            </a:r>
            <a:r>
              <a:rPr lang="en-US" altLang="zh-CN" dirty="0" smtClean="0"/>
              <a:t>(state);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break;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}</a:t>
            </a:r>
            <a:endParaRPr lang="en-US" altLang="zh-CN" dirty="0"/>
          </a:p>
          <a:p>
            <a:r>
              <a:rPr lang="en-US" altLang="zh-CN" dirty="0" smtClean="0"/>
              <a:t>      }</a:t>
            </a:r>
          </a:p>
          <a:p>
            <a:r>
              <a:rPr lang="en-US" altLang="zh-CN" dirty="0" smtClean="0"/>
              <a:t>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635103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548680"/>
            <a:ext cx="8612188" cy="998538"/>
          </a:xfrm>
        </p:spPr>
        <p:txBody>
          <a:bodyPr/>
          <a:lstStyle/>
          <a:p>
            <a:r>
              <a:rPr lang="zh-CN" altLang="en-US" dirty="0"/>
              <a:t>车库</a:t>
            </a:r>
            <a:r>
              <a:rPr lang="zh-CN" altLang="en-US" dirty="0" smtClean="0"/>
              <a:t>门状态机图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1700213"/>
            <a:ext cx="6803327" cy="3240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1657597"/>
              </p:ext>
            </p:extLst>
          </p:nvPr>
        </p:nvGraphicFramePr>
        <p:xfrm>
          <a:off x="942975" y="5229200"/>
          <a:ext cx="5735642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Visio" r:id="rId4" imgW="4370097" imgH="877953" progId="Visio.Drawing.11">
                  <p:link updateAutomatic="1"/>
                </p:oleObj>
              </mc:Choice>
              <mc:Fallback>
                <p:oleObj name="Visio" r:id="rId4" imgW="4370097" imgH="877953" progId="Visio.Drawing.11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42975" y="5229200"/>
                        <a:ext cx="5735642" cy="11521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878364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-315416"/>
            <a:ext cx="8612188" cy="998538"/>
          </a:xfrm>
        </p:spPr>
        <p:txBody>
          <a:bodyPr/>
          <a:lstStyle/>
          <a:p>
            <a:r>
              <a:rPr lang="zh-CN" altLang="en-US" sz="3200" dirty="0">
                <a:solidFill>
                  <a:schemeClr val="bg1"/>
                </a:solidFill>
              </a:rPr>
              <a:t>车库</a:t>
            </a:r>
            <a:r>
              <a:rPr lang="zh-CN" altLang="en-US" sz="3200" dirty="0" smtClean="0">
                <a:solidFill>
                  <a:schemeClr val="bg1"/>
                </a:solidFill>
              </a:rPr>
              <a:t>门状态机图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38" y="888454"/>
            <a:ext cx="8782050" cy="527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08700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332656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状态机</a:t>
            </a:r>
            <a:r>
              <a:rPr lang="en-US" altLang="zh-CN" dirty="0" smtClean="0"/>
              <a:t>--</a:t>
            </a:r>
            <a:r>
              <a:rPr lang="zh-CN" altLang="en-US" dirty="0" smtClean="0"/>
              <a:t>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269058"/>
            <a:ext cx="8640638" cy="208793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00B050"/>
                </a:solidFill>
              </a:rPr>
              <a:t>红绿灯</a:t>
            </a:r>
          </a:p>
          <a:p>
            <a:pPr>
              <a:lnSpc>
                <a:spcPct val="120000"/>
              </a:lnSpc>
              <a:buNone/>
            </a:pPr>
            <a:r>
              <a:rPr lang="zh-CN" altLang="en-US" sz="2400" dirty="0"/>
              <a:t>            红绿灯运作的原理相当简单，从一开始绿灯，经过一段时间后，将变为黄灯， 再隔一会儿，就会变成红灯，如此不断反覆。</a:t>
            </a:r>
          </a:p>
        </p:txBody>
      </p:sp>
      <p:pic>
        <p:nvPicPr>
          <p:cNvPr id="4" name="Picture 4" descr="3LM@~%CM}{@KJK(HB(J9X]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819400"/>
            <a:ext cx="4572000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665832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-315416"/>
            <a:ext cx="8612188" cy="998538"/>
          </a:xfrm>
        </p:spPr>
        <p:txBody>
          <a:bodyPr/>
          <a:lstStyle/>
          <a:p>
            <a:r>
              <a:rPr lang="en-US" altLang="zh-CN" sz="3200" dirty="0" err="1" smtClean="0">
                <a:solidFill>
                  <a:schemeClr val="bg1"/>
                </a:solidFill>
              </a:rPr>
              <a:t>DoorClosing</a:t>
            </a:r>
            <a:r>
              <a:rPr lang="en-US" altLang="zh-CN" sz="32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DoorOpening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340768"/>
            <a:ext cx="6402868" cy="4567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31304"/>
            <a:ext cx="2733675" cy="3733800"/>
          </a:xfrm>
          <a:prstGeom prst="rect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72108791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404664"/>
            <a:ext cx="8612188" cy="998538"/>
          </a:xfrm>
        </p:spPr>
        <p:txBody>
          <a:bodyPr/>
          <a:lstStyle/>
          <a:p>
            <a:r>
              <a:rPr lang="en-US" altLang="zh-CN" dirty="0" smtClean="0"/>
              <a:t>Microsoft Visual Studio</a:t>
            </a:r>
            <a:endParaRPr lang="zh-CN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04528"/>
            <a:ext cx="91440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868838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404664"/>
            <a:ext cx="8612188" cy="998538"/>
          </a:xfrm>
        </p:spPr>
        <p:txBody>
          <a:bodyPr/>
          <a:lstStyle/>
          <a:p>
            <a:r>
              <a:rPr lang="en-US" altLang="zh-CN" dirty="0" smtClean="0"/>
              <a:t>Microsoft Visual Studio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75938" y="1484784"/>
            <a:ext cx="422851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解决</a:t>
            </a:r>
            <a:r>
              <a:rPr lang="zh-CN" altLang="en-US" dirty="0" smtClean="0"/>
              <a:t>方案文件：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Garage_mfc.sln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两</a:t>
            </a:r>
            <a:r>
              <a:rPr lang="zh-CN" altLang="en-US" dirty="0" smtClean="0"/>
              <a:t>个项目</a:t>
            </a:r>
            <a:r>
              <a:rPr lang="en-US" altLang="zh-CN" dirty="0" smtClean="0"/>
              <a:t>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Garage_dialog</a:t>
            </a:r>
            <a:r>
              <a:rPr lang="en-US" altLang="zh-CN" dirty="0" smtClean="0"/>
              <a:t> </a:t>
            </a:r>
            <a:r>
              <a:rPr lang="zh-CN" altLang="en-US" dirty="0" smtClean="0"/>
              <a:t>车库门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en-US" altLang="zh-CN" dirty="0" err="1" smtClean="0"/>
              <a:t>GarageLib.h</a:t>
            </a:r>
            <a:r>
              <a:rPr lang="en-US" altLang="zh-CN" dirty="0" smtClean="0"/>
              <a:t> </a:t>
            </a:r>
            <a:r>
              <a:rPr lang="zh-CN" altLang="en-US" dirty="0" smtClean="0"/>
              <a:t>库函数说明</a:t>
            </a:r>
            <a:r>
              <a:rPr lang="en-US" altLang="zh-CN" dirty="0" smtClean="0"/>
              <a:t>garage.cpp </a:t>
            </a:r>
            <a:r>
              <a:rPr lang="zh-CN" altLang="en-US" dirty="0" smtClean="0"/>
              <a:t>状态机代码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Elevator_dialog</a:t>
            </a:r>
            <a:r>
              <a:rPr lang="en-US" altLang="zh-CN" dirty="0" smtClean="0"/>
              <a:t> </a:t>
            </a:r>
            <a:r>
              <a:rPr lang="zh-CN" altLang="en-US" dirty="0" smtClean="0"/>
              <a:t>电梯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en-US" altLang="zh-CN" dirty="0" err="1" smtClean="0"/>
              <a:t>ElevatorLib.h</a:t>
            </a:r>
            <a:r>
              <a:rPr lang="zh-CN" altLang="en-US" dirty="0" smtClean="0"/>
              <a:t>库函数说明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en-US" altLang="zh-CN" dirty="0" smtClean="0"/>
              <a:t>elevator.cpp</a:t>
            </a:r>
            <a:r>
              <a:rPr lang="zh-CN" altLang="en-US" dirty="0" smtClean="0"/>
              <a:t>状态机代码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24744"/>
            <a:ext cx="2628900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54608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404664"/>
            <a:ext cx="8612188" cy="998538"/>
          </a:xfrm>
        </p:spPr>
        <p:txBody>
          <a:bodyPr/>
          <a:lstStyle/>
          <a:p>
            <a:r>
              <a:rPr lang="en-US" altLang="zh-CN" dirty="0" smtClean="0"/>
              <a:t>Microsoft Visual Studio</a:t>
            </a:r>
            <a:endParaRPr lang="zh-CN" altLang="en-US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08" y="1234777"/>
            <a:ext cx="2628900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411188"/>
            <a:ext cx="3575050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280120"/>
            <a:ext cx="421957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109339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620688"/>
            <a:ext cx="2736304" cy="1224136"/>
          </a:xfrm>
        </p:spPr>
        <p:txBody>
          <a:bodyPr/>
          <a:lstStyle/>
          <a:p>
            <a:pPr algn="l"/>
            <a:r>
              <a:rPr lang="zh-CN" altLang="en-US" sz="2800" dirty="0" smtClean="0"/>
              <a:t>三层电梯状态机仿真程序</a:t>
            </a:r>
            <a:endParaRPr lang="zh-CN" altLang="en-US" sz="28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032" y="116632"/>
            <a:ext cx="5150525" cy="6624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圆角矩形标注 2"/>
          <p:cNvSpPr/>
          <p:nvPr/>
        </p:nvSpPr>
        <p:spPr>
          <a:xfrm>
            <a:off x="7812360" y="2924944"/>
            <a:ext cx="1245213" cy="432048"/>
          </a:xfrm>
          <a:prstGeom prst="wedgeRoundRectCallout">
            <a:avLst>
              <a:gd name="adj1" fmla="val -65230"/>
              <a:gd name="adj2" fmla="val 507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Call Light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4932040" y="3532022"/>
            <a:ext cx="1872208" cy="432048"/>
          </a:xfrm>
          <a:prstGeom prst="wedgeRoundRectCallout">
            <a:avLst>
              <a:gd name="adj1" fmla="val -65230"/>
              <a:gd name="adj2" fmla="val 507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Panel Floor Light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4860032" y="4293096"/>
            <a:ext cx="1872208" cy="432048"/>
          </a:xfrm>
          <a:prstGeom prst="wedgeRoundRectCallout">
            <a:avLst>
              <a:gd name="adj1" fmla="val -57716"/>
              <a:gd name="adj2" fmla="val 1348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Close Door Light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1890824" y="4509120"/>
            <a:ext cx="1872208" cy="432048"/>
          </a:xfrm>
          <a:prstGeom prst="wedgeRoundRectCallout">
            <a:avLst>
              <a:gd name="adj1" fmla="val 55620"/>
              <a:gd name="adj2" fmla="val 14028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Open Door </a:t>
            </a:r>
            <a:r>
              <a:rPr lang="en-US" altLang="zh-CN" dirty="0" smtClean="0">
                <a:solidFill>
                  <a:schemeClr val="tx1"/>
                </a:solidFill>
              </a:rPr>
              <a:t>Light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567485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332656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状态机</a:t>
            </a:r>
            <a:r>
              <a:rPr lang="en-US" altLang="zh-CN" dirty="0" smtClean="0"/>
              <a:t>--</a:t>
            </a:r>
            <a:r>
              <a:rPr lang="zh-CN" altLang="en-US" dirty="0" smtClean="0"/>
              <a:t>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96" y="1269058"/>
            <a:ext cx="4895440" cy="4968254"/>
          </a:xfrm>
        </p:spPr>
        <p:txBody>
          <a:bodyPr/>
          <a:lstStyle/>
          <a:p>
            <a:r>
              <a:rPr lang="zh-CN" altLang="en-US" sz="2400" b="1" dirty="0">
                <a:solidFill>
                  <a:srgbClr val="00B050"/>
                </a:solidFill>
              </a:rPr>
              <a:t>自动贩售机</a:t>
            </a:r>
          </a:p>
          <a:p>
            <a:pPr>
              <a:lnSpc>
                <a:spcPct val="130000"/>
              </a:lnSpc>
              <a:buNone/>
            </a:pPr>
            <a:r>
              <a:rPr lang="zh-CN" altLang="en-US" sz="2000" dirty="0"/>
              <a:t>            假设有简单的一自动贩卖机贩售两类商品，一类售价</a:t>
            </a:r>
            <a:r>
              <a:rPr lang="en-US" altLang="zh-CN" sz="2000" dirty="0"/>
              <a:t>20</a:t>
            </a:r>
            <a:r>
              <a:rPr lang="zh-CN" altLang="en-US" sz="2000" dirty="0"/>
              <a:t>元，另一类售价</a:t>
            </a:r>
            <a:r>
              <a:rPr lang="en-US" altLang="zh-CN" sz="2000" dirty="0"/>
              <a:t>50</a:t>
            </a:r>
            <a:r>
              <a:rPr lang="zh-CN" altLang="en-US" sz="2000" dirty="0"/>
              <a:t>元。 如果该贩卖机只能辨识</a:t>
            </a:r>
            <a:r>
              <a:rPr lang="en-US" altLang="zh-CN" sz="2000" dirty="0"/>
              <a:t>10</a:t>
            </a:r>
            <a:r>
              <a:rPr lang="zh-CN" altLang="en-US" sz="2000" dirty="0"/>
              <a:t>元及</a:t>
            </a:r>
            <a:r>
              <a:rPr lang="en-US" altLang="zh-CN" sz="2000" dirty="0"/>
              <a:t>50</a:t>
            </a:r>
            <a:r>
              <a:rPr lang="zh-CN" altLang="en-US" sz="2000" dirty="0"/>
              <a:t>元硬币。 一开始机器处于</a:t>
            </a:r>
            <a:r>
              <a:rPr lang="en-US" altLang="zh-CN" sz="2000" dirty="0"/>
              <a:t>Hello</a:t>
            </a:r>
            <a:r>
              <a:rPr lang="zh-CN" altLang="en-US" sz="2000" dirty="0"/>
              <a:t>的状态，当投入</a:t>
            </a:r>
            <a:r>
              <a:rPr lang="en-US" altLang="zh-CN" sz="2000" dirty="0"/>
              <a:t>10</a:t>
            </a:r>
            <a:r>
              <a:rPr lang="zh-CN" altLang="en-US" sz="2000" dirty="0"/>
              <a:t>元时，机器会进入余额不足的状态，直到投入的金额大于</a:t>
            </a:r>
            <a:r>
              <a:rPr lang="en-US" altLang="zh-CN" sz="2000" dirty="0"/>
              <a:t>20</a:t>
            </a:r>
            <a:r>
              <a:rPr lang="zh-CN" altLang="en-US" sz="2000" dirty="0"/>
              <a:t>元为止。 如果一次投入</a:t>
            </a:r>
            <a:r>
              <a:rPr lang="en-US" altLang="zh-CN" sz="2000" dirty="0"/>
              <a:t>50</a:t>
            </a:r>
            <a:r>
              <a:rPr lang="zh-CN" altLang="en-US" sz="2000" dirty="0"/>
              <a:t>元，则可以选择所有的产品，否则就只能选择</a:t>
            </a:r>
            <a:r>
              <a:rPr lang="en-US" altLang="zh-CN" sz="2000" dirty="0"/>
              <a:t>20</a:t>
            </a:r>
            <a:r>
              <a:rPr lang="zh-CN" altLang="en-US" sz="2000" dirty="0"/>
              <a:t>元的产品。 完成选择后，将会卖出商品并且找回剩余的零钱，随后，机器又将返回初始的</a:t>
            </a:r>
            <a:r>
              <a:rPr lang="zh-CN" altLang="en-US" sz="2000" dirty="0" smtClean="0"/>
              <a:t>状态。 </a:t>
            </a:r>
            <a:endParaRPr lang="zh-CN" altLang="en-US" sz="2000" dirty="0"/>
          </a:p>
        </p:txBody>
      </p:sp>
      <p:pic>
        <p:nvPicPr>
          <p:cNvPr id="5" name="Picture 5" descr="$XU7UA`BLNOE01MF3S1P(Y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936" y="1491952"/>
            <a:ext cx="4249576" cy="474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089900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198214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状态机基本概念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79512" y="1052736"/>
            <a:ext cx="889248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rgbClr val="000000"/>
                </a:solidFill>
                <a:latin typeface="+mj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rgbClr val="000000"/>
                </a:solidFill>
                <a:latin typeface="+mj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rgbClr val="000000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状态（</a:t>
            </a:r>
            <a:r>
              <a:rPr lang="en-US" altLang="zh-CN" sz="2400" kern="0" dirty="0" smtClean="0">
                <a:solidFill>
                  <a:schemeClr val="tx1"/>
                </a:solidFill>
                <a:latin typeface="Times New Roman" pitchFamily="18" charset="0"/>
              </a:rPr>
              <a:t>State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）</a:t>
            </a:r>
            <a:r>
              <a:rPr lang="zh-CN" altLang="en-US" sz="2400" kern="0" dirty="0" smtClean="0">
                <a:latin typeface="Times New Roman" pitchFamily="18" charset="0"/>
              </a:rPr>
              <a:t>　指的是对象在其生命周期中的一种状况，处于某个特定状态中的对象必然会满足某些条件、执行某些动作或者是等待某些事件。 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512114"/>
            <a:ext cx="1304420" cy="3529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677" y="2204864"/>
            <a:ext cx="3031675" cy="370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标注 8"/>
          <p:cNvSpPr/>
          <p:nvPr/>
        </p:nvSpPr>
        <p:spPr>
          <a:xfrm>
            <a:off x="7092280" y="2204864"/>
            <a:ext cx="1368152" cy="288032"/>
          </a:xfrm>
          <a:prstGeom prst="wedgeRectCallout">
            <a:avLst>
              <a:gd name="adj1" fmla="val -67648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Initial 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7524328" y="2924944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State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42754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198214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状态机基本概念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79512" y="1052736"/>
            <a:ext cx="889248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rgbClr val="000000"/>
                </a:solidFill>
                <a:latin typeface="+mj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rgbClr val="000000"/>
                </a:solidFill>
                <a:latin typeface="+mj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rgbClr val="000000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状态（</a:t>
            </a:r>
            <a:r>
              <a:rPr lang="en-US" altLang="zh-CN" sz="2400" kern="0" dirty="0" smtClean="0">
                <a:solidFill>
                  <a:schemeClr val="tx1"/>
                </a:solidFill>
                <a:latin typeface="Times New Roman" pitchFamily="18" charset="0"/>
              </a:rPr>
              <a:t>State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）</a:t>
            </a:r>
            <a:r>
              <a:rPr lang="zh-CN" altLang="en-US" sz="2400" kern="0" dirty="0" smtClean="0">
                <a:latin typeface="Times New Roman" pitchFamily="18" charset="0"/>
              </a:rPr>
              <a:t>　指的是对象在其生命周期中的一种状况，处于某个特定状态中的对象必然会满足某些条件、执行某些动作或者是等待某些事件。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0762" y="2478723"/>
            <a:ext cx="390119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状态名称，</a:t>
            </a:r>
            <a:r>
              <a:rPr lang="en-US" altLang="zh-CN" dirty="0"/>
              <a:t>Verbs with “</a:t>
            </a:r>
            <a:r>
              <a:rPr lang="en-US" altLang="zh-CN" dirty="0" err="1"/>
              <a:t>ing</a:t>
            </a:r>
            <a:r>
              <a:rPr lang="en-US" altLang="zh-CN" dirty="0" smtClean="0"/>
              <a:t>”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Waiting </a:t>
            </a:r>
            <a:r>
              <a:rPr lang="en-US" altLang="zh-CN" dirty="0"/>
              <a:t>for a </a:t>
            </a:r>
            <a:r>
              <a:rPr lang="en-US" altLang="zh-CN" dirty="0" err="1"/>
              <a:t>Keypress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Cellphone </a:t>
            </a:r>
            <a:r>
              <a:rPr lang="en-US" altLang="zh-CN" dirty="0"/>
              <a:t>is Dialing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Door Opening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0762" y="4365104"/>
            <a:ext cx="3901198" cy="1892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状态名称，</a:t>
            </a:r>
            <a:r>
              <a:rPr lang="en-US" altLang="zh-CN" dirty="0"/>
              <a:t>Statement of condition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Paper </a:t>
            </a:r>
            <a:r>
              <a:rPr lang="en-US" altLang="zh-CN" dirty="0"/>
              <a:t>Jammed</a:t>
            </a:r>
          </a:p>
          <a:p>
            <a:r>
              <a:rPr lang="en-US" altLang="zh-CN" dirty="0"/>
              <a:t>Battery is Below Limit</a:t>
            </a:r>
          </a:p>
          <a:p>
            <a:r>
              <a:rPr lang="en-US" altLang="zh-CN" dirty="0" smtClean="0"/>
              <a:t>Power </a:t>
            </a:r>
            <a:r>
              <a:rPr lang="en-US" altLang="zh-CN" dirty="0"/>
              <a:t>is On</a:t>
            </a:r>
          </a:p>
          <a:p>
            <a:r>
              <a:rPr lang="en-US" altLang="zh-CN" dirty="0"/>
              <a:t>Door Open</a:t>
            </a:r>
          </a:p>
          <a:p>
            <a:r>
              <a:rPr lang="en-US" altLang="zh-CN" dirty="0"/>
              <a:t>Door </a:t>
            </a:r>
            <a:r>
              <a:rPr lang="en-US" altLang="zh-CN" dirty="0" smtClean="0"/>
              <a:t>Opening</a:t>
            </a:r>
            <a:endParaRPr lang="zh-CN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677" y="2204864"/>
            <a:ext cx="3031675" cy="370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标注 8"/>
          <p:cNvSpPr/>
          <p:nvPr/>
        </p:nvSpPr>
        <p:spPr>
          <a:xfrm>
            <a:off x="7092280" y="2204864"/>
            <a:ext cx="1368152" cy="288032"/>
          </a:xfrm>
          <a:prstGeom prst="wedgeRectCallout">
            <a:avLst>
              <a:gd name="adj1" fmla="val -67648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Initial 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7524328" y="2924944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State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64598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198214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状态机基本概念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79512" y="1052736"/>
            <a:ext cx="889248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rgbClr val="000000"/>
                </a:solidFill>
                <a:latin typeface="+mj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rgbClr val="000000"/>
                </a:solidFill>
                <a:latin typeface="+mj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rgbClr val="000000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事件（</a:t>
            </a:r>
            <a:r>
              <a:rPr lang="en-US" altLang="zh-CN" sz="2400" kern="0" dirty="0">
                <a:solidFill>
                  <a:schemeClr val="tx1"/>
                </a:solidFill>
                <a:latin typeface="Times New Roman" pitchFamily="18" charset="0"/>
              </a:rPr>
              <a:t>Event</a:t>
            </a: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）</a:t>
            </a:r>
            <a:r>
              <a:rPr lang="zh-CN" altLang="en-US" sz="2400" kern="0" dirty="0">
                <a:solidFill>
                  <a:schemeClr val="tx2"/>
                </a:solidFill>
                <a:latin typeface="Times New Roman" pitchFamily="18" charset="0"/>
              </a:rPr>
              <a:t>　</a:t>
            </a:r>
            <a:r>
              <a:rPr lang="zh-CN" altLang="en-US" sz="2400" kern="0" dirty="0">
                <a:latin typeface="Times New Roman" pitchFamily="18" charset="0"/>
              </a:rPr>
              <a:t>指的是在时间和空间上占有一定位置，并且对状态机来讲是有意义的那些事情。事件通常会引起状态的变迁，促使状态机从一种状态切换到另一种状态。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708920"/>
            <a:ext cx="1304420" cy="3529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677" y="2536676"/>
            <a:ext cx="3031675" cy="370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标注 10"/>
          <p:cNvSpPr/>
          <p:nvPr/>
        </p:nvSpPr>
        <p:spPr>
          <a:xfrm>
            <a:off x="7092280" y="2536676"/>
            <a:ext cx="1368152" cy="288032"/>
          </a:xfrm>
          <a:prstGeom prst="wedgeRectCallout">
            <a:avLst>
              <a:gd name="adj1" fmla="val -67648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Initial 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7524328" y="3256756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7956376" y="3904828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Event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标注 14"/>
          <p:cNvSpPr/>
          <p:nvPr/>
        </p:nvSpPr>
        <p:spPr>
          <a:xfrm>
            <a:off x="4067944" y="5445224"/>
            <a:ext cx="864096" cy="288032"/>
          </a:xfrm>
          <a:prstGeom prst="wedgeRectCallout">
            <a:avLst>
              <a:gd name="adj1" fmla="val 69734"/>
              <a:gd name="adj2" fmla="val 14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Event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57289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198214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状态机基本概念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79512" y="1052736"/>
            <a:ext cx="889248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rgbClr val="000000"/>
                </a:solidFill>
                <a:latin typeface="+mj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rgbClr val="000000"/>
                </a:solidFill>
                <a:latin typeface="+mj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rgbClr val="000000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转换（</a:t>
            </a:r>
            <a:r>
              <a:rPr lang="en-US" altLang="zh-CN" sz="2400" kern="0" dirty="0">
                <a:solidFill>
                  <a:schemeClr val="tx1"/>
                </a:solidFill>
                <a:latin typeface="Times New Roman" pitchFamily="18" charset="0"/>
              </a:rPr>
              <a:t>Transition</a:t>
            </a: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）</a:t>
            </a:r>
            <a:r>
              <a:rPr lang="zh-CN" altLang="en-US" sz="2400" kern="0" dirty="0">
                <a:latin typeface="Times New Roman" pitchFamily="18" charset="0"/>
              </a:rPr>
              <a:t>　指的是两个状态之间的一种关系，表明对象将在第一个状态中执行一定的动作，并将在某个事件发生同时某个特定条件满足时进入第二个状态。 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708920"/>
            <a:ext cx="1304420" cy="3529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677" y="2536676"/>
            <a:ext cx="3031675" cy="370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标注 10"/>
          <p:cNvSpPr/>
          <p:nvPr/>
        </p:nvSpPr>
        <p:spPr>
          <a:xfrm>
            <a:off x="7092280" y="2536676"/>
            <a:ext cx="1368152" cy="288032"/>
          </a:xfrm>
          <a:prstGeom prst="wedgeRectCallout">
            <a:avLst>
              <a:gd name="adj1" fmla="val -67648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Initial 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7524328" y="3256756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7956376" y="3904828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Event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标注 13"/>
          <p:cNvSpPr/>
          <p:nvPr/>
        </p:nvSpPr>
        <p:spPr>
          <a:xfrm>
            <a:off x="4592692" y="2555894"/>
            <a:ext cx="1275452" cy="288032"/>
          </a:xfrm>
          <a:prstGeom prst="wedgeRectCallout">
            <a:avLst>
              <a:gd name="adj1" fmla="val -1424"/>
              <a:gd name="adj2" fmla="val 1154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Transition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标注 14"/>
          <p:cNvSpPr/>
          <p:nvPr/>
        </p:nvSpPr>
        <p:spPr>
          <a:xfrm>
            <a:off x="3995936" y="5445224"/>
            <a:ext cx="864096" cy="288032"/>
          </a:xfrm>
          <a:prstGeom prst="wedgeRectCallout">
            <a:avLst>
              <a:gd name="adj1" fmla="val 75161"/>
              <a:gd name="adj2" fmla="val -66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Event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标注 15"/>
          <p:cNvSpPr/>
          <p:nvPr/>
        </p:nvSpPr>
        <p:spPr>
          <a:xfrm>
            <a:off x="7668344" y="5517232"/>
            <a:ext cx="1275452" cy="288032"/>
          </a:xfrm>
          <a:prstGeom prst="wedgeRectCallout">
            <a:avLst>
              <a:gd name="adj1" fmla="val -36351"/>
              <a:gd name="adj2" fmla="val -1084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Transition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57289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198214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状态机基本概念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79512" y="1052736"/>
            <a:ext cx="889248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rgbClr val="000000"/>
                </a:solidFill>
                <a:latin typeface="+mj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rgbClr val="000000"/>
                </a:solidFill>
                <a:latin typeface="+mj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rgbClr val="000000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状态图（</a:t>
            </a:r>
            <a:r>
              <a:rPr lang="en-US" altLang="zh-CN" sz="2400" kern="0" dirty="0">
                <a:solidFill>
                  <a:schemeClr val="tx1"/>
                </a:solidFill>
                <a:latin typeface="Times New Roman" pitchFamily="18" charset="0"/>
              </a:rPr>
              <a:t>State Diagram</a:t>
            </a: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）</a:t>
            </a:r>
            <a:r>
              <a:rPr lang="zh-CN" altLang="en-US" sz="2400" kern="0" dirty="0">
                <a:latin typeface="Times New Roman" pitchFamily="18" charset="0"/>
              </a:rPr>
              <a:t>用来描述一个特定的</a:t>
            </a:r>
            <a:r>
              <a:rPr lang="en-US" altLang="zh-CN" sz="2400" kern="0" dirty="0">
                <a:latin typeface="Times New Roman" pitchFamily="18" charset="0"/>
              </a:rPr>
              <a:t>(</a:t>
            </a:r>
            <a:r>
              <a:rPr lang="zh-CN" altLang="en-US" sz="2400" kern="0" dirty="0">
                <a:latin typeface="Times New Roman" pitchFamily="18" charset="0"/>
              </a:rPr>
              <a:t>对象</a:t>
            </a:r>
            <a:r>
              <a:rPr lang="en-US" altLang="zh-CN" sz="2400" kern="0" dirty="0">
                <a:latin typeface="Times New Roman" pitchFamily="18" charset="0"/>
              </a:rPr>
              <a:t>)</a:t>
            </a:r>
            <a:r>
              <a:rPr lang="zh-CN" altLang="en-US" sz="2400" kern="0" dirty="0">
                <a:latin typeface="Times New Roman" pitchFamily="18" charset="0"/>
              </a:rPr>
              <a:t>所有可能的状态</a:t>
            </a:r>
            <a:r>
              <a:rPr lang="en-US" altLang="zh-CN" sz="2400" kern="0" dirty="0">
                <a:latin typeface="Times New Roman" pitchFamily="18" charset="0"/>
              </a:rPr>
              <a:t>,</a:t>
            </a:r>
            <a:r>
              <a:rPr lang="zh-CN" altLang="en-US" sz="2400" kern="0" dirty="0">
                <a:latin typeface="Times New Roman" pitchFamily="18" charset="0"/>
              </a:rPr>
              <a:t>以及由于各种事件的发生而引起的状态之间的</a:t>
            </a:r>
            <a:r>
              <a:rPr lang="en-US" altLang="zh-CN" sz="2400" kern="0" dirty="0">
                <a:latin typeface="Times New Roman" pitchFamily="18" charset="0"/>
              </a:rPr>
              <a:t>(</a:t>
            </a:r>
            <a:r>
              <a:rPr lang="zh-CN" altLang="en-US" sz="2400" kern="0" dirty="0">
                <a:latin typeface="Times New Roman" pitchFamily="18" charset="0"/>
              </a:rPr>
              <a:t>转移</a:t>
            </a:r>
            <a:r>
              <a:rPr lang="en-US" altLang="zh-CN" sz="2400" kern="0" dirty="0">
                <a:latin typeface="Times New Roman" pitchFamily="18" charset="0"/>
              </a:rPr>
              <a:t>)</a:t>
            </a:r>
            <a:r>
              <a:rPr lang="zh-CN" altLang="en-US" sz="2400" kern="0" dirty="0">
                <a:latin typeface="Times New Roman" pitchFamily="18" charset="0"/>
              </a:rPr>
              <a:t>和变化</a:t>
            </a:r>
            <a:r>
              <a:rPr lang="zh-CN" altLang="en-US" sz="2400" kern="0" dirty="0" smtClean="0">
                <a:latin typeface="Times New Roman" pitchFamily="18" charset="0"/>
              </a:rPr>
              <a:t>。 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492896"/>
            <a:ext cx="1304420" cy="3529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677" y="2348880"/>
            <a:ext cx="3031675" cy="370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标注 16"/>
          <p:cNvSpPr/>
          <p:nvPr/>
        </p:nvSpPr>
        <p:spPr>
          <a:xfrm>
            <a:off x="7092280" y="2348880"/>
            <a:ext cx="1368152" cy="288032"/>
          </a:xfrm>
          <a:prstGeom prst="wedgeRectCallout">
            <a:avLst>
              <a:gd name="adj1" fmla="val -67648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Initial 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标注 17"/>
          <p:cNvSpPr/>
          <p:nvPr/>
        </p:nvSpPr>
        <p:spPr>
          <a:xfrm>
            <a:off x="7524328" y="3068960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标注 18"/>
          <p:cNvSpPr/>
          <p:nvPr/>
        </p:nvSpPr>
        <p:spPr>
          <a:xfrm>
            <a:off x="7956376" y="3717032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Event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标注 19"/>
          <p:cNvSpPr/>
          <p:nvPr/>
        </p:nvSpPr>
        <p:spPr>
          <a:xfrm>
            <a:off x="4592692" y="2368098"/>
            <a:ext cx="1275452" cy="288032"/>
          </a:xfrm>
          <a:prstGeom prst="wedgeRectCallout">
            <a:avLst>
              <a:gd name="adj1" fmla="val -1424"/>
              <a:gd name="adj2" fmla="val 1154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Transition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标注 20"/>
          <p:cNvSpPr/>
          <p:nvPr/>
        </p:nvSpPr>
        <p:spPr>
          <a:xfrm>
            <a:off x="3995936" y="5257428"/>
            <a:ext cx="864096" cy="288032"/>
          </a:xfrm>
          <a:prstGeom prst="wedgeRectCallout">
            <a:avLst>
              <a:gd name="adj1" fmla="val 75161"/>
              <a:gd name="adj2" fmla="val -66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Event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标注 21"/>
          <p:cNvSpPr/>
          <p:nvPr/>
        </p:nvSpPr>
        <p:spPr>
          <a:xfrm>
            <a:off x="7668344" y="5329436"/>
            <a:ext cx="1275452" cy="288032"/>
          </a:xfrm>
          <a:prstGeom prst="wedgeRectCallout">
            <a:avLst>
              <a:gd name="adj1" fmla="val -36351"/>
              <a:gd name="adj2" fmla="val -1084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Transition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57289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状态机的应用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916832"/>
            <a:ext cx="81369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Times New Roman" pitchFamily="18" charset="0"/>
              </a:rPr>
              <a:t>描述复杂的算法，表明算法内部的结构和流程，程序对象的执行顺序。</a:t>
            </a:r>
            <a:endParaRPr lang="en-US" altLang="zh-CN" sz="2400" dirty="0" smtClean="0">
              <a:latin typeface="Times New Roman" pitchFamily="18" charset="0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Times New Roman" pitchFamily="18" charset="0"/>
              </a:rPr>
              <a:t>自动控制领域，嵌入式系统，控制系统的运行</a:t>
            </a:r>
            <a:r>
              <a:rPr lang="zh-CN" altLang="en-US" sz="2400" dirty="0" smtClean="0">
                <a:latin typeface="Times New Roman" pitchFamily="18" charset="0"/>
              </a:rPr>
              <a:t>状态</a:t>
            </a:r>
            <a:endParaRPr lang="en-US" altLang="zh-CN" sz="2400" dirty="0" smtClean="0">
              <a:latin typeface="Times New Roman" pitchFamily="18" charset="0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Times New Roman" pitchFamily="18" charset="0"/>
              </a:rPr>
              <a:t>游戏引擎</a:t>
            </a:r>
            <a:r>
              <a:rPr lang="zh-CN" altLang="en-US" sz="2400" dirty="0">
                <a:latin typeface="Times New Roman" pitchFamily="18" charset="0"/>
              </a:rPr>
              <a:t>，</a:t>
            </a:r>
            <a:r>
              <a:rPr lang="zh-CN" altLang="en-US" sz="2400" dirty="0" smtClean="0">
                <a:latin typeface="Times New Roman" pitchFamily="18" charset="0"/>
              </a:rPr>
              <a:t>游戏</a:t>
            </a:r>
            <a:r>
              <a:rPr lang="zh-CN" altLang="en-US" sz="2400" dirty="0">
                <a:latin typeface="Times New Roman" pitchFamily="18" charset="0"/>
              </a:rPr>
              <a:t>中的每个角色或者器件都有可能内嵌一个状态机</a:t>
            </a:r>
            <a:r>
              <a:rPr lang="zh-CN" altLang="en-US" sz="2400" dirty="0" smtClean="0">
                <a:latin typeface="Times New Roman" pitchFamily="18" charset="0"/>
              </a:rPr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9895616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yXidianCulture">
  <a:themeElements>
    <a:clrScheme name="Ch2_1 xx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Ch2_1 xx">
      <a:majorFont>
        <a:latin typeface="Arial"/>
        <a:ea typeface="华文中宋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h2_1 xx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myXidianCulture</Template>
  <TotalTime>2223</TotalTime>
  <Words>897</Words>
  <Application>Microsoft Office PowerPoint</Application>
  <PresentationFormat>全屏显示(4:3)</PresentationFormat>
  <Paragraphs>177</Paragraphs>
  <Slides>24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链接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27" baseType="lpstr">
      <vt:lpstr>myXidianCulture</vt:lpstr>
      <vt:lpstr>F:\xidian\2015备课\C语言\C-Repositories\Garage_mfc\Garage_dialog\GarageDoorState.vsd\Drawing\~BaseState\水平提示框</vt:lpstr>
      <vt:lpstr>F:\xidian\2015备课\C语言\C-Repositories\Garage_mfc\Garage_dialog\GarageDoorState.vsd\Drawing\~BaseState\矩形</vt:lpstr>
      <vt:lpstr>C语言课程设计 状态和状态机 States and State Machines</vt:lpstr>
      <vt:lpstr>状态机--例1</vt:lpstr>
      <vt:lpstr>状态机--例2</vt:lpstr>
      <vt:lpstr>状态机基本概念</vt:lpstr>
      <vt:lpstr>状态机基本概念</vt:lpstr>
      <vt:lpstr>状态机基本概念</vt:lpstr>
      <vt:lpstr>状态机基本概念</vt:lpstr>
      <vt:lpstr>状态机基本概念</vt:lpstr>
      <vt:lpstr>状态机的应用</vt:lpstr>
      <vt:lpstr>状态机程序设计示例</vt:lpstr>
      <vt:lpstr>状态机程序设计示例</vt:lpstr>
      <vt:lpstr>在程序中描述状态</vt:lpstr>
      <vt:lpstr>状态函数</vt:lpstr>
      <vt:lpstr>DoorClosed state</vt:lpstr>
      <vt:lpstr>DoorClosedDoorOpening state</vt:lpstr>
      <vt:lpstr>DoorClosedDoorOpening state</vt:lpstr>
      <vt:lpstr>定期采集系统的运行状态</vt:lpstr>
      <vt:lpstr>车库门状态机图</vt:lpstr>
      <vt:lpstr>车库门状态机图</vt:lpstr>
      <vt:lpstr>DoorClosingDoorOpening</vt:lpstr>
      <vt:lpstr>Microsoft Visual Studio</vt:lpstr>
      <vt:lpstr>Microsoft Visual Studio</vt:lpstr>
      <vt:lpstr>Microsoft Visual Studio</vt:lpstr>
      <vt:lpstr>三层电梯状态机仿真程序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尼斯综合理工培训汇报</dc:title>
  <dc:creator>Administrator</dc:creator>
  <cp:lastModifiedBy>Dun</cp:lastModifiedBy>
  <cp:revision>242</cp:revision>
  <dcterms:created xsi:type="dcterms:W3CDTF">2015-02-03T06:54:51Z</dcterms:created>
  <dcterms:modified xsi:type="dcterms:W3CDTF">2016-04-28T02:22:14Z</dcterms:modified>
</cp:coreProperties>
</file>