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04" r:id="rId48"/>
    <p:sldId id="307" r:id="rId49"/>
    <p:sldId id="308" r:id="rId50"/>
    <p:sldId id="305" r:id="rId51"/>
    <p:sldId id="306" r:id="rId52"/>
    <p:sldId id="309" r:id="rId53"/>
    <p:sldId id="317" r:id="rId54"/>
    <p:sldId id="311" r:id="rId55"/>
    <p:sldId id="312" r:id="rId56"/>
    <p:sldId id="313" r:id="rId57"/>
    <p:sldId id="314" r:id="rId58"/>
    <p:sldId id="316" r:id="rId59"/>
    <p:sldId id="315" r:id="rId60"/>
    <p:sldId id="318" r:id="rId61"/>
    <p:sldId id="319" r:id="rId62"/>
    <p:sldId id="320" r:id="rId63"/>
    <p:sldId id="321" r:id="rId64"/>
    <p:sldId id="323" r:id="rId65"/>
    <p:sldId id="322" r:id="rId66"/>
    <p:sldId id="326" r:id="rId67"/>
    <p:sldId id="325" r:id="rId68"/>
    <p:sldId id="324"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705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4869160"/>
            <a:ext cx="8388932" cy="1015663"/>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r>
              <a:rPr lang="en-US" altLang="zh-CN" sz="2000" b="1" dirty="0" smtClean="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
        <p:nvSpPr>
          <p:cNvPr id="7" name="矩形 6"/>
          <p:cNvSpPr/>
          <p:nvPr/>
        </p:nvSpPr>
        <p:spPr>
          <a:xfrm>
            <a:off x="395536" y="6111299"/>
            <a:ext cx="7447873" cy="400110"/>
          </a:xfrm>
          <a:prstGeom prst="rect">
            <a:avLst/>
          </a:prstGeom>
          <a:solidFill>
            <a:schemeClr val="accent3"/>
          </a:solidFill>
        </p:spPr>
        <p:txBody>
          <a:bodyPr wrap="none">
            <a:spAutoFit/>
          </a:bodyPr>
          <a:lstStyle/>
          <a:p>
            <a:r>
              <a:rPr lang="zh-CN" altLang="en-US" sz="2000" b="1" dirty="0" smtClean="0"/>
              <a:t>另外一种</a:t>
            </a:r>
            <a:r>
              <a:rPr lang="zh-CN" altLang="en-US" sz="2000" b="1" dirty="0"/>
              <a:t>递</a:t>
            </a:r>
            <a:r>
              <a:rPr lang="zh-CN" altLang="en-US" sz="2000" b="1" dirty="0" smtClean="0"/>
              <a:t>推公式：</a:t>
            </a:r>
            <a:r>
              <a:rPr lang="en-US" altLang="zh-CN" sz="2000" b="1" dirty="0" smtClean="0"/>
              <a:t>a </a:t>
            </a:r>
            <a:r>
              <a:rPr lang="en-US" altLang="zh-CN" sz="2000" b="1" dirty="0"/>
              <a:t>= a</a:t>
            </a:r>
            <a:r>
              <a:rPr lang="en-US" altLang="zh-CN" sz="2000" b="1" dirty="0" smtClean="0"/>
              <a:t>*(n+1/n); </a:t>
            </a:r>
            <a:r>
              <a:rPr lang="en-US" altLang="zh-CN" sz="2000" b="1" dirty="0"/>
              <a:t>b = b</a:t>
            </a:r>
            <a:r>
              <a:rPr lang="en-US" altLang="zh-CN" sz="2000" b="1" dirty="0" smtClean="0"/>
              <a:t>*((n+1)/(n+2</a:t>
            </a:r>
            <a:r>
              <a:rPr lang="en-US" altLang="zh-CN" sz="2000" b="1" dirty="0"/>
              <a:t>)); pi = 2*a*b;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(n%10+‘0’);  </a:t>
            </a:r>
            <a:r>
              <a:rPr lang="en-US" altLang="zh-CN" sz="2000" dirty="0" smtClean="0">
                <a:solidFill>
                  <a:srgbClr val="FF0000"/>
                </a:solidFill>
              </a:rPr>
              <a:t>// </a:t>
            </a:r>
            <a:r>
              <a:rPr lang="en-US" altLang="zh-CN" sz="2000" dirty="0" err="1" smtClean="0">
                <a:solidFill>
                  <a:srgbClr val="FF0000"/>
                </a:solidFill>
              </a:rPr>
              <a:t>printf</a:t>
            </a:r>
            <a:r>
              <a:rPr lang="en-US" altLang="zh-CN" sz="2000" dirty="0" smtClean="0">
                <a:solidFill>
                  <a:srgbClr val="FF0000"/>
                </a:solidFill>
              </a:rPr>
              <a:t>(“%d”,n%10);</a:t>
            </a:r>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p>
          <a:p>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sz="3600" dirty="0" smtClean="0"/>
              <a:t>c</a:t>
            </a:r>
            <a:r>
              <a:rPr lang="zh-CN" altLang="en-US" sz="3600" dirty="0" smtClean="0"/>
              <a:t>语言上机</a:t>
            </a:r>
            <a:r>
              <a:rPr lang="zh-CN" altLang="en-US" sz="3600" dirty="0" smtClean="0"/>
              <a:t>测试（</a:t>
            </a:r>
            <a:r>
              <a:rPr lang="en-US" altLang="zh-CN" sz="3600" dirty="0" smtClean="0"/>
              <a:t>C</a:t>
            </a:r>
            <a:r>
              <a:rPr lang="zh-CN" altLang="en-US" sz="3600" dirty="0" smtClean="0"/>
              <a:t>语言第</a:t>
            </a:r>
            <a:r>
              <a:rPr lang="en-US" altLang="zh-CN" sz="3600" dirty="0" smtClean="0"/>
              <a:t>7</a:t>
            </a:r>
            <a:r>
              <a:rPr lang="zh-CN" altLang="en-US" sz="3600" dirty="0" smtClean="0"/>
              <a:t>次上机练习</a:t>
            </a:r>
            <a:r>
              <a:rPr lang="zh-CN" altLang="en-US" sz="3600" dirty="0" smtClean="0"/>
              <a:t>）</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44483621"/>
              </p:ext>
            </p:extLst>
          </p:nvPr>
        </p:nvGraphicFramePr>
        <p:xfrm>
          <a:off x="611560" y="1338054"/>
          <a:ext cx="7848872" cy="3296920"/>
        </p:xfrm>
        <a:graphic>
          <a:graphicData uri="http://schemas.openxmlformats.org/drawingml/2006/table">
            <a:tbl>
              <a:tblPr firstRow="1" bandRow="1">
                <a:tableStyleId>{5C22544A-7EE6-4342-B048-85BDC9FD1C3A}</a:tableStyleId>
              </a:tblPr>
              <a:tblGrid>
                <a:gridCol w="1152128"/>
                <a:gridCol w="2911872"/>
                <a:gridCol w="3784872"/>
              </a:tblGrid>
              <a:tr h="370840">
                <a:tc>
                  <a:txBody>
                    <a:bodyPr/>
                    <a:lstStyle/>
                    <a:p>
                      <a:pPr algn="ctr"/>
                      <a:r>
                        <a:rPr lang="zh-CN" altLang="en-US" dirty="0" smtClean="0">
                          <a:solidFill>
                            <a:schemeClr val="tx1"/>
                          </a:solidFill>
                        </a:rPr>
                        <a:t>学号尾号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CN" dirty="0" smtClean="0">
                          <a:solidFill>
                            <a:schemeClr val="tx1"/>
                          </a:solidFill>
                        </a:rPr>
                        <a:t>0,5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7. </a:t>
                      </a:r>
                      <a:r>
                        <a:rPr lang="zh-CN" altLang="en-US" sz="1800" dirty="0" smtClean="0"/>
                        <a:t>计算</a:t>
                      </a:r>
                      <a:r>
                        <a:rPr lang="en-US" altLang="zh-CN" sz="1800" dirty="0" smtClean="0"/>
                        <a:t>pi</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5. </a:t>
                      </a:r>
                      <a:r>
                        <a:rPr lang="zh-CN" altLang="en-US" sz="1800" dirty="0" smtClean="0"/>
                        <a:t>统计字符串中的字母等个数（参数用指针实现）</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11. </a:t>
                      </a:r>
                      <a:r>
                        <a:rPr lang="zh-CN" altLang="en-US" sz="1800" dirty="0" smtClean="0"/>
                        <a:t>用迭代法求平方根</a:t>
                      </a:r>
                      <a:r>
                        <a:rPr lang="en-US" altLang="zh-CN" sz="18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1. </a:t>
                      </a:r>
                      <a:r>
                        <a:rPr lang="zh-CN" altLang="en-US" sz="1800" dirty="0" smtClean="0"/>
                        <a:t>定义宏</a:t>
                      </a:r>
                      <a:r>
                        <a:rPr lang="en-US" altLang="zh-CN" sz="1800" dirty="0" smtClean="0"/>
                        <a:t>(swap(x1,y1)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2,7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ch6,P125, 4. </a:t>
                      </a:r>
                      <a:r>
                        <a:rPr lang="zh-CN" altLang="en-US" sz="1800" dirty="0" smtClean="0"/>
                        <a:t>数组应用，整数相除</a:t>
                      </a:r>
                      <a:r>
                        <a:rPr lang="en-US" altLang="zh-CN" sz="1800" dirty="0" smtClean="0"/>
                        <a:t>,</a:t>
                      </a:r>
                      <a:r>
                        <a:rPr lang="zh-CN" altLang="en-US" sz="1800" dirty="0" smtClean="0"/>
                        <a:t>取整。</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8. </a:t>
                      </a:r>
                      <a:r>
                        <a:rPr lang="zh-CN" altLang="en-US" sz="1800" dirty="0" smtClean="0"/>
                        <a:t>递归输出一个整数。</a:t>
                      </a:r>
                      <a:endParaRPr lang="en-US" altLang="zh-CN" sz="1800" dirty="0" smtClean="0"/>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3,8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6. </a:t>
                      </a:r>
                      <a:r>
                        <a:rPr lang="zh-CN" altLang="en-US" sz="1800" dirty="0" smtClean="0"/>
                        <a:t>字符串逆置。</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10. </a:t>
                      </a:r>
                      <a:r>
                        <a:rPr lang="zh-CN" altLang="en-US" sz="1800" dirty="0" smtClean="0"/>
                        <a:t>表达式</a:t>
                      </a:r>
                      <a:r>
                        <a:rPr lang="en-US" altLang="zh-CN" sz="1800" dirty="0" smtClean="0"/>
                        <a:t>m!/(n!*(m-n)!)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4,9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7. </a:t>
                      </a:r>
                      <a:r>
                        <a:rPr lang="zh-CN" altLang="en-US" sz="1800" dirty="0" smtClean="0"/>
                        <a:t>模拟</a:t>
                      </a:r>
                      <a:r>
                        <a:rPr lang="en-US" altLang="zh-CN" sz="1800" dirty="0" err="1" smtClean="0"/>
                        <a:t>strcat</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ch4,p88</a:t>
                      </a:r>
                      <a:r>
                        <a:rPr lang="zh-CN" altLang="en-US" dirty="0" smtClean="0"/>
                        <a:t>，</a:t>
                      </a:r>
                      <a:r>
                        <a:rPr lang="en-US" altLang="zh-CN" dirty="0" smtClean="0"/>
                        <a:t>9. </a:t>
                      </a:r>
                      <a:r>
                        <a:rPr lang="zh-CN" altLang="en-US" dirty="0" smtClean="0"/>
                        <a:t>成绩等级</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611560" y="5085184"/>
            <a:ext cx="4392488" cy="1477328"/>
          </a:xfrm>
          <a:prstGeom prst="rect">
            <a:avLst/>
          </a:prstGeom>
          <a:noFill/>
          <a:ln>
            <a:solidFill>
              <a:schemeClr val="accent1"/>
            </a:solidFill>
          </a:ln>
        </p:spPr>
        <p:txBody>
          <a:bodyPr wrap="square" rtlCol="0">
            <a:spAutoFit/>
          </a:bodyPr>
          <a:lstStyle/>
          <a:p>
            <a:r>
              <a:rPr lang="zh-CN" altLang="en-US" b="1" dirty="0" smtClean="0"/>
              <a:t>要求：</a:t>
            </a:r>
            <a:endParaRPr lang="en-US" altLang="zh-CN" b="1" dirty="0" smtClean="0"/>
          </a:p>
          <a:p>
            <a:pPr marL="342900" indent="-342900">
              <a:buAutoNum type="arabicParenBoth"/>
            </a:pPr>
            <a:r>
              <a:rPr lang="zh-CN" altLang="en-US" dirty="0" smtClean="0"/>
              <a:t>定义子函数，主函数中调用子函数。</a:t>
            </a:r>
            <a:endParaRPr lang="en-US" altLang="zh-CN" dirty="0" smtClean="0"/>
          </a:p>
          <a:p>
            <a:pPr marL="342900" indent="-342900">
              <a:buAutoNum type="arabicParenBoth"/>
            </a:pPr>
            <a:r>
              <a:rPr lang="zh-CN" altLang="en-US" dirty="0" smtClean="0"/>
              <a:t>上机编辑、调试程序。</a:t>
            </a:r>
            <a:endParaRPr lang="en-US" altLang="zh-CN" dirty="0" smtClean="0"/>
          </a:p>
          <a:p>
            <a:pPr marL="342900" indent="-342900">
              <a:buAutoNum type="arabicParenBoth"/>
            </a:pPr>
            <a:r>
              <a:rPr lang="zh-CN" altLang="en-US" dirty="0" smtClean="0"/>
              <a:t>抄写调试正确的程序，提交。</a:t>
            </a:r>
            <a:endParaRPr lang="en-US" altLang="zh-CN" dirty="0" smtClean="0"/>
          </a:p>
          <a:p>
            <a:r>
              <a:rPr lang="zh-CN" altLang="en-US" b="1"/>
              <a:t>各页</a:t>
            </a:r>
            <a:r>
              <a:rPr lang="zh-CN" altLang="en-US" b="1" smtClean="0"/>
              <a:t>标明</a:t>
            </a:r>
            <a:r>
              <a:rPr lang="zh-CN" altLang="en-US" b="1" dirty="0" smtClean="0"/>
              <a:t>：班级：       </a:t>
            </a:r>
            <a:r>
              <a:rPr lang="zh-CN" altLang="en-US" b="1" dirty="0"/>
              <a:t>学</a:t>
            </a:r>
            <a:r>
              <a:rPr lang="zh-CN" altLang="en-US" b="1" dirty="0" smtClean="0"/>
              <a:t>号：             姓名</a:t>
            </a:r>
            <a:r>
              <a:rPr lang="en-US" altLang="zh-CN" b="1" dirty="0" smtClean="0"/>
              <a:t>:</a:t>
            </a:r>
            <a:endParaRPr lang="zh-CN" altLang="en-US" b="1" dirty="0"/>
          </a:p>
        </p:txBody>
      </p:sp>
    </p:spTree>
    <p:extLst>
      <p:ext uri="{BB962C8B-B14F-4D97-AF65-F5344CB8AC3E}">
        <p14:creationId xmlns:p14="http://schemas.microsoft.com/office/powerpoint/2010/main" val="3056693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1754326"/>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矩形 4"/>
          <p:cNvSpPr/>
          <p:nvPr/>
        </p:nvSpPr>
        <p:spPr>
          <a:xfrm>
            <a:off x="539552" y="2492896"/>
            <a:ext cx="7560840" cy="1938992"/>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a:t>
            </a: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a:t>
            </a:r>
            <a:r>
              <a:rPr lang="en-US" altLang="zh-CN" sz="2000" b="1" dirty="0"/>
              <a:t>);</a:t>
            </a:r>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a[3][3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ch8_4(m,3);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for(j=</a:t>
            </a:r>
            <a:r>
              <a:rPr lang="en-US" altLang="zh-CN" b="1" dirty="0" err="1"/>
              <a:t>i;j</a:t>
            </a:r>
            <a:r>
              <a:rPr lang="en-US" altLang="zh-CN" b="1" dirty="0"/>
              <a:t>&lt;</a:t>
            </a:r>
            <a:r>
              <a:rPr lang="en-US" altLang="zh-CN" b="1" dirty="0" err="1"/>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4</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2232248"/>
          </a:xfrm>
        </p:spPr>
        <p:txBody>
          <a:bodyPr>
            <a:noAutofit/>
          </a:bodyPr>
          <a:lstStyle/>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
        <p:nvSpPr>
          <p:cNvPr id="5" name="TextBox 4"/>
          <p:cNvSpPr txBox="1"/>
          <p:nvPr/>
        </p:nvSpPr>
        <p:spPr>
          <a:xfrm>
            <a:off x="467544" y="3573016"/>
            <a:ext cx="5184576" cy="2585323"/>
          </a:xfrm>
          <a:prstGeom prst="rect">
            <a:avLst/>
          </a:prstGeom>
          <a:noFill/>
          <a:ln>
            <a:solidFill>
              <a:schemeClr val="accent1"/>
            </a:solidFill>
          </a:ln>
        </p:spPr>
        <p:txBody>
          <a:bodyPr wrap="square" rtlCol="0">
            <a:spAutoFit/>
          </a:bodyPr>
          <a:lstStyle/>
          <a:p>
            <a:r>
              <a:rPr lang="en-US" altLang="zh-CN" b="1" dirty="0" err="1"/>
              <a:t>int</a:t>
            </a:r>
            <a:r>
              <a:rPr lang="en-US" altLang="zh-CN" b="1" dirty="0"/>
              <a:t> ch8_6(</a:t>
            </a:r>
            <a:r>
              <a:rPr lang="en-US" altLang="zh-CN" b="1" dirty="0" err="1">
                <a:solidFill>
                  <a:srgbClr val="FF0000"/>
                </a:solidFill>
              </a:rPr>
              <a:t>const</a:t>
            </a:r>
            <a:r>
              <a:rPr lang="en-US" altLang="zh-CN" b="1" dirty="0"/>
              <a:t> char *str1,</a:t>
            </a:r>
            <a:r>
              <a:rPr lang="en-US" altLang="zh-CN" b="1" dirty="0">
                <a:solidFill>
                  <a:srgbClr val="FF0000"/>
                </a:solidFill>
              </a:rPr>
              <a:t>const</a:t>
            </a:r>
            <a:r>
              <a:rPr lang="en-US" altLang="zh-CN" b="1" dirty="0"/>
              <a:t> char *str2)</a:t>
            </a:r>
          </a:p>
          <a:p>
            <a:r>
              <a:rPr lang="en-US" altLang="zh-CN" b="1" dirty="0"/>
              <a:t>{</a:t>
            </a:r>
          </a:p>
          <a:p>
            <a:r>
              <a:rPr lang="en-US" altLang="zh-CN" b="1" dirty="0"/>
              <a:t>    for(;*str1 == *str2; str1++,str2</a:t>
            </a:r>
            <a:r>
              <a:rPr lang="en-US" altLang="zh-CN" b="1" dirty="0" smtClean="0"/>
              <a:t>++) </a:t>
            </a:r>
            <a:endParaRPr lang="en-US" altLang="zh-CN" b="1" dirty="0"/>
          </a:p>
          <a:p>
            <a:r>
              <a:rPr lang="en-US" altLang="zh-CN" b="1" dirty="0"/>
              <a:t>    {</a:t>
            </a:r>
          </a:p>
          <a:p>
            <a:r>
              <a:rPr lang="en-US" altLang="zh-CN" b="1" dirty="0"/>
              <a:t>        if (*str1 == </a:t>
            </a:r>
            <a:r>
              <a:rPr lang="en-US" altLang="zh-CN" b="1" dirty="0" smtClean="0"/>
              <a:t>‘\0’) </a:t>
            </a:r>
            <a:r>
              <a:rPr lang="en-US" altLang="zh-CN" b="1" dirty="0"/>
              <a:t>return 0;    </a:t>
            </a:r>
            <a:r>
              <a:rPr lang="en-US" altLang="zh-CN" b="1" dirty="0" smtClean="0">
                <a:solidFill>
                  <a:srgbClr val="FF0000"/>
                </a:solidFill>
              </a:rPr>
              <a:t>// </a:t>
            </a:r>
            <a:r>
              <a:rPr lang="zh-CN" altLang="en-US" b="1" dirty="0" smtClean="0">
                <a:solidFill>
                  <a:srgbClr val="FF0000"/>
                </a:solidFill>
              </a:rPr>
              <a:t>相等</a:t>
            </a:r>
            <a:r>
              <a:rPr lang="en-US" altLang="zh-CN" b="1" dirty="0" smtClean="0">
                <a:solidFill>
                  <a:srgbClr val="FF0000"/>
                </a:solidFill>
              </a:rPr>
              <a:t>                   </a:t>
            </a:r>
            <a:endParaRPr lang="en-US" altLang="zh-CN" b="1" dirty="0">
              <a:solidFill>
                <a:srgbClr val="FF0000"/>
              </a:solidFill>
            </a:endParaRPr>
          </a:p>
          <a:p>
            <a:r>
              <a:rPr lang="en-US" altLang="zh-CN" b="1" dirty="0"/>
              <a:t>    } </a:t>
            </a:r>
            <a:endParaRPr lang="en-US" altLang="zh-CN" b="1" dirty="0" smtClean="0"/>
          </a:p>
          <a:p>
            <a:r>
              <a:rPr lang="en-US" altLang="zh-CN" b="1" dirty="0"/>
              <a:t> </a:t>
            </a:r>
            <a:r>
              <a:rPr lang="en-US" altLang="zh-CN" b="1" dirty="0" smtClean="0"/>
              <a:t>   </a:t>
            </a:r>
            <a:r>
              <a:rPr lang="en-US" altLang="zh-CN" b="1" dirty="0" smtClean="0">
                <a:solidFill>
                  <a:srgbClr val="FF0000"/>
                </a:solidFill>
              </a:rPr>
              <a:t>// </a:t>
            </a:r>
            <a:r>
              <a:rPr lang="zh-CN" altLang="en-US" b="1" dirty="0" smtClean="0">
                <a:solidFill>
                  <a:srgbClr val="FF0000"/>
                </a:solidFill>
              </a:rPr>
              <a:t>不等</a:t>
            </a:r>
            <a:endParaRPr lang="en-US" altLang="zh-CN" b="1" dirty="0">
              <a:solidFill>
                <a:srgbClr val="FF0000"/>
              </a:solidFill>
            </a:endParaRPr>
          </a:p>
          <a:p>
            <a:r>
              <a:rPr lang="en-US" altLang="zh-CN" b="1" dirty="0"/>
              <a:t>    return ((*str1 &lt; *str2) ? -1 : 1);             </a:t>
            </a:r>
          </a:p>
          <a:p>
            <a:r>
              <a:rPr lang="en-US" altLang="zh-CN" b="1" dirty="0"/>
              <a:t>} </a:t>
            </a:r>
            <a:endParaRPr lang="zh-CN" altLang="en-US"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9</a:t>
            </a:r>
            <a:r>
              <a:rPr lang="zh-CN" altLang="en-US" sz="3600" dirty="0" smtClean="0"/>
              <a:t>次</a:t>
            </a:r>
            <a:r>
              <a:rPr lang="zh-CN" altLang="en-US" sz="3600" dirty="0" smtClean="0"/>
              <a:t>上机练习</a:t>
            </a:r>
            <a:r>
              <a:rPr lang="en-US" altLang="zh-CN" sz="3600" dirty="0" smtClean="0"/>
              <a:t>ch9</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a:p>
            <a:pPr>
              <a:lnSpc>
                <a:spcPct val="150000"/>
              </a:lnSpc>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smtClean="0"/>
          </a:p>
          <a:p>
            <a:pPr>
              <a:lnSpc>
                <a:spcPct val="150000"/>
              </a:lnSpc>
            </a:pPr>
            <a:r>
              <a:rPr lang="en-US" altLang="zh-CN" sz="2000" dirty="0"/>
              <a:t>ch9,p231,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a:t>
            </a:r>
            <a:r>
              <a:rPr lang="zh-CN" altLang="en-US" sz="2000" dirty="0"/>
              <a:t>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dirty="0"/>
          </a:p>
        </p:txBody>
      </p:sp>
    </p:spTree>
    <p:extLst>
      <p:ext uri="{BB962C8B-B14F-4D97-AF65-F5344CB8AC3E}">
        <p14:creationId xmlns:p14="http://schemas.microsoft.com/office/powerpoint/2010/main" val="30758727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9</a:t>
            </a:r>
            <a:r>
              <a:rPr lang="zh-CN" altLang="en-US" sz="3600" dirty="0" smtClean="0"/>
              <a:t>次</a:t>
            </a:r>
            <a:r>
              <a:rPr lang="zh-CN" altLang="en-US" sz="3600" dirty="0" smtClean="0"/>
              <a:t>上机练习</a:t>
            </a:r>
            <a:r>
              <a:rPr lang="en-US" altLang="zh-CN" sz="3600" dirty="0" smtClean="0"/>
              <a:t>ch9</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a:p>
            <a:pPr>
              <a:lnSpc>
                <a:spcPct val="150000"/>
              </a:lnSpc>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smtClean="0"/>
          </a:p>
          <a:p>
            <a:pPr>
              <a:lnSpc>
                <a:spcPct val="150000"/>
              </a:lnSpc>
            </a:pPr>
            <a:r>
              <a:rPr lang="en-US" altLang="zh-CN" sz="2000" dirty="0"/>
              <a:t>ch9,p231,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a:t>
            </a:r>
            <a:r>
              <a:rPr lang="zh-CN" altLang="en-US" sz="2000" dirty="0"/>
              <a:t>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9</a:t>
            </a:r>
            <a:r>
              <a:rPr lang="zh-CN" altLang="en-US" sz="3600" dirty="0" smtClean="0"/>
              <a:t>次</a:t>
            </a:r>
            <a:r>
              <a:rPr lang="zh-CN" altLang="en-US" sz="3600" dirty="0" smtClean="0"/>
              <a:t>上机练习</a:t>
            </a:r>
            <a:r>
              <a:rPr lang="en-US" altLang="zh-CN" sz="3600" dirty="0" smtClean="0"/>
              <a:t>ch9</a:t>
            </a:r>
            <a:r>
              <a:rPr lang="zh-CN" altLang="en-US" sz="3600" dirty="0" smtClean="0"/>
              <a:t>讲解</a:t>
            </a:r>
            <a:r>
              <a:rPr lang="zh-CN" altLang="en-US" sz="3600" dirty="0" smtClean="0"/>
              <a:t>（</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marL="0" indent="0">
              <a:lnSpc>
                <a:spcPct val="150000"/>
              </a:lnSpc>
              <a:buNone/>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dirty="0"/>
          </a:p>
        </p:txBody>
      </p:sp>
      <p:sp>
        <p:nvSpPr>
          <p:cNvPr id="5" name="TextBox 4"/>
          <p:cNvSpPr txBox="1"/>
          <p:nvPr/>
        </p:nvSpPr>
        <p:spPr>
          <a:xfrm>
            <a:off x="323528" y="2564904"/>
            <a:ext cx="7920880" cy="4093428"/>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定义结构体</a:t>
            </a:r>
            <a:r>
              <a:rPr lang="zh-CN" altLang="en-US" sz="2000" b="1" dirty="0" smtClean="0">
                <a:solidFill>
                  <a:srgbClr val="FF0000"/>
                </a:solidFill>
              </a:rPr>
              <a:t>类型，定义在函数外，以便其它地方可以使用此类型</a:t>
            </a:r>
            <a:endParaRPr lang="en-US" altLang="zh-CN" sz="2000" b="1" dirty="0">
              <a:solidFill>
                <a:srgbClr val="FF0000"/>
              </a:solidFill>
            </a:endParaRPr>
          </a:p>
          <a:p>
            <a:r>
              <a:rPr lang="en-US" altLang="zh-CN" sz="2000" b="1" dirty="0"/>
              <a:t>    </a:t>
            </a:r>
            <a:r>
              <a:rPr lang="en-US" altLang="zh-CN" sz="2000" b="1" dirty="0" err="1"/>
              <a:t>struct</a:t>
            </a:r>
            <a:r>
              <a:rPr lang="en-US" altLang="zh-CN" sz="2000" b="1" dirty="0"/>
              <a:t> </a:t>
            </a:r>
            <a:r>
              <a:rPr lang="en-US" altLang="zh-CN" sz="2000" b="1" dirty="0" err="1"/>
              <a:t>time_struct</a:t>
            </a:r>
            <a:r>
              <a:rPr lang="en-US" altLang="zh-CN" sz="2000" b="1" dirty="0"/>
              <a:t>  {</a:t>
            </a:r>
          </a:p>
          <a:p>
            <a:r>
              <a:rPr lang="en-US" altLang="zh-CN" sz="2000" b="1" dirty="0"/>
              <a:t>               </a:t>
            </a:r>
            <a:r>
              <a:rPr lang="en-US" altLang="zh-CN" sz="2000" b="1" dirty="0" err="1"/>
              <a:t>int</a:t>
            </a:r>
            <a:r>
              <a:rPr lang="en-US" altLang="zh-CN" sz="2000" b="1" dirty="0"/>
              <a:t> hour;</a:t>
            </a:r>
          </a:p>
          <a:p>
            <a:r>
              <a:rPr lang="en-US" altLang="zh-CN" sz="2000" b="1" dirty="0"/>
              <a:t>               </a:t>
            </a:r>
            <a:r>
              <a:rPr lang="en-US" altLang="zh-CN" sz="2000" b="1" dirty="0" err="1"/>
              <a:t>int</a:t>
            </a:r>
            <a:r>
              <a:rPr lang="en-US" altLang="zh-CN" sz="2000" b="1" dirty="0"/>
              <a:t> minute;</a:t>
            </a:r>
          </a:p>
          <a:p>
            <a:r>
              <a:rPr lang="en-US" altLang="zh-CN" sz="2000" b="1" dirty="0"/>
              <a:t>               </a:t>
            </a:r>
            <a:r>
              <a:rPr lang="en-US" altLang="zh-CN" sz="2000" b="1" dirty="0" err="1"/>
              <a:t>int</a:t>
            </a:r>
            <a:r>
              <a:rPr lang="en-US" altLang="zh-CN" sz="2000" b="1" dirty="0"/>
              <a:t> second;</a:t>
            </a:r>
          </a:p>
          <a:p>
            <a:r>
              <a:rPr lang="en-US" altLang="zh-CN" sz="2000" b="1" dirty="0"/>
              <a:t>    }; </a:t>
            </a:r>
            <a:endParaRPr lang="zh-CN" altLang="en-US" sz="2000" b="1" dirty="0"/>
          </a:p>
          <a:p>
            <a:endParaRPr lang="en-US" altLang="zh-CN" sz="2000" b="1" dirty="0" smtClean="0"/>
          </a:p>
          <a:p>
            <a:r>
              <a:rPr lang="en-US" altLang="zh-CN" sz="2000" b="1" dirty="0" smtClean="0"/>
              <a:t>void </a:t>
            </a:r>
            <a:r>
              <a:rPr lang="en-US" altLang="zh-CN" sz="2000" b="1" dirty="0"/>
              <a:t>ch9_1()</a:t>
            </a:r>
          </a:p>
          <a:p>
            <a:r>
              <a:rPr lang="en-US" altLang="zh-CN" sz="2000" b="1" dirty="0" smtClean="0"/>
              <a:t>{    </a:t>
            </a:r>
          </a:p>
          <a:p>
            <a:r>
              <a:rPr lang="en-US" altLang="zh-CN" sz="2000" b="1" dirty="0" smtClean="0"/>
              <a:t>     </a:t>
            </a:r>
            <a:r>
              <a:rPr lang="en-US" altLang="zh-CN" sz="2000" b="1" dirty="0" err="1" smtClean="0"/>
              <a:t>struct</a:t>
            </a:r>
            <a:r>
              <a:rPr lang="en-US" altLang="zh-CN" sz="2000" b="1" dirty="0" smtClean="0"/>
              <a:t> </a:t>
            </a:r>
            <a:r>
              <a:rPr lang="en-US" altLang="zh-CN" sz="2000" b="1" dirty="0" err="1"/>
              <a:t>time_struct</a:t>
            </a:r>
            <a:r>
              <a:rPr lang="en-US" altLang="zh-CN" sz="2000" b="1" dirty="0"/>
              <a:t> </a:t>
            </a:r>
            <a:r>
              <a:rPr lang="en-US" altLang="zh-CN" sz="2000" b="1" dirty="0" err="1"/>
              <a:t>ts</a:t>
            </a:r>
            <a:r>
              <a:rPr lang="en-US" altLang="zh-CN" sz="2000" b="1" dirty="0"/>
              <a:t>={16,45,1}; </a:t>
            </a:r>
            <a:r>
              <a:rPr lang="en-US" altLang="zh-CN" sz="2000" b="1" dirty="0">
                <a:solidFill>
                  <a:srgbClr val="FF0000"/>
                </a:solidFill>
              </a:rPr>
              <a:t>// </a:t>
            </a:r>
            <a:r>
              <a:rPr lang="zh-CN" altLang="en-US" sz="2000" b="1" dirty="0">
                <a:solidFill>
                  <a:srgbClr val="FF0000"/>
                </a:solidFill>
              </a:rPr>
              <a:t>定义结构体变量，并初始化 </a:t>
            </a:r>
          </a:p>
          <a:p>
            <a:r>
              <a:rPr lang="zh-CN" altLang="en-US" sz="2000" b="1" dirty="0"/>
              <a:t>     </a:t>
            </a:r>
          </a:p>
          <a:p>
            <a:r>
              <a:rPr lang="zh-CN" altLang="en-US" sz="2000" b="1" dirty="0"/>
              <a:t>     </a:t>
            </a:r>
            <a:r>
              <a:rPr lang="en-US" altLang="zh-CN" sz="2000" b="1" dirty="0" err="1"/>
              <a:t>printf</a:t>
            </a:r>
            <a:r>
              <a:rPr lang="en-US" altLang="zh-CN" sz="2000" b="1" dirty="0" smtClean="0"/>
              <a:t>("%</a:t>
            </a:r>
            <a:r>
              <a:rPr lang="en-US" altLang="zh-CN" sz="2000" b="1" dirty="0"/>
              <a:t>02d:%02d:%02d\n",</a:t>
            </a:r>
            <a:r>
              <a:rPr lang="en-US" altLang="zh-CN" sz="2000" b="1" dirty="0" err="1"/>
              <a:t>ts.hour,ts.minute,ts.second</a:t>
            </a:r>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9</a:t>
            </a:r>
            <a:r>
              <a:rPr lang="zh-CN" altLang="en-US" sz="3600" dirty="0" smtClean="0"/>
              <a:t>次</a:t>
            </a:r>
            <a:r>
              <a:rPr lang="zh-CN" altLang="en-US" sz="3600" dirty="0" smtClean="0"/>
              <a:t>上机练习</a:t>
            </a:r>
            <a:r>
              <a:rPr lang="en-US" altLang="zh-CN" sz="3600" dirty="0" smtClean="0"/>
              <a:t>ch9</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dirty="0"/>
          </a:p>
        </p:txBody>
      </p:sp>
      <p:sp>
        <p:nvSpPr>
          <p:cNvPr id="5" name="TextBox 4"/>
          <p:cNvSpPr txBox="1"/>
          <p:nvPr/>
        </p:nvSpPr>
        <p:spPr>
          <a:xfrm>
            <a:off x="496368" y="1916832"/>
            <a:ext cx="7099968" cy="3477875"/>
          </a:xfrm>
          <a:prstGeom prst="rect">
            <a:avLst/>
          </a:prstGeom>
          <a:noFill/>
          <a:ln>
            <a:solidFill>
              <a:schemeClr val="accent1"/>
            </a:solidFill>
          </a:ln>
        </p:spPr>
        <p:txBody>
          <a:bodyPr wrap="square" rtlCol="0">
            <a:spAutoFit/>
          </a:bodyPr>
          <a:lstStyle/>
          <a:p>
            <a:r>
              <a:rPr lang="en-US" altLang="zh-CN" sz="2000" b="1" dirty="0" err="1"/>
              <a:t>struct</a:t>
            </a:r>
            <a:r>
              <a:rPr lang="en-US" altLang="zh-CN" sz="2000" b="1" dirty="0"/>
              <a:t> </a:t>
            </a:r>
            <a:r>
              <a:rPr lang="en-US" altLang="zh-CN" sz="2000" b="1" dirty="0" err="1"/>
              <a:t>time_struct</a:t>
            </a:r>
            <a:r>
              <a:rPr lang="en-US" altLang="zh-CN" sz="2000" b="1" dirty="0"/>
              <a:t> Update(</a:t>
            </a:r>
            <a:r>
              <a:rPr lang="en-US" altLang="zh-CN" sz="2000" b="1" dirty="0" err="1"/>
              <a:t>struct</a:t>
            </a:r>
            <a:r>
              <a:rPr lang="en-US" altLang="zh-CN" sz="2000" b="1" dirty="0"/>
              <a:t> </a:t>
            </a:r>
            <a:r>
              <a:rPr lang="en-US" altLang="zh-CN" sz="2000" b="1" dirty="0" err="1"/>
              <a:t>time_struct</a:t>
            </a:r>
            <a:r>
              <a:rPr lang="en-US" altLang="zh-CN" sz="2000" b="1" dirty="0"/>
              <a:t> </a:t>
            </a:r>
            <a:r>
              <a:rPr lang="en-US" altLang="zh-CN" sz="2000" b="1" dirty="0" err="1"/>
              <a:t>ts</a:t>
            </a:r>
            <a:r>
              <a:rPr lang="en-US" altLang="zh-CN" sz="2000" b="1" dirty="0"/>
              <a:t>)</a:t>
            </a:r>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now_hour,now_minute,now_sec</a:t>
            </a:r>
            <a:r>
              <a:rPr lang="en-US" altLang="zh-CN" sz="2000" b="1" dirty="0"/>
              <a:t>;</a:t>
            </a:r>
          </a:p>
          <a:p>
            <a:r>
              <a:rPr lang="en-US" altLang="zh-CN" sz="2000" b="1" dirty="0"/>
              <a:t>     </a:t>
            </a:r>
            <a:r>
              <a:rPr lang="en-US" altLang="zh-CN" sz="2000" b="1" dirty="0" err="1"/>
              <a:t>now_sec</a:t>
            </a:r>
            <a:r>
              <a:rPr lang="en-US" altLang="zh-CN" sz="2000" b="1" dirty="0"/>
              <a:t> = </a:t>
            </a:r>
            <a:r>
              <a:rPr lang="en-US" altLang="zh-CN" sz="2000" b="1" dirty="0" err="1"/>
              <a:t>ts.second</a:t>
            </a:r>
            <a:r>
              <a:rPr lang="en-US" altLang="zh-CN" sz="2000" b="1" dirty="0"/>
              <a:t> + 1;</a:t>
            </a:r>
          </a:p>
          <a:p>
            <a:r>
              <a:rPr lang="en-US" altLang="zh-CN" sz="2000" b="1" dirty="0"/>
              <a:t>     </a:t>
            </a:r>
            <a:r>
              <a:rPr lang="en-US" altLang="zh-CN" sz="2000" b="1" dirty="0" err="1"/>
              <a:t>ts.second</a:t>
            </a:r>
            <a:r>
              <a:rPr lang="en-US" altLang="zh-CN" sz="2000" b="1" dirty="0"/>
              <a:t> = now_sec%60;</a:t>
            </a:r>
          </a:p>
          <a:p>
            <a:r>
              <a:rPr lang="en-US" altLang="zh-CN" sz="2000" b="1" dirty="0"/>
              <a:t>     </a:t>
            </a:r>
            <a:r>
              <a:rPr lang="en-US" altLang="zh-CN" sz="2000" b="1" dirty="0" err="1"/>
              <a:t>now_minute</a:t>
            </a:r>
            <a:r>
              <a:rPr lang="en-US" altLang="zh-CN" sz="2000" b="1" dirty="0"/>
              <a:t> = </a:t>
            </a:r>
            <a:r>
              <a:rPr lang="en-US" altLang="zh-CN" sz="2000" b="1" dirty="0" err="1"/>
              <a:t>ts.minute</a:t>
            </a:r>
            <a:r>
              <a:rPr lang="en-US" altLang="zh-CN" sz="2000" b="1" dirty="0"/>
              <a:t> + </a:t>
            </a:r>
            <a:r>
              <a:rPr lang="en-US" altLang="zh-CN" sz="2000" b="1" dirty="0" err="1"/>
              <a:t>now_sec</a:t>
            </a:r>
            <a:r>
              <a:rPr lang="en-US" altLang="zh-CN" sz="2000" b="1" dirty="0"/>
              <a:t>/60;</a:t>
            </a:r>
          </a:p>
          <a:p>
            <a:r>
              <a:rPr lang="en-US" altLang="zh-CN" sz="2000" b="1" dirty="0"/>
              <a:t>     </a:t>
            </a:r>
            <a:r>
              <a:rPr lang="en-US" altLang="zh-CN" sz="2000" b="1" dirty="0" err="1"/>
              <a:t>ts.minute</a:t>
            </a:r>
            <a:r>
              <a:rPr lang="en-US" altLang="zh-CN" sz="2000" b="1" dirty="0"/>
              <a:t> = now_minute%60;</a:t>
            </a:r>
          </a:p>
          <a:p>
            <a:r>
              <a:rPr lang="en-US" altLang="zh-CN" sz="2000" b="1" dirty="0"/>
              <a:t>     </a:t>
            </a:r>
            <a:r>
              <a:rPr lang="en-US" altLang="zh-CN" sz="2000" b="1" dirty="0" err="1"/>
              <a:t>now_hour</a:t>
            </a:r>
            <a:r>
              <a:rPr lang="en-US" altLang="zh-CN" sz="2000" b="1" dirty="0"/>
              <a:t> = </a:t>
            </a:r>
            <a:r>
              <a:rPr lang="en-US" altLang="zh-CN" sz="2000" b="1" dirty="0" err="1"/>
              <a:t>ts.hour</a:t>
            </a:r>
            <a:r>
              <a:rPr lang="en-US" altLang="zh-CN" sz="2000" b="1" dirty="0"/>
              <a:t> + </a:t>
            </a:r>
            <a:r>
              <a:rPr lang="en-US" altLang="zh-CN" sz="2000" b="1" dirty="0" err="1"/>
              <a:t>now_minute</a:t>
            </a:r>
            <a:r>
              <a:rPr lang="en-US" altLang="zh-CN" sz="2000" b="1" dirty="0"/>
              <a:t>/60;</a:t>
            </a:r>
          </a:p>
          <a:p>
            <a:r>
              <a:rPr lang="en-US" altLang="zh-CN" sz="2000" b="1" dirty="0"/>
              <a:t>     </a:t>
            </a:r>
            <a:r>
              <a:rPr lang="en-US" altLang="zh-CN" sz="2000" b="1" dirty="0" err="1"/>
              <a:t>ts.hour</a:t>
            </a:r>
            <a:r>
              <a:rPr lang="en-US" altLang="zh-CN" sz="2000" b="1" dirty="0"/>
              <a:t> = now_hour%24;</a:t>
            </a:r>
          </a:p>
          <a:p>
            <a:r>
              <a:rPr lang="en-US" altLang="zh-CN" sz="2000" b="1" dirty="0"/>
              <a:t>     return </a:t>
            </a:r>
            <a:r>
              <a:rPr lang="en-US" altLang="zh-CN" sz="2000" b="1" dirty="0" err="1"/>
              <a:t>ts</a:t>
            </a:r>
            <a:r>
              <a:rPr lang="en-US" altLang="zh-CN" sz="2000" b="1" dirty="0"/>
              <a:t>;</a:t>
            </a:r>
          </a:p>
          <a:p>
            <a:r>
              <a:rPr lang="en-US" altLang="zh-CN" sz="2000" b="1" dirty="0"/>
              <a:t>}</a:t>
            </a:r>
          </a:p>
        </p:txBody>
      </p:sp>
      <p:sp>
        <p:nvSpPr>
          <p:cNvPr id="6" name="矩形 5"/>
          <p:cNvSpPr/>
          <p:nvPr/>
        </p:nvSpPr>
        <p:spPr>
          <a:xfrm>
            <a:off x="3851920" y="4782051"/>
            <a:ext cx="4536504" cy="2031325"/>
          </a:xfrm>
          <a:prstGeom prst="rect">
            <a:avLst/>
          </a:prstGeom>
          <a:solidFill>
            <a:srgbClr val="FFFF00"/>
          </a:solidFill>
          <a:ln>
            <a:solidFill>
              <a:schemeClr val="accent1"/>
            </a:solidFill>
          </a:ln>
        </p:spPr>
        <p:txBody>
          <a:bodyPr wrap="square">
            <a:spAutoFit/>
          </a:bodyPr>
          <a:lstStyle/>
          <a:p>
            <a:r>
              <a:rPr lang="en-US" altLang="zh-CN" b="1" dirty="0" smtClean="0"/>
              <a:t>void main()</a:t>
            </a:r>
            <a:endParaRPr lang="en-US" altLang="zh-CN" b="1" dirty="0"/>
          </a:p>
          <a:p>
            <a:r>
              <a:rPr lang="en-US" altLang="zh-CN" b="1" dirty="0"/>
              <a:t>{</a:t>
            </a:r>
          </a:p>
          <a:p>
            <a:r>
              <a:rPr lang="en-US" altLang="zh-CN" b="1" dirty="0" smtClean="0"/>
              <a:t>     </a:t>
            </a:r>
            <a:r>
              <a:rPr lang="en-US" altLang="zh-CN" b="1" dirty="0" err="1"/>
              <a:t>struct</a:t>
            </a:r>
            <a:r>
              <a:rPr lang="en-US" altLang="zh-CN" b="1" dirty="0"/>
              <a:t> </a:t>
            </a:r>
            <a:r>
              <a:rPr lang="en-US" altLang="zh-CN" b="1" dirty="0" err="1"/>
              <a:t>time_struct</a:t>
            </a:r>
            <a:r>
              <a:rPr lang="en-US" altLang="zh-CN" b="1" dirty="0"/>
              <a:t> </a:t>
            </a:r>
            <a:r>
              <a:rPr lang="en-US" altLang="zh-CN" b="1" dirty="0" err="1"/>
              <a:t>ts</a:t>
            </a:r>
            <a:r>
              <a:rPr lang="en-US" altLang="zh-CN" b="1" dirty="0"/>
              <a:t>;</a:t>
            </a:r>
          </a:p>
          <a:p>
            <a:r>
              <a:rPr lang="en-US" altLang="zh-CN" b="1" dirty="0"/>
              <a:t>     </a:t>
            </a:r>
            <a:r>
              <a:rPr lang="en-US" altLang="zh-CN" b="1" dirty="0" err="1" smtClean="0"/>
              <a:t>ts.hour</a:t>
            </a:r>
            <a:r>
              <a:rPr lang="en-US" altLang="zh-CN" b="1" dirty="0" smtClean="0"/>
              <a:t>=23;  </a:t>
            </a:r>
            <a:r>
              <a:rPr lang="en-US" altLang="zh-CN" b="1" dirty="0" err="1" smtClean="0"/>
              <a:t>ts.minute</a:t>
            </a:r>
            <a:r>
              <a:rPr lang="en-US" altLang="zh-CN" b="1" dirty="0" smtClean="0"/>
              <a:t>=59; </a:t>
            </a:r>
            <a:r>
              <a:rPr lang="en-US" altLang="zh-CN" b="1" dirty="0" err="1" smtClean="0"/>
              <a:t>ts.second</a:t>
            </a:r>
            <a:r>
              <a:rPr lang="en-US" altLang="zh-CN" b="1" dirty="0" smtClean="0"/>
              <a:t>=59;</a:t>
            </a:r>
            <a:endParaRPr lang="en-US" altLang="zh-CN" b="1" dirty="0"/>
          </a:p>
          <a:p>
            <a:r>
              <a:rPr lang="en-US" altLang="zh-CN" b="1" dirty="0"/>
              <a:t>     </a:t>
            </a:r>
            <a:r>
              <a:rPr lang="en-US" altLang="zh-CN" b="1" dirty="0" err="1"/>
              <a:t>ts</a:t>
            </a:r>
            <a:r>
              <a:rPr lang="en-US" altLang="zh-CN" b="1" dirty="0"/>
              <a:t> = Update(</a:t>
            </a:r>
            <a:r>
              <a:rPr lang="en-US" altLang="zh-CN" b="1" dirty="0" err="1"/>
              <a:t>ts</a:t>
            </a:r>
            <a:r>
              <a:rPr lang="en-US" altLang="zh-CN" b="1" dirty="0"/>
              <a:t>);</a:t>
            </a:r>
          </a:p>
          <a:p>
            <a:r>
              <a:rPr lang="en-US" altLang="zh-CN" b="1" dirty="0"/>
              <a:t>     </a:t>
            </a:r>
            <a:r>
              <a:rPr lang="en-US" altLang="zh-CN" b="1" dirty="0" err="1"/>
              <a:t>print_time_struct</a:t>
            </a:r>
            <a:r>
              <a:rPr lang="en-US" altLang="zh-CN" b="1" dirty="0"/>
              <a:t>(</a:t>
            </a:r>
            <a:r>
              <a:rPr lang="en-US" altLang="zh-CN" b="1" dirty="0" err="1"/>
              <a:t>ts</a:t>
            </a:r>
            <a:r>
              <a:rPr lang="en-US" altLang="zh-CN" b="1" dirty="0"/>
              <a:t>);</a:t>
            </a:r>
          </a:p>
          <a:p>
            <a:r>
              <a:rPr lang="en-US" altLang="zh-CN" b="1" dirty="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a:t>
            </a:r>
            <a:r>
              <a:rPr lang="zh-CN" altLang="en-US" sz="3600" dirty="0" smtClean="0"/>
              <a:t>第</a:t>
            </a:r>
            <a:r>
              <a:rPr lang="en-US" altLang="zh-CN" sz="3600" dirty="0"/>
              <a:t>9</a:t>
            </a:r>
            <a:r>
              <a:rPr lang="zh-CN" altLang="en-US" sz="3600" dirty="0" smtClean="0"/>
              <a:t>次</a:t>
            </a:r>
            <a:r>
              <a:rPr lang="zh-CN" altLang="en-US" sz="3600" dirty="0" smtClean="0"/>
              <a:t>上机练习</a:t>
            </a:r>
            <a:r>
              <a:rPr lang="en-US" altLang="zh-CN" sz="3600" dirty="0" smtClean="0"/>
              <a:t>ch9</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smtClean="0"/>
              <a:t>ch9,p231</a:t>
            </a:r>
            <a:r>
              <a:rPr lang="en-US" altLang="zh-CN" sz="2000" dirty="0"/>
              <a:t>,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a:t>
            </a:r>
            <a:r>
              <a:rPr lang="zh-CN" altLang="en-US" sz="2000" dirty="0"/>
              <a:t>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dirty="0"/>
          </a:p>
        </p:txBody>
      </p:sp>
      <p:sp>
        <p:nvSpPr>
          <p:cNvPr id="5" name="TextBox 4"/>
          <p:cNvSpPr txBox="1"/>
          <p:nvPr/>
        </p:nvSpPr>
        <p:spPr>
          <a:xfrm>
            <a:off x="2195736" y="1628800"/>
            <a:ext cx="6696744" cy="5016758"/>
          </a:xfrm>
          <a:prstGeom prst="rect">
            <a:avLst/>
          </a:prstGeom>
          <a:solidFill>
            <a:srgbClr val="FFFF00"/>
          </a:solidFill>
        </p:spPr>
        <p:txBody>
          <a:bodyPr wrap="square" rtlCol="0">
            <a:spAutoFit/>
          </a:bodyPr>
          <a:lstStyle/>
          <a:p>
            <a:r>
              <a:rPr lang="en-US" altLang="zh-CN" sz="2000" b="1" dirty="0" smtClean="0">
                <a:solidFill>
                  <a:schemeClr val="tx2"/>
                </a:solidFill>
              </a:rPr>
              <a:t>// </a:t>
            </a:r>
            <a:r>
              <a:rPr lang="zh-CN" altLang="en-US" sz="2000" b="1" dirty="0" smtClean="0">
                <a:solidFill>
                  <a:schemeClr val="tx2"/>
                </a:solidFill>
              </a:rPr>
              <a:t>定义结构类型</a:t>
            </a:r>
            <a:endParaRPr lang="en-US" altLang="zh-CN" sz="2000" b="1" dirty="0" smtClean="0">
              <a:solidFill>
                <a:schemeClr val="tx2"/>
              </a:solidFill>
            </a:endParaRPr>
          </a:p>
          <a:p>
            <a:r>
              <a:rPr lang="en-US" altLang="zh-CN" sz="2000" b="1" dirty="0" err="1" smtClean="0"/>
              <a:t>struct</a:t>
            </a:r>
            <a:r>
              <a:rPr lang="en-US" altLang="zh-CN" sz="2000" b="1" dirty="0" smtClean="0"/>
              <a:t> </a:t>
            </a:r>
            <a:r>
              <a:rPr lang="en-US" altLang="zh-CN" sz="2000" b="1" dirty="0"/>
              <a:t>date</a:t>
            </a:r>
          </a:p>
          <a:p>
            <a:r>
              <a:rPr lang="en-US" altLang="zh-CN" sz="2000" b="1" dirty="0"/>
              <a:t>     {</a:t>
            </a:r>
          </a:p>
          <a:p>
            <a:r>
              <a:rPr lang="en-US" altLang="zh-CN" sz="2000" b="1" dirty="0"/>
              <a:t>        </a:t>
            </a:r>
            <a:r>
              <a:rPr lang="en-US" altLang="zh-CN" sz="2000" b="1" dirty="0" err="1"/>
              <a:t>int</a:t>
            </a:r>
            <a:r>
              <a:rPr lang="en-US" altLang="zh-CN" sz="2000" b="1" dirty="0"/>
              <a:t> day;</a:t>
            </a:r>
          </a:p>
          <a:p>
            <a:r>
              <a:rPr lang="en-US" altLang="zh-CN" sz="2000" b="1" dirty="0"/>
              <a:t>        </a:t>
            </a:r>
            <a:r>
              <a:rPr lang="en-US" altLang="zh-CN" sz="2000" b="1" dirty="0" err="1"/>
              <a:t>int</a:t>
            </a:r>
            <a:r>
              <a:rPr lang="en-US" altLang="zh-CN" sz="2000" b="1" dirty="0"/>
              <a:t> month;</a:t>
            </a:r>
          </a:p>
          <a:p>
            <a:r>
              <a:rPr lang="en-US" altLang="zh-CN" sz="2000" b="1" dirty="0"/>
              <a:t>        </a:t>
            </a:r>
            <a:r>
              <a:rPr lang="en-US" altLang="zh-CN" sz="2000" b="1" dirty="0" err="1"/>
              <a:t>int</a:t>
            </a:r>
            <a:r>
              <a:rPr lang="en-US" altLang="zh-CN" sz="2000" b="1" dirty="0"/>
              <a:t> year;</a:t>
            </a:r>
          </a:p>
          <a:p>
            <a:r>
              <a:rPr lang="en-US" altLang="zh-CN" sz="2000" b="1" dirty="0"/>
              <a:t>     }; </a:t>
            </a:r>
          </a:p>
          <a:p>
            <a:r>
              <a:rPr lang="en-US" altLang="zh-CN" sz="2000" b="1" dirty="0">
                <a:solidFill>
                  <a:schemeClr val="tx2"/>
                </a:solidFill>
              </a:rPr>
              <a:t>// (1) </a:t>
            </a:r>
            <a:r>
              <a:rPr lang="zh-CN" altLang="en-US" sz="2000" b="1" dirty="0">
                <a:solidFill>
                  <a:schemeClr val="tx2"/>
                </a:solidFill>
              </a:rPr>
              <a:t>用函数读入成员数据；</a:t>
            </a:r>
          </a:p>
          <a:p>
            <a:r>
              <a:rPr lang="en-US" altLang="zh-CN" sz="2000" b="1" dirty="0" err="1"/>
              <a:t>struct</a:t>
            </a:r>
            <a:r>
              <a:rPr lang="en-US" altLang="zh-CN" sz="2000" b="1" dirty="0"/>
              <a:t> date </a:t>
            </a:r>
            <a:r>
              <a:rPr lang="en-US" altLang="zh-CN" sz="2000" b="1" dirty="0" err="1"/>
              <a:t>readDate</a:t>
            </a:r>
            <a:r>
              <a:rPr lang="en-US" altLang="zh-CN" sz="2000" b="1" dirty="0"/>
              <a:t>(</a:t>
            </a:r>
            <a:r>
              <a:rPr lang="en-US" altLang="zh-CN" sz="2000" b="1" dirty="0" err="1"/>
              <a:t>int</a:t>
            </a:r>
            <a:r>
              <a:rPr lang="en-US" altLang="zh-CN" sz="2000" b="1" dirty="0"/>
              <a:t> </a:t>
            </a:r>
            <a:r>
              <a:rPr lang="en-US" altLang="zh-CN" sz="2000" b="1" dirty="0" err="1"/>
              <a:t>day,int</a:t>
            </a:r>
            <a:r>
              <a:rPr lang="en-US" altLang="zh-CN" sz="2000" b="1" dirty="0"/>
              <a:t> </a:t>
            </a:r>
            <a:r>
              <a:rPr lang="en-US" altLang="zh-CN" sz="2000" b="1" dirty="0" err="1"/>
              <a:t>month,int</a:t>
            </a:r>
            <a:r>
              <a:rPr lang="en-US" altLang="zh-CN" sz="2000" b="1" dirty="0"/>
              <a:t> year)</a:t>
            </a:r>
          </a:p>
          <a:p>
            <a:r>
              <a:rPr lang="en-US" altLang="zh-CN" sz="2000" b="1" dirty="0"/>
              <a:t>{</a:t>
            </a:r>
          </a:p>
          <a:p>
            <a:r>
              <a:rPr lang="en-US" altLang="zh-CN" sz="2000" b="1" dirty="0"/>
              <a:t>    </a:t>
            </a:r>
            <a:r>
              <a:rPr lang="en-US" altLang="zh-CN" sz="2000" b="1" dirty="0" err="1"/>
              <a:t>struct</a:t>
            </a:r>
            <a:r>
              <a:rPr lang="en-US" altLang="zh-CN" sz="2000" b="1" dirty="0"/>
              <a:t> date d; </a:t>
            </a:r>
          </a:p>
          <a:p>
            <a:r>
              <a:rPr lang="en-US" altLang="zh-CN" sz="2000" b="1" dirty="0"/>
              <a:t>	</a:t>
            </a:r>
            <a:r>
              <a:rPr lang="en-US" altLang="zh-CN" sz="2000" b="1" dirty="0" err="1"/>
              <a:t>d.day</a:t>
            </a:r>
            <a:r>
              <a:rPr lang="en-US" altLang="zh-CN" sz="2000" b="1" dirty="0"/>
              <a:t> = day;</a:t>
            </a:r>
          </a:p>
          <a:p>
            <a:r>
              <a:rPr lang="en-US" altLang="zh-CN" sz="2000" b="1" dirty="0"/>
              <a:t>    </a:t>
            </a:r>
            <a:r>
              <a:rPr lang="en-US" altLang="zh-CN" sz="2000" b="1" dirty="0" err="1"/>
              <a:t>d.month</a:t>
            </a:r>
            <a:r>
              <a:rPr lang="en-US" altLang="zh-CN" sz="2000" b="1" dirty="0"/>
              <a:t> = month;</a:t>
            </a:r>
          </a:p>
          <a:p>
            <a:r>
              <a:rPr lang="en-US" altLang="zh-CN" sz="2000" b="1" dirty="0"/>
              <a:t>    </a:t>
            </a:r>
            <a:r>
              <a:rPr lang="en-US" altLang="zh-CN" sz="2000" b="1" dirty="0" err="1"/>
              <a:t>d.year</a:t>
            </a:r>
            <a:r>
              <a:rPr lang="en-US" altLang="zh-CN" sz="2000" b="1" dirty="0"/>
              <a:t> = year;</a:t>
            </a:r>
          </a:p>
          <a:p>
            <a:r>
              <a:rPr lang="en-US" altLang="zh-CN" sz="2000" b="1" dirty="0"/>
              <a:t>    return d; </a:t>
            </a:r>
          </a:p>
          <a:p>
            <a:r>
              <a:rPr lang="en-US" altLang="zh-CN" sz="2000" b="1" dirty="0"/>
              <a:t>}</a:t>
            </a:r>
            <a:endParaRPr lang="zh-CN" altLang="en-US" sz="2000" b="1" dirty="0"/>
          </a:p>
        </p:txBody>
      </p:sp>
    </p:spTree>
    <p:extLst>
      <p:ext uri="{BB962C8B-B14F-4D97-AF65-F5344CB8AC3E}">
        <p14:creationId xmlns:p14="http://schemas.microsoft.com/office/powerpoint/2010/main" val="32004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dirty="0"/>
          </a:p>
        </p:txBody>
      </p:sp>
      <p:sp>
        <p:nvSpPr>
          <p:cNvPr id="5" name="TextBox 4"/>
          <p:cNvSpPr txBox="1"/>
          <p:nvPr/>
        </p:nvSpPr>
        <p:spPr>
          <a:xfrm>
            <a:off x="323528" y="44624"/>
            <a:ext cx="8568952" cy="6740307"/>
          </a:xfrm>
          <a:prstGeom prst="rect">
            <a:avLst/>
          </a:prstGeom>
          <a:noFill/>
          <a:ln>
            <a:solidFill>
              <a:schemeClr val="accent1"/>
            </a:solidFill>
          </a:ln>
        </p:spPr>
        <p:txBody>
          <a:bodyPr wrap="square" rtlCol="0">
            <a:spAutoFit/>
          </a:bodyPr>
          <a:lstStyle/>
          <a:p>
            <a:r>
              <a:rPr lang="en-US" altLang="zh-CN" b="1" dirty="0">
                <a:solidFill>
                  <a:srgbClr val="FF0000"/>
                </a:solidFill>
              </a:rPr>
              <a:t>// (2) </a:t>
            </a:r>
            <a:r>
              <a:rPr lang="zh-CN" altLang="en-US" b="1" dirty="0">
                <a:solidFill>
                  <a:srgbClr val="FF0000"/>
                </a:solidFill>
              </a:rPr>
              <a:t>用另外的函数检验日期的有效性</a:t>
            </a:r>
            <a:r>
              <a:rPr lang="zh-CN" altLang="en-US" b="1" dirty="0" smtClean="0">
                <a:solidFill>
                  <a:srgbClr val="FF0000"/>
                </a:solidFill>
              </a:rPr>
              <a:t>；正确</a:t>
            </a:r>
            <a:r>
              <a:rPr lang="zh-CN" altLang="en-US" b="1" dirty="0">
                <a:solidFill>
                  <a:srgbClr val="FF0000"/>
                </a:solidFill>
              </a:rPr>
              <a:t>，返回</a:t>
            </a:r>
            <a:r>
              <a:rPr lang="en-US" altLang="zh-CN" b="1" dirty="0">
                <a:solidFill>
                  <a:srgbClr val="FF0000"/>
                </a:solidFill>
              </a:rPr>
              <a:t>0</a:t>
            </a:r>
            <a:r>
              <a:rPr lang="zh-CN" altLang="en-US" b="1" dirty="0">
                <a:solidFill>
                  <a:srgbClr val="FF0000"/>
                </a:solidFill>
              </a:rPr>
              <a:t>，否则，返回</a:t>
            </a:r>
            <a:r>
              <a:rPr lang="en-US" altLang="zh-CN" b="1" dirty="0">
                <a:solidFill>
                  <a:srgbClr val="FF0000"/>
                </a:solidFill>
              </a:rPr>
              <a:t>1 </a:t>
            </a:r>
          </a:p>
          <a:p>
            <a:r>
              <a:rPr lang="en-US" altLang="zh-CN" b="1" dirty="0" err="1"/>
              <a:t>int</a:t>
            </a:r>
            <a:r>
              <a:rPr lang="en-US" altLang="zh-CN" b="1" dirty="0"/>
              <a:t> </a:t>
            </a:r>
            <a:r>
              <a:rPr lang="en-US" altLang="zh-CN" b="1" dirty="0" err="1"/>
              <a:t>checkDate</a:t>
            </a:r>
            <a:r>
              <a:rPr lang="en-US" altLang="zh-CN" b="1" dirty="0"/>
              <a:t>(</a:t>
            </a:r>
            <a:r>
              <a:rPr lang="en-US" altLang="zh-CN" b="1" dirty="0" err="1"/>
              <a:t>struct</a:t>
            </a:r>
            <a:r>
              <a:rPr lang="en-US" altLang="zh-CN" b="1" dirty="0"/>
              <a:t> date d</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首先进行粗判断，不合法的输入，返回</a:t>
            </a:r>
            <a:r>
              <a:rPr lang="en-US" altLang="zh-CN" b="1" dirty="0">
                <a:solidFill>
                  <a:srgbClr val="FF0000"/>
                </a:solidFill>
              </a:rPr>
              <a:t>1 </a:t>
            </a:r>
          </a:p>
          <a:p>
            <a:r>
              <a:rPr lang="en-US" altLang="zh-CN" b="1" dirty="0"/>
              <a:t>      if (</a:t>
            </a:r>
            <a:r>
              <a:rPr lang="en-US" altLang="zh-CN" b="1" dirty="0" err="1"/>
              <a:t>d.day</a:t>
            </a:r>
            <a:r>
              <a:rPr lang="en-US" altLang="zh-CN" b="1" dirty="0"/>
              <a:t> &gt; 31 || </a:t>
            </a:r>
            <a:r>
              <a:rPr lang="en-US" altLang="zh-CN" b="1" dirty="0" err="1"/>
              <a:t>d.day</a:t>
            </a:r>
            <a:r>
              <a:rPr lang="en-US" altLang="zh-CN" b="1" dirty="0"/>
              <a:t> &lt; 1) return 1;</a:t>
            </a:r>
          </a:p>
          <a:p>
            <a:r>
              <a:rPr lang="en-US" altLang="zh-CN" b="1" dirty="0"/>
              <a:t>      if (!(</a:t>
            </a:r>
            <a:r>
              <a:rPr lang="en-US" altLang="zh-CN" b="1" dirty="0" err="1"/>
              <a:t>d.month</a:t>
            </a:r>
            <a:r>
              <a:rPr lang="en-US" altLang="zh-CN" b="1" dirty="0"/>
              <a:t> &gt;= 1 &amp;&amp; </a:t>
            </a:r>
            <a:r>
              <a:rPr lang="en-US" altLang="zh-CN" b="1" dirty="0" err="1"/>
              <a:t>d.month</a:t>
            </a:r>
            <a:r>
              <a:rPr lang="en-US" altLang="zh-CN" b="1" dirty="0"/>
              <a:t> &lt;= 12)) return 1;</a:t>
            </a:r>
          </a:p>
          <a:p>
            <a:r>
              <a:rPr lang="en-US" altLang="zh-CN" b="1" dirty="0"/>
              <a:t>      if (</a:t>
            </a:r>
            <a:r>
              <a:rPr lang="en-US" altLang="zh-CN" b="1" dirty="0" err="1"/>
              <a:t>d.year</a:t>
            </a:r>
            <a:r>
              <a:rPr lang="en-US" altLang="zh-CN" b="1" dirty="0"/>
              <a:t> &lt; 0) return 1</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月份判断是否是合法输入 </a:t>
            </a:r>
          </a:p>
          <a:p>
            <a:r>
              <a:rPr lang="zh-CN" altLang="en-US" b="1" dirty="0"/>
              <a:t>      </a:t>
            </a:r>
            <a:r>
              <a:rPr lang="en-US" altLang="zh-CN" b="1" dirty="0"/>
              <a:t>switch(</a:t>
            </a:r>
            <a:r>
              <a:rPr lang="en-US" altLang="zh-CN" b="1" dirty="0" err="1"/>
              <a:t>d.month</a:t>
            </a:r>
            <a:r>
              <a:rPr lang="en-US" altLang="zh-CN" b="1" dirty="0" smtClean="0"/>
              <a:t>) {</a:t>
            </a:r>
            <a:endParaRPr lang="en-US" altLang="zh-CN" b="1" dirty="0"/>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p>
          <a:p>
            <a:r>
              <a:rPr lang="zh-CN" altLang="en-US" b="1" dirty="0"/>
              <a:t>                  </a:t>
            </a:r>
            <a:r>
              <a:rPr lang="en-US" altLang="zh-CN" b="1" dirty="0" smtClean="0"/>
              <a:t>   </a:t>
            </a:r>
            <a:r>
              <a:rPr lang="en-US" altLang="zh-CN" b="1" dirty="0"/>
              <a:t>if (</a:t>
            </a:r>
            <a:r>
              <a:rPr lang="en-US" altLang="zh-CN" b="1" dirty="0" err="1"/>
              <a:t>d.day</a:t>
            </a:r>
            <a:r>
              <a:rPr lang="en-US" altLang="zh-CN" b="1" dirty="0"/>
              <a:t> &gt; 29) return 1; </a:t>
            </a:r>
            <a:r>
              <a:rPr lang="en-US" altLang="zh-CN" b="1" dirty="0">
                <a:solidFill>
                  <a:srgbClr val="FF0000"/>
                </a:solidFill>
              </a:rPr>
              <a:t>// </a:t>
            </a:r>
            <a:r>
              <a:rPr lang="zh-CN" altLang="en-US" b="1" dirty="0">
                <a:solidFill>
                  <a:srgbClr val="FF0000"/>
                </a:solidFill>
              </a:rPr>
              <a:t>非法 </a:t>
            </a:r>
            <a:endParaRPr lang="en-US" altLang="zh-CN" b="1" dirty="0">
              <a:solidFill>
                <a:srgbClr val="FF0000"/>
              </a:solidFill>
            </a:endParaRPr>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if (</a:t>
            </a:r>
            <a:r>
              <a:rPr lang="en-US" altLang="zh-CN" b="1" dirty="0" err="1"/>
              <a:t>d.day</a:t>
            </a:r>
            <a:r>
              <a:rPr lang="en-US" altLang="zh-CN" b="1" dirty="0"/>
              <a:t> &gt; 28) return 1; </a:t>
            </a:r>
            <a:r>
              <a:rPr lang="en-US" altLang="zh-CN" b="1" dirty="0">
                <a:solidFill>
                  <a:srgbClr val="FF0000"/>
                </a:solidFill>
              </a:rPr>
              <a:t>// </a:t>
            </a:r>
            <a:r>
              <a:rPr lang="zh-CN" altLang="en-US" b="1" dirty="0">
                <a:solidFill>
                  <a:srgbClr val="FF0000"/>
                </a:solidFill>
              </a:rPr>
              <a:t>非法 </a:t>
            </a:r>
            <a:endParaRPr lang="en-US" altLang="zh-CN" b="1" dirty="0">
              <a:solidFill>
                <a:srgbClr val="FF0000"/>
              </a:solidFill>
            </a:endParaRPr>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case </a:t>
            </a:r>
            <a:r>
              <a:rPr lang="en-US" altLang="zh-CN" b="1" dirty="0"/>
              <a:t>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31) return 1; </a:t>
            </a:r>
            <a:r>
              <a:rPr lang="en-US" altLang="zh-CN" b="1" dirty="0">
                <a:solidFill>
                  <a:srgbClr val="FF0000"/>
                </a:solidFill>
              </a:rPr>
              <a:t>// </a:t>
            </a:r>
            <a:r>
              <a:rPr lang="zh-CN" altLang="en-US" b="1" dirty="0">
                <a:solidFill>
                  <a:srgbClr val="FF0000"/>
                </a:solidFill>
              </a:rPr>
              <a:t>非法 </a:t>
            </a:r>
          </a:p>
          <a:p>
            <a:r>
              <a:rPr lang="zh-CN" altLang="en-US" b="1" dirty="0"/>
              <a:t>                    </a:t>
            </a:r>
            <a:r>
              <a:rPr lang="en-US" altLang="zh-CN" b="1" dirty="0"/>
              <a:t>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 return 1; </a:t>
            </a:r>
            <a:r>
              <a:rPr lang="en-US" altLang="zh-CN" b="1" dirty="0">
                <a:solidFill>
                  <a:srgbClr val="FF0000"/>
                </a:solidFill>
              </a:rPr>
              <a:t>// </a:t>
            </a:r>
            <a:r>
              <a:rPr lang="zh-CN" altLang="en-US" b="1" dirty="0">
                <a:solidFill>
                  <a:srgbClr val="FF0000"/>
                </a:solidFill>
              </a:rPr>
              <a:t>非法 </a:t>
            </a:r>
            <a:r>
              <a:rPr lang="en-US" altLang="zh-CN" b="1" dirty="0" smtClean="0"/>
              <a:t> </a:t>
            </a:r>
            <a:endParaRPr lang="en-US" altLang="zh-CN" b="1" dirty="0"/>
          </a:p>
          <a:p>
            <a:r>
              <a:rPr lang="en-US" altLang="zh-CN" b="1" dirty="0"/>
              <a:t>      </a:t>
            </a:r>
            <a:r>
              <a:rPr lang="en-US" altLang="zh-CN" b="1" dirty="0" smtClean="0"/>
              <a:t>}      </a:t>
            </a:r>
            <a:endParaRPr lang="en-US" altLang="zh-CN" b="1" dirty="0"/>
          </a:p>
          <a:p>
            <a:r>
              <a:rPr lang="en-US" altLang="zh-CN" b="1" dirty="0">
                <a:solidFill>
                  <a:srgbClr val="FF0000"/>
                </a:solidFill>
              </a:rPr>
              <a:t>      // </a:t>
            </a:r>
            <a:r>
              <a:rPr lang="zh-CN" altLang="en-US" b="1" dirty="0">
                <a:solidFill>
                  <a:srgbClr val="FF0000"/>
                </a:solidFill>
              </a:rPr>
              <a:t>合法输入         </a:t>
            </a:r>
          </a:p>
          <a:p>
            <a:r>
              <a:rPr lang="zh-CN" altLang="en-US" b="1" dirty="0"/>
              <a:t>      </a:t>
            </a:r>
            <a:r>
              <a:rPr lang="en-US" altLang="zh-CN" b="1" dirty="0"/>
              <a:t>return 0; </a:t>
            </a:r>
            <a:r>
              <a:rPr lang="en-US" altLang="zh-CN" b="1" dirty="0" smtClean="0"/>
              <a:t> </a:t>
            </a:r>
          </a:p>
          <a:p>
            <a:r>
              <a:rPr lang="en-US" altLang="zh-CN" b="1" dirty="0" smtClean="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dirty="0"/>
          </a:p>
        </p:txBody>
      </p:sp>
      <p:sp>
        <p:nvSpPr>
          <p:cNvPr id="5" name="TextBox 4"/>
          <p:cNvSpPr txBox="1"/>
          <p:nvPr/>
        </p:nvSpPr>
        <p:spPr>
          <a:xfrm>
            <a:off x="323528" y="350654"/>
            <a:ext cx="8568952" cy="2862322"/>
          </a:xfrm>
          <a:prstGeom prst="rect">
            <a:avLst/>
          </a:prstGeom>
          <a:noFill/>
          <a:ln>
            <a:solidFill>
              <a:schemeClr val="accent1"/>
            </a:solidFill>
          </a:ln>
        </p:spPr>
        <p:txBody>
          <a:bodyPr wrap="square" rtlCol="0">
            <a:spAutoFit/>
          </a:bodyPr>
          <a:lstStyle/>
          <a:p>
            <a:r>
              <a:rPr lang="en-US" altLang="zh-CN" sz="2000" b="1" dirty="0">
                <a:solidFill>
                  <a:srgbClr val="FF0000"/>
                </a:solidFill>
              </a:rPr>
              <a:t>// (3) </a:t>
            </a:r>
            <a:r>
              <a:rPr lang="zh-CN" altLang="en-US" sz="2000" b="1" dirty="0">
                <a:solidFill>
                  <a:srgbClr val="FF0000"/>
                </a:solidFill>
              </a:rPr>
              <a:t>用第三个函数打印输出日期，格式为：</a:t>
            </a:r>
            <a:r>
              <a:rPr lang="en-US" altLang="zh-CN" sz="2000" b="1" dirty="0">
                <a:solidFill>
                  <a:srgbClr val="FF0000"/>
                </a:solidFill>
              </a:rPr>
              <a:t>April 29,2006; </a:t>
            </a:r>
          </a:p>
          <a:p>
            <a:r>
              <a:rPr lang="en-US" altLang="zh-CN" sz="2000" b="1" dirty="0"/>
              <a:t>void </a:t>
            </a:r>
            <a:r>
              <a:rPr lang="en-US" altLang="zh-CN" sz="2000" b="1" dirty="0" err="1"/>
              <a:t>printDate</a:t>
            </a:r>
            <a:r>
              <a:rPr lang="en-US" altLang="zh-CN" sz="2000" b="1" dirty="0"/>
              <a:t>(</a:t>
            </a:r>
            <a:r>
              <a:rPr lang="en-US" altLang="zh-CN" sz="2000" b="1" dirty="0" err="1"/>
              <a:t>struct</a:t>
            </a:r>
            <a:r>
              <a:rPr lang="en-US" altLang="zh-CN" sz="2000" b="1" dirty="0"/>
              <a:t> date d)</a:t>
            </a:r>
          </a:p>
          <a:p>
            <a:r>
              <a:rPr lang="en-US" altLang="zh-CN" sz="2000" b="1" dirty="0"/>
              <a:t>{</a:t>
            </a:r>
          </a:p>
          <a:p>
            <a:r>
              <a:rPr lang="en-US" altLang="zh-CN" sz="2000" b="1" dirty="0"/>
              <a:t>      char *month[] ={"</a:t>
            </a:r>
            <a:r>
              <a:rPr lang="en-US" altLang="zh-CN" sz="2000" b="1" dirty="0" err="1"/>
              <a:t>January","February","March","Aril","May","June","July</a:t>
            </a:r>
            <a:r>
              <a:rPr lang="en-US" altLang="zh-CN" sz="2000" b="1" dirty="0"/>
              <a:t>",</a:t>
            </a:r>
          </a:p>
          <a:p>
            <a:r>
              <a:rPr lang="en-US" altLang="zh-CN" sz="2000" b="1" dirty="0"/>
              <a:t>                     "</a:t>
            </a:r>
            <a:r>
              <a:rPr lang="en-US" altLang="zh-CN" sz="2000" b="1" dirty="0" err="1"/>
              <a:t>August","September","October","November","December</a:t>
            </a:r>
            <a:r>
              <a:rPr lang="en-US" altLang="zh-CN" sz="2000" b="1" dirty="0" smtClean="0"/>
              <a:t>"};</a:t>
            </a:r>
          </a:p>
          <a:p>
            <a:endParaRPr lang="en-US" altLang="zh-CN" sz="2000" b="1" dirty="0"/>
          </a:p>
          <a:p>
            <a:r>
              <a:rPr lang="en-US" altLang="zh-CN" sz="2000" b="1" dirty="0"/>
              <a:t>      </a:t>
            </a:r>
            <a:r>
              <a:rPr lang="en-US" altLang="zh-CN" sz="2000" b="1" dirty="0" err="1"/>
              <a:t>printf</a:t>
            </a:r>
            <a:r>
              <a:rPr lang="en-US" altLang="zh-CN" sz="2000" b="1" dirty="0"/>
              <a:t>("%s %</a:t>
            </a:r>
            <a:r>
              <a:rPr lang="en-US" altLang="zh-CN" sz="2000" b="1" dirty="0" err="1"/>
              <a:t>d,%d</a:t>
            </a:r>
            <a:r>
              <a:rPr lang="en-US" altLang="zh-CN" sz="2000" b="1" dirty="0"/>
              <a:t>\</a:t>
            </a:r>
            <a:r>
              <a:rPr lang="en-US" altLang="zh-CN" sz="2000" b="1" dirty="0" err="1"/>
              <a:t>n",month</a:t>
            </a:r>
            <a:r>
              <a:rPr lang="en-US" altLang="zh-CN" sz="2000" b="1" dirty="0"/>
              <a:t>[d.month-1],</a:t>
            </a:r>
            <a:r>
              <a:rPr lang="en-US" altLang="zh-CN" sz="2000" b="1" dirty="0" err="1"/>
              <a:t>d.day,d.year</a:t>
            </a:r>
            <a:r>
              <a:rPr lang="en-US" altLang="zh-CN" sz="2000" b="1" dirty="0"/>
              <a:t>);</a:t>
            </a:r>
          </a:p>
          <a:p>
            <a:r>
              <a:rPr lang="en-US" altLang="zh-CN" sz="2000" b="1" dirty="0"/>
              <a:t>}</a:t>
            </a:r>
          </a:p>
          <a:p>
            <a:endParaRPr lang="zh-CN" altLang="en-US" sz="2000" b="1" dirty="0"/>
          </a:p>
        </p:txBody>
      </p:sp>
    </p:spTree>
    <p:extLst>
      <p:ext uri="{BB962C8B-B14F-4D97-AF65-F5344CB8AC3E}">
        <p14:creationId xmlns:p14="http://schemas.microsoft.com/office/powerpoint/2010/main" val="8478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dirty="0"/>
          </a:p>
        </p:txBody>
      </p:sp>
      <p:sp>
        <p:nvSpPr>
          <p:cNvPr id="5" name="TextBox 4"/>
          <p:cNvSpPr txBox="1"/>
          <p:nvPr/>
        </p:nvSpPr>
        <p:spPr>
          <a:xfrm>
            <a:off x="325488" y="44624"/>
            <a:ext cx="8568952" cy="6740307"/>
          </a:xfrm>
          <a:prstGeom prst="rect">
            <a:avLst/>
          </a:prstGeom>
          <a:noFill/>
          <a:ln>
            <a:solidFill>
              <a:schemeClr val="accent1"/>
            </a:solidFill>
          </a:ln>
        </p:spPr>
        <p:txBody>
          <a:bodyPr wrap="square" rtlCol="0">
            <a:spAutoFit/>
          </a:bodyPr>
          <a:lstStyle/>
          <a:p>
            <a:r>
              <a:rPr lang="en-US" altLang="zh-CN" b="1" dirty="0" smtClean="0">
                <a:solidFill>
                  <a:srgbClr val="FF0000"/>
                </a:solidFill>
              </a:rPr>
              <a:t>// </a:t>
            </a:r>
            <a:r>
              <a:rPr lang="en-US" altLang="zh-CN" b="1" dirty="0">
                <a:solidFill>
                  <a:srgbClr val="FF0000"/>
                </a:solidFill>
              </a:rPr>
              <a:t>(4) </a:t>
            </a:r>
            <a:r>
              <a:rPr lang="zh-CN" altLang="en-US" b="1" dirty="0">
                <a:solidFill>
                  <a:srgbClr val="FF0000"/>
                </a:solidFill>
              </a:rPr>
              <a:t>编写函数</a:t>
            </a:r>
            <a:r>
              <a:rPr lang="en-US" altLang="zh-CN" b="1" dirty="0" err="1">
                <a:solidFill>
                  <a:srgbClr val="FF0000"/>
                </a:solidFill>
              </a:rPr>
              <a:t>nextday</a:t>
            </a:r>
            <a:r>
              <a:rPr lang="en-US" altLang="zh-CN" b="1" dirty="0">
                <a:solidFill>
                  <a:srgbClr val="FF0000"/>
                </a:solidFill>
              </a:rPr>
              <a:t>(),</a:t>
            </a:r>
            <a:r>
              <a:rPr lang="zh-CN" altLang="en-US" b="1" dirty="0">
                <a:solidFill>
                  <a:srgbClr val="FF0000"/>
                </a:solidFill>
              </a:rPr>
              <a:t>计算当前日期的下一个日期为多少。</a:t>
            </a:r>
          </a:p>
          <a:p>
            <a:r>
              <a:rPr lang="en-US" altLang="zh-CN" b="1" dirty="0" err="1"/>
              <a:t>struct</a:t>
            </a:r>
            <a:r>
              <a:rPr lang="en-US" altLang="zh-CN" b="1" dirty="0"/>
              <a:t> date </a:t>
            </a:r>
            <a:r>
              <a:rPr lang="en-US" altLang="zh-CN" b="1" dirty="0" err="1"/>
              <a:t>nextday</a:t>
            </a:r>
            <a:r>
              <a:rPr lang="en-US" altLang="zh-CN" b="1" dirty="0"/>
              <a:t>(</a:t>
            </a:r>
            <a:r>
              <a:rPr lang="en-US" altLang="zh-CN" b="1" dirty="0" err="1"/>
              <a:t>struct</a:t>
            </a:r>
            <a:r>
              <a:rPr lang="en-US" altLang="zh-CN" b="1" dirty="0"/>
              <a:t> date d)</a:t>
            </a:r>
          </a:p>
          <a:p>
            <a:r>
              <a:rPr lang="en-US" altLang="zh-CN" b="1" dirty="0"/>
              <a:t>{</a:t>
            </a:r>
          </a:p>
          <a:p>
            <a:r>
              <a:rPr lang="en-US" altLang="zh-CN" b="1" dirty="0"/>
              <a:t>      </a:t>
            </a:r>
            <a:r>
              <a:rPr lang="en-US" altLang="zh-CN" b="1" dirty="0">
                <a:solidFill>
                  <a:srgbClr val="FF0000"/>
                </a:solidFill>
              </a:rPr>
              <a:t>// </a:t>
            </a:r>
            <a:r>
              <a:rPr lang="zh-CN" altLang="en-US" b="1" dirty="0">
                <a:solidFill>
                  <a:srgbClr val="FF0000"/>
                </a:solidFill>
              </a:rPr>
              <a:t>首先，天数加</a:t>
            </a:r>
            <a:r>
              <a:rPr lang="en-US" altLang="zh-CN" b="1" dirty="0">
                <a:solidFill>
                  <a:srgbClr val="FF0000"/>
                </a:solidFill>
              </a:rPr>
              <a:t>1 </a:t>
            </a:r>
          </a:p>
          <a:p>
            <a:r>
              <a:rPr lang="en-US" altLang="zh-CN" b="1" dirty="0"/>
              <a:t>      </a:t>
            </a:r>
            <a:r>
              <a:rPr lang="en-US" altLang="zh-CN" b="1" dirty="0" err="1"/>
              <a:t>d.day</a:t>
            </a:r>
            <a:r>
              <a:rPr lang="en-US" altLang="zh-CN" b="1" dirty="0" smtClean="0"/>
              <a:t>++;</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月份判断是否需要月份加</a:t>
            </a:r>
            <a:r>
              <a:rPr lang="en-US" altLang="zh-CN" b="1" dirty="0">
                <a:solidFill>
                  <a:srgbClr val="FF0000"/>
                </a:solidFill>
              </a:rPr>
              <a:t>1</a:t>
            </a:r>
            <a:r>
              <a:rPr lang="zh-CN" altLang="en-US" b="1" dirty="0">
                <a:solidFill>
                  <a:srgbClr val="FF0000"/>
                </a:solidFill>
              </a:rPr>
              <a:t>，进而判断是否引起年号的加</a:t>
            </a:r>
            <a:r>
              <a:rPr lang="en-US" altLang="zh-CN" b="1" dirty="0">
                <a:solidFill>
                  <a:srgbClr val="FF0000"/>
                </a:solidFill>
              </a:rPr>
              <a:t>1 </a:t>
            </a:r>
          </a:p>
          <a:p>
            <a:r>
              <a:rPr lang="en-US" altLang="zh-CN" b="1" dirty="0"/>
              <a:t>      switch(</a:t>
            </a:r>
            <a:r>
              <a:rPr lang="en-US" altLang="zh-CN" b="1" dirty="0" err="1"/>
              <a:t>d.month</a:t>
            </a:r>
            <a:r>
              <a:rPr lang="en-US" altLang="zh-CN" b="1" dirty="0" smtClean="0"/>
              <a:t>)  </a:t>
            </a:r>
            <a:r>
              <a:rPr lang="en-US" altLang="zh-CN" b="1" dirty="0"/>
              <a:t>{</a:t>
            </a:r>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endParaRPr lang="en-US" altLang="zh-CN" b="1" dirty="0"/>
          </a:p>
          <a:p>
            <a:r>
              <a:rPr lang="en-US" altLang="zh-CN" b="1" dirty="0"/>
              <a:t>                      if (</a:t>
            </a:r>
            <a:r>
              <a:rPr lang="en-US" altLang="zh-CN" b="1" dirty="0" err="1"/>
              <a:t>d.day</a:t>
            </a:r>
            <a:r>
              <a:rPr lang="en-US" altLang="zh-CN" b="1" dirty="0"/>
              <a:t> &gt; 29</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endParaRPr lang="en-US" altLang="zh-CN" b="1" dirty="0"/>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if (</a:t>
            </a:r>
            <a:r>
              <a:rPr lang="en-US" altLang="zh-CN" b="1" dirty="0" err="1"/>
              <a:t>d.day</a:t>
            </a:r>
            <a:r>
              <a:rPr lang="en-US" altLang="zh-CN" b="1" dirty="0"/>
              <a:t> &gt; 28</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endParaRPr lang="en-US" altLang="zh-CN" b="1" dirty="0"/>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a:t>
            </a:r>
            <a:r>
              <a:rPr lang="en-US" altLang="zh-CN" b="1" dirty="0"/>
              <a:t>case 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a:t>
            </a:r>
            <a:r>
              <a:rPr lang="zh-CN" altLang="en-US" b="1" dirty="0"/>
              <a:t> </a:t>
            </a:r>
          </a:p>
          <a:p>
            <a:r>
              <a:rPr lang="zh-CN" altLang="en-US" b="1" dirty="0"/>
              <a:t>                    </a:t>
            </a:r>
            <a:r>
              <a:rPr lang="en-US" altLang="zh-CN" b="1" dirty="0"/>
              <a:t>if (</a:t>
            </a:r>
            <a:r>
              <a:rPr lang="en-US" altLang="zh-CN" b="1" dirty="0" err="1"/>
              <a:t>d.day</a:t>
            </a:r>
            <a:r>
              <a:rPr lang="en-US" altLang="zh-CN" b="1" dirty="0"/>
              <a:t> &gt; 31</a:t>
            </a:r>
            <a:r>
              <a:rPr lang="en-US" altLang="zh-CN" b="1" dirty="0" smtClean="0"/>
              <a:t>)  {  </a:t>
            </a:r>
            <a:r>
              <a:rPr lang="en-US" altLang="zh-CN" b="1" dirty="0" err="1" smtClean="0"/>
              <a:t>d.day</a:t>
            </a:r>
            <a:r>
              <a:rPr lang="en-US" altLang="zh-CN" b="1" dirty="0" smtClean="0"/>
              <a:t> </a:t>
            </a:r>
            <a:r>
              <a:rPr lang="en-US" altLang="zh-CN" b="1" dirty="0"/>
              <a:t>= 1</a:t>
            </a:r>
            <a:r>
              <a:rPr lang="en-US" altLang="zh-CN" b="1" dirty="0" smtClean="0"/>
              <a:t>;     </a:t>
            </a:r>
            <a:r>
              <a:rPr lang="en-US" altLang="zh-CN" b="1" dirty="0" err="1"/>
              <a:t>d.month</a:t>
            </a:r>
            <a:r>
              <a:rPr lang="en-US" altLang="zh-CN" b="1" dirty="0"/>
              <a:t>++;</a:t>
            </a:r>
          </a:p>
          <a:p>
            <a:r>
              <a:rPr lang="en-US" altLang="zh-CN" b="1" dirty="0"/>
              <a:t>                       if (</a:t>
            </a:r>
            <a:r>
              <a:rPr lang="en-US" altLang="zh-CN" b="1" dirty="0" err="1"/>
              <a:t>d.month</a:t>
            </a:r>
            <a:r>
              <a:rPr lang="en-US" altLang="zh-CN" b="1" dirty="0"/>
              <a:t> &gt; 12) </a:t>
            </a:r>
            <a:r>
              <a:rPr lang="en-US" altLang="zh-CN" b="1" dirty="0" smtClean="0"/>
              <a:t>   {    </a:t>
            </a:r>
            <a:r>
              <a:rPr lang="en-US" altLang="zh-CN" b="1" dirty="0" err="1" smtClean="0"/>
              <a:t>d.month</a:t>
            </a:r>
            <a:r>
              <a:rPr lang="en-US" altLang="zh-CN" b="1" dirty="0" smtClean="0"/>
              <a:t> </a:t>
            </a:r>
            <a:r>
              <a:rPr lang="en-US" altLang="zh-CN" b="1" dirty="0"/>
              <a:t>= </a:t>
            </a:r>
            <a:r>
              <a:rPr lang="en-US" altLang="zh-CN" b="1" dirty="0" smtClean="0"/>
              <a:t>1;  </a:t>
            </a:r>
            <a:r>
              <a:rPr lang="en-US" altLang="zh-CN" b="1" dirty="0" err="1" smtClean="0"/>
              <a:t>d.year</a:t>
            </a:r>
            <a:r>
              <a:rPr lang="en-US" altLang="zh-CN" b="1" dirty="0" smtClean="0"/>
              <a:t>++;  }</a:t>
            </a:r>
            <a:endParaRPr lang="en-US" altLang="zh-CN" b="1" dirty="0"/>
          </a:p>
          <a:p>
            <a:r>
              <a:rPr lang="en-US" altLang="zh-CN" b="1" dirty="0"/>
              <a:t>                    }</a:t>
            </a:r>
          </a:p>
          <a:p>
            <a:r>
              <a:rPr lang="en-US" altLang="zh-CN" b="1" dirty="0"/>
              <a:t>                    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a:t>
            </a:r>
            <a:r>
              <a:rPr lang="en-US" altLang="zh-CN" b="1" dirty="0" smtClean="0"/>
              <a:t>)    {    </a:t>
            </a:r>
            <a:r>
              <a:rPr lang="en-US" altLang="zh-CN" b="1" dirty="0" err="1"/>
              <a:t>d.day</a:t>
            </a:r>
            <a:r>
              <a:rPr lang="en-US" altLang="zh-CN" b="1" dirty="0"/>
              <a:t> = 1</a:t>
            </a:r>
            <a:r>
              <a:rPr lang="en-US" altLang="zh-CN" b="1" dirty="0" smtClean="0"/>
              <a:t>;      </a:t>
            </a:r>
            <a:r>
              <a:rPr lang="en-US" altLang="zh-CN" b="1" dirty="0" err="1"/>
              <a:t>d.month</a:t>
            </a:r>
            <a:r>
              <a:rPr lang="en-US" altLang="zh-CN" b="1" dirty="0" smtClean="0"/>
              <a:t>++;        }</a:t>
            </a:r>
            <a:endParaRPr lang="en-US" altLang="zh-CN" b="1" dirty="0"/>
          </a:p>
          <a:p>
            <a:r>
              <a:rPr lang="en-US" altLang="zh-CN" b="1" dirty="0"/>
              <a:t>      }      </a:t>
            </a:r>
          </a:p>
          <a:p>
            <a:r>
              <a:rPr lang="en-US" altLang="zh-CN" b="1" dirty="0"/>
              <a:t>      return d; </a:t>
            </a:r>
            <a:r>
              <a:rPr lang="en-US" altLang="zh-CN" b="1" dirty="0" smtClean="0"/>
              <a:t> }</a:t>
            </a:r>
            <a:endParaRPr lang="zh-CN" altLang="en-US" b="1" dirty="0"/>
          </a:p>
        </p:txBody>
      </p:sp>
    </p:spTree>
    <p:extLst>
      <p:ext uri="{BB962C8B-B14F-4D97-AF65-F5344CB8AC3E}">
        <p14:creationId xmlns:p14="http://schemas.microsoft.com/office/powerpoint/2010/main" val="3549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dirty="0"/>
          </a:p>
        </p:txBody>
      </p:sp>
      <p:sp>
        <p:nvSpPr>
          <p:cNvPr id="2" name="矩形 1"/>
          <p:cNvSpPr/>
          <p:nvPr/>
        </p:nvSpPr>
        <p:spPr>
          <a:xfrm>
            <a:off x="323528" y="188640"/>
            <a:ext cx="8568952" cy="6555641"/>
          </a:xfrm>
          <a:prstGeom prst="rect">
            <a:avLst/>
          </a:prstGeom>
          <a:ln>
            <a:solidFill>
              <a:schemeClr val="accent1"/>
            </a:solidFill>
          </a:ln>
        </p:spPr>
        <p:txBody>
          <a:bodyPr wrap="square">
            <a:spAutoFit/>
          </a:bodyPr>
          <a:lstStyle/>
          <a:p>
            <a:r>
              <a:rPr lang="en-US" altLang="zh-CN" sz="2000" b="1" dirty="0"/>
              <a:t>void ch9_4</a:t>
            </a:r>
            <a:r>
              <a:rPr lang="en-US" altLang="zh-CN" sz="2000" b="1" dirty="0" smtClean="0"/>
              <a:t>()  {</a:t>
            </a:r>
            <a:endParaRPr lang="en-US" altLang="zh-CN" sz="2000" b="1" dirty="0"/>
          </a:p>
          <a:p>
            <a:r>
              <a:rPr lang="en-US" altLang="zh-CN" sz="2000" b="1" dirty="0" smtClean="0"/>
              <a:t>     </a:t>
            </a:r>
            <a:r>
              <a:rPr lang="en-US" altLang="zh-CN" sz="2000" b="1" dirty="0" err="1" smtClean="0"/>
              <a:t>struct</a:t>
            </a:r>
            <a:r>
              <a:rPr lang="en-US" altLang="zh-CN" sz="2000" b="1" dirty="0" smtClean="0"/>
              <a:t> </a:t>
            </a:r>
            <a:r>
              <a:rPr lang="en-US" altLang="zh-CN" sz="2000" b="1" dirty="0"/>
              <a:t>date </a:t>
            </a:r>
            <a:r>
              <a:rPr lang="en-US" altLang="zh-CN" sz="2000" b="1" dirty="0" smtClean="0"/>
              <a:t>d;  </a:t>
            </a:r>
            <a:r>
              <a:rPr lang="en-US" altLang="zh-CN" sz="2000" b="1" dirty="0" err="1"/>
              <a:t>int</a:t>
            </a:r>
            <a:r>
              <a:rPr lang="en-US" altLang="zh-CN" sz="2000" b="1" dirty="0"/>
              <a:t> </a:t>
            </a:r>
            <a:r>
              <a:rPr lang="en-US" altLang="zh-CN" sz="2000" b="1" dirty="0" err="1"/>
              <a:t>day,month,year</a:t>
            </a:r>
            <a:r>
              <a:rPr lang="en-US" altLang="zh-CN" sz="2000" b="1" dirty="0"/>
              <a:t>;</a:t>
            </a:r>
          </a:p>
          <a:p>
            <a:r>
              <a:rPr lang="en-US" altLang="zh-CN" sz="2000" b="1" dirty="0"/>
              <a:t>     while(1</a:t>
            </a:r>
            <a:r>
              <a:rPr lang="en-US" altLang="zh-CN" sz="2000" b="1" dirty="0" smtClean="0"/>
              <a:t>) {</a:t>
            </a:r>
            <a:endParaRPr lang="en-US" altLang="zh-CN" sz="2000" b="1" dirty="0"/>
          </a:p>
          <a:p>
            <a:r>
              <a:rPr lang="en-US" altLang="zh-CN" sz="2000" b="1" dirty="0"/>
              <a:t>        puts</a:t>
            </a:r>
            <a:r>
              <a:rPr lang="en-US" altLang="zh-CN" sz="2000" b="1" dirty="0" smtClean="0"/>
              <a:t>(“</a:t>
            </a:r>
            <a:r>
              <a:rPr lang="zh-CN" altLang="en-US" sz="2000" b="1" dirty="0" smtClean="0"/>
              <a:t>输入</a:t>
            </a:r>
            <a:r>
              <a:rPr lang="zh-CN" altLang="en-US" sz="2000" b="1" dirty="0"/>
              <a:t>年 月 日，</a:t>
            </a:r>
            <a:r>
              <a:rPr lang="zh-CN" altLang="en-US" sz="2000" b="1" dirty="0" smtClean="0"/>
              <a:t>输入</a:t>
            </a:r>
            <a:r>
              <a:rPr lang="en-US" altLang="zh-CN" sz="2000" b="1" dirty="0" smtClean="0">
                <a:solidFill>
                  <a:srgbClr val="FF0000"/>
                </a:solidFill>
              </a:rPr>
              <a:t>Ctrl-Z</a:t>
            </a:r>
            <a:r>
              <a:rPr lang="zh-CN" altLang="en-US" sz="2000" b="1" dirty="0" smtClean="0"/>
              <a:t>结束</a:t>
            </a:r>
            <a:r>
              <a:rPr lang="en-US" altLang="zh-CN" sz="2000" b="1" dirty="0" smtClean="0"/>
              <a:t>");     </a:t>
            </a:r>
            <a:endParaRPr lang="en-US" altLang="zh-CN" sz="2000" b="1" dirty="0"/>
          </a:p>
          <a:p>
            <a:r>
              <a:rPr lang="en-US" altLang="zh-CN" sz="2000" b="1" dirty="0"/>
              <a:t>        </a:t>
            </a:r>
            <a:r>
              <a:rPr lang="en-US" altLang="zh-CN" sz="2000" b="1" dirty="0" smtClean="0"/>
              <a:t>if (</a:t>
            </a:r>
            <a:r>
              <a:rPr lang="en-US" altLang="zh-CN" sz="2000" b="1" dirty="0" err="1" smtClean="0"/>
              <a:t>scanf</a:t>
            </a:r>
            <a:r>
              <a:rPr lang="en-US" altLang="zh-CN" sz="2000" b="1" dirty="0"/>
              <a:t>("%</a:t>
            </a:r>
            <a:r>
              <a:rPr lang="en-US" altLang="zh-CN" sz="2000" b="1" dirty="0" err="1"/>
              <a:t>d%d%d</a:t>
            </a:r>
            <a:r>
              <a:rPr lang="en-US" altLang="zh-CN" sz="2000" b="1" dirty="0"/>
              <a:t>",&amp;</a:t>
            </a:r>
            <a:r>
              <a:rPr lang="en-US" altLang="zh-CN" sz="2000" b="1" dirty="0" err="1"/>
              <a:t>year,&amp;month,&amp;day</a:t>
            </a:r>
            <a:r>
              <a:rPr lang="en-US" altLang="zh-CN" sz="2000" b="1" dirty="0" smtClean="0"/>
              <a:t>) == </a:t>
            </a:r>
            <a:r>
              <a:rPr lang="en-US" altLang="zh-CN" sz="2000" b="1" dirty="0" smtClean="0">
                <a:solidFill>
                  <a:srgbClr val="FF0000"/>
                </a:solidFill>
              </a:rPr>
              <a:t>EOF</a:t>
            </a:r>
            <a:r>
              <a:rPr lang="en-US" altLang="zh-CN" sz="2000" b="1" dirty="0" smtClean="0"/>
              <a:t>) break;</a:t>
            </a:r>
            <a:endParaRPr lang="en-US" altLang="zh-CN" sz="2000" b="1" dirty="0"/>
          </a:p>
          <a:p>
            <a:r>
              <a:rPr lang="en-US" altLang="zh-CN" sz="2000" b="1" dirty="0" smtClean="0">
                <a:solidFill>
                  <a:srgbClr val="FF0000"/>
                </a:solidFill>
              </a:rPr>
              <a:t>        // </a:t>
            </a:r>
            <a:r>
              <a:rPr lang="zh-CN" altLang="en-US" sz="2000" b="1" dirty="0">
                <a:solidFill>
                  <a:srgbClr val="FF0000"/>
                </a:solidFill>
              </a:rPr>
              <a:t>读入成员 </a:t>
            </a:r>
          </a:p>
          <a:p>
            <a:r>
              <a:rPr lang="zh-CN" altLang="en-US" sz="2000" b="1" dirty="0"/>
              <a:t>        </a:t>
            </a:r>
            <a:r>
              <a:rPr lang="en-US" altLang="zh-CN" sz="2000" b="1" dirty="0"/>
              <a:t>d = </a:t>
            </a:r>
            <a:r>
              <a:rPr lang="en-US" altLang="zh-CN" sz="2000" b="1" dirty="0" err="1"/>
              <a:t>readDate</a:t>
            </a:r>
            <a:r>
              <a:rPr lang="en-US" altLang="zh-CN" sz="2000" b="1" dirty="0"/>
              <a:t>(</a:t>
            </a:r>
            <a:r>
              <a:rPr lang="en-US" altLang="zh-CN" sz="2000" b="1" dirty="0" err="1"/>
              <a:t>day,month,year</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检查 </a:t>
            </a:r>
          </a:p>
          <a:p>
            <a:r>
              <a:rPr lang="zh-CN" altLang="en-US" sz="2000" b="1" dirty="0"/>
              <a:t>        </a:t>
            </a:r>
            <a:r>
              <a:rPr lang="en-US" altLang="zh-CN" sz="2000" b="1" dirty="0"/>
              <a:t>if (</a:t>
            </a:r>
            <a:r>
              <a:rPr lang="en-US" altLang="zh-CN" sz="2000" b="1" dirty="0" err="1"/>
              <a:t>checkDate</a:t>
            </a:r>
            <a:r>
              <a:rPr lang="en-US" altLang="zh-CN" sz="2000" b="1" dirty="0"/>
              <a:t>(d)) {</a:t>
            </a:r>
          </a:p>
          <a:p>
            <a:r>
              <a:rPr lang="en-US" altLang="zh-CN" sz="2000" b="1" dirty="0"/>
              <a:t>           puts("</a:t>
            </a:r>
            <a:r>
              <a:rPr lang="zh-CN" altLang="en-US" sz="2000" b="1" dirty="0"/>
              <a:t>输入不合法，重新输入！</a:t>
            </a:r>
            <a:r>
              <a:rPr lang="en-US" altLang="zh-CN" sz="2000" b="1" dirty="0"/>
              <a:t>"); </a:t>
            </a:r>
          </a:p>
          <a:p>
            <a:r>
              <a:rPr lang="en-US" altLang="zh-CN" sz="2000" b="1" dirty="0"/>
              <a:t>           continue; </a:t>
            </a:r>
          </a:p>
          <a:p>
            <a:r>
              <a:rPr lang="en-US" altLang="zh-CN" sz="2000" b="1" dirty="0"/>
              <a:t>        } </a:t>
            </a:r>
          </a:p>
          <a:p>
            <a:r>
              <a:rPr lang="en-US" altLang="zh-CN" sz="2000" b="1" dirty="0"/>
              <a:t>        </a:t>
            </a:r>
            <a:r>
              <a:rPr lang="en-US" altLang="zh-CN" sz="2000" b="1" dirty="0">
                <a:solidFill>
                  <a:srgbClr val="FF0000"/>
                </a:solidFill>
              </a:rPr>
              <a:t>// </a:t>
            </a:r>
            <a:r>
              <a:rPr lang="zh-CN" altLang="en-US" sz="2000" b="1" dirty="0">
                <a:solidFill>
                  <a:srgbClr val="FF0000"/>
                </a:solidFill>
              </a:rPr>
              <a:t>输出 </a:t>
            </a:r>
          </a:p>
          <a:p>
            <a:r>
              <a:rPr lang="zh-CN" altLang="en-US" sz="2000" b="1" dirty="0"/>
              <a:t>        </a:t>
            </a:r>
            <a:r>
              <a:rPr lang="en-US" altLang="zh-CN" sz="2000" b="1" dirty="0" err="1"/>
              <a:t>printf</a:t>
            </a:r>
            <a:r>
              <a:rPr lang="en-US" altLang="zh-CN" sz="2000" b="1" dirty="0"/>
              <a:t>("</a:t>
            </a:r>
            <a:r>
              <a:rPr lang="zh-CN" altLang="en-US" sz="2000" b="1" dirty="0"/>
              <a:t>您输入的是：</a:t>
            </a:r>
            <a:r>
              <a:rPr lang="en-US" altLang="zh-CN" sz="2000" b="1" dirty="0"/>
              <a:t>");</a:t>
            </a:r>
          </a:p>
          <a:p>
            <a:r>
              <a:rPr lang="en-US" altLang="zh-CN" sz="2000" b="1" dirty="0"/>
              <a:t>        </a:t>
            </a:r>
            <a:r>
              <a:rPr lang="en-US" altLang="zh-CN" sz="2000" b="1" dirty="0" err="1"/>
              <a:t>printDate</a:t>
            </a:r>
            <a:r>
              <a:rPr lang="en-US" altLang="zh-CN" sz="2000" b="1" dirty="0"/>
              <a:t>(d); </a:t>
            </a:r>
            <a:r>
              <a:rPr lang="en-US" altLang="zh-CN" sz="2000" b="1" dirty="0" smtClean="0"/>
              <a:t>     </a:t>
            </a:r>
            <a:endParaRPr lang="en-US" altLang="zh-CN" sz="2000" b="1" dirty="0"/>
          </a:p>
          <a:p>
            <a:r>
              <a:rPr lang="en-US" altLang="zh-CN" sz="2000" b="1" dirty="0">
                <a:solidFill>
                  <a:srgbClr val="FF0000"/>
                </a:solidFill>
              </a:rPr>
              <a:t>        // </a:t>
            </a:r>
            <a:r>
              <a:rPr lang="zh-CN" altLang="en-US" sz="2000" b="1" dirty="0">
                <a:solidFill>
                  <a:srgbClr val="FF0000"/>
                </a:solidFill>
              </a:rPr>
              <a:t>下一日期</a:t>
            </a:r>
          </a:p>
          <a:p>
            <a:r>
              <a:rPr lang="zh-CN" altLang="en-US" sz="2000" b="1" dirty="0"/>
              <a:t>        </a:t>
            </a:r>
            <a:r>
              <a:rPr lang="en-US" altLang="zh-CN" sz="2000" b="1" dirty="0"/>
              <a:t>d = </a:t>
            </a:r>
            <a:r>
              <a:rPr lang="en-US" altLang="zh-CN" sz="2000" b="1" dirty="0" err="1"/>
              <a:t>nextday</a:t>
            </a:r>
            <a:r>
              <a:rPr lang="en-US" altLang="zh-CN" sz="2000" b="1" dirty="0"/>
              <a:t>(d); </a:t>
            </a:r>
          </a:p>
          <a:p>
            <a:r>
              <a:rPr lang="en-US" altLang="zh-CN" sz="2000" b="1" dirty="0"/>
              <a:t>        </a:t>
            </a:r>
            <a:r>
              <a:rPr lang="en-US" altLang="zh-CN" sz="2000" b="1" dirty="0" err="1"/>
              <a:t>printf</a:t>
            </a:r>
            <a:r>
              <a:rPr lang="en-US" altLang="zh-CN" sz="2000" b="1" dirty="0"/>
              <a:t>("</a:t>
            </a:r>
            <a:r>
              <a:rPr lang="zh-CN" altLang="en-US" sz="2000" b="1" dirty="0"/>
              <a:t>明天是：</a:t>
            </a:r>
            <a:r>
              <a:rPr lang="en-US" altLang="zh-CN" sz="2000" b="1" dirty="0"/>
              <a:t>"); </a:t>
            </a:r>
          </a:p>
          <a:p>
            <a:r>
              <a:rPr lang="en-US" altLang="zh-CN" sz="2000" b="1" dirty="0"/>
              <a:t>        </a:t>
            </a:r>
            <a:r>
              <a:rPr lang="en-US" altLang="zh-CN" sz="2000" b="1" dirty="0" err="1"/>
              <a:t>printDate</a:t>
            </a:r>
            <a:r>
              <a:rPr lang="en-US" altLang="zh-CN" sz="2000" b="1" dirty="0"/>
              <a:t>(d);   </a:t>
            </a:r>
          </a:p>
          <a:p>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730706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28812</Words>
  <Application>Microsoft Office PowerPoint</Application>
  <PresentationFormat>全屏显示(4:3)</PresentationFormat>
  <Paragraphs>16138</Paragraphs>
  <Slides>68</Slides>
  <Notes>52</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c语言上机测试（C语言第7次上机练习）</vt:lpstr>
      <vt:lpstr>C语言第8次上机练习ch8</vt:lpstr>
      <vt:lpstr>C语言第8次上机练习ch8讲解（1）</vt:lpstr>
      <vt:lpstr>C语言第8次上机练习ch8讲解（2）</vt:lpstr>
      <vt:lpstr>C语言第8次上机练习ch8讲解（3）</vt:lpstr>
      <vt:lpstr>C语言第8次上机练习ch8讲解（3续）</vt:lpstr>
      <vt:lpstr>C语言第8次上机练习ch8讲解（4）</vt:lpstr>
      <vt:lpstr>C语言第9次上机练习ch9</vt:lpstr>
      <vt:lpstr>C语言第9次上机练习ch9</vt:lpstr>
      <vt:lpstr>C语言第9次上机练习ch9讲解（1）</vt:lpstr>
      <vt:lpstr>C语言第9次上机练习ch9讲解（2）</vt:lpstr>
      <vt:lpstr>C语言第9次上机练习ch9讲解（3）</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294</cp:revision>
  <dcterms:created xsi:type="dcterms:W3CDTF">2016-09-28T13:02:27Z</dcterms:created>
  <dcterms:modified xsi:type="dcterms:W3CDTF">2016-12-10T09:52:25Z</dcterms:modified>
</cp:coreProperties>
</file>