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48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360" r:id="rId24"/>
    <p:sldId id="421" r:id="rId25"/>
    <p:sldId id="353" r:id="rId26"/>
    <p:sldId id="354" r:id="rId27"/>
    <p:sldId id="350" r:id="rId28"/>
    <p:sldId id="425" r:id="rId29"/>
    <p:sldId id="435" r:id="rId30"/>
    <p:sldId id="351" r:id="rId31"/>
    <p:sldId id="346" r:id="rId32"/>
    <p:sldId id="347" r:id="rId33"/>
    <p:sldId id="348" r:id="rId34"/>
    <p:sldId id="344" r:id="rId35"/>
    <p:sldId id="436" r:id="rId36"/>
    <p:sldId id="376" r:id="rId37"/>
    <p:sldId id="432" r:id="rId38"/>
    <p:sldId id="433" r:id="rId39"/>
    <p:sldId id="434" r:id="rId40"/>
    <p:sldId id="381" r:id="rId41"/>
    <p:sldId id="388" r:id="rId42"/>
    <p:sldId id="389" r:id="rId43"/>
    <p:sldId id="429" r:id="rId44"/>
    <p:sldId id="390" r:id="rId45"/>
    <p:sldId id="339" r:id="rId46"/>
    <p:sldId id="340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5028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205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指针对变量的地址进行运算</a:t>
            </a:r>
            <a:endParaRPr lang="en-US" altLang="zh-CN" dirty="0" smtClean="0"/>
          </a:p>
          <a:p>
            <a:r>
              <a:rPr lang="zh-CN" altLang="en-US" dirty="0" smtClean="0"/>
              <a:t>指针保存变量的地址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4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599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6438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556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边界值等效：</a:t>
            </a:r>
            <a:endParaRPr lang="en-US" altLang="zh-CN" dirty="0" smtClean="0"/>
          </a:p>
          <a:p>
            <a:r>
              <a:rPr lang="en-US" altLang="zh-CN" dirty="0" smtClean="0"/>
              <a:t>for(i=0;i&lt;n/2;i++) {  }</a:t>
            </a:r>
          </a:p>
          <a:p>
            <a:r>
              <a:rPr lang="en-US" altLang="zh-CN" dirty="0" smtClean="0"/>
              <a:t>for(i=0;i&lt;=(n-1)/2;i++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694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/******************************************************</a:t>
            </a:r>
          </a:p>
          <a:p>
            <a:r>
              <a:rPr lang="en-US" altLang="zh-CN" dirty="0" smtClean="0"/>
              <a:t> * ch8,p192, 7. </a:t>
            </a:r>
            <a:r>
              <a:rPr lang="zh-CN" altLang="en-US" dirty="0" smtClean="0"/>
              <a:t>编写程序，实现复制字符串的自定义版：</a:t>
            </a:r>
          </a:p>
          <a:p>
            <a:r>
              <a:rPr lang="zh-CN" altLang="en-US" dirty="0" smtClean="0"/>
              <a:t> *    </a:t>
            </a:r>
            <a:r>
              <a:rPr lang="en-US" altLang="zh-CN" dirty="0" smtClean="0"/>
              <a:t>char *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*</a:t>
            </a:r>
            <a:r>
              <a:rPr lang="en-US" altLang="zh-CN" dirty="0" err="1" smtClean="0"/>
              <a:t>dest,char</a:t>
            </a:r>
            <a:r>
              <a:rPr lang="en-US" altLang="zh-CN" dirty="0" smtClean="0"/>
              <a:t> *source);</a:t>
            </a:r>
          </a:p>
          <a:p>
            <a:r>
              <a:rPr lang="en-US" altLang="zh-CN" dirty="0" smtClean="0"/>
              <a:t> *    // </a:t>
            </a:r>
            <a:r>
              <a:rPr lang="zh-CN" altLang="en-US" dirty="0" smtClean="0"/>
              <a:t>该函数返回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的值，即字符串首地址 </a:t>
            </a:r>
          </a:p>
          <a:p>
            <a:r>
              <a:rPr lang="zh-CN" altLang="en-US" dirty="0" smtClean="0"/>
              <a:t> ******************************************************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char* ch8_7(char *</a:t>
            </a:r>
            <a:r>
              <a:rPr lang="en-US" altLang="zh-CN" dirty="0" err="1" smtClean="0"/>
              <a:t>dest,const</a:t>
            </a:r>
            <a:r>
              <a:rPr lang="en-US" altLang="zh-CN" dirty="0" smtClean="0"/>
              <a:t> char *source)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   char *s =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while ((*s++ = *source++) != '\0')  // *s++ </a:t>
            </a:r>
            <a:r>
              <a:rPr lang="zh-CN" altLang="en-US" dirty="0" smtClean="0"/>
              <a:t>相当于*</a:t>
            </a:r>
            <a:r>
              <a:rPr lang="en-US" altLang="zh-CN" dirty="0" smtClean="0"/>
              <a:t>s, s++ </a:t>
            </a:r>
          </a:p>
          <a:p>
            <a:r>
              <a:rPr lang="en-US" altLang="zh-CN" dirty="0" smtClean="0"/>
              <a:t>      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return (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);  // 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指向最后一个字符</a:t>
            </a:r>
            <a:r>
              <a:rPr lang="en-US" altLang="zh-CN" dirty="0" smtClean="0"/>
              <a:t>'\0',</a:t>
            </a:r>
            <a:r>
              <a:rPr lang="zh-CN" altLang="en-US" dirty="0" smtClean="0"/>
              <a:t>因此，不能返回</a:t>
            </a:r>
            <a:r>
              <a:rPr lang="en-US" altLang="zh-CN" dirty="0" smtClean="0"/>
              <a:t>s.         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237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179695" y="764815"/>
            <a:ext cx="2712900" cy="1941173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*p;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180937" y="3412205"/>
            <a:ext cx="3815023" cy="2248950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(1)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= &amp;k;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初始化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116770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9" name="Text Box 17"/>
          <p:cNvSpPr>
            <a:spLocks noChangeArrowheads="1"/>
          </p:cNvSpPr>
          <p:nvPr/>
        </p:nvSpPr>
        <p:spPr bwMode="auto">
          <a:xfrm>
            <a:off x="4067965" y="404790"/>
            <a:ext cx="3594100" cy="2556727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(2)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p=&amp;k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赋值（地址）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  <p:bldP spid="39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 *p; </a:t>
            </a: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</a:t>
            </a:r>
            <a:r>
              <a:rPr lang="zh-CN" altLang="en-US" sz="2000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输出。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41286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692810"/>
            <a:ext cx="388778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值传递：不会改变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0"/>
            <a:ext cx="69834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 smtClean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参数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值</a:t>
            </a:r>
            <a:r>
              <a:rPr lang="zh-CN" altLang="en-US" b="1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=*p1;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*pointer_1,*pointer_2;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d,%d",&amp;a,&amp;b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4370387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地址传递：改变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15141" y="60721"/>
            <a:ext cx="3807215" cy="83105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指针传递是地址传递：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共享内存，“双向”传递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 dirty="0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22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a[0]; p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++;</a:t>
            </a:r>
          </a:p>
          <a:p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                                                                                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</a:t>
            </a:r>
            <a:r>
              <a:rPr lang="zh-CN" altLang="en-US" sz="2800" b="1" dirty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指针变量与一维数组的关系</a:t>
            </a:r>
            <a:r>
              <a:rPr lang="zh-CN" altLang="en-US" sz="140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02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C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sym typeface="Comic Sans MS" pitchFamily="66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sym typeface="Comic Sans MS" pitchFamily="66" charset="0"/>
              </a:rPr>
              <a:t> x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*x,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n)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t,*i,*j,*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=(n-1)/2;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i=x;  j=x+n-1;  p=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x+m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for(;i&lt;=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p;i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++,j--)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d",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(p,10);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("The array has been reverted:\n");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for(p=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a;p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&lt;a+10;p++)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("%d",*p);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32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764513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2" y="188913"/>
            <a:ext cx="5965825" cy="57626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90000"/>
            </a:pP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数组名或指针作</a:t>
            </a:r>
            <a:r>
              <a:rPr lang="zh-CN" altLang="en-US" sz="2800" b="1" dirty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参数总结</a:t>
            </a:r>
            <a:endParaRPr lang="zh-CN" altLang="en-US" dirty="0"/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3386813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void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inv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 x[],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n);</a:t>
            </a:r>
            <a:endParaRPr lang="zh-CN" altLang="en-US" dirty="0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891638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4394875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856838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708950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334395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89640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425038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888588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7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33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35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767508"/>
            <a:ext cx="6869113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维数组为形参，调用时传入二维数组的首地址作为实参。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1136840"/>
            <a:ext cx="7048500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Arial" pitchFamily="34" charset="0"/>
              </a:rPr>
              <a:t>// m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行数，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列数</a:t>
            </a:r>
            <a:endParaRPr lang="en-US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，</a:t>
            </a:r>
            <a:endParaRPr lang="en-US" altLang="zh-CN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          // a[i*</a:t>
            </a:r>
            <a:r>
              <a:rPr lang="en-US" altLang="zh-CN" dirty="0" err="1" smtClean="0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] 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==&gt; 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a[i][j]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 </a:t>
            </a:r>
            <a:r>
              <a:rPr lang="en-US" dirty="0" err="1" smtClean="0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("%4d",a[i*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endParaRPr lang="en-US" dirty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n”,string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{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(string[0]);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 dirty="0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6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 dirty="0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2113576" y="767428"/>
            <a:ext cx="5183127" cy="1017844"/>
          </a:xfrm>
          <a:prstGeom prst="wedgeRectCallout">
            <a:avLst>
              <a:gd name="adj1" fmla="val -19548"/>
              <a:gd name="adj2" fmla="val 114116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 sz="2000" dirty="0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char  *string;</a:t>
            </a:r>
            <a:endParaRPr lang="zh-CN" altLang="en-US" sz="2000" b="1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chemeClr val="accent2"/>
                </a:solidFill>
                <a:sym typeface="Arial" pitchFamily="34" charset="0"/>
              </a:rPr>
              <a:t>     </a:t>
            </a:r>
            <a:r>
              <a:rPr lang="en-US" sz="2000" b="1" smtClean="0">
                <a:solidFill>
                  <a:schemeClr val="accent2"/>
                </a:solidFill>
                <a:sym typeface="Arial" pitchFamily="34" charset="0"/>
              </a:rPr>
              <a:t>string = “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I love China!”;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780955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70"/>
            <a:ext cx="4891375" cy="4095609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copy_string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);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563475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i;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 dirty="0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3057526"/>
            <a:ext cx="3544888" cy="228600"/>
            <a:chOff x="0" y="109"/>
            <a:chExt cx="2233" cy="144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3" y="109"/>
              <a:ext cx="0" cy="143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756025"/>
            <a:ext cx="3830638" cy="307975"/>
            <a:chOff x="0" y="70"/>
            <a:chExt cx="2413" cy="19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70"/>
              <a:ext cx="1" cy="19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sym typeface="Comic Sans MS" pitchFamily="66" charset="0"/>
              </a:rPr>
              <a:t>作业：</a:t>
            </a:r>
            <a:endParaRPr lang="en-US" altLang="zh-CN" sz="2800" b="1" dirty="0" smtClean="0">
              <a:solidFill>
                <a:srgbClr val="9900FF"/>
              </a:solidFill>
              <a:sym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 dirty="0" err="1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 smtClean="0">
                <a:solidFill>
                  <a:schemeClr val="accent2"/>
                </a:solidFill>
                <a:ea typeface="隶书" pitchFamily="49" charset="-122"/>
              </a:rPr>
              <a:t>地址 </a:t>
            </a:r>
            <a:r>
              <a:rPr lang="en-US" altLang="zh-CN" dirty="0" smtClean="0">
                <a:solidFill>
                  <a:schemeClr val="accent2"/>
                </a:solidFill>
                <a:ea typeface="隶书" pitchFamily="49" charset="-122"/>
              </a:rPr>
              <a:t>&amp;i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3144" y="738188"/>
            <a:ext cx="25831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 i, *</a:t>
            </a:r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;</a:t>
            </a: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= &amp;i;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0114" y="2833688"/>
            <a:ext cx="1807286" cy="1547812"/>
            <a:chOff x="250114" y="2833688"/>
            <a:chExt cx="1807286" cy="1547812"/>
          </a:xfrm>
        </p:grpSpPr>
        <p:sp>
          <p:nvSpPr>
            <p:cNvPr id="12330" name="Line 53"/>
            <p:cNvSpPr>
              <a:spLocks noChangeShapeType="1"/>
            </p:cNvSpPr>
            <p:nvPr/>
          </p:nvSpPr>
          <p:spPr bwMode="auto">
            <a:xfrm flipH="1">
              <a:off x="251700" y="4357688"/>
              <a:ext cx="1805700" cy="23812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1" name="Line 54"/>
            <p:cNvSpPr>
              <a:spLocks noChangeShapeType="1"/>
            </p:cNvSpPr>
            <p:nvPr/>
          </p:nvSpPr>
          <p:spPr bwMode="auto">
            <a:xfrm flipV="1">
              <a:off x="250114" y="2833688"/>
              <a:ext cx="1586" cy="1523999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2331" idx="1"/>
              <a:endCxn id="12325" idx="2"/>
            </p:cNvCxnSpPr>
            <p:nvPr/>
          </p:nvCxnSpPr>
          <p:spPr bwMode="auto">
            <a:xfrm>
              <a:off x="251700" y="2833688"/>
              <a:ext cx="3579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i,k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= &amp;i;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        k=*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;       </a:t>
            </a:r>
            <a:endParaRPr lang="en-US" dirty="0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Pages>0</Pages>
  <Words>4937</Words>
  <Characters>0</Characters>
  <Application>Microsoft Office PowerPoint</Application>
  <DocSecurity>0</DocSecurity>
  <PresentationFormat>全屏显示(4:3)</PresentationFormat>
  <Lines>0</Lines>
  <Paragraphs>1212</Paragraphs>
  <Slides>43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Administrator</cp:lastModifiedBy>
  <cp:revision>390</cp:revision>
  <dcterms:created xsi:type="dcterms:W3CDTF">2003-07-10T12:35:00Z</dcterms:created>
  <dcterms:modified xsi:type="dcterms:W3CDTF">2016-12-10T08:27:43Z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