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06" r:id="rId2"/>
    <p:sldId id="257" r:id="rId3"/>
    <p:sldId id="258" r:id="rId4"/>
    <p:sldId id="261" r:id="rId5"/>
    <p:sldId id="263" r:id="rId6"/>
    <p:sldId id="264" r:id="rId7"/>
    <p:sldId id="338" r:id="rId8"/>
    <p:sldId id="265" r:id="rId9"/>
    <p:sldId id="307" r:id="rId10"/>
    <p:sldId id="266" r:id="rId11"/>
    <p:sldId id="336" r:id="rId12"/>
    <p:sldId id="269" r:id="rId13"/>
    <p:sldId id="273" r:id="rId14"/>
    <p:sldId id="274" r:id="rId15"/>
    <p:sldId id="275" r:id="rId16"/>
    <p:sldId id="276" r:id="rId17"/>
    <p:sldId id="308" r:id="rId18"/>
    <p:sldId id="278" r:id="rId19"/>
    <p:sldId id="311" r:id="rId20"/>
    <p:sldId id="302" r:id="rId21"/>
    <p:sldId id="310" r:id="rId22"/>
    <p:sldId id="303" r:id="rId23"/>
    <p:sldId id="339" r:id="rId24"/>
    <p:sldId id="340" r:id="rId25"/>
    <p:sldId id="341" r:id="rId26"/>
    <p:sldId id="281" r:id="rId27"/>
    <p:sldId id="282" r:id="rId28"/>
    <p:sldId id="283" r:id="rId29"/>
    <p:sldId id="313" r:id="rId30"/>
    <p:sldId id="299" r:id="rId31"/>
    <p:sldId id="297" r:id="rId32"/>
    <p:sldId id="342" r:id="rId33"/>
    <p:sldId id="343" r:id="rId34"/>
    <p:sldId id="345" r:id="rId35"/>
    <p:sldId id="344" r:id="rId36"/>
    <p:sldId id="337" r:id="rId37"/>
    <p:sldId id="305" r:id="rId38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0BC4"/>
    <a:srgbClr val="C62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53" autoAdjust="0"/>
  </p:normalViewPr>
  <p:slideViewPr>
    <p:cSldViewPr snapToGrid="0">
      <p:cViewPr>
        <p:scale>
          <a:sx n="66" d="100"/>
          <a:sy n="66" d="100"/>
        </p:scale>
        <p:origin x="-948" y="3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895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单击以编辑母版文本样式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A6D7872-D62B-4074-BC6B-85BF92BA499D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532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45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在返回数组时，无法返回整个数组的值，只能返回某个元素或者元素的地址。而函数在处理结构体类型时，可以将其模块化为简单类型来计算结果。即使结构体包含数组，函数也不是返回数组的首地址，而是直接返回结构体所有成员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07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8463" y="0"/>
            <a:ext cx="871538" cy="655638"/>
          </a:xfrm>
          <a:ln/>
        </p:spPr>
      </p:sp>
      <p:sp>
        <p:nvSpPr>
          <p:cNvPr id="3584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-2147483648"/>
            <a:ext cx="0" cy="2147483647"/>
          </a:xfrm>
          <a:ln/>
        </p:spPr>
      </p:sp>
      <p:sp>
        <p:nvSpPr>
          <p:cNvPr id="3789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12775" y="8210550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/>
              <a:t>在VC中，int 用4个字节表示，首先使用两个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-C++</a:t>
            </a:r>
            <a:r>
              <a:rPr lang="zh-CN" altLang="en-US" dirty="0" smtClean="0"/>
              <a:t>中，输出：</a:t>
            </a:r>
            <a:endParaRPr lang="en-US" altLang="zh-CN" dirty="0" smtClean="0"/>
          </a:p>
          <a:p>
            <a:r>
              <a:rPr lang="en-US" altLang="zh-CN" dirty="0" err="1" smtClean="0"/>
              <a:t>x.i</a:t>
            </a:r>
            <a:r>
              <a:rPr lang="en-US" altLang="zh-CN" dirty="0" smtClean="0"/>
              <a:t>=24897;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baseline="0" dirty="0" smtClean="0"/>
              <a:t>0x6141  </a:t>
            </a:r>
            <a:r>
              <a:rPr lang="zh-CN" altLang="en-US" baseline="0" dirty="0" smtClean="0"/>
              <a:t>两个字节  </a:t>
            </a:r>
            <a:r>
              <a:rPr lang="en-US" altLang="zh-CN" baseline="0" dirty="0" smtClean="0"/>
              <a:t>ch0 ch1</a:t>
            </a:r>
            <a:endParaRPr lang="en-US" altLang="zh-CN" dirty="0" smtClean="0"/>
          </a:p>
          <a:p>
            <a:r>
              <a:rPr lang="en-US" altLang="zh-CN" dirty="0" smtClean="0"/>
              <a:t>ch0=0x41,ch1=0x61</a:t>
            </a:r>
            <a:r>
              <a:rPr lang="zh-CN" altLang="en-US" dirty="0" smtClean="0"/>
              <a:t>，低字节在前，高字节在后</a:t>
            </a:r>
            <a:endParaRPr lang="en-US" altLang="zh-CN" dirty="0" smtClean="0"/>
          </a:p>
          <a:p>
            <a:r>
              <a:rPr lang="en-US" altLang="zh-CN" dirty="0" smtClean="0"/>
              <a:t>=======================</a:t>
            </a:r>
          </a:p>
          <a:p>
            <a:r>
              <a:rPr lang="en-US" altLang="zh-CN" dirty="0" err="1" smtClean="0"/>
              <a:t>x.i</a:t>
            </a:r>
            <a:r>
              <a:rPr lang="en-US" altLang="zh-CN" dirty="0" smtClean="0"/>
              <a:t>=248;  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baseline="0" dirty="0" smtClean="0"/>
              <a:t>0xf8 </a:t>
            </a:r>
            <a:r>
              <a:rPr lang="zh-CN" altLang="en-US" baseline="0" dirty="0" smtClean="0"/>
              <a:t>一个字节，与</a:t>
            </a:r>
            <a:r>
              <a:rPr lang="en-US" altLang="zh-CN" baseline="0" dirty="0" err="1" smtClean="0"/>
              <a:t>ch</a:t>
            </a:r>
            <a:r>
              <a:rPr lang="en-US" altLang="zh-CN" baseline="0" dirty="0" smtClean="0"/>
              <a:t>[0]</a:t>
            </a:r>
            <a:r>
              <a:rPr lang="zh-CN" altLang="en-US" baseline="0" dirty="0" smtClean="0"/>
              <a:t>对齐，因为是正数，因此最高位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从左到右，第四个字节最高位是</a:t>
            </a:r>
            <a:r>
              <a:rPr lang="en-US" altLang="zh-CN" baseline="0" dirty="0" smtClean="0"/>
              <a:t>0)</a:t>
            </a:r>
            <a:endParaRPr lang="en-US" altLang="zh-CN" dirty="0" smtClean="0"/>
          </a:p>
          <a:p>
            <a:r>
              <a:rPr lang="en-US" altLang="zh-CN" dirty="0" smtClean="0"/>
              <a:t>ch0=0xfffffff8,ch1=0</a:t>
            </a:r>
            <a:r>
              <a:rPr lang="zh-CN" altLang="en-US" dirty="0" smtClean="0"/>
              <a:t>，一个字节存入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[0]</a:t>
            </a:r>
            <a:r>
              <a:rPr lang="zh-CN" altLang="en-US" dirty="0" smtClean="0"/>
              <a:t>，由于打印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类型的原因，将原来的</a:t>
            </a:r>
            <a:r>
              <a:rPr lang="en-US" altLang="zh-CN" dirty="0" smtClean="0"/>
              <a:t>f8</a:t>
            </a:r>
            <a:r>
              <a:rPr lang="zh-CN" altLang="en-US" dirty="0" smtClean="0"/>
              <a:t>打印成</a:t>
            </a:r>
            <a:r>
              <a:rPr lang="en-US" altLang="zh-CN" dirty="0" smtClean="0"/>
              <a:t>fffffff8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在第六章我们讨论了使用数组的好处。我们按顺序读入了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个学生某门课的成绩，并按相反的顺序输出。我们并没有定义</a:t>
            </a:r>
            <a:r>
              <a:rPr lang="en-US" altLang="zh-CN" dirty="0" smtClean="0"/>
              <a:t>score1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score5</a:t>
            </a:r>
            <a:r>
              <a:rPr lang="zh-CN" altLang="en-US" dirty="0" smtClean="0"/>
              <a:t>，而是定义了一个可以存储全部</a:t>
            </a:r>
            <a:r>
              <a:rPr lang="en-US" altLang="zh-CN" dirty="0" smtClean="0"/>
              <a:t>5</a:t>
            </a:r>
            <a:r>
              <a:rPr lang="zh-CN" altLang="en-US" dirty="0" smtClean="0"/>
              <a:t>门课成绩的数组，即</a:t>
            </a:r>
            <a:r>
              <a:rPr lang="en-US" altLang="zh-CN" dirty="0" smtClean="0"/>
              <a:t>float score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5</a:t>
            </a:r>
            <a:r>
              <a:rPr lang="zh-CN" altLang="en-US" dirty="0" smtClean="0"/>
              <a:t>］，针对数组元素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0</a:t>
            </a:r>
            <a:r>
              <a:rPr lang="zh-CN" altLang="en-US" dirty="0" smtClean="0"/>
              <a:t>］，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4</a:t>
            </a:r>
            <a:r>
              <a:rPr lang="zh-CN" altLang="en-US" dirty="0" smtClean="0"/>
              <a:t>］编程实现了对</a:t>
            </a:r>
            <a:r>
              <a:rPr lang="en-US" altLang="zh-CN" dirty="0" smtClean="0"/>
              <a:t>5</a:t>
            </a:r>
            <a:r>
              <a:rPr lang="zh-CN" altLang="en-US" dirty="0" smtClean="0"/>
              <a:t>门课成绩的处理。正是因为这些数据项的数据类型完全相同，并且具有相同的含义，所以可以用数组来组织它们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6930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21507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成员运算符</a:t>
            </a:r>
          </a:p>
          <a:p>
            <a:r>
              <a:rPr lang="zh-CN" altLang="en-US" dirty="0"/>
              <a:t>优先级</a:t>
            </a:r>
            <a:r>
              <a:rPr lang="en-US" dirty="0"/>
              <a:t>: 1</a:t>
            </a:r>
            <a:endParaRPr lang="zh-CN" altLang="en-US" dirty="0"/>
          </a:p>
          <a:p>
            <a:r>
              <a:rPr lang="zh-CN" altLang="en-US" dirty="0"/>
              <a:t>结合方向：自左向右</a:t>
            </a:r>
            <a:endParaRPr lang="en-US" dirty="0"/>
          </a:p>
          <a:p>
            <a:endParaRPr lang="zh-CN" altLang="en-US" dirty="0"/>
          </a:p>
          <a:p>
            <a:r>
              <a:rPr lang="zh-CN" altLang="en-US" dirty="0"/>
              <a:t>指向运算符（指针运算符，有地址求内容，间接访问）</a:t>
            </a:r>
          </a:p>
          <a:p>
            <a:r>
              <a:rPr lang="zh-CN" altLang="en-US" dirty="0"/>
              <a:t>优先级</a:t>
            </a:r>
            <a:r>
              <a:rPr lang="en-US" dirty="0"/>
              <a:t>: 1</a:t>
            </a:r>
            <a:endParaRPr lang="zh-CN" altLang="en-US" dirty="0"/>
          </a:p>
          <a:p>
            <a:r>
              <a:rPr lang="zh-CN" altLang="en-US" dirty="0"/>
              <a:t>结合方向：自左向右</a:t>
            </a:r>
          </a:p>
          <a:p>
            <a:endParaRPr lang="zh-CN" altLang="en-US" dirty="0"/>
          </a:p>
          <a:p>
            <a:r>
              <a:rPr lang="zh-CN" altLang="en-US" dirty="0"/>
              <a:t>因此，括号不能省，(*结构体指针名). 成员名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指针运算符</a:t>
            </a:r>
          </a:p>
          <a:p>
            <a:r>
              <a:rPr lang="zh-CN" altLang="en-US" dirty="0"/>
              <a:t>优先级</a:t>
            </a:r>
            <a:r>
              <a:rPr lang="en-US" dirty="0"/>
              <a:t>: 2</a:t>
            </a:r>
            <a:endParaRPr lang="zh-CN" altLang="en-US" dirty="0"/>
          </a:p>
          <a:p>
            <a:r>
              <a:rPr lang="zh-CN" altLang="en-US" dirty="0"/>
              <a:t>结合方向：自右向左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“值传递”的一种是将结构体型变量的各个成员作为实际参数，这和普通变量作实参的含义是一样的，形式参数为相应类型的普通变量。</a:t>
            </a:r>
          </a:p>
          <a:p>
            <a:r>
              <a:rPr lang="zh-CN" altLang="en-US" dirty="0" smtClean="0"/>
              <a:t>“地址传递”即实际参数为具体的结构体型变量的地址或者结构体型数组名，将结构体型变量或数组的地址传给形参，形参为结构体型指针或结构体型数组名。这种传递是“双向”的。实际上是实参、形参指向了同一片存储空间，不需要开辟大量的存放数据的空间，更不需要费时间传递大量的数据，且被调函数对该区的处理结果是可以“返回”给主调函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480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73050" y="0"/>
            <a:ext cx="549275" cy="412750"/>
          </a:xfrm>
          <a:ln/>
        </p:spPr>
      </p:sp>
      <p:sp>
        <p:nvSpPr>
          <p:cNvPr id="256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arg.a</a:t>
            </a:r>
            <a:r>
              <a:rPr lang="en-US" dirty="0"/>
              <a:t>=27 </a:t>
            </a:r>
            <a:r>
              <a:rPr lang="en-US" dirty="0" err="1"/>
              <a:t>arg.b</a:t>
            </a:r>
            <a:r>
              <a:rPr lang="en-US" dirty="0"/>
              <a:t>=3 </a:t>
            </a:r>
            <a:r>
              <a:rPr lang="en-US" dirty="0" err="1"/>
              <a:t>arg.c</a:t>
            </a:r>
            <a:r>
              <a:rPr lang="en-US" dirty="0"/>
              <a:t>=30</a:t>
            </a:r>
            <a:endParaRPr lang="zh-CN" altLang="en-US" dirty="0"/>
          </a:p>
          <a:p>
            <a:r>
              <a:rPr lang="en-US" dirty="0" err="1"/>
              <a:t>parm.a</a:t>
            </a:r>
            <a:r>
              <a:rPr lang="en-US" dirty="0"/>
              <a:t>=27 </a:t>
            </a:r>
            <a:r>
              <a:rPr lang="en-US" dirty="0" err="1"/>
              <a:t>parm.b</a:t>
            </a:r>
            <a:r>
              <a:rPr lang="en-US" dirty="0"/>
              <a:t>=3 </a:t>
            </a:r>
            <a:r>
              <a:rPr lang="en-US" dirty="0" err="1"/>
              <a:t>parm.c</a:t>
            </a:r>
            <a:r>
              <a:rPr lang="en-US" dirty="0"/>
              <a:t>=30</a:t>
            </a:r>
            <a:endParaRPr lang="zh-CN" altLang="en-US" dirty="0"/>
          </a:p>
          <a:p>
            <a:r>
              <a:rPr lang="en-US" dirty="0" err="1"/>
              <a:t>parm.a</a:t>
            </a:r>
            <a:r>
              <a:rPr lang="en-US" dirty="0"/>
              <a:t>=18 </a:t>
            </a:r>
            <a:r>
              <a:rPr lang="en-US" dirty="0" err="1"/>
              <a:t>parm.b</a:t>
            </a:r>
            <a:r>
              <a:rPr lang="en-US" dirty="0"/>
              <a:t>=5 </a:t>
            </a:r>
            <a:r>
              <a:rPr lang="en-US" dirty="0" err="1"/>
              <a:t>parm.c</a:t>
            </a:r>
            <a:r>
              <a:rPr lang="en-US" dirty="0"/>
              <a:t>=90</a:t>
            </a:r>
            <a:endParaRPr lang="zh-CN" altLang="en-US" dirty="0"/>
          </a:p>
          <a:p>
            <a:r>
              <a:rPr lang="en-US" dirty="0" err="1"/>
              <a:t>arg.a</a:t>
            </a:r>
            <a:r>
              <a:rPr lang="en-US" dirty="0"/>
              <a:t>=27 </a:t>
            </a:r>
            <a:r>
              <a:rPr lang="en-US" dirty="0" err="1"/>
              <a:t>arg.b</a:t>
            </a:r>
            <a:r>
              <a:rPr lang="en-US" dirty="0"/>
              <a:t>=3 </a:t>
            </a:r>
            <a:r>
              <a:rPr lang="en-US" dirty="0" err="1"/>
              <a:t>arg.c</a:t>
            </a:r>
            <a:r>
              <a:rPr lang="en-US" dirty="0"/>
              <a:t>=30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513" y="0"/>
            <a:ext cx="1587" cy="0"/>
          </a:xfrm>
          <a:ln/>
        </p:spPr>
      </p:sp>
      <p:sp>
        <p:nvSpPr>
          <p:cNvPr id="29699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arg.a=27 arg.b=3 arg.c=30</a:t>
            </a:r>
            <a:endParaRPr lang="zh-CN" altLang="en-US"/>
          </a:p>
          <a:p>
            <a:r>
              <a:rPr lang="en-US"/>
              <a:t>parm-&gt;a=27 parm-&gt;b=3 parm-&gt;c=30</a:t>
            </a:r>
            <a:endParaRPr lang="zh-CN" altLang="en-US"/>
          </a:p>
          <a:p>
            <a:r>
              <a:rPr lang="en-US"/>
              <a:t>parm-&gt;a=18 parm-&gt;b=5 parm-&gt;c=90</a:t>
            </a:r>
            <a:endParaRPr lang="zh-CN" altLang="en-US"/>
          </a:p>
          <a:p>
            <a:r>
              <a:rPr lang="en-US"/>
              <a:t>arg.a=18 arg.b=5 arg.c=90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673225" y="0"/>
            <a:ext cx="3349625" cy="2513013"/>
          </a:xfrm>
          <a:ln/>
        </p:spPr>
      </p:sp>
      <p:sp>
        <p:nvSpPr>
          <p:cNvPr id="31747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arg.a=27 arg.b=3 arg.c=30</a:t>
            </a:r>
            <a:endParaRPr lang="zh-CN" altLang="en-US"/>
          </a:p>
          <a:p>
            <a:r>
              <a:rPr lang="en-US"/>
              <a:t>parm-&gt;a=27 parm-&gt;b=3 parm-&gt;c=30</a:t>
            </a:r>
            <a:endParaRPr lang="zh-CN" altLang="en-US"/>
          </a:p>
          <a:p>
            <a:r>
              <a:rPr lang="en-US"/>
              <a:t>parm-&gt;a=18 parm-&gt;b=5 parm-&gt;c=90</a:t>
            </a:r>
            <a:endParaRPr lang="zh-CN" altLang="en-US"/>
          </a:p>
          <a:p>
            <a:r>
              <a:rPr lang="en-US"/>
              <a:t>arg.a=18 arg.b=5 arg.c=90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在返回数组时，无法返回整个数组的值，只能返回某个元素或者元素的地址。而函数在处理结构体类型时，可以将其模块化为简单类型来计算结果。即使结构体包含数组，函数也不是返回数组的首地址，而是直接返回结构体所有成员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07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在返回数组时，无法返回整个数组的值，只能返回某个元素或者元素的地址。而函数在处理结构体类型时，可以将其模块化为简单类型来计算结果。即使结构体包含数组，函数也不是返回数组的首地址，而是直接返回结构体所有成员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0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57792-AE4A-4F89-A55B-0CB070088AE5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80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D3724-5D48-410B-8373-F963D525F7C5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119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4B379-B5DD-4A04-8595-600C26224D29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5118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1BC6F-66CB-4933-9635-F79D15EEAE4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459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30325-0AB8-4100-BDB7-2A9F03B61EEE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9613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D7D4D-109E-48B3-9906-DBBD0F28F54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382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7A08E-0E23-410C-A2A1-7ADF06FAD5E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733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7E450-8F32-41D1-B5DB-E7B5C2BCC8BA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09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31B95-1B97-4BB3-937B-83E5382E537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54D52-D28E-4D82-A1F4-4F683C789AE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552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B0255-9AE1-4ACA-B36D-7980EB9B209A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448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0"/>
            <a:chExt cx="5776" cy="87"/>
          </a:xfrm>
        </p:grpSpPr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4041" y="15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51" name="Freeform 27"/>
            <p:cNvSpPr>
              <a:spLocks noChangeArrowheads="1"/>
            </p:cNvSpPr>
            <p:nvPr/>
          </p:nvSpPr>
          <p:spPr bwMode="auto">
            <a:xfrm>
              <a:off x="1727" y="6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52" name="Freeform 28"/>
            <p:cNvSpPr>
              <a:spLocks noChangeArrowheads="1"/>
            </p:cNvSpPr>
            <p:nvPr/>
          </p:nvSpPr>
          <p:spPr bwMode="auto">
            <a:xfrm>
              <a:off x="0" y="0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1053" name="Rectangle 2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zh-CN" alt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C472D7-F4AA-4DC0-96BC-F5531EA00922}" type="slidenum">
              <a:rPr lang="zh-CN" altLang="en-US"/>
              <a:pPr/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SzPct val="90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SzPct val="8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3C80-C862-46CD-9E50-69B40EA0EA40}" type="slidenum">
              <a:rPr lang="zh-CN" altLang="en-US"/>
              <a:pPr/>
              <a:t>1</a:t>
            </a:fld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/>
              <a:t>第九章  结构体与共用体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2822" y="2095500"/>
            <a:ext cx="2000250" cy="600075"/>
          </a:xfrm>
          <a:ln/>
        </p:spPr>
        <p:txBody>
          <a:bodyPr/>
          <a:lstStyle/>
          <a:p>
            <a:pPr marL="342900" indent="-342900" algn="l"/>
            <a:r>
              <a:rPr lang="zh-CN" sz="2800" dirty="0">
                <a:ea typeface="隶书" pitchFamily="49" charset="-122"/>
              </a:rPr>
              <a:t>结构体</a:t>
            </a:r>
            <a:endParaRPr lang="zh-CN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30575" y="2660650"/>
            <a:ext cx="3375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结构体变量的定义</a:t>
            </a:r>
            <a:endParaRPr lang="zh-CN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14700" y="3170238"/>
            <a:ext cx="34829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结构体变量的引用</a:t>
            </a:r>
            <a:endParaRPr lang="zh-CN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322638" y="3727450"/>
            <a:ext cx="35496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 dirty="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结构体变量的初始化</a:t>
            </a:r>
            <a:endParaRPr lang="zh-CN" altLang="en-US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302000" y="4229100"/>
            <a:ext cx="23082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 dirty="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结构体数组</a:t>
            </a:r>
            <a:endParaRPr lang="zh-CN" alt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330575" y="4730750"/>
            <a:ext cx="2895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结构体和指针</a:t>
            </a:r>
            <a:endParaRPr lang="zh-CN" altLang="en-US"/>
          </a:p>
        </p:txBody>
      </p:sp>
      <p:sp>
        <p:nvSpPr>
          <p:cNvPr id="3081" name="Text Box 9"/>
          <p:cNvSpPr>
            <a:spLocks noChangeArrowheads="1"/>
          </p:cNvSpPr>
          <p:nvPr/>
        </p:nvSpPr>
        <p:spPr bwMode="auto">
          <a:xfrm>
            <a:off x="3313339" y="5287057"/>
            <a:ext cx="242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共用体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DA25-C30F-412D-9403-EA9266E6D9E4}" type="slidenum">
              <a:rPr lang="zh-CN" altLang="en-US"/>
              <a:pPr/>
              <a:t>10</a:t>
            </a:fld>
            <a:endParaRPr lang="en-US" sz="1800"/>
          </a:p>
        </p:txBody>
      </p:sp>
      <p:sp>
        <p:nvSpPr>
          <p:cNvPr id="11266" name="Text Box 17"/>
          <p:cNvSpPr>
            <a:spLocks noChangeArrowheads="1"/>
          </p:cNvSpPr>
          <p:nvPr/>
        </p:nvSpPr>
        <p:spPr bwMode="auto">
          <a:xfrm>
            <a:off x="244475" y="2568060"/>
            <a:ext cx="5548313" cy="190821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例：定义了</a:t>
            </a:r>
            <a:r>
              <a:rPr lang="en-US" sz="2000" b="1" dirty="0" err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struct</a:t>
            </a: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student stu1,stu2</a:t>
            </a: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后：可作如下操作</a:t>
            </a:r>
            <a:r>
              <a:rPr lang="zh-CN" altLang="en-US" sz="2000" b="1" dirty="0" smtClean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：</a:t>
            </a:r>
            <a:endParaRPr lang="en-US" altLang="zh-CN" sz="2000" b="1" dirty="0" smtClean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 smtClean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stu2.num=stu1.num+1</a:t>
            </a: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;</a:t>
            </a:r>
            <a:endParaRPr lang="zh-CN" altLang="en-US" sz="2000" b="1" dirty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stu1.age++; </a:t>
            </a:r>
            <a:endParaRPr lang="zh-CN" altLang="en-US" sz="2000" b="1" dirty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即可把变量成员当作一般变量来运算</a:t>
            </a:r>
            <a:endParaRPr lang="zh-CN" alt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813" y="781050"/>
            <a:ext cx="8485187" cy="1600200"/>
          </a:xfrm>
          <a:ln/>
        </p:spPr>
        <p:txBody>
          <a:bodyPr/>
          <a:lstStyle/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 b="1"/>
              <a:t>引用规则</a:t>
            </a:r>
          </a:p>
          <a:p>
            <a:pPr marL="1143000" lvl="2" indent="-228600" algn="l">
              <a:buFontTx/>
              <a:buBlip>
                <a:blip r:embed="rId3"/>
              </a:buBlip>
            </a:pPr>
            <a:r>
              <a:rPr lang="zh-CN" altLang="en-US"/>
              <a:t> </a:t>
            </a:r>
            <a:r>
              <a:rPr lang="zh-CN" altLang="en-US" b="1"/>
              <a:t>结构体变量</a:t>
            </a:r>
            <a:r>
              <a:rPr lang="zh-CN" altLang="en-US" b="1">
                <a:solidFill>
                  <a:srgbClr val="3333FF"/>
                </a:solidFill>
              </a:rPr>
              <a:t>不能整体引用</a:t>
            </a:r>
            <a:r>
              <a:rPr lang="en-US" b="1"/>
              <a:t>,</a:t>
            </a:r>
            <a:r>
              <a:rPr lang="zh-CN" altLang="en-US" b="1"/>
              <a:t>只能引用变量</a:t>
            </a:r>
            <a:r>
              <a:rPr lang="zh-CN" altLang="en-US" b="1">
                <a:solidFill>
                  <a:schemeClr val="tx2"/>
                </a:solidFill>
              </a:rPr>
              <a:t>成员</a:t>
            </a:r>
            <a:endParaRPr lang="zh-CN" altLang="en-US" b="1"/>
          </a:p>
          <a:p>
            <a:pPr marL="742950" lvl="1" indent="-285750" algn="l">
              <a:buFontTx/>
              <a:buBlip>
                <a:blip r:embed="rId2"/>
              </a:buBlip>
            </a:pPr>
            <a:endParaRPr lang="zh-CN" alt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" y="4527875"/>
            <a:ext cx="91440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indent="-358775" algn="l">
              <a:lnSpc>
                <a:spcPct val="200000"/>
              </a:lnSpc>
              <a:buClr>
                <a:srgbClr val="009900"/>
              </a:buClr>
              <a:buSzPct val="90000"/>
              <a:buFont typeface="Wingdings" pitchFamily="2" charset="2"/>
              <a:buChar char="Ø"/>
              <a:tabLst>
                <a:tab pos="0" algn="l"/>
                <a:tab pos="715963" algn="l"/>
              </a:tabLst>
            </a:pPr>
            <a:r>
              <a:rPr lang="zh-CN" altLang="en-US" b="1" dirty="0">
                <a:solidFill>
                  <a:srgbClr val="0000FF"/>
                </a:solidFill>
                <a:sym typeface="Tahoma" pitchFamily="34" charset="0"/>
              </a:rPr>
              <a:t>结构变量不是一个简单变量，它的值是由许多个基本</a:t>
            </a:r>
            <a:r>
              <a:rPr lang="zh-CN" altLang="en-US" b="1" dirty="0" smtClean="0">
                <a:solidFill>
                  <a:srgbClr val="0000FF"/>
                </a:solidFill>
                <a:sym typeface="Tahoma" pitchFamily="34" charset="0"/>
              </a:rPr>
              <a:t>数据</a:t>
            </a:r>
            <a:r>
              <a:rPr lang="zh-CN" altLang="en-US" b="1" dirty="0">
                <a:solidFill>
                  <a:srgbClr val="0000FF"/>
                </a:solidFill>
                <a:sym typeface="Tahoma" pitchFamily="34" charset="0"/>
              </a:rPr>
              <a:t>组成。</a:t>
            </a:r>
          </a:p>
          <a:p>
            <a:pPr marL="358775" indent="-358775" algn="l">
              <a:lnSpc>
                <a:spcPct val="200000"/>
              </a:lnSpc>
              <a:buClr>
                <a:srgbClr val="009900"/>
              </a:buClr>
              <a:buSzPct val="90000"/>
              <a:buFont typeface="Wingdings" pitchFamily="2" charset="2"/>
              <a:buChar char="Ø"/>
              <a:tabLst>
                <a:tab pos="0" algn="l"/>
                <a:tab pos="715963" algn="l"/>
              </a:tabLst>
            </a:pPr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可以将一个</a:t>
            </a:r>
            <a:r>
              <a:rPr lang="zh-CN" altLang="en-US" b="1" dirty="0">
                <a:solidFill>
                  <a:srgbClr val="CC6600"/>
                </a:solidFill>
                <a:sym typeface="Tahoma" pitchFamily="34" charset="0"/>
              </a:rPr>
              <a:t>结构体变量赋值给另一个结构体变量，如stu2=stu1;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6292850" y="2314575"/>
            <a:ext cx="2176463" cy="1044575"/>
          </a:xfrm>
          <a:prstGeom prst="wedgeRectCallout">
            <a:avLst>
              <a:gd name="adj1" fmla="val -86088"/>
              <a:gd name="adj2" fmla="val -54005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成员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(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分量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)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运算符</a:t>
            </a: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优先级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en-US" sz="2000" b="1">
                <a:solidFill>
                  <a:srgbClr val="009900"/>
                </a:solidFill>
                <a:sym typeface="Tahoma" pitchFamily="34" charset="0"/>
              </a:rPr>
              <a:t>1(</a:t>
            </a:r>
            <a:r>
              <a:rPr lang="zh-CN" altLang="en-US" sz="2000" b="1">
                <a:solidFill>
                  <a:srgbClr val="009900"/>
                </a:solidFill>
                <a:sym typeface="Tahoma" pitchFamily="34" charset="0"/>
              </a:rPr>
              <a:t>最高</a:t>
            </a:r>
            <a:r>
              <a:rPr lang="en-US" sz="2000" b="1">
                <a:solidFill>
                  <a:srgbClr val="009900"/>
                </a:solidFill>
                <a:sym typeface="Tahoma" pitchFamily="34" charset="0"/>
              </a:rPr>
              <a:t>)</a:t>
            </a:r>
            <a:endParaRPr lang="en-US" sz="2000" b="1">
              <a:solidFill>
                <a:srgbClr val="545472"/>
              </a:solidFill>
              <a:sym typeface="Tahoma" pitchFamily="34" charset="0"/>
            </a:endParaRP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结合性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:</a:t>
            </a:r>
            <a:r>
              <a:rPr lang="zh-CN" altLang="en-US" sz="2000" b="1">
                <a:solidFill>
                  <a:srgbClr val="009900"/>
                </a:solidFill>
                <a:sym typeface="Tahoma" pitchFamily="34" charset="0"/>
              </a:rPr>
              <a:t>从左向右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143000" y="1781175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r>
              <a:rPr lang="zh-CN" altLang="en-US" b="1">
                <a:solidFill>
                  <a:srgbClr val="545472"/>
                </a:solidFill>
                <a:sym typeface="Tahoma" pitchFamily="34" charset="0"/>
              </a:rPr>
              <a:t>引用方式：   </a:t>
            </a:r>
            <a:r>
              <a:rPr lang="zh-CN" altLang="en-US" b="1">
                <a:solidFill>
                  <a:schemeClr val="tx2"/>
                </a:solidFill>
                <a:sym typeface="Tahoma" pitchFamily="34" charset="0"/>
              </a:rPr>
              <a:t>结构体变量名 </a:t>
            </a:r>
            <a:r>
              <a:rPr lang="en-US" b="1">
                <a:solidFill>
                  <a:schemeClr val="tx2"/>
                </a:solidFill>
                <a:sym typeface="Tahoma" pitchFamily="34" charset="0"/>
              </a:rPr>
              <a:t>.</a:t>
            </a:r>
            <a:r>
              <a:rPr lang="en-US" sz="3200" b="1">
                <a:solidFill>
                  <a:srgbClr val="FF0000"/>
                </a:solidFill>
                <a:sym typeface="Tahoma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sym typeface="Tahoma" pitchFamily="34" charset="0"/>
              </a:rPr>
              <a:t>成员名</a:t>
            </a:r>
            <a:endParaRPr lang="zh-CN" altLang="en-US"/>
          </a:p>
        </p:txBody>
      </p:sp>
      <p:sp>
        <p:nvSpPr>
          <p:cNvPr id="1127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96200"/>
            <a:ext cx="7772400" cy="1143000"/>
          </a:xfrm>
          <a:ln/>
        </p:spPr>
        <p:txBody>
          <a:bodyPr/>
          <a:lstStyle/>
          <a:p>
            <a:r>
              <a:rPr lang="en-US" sz="3600" dirty="0">
                <a:solidFill>
                  <a:srgbClr val="3333FF"/>
                </a:solidFill>
              </a:rPr>
              <a:t>9.3</a:t>
            </a:r>
            <a:r>
              <a:rPr lang="en-US" sz="3600" dirty="0"/>
              <a:t> </a:t>
            </a:r>
            <a:r>
              <a:rPr lang="zh-CN" altLang="en-US" sz="3600" dirty="0"/>
              <a:t>结构体变量的引用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  <p:bldP spid="11268" grpId="0"/>
      <p:bldP spid="112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F359-B65B-4FCA-929F-8F823A0BB30B}" type="slidenum">
              <a:rPr lang="zh-CN" altLang="en-US"/>
              <a:pPr/>
              <a:t>11</a:t>
            </a:fld>
            <a:endParaRPr lang="en-US" sz="18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271463"/>
            <a:ext cx="8389938" cy="1031875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/>
              <a:t>三种形式：</a:t>
            </a:r>
          </a:p>
        </p:txBody>
      </p:sp>
      <p:sp>
        <p:nvSpPr>
          <p:cNvPr id="12291" name="Text Box 3"/>
          <p:cNvSpPr>
            <a:spLocks noChangeArrowheads="1"/>
          </p:cNvSpPr>
          <p:nvPr/>
        </p:nvSpPr>
        <p:spPr bwMode="auto">
          <a:xfrm>
            <a:off x="295275" y="1370013"/>
            <a:ext cx="4953000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636588"/>
            <a:ext cx="5327650" cy="227012"/>
          </a:xfrm>
          <a:ln/>
        </p:spPr>
        <p:txBody>
          <a:bodyPr/>
          <a:lstStyle/>
          <a:p>
            <a:r>
              <a:rPr lang="en-US" sz="3200"/>
              <a:t>9.4 </a:t>
            </a:r>
            <a:r>
              <a:rPr lang="zh-CN" altLang="en-US" sz="3200"/>
              <a:t>结构体变量的初始化</a:t>
            </a:r>
            <a:endParaRPr lang="zh-CN" altLang="en-US"/>
          </a:p>
        </p:txBody>
      </p:sp>
      <p:sp>
        <p:nvSpPr>
          <p:cNvPr id="12293" name="Text Box 3"/>
          <p:cNvSpPr>
            <a:spLocks noChangeArrowheads="1"/>
          </p:cNvSpPr>
          <p:nvPr/>
        </p:nvSpPr>
        <p:spPr bwMode="auto">
          <a:xfrm>
            <a:off x="5694363" y="1438275"/>
            <a:ext cx="3206750" cy="195897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2294" name="Text Box 3"/>
          <p:cNvSpPr>
            <a:spLocks noChangeArrowheads="1"/>
          </p:cNvSpPr>
          <p:nvPr/>
        </p:nvSpPr>
        <p:spPr bwMode="auto">
          <a:xfrm>
            <a:off x="331788" y="4019550"/>
            <a:ext cx="3206750" cy="195897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FD2C-A63E-4FB3-BAB8-52EFFA81B821}" type="slidenum">
              <a:rPr lang="zh-CN" altLang="en-US"/>
              <a:pPr/>
              <a:t>12</a:t>
            </a:fld>
            <a:endParaRPr lang="en-US" sz="1800"/>
          </a:p>
        </p:txBody>
      </p:sp>
      <p:sp>
        <p:nvSpPr>
          <p:cNvPr id="13316" name="Text Box 5"/>
          <p:cNvSpPr>
            <a:spLocks noChangeArrowheads="1"/>
          </p:cNvSpPr>
          <p:nvPr/>
        </p:nvSpPr>
        <p:spPr bwMode="auto">
          <a:xfrm>
            <a:off x="251753" y="893556"/>
            <a:ext cx="7620204" cy="194117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student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 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char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name[20];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sex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}; 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student  stu1={112,“Wang Lin”,‘M’,19, “200 Beijing Road”};</a:t>
            </a:r>
            <a:endParaRPr lang="zh-CN" altLang="en-US" sz="2000" b="1" dirty="0"/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15746" y="92597"/>
            <a:ext cx="5278055" cy="574233"/>
          </a:xfrm>
          <a:ln/>
        </p:spPr>
        <p:txBody>
          <a:bodyPr/>
          <a:lstStyle/>
          <a:p>
            <a:r>
              <a:rPr lang="en-US" sz="3200" dirty="0"/>
              <a:t>9.4 </a:t>
            </a:r>
            <a:r>
              <a:rPr lang="zh-CN" altLang="en-US" sz="3200" dirty="0"/>
              <a:t>结构体变量的初始化</a:t>
            </a:r>
            <a:endParaRPr lang="zh-CN" altLang="en-US" dirty="0"/>
          </a:p>
        </p:txBody>
      </p:sp>
      <p:sp>
        <p:nvSpPr>
          <p:cNvPr id="7" name="Text Box 4"/>
          <p:cNvSpPr>
            <a:spLocks noChangeArrowheads="1"/>
          </p:cNvSpPr>
          <p:nvPr/>
        </p:nvSpPr>
        <p:spPr bwMode="auto">
          <a:xfrm>
            <a:off x="251754" y="2964133"/>
            <a:ext cx="7276876" cy="163339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student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char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name[20];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    char sex;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age;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}stu1={112,“Wang Lin”,‘M’,19, “200 Beijing Road”}; </a:t>
            </a:r>
            <a:endParaRPr lang="zh-CN" altLang="en-US" sz="2000" dirty="0"/>
          </a:p>
        </p:txBody>
      </p:sp>
      <p:sp>
        <p:nvSpPr>
          <p:cNvPr id="8" name="Text Box 4"/>
          <p:cNvSpPr>
            <a:spLocks noChangeArrowheads="1"/>
          </p:cNvSpPr>
          <p:nvPr/>
        </p:nvSpPr>
        <p:spPr bwMode="auto">
          <a:xfrm>
            <a:off x="251753" y="4784808"/>
            <a:ext cx="7276876" cy="163339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char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name[20];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sex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}stu1={112,“Wang Lin”,‘M’,19, “200 Beijing Road”}; </a:t>
            </a:r>
            <a:endParaRPr lang="zh-CN" altLang="en-US" sz="2000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8968-DE1D-4D21-869F-AB8BE79072DB}" type="slidenum">
              <a:rPr lang="zh-CN" altLang="en-US"/>
              <a:pPr/>
              <a:t>13</a:t>
            </a:fld>
            <a:endParaRPr lang="en-US" sz="18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52425" y="660400"/>
            <a:ext cx="8524875" cy="1685925"/>
          </a:xfrm>
          <a:ln/>
        </p:spPr>
        <p:txBody>
          <a:bodyPr/>
          <a:lstStyle/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/>
              <a:t>结构体数组的定义</a:t>
            </a:r>
            <a:r>
              <a:rPr lang="en-US"/>
              <a:t>(</a:t>
            </a:r>
            <a:r>
              <a:rPr lang="zh-CN" altLang="en-US"/>
              <a:t>三种形式</a:t>
            </a:r>
            <a:r>
              <a:rPr lang="en-US"/>
              <a:t>)</a:t>
            </a:r>
            <a:endParaRPr lang="zh-CN" altLang="en-US"/>
          </a:p>
        </p:txBody>
      </p:sp>
      <p:sp>
        <p:nvSpPr>
          <p:cNvPr id="16387" name="Text Box 3"/>
          <p:cNvSpPr>
            <a:spLocks noChangeArrowheads="1"/>
          </p:cNvSpPr>
          <p:nvPr/>
        </p:nvSpPr>
        <p:spPr bwMode="auto">
          <a:xfrm>
            <a:off x="142875" y="1214438"/>
            <a:ext cx="3060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形式一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 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   stu[2];</a:t>
            </a:r>
            <a:endParaRPr lang="zh-CN" altLang="en-US"/>
          </a:p>
        </p:txBody>
      </p:sp>
      <p:sp>
        <p:nvSpPr>
          <p:cNvPr id="16388" name="Text Box 4"/>
          <p:cNvSpPr>
            <a:spLocks noChangeArrowheads="1"/>
          </p:cNvSpPr>
          <p:nvPr/>
        </p:nvSpPr>
        <p:spPr bwMode="auto">
          <a:xfrm>
            <a:off x="3316288" y="1214438"/>
            <a:ext cx="3060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形式二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}stu[2];</a:t>
            </a:r>
            <a:endParaRPr lang="zh-CN" altLang="en-US"/>
          </a:p>
        </p:txBody>
      </p:sp>
      <p:sp>
        <p:nvSpPr>
          <p:cNvPr id="16389" name="Text Box 5"/>
          <p:cNvSpPr>
            <a:spLocks noChangeArrowheads="1"/>
          </p:cNvSpPr>
          <p:nvPr/>
        </p:nvSpPr>
        <p:spPr bwMode="auto">
          <a:xfrm>
            <a:off x="3343275" y="3962400"/>
            <a:ext cx="3060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形式三</a:t>
            </a:r>
            <a:r>
              <a:rPr lang="en-US" dirty="0">
                <a:solidFill>
                  <a:srgbClr val="545472"/>
                </a:solidFill>
                <a:ea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{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}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stu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[2];</a:t>
            </a:r>
            <a:endParaRPr lang="zh-CN" altLang="en-US" dirty="0"/>
          </a:p>
        </p:txBody>
      </p:sp>
      <p:grpSp>
        <p:nvGrpSpPr>
          <p:cNvPr id="16390" name="Group 35"/>
          <p:cNvGrpSpPr>
            <a:grpSpLocks/>
          </p:cNvGrpSpPr>
          <p:nvPr/>
        </p:nvGrpSpPr>
        <p:grpSpPr bwMode="auto">
          <a:xfrm>
            <a:off x="6388100" y="293688"/>
            <a:ext cx="2524125" cy="4716462"/>
            <a:chOff x="0" y="0"/>
            <a:chExt cx="1926" cy="3024"/>
          </a:xfrm>
        </p:grpSpPr>
        <p:sp>
          <p:nvSpPr>
            <p:cNvPr id="16391" name="AutoShape 6"/>
            <p:cNvSpPr>
              <a:spLocks noChangeArrowheads="1"/>
            </p:cNvSpPr>
            <p:nvPr/>
          </p:nvSpPr>
          <p:spPr bwMode="auto">
            <a:xfrm>
              <a:off x="336" y="0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336" y="28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336" y="52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336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336" y="11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336" y="1344"/>
              <a:ext cx="960" cy="1"/>
            </a:xfrm>
            <a:prstGeom prst="line">
              <a:avLst/>
            </a:prstGeom>
            <a:noFill/>
            <a:ln w="38100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7" name="Text Box 12"/>
            <p:cNvSpPr>
              <a:spLocks noChangeArrowheads="1"/>
            </p:cNvSpPr>
            <p:nvPr/>
          </p:nvSpPr>
          <p:spPr bwMode="auto">
            <a:xfrm>
              <a:off x="576" y="288"/>
              <a:ext cx="3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16398" name="Text Box 13"/>
            <p:cNvSpPr>
              <a:spLocks noChangeArrowheads="1"/>
            </p:cNvSpPr>
            <p:nvPr/>
          </p:nvSpPr>
          <p:spPr bwMode="auto">
            <a:xfrm>
              <a:off x="546" y="560"/>
              <a:ext cx="4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6399" name="Text Box 14"/>
            <p:cNvSpPr>
              <a:spLocks noChangeArrowheads="1"/>
            </p:cNvSpPr>
            <p:nvPr/>
          </p:nvSpPr>
          <p:spPr bwMode="auto">
            <a:xfrm>
              <a:off x="612" y="832"/>
              <a:ext cx="3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6400" name="Text Box 15"/>
            <p:cNvSpPr>
              <a:spLocks noChangeArrowheads="1"/>
            </p:cNvSpPr>
            <p:nvPr/>
          </p:nvSpPr>
          <p:spPr bwMode="auto">
            <a:xfrm>
              <a:off x="607" y="110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grpSp>
          <p:nvGrpSpPr>
            <p:cNvPr id="16401" name="Group 17"/>
            <p:cNvGrpSpPr>
              <a:grpSpLocks/>
            </p:cNvGrpSpPr>
            <p:nvPr/>
          </p:nvGrpSpPr>
          <p:grpSpPr bwMode="auto">
            <a:xfrm>
              <a:off x="336" y="1344"/>
              <a:ext cx="960" cy="1066"/>
              <a:chOff x="0" y="0"/>
              <a:chExt cx="960" cy="1066"/>
            </a:xfrm>
          </p:grpSpPr>
          <p:sp>
            <p:nvSpPr>
              <p:cNvPr id="16402" name="Line 18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0" y="81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>
                <a:off x="0" y="105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6" name="Text Box 22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num</a:t>
                </a:r>
                <a:endParaRPr lang="zh-CN" altLang="en-US"/>
              </a:p>
            </p:txBody>
          </p:sp>
          <p:sp>
            <p:nvSpPr>
              <p:cNvPr id="16407" name="Text Box 23"/>
              <p:cNvSpPr>
                <a:spLocks noChangeArrowheads="1"/>
              </p:cNvSpPr>
              <p:nvPr/>
            </p:nvSpPr>
            <p:spPr bwMode="auto">
              <a:xfrm>
                <a:off x="210" y="272"/>
                <a:ext cx="4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name</a:t>
                </a:r>
                <a:endParaRPr lang="zh-CN" altLang="en-US"/>
              </a:p>
            </p:txBody>
          </p:sp>
          <p:sp>
            <p:nvSpPr>
              <p:cNvPr id="16408" name="Text Box 24"/>
              <p:cNvSpPr>
                <a:spLocks noChangeArrowheads="1"/>
              </p:cNvSpPr>
              <p:nvPr/>
            </p:nvSpPr>
            <p:spPr bwMode="auto">
              <a:xfrm>
                <a:off x="276" y="544"/>
                <a:ext cx="3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sex</a:t>
                </a:r>
                <a:endParaRPr lang="zh-CN" altLang="en-US"/>
              </a:p>
            </p:txBody>
          </p:sp>
          <p:sp>
            <p:nvSpPr>
              <p:cNvPr id="16409" name="Text Box 25"/>
              <p:cNvSpPr>
                <a:spLocks noChangeArrowheads="1"/>
              </p:cNvSpPr>
              <p:nvPr/>
            </p:nvSpPr>
            <p:spPr bwMode="auto">
              <a:xfrm>
                <a:off x="271" y="81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age</a:t>
                </a:r>
                <a:endParaRPr lang="zh-CN" altLang="en-US"/>
              </a:p>
            </p:txBody>
          </p:sp>
        </p:grp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1296" y="288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1296" y="1344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2" name="Text Box 28"/>
            <p:cNvSpPr>
              <a:spLocks noChangeArrowheads="1"/>
            </p:cNvSpPr>
            <p:nvPr/>
          </p:nvSpPr>
          <p:spPr bwMode="auto">
            <a:xfrm>
              <a:off x="1440" y="672"/>
              <a:ext cx="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stu[0]</a:t>
              </a:r>
              <a:endParaRPr lang="zh-CN" altLang="en-US"/>
            </a:p>
          </p:txBody>
        </p:sp>
        <p:sp>
          <p:nvSpPr>
            <p:cNvPr id="16413" name="Text Box 29"/>
            <p:cNvSpPr>
              <a:spLocks noChangeArrowheads="1"/>
            </p:cNvSpPr>
            <p:nvPr/>
          </p:nvSpPr>
          <p:spPr bwMode="auto">
            <a:xfrm>
              <a:off x="1440" y="1728"/>
              <a:ext cx="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stu[1]</a:t>
              </a:r>
              <a:endParaRPr lang="zh-CN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H="1">
              <a:off x="192" y="288"/>
              <a:ext cx="14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flipH="1">
              <a:off x="192" y="1344"/>
              <a:ext cx="14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240" y="960"/>
              <a:ext cx="1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240" y="288"/>
              <a:ext cx="1" cy="33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8" name="Text Box 34"/>
            <p:cNvSpPr>
              <a:spLocks noChangeArrowheads="1"/>
            </p:cNvSpPr>
            <p:nvPr/>
          </p:nvSpPr>
          <p:spPr bwMode="auto">
            <a:xfrm>
              <a:off x="0" y="624"/>
              <a:ext cx="3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25B</a:t>
              </a:r>
              <a:endParaRPr lang="zh-CN" altLang="en-US"/>
            </a:p>
          </p:txBody>
        </p:sp>
      </p:grpSp>
      <p:sp>
        <p:nvSpPr>
          <p:cNvPr id="16419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0"/>
            <a:ext cx="4097338" cy="666750"/>
          </a:xfrm>
          <a:ln/>
        </p:spPr>
        <p:txBody>
          <a:bodyPr anchor="t"/>
          <a:lstStyle/>
          <a:p>
            <a:pPr algn="l"/>
            <a:r>
              <a:rPr lang="en-US" sz="3200"/>
              <a:t>9.5 </a:t>
            </a:r>
            <a:r>
              <a:rPr lang="zh-CN" altLang="en-US" sz="3200"/>
              <a:t>结构体数组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C8E-88FE-44F9-932F-BC422F20AD17}" type="slidenum">
              <a:rPr lang="zh-CN" altLang="en-US"/>
              <a:pPr/>
              <a:t>14</a:t>
            </a:fld>
            <a:endParaRPr lang="en-US" sz="18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563" y="3930650"/>
            <a:ext cx="8050212" cy="1954213"/>
          </a:xfrm>
          <a:ln/>
        </p:spPr>
        <p:txBody>
          <a:bodyPr/>
          <a:lstStyle/>
          <a:p>
            <a:pPr lvl="1" algn="l"/>
            <a:r>
              <a:rPr lang="zh-CN" altLang="en-US" sz="2400" b="1"/>
              <a:t>结构体数组引用</a:t>
            </a:r>
            <a:r>
              <a:rPr lang="en-US" sz="2400" b="1"/>
              <a:t>:   </a:t>
            </a:r>
            <a:r>
              <a:rPr lang="zh-CN" altLang="en-US" sz="2400" b="1">
                <a:solidFill>
                  <a:schemeClr val="tx2"/>
                </a:solidFill>
              </a:rPr>
              <a:t>结构体数组名</a:t>
            </a:r>
            <a:r>
              <a:rPr lang="en-US" sz="2400" b="1">
                <a:solidFill>
                  <a:schemeClr val="tx2"/>
                </a:solidFill>
              </a:rPr>
              <a:t>[</a:t>
            </a:r>
            <a:r>
              <a:rPr lang="zh-CN" altLang="en-US" sz="2400" b="1">
                <a:solidFill>
                  <a:schemeClr val="tx2"/>
                </a:solidFill>
              </a:rPr>
              <a:t>下标</a:t>
            </a:r>
            <a:r>
              <a:rPr lang="en-US" sz="2400" b="1">
                <a:solidFill>
                  <a:schemeClr val="tx2"/>
                </a:solidFill>
              </a:rPr>
              <a:t>]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zh-CN" altLang="en-US" sz="2400" b="1">
                <a:solidFill>
                  <a:schemeClr val="tx2"/>
                </a:solidFill>
              </a:rPr>
              <a:t>成员名</a:t>
            </a:r>
            <a:endParaRPr lang="en-US" sz="2400" b="1">
              <a:solidFill>
                <a:schemeClr val="tx2"/>
              </a:solidFill>
            </a:endParaRPr>
          </a:p>
          <a:p>
            <a:pPr lvl="1" algn="l"/>
            <a:r>
              <a:rPr lang="zh-CN" altLang="en-US" sz="2400" b="1">
                <a:solidFill>
                  <a:schemeClr val="tx2"/>
                </a:solidFill>
              </a:rPr>
              <a:t>例：</a:t>
            </a:r>
            <a:endParaRPr lang="en-US" sz="2400" b="1">
              <a:solidFill>
                <a:schemeClr val="tx2"/>
              </a:solidFill>
            </a:endParaRPr>
          </a:p>
          <a:p>
            <a:pPr lvl="1" algn="l"/>
            <a:r>
              <a:rPr lang="en-US" sz="2400"/>
              <a:t>strcpy(</a:t>
            </a:r>
            <a:r>
              <a:rPr lang="en-US" sz="2400">
                <a:solidFill>
                  <a:schemeClr val="tx2"/>
                </a:solidFill>
              </a:rPr>
              <a:t>stu[0].name</a:t>
            </a:r>
            <a:r>
              <a:rPr lang="en-US" sz="2400"/>
              <a:t>,”Libao”);</a:t>
            </a:r>
            <a:endParaRPr lang="zh-CN" altLang="en-US" sz="2400"/>
          </a:p>
          <a:p>
            <a:pPr lvl="1" algn="l"/>
            <a:r>
              <a:rPr lang="en-US" sz="2400">
                <a:solidFill>
                  <a:schemeClr val="tx2"/>
                </a:solidFill>
              </a:rPr>
              <a:t>stu[1].age</a:t>
            </a:r>
            <a:r>
              <a:rPr lang="en-US" sz="2400"/>
              <a:t>++;</a:t>
            </a:r>
            <a:endParaRPr lang="zh-CN" altLang="en-US" sz="2400"/>
          </a:p>
          <a:p>
            <a:pPr lvl="1" algn="l"/>
            <a:endParaRPr lang="zh-CN" altLang="en-US" sz="2400"/>
          </a:p>
          <a:p>
            <a:pPr lvl="1" algn="l"/>
            <a:endParaRPr lang="zh-CN" altLang="en-US" sz="2400" b="1"/>
          </a:p>
          <a:p>
            <a:pPr lvl="1" algn="l">
              <a:buFontTx/>
              <a:buBlip>
                <a:blip r:embed="rId2"/>
              </a:buBlip>
            </a:pPr>
            <a:endParaRPr lang="zh-CN" altLang="en-US" sz="2400"/>
          </a:p>
        </p:txBody>
      </p:sp>
      <p:sp>
        <p:nvSpPr>
          <p:cNvPr id="17411" name="Text Box 5"/>
          <p:cNvSpPr>
            <a:spLocks noChangeArrowheads="1"/>
          </p:cNvSpPr>
          <p:nvPr/>
        </p:nvSpPr>
        <p:spPr bwMode="auto">
          <a:xfrm>
            <a:off x="742950" y="969963"/>
            <a:ext cx="7062788" cy="26797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结构体数组初始化：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}stu[ ]={{112,”wang lin”,’M’,19},{……},{……}};</a:t>
            </a:r>
            <a:endParaRPr lang="zh-CN" altLang="en-US"/>
          </a:p>
        </p:txBody>
      </p:sp>
      <p:sp>
        <p:nvSpPr>
          <p:cNvPr id="17412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04775"/>
            <a:ext cx="6057900" cy="590550"/>
          </a:xfrm>
          <a:ln/>
        </p:spPr>
        <p:txBody>
          <a:bodyPr/>
          <a:lstStyle/>
          <a:p>
            <a:r>
              <a:rPr lang="zh-CN" sz="3600"/>
              <a:t>结构体数组初始化和引用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007B-EE8F-48A4-AD1A-AA05B93A1970}" type="slidenum">
              <a:rPr lang="zh-CN" altLang="en-US"/>
              <a:pPr/>
              <a:t>15</a:t>
            </a:fld>
            <a:endParaRPr lang="en-US" sz="1800"/>
          </a:p>
        </p:txBody>
      </p:sp>
      <p:sp>
        <p:nvSpPr>
          <p:cNvPr id="18434" name="Text Box 5"/>
          <p:cNvSpPr>
            <a:spLocks noChangeArrowheads="1"/>
          </p:cNvSpPr>
          <p:nvPr/>
        </p:nvSpPr>
        <p:spPr bwMode="auto">
          <a:xfrm>
            <a:off x="1423988" y="3016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8435" name="Text Box 19"/>
          <p:cNvSpPr>
            <a:spLocks noChangeArrowheads="1"/>
          </p:cNvSpPr>
          <p:nvPr/>
        </p:nvSpPr>
        <p:spPr bwMode="auto">
          <a:xfrm>
            <a:off x="181558" y="758825"/>
            <a:ext cx="5499945" cy="1571842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person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{   char name[20];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count;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}leader[3]={“Li”,0,“Zhang”,0,”Wang“,0}; 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</p:txBody>
      </p:sp>
      <p:grpSp>
        <p:nvGrpSpPr>
          <p:cNvPr id="18436" name="Group 21"/>
          <p:cNvGrpSpPr>
            <a:grpSpLocks/>
          </p:cNvGrpSpPr>
          <p:nvPr/>
        </p:nvGrpSpPr>
        <p:grpSpPr bwMode="auto">
          <a:xfrm>
            <a:off x="6061075" y="714932"/>
            <a:ext cx="2286000" cy="1812925"/>
            <a:chOff x="0" y="0"/>
            <a:chExt cx="1440" cy="1142"/>
          </a:xfrm>
        </p:grpSpPr>
        <p:sp>
          <p:nvSpPr>
            <p:cNvPr id="1843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440" cy="114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38" name="Line 8"/>
            <p:cNvSpPr>
              <a:spLocks noChangeShapeType="1"/>
            </p:cNvSpPr>
            <p:nvPr/>
          </p:nvSpPr>
          <p:spPr bwMode="auto">
            <a:xfrm>
              <a:off x="0" y="266"/>
              <a:ext cx="144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39" name="Line 9"/>
            <p:cNvSpPr>
              <a:spLocks noChangeShapeType="1"/>
            </p:cNvSpPr>
            <p:nvPr/>
          </p:nvSpPr>
          <p:spPr bwMode="auto">
            <a:xfrm>
              <a:off x="739" y="0"/>
              <a:ext cx="1" cy="114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40" name="Text Box 10"/>
            <p:cNvSpPr>
              <a:spLocks noChangeArrowheads="1"/>
            </p:cNvSpPr>
            <p:nvPr/>
          </p:nvSpPr>
          <p:spPr bwMode="auto">
            <a:xfrm>
              <a:off x="117" y="38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8441" name="Text Box 11"/>
            <p:cNvSpPr>
              <a:spLocks noChangeArrowheads="1"/>
            </p:cNvSpPr>
            <p:nvPr/>
          </p:nvSpPr>
          <p:spPr bwMode="auto">
            <a:xfrm>
              <a:off x="895" y="38"/>
              <a:ext cx="4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count</a:t>
              </a:r>
              <a:endParaRPr lang="zh-CN" altLang="en-US"/>
            </a:p>
          </p:txBody>
        </p:sp>
        <p:sp>
          <p:nvSpPr>
            <p:cNvPr id="18442" name="Text Box 12"/>
            <p:cNvSpPr>
              <a:spLocks noChangeArrowheads="1"/>
            </p:cNvSpPr>
            <p:nvPr/>
          </p:nvSpPr>
          <p:spPr bwMode="auto">
            <a:xfrm>
              <a:off x="109" y="312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Li</a:t>
              </a:r>
              <a:endParaRPr lang="zh-CN" altLang="en-US"/>
            </a:p>
          </p:txBody>
        </p:sp>
        <p:sp>
          <p:nvSpPr>
            <p:cNvPr id="18443" name="Text Box 13"/>
            <p:cNvSpPr>
              <a:spLocks noChangeArrowheads="1"/>
            </p:cNvSpPr>
            <p:nvPr/>
          </p:nvSpPr>
          <p:spPr bwMode="auto">
            <a:xfrm>
              <a:off x="109" y="596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Zhang</a:t>
              </a:r>
              <a:endParaRPr lang="zh-CN" altLang="en-US"/>
            </a:p>
          </p:txBody>
        </p:sp>
        <p:sp>
          <p:nvSpPr>
            <p:cNvPr id="18444" name="Text Box 14"/>
            <p:cNvSpPr>
              <a:spLocks noChangeArrowheads="1"/>
            </p:cNvSpPr>
            <p:nvPr/>
          </p:nvSpPr>
          <p:spPr bwMode="auto">
            <a:xfrm>
              <a:off x="109" y="882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Wang</a:t>
              </a:r>
              <a:endParaRPr lang="zh-CN" altLang="en-US"/>
            </a:p>
          </p:txBody>
        </p:sp>
        <p:sp>
          <p:nvSpPr>
            <p:cNvPr id="18445" name="Text Box 15"/>
            <p:cNvSpPr>
              <a:spLocks noChangeArrowheads="1"/>
            </p:cNvSpPr>
            <p:nvPr/>
          </p:nvSpPr>
          <p:spPr bwMode="auto">
            <a:xfrm>
              <a:off x="934" y="3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18446" name="Text Box 16"/>
            <p:cNvSpPr>
              <a:spLocks noChangeArrowheads="1"/>
            </p:cNvSpPr>
            <p:nvPr/>
          </p:nvSpPr>
          <p:spPr bwMode="auto">
            <a:xfrm>
              <a:off x="934" y="5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18447" name="Text Box 17"/>
            <p:cNvSpPr>
              <a:spLocks noChangeArrowheads="1"/>
            </p:cNvSpPr>
            <p:nvPr/>
          </p:nvSpPr>
          <p:spPr bwMode="auto">
            <a:xfrm>
              <a:off x="934" y="8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</p:grpSp>
      <p:sp>
        <p:nvSpPr>
          <p:cNvPr id="18448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91825" y="76675"/>
            <a:ext cx="7613650" cy="582613"/>
          </a:xfrm>
          <a:ln/>
        </p:spPr>
        <p:txBody>
          <a:bodyPr/>
          <a:lstStyle/>
          <a:p>
            <a:pPr algn="l"/>
            <a:r>
              <a:rPr lang="zh-CN" sz="2400" dirty="0">
                <a:solidFill>
                  <a:schemeClr val="tx1"/>
                </a:solidFill>
              </a:rPr>
              <a:t>例  统计候选人选票</a:t>
            </a:r>
            <a:endParaRPr lang="zh-CN" dirty="0"/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3527344" y="771524"/>
            <a:ext cx="1682750" cy="976313"/>
          </a:xfrm>
          <a:prstGeom prst="wedgeRoundRectCallout">
            <a:avLst>
              <a:gd name="adj1" fmla="val -29195"/>
              <a:gd name="adj2" fmla="val 6116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l"/>
            <a:r>
              <a:rPr lang="zh-CN" altLang="en-US" sz="1800">
                <a:solidFill>
                  <a:srgbClr val="020BC4"/>
                </a:solidFill>
              </a:rPr>
              <a:t>注意，结构数组初始化，可以省略内{}</a:t>
            </a:r>
          </a:p>
        </p:txBody>
      </p:sp>
      <p:sp>
        <p:nvSpPr>
          <p:cNvPr id="19" name="Text Box 19"/>
          <p:cNvSpPr>
            <a:spLocks noChangeArrowheads="1"/>
          </p:cNvSpPr>
          <p:nvPr/>
        </p:nvSpPr>
        <p:spPr bwMode="auto">
          <a:xfrm>
            <a:off x="149247" y="2574157"/>
            <a:ext cx="6944828" cy="415716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void 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main()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i,j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  char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</a:t>
            </a:r>
            <a:r>
              <a:rPr lang="en-US" dirty="0">
                <a:solidFill>
                  <a:srgbClr val="009900"/>
                </a:solidFill>
                <a:sym typeface="Tahoma" pitchFamily="34" charset="0"/>
              </a:rPr>
              <a:t>for(</a:t>
            </a:r>
            <a:r>
              <a:rPr lang="en-US" dirty="0" err="1">
                <a:solidFill>
                  <a:srgbClr val="009900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009900"/>
                </a:solidFill>
                <a:sym typeface="Tahoma" pitchFamily="34" charset="0"/>
              </a:rPr>
              <a:t>=1;i&lt;=10;i++)</a:t>
            </a:r>
            <a:endParaRPr lang="zh-CN" altLang="en-US" dirty="0">
              <a:solidFill>
                <a:srgbClr val="0099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{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scanf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("%s",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</a:t>
            </a:r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for(j=0;j&lt;3;j++)</a:t>
            </a:r>
            <a:endParaRPr lang="zh-CN" altLang="en-US" dirty="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	if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sym typeface="Tahoma" pitchFamily="34" charset="0"/>
              </a:rPr>
              <a:t>strcmp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[j].name)==0)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	      leader[j].count++;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}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for(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=0;i&lt;3;i++)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("%5s:%d\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n",leader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].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name,leader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].count);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443-FD25-490E-8FA1-DC602F59EA8E}" type="slidenum">
              <a:rPr lang="zh-CN" altLang="en-US"/>
              <a:pPr/>
              <a:t>16</a:t>
            </a:fld>
            <a:endParaRPr lang="en-US" sz="18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2100" y="647700"/>
            <a:ext cx="8547100" cy="1979613"/>
          </a:xfrm>
          <a:ln/>
        </p:spPr>
        <p:txBody>
          <a:bodyPr/>
          <a:lstStyle/>
          <a:p>
            <a:pPr lvl="1" algn="l"/>
            <a:r>
              <a:rPr lang="zh-CN" altLang="en-US"/>
              <a:t>指向结构体变量的指针：</a:t>
            </a:r>
            <a:r>
              <a:rPr lang="zh-CN" altLang="en-US">
                <a:ea typeface="隶书" pitchFamily="49" charset="-122"/>
              </a:rPr>
              <a:t>存放结构体变量在内存的起始地址。</a:t>
            </a:r>
            <a:endParaRPr lang="zh-CN" altLang="en-US"/>
          </a:p>
          <a:p>
            <a:pPr lvl="1" algn="l"/>
            <a:r>
              <a:rPr lang="zh-CN" altLang="en-US"/>
              <a:t>定义形式：</a:t>
            </a:r>
            <a:r>
              <a:rPr lang="en-US">
                <a:solidFill>
                  <a:schemeClr val="tx2"/>
                </a:solidFill>
              </a:rPr>
              <a:t>struct  </a:t>
            </a:r>
            <a:r>
              <a:rPr lang="zh-CN" altLang="en-US">
                <a:solidFill>
                  <a:schemeClr val="tx2"/>
                </a:solidFill>
              </a:rPr>
              <a:t>结构体名   </a:t>
            </a:r>
            <a:r>
              <a:rPr lang="zh-CN" altLang="en-US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chemeClr val="tx2"/>
                </a:solidFill>
              </a:rPr>
              <a:t>结构体指针名</a:t>
            </a:r>
            <a:r>
              <a:rPr lang="en-US">
                <a:solidFill>
                  <a:schemeClr val="tx2"/>
                </a:solidFill>
              </a:rPr>
              <a:t>;</a:t>
            </a:r>
            <a:endParaRPr lang="en-US"/>
          </a:p>
        </p:txBody>
      </p:sp>
      <p:grpSp>
        <p:nvGrpSpPr>
          <p:cNvPr id="19459" name="Group 44"/>
          <p:cNvGrpSpPr>
            <a:grpSpLocks/>
          </p:cNvGrpSpPr>
          <p:nvPr/>
        </p:nvGrpSpPr>
        <p:grpSpPr bwMode="auto">
          <a:xfrm>
            <a:off x="4197350" y="2468563"/>
            <a:ext cx="3146425" cy="3817937"/>
            <a:chOff x="0" y="0"/>
            <a:chExt cx="2024" cy="3024"/>
          </a:xfrm>
        </p:grpSpPr>
        <p:sp>
          <p:nvSpPr>
            <p:cNvPr id="19460" name="AutoShape 45"/>
            <p:cNvSpPr>
              <a:spLocks noChangeArrowheads="1"/>
            </p:cNvSpPr>
            <p:nvPr/>
          </p:nvSpPr>
          <p:spPr bwMode="auto">
            <a:xfrm>
              <a:off x="528" y="0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1" name="Line 46"/>
            <p:cNvSpPr>
              <a:spLocks noChangeShapeType="1"/>
            </p:cNvSpPr>
            <p:nvPr/>
          </p:nvSpPr>
          <p:spPr bwMode="auto">
            <a:xfrm>
              <a:off x="528" y="28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2" name="Line 47"/>
            <p:cNvSpPr>
              <a:spLocks noChangeShapeType="1"/>
            </p:cNvSpPr>
            <p:nvPr/>
          </p:nvSpPr>
          <p:spPr bwMode="auto">
            <a:xfrm>
              <a:off x="528" y="52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3" name="Line 48"/>
            <p:cNvSpPr>
              <a:spLocks noChangeShapeType="1"/>
            </p:cNvSpPr>
            <p:nvPr/>
          </p:nvSpPr>
          <p:spPr bwMode="auto">
            <a:xfrm>
              <a:off x="528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4" name="Line 49"/>
            <p:cNvSpPr>
              <a:spLocks noChangeShapeType="1"/>
            </p:cNvSpPr>
            <p:nvPr/>
          </p:nvSpPr>
          <p:spPr bwMode="auto">
            <a:xfrm>
              <a:off x="528" y="11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5" name="Line 50"/>
            <p:cNvSpPr>
              <a:spLocks noChangeShapeType="1"/>
            </p:cNvSpPr>
            <p:nvPr/>
          </p:nvSpPr>
          <p:spPr bwMode="auto">
            <a:xfrm>
              <a:off x="528" y="134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6" name="Text Box 51"/>
            <p:cNvSpPr>
              <a:spLocks noChangeArrowheads="1"/>
            </p:cNvSpPr>
            <p:nvPr/>
          </p:nvSpPr>
          <p:spPr bwMode="auto">
            <a:xfrm>
              <a:off x="768" y="270"/>
              <a:ext cx="3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</a:p>
          </p:txBody>
        </p:sp>
        <p:sp>
          <p:nvSpPr>
            <p:cNvPr id="19467" name="Text Box 52"/>
            <p:cNvSpPr>
              <a:spLocks noChangeArrowheads="1"/>
            </p:cNvSpPr>
            <p:nvPr/>
          </p:nvSpPr>
          <p:spPr bwMode="auto">
            <a:xfrm>
              <a:off x="738" y="542"/>
              <a:ext cx="4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9468" name="Text Box 53"/>
            <p:cNvSpPr>
              <a:spLocks noChangeArrowheads="1"/>
            </p:cNvSpPr>
            <p:nvPr/>
          </p:nvSpPr>
          <p:spPr bwMode="auto">
            <a:xfrm>
              <a:off x="804" y="814"/>
              <a:ext cx="32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9469" name="Text Box 54"/>
            <p:cNvSpPr>
              <a:spLocks noChangeArrowheads="1"/>
            </p:cNvSpPr>
            <p:nvPr/>
          </p:nvSpPr>
          <p:spPr bwMode="auto">
            <a:xfrm>
              <a:off x="799" y="1086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19470" name="Line 55"/>
            <p:cNvSpPr>
              <a:spLocks noChangeShapeType="1"/>
            </p:cNvSpPr>
            <p:nvPr/>
          </p:nvSpPr>
          <p:spPr bwMode="auto">
            <a:xfrm>
              <a:off x="528" y="158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1" name="Line 56"/>
            <p:cNvSpPr>
              <a:spLocks noChangeShapeType="1"/>
            </p:cNvSpPr>
            <p:nvPr/>
          </p:nvSpPr>
          <p:spPr bwMode="auto">
            <a:xfrm>
              <a:off x="528" y="182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2" name="Line 57"/>
            <p:cNvSpPr>
              <a:spLocks noChangeShapeType="1"/>
            </p:cNvSpPr>
            <p:nvPr/>
          </p:nvSpPr>
          <p:spPr bwMode="auto">
            <a:xfrm>
              <a:off x="528" y="20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3" name="Line 58"/>
            <p:cNvSpPr>
              <a:spLocks noChangeShapeType="1"/>
            </p:cNvSpPr>
            <p:nvPr/>
          </p:nvSpPr>
          <p:spPr bwMode="auto">
            <a:xfrm>
              <a:off x="528" y="23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4" name="AutoShape 59"/>
            <p:cNvSpPr>
              <a:spLocks/>
            </p:cNvSpPr>
            <p:nvPr/>
          </p:nvSpPr>
          <p:spPr bwMode="auto">
            <a:xfrm>
              <a:off x="1488" y="288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5" name="Text Box 60"/>
            <p:cNvSpPr>
              <a:spLocks noChangeArrowheads="1"/>
            </p:cNvSpPr>
            <p:nvPr/>
          </p:nvSpPr>
          <p:spPr bwMode="auto">
            <a:xfrm>
              <a:off x="1724" y="654"/>
              <a:ext cx="30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</a:t>
              </a:r>
              <a:endParaRPr lang="zh-CN" altLang="en-US"/>
            </a:p>
          </p:txBody>
        </p:sp>
        <p:sp>
          <p:nvSpPr>
            <p:cNvPr id="19476" name="Line 61"/>
            <p:cNvSpPr>
              <a:spLocks noChangeShapeType="1"/>
            </p:cNvSpPr>
            <p:nvPr/>
          </p:nvSpPr>
          <p:spPr bwMode="auto">
            <a:xfrm>
              <a:off x="240" y="288"/>
              <a:ext cx="288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7" name="Text Box 62"/>
            <p:cNvSpPr>
              <a:spLocks noChangeArrowheads="1"/>
            </p:cNvSpPr>
            <p:nvPr/>
          </p:nvSpPr>
          <p:spPr bwMode="auto">
            <a:xfrm>
              <a:off x="0" y="126"/>
              <a:ext cx="1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chemeClr val="tx2"/>
                  </a:solidFill>
                  <a:sym typeface="Tahoma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19478" name="Text Box 63"/>
          <p:cNvSpPr>
            <a:spLocks noChangeArrowheads="1"/>
          </p:cNvSpPr>
          <p:nvPr/>
        </p:nvSpPr>
        <p:spPr bwMode="auto">
          <a:xfrm>
            <a:off x="766763" y="2352675"/>
            <a:ext cx="3300412" cy="26797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3333FF"/>
                </a:solidFill>
                <a:sym typeface="Tahoma" pitchFamily="34" charset="0"/>
              </a:rPr>
              <a:t>struct  student   *p=&amp;stu;</a:t>
            </a:r>
            <a:endParaRPr lang="zh-CN" altLang="en-US"/>
          </a:p>
        </p:txBody>
      </p:sp>
      <p:sp>
        <p:nvSpPr>
          <p:cNvPr id="19479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96838"/>
            <a:ext cx="7772400" cy="546100"/>
          </a:xfrm>
          <a:ln/>
        </p:spPr>
        <p:txBody>
          <a:bodyPr/>
          <a:lstStyle/>
          <a:p>
            <a:pPr algn="l"/>
            <a:r>
              <a:rPr lang="en-US" sz="3600"/>
              <a:t>9.6 </a:t>
            </a:r>
            <a:r>
              <a:rPr lang="zh-CN" altLang="en-US" sz="3600"/>
              <a:t>结构体和指针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24-A033-4141-9DA2-FB9D9F817130}" type="slidenum">
              <a:rPr lang="zh-CN" altLang="en-US"/>
              <a:pPr/>
              <a:t>17</a:t>
            </a:fld>
            <a:endParaRPr lang="en-US" sz="1800"/>
          </a:p>
        </p:txBody>
      </p:sp>
      <p:grpSp>
        <p:nvGrpSpPr>
          <p:cNvPr id="20482" name="Group 66"/>
          <p:cNvGrpSpPr>
            <a:grpSpLocks/>
          </p:cNvGrpSpPr>
          <p:nvPr/>
        </p:nvGrpSpPr>
        <p:grpSpPr bwMode="auto">
          <a:xfrm>
            <a:off x="-1079500" y="2058988"/>
            <a:ext cx="10275888" cy="457200"/>
            <a:chOff x="0" y="0"/>
            <a:chExt cx="6477" cy="288"/>
          </a:xfrm>
        </p:grpSpPr>
        <p:sp>
          <p:nvSpPr>
            <p:cNvPr id="20483" name="AutoShape 4"/>
            <p:cNvSpPr>
              <a:spLocks noChangeArrowheads="1"/>
            </p:cNvSpPr>
            <p:nvPr/>
          </p:nvSpPr>
          <p:spPr bwMode="auto">
            <a:xfrm>
              <a:off x="2640" y="67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4" name="Text Box 5"/>
            <p:cNvSpPr>
              <a:spLocks noChangeArrowheads="1"/>
            </p:cNvSpPr>
            <p:nvPr/>
          </p:nvSpPr>
          <p:spPr bwMode="auto">
            <a:xfrm>
              <a:off x="0" y="0"/>
              <a:ext cx="27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lvl="3" algn="l"/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(*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结构体指针名</a:t>
              </a:r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)</a:t>
              </a:r>
              <a:r>
                <a:rPr lang="en-US" b="1" dirty="0">
                  <a:solidFill>
                    <a:schemeClr val="tx2"/>
                  </a:solidFill>
                  <a:sym typeface="Tahoma" pitchFamily="34" charset="0"/>
                </a:rPr>
                <a:t>. 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成员名</a:t>
              </a:r>
              <a:endParaRPr lang="zh-CN" altLang="en-US" sz="4000" b="1" dirty="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5" name="Text Box 6"/>
            <p:cNvSpPr>
              <a:spLocks noChangeArrowheads="1"/>
            </p:cNvSpPr>
            <p:nvPr/>
          </p:nvSpPr>
          <p:spPr bwMode="auto">
            <a:xfrm>
              <a:off x="2849" y="19"/>
              <a:ext cx="1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结构体指针名</a:t>
              </a:r>
              <a:r>
                <a:rPr lang="zh-CN" altLang="en-US" sz="2000" b="1">
                  <a:solidFill>
                    <a:srgbClr val="3333FF"/>
                  </a:solidFill>
                  <a:sym typeface="Wingdings" pitchFamily="2" charset="2"/>
                </a:rPr>
                <a:t>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 成员名</a:t>
              </a:r>
              <a:endParaRPr lang="zh-CN" altLang="en-US"/>
            </a:p>
          </p:txBody>
        </p:sp>
        <p:sp>
          <p:nvSpPr>
            <p:cNvPr id="20486" name="AutoShape 64"/>
            <p:cNvSpPr>
              <a:spLocks noChangeArrowheads="1"/>
            </p:cNvSpPr>
            <p:nvPr/>
          </p:nvSpPr>
          <p:spPr bwMode="auto">
            <a:xfrm>
              <a:off x="4512" y="67"/>
              <a:ext cx="336" cy="96"/>
            </a:xfrm>
            <a:prstGeom prst="leftRightArrow">
              <a:avLst>
                <a:gd name="adj1" fmla="val 50000"/>
                <a:gd name="adj2" fmla="val 69984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7" name="Text Box 65"/>
            <p:cNvSpPr>
              <a:spLocks noChangeArrowheads="1"/>
            </p:cNvSpPr>
            <p:nvPr/>
          </p:nvSpPr>
          <p:spPr bwMode="auto">
            <a:xfrm>
              <a:off x="4816" y="0"/>
              <a:ext cx="16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结构体变量名</a:t>
              </a:r>
              <a:r>
                <a:rPr lang="en-US" b="1">
                  <a:solidFill>
                    <a:srgbClr val="009900"/>
                  </a:solidFill>
                  <a:sym typeface="Tahoma" pitchFamily="34" charset="0"/>
                </a:rPr>
                <a:t>. </a:t>
              </a:r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成员名</a:t>
              </a:r>
              <a:endParaRPr lang="zh-CN" altLang="en-US" sz="2000" b="1">
                <a:solidFill>
                  <a:schemeClr val="tx2"/>
                </a:solidFill>
                <a:sym typeface="Tahoma" pitchFamily="34" charset="0"/>
              </a:endParaRPr>
            </a:p>
          </p:txBody>
        </p:sp>
      </p:grpSp>
      <p:sp>
        <p:nvSpPr>
          <p:cNvPr id="20488" name="AutoShape 67"/>
          <p:cNvSpPr>
            <a:spLocks noChangeArrowheads="1"/>
          </p:cNvSpPr>
          <p:nvPr/>
        </p:nvSpPr>
        <p:spPr bwMode="auto">
          <a:xfrm>
            <a:off x="4595813" y="2657475"/>
            <a:ext cx="2489200" cy="1017588"/>
          </a:xfrm>
          <a:prstGeom prst="wedgeRectCallout">
            <a:avLst>
              <a:gd name="adj1" fmla="val -28000"/>
              <a:gd name="adj2" fmla="val -73968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  <a:endParaRPr lang="zh-CN" altLang="en-US"/>
          </a:p>
        </p:txBody>
      </p:sp>
      <p:sp>
        <p:nvSpPr>
          <p:cNvPr id="20489" name="Text Box 73"/>
          <p:cNvSpPr>
            <a:spLocks noChangeArrowheads="1"/>
          </p:cNvSpPr>
          <p:nvPr/>
        </p:nvSpPr>
        <p:spPr bwMode="auto">
          <a:xfrm>
            <a:off x="393700" y="3865260"/>
            <a:ext cx="3878972" cy="1941173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回顾指针：</a:t>
            </a:r>
            <a:endParaRPr lang="en-US" altLang="zh-CN" dirty="0" smtClean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n;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*p=&amp;n;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n=10;     // </a:t>
            </a:r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直接访问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sym typeface="Tahoma" pitchFamily="34" charset="0"/>
              </a:rPr>
              <a:t>*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p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=10;  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// </a:t>
            </a:r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间接访问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endParaRPr lang="en-US" dirty="0" smtClean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0490" name="Text Box 74"/>
          <p:cNvSpPr>
            <a:spLocks noChangeArrowheads="1"/>
          </p:cNvSpPr>
          <p:nvPr/>
        </p:nvSpPr>
        <p:spPr bwMode="auto">
          <a:xfrm>
            <a:off x="4691866" y="3885576"/>
            <a:ext cx="3839810" cy="1941173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student      stu1;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student      *p=&amp;stu1;</a:t>
            </a:r>
          </a:p>
          <a:p>
            <a:pPr algn="l"/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stu1.num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;  </a:t>
            </a:r>
          </a:p>
          <a:p>
            <a:pPr algn="l"/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(*p).</a:t>
            </a:r>
            <a:r>
              <a:rPr lang="en-US" dirty="0" err="1">
                <a:solidFill>
                  <a:srgbClr val="FF0000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</a:p>
          <a:p>
            <a:pPr algn="l"/>
            <a:r>
              <a:rPr lang="zh-CN" altLang="en-US" dirty="0" smtClean="0"/>
              <a:t>p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num</a:t>
            </a:r>
            <a:r>
              <a:rPr lang="zh-CN" altLang="en-US" dirty="0"/>
              <a:t>=101</a:t>
            </a:r>
            <a:r>
              <a:rPr lang="zh-CN" altLang="en-US" dirty="0" smtClean="0"/>
              <a:t>;</a:t>
            </a:r>
            <a:endParaRPr lang="en-US" altLang="zh-CN" dirty="0" smtClean="0"/>
          </a:p>
        </p:txBody>
      </p:sp>
      <p:sp>
        <p:nvSpPr>
          <p:cNvPr id="20491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120650"/>
            <a:ext cx="7772400" cy="546100"/>
          </a:xfrm>
          <a:ln/>
        </p:spPr>
        <p:txBody>
          <a:bodyPr/>
          <a:lstStyle/>
          <a:p>
            <a:pPr marL="342900" indent="-342900" algn="l"/>
            <a:r>
              <a:rPr lang="zh-CN" sz="2800"/>
              <a:t>使用结构体指针变量引用成员形式</a:t>
            </a:r>
            <a:endParaRPr lang="zh-CN"/>
          </a:p>
        </p:txBody>
      </p:sp>
      <p:sp>
        <p:nvSpPr>
          <p:cNvPr id="20492" name="AutoShape 67"/>
          <p:cNvSpPr>
            <a:spLocks noChangeArrowheads="1"/>
          </p:cNvSpPr>
          <p:nvPr/>
        </p:nvSpPr>
        <p:spPr bwMode="auto">
          <a:xfrm>
            <a:off x="393700" y="2657475"/>
            <a:ext cx="2489200" cy="1017588"/>
          </a:xfrm>
          <a:prstGeom prst="wedgeRectCallout">
            <a:avLst>
              <a:gd name="adj1" fmla="val -41528"/>
              <a:gd name="adj2" fmla="val -71602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2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结合方向：自右向左</a:t>
            </a:r>
          </a:p>
        </p:txBody>
      </p:sp>
      <p:sp>
        <p:nvSpPr>
          <p:cNvPr id="20493" name="AutoShape 67"/>
          <p:cNvSpPr>
            <a:spLocks noChangeArrowheads="1"/>
          </p:cNvSpPr>
          <p:nvPr/>
        </p:nvSpPr>
        <p:spPr bwMode="auto">
          <a:xfrm>
            <a:off x="2057400" y="950913"/>
            <a:ext cx="2489200" cy="1017587"/>
          </a:xfrm>
          <a:prstGeom prst="wedgeRectCallout">
            <a:avLst>
              <a:gd name="adj1" fmla="val -40565"/>
              <a:gd name="adj2" fmla="val 71421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成员运算符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 animBg="1" autoUpdateAnimBg="0"/>
      <p:bldP spid="20489" grpId="0" bldLvl="0" animBg="1" autoUpdateAnimBg="0"/>
      <p:bldP spid="20490" grpId="0" bldLvl="0" animBg="1" autoUpdateAnimBg="0"/>
      <p:bldP spid="20492" grpId="0" bldLvl="0" animBg="1" autoUpdateAnimBg="0"/>
      <p:bldP spid="20493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92-4234-400C-9064-555B2850EDC4}" type="slidenum">
              <a:rPr lang="zh-CN" altLang="en-US"/>
              <a:pPr/>
              <a:t>18</a:t>
            </a:fld>
            <a:endParaRPr lang="en-US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1950" y="1662113"/>
            <a:ext cx="8677878" cy="2909887"/>
          </a:xfrm>
          <a:ln/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3333FF"/>
                </a:solidFill>
              </a:rPr>
              <a:t>结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构体作为函数参数</a:t>
            </a:r>
            <a:endParaRPr lang="en-US" altLang="zh-CN" sz="2400" b="1" dirty="0" smtClean="0">
              <a:solidFill>
                <a:srgbClr val="3333FF"/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3333FF"/>
                </a:solidFill>
              </a:rPr>
              <a:t>用</a:t>
            </a:r>
            <a:r>
              <a:rPr lang="zh-CN" altLang="en-US" sz="2000" b="1" dirty="0">
                <a:solidFill>
                  <a:srgbClr val="3333FF"/>
                </a:solidFill>
              </a:rPr>
              <a:t>结构体变量的成员作参数</a:t>
            </a:r>
            <a:r>
              <a:rPr lang="en-US" sz="2000" b="1" dirty="0">
                <a:solidFill>
                  <a:srgbClr val="3333FF"/>
                </a:solidFill>
              </a:rPr>
              <a:t>----</a:t>
            </a:r>
            <a:r>
              <a:rPr lang="zh-CN" altLang="en-US" sz="2000" b="1" dirty="0">
                <a:solidFill>
                  <a:srgbClr val="FF0000"/>
                </a:solidFill>
              </a:rPr>
              <a:t>值传递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3333FF"/>
                </a:solidFill>
              </a:rPr>
              <a:t>用指向结构体变量的指针或数组作参数</a:t>
            </a:r>
            <a:r>
              <a:rPr lang="en-US" sz="2000" b="1" dirty="0">
                <a:solidFill>
                  <a:srgbClr val="3333FF"/>
                </a:solidFill>
              </a:rPr>
              <a:t>----</a:t>
            </a:r>
            <a:r>
              <a:rPr lang="zh-CN" altLang="en-US" sz="2000" b="1" dirty="0">
                <a:solidFill>
                  <a:srgbClr val="FF0000"/>
                </a:solidFill>
              </a:rPr>
              <a:t>地址传递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3333FF"/>
                </a:solidFill>
              </a:rPr>
              <a:t>用结构体变量作参数</a:t>
            </a:r>
            <a:r>
              <a:rPr lang="en-US" sz="2000" b="1" dirty="0">
                <a:solidFill>
                  <a:srgbClr val="3333FF"/>
                </a:solidFill>
              </a:rPr>
              <a:t>----</a:t>
            </a:r>
            <a:r>
              <a:rPr lang="zh-CN" altLang="en-US" sz="2000" b="1" dirty="0">
                <a:solidFill>
                  <a:srgbClr val="FF0000"/>
                </a:solidFill>
              </a:rPr>
              <a:t>多值传递</a:t>
            </a:r>
            <a:r>
              <a:rPr lang="zh-CN" altLang="en-US" sz="2000" b="1" dirty="0">
                <a:solidFill>
                  <a:srgbClr val="3333FF"/>
                </a:solidFill>
              </a:rPr>
              <a:t>，效率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低</a:t>
            </a:r>
            <a:endParaRPr lang="en-US" altLang="zh-CN" sz="2000" b="1" dirty="0" smtClean="0">
              <a:solidFill>
                <a:srgbClr val="3333FF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3333FF"/>
                </a:solidFill>
              </a:rPr>
              <a:t>结构体作为函数的返回值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19088" y="-22225"/>
            <a:ext cx="7772400" cy="1136650"/>
          </a:xfrm>
          <a:ln/>
        </p:spPr>
        <p:txBody>
          <a:bodyPr anchor="ctr"/>
          <a:lstStyle/>
          <a:p>
            <a:r>
              <a:rPr lang="zh-CN" sz="3200" b="1" dirty="0" smtClean="0"/>
              <a:t>结构体</a:t>
            </a:r>
            <a:r>
              <a:rPr lang="zh-CN" altLang="en-US" sz="3200" b="1" dirty="0"/>
              <a:t>与</a:t>
            </a:r>
            <a:r>
              <a:rPr lang="zh-CN" sz="3200" b="1" dirty="0" smtClean="0"/>
              <a:t>函数</a:t>
            </a:r>
            <a:endParaRPr lang="zh-CN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D6E4-8BDB-46B4-8C14-9FA6F061D583}" type="slidenum">
              <a:rPr lang="zh-CN" altLang="en-US"/>
              <a:pPr/>
              <a:t>19</a:t>
            </a:fld>
            <a:endParaRPr lang="en-US" sz="1800"/>
          </a:p>
        </p:txBody>
      </p:sp>
      <p:sp>
        <p:nvSpPr>
          <p:cNvPr id="23554" name="Text Box 180"/>
          <p:cNvSpPr>
            <a:spLocks noChangeArrowheads="1"/>
          </p:cNvSpPr>
          <p:nvPr/>
        </p:nvSpPr>
        <p:spPr bwMode="auto">
          <a:xfrm>
            <a:off x="1000125" y="363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3555" name="Rectangle 183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106363"/>
            <a:ext cx="7083425" cy="890587"/>
          </a:xfrm>
          <a:ln/>
        </p:spPr>
        <p:txBody>
          <a:bodyPr/>
          <a:lstStyle/>
          <a:p>
            <a:pPr algn="l"/>
            <a:r>
              <a:rPr lang="zh-CN" sz="2000" b="1" dirty="0">
                <a:solidFill>
                  <a:srgbClr val="3333FF"/>
                </a:solidFill>
              </a:rPr>
              <a:t>例  用结构体变量作函数参数</a:t>
            </a:r>
            <a:br>
              <a:rPr lang="zh-CN" sz="2000" b="1" dirty="0">
                <a:solidFill>
                  <a:srgbClr val="3333FF"/>
                </a:solidFill>
              </a:rPr>
            </a:br>
            <a:r>
              <a:rPr lang="zh-CN" sz="2000" b="1" dirty="0">
                <a:solidFill>
                  <a:srgbClr val="3333FF"/>
                </a:solidFill>
              </a:rPr>
              <a:t>（多值传递，效率低，单向传递，不能改变实参的值）</a:t>
            </a:r>
          </a:p>
        </p:txBody>
      </p:sp>
      <p:sp>
        <p:nvSpPr>
          <p:cNvPr id="23556" name="Text Box 2"/>
          <p:cNvSpPr>
            <a:spLocks noChangeArrowheads="1"/>
          </p:cNvSpPr>
          <p:nvPr/>
        </p:nvSpPr>
        <p:spPr bwMode="auto">
          <a:xfrm>
            <a:off x="236538" y="1160463"/>
            <a:ext cx="8766175" cy="1325562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sz="2000" dirty="0" err="1">
                <a:solidFill>
                  <a:srgbClr val="3333FF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 data {   </a:t>
            </a:r>
            <a:r>
              <a:rPr lang="en-US" sz="2000" dirty="0" err="1">
                <a:solidFill>
                  <a:srgbClr val="3333FF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 a, b, c; };</a:t>
            </a:r>
            <a:endParaRPr lang="zh-CN" altLang="en-US" sz="2000" dirty="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void main( )  {   </a:t>
            </a:r>
            <a:r>
              <a:rPr lang="en-US" sz="2000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data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=27;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=3;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arg.c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arg.a+arg.b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arg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);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}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void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 data 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parm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)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{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=18;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=5;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parm.c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*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}</a:t>
            </a:r>
          </a:p>
        </p:txBody>
      </p:sp>
      <p:grpSp>
        <p:nvGrpSpPr>
          <p:cNvPr id="23557" name="Group 125"/>
          <p:cNvGrpSpPr>
            <a:grpSpLocks/>
          </p:cNvGrpSpPr>
          <p:nvPr/>
        </p:nvGrpSpPr>
        <p:grpSpPr bwMode="auto">
          <a:xfrm>
            <a:off x="6667500" y="2830513"/>
            <a:ext cx="2190750" cy="3671887"/>
            <a:chOff x="0" y="0"/>
            <a:chExt cx="1450" cy="2400"/>
          </a:xfrm>
        </p:grpSpPr>
        <p:grpSp>
          <p:nvGrpSpPr>
            <p:cNvPr id="23558" name="Group 126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23559" name="AutoShape 127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60" name="Text Box 128"/>
              <p:cNvSpPr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561" name="AutoShape 129"/>
            <p:cNvSpPr>
              <a:spLocks noChangeArrowheads="1"/>
            </p:cNvSpPr>
            <p:nvPr/>
          </p:nvSpPr>
          <p:spPr bwMode="auto">
            <a:xfrm>
              <a:off x="8" y="0"/>
              <a:ext cx="960" cy="240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2" name="Line 130"/>
            <p:cNvSpPr>
              <a:spLocks noChangeShapeType="1"/>
            </p:cNvSpPr>
            <p:nvPr/>
          </p:nvSpPr>
          <p:spPr bwMode="auto">
            <a:xfrm>
              <a:off x="8" y="259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3" name="Line 131"/>
            <p:cNvSpPr>
              <a:spLocks noChangeShapeType="1"/>
            </p:cNvSpPr>
            <p:nvPr/>
          </p:nvSpPr>
          <p:spPr bwMode="auto">
            <a:xfrm>
              <a:off x="8" y="40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4" name="Line 132"/>
            <p:cNvSpPr>
              <a:spLocks noChangeShapeType="1"/>
            </p:cNvSpPr>
            <p:nvPr/>
          </p:nvSpPr>
          <p:spPr bwMode="auto">
            <a:xfrm>
              <a:off x="0" y="569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5" name="Line 133"/>
            <p:cNvSpPr>
              <a:spLocks noChangeShapeType="1"/>
            </p:cNvSpPr>
            <p:nvPr/>
          </p:nvSpPr>
          <p:spPr bwMode="auto">
            <a:xfrm>
              <a:off x="0" y="732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566" name="Group 134"/>
            <p:cNvGrpSpPr>
              <a:grpSpLocks/>
            </p:cNvGrpSpPr>
            <p:nvPr/>
          </p:nvGrpSpPr>
          <p:grpSpPr bwMode="auto">
            <a:xfrm>
              <a:off x="233" y="213"/>
              <a:ext cx="429" cy="587"/>
              <a:chOff x="0" y="0"/>
              <a:chExt cx="429" cy="693"/>
            </a:xfrm>
          </p:grpSpPr>
          <p:sp>
            <p:nvSpPr>
              <p:cNvPr id="23567" name="Text Box 1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568" name="Text Box 136"/>
              <p:cNvSpPr>
                <a:spLocks noChangeArrowheads="1"/>
              </p:cNvSpPr>
              <p:nvPr/>
            </p:nvSpPr>
            <p:spPr bwMode="auto">
              <a:xfrm>
                <a:off x="36" y="200"/>
                <a:ext cx="35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569" name="Text Box 137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570" name="Text Box 138"/>
            <p:cNvSpPr>
              <a:spLocks noChangeArrowheads="1"/>
            </p:cNvSpPr>
            <p:nvPr/>
          </p:nvSpPr>
          <p:spPr bwMode="auto">
            <a:xfrm>
              <a:off x="192" y="22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571" name="Group 139"/>
            <p:cNvGrpSpPr>
              <a:grpSpLocks/>
            </p:cNvGrpSpPr>
            <p:nvPr/>
          </p:nvGrpSpPr>
          <p:grpSpPr bwMode="auto">
            <a:xfrm>
              <a:off x="0" y="1008"/>
              <a:ext cx="1450" cy="888"/>
              <a:chOff x="0" y="0"/>
              <a:chExt cx="1450" cy="888"/>
            </a:xfrm>
          </p:grpSpPr>
          <p:sp>
            <p:nvSpPr>
              <p:cNvPr id="23572" name="Line 140"/>
              <p:cNvSpPr>
                <a:spLocks noChangeShapeType="1"/>
              </p:cNvSpPr>
              <p:nvPr/>
            </p:nvSpPr>
            <p:spPr bwMode="auto">
              <a:xfrm>
                <a:off x="8" y="295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3" name="Line 141"/>
              <p:cNvSpPr>
                <a:spLocks noChangeShapeType="1"/>
              </p:cNvSpPr>
              <p:nvPr/>
            </p:nvSpPr>
            <p:spPr bwMode="auto">
              <a:xfrm>
                <a:off x="0" y="480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4" name="Line 142"/>
              <p:cNvSpPr>
                <a:spLocks noChangeShapeType="1"/>
              </p:cNvSpPr>
              <p:nvPr/>
            </p:nvSpPr>
            <p:spPr bwMode="auto">
              <a:xfrm>
                <a:off x="8" y="665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5" name="Line 143"/>
              <p:cNvSpPr>
                <a:spLocks noChangeShapeType="1"/>
              </p:cNvSpPr>
              <p:nvPr/>
            </p:nvSpPr>
            <p:spPr bwMode="auto">
              <a:xfrm>
                <a:off x="0" y="864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6" name="Text Box 144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577" name="AutoShape 145"/>
              <p:cNvSpPr>
                <a:spLocks/>
              </p:cNvSpPr>
              <p:nvPr/>
            </p:nvSpPr>
            <p:spPr bwMode="auto">
              <a:xfrm>
                <a:off x="960" y="288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8" name="Text Box 146"/>
              <p:cNvSpPr>
                <a:spLocks noChangeArrowheads="1"/>
              </p:cNvSpPr>
              <p:nvPr/>
            </p:nvSpPr>
            <p:spPr bwMode="auto">
              <a:xfrm>
                <a:off x="1008" y="432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579" name="Group 147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48"/>
                <a:chOff x="0" y="0"/>
                <a:chExt cx="429" cy="648"/>
              </a:xfrm>
            </p:grpSpPr>
            <p:sp>
              <p:nvSpPr>
                <p:cNvPr id="23580" name="Text Box 1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 :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18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23581" name="Text Box 149"/>
                <p:cNvSpPr>
                  <a:spLocks noChangeArrowheads="1"/>
                </p:cNvSpPr>
                <p:nvPr/>
              </p:nvSpPr>
              <p:spPr bwMode="auto">
                <a:xfrm>
                  <a:off x="36" y="199"/>
                  <a:ext cx="35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b: 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5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23582" name="Text Box 150"/>
                <p:cNvSpPr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 :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90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</p:grpSp>
        </p:grpSp>
      </p:grpSp>
      <p:grpSp>
        <p:nvGrpSpPr>
          <p:cNvPr id="23583" name="Group 94"/>
          <p:cNvGrpSpPr>
            <a:grpSpLocks/>
          </p:cNvGrpSpPr>
          <p:nvPr/>
        </p:nvGrpSpPr>
        <p:grpSpPr bwMode="auto">
          <a:xfrm>
            <a:off x="1717675" y="2835275"/>
            <a:ext cx="2301875" cy="3429000"/>
            <a:chOff x="0" y="0"/>
            <a:chExt cx="1450" cy="2160"/>
          </a:xfrm>
        </p:grpSpPr>
        <p:grpSp>
          <p:nvGrpSpPr>
            <p:cNvPr id="23584" name="Group 95"/>
            <p:cNvGrpSpPr>
              <a:grpSpLocks/>
            </p:cNvGrpSpPr>
            <p:nvPr/>
          </p:nvGrpSpPr>
          <p:grpSpPr bwMode="auto">
            <a:xfrm>
              <a:off x="968" y="228"/>
              <a:ext cx="358" cy="416"/>
              <a:chOff x="0" y="0"/>
              <a:chExt cx="358" cy="558"/>
            </a:xfrm>
          </p:grpSpPr>
          <p:sp>
            <p:nvSpPr>
              <p:cNvPr id="23585" name="AutoShape 96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86" name="Text Box 97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587" name="AutoShape 98"/>
            <p:cNvSpPr>
              <a:spLocks noChangeArrowheads="1"/>
            </p:cNvSpPr>
            <p:nvPr/>
          </p:nvSpPr>
          <p:spPr bwMode="auto">
            <a:xfrm>
              <a:off x="8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88" name="Line 99"/>
            <p:cNvSpPr>
              <a:spLocks noChangeShapeType="1"/>
            </p:cNvSpPr>
            <p:nvPr/>
          </p:nvSpPr>
          <p:spPr bwMode="auto">
            <a:xfrm>
              <a:off x="8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89" name="Line 100"/>
            <p:cNvSpPr>
              <a:spLocks noChangeShapeType="1"/>
            </p:cNvSpPr>
            <p:nvPr/>
          </p:nvSpPr>
          <p:spPr bwMode="auto">
            <a:xfrm>
              <a:off x="8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90" name="Line 101"/>
            <p:cNvSpPr>
              <a:spLocks noChangeShapeType="1"/>
            </p:cNvSpPr>
            <p:nvPr/>
          </p:nvSpPr>
          <p:spPr bwMode="auto">
            <a:xfrm>
              <a:off x="0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91" name="Line 102"/>
            <p:cNvSpPr>
              <a:spLocks noChangeShapeType="1"/>
            </p:cNvSpPr>
            <p:nvPr/>
          </p:nvSpPr>
          <p:spPr bwMode="auto">
            <a:xfrm>
              <a:off x="0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592" name="Group 103"/>
            <p:cNvGrpSpPr>
              <a:grpSpLocks/>
            </p:cNvGrpSpPr>
            <p:nvPr/>
          </p:nvGrpSpPr>
          <p:grpSpPr bwMode="auto">
            <a:xfrm>
              <a:off x="233" y="240"/>
              <a:ext cx="429" cy="612"/>
              <a:chOff x="0" y="0"/>
              <a:chExt cx="429" cy="669"/>
            </a:xfrm>
          </p:grpSpPr>
          <p:sp>
            <p:nvSpPr>
              <p:cNvPr id="23593" name="Text Box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594" name="Text Box 105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595" name="Text Box 106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596" name="Text Box 107"/>
            <p:cNvSpPr>
              <a:spLocks noChangeArrowheads="1"/>
            </p:cNvSpPr>
            <p:nvPr/>
          </p:nvSpPr>
          <p:spPr bwMode="auto">
            <a:xfrm>
              <a:off x="192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597" name="Group 108"/>
            <p:cNvGrpSpPr>
              <a:grpSpLocks/>
            </p:cNvGrpSpPr>
            <p:nvPr/>
          </p:nvGrpSpPr>
          <p:grpSpPr bwMode="auto">
            <a:xfrm>
              <a:off x="0" y="942"/>
              <a:ext cx="1450" cy="879"/>
              <a:chOff x="0" y="0"/>
              <a:chExt cx="1450" cy="894"/>
            </a:xfrm>
          </p:grpSpPr>
          <p:sp>
            <p:nvSpPr>
              <p:cNvPr id="23598" name="Line 109"/>
              <p:cNvSpPr>
                <a:spLocks noChangeShapeType="1"/>
              </p:cNvSpPr>
              <p:nvPr/>
            </p:nvSpPr>
            <p:spPr bwMode="auto">
              <a:xfrm>
                <a:off x="8" y="297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99" name="Line 110"/>
              <p:cNvSpPr>
                <a:spLocks noChangeShapeType="1"/>
              </p:cNvSpPr>
              <p:nvPr/>
            </p:nvSpPr>
            <p:spPr bwMode="auto">
              <a:xfrm>
                <a:off x="0" y="482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0" name="Line 111"/>
              <p:cNvSpPr>
                <a:spLocks noChangeShapeType="1"/>
              </p:cNvSpPr>
              <p:nvPr/>
            </p:nvSpPr>
            <p:spPr bwMode="auto">
              <a:xfrm>
                <a:off x="8" y="667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1" name="Line 112"/>
              <p:cNvSpPr>
                <a:spLocks noChangeShapeType="1"/>
              </p:cNvSpPr>
              <p:nvPr/>
            </p:nvSpPr>
            <p:spPr bwMode="auto">
              <a:xfrm>
                <a:off x="0" y="86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2" name="Text Box 113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603" name="AutoShape 114"/>
              <p:cNvSpPr>
                <a:spLocks/>
              </p:cNvSpPr>
              <p:nvPr/>
            </p:nvSpPr>
            <p:spPr bwMode="auto">
              <a:xfrm>
                <a:off x="960" y="29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4" name="Text Box 115"/>
              <p:cNvSpPr>
                <a:spLocks noChangeArrowheads="1"/>
              </p:cNvSpPr>
              <p:nvPr/>
            </p:nvSpPr>
            <p:spPr bwMode="auto">
              <a:xfrm>
                <a:off x="1008" y="433"/>
                <a:ext cx="44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605" name="Group 116"/>
              <p:cNvGrpSpPr>
                <a:grpSpLocks/>
              </p:cNvGrpSpPr>
              <p:nvPr/>
            </p:nvGrpSpPr>
            <p:grpSpPr bwMode="auto">
              <a:xfrm>
                <a:off x="405" y="238"/>
                <a:ext cx="195" cy="656"/>
                <a:chOff x="0" y="0"/>
                <a:chExt cx="195" cy="656"/>
              </a:xfrm>
            </p:grpSpPr>
            <p:sp>
              <p:nvSpPr>
                <p:cNvPr id="23606" name="Text Box 117"/>
                <p:cNvSpPr>
                  <a:spLocks noChangeArrowheads="1"/>
                </p:cNvSpPr>
                <p:nvPr/>
              </p:nvSpPr>
              <p:spPr bwMode="auto">
                <a:xfrm>
                  <a:off x="4" y="0"/>
                  <a:ext cx="18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</a:t>
                  </a:r>
                </a:p>
              </p:txBody>
            </p:sp>
            <p:sp>
              <p:nvSpPr>
                <p:cNvPr id="23607" name="Text Box 118"/>
                <p:cNvSpPr>
                  <a:spLocks noChangeArrowheads="1"/>
                </p:cNvSpPr>
                <p:nvPr/>
              </p:nvSpPr>
              <p:spPr bwMode="auto">
                <a:xfrm>
                  <a:off x="0" y="201"/>
                  <a:ext cx="195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</a:t>
                  </a:r>
                </a:p>
              </p:txBody>
            </p:sp>
            <p:sp>
              <p:nvSpPr>
                <p:cNvPr id="23608" name="Text Box 119"/>
                <p:cNvSpPr>
                  <a:spLocks noChangeArrowheads="1"/>
                </p:cNvSpPr>
                <p:nvPr/>
              </p:nvSpPr>
              <p:spPr bwMode="auto">
                <a:xfrm>
                  <a:off x="4" y="398"/>
                  <a:ext cx="18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</a:t>
                  </a:r>
                </a:p>
              </p:txBody>
            </p:sp>
          </p:grpSp>
        </p:grpSp>
      </p:grpSp>
      <p:grpSp>
        <p:nvGrpSpPr>
          <p:cNvPr id="23609" name="Group 120"/>
          <p:cNvGrpSpPr>
            <a:grpSpLocks/>
          </p:cNvGrpSpPr>
          <p:nvPr/>
        </p:nvGrpSpPr>
        <p:grpSpPr bwMode="auto">
          <a:xfrm>
            <a:off x="1433513" y="3384550"/>
            <a:ext cx="203200" cy="2133600"/>
            <a:chOff x="0" y="0"/>
            <a:chExt cx="128" cy="1344"/>
          </a:xfrm>
        </p:grpSpPr>
        <p:sp>
          <p:nvSpPr>
            <p:cNvPr id="23610" name="AutoShape 121"/>
            <p:cNvSpPr>
              <a:spLocks/>
            </p:cNvSpPr>
            <p:nvPr/>
          </p:nvSpPr>
          <p:spPr bwMode="auto">
            <a:xfrm>
              <a:off x="0" y="0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00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1" name="AutoShape 122"/>
            <p:cNvSpPr>
              <a:spLocks/>
            </p:cNvSpPr>
            <p:nvPr/>
          </p:nvSpPr>
          <p:spPr bwMode="auto">
            <a:xfrm>
              <a:off x="16" y="192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2" name="AutoShape 123"/>
            <p:cNvSpPr>
              <a:spLocks/>
            </p:cNvSpPr>
            <p:nvPr/>
          </p:nvSpPr>
          <p:spPr bwMode="auto">
            <a:xfrm>
              <a:off x="16" y="384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23613" name="AutoShape 124"/>
          <p:cNvSpPr>
            <a:spLocks noChangeArrowheads="1"/>
          </p:cNvSpPr>
          <p:nvPr/>
        </p:nvSpPr>
        <p:spPr bwMode="auto">
          <a:xfrm>
            <a:off x="239713" y="3844925"/>
            <a:ext cx="1104900" cy="996950"/>
          </a:xfrm>
          <a:prstGeom prst="irregularSeal1">
            <a:avLst/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copy</a:t>
            </a:r>
            <a:endParaRPr lang="zh-CN" altLang="en-US"/>
          </a:p>
        </p:txBody>
      </p:sp>
      <p:grpSp>
        <p:nvGrpSpPr>
          <p:cNvPr id="23614" name="Group 94"/>
          <p:cNvGrpSpPr>
            <a:grpSpLocks/>
          </p:cNvGrpSpPr>
          <p:nvPr/>
        </p:nvGrpSpPr>
        <p:grpSpPr bwMode="auto">
          <a:xfrm>
            <a:off x="4260850" y="2846388"/>
            <a:ext cx="2301875" cy="3429000"/>
            <a:chOff x="0" y="0"/>
            <a:chExt cx="1450" cy="2160"/>
          </a:xfrm>
        </p:grpSpPr>
        <p:grpSp>
          <p:nvGrpSpPr>
            <p:cNvPr id="23615" name="Group 95"/>
            <p:cNvGrpSpPr>
              <a:grpSpLocks/>
            </p:cNvGrpSpPr>
            <p:nvPr/>
          </p:nvGrpSpPr>
          <p:grpSpPr bwMode="auto">
            <a:xfrm>
              <a:off x="968" y="228"/>
              <a:ext cx="358" cy="416"/>
              <a:chOff x="0" y="0"/>
              <a:chExt cx="358" cy="558"/>
            </a:xfrm>
          </p:grpSpPr>
          <p:sp>
            <p:nvSpPr>
              <p:cNvPr id="23616" name="AutoShape 96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17" name="Text Box 97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618" name="AutoShape 98"/>
            <p:cNvSpPr>
              <a:spLocks noChangeArrowheads="1"/>
            </p:cNvSpPr>
            <p:nvPr/>
          </p:nvSpPr>
          <p:spPr bwMode="auto">
            <a:xfrm>
              <a:off x="8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9" name="Line 99"/>
            <p:cNvSpPr>
              <a:spLocks noChangeShapeType="1"/>
            </p:cNvSpPr>
            <p:nvPr/>
          </p:nvSpPr>
          <p:spPr bwMode="auto">
            <a:xfrm>
              <a:off x="8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0" name="Line 100"/>
            <p:cNvSpPr>
              <a:spLocks noChangeShapeType="1"/>
            </p:cNvSpPr>
            <p:nvPr/>
          </p:nvSpPr>
          <p:spPr bwMode="auto">
            <a:xfrm>
              <a:off x="8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1" name="Line 101"/>
            <p:cNvSpPr>
              <a:spLocks noChangeShapeType="1"/>
            </p:cNvSpPr>
            <p:nvPr/>
          </p:nvSpPr>
          <p:spPr bwMode="auto">
            <a:xfrm>
              <a:off x="0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2" name="Line 102"/>
            <p:cNvSpPr>
              <a:spLocks noChangeShapeType="1"/>
            </p:cNvSpPr>
            <p:nvPr/>
          </p:nvSpPr>
          <p:spPr bwMode="auto">
            <a:xfrm>
              <a:off x="0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623" name="Group 103"/>
            <p:cNvGrpSpPr>
              <a:grpSpLocks/>
            </p:cNvGrpSpPr>
            <p:nvPr/>
          </p:nvGrpSpPr>
          <p:grpSpPr bwMode="auto">
            <a:xfrm>
              <a:off x="233" y="240"/>
              <a:ext cx="429" cy="612"/>
              <a:chOff x="0" y="0"/>
              <a:chExt cx="429" cy="669"/>
            </a:xfrm>
          </p:grpSpPr>
          <p:sp>
            <p:nvSpPr>
              <p:cNvPr id="23624" name="Text Box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625" name="Text Box 105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626" name="Text Box 106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627" name="Text Box 107"/>
            <p:cNvSpPr>
              <a:spLocks noChangeArrowheads="1"/>
            </p:cNvSpPr>
            <p:nvPr/>
          </p:nvSpPr>
          <p:spPr bwMode="auto">
            <a:xfrm>
              <a:off x="192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628" name="Group 108"/>
            <p:cNvGrpSpPr>
              <a:grpSpLocks/>
            </p:cNvGrpSpPr>
            <p:nvPr/>
          </p:nvGrpSpPr>
          <p:grpSpPr bwMode="auto">
            <a:xfrm>
              <a:off x="0" y="942"/>
              <a:ext cx="1450" cy="877"/>
              <a:chOff x="0" y="0"/>
              <a:chExt cx="1450" cy="892"/>
            </a:xfrm>
          </p:grpSpPr>
          <p:sp>
            <p:nvSpPr>
              <p:cNvPr id="23629" name="Line 109"/>
              <p:cNvSpPr>
                <a:spLocks noChangeShapeType="1"/>
              </p:cNvSpPr>
              <p:nvPr/>
            </p:nvSpPr>
            <p:spPr bwMode="auto">
              <a:xfrm>
                <a:off x="8" y="297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0" name="Line 110"/>
              <p:cNvSpPr>
                <a:spLocks noChangeShapeType="1"/>
              </p:cNvSpPr>
              <p:nvPr/>
            </p:nvSpPr>
            <p:spPr bwMode="auto">
              <a:xfrm>
                <a:off x="0" y="482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1" name="Line 111"/>
              <p:cNvSpPr>
                <a:spLocks noChangeShapeType="1"/>
              </p:cNvSpPr>
              <p:nvPr/>
            </p:nvSpPr>
            <p:spPr bwMode="auto">
              <a:xfrm>
                <a:off x="8" y="667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2" name="Line 112"/>
              <p:cNvSpPr>
                <a:spLocks noChangeShapeType="1"/>
              </p:cNvSpPr>
              <p:nvPr/>
            </p:nvSpPr>
            <p:spPr bwMode="auto">
              <a:xfrm>
                <a:off x="0" y="86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3" name="Text Box 113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634" name="AutoShape 114"/>
              <p:cNvSpPr>
                <a:spLocks/>
              </p:cNvSpPr>
              <p:nvPr/>
            </p:nvSpPr>
            <p:spPr bwMode="auto">
              <a:xfrm>
                <a:off x="960" y="29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5" name="Text Box 115"/>
              <p:cNvSpPr>
                <a:spLocks noChangeArrowheads="1"/>
              </p:cNvSpPr>
              <p:nvPr/>
            </p:nvSpPr>
            <p:spPr bwMode="auto">
              <a:xfrm>
                <a:off x="1008" y="433"/>
                <a:ext cx="44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636" name="Group 116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52"/>
                <a:chOff x="0" y="0"/>
                <a:chExt cx="429" cy="652"/>
              </a:xfrm>
            </p:grpSpPr>
            <p:sp>
              <p:nvSpPr>
                <p:cNvPr id="23637" name="Text Box 1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 :27</a:t>
                  </a:r>
                  <a:endParaRPr lang="zh-CN" altLang="en-US"/>
                </a:p>
              </p:txBody>
            </p:sp>
            <p:sp>
              <p:nvSpPr>
                <p:cNvPr id="23638" name="Text Box 118"/>
                <p:cNvSpPr>
                  <a:spLocks noChangeArrowheads="1"/>
                </p:cNvSpPr>
                <p:nvPr/>
              </p:nvSpPr>
              <p:spPr bwMode="auto">
                <a:xfrm>
                  <a:off x="36" y="200"/>
                  <a:ext cx="358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b: 3</a:t>
                  </a:r>
                  <a:endParaRPr lang="zh-CN" altLang="en-US"/>
                </a:p>
              </p:txBody>
            </p:sp>
            <p:sp>
              <p:nvSpPr>
                <p:cNvPr id="23639" name="Text Box 119"/>
                <p:cNvSpPr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 :30</a:t>
                  </a: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3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2A84-A36B-437D-AB39-1E3B53F4879E}" type="slidenum">
              <a:rPr lang="zh-CN" altLang="en-US"/>
              <a:pPr/>
              <a:t>2</a:t>
            </a:fld>
            <a:endParaRPr lang="en-US" sz="18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63550"/>
            <a:ext cx="7772400" cy="762000"/>
          </a:xfrm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9.1 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结构体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488" y="1030288"/>
            <a:ext cx="6875462" cy="2573337"/>
          </a:xfrm>
          <a:ln/>
        </p:spPr>
        <p:txBody>
          <a:bodyPr/>
          <a:lstStyle/>
          <a:p>
            <a:pPr marL="342900" indent="-342900" algn="l">
              <a:buFontTx/>
              <a:buBlip>
                <a:blip r:embed="rId3"/>
              </a:buBlip>
            </a:pPr>
            <a:endParaRPr lang="zh-CN" altLang="en-US" dirty="0"/>
          </a:p>
          <a:p>
            <a:pPr marL="742950" lvl="1" indent="-285750" algn="l">
              <a:buFont typeface="Wingdings" pitchFamily="2" charset="2"/>
              <a:buChar char="&amp;"/>
            </a:pPr>
            <a:r>
              <a:rPr lang="zh-CN" altLang="en-US" dirty="0"/>
              <a:t>结构体是一种</a:t>
            </a:r>
            <a:r>
              <a:rPr lang="zh-CN" altLang="en-US" dirty="0">
                <a:solidFill>
                  <a:schemeClr val="tx2"/>
                </a:solidFill>
              </a:rPr>
              <a:t>构造</a:t>
            </a:r>
            <a:r>
              <a:rPr lang="zh-CN" altLang="en-US" dirty="0"/>
              <a:t>数据类型</a:t>
            </a:r>
          </a:p>
          <a:p>
            <a:pPr marL="742950" lvl="1" indent="-285750" algn="l">
              <a:buFont typeface="Wingdings" pitchFamily="2" charset="2"/>
              <a:buChar char="&amp;"/>
            </a:pPr>
            <a:r>
              <a:rPr lang="zh-CN" altLang="en-US" dirty="0"/>
              <a:t>用途：把</a:t>
            </a:r>
            <a:r>
              <a:rPr lang="zh-CN" altLang="en-US" dirty="0">
                <a:solidFill>
                  <a:schemeClr val="tx2"/>
                </a:solidFill>
              </a:rPr>
              <a:t>不同类型</a:t>
            </a:r>
            <a:r>
              <a:rPr lang="zh-CN" altLang="en-US" dirty="0"/>
              <a:t>的数据组合成一个整体</a:t>
            </a:r>
            <a:r>
              <a:rPr lang="en-US" dirty="0"/>
              <a:t>-------</a:t>
            </a:r>
            <a:r>
              <a:rPr lang="zh-CN" altLang="en-US" dirty="0">
                <a:solidFill>
                  <a:schemeClr val="tx2"/>
                </a:solidFill>
              </a:rPr>
              <a:t>自定义</a:t>
            </a:r>
            <a:r>
              <a:rPr lang="zh-CN" altLang="en-US" dirty="0"/>
              <a:t>数据类型</a:t>
            </a:r>
          </a:p>
          <a:p>
            <a:pPr marL="742950" lvl="1" indent="-285750" algn="l">
              <a:buFontTx/>
              <a:buBlip>
                <a:blip r:embed="rId4"/>
              </a:buBlip>
            </a:pPr>
            <a:r>
              <a:rPr lang="zh-CN" altLang="en-US" dirty="0"/>
              <a:t>结构体类型定义</a:t>
            </a:r>
          </a:p>
        </p:txBody>
      </p:sp>
      <p:sp>
        <p:nvSpPr>
          <p:cNvPr id="4100" name="Text Box 6"/>
          <p:cNvSpPr>
            <a:spLocks noChangeArrowheads="1"/>
          </p:cNvSpPr>
          <p:nvPr/>
        </p:nvSpPr>
        <p:spPr bwMode="auto">
          <a:xfrm>
            <a:off x="2743200" y="3810000"/>
            <a:ext cx="3157538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</a:t>
            </a:r>
            <a:r>
              <a:rPr lang="en-US" sz="2000">
                <a:solidFill>
                  <a:schemeClr val="bg2"/>
                </a:solidFill>
                <a:sym typeface="Tahoma" pitchFamily="34" charset="0"/>
              </a:rPr>
              <a:t> [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结构体名</a:t>
            </a:r>
            <a:r>
              <a:rPr lang="en-US" sz="2000">
                <a:solidFill>
                  <a:schemeClr val="bg2"/>
                </a:solidFill>
                <a:sym typeface="Tahoma" pitchFamily="34" charset="0"/>
              </a:rPr>
              <a:t>]</a:t>
            </a:r>
            <a:endParaRPr 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003366"/>
                </a:solidFill>
                <a:sym typeface="Tahoma" pitchFamily="34" charset="0"/>
              </a:rPr>
              <a:t>{</a:t>
            </a:r>
            <a:endParaRPr 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003366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rgbClr val="003366"/>
                </a:solidFill>
                <a:sym typeface="Tahoma" pitchFamily="34" charset="0"/>
              </a:rPr>
              <a:t>；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</p:txBody>
      </p:sp>
      <p:sp>
        <p:nvSpPr>
          <p:cNvPr id="4101" name="AutoShape 7"/>
          <p:cNvSpPr>
            <a:spLocks noChangeArrowheads="1"/>
          </p:cNvSpPr>
          <p:nvPr/>
        </p:nvSpPr>
        <p:spPr bwMode="auto">
          <a:xfrm>
            <a:off x="6248400" y="4541838"/>
            <a:ext cx="2352675" cy="860425"/>
          </a:xfrm>
          <a:prstGeom prst="wedgeRectCallout">
            <a:avLst>
              <a:gd name="adj1" fmla="val -75366"/>
              <a:gd name="adj2" fmla="val -19560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成员类型可以是</a:t>
            </a:r>
          </a:p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基本型或构造型</a:t>
            </a:r>
            <a:endParaRPr lang="zh-CN" altLang="en-US"/>
          </a:p>
        </p:txBody>
      </p:sp>
      <p:sp>
        <p:nvSpPr>
          <p:cNvPr id="4102" name="AutoShape 8"/>
          <p:cNvSpPr>
            <a:spLocks noChangeArrowheads="1"/>
          </p:cNvSpPr>
          <p:nvPr/>
        </p:nvSpPr>
        <p:spPr bwMode="auto">
          <a:xfrm>
            <a:off x="304800" y="4953000"/>
            <a:ext cx="2266950" cy="860425"/>
          </a:xfrm>
          <a:prstGeom prst="wedgeRectCallout">
            <a:avLst>
              <a:gd name="adj1" fmla="val 62116"/>
              <a:gd name="adj2" fmla="val -140218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ea typeface="隶书" pitchFamily="49" charset="-122"/>
              </a:rPr>
              <a:t>struct</a:t>
            </a:r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</a:t>
            </a:r>
            <a:r>
              <a:rPr lang="zh-CN" altLang="en-US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关键字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endParaRPr lang="zh-CN" altLang="en-US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不能省略</a:t>
            </a:r>
            <a:endParaRPr lang="zh-CN" altLang="en-US"/>
          </a:p>
        </p:txBody>
      </p:sp>
      <p:sp>
        <p:nvSpPr>
          <p:cNvPr id="4103" name="AutoShape 9"/>
          <p:cNvSpPr>
            <a:spLocks noChangeArrowheads="1"/>
          </p:cNvSpPr>
          <p:nvPr/>
        </p:nvSpPr>
        <p:spPr bwMode="auto">
          <a:xfrm>
            <a:off x="6172200" y="3124200"/>
            <a:ext cx="2436813" cy="860425"/>
          </a:xfrm>
          <a:prstGeom prst="wedgeRectCallout">
            <a:avLst>
              <a:gd name="adj1" fmla="val -118727"/>
              <a:gd name="adj2" fmla="val 32468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合法标识符</a:t>
            </a:r>
          </a:p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可省</a:t>
            </a:r>
            <a:r>
              <a:rPr lang="en-US">
                <a:solidFill>
                  <a:srgbClr val="545472"/>
                </a:solidFill>
                <a:ea typeface="隶书" pitchFamily="49" charset="-122"/>
              </a:rPr>
              <a:t>:</a:t>
            </a:r>
            <a:r>
              <a:rPr lang="zh-CN" altLang="en-US">
                <a:solidFill>
                  <a:srgbClr val="009900"/>
                </a:solidFill>
                <a:ea typeface="隶书" pitchFamily="49" charset="-122"/>
              </a:rPr>
              <a:t>无名结构体</a:t>
            </a:r>
            <a:endParaRPr lang="zh-CN" altLang="en-US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2" grpId="0" animBg="1"/>
      <p:bldP spid="410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6862-4BA3-4A66-91E3-BCC7198B346B}" type="slidenum">
              <a:rPr lang="zh-CN" altLang="en-US"/>
              <a:pPr/>
              <a:t>20</a:t>
            </a:fld>
            <a:endParaRPr lang="en-US" sz="1800"/>
          </a:p>
        </p:txBody>
      </p:sp>
      <p:sp>
        <p:nvSpPr>
          <p:cNvPr id="24578" name="Text Box 2"/>
          <p:cNvSpPr>
            <a:spLocks noChangeArrowheads="1"/>
          </p:cNvSpPr>
          <p:nvPr/>
        </p:nvSpPr>
        <p:spPr bwMode="auto">
          <a:xfrm>
            <a:off x="393700" y="1377950"/>
            <a:ext cx="7705725" cy="4702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>
                <a:solidFill>
                  <a:srgbClr val="CC3300"/>
                </a:solidFill>
                <a:sym typeface="Tahoma" pitchFamily="34" charset="0"/>
              </a:rPr>
              <a:t>void func(struct data);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struct data arg;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arg.a=27;   arg.b=3;    arg.c=arg.a+arg.b;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func(arg);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parm)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printf("parm.a=%d parm.b=%d parm.c=%d\n",parm.a,parm.b,parm.c);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parm.a=18;     parm.b=5;    parm.c=parm.a*parm.b;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printf("parm.a=%d parm.b=%d parm.c=%d\n",parm.a,parm.b,parm.c);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/>
          </a:p>
        </p:txBody>
      </p:sp>
      <p:sp>
        <p:nvSpPr>
          <p:cNvPr id="24579" name="Text Box 180"/>
          <p:cNvSpPr>
            <a:spLocks noChangeArrowheads="1"/>
          </p:cNvSpPr>
          <p:nvPr/>
        </p:nvSpPr>
        <p:spPr bwMode="auto">
          <a:xfrm>
            <a:off x="1000125" y="363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4580" name="Rectangle 183"/>
          <p:cNvSpPr>
            <a:spLocks noGrp="1" noChangeArrowheads="1"/>
          </p:cNvSpPr>
          <p:nvPr>
            <p:ph type="title" idx="4294967295"/>
          </p:nvPr>
        </p:nvSpPr>
        <p:spPr>
          <a:xfrm>
            <a:off x="363538" y="128588"/>
            <a:ext cx="8572118" cy="892175"/>
          </a:xfrm>
          <a:ln/>
        </p:spPr>
        <p:txBody>
          <a:bodyPr/>
          <a:lstStyle/>
          <a:p>
            <a:pPr algn="l"/>
            <a:r>
              <a:rPr lang="zh-CN" sz="2400" b="1" dirty="0">
                <a:solidFill>
                  <a:srgbClr val="3333FF"/>
                </a:solidFill>
              </a:rPr>
              <a:t>例  用结构体变量作函数参数</a:t>
            </a:r>
            <a:br>
              <a:rPr lang="zh-CN" sz="2400" b="1" dirty="0">
                <a:solidFill>
                  <a:srgbClr val="3333FF"/>
                </a:solidFill>
              </a:rPr>
            </a:br>
            <a:r>
              <a:rPr lang="zh-CN" altLang="zh-CN" sz="2400" b="1" dirty="0" smtClean="0">
                <a:solidFill>
                  <a:srgbClr val="3333FF"/>
                </a:solidFill>
              </a:rPr>
              <a:t>（多值传递，效率低，单向传递，不能改变实参的值）</a:t>
            </a:r>
            <a:endParaRPr lang="zh-CN" sz="24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E30D-3392-4DFA-85E5-DDB3564C4C3F}" type="slidenum">
              <a:rPr lang="zh-CN" altLang="en-US"/>
              <a:pPr/>
              <a:t>21</a:t>
            </a:fld>
            <a:endParaRPr lang="en-US" sz="1800"/>
          </a:p>
        </p:txBody>
      </p:sp>
      <p:grpSp>
        <p:nvGrpSpPr>
          <p:cNvPr id="28674" name="Group 60"/>
          <p:cNvGrpSpPr>
            <a:grpSpLocks/>
          </p:cNvGrpSpPr>
          <p:nvPr/>
        </p:nvGrpSpPr>
        <p:grpSpPr bwMode="auto">
          <a:xfrm>
            <a:off x="7116763" y="2727325"/>
            <a:ext cx="1885950" cy="2749550"/>
            <a:chOff x="0" y="0"/>
            <a:chExt cx="1326" cy="1776"/>
          </a:xfrm>
        </p:grpSpPr>
        <p:grpSp>
          <p:nvGrpSpPr>
            <p:cNvPr id="28675" name="Group 61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28676" name="AutoShape 62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677" name="Text Box 63"/>
              <p:cNvSpPr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678" name="AutoShape 64"/>
            <p:cNvSpPr>
              <a:spLocks noChangeArrowheads="1"/>
            </p:cNvSpPr>
            <p:nvPr/>
          </p:nvSpPr>
          <p:spPr bwMode="auto">
            <a:xfrm>
              <a:off x="8" y="0"/>
              <a:ext cx="960" cy="17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79" name="Line 65"/>
            <p:cNvSpPr>
              <a:spLocks noChangeShapeType="1"/>
            </p:cNvSpPr>
            <p:nvPr/>
          </p:nvSpPr>
          <p:spPr bwMode="auto">
            <a:xfrm>
              <a:off x="8" y="306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0" name="Line 66"/>
            <p:cNvSpPr>
              <a:spLocks noChangeShapeType="1"/>
            </p:cNvSpPr>
            <p:nvPr/>
          </p:nvSpPr>
          <p:spPr bwMode="auto">
            <a:xfrm>
              <a:off x="8" y="48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1" name="Line 67"/>
            <p:cNvSpPr>
              <a:spLocks noChangeShapeType="1"/>
            </p:cNvSpPr>
            <p:nvPr/>
          </p:nvSpPr>
          <p:spPr bwMode="auto">
            <a:xfrm>
              <a:off x="0" y="67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2" name="Line 68"/>
            <p:cNvSpPr>
              <a:spLocks noChangeShapeType="1"/>
            </p:cNvSpPr>
            <p:nvPr/>
          </p:nvSpPr>
          <p:spPr bwMode="auto">
            <a:xfrm>
              <a:off x="0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683" name="Group 69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8684" name="Text Box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18</a:t>
                </a:r>
                <a:endParaRPr lang="zh-CN" altLang="en-US"/>
              </a:p>
            </p:txBody>
          </p:sp>
          <p:sp>
            <p:nvSpPr>
              <p:cNvPr id="28685" name="Text Box 71"/>
              <p:cNvSpPr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5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686" name="Text Box 72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90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687" name="Text Box 73"/>
            <p:cNvSpPr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</p:grpSp>
      <p:grpSp>
        <p:nvGrpSpPr>
          <p:cNvPr id="28688" name="Group 74"/>
          <p:cNvGrpSpPr>
            <a:grpSpLocks/>
          </p:cNvGrpSpPr>
          <p:nvPr/>
        </p:nvGrpSpPr>
        <p:grpSpPr bwMode="auto">
          <a:xfrm>
            <a:off x="271463" y="2809875"/>
            <a:ext cx="1724025" cy="3184525"/>
            <a:chOff x="0" y="0"/>
            <a:chExt cx="1326" cy="1968"/>
          </a:xfrm>
        </p:grpSpPr>
        <p:sp>
          <p:nvSpPr>
            <p:cNvPr id="28689" name="AutoShape 75"/>
            <p:cNvSpPr>
              <a:spLocks/>
            </p:cNvSpPr>
            <p:nvPr/>
          </p:nvSpPr>
          <p:spPr bwMode="auto">
            <a:xfrm>
              <a:off x="968" y="306"/>
              <a:ext cx="88" cy="558"/>
            </a:xfrm>
            <a:prstGeom prst="rightBrace">
              <a:avLst>
                <a:gd name="adj1" fmla="val 52841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0" name="Text Box 76"/>
            <p:cNvSpPr>
              <a:spLocks noChangeArrowheads="1"/>
            </p:cNvSpPr>
            <p:nvPr/>
          </p:nvSpPr>
          <p:spPr bwMode="auto">
            <a:xfrm>
              <a:off x="1008" y="432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arg</a:t>
              </a:r>
              <a:endParaRPr lang="zh-CN" altLang="en-US"/>
            </a:p>
          </p:txBody>
        </p:sp>
        <p:sp>
          <p:nvSpPr>
            <p:cNvPr id="28691" name="AutoShape 77"/>
            <p:cNvSpPr>
              <a:spLocks noChangeArrowheads="1"/>
            </p:cNvSpPr>
            <p:nvPr/>
          </p:nvSpPr>
          <p:spPr bwMode="auto">
            <a:xfrm>
              <a:off x="8" y="0"/>
              <a:ext cx="960" cy="196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2" name="Line 78"/>
            <p:cNvSpPr>
              <a:spLocks noChangeShapeType="1"/>
            </p:cNvSpPr>
            <p:nvPr/>
          </p:nvSpPr>
          <p:spPr bwMode="auto">
            <a:xfrm>
              <a:off x="8" y="306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3" name="Line 79"/>
            <p:cNvSpPr>
              <a:spLocks noChangeShapeType="1"/>
            </p:cNvSpPr>
            <p:nvPr/>
          </p:nvSpPr>
          <p:spPr bwMode="auto">
            <a:xfrm>
              <a:off x="8" y="48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4" name="Line 80"/>
            <p:cNvSpPr>
              <a:spLocks noChangeShapeType="1"/>
            </p:cNvSpPr>
            <p:nvPr/>
          </p:nvSpPr>
          <p:spPr bwMode="auto">
            <a:xfrm>
              <a:off x="0" y="67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5" name="Line 81"/>
            <p:cNvSpPr>
              <a:spLocks noChangeShapeType="1"/>
            </p:cNvSpPr>
            <p:nvPr/>
          </p:nvSpPr>
          <p:spPr bwMode="auto">
            <a:xfrm>
              <a:off x="0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696" name="Group 82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8697" name="Text Box 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8698" name="Text Box 84"/>
              <p:cNvSpPr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8699" name="Text Box 85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8700" name="Text Box 86"/>
            <p:cNvSpPr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</p:grpSp>
      <p:sp>
        <p:nvSpPr>
          <p:cNvPr id="28701" name="Text Box 89"/>
          <p:cNvSpPr>
            <a:spLocks noChangeArrowheads="1"/>
          </p:cNvSpPr>
          <p:nvPr/>
        </p:nvSpPr>
        <p:spPr bwMode="auto">
          <a:xfrm>
            <a:off x="1111250" y="307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28702" name="Group 96"/>
          <p:cNvGrpSpPr>
            <a:grpSpLocks/>
          </p:cNvGrpSpPr>
          <p:nvPr/>
        </p:nvGrpSpPr>
        <p:grpSpPr bwMode="auto">
          <a:xfrm>
            <a:off x="2181225" y="2741613"/>
            <a:ext cx="2366963" cy="3295650"/>
            <a:chOff x="0" y="0"/>
            <a:chExt cx="1534" cy="2160"/>
          </a:xfrm>
        </p:grpSpPr>
        <p:grpSp>
          <p:nvGrpSpPr>
            <p:cNvPr id="28703" name="Group 4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28704" name="AutoShape 5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05" name="Text Box 6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706" name="AutoShape 7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7" name="Line 8"/>
            <p:cNvSpPr>
              <a:spLocks noChangeShapeType="1"/>
            </p:cNvSpPr>
            <p:nvPr/>
          </p:nvSpPr>
          <p:spPr bwMode="auto">
            <a:xfrm>
              <a:off x="164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8" name="Line 9"/>
            <p:cNvSpPr>
              <a:spLocks noChangeShapeType="1"/>
            </p:cNvSpPr>
            <p:nvPr/>
          </p:nvSpPr>
          <p:spPr bwMode="auto">
            <a:xfrm>
              <a:off x="164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9" name="Line 10"/>
            <p:cNvSpPr>
              <a:spLocks noChangeShapeType="1"/>
            </p:cNvSpPr>
            <p:nvPr/>
          </p:nvSpPr>
          <p:spPr bwMode="auto">
            <a:xfrm>
              <a:off x="156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0" name="Line 11"/>
            <p:cNvSpPr>
              <a:spLocks noChangeShapeType="1"/>
            </p:cNvSpPr>
            <p:nvPr/>
          </p:nvSpPr>
          <p:spPr bwMode="auto">
            <a:xfrm>
              <a:off x="156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711" name="Group 12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8712" name="Text Box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8713" name="Text Box 14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8714" name="Text Box 15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8715" name="Text Box 16"/>
            <p:cNvSpPr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sp>
          <p:nvSpPr>
            <p:cNvPr id="28716" name="Line 18"/>
            <p:cNvSpPr>
              <a:spLocks noChangeShapeType="1"/>
            </p:cNvSpPr>
            <p:nvPr/>
          </p:nvSpPr>
          <p:spPr bwMode="auto">
            <a:xfrm>
              <a:off x="164" y="1234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7" name="Line 19"/>
            <p:cNvSpPr>
              <a:spLocks noChangeShapeType="1"/>
            </p:cNvSpPr>
            <p:nvPr/>
          </p:nvSpPr>
          <p:spPr bwMode="auto">
            <a:xfrm>
              <a:off x="156" y="1416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8" name="Line 20"/>
            <p:cNvSpPr>
              <a:spLocks noChangeShapeType="1"/>
            </p:cNvSpPr>
            <p:nvPr/>
          </p:nvSpPr>
          <p:spPr bwMode="auto">
            <a:xfrm>
              <a:off x="164" y="159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9" name="Line 21"/>
            <p:cNvSpPr>
              <a:spLocks noChangeShapeType="1"/>
            </p:cNvSpPr>
            <p:nvPr/>
          </p:nvSpPr>
          <p:spPr bwMode="auto">
            <a:xfrm>
              <a:off x="156" y="1793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20" name="Text Box 22"/>
            <p:cNvSpPr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(func)</a:t>
              </a:r>
              <a:endParaRPr lang="zh-CN" altLang="en-US"/>
            </a:p>
          </p:txBody>
        </p:sp>
        <p:sp>
          <p:nvSpPr>
            <p:cNvPr id="28721" name="Text Box 24"/>
            <p:cNvSpPr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parm</a:t>
              </a:r>
              <a:endParaRPr lang="zh-CN" altLang="en-US"/>
            </a:p>
          </p:txBody>
        </p:sp>
        <p:grpSp>
          <p:nvGrpSpPr>
            <p:cNvPr id="28722" name="Group 95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8723" name="Line 91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24" name="Line 92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1044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25" name="Line 9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26" name="Text Box 94"/>
            <p:cNvSpPr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****</a:t>
              </a:r>
              <a:endParaRPr lang="zh-CN" altLang="en-US"/>
            </a:p>
          </p:txBody>
        </p:sp>
      </p:grpSp>
      <p:grpSp>
        <p:nvGrpSpPr>
          <p:cNvPr id="28727" name="Group 97"/>
          <p:cNvGrpSpPr>
            <a:grpSpLocks/>
          </p:cNvGrpSpPr>
          <p:nvPr/>
        </p:nvGrpSpPr>
        <p:grpSpPr bwMode="auto">
          <a:xfrm>
            <a:off x="4776788" y="2768600"/>
            <a:ext cx="2068512" cy="3173413"/>
            <a:chOff x="0" y="0"/>
            <a:chExt cx="1534" cy="2160"/>
          </a:xfrm>
        </p:grpSpPr>
        <p:grpSp>
          <p:nvGrpSpPr>
            <p:cNvPr id="28728" name="Group 98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28729" name="AutoShape 99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0" name="Text Box 100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731" name="AutoShape 101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2" name="Line 102"/>
            <p:cNvSpPr>
              <a:spLocks noChangeShapeType="1"/>
            </p:cNvSpPr>
            <p:nvPr/>
          </p:nvSpPr>
          <p:spPr bwMode="auto">
            <a:xfrm>
              <a:off x="164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3" name="Line 103"/>
            <p:cNvSpPr>
              <a:spLocks noChangeShapeType="1"/>
            </p:cNvSpPr>
            <p:nvPr/>
          </p:nvSpPr>
          <p:spPr bwMode="auto">
            <a:xfrm>
              <a:off x="164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4" name="Line 104"/>
            <p:cNvSpPr>
              <a:spLocks noChangeShapeType="1"/>
            </p:cNvSpPr>
            <p:nvPr/>
          </p:nvSpPr>
          <p:spPr bwMode="auto">
            <a:xfrm>
              <a:off x="156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5" name="Line 105"/>
            <p:cNvSpPr>
              <a:spLocks noChangeShapeType="1"/>
            </p:cNvSpPr>
            <p:nvPr/>
          </p:nvSpPr>
          <p:spPr bwMode="auto">
            <a:xfrm>
              <a:off x="156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736" name="Group 106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8737" name="Text Box 10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18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8" name="Text Box 108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 5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9" name="Text Box 109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:90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40" name="Text Box 110"/>
            <p:cNvSpPr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sp>
          <p:nvSpPr>
            <p:cNvPr id="28741" name="Line 111"/>
            <p:cNvSpPr>
              <a:spLocks noChangeShapeType="1"/>
            </p:cNvSpPr>
            <p:nvPr/>
          </p:nvSpPr>
          <p:spPr bwMode="auto">
            <a:xfrm>
              <a:off x="164" y="1234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2" name="Line 112"/>
            <p:cNvSpPr>
              <a:spLocks noChangeShapeType="1"/>
            </p:cNvSpPr>
            <p:nvPr/>
          </p:nvSpPr>
          <p:spPr bwMode="auto">
            <a:xfrm>
              <a:off x="156" y="1416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3" name="Line 113"/>
            <p:cNvSpPr>
              <a:spLocks noChangeShapeType="1"/>
            </p:cNvSpPr>
            <p:nvPr/>
          </p:nvSpPr>
          <p:spPr bwMode="auto">
            <a:xfrm>
              <a:off x="164" y="159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4" name="Line 114"/>
            <p:cNvSpPr>
              <a:spLocks noChangeShapeType="1"/>
            </p:cNvSpPr>
            <p:nvPr/>
          </p:nvSpPr>
          <p:spPr bwMode="auto">
            <a:xfrm>
              <a:off x="156" y="1793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5" name="Text Box 115"/>
            <p:cNvSpPr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(func)</a:t>
              </a:r>
              <a:endParaRPr lang="zh-CN" altLang="en-US"/>
            </a:p>
          </p:txBody>
        </p:sp>
        <p:sp>
          <p:nvSpPr>
            <p:cNvPr id="28746" name="Text Box 116"/>
            <p:cNvSpPr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parm</a:t>
              </a:r>
              <a:endParaRPr lang="zh-CN" altLang="en-US"/>
            </a:p>
          </p:txBody>
        </p:sp>
        <p:grpSp>
          <p:nvGrpSpPr>
            <p:cNvPr id="28747" name="Group 117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8748" name="Line 118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49" name="Line 119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1044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50" name="Line 1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51" name="Text Box 121"/>
            <p:cNvSpPr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****</a:t>
              </a:r>
              <a:endParaRPr lang="zh-CN" altLang="en-US"/>
            </a:p>
          </p:txBody>
        </p:sp>
      </p:grpSp>
      <p:sp>
        <p:nvSpPr>
          <p:cNvPr id="28752" name="Rectangle 1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054725" cy="922338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  <a:t>例  用结构体指针变量作函数参数</a:t>
            </a:r>
            <a:b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sz="2400" b="1">
                <a:solidFill>
                  <a:srgbClr val="3333FF"/>
                </a:solidFill>
              </a:rPr>
              <a:t>（地址传递，双向传递，可以改变实参的值）</a:t>
            </a:r>
            <a:endParaRPr lang="zh-CN" sz="2400" b="1">
              <a:solidFill>
                <a:srgbClr val="3333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753" name="Text Box 2"/>
          <p:cNvSpPr>
            <a:spLocks noChangeArrowheads="1"/>
          </p:cNvSpPr>
          <p:nvPr/>
        </p:nvSpPr>
        <p:spPr bwMode="auto">
          <a:xfrm>
            <a:off x="236538" y="881063"/>
            <a:ext cx="8766175" cy="163353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 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 )  {   struct data arg;  arg.a=27;   arg.b=3;    arg.c=arg.a+arg.b;</a:t>
            </a: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func(&amp;arg);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}</a:t>
            </a: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 *parm)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{parm-&gt;a=18;     parm-&gt;b=5;    parm-&gt;c=parm-&gt;a*parm-&gt;b; }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9CF-925E-4EC5-98A2-1D306C879595}" type="slidenum">
              <a:rPr lang="zh-CN" altLang="en-US"/>
              <a:pPr/>
              <a:t>22</a:t>
            </a:fld>
            <a:endParaRPr lang="en-US" sz="1800"/>
          </a:p>
        </p:txBody>
      </p:sp>
      <p:sp>
        <p:nvSpPr>
          <p:cNvPr id="30722" name="Text Box 2"/>
          <p:cNvSpPr>
            <a:spLocks noChangeArrowheads="1"/>
          </p:cNvSpPr>
          <p:nvPr/>
        </p:nvSpPr>
        <p:spPr bwMode="auto">
          <a:xfrm>
            <a:off x="141288" y="1447800"/>
            <a:ext cx="8686800" cy="4702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>
                <a:solidFill>
                  <a:srgbClr val="CC3300"/>
                </a:solidFill>
                <a:sym typeface="Tahoma" pitchFamily="34" charset="0"/>
              </a:rPr>
              <a:t>void func(struct data  *parm);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struct data arg;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arg.a=27;   arg.b=3;    arg.c=arg.a+arg.b;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func(&amp;arg);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 *parm)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printf("parm-&gt;a=%d parm-&gt;b=%d parm-&gt;c=%d\n",parm-&gt;a,parm-&gt;b,parm-&gt;c);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parm-&gt;a=18;     parm-&gt;b=5;    parm-&gt;c=parm-&gt;a*parm-&gt;b;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printf("parm-&gt;a=%d parm-&gt;b=%d parm-&gt;c=%d\n",parm-&gt;a,parm-&gt;b,parm-&gt;c);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/>
          </a:p>
        </p:txBody>
      </p:sp>
      <p:sp>
        <p:nvSpPr>
          <p:cNvPr id="30723" name="Text Box 89"/>
          <p:cNvSpPr>
            <a:spLocks noChangeArrowheads="1"/>
          </p:cNvSpPr>
          <p:nvPr/>
        </p:nvSpPr>
        <p:spPr bwMode="auto">
          <a:xfrm>
            <a:off x="1111250" y="307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0724" name="Rectangle 1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054725" cy="922338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  <a:t>例  用结构体指针变量作函数参数</a:t>
            </a:r>
            <a:b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sz="2400" b="1">
                <a:solidFill>
                  <a:srgbClr val="3333FF"/>
                </a:solidFill>
              </a:rPr>
              <a:t>（地址传递）</a:t>
            </a:r>
            <a:endParaRPr lang="zh-CN" sz="2400" b="1">
              <a:solidFill>
                <a:srgbClr val="3333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231493" y="1072138"/>
            <a:ext cx="876203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020BC4"/>
                </a:solidFill>
              </a:rPr>
              <a:t>　　</a:t>
            </a:r>
            <a:r>
              <a:rPr lang="zh-CN" altLang="en-US" dirty="0" smtClean="0">
                <a:solidFill>
                  <a:srgbClr val="020BC4"/>
                </a:solidFill>
              </a:rPr>
              <a:t>函数</a:t>
            </a:r>
            <a:r>
              <a:rPr lang="zh-CN" altLang="en-US" dirty="0">
                <a:solidFill>
                  <a:srgbClr val="020BC4"/>
                </a:solidFill>
              </a:rPr>
              <a:t>在处理结构体类型时</a:t>
            </a:r>
            <a:r>
              <a:rPr lang="zh-CN" altLang="en-US" dirty="0" smtClean="0">
                <a:solidFill>
                  <a:srgbClr val="020BC4"/>
                </a:solidFill>
              </a:rPr>
              <a:t>，将</a:t>
            </a:r>
            <a:r>
              <a:rPr lang="zh-CN" altLang="en-US" dirty="0">
                <a:solidFill>
                  <a:srgbClr val="020BC4"/>
                </a:solidFill>
              </a:rPr>
              <a:t>其模块化为简单类型来计算</a:t>
            </a:r>
            <a:r>
              <a:rPr lang="zh-CN" altLang="en-US" dirty="0" smtClean="0">
                <a:solidFill>
                  <a:srgbClr val="020BC4"/>
                </a:solidFill>
              </a:rPr>
              <a:t>结果，返回</a:t>
            </a:r>
            <a:r>
              <a:rPr lang="zh-CN" altLang="en-US" dirty="0">
                <a:solidFill>
                  <a:srgbClr val="020BC4"/>
                </a:solidFill>
              </a:rPr>
              <a:t>结构体所有成员的值</a:t>
            </a:r>
            <a:r>
              <a:rPr lang="zh-CN" altLang="en-US" dirty="0" smtClean="0">
                <a:solidFill>
                  <a:srgbClr val="020BC4"/>
                </a:solidFill>
              </a:rPr>
              <a:t>。</a:t>
            </a:r>
            <a:r>
              <a:rPr lang="zh-CN" altLang="en-US" dirty="0">
                <a:solidFill>
                  <a:srgbClr val="020BC4"/>
                </a:solidFill>
              </a:rPr>
              <a:t>　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519" y="127321"/>
            <a:ext cx="493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20BC4"/>
                </a:solidFill>
              </a:rPr>
              <a:t>结构体作为函数的返回</a:t>
            </a:r>
            <a:r>
              <a:rPr lang="zh-CN" altLang="en-US" b="1" dirty="0" smtClean="0">
                <a:solidFill>
                  <a:srgbClr val="020BC4"/>
                </a:solidFill>
              </a:rPr>
              <a:t>值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1746" y="2723357"/>
            <a:ext cx="368076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rgbClr val="020BC4"/>
                </a:solidFill>
              </a:rPr>
              <a:t>struct</a:t>
            </a:r>
            <a:r>
              <a:rPr lang="en-US" altLang="zh-CN" b="1" dirty="0" smtClean="0">
                <a:solidFill>
                  <a:srgbClr val="020BC4"/>
                </a:solidFill>
              </a:rPr>
              <a:t> student fun( …) </a:t>
            </a:r>
          </a:p>
          <a:p>
            <a:pPr algn="l"/>
            <a:r>
              <a:rPr lang="en-US" altLang="zh-CN" b="1" dirty="0" smtClean="0">
                <a:solidFill>
                  <a:srgbClr val="020BC4"/>
                </a:solidFill>
              </a:rPr>
              <a:t>{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 </a:t>
            </a:r>
            <a:r>
              <a:rPr lang="en-US" altLang="zh-CN" b="1" dirty="0" smtClean="0">
                <a:solidFill>
                  <a:srgbClr val="020BC4"/>
                </a:solidFill>
              </a:rPr>
              <a:t>  </a:t>
            </a:r>
            <a:r>
              <a:rPr lang="en-US" altLang="zh-CN" b="1" dirty="0" err="1" smtClean="0">
                <a:solidFill>
                  <a:srgbClr val="020BC4"/>
                </a:solidFill>
              </a:rPr>
              <a:t>struct</a:t>
            </a:r>
            <a:r>
              <a:rPr lang="en-US" altLang="zh-CN" b="1" dirty="0" smtClean="0">
                <a:solidFill>
                  <a:srgbClr val="020BC4"/>
                </a:solidFill>
              </a:rPr>
              <a:t> student </a:t>
            </a:r>
            <a:r>
              <a:rPr lang="en-US" altLang="zh-CN" b="1" dirty="0" err="1" smtClean="0">
                <a:solidFill>
                  <a:srgbClr val="020BC4"/>
                </a:solidFill>
              </a:rPr>
              <a:t>stu</a:t>
            </a:r>
            <a:r>
              <a:rPr lang="en-US" altLang="zh-CN" b="1" dirty="0" smtClean="0">
                <a:solidFill>
                  <a:srgbClr val="020BC4"/>
                </a:solidFill>
              </a:rPr>
              <a:t>;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 </a:t>
            </a:r>
            <a:r>
              <a:rPr lang="en-US" altLang="zh-CN" b="1" dirty="0" smtClean="0">
                <a:solidFill>
                  <a:srgbClr val="020BC4"/>
                </a:solidFill>
              </a:rPr>
              <a:t>   …;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 </a:t>
            </a:r>
            <a:r>
              <a:rPr lang="en-US" altLang="zh-CN" b="1" dirty="0" smtClean="0">
                <a:solidFill>
                  <a:srgbClr val="020BC4"/>
                </a:solidFill>
              </a:rPr>
              <a:t>   return </a:t>
            </a:r>
            <a:r>
              <a:rPr lang="en-US" altLang="zh-CN" b="1" dirty="0" err="1" smtClean="0">
                <a:solidFill>
                  <a:srgbClr val="020BC4"/>
                </a:solidFill>
              </a:rPr>
              <a:t>stu</a:t>
            </a:r>
            <a:r>
              <a:rPr lang="en-US" altLang="zh-CN" b="1" dirty="0" smtClean="0">
                <a:solidFill>
                  <a:srgbClr val="020BC4"/>
                </a:solidFill>
              </a:rPr>
              <a:t>;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}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23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605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519" y="127321"/>
            <a:ext cx="493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20BC4"/>
                </a:solidFill>
              </a:rPr>
              <a:t>结构体作为函数的返回</a:t>
            </a:r>
            <a:r>
              <a:rPr lang="zh-CN" altLang="en-US" b="1" dirty="0" smtClean="0">
                <a:solidFill>
                  <a:srgbClr val="020BC4"/>
                </a:solidFill>
              </a:rPr>
              <a:t>值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0892" y="672567"/>
            <a:ext cx="7829177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time{   </a:t>
            </a:r>
            <a:r>
              <a:rPr lang="en-US" altLang="zh-CN" sz="2000" dirty="0" smtClean="0"/>
              <a:t>/*</a:t>
            </a:r>
            <a:r>
              <a:rPr lang="zh-CN" altLang="en-US" sz="2000" dirty="0"/>
              <a:t>时间结构体*</a:t>
            </a:r>
            <a:r>
              <a:rPr lang="en-US" altLang="zh-CN" sz="2000" dirty="0"/>
              <a:t>/</a:t>
            </a:r>
          </a:p>
          <a:p>
            <a:pPr algn="l"/>
            <a:r>
              <a:rPr lang="en-US" altLang="zh-CN" sz="2000" dirty="0" smtClean="0"/>
              <a:t>    /*</a:t>
            </a:r>
            <a:r>
              <a:rPr lang="zh-CN" altLang="en-US" sz="2000" dirty="0"/>
              <a:t>小时：分：秒*</a:t>
            </a:r>
            <a:r>
              <a:rPr lang="en-US" altLang="zh-CN" sz="2000" dirty="0" smtClean="0"/>
              <a:t>/        </a:t>
            </a:r>
          </a:p>
          <a:p>
            <a:pPr algn="l"/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hour</a:t>
            </a:r>
            <a:r>
              <a:rPr lang="zh-CN" altLang="en-US" sz="2000" dirty="0"/>
              <a:t>，</a:t>
            </a:r>
            <a:r>
              <a:rPr lang="en-US" altLang="zh-CN" sz="2000" dirty="0"/>
              <a:t>minute</a:t>
            </a:r>
            <a:r>
              <a:rPr lang="zh-CN" altLang="en-US" sz="2000" dirty="0"/>
              <a:t>，</a:t>
            </a:r>
            <a:r>
              <a:rPr lang="en-US" altLang="zh-CN" sz="2000" dirty="0"/>
              <a:t>second</a:t>
            </a:r>
            <a:r>
              <a:rPr lang="zh-CN" altLang="en-US" sz="2000" dirty="0"/>
              <a:t>； 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}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algn="l"/>
            <a:r>
              <a:rPr lang="en-US" altLang="zh-CN" sz="2000" dirty="0" smtClean="0">
                <a:solidFill>
                  <a:srgbClr val="FF0000"/>
                </a:solidFill>
              </a:rPr>
              <a:t>/*</a:t>
            </a:r>
            <a:r>
              <a:rPr lang="zh-CN" altLang="en-US" sz="2000" dirty="0" smtClean="0">
                <a:solidFill>
                  <a:srgbClr val="FF0000"/>
                </a:solidFill>
              </a:rPr>
              <a:t>*  更新</a:t>
            </a:r>
            <a:r>
              <a:rPr lang="zh-CN" altLang="en-US" sz="2000" dirty="0">
                <a:solidFill>
                  <a:srgbClr val="FF0000"/>
                </a:solidFill>
              </a:rPr>
              <a:t>时间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返回为</a:t>
            </a:r>
            <a:r>
              <a:rPr lang="en-US" altLang="zh-CN" sz="2000" dirty="0">
                <a:solidFill>
                  <a:srgbClr val="FF0000"/>
                </a:solidFill>
              </a:rPr>
              <a:t>time</a:t>
            </a:r>
            <a:r>
              <a:rPr lang="zh-CN" altLang="en-US" sz="2000" dirty="0" smtClean="0">
                <a:solidFill>
                  <a:srgbClr val="FF0000"/>
                </a:solidFill>
              </a:rPr>
              <a:t>结构体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zh-CN" altLang="en-US" sz="2000" dirty="0" smtClean="0">
                <a:solidFill>
                  <a:srgbClr val="FF0000"/>
                </a:solidFill>
              </a:rPr>
              <a:t>参数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now:</a:t>
            </a:r>
            <a:r>
              <a:rPr lang="zh-CN" altLang="en-US" sz="2000" dirty="0" smtClean="0">
                <a:solidFill>
                  <a:srgbClr val="FF0000"/>
                </a:solidFill>
              </a:rPr>
              <a:t>当前时间，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secs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</a:rPr>
              <a:t>已经过去的秒数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algn="l"/>
            <a:r>
              <a:rPr lang="zh-CN" altLang="en-US" sz="2000" dirty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time </a:t>
            </a:r>
            <a:r>
              <a:rPr lang="en-US" altLang="zh-CN" sz="2000" dirty="0" err="1"/>
              <a:t>new_time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time now,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secs</a:t>
            </a:r>
            <a:r>
              <a:rPr lang="en-US" altLang="zh-CN" sz="2000" dirty="0" smtClean="0"/>
              <a:t>);</a:t>
            </a:r>
            <a:r>
              <a:rPr lang="zh-CN" altLang="en-US" sz="2000" dirty="0"/>
              <a:t>　　　　　　　　　</a:t>
            </a:r>
            <a:endParaRPr lang="en-US" altLang="zh-CN" sz="20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3519" y="3433019"/>
            <a:ext cx="8454210" cy="2893100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/>
              <a:t>void </a:t>
            </a:r>
            <a:r>
              <a:rPr lang="en-US" altLang="zh-CN" sz="2000" dirty="0"/>
              <a:t>main</a:t>
            </a:r>
            <a:r>
              <a:rPr lang="en-US" altLang="zh-CN" sz="2000" dirty="0" smtClean="0"/>
              <a:t>( )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　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time t1</a:t>
            </a:r>
            <a:r>
              <a:rPr lang="zh-CN" altLang="en-US" sz="2000" dirty="0"/>
              <a:t>，</a:t>
            </a:r>
            <a:r>
              <a:rPr lang="en-US" altLang="zh-CN" sz="2000" dirty="0"/>
              <a:t>t2={21</a:t>
            </a:r>
            <a:r>
              <a:rPr lang="zh-CN" altLang="en-US" sz="2000" dirty="0"/>
              <a:t>，</a:t>
            </a:r>
            <a:r>
              <a:rPr lang="en-US" altLang="zh-CN" sz="2000" dirty="0"/>
              <a:t>58</a:t>
            </a:r>
            <a:r>
              <a:rPr lang="zh-CN" altLang="en-US" sz="2000" dirty="0"/>
              <a:t>，</a:t>
            </a:r>
            <a:r>
              <a:rPr lang="en-US" altLang="zh-CN" sz="2000" dirty="0"/>
              <a:t>32}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secs</a:t>
            </a:r>
            <a:r>
              <a:rPr lang="en-US" altLang="zh-CN" sz="2000" dirty="0"/>
              <a:t>=97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t1=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new_time</a:t>
            </a:r>
            <a:r>
              <a:rPr lang="en-US" altLang="zh-CN" sz="2000" dirty="0" smtClean="0">
                <a:solidFill>
                  <a:srgbClr val="FF0000"/>
                </a:solidFill>
              </a:rPr>
              <a:t>(t2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</a:rPr>
              <a:t>secs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/>
              <a:t>(“new time</a:t>
            </a:r>
            <a:r>
              <a:rPr lang="zh-CN" altLang="en-US" sz="2000" dirty="0"/>
              <a:t>：</a:t>
            </a:r>
            <a:r>
              <a:rPr lang="en-US" altLang="zh-CN" sz="2000" dirty="0"/>
              <a:t>%d</a:t>
            </a:r>
            <a:r>
              <a:rPr lang="zh-CN" altLang="en-US" sz="2000" dirty="0"/>
              <a:t>：</a:t>
            </a:r>
            <a:r>
              <a:rPr lang="en-US" altLang="zh-CN" sz="2000" dirty="0"/>
              <a:t>%d</a:t>
            </a:r>
            <a:r>
              <a:rPr lang="zh-CN" altLang="en-US" sz="2000" dirty="0"/>
              <a:t>：</a:t>
            </a:r>
            <a:r>
              <a:rPr lang="en-US" altLang="zh-CN" sz="2000" dirty="0"/>
              <a:t>%d</a:t>
            </a:r>
            <a:r>
              <a:rPr lang="zh-CN" altLang="en-US" sz="2000" dirty="0"/>
              <a:t>＼</a:t>
            </a:r>
            <a:r>
              <a:rPr lang="en-US" altLang="zh-CN" sz="2000" dirty="0"/>
              <a:t>n”</a:t>
            </a:r>
            <a:r>
              <a:rPr lang="zh-CN" altLang="en-US" sz="2000" dirty="0"/>
              <a:t>，</a:t>
            </a:r>
            <a:r>
              <a:rPr lang="en-US" altLang="zh-CN" sz="2000" dirty="0"/>
              <a:t>t1.hour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t1.minute</a:t>
            </a:r>
            <a:r>
              <a:rPr lang="zh-CN" altLang="en-US" sz="2000" dirty="0"/>
              <a:t>，</a:t>
            </a:r>
            <a:r>
              <a:rPr lang="en-US" altLang="zh-CN" sz="2000" dirty="0"/>
              <a:t>t1.second)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24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7737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519" y="127321"/>
            <a:ext cx="493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20BC4"/>
                </a:solidFill>
              </a:rPr>
              <a:t>结构体作为函数的返回</a:t>
            </a:r>
            <a:r>
              <a:rPr lang="zh-CN" altLang="en-US" b="1" dirty="0" smtClean="0">
                <a:solidFill>
                  <a:srgbClr val="020BC4"/>
                </a:solidFill>
              </a:rPr>
              <a:t>值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  <p:pic>
        <p:nvPicPr>
          <p:cNvPr id="5" name="Picture 6" descr="9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60" y="879671"/>
            <a:ext cx="7674015" cy="56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25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385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AF33-E2C0-4ADB-A6AF-1943C93235D5}" type="slidenum">
              <a:rPr lang="zh-CN" altLang="en-US"/>
              <a:pPr/>
              <a:t>26</a:t>
            </a:fld>
            <a:endParaRPr lang="en-US" sz="18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995363"/>
            <a:ext cx="8864600" cy="2301875"/>
          </a:xfrm>
          <a:ln/>
        </p:spPr>
        <p:txBody>
          <a:bodyPr/>
          <a:lstStyle/>
          <a:p>
            <a:pPr marL="1143000" lvl="2" indent="-228600" algn="l">
              <a:buClr>
                <a:schemeClr val="tx2"/>
              </a:buClr>
              <a:buFont typeface="Wingdings" pitchFamily="2" charset="2"/>
              <a:buChar char="&amp;"/>
            </a:pPr>
            <a:r>
              <a:rPr lang="zh-CN" altLang="en-US" b="1"/>
              <a:t>构造数据类型</a:t>
            </a:r>
            <a:r>
              <a:rPr lang="en-US" b="1"/>
              <a:t>,</a:t>
            </a:r>
            <a:r>
              <a:rPr lang="zh-CN" altLang="en-US" b="1"/>
              <a:t>也叫联合体</a:t>
            </a:r>
          </a:p>
          <a:p>
            <a:pPr marL="1143000" lvl="2" indent="-228600" algn="l">
              <a:buClr>
                <a:schemeClr val="tx2"/>
              </a:buClr>
              <a:buFont typeface="Wingdings" pitchFamily="2" charset="2"/>
              <a:buChar char="&amp;"/>
            </a:pPr>
            <a:r>
              <a:rPr lang="zh-CN" altLang="en-US" b="1"/>
              <a:t>用途：使几个不同类型的变量共占一段内存</a:t>
            </a:r>
            <a:r>
              <a:rPr lang="en-US" b="1"/>
              <a:t>(</a:t>
            </a:r>
            <a:r>
              <a:rPr lang="zh-CN" altLang="en-US" b="1">
                <a:solidFill>
                  <a:schemeClr val="tx2"/>
                </a:solidFill>
              </a:rPr>
              <a:t>相互覆盖</a:t>
            </a:r>
            <a:r>
              <a:rPr lang="en-US" b="1"/>
              <a:t>)</a:t>
            </a:r>
            <a:endParaRPr lang="zh-CN" altLang="en-US" b="1"/>
          </a:p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 b="1">
                <a:solidFill>
                  <a:srgbClr val="FF0000"/>
                </a:solidFill>
              </a:rPr>
              <a:t>共用体类型定义</a:t>
            </a:r>
          </a:p>
          <a:p>
            <a:pPr marL="1143000" lvl="2" indent="-228600" algn="l"/>
            <a:r>
              <a:rPr lang="zh-CN" altLang="en-US"/>
              <a:t>定义形式：</a:t>
            </a:r>
          </a:p>
        </p:txBody>
      </p:sp>
      <p:sp>
        <p:nvSpPr>
          <p:cNvPr id="32771" name="Text Box 3"/>
          <p:cNvSpPr>
            <a:spLocks noChangeArrowheads="1"/>
          </p:cNvSpPr>
          <p:nvPr/>
        </p:nvSpPr>
        <p:spPr bwMode="auto">
          <a:xfrm>
            <a:off x="3581400" y="2514600"/>
            <a:ext cx="3157538" cy="195897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union  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共用体名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32772" name="Text Box 5"/>
          <p:cNvSpPr>
            <a:spLocks noChangeArrowheads="1"/>
          </p:cNvSpPr>
          <p:nvPr/>
        </p:nvSpPr>
        <p:spPr bwMode="auto">
          <a:xfrm>
            <a:off x="914400" y="4114800"/>
            <a:ext cx="2181225" cy="19558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union data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};</a:t>
            </a:r>
            <a:endParaRPr lang="zh-CN" altLang="en-US" dirty="0"/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3276600" y="4800600"/>
            <a:ext cx="2398713" cy="1268413"/>
            <a:chOff x="0" y="0"/>
            <a:chExt cx="1511" cy="799"/>
          </a:xfrm>
        </p:grpSpPr>
        <p:sp>
          <p:nvSpPr>
            <p:cNvPr id="3277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723" cy="267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5" name="Rectangle 8"/>
            <p:cNvSpPr>
              <a:spLocks noChangeArrowheads="1"/>
            </p:cNvSpPr>
            <p:nvPr/>
          </p:nvSpPr>
          <p:spPr bwMode="auto">
            <a:xfrm>
              <a:off x="0" y="267"/>
              <a:ext cx="367" cy="2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0" y="511"/>
              <a:ext cx="1511" cy="27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>
              <a:off x="367" y="0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>
              <a:off x="367" y="511"/>
              <a:ext cx="1" cy="288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>
              <a:off x="723" y="511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>
              <a:off x="1101" y="511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81" name="Text Box 14"/>
            <p:cNvSpPr>
              <a:spLocks noChangeArrowheads="1"/>
            </p:cNvSpPr>
            <p:nvPr/>
          </p:nvSpPr>
          <p:spPr bwMode="auto">
            <a:xfrm>
              <a:off x="461" y="519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f</a:t>
              </a:r>
              <a:endParaRPr lang="zh-CN" altLang="en-US"/>
            </a:p>
          </p:txBody>
        </p:sp>
        <p:sp>
          <p:nvSpPr>
            <p:cNvPr id="32782" name="Text Box 15"/>
            <p:cNvSpPr>
              <a:spLocks noChangeArrowheads="1"/>
            </p:cNvSpPr>
            <p:nvPr/>
          </p:nvSpPr>
          <p:spPr bwMode="auto">
            <a:xfrm>
              <a:off x="52" y="271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ch</a:t>
              </a:r>
              <a:endParaRPr lang="zh-CN" altLang="en-US"/>
            </a:p>
          </p:txBody>
        </p:sp>
        <p:sp>
          <p:nvSpPr>
            <p:cNvPr id="32783" name="Text Box 16"/>
            <p:cNvSpPr>
              <a:spLocks noChangeArrowheads="1"/>
            </p:cNvSpPr>
            <p:nvPr/>
          </p:nvSpPr>
          <p:spPr bwMode="auto">
            <a:xfrm>
              <a:off x="157" y="1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32784" name="AutoShape 17"/>
          <p:cNvSpPr>
            <a:spLocks noChangeArrowheads="1"/>
          </p:cNvSpPr>
          <p:nvPr/>
        </p:nvSpPr>
        <p:spPr bwMode="auto">
          <a:xfrm>
            <a:off x="6426200" y="4876800"/>
            <a:ext cx="2505075" cy="434975"/>
          </a:xfrm>
          <a:prstGeom prst="wedgeRectCallout">
            <a:avLst>
              <a:gd name="adj1" fmla="val -85926"/>
              <a:gd name="adj2" fmla="val -135769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类型定义</a:t>
            </a:r>
            <a:r>
              <a:rPr lang="zh-CN" altLang="en-US" sz="2000" b="1">
                <a:solidFill>
                  <a:srgbClr val="FF0000"/>
                </a:solidFill>
                <a:sym typeface="Tahoma" pitchFamily="34" charset="0"/>
              </a:rPr>
              <a:t>不分配内存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2785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8350"/>
            <a:ext cx="7772400" cy="882650"/>
          </a:xfrm>
          <a:ln/>
        </p:spPr>
        <p:txBody>
          <a:bodyPr/>
          <a:lstStyle/>
          <a:p>
            <a:pPr algn="l"/>
            <a:r>
              <a:rPr lang="en-US" sz="3200"/>
              <a:t>9.8 </a:t>
            </a:r>
            <a:r>
              <a:rPr lang="zh-CN" altLang="en-US" sz="3200"/>
              <a:t>共用体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320B-A0D7-4155-9313-A60C22E0F60D}" type="slidenum">
              <a:rPr lang="zh-CN" altLang="en-US"/>
              <a:pPr/>
              <a:t>27</a:t>
            </a:fld>
            <a:endParaRPr lang="en-US" sz="1800"/>
          </a:p>
        </p:txBody>
      </p:sp>
      <p:sp>
        <p:nvSpPr>
          <p:cNvPr id="33794" name="Text Box 2"/>
          <p:cNvSpPr>
            <a:spLocks noChangeArrowheads="1"/>
          </p:cNvSpPr>
          <p:nvPr/>
        </p:nvSpPr>
        <p:spPr bwMode="auto">
          <a:xfrm>
            <a:off x="796925" y="1066800"/>
            <a:ext cx="2181225" cy="232092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形式一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union data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}a,b;</a:t>
            </a:r>
            <a:endParaRPr lang="zh-CN" altLang="en-US"/>
          </a:p>
        </p:txBody>
      </p:sp>
      <p:sp>
        <p:nvSpPr>
          <p:cNvPr id="33795" name="Text Box 3"/>
          <p:cNvSpPr>
            <a:spLocks noChangeArrowheads="1"/>
          </p:cNvSpPr>
          <p:nvPr/>
        </p:nvSpPr>
        <p:spPr bwMode="auto">
          <a:xfrm>
            <a:off x="3159125" y="1066800"/>
            <a:ext cx="2552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形式二</a:t>
            </a:r>
            <a:r>
              <a:rPr 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union data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union data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a,b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/>
          </a:p>
        </p:txBody>
      </p:sp>
      <p:sp>
        <p:nvSpPr>
          <p:cNvPr id="33796" name="Text Box 4"/>
          <p:cNvSpPr>
            <a:spLocks noChangeArrowheads="1"/>
          </p:cNvSpPr>
          <p:nvPr/>
        </p:nvSpPr>
        <p:spPr bwMode="auto">
          <a:xfrm>
            <a:off x="6116638" y="1108075"/>
            <a:ext cx="2181225" cy="232092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形式三</a:t>
            </a:r>
            <a:r>
              <a:rPr 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union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a,b,c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/>
          </a:p>
        </p:txBody>
      </p:sp>
      <p:sp>
        <p:nvSpPr>
          <p:cNvPr id="33797" name="Rectangle 16"/>
          <p:cNvSpPr>
            <a:spLocks noChangeArrowheads="1"/>
          </p:cNvSpPr>
          <p:nvPr/>
        </p:nvSpPr>
        <p:spPr bwMode="auto">
          <a:xfrm>
            <a:off x="542925" y="457200"/>
            <a:ext cx="8601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33798" name="Group 40"/>
          <p:cNvGrpSpPr>
            <a:grpSpLocks/>
          </p:cNvGrpSpPr>
          <p:nvPr/>
        </p:nvGrpSpPr>
        <p:grpSpPr bwMode="auto">
          <a:xfrm>
            <a:off x="1916113" y="3905250"/>
            <a:ext cx="4800600" cy="1676400"/>
            <a:chOff x="0" y="0"/>
            <a:chExt cx="3024" cy="1056"/>
          </a:xfrm>
        </p:grpSpPr>
        <p:grpSp>
          <p:nvGrpSpPr>
            <p:cNvPr id="33799" name="Group 29"/>
            <p:cNvGrpSpPr>
              <a:grpSpLocks/>
            </p:cNvGrpSpPr>
            <p:nvPr/>
          </p:nvGrpSpPr>
          <p:grpSpPr bwMode="auto">
            <a:xfrm>
              <a:off x="0" y="0"/>
              <a:ext cx="3023" cy="799"/>
              <a:chOff x="0" y="0"/>
              <a:chExt cx="3023" cy="799"/>
            </a:xfrm>
          </p:grpSpPr>
          <p:grpSp>
            <p:nvGrpSpPr>
              <p:cNvPr id="33800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511" cy="799"/>
                <a:chOff x="0" y="0"/>
                <a:chExt cx="1511" cy="799"/>
              </a:xfrm>
            </p:grpSpPr>
            <p:sp>
              <p:nvSpPr>
                <p:cNvPr id="33801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3" cy="26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267"/>
                  <a:ext cx="367" cy="2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511"/>
                  <a:ext cx="1511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4" name="Line 9"/>
                <p:cNvSpPr>
                  <a:spLocks noChangeShapeType="1"/>
                </p:cNvSpPr>
                <p:nvPr/>
              </p:nvSpPr>
              <p:spPr bwMode="auto">
                <a:xfrm>
                  <a:off x="367" y="0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5" name="Line 10"/>
                <p:cNvSpPr>
                  <a:spLocks noChangeShapeType="1"/>
                </p:cNvSpPr>
                <p:nvPr/>
              </p:nvSpPr>
              <p:spPr bwMode="auto">
                <a:xfrm>
                  <a:off x="367" y="511"/>
                  <a:ext cx="1" cy="288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6" name="Line 11"/>
                <p:cNvSpPr>
                  <a:spLocks noChangeShapeType="1"/>
                </p:cNvSpPr>
                <p:nvPr/>
              </p:nvSpPr>
              <p:spPr bwMode="auto">
                <a:xfrm>
                  <a:off x="723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7" name="Line 12"/>
                <p:cNvSpPr>
                  <a:spLocks noChangeShapeType="1"/>
                </p:cNvSpPr>
                <p:nvPr/>
              </p:nvSpPr>
              <p:spPr bwMode="auto">
                <a:xfrm>
                  <a:off x="1101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8" name="Text Box 13"/>
                <p:cNvSpPr>
                  <a:spLocks noChangeArrowheads="1"/>
                </p:cNvSpPr>
                <p:nvPr/>
              </p:nvSpPr>
              <p:spPr bwMode="auto">
                <a:xfrm>
                  <a:off x="461" y="519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f</a:t>
                  </a:r>
                  <a:endParaRPr lang="zh-CN" altLang="en-US"/>
                </a:p>
              </p:txBody>
            </p:sp>
            <p:sp>
              <p:nvSpPr>
                <p:cNvPr id="33809" name="Text Box 14"/>
                <p:cNvSpPr>
                  <a:spLocks noChangeArrowheads="1"/>
                </p:cNvSpPr>
                <p:nvPr/>
              </p:nvSpPr>
              <p:spPr bwMode="auto">
                <a:xfrm>
                  <a:off x="52" y="271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33810" name="Text Box 15"/>
                <p:cNvSpPr>
                  <a:spLocks noChangeArrowheads="1"/>
                </p:cNvSpPr>
                <p:nvPr/>
              </p:nvSpPr>
              <p:spPr bwMode="auto">
                <a:xfrm>
                  <a:off x="157" y="11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i</a:t>
                  </a:r>
                  <a:endParaRPr lang="zh-CN" altLang="en-US"/>
                </a:p>
              </p:txBody>
            </p:sp>
          </p:grpSp>
          <p:grpSp>
            <p:nvGrpSpPr>
              <p:cNvPr id="33811" name="Group 18"/>
              <p:cNvGrpSpPr>
                <a:grpSpLocks/>
              </p:cNvGrpSpPr>
              <p:nvPr/>
            </p:nvGrpSpPr>
            <p:grpSpPr bwMode="auto">
              <a:xfrm>
                <a:off x="1512" y="0"/>
                <a:ext cx="1511" cy="799"/>
                <a:chOff x="0" y="0"/>
                <a:chExt cx="1511" cy="799"/>
              </a:xfrm>
            </p:grpSpPr>
            <p:sp>
              <p:nvSpPr>
                <p:cNvPr id="33812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3" cy="26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3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267"/>
                  <a:ext cx="367" cy="2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4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511"/>
                  <a:ext cx="1511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5" name="Line 22"/>
                <p:cNvSpPr>
                  <a:spLocks noChangeShapeType="1"/>
                </p:cNvSpPr>
                <p:nvPr/>
              </p:nvSpPr>
              <p:spPr bwMode="auto">
                <a:xfrm>
                  <a:off x="367" y="0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6" name="Line 23"/>
                <p:cNvSpPr>
                  <a:spLocks noChangeShapeType="1"/>
                </p:cNvSpPr>
                <p:nvPr/>
              </p:nvSpPr>
              <p:spPr bwMode="auto">
                <a:xfrm>
                  <a:off x="367" y="511"/>
                  <a:ext cx="1" cy="288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7" name="Line 24"/>
                <p:cNvSpPr>
                  <a:spLocks noChangeShapeType="1"/>
                </p:cNvSpPr>
                <p:nvPr/>
              </p:nvSpPr>
              <p:spPr bwMode="auto">
                <a:xfrm>
                  <a:off x="723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8" name="Line 25"/>
                <p:cNvSpPr>
                  <a:spLocks noChangeShapeType="1"/>
                </p:cNvSpPr>
                <p:nvPr/>
              </p:nvSpPr>
              <p:spPr bwMode="auto">
                <a:xfrm>
                  <a:off x="1101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9" name="Text Box 26"/>
                <p:cNvSpPr>
                  <a:spLocks noChangeArrowheads="1"/>
                </p:cNvSpPr>
                <p:nvPr/>
              </p:nvSpPr>
              <p:spPr bwMode="auto">
                <a:xfrm>
                  <a:off x="461" y="519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f</a:t>
                  </a:r>
                  <a:endParaRPr lang="zh-CN" altLang="en-US"/>
                </a:p>
              </p:txBody>
            </p:sp>
            <p:sp>
              <p:nvSpPr>
                <p:cNvPr id="33820" name="Text Box 27"/>
                <p:cNvSpPr>
                  <a:spLocks noChangeArrowheads="1"/>
                </p:cNvSpPr>
                <p:nvPr/>
              </p:nvSpPr>
              <p:spPr bwMode="auto">
                <a:xfrm>
                  <a:off x="52" y="271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33821" name="Text Box 28"/>
                <p:cNvSpPr>
                  <a:spLocks noChangeArrowheads="1"/>
                </p:cNvSpPr>
                <p:nvPr/>
              </p:nvSpPr>
              <p:spPr bwMode="auto">
                <a:xfrm>
                  <a:off x="157" y="11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i</a:t>
                  </a:r>
                  <a:endParaRPr lang="zh-CN" altLang="en-US"/>
                </a:p>
              </p:txBody>
            </p:sp>
          </p:grpSp>
        </p:grp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>
              <a:off x="0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>
              <a:off x="1512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>
              <a:off x="3024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96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6" name="Line 35"/>
            <p:cNvSpPr>
              <a:spLocks noChangeShapeType="1"/>
            </p:cNvSpPr>
            <p:nvPr/>
          </p:nvSpPr>
          <p:spPr bwMode="auto">
            <a:xfrm>
              <a:off x="1532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7" name="Line 36"/>
            <p:cNvSpPr>
              <a:spLocks noChangeShapeType="1"/>
            </p:cNvSpPr>
            <p:nvPr/>
          </p:nvSpPr>
          <p:spPr bwMode="auto">
            <a:xfrm>
              <a:off x="248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8" name="Line 37"/>
            <p:cNvSpPr>
              <a:spLocks noChangeShapeType="1"/>
            </p:cNvSpPr>
            <p:nvPr/>
          </p:nvSpPr>
          <p:spPr bwMode="auto">
            <a:xfrm>
              <a:off x="2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9" name="Text Box 38"/>
            <p:cNvSpPr>
              <a:spLocks noChangeArrowheads="1"/>
            </p:cNvSpPr>
            <p:nvPr/>
          </p:nvSpPr>
          <p:spPr bwMode="auto">
            <a:xfrm>
              <a:off x="657" y="768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33830" name="Text Box 39"/>
            <p:cNvSpPr>
              <a:spLocks noChangeArrowheads="1"/>
            </p:cNvSpPr>
            <p:nvPr/>
          </p:nvSpPr>
          <p:spPr bwMode="auto">
            <a:xfrm>
              <a:off x="2164" y="76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b</a:t>
              </a:r>
              <a:endParaRPr lang="zh-CN" altLang="en-US"/>
            </a:p>
          </p:txBody>
        </p:sp>
      </p:grpSp>
      <p:sp>
        <p:nvSpPr>
          <p:cNvPr id="33831" name="AutoShape 41"/>
          <p:cNvSpPr>
            <a:spLocks noChangeArrowheads="1"/>
          </p:cNvSpPr>
          <p:nvPr/>
        </p:nvSpPr>
        <p:spPr bwMode="auto">
          <a:xfrm>
            <a:off x="381000" y="5780654"/>
            <a:ext cx="3131283" cy="710067"/>
          </a:xfrm>
          <a:prstGeom prst="wedgeRectCallout">
            <a:avLst>
              <a:gd name="adj1" fmla="val -23935"/>
              <a:gd name="adj2" fmla="val -47639"/>
            </a:avLst>
          </a:prstGeom>
          <a:solidFill>
            <a:srgbClr val="FFC000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定义共</a:t>
            </a:r>
            <a:r>
              <a:rPr lang="zh-CN" altLang="en-US" sz="2000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用体</a:t>
            </a:r>
            <a:r>
              <a:rPr lang="zh-CN" altLang="en-US" sz="2000" dirty="0" smtClean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变量</a:t>
            </a:r>
            <a:r>
              <a:rPr lang="zh-CN" altLang="en-US" sz="2000" dirty="0" smtClean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分配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内存</a:t>
            </a:r>
            <a:r>
              <a:rPr lang="en-US" sz="2000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endParaRPr lang="zh-CN" altLang="en-US" sz="2000" dirty="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长度</a:t>
            </a:r>
            <a:r>
              <a:rPr lang="en-US" sz="2000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=</a:t>
            </a:r>
            <a:r>
              <a:rPr lang="zh-CN" altLang="en-US" sz="2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最长成员</a:t>
            </a:r>
            <a:r>
              <a:rPr lang="zh-CN" altLang="en-US" sz="2000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所占字节数</a:t>
            </a:r>
            <a:endParaRPr lang="zh-CN" altLang="en-US" sz="2000" dirty="0"/>
          </a:p>
        </p:txBody>
      </p:sp>
      <p:sp>
        <p:nvSpPr>
          <p:cNvPr id="33832" name="AutoShape 42"/>
          <p:cNvSpPr>
            <a:spLocks noChangeArrowheads="1"/>
          </p:cNvSpPr>
          <p:nvPr/>
        </p:nvSpPr>
        <p:spPr bwMode="auto">
          <a:xfrm>
            <a:off x="3640138" y="5727700"/>
            <a:ext cx="5297487" cy="739775"/>
          </a:xfrm>
          <a:prstGeom prst="wedgeRectCallout">
            <a:avLst>
              <a:gd name="adj1" fmla="val 21324"/>
              <a:gd name="adj2" fmla="val -32241"/>
            </a:avLst>
          </a:prstGeom>
          <a:solidFill>
            <a:srgbClr val="FFC000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共用体变量任何时刻只有</a:t>
            </a:r>
            <a:r>
              <a:rPr lang="zh-CN" altLang="en-US" sz="2000">
                <a:solidFill>
                  <a:srgbClr val="3333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一个成员</a:t>
            </a:r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存在.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共用体变量的地址和它的各成员的地址相同。</a:t>
            </a:r>
            <a:endParaRPr lang="zh-CN" altLang="en-US" sz="2000"/>
          </a:p>
        </p:txBody>
      </p:sp>
      <p:sp>
        <p:nvSpPr>
          <p:cNvPr id="33833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-211712"/>
            <a:ext cx="7772400" cy="1143000"/>
          </a:xfrm>
          <a:ln/>
        </p:spPr>
        <p:txBody>
          <a:bodyPr/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共用体变量的定义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三种形式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/>
            </a:r>
            <a:br>
              <a:rPr lang="zh-CN" altLang="en-US" sz="2400" dirty="0">
                <a:solidFill>
                  <a:schemeClr val="tx1"/>
                </a:solidFill>
              </a:rPr>
            </a:b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834" name="爆炸形 2 2"/>
          <p:cNvSpPr>
            <a:spLocks/>
          </p:cNvSpPr>
          <p:nvPr/>
        </p:nvSpPr>
        <p:spPr bwMode="auto">
          <a:xfrm>
            <a:off x="179388" y="4997775"/>
            <a:ext cx="822325" cy="606425"/>
          </a:xfrm>
          <a:prstGeom prst="irregularSeal2">
            <a:avLst/>
          </a:prstGeom>
          <a:solidFill>
            <a:srgbClr val="FFC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r>
              <a:rPr lang="zh-CN" altLang="en-US" sz="2000" b="1" i="1" dirty="0">
                <a:sym typeface="Times New Roman" pitchFamily="18" charset="0"/>
              </a:rPr>
              <a:t>注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 animBg="1"/>
      <p:bldP spid="33831" grpId="0" animBg="1"/>
      <p:bldP spid="33832" grpId="0" animBg="1"/>
      <p:bldP spid="338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411-B826-415A-A21D-09A9AE50DD4C}" type="slidenum">
              <a:rPr lang="zh-CN" altLang="en-US"/>
              <a:pPr/>
              <a:t>28</a:t>
            </a:fld>
            <a:endParaRPr lang="en-US" sz="18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96863" y="46196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引用方式：</a:t>
            </a:r>
            <a:endParaRPr lang="zh-CN" altLang="en-US"/>
          </a:p>
        </p:txBody>
      </p:sp>
      <p:grpSp>
        <p:nvGrpSpPr>
          <p:cNvPr id="34819" name="Group 12"/>
          <p:cNvGrpSpPr>
            <a:grpSpLocks/>
          </p:cNvGrpSpPr>
          <p:nvPr/>
        </p:nvGrpSpPr>
        <p:grpSpPr bwMode="auto">
          <a:xfrm>
            <a:off x="261938" y="1922463"/>
            <a:ext cx="8804275" cy="400050"/>
            <a:chOff x="0" y="0"/>
            <a:chExt cx="5546" cy="252"/>
          </a:xfrm>
        </p:grpSpPr>
        <p:sp>
          <p:nvSpPr>
            <p:cNvPr id="34820" name="AutoShape 6"/>
            <p:cNvSpPr>
              <a:spLocks noChangeArrowheads="1"/>
            </p:cNvSpPr>
            <p:nvPr/>
          </p:nvSpPr>
          <p:spPr bwMode="auto">
            <a:xfrm>
              <a:off x="1560" y="73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3333FF"/>
                </a:solidFill>
                <a:sym typeface="Tahoma" pitchFamily="34" charset="0"/>
              </a:endParaRPr>
            </a:p>
          </p:txBody>
        </p:sp>
        <p:sp>
          <p:nvSpPr>
            <p:cNvPr id="34821" name="Text Box 8"/>
            <p:cNvSpPr>
              <a:spLocks noChangeArrowheads="1"/>
            </p:cNvSpPr>
            <p:nvPr/>
          </p:nvSpPr>
          <p:spPr bwMode="auto">
            <a:xfrm>
              <a:off x="1811" y="0"/>
              <a:ext cx="17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共用体指针名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-&gt;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  <p:sp>
          <p:nvSpPr>
            <p:cNvPr id="34822" name="AutoShape 9"/>
            <p:cNvSpPr>
              <a:spLocks noChangeArrowheads="1"/>
            </p:cNvSpPr>
            <p:nvPr/>
          </p:nvSpPr>
          <p:spPr bwMode="auto">
            <a:xfrm>
              <a:off x="3456" y="73"/>
              <a:ext cx="336" cy="96"/>
            </a:xfrm>
            <a:prstGeom prst="leftRightArrow">
              <a:avLst>
                <a:gd name="adj1" fmla="val 50000"/>
                <a:gd name="adj2" fmla="val 69984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3333FF"/>
                </a:solidFill>
                <a:sym typeface="Tahoma" pitchFamily="34" charset="0"/>
              </a:endParaRPr>
            </a:p>
          </p:txBody>
        </p:sp>
        <p:sp>
          <p:nvSpPr>
            <p:cNvPr id="34823" name="Text Box 10"/>
            <p:cNvSpPr>
              <a:spLocks noChangeArrowheads="1"/>
            </p:cNvSpPr>
            <p:nvPr/>
          </p:nvSpPr>
          <p:spPr bwMode="auto">
            <a:xfrm>
              <a:off x="0" y="0"/>
              <a:ext cx="16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共用体变量名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.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  <p:sp>
          <p:nvSpPr>
            <p:cNvPr id="34824" name="Text Box 11"/>
            <p:cNvSpPr>
              <a:spLocks noChangeArrowheads="1"/>
            </p:cNvSpPr>
            <p:nvPr/>
          </p:nvSpPr>
          <p:spPr bwMode="auto">
            <a:xfrm>
              <a:off x="3738" y="0"/>
              <a:ext cx="18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(*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共用体指针名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).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</p:grpSp>
      <p:grpSp>
        <p:nvGrpSpPr>
          <p:cNvPr id="34825" name="Group 18"/>
          <p:cNvGrpSpPr>
            <a:grpSpLocks/>
          </p:cNvGrpSpPr>
          <p:nvPr/>
        </p:nvGrpSpPr>
        <p:grpSpPr bwMode="auto">
          <a:xfrm>
            <a:off x="763588" y="2555875"/>
            <a:ext cx="6967537" cy="2690813"/>
            <a:chOff x="0" y="0"/>
            <a:chExt cx="4363" cy="1462"/>
          </a:xfrm>
        </p:grpSpPr>
        <p:sp>
          <p:nvSpPr>
            <p:cNvPr id="34826" name="Text Box 13"/>
            <p:cNvSpPr>
              <a:spLocks noChangeArrowheads="1"/>
            </p:cNvSpPr>
            <p:nvPr/>
          </p:nvSpPr>
          <p:spPr bwMode="auto">
            <a:xfrm>
              <a:off x="0" y="0"/>
              <a:ext cx="2349" cy="1462"/>
            </a:xfrm>
            <a:prstGeom prst="rect">
              <a:avLst/>
            </a:prstGeom>
            <a:solidFill>
              <a:srgbClr val="EB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union data 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{    int i;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     char ch;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     float f;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};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union data a,b,c,*p,d[3];</a:t>
              </a:r>
            </a:p>
            <a:p>
              <a:pPr algn="l"/>
              <a:r>
                <a:rPr lang="zh-CN" altLang="en-US">
                  <a:solidFill>
                    <a:srgbClr val="545472"/>
                  </a:solidFill>
                  <a:sym typeface="Tahoma" pitchFamily="34" charset="0"/>
                </a:rPr>
                <a:t>p=&amp;a;</a:t>
              </a:r>
              <a:r>
                <a:rPr lang="zh-CN" altLang="en-US"/>
                <a:t>    </a:t>
              </a: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2391" y="17"/>
              <a:ext cx="1267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a.i    a.ch     a.f</a:t>
              </a:r>
              <a:endParaRPr lang="zh-CN" altLang="en-US"/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2391" y="393"/>
              <a:ext cx="1480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p-&gt;i   p-&gt;ch  p-&gt;f</a:t>
              </a:r>
              <a:endParaRPr lang="zh-CN" altLang="en-US"/>
            </a:p>
          </p:txBody>
        </p:sp>
        <p:sp>
          <p:nvSpPr>
            <p:cNvPr id="34829" name="Rectangle 16"/>
            <p:cNvSpPr>
              <a:spLocks noChangeArrowheads="1"/>
            </p:cNvSpPr>
            <p:nvPr/>
          </p:nvSpPr>
          <p:spPr bwMode="auto">
            <a:xfrm>
              <a:off x="2391" y="769"/>
              <a:ext cx="1780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(*p).i   (*p).ch  (*p).f</a:t>
              </a:r>
              <a:endParaRPr lang="zh-CN" altLang="en-US"/>
            </a:p>
          </p:txBody>
        </p:sp>
        <p:sp>
          <p:nvSpPr>
            <p:cNvPr id="34830" name="Rectangle 17"/>
            <p:cNvSpPr>
              <a:spLocks noChangeArrowheads="1"/>
            </p:cNvSpPr>
            <p:nvPr/>
          </p:nvSpPr>
          <p:spPr bwMode="auto">
            <a:xfrm>
              <a:off x="2391" y="1145"/>
              <a:ext cx="1972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d[0].i    d[0].ch     d[0].f</a:t>
              </a:r>
              <a:endParaRPr lang="zh-CN" altLang="en-US"/>
            </a:p>
          </p:txBody>
        </p:sp>
      </p:grpSp>
      <p:sp>
        <p:nvSpPr>
          <p:cNvPr id="34831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69913"/>
            <a:ext cx="7772400" cy="379412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FF0000"/>
                </a:solidFill>
              </a:rPr>
              <a:t>共用体变量引用</a:t>
            </a:r>
            <a:endParaRPr 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C601-63D8-4868-B74D-3293D79F9F0C}" type="slidenum">
              <a:rPr lang="zh-CN" altLang="en-US"/>
              <a:pPr/>
              <a:t>29</a:t>
            </a:fld>
            <a:endParaRPr lang="en-US" sz="1800"/>
          </a:p>
        </p:txBody>
      </p:sp>
      <p:sp>
        <p:nvSpPr>
          <p:cNvPr id="36866" name="Text Box 3"/>
          <p:cNvSpPr>
            <a:spLocks noChangeArrowheads="1"/>
          </p:cNvSpPr>
          <p:nvPr/>
        </p:nvSpPr>
        <p:spPr bwMode="auto">
          <a:xfrm>
            <a:off x="2551113" y="2435225"/>
            <a:ext cx="6415087" cy="13271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a.i=1;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a.ch=‘a’;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a.f=1.5;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printf(“%d”,a.i);       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编译通过，运行结果不对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   </a:t>
            </a:r>
            <a:endParaRPr lang="zh-CN" altLang="en-US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247650" y="74613"/>
            <a:ext cx="86010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lvl="3" algn="l"/>
            <a:r>
              <a:rPr lang="zh-CN" altLang="en-US" b="1">
                <a:solidFill>
                  <a:srgbClr val="3333FF"/>
                </a:solidFill>
                <a:sym typeface="Tahoma" pitchFamily="34" charset="0"/>
              </a:rPr>
              <a:t>引用规则</a:t>
            </a:r>
          </a:p>
        </p:txBody>
      </p:sp>
      <p:sp>
        <p:nvSpPr>
          <p:cNvPr id="36868" name="Rectangle 19"/>
          <p:cNvSpPr>
            <a:spLocks noChangeArrowheads="1"/>
          </p:cNvSpPr>
          <p:nvPr/>
        </p:nvSpPr>
        <p:spPr bwMode="auto">
          <a:xfrm>
            <a:off x="206375" y="933450"/>
            <a:ext cx="86010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共用体变量中起作用的成员是</a:t>
            </a:r>
            <a:r>
              <a:rPr lang="zh-CN" altLang="en-US" b="1" dirty="0">
                <a:solidFill>
                  <a:schemeClr val="tx2"/>
                </a:solidFill>
                <a:sym typeface="Tahoma" pitchFamily="34" charset="0"/>
              </a:rPr>
              <a:t>最后一次存放的成员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6869" name="Text Box 20"/>
          <p:cNvSpPr>
            <a:spLocks noChangeArrowheads="1"/>
          </p:cNvSpPr>
          <p:nvPr/>
        </p:nvSpPr>
        <p:spPr bwMode="auto">
          <a:xfrm>
            <a:off x="106363" y="2419350"/>
            <a:ext cx="2232025" cy="194151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union 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}a;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a=1;      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/>
          </a:p>
        </p:txBody>
      </p:sp>
      <p:sp>
        <p:nvSpPr>
          <p:cNvPr id="36870" name="Rectangle 21"/>
          <p:cNvSpPr>
            <a:spLocks noChangeArrowheads="1"/>
          </p:cNvSpPr>
          <p:nvPr/>
        </p:nvSpPr>
        <p:spPr bwMode="auto">
          <a:xfrm>
            <a:off x="247650" y="1423988"/>
            <a:ext cx="8601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FF0000"/>
                </a:solidFill>
                <a:sym typeface="Tahoma" pitchFamily="34" charset="0"/>
              </a:rPr>
              <a:t>不能</a:t>
            </a:r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在定义共用体变量时</a:t>
            </a:r>
            <a:r>
              <a:rPr lang="zh-CN" altLang="en-US" b="1" dirty="0">
                <a:solidFill>
                  <a:srgbClr val="FF0000"/>
                </a:solidFill>
                <a:sym typeface="Tahoma" pitchFamily="34" charset="0"/>
              </a:rPr>
              <a:t>初始化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6871" name="Text Box 22"/>
          <p:cNvSpPr>
            <a:spLocks noChangeArrowheads="1"/>
          </p:cNvSpPr>
          <p:nvPr/>
        </p:nvSpPr>
        <p:spPr bwMode="auto">
          <a:xfrm>
            <a:off x="247650" y="4699000"/>
            <a:ext cx="2949575" cy="16319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union 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}a={1,’a’,1.5};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/>
          </a:p>
        </p:txBody>
      </p:sp>
      <p:sp>
        <p:nvSpPr>
          <p:cNvPr id="36872" name="Rectangle 23"/>
          <p:cNvSpPr>
            <a:spLocks noChangeArrowheads="1"/>
          </p:cNvSpPr>
          <p:nvPr/>
        </p:nvSpPr>
        <p:spPr bwMode="auto">
          <a:xfrm>
            <a:off x="228600" y="1920875"/>
            <a:ext cx="8601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可以用一个共用体变量为另一个变量赋值</a:t>
            </a:r>
            <a:endParaRPr lang="zh-CN" altLang="en-US" dirty="0"/>
          </a:p>
        </p:txBody>
      </p:sp>
      <p:sp>
        <p:nvSpPr>
          <p:cNvPr id="36873" name="Text Box 24"/>
          <p:cNvSpPr>
            <a:spLocks noChangeArrowheads="1"/>
          </p:cNvSpPr>
          <p:nvPr/>
        </p:nvSpPr>
        <p:spPr bwMode="auto">
          <a:xfrm>
            <a:off x="3856038" y="4194175"/>
            <a:ext cx="3387725" cy="22479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float  x;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union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float f;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}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a,b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a.i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=1;   a.ch=‘a’;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a.f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=1.5;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b=a;      (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x=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a.f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 (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)</a:t>
            </a:r>
            <a:endParaRPr lang="zh-CN" altLang="en-US" dirty="0"/>
          </a:p>
        </p:txBody>
      </p:sp>
      <p:sp>
        <p:nvSpPr>
          <p:cNvPr id="36874" name="Rectangle 19"/>
          <p:cNvSpPr>
            <a:spLocks noChangeArrowheads="1"/>
          </p:cNvSpPr>
          <p:nvPr/>
        </p:nvSpPr>
        <p:spPr bwMode="auto">
          <a:xfrm>
            <a:off x="190500" y="509588"/>
            <a:ext cx="86010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不能引用共用体变量，只能</a:t>
            </a:r>
            <a:r>
              <a:rPr lang="zh-CN" altLang="en-US" b="1" dirty="0">
                <a:solidFill>
                  <a:schemeClr val="tx2"/>
                </a:solidFill>
                <a:sym typeface="Tahoma" pitchFamily="34" charset="0"/>
              </a:rPr>
              <a:t>引用其成员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8" grpId="0"/>
      <p:bldP spid="36869" grpId="0" animBg="1"/>
      <p:bldP spid="36870" grpId="0"/>
      <p:bldP spid="36871" grpId="0" animBg="1"/>
      <p:bldP spid="36872" grpId="0"/>
      <p:bldP spid="368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3AC-8E18-414C-B2F3-1EE846A3C5C7}" type="slidenum">
              <a:rPr lang="zh-CN" altLang="en-US"/>
              <a:pPr/>
              <a:t>3</a:t>
            </a:fld>
            <a:endParaRPr lang="en-US" sz="1800"/>
          </a:p>
        </p:txBody>
      </p:sp>
      <p:sp>
        <p:nvSpPr>
          <p:cNvPr id="5122" name="Text Box 2"/>
          <p:cNvSpPr>
            <a:spLocks noChangeArrowheads="1"/>
          </p:cNvSpPr>
          <p:nvPr/>
        </p:nvSpPr>
        <p:spPr bwMode="auto">
          <a:xfrm>
            <a:off x="381000" y="129540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  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struct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>
                <a:solidFill>
                  <a:srgbClr val="FF0000"/>
                </a:solidFill>
                <a:sym typeface="Tahoma" pitchFamily="34" charset="0"/>
              </a:rPr>
              <a:t>student</a:t>
            </a:r>
            <a:endParaRPr lang="zh-CN" altLang="en-US">
              <a:solidFill>
                <a:srgbClr val="FF0000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}; </a:t>
            </a:r>
            <a:endParaRPr lang="zh-CN" altLang="en-US"/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5105400" y="228600"/>
            <a:ext cx="3521075" cy="3871913"/>
            <a:chOff x="0" y="0"/>
            <a:chExt cx="2915" cy="3823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658" y="0"/>
              <a:ext cx="1478" cy="381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644" y="25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644" y="543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644" y="109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644" y="1373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644" y="1649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644" y="192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644" y="2202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644" y="2479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644" y="2755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644" y="3032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5" name="AutoShape 15"/>
            <p:cNvSpPr>
              <a:spLocks/>
            </p:cNvSpPr>
            <p:nvPr/>
          </p:nvSpPr>
          <p:spPr bwMode="auto">
            <a:xfrm>
              <a:off x="578" y="1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6" name="AutoShape 16"/>
            <p:cNvSpPr>
              <a:spLocks/>
            </p:cNvSpPr>
            <p:nvPr/>
          </p:nvSpPr>
          <p:spPr bwMode="auto">
            <a:xfrm>
              <a:off x="2147" y="0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2143" y="562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8" name="AutoShape 18"/>
            <p:cNvSpPr>
              <a:spLocks/>
            </p:cNvSpPr>
            <p:nvPr/>
          </p:nvSpPr>
          <p:spPr bwMode="auto">
            <a:xfrm>
              <a:off x="573" y="55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9" name="AutoShape 19"/>
            <p:cNvSpPr>
              <a:spLocks/>
            </p:cNvSpPr>
            <p:nvPr/>
          </p:nvSpPr>
          <p:spPr bwMode="auto">
            <a:xfrm>
              <a:off x="567" y="1111"/>
              <a:ext cx="47" cy="278"/>
            </a:xfrm>
            <a:prstGeom prst="leftBrace">
              <a:avLst>
                <a:gd name="adj1" fmla="val 49291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0" name="AutoShape 20"/>
            <p:cNvSpPr>
              <a:spLocks/>
            </p:cNvSpPr>
            <p:nvPr/>
          </p:nvSpPr>
          <p:spPr bwMode="auto">
            <a:xfrm>
              <a:off x="2158" y="1100"/>
              <a:ext cx="47" cy="278"/>
            </a:xfrm>
            <a:prstGeom prst="rightBrace">
              <a:avLst>
                <a:gd name="adj1" fmla="val 49291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1" name="AutoShape 21"/>
            <p:cNvSpPr>
              <a:spLocks/>
            </p:cNvSpPr>
            <p:nvPr/>
          </p:nvSpPr>
          <p:spPr bwMode="auto">
            <a:xfrm>
              <a:off x="2143" y="1384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2" name="AutoShape 22"/>
            <p:cNvSpPr>
              <a:spLocks/>
            </p:cNvSpPr>
            <p:nvPr/>
          </p:nvSpPr>
          <p:spPr bwMode="auto">
            <a:xfrm>
              <a:off x="574" y="1396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3" name="AutoShape 23"/>
            <p:cNvSpPr>
              <a:spLocks/>
            </p:cNvSpPr>
            <p:nvPr/>
          </p:nvSpPr>
          <p:spPr bwMode="auto">
            <a:xfrm>
              <a:off x="578" y="1933"/>
              <a:ext cx="47" cy="1100"/>
            </a:xfrm>
            <a:prstGeom prst="leftBrace">
              <a:avLst>
                <a:gd name="adj1" fmla="val 19492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4" name="AutoShape 24"/>
            <p:cNvSpPr>
              <a:spLocks/>
            </p:cNvSpPr>
            <p:nvPr/>
          </p:nvSpPr>
          <p:spPr bwMode="auto">
            <a:xfrm>
              <a:off x="2158" y="1922"/>
              <a:ext cx="47" cy="1111"/>
            </a:xfrm>
            <a:prstGeom prst="rightBrace">
              <a:avLst>
                <a:gd name="adj1" fmla="val 196986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5" name="AutoShape 25"/>
            <p:cNvSpPr>
              <a:spLocks/>
            </p:cNvSpPr>
            <p:nvPr/>
          </p:nvSpPr>
          <p:spPr bwMode="auto">
            <a:xfrm>
              <a:off x="580" y="3033"/>
              <a:ext cx="56" cy="778"/>
            </a:xfrm>
            <a:prstGeom prst="leftBrace">
              <a:avLst>
                <a:gd name="adj1" fmla="val 11577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6" name="AutoShape 26"/>
            <p:cNvSpPr>
              <a:spLocks/>
            </p:cNvSpPr>
            <p:nvPr/>
          </p:nvSpPr>
          <p:spPr bwMode="auto">
            <a:xfrm>
              <a:off x="2159" y="3033"/>
              <a:ext cx="47" cy="778"/>
            </a:xfrm>
            <a:prstGeom prst="rightBrace">
              <a:avLst>
                <a:gd name="adj1" fmla="val 13786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7" name="Text Box 27"/>
            <p:cNvSpPr>
              <a:spLocks noChangeArrowheads="1"/>
            </p:cNvSpPr>
            <p:nvPr/>
          </p:nvSpPr>
          <p:spPr bwMode="auto">
            <a:xfrm>
              <a:off x="0" y="616"/>
              <a:ext cx="60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5148" name="Text Box 28"/>
            <p:cNvSpPr>
              <a:spLocks noChangeArrowheads="1"/>
            </p:cNvSpPr>
            <p:nvPr/>
          </p:nvSpPr>
          <p:spPr bwMode="auto">
            <a:xfrm>
              <a:off x="114" y="89"/>
              <a:ext cx="52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5149" name="Text Box 29"/>
            <p:cNvSpPr>
              <a:spLocks noChangeArrowheads="1"/>
            </p:cNvSpPr>
            <p:nvPr/>
          </p:nvSpPr>
          <p:spPr bwMode="auto">
            <a:xfrm>
              <a:off x="143" y="1060"/>
              <a:ext cx="433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5150" name="Text Box 30"/>
            <p:cNvSpPr>
              <a:spLocks noChangeArrowheads="1"/>
            </p:cNvSpPr>
            <p:nvPr/>
          </p:nvSpPr>
          <p:spPr bwMode="auto">
            <a:xfrm>
              <a:off x="159" y="1459"/>
              <a:ext cx="444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5151" name="Text Box 31"/>
            <p:cNvSpPr>
              <a:spLocks noChangeArrowheads="1"/>
            </p:cNvSpPr>
            <p:nvPr/>
          </p:nvSpPr>
          <p:spPr bwMode="auto">
            <a:xfrm>
              <a:off x="39" y="2281"/>
              <a:ext cx="59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score</a:t>
              </a:r>
              <a:endParaRPr lang="zh-CN" altLang="en-US"/>
            </a:p>
          </p:txBody>
        </p:sp>
        <p:sp>
          <p:nvSpPr>
            <p:cNvPr id="5152" name="Text Box 32"/>
            <p:cNvSpPr>
              <a:spLocks noChangeArrowheads="1"/>
            </p:cNvSpPr>
            <p:nvPr/>
          </p:nvSpPr>
          <p:spPr bwMode="auto">
            <a:xfrm>
              <a:off x="95" y="3216"/>
              <a:ext cx="52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addr</a:t>
              </a:r>
              <a:endParaRPr lang="zh-CN" altLang="en-US"/>
            </a:p>
          </p:txBody>
        </p:sp>
        <p:sp>
          <p:nvSpPr>
            <p:cNvPr id="5153" name="Text Box 33"/>
            <p:cNvSpPr>
              <a:spLocks noChangeArrowheads="1"/>
            </p:cNvSpPr>
            <p:nvPr/>
          </p:nvSpPr>
          <p:spPr bwMode="auto">
            <a:xfrm>
              <a:off x="2141" y="25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4" name="Text Box 34"/>
            <p:cNvSpPr>
              <a:spLocks noChangeArrowheads="1"/>
            </p:cNvSpPr>
            <p:nvPr/>
          </p:nvSpPr>
          <p:spPr bwMode="auto">
            <a:xfrm>
              <a:off x="2151" y="1450"/>
              <a:ext cx="67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5" name="Text Box 35"/>
            <p:cNvSpPr>
              <a:spLocks noChangeArrowheads="1"/>
            </p:cNvSpPr>
            <p:nvPr/>
          </p:nvSpPr>
          <p:spPr bwMode="auto">
            <a:xfrm>
              <a:off x="2132" y="649"/>
              <a:ext cx="7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20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6" name="Text Box 36"/>
            <p:cNvSpPr>
              <a:spLocks noChangeArrowheads="1"/>
            </p:cNvSpPr>
            <p:nvPr/>
          </p:nvSpPr>
          <p:spPr bwMode="auto">
            <a:xfrm>
              <a:off x="2141" y="1027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1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7" name="Text Box 37"/>
            <p:cNvSpPr>
              <a:spLocks noChangeArrowheads="1"/>
            </p:cNvSpPr>
            <p:nvPr/>
          </p:nvSpPr>
          <p:spPr bwMode="auto">
            <a:xfrm>
              <a:off x="2141" y="2260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4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8" name="Text Box 38"/>
            <p:cNvSpPr>
              <a:spLocks noChangeArrowheads="1"/>
            </p:cNvSpPr>
            <p:nvPr/>
          </p:nvSpPr>
          <p:spPr bwMode="auto">
            <a:xfrm>
              <a:off x="2132" y="3216"/>
              <a:ext cx="7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30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9" name="Text Box 39"/>
            <p:cNvSpPr>
              <a:spLocks noChangeArrowheads="1"/>
            </p:cNvSpPr>
            <p:nvPr/>
          </p:nvSpPr>
          <p:spPr bwMode="auto">
            <a:xfrm>
              <a:off x="1141" y="571"/>
              <a:ext cx="65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4000">
                  <a:solidFill>
                    <a:srgbClr val="545472"/>
                  </a:solidFill>
                  <a:sym typeface="Tahoma" pitchFamily="34" charset="0"/>
                </a:rPr>
                <a:t>…</a:t>
              </a:r>
              <a:endParaRPr lang="zh-CN" altLang="en-US"/>
            </a:p>
          </p:txBody>
        </p:sp>
        <p:sp>
          <p:nvSpPr>
            <p:cNvPr id="5160" name="Text Box 40"/>
            <p:cNvSpPr>
              <a:spLocks noChangeArrowheads="1"/>
            </p:cNvSpPr>
            <p:nvPr/>
          </p:nvSpPr>
          <p:spPr bwMode="auto">
            <a:xfrm>
              <a:off x="1174" y="2980"/>
              <a:ext cx="657" cy="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4000">
                  <a:solidFill>
                    <a:srgbClr val="545472"/>
                  </a:solidFill>
                  <a:sym typeface="Tahoma" pitchFamily="34" charset="0"/>
                </a:rPr>
                <a:t>…..</a:t>
              </a:r>
              <a:endParaRPr lang="zh-CN" altLang="en-US"/>
            </a:p>
          </p:txBody>
        </p:sp>
      </p:grpSp>
      <p:sp>
        <p:nvSpPr>
          <p:cNvPr id="5161" name="AutoShape 84"/>
          <p:cNvSpPr>
            <a:spLocks noChangeArrowheads="1"/>
          </p:cNvSpPr>
          <p:nvPr/>
        </p:nvSpPr>
        <p:spPr bwMode="auto">
          <a:xfrm>
            <a:off x="762000" y="4965700"/>
            <a:ext cx="3875088" cy="863600"/>
          </a:xfrm>
          <a:prstGeom prst="wedgeRectCallout">
            <a:avLst>
              <a:gd name="adj1" fmla="val -25630"/>
              <a:gd name="adj2" fmla="val -109787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定义结构体类型，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</a:rPr>
              <a:t>描述</a:t>
            </a:r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结构</a:t>
            </a:r>
          </a:p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的组织形式,</a:t>
            </a:r>
            <a:r>
              <a:rPr lang="zh-CN" altLang="en-US" dirty="0">
                <a:solidFill>
                  <a:srgbClr val="020BC4"/>
                </a:solidFill>
                <a:ea typeface="隶书" pitchFamily="49" charset="-122"/>
              </a:rPr>
              <a:t>不分配内存</a:t>
            </a:r>
          </a:p>
        </p:txBody>
      </p:sp>
      <p:sp>
        <p:nvSpPr>
          <p:cNvPr id="5162" name="Rectangle 87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581025"/>
            <a:ext cx="2414588" cy="527050"/>
          </a:xfrm>
          <a:ln/>
        </p:spPr>
        <p:txBody>
          <a:bodyPr/>
          <a:lstStyle/>
          <a:p>
            <a:r>
              <a:rPr lang="zh-CN" sz="3600"/>
              <a:t>例子图解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0"/>
          <p:cNvSpPr>
            <a:spLocks noChangeArrowheads="1"/>
          </p:cNvSpPr>
          <p:nvPr/>
        </p:nvSpPr>
        <p:spPr bwMode="auto">
          <a:xfrm>
            <a:off x="266700" y="1439863"/>
            <a:ext cx="6442075" cy="34163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{  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union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int_char</a:t>
            </a:r>
            <a:endParaRPr 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{ 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    char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[2];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}x;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x.i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=24897;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=%#x\n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",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x.i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("ch0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=%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#x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,ch1=%#x\n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”, x.ch[0],x.ch[1]);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3059-4867-471A-860E-7947D54D2505}" type="slidenum">
              <a:rPr lang="zh-CN" altLang="en-US"/>
              <a:pPr/>
              <a:t>30</a:t>
            </a:fld>
            <a:endParaRPr lang="en-US" sz="1800"/>
          </a:p>
        </p:txBody>
      </p:sp>
      <p:sp>
        <p:nvSpPr>
          <p:cNvPr id="38914" name="Text Box 3"/>
          <p:cNvSpPr>
            <a:spLocks noChangeArrowheads="1"/>
          </p:cNvSpPr>
          <p:nvPr/>
        </p:nvSpPr>
        <p:spPr bwMode="auto">
          <a:xfrm>
            <a:off x="609600" y="3873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8915" name="Text Box 19"/>
          <p:cNvSpPr>
            <a:spLocks noChangeArrowheads="1"/>
          </p:cNvSpPr>
          <p:nvPr/>
        </p:nvSpPr>
        <p:spPr bwMode="auto">
          <a:xfrm>
            <a:off x="624071" y="5276850"/>
            <a:ext cx="5189241" cy="101566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运行结果：</a:t>
            </a:r>
          </a:p>
          <a:p>
            <a:pPr algn="l"/>
            <a:r>
              <a:rPr lang="en-US" sz="2000" dirty="0" err="1" smtClean="0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=0x6141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ch0=0x41,ch1=0x61,</a:t>
            </a:r>
            <a:r>
              <a:rPr lang="zh-CN" altLang="en-US" sz="2000" dirty="0" smtClean="0">
                <a:solidFill>
                  <a:srgbClr val="545472"/>
                </a:solidFill>
                <a:sym typeface="Tahoma" pitchFamily="34" charset="0"/>
              </a:rPr>
              <a:t>低字节在前，高字节在后</a:t>
            </a:r>
            <a:endParaRPr lang="zh-CN" altLang="en-US" dirty="0"/>
          </a:p>
        </p:txBody>
      </p:sp>
      <p:sp>
        <p:nvSpPr>
          <p:cNvPr id="38917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8150"/>
            <a:ext cx="7620000" cy="358775"/>
          </a:xfrm>
          <a:ln/>
        </p:spPr>
        <p:txBody>
          <a:bodyPr/>
          <a:lstStyle/>
          <a:p>
            <a:r>
              <a:rPr lang="zh-CN" sz="2400" b="1">
                <a:solidFill>
                  <a:schemeClr val="tx1"/>
                </a:solidFill>
              </a:rPr>
              <a:t>例  将一个整数按字节输出</a:t>
            </a:r>
            <a:endParaRPr lang="zh-CN" b="1"/>
          </a:p>
        </p:txBody>
      </p:sp>
      <p:grpSp>
        <p:nvGrpSpPr>
          <p:cNvPr id="3" name="组合 2"/>
          <p:cNvGrpSpPr/>
          <p:nvPr/>
        </p:nvGrpSpPr>
        <p:grpSpPr>
          <a:xfrm>
            <a:off x="5995686" y="1710788"/>
            <a:ext cx="3055717" cy="2351926"/>
            <a:chOff x="5995686" y="1710788"/>
            <a:chExt cx="3055717" cy="2351926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5995686" y="1710788"/>
              <a:ext cx="3055717" cy="2351926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8918" name="Group 21"/>
            <p:cNvGrpSpPr>
              <a:grpSpLocks/>
            </p:cNvGrpSpPr>
            <p:nvPr/>
          </p:nvGrpSpPr>
          <p:grpSpPr bwMode="auto">
            <a:xfrm>
              <a:off x="6181725" y="1710788"/>
              <a:ext cx="2776538" cy="2209800"/>
              <a:chOff x="0" y="0"/>
              <a:chExt cx="1749" cy="1392"/>
            </a:xfrm>
          </p:grpSpPr>
          <p:grpSp>
            <p:nvGrpSpPr>
              <p:cNvPr id="38919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488" cy="480"/>
                <a:chOff x="0" y="0"/>
                <a:chExt cx="1488" cy="480"/>
              </a:xfrm>
            </p:grpSpPr>
            <p:sp>
              <p:nvSpPr>
                <p:cNvPr id="38920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1488" cy="28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2000" dirty="0">
                      <a:solidFill>
                        <a:srgbClr val="545472"/>
                      </a:solidFill>
                      <a:sym typeface="Tahoma" pitchFamily="34" charset="0"/>
                    </a:rPr>
                    <a:t>01100001  01000001</a:t>
                  </a:r>
                  <a:endParaRPr lang="zh-CN" altLang="en-US" dirty="0"/>
                </a:p>
              </p:txBody>
            </p:sp>
            <p:sp>
              <p:nvSpPr>
                <p:cNvPr id="38921" name="Line 7"/>
                <p:cNvSpPr>
                  <a:spLocks noChangeShapeType="1"/>
                </p:cNvSpPr>
                <p:nvPr/>
              </p:nvSpPr>
              <p:spPr bwMode="auto">
                <a:xfrm>
                  <a:off x="720" y="192"/>
                  <a:ext cx="1" cy="28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2" name="Text Box 8"/>
                <p:cNvSpPr>
                  <a:spLocks noChangeArrowheads="1"/>
                </p:cNvSpPr>
                <p:nvPr/>
              </p:nvSpPr>
              <p:spPr bwMode="auto">
                <a:xfrm>
                  <a:off x="816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545472"/>
                      </a:solidFill>
                      <a:sym typeface="Tahoma" pitchFamily="34" charset="0"/>
                    </a:rPr>
                    <a:t>低字节</a:t>
                  </a:r>
                  <a:endParaRPr lang="zh-CN" altLang="en-US" dirty="0"/>
                </a:p>
              </p:txBody>
            </p:sp>
            <p:sp>
              <p:nvSpPr>
                <p:cNvPr id="38923" name="Text Box 9"/>
                <p:cNvSpPr>
                  <a:spLocks noChangeArrowheads="1"/>
                </p:cNvSpPr>
                <p:nvPr/>
              </p:nvSpPr>
              <p:spPr bwMode="auto">
                <a:xfrm>
                  <a:off x="96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545472"/>
                      </a:solidFill>
                      <a:sym typeface="Tahoma" pitchFamily="34" charset="0"/>
                    </a:rPr>
                    <a:t>高字节</a:t>
                  </a:r>
                  <a:endParaRPr lang="zh-CN" altLang="en-US"/>
                </a:p>
              </p:txBody>
            </p:sp>
          </p:grpSp>
          <p:grpSp>
            <p:nvGrpSpPr>
              <p:cNvPr id="38924" name="Group 18"/>
              <p:cNvGrpSpPr>
                <a:grpSpLocks/>
              </p:cNvGrpSpPr>
              <p:nvPr/>
            </p:nvGrpSpPr>
            <p:grpSpPr bwMode="auto">
              <a:xfrm>
                <a:off x="48" y="816"/>
                <a:ext cx="1701" cy="576"/>
                <a:chOff x="0" y="0"/>
                <a:chExt cx="1701" cy="576"/>
              </a:xfrm>
            </p:grpSpPr>
            <p:sp>
              <p:nvSpPr>
                <p:cNvPr id="38925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48" cy="576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6" name="Line 12"/>
                <p:cNvSpPr>
                  <a:spLocks noChangeShapeType="1"/>
                </p:cNvSpPr>
                <p:nvPr/>
              </p:nvSpPr>
              <p:spPr bwMode="auto">
                <a:xfrm>
                  <a:off x="0" y="288"/>
                  <a:ext cx="1248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7" name="Text Box 14"/>
                <p:cNvSpPr>
                  <a:spLocks noChangeArrowheads="1"/>
                </p:cNvSpPr>
                <p:nvPr/>
              </p:nvSpPr>
              <p:spPr bwMode="auto">
                <a:xfrm>
                  <a:off x="192" y="48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01000001</a:t>
                  </a:r>
                  <a:endParaRPr lang="zh-CN" altLang="en-US"/>
                </a:p>
              </p:txBody>
            </p:sp>
            <p:sp>
              <p:nvSpPr>
                <p:cNvPr id="38928" name="Text Box 15"/>
                <p:cNvSpPr>
                  <a:spLocks noChangeArrowheads="1"/>
                </p:cNvSpPr>
                <p:nvPr/>
              </p:nvSpPr>
              <p:spPr bwMode="auto">
                <a:xfrm>
                  <a:off x="182" y="297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01100001</a:t>
                  </a:r>
                  <a:endParaRPr lang="zh-CN" altLang="en-US"/>
                </a:p>
              </p:txBody>
            </p:sp>
            <p:sp>
              <p:nvSpPr>
                <p:cNvPr id="38929" name="Text Box 16"/>
                <p:cNvSpPr>
                  <a:spLocks noChangeArrowheads="1"/>
                </p:cNvSpPr>
                <p:nvPr/>
              </p:nvSpPr>
              <p:spPr bwMode="auto">
                <a:xfrm>
                  <a:off x="1238" y="9"/>
                  <a:ext cx="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ch[0]</a:t>
                  </a:r>
                  <a:endParaRPr lang="zh-CN" altLang="en-US"/>
                </a:p>
              </p:txBody>
            </p:sp>
            <p:sp>
              <p:nvSpPr>
                <p:cNvPr id="38930" name="Text Box 17"/>
                <p:cNvSpPr>
                  <a:spLocks noChangeArrowheads="1"/>
                </p:cNvSpPr>
                <p:nvPr/>
              </p:nvSpPr>
              <p:spPr bwMode="auto">
                <a:xfrm>
                  <a:off x="1248" y="288"/>
                  <a:ext cx="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ch[1]</a:t>
                  </a: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3F1-5137-487F-929D-E9FDBA540074}" type="slidenum">
              <a:rPr lang="zh-CN" altLang="en-US"/>
              <a:pPr/>
              <a:t>31</a:t>
            </a:fld>
            <a:endParaRPr lang="en-US" sz="1800"/>
          </a:p>
        </p:txBody>
      </p:sp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296863" y="34131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区别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sym typeface="Tahoma" pitchFamily="34" charset="0"/>
              </a:rPr>
              <a:t>存储方式不同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40964" name="Group 62"/>
          <p:cNvGrpSpPr>
            <a:grpSpLocks/>
          </p:cNvGrpSpPr>
          <p:nvPr/>
        </p:nvGrpSpPr>
        <p:grpSpPr bwMode="auto">
          <a:xfrm>
            <a:off x="849313" y="1809750"/>
            <a:ext cx="4951413" cy="4152900"/>
            <a:chOff x="0" y="0"/>
            <a:chExt cx="3119" cy="2616"/>
          </a:xfrm>
        </p:grpSpPr>
        <p:sp>
          <p:nvSpPr>
            <p:cNvPr id="40965" name="Text Box 6"/>
            <p:cNvSpPr>
              <a:spLocks noChangeArrowheads="1"/>
            </p:cNvSpPr>
            <p:nvPr/>
          </p:nvSpPr>
          <p:spPr bwMode="auto">
            <a:xfrm>
              <a:off x="24" y="159"/>
              <a:ext cx="1354" cy="1002"/>
            </a:xfrm>
            <a:prstGeom prst="rect">
              <a:avLst/>
            </a:prstGeom>
            <a:solidFill>
              <a:srgbClr val="EB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  <a:sym typeface="Tahoma" pitchFamily="34" charset="0"/>
                </a:rPr>
                <a:t>struct </a:t>
              </a:r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node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{     char  ch[2];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int    k;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}a;</a:t>
              </a:r>
              <a:endParaRPr lang="zh-CN" altLang="en-US"/>
            </a:p>
          </p:txBody>
        </p:sp>
        <p:sp>
          <p:nvSpPr>
            <p:cNvPr id="40966" name="Text Box 7"/>
            <p:cNvSpPr>
              <a:spLocks noChangeArrowheads="1"/>
            </p:cNvSpPr>
            <p:nvPr/>
          </p:nvSpPr>
          <p:spPr bwMode="auto">
            <a:xfrm>
              <a:off x="0" y="1443"/>
              <a:ext cx="1354" cy="1002"/>
            </a:xfrm>
            <a:prstGeom prst="rect">
              <a:avLst/>
            </a:prstGeom>
            <a:solidFill>
              <a:srgbClr val="EB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  <a:sym typeface="Tahoma" pitchFamily="34" charset="0"/>
                </a:rPr>
                <a:t>union</a:t>
              </a:r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node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{     char  ch[2];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int    k;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}b;</a:t>
              </a:r>
              <a:endParaRPr lang="zh-CN" altLang="en-US"/>
            </a:p>
          </p:txBody>
        </p:sp>
        <p:grpSp>
          <p:nvGrpSpPr>
            <p:cNvPr id="40967" name="Group 59"/>
            <p:cNvGrpSpPr>
              <a:grpSpLocks/>
            </p:cNvGrpSpPr>
            <p:nvPr/>
          </p:nvGrpSpPr>
          <p:grpSpPr bwMode="auto">
            <a:xfrm>
              <a:off x="1873" y="0"/>
              <a:ext cx="1246" cy="1320"/>
              <a:chOff x="0" y="0"/>
              <a:chExt cx="1246" cy="1320"/>
            </a:xfrm>
          </p:grpSpPr>
          <p:sp>
            <p:nvSpPr>
              <p:cNvPr id="40968" name="AutoShape 9"/>
              <p:cNvSpPr>
                <a:spLocks/>
              </p:cNvSpPr>
              <p:nvPr/>
            </p:nvSpPr>
            <p:spPr bwMode="auto">
              <a:xfrm>
                <a:off x="972" y="306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69" name="Text Box 10"/>
              <p:cNvSpPr>
                <a:spLocks noChangeArrowheads="1"/>
              </p:cNvSpPr>
              <p:nvPr/>
            </p:nvSpPr>
            <p:spPr bwMode="auto">
              <a:xfrm>
                <a:off x="1047" y="425"/>
                <a:ext cx="1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40970" name="AutoShape 11"/>
              <p:cNvSpPr>
                <a:spLocks noChangeArrowheads="1"/>
              </p:cNvSpPr>
              <p:nvPr/>
            </p:nvSpPr>
            <p:spPr bwMode="auto">
              <a:xfrm>
                <a:off x="12" y="0"/>
                <a:ext cx="960" cy="1320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l"/>
                <a:endParaRPr lang="zh-CN" altLang="zh-CN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1" name="Line 12"/>
              <p:cNvSpPr>
                <a:spLocks noChangeShapeType="1"/>
              </p:cNvSpPr>
              <p:nvPr/>
            </p:nvSpPr>
            <p:spPr bwMode="auto">
              <a:xfrm>
                <a:off x="12" y="30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2" name="Line 13"/>
              <p:cNvSpPr>
                <a:spLocks noChangeShapeType="1"/>
              </p:cNvSpPr>
              <p:nvPr/>
            </p:nvSpPr>
            <p:spPr bwMode="auto">
              <a:xfrm>
                <a:off x="0" y="590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3" name="Line 15"/>
              <p:cNvSpPr>
                <a:spLocks noChangeShapeType="1"/>
              </p:cNvSpPr>
              <p:nvPr/>
            </p:nvSpPr>
            <p:spPr bwMode="auto">
              <a:xfrm>
                <a:off x="4" y="864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4" name="Line 21"/>
              <p:cNvSpPr>
                <a:spLocks noChangeShapeType="1"/>
              </p:cNvSpPr>
              <p:nvPr/>
            </p:nvSpPr>
            <p:spPr bwMode="auto">
              <a:xfrm>
                <a:off x="28" y="45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5" name="Line 22"/>
              <p:cNvSpPr>
                <a:spLocks noChangeShapeType="1"/>
              </p:cNvSpPr>
              <p:nvPr/>
            </p:nvSpPr>
            <p:spPr bwMode="auto">
              <a:xfrm>
                <a:off x="28" y="7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6" name="Line 23"/>
              <p:cNvSpPr>
                <a:spLocks noChangeShapeType="1"/>
              </p:cNvSpPr>
              <p:nvPr/>
            </p:nvSpPr>
            <p:spPr bwMode="auto">
              <a:xfrm>
                <a:off x="904" y="45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7" name="Line 24"/>
              <p:cNvSpPr>
                <a:spLocks noChangeShapeType="1"/>
              </p:cNvSpPr>
              <p:nvPr/>
            </p:nvSpPr>
            <p:spPr bwMode="auto">
              <a:xfrm>
                <a:off x="904" y="7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78" name="Text Box 26"/>
              <p:cNvSpPr>
                <a:spLocks noChangeArrowheads="1"/>
              </p:cNvSpPr>
              <p:nvPr/>
            </p:nvSpPr>
            <p:spPr bwMode="auto">
              <a:xfrm>
                <a:off x="349" y="324"/>
                <a:ext cx="2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ch</a:t>
                </a:r>
                <a:endParaRPr lang="zh-CN" altLang="en-US"/>
              </a:p>
            </p:txBody>
          </p:sp>
          <p:sp>
            <p:nvSpPr>
              <p:cNvPr id="40979" name="Text Box 27"/>
              <p:cNvSpPr>
                <a:spLocks noChangeArrowheads="1"/>
              </p:cNvSpPr>
              <p:nvPr/>
            </p:nvSpPr>
            <p:spPr bwMode="auto">
              <a:xfrm>
                <a:off x="403" y="576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k</a:t>
                </a:r>
                <a:endParaRPr lang="zh-CN" altLang="en-US"/>
              </a:p>
            </p:txBody>
          </p:sp>
        </p:grpSp>
        <p:grpSp>
          <p:nvGrpSpPr>
            <p:cNvPr id="40980" name="Group 58"/>
            <p:cNvGrpSpPr>
              <a:grpSpLocks/>
            </p:cNvGrpSpPr>
            <p:nvPr/>
          </p:nvGrpSpPr>
          <p:grpSpPr bwMode="auto">
            <a:xfrm>
              <a:off x="1861" y="1440"/>
              <a:ext cx="1258" cy="1176"/>
              <a:chOff x="0" y="0"/>
              <a:chExt cx="1258" cy="1176"/>
            </a:xfrm>
          </p:grpSpPr>
          <p:sp>
            <p:nvSpPr>
              <p:cNvPr id="40981" name="AutoShape 43"/>
              <p:cNvSpPr>
                <a:spLocks/>
              </p:cNvSpPr>
              <p:nvPr/>
            </p:nvSpPr>
            <p:spPr bwMode="auto">
              <a:xfrm>
                <a:off x="960" y="306"/>
                <a:ext cx="95" cy="318"/>
              </a:xfrm>
              <a:prstGeom prst="rightBrace">
                <a:avLst>
                  <a:gd name="adj1" fmla="val 27895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82" name="Text Box 44"/>
              <p:cNvSpPr>
                <a:spLocks noChangeArrowheads="1"/>
              </p:cNvSpPr>
              <p:nvPr/>
            </p:nvSpPr>
            <p:spPr bwMode="auto">
              <a:xfrm>
                <a:off x="1059" y="329"/>
                <a:ext cx="1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b</a:t>
                </a:r>
                <a:endParaRPr lang="zh-CN" altLang="en-US"/>
              </a:p>
            </p:txBody>
          </p:sp>
          <p:sp>
            <p:nvSpPr>
              <p:cNvPr id="40983" name="AutoShape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1176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l"/>
                <a:endParaRPr lang="zh-CN" altLang="zh-CN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84" name="Line 46"/>
              <p:cNvSpPr>
                <a:spLocks noChangeShapeType="1"/>
              </p:cNvSpPr>
              <p:nvPr/>
            </p:nvSpPr>
            <p:spPr bwMode="auto">
              <a:xfrm>
                <a:off x="0" y="30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85" name="Line 48"/>
              <p:cNvSpPr>
                <a:spLocks noChangeShapeType="1"/>
              </p:cNvSpPr>
              <p:nvPr/>
            </p:nvSpPr>
            <p:spPr bwMode="auto">
              <a:xfrm>
                <a:off x="16" y="588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86" name="Line 51"/>
              <p:cNvSpPr>
                <a:spLocks noChangeShapeType="1"/>
              </p:cNvSpPr>
              <p:nvPr/>
            </p:nvSpPr>
            <p:spPr bwMode="auto">
              <a:xfrm>
                <a:off x="892" y="45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87" name="Text Box 53"/>
              <p:cNvSpPr>
                <a:spLocks noChangeArrowheads="1"/>
              </p:cNvSpPr>
              <p:nvPr/>
            </p:nvSpPr>
            <p:spPr bwMode="auto">
              <a:xfrm>
                <a:off x="217" y="324"/>
                <a:ext cx="2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ch</a:t>
                </a:r>
                <a:endParaRPr lang="zh-CN" altLang="en-US"/>
              </a:p>
            </p:txBody>
          </p:sp>
          <p:sp>
            <p:nvSpPr>
              <p:cNvPr id="40988" name="Text Box 54"/>
              <p:cNvSpPr>
                <a:spLocks noChangeArrowheads="1"/>
              </p:cNvSpPr>
              <p:nvPr/>
            </p:nvSpPr>
            <p:spPr bwMode="auto">
              <a:xfrm>
                <a:off x="535" y="336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k</a:t>
                </a:r>
                <a:endParaRPr lang="zh-CN" altLang="en-US"/>
              </a:p>
            </p:txBody>
          </p:sp>
          <p:sp>
            <p:nvSpPr>
              <p:cNvPr id="40989" name="Line 49"/>
              <p:cNvSpPr>
                <a:spLocks noChangeShapeType="1"/>
              </p:cNvSpPr>
              <p:nvPr/>
            </p:nvSpPr>
            <p:spPr bwMode="auto">
              <a:xfrm>
                <a:off x="16" y="45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40990" name="AutoShape 60"/>
            <p:cNvSpPr>
              <a:spLocks noChangeArrowheads="1"/>
            </p:cNvSpPr>
            <p:nvPr/>
          </p:nvSpPr>
          <p:spPr bwMode="auto">
            <a:xfrm>
              <a:off x="1409" y="600"/>
              <a:ext cx="420" cy="216"/>
            </a:xfrm>
            <a:prstGeom prst="rightArrow">
              <a:avLst>
                <a:gd name="adj1" fmla="val 50000"/>
                <a:gd name="adj2" fmla="val 48602"/>
              </a:avLst>
            </a:prstGeom>
            <a:noFill/>
            <a:ln w="38100" cmpd="sng">
              <a:solidFill>
                <a:srgbClr val="00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40991" name="AutoShape 61"/>
            <p:cNvSpPr>
              <a:spLocks noChangeArrowheads="1"/>
            </p:cNvSpPr>
            <p:nvPr/>
          </p:nvSpPr>
          <p:spPr bwMode="auto">
            <a:xfrm>
              <a:off x="1445" y="1896"/>
              <a:ext cx="372" cy="204"/>
            </a:xfrm>
            <a:prstGeom prst="rightArrow">
              <a:avLst>
                <a:gd name="adj1" fmla="val 50000"/>
                <a:gd name="adj2" fmla="val 45580"/>
              </a:avLst>
            </a:prstGeom>
            <a:noFill/>
            <a:ln w="38100" cmpd="sng">
              <a:solidFill>
                <a:srgbClr val="00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40992" name="AutoShape 63"/>
          <p:cNvSpPr>
            <a:spLocks noChangeArrowheads="1"/>
          </p:cNvSpPr>
          <p:nvPr/>
        </p:nvSpPr>
        <p:spPr bwMode="auto">
          <a:xfrm>
            <a:off x="6065377" y="1897063"/>
            <a:ext cx="2759075" cy="434975"/>
          </a:xfrm>
          <a:prstGeom prst="wedgeRectCallout">
            <a:avLst>
              <a:gd name="adj1" fmla="val -54778"/>
              <a:gd name="adj2" fmla="val 122630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变量的各成员同时存在</a:t>
            </a:r>
            <a:endParaRPr lang="zh-CN" altLang="en-US" dirty="0"/>
          </a:p>
        </p:txBody>
      </p:sp>
      <p:sp>
        <p:nvSpPr>
          <p:cNvPr id="40993" name="AutoShape 64"/>
          <p:cNvSpPr>
            <a:spLocks noChangeArrowheads="1"/>
          </p:cNvSpPr>
          <p:nvPr/>
        </p:nvSpPr>
        <p:spPr bwMode="auto">
          <a:xfrm>
            <a:off x="5717945" y="5173663"/>
            <a:ext cx="3267075" cy="434975"/>
          </a:xfrm>
          <a:prstGeom prst="wedgeRectCallout">
            <a:avLst>
              <a:gd name="adj1" fmla="val -44023"/>
              <a:gd name="adj2" fmla="val -118250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任一时刻只有一个成员存在</a:t>
            </a:r>
            <a:endParaRPr lang="zh-CN" altLang="en-US"/>
          </a:p>
        </p:txBody>
      </p:sp>
      <p:sp>
        <p:nvSpPr>
          <p:cNvPr id="40994" name="Rectangle 66"/>
          <p:cNvSpPr>
            <a:spLocks noChangeArrowheads="1"/>
          </p:cNvSpPr>
          <p:nvPr/>
        </p:nvSpPr>
        <p:spPr bwMode="auto">
          <a:xfrm>
            <a:off x="276225" y="131286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联系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zh-CN" altLang="en-US">
                <a:solidFill>
                  <a:srgbClr val="009900"/>
                </a:solidFill>
                <a:sym typeface="Tahoma" pitchFamily="34" charset="0"/>
              </a:rPr>
              <a:t>两者可相互嵌套</a:t>
            </a:r>
            <a:endParaRPr lang="zh-CN" altLang="en-US"/>
          </a:p>
        </p:txBody>
      </p:sp>
      <p:sp>
        <p:nvSpPr>
          <p:cNvPr id="40995" name="Rectangle 69"/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-182563"/>
            <a:ext cx="7772400" cy="1136651"/>
          </a:xfrm>
          <a:ln/>
        </p:spPr>
        <p:txBody>
          <a:bodyPr/>
          <a:lstStyle/>
          <a:p>
            <a:pPr algn="l"/>
            <a:r>
              <a:rPr lang="zh-CN" sz="3200" dirty="0">
                <a:solidFill>
                  <a:schemeClr val="tx1"/>
                </a:solidFill>
                <a:ea typeface="隶书" pitchFamily="49" charset="-122"/>
              </a:rPr>
              <a:t>结构体与共用体</a:t>
            </a:r>
            <a:r>
              <a:rPr lang="zh-CN" sz="2400" dirty="0">
                <a:solidFill>
                  <a:schemeClr val="tx1"/>
                </a:solidFill>
              </a:rPr>
              <a:t/>
            </a:r>
            <a:br>
              <a:rPr lang="zh-CN" sz="2400" dirty="0">
                <a:solidFill>
                  <a:schemeClr val="tx1"/>
                </a:solidFill>
              </a:rPr>
            </a:br>
            <a:endParaRPr 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2" grpId="0" animBg="1"/>
      <p:bldP spid="409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412428" y="1097264"/>
            <a:ext cx="80645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/>
              <a:t>　　</a:t>
            </a:r>
            <a:r>
              <a:rPr lang="zh-CN" altLang="en-US" dirty="0" smtClean="0"/>
              <a:t>将</a:t>
            </a:r>
            <a:r>
              <a:rPr lang="zh-CN" altLang="en-US" dirty="0"/>
              <a:t>已有的类型标识符定义成新的类型标识符。经类型定义后，新的类型标识符即可当作原标识符使用。</a:t>
            </a:r>
          </a:p>
          <a:p>
            <a:pPr algn="l">
              <a:lnSpc>
                <a:spcPct val="140000"/>
              </a:lnSpc>
            </a:pPr>
            <a:r>
              <a:rPr lang="zh-CN" altLang="en-US" b="1" dirty="0" smtClean="0"/>
              <a:t>类型</a:t>
            </a:r>
            <a:r>
              <a:rPr lang="zh-CN" altLang="en-US" b="1" dirty="0"/>
              <a:t>定义的形式</a:t>
            </a:r>
          </a:p>
          <a:p>
            <a:pPr algn="l">
              <a:lnSpc>
                <a:spcPct val="140000"/>
              </a:lnSpc>
            </a:pPr>
            <a:r>
              <a:rPr lang="zh-CN" altLang="en-US" dirty="0"/>
              <a:t>　　</a:t>
            </a:r>
            <a:r>
              <a:rPr lang="en-US" altLang="zh-CN" b="1" dirty="0" err="1" smtClean="0"/>
              <a:t>typedef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typename</a:t>
            </a:r>
            <a:r>
              <a:rPr lang="en-US" altLang="zh-CN" b="1" dirty="0"/>
              <a:t> identifier</a:t>
            </a:r>
            <a:r>
              <a:rPr lang="zh-CN" altLang="en-US" b="1" dirty="0"/>
              <a:t>；</a:t>
            </a:r>
          </a:p>
          <a:p>
            <a:pPr algn="l">
              <a:lnSpc>
                <a:spcPct val="140000"/>
              </a:lnSpc>
            </a:pPr>
            <a:r>
              <a:rPr lang="zh-CN" altLang="en-US" dirty="0"/>
              <a:t>其中，</a:t>
            </a:r>
            <a:r>
              <a:rPr lang="en-US" altLang="zh-CN" dirty="0" err="1"/>
              <a:t>typedef</a:t>
            </a:r>
            <a:r>
              <a:rPr lang="zh-CN" altLang="en-US" dirty="0"/>
              <a:t>是类型定义关键字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typename</a:t>
            </a:r>
            <a:r>
              <a:rPr lang="zh-CN" altLang="en-US" dirty="0"/>
              <a:t>是已有的类型标识符</a:t>
            </a:r>
            <a:r>
              <a:rPr lang="zh-CN" altLang="en-US" dirty="0" smtClean="0"/>
              <a:t>，如：已</a:t>
            </a:r>
            <a:r>
              <a:rPr lang="zh-CN" altLang="en-US" dirty="0"/>
              <a:t>定义过的结构、</a:t>
            </a:r>
            <a:r>
              <a:rPr lang="zh-CN" altLang="en-US" dirty="0" smtClean="0"/>
              <a:t>联合、数组等；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identifier</a:t>
            </a:r>
            <a:r>
              <a:rPr lang="zh-CN" altLang="en-US" dirty="0"/>
              <a:t>是新的类型标识符。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033" y="219919"/>
            <a:ext cx="236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/>
              <a:t>9.9   </a:t>
            </a:r>
            <a:r>
              <a:rPr lang="zh-CN" altLang="en-US" sz="2800" b="1" dirty="0" smtClean="0"/>
              <a:t>类型定义</a:t>
            </a:r>
            <a:endParaRPr lang="zh-CN" altLang="en-US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32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174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412428" y="1641289"/>
            <a:ext cx="3360919" cy="3711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};</a:t>
            </a:r>
          </a:p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 birthday,*p;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033" y="219919"/>
            <a:ext cx="393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结构</a:t>
            </a:r>
            <a:r>
              <a:rPr lang="zh-CN" altLang="en-US" sz="2800" b="1" dirty="0" smtClean="0"/>
              <a:t>类型定义与使用</a:t>
            </a:r>
            <a:endParaRPr lang="zh-CN" altLang="en-US" sz="28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21203" y="1654789"/>
            <a:ext cx="3360919" cy="3711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}date 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date birthday,*p;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33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7014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3" y="219919"/>
            <a:ext cx="393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数组</a:t>
            </a:r>
            <a:r>
              <a:rPr lang="zh-CN" altLang="en-US" sz="2800" b="1" dirty="0" smtClean="0"/>
              <a:t>类型定义与使用</a:t>
            </a:r>
            <a:endParaRPr lang="zh-CN" altLang="en-US" sz="28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8444" y="1724213"/>
            <a:ext cx="3360919" cy="1643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smtClean="0"/>
              <a:t>char string[80];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char s1[80];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char s2[80];</a:t>
            </a: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3062" y="4011793"/>
            <a:ext cx="8646288" cy="1126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char string[80];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定义一个新的类型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>
                <a:solidFill>
                  <a:srgbClr val="FF0000"/>
                </a:solidFill>
              </a:rPr>
              <a:t>，表示字符串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string s1,s2;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34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455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412428" y="1120462"/>
            <a:ext cx="3360919" cy="3711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};</a:t>
            </a:r>
          </a:p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 birthday[40];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033" y="219919"/>
            <a:ext cx="5393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/>
              <a:t>结构数组类型定义与使用</a:t>
            </a:r>
            <a:endParaRPr lang="zh-CN" altLang="en-US" sz="28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05456" y="1120462"/>
            <a:ext cx="3360919" cy="4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smtClean="0"/>
              <a:t>#define NUM 40</a:t>
            </a:r>
          </a:p>
          <a:p>
            <a:pPr algn="l">
              <a:lnSpc>
                <a:spcPct val="140000"/>
              </a:lnSpc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 date[NUM];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date birthday;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1B95-1B97-4BB3-937B-83E5382E5371}" type="slidenum">
              <a:rPr lang="zh-CN" altLang="en-US" smtClean="0"/>
              <a:pPr/>
              <a:t>35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69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B46-CA58-4F7B-AFFE-AD56F3FA2AC4}" type="slidenum">
              <a:rPr lang="zh-CN" altLang="en-US"/>
              <a:pPr/>
              <a:t>36</a:t>
            </a:fld>
            <a:endParaRPr lang="en-US" sz="1800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0038" y="1104900"/>
            <a:ext cx="8740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88938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636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208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780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352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924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496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7068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640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结构体由不同类型的成员变量构造而来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先有结构体类型的定义（抽象），后有该结构体类型的变量（具体实例）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点运算符左边必须是结构体类型变量，箭头运算符左边必须是结构体类型指针（地址）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数组的每个元素，其类型可以是结构体类型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指针可以指向结构体类型中的任意一个成员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结构体类型可以作为函数的参数和返回</a:t>
            </a:r>
            <a:r>
              <a:rPr lang="zh-CN" altLang="en-US" dirty="0" smtClean="0">
                <a:solidFill>
                  <a:srgbClr val="020BC4"/>
                </a:solidFill>
              </a:rPr>
              <a:t>值</a:t>
            </a:r>
            <a:r>
              <a:rPr lang="en-US" altLang="zh-CN" dirty="0" smtClean="0">
                <a:solidFill>
                  <a:srgbClr val="020BC4"/>
                </a:solidFill>
              </a:rPr>
              <a:t>(</a:t>
            </a:r>
            <a:r>
              <a:rPr lang="zh-CN" altLang="en-US" smtClean="0">
                <a:solidFill>
                  <a:srgbClr val="020BC4"/>
                </a:solidFill>
              </a:rPr>
              <a:t>见作业</a:t>
            </a:r>
            <a:r>
              <a:rPr lang="en-US" altLang="zh-CN" smtClean="0">
                <a:solidFill>
                  <a:srgbClr val="020BC4"/>
                </a:solidFill>
              </a:rPr>
              <a:t>)</a:t>
            </a:r>
            <a:endParaRPr lang="zh-CN" altLang="en-US" dirty="0">
              <a:solidFill>
                <a:srgbClr val="020BC4"/>
              </a:solidFill>
            </a:endParaRP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成员在内存中的存储位置关系是结构体和共用体的本质区别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481138" y="233363"/>
            <a:ext cx="527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20BC4"/>
                </a:solidFill>
              </a:rPr>
              <a:t>本章重点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BC8-7360-4A60-807D-C1973C965C45}" type="slidenum">
              <a:rPr lang="zh-CN" altLang="en-US"/>
              <a:pPr/>
              <a:t>37</a:t>
            </a:fld>
            <a:endParaRPr lang="en-US" sz="1800"/>
          </a:p>
        </p:txBody>
      </p:sp>
      <p:pic>
        <p:nvPicPr>
          <p:cNvPr id="43010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17563" y="11096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4"/>
          <p:cNvSpPr>
            <a:spLocks noChangeArrowheads="1"/>
          </p:cNvSpPr>
          <p:nvPr/>
        </p:nvSpPr>
        <p:spPr bwMode="auto">
          <a:xfrm>
            <a:off x="2727325" y="344646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sym typeface="Tahoma" pitchFamily="34" charset="0"/>
              </a:rPr>
              <a:t>作业：</a:t>
            </a:r>
            <a:r>
              <a:rPr lang="en-US" sz="2800" b="1">
                <a:solidFill>
                  <a:srgbClr val="9900FF"/>
                </a:solidFill>
                <a:sym typeface="Tahoma" pitchFamily="34" charset="0"/>
              </a:rPr>
              <a:t>P232</a:t>
            </a:r>
            <a:r>
              <a:rPr lang="en-US" sz="280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800" b="1">
                <a:solidFill>
                  <a:srgbClr val="545472"/>
                </a:solidFill>
                <a:sym typeface="Tahoma" pitchFamily="34" charset="0"/>
              </a:rPr>
              <a:t>1~6 </a:t>
            </a:r>
          </a:p>
        </p:txBody>
      </p:sp>
      <p:sp>
        <p:nvSpPr>
          <p:cNvPr id="43012" name="WordArt 7"/>
          <p:cNvSpPr>
            <a:spLocks noChangeArrowheads="1" noChangeShapeType="1" noTextEdit="1"/>
          </p:cNvSpPr>
          <p:nvPr/>
        </p:nvSpPr>
        <p:spPr bwMode="auto">
          <a:xfrm>
            <a:off x="990600" y="23526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l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5D17-A93E-4571-8400-763471AE7D59}" type="slidenum">
              <a:rPr lang="zh-CN" altLang="en-US"/>
              <a:pPr/>
              <a:t>4</a:t>
            </a:fld>
            <a:endParaRPr lang="en-US" sz="18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230313"/>
            <a:ext cx="8583612" cy="1500187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b="1"/>
              <a:t>先定义结构体类型，再定义结构体变量</a:t>
            </a:r>
          </a:p>
          <a:p>
            <a:pPr marL="1143000" lvl="2" indent="-228600" algn="l">
              <a:lnSpc>
                <a:spcPct val="90000"/>
              </a:lnSpc>
              <a:buFontTx/>
              <a:buBlip>
                <a:blip r:embed="rId4"/>
              </a:buBlip>
            </a:pPr>
            <a:r>
              <a:rPr lang="zh-CN" b="1"/>
              <a:t>一般形式</a:t>
            </a:r>
            <a:r>
              <a:rPr lang="zh-CN"/>
              <a:t>： </a:t>
            </a:r>
          </a:p>
        </p:txBody>
      </p:sp>
      <p:sp>
        <p:nvSpPr>
          <p:cNvPr id="6147" name="Text Box 4"/>
          <p:cNvSpPr>
            <a:spLocks noChangeArrowheads="1"/>
          </p:cNvSpPr>
          <p:nvPr/>
        </p:nvSpPr>
        <p:spPr bwMode="auto">
          <a:xfrm>
            <a:off x="491505" y="2790670"/>
            <a:ext cx="3586163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变量名列表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92138" y="879475"/>
            <a:ext cx="4732337" cy="565150"/>
          </a:xfrm>
          <a:ln/>
        </p:spPr>
        <p:txBody>
          <a:bodyPr/>
          <a:lstStyle/>
          <a:p>
            <a:r>
              <a:rPr lang="en-US" sz="3600">
                <a:solidFill>
                  <a:srgbClr val="3333FF"/>
                </a:solidFill>
              </a:rPr>
              <a:t>9.2</a:t>
            </a:r>
            <a:r>
              <a:rPr lang="en-US" sz="3600"/>
              <a:t> </a:t>
            </a:r>
            <a:r>
              <a:rPr lang="zh-CN" altLang="en-US" sz="3600"/>
              <a:t>结构体变量的定义</a:t>
            </a:r>
            <a:endParaRPr lang="zh-CN" altLang="en-US"/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4962912" y="2607007"/>
            <a:ext cx="3786912" cy="3418501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student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};</a:t>
            </a: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  <a:sym typeface="Tahoma" pitchFamily="34" charset="0"/>
              </a:rPr>
              <a:t> student </a:t>
            </a:r>
            <a:r>
              <a:rPr lang="en-US" dirty="0" smtClean="0">
                <a:solidFill>
                  <a:srgbClr val="FF0000"/>
                </a:solidFill>
                <a:sym typeface="Tahoma" pitchFamily="34" charset="0"/>
              </a:rPr>
              <a:t>stu1,stu2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;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534-997A-4E2F-916B-F3F2A019A876}" type="slidenum">
              <a:rPr lang="zh-CN" altLang="en-US"/>
              <a:pPr/>
              <a:t>5</a:t>
            </a:fld>
            <a:endParaRPr lang="en-US" sz="18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350838"/>
            <a:ext cx="8618538" cy="890587"/>
          </a:xfrm>
          <a:ln/>
        </p:spPr>
        <p:txBody>
          <a:bodyPr/>
          <a:lstStyle/>
          <a:p>
            <a:pPr marL="742950" lvl="1" indent="-28575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1143000" lvl="2" indent="-228600" algn="l">
              <a:lnSpc>
                <a:spcPct val="90000"/>
              </a:lnSpc>
            </a:pPr>
            <a:r>
              <a:rPr lang="zh-CN"/>
              <a:t>一般形式：</a:t>
            </a: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3073400" y="996950"/>
            <a:ext cx="3143250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变量名表列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193800" y="311150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/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8138"/>
            <a:ext cx="7772400" cy="469900"/>
          </a:xfrm>
          <a:ln/>
        </p:spPr>
        <p:txBody>
          <a:bodyPr/>
          <a:lstStyle/>
          <a:p>
            <a:r>
              <a:rPr lang="zh-CN" sz="2800" b="1"/>
              <a:t>定义结构体类型的同时定义结构体变量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2AC7-5778-4F89-B61A-45CF69A4ECE0}" type="slidenum">
              <a:rPr lang="zh-CN" altLang="en-US"/>
              <a:pPr/>
              <a:t>6</a:t>
            </a:fld>
            <a:endParaRPr lang="en-US" sz="180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36600" y="885825"/>
            <a:ext cx="8189913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一般形式：</a:t>
            </a:r>
            <a:endParaRPr lang="zh-CN" altLang="en-US"/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3087688" y="1362075"/>
            <a:ext cx="3157537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变量名列表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660400" y="3387725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dirty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865688" y="3651250"/>
            <a:ext cx="2762250" cy="711200"/>
          </a:xfrm>
          <a:prstGeom prst="wedgeRectCallout">
            <a:avLst>
              <a:gd name="adj1" fmla="val -45806"/>
              <a:gd name="adj2" fmla="val -114653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用</a:t>
            </a:r>
            <a:r>
              <a:rPr lang="zh-CN" altLang="en-US" sz="2000" b="1" dirty="0">
                <a:solidFill>
                  <a:srgbClr val="3333FF"/>
                </a:solidFill>
                <a:sym typeface="Tahoma" pitchFamily="34" charset="0"/>
              </a:rPr>
              <a:t>无名结构体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直接定义</a:t>
            </a:r>
          </a:p>
          <a:p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变量，</a:t>
            </a:r>
            <a:r>
              <a:rPr lang="zh-CN" altLang="en-US" sz="2000" b="1" dirty="0" smtClean="0">
                <a:solidFill>
                  <a:schemeClr val="tx2"/>
                </a:solidFill>
                <a:sym typeface="Tahoma" pitchFamily="34" charset="0"/>
              </a:rPr>
              <a:t>仅使用</a:t>
            </a:r>
            <a:r>
              <a:rPr lang="zh-CN" altLang="en-US" sz="2000" b="1" dirty="0" smtClean="0">
                <a:solidFill>
                  <a:schemeClr val="tx2"/>
                </a:solidFill>
                <a:sym typeface="Tahoma" pitchFamily="34" charset="0"/>
              </a:rPr>
              <a:t>一</a:t>
            </a:r>
            <a:r>
              <a:rPr lang="zh-CN" altLang="en-US" sz="2000" b="1" dirty="0">
                <a:solidFill>
                  <a:schemeClr val="tx2"/>
                </a:solidFill>
                <a:sym typeface="Tahoma" pitchFamily="34" charset="0"/>
              </a:rPr>
              <a:t>次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61913"/>
            <a:ext cx="8637588" cy="1127125"/>
          </a:xfrm>
          <a:ln/>
        </p:spPr>
        <p:txBody>
          <a:bodyPr/>
          <a:lstStyle/>
          <a:p>
            <a:pPr algn="l"/>
            <a:r>
              <a:rPr lang="en-US" sz="2800"/>
              <a:t>      </a:t>
            </a:r>
            <a:r>
              <a:rPr lang="zh-CN" altLang="en-US" sz="2800" b="1"/>
              <a:t>直接定义结构体变量</a:t>
            </a:r>
            <a:r>
              <a:rPr lang="zh-CN" altLang="en-US" sz="2400">
                <a:solidFill>
                  <a:schemeClr val="tx1"/>
                </a:solidFill>
              </a:rPr>
              <a:t/>
            </a:r>
            <a:br>
              <a:rPr lang="zh-CN" altLang="en-US" sz="2400">
                <a:solidFill>
                  <a:schemeClr val="tx1"/>
                </a:solidFill>
              </a:rPr>
            </a:b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5D17-A93E-4571-8400-763471AE7D59}" type="slidenum">
              <a:rPr lang="zh-CN" altLang="en-US"/>
              <a:pPr/>
              <a:t>7</a:t>
            </a:fld>
            <a:endParaRPr lang="en-US" sz="1800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80878" y="188099"/>
            <a:ext cx="7793579" cy="565150"/>
          </a:xfrm>
          <a:solidFill>
            <a:srgbClr val="FFC000"/>
          </a:solidFill>
          <a:ln/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结构体类型与结构体变量定义的三种形式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134434" y="1110543"/>
            <a:ext cx="3180977" cy="286450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student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};</a:t>
            </a: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altLang="zh-CN" sz="2000" dirty="0" err="1" smtClean="0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altLang="zh-CN" sz="2000" dirty="0" smtClean="0">
                <a:solidFill>
                  <a:srgbClr val="FF0000"/>
                </a:solidFill>
                <a:sym typeface="Tahoma" pitchFamily="34" charset="0"/>
              </a:rPr>
              <a:t> student </a:t>
            </a:r>
            <a:r>
              <a:rPr lang="en-US" sz="2000" dirty="0" smtClean="0">
                <a:solidFill>
                  <a:srgbClr val="FF0000"/>
                </a:solidFill>
                <a:sym typeface="Tahoma" pitchFamily="34" charset="0"/>
              </a:rPr>
              <a:t>stu1,stu2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;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 Box 4"/>
          <p:cNvSpPr>
            <a:spLocks noChangeArrowheads="1"/>
          </p:cNvSpPr>
          <p:nvPr/>
        </p:nvSpPr>
        <p:spPr bwMode="auto">
          <a:xfrm>
            <a:off x="4137722" y="1092343"/>
            <a:ext cx="2892436" cy="255672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struct   student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sz="2000"/>
          </a:p>
        </p:txBody>
      </p:sp>
      <p:sp>
        <p:nvSpPr>
          <p:cNvPr id="9" name="Text Box 4"/>
          <p:cNvSpPr>
            <a:spLocks noChangeArrowheads="1"/>
          </p:cNvSpPr>
          <p:nvPr/>
        </p:nvSpPr>
        <p:spPr bwMode="auto">
          <a:xfrm>
            <a:off x="4102100" y="4069855"/>
            <a:ext cx="2892436" cy="255672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55789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EB7-8D47-4BDA-9BC8-16C1C0E77807}" type="slidenum">
              <a:rPr lang="zh-CN" altLang="en-US"/>
              <a:pPr/>
              <a:t>8</a:t>
            </a:fld>
            <a:endParaRPr lang="en-US" sz="1800"/>
          </a:p>
        </p:txBody>
      </p:sp>
      <p:sp>
        <p:nvSpPr>
          <p:cNvPr id="9218" name="AutoShape 12"/>
          <p:cNvSpPr>
            <a:spLocks noChangeArrowheads="1"/>
          </p:cNvSpPr>
          <p:nvPr/>
        </p:nvSpPr>
        <p:spPr bwMode="auto">
          <a:xfrm>
            <a:off x="685800" y="482600"/>
            <a:ext cx="1166813" cy="5905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1" charset="-122"/>
              </a:rPr>
              <a:t>说明</a:t>
            </a:r>
            <a:endParaRPr lang="zh-CN" alt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79425" y="1262063"/>
            <a:ext cx="86169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en-US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结构体类型与结构体变量概念不同</a:t>
            </a:r>
          </a:p>
          <a:p>
            <a:pPr lvl="3" algn="l"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类型</a:t>
            </a:r>
            <a:r>
              <a:rPr lang="en-US">
                <a:solidFill>
                  <a:schemeClr val="tx2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不分配内存</a:t>
            </a:r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；                    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变量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分配内存</a:t>
            </a:r>
          </a:p>
          <a:p>
            <a:pPr lvl="3" algn="l"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类型</a:t>
            </a:r>
            <a:r>
              <a:rPr lang="en-US">
                <a:solidFill>
                  <a:schemeClr val="tx2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不能赋值、存取、运算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;   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变量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可以</a:t>
            </a: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结构体成员名与程序中变量名可相同，不会混淆</a:t>
            </a:r>
            <a:endParaRPr 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结构体可嵌套</a:t>
            </a:r>
            <a:endParaRPr 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endParaRPr lang="zh-CN" alt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endParaRPr lang="zh-CN" alt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</a:pP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9220" name="Text Box 4"/>
          <p:cNvSpPr>
            <a:spLocks noChangeArrowheads="1"/>
          </p:cNvSpPr>
          <p:nvPr/>
        </p:nvSpPr>
        <p:spPr bwMode="auto">
          <a:xfrm>
            <a:off x="4332288" y="367665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5362-35DB-4B63-9DB1-263BBD7016E0}" type="slidenum">
              <a:rPr lang="zh-CN" altLang="en-US"/>
              <a:pPr/>
              <a:t>9</a:t>
            </a:fld>
            <a:endParaRPr lang="en-US" sz="1800"/>
          </a:p>
        </p:txBody>
      </p:sp>
      <p:sp>
        <p:nvSpPr>
          <p:cNvPr id="10242" name="AutoShape 12"/>
          <p:cNvSpPr>
            <a:spLocks noChangeArrowheads="1"/>
          </p:cNvSpPr>
          <p:nvPr/>
        </p:nvSpPr>
        <p:spPr bwMode="auto">
          <a:xfrm>
            <a:off x="63500" y="84138"/>
            <a:ext cx="2644775" cy="5905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lvl="2"/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结构体可嵌套举例</a:t>
            </a:r>
            <a:endParaRPr lang="zh-CN" altLang="en-US" b="1">
              <a:solidFill>
                <a:schemeClr val="tx2"/>
              </a:solidFill>
              <a:ea typeface="楷体_GB2312" pitchFamily="1" charset="-122"/>
            </a:endParaRPr>
          </a:p>
        </p:txBody>
      </p:sp>
      <p:sp>
        <p:nvSpPr>
          <p:cNvPr id="10243" name="Text Box 13"/>
          <p:cNvSpPr>
            <a:spLocks noChangeArrowheads="1"/>
          </p:cNvSpPr>
          <p:nvPr/>
        </p:nvSpPr>
        <p:spPr bwMode="auto">
          <a:xfrm>
            <a:off x="495300" y="1195388"/>
            <a:ext cx="3590925" cy="1830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	</a:t>
            </a:r>
            <a:r>
              <a:rPr lang="en-US" sz="2000" b="1"/>
              <a:t>struct date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{ 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/>
              <a:t>                 </a:t>
            </a:r>
            <a:r>
              <a:rPr lang="en-US" sz="2000" b="1"/>
              <a:t>int month;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 int day;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 int year;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};</a:t>
            </a:r>
            <a:endParaRPr lang="zh-CN" altLang="en-US" sz="2000" b="1">
              <a:sym typeface="Arial" pitchFamily="34" charset="0"/>
            </a:endParaRPr>
          </a:p>
        </p:txBody>
      </p:sp>
      <p:grpSp>
        <p:nvGrpSpPr>
          <p:cNvPr id="10244" name="Group 17"/>
          <p:cNvGrpSpPr>
            <a:grpSpLocks/>
          </p:cNvGrpSpPr>
          <p:nvPr/>
        </p:nvGrpSpPr>
        <p:grpSpPr bwMode="auto">
          <a:xfrm>
            <a:off x="723900" y="4546600"/>
            <a:ext cx="7235825" cy="1076325"/>
            <a:chOff x="0" y="0"/>
            <a:chExt cx="4558" cy="678"/>
          </a:xfrm>
        </p:grpSpPr>
        <p:sp>
          <p:nvSpPr>
            <p:cNvPr id="10245" name="Text Box 18"/>
            <p:cNvSpPr>
              <a:spLocks noChangeArrowheads="1"/>
            </p:cNvSpPr>
            <p:nvPr/>
          </p:nvSpPr>
          <p:spPr bwMode="auto">
            <a:xfrm>
              <a:off x="0" y="0"/>
              <a:ext cx="83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    x</a:t>
              </a:r>
              <a:r>
                <a:rPr lang="en-US" sz="2000" b="1" baseline="-25000">
                  <a:solidFill>
                    <a:srgbClr val="545472"/>
                  </a:solidFill>
                  <a:sym typeface="Tahoma" pitchFamily="34" charset="0"/>
                </a:rPr>
                <a:t>1</a:t>
              </a:r>
              <a:endParaRPr lang="zh-CN" altLang="en-US" sz="2000" b="1" baseline="-25000">
                <a:solidFill>
                  <a:srgbClr val="545472"/>
                </a:solidFill>
                <a:sym typeface="Tahoma" pitchFamily="34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545472"/>
                  </a:solidFill>
                  <a:sym typeface="Tahoma" pitchFamily="34" charset="0"/>
                </a:rPr>
                <a:t>或</a:t>
              </a: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x</a:t>
              </a:r>
              <a:r>
                <a:rPr lang="en-US" sz="2000" b="1" baseline="-25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10246" name="Rectangle 19"/>
            <p:cNvSpPr>
              <a:spLocks noChangeArrowheads="1"/>
            </p:cNvSpPr>
            <p:nvPr/>
          </p:nvSpPr>
          <p:spPr bwMode="auto">
            <a:xfrm>
              <a:off x="556" y="134"/>
              <a:ext cx="3878" cy="52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47" name="Line 20"/>
            <p:cNvSpPr>
              <a:spLocks noChangeShapeType="1"/>
            </p:cNvSpPr>
            <p:nvPr/>
          </p:nvSpPr>
          <p:spPr bwMode="auto">
            <a:xfrm>
              <a:off x="1001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48" name="Text Box 21"/>
            <p:cNvSpPr>
              <a:spLocks noChangeArrowheads="1"/>
            </p:cNvSpPr>
            <p:nvPr/>
          </p:nvSpPr>
          <p:spPr bwMode="auto">
            <a:xfrm>
              <a:off x="545" y="244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10249" name="Text Box 22"/>
            <p:cNvSpPr>
              <a:spLocks noChangeArrowheads="1"/>
            </p:cNvSpPr>
            <p:nvPr/>
          </p:nvSpPr>
          <p:spPr bwMode="auto">
            <a:xfrm>
              <a:off x="1023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0250" name="Text Box 23"/>
            <p:cNvSpPr>
              <a:spLocks noChangeArrowheads="1"/>
            </p:cNvSpPr>
            <p:nvPr/>
          </p:nvSpPr>
          <p:spPr bwMode="auto">
            <a:xfrm>
              <a:off x="1568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0251" name="Text Box 24"/>
            <p:cNvSpPr>
              <a:spLocks noChangeArrowheads="1"/>
            </p:cNvSpPr>
            <p:nvPr/>
          </p:nvSpPr>
          <p:spPr bwMode="auto">
            <a:xfrm>
              <a:off x="1980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10252" name="Line 25"/>
            <p:cNvSpPr>
              <a:spLocks noChangeShapeType="1"/>
            </p:cNvSpPr>
            <p:nvPr/>
          </p:nvSpPr>
          <p:spPr bwMode="auto">
            <a:xfrm>
              <a:off x="1580" y="133"/>
              <a:ext cx="1" cy="5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3" name="Line 26"/>
            <p:cNvSpPr>
              <a:spLocks noChangeShapeType="1"/>
            </p:cNvSpPr>
            <p:nvPr/>
          </p:nvSpPr>
          <p:spPr bwMode="auto">
            <a:xfrm>
              <a:off x="1957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4" name="Rectangle 27"/>
            <p:cNvSpPr>
              <a:spLocks noChangeArrowheads="1"/>
            </p:cNvSpPr>
            <p:nvPr/>
          </p:nvSpPr>
          <p:spPr bwMode="auto">
            <a:xfrm>
              <a:off x="2556" y="172"/>
              <a:ext cx="7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birthday</a:t>
              </a:r>
              <a:endParaRPr lang="zh-CN" altLang="en-US"/>
            </a:p>
          </p:txBody>
        </p:sp>
        <p:sp>
          <p:nvSpPr>
            <p:cNvPr id="10255" name="Line 28"/>
            <p:cNvSpPr>
              <a:spLocks noChangeShapeType="1"/>
            </p:cNvSpPr>
            <p:nvPr/>
          </p:nvSpPr>
          <p:spPr bwMode="auto">
            <a:xfrm>
              <a:off x="2402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6" name="Line 29"/>
            <p:cNvSpPr>
              <a:spLocks noChangeShapeType="1"/>
            </p:cNvSpPr>
            <p:nvPr/>
          </p:nvSpPr>
          <p:spPr bwMode="auto">
            <a:xfrm>
              <a:off x="2412" y="422"/>
              <a:ext cx="15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7" name="Line 30"/>
            <p:cNvSpPr>
              <a:spLocks noChangeShapeType="1"/>
            </p:cNvSpPr>
            <p:nvPr/>
          </p:nvSpPr>
          <p:spPr bwMode="auto">
            <a:xfrm>
              <a:off x="3978" y="134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8" name="Line 31"/>
            <p:cNvSpPr>
              <a:spLocks noChangeShapeType="1"/>
            </p:cNvSpPr>
            <p:nvPr/>
          </p:nvSpPr>
          <p:spPr bwMode="auto">
            <a:xfrm>
              <a:off x="2998" y="422"/>
              <a:ext cx="1" cy="25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9" name="Text Box 32"/>
            <p:cNvSpPr>
              <a:spLocks noChangeArrowheads="1"/>
            </p:cNvSpPr>
            <p:nvPr/>
          </p:nvSpPr>
          <p:spPr bwMode="auto">
            <a:xfrm>
              <a:off x="2390" y="377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month</a:t>
              </a:r>
              <a:endParaRPr lang="zh-CN" altLang="en-US"/>
            </a:p>
          </p:txBody>
        </p:sp>
        <p:sp>
          <p:nvSpPr>
            <p:cNvPr id="10260" name="Text Box 33"/>
            <p:cNvSpPr>
              <a:spLocks noChangeArrowheads="1"/>
            </p:cNvSpPr>
            <p:nvPr/>
          </p:nvSpPr>
          <p:spPr bwMode="auto">
            <a:xfrm>
              <a:off x="3001" y="388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day</a:t>
              </a:r>
              <a:endParaRPr lang="zh-CN" altLang="en-US"/>
            </a:p>
          </p:txBody>
        </p:sp>
        <p:sp>
          <p:nvSpPr>
            <p:cNvPr id="10261" name="Line 34"/>
            <p:cNvSpPr>
              <a:spLocks noChangeShapeType="1"/>
            </p:cNvSpPr>
            <p:nvPr/>
          </p:nvSpPr>
          <p:spPr bwMode="auto">
            <a:xfrm>
              <a:off x="3434" y="422"/>
              <a:ext cx="1" cy="2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62" name="Text Box 35"/>
            <p:cNvSpPr>
              <a:spLocks noChangeArrowheads="1"/>
            </p:cNvSpPr>
            <p:nvPr/>
          </p:nvSpPr>
          <p:spPr bwMode="auto">
            <a:xfrm>
              <a:off x="3491" y="377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year</a:t>
              </a:r>
              <a:endParaRPr lang="zh-CN" altLang="en-US"/>
            </a:p>
          </p:txBody>
        </p:sp>
        <p:sp>
          <p:nvSpPr>
            <p:cNvPr id="10263" name="Text Box 36"/>
            <p:cNvSpPr>
              <a:spLocks noChangeArrowheads="1"/>
            </p:cNvSpPr>
            <p:nvPr/>
          </p:nvSpPr>
          <p:spPr bwMode="auto">
            <a:xfrm>
              <a:off x="3958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addr</a:t>
              </a:r>
              <a:endParaRPr lang="zh-CN" altLang="en-US"/>
            </a:p>
          </p:txBody>
        </p:sp>
      </p:grpSp>
      <p:sp>
        <p:nvSpPr>
          <p:cNvPr id="10264" name="Text Box 13"/>
          <p:cNvSpPr>
            <a:spLocks noChangeArrowheads="1"/>
          </p:cNvSpPr>
          <p:nvPr/>
        </p:nvSpPr>
        <p:spPr bwMode="auto">
          <a:xfrm>
            <a:off x="4254500" y="958850"/>
            <a:ext cx="3744913" cy="2805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	</a:t>
            </a:r>
            <a:r>
              <a:rPr lang="en-US" sz="2000" b="1"/>
              <a:t>struct student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{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/>
              <a:t>                  </a:t>
            </a:r>
            <a:r>
              <a:rPr lang="en-US" sz="2000" b="1"/>
              <a:t>int num;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</a:t>
            </a:r>
            <a:r>
              <a:rPr lang="zh-CN" altLang="en-US" sz="2000" b="1"/>
              <a:t> </a:t>
            </a:r>
            <a:r>
              <a:rPr lang="en-US" sz="2000" b="1"/>
              <a:t>char name[20];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               </a:t>
            </a:r>
            <a:r>
              <a:rPr lang="zh-CN" altLang="en-US" sz="2000" b="1">
                <a:sym typeface="Arial" pitchFamily="34" charset="0"/>
              </a:rPr>
              <a:t>char sex;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int age;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</a:t>
            </a:r>
            <a:r>
              <a:rPr lang="zh-CN" altLang="en-US" sz="2000" b="1">
                <a:solidFill>
                  <a:srgbClr val="C62500"/>
                </a:solidFill>
                <a:sym typeface="Arial" pitchFamily="34" charset="0"/>
              </a:rPr>
              <a:t>struct date birthday;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char addr[30];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} x1, x2;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 bldLvl="0" animBg="1" autoUpdateAnimBg="0"/>
    </p:bldLst>
  </p:timing>
</p:sld>
</file>

<file path=ppt/theme/theme1.xml><?xml version="1.0" encoding="utf-8"?>
<a:theme xmlns:a="http://schemas.openxmlformats.org/drawingml/2006/main" name="Sumi Painting">
  <a:themeElements>
    <a:clrScheme name="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F125CA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F125CA"/>
      </a:hlink>
      <a:folHlink>
        <a:srgbClr val="888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Pages>0</Pages>
  <Words>3637</Words>
  <Characters>0</Characters>
  <Application>Microsoft Office PowerPoint</Application>
  <DocSecurity>0</DocSecurity>
  <PresentationFormat>全屏显示(4:3)</PresentationFormat>
  <Lines>0</Lines>
  <Paragraphs>772</Paragraphs>
  <Slides>37</Slides>
  <Notes>17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Sumi Painting</vt:lpstr>
      <vt:lpstr>第九章  结构体与共用体</vt:lpstr>
      <vt:lpstr>9.1 结构体</vt:lpstr>
      <vt:lpstr>例子图解</vt:lpstr>
      <vt:lpstr>9.2 结构体变量的定义</vt:lpstr>
      <vt:lpstr>定义结构体类型的同时定义结构体变量</vt:lpstr>
      <vt:lpstr>      直接定义结构体变量 </vt:lpstr>
      <vt:lpstr>结构体类型与结构体变量定义的三种形式</vt:lpstr>
      <vt:lpstr>PowerPoint 演示文稿</vt:lpstr>
      <vt:lpstr>PowerPoint 演示文稿</vt:lpstr>
      <vt:lpstr>9.3 结构体变量的引用 </vt:lpstr>
      <vt:lpstr>9.4 结构体变量的初始化</vt:lpstr>
      <vt:lpstr>9.4 结构体变量的初始化</vt:lpstr>
      <vt:lpstr>9.5 结构体数组 </vt:lpstr>
      <vt:lpstr>结构体数组初始化和引用</vt:lpstr>
      <vt:lpstr>例  统计候选人选票</vt:lpstr>
      <vt:lpstr>9.6 结构体和指针</vt:lpstr>
      <vt:lpstr>使用结构体指针变量引用成员形式</vt:lpstr>
      <vt:lpstr>结构体与函数</vt:lpstr>
      <vt:lpstr>例  用结构体变量作函数参数 （多值传递，效率低，单向传递，不能改变实参的值）</vt:lpstr>
      <vt:lpstr>例  用结构体变量作函数参数 （多值传递，效率低，单向传递，不能改变实参的值）</vt:lpstr>
      <vt:lpstr>例  用结构体指针变量作函数参数 （地址传递，双向传递，可以改变实参的值）</vt:lpstr>
      <vt:lpstr>例  用结构体指针变量作函数参数 （地址传递）</vt:lpstr>
      <vt:lpstr>PowerPoint 演示文稿</vt:lpstr>
      <vt:lpstr>PowerPoint 演示文稿</vt:lpstr>
      <vt:lpstr>PowerPoint 演示文稿</vt:lpstr>
      <vt:lpstr>9.8 共用体 </vt:lpstr>
      <vt:lpstr>共用体变量的定义(三种形式) </vt:lpstr>
      <vt:lpstr>共用体变量引用</vt:lpstr>
      <vt:lpstr>PowerPoint 演示文稿</vt:lpstr>
      <vt:lpstr>例  将一个整数按字节输出</vt:lpstr>
      <vt:lpstr>结构体与共用体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结构体和公用体</dc:title>
  <dc:creator>郭金维</dc:creator>
  <cp:lastModifiedBy>Administrator</cp:lastModifiedBy>
  <cp:revision>452</cp:revision>
  <dcterms:created xsi:type="dcterms:W3CDTF">1999-12-10T08:16:00Z</dcterms:created>
  <dcterms:modified xsi:type="dcterms:W3CDTF">2016-12-10T08:20:42Z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