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8F51-7589-4D7B-B384-FD766A27EFA9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0317-6927-40F3-BBE9-AE32492F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计算机导论与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上机实践（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段江涛</a:t>
            </a:r>
            <a:endParaRPr lang="en-US" altLang="zh-CN" dirty="0" smtClean="0"/>
          </a:p>
          <a:p>
            <a:r>
              <a:rPr lang="en-US" altLang="zh-CN" dirty="0" smtClean="0"/>
              <a:t>jtduan@mail.xidian.edu.cn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FBC17F-40C8-49ED-B904-840D04F2287F}" type="slidenum">
              <a:rPr lang="zh-CN" altLang="en-US">
                <a:ea typeface="楷体_GB2312" pitchFamily="1" charset="-122"/>
              </a:rPr>
              <a:pPr/>
              <a:t>10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71437"/>
            <a:ext cx="7715200" cy="650875"/>
          </a:xfrm>
        </p:spPr>
        <p:txBody>
          <a:bodyPr>
            <a:normAutofit fontScale="90000"/>
          </a:bodyPr>
          <a:lstStyle/>
          <a:p>
            <a:pPr algn="just" eaLnBrk="1" hangingPunct="1"/>
            <a:r>
              <a:rPr lang="zh-CN" altLang="en-US" dirty="0" smtClean="0"/>
              <a:t>整数除以整数，结果为整数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8229600" cy="838200"/>
          </a:xfrm>
        </p:spPr>
        <p:txBody>
          <a:bodyPr/>
          <a:lstStyle/>
          <a:p>
            <a:pPr marL="22225" indent="-17463" algn="l" eaLnBrk="1" hangingPunct="1">
              <a:lnSpc>
                <a:spcPct val="90000"/>
              </a:lnSpc>
            </a:pPr>
            <a:r>
              <a:rPr lang="zh-CN" altLang="en-US" sz="2000" dirty="0" smtClean="0"/>
              <a:t>已知三条边a、b、c，求三角形面积</a:t>
            </a:r>
          </a:p>
          <a:p>
            <a:pPr marL="22225" indent="-17463" algn="l" eaLnBrk="1" hangingPunct="1">
              <a:lnSpc>
                <a:spcPct val="90000"/>
              </a:lnSpc>
            </a:pPr>
            <a:r>
              <a:rPr lang="zh-CN" altLang="en-US" sz="2000" dirty="0" smtClean="0"/>
              <a:t>     三角形面积的计算公式 </a:t>
            </a:r>
          </a:p>
        </p:txBody>
      </p:sp>
      <p:grpSp>
        <p:nvGrpSpPr>
          <p:cNvPr id="3078" name="Group 10"/>
          <p:cNvGrpSpPr>
            <a:grpSpLocks/>
          </p:cNvGrpSpPr>
          <p:nvPr/>
        </p:nvGrpSpPr>
        <p:grpSpPr bwMode="auto">
          <a:xfrm>
            <a:off x="4932363" y="766763"/>
            <a:ext cx="3733800" cy="990600"/>
            <a:chOff x="0" y="0"/>
            <a:chExt cx="2352" cy="624"/>
          </a:xfrm>
        </p:grpSpPr>
        <p:pic>
          <p:nvPicPr>
            <p:cNvPr id="3081" name="Object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" y="0"/>
              <a:ext cx="22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Object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42"/>
              <a:ext cx="129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Text Box 8"/>
            <p:cNvSpPr>
              <a:spLocks noChangeArrowheads="1"/>
            </p:cNvSpPr>
            <p:nvPr/>
          </p:nvSpPr>
          <p:spPr bwMode="auto">
            <a:xfrm>
              <a:off x="0" y="240"/>
              <a:ext cx="86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6600"/>
                  </a:solidFill>
                  <a:ea typeface="楷体_GB2312" pitchFamily="1" charset="-122"/>
                  <a:sym typeface="Arial" pitchFamily="34" charset="0"/>
                </a:rPr>
                <a:t>其中：</a:t>
              </a:r>
              <a:endParaRPr lang="zh-CN" altLang="en-US">
                <a:ea typeface="楷体_GB2312" pitchFamily="1" charset="-122"/>
              </a:endParaRPr>
            </a:p>
          </p:txBody>
        </p:sp>
      </p:grpSp>
      <p:sp>
        <p:nvSpPr>
          <p:cNvPr id="4105" name="Rectangle 11"/>
          <p:cNvSpPr>
            <a:spLocks noChangeArrowheads="1"/>
          </p:cNvSpPr>
          <p:nvPr/>
        </p:nvSpPr>
        <p:spPr bwMode="auto">
          <a:xfrm>
            <a:off x="762000" y="1627188"/>
            <a:ext cx="8001000" cy="309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#</a:t>
            </a:r>
            <a:r>
              <a:rPr lang="en-US" altLang="zh-CN" sz="2000" dirty="0">
                <a:solidFill>
                  <a:srgbClr val="003366"/>
                </a:solidFill>
              </a:rPr>
              <a:t>include &lt;</a:t>
            </a:r>
            <a:r>
              <a:rPr lang="en-US" altLang="zh-CN" sz="2000" dirty="0" err="1">
                <a:solidFill>
                  <a:srgbClr val="003366"/>
                </a:solidFill>
              </a:rPr>
              <a:t>math.h</a:t>
            </a:r>
            <a:r>
              <a:rPr lang="en-US" altLang="zh-CN" sz="2000" dirty="0">
                <a:solidFill>
                  <a:srgbClr val="003366"/>
                </a:solidFill>
              </a:rPr>
              <a:t>&gt;</a:t>
            </a:r>
            <a:endParaRPr lang="zh-CN" altLang="en-US" sz="2000" dirty="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 dirty="0">
                <a:solidFill>
                  <a:srgbClr val="003366"/>
                </a:solidFill>
              </a:rPr>
              <a:t>#include &lt;</a:t>
            </a:r>
            <a:r>
              <a:rPr lang="en-US" altLang="zh-CN" sz="2000" dirty="0" err="1">
                <a:solidFill>
                  <a:srgbClr val="003366"/>
                </a:solidFill>
              </a:rPr>
              <a:t>stdio.h</a:t>
            </a:r>
            <a:r>
              <a:rPr lang="en-US" altLang="zh-CN" sz="2000" dirty="0">
                <a:solidFill>
                  <a:srgbClr val="003366"/>
                </a:solidFill>
              </a:rPr>
              <a:t>&gt;</a:t>
            </a:r>
            <a:endParaRPr lang="zh-CN" altLang="en-US" sz="2000" dirty="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void </a:t>
            </a:r>
            <a:r>
              <a:rPr lang="en-US" altLang="zh-CN" sz="2000" dirty="0">
                <a:solidFill>
                  <a:srgbClr val="003366"/>
                </a:solidFill>
              </a:rPr>
              <a:t>main( )</a:t>
            </a:r>
            <a:endParaRPr lang="zh-CN" altLang="en-US" sz="2000" dirty="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 dirty="0">
                <a:solidFill>
                  <a:srgbClr val="003366"/>
                </a:solidFill>
              </a:rPr>
              <a:t>{ </a:t>
            </a:r>
            <a:endParaRPr lang="zh-CN" altLang="en-US" sz="2000" dirty="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 dirty="0">
                <a:solidFill>
                  <a:srgbClr val="003366"/>
                </a:solidFill>
              </a:rPr>
              <a:t>  float </a:t>
            </a:r>
            <a:r>
              <a:rPr lang="en-US" altLang="zh-CN" sz="2000" dirty="0" err="1">
                <a:solidFill>
                  <a:srgbClr val="003366"/>
                </a:solidFill>
              </a:rPr>
              <a:t>a,b,c</a:t>
            </a:r>
            <a:r>
              <a:rPr lang="en-US" altLang="zh-CN" sz="2000" dirty="0">
                <a:solidFill>
                  <a:srgbClr val="003366"/>
                </a:solidFill>
              </a:rPr>
              <a:t> </a:t>
            </a:r>
            <a:r>
              <a:rPr lang="en-US" altLang="zh-CN" sz="2000" dirty="0" err="1">
                <a:solidFill>
                  <a:srgbClr val="003366"/>
                </a:solidFill>
              </a:rPr>
              <a:t>s,area</a:t>
            </a:r>
            <a:r>
              <a:rPr lang="en-US" altLang="zh-CN" sz="2000" dirty="0">
                <a:solidFill>
                  <a:srgbClr val="003366"/>
                </a:solidFill>
              </a:rPr>
              <a:t> ;</a:t>
            </a:r>
            <a:endParaRPr lang="zh-CN" altLang="en-US" sz="2000" dirty="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 dirty="0">
                <a:solidFill>
                  <a:srgbClr val="003366"/>
                </a:solidFill>
              </a:rPr>
              <a:t>  </a:t>
            </a:r>
            <a:r>
              <a:rPr lang="zh-CN" altLang="en-US" sz="2000" dirty="0">
                <a:solidFill>
                  <a:srgbClr val="003366"/>
                </a:solidFill>
              </a:rPr>
              <a:t>scanf("%f, %f, %f",&amp;a,&amp;b,&amp;c);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 dirty="0">
                <a:solidFill>
                  <a:srgbClr val="003366"/>
                </a:solidFill>
              </a:rPr>
              <a:t>  s =1/2*(</a:t>
            </a:r>
            <a:r>
              <a:rPr lang="en-US" altLang="zh-CN" sz="2000" dirty="0" err="1">
                <a:solidFill>
                  <a:srgbClr val="003366"/>
                </a:solidFill>
              </a:rPr>
              <a:t>a+b+c</a:t>
            </a:r>
            <a:r>
              <a:rPr lang="en-US" altLang="zh-CN" sz="2000" dirty="0">
                <a:solidFill>
                  <a:srgbClr val="003366"/>
                </a:solidFill>
              </a:rPr>
              <a:t>) ;</a:t>
            </a:r>
            <a:endParaRPr lang="zh-CN" altLang="en-US" sz="2000" dirty="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 dirty="0">
                <a:solidFill>
                  <a:srgbClr val="003366"/>
                </a:solidFill>
              </a:rPr>
              <a:t>  area = </a:t>
            </a:r>
            <a:r>
              <a:rPr lang="en-US" altLang="zh-CN" sz="2000" dirty="0" err="1">
                <a:solidFill>
                  <a:srgbClr val="003366"/>
                </a:solidFill>
              </a:rPr>
              <a:t>sqrt</a:t>
            </a:r>
            <a:r>
              <a:rPr lang="en-US" altLang="zh-CN" sz="2000" dirty="0">
                <a:solidFill>
                  <a:srgbClr val="003366"/>
                </a:solidFill>
              </a:rPr>
              <a:t>(s*(s-a)*(s-b)*(s-c)) ;</a:t>
            </a:r>
            <a:endParaRPr lang="zh-CN" altLang="en-US" sz="2000" dirty="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 dirty="0">
                <a:solidFill>
                  <a:srgbClr val="003366"/>
                </a:solidFill>
              </a:rPr>
              <a:t>  </a:t>
            </a:r>
            <a:r>
              <a:rPr lang="en-US" altLang="zh-CN" sz="2000" dirty="0" err="1">
                <a:solidFill>
                  <a:srgbClr val="003366"/>
                </a:solidFill>
              </a:rPr>
              <a:t>printf</a:t>
            </a:r>
            <a:r>
              <a:rPr lang="en-US" altLang="zh-CN" sz="2000" dirty="0">
                <a:solidFill>
                  <a:srgbClr val="003366"/>
                </a:solidFill>
              </a:rPr>
              <a:t>("area = %8.3f \</a:t>
            </a:r>
            <a:r>
              <a:rPr lang="en-US" altLang="zh-CN" sz="2000" dirty="0" err="1">
                <a:solidFill>
                  <a:srgbClr val="003366"/>
                </a:solidFill>
              </a:rPr>
              <a:t>n",area</a:t>
            </a:r>
            <a:r>
              <a:rPr lang="en-US" altLang="zh-CN" sz="2000" dirty="0">
                <a:solidFill>
                  <a:srgbClr val="003366"/>
                </a:solidFill>
              </a:rPr>
              <a:t>) ;</a:t>
            </a:r>
            <a:endParaRPr lang="zh-CN" altLang="en-US" sz="2000" dirty="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 dirty="0">
                <a:solidFill>
                  <a:srgbClr val="003366"/>
                </a:solidFill>
              </a:rPr>
              <a:t>}</a:t>
            </a:r>
            <a:endParaRPr lang="zh-CN" altLang="en-US" sz="2000" dirty="0">
              <a:solidFill>
                <a:srgbClr val="003366"/>
              </a:solidFill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12775" y="4884738"/>
            <a:ext cx="8351838" cy="1868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s =1/2*(a+b+c);  // error, s=0</a:t>
            </a:r>
          </a:p>
          <a:p>
            <a:r>
              <a:rPr lang="zh-CN" altLang="en-US" sz="2000"/>
              <a:t>s =1.0/2*(a+b+c);  // ok, 整数相除，自动截断；实型常量，不要忘了'.'</a:t>
            </a:r>
          </a:p>
          <a:p>
            <a:r>
              <a:rPr lang="zh-CN" altLang="en-US" sz="2000"/>
              <a:t>s =1/2.0*(a+b+c);  // ok</a:t>
            </a:r>
          </a:p>
          <a:p>
            <a:r>
              <a:rPr lang="zh-CN" altLang="en-US" sz="2000"/>
              <a:t>s =1.0/2.0*(a+b+c);  // ok</a:t>
            </a:r>
          </a:p>
          <a:p>
            <a:r>
              <a:rPr lang="zh-CN" altLang="en-US" sz="2000"/>
              <a:t>s =0.5*(a+b+c);  // ok</a:t>
            </a:r>
          </a:p>
        </p:txBody>
      </p:sp>
    </p:spTree>
    <p:extLst>
      <p:ext uri="{BB962C8B-B14F-4D97-AF65-F5344CB8AC3E}">
        <p14:creationId xmlns:p14="http://schemas.microsoft.com/office/powerpoint/2010/main" val="16725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bldLvl="0" animBg="1" autoUpdateAnimBg="0"/>
      <p:bldP spid="4106" grpId="0" build="allAtOnce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/>
              <a:t>10.1</a:t>
            </a:r>
            <a:r>
              <a:rPr lang="zh-CN" altLang="en-US" dirty="0"/>
              <a:t>上机训练一</a:t>
            </a:r>
            <a:r>
              <a:rPr lang="en-US" altLang="zh-CN" dirty="0"/>
              <a:t>(DOS</a:t>
            </a:r>
            <a:r>
              <a:rPr lang="zh-CN" altLang="en-US" dirty="0"/>
              <a:t>操作系统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10.2</a:t>
            </a:r>
            <a:r>
              <a:rPr lang="zh-CN" altLang="en-US" dirty="0"/>
              <a:t>上机训练二</a:t>
            </a:r>
            <a:r>
              <a:rPr lang="en-US" altLang="zh-CN" dirty="0"/>
              <a:t>(Windows XP</a:t>
            </a:r>
            <a:r>
              <a:rPr lang="zh-CN" altLang="en-US" dirty="0"/>
              <a:t>的基本操作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10.3</a:t>
            </a:r>
            <a:r>
              <a:rPr lang="zh-CN" altLang="en-US" dirty="0"/>
              <a:t>上机训练三</a:t>
            </a:r>
            <a:r>
              <a:rPr lang="en-US" altLang="zh-CN" dirty="0"/>
              <a:t>(Word</a:t>
            </a:r>
            <a:r>
              <a:rPr lang="zh-CN" altLang="en-US" dirty="0"/>
              <a:t>文档的编辑与格式化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10.4</a:t>
            </a:r>
            <a:r>
              <a:rPr lang="zh-CN" altLang="en-US" dirty="0"/>
              <a:t>上机训练四</a:t>
            </a:r>
            <a:r>
              <a:rPr lang="en-US" altLang="zh-CN" dirty="0"/>
              <a:t>(Word</a:t>
            </a:r>
            <a:r>
              <a:rPr lang="zh-CN" altLang="en-US" dirty="0"/>
              <a:t>文档中表格的制作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10.5</a:t>
            </a:r>
            <a:r>
              <a:rPr lang="zh-CN" altLang="en-US" dirty="0"/>
              <a:t>上机训练五</a:t>
            </a:r>
            <a:r>
              <a:rPr lang="en-US" altLang="zh-CN" dirty="0"/>
              <a:t>(Word</a:t>
            </a:r>
            <a:r>
              <a:rPr lang="zh-CN" altLang="en-US" dirty="0"/>
              <a:t>图文混排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1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进入</a:t>
            </a:r>
            <a:r>
              <a:rPr lang="en-US" altLang="zh-CN" sz="2400" dirty="0"/>
              <a:t>dos</a:t>
            </a:r>
            <a:r>
              <a:rPr lang="zh-CN" altLang="en-US" sz="2400" dirty="0" smtClean="0"/>
              <a:t>系统：运行</a:t>
            </a:r>
            <a:r>
              <a:rPr lang="en-US" altLang="zh-CN" sz="2400" dirty="0" err="1" smtClean="0"/>
              <a:t>cmd</a:t>
            </a:r>
            <a:r>
              <a:rPr lang="zh-CN" altLang="en-US" sz="2400" dirty="0" smtClean="0"/>
              <a:t>或附件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命令提示符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盘：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zh-CN" altLang="en-US" sz="2400" dirty="0" smtClean="0"/>
              <a:t>列出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</a:t>
            </a:r>
            <a:r>
              <a:rPr lang="zh-CN" altLang="en-US" sz="2400" dirty="0"/>
              <a:t>目录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：</a:t>
            </a:r>
            <a:r>
              <a:rPr lang="en-US" altLang="zh-CN" sz="2400" dirty="0" err="1" smtClean="0"/>
              <a:t>dir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分页列出目录</a:t>
            </a:r>
            <a:r>
              <a:rPr lang="zh-CN" altLang="en-US" sz="2400" dirty="0" smtClean="0"/>
              <a:t>文件：</a:t>
            </a: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/>
              <a:t>d</a:t>
            </a:r>
            <a:r>
              <a:rPr lang="zh-CN" altLang="en-US" sz="2400" dirty="0" smtClean="0"/>
              <a:t>盘根目录</a:t>
            </a:r>
            <a:r>
              <a:rPr lang="en-US" altLang="zh-CN" sz="2400" dirty="0" smtClean="0"/>
              <a:t>:  cd \</a:t>
            </a:r>
          </a:p>
          <a:p>
            <a:pPr marL="0" indent="0">
              <a:buNone/>
            </a:pPr>
            <a:r>
              <a:rPr lang="zh-CN" altLang="en-US" sz="2400" dirty="0" smtClean="0"/>
              <a:t>进入父级目录：</a:t>
            </a:r>
            <a:r>
              <a:rPr lang="en-US" altLang="zh-CN" sz="2400" dirty="0" smtClean="0"/>
              <a:t>cd ..</a:t>
            </a:r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进入目录：</a:t>
            </a:r>
            <a:r>
              <a:rPr lang="en-US" altLang="zh-CN" sz="2400" dirty="0"/>
              <a:t>cd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用记事本建立文件：</a:t>
            </a:r>
            <a:r>
              <a:rPr lang="en-US" altLang="zh-CN" sz="2400" dirty="0" smtClean="0"/>
              <a:t>tc.txt</a:t>
            </a:r>
          </a:p>
          <a:p>
            <a:pPr marL="0" indent="0">
              <a:buNone/>
            </a:pPr>
            <a:r>
              <a:rPr lang="zh-CN" altLang="en-US" sz="2400" dirty="0" smtClean="0"/>
              <a:t>复制文件：</a:t>
            </a:r>
            <a:r>
              <a:rPr lang="en-US" altLang="zh-CN" sz="2400" dirty="0" smtClean="0"/>
              <a:t>copy *.* 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显示文本文件</a:t>
            </a:r>
            <a:r>
              <a:rPr lang="en-US" altLang="zh-CN" sz="2400" dirty="0" smtClean="0"/>
              <a:t>:  type tc.txt </a:t>
            </a:r>
          </a:p>
          <a:p>
            <a:pPr marL="0" indent="0">
              <a:buNone/>
            </a:pPr>
            <a:r>
              <a:rPr lang="zh-CN" altLang="en-US" sz="2400" dirty="0" smtClean="0"/>
              <a:t>文件改名：</a:t>
            </a:r>
            <a:r>
              <a:rPr lang="en-US" altLang="zh-CN" sz="2400" dirty="0" err="1" smtClean="0"/>
              <a:t>ren</a:t>
            </a:r>
            <a:r>
              <a:rPr lang="en-US" altLang="zh-CN" sz="2400" dirty="0" smtClean="0"/>
              <a:t> tc.txt zm1.txt</a:t>
            </a:r>
          </a:p>
        </p:txBody>
      </p:sp>
    </p:spTree>
    <p:extLst>
      <p:ext uri="{BB962C8B-B14F-4D97-AF65-F5344CB8AC3E}">
        <p14:creationId xmlns:p14="http://schemas.microsoft.com/office/powerpoint/2010/main" val="1067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用记事本建立批处理文件</a:t>
            </a:r>
            <a:r>
              <a:rPr lang="en-US" altLang="zh-CN" sz="2400" dirty="0" smtClean="0"/>
              <a:t>: list.bat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列出日期和时间</a:t>
            </a:r>
          </a:p>
          <a:p>
            <a:pPr marL="0" indent="0">
              <a:buNone/>
            </a:pPr>
            <a:r>
              <a:rPr lang="en-US" altLang="zh-CN" sz="2400" dirty="0"/>
              <a:t>echo %date% %time%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分页列出磁盘文件目录  </a:t>
            </a:r>
          </a:p>
          <a:p>
            <a:pPr marL="0" indent="0">
              <a:buNone/>
            </a:pPr>
            <a:r>
              <a:rPr lang="en-US" altLang="zh-CN" sz="2400" dirty="0" err="1"/>
              <a:t>dir</a:t>
            </a:r>
            <a:r>
              <a:rPr lang="en-US" altLang="zh-CN" sz="2400" dirty="0"/>
              <a:t> /p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进入</a:t>
            </a:r>
            <a:r>
              <a:rPr lang="zh-CN" altLang="en-US" sz="2400" dirty="0" smtClean="0"/>
              <a:t>目录</a:t>
            </a:r>
            <a:r>
              <a:rPr lang="en-US" altLang="zh-CN" sz="2400" dirty="0" err="1" smtClean="0"/>
              <a:t>zm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cd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en-US" altLang="zh-CN" sz="2400" dirty="0" smtClean="0"/>
              <a:t>::</a:t>
            </a:r>
            <a:r>
              <a:rPr lang="zh-CN" altLang="en-US" sz="2400" dirty="0" smtClean="0"/>
              <a:t>进入父级目录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cd 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 smtClean="0"/>
              <a:t>10.6</a:t>
            </a:r>
            <a:r>
              <a:rPr lang="zh-CN" altLang="en-US" dirty="0"/>
              <a:t>上机训练六</a:t>
            </a:r>
            <a:r>
              <a:rPr lang="en-US" altLang="zh-CN" dirty="0"/>
              <a:t>(Excel</a:t>
            </a:r>
            <a:r>
              <a:rPr lang="zh-CN" altLang="en-US" dirty="0"/>
              <a:t>工作簿操作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10.7</a:t>
            </a:r>
            <a:r>
              <a:rPr lang="zh-CN" altLang="en-US" dirty="0"/>
              <a:t>上机训练七</a:t>
            </a:r>
            <a:r>
              <a:rPr lang="en-US" altLang="zh-CN" dirty="0"/>
              <a:t>(Excel</a:t>
            </a:r>
            <a:r>
              <a:rPr lang="zh-CN" altLang="en-US" dirty="0"/>
              <a:t>数据处理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10.10</a:t>
            </a:r>
            <a:r>
              <a:rPr lang="zh-CN" altLang="en-US" dirty="0"/>
              <a:t>上机训练十</a:t>
            </a:r>
            <a:r>
              <a:rPr lang="en-US" altLang="zh-CN" dirty="0"/>
              <a:t>(PowerPoint</a:t>
            </a:r>
            <a:r>
              <a:rPr lang="zh-CN" altLang="en-US" dirty="0"/>
              <a:t>演示文稿的制作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10.11</a:t>
            </a:r>
            <a:r>
              <a:rPr lang="zh-CN" altLang="en-US" dirty="0"/>
              <a:t>上机训练十一</a:t>
            </a:r>
            <a:r>
              <a:rPr lang="en-US" altLang="zh-CN" dirty="0"/>
              <a:t>(PowerPoint</a:t>
            </a:r>
            <a:r>
              <a:rPr lang="zh-CN" altLang="en-US" dirty="0"/>
              <a:t>综合训练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91703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熟悉</a:t>
            </a:r>
            <a:r>
              <a:rPr lang="en-US" altLang="zh-CN" dirty="0"/>
              <a:t>Bloodshed </a:t>
            </a:r>
            <a:r>
              <a:rPr lang="en-US" altLang="zh-CN" dirty="0" err="1"/>
              <a:t>Dev</a:t>
            </a:r>
            <a:r>
              <a:rPr lang="en-US" altLang="zh-CN" dirty="0"/>
              <a:t>-C++</a:t>
            </a:r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新建项目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Console Application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，项目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主函数，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main.c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工程文件：项目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一个项目中可以含多个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源文件，只含一个主函数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zh-CN" altLang="en-US" dirty="0" smtClean="0"/>
              <a:t>每次上机，建立一个自己的文件夹，将上述文件存入该文件夹，统一管理。</a:t>
            </a:r>
            <a:endParaRPr lang="en-US" altLang="zh-CN" dirty="0" smtClean="0"/>
          </a:p>
          <a:p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多个函数、多个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文件的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组成，每次上机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个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5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17:08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33134"/>
            <a:ext cx="7499176" cy="50891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12361"/>
            <a:ext cx="8964488" cy="29290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调用输入输出函数，需要头文件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调用</a:t>
            </a:r>
            <a:r>
              <a:rPr lang="en-US" altLang="zh-CN" sz="2400" dirty="0"/>
              <a:t>system</a:t>
            </a:r>
            <a:r>
              <a:rPr lang="zh-CN" altLang="en-US" sz="2400" dirty="0"/>
              <a:t>函数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需要头文件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stdlib.h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注意函数的返回类型与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保持一致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的主函数，相当于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语句，或：</a:t>
            </a:r>
            <a:r>
              <a:rPr lang="en-US" altLang="zh-CN" sz="2400" dirty="0" smtClean="0"/>
              <a:t>return;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} //</a:t>
            </a:r>
            <a:r>
              <a:rPr lang="zh-CN" altLang="en-US" sz="2400" dirty="0" smtClean="0"/>
              <a:t>主函数最好有返回类型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，有些编译系统是强制要求的。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5973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3060303"/>
            <a:ext cx="5842992" cy="820688"/>
          </a:xfrm>
        </p:spPr>
        <p:txBody>
          <a:bodyPr>
            <a:noAutofit/>
          </a:bodyPr>
          <a:lstStyle/>
          <a:p>
            <a:pPr marL="4762" indent="0" algn="l" eaLnBrk="1" hangingPunct="1">
              <a:lnSpc>
                <a:spcPct val="90000"/>
              </a:lnSpc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已知</a:t>
            </a:r>
            <a:r>
              <a:rPr lang="zh-CN" altLang="en-US" sz="2400" dirty="0" smtClean="0"/>
              <a:t>三条边a、b、c，求三角形面积</a:t>
            </a:r>
          </a:p>
          <a:p>
            <a:pPr marL="4762" indent="0" algn="l" eaLnBrk="1" hangingPunct="1">
              <a:lnSpc>
                <a:spcPct val="90000"/>
              </a:lnSpc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  </a:t>
            </a:r>
            <a:r>
              <a:rPr lang="en-US" altLang="zh-CN" sz="2400" dirty="0" err="1" smtClean="0"/>
              <a:t>math.h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(x)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220072" y="3086472"/>
            <a:ext cx="3733800" cy="990600"/>
            <a:chOff x="0" y="0"/>
            <a:chExt cx="2352" cy="624"/>
          </a:xfrm>
        </p:grpSpPr>
        <p:pic>
          <p:nvPicPr>
            <p:cNvPr id="6" name="Object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" y="0"/>
              <a:ext cx="22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Object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42"/>
              <a:ext cx="129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8"/>
            <p:cNvSpPr>
              <a:spLocks noChangeArrowheads="1"/>
            </p:cNvSpPr>
            <p:nvPr/>
          </p:nvSpPr>
          <p:spPr bwMode="auto">
            <a:xfrm>
              <a:off x="0" y="240"/>
              <a:ext cx="86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6600"/>
                  </a:solidFill>
                  <a:ea typeface="楷体_GB2312" pitchFamily="1" charset="-122"/>
                  <a:sym typeface="Arial" pitchFamily="34" charset="0"/>
                </a:rPr>
                <a:t>其中：</a:t>
              </a:r>
              <a:endParaRPr lang="zh-CN" altLang="en-US">
                <a:ea typeface="楷体_GB2312" pitchFamily="1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496" y="177281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输入两个数，输出和。</a:t>
            </a:r>
            <a:r>
              <a:rPr lang="zh-CN" altLang="en-US" sz="2400" dirty="0"/>
              <a:t>练习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96" y="4768552"/>
            <a:ext cx="8352928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" indent="0">
              <a:lnSpc>
                <a:spcPct val="90000"/>
              </a:lnSpc>
              <a:buNone/>
            </a:pPr>
            <a:r>
              <a:rPr lang="en-US" altLang="zh-CN" sz="2400" dirty="0"/>
              <a:t>3. ch2</a:t>
            </a:r>
            <a:r>
              <a:rPr lang="en-US" altLang="zh-CN" sz="2400" dirty="0" smtClean="0"/>
              <a:t>, p54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1~5</a:t>
            </a:r>
            <a:r>
              <a:rPr lang="zh-CN" altLang="en-US" sz="2400" dirty="0" smtClean="0"/>
              <a:t>题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1270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E7374F3-F8C9-4166-A31F-CD7FC0BBEF4D}" type="slidenum">
              <a:rPr lang="zh-CN" altLang="en-US">
                <a:ea typeface="楷体_GB2312" pitchFamily="1" charset="-122"/>
              </a:rPr>
              <a:pPr/>
              <a:t>9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49" y="0"/>
            <a:ext cx="8871391" cy="762000"/>
          </a:xfrm>
        </p:spPr>
        <p:txBody>
          <a:bodyPr>
            <a:noAutofit/>
          </a:bodyPr>
          <a:lstStyle/>
          <a:p>
            <a:r>
              <a:rPr kumimoji="1" lang="en-US" altLang="zh-CN" sz="2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的用法，“原样输入，原样输出”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79513" y="980728"/>
            <a:ext cx="8799828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loat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scanf</a:t>
            </a:r>
            <a:r>
              <a:rPr lang="zh-CN" altLang="en-US" sz="2000" dirty="0"/>
              <a:t>("%f,%f,%f\n",&amp;a,&amp;b,&amp;c);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输入必须用逗号隔开。两次回车接收输入,如3,4,5回车 3,4,5回车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scanf("%f,%f,%f",&amp;a,&amp;b,&amp;c);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输入必须用逗号隔开。如3,4,5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scanf("%f%f%f",&amp;a,&amp;b,&amp;c);  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输入必须用空格隔开。推荐使用,如3 4 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格式%f必须与变量数据类型对应，float,%f;  double, %lf;  int, %d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变量列表中，不要忘了'&amp;'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调试程序技巧：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采用输出语句，检验输入数据的正确性或程序执行过程。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printf</a:t>
            </a:r>
            <a:r>
              <a:rPr lang="zh-CN" altLang="en-US" sz="2000" dirty="0" smtClean="0">
                <a:solidFill>
                  <a:srgbClr val="C00000"/>
                </a:solidFill>
              </a:rPr>
              <a:t>(“%f，%f，%f</a:t>
            </a:r>
            <a:r>
              <a:rPr lang="en-US" altLang="zh-CN" sz="2000" dirty="0" smtClean="0">
                <a:solidFill>
                  <a:srgbClr val="C00000"/>
                </a:solidFill>
              </a:rPr>
              <a:t>\n</a:t>
            </a:r>
            <a:r>
              <a:rPr lang="zh-CN" altLang="en-US" sz="2000" dirty="0" smtClean="0">
                <a:solidFill>
                  <a:srgbClr val="C00000"/>
                </a:solidFill>
              </a:rPr>
              <a:t>",a,b,c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1035</Words>
  <Application>Microsoft Office PowerPoint</Application>
  <PresentationFormat>全屏显示(4:3)</PresentationFormat>
  <Paragraphs>107</Paragraphs>
  <Slides>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计算机导论与C语言程序设计 上机实践（12次）</vt:lpstr>
      <vt:lpstr>第1次上机练习</vt:lpstr>
      <vt:lpstr>10.1上机训练一（DOS操作系统）</vt:lpstr>
      <vt:lpstr>10.1上机训练一（DOS操作系统）</vt:lpstr>
      <vt:lpstr>第2次上机练习</vt:lpstr>
      <vt:lpstr>C语言第1次上机练习</vt:lpstr>
      <vt:lpstr>Bloodshed Dev-C++集成开发环境</vt:lpstr>
      <vt:lpstr>C语言第1次上机练习</vt:lpstr>
      <vt:lpstr>scanf()和printf()的用法，“原样输入，原样输出”</vt:lpstr>
      <vt:lpstr>整数除以整数，结果为整数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计算机导论与C语言程序设计 上机实践</dc:title>
  <dc:creator>JiangTaoDuan</dc:creator>
  <cp:lastModifiedBy>Administrator</cp:lastModifiedBy>
  <cp:revision>28</cp:revision>
  <dcterms:created xsi:type="dcterms:W3CDTF">2016-09-28T13:02:27Z</dcterms:created>
  <dcterms:modified xsi:type="dcterms:W3CDTF">2016-10-13T10:01:52Z</dcterms:modified>
</cp:coreProperties>
</file>