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52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8" r:id="rId14"/>
    <p:sldId id="267" r:id="rId15"/>
    <p:sldId id="270" r:id="rId16"/>
    <p:sldId id="271" r:id="rId17"/>
    <p:sldId id="344" r:id="rId18"/>
    <p:sldId id="349" r:id="rId19"/>
    <p:sldId id="345" r:id="rId20"/>
    <p:sldId id="348" r:id="rId21"/>
    <p:sldId id="343" r:id="rId22"/>
    <p:sldId id="274" r:id="rId23"/>
    <p:sldId id="277" r:id="rId24"/>
    <p:sldId id="278" r:id="rId25"/>
    <p:sldId id="282" r:id="rId26"/>
    <p:sldId id="346" r:id="rId27"/>
    <p:sldId id="347" r:id="rId28"/>
    <p:sldId id="285" r:id="rId29"/>
    <p:sldId id="287" r:id="rId30"/>
    <p:sldId id="288" r:id="rId31"/>
    <p:sldId id="350" r:id="rId32"/>
    <p:sldId id="289" r:id="rId33"/>
    <p:sldId id="303" r:id="rId34"/>
    <p:sldId id="290" r:id="rId35"/>
    <p:sldId id="291" r:id="rId36"/>
    <p:sldId id="292" r:id="rId37"/>
    <p:sldId id="304" r:id="rId38"/>
    <p:sldId id="305" r:id="rId39"/>
    <p:sldId id="306" r:id="rId40"/>
    <p:sldId id="351" r:id="rId41"/>
    <p:sldId id="352" r:id="rId42"/>
    <p:sldId id="307" r:id="rId43"/>
    <p:sldId id="308" r:id="rId44"/>
    <p:sldId id="309" r:id="rId45"/>
    <p:sldId id="330" r:id="rId46"/>
    <p:sldId id="354" r:id="rId47"/>
    <p:sldId id="353" r:id="rId48"/>
    <p:sldId id="355" r:id="rId49"/>
    <p:sldId id="356" r:id="rId50"/>
    <p:sldId id="331" r:id="rId51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6" autoAdjust="0"/>
  </p:normalViewPr>
  <p:slideViewPr>
    <p:cSldViewPr>
      <p:cViewPr varScale="1">
        <p:scale>
          <a:sx n="63" d="100"/>
          <a:sy n="63" d="100"/>
        </p:scale>
        <p:origin x="-1038" y="-96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334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(“c=%</a:t>
            </a:r>
            <a:r>
              <a:rPr lang="en-US" altLang="zh-CN" dirty="0" err="1" smtClean="0"/>
              <a:t>d”,c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回车换行符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</a:t>
            </a:r>
            <a:r>
              <a:rPr lang="en-US" altLang="zh-CN" dirty="0" smtClean="0"/>
              <a:t>’\r’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dirty="0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 smtClean="0"/>
              <a:t>void </a:t>
            </a:r>
            <a:r>
              <a:rPr lang="en-US" altLang="zh-CN" dirty="0" smtClean="0"/>
              <a:t>main</a:t>
            </a:r>
            <a:r>
              <a:rPr lang="pt-BR" altLang="zh-CN" dirty="0" smtClean="0"/>
              <a:t>()</a:t>
            </a:r>
          </a:p>
          <a:p>
            <a:r>
              <a:rPr lang="pt-BR" altLang="zh-CN" dirty="0" smtClean="0"/>
              <a:t>{</a:t>
            </a:r>
          </a:p>
          <a:p>
            <a:r>
              <a:rPr lang="pt-BR" altLang="zh-CN" dirty="0" smtClean="0"/>
              <a:t>     int a,n,i,s,t;</a:t>
            </a:r>
          </a:p>
          <a:p>
            <a:r>
              <a:rPr lang="pt-BR" altLang="zh-CN" dirty="0" smtClean="0"/>
              <a:t>     printf("input a,n:\n");</a:t>
            </a:r>
          </a:p>
          <a:p>
            <a:r>
              <a:rPr lang="pt-BR" altLang="zh-CN" dirty="0" smtClean="0"/>
              <a:t>     scanf("%d%d",&amp;a,&amp;n);</a:t>
            </a:r>
          </a:p>
          <a:p>
            <a:r>
              <a:rPr lang="pt-BR" altLang="zh-CN" dirty="0" smtClean="0"/>
              <a:t>     s=0; t=0;</a:t>
            </a:r>
          </a:p>
          <a:p>
            <a:r>
              <a:rPr lang="pt-BR" altLang="zh-CN" dirty="0" smtClean="0"/>
              <a:t>     for(i=1;i&lt;=n;i++)</a:t>
            </a:r>
          </a:p>
          <a:p>
            <a:r>
              <a:rPr lang="pt-BR" altLang="zh-CN" dirty="0" smtClean="0"/>
              <a:t>     {</a:t>
            </a:r>
          </a:p>
          <a:p>
            <a:r>
              <a:rPr lang="pt-BR" altLang="zh-CN" dirty="0" smtClean="0"/>
              <a:t>        t = t*10 + a;</a:t>
            </a:r>
          </a:p>
          <a:p>
            <a:r>
              <a:rPr lang="pt-BR" altLang="zh-CN" dirty="0" smtClean="0"/>
              <a:t>        s += t;</a:t>
            </a:r>
          </a:p>
          <a:p>
            <a:r>
              <a:rPr lang="pt-BR" altLang="zh-CN" dirty="0" smtClean="0"/>
              <a:t>     }</a:t>
            </a:r>
          </a:p>
          <a:p>
            <a:r>
              <a:rPr lang="pt-BR" altLang="zh-CN" dirty="0" smtClean="0"/>
              <a:t>     printf("s=%d\n",s); </a:t>
            </a:r>
          </a:p>
          <a:p>
            <a:r>
              <a:rPr lang="pt-BR" altLang="zh-CN" dirty="0" smtClean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find = 0;</a:t>
            </a:r>
          </a:p>
          <a:p>
            <a:r>
              <a:rPr lang="en-US" altLang="zh-CN" dirty="0" smtClean="0"/>
              <a:t>     for(x=1;find==0;x++)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find = 1;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// </a:t>
            </a:r>
            <a:r>
              <a:rPr lang="zh-CN" altLang="en-US" b="1" dirty="0" smtClean="0"/>
              <a:t>更好的</a:t>
            </a:r>
            <a:r>
              <a:rPr lang="zh-CN" altLang="en-US" b="1" dirty="0" smtClean="0"/>
              <a:t>解法，保证有上限，防止死循环的出线</a:t>
            </a:r>
            <a:endParaRPr lang="en-US" altLang="zh-CN" b="1" dirty="0" smtClean="0"/>
          </a:p>
          <a:p>
            <a:r>
              <a:rPr lang="en-US" altLang="zh-CN" dirty="0" smtClean="0"/>
              <a:t>void main(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for(x=1;x&lt;=20000;x++)  // x&lt;=20000</a:t>
            </a:r>
            <a:r>
              <a:rPr lang="zh-CN" altLang="en-US" dirty="0" smtClean="0"/>
              <a:t>是可选的，大于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就不考虑了，防止无解的情况</a:t>
            </a:r>
            <a:endParaRPr lang="en-US" altLang="zh-CN" dirty="0" smtClean="0"/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break;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百、十、个位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n=0; </a:t>
            </a:r>
          </a:p>
          <a:p>
            <a:r>
              <a:rPr lang="en-US" altLang="zh-CN" dirty="0" smtClean="0"/>
              <a:t>      for(i=1;i&lt;=9;i++)</a:t>
            </a:r>
          </a:p>
          <a:p>
            <a:r>
              <a:rPr lang="en-US" altLang="zh-CN" dirty="0" smtClean="0"/>
              <a:t>        for(j=0;j&lt;=9;j++)</a:t>
            </a:r>
          </a:p>
          <a:p>
            <a:r>
              <a:rPr lang="en-US" altLang="zh-CN" dirty="0" smtClean="0"/>
              <a:t>          for(k=0;k&lt;=9;k++)</a:t>
            </a:r>
          </a:p>
          <a:p>
            <a:r>
              <a:rPr lang="en-US" altLang="zh-CN" dirty="0" smtClean="0"/>
              <a:t>            if(i*100+j*10+k == i*i*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*j*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*k*k)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n++;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((n%5==0)?"%d\n":"%d ",i*100+j*10+k); // </a:t>
            </a:r>
            <a:r>
              <a:rPr lang="zh-CN" altLang="en-US" dirty="0" smtClean="0"/>
              <a:t>水仙花数             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n",n</a:t>
            </a:r>
            <a:r>
              <a:rPr lang="en-US" altLang="zh-CN" dirty="0" smtClean="0"/>
              <a:t>); // 4</a:t>
            </a:r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// ch1,p3,3. </a:t>
            </a:r>
            <a:r>
              <a:rPr lang="zh-CN" altLang="en-US" dirty="0" smtClean="0"/>
              <a:t>算法题</a:t>
            </a:r>
          </a:p>
          <a:p>
            <a:r>
              <a:rPr lang="en-US" altLang="zh-CN" dirty="0" smtClean="0"/>
              <a:t>/********************************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百钱百鸡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已知公鸡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只，小鸡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只，用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个钱买了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</a:t>
            </a:r>
          </a:p>
          <a:p>
            <a:r>
              <a:rPr lang="zh-CN" altLang="en-US" dirty="0" smtClean="0"/>
              <a:t> * 问公鸡、母鸡、小鸡各几只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 *******************************/ </a:t>
            </a:r>
          </a:p>
          <a:p>
            <a:r>
              <a:rPr lang="en-US" altLang="zh-CN" dirty="0" smtClean="0"/>
              <a:t>void</a:t>
            </a:r>
            <a:r>
              <a:rPr lang="en-US" altLang="zh-CN" baseline="0" dirty="0" smtClean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公鸡、母鸡、小鸡个数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 = 0;</a:t>
            </a:r>
          </a:p>
          <a:p>
            <a:r>
              <a:rPr lang="en-US" altLang="zh-CN" dirty="0" smtClean="0"/>
              <a:t>     for(x=0;x&lt;=100;x++) {</a:t>
            </a:r>
          </a:p>
          <a:p>
            <a:r>
              <a:rPr lang="en-US" altLang="zh-CN" dirty="0" smtClean="0"/>
              <a:t>        for(y=0;y&lt;=100;y++) {</a:t>
            </a:r>
          </a:p>
          <a:p>
            <a:r>
              <a:rPr lang="en-US" altLang="zh-CN" dirty="0" smtClean="0"/>
              <a:t>          for(z=0;z&lt;=100;z++) {</a:t>
            </a:r>
          </a:p>
          <a:p>
            <a:r>
              <a:rPr lang="en-US" altLang="zh-CN" dirty="0" smtClean="0"/>
              <a:t>            if(5*x+3*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/3 == 100 &amp;&amp; </a:t>
            </a:r>
            <a:r>
              <a:rPr lang="en-US" altLang="zh-CN" dirty="0" err="1" smtClean="0"/>
              <a:t>x+y+z</a:t>
            </a:r>
            <a:r>
              <a:rPr lang="en-US" altLang="zh-CN" dirty="0" smtClean="0"/>
              <a:t> == 100 &amp;&amp; z%3 == 0)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公鸡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、母鸡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、小鸡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flag = 1;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</a:t>
            </a:r>
          </a:p>
          <a:p>
            <a:r>
              <a:rPr lang="en-US" altLang="zh-CN" dirty="0" smtClean="0"/>
              <a:t>        } 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     if(flag == 0)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无解！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讲解，先保持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不变，执行</a:t>
            </a:r>
            <a:r>
              <a:rPr lang="en-US" altLang="zh-CN" dirty="0" smtClean="0"/>
              <a:t>k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111</a:t>
            </a:r>
          </a:p>
          <a:p>
            <a:r>
              <a:rPr lang="en-US" altLang="zh-CN" dirty="0" smtClean="0"/>
              <a:t>112</a:t>
            </a:r>
          </a:p>
          <a:p>
            <a:r>
              <a:rPr lang="en-US" altLang="zh-CN" dirty="0" smtClean="0"/>
              <a:t>113</a:t>
            </a:r>
          </a:p>
          <a:p>
            <a:r>
              <a:rPr lang="en-US" altLang="zh-CN" dirty="0" smtClean="0"/>
              <a:t>114</a:t>
            </a:r>
          </a:p>
          <a:p>
            <a:r>
              <a:rPr lang="en-US" altLang="zh-CN" dirty="0" smtClean="0"/>
              <a:t>..</a:t>
            </a:r>
          </a:p>
          <a:p>
            <a:r>
              <a:rPr lang="en-US" altLang="zh-CN" dirty="0" smtClean="0"/>
              <a:t>121</a:t>
            </a:r>
          </a:p>
          <a:p>
            <a:r>
              <a:rPr lang="en-US" altLang="zh-CN" dirty="0" smtClean="0"/>
              <a:t>122</a:t>
            </a:r>
          </a:p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/******************************************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F1 F2 F1 F2 …</a:t>
            </a:r>
          </a:p>
          <a:p>
            <a:r>
              <a:rPr lang="en-US" altLang="zh-CN" dirty="0" smtClean="0"/>
              <a:t>F1=F1+F2</a:t>
            </a:r>
          </a:p>
          <a:p>
            <a:r>
              <a:rPr lang="en-US" altLang="zh-CN" dirty="0" smtClean="0"/>
              <a:t>F2=F2+F1</a:t>
            </a:r>
          </a:p>
          <a:p>
            <a:r>
              <a:rPr lang="zh-CN" altLang="en-US" dirty="0" smtClean="0"/>
              <a:t>以上关系还可以表示为：</a:t>
            </a:r>
            <a:endParaRPr lang="en-US" altLang="zh-CN" dirty="0" smtClean="0"/>
          </a:p>
          <a:p>
            <a:r>
              <a:rPr lang="en-US" altLang="zh-CN" dirty="0" smtClean="0"/>
              <a:t>F=F1+F2</a:t>
            </a:r>
          </a:p>
          <a:p>
            <a:r>
              <a:rPr lang="en-US" altLang="zh-CN" dirty="0" smtClean="0"/>
              <a:t>F1=F2</a:t>
            </a:r>
          </a:p>
          <a:p>
            <a:r>
              <a:rPr lang="en-US" altLang="zh-CN" dirty="0" smtClean="0"/>
              <a:t>F2=F1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Fibonacci[,fibə'na:si]斐波那契数列，又称黄金分割数列，指的是这样一个数列：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、</a:t>
            </a:r>
            <a:r>
              <a:rPr lang="en-US" dirty="0"/>
              <a:t>13</a:t>
            </a:r>
            <a:r>
              <a:rPr lang="zh-CN" altLang="en-US" dirty="0"/>
              <a:t>、</a:t>
            </a:r>
            <a:r>
              <a:rPr lang="en-US" dirty="0"/>
              <a:t>21</a:t>
            </a:r>
            <a:r>
              <a:rPr lang="zh-CN" altLang="en-US" dirty="0"/>
              <a:t>、</a:t>
            </a:r>
            <a:r>
              <a:rPr lang="en-US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dirty="0"/>
              <a:t>F0=1</a:t>
            </a:r>
            <a:r>
              <a:rPr lang="zh-CN" altLang="en-US" dirty="0"/>
              <a:t>，</a:t>
            </a:r>
            <a:r>
              <a:rPr lang="en-US" dirty="0"/>
              <a:t>F1=1</a:t>
            </a:r>
            <a:r>
              <a:rPr lang="zh-CN" altLang="en-US" dirty="0"/>
              <a:t>，</a:t>
            </a:r>
            <a:r>
              <a:rPr lang="en-US" dirty="0" err="1"/>
              <a:t>Fn</a:t>
            </a:r>
            <a:r>
              <a:rPr lang="en-US" dirty="0"/>
              <a:t>=F(n-1)+F(n-2)</a:t>
            </a:r>
            <a:r>
              <a:rPr lang="zh-CN" altLang="en-US" dirty="0"/>
              <a:t>（</a:t>
            </a:r>
            <a:r>
              <a:rPr lang="en-US" dirty="0"/>
              <a:t>n&gt;=2</a:t>
            </a:r>
            <a:r>
              <a:rPr lang="zh-CN" altLang="en-US" dirty="0"/>
              <a:t>，</a:t>
            </a:r>
            <a:r>
              <a:rPr lang="en-US" dirty="0" err="1"/>
              <a:t>n∈N</a:t>
            </a:r>
            <a:r>
              <a:rPr lang="en-US" dirty="0"/>
              <a:t>*</a:t>
            </a:r>
            <a:r>
              <a:rPr lang="zh-CN" altLang="en-US" dirty="0"/>
              <a:t>）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斐波那契数列指的是这样一个数列 </a:t>
            </a:r>
            <a:r>
              <a:rPr lang="en-US" dirty="0"/>
              <a:t>0, 1, 1, 2, 3, 5, 8, 13, 21, 34, 55, 89, 144, ...</a:t>
            </a:r>
            <a:endParaRPr lang="zh-CN" altLang="en-US" dirty="0"/>
          </a:p>
          <a:p>
            <a:r>
              <a:rPr lang="zh-CN" altLang="en-US" dirty="0"/>
              <a:t>特别指出：第</a:t>
            </a:r>
            <a:r>
              <a:rPr lang="en-US" dirty="0"/>
              <a:t>0</a:t>
            </a:r>
            <a:r>
              <a:rPr lang="zh-CN" altLang="en-US" dirty="0"/>
              <a:t>项是</a:t>
            </a:r>
            <a:r>
              <a:rPr lang="en-US" dirty="0"/>
              <a:t>0</a:t>
            </a:r>
            <a:r>
              <a:rPr lang="zh-CN" altLang="en-US" dirty="0"/>
              <a:t>，第</a:t>
            </a:r>
            <a:r>
              <a:rPr lang="en-US" dirty="0"/>
              <a:t>1</a:t>
            </a:r>
            <a:r>
              <a:rPr lang="zh-CN" altLang="en-US" dirty="0"/>
              <a:t>项是第一个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这个数列从第二项开始，每一项都等于前两项之和。</a:t>
            </a:r>
          </a:p>
          <a:p>
            <a:r>
              <a:rPr lang="zh-CN" altLang="en-US" dirty="0"/>
              <a:t>斐波那契数列的发明者，是意大利数学家列昂纳多</a:t>
            </a:r>
            <a:r>
              <a:rPr lang="en-US" dirty="0"/>
              <a:t>·</a:t>
            </a:r>
            <a:r>
              <a:rPr lang="zh-CN" altLang="en-US" dirty="0"/>
              <a:t>斐波那契（</a:t>
            </a:r>
            <a:r>
              <a:rPr lang="en-US" dirty="0"/>
              <a:t>Leonardo Fibonacci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题目：古典问题：有一对兔子，从出生后第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个月起每个月都生一对兔子，小兔子长到第三个月</a:t>
            </a:r>
          </a:p>
          <a:p>
            <a:r>
              <a:rPr lang="zh-CN" altLang="en-US" dirty="0" smtClean="0"/>
              <a:t>　　　后每个月又生一对兔子，假如兔子都不死，问每个月的兔子总数为多少？</a:t>
            </a:r>
          </a:p>
          <a:p>
            <a:r>
              <a:rPr lang="zh-CN" altLang="en-US" dirty="0" smtClean="0"/>
              <a:t> 分析：兔子的规律为数列</a:t>
            </a:r>
            <a:r>
              <a:rPr lang="en-US" altLang="zh-CN" dirty="0" smtClean="0"/>
              <a:t>1,1,2,3,5,8,13,21....</a:t>
            </a:r>
          </a:p>
          <a:p>
            <a:r>
              <a:rPr lang="en-US" altLang="zh-CN" dirty="0" smtClean="0"/>
              <a:t> f1=f1+f2; f2=f1+f2;</a:t>
            </a:r>
          </a:p>
          <a:p>
            <a:r>
              <a:rPr lang="en-US" altLang="zh-CN" dirty="0" smtClean="0"/>
              <a:t> *****************************************/</a:t>
            </a:r>
          </a:p>
          <a:p>
            <a:r>
              <a:rPr lang="en-US" altLang="zh-CN" dirty="0" smtClean="0"/>
              <a:t>void p10()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long f1,f2;</a:t>
            </a:r>
          </a:p>
          <a:p>
            <a:r>
              <a:rPr lang="en-US" altLang="zh-CN" dirty="0" smtClean="0"/>
              <a:t>     f1=f2=1;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("%12ld%12ld",f1,f2); </a:t>
            </a:r>
          </a:p>
          <a:p>
            <a:r>
              <a:rPr lang="en-US" altLang="zh-CN" dirty="0" smtClean="0"/>
              <a:t>        if(i%2==0)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        f1=f1+f2;</a:t>
            </a:r>
          </a:p>
          <a:p>
            <a:r>
              <a:rPr lang="en-US" altLang="zh-CN" dirty="0" smtClean="0"/>
              <a:t>        f2=f1+f2;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14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将一个正整数分解质因数。例如：输入</a:t>
            </a:r>
            <a:r>
              <a:rPr lang="en-US" altLang="zh-CN" dirty="0" smtClean="0"/>
              <a:t>90,</a:t>
            </a:r>
            <a:r>
              <a:rPr lang="zh-CN" altLang="en-US" dirty="0" smtClean="0"/>
              <a:t>打印出</a:t>
            </a:r>
            <a:r>
              <a:rPr lang="en-US" altLang="zh-CN" dirty="0" smtClean="0"/>
              <a:t>90=2*3*3*5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程序分析：对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进行分解质因数，应先找到一个最小的质数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，然后按下述步骤完成：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如果这个质数恰等于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，则说明分解质因数的过程已经结束，打印出即可。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 != k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整除，则应打印出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的值，并用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作为新的正整数</a:t>
            </a:r>
            <a:r>
              <a:rPr lang="en-US" altLang="zh-CN" dirty="0" smtClean="0"/>
              <a:t>n,</a:t>
            </a:r>
          </a:p>
          <a:p>
            <a:r>
              <a:rPr lang="zh-CN" altLang="en-US" dirty="0" smtClean="0"/>
              <a:t>　重复执行第一步。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整除，则用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重复执行第一步。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和它本身以外不再有其他的因数；否则称为合数。</a:t>
            </a:r>
          </a:p>
          <a:p>
            <a:r>
              <a:rPr lang="zh-CN" altLang="en-US" dirty="0" smtClean="0"/>
              <a:t>根据算术基本定理，每一个比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大的整数，要么本身是一个质数，要么可以写成一系列质数的乘积；</a:t>
            </a:r>
          </a:p>
          <a:p>
            <a:r>
              <a:rPr lang="zh-CN" altLang="en-US" dirty="0" smtClean="0"/>
              <a:t>而且如果不考虑这些质数在乘积中的顺序，那么写出来的形式是唯一的。最小的质数是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p11(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 // 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("%d=",n); 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2~n</a:t>
            </a:r>
            <a:r>
              <a:rPr lang="zh-CN" altLang="en-US" dirty="0" smtClean="0"/>
              <a:t>中的质数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 for(k=2;k&lt;=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k%i</a:t>
            </a:r>
            <a:r>
              <a:rPr lang="en-US" altLang="zh-CN" dirty="0" smtClean="0"/>
              <a:t>==0) break; // </a:t>
            </a:r>
            <a:r>
              <a:rPr lang="zh-CN" altLang="en-US" dirty="0" smtClean="0"/>
              <a:t>非素数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// k</a:t>
            </a:r>
            <a:r>
              <a:rPr lang="zh-CN" altLang="en-US" dirty="0" smtClean="0"/>
              <a:t>是素数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&gt;=m+1)  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if(</a:t>
            </a:r>
            <a:r>
              <a:rPr lang="en-US" altLang="zh-CN" dirty="0" err="1" smtClean="0"/>
              <a:t>n%k</a:t>
            </a:r>
            <a:r>
              <a:rPr lang="en-US" altLang="zh-CN" dirty="0" smtClean="0"/>
              <a:t>==0) //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    count++;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(count&gt;1?"*%d":"%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if(n!=k) 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 = n/k; //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n </a:t>
            </a:r>
          </a:p>
          <a:p>
            <a:r>
              <a:rPr lang="en-US" altLang="zh-CN" dirty="0" smtClean="0"/>
              <a:t>              k = 1;   // continue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k++;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k=2 </a:t>
            </a:r>
            <a:r>
              <a:rPr lang="zh-CN" altLang="en-US" dirty="0" smtClean="0"/>
              <a:t>从头开始找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的最小质数，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else break;  // n</a:t>
            </a:r>
            <a:r>
              <a:rPr lang="zh-CN" altLang="en-US" dirty="0" smtClean="0"/>
              <a:t>本身就是一个质数，分解结束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    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 dirty="0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等效的</a:t>
              </a:r>
              <a:r>
                <a:rPr 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和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for</a:t>
              </a:r>
              <a:endParaRPr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35685" y="2558885"/>
            <a:ext cx="2270173" cy="283154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初始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表达式;</a:t>
            </a:r>
            <a:b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{</a:t>
            </a:r>
            <a:endParaRPr lang="en-US" altLang="zh-CN" sz="20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2427494" y="2456528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9695" y="1467561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8" name="Text Box 55"/>
          <p:cNvSpPr>
            <a:spLocks noChangeArrowheads="1"/>
          </p:cNvSpPr>
          <p:nvPr/>
        </p:nvSpPr>
        <p:spPr bwMode="auto">
          <a:xfrm>
            <a:off x="6888956" y="2468296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for(;i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9" name="Text Box 55"/>
          <p:cNvSpPr>
            <a:spLocks noChangeArrowheads="1"/>
          </p:cNvSpPr>
          <p:nvPr/>
        </p:nvSpPr>
        <p:spPr bwMode="auto">
          <a:xfrm>
            <a:off x="4643568" y="2438224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for(sum=0,i=1;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5814735" y="1196845"/>
            <a:ext cx="7181850" cy="985837"/>
            <a:chOff x="-12" y="0"/>
            <a:chExt cx="4524" cy="621"/>
          </a:xfrm>
        </p:grpSpPr>
        <p:sp>
          <p:nvSpPr>
            <p:cNvPr id="5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</a:t>
              </a:r>
              <a:endPara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5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49545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61963"/>
            <a:chOff x="3648" y="0"/>
            <a:chExt cx="1807" cy="291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回顾</a:t>
              </a:r>
              <a:r>
                <a:rPr lang="en-US" altLang="zh-CN" dirty="0" smtClean="0"/>
                <a:t>ch3</a:t>
              </a:r>
              <a:endParaRPr lang="zh-CN" altLang="en-US" dirty="0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36323"/>
              </p:ext>
            </p:extLst>
          </p:nvPr>
        </p:nvGraphicFramePr>
        <p:xfrm>
          <a:off x="251520" y="764815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77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074118"/>
            <a:ext cx="864078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1" dirty="0" err="1"/>
              <a:t>scanf</a:t>
            </a:r>
            <a:r>
              <a:rPr lang="en-US" altLang="zh-CN" sz="2000" b="1" dirty="0"/>
              <a:t>(“%c”,&amp;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 </a:t>
            </a:r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Enter</a:t>
            </a:r>
            <a:r>
              <a:rPr lang="zh-CN" altLang="en-US" sz="2000" b="1" dirty="0" smtClean="0"/>
              <a:t>键</a:t>
            </a:r>
            <a:r>
              <a:rPr lang="zh-CN" altLang="en-US" sz="2000" b="1" dirty="0"/>
              <a:t>， </a:t>
            </a:r>
            <a:r>
              <a:rPr lang="en-US" altLang="zh-CN" sz="2000" b="1" dirty="0" err="1" smtClean="0"/>
              <a:t>ch</a:t>
            </a:r>
            <a:r>
              <a:rPr lang="en-US" altLang="zh-CN" sz="2000" b="1" dirty="0" smtClean="0"/>
              <a:t> = </a:t>
            </a:r>
            <a:r>
              <a:rPr lang="zh-CN" altLang="en-US" sz="2000" b="1" dirty="0" smtClean="0"/>
              <a:t>‘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’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回车键未消费，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();             // </a:t>
            </a:r>
            <a:r>
              <a:rPr lang="zh-CN" altLang="en-US" sz="2000" b="1" dirty="0" smtClean="0"/>
              <a:t>读取到</a:t>
            </a:r>
            <a:r>
              <a:rPr lang="en-US" altLang="zh-CN" sz="2000" b="1" dirty="0" smtClean="0"/>
              <a:t>’\r’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57192"/>
            <a:ext cx="5164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‘\n’)  //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判断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行的结束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9647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19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执行循环语句</a:t>
            </a:r>
            <a:r>
              <a:rPr lang="zh-CN" altLang="en-US" b="1" dirty="0" smtClean="0">
                <a:solidFill>
                  <a:srgbClr val="FF3300"/>
                </a:solidFill>
                <a:sym typeface="Tahoma" pitchFamily="34" charset="0"/>
              </a:rPr>
              <a:t>直到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条件不成立，称为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sym typeface="Tahoma" pitchFamily="34" charset="0"/>
              </a:rPr>
              <a:t>直到型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循环。</a:t>
            </a:r>
            <a:endParaRPr lang="zh-CN" altLang="en-US" dirty="0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7056" y="804640"/>
            <a:ext cx="7635219" cy="2336340"/>
            <a:chOff x="177006" y="228600"/>
            <a:chExt cx="7635219" cy="2336340"/>
          </a:xfrm>
        </p:grpSpPr>
        <p:grpSp>
          <p:nvGrpSpPr>
            <p:cNvPr id="27652" name="Group 23"/>
            <p:cNvGrpSpPr>
              <a:grpSpLocks/>
            </p:cNvGrpSpPr>
            <p:nvPr/>
          </p:nvGrpSpPr>
          <p:grpSpPr bwMode="auto">
            <a:xfrm>
              <a:off x="177006" y="228600"/>
              <a:ext cx="6934200" cy="2336340"/>
              <a:chOff x="0" y="0"/>
              <a:chExt cx="4368" cy="2424"/>
            </a:xfrm>
          </p:grpSpPr>
          <p:sp>
            <p:nvSpPr>
              <p:cNvPr id="27653" name="AutoShape 2"/>
              <p:cNvSpPr>
                <a:spLocks/>
              </p:cNvSpPr>
              <p:nvPr/>
            </p:nvSpPr>
            <p:spPr bwMode="auto">
              <a:xfrm>
                <a:off x="0" y="0"/>
                <a:ext cx="4368" cy="2424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 cmpd="sng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27654" name="Oval 3"/>
              <p:cNvSpPr>
                <a:spLocks/>
              </p:cNvSpPr>
              <p:nvPr/>
            </p:nvSpPr>
            <p:spPr bwMode="auto">
              <a:xfrm>
                <a:off x="156" y="372"/>
                <a:ext cx="468" cy="432"/>
              </a:xfrm>
              <a:prstGeom prst="ellipse">
                <a:avLst/>
              </a:prstGeom>
              <a:solidFill>
                <a:srgbClr val="66CCFF"/>
              </a:solidFill>
              <a:ln w="9525" cmpd="sng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7655" name="Text Box 4"/>
            <p:cNvSpPr>
              <a:spLocks noChangeArrowheads="1"/>
            </p:cNvSpPr>
            <p:nvPr/>
          </p:nvSpPr>
          <p:spPr bwMode="auto">
            <a:xfrm>
              <a:off x="630375" y="476795"/>
              <a:ext cx="71818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143000" indent="-1143000" algn="l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注</a:t>
              </a:r>
              <a:r>
                <a:rPr lang="en-US" b="1" dirty="0">
                  <a:latin typeface="Times New Roman" pitchFamily="18" charset="0"/>
                </a:rPr>
                <a:t>:</a:t>
              </a:r>
              <a:r>
                <a:rPr lang="en-US" b="1" dirty="0">
                  <a:solidFill>
                    <a:srgbClr val="FF3300"/>
                  </a:solidFill>
                  <a:latin typeface="Times New Roman" pitchFamily="18" charset="0"/>
                </a:rPr>
                <a:t>  </a:t>
              </a:r>
              <a:r>
                <a:rPr lang="en-US" b="1" dirty="0" smtClean="0">
                  <a:latin typeface="Times New Roman" pitchFamily="18" charset="0"/>
                </a:rPr>
                <a:t>do</a:t>
              </a:r>
              <a:r>
                <a:rPr lang="en-US" b="1" dirty="0">
                  <a:latin typeface="Times New Roman" pitchFamily="18" charset="0"/>
                </a:rPr>
                <a:t>·······while</a:t>
              </a:r>
              <a:r>
                <a:rPr lang="zh-CN" altLang="en-US" b="1" dirty="0">
                  <a:latin typeface="Times New Roman" pitchFamily="18" charset="0"/>
                </a:rPr>
                <a:t>结构的</a:t>
              </a:r>
              <a:r>
                <a:rPr lang="zh-CN" altLang="en-US" b="1" dirty="0" smtClean="0">
                  <a:latin typeface="Times New Roman" pitchFamily="18" charset="0"/>
                </a:rPr>
                <a:t>作用与</a:t>
              </a:r>
              <a:r>
                <a:rPr lang="en-US" b="1" dirty="0">
                  <a:latin typeface="Times New Roman" pitchFamily="18" charset="0"/>
                </a:rPr>
                <a:t>while</a:t>
              </a:r>
              <a:r>
                <a:rPr lang="zh-CN" altLang="en-US" b="1" dirty="0">
                  <a:latin typeface="Times New Roman" pitchFamily="18" charset="0"/>
                </a:rPr>
                <a:t>基本相同。</a:t>
              </a:r>
              <a:endParaRPr lang="zh-CN" altLang="en-US" dirty="0"/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1207813" y="1147277"/>
              <a:ext cx="61190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b="1" dirty="0" smtClean="0">
                  <a:latin typeface="Times New Roman" pitchFamily="18" charset="0"/>
                </a:rPr>
                <a:t>do</a:t>
              </a:r>
              <a:r>
                <a:rPr lang="en-US" altLang="zh-CN" b="1" dirty="0">
                  <a:latin typeface="Times New Roman" pitchFamily="18" charset="0"/>
                </a:rPr>
                <a:t>·······</a:t>
              </a:r>
              <a:r>
                <a:rPr lang="en-US" altLang="zh-CN" b="1" dirty="0" smtClean="0">
                  <a:latin typeface="Times New Roman" pitchFamily="18" charset="0"/>
                </a:rPr>
                <a:t>while</a:t>
              </a:r>
              <a:r>
                <a:rPr lang="zh-CN" altLang="en-US" b="1" dirty="0" smtClean="0">
                  <a:latin typeface="Times New Roman" pitchFamily="18" charset="0"/>
                </a:rPr>
                <a:t>结构：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r>
                <a:rPr lang="zh-CN" alt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至少要执行一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次。</a:t>
              </a:r>
              <a:endPara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/>
              <a:r>
                <a:rPr lang="en-US" altLang="zh-CN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结构：语句可能一次也不执行。</a:t>
              </a:r>
              <a:endParaRPr lang="zh-CN" altLang="en-US" dirty="0"/>
            </a:p>
          </p:txBody>
        </p:sp>
      </p:grp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071" y="3865070"/>
            <a:ext cx="2765501" cy="175432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10253" y="3866173"/>
            <a:ext cx="2997937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while(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310255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358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do/while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{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000" b="1" dirty="0" smtClean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2864" y="1139316"/>
            <a:ext cx="7128495" cy="112312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个数字，能组成多少个互不相同且无重复数字的三位数？都是多少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721" y="2420930"/>
            <a:ext cx="8280574" cy="39703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程序分析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填在百位、十位、个位的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数字是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的组合。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使用三重循环组成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所有的排列后再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去掉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不满足条件的排列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for(i=1;i&lt;=4;i</a:t>
            </a:r>
            <a:r>
              <a:rPr lang="en-US" altLang="zh-CN" b="1" dirty="0" smtClean="0"/>
              <a:t>++)     </a:t>
            </a:r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百位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for(j=1;j&lt;=4;j</a:t>
            </a:r>
            <a:r>
              <a:rPr lang="en-US" altLang="zh-CN" b="1" dirty="0" smtClean="0"/>
              <a:t>++)  </a:t>
            </a:r>
            <a:r>
              <a:rPr lang="zh-CN" altLang="en-US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拾位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for(k=1;k&lt;=4;k++)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个位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!=k&amp;&amp;</a:t>
            </a:r>
            <a:r>
              <a:rPr lang="en-US" altLang="zh-CN" b="1" dirty="0" err="1"/>
              <a:t>i</a:t>
            </a:r>
            <a:r>
              <a:rPr lang="en-US" altLang="zh-CN" b="1" dirty="0"/>
              <a:t>!=j&amp;&amp;j!=k)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en-US" altLang="zh-CN" b="1" dirty="0" err="1" smtClean="0"/>
              <a:t>i,j,k</a:t>
            </a:r>
            <a:r>
              <a:rPr lang="zh-CN" altLang="en-US" b="1" dirty="0" smtClean="0"/>
              <a:t>即是所求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745" y="1292442"/>
            <a:ext cx="7128495" cy="440120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void main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i,j,k,count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=1;i&lt;=4;i++)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百位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for(j=1;j&lt;=4;j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十位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  for (k=1;k&lt;=4;k</a:t>
            </a:r>
            <a:r>
              <a:rPr lang="en-US" altLang="zh-CN" sz="2000" dirty="0" smtClean="0"/>
              <a:t>++)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个位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!=k&amp;&amp;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!=j&amp;&amp;j!=k)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确保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三位互不相同*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 algn="l"/>
            <a:r>
              <a:rPr lang="en-US" altLang="zh-CN" sz="2000" dirty="0"/>
              <a:t>        {</a:t>
            </a:r>
          </a:p>
          <a:p>
            <a:pPr algn="l"/>
            <a:r>
              <a:rPr lang="en-US" altLang="zh-CN" sz="2000" dirty="0"/>
              <a:t>          count++;</a:t>
            </a:r>
          </a:p>
          <a:p>
            <a:pPr algn="l"/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</a:t>
            </a:r>
            <a:r>
              <a:rPr lang="en-US" altLang="zh-CN" sz="2000" dirty="0"/>
              <a:t>\n",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}  </a:t>
            </a:r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("count=%d\</a:t>
            </a:r>
            <a:r>
              <a:rPr lang="en-US" altLang="zh-CN" sz="2000" dirty="0" err="1"/>
              <a:t>n",count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// 24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do …</a:t>
              </a:r>
              <a:r>
                <a:rPr lang="en-US" altLang="zh-CN" b="1" dirty="0" smtClean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zh-CN" altLang="en-US" dirty="0" smtClean="0">
                  <a:latin typeface="Times New Roman" pitchFamily="18" charset="0"/>
                </a:rPr>
                <a:t>；否则，使用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for( )</a:t>
              </a:r>
              <a:r>
                <a:rPr lang="zh-CN" altLang="en-US" dirty="0" smtClean="0">
                  <a:latin typeface="Times New Roman" pitchFamily="18" charset="0"/>
                </a:rPr>
                <a:t>以</a:t>
              </a:r>
              <a:r>
                <a:rPr lang="zh-CN" altLang="en-US" dirty="0">
                  <a:latin typeface="Times New Roman" pitchFamily="18" charset="0"/>
                </a:rPr>
                <a:t>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2924965"/>
            <a:ext cx="24971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 dirty="0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2997990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2411850" y="3501005"/>
            <a:ext cx="3001646" cy="3231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1,2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F</a:t>
            </a:r>
            <a:r>
              <a:rPr lang="en-US" altLang="zh-CN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轮：第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3,4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endParaRPr lang="en-US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轮：第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5,6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501005"/>
            <a:ext cx="24971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  <p:grpSp>
        <p:nvGrpSpPr>
          <p:cNvPr id="69" name="Group 4"/>
          <p:cNvGrpSpPr>
            <a:grpSpLocks/>
          </p:cNvGrpSpPr>
          <p:nvPr/>
        </p:nvGrpSpPr>
        <p:grpSpPr bwMode="auto">
          <a:xfrm>
            <a:off x="5753582" y="3464852"/>
            <a:ext cx="2706688" cy="2700338"/>
            <a:chOff x="0" y="0"/>
            <a:chExt cx="1705" cy="1701"/>
          </a:xfrm>
        </p:grpSpPr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1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f1=1</a:t>
              </a: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f2=1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2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4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5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nimBg="1" autoUpdateAnimBg="0"/>
      <p:bldP spid="37956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56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</a:rPr>
              <a:t>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38675" y="5512072"/>
            <a:ext cx="43259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如何实现？输出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换行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95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r>
              <a:rPr lang="en-US" sz="2800" dirty="0" smtClean="0">
                <a:latin typeface="Times New Roman" pitchFamily="18" charset="0"/>
              </a:rPr>
              <a:t>%</a:t>
            </a:r>
            <a:r>
              <a:rPr lang="en-US" sz="2800" dirty="0">
                <a:latin typeface="Times New Roman" pitchFamily="18" charset="0"/>
              </a:rPr>
              <a:t>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if (i%2= =0)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("\n "); //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</a:rPr>
              <a:t>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327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519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262235" y="5973784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616575" y="3415220"/>
            <a:ext cx="874421" cy="301799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581525"/>
            <a:ext cx="792492" cy="28733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876513" y="6117795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220298" y="47679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1493" cy="5526723"/>
            <a:chOff x="0" y="0"/>
            <a:chExt cx="3742" cy="8703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76"/>
              <a:ext cx="108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3002"/>
              <a:ext cx="1360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3300289" y="2152650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7" name="Text Box 55"/>
          <p:cNvSpPr>
            <a:spLocks noChangeArrowheads="1"/>
          </p:cNvSpPr>
          <p:nvPr/>
        </p:nvSpPr>
        <p:spPr bwMode="auto">
          <a:xfrm>
            <a:off x="3300289" y="3026032"/>
            <a:ext cx="4727952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= 2+4+6+…100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for(sum=0,i=1; 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 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if(i%2 !=0 ) continue;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23705" y="2349500"/>
            <a:ext cx="2805112" cy="3588385"/>
            <a:chOff x="0" y="0"/>
            <a:chExt cx="4417" cy="5650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603"/>
              <a:ext cx="1501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20"/>
              <a:ext cx="117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8" name="Text Box 55"/>
          <p:cNvSpPr>
            <a:spLocks noChangeArrowheads="1"/>
          </p:cNvSpPr>
          <p:nvPr/>
        </p:nvSpPr>
        <p:spPr bwMode="auto">
          <a:xfrm>
            <a:off x="3819531" y="2132910"/>
            <a:ext cx="3416654" cy="4007251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 2+4+6+…100;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if(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i%2 !=0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 continue;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 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69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35685" y="1988900"/>
            <a:ext cx="2478029" cy="4409121"/>
            <a:chOff x="0" y="0"/>
            <a:chExt cx="3800" cy="6963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33" y="1137"/>
              <a:ext cx="967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19"/>
              <a:ext cx="1389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 dirty="0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6" name="Text Box 55"/>
          <p:cNvSpPr>
            <a:spLocks noChangeArrowheads="1"/>
          </p:cNvSpPr>
          <p:nvPr/>
        </p:nvSpPr>
        <p:spPr bwMode="auto">
          <a:xfrm>
            <a:off x="3819531" y="2132910"/>
            <a:ext cx="3416654" cy="4007251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 2+4+6+…100;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if(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i%2 !=0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 continue;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869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1493" cy="4974179"/>
            <a:chOff x="0" y="0"/>
            <a:chExt cx="3742" cy="8703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47"/>
              <a:ext cx="1083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73"/>
              <a:ext cx="1360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23598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学习指导</a:t>
            </a:r>
            <a:r>
              <a:rPr lang="en-US" altLang="zh-CN" sz="2400" dirty="0"/>
              <a:t>p33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求</a:t>
            </a:r>
            <a:r>
              <a:rPr lang="en-US" altLang="zh-CN" sz="2400" dirty="0"/>
              <a:t>s=</a:t>
            </a:r>
            <a:r>
              <a:rPr lang="en-US" altLang="zh-CN" sz="2400" dirty="0" err="1"/>
              <a:t>a+aa+aaa</a:t>
            </a:r>
            <a:r>
              <a:rPr lang="en-US" altLang="zh-CN" sz="2400" dirty="0"/>
              <a:t>+...</a:t>
            </a:r>
            <a:r>
              <a:rPr lang="en-US" altLang="zh-CN" sz="2400" dirty="0" err="1"/>
              <a:t>aa</a:t>
            </a:r>
            <a:r>
              <a:rPr lang="en-US" altLang="zh-CN" sz="2400" dirty="0"/>
              <a:t>...a</a:t>
            </a:r>
            <a:r>
              <a:rPr lang="zh-CN" altLang="en-US" sz="2400" dirty="0"/>
              <a:t>的值，其中</a:t>
            </a:r>
            <a:r>
              <a:rPr lang="en-US" altLang="zh-CN" sz="2400" dirty="0"/>
              <a:t>a</a:t>
            </a:r>
            <a:r>
              <a:rPr lang="zh-CN" altLang="en-US" sz="2400" dirty="0"/>
              <a:t>是一个数字。例如</a:t>
            </a:r>
            <a:r>
              <a:rPr lang="en-US" altLang="zh-CN" sz="2400" dirty="0"/>
              <a:t>2+22+222+2222(</a:t>
            </a:r>
            <a:r>
              <a:rPr lang="zh-CN" altLang="en-US" sz="2400" dirty="0"/>
              <a:t>此时</a:t>
            </a:r>
            <a:r>
              <a:rPr lang="en-US" altLang="zh-CN" sz="2400" dirty="0"/>
              <a:t>n=4),n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均由键盘输入。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05" y="3923768"/>
            <a:ext cx="446431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i,s,n,term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for(i = 1,s=0; i&lt;=n; i++) {</a:t>
            </a:r>
          </a:p>
          <a:p>
            <a:pPr algn="l"/>
            <a:r>
              <a:rPr lang="en-US" altLang="zh-CN" dirty="0" smtClean="0"/>
              <a:t>   term = term*10 + a;</a:t>
            </a:r>
          </a:p>
          <a:p>
            <a:pPr algn="l"/>
            <a:r>
              <a:rPr lang="en-US" altLang="zh-CN" dirty="0" smtClean="0"/>
              <a:t>   s += term; 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9245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412860"/>
            <a:ext cx="8496590" cy="3468136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学习</a:t>
            </a:r>
            <a:r>
              <a:rPr lang="zh-CN" altLang="en-US" sz="2400" dirty="0"/>
              <a:t>指导，</a:t>
            </a:r>
            <a:r>
              <a:rPr lang="en-US" altLang="zh-CN" sz="2400" dirty="0"/>
              <a:t>p181,</a:t>
            </a:r>
            <a:r>
              <a:rPr lang="zh-CN" altLang="en-US" sz="2400" dirty="0"/>
              <a:t>模拟填空题</a:t>
            </a:r>
          </a:p>
          <a:p>
            <a:pPr marL="0" indent="0">
              <a:buNone/>
            </a:pPr>
            <a:r>
              <a:rPr lang="zh-CN" altLang="en-US" sz="2400" dirty="0" smtClean="0"/>
              <a:t>韩信</a:t>
            </a:r>
            <a:r>
              <a:rPr lang="zh-CN" altLang="en-US" sz="2400" dirty="0"/>
              <a:t>点兵。韩信</a:t>
            </a:r>
            <a:r>
              <a:rPr lang="zh-CN" altLang="en-US" sz="2400" dirty="0" smtClean="0"/>
              <a:t>有一队兵</a:t>
            </a:r>
            <a:r>
              <a:rPr lang="zh-CN" altLang="en-US" sz="2400" dirty="0"/>
              <a:t>，他想知道有多少人，便让士兵排队</a:t>
            </a:r>
            <a:r>
              <a:rPr lang="zh-CN" altLang="en-US" sz="2400" dirty="0" smtClean="0"/>
              <a:t>报数：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5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6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5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7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4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11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10</a:t>
            </a:r>
            <a:r>
              <a:rPr lang="zh-CN" altLang="en-US" sz="2400" dirty="0"/>
              <a:t>； </a:t>
            </a:r>
          </a:p>
          <a:p>
            <a:pPr marL="0" indent="0">
              <a:buNone/>
            </a:pPr>
            <a:r>
              <a:rPr lang="zh-CN" altLang="en-US" sz="2400" dirty="0"/>
              <a:t> 计算韩信</a:t>
            </a:r>
            <a:r>
              <a:rPr lang="zh-CN" altLang="en-US" sz="2400" b="1" dirty="0">
                <a:solidFill>
                  <a:srgbClr val="FF0000"/>
                </a:solidFill>
              </a:rPr>
              <a:t>至少</a:t>
            </a:r>
            <a:r>
              <a:rPr lang="zh-CN" altLang="en-US" sz="2400" dirty="0"/>
              <a:t>有多少兵。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05" y="5013110"/>
            <a:ext cx="835258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x;</a:t>
            </a:r>
          </a:p>
          <a:p>
            <a:pPr algn="l"/>
            <a:r>
              <a:rPr lang="en-US" altLang="zh-CN" sz="2000" dirty="0" smtClean="0"/>
              <a:t>for(x=1;;x</a:t>
            </a:r>
            <a:r>
              <a:rPr lang="en-US" altLang="zh-CN" sz="2000" dirty="0"/>
              <a:t>++)  </a:t>
            </a:r>
          </a:p>
          <a:p>
            <a:pPr algn="l"/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if(x%5==1 &amp;&amp; x%6==5 &amp;&amp; x%7==4 &amp;&amp; x%11==10)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  {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x;  break;}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62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66801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学习指导，</a:t>
            </a:r>
            <a:r>
              <a:rPr lang="en-US" altLang="zh-CN" sz="2400" dirty="0"/>
              <a:t>p33</a:t>
            </a:r>
          </a:p>
          <a:p>
            <a:pPr marL="0" indent="0">
              <a:buNone/>
            </a:pPr>
            <a:r>
              <a:rPr lang="zh-CN" altLang="en-US" sz="2400" dirty="0" smtClean="0"/>
              <a:t>求</a:t>
            </a:r>
            <a:r>
              <a:rPr lang="zh-CN" altLang="en-US" sz="2400" dirty="0"/>
              <a:t>水仙花数。如果一个三位数的个位数、十位数和百位数的立方和等于该数自身，则称该数为水仙花数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编程</a:t>
            </a:r>
            <a:r>
              <a:rPr lang="zh-CN" altLang="en-US" sz="2400" dirty="0"/>
              <a:t>求出所有的水仙花数。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725" y="4005040"/>
            <a:ext cx="820857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i,j,k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</a:rPr>
              <a:t>百、十、</a:t>
            </a:r>
            <a:r>
              <a:rPr lang="zh-CN" altLang="en-US" sz="2000" dirty="0" smtClean="0">
                <a:solidFill>
                  <a:srgbClr val="FF0000"/>
                </a:solidFill>
              </a:rPr>
              <a:t>个位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for(i=1;i&lt;=9;i</a:t>
            </a:r>
            <a:r>
              <a:rPr lang="en-US" altLang="zh-CN" sz="2000" dirty="0" smtClean="0"/>
              <a:t>++)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百位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for(j=0;j&lt;=9;j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拾位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  for(k=0;k&lt;=9;k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个位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    if(i*100+j*10+k == i*i*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*j*</a:t>
            </a:r>
            <a:r>
              <a:rPr lang="en-US" altLang="zh-CN" sz="2000" dirty="0" err="1"/>
              <a:t>j+k</a:t>
            </a:r>
            <a:r>
              <a:rPr lang="en-US" altLang="zh-CN" sz="2000" dirty="0"/>
              <a:t>*k*k</a:t>
            </a:r>
            <a:r>
              <a:rPr lang="en-US" altLang="zh-CN" sz="2000" dirty="0" smtClean="0"/>
              <a:t>) 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 { // </a:t>
            </a:r>
            <a:r>
              <a:rPr lang="zh-CN" altLang="en-US" sz="2000" dirty="0" smtClean="0"/>
              <a:t>水仙花数 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26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307985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学习指导，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ch1,p3,3. 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题，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百</a:t>
            </a:r>
            <a:r>
              <a:rPr lang="zh-CN" altLang="en-US" sz="2400" dirty="0"/>
              <a:t>钱百鸡</a:t>
            </a:r>
            <a:r>
              <a:rPr lang="en-US" altLang="zh-CN" sz="2400" dirty="0"/>
              <a:t>,</a:t>
            </a:r>
            <a:r>
              <a:rPr lang="zh-CN" altLang="en-US" sz="2400" dirty="0"/>
              <a:t>已知公鸡</a:t>
            </a:r>
            <a:r>
              <a:rPr lang="en-US" altLang="zh-CN" sz="2400" dirty="0"/>
              <a:t>5</a:t>
            </a:r>
            <a:r>
              <a:rPr lang="zh-CN" altLang="en-US" sz="2400" dirty="0"/>
              <a:t>个钱</a:t>
            </a:r>
            <a:r>
              <a:rPr lang="en-US" altLang="zh-CN" sz="2400" dirty="0"/>
              <a:t>1</a:t>
            </a:r>
            <a:r>
              <a:rPr lang="zh-CN" altLang="en-US" sz="2400" dirty="0"/>
              <a:t>只，母鸡</a:t>
            </a:r>
            <a:r>
              <a:rPr lang="en-US" altLang="zh-CN" sz="2400" dirty="0"/>
              <a:t>3</a:t>
            </a:r>
            <a:r>
              <a:rPr lang="zh-CN" altLang="en-US" sz="2400" dirty="0"/>
              <a:t>个钱</a:t>
            </a:r>
            <a:r>
              <a:rPr lang="en-US" altLang="zh-CN" sz="2400" dirty="0"/>
              <a:t>1</a:t>
            </a:r>
            <a:r>
              <a:rPr lang="zh-CN" altLang="en-US" sz="2400" dirty="0"/>
              <a:t>只，小鸡</a:t>
            </a:r>
            <a:r>
              <a:rPr lang="en-US" altLang="zh-CN" sz="2400" dirty="0"/>
              <a:t>1</a:t>
            </a:r>
            <a:r>
              <a:rPr lang="zh-CN" altLang="en-US" sz="2400" dirty="0"/>
              <a:t>个钱</a:t>
            </a:r>
            <a:r>
              <a:rPr lang="en-US" altLang="zh-CN" sz="2400" dirty="0"/>
              <a:t>3</a:t>
            </a:r>
            <a:r>
              <a:rPr lang="zh-CN" altLang="en-US" sz="2400" dirty="0"/>
              <a:t>只，用</a:t>
            </a:r>
            <a:r>
              <a:rPr lang="en-US" altLang="zh-CN" sz="2400" dirty="0"/>
              <a:t>100</a:t>
            </a:r>
            <a:r>
              <a:rPr lang="zh-CN" altLang="en-US" sz="2400" dirty="0"/>
              <a:t>个钱买了</a:t>
            </a:r>
            <a:r>
              <a:rPr lang="en-US" altLang="zh-CN" sz="2400" dirty="0"/>
              <a:t>100</a:t>
            </a:r>
            <a:r>
              <a:rPr lang="zh-CN" altLang="en-US" sz="2400" dirty="0"/>
              <a:t>只鸡</a:t>
            </a:r>
            <a:r>
              <a:rPr lang="zh-CN" altLang="en-US" sz="2400" dirty="0" smtClean="0"/>
              <a:t>，问</a:t>
            </a:r>
            <a:r>
              <a:rPr lang="zh-CN" altLang="en-US" sz="2400" dirty="0"/>
              <a:t>公鸡、母鸡、小鸡各几只</a:t>
            </a:r>
            <a:r>
              <a:rPr lang="en-US" altLang="zh-CN" sz="2400" dirty="0"/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710" y="3501005"/>
            <a:ext cx="856859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; // </a:t>
            </a:r>
            <a:r>
              <a:rPr lang="zh-CN" altLang="en-US" sz="2000" dirty="0"/>
              <a:t>公鸡、母鸡、小鸡</a:t>
            </a:r>
            <a:r>
              <a:rPr lang="zh-CN" altLang="en-US" sz="2000" dirty="0" smtClean="0"/>
              <a:t>个数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for(x=0;x</a:t>
            </a:r>
            <a:r>
              <a:rPr lang="en-US" altLang="zh-CN" sz="2000" dirty="0"/>
              <a:t>&lt;=100;x++) </a:t>
            </a:r>
          </a:p>
          <a:p>
            <a:pPr algn="l"/>
            <a:r>
              <a:rPr lang="en-US" altLang="zh-CN" sz="2000" dirty="0"/>
              <a:t>    </a:t>
            </a:r>
            <a:r>
              <a:rPr lang="en-US" altLang="zh-CN" sz="2000" dirty="0" smtClean="0"/>
              <a:t>for(y=0;y</a:t>
            </a:r>
            <a:r>
              <a:rPr lang="en-US" altLang="zh-CN" sz="2000" dirty="0"/>
              <a:t>&lt;=100;y++) 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smtClean="0"/>
              <a:t>for(z=0;z</a:t>
            </a:r>
            <a:r>
              <a:rPr lang="en-US" altLang="zh-CN" sz="2000" dirty="0"/>
              <a:t>&lt;=100;z++) 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if(5*x+3*</a:t>
            </a:r>
            <a:r>
              <a:rPr lang="en-US" altLang="zh-CN" sz="2000" dirty="0" err="1" smtClean="0"/>
              <a:t>y+z</a:t>
            </a:r>
            <a:r>
              <a:rPr lang="en-US" altLang="zh-CN" sz="2000" dirty="0" smtClean="0"/>
              <a:t>/3 </a:t>
            </a:r>
            <a:r>
              <a:rPr lang="en-US" altLang="zh-CN" sz="2000" dirty="0"/>
              <a:t>== 100 &amp;&amp; 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 == 100 &amp;&amp; z%3 == 0)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{</a:t>
            </a:r>
            <a:r>
              <a:rPr lang="zh-CN" altLang="en-US" sz="2000" dirty="0" smtClean="0"/>
              <a:t>输出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11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5   7</a:t>
            </a: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11</a:t>
            </a: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60207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48270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{  sum=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01638"/>
            <a:chOff x="0" y="0"/>
            <a:chExt cx="1085" cy="253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01638"/>
            <a:chOff x="0" y="0"/>
            <a:chExt cx="1673" cy="253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5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584575" cy="2101850"/>
            <a:chOff x="0" y="0"/>
            <a:chExt cx="2258" cy="1324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13"/>
              <a:ext cx="816" cy="411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4210050" y="4227513"/>
            <a:ext cx="3440113" cy="1758950"/>
            <a:chOff x="634" y="140"/>
            <a:chExt cx="2167" cy="1108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4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634" y="140"/>
              <a:ext cx="57" cy="292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394" y="1783637"/>
            <a:ext cx="2592273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循环表达式也称为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“变量步进”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Pages>0</Pages>
  <Words>4653</Words>
  <Characters>0</Characters>
  <Application>Microsoft Office PowerPoint</Application>
  <DocSecurity>0</DocSecurity>
  <PresentationFormat>全屏显示(4:3)</PresentationFormat>
  <Lines>0</Lines>
  <Paragraphs>900</Paragraphs>
  <Slides>48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例题1：</vt:lpstr>
      <vt:lpstr>例题2：</vt:lpstr>
      <vt:lpstr>例题3：</vt:lpstr>
      <vt:lpstr>例题4：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182</cp:revision>
  <dcterms:created xsi:type="dcterms:W3CDTF">2003-07-10T12:33:00Z</dcterms:created>
  <dcterms:modified xsi:type="dcterms:W3CDTF">2016-11-08T07:37:42Z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