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2"/>
  </p:notesMasterIdLst>
  <p:sldIdLst>
    <p:sldId id="258" r:id="rId2"/>
    <p:sldId id="331" r:id="rId3"/>
    <p:sldId id="261" r:id="rId4"/>
    <p:sldId id="264" r:id="rId5"/>
    <p:sldId id="354" r:id="rId6"/>
    <p:sldId id="444" r:id="rId7"/>
    <p:sldId id="265" r:id="rId8"/>
    <p:sldId id="355" r:id="rId9"/>
    <p:sldId id="267" r:id="rId10"/>
    <p:sldId id="269" r:id="rId11"/>
    <p:sldId id="332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33" r:id="rId20"/>
    <p:sldId id="356" r:id="rId21"/>
    <p:sldId id="358" r:id="rId22"/>
    <p:sldId id="334" r:id="rId23"/>
    <p:sldId id="359" r:id="rId24"/>
    <p:sldId id="407" r:id="rId25"/>
    <p:sldId id="339" r:id="rId26"/>
    <p:sldId id="341" r:id="rId27"/>
    <p:sldId id="342" r:id="rId28"/>
    <p:sldId id="343" r:id="rId29"/>
    <p:sldId id="346" r:id="rId30"/>
    <p:sldId id="347" r:id="rId31"/>
    <p:sldId id="348" r:id="rId32"/>
    <p:sldId id="349" r:id="rId33"/>
    <p:sldId id="350" r:id="rId34"/>
    <p:sldId id="366" r:id="rId35"/>
    <p:sldId id="280" r:id="rId36"/>
    <p:sldId id="365" r:id="rId37"/>
    <p:sldId id="281" r:id="rId38"/>
    <p:sldId id="367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443" r:id="rId50"/>
    <p:sldId id="302" r:id="rId51"/>
    <p:sldId id="368" r:id="rId52"/>
    <p:sldId id="369" r:id="rId53"/>
    <p:sldId id="370" r:id="rId54"/>
    <p:sldId id="374" r:id="rId55"/>
    <p:sldId id="375" r:id="rId56"/>
    <p:sldId id="371" r:id="rId57"/>
    <p:sldId id="372" r:id="rId58"/>
    <p:sldId id="373" r:id="rId59"/>
    <p:sldId id="329" r:id="rId60"/>
    <p:sldId id="330" r:id="rId6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3366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18" autoAdjust="0"/>
  </p:normalViewPr>
  <p:slideViewPr>
    <p:cSldViewPr>
      <p:cViewPr varScale="1">
        <p:scale>
          <a:sx n="49" d="100"/>
          <a:sy n="49" d="100"/>
        </p:scale>
        <p:origin x="-1986" y="-96"/>
      </p:cViewPr>
      <p:guideLst>
        <p:guide orient="horz" pos="2186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5526"/>
    </p:cViewPr>
  </p:sorter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F6FFAEA7-C138-42DC-A874-0E602E7F65FF}" type="slidenum">
              <a:rPr lang="en-US"/>
              <a:pPr/>
              <a:t>‹#›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839105"/>
      </p:ext>
    </p:extLst>
  </p:cSld>
  <p:clrMap bg1="dk2" tx1="lt1" bg2="dk1" tx2="lt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scanf</a:t>
            </a:r>
            <a:r>
              <a:rPr lang="en-US" altLang="zh-CN" dirty="0" smtClean="0"/>
              <a:t>("%d",&amp;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d,%d</a:t>
            </a:r>
            <a:r>
              <a:rPr lang="en-US" altLang="zh-CN" dirty="0" smtClean="0"/>
              <a:t>\n”,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(a));  //4,12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如果输入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</a:t>
            </a:r>
            <a:r>
              <a:rPr lang="zh-CN" altLang="en-US" dirty="0" smtClean="0"/>
              <a:t>则，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被分配了</a:t>
            </a:r>
            <a:r>
              <a:rPr lang="en-US" altLang="zh-CN" dirty="0" smtClean="0"/>
              <a:t>3*4=12</a:t>
            </a:r>
            <a:r>
              <a:rPr lang="zh-CN" altLang="en-US" dirty="0" smtClean="0"/>
              <a:t>个字节的内存</a:t>
            </a:r>
            <a:r>
              <a:rPr lang="en-US" altLang="zh-CN" dirty="0" smtClean="0"/>
              <a:t>)</a:t>
            </a:r>
            <a:r>
              <a:rPr lang="en-US" altLang="zh-CN" baseline="0" dirty="0" smtClean="0"/>
              <a:t> </a:t>
            </a:r>
          </a:p>
          <a:p>
            <a:endParaRPr lang="en-US" altLang="zh-CN" baseline="0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n=10,a[n]; // </a:t>
            </a:r>
            <a:r>
              <a:rPr lang="zh-CN" altLang="en-US" dirty="0" smtClean="0"/>
              <a:t>正确，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语言在编译阶段给数组开辟空间，如果</a:t>
            </a:r>
            <a:r>
              <a:rPr lang="en-US" altLang="zh-CN" dirty="0" smtClean="0"/>
              <a:t>n</a:t>
            </a:r>
            <a:r>
              <a:rPr lang="zh-CN" altLang="en-US" dirty="0" smtClean="0"/>
              <a:t>也初始化，则正确。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n,a</a:t>
            </a:r>
            <a:r>
              <a:rPr lang="en-US" altLang="zh-CN" dirty="0" smtClean="0"/>
              <a:t>[n]; // </a:t>
            </a:r>
            <a:r>
              <a:rPr lang="zh-CN" altLang="en-US" dirty="0" smtClean="0"/>
              <a:t>错误，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没有初始化，编译系统不知道应该给数组开辟多大的空间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5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27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51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28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选择法的</a:t>
            </a:r>
            <a:r>
              <a:rPr lang="zh-CN" altLang="en-US" b="1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思路：首先</a:t>
            </a:r>
            <a:r>
              <a:rPr lang="zh-CN" altLang="en-US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找出最小者，作为第一个元素，而后抛开第一个，找次小者，</a:t>
            </a:r>
            <a:r>
              <a:rPr lang="en-US" altLang="zh-CN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…</a:t>
            </a:r>
            <a:endParaRPr lang="zh-CN" altLang="en-US" sz="1200" b="1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）首先通过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个数中选出最小的数，将它与第一个数交换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1200" dirty="0" smtClean="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第一趟选择排序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，结果最小的数被安置在第一个元素位置上。</a:t>
            </a: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2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）抛开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a[0],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再通过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n-2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次比较，从剩余的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个数中找出次小的数，将它与第二个数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a[1]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交换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1200" dirty="0" smtClean="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第二趟选择排序</a:t>
            </a:r>
            <a:r>
              <a:rPr lang="zh-CN" altLang="en-US" sz="12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。</a:t>
            </a: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）重复上述过程，共经过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趟排序后，排序结束。</a:t>
            </a:r>
            <a:endParaRPr lang="en-US" altLang="zh-CN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80000"/>
              </a:lnSpc>
            </a:pPr>
            <a:endParaRPr lang="en-US" altLang="zh-CN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冒泡法的思路：将相邻的两个数比较，将小的交换到前头。</a:t>
            </a:r>
            <a:endParaRPr lang="zh-CN" altLang="en-US" b="1" dirty="0" smtClean="0">
              <a:solidFill>
                <a:srgbClr val="F5F500"/>
              </a:solidFill>
              <a:latin typeface="Arial" pitchFamily="34" charset="0"/>
              <a:sym typeface="Arial" pitchFamily="34" charset="0"/>
            </a:endParaRPr>
          </a:p>
          <a:p>
            <a:pPr algn="l">
              <a:lnSpc>
                <a:spcPct val="80000"/>
              </a:lnSpc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经第一趟排序（共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,6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个数中的最大数</a:t>
            </a:r>
            <a:r>
              <a:rPr lang="en-US" altLang="zh-CN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沉底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小数浮起。</a:t>
            </a:r>
            <a:endParaRPr lang="en-US" altLang="zh-CN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经第二趟排序（共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4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次比较），得到次大数</a:t>
            </a:r>
            <a:r>
              <a:rPr lang="en-US" altLang="zh-CN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排在倒数第二位置。</a:t>
            </a:r>
            <a:endParaRPr lang="zh-CN" altLang="en-US" dirty="0" smtClean="0"/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如此进行下去，可以推知，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个数要比较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趟。如果有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个数，则要进行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趟比较，在第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趟中，要进行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次两两比较（因为已有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i-1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个数排好序）。</a:t>
            </a:r>
            <a:endParaRPr lang="zh-CN" altLang="en-US" dirty="0" smtClean="0"/>
          </a:p>
          <a:p>
            <a:pPr algn="l">
              <a:lnSpc>
                <a:spcPct val="80000"/>
              </a:lnSpc>
            </a:pPr>
            <a:endParaRPr lang="zh-CN" altLang="en-US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56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6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纠正</a:t>
            </a:r>
            <a:r>
              <a:rPr lang="en-US" altLang="zh-CN" dirty="0" smtClean="0"/>
              <a:t>p109</a:t>
            </a:r>
            <a:r>
              <a:rPr lang="zh-CN" altLang="en-US" smtClean="0"/>
              <a:t>程序错误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6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2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28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88900" y="0"/>
            <a:ext cx="241300" cy="182563"/>
          </a:xfrm>
          <a:ln/>
        </p:spPr>
      </p:sp>
      <p:sp>
        <p:nvSpPr>
          <p:cNvPr id="32771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sum = </a:t>
            </a:r>
            <a:r>
              <a:rPr lang="en-US" dirty="0" err="1"/>
              <a:t>add_ave</a:t>
            </a:r>
            <a:r>
              <a:rPr lang="en-US" dirty="0"/>
              <a:t>(</a:t>
            </a:r>
            <a:r>
              <a:rPr lang="en-US" dirty="0" err="1"/>
              <a:t>i,j,A</a:t>
            </a:r>
            <a:r>
              <a:rPr lang="en-US" dirty="0"/>
              <a:t>[0]);</a:t>
            </a:r>
            <a:endParaRPr lang="zh-CN" altLang="en-US" dirty="0"/>
          </a:p>
          <a:p>
            <a:r>
              <a:rPr lang="en-US" dirty="0"/>
              <a:t>//sum = </a:t>
            </a:r>
            <a:r>
              <a:rPr lang="en-US" dirty="0" err="1"/>
              <a:t>add_ave</a:t>
            </a:r>
            <a:r>
              <a:rPr lang="en-US" dirty="0"/>
              <a:t>(</a:t>
            </a:r>
            <a:r>
              <a:rPr lang="en-US" dirty="0" err="1"/>
              <a:t>i,j,A</a:t>
            </a:r>
            <a:r>
              <a:rPr lang="en-US" dirty="0"/>
              <a:t>);  // </a:t>
            </a:r>
            <a:r>
              <a:rPr lang="zh-CN" altLang="en-US" dirty="0"/>
              <a:t>不能将参数 </a:t>
            </a:r>
            <a:r>
              <a:rPr lang="en-US" dirty="0"/>
              <a:t>3 </a:t>
            </a:r>
            <a:r>
              <a:rPr lang="zh-CN" altLang="en-US" dirty="0"/>
              <a:t>从“</a:t>
            </a:r>
            <a:r>
              <a:rPr lang="en-US" dirty="0" err="1"/>
              <a:t>int</a:t>
            </a:r>
            <a:r>
              <a:rPr lang="en-US" dirty="0"/>
              <a:t> [3][4]”</a:t>
            </a:r>
            <a:r>
              <a:rPr lang="zh-CN" altLang="en-US" dirty="0"/>
              <a:t>转换为“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[]”</a:t>
            </a:r>
            <a:r>
              <a:rPr lang="zh-CN" altLang="en-US" dirty="0" smtClean="0"/>
              <a:t>，因为形参是一维，实参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是二维，用</a:t>
            </a:r>
            <a:r>
              <a:rPr lang="en-US" altLang="zh-CN" dirty="0" smtClean="0"/>
              <a:t>A[0]</a:t>
            </a:r>
            <a:r>
              <a:rPr lang="zh-CN" altLang="en-US" dirty="0" smtClean="0"/>
              <a:t>做实参，让编译系统认为是一个一维数组</a:t>
            </a:r>
            <a:endParaRPr lang="zh-CN" altLang="en-US" dirty="0"/>
          </a:p>
          <a:p>
            <a:endParaRPr lang="zh-CN" altLang="en-US" dirty="0"/>
          </a:p>
          <a:p>
            <a:r>
              <a:rPr lang="en-US" dirty="0"/>
              <a:t>//</a:t>
            </a:r>
            <a:r>
              <a:rPr lang="en-US" dirty="0" err="1"/>
              <a:t>part_up</a:t>
            </a:r>
            <a:r>
              <a:rPr lang="en-US" dirty="0"/>
              <a:t>(</a:t>
            </a:r>
            <a:r>
              <a:rPr lang="en-US" dirty="0" err="1"/>
              <a:t>i,j,ave,A</a:t>
            </a:r>
            <a:r>
              <a:rPr lang="en-US" dirty="0"/>
              <a:t>[0]);   // ok</a:t>
            </a:r>
            <a:r>
              <a:rPr lang="zh-CN" altLang="en-US" dirty="0"/>
              <a:t>，A[0]指向二维数值的首列</a:t>
            </a:r>
          </a:p>
          <a:p>
            <a:r>
              <a:rPr lang="zh-CN" altLang="en-US" dirty="0"/>
              <a:t>//</a:t>
            </a:r>
            <a:r>
              <a:rPr lang="en-US" dirty="0" err="1"/>
              <a:t>part_up</a:t>
            </a:r>
            <a:r>
              <a:rPr lang="en-US" dirty="0"/>
              <a:t>(i,j,</a:t>
            </a:r>
            <a:r>
              <a:rPr lang="en-US" dirty="0" err="1"/>
              <a:t>ave</a:t>
            </a:r>
            <a:r>
              <a:rPr lang="en-US" dirty="0"/>
              <a:t>,&amp;A[0][0]); // ok</a:t>
            </a:r>
            <a:r>
              <a:rPr lang="zh-CN" altLang="en-US" dirty="0"/>
              <a:t>，指向二维数值的首列</a:t>
            </a:r>
          </a:p>
          <a:p>
            <a:r>
              <a:rPr lang="zh-CN" altLang="en-US" dirty="0"/>
              <a:t>part_up(i,j,ave,*A); // ok，指向二维数值的首列</a:t>
            </a:r>
          </a:p>
          <a:p>
            <a:r>
              <a:rPr lang="en-US" dirty="0"/>
              <a:t>//</a:t>
            </a:r>
            <a:r>
              <a:rPr lang="en-US" dirty="0" err="1"/>
              <a:t>part_up</a:t>
            </a:r>
            <a:r>
              <a:rPr lang="en-US" dirty="0"/>
              <a:t>(</a:t>
            </a:r>
            <a:r>
              <a:rPr lang="en-US" dirty="0" err="1"/>
              <a:t>i,j,ave,A</a:t>
            </a:r>
            <a:r>
              <a:rPr lang="en-US" dirty="0"/>
              <a:t>);  // </a:t>
            </a:r>
            <a:r>
              <a:rPr lang="zh-CN" altLang="en-US" dirty="0"/>
              <a:t>不能将参数 </a:t>
            </a:r>
            <a:r>
              <a:rPr lang="en-US" dirty="0"/>
              <a:t>3 </a:t>
            </a:r>
            <a:r>
              <a:rPr lang="zh-CN" altLang="en-US" dirty="0"/>
              <a:t>从“</a:t>
            </a:r>
            <a:r>
              <a:rPr lang="en-US" dirty="0" err="1"/>
              <a:t>int</a:t>
            </a:r>
            <a:r>
              <a:rPr lang="en-US" dirty="0"/>
              <a:t> [3][4]”</a:t>
            </a:r>
            <a:r>
              <a:rPr lang="zh-CN" altLang="en-US" dirty="0"/>
              <a:t>转换为“</a:t>
            </a:r>
            <a:r>
              <a:rPr lang="en-US" dirty="0" err="1"/>
              <a:t>int</a:t>
            </a:r>
            <a:r>
              <a:rPr lang="en-US" dirty="0"/>
              <a:t> []”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打印大于平均值的元素,m</a:t>
            </a:r>
            <a:r>
              <a:rPr lang="en-US" dirty="0"/>
              <a:t>*</a:t>
            </a:r>
            <a:r>
              <a:rPr lang="en-US" dirty="0" err="1"/>
              <a:t>n数组，m行，n列</a:t>
            </a:r>
            <a:r>
              <a:rPr lang="en-US" dirty="0"/>
              <a:t>=4</a:t>
            </a:r>
          </a:p>
          <a:p>
            <a:r>
              <a:rPr lang="en-US" dirty="0"/>
              <a:t>void part_up1(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m,int</a:t>
            </a:r>
            <a:r>
              <a:rPr lang="en-US" dirty="0"/>
              <a:t> </a:t>
            </a:r>
            <a:r>
              <a:rPr lang="en-US" dirty="0" err="1"/>
              <a:t>n,float</a:t>
            </a:r>
            <a:r>
              <a:rPr lang="en-US" dirty="0"/>
              <a:t> </a:t>
            </a:r>
            <a:r>
              <a:rPr lang="en-US" dirty="0" err="1"/>
              <a:t>average,int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[][4])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i,j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("The number of Bigger than average are:\n");</a:t>
            </a:r>
          </a:p>
          <a:p>
            <a:r>
              <a:rPr lang="en-US" dirty="0"/>
              <a:t>	for (i=0;i&lt;</a:t>
            </a:r>
            <a:r>
              <a:rPr lang="en-US" dirty="0" err="1"/>
              <a:t>m;i</a:t>
            </a:r>
            <a:r>
              <a:rPr lang="en-US" dirty="0"/>
              <a:t>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for (j=0;j&lt;</a:t>
            </a:r>
            <a:r>
              <a:rPr lang="en-US" dirty="0" err="1"/>
              <a:t>n;j</a:t>
            </a:r>
            <a:r>
              <a:rPr lang="en-US" dirty="0"/>
              <a:t>++)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if (</a:t>
            </a:r>
            <a:r>
              <a:rPr lang="en-US" dirty="0" err="1"/>
              <a:t>arr</a:t>
            </a:r>
            <a:r>
              <a:rPr lang="en-US" dirty="0"/>
              <a:t>[i][j]&gt;average)</a:t>
            </a:r>
          </a:p>
          <a:p>
            <a:r>
              <a:rPr lang="en-US" dirty="0"/>
              <a:t>				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arr</a:t>
            </a:r>
            <a:r>
              <a:rPr lang="en-US" dirty="0"/>
              <a:t>[%d][%d]=%d\t",</a:t>
            </a:r>
            <a:r>
              <a:rPr lang="en-US" dirty="0" err="1"/>
              <a:t>i,j,arr</a:t>
            </a:r>
            <a:r>
              <a:rPr lang="en-US" dirty="0"/>
              <a:t>[i][j]);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part_up1(</a:t>
            </a:r>
            <a:r>
              <a:rPr lang="en-US" dirty="0" err="1"/>
              <a:t>i,j,ave,A</a:t>
            </a:r>
            <a:r>
              <a:rPr lang="en-US" dirty="0"/>
              <a:t>); //</a:t>
            </a:r>
            <a:r>
              <a:rPr lang="en-US" dirty="0" smtClean="0"/>
              <a:t>ok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一维数组与二维数组的关系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A[i][j] ===&gt;</a:t>
            </a:r>
            <a:r>
              <a:rPr lang="en-US" altLang="zh-CN" baseline="0" dirty="0" smtClean="0"/>
              <a:t> A[i*</a:t>
            </a:r>
            <a:r>
              <a:rPr lang="en-US" altLang="zh-CN" baseline="0" dirty="0" err="1" smtClean="0"/>
              <a:t>colum+j</a:t>
            </a:r>
            <a:r>
              <a:rPr lang="en-US" altLang="zh-CN" baseline="0" dirty="0" smtClean="0"/>
              <a:t>]</a:t>
            </a:r>
            <a:endParaRPr lang="zh-CN" altLang="en-US" dirty="0" smtClean="0"/>
          </a:p>
          <a:p>
            <a:endParaRPr lang="en-US" dirty="0"/>
          </a:p>
          <a:p>
            <a:endParaRPr lang="zh-CN" altLang="en-US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A[i][j] ===&gt;</a:t>
            </a:r>
            <a:r>
              <a:rPr lang="en-US" altLang="zh-CN" baseline="0" dirty="0" smtClean="0"/>
              <a:t> A[i*</a:t>
            </a:r>
            <a:r>
              <a:rPr lang="en-US" altLang="zh-CN" baseline="0" dirty="0" err="1" smtClean="0"/>
              <a:t>colum+j</a:t>
            </a:r>
            <a:r>
              <a:rPr lang="en-US" altLang="zh-CN" baseline="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31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79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-606425" y="8210550"/>
            <a:ext cx="702945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int *p,A[3][4];</a:t>
            </a:r>
          </a:p>
          <a:p>
            <a:r>
              <a:rPr lang="zh-CN" altLang="en-US"/>
              <a:t>p= A[0];</a:t>
            </a:r>
          </a:p>
          <a:p>
            <a:r>
              <a:rPr lang="zh-CN" altLang="en-US"/>
              <a:t>*p    A[0][0]</a:t>
            </a:r>
          </a:p>
          <a:p>
            <a:r>
              <a:rPr lang="zh-CN" altLang="en-US"/>
              <a:t>p++;</a:t>
            </a:r>
          </a:p>
          <a:p>
            <a:r>
              <a:rPr lang="zh-CN" altLang="en-US"/>
              <a:t>*p   A[0][1]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int a[2][2]={{1,2},{3,4}};</a:t>
            </a:r>
          </a:p>
          <a:p>
            <a:r>
              <a:rPr lang="zh-CN" altLang="en-US"/>
              <a:t>int i,j,b[4];</a:t>
            </a:r>
          </a:p>
          <a:p>
            <a:r>
              <a:rPr lang="zh-CN" altLang="en-US"/>
              <a:t>  for (i=0;i&lt;2;i++) {</a:t>
            </a:r>
          </a:p>
          <a:p>
            <a:r>
              <a:rPr lang="zh-CN" altLang="en-US"/>
              <a:t>     for (j=0;j&lt;2;j++) {</a:t>
            </a:r>
          </a:p>
          <a:p>
            <a:r>
              <a:rPr lang="zh-CN" altLang="en-US"/>
              <a:t>         printf("%d  ",a[i][j]);</a:t>
            </a:r>
          </a:p>
          <a:p>
            <a:r>
              <a:rPr lang="zh-CN" altLang="en-US"/>
              <a:t>         b[i*2+j]=a[i][j];</a:t>
            </a:r>
          </a:p>
          <a:p>
            <a:r>
              <a:rPr lang="zh-CN" altLang="en-US"/>
              <a:t> }</a:t>
            </a:r>
          </a:p>
          <a:p>
            <a:r>
              <a:rPr lang="zh-CN" altLang="en-US"/>
              <a:t> printf("\n");</a:t>
            </a:r>
          </a:p>
          <a:p>
            <a:r>
              <a:rPr lang="zh-CN" altLang="en-US"/>
              <a:t>}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4075113" y="0"/>
            <a:ext cx="8839201" cy="6629400"/>
          </a:xfrm>
          <a:ln/>
        </p:spPr>
      </p:sp>
      <p:sp>
        <p:nvSpPr>
          <p:cNvPr id="49155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char str1[20],str2[20] = {"Hello!"};  // ok</a:t>
            </a:r>
            <a:endParaRPr lang="zh-CN" altLang="en-US"/>
          </a:p>
          <a:p>
            <a:r>
              <a:rPr lang="en-US"/>
              <a:t>//str1={"Hello!"};    // error</a:t>
            </a:r>
            <a:endParaRPr lang="zh-CN" altLang="en-US"/>
          </a:p>
          <a:p>
            <a:r>
              <a:rPr lang="en-US"/>
              <a:t>//str2=str1;          // error </a:t>
            </a:r>
            <a:r>
              <a:rPr lang="zh-CN" altLang="en-US"/>
              <a:t>左操作数必须为左值</a:t>
            </a:r>
            <a:r>
              <a:rPr lang="en-US"/>
              <a:t>,str1,str2</a:t>
            </a:r>
            <a:r>
              <a:rPr lang="zh-CN" altLang="en-US"/>
              <a:t>分别是两个数组的首地址常量，因此常量不能出现在左值</a:t>
            </a:r>
          </a:p>
          <a:p>
            <a:r>
              <a:rPr lang="en-US"/>
              <a:t>// </a:t>
            </a:r>
            <a:r>
              <a:rPr lang="zh-CN" altLang="en-US"/>
              <a:t>只能用 </a:t>
            </a:r>
          </a:p>
          <a:p>
            <a:r>
              <a:rPr lang="en-US"/>
              <a:t>strcpy(str2,str1);</a:t>
            </a:r>
            <a:endParaRPr lang="zh-CN" altLang="en-US"/>
          </a:p>
          <a:p>
            <a:r>
              <a:rPr lang="en-US"/>
              <a:t>strcpy(str2,</a:t>
            </a:r>
            <a:r>
              <a:rPr lang="zh-CN" altLang="en-US"/>
              <a:t>“</a:t>
            </a:r>
            <a:r>
              <a:rPr lang="en-US"/>
              <a:t>hello!</a:t>
            </a:r>
            <a:r>
              <a:rPr lang="zh-CN" altLang="en-US"/>
              <a:t>”</a:t>
            </a:r>
            <a:r>
              <a:rPr lang="en-US"/>
              <a:t>)</a:t>
            </a:r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0"/>
            <a:ext cx="0" cy="2147483647"/>
          </a:xfrm>
          <a:ln/>
        </p:spPr>
      </p:sp>
      <p:sp>
        <p:nvSpPr>
          <p:cNvPr id="5120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\v</a:t>
            </a:r>
            <a:r>
              <a:rPr lang="zh-CN" altLang="en-US"/>
              <a:t>竖向跳格，</a:t>
            </a:r>
            <a:endParaRPr lang="en-US"/>
          </a:p>
          <a:p>
            <a:r>
              <a:rPr lang="en-US"/>
              <a:t>\\</a:t>
            </a:r>
            <a:r>
              <a:rPr lang="zh-CN" altLang="en-US"/>
              <a:t>反斜杠“</a:t>
            </a:r>
            <a:r>
              <a:rPr lang="en-US"/>
              <a:t>\</a:t>
            </a:r>
            <a:r>
              <a:rPr lang="zh-CN" altLang="en-US"/>
              <a:t>”</a:t>
            </a:r>
            <a:endParaRPr lang="en-US"/>
          </a:p>
          <a:p>
            <a:r>
              <a:rPr lang="en-US"/>
              <a:t>\xhh 1</a:t>
            </a:r>
            <a:r>
              <a:rPr lang="zh-CN" altLang="en-US"/>
              <a:t>到两位</a:t>
            </a:r>
            <a:r>
              <a:rPr lang="en-US"/>
              <a:t>16</a:t>
            </a:r>
            <a:r>
              <a:rPr lang="zh-CN" altLang="en-US"/>
              <a:t>进制数所代表的字符。</a:t>
            </a:r>
            <a:endParaRPr lang="en-US"/>
          </a:p>
          <a:p>
            <a:r>
              <a:rPr lang="en-US"/>
              <a:t>\0</a:t>
            </a:r>
            <a:r>
              <a:rPr lang="zh-CN" altLang="en-US"/>
              <a:t>空</a:t>
            </a:r>
            <a:endParaRPr lang="en-US"/>
          </a:p>
          <a:p>
            <a:pPr eaLnBrk="1" hangingPunct="1"/>
            <a:r>
              <a:rPr lang="en-US"/>
              <a:t>\ddd 1</a:t>
            </a:r>
            <a:r>
              <a:rPr lang="zh-CN" altLang="en-US"/>
              <a:t>到</a:t>
            </a:r>
            <a:r>
              <a:rPr lang="en-US"/>
              <a:t>3</a:t>
            </a:r>
            <a:r>
              <a:rPr lang="zh-CN" altLang="en-US"/>
              <a:t>位</a:t>
            </a:r>
            <a:r>
              <a:rPr lang="en-US"/>
              <a:t>8</a:t>
            </a:r>
            <a:r>
              <a:rPr lang="zh-CN" altLang="en-US"/>
              <a:t>进制数所代表的字符。</a:t>
            </a:r>
            <a:endParaRPr lang="en-US"/>
          </a:p>
          <a:p>
            <a:endParaRPr lang="zh-CN" altLang="en-US"/>
          </a:p>
          <a:p>
            <a:r>
              <a:rPr lang="en-US"/>
              <a:t>char  s1[10]={'A','\0','B','C','\0','D'};</a:t>
            </a:r>
            <a:endParaRPr lang="zh-CN" altLang="en-US"/>
          </a:p>
          <a:p>
            <a:r>
              <a:rPr lang="en-US"/>
              <a:t>char  s2[ ]="\t\v\\\0will\n";</a:t>
            </a:r>
            <a:endParaRPr lang="zh-CN" altLang="en-US"/>
          </a:p>
          <a:p>
            <a:r>
              <a:rPr lang="en-US"/>
              <a:t>char  s3[ ]="\x69\082\n";</a:t>
            </a:r>
            <a:endParaRPr lang="zh-CN" altLang="en-US"/>
          </a:p>
          <a:p>
            <a:r>
              <a:rPr lang="en-US"/>
              <a:t>printf("s1====%s\n",s1); // s1====A</a:t>
            </a:r>
            <a:endParaRPr lang="zh-CN" altLang="en-US"/>
          </a:p>
          <a:p>
            <a:r>
              <a:rPr lang="en-US"/>
              <a:t>printf("s2====%s\n",s2); // s2====  \  </a:t>
            </a:r>
            <a:r>
              <a:rPr lang="zh-CN" altLang="en-US"/>
              <a:t>竖向跳格（不起作用）反斜杠</a:t>
            </a:r>
          </a:p>
          <a:p>
            <a:r>
              <a:rPr lang="en-US"/>
              <a:t>printf("s3====%s\n",s3); // s3====i (0x69=105</a:t>
            </a:r>
            <a:r>
              <a:rPr lang="zh-CN" altLang="en-US"/>
              <a:t>的</a:t>
            </a:r>
            <a:r>
              <a:rPr lang="en-US"/>
              <a:t>ASCII) </a:t>
            </a:r>
            <a:r>
              <a:rPr lang="zh-CN" altLang="en-US"/>
              <a:t>，</a:t>
            </a:r>
            <a:r>
              <a:rPr lang="en-US"/>
              <a:t>\082</a:t>
            </a:r>
            <a:r>
              <a:rPr lang="zh-CN" altLang="en-US"/>
              <a:t>不认为是</a:t>
            </a:r>
            <a:r>
              <a:rPr lang="en-US"/>
              <a:t>3</a:t>
            </a:r>
            <a:r>
              <a:rPr lang="zh-CN" altLang="en-US"/>
              <a:t>位</a:t>
            </a:r>
            <a:r>
              <a:rPr lang="en-US"/>
              <a:t>8</a:t>
            </a:r>
            <a:r>
              <a:rPr lang="zh-CN" altLang="en-US"/>
              <a:t>进制，而是</a:t>
            </a:r>
            <a:r>
              <a:rPr lang="en-US"/>
              <a:t>\0</a:t>
            </a:r>
            <a:r>
              <a:rPr lang="zh-CN" altLang="en-US"/>
              <a:t>代表字符串结束</a:t>
            </a:r>
          </a:p>
          <a:p>
            <a:r>
              <a:rPr lang="en-US"/>
              <a:t>printf("s1,s2,s3 length=%d,%d,%d\n",strlen(s1),strlen(s2),strlen(s3)); // s1,s2,s3 length=1,3,1</a:t>
            </a:r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-606425" y="8210550"/>
            <a:ext cx="702945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i，表示字符个数，包括空格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7003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4B211-D1F2-4100-BDD5-D2854CB78E9E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1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D9909-7AE1-46BA-A834-65AB1E105235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2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A5C56-A8FA-4133-BE0C-7B622021608C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0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71CB7-0E12-4FEA-BC22-17E60019208F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3164C-AFFF-41E6-B9FE-8AD5469E82B0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2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E1950-990D-49C1-B071-31D4CD4EFE6A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2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C3B7A-3B3F-46B5-823E-9AB3A4D0FE2E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5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BDD79-96D7-4045-B81E-6F9B05F87751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2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5FBFC-E2B0-4EDA-AD68-ACB901EF7CA3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8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10CF4-DB28-48EE-9537-4934A46DF7FF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59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AutoShap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zh-CN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zh-CN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2"/>
                </a:solidFill>
                <a:latin typeface="+mn-lt"/>
                <a:sym typeface="Arial" pitchFamily="34" charset="0"/>
              </a:defRPr>
            </a:lvl1pPr>
          </a:lstStyle>
          <a:p>
            <a:fld id="{9A680156-91D9-498F-843C-C156D20B82E9}" type="slidenum">
              <a:rPr lang="zh-CN" altLang="en-US" smtClean="0"/>
              <a:pPr/>
              <a:t>‹#›</a:t>
            </a:fld>
            <a:endParaRPr lang="en-US" sz="1800" b="0">
              <a:latin typeface="Tahoma" pitchFamily="34" charset="0"/>
            </a:endParaRPr>
          </a:p>
        </p:txBody>
      </p: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0"/>
            <a:chExt cx="3022" cy="192"/>
          </a:xfrm>
        </p:grpSpPr>
        <p:grpSp>
          <p:nvGrpSpPr>
            <p:cNvPr id="1039" name="Group 15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1040" name="Rectangle 16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1041" name="AutoShape 17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sp>
          <p:nvSpPr>
            <p:cNvPr id="1042" name="Text Box 18"/>
            <p:cNvSpPr>
              <a:spLocks noChangeArrowheads="1"/>
            </p:cNvSpPr>
            <p:nvPr/>
          </p:nvSpPr>
          <p:spPr bwMode="auto">
            <a:xfrm>
              <a:off x="168" y="0"/>
              <a:ext cx="25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rgbClr val="FFFFFF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西安电子科技大学  </a:t>
              </a:r>
              <a:r>
                <a:rPr lang="en-US" sz="1400" b="1">
                  <a:solidFill>
                    <a:srgbClr val="FFFFFF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Xidian University</a:t>
              </a:r>
              <a:endParaRPr lang="zh-CN" altLang="en-US"/>
            </a:p>
          </p:txBody>
        </p:sp>
      </p:grpSp>
      <p:sp>
        <p:nvSpPr>
          <p:cNvPr id="1043" name="Text Box 19"/>
          <p:cNvSpPr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F7237AA4-01AB-49A6-AAF2-03ECB6E0A6FD}" type="slidenum">
              <a:rPr lang="en-US" sz="1400" b="1">
                <a:solidFill>
                  <a:srgbClr val="FFFFFF"/>
                </a:solidFill>
                <a:latin typeface="Times New Roman" pitchFamily="18" charset="0"/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zh-CN" altLang="en-US" sz="1400" b="1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44" name="AutoShape 2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045" name="AutoShape 22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FFFFFF"/>
              </a:solidFill>
              <a:sym typeface="Arial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  <a:sym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bg2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–"/>
        <a:defRPr sz="2400">
          <a:solidFill>
            <a:schemeClr val="bg2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bg2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–"/>
        <a:defRPr>
          <a:solidFill>
            <a:schemeClr val="bg2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bg2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第六章  数组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75" y="2132910"/>
            <a:ext cx="38882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数组概念</a:t>
            </a:r>
            <a:endParaRPr lang="en-US" altLang="zh-CN" sz="2800" dirty="0" smtClean="0">
              <a:solidFill>
                <a:schemeClr val="bg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一</a:t>
            </a:r>
            <a:r>
              <a:rPr lang="zh-CN" altLang="en-US" sz="2800" dirty="0" smtClean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维数组</a:t>
            </a:r>
            <a:endParaRPr lang="en-US" altLang="zh-CN" sz="2800" dirty="0" smtClean="0">
              <a:solidFill>
                <a:schemeClr val="bg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二</a:t>
            </a:r>
            <a:r>
              <a:rPr lang="zh-CN" altLang="en-US" sz="2800" dirty="0" smtClean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维数组及多维数组</a:t>
            </a:r>
            <a:endParaRPr lang="en-US" altLang="zh-CN" sz="2800" dirty="0" smtClean="0">
              <a:solidFill>
                <a:schemeClr val="bg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字符数组和字符串</a:t>
            </a:r>
            <a:endParaRPr lang="zh-CN" altLang="en-US" sz="2800" dirty="0">
              <a:solidFill>
                <a:schemeClr val="bg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>
            <a:spLocks noChangeArrowheads="1"/>
          </p:cNvSpPr>
          <p:nvPr/>
        </p:nvSpPr>
        <p:spPr bwMode="auto">
          <a:xfrm>
            <a:off x="971550" y="2636838"/>
            <a:ext cx="691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一、查找  </a:t>
            </a:r>
          </a:p>
        </p:txBody>
      </p:sp>
      <p:sp>
        <p:nvSpPr>
          <p:cNvPr id="11267" name="Text Box 3"/>
          <p:cNvSpPr>
            <a:spLocks noChangeArrowheads="1"/>
          </p:cNvSpPr>
          <p:nvPr/>
        </p:nvSpPr>
        <p:spPr bwMode="auto">
          <a:xfrm>
            <a:off x="1258888" y="3860800"/>
            <a:ext cx="7632700" cy="929229"/>
          </a:xfrm>
          <a:prstGeom prst="rect">
            <a:avLst/>
          </a:prstGeom>
          <a:solidFill>
            <a:schemeClr val="tx1"/>
          </a:solidFill>
          <a:ln w="22225" cmpd="sng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</a:rPr>
              <a:t>从键盘上输入15个数，并检查整数</a:t>
            </a:r>
            <a:r>
              <a:rPr lang="en-US" b="1" dirty="0">
                <a:solidFill>
                  <a:schemeClr val="bg2"/>
                </a:solidFill>
                <a:latin typeface="Times New Roman" pitchFamily="18" charset="0"/>
              </a:rPr>
              <a:t>10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</a:rPr>
              <a:t>是否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</a:rPr>
              <a:t>包含在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</a:rPr>
              <a:t>这些数中，若是则输出其第一次出现的位置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1268" name="Text Box 5"/>
          <p:cNvSpPr>
            <a:spLocks noChangeArrowheads="1"/>
          </p:cNvSpPr>
          <p:nvPr/>
        </p:nvSpPr>
        <p:spPr bwMode="auto">
          <a:xfrm>
            <a:off x="900113" y="1196975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数组应用实例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11269" name="Group 13"/>
          <p:cNvGrpSpPr>
            <a:grpSpLocks/>
          </p:cNvGrpSpPr>
          <p:nvPr/>
        </p:nvGrpSpPr>
        <p:grpSpPr bwMode="auto">
          <a:xfrm>
            <a:off x="7239000" y="0"/>
            <a:ext cx="1654175" cy="476250"/>
            <a:chOff x="0" y="0"/>
            <a:chExt cx="1002" cy="288"/>
          </a:xfrm>
        </p:grpSpPr>
        <p:sp>
          <p:nvSpPr>
            <p:cNvPr id="1127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1271" name="Rectangle 15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>
            <a:spLocks noChangeArrowheads="1"/>
          </p:cNvSpPr>
          <p:nvPr/>
        </p:nvSpPr>
        <p:spPr bwMode="auto">
          <a:xfrm>
            <a:off x="1835150" y="620713"/>
            <a:ext cx="6985000" cy="5336846"/>
          </a:xfrm>
          <a:prstGeom prst="rect">
            <a:avLst/>
          </a:prstGeom>
          <a:solidFill>
            <a:srgbClr val="FFFF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i,flag,data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[15]; 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flag=0;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(“Input your number:\n”);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for(i=0;i&lt;15;i++)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scanf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(“%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d”,&amp;data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[i]);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for(i=0;i&lt;15;i++)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if(data[i]==10)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 {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(“10 is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inputed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in the position%d”,i+1);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en-US" dirty="0" smtClean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flag=1;</a:t>
            </a:r>
            <a:r>
              <a:rPr lang="zh-CN" alt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break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;}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if(flag==0)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(“10 is not in numbers”);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12291" name="Text Box 4"/>
          <p:cNvSpPr>
            <a:spLocks noChangeArrowheads="1"/>
          </p:cNvSpPr>
          <p:nvPr/>
        </p:nvSpPr>
        <p:spPr bwMode="auto">
          <a:xfrm>
            <a:off x="1187450" y="44450"/>
            <a:ext cx="244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2"/>
                </a:solidFill>
                <a:sym typeface="Arial" pitchFamily="34" charset="0"/>
              </a:rPr>
              <a:t>程序如下：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2292" name="AutoShape 6"/>
          <p:cNvSpPr>
            <a:spLocks noChangeArrowheads="1"/>
          </p:cNvSpPr>
          <p:nvPr/>
        </p:nvSpPr>
        <p:spPr bwMode="auto">
          <a:xfrm>
            <a:off x="5364163" y="549275"/>
            <a:ext cx="3024187" cy="936625"/>
          </a:xfrm>
          <a:prstGeom prst="wedgeRoundRectCallout">
            <a:avLst>
              <a:gd name="adj1" fmla="val -86532"/>
              <a:gd name="adj2" fmla="val 170505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采用循环方式对数组元素赋值</a:t>
            </a:r>
            <a:endParaRPr lang="zh-CN" altLang="en-US"/>
          </a:p>
        </p:txBody>
      </p:sp>
      <p:sp>
        <p:nvSpPr>
          <p:cNvPr id="12293" name="AutoShape 7"/>
          <p:cNvSpPr>
            <a:spLocks noChangeArrowheads="1"/>
          </p:cNvSpPr>
          <p:nvPr/>
        </p:nvSpPr>
        <p:spPr bwMode="auto">
          <a:xfrm>
            <a:off x="250825" y="908050"/>
            <a:ext cx="1511300" cy="576263"/>
          </a:xfrm>
          <a:prstGeom prst="wedgeRoundRectCallout">
            <a:avLst>
              <a:gd name="adj1" fmla="val 67227"/>
              <a:gd name="adj2" fmla="val 102894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标志变量</a:t>
            </a:r>
            <a:endParaRPr lang="zh-CN" altLang="en-US"/>
          </a:p>
        </p:txBody>
      </p:sp>
      <p:sp>
        <p:nvSpPr>
          <p:cNvPr id="12294" name="AutoShape 8"/>
          <p:cNvSpPr>
            <a:spLocks noChangeArrowheads="1"/>
          </p:cNvSpPr>
          <p:nvPr/>
        </p:nvSpPr>
        <p:spPr bwMode="auto">
          <a:xfrm>
            <a:off x="323850" y="3068638"/>
            <a:ext cx="1511300" cy="576262"/>
          </a:xfrm>
          <a:prstGeom prst="wedgeRoundRectCallout">
            <a:avLst>
              <a:gd name="adj1" fmla="val 65440"/>
              <a:gd name="adj2" fmla="val 102343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查找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  <p:grpSp>
        <p:nvGrpSpPr>
          <p:cNvPr id="12295" name="Group 16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1008" cy="288"/>
          </a:xfrm>
        </p:grpSpPr>
        <p:sp>
          <p:nvSpPr>
            <p:cNvPr id="12296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0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2297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/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/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 animBg="1" autoUpdateAnimBg="0"/>
      <p:bldP spid="12293" grpId="0" bldLvl="0" animBg="1" autoUpdateAnimBg="0"/>
      <p:bldP spid="12294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>
            <a:spLocks noChangeArrowheads="1"/>
          </p:cNvSpPr>
          <p:nvPr/>
        </p:nvSpPr>
        <p:spPr bwMode="auto">
          <a:xfrm>
            <a:off x="1047750" y="260780"/>
            <a:ext cx="6915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二、内存与数组的关系</a:t>
            </a:r>
          </a:p>
        </p:txBody>
      </p:sp>
      <p:sp>
        <p:nvSpPr>
          <p:cNvPr id="13315" name="Text Box 3"/>
          <p:cNvSpPr>
            <a:spLocks noChangeArrowheads="1"/>
          </p:cNvSpPr>
          <p:nvPr/>
        </p:nvSpPr>
        <p:spPr bwMode="auto">
          <a:xfrm>
            <a:off x="395710" y="980830"/>
            <a:ext cx="771207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数组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元素在内存中是按顺序连续存放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的。</a:t>
            </a:r>
            <a:endParaRPr lang="zh-CN" altLang="en-US" sz="28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3316" name="Text Box 4"/>
          <p:cNvSpPr>
            <a:spLocks noChangeArrowheads="1"/>
          </p:cNvSpPr>
          <p:nvPr/>
        </p:nvSpPr>
        <p:spPr bwMode="auto">
          <a:xfrm>
            <a:off x="251700" y="5351463"/>
            <a:ext cx="8892299" cy="609398"/>
          </a:xfrm>
          <a:prstGeom prst="rect">
            <a:avLst/>
          </a:prstGeom>
          <a:solidFill>
            <a:schemeClr val="tx2"/>
          </a:solidFill>
          <a:ln w="25400" cmpd="sng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重要特性：系统对超出数组元素的使用不查错。</a:t>
            </a:r>
            <a:endParaRPr lang="zh-CN" altLang="en-US" sz="28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3317" name="Group 12"/>
          <p:cNvGrpSpPr>
            <a:grpSpLocks/>
          </p:cNvGrpSpPr>
          <p:nvPr/>
        </p:nvGrpSpPr>
        <p:grpSpPr bwMode="auto">
          <a:xfrm>
            <a:off x="7235825" y="0"/>
            <a:ext cx="1590675" cy="457200"/>
            <a:chOff x="0" y="0"/>
            <a:chExt cx="1002" cy="288"/>
          </a:xfrm>
        </p:grpSpPr>
        <p:sp>
          <p:nvSpPr>
            <p:cNvPr id="13318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3319" name="Rectangle 1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87890" y="2261451"/>
            <a:ext cx="2014323" cy="2319629"/>
            <a:chOff x="2987890" y="3917659"/>
            <a:chExt cx="2014323" cy="2319629"/>
          </a:xfrm>
        </p:grpSpPr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402581" y="3917659"/>
              <a:ext cx="1588349" cy="2303632"/>
            </a:xfrm>
            <a:prstGeom prst="rect">
              <a:avLst/>
            </a:prstGeom>
            <a:noFill/>
            <a:ln w="9525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3388791" y="4309596"/>
              <a:ext cx="157455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3" name="Text Box 31"/>
            <p:cNvSpPr>
              <a:spLocks noChangeArrowheads="1"/>
            </p:cNvSpPr>
            <p:nvPr/>
          </p:nvSpPr>
          <p:spPr bwMode="auto">
            <a:xfrm>
              <a:off x="3895258" y="3917659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425147" y="4658341"/>
              <a:ext cx="157455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3391299" y="5053477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3413864" y="5453413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7" name="Text Box 35"/>
            <p:cNvSpPr>
              <a:spLocks noChangeArrowheads="1"/>
            </p:cNvSpPr>
            <p:nvPr/>
          </p:nvSpPr>
          <p:spPr bwMode="auto">
            <a:xfrm>
              <a:off x="3000426" y="3957653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8" name="Text Box 36"/>
            <p:cNvSpPr>
              <a:spLocks noChangeArrowheads="1"/>
            </p:cNvSpPr>
            <p:nvPr/>
          </p:nvSpPr>
          <p:spPr bwMode="auto">
            <a:xfrm>
              <a:off x="3000426" y="4306397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9" name="Text Box 37"/>
            <p:cNvSpPr>
              <a:spLocks noChangeArrowheads="1"/>
            </p:cNvSpPr>
            <p:nvPr/>
          </p:nvSpPr>
          <p:spPr bwMode="auto">
            <a:xfrm>
              <a:off x="3000426" y="5453413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3391299" y="5819755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1" name="Text Box 39"/>
            <p:cNvSpPr>
              <a:spLocks noChangeArrowheads="1"/>
            </p:cNvSpPr>
            <p:nvPr/>
          </p:nvSpPr>
          <p:spPr bwMode="auto">
            <a:xfrm>
              <a:off x="3000426" y="5837352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2" name="Text Box 40"/>
            <p:cNvSpPr>
              <a:spLocks noChangeArrowheads="1"/>
            </p:cNvSpPr>
            <p:nvPr/>
          </p:nvSpPr>
          <p:spPr bwMode="auto">
            <a:xfrm>
              <a:off x="3895258" y="4301598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3" name="Text Box 41"/>
            <p:cNvSpPr>
              <a:spLocks noChangeArrowheads="1"/>
            </p:cNvSpPr>
            <p:nvPr/>
          </p:nvSpPr>
          <p:spPr bwMode="auto">
            <a:xfrm>
              <a:off x="3895258" y="4685536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a[2]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4" name="Text Box 42"/>
            <p:cNvSpPr>
              <a:spLocks noChangeArrowheads="1"/>
            </p:cNvSpPr>
            <p:nvPr/>
          </p:nvSpPr>
          <p:spPr bwMode="auto">
            <a:xfrm>
              <a:off x="3895258" y="5069475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a[3]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5" name="Text Box 43"/>
            <p:cNvSpPr>
              <a:spLocks noChangeArrowheads="1"/>
            </p:cNvSpPr>
            <p:nvPr/>
          </p:nvSpPr>
          <p:spPr bwMode="auto">
            <a:xfrm>
              <a:off x="3895258" y="5453413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a[4]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" name="Text Box 44"/>
            <p:cNvSpPr>
              <a:spLocks noChangeArrowheads="1"/>
            </p:cNvSpPr>
            <p:nvPr/>
          </p:nvSpPr>
          <p:spPr bwMode="auto">
            <a:xfrm>
              <a:off x="3895258" y="5837352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a[5]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7" name="Text Box 45"/>
            <p:cNvSpPr>
              <a:spLocks noChangeArrowheads="1"/>
            </p:cNvSpPr>
            <p:nvPr/>
          </p:nvSpPr>
          <p:spPr bwMode="auto">
            <a:xfrm>
              <a:off x="2987890" y="4685179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8" name="Text Box 46"/>
            <p:cNvSpPr>
              <a:spLocks noChangeArrowheads="1"/>
            </p:cNvSpPr>
            <p:nvPr/>
          </p:nvSpPr>
          <p:spPr bwMode="auto">
            <a:xfrm>
              <a:off x="2987890" y="5069475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569913" y="1556870"/>
            <a:ext cx="85740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a[6];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0" name="AutoShape 49"/>
          <p:cNvSpPr>
            <a:spLocks noChangeArrowheads="1"/>
          </p:cNvSpPr>
          <p:nvPr/>
        </p:nvSpPr>
        <p:spPr bwMode="auto">
          <a:xfrm>
            <a:off x="5317765" y="2974062"/>
            <a:ext cx="3142505" cy="1479509"/>
          </a:xfrm>
          <a:prstGeom prst="wedgeRectCallout">
            <a:avLst>
              <a:gd name="adj1" fmla="val -55227"/>
              <a:gd name="adj2" fmla="val -34194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编译时分配连续内存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字节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</a:t>
            </a:r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长度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sz="2000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sizeof</a:t>
            </a:r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数据类型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</p:txBody>
      </p:sp>
      <p:sp>
        <p:nvSpPr>
          <p:cNvPr id="51" name="AutoShape 50"/>
          <p:cNvSpPr>
            <a:spLocks noChangeArrowheads="1"/>
          </p:cNvSpPr>
          <p:nvPr/>
        </p:nvSpPr>
        <p:spPr bwMode="auto">
          <a:xfrm>
            <a:off x="160747" y="3278129"/>
            <a:ext cx="2839679" cy="710067"/>
          </a:xfrm>
          <a:prstGeom prst="wedgeRectCallout">
            <a:avLst>
              <a:gd name="adj1" fmla="val 45450"/>
              <a:gd name="adj2" fmla="val -151861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名是数组内存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首地址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，地址常量。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49" grpId="0" build="p" bldLvl="4" autoUpdateAnimBg="0"/>
      <p:bldP spid="50" grpId="0" bldLvl="0" animBg="1" autoUpdateAnimBg="0"/>
      <p:bldP spid="51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>
            <a:spLocks noChangeArrowheads="1"/>
          </p:cNvSpPr>
          <p:nvPr/>
        </p:nvSpPr>
        <p:spPr bwMode="auto">
          <a:xfrm>
            <a:off x="342900" y="765175"/>
            <a:ext cx="8334375" cy="4400550"/>
          </a:xfrm>
          <a:prstGeom prst="rect">
            <a:avLst/>
          </a:prstGeom>
          <a:solidFill>
            <a:srgbClr val="FFFF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int a[5]={0, 1, 2, 3, 4}, i;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char ch[5]={'a', 'b', 'c', 'd', 'e'};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for (i=0; i&lt;10; i++)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sym typeface="Arial" pitchFamily="34" charset="0"/>
              </a:rPr>
              <a:t> 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printf("a[%d]=%d, ch[%d]=%c\n", i, a[i], i, ch[i]);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</a:p>
        </p:txBody>
      </p:sp>
      <p:grpSp>
        <p:nvGrpSpPr>
          <p:cNvPr id="14339" name="Group 17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964" cy="288"/>
          </a:xfrm>
        </p:grpSpPr>
        <p:sp>
          <p:nvSpPr>
            <p:cNvPr id="14340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6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4341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4342" name="Text Box 25"/>
          <p:cNvSpPr>
            <a:spLocks noChangeArrowheads="1"/>
          </p:cNvSpPr>
          <p:nvPr/>
        </p:nvSpPr>
        <p:spPr bwMode="auto">
          <a:xfrm>
            <a:off x="1979613" y="260350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举例：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4349" name="矩形 1"/>
          <p:cNvSpPr>
            <a:spLocks noChangeArrowheads="1"/>
          </p:cNvSpPr>
          <p:nvPr/>
        </p:nvSpPr>
        <p:spPr bwMode="auto">
          <a:xfrm>
            <a:off x="1403780" y="5589150"/>
            <a:ext cx="6189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sym typeface="Monotype Sorts" pitchFamily="2" charset="2"/>
              </a:rPr>
              <a:t>系统对超出数组元素的使用不查错。</a:t>
            </a:r>
            <a:endParaRPr lang="zh-CN" altLang="en-US" dirty="0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>
            <a:spLocks noChangeArrowheads="1"/>
          </p:cNvSpPr>
          <p:nvPr/>
        </p:nvSpPr>
        <p:spPr bwMode="auto">
          <a:xfrm>
            <a:off x="2555875" y="765175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a[0]=0,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[0]=a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3" name="Text Box 3"/>
          <p:cNvSpPr>
            <a:spLocks noChangeArrowheads="1"/>
          </p:cNvSpPr>
          <p:nvPr/>
        </p:nvSpPr>
        <p:spPr bwMode="auto">
          <a:xfrm>
            <a:off x="2555875" y="131286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a[1]=1,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[1]=b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4" name="Text Box 4"/>
          <p:cNvSpPr>
            <a:spLocks noChangeArrowheads="1"/>
          </p:cNvSpPr>
          <p:nvPr/>
        </p:nvSpPr>
        <p:spPr bwMode="auto">
          <a:xfrm>
            <a:off x="2555875" y="1860550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a[2]=2, ch[2]=c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5" name="Text Box 5"/>
          <p:cNvSpPr>
            <a:spLocks noChangeArrowheads="1"/>
          </p:cNvSpPr>
          <p:nvPr/>
        </p:nvSpPr>
        <p:spPr bwMode="auto">
          <a:xfrm>
            <a:off x="2555875" y="2409825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a[3]=3, ch[3]=d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6" name="Text Box 6"/>
          <p:cNvSpPr>
            <a:spLocks noChangeArrowheads="1"/>
          </p:cNvSpPr>
          <p:nvPr/>
        </p:nvSpPr>
        <p:spPr bwMode="auto">
          <a:xfrm>
            <a:off x="2555875" y="295751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a[4]=4, ch[4]=e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7" name="Text Box 7"/>
          <p:cNvSpPr>
            <a:spLocks noChangeArrowheads="1"/>
          </p:cNvSpPr>
          <p:nvPr/>
        </p:nvSpPr>
        <p:spPr bwMode="auto">
          <a:xfrm>
            <a:off x="2555875" y="35052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a[5]=25185, ch[5]=]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5368" name="Text Box 8"/>
          <p:cNvSpPr>
            <a:spLocks noChangeArrowheads="1"/>
          </p:cNvSpPr>
          <p:nvPr/>
        </p:nvSpPr>
        <p:spPr bwMode="auto">
          <a:xfrm>
            <a:off x="2555875" y="405447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a[6]=25699, ch[6]=</a:t>
            </a:r>
          </a:p>
        </p:txBody>
      </p:sp>
      <p:sp>
        <p:nvSpPr>
          <p:cNvPr id="15369" name="Text Box 9"/>
          <p:cNvSpPr>
            <a:spLocks noChangeArrowheads="1"/>
          </p:cNvSpPr>
          <p:nvPr/>
        </p:nvSpPr>
        <p:spPr bwMode="auto">
          <a:xfrm>
            <a:off x="2555875" y="460216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a[7]=23909, ch[7]=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5370" name="Text Box 10"/>
          <p:cNvSpPr>
            <a:spLocks noChangeArrowheads="1"/>
          </p:cNvSpPr>
          <p:nvPr/>
        </p:nvSpPr>
        <p:spPr bwMode="auto">
          <a:xfrm>
            <a:off x="2555875" y="514985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a[8]= 22, ch[8]= </a:t>
            </a:r>
          </a:p>
        </p:txBody>
      </p:sp>
      <p:sp>
        <p:nvSpPr>
          <p:cNvPr id="15371" name="Text Box 11"/>
          <p:cNvSpPr>
            <a:spLocks noChangeArrowheads="1"/>
          </p:cNvSpPr>
          <p:nvPr/>
        </p:nvSpPr>
        <p:spPr bwMode="auto">
          <a:xfrm>
            <a:off x="2555875" y="569912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a[9]=285, ch[9]=</a:t>
            </a:r>
          </a:p>
        </p:txBody>
      </p:sp>
      <p:grpSp>
        <p:nvGrpSpPr>
          <p:cNvPr id="15372" name="Group 19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8" cy="288"/>
          </a:xfrm>
        </p:grpSpPr>
        <p:sp>
          <p:nvSpPr>
            <p:cNvPr id="15373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10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5374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5375" name="Text Box 27"/>
          <p:cNvSpPr>
            <a:spLocks noChangeArrowheads="1"/>
          </p:cNvSpPr>
          <p:nvPr/>
        </p:nvSpPr>
        <p:spPr bwMode="auto">
          <a:xfrm>
            <a:off x="1331913" y="260350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运行结果：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15382" name="Picture 34" descr="ss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084763"/>
            <a:ext cx="792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>
            <a:spLocks noChangeArrowheads="1"/>
          </p:cNvSpPr>
          <p:nvPr/>
        </p:nvSpPr>
        <p:spPr bwMode="auto">
          <a:xfrm>
            <a:off x="900113" y="1125538"/>
            <a:ext cx="6016625" cy="521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三、一维数组的其他应用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403780" y="2267970"/>
            <a:ext cx="6264275" cy="1089025"/>
          </a:xfrm>
          <a:prstGeom prst="rect">
            <a:avLst/>
          </a:prstGeom>
          <a:solidFill>
            <a:schemeClr val="tx2">
              <a:lumMod val="90000"/>
            </a:schemeClr>
          </a:solidFill>
          <a:ln w="22225" cmpd="sng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Fibonacci 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数列的前20项。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  <a:sym typeface="Arial" pitchFamily="34" charset="0"/>
              </a:rPr>
              <a:t>        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=f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i-1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+f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i-2 </a:t>
            </a:r>
            <a:r>
              <a:rPr lang="zh-CN" altLang="en-US" dirty="0">
                <a:solidFill>
                  <a:schemeClr val="bg2"/>
                </a:solidFill>
                <a:sym typeface="Arial" pitchFamily="34" charset="0"/>
              </a:rPr>
              <a:t>，且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1 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= 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2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= 1</a:t>
            </a:r>
            <a:r>
              <a:rPr lang="zh-CN" altLang="en-US" dirty="0">
                <a:solidFill>
                  <a:schemeClr val="bg2"/>
                </a:solidFill>
                <a:sym typeface="Arial" pitchFamily="34" charset="0"/>
              </a:rPr>
              <a:t>。</a:t>
            </a:r>
            <a:endParaRPr lang="zh-CN" altLang="en-US" dirty="0"/>
          </a:p>
        </p:txBody>
      </p:sp>
      <p:grpSp>
        <p:nvGrpSpPr>
          <p:cNvPr id="16388" name="Group 14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16389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6390" name="Rectangle 16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75785" y="3717020"/>
            <a:ext cx="5328370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Fibonacci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数列: 1, 1, 2, 3, 5, 8, …</a:t>
            </a:r>
            <a:endParaRPr lang="zh-CN" altLang="en-US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1403350" y="5013325"/>
            <a:ext cx="6305550" cy="9906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1476375" y="5157788"/>
            <a:ext cx="1238250" cy="590550"/>
          </a:xfrm>
          <a:prstGeom prst="hexagon">
            <a:avLst>
              <a:gd name="adj" fmla="val 29830"/>
              <a:gd name="vf" fmla="val 115470"/>
            </a:avLst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00113" y="2565400"/>
            <a:ext cx="71628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41325" indent="-441325">
              <a:spcBef>
                <a:spcPct val="50000"/>
              </a:spcBef>
              <a:buFont typeface="Arial" pitchFamily="34" charset="0"/>
              <a:buBlip>
                <a:blip r:embed="rId2"/>
              </a:buBlip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用循环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for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求数列的后18项:</a:t>
            </a:r>
            <a:endParaRPr lang="en-US" sz="2800" b="1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619250" y="5157788"/>
            <a:ext cx="70993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注意</a:t>
            </a:r>
            <a:r>
              <a:rPr lang="en-US" sz="2800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:   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下标越界问题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=2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且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&lt;20</a:t>
            </a:r>
            <a:endParaRPr lang="zh-CN" altLang="en-US" dirty="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835150" y="3284538"/>
            <a:ext cx="3997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for (i=2; i&lt;20; i++)            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484438" y="4076700"/>
            <a:ext cx="4291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 [i]=f [i –1]+f [i –2];</a:t>
            </a:r>
          </a:p>
        </p:txBody>
      </p:sp>
      <p:pic>
        <p:nvPicPr>
          <p:cNvPr id="17416" name="Picture 8" descr="EXCLA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500062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7" name="Group 16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17418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7419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7420" name="Rectangle 24"/>
          <p:cNvSpPr>
            <a:spLocks noChangeArrowheads="1"/>
          </p:cNvSpPr>
          <p:nvPr/>
        </p:nvSpPr>
        <p:spPr bwMode="auto">
          <a:xfrm>
            <a:off x="900113" y="838200"/>
            <a:ext cx="50498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8775" indent="-358775">
              <a:spcBef>
                <a:spcPct val="50000"/>
              </a:spcBef>
              <a:buFont typeface="Arial" pitchFamily="34" charset="0"/>
              <a:buBlip>
                <a:blip r:embed="rId2"/>
              </a:buBlip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定义数组,并赋初值</a:t>
            </a:r>
            <a:endParaRPr lang="zh-CN" altLang="en-US" b="1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21" name="Rectangle 25"/>
          <p:cNvSpPr>
            <a:spLocks noChangeArrowheads="1"/>
          </p:cNvSpPr>
          <p:nvPr/>
        </p:nvSpPr>
        <p:spPr bwMode="auto">
          <a:xfrm>
            <a:off x="1187450" y="1485900"/>
            <a:ext cx="6604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 [20]={1,1};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定义数组的前两个元素*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7422" name="Rectangle 26"/>
          <p:cNvSpPr>
            <a:spLocks noChangeArrowheads="1"/>
          </p:cNvSpPr>
          <p:nvPr/>
        </p:nvSpPr>
        <p:spPr bwMode="auto">
          <a:xfrm>
            <a:off x="2051050" y="188913"/>
            <a:ext cx="237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分析：</a:t>
            </a:r>
            <a:endParaRPr lang="zh-CN" altLang="en-US" b="1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 autoUpdateAnimBg="0"/>
      <p:bldP spid="17411" grpId="0" bldLvl="0" animBg="1" autoUpdateAnimBg="0"/>
      <p:bldP spid="17413" grpId="0" build="p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ChangeArrowheads="1"/>
          </p:cNvSpPr>
          <p:nvPr/>
        </p:nvSpPr>
        <p:spPr bwMode="auto">
          <a:xfrm>
            <a:off x="1" y="850126"/>
            <a:ext cx="4572000" cy="4467803"/>
          </a:xfrm>
          <a:prstGeom prst="roundRect">
            <a:avLst>
              <a:gd name="adj" fmla="val 5440"/>
            </a:avLst>
          </a:prstGeom>
          <a:solidFill>
            <a:schemeClr val="tx2">
              <a:lumMod val="50000"/>
            </a:schemeClr>
          </a:solidFill>
          <a:ln w="9525" cmpd="sng">
            <a:solidFill>
              <a:srgbClr val="FF9933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&gt; 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mian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 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altLang="zh-CN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long 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 [20]={1, 1};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for (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=2;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&lt;20;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 [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]=f [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–1]+f [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–2];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for (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=0;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&lt;20;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{ 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if (i%5 = =0)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("\n");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("%12d",f [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] ); }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 </a:t>
            </a:r>
          </a:p>
        </p:txBody>
      </p:sp>
      <p:grpSp>
        <p:nvGrpSpPr>
          <p:cNvPr id="18435" name="Group 11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8" cy="288"/>
          </a:xfrm>
        </p:grpSpPr>
        <p:sp>
          <p:nvSpPr>
            <p:cNvPr id="18436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10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8437" name="Rectangle 1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8438" name="Text Box 19"/>
          <p:cNvSpPr>
            <a:spLocks noChangeArrowheads="1"/>
          </p:cNvSpPr>
          <p:nvPr/>
        </p:nvSpPr>
        <p:spPr bwMode="auto">
          <a:xfrm>
            <a:off x="1403350" y="188913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sym typeface="Arial" pitchFamily="34" charset="0"/>
              </a:rPr>
              <a:t>程序如下：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4355985" y="980830"/>
            <a:ext cx="4932025" cy="4157165"/>
          </a:xfrm>
          <a:prstGeom prst="rect">
            <a:avLst/>
          </a:prstGeom>
          <a:solidFill>
            <a:schemeClr val="tx1"/>
          </a:solidFill>
          <a:ln w="9525" cmpd="sng">
            <a:solidFill>
              <a:srgbClr val="FF9933"/>
            </a:solidFill>
            <a:round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#include &lt;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stdio.h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&gt;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void main ( )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{   </a:t>
            </a:r>
            <a:r>
              <a:rPr lang="en-US" altLang="zh-CN" dirty="0" err="1">
                <a:solidFill>
                  <a:schemeClr val="bg2"/>
                </a:solidFill>
                <a:latin typeface="Times New Roman" pitchFamily="18" charset="0"/>
              </a:rPr>
              <a:t>int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 i;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long </a:t>
            </a:r>
            <a:r>
              <a:rPr lang="en-US" altLang="zh-CN" dirty="0" err="1">
                <a:solidFill>
                  <a:schemeClr val="bg2"/>
                </a:solidFill>
                <a:latin typeface="Times New Roman" pitchFamily="18" charset="0"/>
              </a:rPr>
              <a:t>int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 f1, f2;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f1=1; f2=1;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for (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=1;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&lt;=10;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++)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{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(%12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l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d  %12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l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d ", f1, f2);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          f1=f1+f2;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          f2=f2+f1;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      }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}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ChangeArrowheads="1"/>
          </p:cNvSpPr>
          <p:nvPr/>
        </p:nvSpPr>
        <p:spPr bwMode="auto">
          <a:xfrm>
            <a:off x="684213" y="1700213"/>
            <a:ext cx="7791450" cy="3162300"/>
          </a:xfrm>
          <a:prstGeom prst="plaque">
            <a:avLst>
              <a:gd name="adj" fmla="val 8829"/>
            </a:avLst>
          </a:prstGeom>
          <a:solidFill>
            <a:srgbClr val="FFDE9B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9459" name="Text Box 3"/>
          <p:cNvSpPr>
            <a:spLocks noChangeArrowheads="1"/>
          </p:cNvSpPr>
          <p:nvPr/>
        </p:nvSpPr>
        <p:spPr bwMode="auto">
          <a:xfrm>
            <a:off x="827088" y="1989138"/>
            <a:ext cx="1260475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8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89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987</a:t>
            </a:r>
            <a:endParaRPr lang="zh-CN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948488" y="1989138"/>
            <a:ext cx="127793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55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610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6765</a:t>
            </a:r>
            <a:endParaRPr lang="zh-CN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39750" y="188913"/>
            <a:ext cx="2736850" cy="519112"/>
          </a:xfrm>
          <a:prstGeom prst="rect">
            <a:avLst/>
          </a:prstGeom>
          <a:solidFill>
            <a:srgbClr val="99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66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运行结果如下：</a:t>
            </a:r>
            <a:endParaRPr lang="zh-CN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339975" y="1989138"/>
            <a:ext cx="954088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13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144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1597</a:t>
            </a:r>
            <a:endParaRPr lang="zh-CN" alt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779838" y="1989138"/>
            <a:ext cx="1325562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21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233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1584</a:t>
            </a:r>
            <a:endParaRPr lang="zh-CN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580063" y="1989138"/>
            <a:ext cx="103028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34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377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4181  </a:t>
            </a:r>
            <a:endParaRPr lang="zh-CN" altLang="en-US"/>
          </a:p>
        </p:txBody>
      </p:sp>
      <p:grpSp>
        <p:nvGrpSpPr>
          <p:cNvPr id="19465" name="Group 16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19466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9467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0483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0484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0485" name="Rectangle 22"/>
          <p:cNvSpPr>
            <a:spLocks noChangeArrowheads="1"/>
          </p:cNvSpPr>
          <p:nvPr/>
        </p:nvSpPr>
        <p:spPr bwMode="auto">
          <a:xfrm>
            <a:off x="381000" y="26035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Char char="§"/>
            </a:pP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60000"/>
              </a:spcBef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二维数组的定义</a:t>
            </a:r>
          </a:p>
          <a:p>
            <a:pPr lvl="2">
              <a:spcBef>
                <a:spcPct val="6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定义方式：　</a:t>
            </a:r>
          </a:p>
          <a:p>
            <a:pPr lvl="2"/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　数据类型　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常量表达式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][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常量表达式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；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486" name="Text Box 24"/>
          <p:cNvSpPr>
            <a:spLocks noChangeArrowheads="1"/>
          </p:cNvSpPr>
          <p:nvPr/>
        </p:nvSpPr>
        <p:spPr bwMode="auto">
          <a:xfrm>
            <a:off x="2004590" y="3018305"/>
            <a:ext cx="18182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0487" name="Text Box 25"/>
          <p:cNvSpPr>
            <a:spLocks noChangeArrowheads="1"/>
          </p:cNvSpPr>
          <p:nvPr/>
        </p:nvSpPr>
        <p:spPr bwMode="auto">
          <a:xfrm>
            <a:off x="1660525" y="3356995"/>
            <a:ext cx="4061025" cy="1571842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vl="2"/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a[3][4];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float b[2][5];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c[2][3][4];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a[3,4];           (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Arial" pitchFamily="34" charset="0"/>
              </a:rPr>
              <a:t>×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0488" name="AutoShape 26"/>
          <p:cNvSpPr>
            <a:spLocks noChangeArrowheads="1"/>
          </p:cNvSpPr>
          <p:nvPr/>
        </p:nvSpPr>
        <p:spPr bwMode="auto">
          <a:xfrm>
            <a:off x="4624884" y="1266552"/>
            <a:ext cx="976908" cy="565697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行数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489" name="AutoShape 27"/>
          <p:cNvSpPr>
            <a:spLocks noChangeArrowheads="1"/>
          </p:cNvSpPr>
          <p:nvPr/>
        </p:nvSpPr>
        <p:spPr bwMode="auto">
          <a:xfrm>
            <a:off x="6569571" y="1195114"/>
            <a:ext cx="976908" cy="565697"/>
          </a:xfrm>
          <a:prstGeom prst="wedgeEllipseCallout">
            <a:avLst>
              <a:gd name="adj1" fmla="val -29560"/>
              <a:gd name="adj2" fmla="val 83616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列数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490" name="AutoShape 28"/>
          <p:cNvSpPr>
            <a:spLocks noChangeArrowheads="1"/>
          </p:cNvSpPr>
          <p:nvPr/>
        </p:nvSpPr>
        <p:spPr bwMode="auto">
          <a:xfrm>
            <a:off x="1776503" y="2492935"/>
            <a:ext cx="3524070" cy="565697"/>
          </a:xfrm>
          <a:prstGeom prst="wedgeEllipseCallout">
            <a:avLst>
              <a:gd name="adj1" fmla="val 10519"/>
              <a:gd name="adj2" fmla="val -42829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元素个数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行数*列数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491" name="Rectangle 111"/>
          <p:cNvSpPr>
            <a:spLocks noChangeArrowheads="1"/>
          </p:cNvSpPr>
          <p:nvPr/>
        </p:nvSpPr>
        <p:spPr bwMode="auto">
          <a:xfrm>
            <a:off x="952500" y="3630045"/>
            <a:ext cx="5524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20492" name="Rectangle 112"/>
          <p:cNvSpPr>
            <a:spLocks noChangeArrowheads="1"/>
          </p:cNvSpPr>
          <p:nvPr/>
        </p:nvSpPr>
        <p:spPr bwMode="auto">
          <a:xfrm>
            <a:off x="746125" y="0"/>
            <a:ext cx="80010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6.2 </a:t>
            </a:r>
            <a:r>
              <a:rPr lang="zh-CN" altLang="en-US" sz="32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二维数组及多维数组</a:t>
            </a:r>
            <a:endParaRPr lang="zh-CN" altLang="en-US" sz="36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0499" name="TextBox 28"/>
          <p:cNvSpPr>
            <a:spLocks noChangeArrowheads="1"/>
          </p:cNvSpPr>
          <p:nvPr/>
        </p:nvSpPr>
        <p:spPr bwMode="auto">
          <a:xfrm>
            <a:off x="1341438" y="5229125"/>
            <a:ext cx="4310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二维数组元素的引用</a:t>
            </a:r>
            <a:endParaRPr lang="zh-CN" altLang="en-US" sz="32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  <a:p>
            <a:pPr marL="0" lvl="2"/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形式：  数组名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][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342900" indent="-342900"/>
            <a:endParaRPr lang="zh-CN" altLang="en-US" dirty="0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 bldLvl="0" animBg="1" autoUpdateAnimBg="0"/>
      <p:bldP spid="20489" grpId="0" bldLvl="0" animBg="1" autoUpdateAnimBg="0"/>
      <p:bldP spid="20490" grpId="0" bldLvl="0" animBg="1" autoUpdateAnimBg="0"/>
      <p:bldP spid="20499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762000"/>
            <a:ext cx="8001000" cy="11430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>
                <a:ea typeface="隶书" pitchFamily="49" charset="-122"/>
              </a:rPr>
              <a:t>数组概念</a:t>
            </a:r>
            <a:endParaRPr lang="zh-CN"/>
          </a:p>
        </p:txBody>
      </p:sp>
      <p:sp>
        <p:nvSpPr>
          <p:cNvPr id="40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2132910"/>
            <a:ext cx="7761288" cy="1643063"/>
          </a:xfrm>
          <a:ln/>
        </p:spPr>
        <p:txBody>
          <a:bodyPr/>
          <a:lstStyle/>
          <a:p>
            <a:pPr marL="800100" lvl="1" indent="-342900" algn="l">
              <a:buClrTx/>
              <a:buFont typeface="Wingdings" pitchFamily="2" charset="2"/>
              <a:buChar char="u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构造数据类型之一</a:t>
            </a:r>
          </a:p>
          <a:p>
            <a:pPr marL="800100" lvl="1" indent="-342900" algn="l">
              <a:buClrTx/>
              <a:buFont typeface="Wingdings" pitchFamily="2" charset="2"/>
              <a:buChar char="u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数组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有序数据的集合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用数组名标识</a:t>
            </a:r>
          </a:p>
          <a:p>
            <a:pPr marL="800100" lvl="1" indent="-342900" algn="l">
              <a:buClrTx/>
              <a:buFont typeface="Wingdings" pitchFamily="2" charset="2"/>
              <a:buChar char="u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元素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属同一数据类型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用数组名和下标确定</a:t>
            </a:r>
          </a:p>
          <a:p>
            <a:pPr marL="457200" indent="-457200" algn="l">
              <a:buClrTx/>
              <a:buFont typeface="Wingdings" pitchFamily="2" charset="2"/>
              <a:buChar char="u"/>
            </a:pPr>
            <a:endParaRPr lang="zh-CN" altLang="en-US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4100" name="Rectangle 28"/>
          <p:cNvSpPr>
            <a:spLocks noChangeArrowheads="1"/>
          </p:cNvSpPr>
          <p:nvPr/>
        </p:nvSpPr>
        <p:spPr bwMode="auto">
          <a:xfrm>
            <a:off x="900113" y="3357563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 b="1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数组特征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101" name="Text Box 29"/>
          <p:cNvSpPr>
            <a:spLocks noChangeArrowheads="1"/>
          </p:cNvSpPr>
          <p:nvPr/>
        </p:nvSpPr>
        <p:spPr bwMode="auto">
          <a:xfrm>
            <a:off x="1476375" y="4581525"/>
            <a:ext cx="3805238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数组名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数组元素的个数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数组元素的类型</a:t>
            </a:r>
            <a:endParaRPr lang="zh-CN" altLang="en-US" b="1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Monotype Sorts" pitchFamily="2" charset="2"/>
            </a:endParaRP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4644005" y="4157562"/>
            <a:ext cx="2520175" cy="49552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pPr lvl="1"/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a[6];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1507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1508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1509" name="Rectangle 22"/>
          <p:cNvSpPr>
            <a:spLocks noChangeArrowheads="1"/>
          </p:cNvSpPr>
          <p:nvPr/>
        </p:nvSpPr>
        <p:spPr bwMode="auto">
          <a:xfrm>
            <a:off x="381000" y="22860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60000"/>
              </a:spcBef>
              <a:buClr>
                <a:schemeClr val="hlink"/>
              </a:buClr>
            </a:pPr>
            <a:endParaRPr lang="zh-CN" altLang="zh-CN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21510" name="Rectangle 23"/>
          <p:cNvSpPr>
            <a:spLocks noChangeArrowheads="1"/>
          </p:cNvSpPr>
          <p:nvPr/>
        </p:nvSpPr>
        <p:spPr bwMode="auto">
          <a:xfrm>
            <a:off x="323850" y="388938"/>
            <a:ext cx="8382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数组元素的存放顺序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原因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内存是一维的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二维数组：按行序优先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多维数组：最右下标变化最快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1511" name="Text Box 24"/>
          <p:cNvSpPr>
            <a:spLocks noChangeArrowheads="1"/>
          </p:cNvSpPr>
          <p:nvPr/>
        </p:nvSpPr>
        <p:spPr bwMode="auto">
          <a:xfrm>
            <a:off x="2004590" y="3018305"/>
            <a:ext cx="18182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1512" name="Group 29"/>
          <p:cNvGrpSpPr>
            <a:grpSpLocks/>
          </p:cNvGrpSpPr>
          <p:nvPr/>
        </p:nvGrpSpPr>
        <p:grpSpPr bwMode="auto">
          <a:xfrm>
            <a:off x="1751013" y="3071813"/>
            <a:ext cx="5440362" cy="2301875"/>
            <a:chOff x="0" y="0"/>
            <a:chExt cx="3427" cy="1450"/>
          </a:xfrm>
        </p:grpSpPr>
        <p:grpSp>
          <p:nvGrpSpPr>
            <p:cNvPr id="21513" name="Group 30"/>
            <p:cNvGrpSpPr>
              <a:grpSpLocks/>
            </p:cNvGrpSpPr>
            <p:nvPr/>
          </p:nvGrpSpPr>
          <p:grpSpPr bwMode="auto">
            <a:xfrm>
              <a:off x="794" y="0"/>
              <a:ext cx="2633" cy="1450"/>
              <a:chOff x="-22" y="0"/>
              <a:chExt cx="2633" cy="1450"/>
            </a:xfrm>
          </p:grpSpPr>
          <p:sp>
            <p:nvSpPr>
              <p:cNvPr id="21514" name="AutoShape 31"/>
              <p:cNvSpPr>
                <a:spLocks noChangeArrowheads="1"/>
              </p:cNvSpPr>
              <p:nvPr/>
            </p:nvSpPr>
            <p:spPr bwMode="auto">
              <a:xfrm>
                <a:off x="-22" y="39"/>
                <a:ext cx="1088" cy="354"/>
              </a:xfrm>
              <a:prstGeom prst="wedgeEllipseCallout">
                <a:avLst>
                  <a:gd name="adj1" fmla="val 57569"/>
                  <a:gd name="adj2" fmla="val 94343"/>
                </a:avLst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 dirty="0" err="1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int</a:t>
                </a:r>
                <a:r>
                  <a:rPr 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 a[3][2]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1515" name="Rectangle 32"/>
              <p:cNvSpPr>
                <a:spLocks noChangeArrowheads="1"/>
              </p:cNvSpPr>
              <p:nvPr/>
            </p:nvSpPr>
            <p:spPr bwMode="auto">
              <a:xfrm>
                <a:off x="1335" y="0"/>
                <a:ext cx="1267" cy="1440"/>
              </a:xfrm>
              <a:prstGeom prst="rect">
                <a:avLst/>
              </a:prstGeom>
              <a:solidFill>
                <a:schemeClr val="tx1"/>
              </a:solidFill>
              <a:ln w="9525" cmpd="sng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16" name="Line 33"/>
              <p:cNvSpPr>
                <a:spLocks noChangeShapeType="1"/>
              </p:cNvSpPr>
              <p:nvPr/>
            </p:nvSpPr>
            <p:spPr bwMode="auto">
              <a:xfrm>
                <a:off x="1324" y="245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17" name="Line 34"/>
              <p:cNvSpPr>
                <a:spLocks noChangeShapeType="1"/>
              </p:cNvSpPr>
              <p:nvPr/>
            </p:nvSpPr>
            <p:spPr bwMode="auto">
              <a:xfrm>
                <a:off x="1353" y="463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18" name="Line 35"/>
              <p:cNvSpPr>
                <a:spLocks noChangeShapeType="1"/>
              </p:cNvSpPr>
              <p:nvPr/>
            </p:nvSpPr>
            <p:spPr bwMode="auto">
              <a:xfrm>
                <a:off x="1326" y="71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19" name="Line 36"/>
              <p:cNvSpPr>
                <a:spLocks noChangeShapeType="1"/>
              </p:cNvSpPr>
              <p:nvPr/>
            </p:nvSpPr>
            <p:spPr bwMode="auto">
              <a:xfrm>
                <a:off x="1344" y="96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20" name="Line 37"/>
              <p:cNvSpPr>
                <a:spLocks noChangeShapeType="1"/>
              </p:cNvSpPr>
              <p:nvPr/>
            </p:nvSpPr>
            <p:spPr bwMode="auto">
              <a:xfrm>
                <a:off x="1326" y="1189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21" name="Text Box 38"/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a[0][1]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1522" name="Text Box 39"/>
              <p:cNvSpPr>
                <a:spLocks noChangeArrowheads="1"/>
              </p:cNvSpPr>
              <p:nvPr/>
            </p:nvSpPr>
            <p:spPr bwMode="auto">
              <a:xfrm>
                <a:off x="1728" y="48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a[1][0]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1523" name="Text Box 40"/>
              <p:cNvSpPr>
                <a:spLocks noChangeArrowheads="1"/>
              </p:cNvSpPr>
              <p:nvPr/>
            </p:nvSpPr>
            <p:spPr bwMode="auto">
              <a:xfrm>
                <a:off x="1728" y="72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a[1][1]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1524" name="Text Box 41"/>
              <p:cNvSpPr>
                <a:spLocks noChangeArrowheads="1"/>
              </p:cNvSpPr>
              <p:nvPr/>
            </p:nvSpPr>
            <p:spPr bwMode="auto">
              <a:xfrm>
                <a:off x="1728" y="96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a[2][0]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1525" name="Text Box 42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a[2][1]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21526" name="Group 43"/>
              <p:cNvGrpSpPr>
                <a:grpSpLocks/>
              </p:cNvGrpSpPr>
              <p:nvPr/>
            </p:nvGrpSpPr>
            <p:grpSpPr bwMode="auto">
              <a:xfrm>
                <a:off x="1152" y="25"/>
                <a:ext cx="206" cy="1425"/>
                <a:chOff x="0" y="0"/>
                <a:chExt cx="206" cy="1425"/>
              </a:xfrm>
            </p:grpSpPr>
            <p:sp>
              <p:nvSpPr>
                <p:cNvPr id="21527" name="Text Box 44"/>
                <p:cNvSpPr>
                  <a:spLocks noChangeArrowheads="1"/>
                </p:cNvSpPr>
                <p:nvPr/>
              </p:nvSpPr>
              <p:spPr bwMode="auto">
                <a:xfrm>
                  <a:off x="10" y="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0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28" name="Text Box 45"/>
                <p:cNvSpPr>
                  <a:spLocks noChangeArrowheads="1"/>
                </p:cNvSpPr>
                <p:nvPr/>
              </p:nvSpPr>
              <p:spPr bwMode="auto">
                <a:xfrm>
                  <a:off x="10" y="21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1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29" name="Text Box 46"/>
                <p:cNvSpPr>
                  <a:spLocks noChangeArrowheads="1"/>
                </p:cNvSpPr>
                <p:nvPr/>
              </p:nvSpPr>
              <p:spPr bwMode="auto">
                <a:xfrm>
                  <a:off x="10" y="93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4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30" name="Text Box 47"/>
                <p:cNvSpPr>
                  <a:spLocks noChangeArrowheads="1"/>
                </p:cNvSpPr>
                <p:nvPr/>
              </p:nvSpPr>
              <p:spPr bwMode="auto">
                <a:xfrm>
                  <a:off x="10" y="117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5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31" name="Text Box 48"/>
                <p:cNvSpPr>
                  <a:spLocks noChangeArrowheads="1"/>
                </p:cNvSpPr>
                <p:nvPr/>
              </p:nvSpPr>
              <p:spPr bwMode="auto">
                <a:xfrm>
                  <a:off x="0" y="40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2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32" name="Text Box 49"/>
                <p:cNvSpPr>
                  <a:spLocks noChangeArrowheads="1"/>
                </p:cNvSpPr>
                <p:nvPr/>
              </p:nvSpPr>
              <p:spPr bwMode="auto">
                <a:xfrm>
                  <a:off x="0" y="69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3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21533" name="Text Box 50"/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a[0][0]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1534" name="Group 51"/>
            <p:cNvGrpSpPr>
              <a:grpSpLocks/>
            </p:cNvGrpSpPr>
            <p:nvPr/>
          </p:nvGrpSpPr>
          <p:grpSpPr bwMode="auto">
            <a:xfrm>
              <a:off x="0" y="782"/>
              <a:ext cx="1275" cy="634"/>
              <a:chOff x="0" y="0"/>
              <a:chExt cx="1275" cy="634"/>
            </a:xfrm>
          </p:grpSpPr>
          <p:sp>
            <p:nvSpPr>
              <p:cNvPr id="21535" name="Text Box 52"/>
              <p:cNvSpPr>
                <a:spLocks noChangeArrowheads="1"/>
              </p:cNvSpPr>
              <p:nvPr/>
            </p:nvSpPr>
            <p:spPr bwMode="auto">
              <a:xfrm>
                <a:off x="44" y="0"/>
                <a:ext cx="1202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a[0][0]     a[0][1]</a:t>
                </a:r>
                <a:endPara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a[1][0]     a[1][1]</a:t>
                </a:r>
                <a:endPara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a[2][0]     a[2][1]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1536" name="AutoShape 53"/>
              <p:cNvSpPr>
                <a:spLocks/>
              </p:cNvSpPr>
              <p:nvPr/>
            </p:nvSpPr>
            <p:spPr bwMode="auto">
              <a:xfrm>
                <a:off x="0" y="72"/>
                <a:ext cx="69" cy="489"/>
              </a:xfrm>
              <a:prstGeom prst="leftBracket">
                <a:avLst>
                  <a:gd name="adj" fmla="val 59058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37" name="AutoShape 54"/>
              <p:cNvSpPr>
                <a:spLocks/>
              </p:cNvSpPr>
              <p:nvPr/>
            </p:nvSpPr>
            <p:spPr bwMode="auto">
              <a:xfrm>
                <a:off x="1205" y="85"/>
                <a:ext cx="70" cy="500"/>
              </a:xfrm>
              <a:prstGeom prst="rightBracket">
                <a:avLst>
                  <a:gd name="adj" fmla="val 59524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1253341" y="5589150"/>
            <a:ext cx="3933021" cy="8002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</a:rPr>
              <a:t>一维数组与二维数组的关系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 smtClean="0">
                <a:solidFill>
                  <a:schemeClr val="bg2"/>
                </a:solidFill>
              </a:rPr>
              <a:t>a[i</a:t>
            </a:r>
            <a:r>
              <a:rPr lang="en-US" altLang="zh-CN" sz="2000" dirty="0">
                <a:solidFill>
                  <a:schemeClr val="bg2"/>
                </a:solidFill>
              </a:rPr>
              <a:t>][j] ===&gt; </a:t>
            </a:r>
            <a:r>
              <a:rPr lang="en-US" altLang="zh-CN" sz="2000" dirty="0" smtClean="0">
                <a:solidFill>
                  <a:schemeClr val="bg2"/>
                </a:solidFill>
              </a:rPr>
              <a:t>a[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000" dirty="0" smtClean="0">
                <a:solidFill>
                  <a:schemeClr val="bg2"/>
                </a:solidFill>
              </a:rPr>
              <a:t>*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column+j</a:t>
            </a:r>
            <a:r>
              <a:rPr lang="en-US" altLang="zh-CN" sz="2000" dirty="0" smtClean="0">
                <a:solidFill>
                  <a:schemeClr val="bg2"/>
                </a:solidFill>
              </a:rPr>
              <a:t>]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2531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2532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2533" name="Rectangle 22"/>
          <p:cNvSpPr>
            <a:spLocks noChangeArrowheads="1"/>
          </p:cNvSpPr>
          <p:nvPr/>
        </p:nvSpPr>
        <p:spPr bwMode="auto">
          <a:xfrm>
            <a:off x="381000" y="22860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60000"/>
              </a:spcBef>
              <a:buClr>
                <a:schemeClr val="hlink"/>
              </a:buClr>
            </a:pPr>
            <a:endParaRPr lang="zh-CN" altLang="zh-CN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22534" name="Rectangle 23"/>
          <p:cNvSpPr>
            <a:spLocks noChangeArrowheads="1"/>
          </p:cNvSpPr>
          <p:nvPr/>
        </p:nvSpPr>
        <p:spPr bwMode="auto">
          <a:xfrm>
            <a:off x="122238" y="215900"/>
            <a:ext cx="8382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数组元素的存放顺序</a:t>
            </a: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原因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内存是一维的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二维数组：按行序优先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多维数组：最右下标变化最快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2536" name="Group 55"/>
          <p:cNvGrpSpPr>
            <a:grpSpLocks/>
          </p:cNvGrpSpPr>
          <p:nvPr/>
        </p:nvGrpSpPr>
        <p:grpSpPr bwMode="auto">
          <a:xfrm>
            <a:off x="4094162" y="-87313"/>
            <a:ext cx="5035551" cy="6605564"/>
            <a:chOff x="-36" y="0"/>
            <a:chExt cx="3172" cy="4168"/>
          </a:xfrm>
        </p:grpSpPr>
        <p:sp>
          <p:nvSpPr>
            <p:cNvPr id="22537" name="AutoShape 56"/>
            <p:cNvSpPr>
              <a:spLocks noChangeArrowheads="1"/>
            </p:cNvSpPr>
            <p:nvPr/>
          </p:nvSpPr>
          <p:spPr bwMode="auto">
            <a:xfrm>
              <a:off x="-36" y="480"/>
              <a:ext cx="1378" cy="355"/>
            </a:xfrm>
            <a:prstGeom prst="wedgeEllipseCallout">
              <a:avLst>
                <a:gd name="adj1" fmla="val 59102"/>
                <a:gd name="adj2" fmla="val 96130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 c[2][3][4]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538" name="Rectangle 57"/>
            <p:cNvSpPr>
              <a:spLocks noChangeArrowheads="1"/>
            </p:cNvSpPr>
            <p:nvPr/>
          </p:nvSpPr>
          <p:spPr bwMode="auto">
            <a:xfrm>
              <a:off x="1781" y="71"/>
              <a:ext cx="1344" cy="408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39" name="Line 58"/>
            <p:cNvSpPr>
              <a:spLocks noChangeShapeType="1"/>
            </p:cNvSpPr>
            <p:nvPr/>
          </p:nvSpPr>
          <p:spPr bwMode="auto">
            <a:xfrm>
              <a:off x="1781" y="26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0" name="Line 59"/>
            <p:cNvSpPr>
              <a:spLocks noChangeShapeType="1"/>
            </p:cNvSpPr>
            <p:nvPr/>
          </p:nvSpPr>
          <p:spPr bwMode="auto">
            <a:xfrm>
              <a:off x="1792" y="42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1" name="Line 60"/>
            <p:cNvSpPr>
              <a:spLocks noChangeShapeType="1"/>
            </p:cNvSpPr>
            <p:nvPr/>
          </p:nvSpPr>
          <p:spPr bwMode="auto">
            <a:xfrm>
              <a:off x="1792" y="597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2" name="Line 61"/>
            <p:cNvSpPr>
              <a:spLocks noChangeShapeType="1"/>
            </p:cNvSpPr>
            <p:nvPr/>
          </p:nvSpPr>
          <p:spPr bwMode="auto">
            <a:xfrm>
              <a:off x="1792" y="76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3" name="Line 62"/>
            <p:cNvSpPr>
              <a:spLocks noChangeShapeType="1"/>
            </p:cNvSpPr>
            <p:nvPr/>
          </p:nvSpPr>
          <p:spPr bwMode="auto">
            <a:xfrm>
              <a:off x="1792" y="93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4" name="Line 63"/>
            <p:cNvSpPr>
              <a:spLocks noChangeShapeType="1"/>
            </p:cNvSpPr>
            <p:nvPr/>
          </p:nvSpPr>
          <p:spPr bwMode="auto">
            <a:xfrm>
              <a:off x="1792" y="1103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5" name="Line 64"/>
            <p:cNvSpPr>
              <a:spLocks noChangeShapeType="1"/>
            </p:cNvSpPr>
            <p:nvPr/>
          </p:nvSpPr>
          <p:spPr bwMode="auto">
            <a:xfrm>
              <a:off x="1792" y="127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6" name="Line 65"/>
            <p:cNvSpPr>
              <a:spLocks noChangeShapeType="1"/>
            </p:cNvSpPr>
            <p:nvPr/>
          </p:nvSpPr>
          <p:spPr bwMode="auto">
            <a:xfrm>
              <a:off x="1792" y="144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7" name="Line 66"/>
            <p:cNvSpPr>
              <a:spLocks noChangeShapeType="1"/>
            </p:cNvSpPr>
            <p:nvPr/>
          </p:nvSpPr>
          <p:spPr bwMode="auto">
            <a:xfrm>
              <a:off x="1792" y="1609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8" name="Line 67"/>
            <p:cNvSpPr>
              <a:spLocks noChangeShapeType="1"/>
            </p:cNvSpPr>
            <p:nvPr/>
          </p:nvSpPr>
          <p:spPr bwMode="auto">
            <a:xfrm>
              <a:off x="1792" y="177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9" name="Line 68"/>
            <p:cNvSpPr>
              <a:spLocks noChangeShapeType="1"/>
            </p:cNvSpPr>
            <p:nvPr/>
          </p:nvSpPr>
          <p:spPr bwMode="auto">
            <a:xfrm>
              <a:off x="1792" y="194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0" name="Line 69"/>
            <p:cNvSpPr>
              <a:spLocks noChangeShapeType="1"/>
            </p:cNvSpPr>
            <p:nvPr/>
          </p:nvSpPr>
          <p:spPr bwMode="auto">
            <a:xfrm>
              <a:off x="1792" y="2115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1" name="Line 70"/>
            <p:cNvSpPr>
              <a:spLocks noChangeShapeType="1"/>
            </p:cNvSpPr>
            <p:nvPr/>
          </p:nvSpPr>
          <p:spPr bwMode="auto">
            <a:xfrm>
              <a:off x="1792" y="228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2" name="Line 71"/>
            <p:cNvSpPr>
              <a:spLocks noChangeShapeType="1"/>
            </p:cNvSpPr>
            <p:nvPr/>
          </p:nvSpPr>
          <p:spPr bwMode="auto">
            <a:xfrm>
              <a:off x="1792" y="245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3" name="Line 72"/>
            <p:cNvSpPr>
              <a:spLocks noChangeShapeType="1"/>
            </p:cNvSpPr>
            <p:nvPr/>
          </p:nvSpPr>
          <p:spPr bwMode="auto">
            <a:xfrm>
              <a:off x="1792" y="2621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4" name="Line 73"/>
            <p:cNvSpPr>
              <a:spLocks noChangeShapeType="1"/>
            </p:cNvSpPr>
            <p:nvPr/>
          </p:nvSpPr>
          <p:spPr bwMode="auto">
            <a:xfrm>
              <a:off x="1792" y="279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5" name="Line 74"/>
            <p:cNvSpPr>
              <a:spLocks noChangeShapeType="1"/>
            </p:cNvSpPr>
            <p:nvPr/>
          </p:nvSpPr>
          <p:spPr bwMode="auto">
            <a:xfrm>
              <a:off x="1792" y="295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6" name="Line 75"/>
            <p:cNvSpPr>
              <a:spLocks noChangeShapeType="1"/>
            </p:cNvSpPr>
            <p:nvPr/>
          </p:nvSpPr>
          <p:spPr bwMode="auto">
            <a:xfrm>
              <a:off x="1792" y="3127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7" name="Line 76"/>
            <p:cNvSpPr>
              <a:spLocks noChangeShapeType="1"/>
            </p:cNvSpPr>
            <p:nvPr/>
          </p:nvSpPr>
          <p:spPr bwMode="auto">
            <a:xfrm>
              <a:off x="1792" y="329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8" name="Line 77"/>
            <p:cNvSpPr>
              <a:spLocks noChangeShapeType="1"/>
            </p:cNvSpPr>
            <p:nvPr/>
          </p:nvSpPr>
          <p:spPr bwMode="auto">
            <a:xfrm>
              <a:off x="1792" y="346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9" name="Line 78"/>
            <p:cNvSpPr>
              <a:spLocks noChangeShapeType="1"/>
            </p:cNvSpPr>
            <p:nvPr/>
          </p:nvSpPr>
          <p:spPr bwMode="auto">
            <a:xfrm>
              <a:off x="1792" y="3633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60" name="Line 79"/>
            <p:cNvSpPr>
              <a:spLocks noChangeShapeType="1"/>
            </p:cNvSpPr>
            <p:nvPr/>
          </p:nvSpPr>
          <p:spPr bwMode="auto">
            <a:xfrm>
              <a:off x="1792" y="380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61" name="Line 80"/>
            <p:cNvSpPr>
              <a:spLocks noChangeShapeType="1"/>
            </p:cNvSpPr>
            <p:nvPr/>
          </p:nvSpPr>
          <p:spPr bwMode="auto">
            <a:xfrm>
              <a:off x="1792" y="3971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grpSp>
          <p:nvGrpSpPr>
            <p:cNvPr id="22562" name="Group 81"/>
            <p:cNvGrpSpPr>
              <a:grpSpLocks/>
            </p:cNvGrpSpPr>
            <p:nvPr/>
          </p:nvGrpSpPr>
          <p:grpSpPr bwMode="auto">
            <a:xfrm>
              <a:off x="1562" y="0"/>
              <a:ext cx="801" cy="4168"/>
              <a:chOff x="0" y="0"/>
              <a:chExt cx="801" cy="4168"/>
            </a:xfrm>
          </p:grpSpPr>
          <p:sp>
            <p:nvSpPr>
              <p:cNvPr id="22563" name="Text Box 82"/>
              <p:cNvSpPr>
                <a:spLocks noChangeArrowheads="1"/>
              </p:cNvSpPr>
              <p:nvPr/>
            </p:nvSpPr>
            <p:spPr bwMode="auto">
              <a:xfrm>
                <a:off x="71" y="0"/>
                <a:ext cx="197" cy="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3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64" name="Text Box 83"/>
              <p:cNvSpPr>
                <a:spLocks noChangeArrowheads="1"/>
              </p:cNvSpPr>
              <p:nvPr/>
            </p:nvSpPr>
            <p:spPr bwMode="auto">
              <a:xfrm>
                <a:off x="71" y="695"/>
                <a:ext cx="197" cy="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4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5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6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7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65" name="Text Box 84"/>
              <p:cNvSpPr>
                <a:spLocks noChangeArrowheads="1"/>
              </p:cNvSpPr>
              <p:nvPr/>
            </p:nvSpPr>
            <p:spPr bwMode="auto">
              <a:xfrm>
                <a:off x="79" y="1565"/>
                <a:ext cx="72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………...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66" name="Text Box 85"/>
              <p:cNvSpPr>
                <a:spLocks noChangeArrowheads="1"/>
              </p:cNvSpPr>
              <p:nvPr/>
            </p:nvSpPr>
            <p:spPr bwMode="auto">
              <a:xfrm>
                <a:off x="0" y="3333"/>
                <a:ext cx="278" cy="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20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21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22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23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2567" name="Group 86"/>
            <p:cNvGrpSpPr>
              <a:grpSpLocks/>
            </p:cNvGrpSpPr>
            <p:nvPr/>
          </p:nvGrpSpPr>
          <p:grpSpPr bwMode="auto">
            <a:xfrm>
              <a:off x="2111" y="33"/>
              <a:ext cx="684" cy="4126"/>
              <a:chOff x="0" y="0"/>
              <a:chExt cx="684" cy="4126"/>
            </a:xfrm>
          </p:grpSpPr>
          <p:sp>
            <p:nvSpPr>
              <p:cNvPr id="22568" name="Text Box 8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c[0][0][0]</a:t>
                </a:r>
              </a:p>
            </p:txBody>
          </p:sp>
          <p:sp>
            <p:nvSpPr>
              <p:cNvPr id="22569" name="Text Box 88"/>
              <p:cNvSpPr>
                <a:spLocks noChangeArrowheads="1"/>
              </p:cNvSpPr>
              <p:nvPr/>
            </p:nvSpPr>
            <p:spPr bwMode="auto">
              <a:xfrm>
                <a:off x="0" y="17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c[0][0][1]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70" name="Text Box 89"/>
              <p:cNvSpPr>
                <a:spLocks noChangeArrowheads="1"/>
              </p:cNvSpPr>
              <p:nvPr/>
            </p:nvSpPr>
            <p:spPr bwMode="auto">
              <a:xfrm>
                <a:off x="0" y="34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c[0][0][2]</a:t>
                </a:r>
              </a:p>
            </p:txBody>
          </p:sp>
          <p:sp>
            <p:nvSpPr>
              <p:cNvPr id="22571" name="Text Box 90"/>
              <p:cNvSpPr>
                <a:spLocks noChangeArrowheads="1"/>
              </p:cNvSpPr>
              <p:nvPr/>
            </p:nvSpPr>
            <p:spPr bwMode="auto">
              <a:xfrm>
                <a:off x="0" y="512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c[0][0][3]</a:t>
                </a:r>
              </a:p>
            </p:txBody>
          </p:sp>
          <p:sp>
            <p:nvSpPr>
              <p:cNvPr id="22572" name="Text Box 91"/>
              <p:cNvSpPr>
                <a:spLocks noChangeArrowheads="1"/>
              </p:cNvSpPr>
              <p:nvPr/>
            </p:nvSpPr>
            <p:spPr bwMode="auto">
              <a:xfrm>
                <a:off x="0" y="681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c[0][1][0]</a:t>
                </a:r>
              </a:p>
            </p:txBody>
          </p:sp>
          <p:sp>
            <p:nvSpPr>
              <p:cNvPr id="22573" name="Text Box 92"/>
              <p:cNvSpPr>
                <a:spLocks noChangeArrowheads="1"/>
              </p:cNvSpPr>
              <p:nvPr/>
            </p:nvSpPr>
            <p:spPr bwMode="auto">
              <a:xfrm>
                <a:off x="0" y="85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c[0][1][1]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74" name="Text Box 93"/>
              <p:cNvSpPr>
                <a:spLocks noChangeArrowheads="1"/>
              </p:cNvSpPr>
              <p:nvPr/>
            </p:nvSpPr>
            <p:spPr bwMode="auto">
              <a:xfrm>
                <a:off x="0" y="102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c[0][1][2]</a:t>
                </a:r>
              </a:p>
            </p:txBody>
          </p:sp>
          <p:sp>
            <p:nvSpPr>
              <p:cNvPr id="22575" name="Text Box 94"/>
              <p:cNvSpPr>
                <a:spLocks noChangeArrowheads="1"/>
              </p:cNvSpPr>
              <p:nvPr/>
            </p:nvSpPr>
            <p:spPr bwMode="auto">
              <a:xfrm>
                <a:off x="0" y="1189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c[0][1][3]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76" name="Text Box 95"/>
              <p:cNvSpPr>
                <a:spLocks noChangeArrowheads="1"/>
              </p:cNvSpPr>
              <p:nvPr/>
            </p:nvSpPr>
            <p:spPr bwMode="auto">
              <a:xfrm>
                <a:off x="0" y="1358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c[0][2][0]</a:t>
                </a:r>
              </a:p>
            </p:txBody>
          </p:sp>
          <p:sp>
            <p:nvSpPr>
              <p:cNvPr id="22577" name="Text Box 96"/>
              <p:cNvSpPr>
                <a:spLocks noChangeArrowheads="1"/>
              </p:cNvSpPr>
              <p:nvPr/>
            </p:nvSpPr>
            <p:spPr bwMode="auto">
              <a:xfrm>
                <a:off x="0" y="1527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c[0][2][1]</a:t>
                </a:r>
              </a:p>
            </p:txBody>
          </p:sp>
          <p:sp>
            <p:nvSpPr>
              <p:cNvPr id="22578" name="Text Box 97"/>
              <p:cNvSpPr>
                <a:spLocks noChangeArrowheads="1"/>
              </p:cNvSpPr>
              <p:nvPr/>
            </p:nvSpPr>
            <p:spPr bwMode="auto">
              <a:xfrm>
                <a:off x="0" y="1696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c[0][2][2]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79" name="Text Box 98"/>
              <p:cNvSpPr>
                <a:spLocks noChangeArrowheads="1"/>
              </p:cNvSpPr>
              <p:nvPr/>
            </p:nvSpPr>
            <p:spPr bwMode="auto">
              <a:xfrm>
                <a:off x="0" y="186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c[0][2][3]</a:t>
                </a:r>
              </a:p>
            </p:txBody>
          </p:sp>
          <p:sp>
            <p:nvSpPr>
              <p:cNvPr id="22580" name="Text Box 99"/>
              <p:cNvSpPr>
                <a:spLocks noChangeArrowheads="1"/>
              </p:cNvSpPr>
              <p:nvPr/>
            </p:nvSpPr>
            <p:spPr bwMode="auto">
              <a:xfrm>
                <a:off x="0" y="203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c[1][0][0]</a:t>
                </a:r>
              </a:p>
            </p:txBody>
          </p:sp>
          <p:sp>
            <p:nvSpPr>
              <p:cNvPr id="22581" name="Text Box 100"/>
              <p:cNvSpPr>
                <a:spLocks noChangeArrowheads="1"/>
              </p:cNvSpPr>
              <p:nvPr/>
            </p:nvSpPr>
            <p:spPr bwMode="auto">
              <a:xfrm>
                <a:off x="0" y="220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c[1][0][1]</a:t>
                </a:r>
              </a:p>
            </p:txBody>
          </p:sp>
          <p:sp>
            <p:nvSpPr>
              <p:cNvPr id="22582" name="Text Box 101"/>
              <p:cNvSpPr>
                <a:spLocks noChangeArrowheads="1"/>
              </p:cNvSpPr>
              <p:nvPr/>
            </p:nvSpPr>
            <p:spPr bwMode="auto">
              <a:xfrm>
                <a:off x="0" y="237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c[1][0][2]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83" name="Text Box 102"/>
              <p:cNvSpPr>
                <a:spLocks noChangeArrowheads="1"/>
              </p:cNvSpPr>
              <p:nvPr/>
            </p:nvSpPr>
            <p:spPr bwMode="auto">
              <a:xfrm>
                <a:off x="0" y="2542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c[1][0][3]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84" name="Text Box 103"/>
              <p:cNvSpPr>
                <a:spLocks noChangeArrowheads="1"/>
              </p:cNvSpPr>
              <p:nvPr/>
            </p:nvSpPr>
            <p:spPr bwMode="auto">
              <a:xfrm>
                <a:off x="0" y="2711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c[1][1][0]</a:t>
                </a:r>
              </a:p>
            </p:txBody>
          </p:sp>
          <p:sp>
            <p:nvSpPr>
              <p:cNvPr id="22585" name="Text Box 104"/>
              <p:cNvSpPr>
                <a:spLocks noChangeArrowheads="1"/>
              </p:cNvSpPr>
              <p:nvPr/>
            </p:nvSpPr>
            <p:spPr bwMode="auto">
              <a:xfrm>
                <a:off x="0" y="288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c[1][1][1]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86" name="Text Box 105"/>
              <p:cNvSpPr>
                <a:spLocks noChangeArrowheads="1"/>
              </p:cNvSpPr>
              <p:nvPr/>
            </p:nvSpPr>
            <p:spPr bwMode="auto">
              <a:xfrm>
                <a:off x="0" y="305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c[1][1][2]</a:t>
                </a:r>
              </a:p>
            </p:txBody>
          </p:sp>
          <p:sp>
            <p:nvSpPr>
              <p:cNvPr id="22587" name="Text Box 106"/>
              <p:cNvSpPr>
                <a:spLocks noChangeArrowheads="1"/>
              </p:cNvSpPr>
              <p:nvPr/>
            </p:nvSpPr>
            <p:spPr bwMode="auto">
              <a:xfrm>
                <a:off x="0" y="3219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c[1][1][3]</a:t>
                </a:r>
              </a:p>
            </p:txBody>
          </p:sp>
          <p:sp>
            <p:nvSpPr>
              <p:cNvPr id="22588" name="Text Box 107"/>
              <p:cNvSpPr>
                <a:spLocks noChangeArrowheads="1"/>
              </p:cNvSpPr>
              <p:nvPr/>
            </p:nvSpPr>
            <p:spPr bwMode="auto">
              <a:xfrm>
                <a:off x="0" y="3388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c[1][2][0]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89" name="Text Box 108"/>
              <p:cNvSpPr>
                <a:spLocks noChangeArrowheads="1"/>
              </p:cNvSpPr>
              <p:nvPr/>
            </p:nvSpPr>
            <p:spPr bwMode="auto">
              <a:xfrm>
                <a:off x="0" y="3557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90" name="Text Box 109"/>
              <p:cNvSpPr>
                <a:spLocks noChangeArrowheads="1"/>
              </p:cNvSpPr>
              <p:nvPr/>
            </p:nvSpPr>
            <p:spPr bwMode="auto">
              <a:xfrm>
                <a:off x="0" y="3726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c[1][2][2]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91" name="Text Box 110"/>
              <p:cNvSpPr>
                <a:spLocks noChangeArrowheads="1"/>
              </p:cNvSpPr>
              <p:nvPr/>
            </p:nvSpPr>
            <p:spPr bwMode="auto">
              <a:xfrm>
                <a:off x="0" y="389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c[1][2][3]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723900" y="590550"/>
            <a:ext cx="7886700" cy="5810250"/>
          </a:xfrm>
          <a:prstGeom prst="roundRect">
            <a:avLst>
              <a:gd name="adj" fmla="val 11630"/>
            </a:avLst>
          </a:prstGeom>
          <a:solidFill>
            <a:schemeClr val="hlink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3555" name="Text Box 4"/>
          <p:cNvSpPr>
            <a:spLocks noChangeArrowheads="1"/>
          </p:cNvSpPr>
          <p:nvPr/>
        </p:nvSpPr>
        <p:spPr bwMode="auto">
          <a:xfrm>
            <a:off x="1409700" y="1138238"/>
            <a:ext cx="7265988" cy="42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387350" indent="-387350"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660033"/>
                </a:solidFill>
                <a:latin typeface="Times New Roman" pitchFamily="18" charset="0"/>
              </a:rPr>
              <a:t>  </a:t>
            </a:r>
            <a:r>
              <a:rPr lang="zh-CN" altLang="en-US" b="1" dirty="0">
                <a:solidFill>
                  <a:srgbClr val="660033"/>
                </a:solidFill>
                <a:latin typeface="Times New Roman" pitchFamily="18" charset="0"/>
                <a:ea typeface="楷体_GB2312" pitchFamily="1" charset="-122"/>
              </a:rPr>
              <a:t>可将二维数组的元素看成为若干个</a:t>
            </a:r>
            <a:r>
              <a:rPr lang="zh-CN" altLang="en-US" b="1" dirty="0" smtClean="0">
                <a:solidFill>
                  <a:srgbClr val="660033"/>
                </a:solidFill>
                <a:latin typeface="Times New Roman" pitchFamily="18" charset="0"/>
                <a:ea typeface="楷体_GB2312" pitchFamily="1" charset="-122"/>
              </a:rPr>
              <a:t>特殊 </a:t>
            </a:r>
            <a:r>
              <a:rPr lang="zh-CN" altLang="en-US" b="1" dirty="0">
                <a:solidFill>
                  <a:srgbClr val="660033"/>
                </a:solidFill>
                <a:latin typeface="Times New Roman" pitchFamily="18" charset="0"/>
                <a:ea typeface="楷体_GB2312" pitchFamily="1" charset="-122"/>
              </a:rPr>
              <a:t>的一维数组</a:t>
            </a:r>
            <a:endParaRPr lang="zh-CN" altLang="en-US" b="1" dirty="0">
              <a:solidFill>
                <a:srgbClr val="660033"/>
              </a:solidFill>
              <a:latin typeface="Times New Roman" pitchFamily="18" charset="0"/>
            </a:endParaRPr>
          </a:p>
        </p:txBody>
      </p:sp>
      <p:sp>
        <p:nvSpPr>
          <p:cNvPr id="23556" name="Text Box 5"/>
          <p:cNvSpPr>
            <a:spLocks noChangeArrowheads="1"/>
          </p:cNvSpPr>
          <p:nvPr/>
        </p:nvSpPr>
        <p:spPr bwMode="auto">
          <a:xfrm>
            <a:off x="1182688" y="2492935"/>
            <a:ext cx="7580312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可看成：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三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行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特殊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的一维数组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b[0],b[1], b[2],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每一个又有四个元素:</a:t>
            </a:r>
            <a:endParaRPr 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23557" name="Picture 6" descr="Red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06500"/>
            <a:ext cx="314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1390650" y="549275"/>
            <a:ext cx="42116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b="1">
                <a:solidFill>
                  <a:srgbClr val="660033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b="1">
                <a:solidFill>
                  <a:srgbClr val="660033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不可将定义写为</a:t>
            </a:r>
            <a:r>
              <a:rPr 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int a[4,10]</a:t>
            </a:r>
            <a:endParaRPr lang="en-US" b="1">
              <a:solidFill>
                <a:srgbClr val="660033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23559" name="Picture 9" descr="Red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635000"/>
            <a:ext cx="314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Rectangle 11"/>
          <p:cNvSpPr>
            <a:spLocks noChangeArrowheads="1"/>
          </p:cNvSpPr>
          <p:nvPr/>
        </p:nvSpPr>
        <p:spPr bwMode="auto">
          <a:xfrm>
            <a:off x="1619795" y="1844890"/>
            <a:ext cx="2170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如:</a:t>
            </a:r>
            <a:r>
              <a:rPr lang="zh-CN" altLang="en-US" sz="28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b[3] [4];</a:t>
            </a:r>
            <a:endParaRPr lang="zh-CN" altLang="en-US" dirty="0"/>
          </a:p>
        </p:txBody>
      </p:sp>
      <p:pic>
        <p:nvPicPr>
          <p:cNvPr id="23561" name="Picture 12" descr="EXCLA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547687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2" name="Group 20"/>
          <p:cNvGrpSpPr>
            <a:grpSpLocks/>
          </p:cNvGrpSpPr>
          <p:nvPr/>
        </p:nvGrpSpPr>
        <p:grpSpPr bwMode="auto">
          <a:xfrm>
            <a:off x="7162800" y="0"/>
            <a:ext cx="1657350" cy="396875"/>
            <a:chOff x="0" y="0"/>
            <a:chExt cx="996" cy="305"/>
          </a:xfrm>
        </p:grpSpPr>
        <p:sp>
          <p:nvSpPr>
            <p:cNvPr id="23563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9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3564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3565" name="AutoShape 26"/>
          <p:cNvSpPr>
            <a:spLocks noChangeArrowheads="1"/>
          </p:cNvSpPr>
          <p:nvPr/>
        </p:nvSpPr>
        <p:spPr bwMode="auto">
          <a:xfrm>
            <a:off x="755650" y="0"/>
            <a:ext cx="1368425" cy="908050"/>
          </a:xfrm>
          <a:prstGeom prst="irregularSeal2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CCCC00"/>
                </a:solidFill>
                <a:ea typeface="楷体_GB2312" pitchFamily="1" charset="-122"/>
              </a:rPr>
              <a:t>注意</a:t>
            </a:r>
            <a:endParaRPr lang="zh-CN" altLang="en-US"/>
          </a:p>
        </p:txBody>
      </p:sp>
      <p:sp>
        <p:nvSpPr>
          <p:cNvPr id="23566" name="Rectangle 10"/>
          <p:cNvSpPr>
            <a:spLocks noChangeArrowheads="1"/>
          </p:cNvSpPr>
          <p:nvPr/>
        </p:nvSpPr>
        <p:spPr bwMode="auto">
          <a:xfrm>
            <a:off x="3543300" y="3376613"/>
            <a:ext cx="4197350" cy="1577975"/>
          </a:xfrm>
          <a:prstGeom prst="rect">
            <a:avLst/>
          </a:prstGeom>
          <a:solidFill>
            <a:schemeClr val="tx2"/>
          </a:solidFill>
          <a:ln w="254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[0]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[1]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[2]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[3],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[0],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[1],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[2],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[3],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[0],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[1],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[2],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[3],</a:t>
            </a:r>
            <a:endParaRPr lang="zh-CN" altLang="en-US"/>
          </a:p>
        </p:txBody>
      </p:sp>
      <p:sp>
        <p:nvSpPr>
          <p:cNvPr id="23567" name="Text Box 27"/>
          <p:cNvSpPr>
            <a:spLocks noChangeArrowheads="1"/>
          </p:cNvSpPr>
          <p:nvPr/>
        </p:nvSpPr>
        <p:spPr bwMode="auto">
          <a:xfrm>
            <a:off x="1439863" y="4968875"/>
            <a:ext cx="72358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7350" indent="-387350">
              <a:lnSpc>
                <a:spcPct val="110000"/>
              </a:lnSpc>
              <a:spcBef>
                <a:spcPct val="20000"/>
              </a:spcBef>
            </a:pPr>
            <a:r>
              <a:rPr lang="en-US" b="1">
                <a:solidFill>
                  <a:srgbClr val="660033"/>
                </a:solidFill>
                <a:latin typeface="Times New Roman" pitchFamily="18" charset="0"/>
              </a:rPr>
              <a:t> 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二维数组的存放方式为</a:t>
            </a:r>
            <a:r>
              <a:rPr 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: 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按行优先。由此可</a:t>
            </a:r>
          </a:p>
          <a:p>
            <a:pPr marL="387350" indent="-387350"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推广至三维、</a:t>
            </a:r>
            <a:r>
              <a:rPr 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n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维数组的定义和存放</a:t>
            </a:r>
            <a:r>
              <a:rPr lang="zh-CN" altLang="en-US" b="1">
                <a:solidFill>
                  <a:srgbClr val="660033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23568" name="Rectangle 28"/>
          <p:cNvSpPr>
            <a:spLocks noChangeArrowheads="1"/>
          </p:cNvSpPr>
          <p:nvPr/>
        </p:nvSpPr>
        <p:spPr bwMode="auto">
          <a:xfrm>
            <a:off x="1908175" y="5949950"/>
            <a:ext cx="41767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即: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最右边的下标变化最快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235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ldLvl="0" autoUpdateAnimBg="0"/>
      <p:bldP spid="23560" grpId="0" build="p" bldLvl="0" autoUpdateAnimBg="0"/>
      <p:bldP spid="23566" grpId="1" uiExpand="1" build="allAtOnce" bldLvl="0" animBg="1" autoUpdateAnimBg="0"/>
      <p:bldP spid="23567" grpId="0" bldLvl="0" autoUpdateAnimBg="0"/>
      <p:bldP spid="23568" grpId="0" build="p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0"/>
          <p:cNvGrpSpPr>
            <a:grpSpLocks/>
          </p:cNvGrpSpPr>
          <p:nvPr/>
        </p:nvGrpSpPr>
        <p:grpSpPr bwMode="auto">
          <a:xfrm>
            <a:off x="7086600" y="0"/>
            <a:ext cx="1662113" cy="476250"/>
            <a:chOff x="0" y="0"/>
            <a:chExt cx="960" cy="288"/>
          </a:xfrm>
        </p:grpSpPr>
        <p:sp>
          <p:nvSpPr>
            <p:cNvPr id="24579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4580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581" name="Rectangle 26"/>
          <p:cNvSpPr>
            <a:spLocks noChangeArrowheads="1"/>
          </p:cNvSpPr>
          <p:nvPr/>
        </p:nvSpPr>
        <p:spPr bwMode="auto">
          <a:xfrm>
            <a:off x="-23813" y="-430213"/>
            <a:ext cx="8750301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二维数组元素的初始化（1）</a:t>
            </a:r>
          </a:p>
          <a:p>
            <a:pPr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分行初始化：内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{}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代表一行元素的初值</a:t>
            </a:r>
          </a:p>
        </p:txBody>
      </p:sp>
      <p:grpSp>
        <p:nvGrpSpPr>
          <p:cNvPr id="24582" name="Group 28"/>
          <p:cNvGrpSpPr>
            <a:grpSpLocks/>
          </p:cNvGrpSpPr>
          <p:nvPr/>
        </p:nvGrpSpPr>
        <p:grpSpPr bwMode="auto">
          <a:xfrm>
            <a:off x="250825" y="804863"/>
            <a:ext cx="6192838" cy="2032000"/>
            <a:chOff x="0" y="0"/>
            <a:chExt cx="4039" cy="1409"/>
          </a:xfrm>
        </p:grpSpPr>
        <p:sp>
          <p:nvSpPr>
            <p:cNvPr id="24583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4039" cy="1409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1,2,3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4,5,6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584" name="Rectangle 30"/>
            <p:cNvSpPr>
              <a:spLocks noChangeArrowheads="1"/>
            </p:cNvSpPr>
            <p:nvPr/>
          </p:nvSpPr>
          <p:spPr bwMode="auto">
            <a:xfrm>
              <a:off x="276" y="495"/>
              <a:ext cx="3576" cy="33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85" name="Line 31"/>
            <p:cNvSpPr>
              <a:spLocks noChangeShapeType="1"/>
            </p:cNvSpPr>
            <p:nvPr/>
          </p:nvSpPr>
          <p:spPr bwMode="auto">
            <a:xfrm>
              <a:off x="900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6" name="Line 32"/>
            <p:cNvSpPr>
              <a:spLocks noChangeShapeType="1"/>
            </p:cNvSpPr>
            <p:nvPr/>
          </p:nvSpPr>
          <p:spPr bwMode="auto">
            <a:xfrm>
              <a:off x="1497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7" name="Line 33"/>
            <p:cNvSpPr>
              <a:spLocks noChangeShapeType="1"/>
            </p:cNvSpPr>
            <p:nvPr/>
          </p:nvSpPr>
          <p:spPr bwMode="auto">
            <a:xfrm>
              <a:off x="2094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8" name="Line 34"/>
            <p:cNvSpPr>
              <a:spLocks noChangeShapeType="1"/>
            </p:cNvSpPr>
            <p:nvPr/>
          </p:nvSpPr>
          <p:spPr bwMode="auto">
            <a:xfrm>
              <a:off x="2691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9" name="Line 35"/>
            <p:cNvSpPr>
              <a:spLocks noChangeShapeType="1"/>
            </p:cNvSpPr>
            <p:nvPr/>
          </p:nvSpPr>
          <p:spPr bwMode="auto">
            <a:xfrm>
              <a:off x="3288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90" name="Text Box 36"/>
            <p:cNvSpPr>
              <a:spLocks noChangeArrowheads="1"/>
            </p:cNvSpPr>
            <p:nvPr/>
          </p:nvSpPr>
          <p:spPr bwMode="auto">
            <a:xfrm>
              <a:off x="278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591" name="Text Box 37"/>
            <p:cNvSpPr>
              <a:spLocks noChangeArrowheads="1"/>
            </p:cNvSpPr>
            <p:nvPr/>
          </p:nvSpPr>
          <p:spPr bwMode="auto">
            <a:xfrm>
              <a:off x="87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592" name="Text Box 38"/>
            <p:cNvSpPr>
              <a:spLocks noChangeArrowheads="1"/>
            </p:cNvSpPr>
            <p:nvPr/>
          </p:nvSpPr>
          <p:spPr bwMode="auto">
            <a:xfrm>
              <a:off x="1474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593" name="Text Box 39"/>
            <p:cNvSpPr>
              <a:spLocks noChangeArrowheads="1"/>
            </p:cNvSpPr>
            <p:nvPr/>
          </p:nvSpPr>
          <p:spPr bwMode="auto">
            <a:xfrm>
              <a:off x="2071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594" name="Text Box 40"/>
            <p:cNvSpPr>
              <a:spLocks noChangeArrowheads="1"/>
            </p:cNvSpPr>
            <p:nvPr/>
          </p:nvSpPr>
          <p:spPr bwMode="auto">
            <a:xfrm>
              <a:off x="2669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595" name="Text Box 41"/>
            <p:cNvSpPr>
              <a:spLocks noChangeArrowheads="1"/>
            </p:cNvSpPr>
            <p:nvPr/>
          </p:nvSpPr>
          <p:spPr bwMode="auto">
            <a:xfrm>
              <a:off x="326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596" name="Text Box 42"/>
            <p:cNvSpPr>
              <a:spLocks noChangeArrowheads="1"/>
            </p:cNvSpPr>
            <p:nvPr/>
          </p:nvSpPr>
          <p:spPr bwMode="auto">
            <a:xfrm>
              <a:off x="531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7" name="Text Box 43"/>
            <p:cNvSpPr>
              <a:spLocks noChangeArrowheads="1"/>
            </p:cNvSpPr>
            <p:nvPr/>
          </p:nvSpPr>
          <p:spPr bwMode="auto">
            <a:xfrm>
              <a:off x="1116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8" name="Text Box 44"/>
            <p:cNvSpPr>
              <a:spLocks noChangeArrowheads="1"/>
            </p:cNvSpPr>
            <p:nvPr/>
          </p:nvSpPr>
          <p:spPr bwMode="auto">
            <a:xfrm>
              <a:off x="1702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9" name="Text Box 45"/>
            <p:cNvSpPr>
              <a:spLocks noChangeArrowheads="1"/>
            </p:cNvSpPr>
            <p:nvPr/>
          </p:nvSpPr>
          <p:spPr bwMode="auto">
            <a:xfrm>
              <a:off x="2287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0" name="Text Box 46"/>
            <p:cNvSpPr>
              <a:spLocks noChangeArrowheads="1"/>
            </p:cNvSpPr>
            <p:nvPr/>
          </p:nvSpPr>
          <p:spPr bwMode="auto">
            <a:xfrm>
              <a:off x="2873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1" name="Text Box 47"/>
            <p:cNvSpPr>
              <a:spLocks noChangeArrowheads="1"/>
            </p:cNvSpPr>
            <p:nvPr/>
          </p:nvSpPr>
          <p:spPr bwMode="auto">
            <a:xfrm>
              <a:off x="3459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6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602" name="AutoShape 48"/>
          <p:cNvSpPr>
            <a:spLocks noChangeArrowheads="1"/>
          </p:cNvSpPr>
          <p:nvPr/>
        </p:nvSpPr>
        <p:spPr bwMode="auto">
          <a:xfrm>
            <a:off x="6462713" y="765175"/>
            <a:ext cx="2070100" cy="544513"/>
          </a:xfrm>
          <a:prstGeom prst="cloudCallout">
            <a:avLst>
              <a:gd name="adj1" fmla="val -45523"/>
              <a:gd name="adj2" fmla="val 85977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全部初始化</a:t>
            </a:r>
            <a:endParaRPr lang="zh-CN" altLang="en-US"/>
          </a:p>
        </p:txBody>
      </p:sp>
      <p:grpSp>
        <p:nvGrpSpPr>
          <p:cNvPr id="24603" name="Group 51"/>
          <p:cNvGrpSpPr>
            <a:grpSpLocks/>
          </p:cNvGrpSpPr>
          <p:nvPr/>
        </p:nvGrpSpPr>
        <p:grpSpPr bwMode="auto">
          <a:xfrm>
            <a:off x="250825" y="2852738"/>
            <a:ext cx="6264275" cy="1973262"/>
            <a:chOff x="0" y="0"/>
            <a:chExt cx="4046" cy="1581"/>
          </a:xfrm>
        </p:grpSpPr>
        <p:sp>
          <p:nvSpPr>
            <p:cNvPr id="24604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4046" cy="158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605" name="Rectangle 53"/>
            <p:cNvSpPr>
              <a:spLocks noChangeArrowheads="1"/>
            </p:cNvSpPr>
            <p:nvPr/>
          </p:nvSpPr>
          <p:spPr bwMode="auto">
            <a:xfrm>
              <a:off x="265" y="567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6" name="Line 54"/>
            <p:cNvSpPr>
              <a:spLocks noChangeShapeType="1"/>
            </p:cNvSpPr>
            <p:nvPr/>
          </p:nvSpPr>
          <p:spPr bwMode="auto">
            <a:xfrm>
              <a:off x="901" y="575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7" name="Line 55"/>
            <p:cNvSpPr>
              <a:spLocks noChangeShapeType="1"/>
            </p:cNvSpPr>
            <p:nvPr/>
          </p:nvSpPr>
          <p:spPr bwMode="auto">
            <a:xfrm>
              <a:off x="1495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8" name="Line 56"/>
            <p:cNvSpPr>
              <a:spLocks noChangeShapeType="1"/>
            </p:cNvSpPr>
            <p:nvPr/>
          </p:nvSpPr>
          <p:spPr bwMode="auto">
            <a:xfrm>
              <a:off x="2089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9" name="Line 57"/>
            <p:cNvSpPr>
              <a:spLocks noChangeShapeType="1"/>
            </p:cNvSpPr>
            <p:nvPr/>
          </p:nvSpPr>
          <p:spPr bwMode="auto">
            <a:xfrm>
              <a:off x="2683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10" name="Line 58"/>
            <p:cNvSpPr>
              <a:spLocks noChangeShapeType="1"/>
            </p:cNvSpPr>
            <p:nvPr/>
          </p:nvSpPr>
          <p:spPr bwMode="auto">
            <a:xfrm>
              <a:off x="3277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11" name="Text Box 59"/>
            <p:cNvSpPr>
              <a:spLocks noChangeArrowheads="1"/>
            </p:cNvSpPr>
            <p:nvPr/>
          </p:nvSpPr>
          <p:spPr bwMode="auto">
            <a:xfrm>
              <a:off x="267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612" name="Text Box 60"/>
            <p:cNvSpPr>
              <a:spLocks noChangeArrowheads="1"/>
            </p:cNvSpPr>
            <p:nvPr/>
          </p:nvSpPr>
          <p:spPr bwMode="auto">
            <a:xfrm>
              <a:off x="86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613" name="Text Box 61"/>
            <p:cNvSpPr>
              <a:spLocks noChangeArrowheads="1"/>
            </p:cNvSpPr>
            <p:nvPr/>
          </p:nvSpPr>
          <p:spPr bwMode="auto">
            <a:xfrm>
              <a:off x="1463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614" name="Text Box 62"/>
            <p:cNvSpPr>
              <a:spLocks noChangeArrowheads="1"/>
            </p:cNvSpPr>
            <p:nvPr/>
          </p:nvSpPr>
          <p:spPr bwMode="auto">
            <a:xfrm>
              <a:off x="2060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615" name="Text Box 63"/>
            <p:cNvSpPr>
              <a:spLocks noChangeArrowheads="1"/>
            </p:cNvSpPr>
            <p:nvPr/>
          </p:nvSpPr>
          <p:spPr bwMode="auto">
            <a:xfrm>
              <a:off x="2658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616" name="Text Box 64"/>
            <p:cNvSpPr>
              <a:spLocks noChangeArrowheads="1"/>
            </p:cNvSpPr>
            <p:nvPr/>
          </p:nvSpPr>
          <p:spPr bwMode="auto">
            <a:xfrm>
              <a:off x="325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617" name="Text Box 65"/>
            <p:cNvSpPr>
              <a:spLocks noChangeArrowheads="1"/>
            </p:cNvSpPr>
            <p:nvPr/>
          </p:nvSpPr>
          <p:spPr bwMode="auto">
            <a:xfrm>
              <a:off x="520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18" name="Text Box 66"/>
            <p:cNvSpPr>
              <a:spLocks noChangeArrowheads="1"/>
            </p:cNvSpPr>
            <p:nvPr/>
          </p:nvSpPr>
          <p:spPr bwMode="auto">
            <a:xfrm>
              <a:off x="1105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19" name="Text Box 67"/>
            <p:cNvSpPr>
              <a:spLocks noChangeArrowheads="1"/>
            </p:cNvSpPr>
            <p:nvPr/>
          </p:nvSpPr>
          <p:spPr bwMode="auto">
            <a:xfrm>
              <a:off x="1691" y="612"/>
              <a:ext cx="200" cy="32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4620" name="Text Box 68"/>
            <p:cNvSpPr>
              <a:spLocks noChangeArrowheads="1"/>
            </p:cNvSpPr>
            <p:nvPr/>
          </p:nvSpPr>
          <p:spPr bwMode="auto">
            <a:xfrm>
              <a:off x="2276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1" name="Text Box 69"/>
            <p:cNvSpPr>
              <a:spLocks noChangeArrowheads="1"/>
            </p:cNvSpPr>
            <p:nvPr/>
          </p:nvSpPr>
          <p:spPr bwMode="auto">
            <a:xfrm>
              <a:off x="2862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4622" name="Text Box 70"/>
            <p:cNvSpPr>
              <a:spLocks noChangeArrowheads="1"/>
            </p:cNvSpPr>
            <p:nvPr/>
          </p:nvSpPr>
          <p:spPr bwMode="auto">
            <a:xfrm>
              <a:off x="3448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</p:grpSp>
      <p:sp>
        <p:nvSpPr>
          <p:cNvPr id="24623" name="AutoShape 71"/>
          <p:cNvSpPr>
            <a:spLocks noChangeArrowheads="1"/>
          </p:cNvSpPr>
          <p:nvPr/>
        </p:nvSpPr>
        <p:spPr bwMode="auto">
          <a:xfrm>
            <a:off x="6680200" y="2870200"/>
            <a:ext cx="2212975" cy="600075"/>
          </a:xfrm>
          <a:prstGeom prst="cloudCallout">
            <a:avLst>
              <a:gd name="adj1" fmla="val -54481"/>
              <a:gd name="adj2" fmla="val 140301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部分初始化</a:t>
            </a:r>
            <a:endParaRPr lang="zh-CN" altLang="en-US"/>
          </a:p>
        </p:txBody>
      </p:sp>
      <p:sp>
        <p:nvSpPr>
          <p:cNvPr id="24624" name="Rectangle 162"/>
          <p:cNvSpPr>
            <a:spLocks noChangeArrowheads="1"/>
          </p:cNvSpPr>
          <p:nvPr/>
        </p:nvSpPr>
        <p:spPr bwMode="auto">
          <a:xfrm>
            <a:off x="820738" y="0"/>
            <a:ext cx="8001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endParaRPr lang="zh-CN" altLang="zh-CN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24625" name="Group 73"/>
          <p:cNvGrpSpPr>
            <a:grpSpLocks/>
          </p:cNvGrpSpPr>
          <p:nvPr/>
        </p:nvGrpSpPr>
        <p:grpSpPr bwMode="auto">
          <a:xfrm>
            <a:off x="266700" y="4870450"/>
            <a:ext cx="6248400" cy="1868488"/>
            <a:chOff x="0" y="0"/>
            <a:chExt cx="4046" cy="1406"/>
          </a:xfrm>
        </p:grpSpPr>
        <p:sp>
          <p:nvSpPr>
            <p:cNvPr id="24626" name="Rectangle 74"/>
            <p:cNvSpPr>
              <a:spLocks noChangeArrowheads="1"/>
            </p:cNvSpPr>
            <p:nvPr/>
          </p:nvSpPr>
          <p:spPr bwMode="auto">
            <a:xfrm>
              <a:off x="0" y="0"/>
              <a:ext cx="4046" cy="1406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a[][3]=</a:t>
              </a:r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4,5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627" name="Rectangle 75"/>
            <p:cNvSpPr>
              <a:spLocks noChangeArrowheads="1"/>
            </p:cNvSpPr>
            <p:nvPr/>
          </p:nvSpPr>
          <p:spPr bwMode="auto">
            <a:xfrm>
              <a:off x="265" y="650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8" name="Line 76"/>
            <p:cNvSpPr>
              <a:spLocks noChangeShapeType="1"/>
            </p:cNvSpPr>
            <p:nvPr/>
          </p:nvSpPr>
          <p:spPr bwMode="auto">
            <a:xfrm>
              <a:off x="901" y="672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29" name="Line 77"/>
            <p:cNvSpPr>
              <a:spLocks noChangeShapeType="1"/>
            </p:cNvSpPr>
            <p:nvPr/>
          </p:nvSpPr>
          <p:spPr bwMode="auto">
            <a:xfrm>
              <a:off x="1495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0" name="Line 78"/>
            <p:cNvSpPr>
              <a:spLocks noChangeShapeType="1"/>
            </p:cNvSpPr>
            <p:nvPr/>
          </p:nvSpPr>
          <p:spPr bwMode="auto">
            <a:xfrm>
              <a:off x="2089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1" name="Line 79"/>
            <p:cNvSpPr>
              <a:spLocks noChangeShapeType="1"/>
            </p:cNvSpPr>
            <p:nvPr/>
          </p:nvSpPr>
          <p:spPr bwMode="auto">
            <a:xfrm>
              <a:off x="2683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2" name="Line 80"/>
            <p:cNvSpPr>
              <a:spLocks noChangeShapeType="1"/>
            </p:cNvSpPr>
            <p:nvPr/>
          </p:nvSpPr>
          <p:spPr bwMode="auto">
            <a:xfrm>
              <a:off x="3277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3" name="Text Box 81"/>
            <p:cNvSpPr>
              <a:spLocks noChangeArrowheads="1"/>
            </p:cNvSpPr>
            <p:nvPr/>
          </p:nvSpPr>
          <p:spPr bwMode="auto">
            <a:xfrm>
              <a:off x="267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634" name="Text Box 82"/>
            <p:cNvSpPr>
              <a:spLocks noChangeArrowheads="1"/>
            </p:cNvSpPr>
            <p:nvPr/>
          </p:nvSpPr>
          <p:spPr bwMode="auto">
            <a:xfrm>
              <a:off x="865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635" name="Text Box 83"/>
            <p:cNvSpPr>
              <a:spLocks noChangeArrowheads="1"/>
            </p:cNvSpPr>
            <p:nvPr/>
          </p:nvSpPr>
          <p:spPr bwMode="auto">
            <a:xfrm>
              <a:off x="1463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636" name="Text Box 84"/>
            <p:cNvSpPr>
              <a:spLocks noChangeArrowheads="1"/>
            </p:cNvSpPr>
            <p:nvPr/>
          </p:nvSpPr>
          <p:spPr bwMode="auto">
            <a:xfrm>
              <a:off x="2060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637" name="Text Box 85"/>
            <p:cNvSpPr>
              <a:spLocks noChangeArrowheads="1"/>
            </p:cNvSpPr>
            <p:nvPr/>
          </p:nvSpPr>
          <p:spPr bwMode="auto">
            <a:xfrm>
              <a:off x="2658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638" name="Text Box 86"/>
            <p:cNvSpPr>
              <a:spLocks noChangeArrowheads="1"/>
            </p:cNvSpPr>
            <p:nvPr/>
          </p:nvSpPr>
          <p:spPr bwMode="auto">
            <a:xfrm>
              <a:off x="3255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639" name="Text Box 87"/>
            <p:cNvSpPr>
              <a:spLocks noChangeArrowheads="1"/>
            </p:cNvSpPr>
            <p:nvPr/>
          </p:nvSpPr>
          <p:spPr bwMode="auto">
            <a:xfrm>
              <a:off x="520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0" name="Text Box 88"/>
            <p:cNvSpPr>
              <a:spLocks noChangeArrowheads="1"/>
            </p:cNvSpPr>
            <p:nvPr/>
          </p:nvSpPr>
          <p:spPr bwMode="auto">
            <a:xfrm>
              <a:off x="1105" y="709"/>
              <a:ext cx="20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4641" name="Text Box 89"/>
            <p:cNvSpPr>
              <a:spLocks noChangeArrowheads="1"/>
            </p:cNvSpPr>
            <p:nvPr/>
          </p:nvSpPr>
          <p:spPr bwMode="auto">
            <a:xfrm>
              <a:off x="1691" y="709"/>
              <a:ext cx="20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4642" name="Text Box 90"/>
            <p:cNvSpPr>
              <a:spLocks noChangeArrowheads="1"/>
            </p:cNvSpPr>
            <p:nvPr/>
          </p:nvSpPr>
          <p:spPr bwMode="auto">
            <a:xfrm>
              <a:off x="2276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3" name="Text Box 91"/>
            <p:cNvSpPr>
              <a:spLocks noChangeArrowheads="1"/>
            </p:cNvSpPr>
            <p:nvPr/>
          </p:nvSpPr>
          <p:spPr bwMode="auto">
            <a:xfrm>
              <a:off x="2862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4" name="Text Box 92"/>
            <p:cNvSpPr>
              <a:spLocks noChangeArrowheads="1"/>
            </p:cNvSpPr>
            <p:nvPr/>
          </p:nvSpPr>
          <p:spPr bwMode="auto">
            <a:xfrm>
              <a:off x="3448" y="709"/>
              <a:ext cx="20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</p:grpSp>
      <p:sp>
        <p:nvSpPr>
          <p:cNvPr id="24645" name="AutoShape 93"/>
          <p:cNvSpPr>
            <a:spLocks noChangeArrowheads="1"/>
          </p:cNvSpPr>
          <p:nvPr/>
        </p:nvSpPr>
        <p:spPr bwMode="auto">
          <a:xfrm>
            <a:off x="6661150" y="3787775"/>
            <a:ext cx="2270125" cy="1081088"/>
          </a:xfrm>
          <a:prstGeom prst="cloudCallout">
            <a:avLst>
              <a:gd name="adj1" fmla="val -37606"/>
              <a:gd name="adj2" fmla="val 114551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第一维</a:t>
            </a:r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长度省略初始化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2" grpId="0" bldLvl="0" animBg="1" autoUpdateAnimBg="0"/>
      <p:bldP spid="24623" grpId="0" bldLvl="0" animBg="1" autoUpdateAnimBg="0"/>
      <p:bldP spid="24645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0"/>
          <p:cNvGrpSpPr>
            <a:grpSpLocks/>
          </p:cNvGrpSpPr>
          <p:nvPr/>
        </p:nvGrpSpPr>
        <p:grpSpPr bwMode="auto">
          <a:xfrm>
            <a:off x="7086600" y="0"/>
            <a:ext cx="1662113" cy="476250"/>
            <a:chOff x="0" y="0"/>
            <a:chExt cx="960" cy="288"/>
          </a:xfrm>
        </p:grpSpPr>
        <p:sp>
          <p:nvSpPr>
            <p:cNvPr id="25603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04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5605" name="Rectangle 26"/>
          <p:cNvSpPr>
            <a:spLocks noChangeArrowheads="1"/>
          </p:cNvSpPr>
          <p:nvPr/>
        </p:nvSpPr>
        <p:spPr bwMode="auto">
          <a:xfrm>
            <a:off x="-23813" y="262182"/>
            <a:ext cx="8750301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二维数组元素的初始化（2）</a:t>
            </a:r>
          </a:p>
          <a:p>
            <a:pPr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数据在一个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{}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内，按数组的排列顺序对各元素赋初值</a:t>
            </a:r>
          </a:p>
        </p:txBody>
      </p:sp>
      <p:grpSp>
        <p:nvGrpSpPr>
          <p:cNvPr id="25606" name="Group 28"/>
          <p:cNvGrpSpPr>
            <a:grpSpLocks/>
          </p:cNvGrpSpPr>
          <p:nvPr/>
        </p:nvGrpSpPr>
        <p:grpSpPr bwMode="auto">
          <a:xfrm>
            <a:off x="250825" y="1784595"/>
            <a:ext cx="6192838" cy="2032000"/>
            <a:chOff x="0" y="0"/>
            <a:chExt cx="4039" cy="1409"/>
          </a:xfrm>
        </p:grpSpPr>
        <p:sp>
          <p:nvSpPr>
            <p:cNvPr id="25607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4039" cy="1409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a[2][3]={1,2,3,4,5};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5608" name="Rectangle 30"/>
            <p:cNvSpPr>
              <a:spLocks noChangeArrowheads="1"/>
            </p:cNvSpPr>
            <p:nvPr/>
          </p:nvSpPr>
          <p:spPr bwMode="auto">
            <a:xfrm>
              <a:off x="276" y="495"/>
              <a:ext cx="3576" cy="33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09" name="Line 31"/>
            <p:cNvSpPr>
              <a:spLocks noChangeShapeType="1"/>
            </p:cNvSpPr>
            <p:nvPr/>
          </p:nvSpPr>
          <p:spPr bwMode="auto">
            <a:xfrm>
              <a:off x="900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0" name="Line 32"/>
            <p:cNvSpPr>
              <a:spLocks noChangeShapeType="1"/>
            </p:cNvSpPr>
            <p:nvPr/>
          </p:nvSpPr>
          <p:spPr bwMode="auto">
            <a:xfrm>
              <a:off x="1497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1" name="Line 33"/>
            <p:cNvSpPr>
              <a:spLocks noChangeShapeType="1"/>
            </p:cNvSpPr>
            <p:nvPr/>
          </p:nvSpPr>
          <p:spPr bwMode="auto">
            <a:xfrm>
              <a:off x="2094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2" name="Line 34"/>
            <p:cNvSpPr>
              <a:spLocks noChangeShapeType="1"/>
            </p:cNvSpPr>
            <p:nvPr/>
          </p:nvSpPr>
          <p:spPr bwMode="auto">
            <a:xfrm>
              <a:off x="2691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3" name="Line 35"/>
            <p:cNvSpPr>
              <a:spLocks noChangeShapeType="1"/>
            </p:cNvSpPr>
            <p:nvPr/>
          </p:nvSpPr>
          <p:spPr bwMode="auto">
            <a:xfrm>
              <a:off x="3288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4" name="Text Box 36"/>
            <p:cNvSpPr>
              <a:spLocks noChangeArrowheads="1"/>
            </p:cNvSpPr>
            <p:nvPr/>
          </p:nvSpPr>
          <p:spPr bwMode="auto">
            <a:xfrm>
              <a:off x="278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5" name="Text Box 37"/>
            <p:cNvSpPr>
              <a:spLocks noChangeArrowheads="1"/>
            </p:cNvSpPr>
            <p:nvPr/>
          </p:nvSpPr>
          <p:spPr bwMode="auto">
            <a:xfrm>
              <a:off x="87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6" name="Text Box 38"/>
            <p:cNvSpPr>
              <a:spLocks noChangeArrowheads="1"/>
            </p:cNvSpPr>
            <p:nvPr/>
          </p:nvSpPr>
          <p:spPr bwMode="auto">
            <a:xfrm>
              <a:off x="1474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7" name="Text Box 39"/>
            <p:cNvSpPr>
              <a:spLocks noChangeArrowheads="1"/>
            </p:cNvSpPr>
            <p:nvPr/>
          </p:nvSpPr>
          <p:spPr bwMode="auto">
            <a:xfrm>
              <a:off x="2071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8" name="Text Box 40"/>
            <p:cNvSpPr>
              <a:spLocks noChangeArrowheads="1"/>
            </p:cNvSpPr>
            <p:nvPr/>
          </p:nvSpPr>
          <p:spPr bwMode="auto">
            <a:xfrm>
              <a:off x="2669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9" name="Text Box 41"/>
            <p:cNvSpPr>
              <a:spLocks noChangeArrowheads="1"/>
            </p:cNvSpPr>
            <p:nvPr/>
          </p:nvSpPr>
          <p:spPr bwMode="auto">
            <a:xfrm>
              <a:off x="326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20" name="Text Box 42"/>
            <p:cNvSpPr>
              <a:spLocks noChangeArrowheads="1"/>
            </p:cNvSpPr>
            <p:nvPr/>
          </p:nvSpPr>
          <p:spPr bwMode="auto">
            <a:xfrm>
              <a:off x="531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</a:p>
          </p:txBody>
        </p:sp>
        <p:sp>
          <p:nvSpPr>
            <p:cNvPr id="25621" name="Text Box 43"/>
            <p:cNvSpPr>
              <a:spLocks noChangeArrowheads="1"/>
            </p:cNvSpPr>
            <p:nvPr/>
          </p:nvSpPr>
          <p:spPr bwMode="auto">
            <a:xfrm>
              <a:off x="1116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</a:p>
          </p:txBody>
        </p:sp>
        <p:sp>
          <p:nvSpPr>
            <p:cNvPr id="25622" name="Text Box 44"/>
            <p:cNvSpPr>
              <a:spLocks noChangeArrowheads="1"/>
            </p:cNvSpPr>
            <p:nvPr/>
          </p:nvSpPr>
          <p:spPr bwMode="auto">
            <a:xfrm>
              <a:off x="1702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</a:p>
          </p:txBody>
        </p:sp>
        <p:sp>
          <p:nvSpPr>
            <p:cNvPr id="25623" name="Text Box 45"/>
            <p:cNvSpPr>
              <a:spLocks noChangeArrowheads="1"/>
            </p:cNvSpPr>
            <p:nvPr/>
          </p:nvSpPr>
          <p:spPr bwMode="auto">
            <a:xfrm>
              <a:off x="2287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</a:p>
          </p:txBody>
        </p:sp>
        <p:sp>
          <p:nvSpPr>
            <p:cNvPr id="25624" name="Text Box 46"/>
            <p:cNvSpPr>
              <a:spLocks noChangeArrowheads="1"/>
            </p:cNvSpPr>
            <p:nvPr/>
          </p:nvSpPr>
          <p:spPr bwMode="auto">
            <a:xfrm>
              <a:off x="2873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</a:p>
          </p:txBody>
        </p:sp>
        <p:sp>
          <p:nvSpPr>
            <p:cNvPr id="25625" name="Text Box 47"/>
            <p:cNvSpPr>
              <a:spLocks noChangeArrowheads="1"/>
            </p:cNvSpPr>
            <p:nvPr/>
          </p:nvSpPr>
          <p:spPr bwMode="auto">
            <a:xfrm>
              <a:off x="3459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25626" name="Group 51"/>
          <p:cNvGrpSpPr>
            <a:grpSpLocks/>
          </p:cNvGrpSpPr>
          <p:nvPr/>
        </p:nvGrpSpPr>
        <p:grpSpPr bwMode="auto">
          <a:xfrm>
            <a:off x="250825" y="3903908"/>
            <a:ext cx="6264275" cy="1973262"/>
            <a:chOff x="0" y="0"/>
            <a:chExt cx="4046" cy="1581"/>
          </a:xfrm>
        </p:grpSpPr>
        <p:sp>
          <p:nvSpPr>
            <p:cNvPr id="25627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4046" cy="158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a[][3]={1,2,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3,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4};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5628" name="Rectangle 53"/>
            <p:cNvSpPr>
              <a:spLocks noChangeArrowheads="1"/>
            </p:cNvSpPr>
            <p:nvPr/>
          </p:nvSpPr>
          <p:spPr bwMode="auto">
            <a:xfrm>
              <a:off x="265" y="567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9" name="Line 54"/>
            <p:cNvSpPr>
              <a:spLocks noChangeShapeType="1"/>
            </p:cNvSpPr>
            <p:nvPr/>
          </p:nvSpPr>
          <p:spPr bwMode="auto">
            <a:xfrm>
              <a:off x="901" y="575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0" name="Line 55"/>
            <p:cNvSpPr>
              <a:spLocks noChangeShapeType="1"/>
            </p:cNvSpPr>
            <p:nvPr/>
          </p:nvSpPr>
          <p:spPr bwMode="auto">
            <a:xfrm>
              <a:off x="1495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1" name="Line 56"/>
            <p:cNvSpPr>
              <a:spLocks noChangeShapeType="1"/>
            </p:cNvSpPr>
            <p:nvPr/>
          </p:nvSpPr>
          <p:spPr bwMode="auto">
            <a:xfrm>
              <a:off x="2089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2" name="Line 57"/>
            <p:cNvSpPr>
              <a:spLocks noChangeShapeType="1"/>
            </p:cNvSpPr>
            <p:nvPr/>
          </p:nvSpPr>
          <p:spPr bwMode="auto">
            <a:xfrm>
              <a:off x="2683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3" name="Line 58"/>
            <p:cNvSpPr>
              <a:spLocks noChangeShapeType="1"/>
            </p:cNvSpPr>
            <p:nvPr/>
          </p:nvSpPr>
          <p:spPr bwMode="auto">
            <a:xfrm>
              <a:off x="3277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4" name="Text Box 59"/>
            <p:cNvSpPr>
              <a:spLocks noChangeArrowheads="1"/>
            </p:cNvSpPr>
            <p:nvPr/>
          </p:nvSpPr>
          <p:spPr bwMode="auto">
            <a:xfrm>
              <a:off x="267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5" name="Text Box 60"/>
            <p:cNvSpPr>
              <a:spLocks noChangeArrowheads="1"/>
            </p:cNvSpPr>
            <p:nvPr/>
          </p:nvSpPr>
          <p:spPr bwMode="auto">
            <a:xfrm>
              <a:off x="86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6" name="Text Box 61"/>
            <p:cNvSpPr>
              <a:spLocks noChangeArrowheads="1"/>
            </p:cNvSpPr>
            <p:nvPr/>
          </p:nvSpPr>
          <p:spPr bwMode="auto">
            <a:xfrm>
              <a:off x="1463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7" name="Text Box 62"/>
            <p:cNvSpPr>
              <a:spLocks noChangeArrowheads="1"/>
            </p:cNvSpPr>
            <p:nvPr/>
          </p:nvSpPr>
          <p:spPr bwMode="auto">
            <a:xfrm>
              <a:off x="2060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8" name="Text Box 63"/>
            <p:cNvSpPr>
              <a:spLocks noChangeArrowheads="1"/>
            </p:cNvSpPr>
            <p:nvPr/>
          </p:nvSpPr>
          <p:spPr bwMode="auto">
            <a:xfrm>
              <a:off x="2658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9" name="Text Box 64"/>
            <p:cNvSpPr>
              <a:spLocks noChangeArrowheads="1"/>
            </p:cNvSpPr>
            <p:nvPr/>
          </p:nvSpPr>
          <p:spPr bwMode="auto">
            <a:xfrm>
              <a:off x="325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40" name="Text Box 65"/>
            <p:cNvSpPr>
              <a:spLocks noChangeArrowheads="1"/>
            </p:cNvSpPr>
            <p:nvPr/>
          </p:nvSpPr>
          <p:spPr bwMode="auto">
            <a:xfrm>
              <a:off x="520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</a:p>
          </p:txBody>
        </p:sp>
        <p:sp>
          <p:nvSpPr>
            <p:cNvPr id="25641" name="Text Box 66"/>
            <p:cNvSpPr>
              <a:spLocks noChangeArrowheads="1"/>
            </p:cNvSpPr>
            <p:nvPr/>
          </p:nvSpPr>
          <p:spPr bwMode="auto">
            <a:xfrm>
              <a:off x="1105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</a:p>
          </p:txBody>
        </p:sp>
        <p:sp>
          <p:nvSpPr>
            <p:cNvPr id="25642" name="Text Box 67"/>
            <p:cNvSpPr>
              <a:spLocks noChangeArrowheads="1"/>
            </p:cNvSpPr>
            <p:nvPr/>
          </p:nvSpPr>
          <p:spPr bwMode="auto">
            <a:xfrm>
              <a:off x="1691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</a:p>
          </p:txBody>
        </p:sp>
        <p:sp>
          <p:nvSpPr>
            <p:cNvPr id="25643" name="Text Box 68"/>
            <p:cNvSpPr>
              <a:spLocks noChangeArrowheads="1"/>
            </p:cNvSpPr>
            <p:nvPr/>
          </p:nvSpPr>
          <p:spPr bwMode="auto">
            <a:xfrm>
              <a:off x="2276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</a:p>
          </p:txBody>
        </p:sp>
        <p:sp>
          <p:nvSpPr>
            <p:cNvPr id="25644" name="Text Box 69"/>
            <p:cNvSpPr>
              <a:spLocks noChangeArrowheads="1"/>
            </p:cNvSpPr>
            <p:nvPr/>
          </p:nvSpPr>
          <p:spPr bwMode="auto">
            <a:xfrm>
              <a:off x="2862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5645" name="Text Box 70"/>
            <p:cNvSpPr>
              <a:spLocks noChangeArrowheads="1"/>
            </p:cNvSpPr>
            <p:nvPr/>
          </p:nvSpPr>
          <p:spPr bwMode="auto">
            <a:xfrm>
              <a:off x="3448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</p:grpSp>
      <p:sp>
        <p:nvSpPr>
          <p:cNvPr id="25646" name="Rectangle 162"/>
          <p:cNvSpPr>
            <a:spLocks noChangeArrowheads="1"/>
          </p:cNvSpPr>
          <p:nvPr/>
        </p:nvSpPr>
        <p:spPr bwMode="auto">
          <a:xfrm>
            <a:off x="820738" y="0"/>
            <a:ext cx="8001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endParaRPr lang="zh-CN" altLang="zh-CN" sz="36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0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1002" cy="288"/>
          </a:xfrm>
        </p:grpSpPr>
        <p:sp>
          <p:nvSpPr>
            <p:cNvPr id="26627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6628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6629" name="Rectangle 27"/>
          <p:cNvSpPr>
            <a:spLocks noChangeArrowheads="1"/>
          </p:cNvSpPr>
          <p:nvPr/>
        </p:nvSpPr>
        <p:spPr bwMode="auto">
          <a:xfrm>
            <a:off x="266700" y="0"/>
            <a:ext cx="73152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endParaRPr lang="zh-CN" altLang="zh-CN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6631" name="组合 3"/>
          <p:cNvGrpSpPr>
            <a:grpSpLocks/>
          </p:cNvGrpSpPr>
          <p:nvPr/>
        </p:nvGrpSpPr>
        <p:grpSpPr bwMode="auto">
          <a:xfrm>
            <a:off x="5221288" y="1414463"/>
            <a:ext cx="3095625" cy="1008062"/>
            <a:chOff x="0" y="0"/>
            <a:chExt cx="3312741" cy="1437572"/>
          </a:xfrm>
        </p:grpSpPr>
        <p:sp>
          <p:nvSpPr>
            <p:cNvPr id="26632" name="矩形 1"/>
            <p:cNvSpPr>
              <a:spLocks/>
            </p:cNvSpPr>
            <p:nvPr/>
          </p:nvSpPr>
          <p:spPr bwMode="auto">
            <a:xfrm>
              <a:off x="0" y="0"/>
              <a:ext cx="3312741" cy="1437572"/>
            </a:xfrm>
            <a:prstGeom prst="rect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zh-CN" altLang="zh-CN" b="1" i="1">
                <a:solidFill>
                  <a:schemeClr val="bg2"/>
                </a:solidFill>
                <a:sym typeface="Tahoma" pitchFamily="34" charset="0"/>
              </a:endParaRPr>
            </a:p>
          </p:txBody>
        </p:sp>
        <p:grpSp>
          <p:nvGrpSpPr>
            <p:cNvPr id="26633" name="组合 2"/>
            <p:cNvGrpSpPr>
              <a:grpSpLocks/>
            </p:cNvGrpSpPr>
            <p:nvPr/>
          </p:nvGrpSpPr>
          <p:grpSpPr bwMode="auto">
            <a:xfrm>
              <a:off x="0" y="25332"/>
              <a:ext cx="3168725" cy="1315129"/>
              <a:chOff x="0" y="0"/>
              <a:chExt cx="3168725" cy="1340461"/>
            </a:xfrm>
          </p:grpSpPr>
          <p:grpSp>
            <p:nvGrpSpPr>
              <p:cNvPr id="26634" name="Group 45"/>
              <p:cNvGrpSpPr>
                <a:grpSpLocks/>
              </p:cNvGrpSpPr>
              <p:nvPr/>
            </p:nvGrpSpPr>
            <p:grpSpPr bwMode="auto">
              <a:xfrm>
                <a:off x="0" y="104002"/>
                <a:ext cx="1485186" cy="954501"/>
                <a:chOff x="0" y="0"/>
                <a:chExt cx="906" cy="413"/>
              </a:xfrm>
            </p:grpSpPr>
            <p:sp>
              <p:nvSpPr>
                <p:cNvPr id="26635" name="Text Box 31"/>
                <p:cNvSpPr>
                  <a:spLocks noChangeArrowheads="1"/>
                </p:cNvSpPr>
                <p:nvPr/>
              </p:nvSpPr>
              <p:spPr bwMode="auto">
                <a:xfrm>
                  <a:off x="0" y="91"/>
                  <a:ext cx="299" cy="1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a=</a:t>
                  </a:r>
                  <a:endParaRPr lang="zh-CN" altLang="en-US"/>
                </a:p>
              </p:txBody>
            </p:sp>
            <p:sp>
              <p:nvSpPr>
                <p:cNvPr id="26636" name="Text Box 32"/>
                <p:cNvSpPr>
                  <a:spLocks noChangeArrowheads="1"/>
                </p:cNvSpPr>
                <p:nvPr/>
              </p:nvSpPr>
              <p:spPr bwMode="auto">
                <a:xfrm>
                  <a:off x="314" y="0"/>
                  <a:ext cx="504" cy="3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1  2  3</a:t>
                  </a:r>
                  <a:endParaRPr lang="zh-CN" alt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 dirty="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4  5  6</a:t>
                  </a:r>
                  <a:endParaRPr lang="zh-CN" altLang="en-US" dirty="0"/>
                </a:p>
              </p:txBody>
            </p:sp>
            <p:sp>
              <p:nvSpPr>
                <p:cNvPr id="26637" name="AutoShape 33"/>
                <p:cNvSpPr>
                  <a:spLocks/>
                </p:cNvSpPr>
                <p:nvPr/>
              </p:nvSpPr>
              <p:spPr bwMode="auto">
                <a:xfrm>
                  <a:off x="272" y="91"/>
                  <a:ext cx="51" cy="322"/>
                </a:xfrm>
                <a:prstGeom prst="leftBracket">
                  <a:avLst>
                    <a:gd name="adj" fmla="val 52585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38" name="AutoShape 34"/>
                <p:cNvSpPr>
                  <a:spLocks/>
                </p:cNvSpPr>
                <p:nvPr/>
              </p:nvSpPr>
              <p:spPr bwMode="auto">
                <a:xfrm>
                  <a:off x="843" y="74"/>
                  <a:ext cx="63" cy="310"/>
                </a:xfrm>
                <a:prstGeom prst="rightBracket">
                  <a:avLst>
                    <a:gd name="adj" fmla="val 40983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</p:grpSp>
          <p:grpSp>
            <p:nvGrpSpPr>
              <p:cNvPr id="26639" name="Group 44"/>
              <p:cNvGrpSpPr>
                <a:grpSpLocks/>
              </p:cNvGrpSpPr>
              <p:nvPr/>
            </p:nvGrpSpPr>
            <p:grpSpPr bwMode="auto">
              <a:xfrm>
                <a:off x="1785174" y="0"/>
                <a:ext cx="1383551" cy="1340461"/>
                <a:chOff x="0" y="0"/>
                <a:chExt cx="844" cy="580"/>
              </a:xfrm>
            </p:grpSpPr>
            <p:sp>
              <p:nvSpPr>
                <p:cNvPr id="26640" name="Text Box 36"/>
                <p:cNvSpPr>
                  <a:spLocks noChangeArrowheads="1"/>
                </p:cNvSpPr>
                <p:nvPr/>
              </p:nvSpPr>
              <p:spPr bwMode="auto">
                <a:xfrm>
                  <a:off x="0" y="150"/>
                  <a:ext cx="279" cy="1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b=</a:t>
                  </a:r>
                  <a:endParaRPr lang="zh-CN" altLang="en-US"/>
                </a:p>
              </p:txBody>
            </p:sp>
            <p:sp>
              <p:nvSpPr>
                <p:cNvPr id="26641" name="Text Box 37"/>
                <p:cNvSpPr>
                  <a:spLocks noChangeArrowheads="1"/>
                </p:cNvSpPr>
                <p:nvPr/>
              </p:nvSpPr>
              <p:spPr bwMode="auto">
                <a:xfrm>
                  <a:off x="384" y="0"/>
                  <a:ext cx="386" cy="4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1   4</a:t>
                  </a:r>
                  <a:endParaRPr lang="zh-CN" alt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2   5</a:t>
                  </a:r>
                  <a:endParaRPr lang="zh-CN" alt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3   6</a:t>
                  </a:r>
                  <a:endParaRPr lang="zh-CN" altLang="en-US"/>
                </a:p>
              </p:txBody>
            </p:sp>
            <p:sp>
              <p:nvSpPr>
                <p:cNvPr id="26642" name="AutoShape 38"/>
                <p:cNvSpPr>
                  <a:spLocks/>
                </p:cNvSpPr>
                <p:nvPr/>
              </p:nvSpPr>
              <p:spPr bwMode="auto">
                <a:xfrm>
                  <a:off x="336" y="74"/>
                  <a:ext cx="75" cy="506"/>
                </a:xfrm>
                <a:prstGeom prst="leftBracket">
                  <a:avLst>
                    <a:gd name="adj" fmla="val 56191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43" name="AutoShape 39"/>
                <p:cNvSpPr>
                  <a:spLocks/>
                </p:cNvSpPr>
                <p:nvPr/>
              </p:nvSpPr>
              <p:spPr bwMode="auto">
                <a:xfrm>
                  <a:off x="769" y="63"/>
                  <a:ext cx="75" cy="517"/>
                </a:xfrm>
                <a:prstGeom prst="rightBracket">
                  <a:avLst>
                    <a:gd name="adj" fmla="val 57413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</p:grpSp>
        </p:grpSp>
      </p:grpSp>
      <p:grpSp>
        <p:nvGrpSpPr>
          <p:cNvPr id="26644" name="Group 40"/>
          <p:cNvGrpSpPr>
            <a:grpSpLocks/>
          </p:cNvGrpSpPr>
          <p:nvPr/>
        </p:nvGrpSpPr>
        <p:grpSpPr bwMode="auto">
          <a:xfrm>
            <a:off x="690563" y="1470025"/>
            <a:ext cx="8186737" cy="4511675"/>
            <a:chOff x="0" y="0"/>
            <a:chExt cx="5157" cy="2842"/>
          </a:xfrm>
        </p:grpSpPr>
        <p:sp>
          <p:nvSpPr>
            <p:cNvPr id="26645" name="Text Box 41"/>
            <p:cNvSpPr>
              <a:spLocks noChangeArrowheads="1"/>
            </p:cNvSpPr>
            <p:nvPr/>
          </p:nvSpPr>
          <p:spPr bwMode="auto">
            <a:xfrm>
              <a:off x="0" y="0"/>
              <a:ext cx="2686" cy="284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#include &lt;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stdio.h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&gt;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void main()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{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a[2][3]={{1,2,3},{4,5,6}};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b[3][2],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i,j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("array a:\n");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for(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=0;i&lt;=1;i++)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    {   for(j=0;j&lt;=2;j++)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{   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("%5d",a[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][j]);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    b[j][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]=a[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][j];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}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("\n");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    }    </a:t>
              </a:r>
              <a:endParaRPr lang="zh-CN" altLang="en-US" dirty="0"/>
            </a:p>
          </p:txBody>
        </p:sp>
        <p:sp>
          <p:nvSpPr>
            <p:cNvPr id="26646" name="Text Box 42"/>
            <p:cNvSpPr>
              <a:spLocks noChangeArrowheads="1"/>
            </p:cNvSpPr>
            <p:nvPr/>
          </p:nvSpPr>
          <p:spPr bwMode="auto">
            <a:xfrm>
              <a:off x="2678" y="1007"/>
              <a:ext cx="2479" cy="169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 err="1" smtClean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("array b:\n");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for(i=0;i&lt;=2;i++)</a:t>
              </a:r>
              <a:endPara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    {   for(j=0;j&lt;=1;j++)</a:t>
              </a:r>
              <a:endPara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	   </a:t>
              </a:r>
              <a:r>
                <a:rPr lang="en-US" dirty="0" err="1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("%5d",b[i][j]);</a:t>
              </a:r>
              <a:endPara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         </a:t>
              </a:r>
              <a:r>
                <a:rPr lang="en-US" dirty="0" err="1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("\n");</a:t>
              </a:r>
              <a:endPara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    }</a:t>
              </a: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}</a:t>
              </a:r>
              <a:endParaRPr lang="zh-CN" altLang="en-US" dirty="0"/>
            </a:p>
          </p:txBody>
        </p:sp>
      </p:grpSp>
      <p:sp>
        <p:nvSpPr>
          <p:cNvPr id="26647" name="Rectangle 43"/>
          <p:cNvSpPr>
            <a:spLocks noChangeArrowheads="1"/>
          </p:cNvSpPr>
          <p:nvPr/>
        </p:nvSpPr>
        <p:spPr bwMode="auto">
          <a:xfrm>
            <a:off x="1143000" y="144670"/>
            <a:ext cx="2133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程序举例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ChangeArrowheads="1"/>
          </p:cNvSpPr>
          <p:nvPr/>
        </p:nvSpPr>
        <p:spPr bwMode="auto">
          <a:xfrm>
            <a:off x="1763713" y="1484313"/>
            <a:ext cx="4495800" cy="4343400"/>
          </a:xfrm>
          <a:prstGeom prst="roundRect">
            <a:avLst>
              <a:gd name="adj" fmla="val 12278"/>
            </a:avLst>
          </a:prstGeom>
          <a:solidFill>
            <a:srgbClr val="C1EAFF"/>
          </a:solidFill>
          <a:ln w="19050" cmpd="sng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7651" name="Text Box 3"/>
          <p:cNvSpPr>
            <a:spLocks noChangeArrowheads="1"/>
          </p:cNvSpPr>
          <p:nvPr/>
        </p:nvSpPr>
        <p:spPr bwMode="auto">
          <a:xfrm>
            <a:off x="2484438" y="1773238"/>
            <a:ext cx="3352800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array a: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1   2   3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4   5   6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array b: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1   4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2   5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3   6</a:t>
            </a:r>
            <a:endParaRPr lang="zh-CN" altLang="en-US"/>
          </a:p>
        </p:txBody>
      </p:sp>
      <p:grpSp>
        <p:nvGrpSpPr>
          <p:cNvPr id="27652" name="Group 12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2" cy="288"/>
          </a:xfrm>
        </p:grpSpPr>
        <p:sp>
          <p:nvSpPr>
            <p:cNvPr id="27653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7654" name="Rectangle 1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7655" name="Text Box 18"/>
          <p:cNvSpPr>
            <a:spLocks noChangeArrowheads="1"/>
          </p:cNvSpPr>
          <p:nvPr/>
        </p:nvSpPr>
        <p:spPr bwMode="auto">
          <a:xfrm>
            <a:off x="1619250" y="260350"/>
            <a:ext cx="216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ea typeface="隶书" pitchFamily="49" charset="-122"/>
              </a:rPr>
              <a:t>运行结果</a:t>
            </a:r>
            <a:r>
              <a:rPr lang="zh-CN" altLang="en-US" dirty="0">
                <a:solidFill>
                  <a:srgbClr val="C00000"/>
                </a:solidFill>
                <a:ea typeface="隶书" pitchFamily="49" charset="-122"/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7662" name="Picture 25" descr="sss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868863"/>
            <a:ext cx="1252537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3" name="Text Box 26"/>
          <p:cNvSpPr>
            <a:spLocks noChangeArrowheads="1"/>
          </p:cNvSpPr>
          <p:nvPr/>
        </p:nvSpPr>
        <p:spPr bwMode="auto">
          <a:xfrm>
            <a:off x="6877050" y="4797425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sym typeface="Arial" pitchFamily="34" charset="0"/>
              </a:rPr>
              <a:t>  </a:t>
            </a:r>
            <a:r>
              <a:rPr lang="en-US">
                <a:solidFill>
                  <a:srgbClr val="FFFFFF"/>
                </a:solidFill>
                <a:latin typeface="Monotype Corsiva" pitchFamily="66" charset="0"/>
                <a:sym typeface="Monotype Corsiva" pitchFamily="66" charset="0"/>
              </a:rPr>
              <a:t>!!?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ldLvl="0" animBg="1" autoUpdateAnimBg="0"/>
      <p:bldP spid="27651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ChangeArrowheads="1"/>
          </p:cNvSpPr>
          <p:nvPr/>
        </p:nvSpPr>
        <p:spPr bwMode="auto">
          <a:xfrm>
            <a:off x="1200150" y="1752600"/>
            <a:ext cx="6915150" cy="3467100"/>
          </a:xfrm>
          <a:prstGeom prst="roundRect">
            <a:avLst>
              <a:gd name="adj" fmla="val 14144"/>
            </a:avLst>
          </a:prstGeom>
          <a:solidFill>
            <a:schemeClr val="tx1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1028700" y="1371600"/>
            <a:ext cx="1238250" cy="590550"/>
          </a:xfrm>
          <a:prstGeom prst="hexagon">
            <a:avLst>
              <a:gd name="adj" fmla="val 29830"/>
              <a:gd name="vf" fmla="val 115470"/>
            </a:avLst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676" name="Text Box 4"/>
          <p:cNvSpPr>
            <a:spLocks noChangeArrowheads="1"/>
          </p:cNvSpPr>
          <p:nvPr/>
        </p:nvSpPr>
        <p:spPr bwMode="auto">
          <a:xfrm>
            <a:off x="1162050" y="1390650"/>
            <a:ext cx="133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注意：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28677" name="Picture 5" descr="EXCL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461962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>
            <a:spLocks noChangeArrowheads="1"/>
          </p:cNvSpPr>
          <p:nvPr/>
        </p:nvSpPr>
        <p:spPr bwMode="auto">
          <a:xfrm>
            <a:off x="1482725" y="2171700"/>
            <a:ext cx="6346825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 数组元素数据的输入必须以循环方式进行或者定义时置初值。</a:t>
            </a:r>
            <a:endParaRPr lang="zh-CN" altLang="en-US" sz="28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466850" y="3600450"/>
            <a:ext cx="65230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 二维数组一般用二重循环对每个元素赋值。 </a:t>
            </a:r>
            <a:endParaRPr lang="zh-CN" altLang="en-US" dirty="0"/>
          </a:p>
        </p:txBody>
      </p:sp>
      <p:grpSp>
        <p:nvGrpSpPr>
          <p:cNvPr id="28680" name="Group 15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28681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8682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0"/>
          <p:cNvSpPr>
            <a:spLocks noChangeArrowheads="1"/>
          </p:cNvSpPr>
          <p:nvPr/>
        </p:nvSpPr>
        <p:spPr bwMode="auto">
          <a:xfrm>
            <a:off x="684213" y="496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9699" name="组合 1"/>
          <p:cNvGrpSpPr>
            <a:grpSpLocks/>
          </p:cNvGrpSpPr>
          <p:nvPr/>
        </p:nvGrpSpPr>
        <p:grpSpPr bwMode="auto">
          <a:xfrm>
            <a:off x="323850" y="1077913"/>
            <a:ext cx="4419600" cy="4151312"/>
            <a:chOff x="0" y="0"/>
            <a:chExt cx="4419600" cy="4151313"/>
          </a:xfrm>
        </p:grpSpPr>
        <p:sp>
          <p:nvSpPr>
            <p:cNvPr id="29700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4419600" cy="4151313"/>
            </a:xfrm>
            <a:prstGeom prst="rect">
              <a:avLst/>
            </a:prstGeom>
            <a:solidFill>
              <a:schemeClr val="bg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1" name="Line 33"/>
            <p:cNvSpPr>
              <a:spLocks noChangeShapeType="1"/>
            </p:cNvSpPr>
            <p:nvPr/>
          </p:nvSpPr>
          <p:spPr bwMode="auto">
            <a:xfrm>
              <a:off x="0" y="533400"/>
              <a:ext cx="4419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2" name="Line 34"/>
            <p:cNvSpPr>
              <a:spLocks noChangeShapeType="1"/>
            </p:cNvSpPr>
            <p:nvPr/>
          </p:nvSpPr>
          <p:spPr bwMode="auto">
            <a:xfrm>
              <a:off x="609600" y="1066800"/>
              <a:ext cx="38100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3" name="Line 35"/>
            <p:cNvSpPr>
              <a:spLocks noChangeShapeType="1"/>
            </p:cNvSpPr>
            <p:nvPr/>
          </p:nvSpPr>
          <p:spPr bwMode="auto">
            <a:xfrm>
              <a:off x="1143000" y="1559694"/>
              <a:ext cx="3276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4" name="Line 36"/>
            <p:cNvSpPr>
              <a:spLocks noChangeShapeType="1"/>
            </p:cNvSpPr>
            <p:nvPr/>
          </p:nvSpPr>
          <p:spPr bwMode="auto">
            <a:xfrm>
              <a:off x="1143000" y="2207766"/>
              <a:ext cx="3276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5" name="Line 37"/>
            <p:cNvSpPr>
              <a:spLocks noChangeShapeType="1"/>
            </p:cNvSpPr>
            <p:nvPr/>
          </p:nvSpPr>
          <p:spPr bwMode="auto">
            <a:xfrm>
              <a:off x="609600" y="1066800"/>
              <a:ext cx="1" cy="245903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6" name="Line 38"/>
            <p:cNvSpPr>
              <a:spLocks noChangeShapeType="1"/>
            </p:cNvSpPr>
            <p:nvPr/>
          </p:nvSpPr>
          <p:spPr bwMode="auto">
            <a:xfrm>
              <a:off x="1143000" y="1584325"/>
              <a:ext cx="1" cy="194151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7" name="Line 39"/>
            <p:cNvSpPr>
              <a:spLocks noChangeShapeType="1"/>
            </p:cNvSpPr>
            <p:nvPr/>
          </p:nvSpPr>
          <p:spPr bwMode="auto">
            <a:xfrm>
              <a:off x="2817813" y="2207766"/>
              <a:ext cx="1588" cy="131807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8" name="Line 40"/>
            <p:cNvSpPr>
              <a:spLocks noChangeShapeType="1"/>
            </p:cNvSpPr>
            <p:nvPr/>
          </p:nvSpPr>
          <p:spPr bwMode="auto">
            <a:xfrm>
              <a:off x="0" y="3525838"/>
              <a:ext cx="4419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9" name="Text Box 41"/>
            <p:cNvSpPr>
              <a:spLocks noChangeArrowheads="1"/>
            </p:cNvSpPr>
            <p:nvPr/>
          </p:nvSpPr>
          <p:spPr bwMode="auto">
            <a:xfrm>
              <a:off x="1370013" y="55563"/>
              <a:ext cx="14668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max=a[0][0]</a:t>
              </a:r>
              <a:endParaRPr lang="zh-CN" altLang="en-US"/>
            </a:p>
          </p:txBody>
        </p:sp>
        <p:sp>
          <p:nvSpPr>
            <p:cNvPr id="29710" name="Text Box 42"/>
            <p:cNvSpPr>
              <a:spLocks noChangeArrowheads="1"/>
            </p:cNvSpPr>
            <p:nvPr/>
          </p:nvSpPr>
          <p:spPr bwMode="auto">
            <a:xfrm>
              <a:off x="898525" y="547688"/>
              <a:ext cx="146050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for i=0  to  2</a:t>
              </a:r>
              <a:endParaRPr lang="zh-CN" altLang="en-US"/>
            </a:p>
          </p:txBody>
        </p:sp>
        <p:sp>
          <p:nvSpPr>
            <p:cNvPr id="29711" name="Text Box 43"/>
            <p:cNvSpPr>
              <a:spLocks noChangeArrowheads="1"/>
            </p:cNvSpPr>
            <p:nvPr/>
          </p:nvSpPr>
          <p:spPr bwMode="auto">
            <a:xfrm>
              <a:off x="1066800" y="1143000"/>
              <a:ext cx="146050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for j=0  to  3</a:t>
              </a:r>
              <a:endParaRPr lang="zh-CN" altLang="en-US"/>
            </a:p>
          </p:txBody>
        </p:sp>
        <p:sp>
          <p:nvSpPr>
            <p:cNvPr id="29712" name="Line 44"/>
            <p:cNvSpPr>
              <a:spLocks noChangeShapeType="1"/>
            </p:cNvSpPr>
            <p:nvPr/>
          </p:nvSpPr>
          <p:spPr bwMode="auto">
            <a:xfrm>
              <a:off x="1142999" y="1600200"/>
              <a:ext cx="1638301" cy="6075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13" name="Line 45"/>
            <p:cNvSpPr>
              <a:spLocks noChangeShapeType="1"/>
            </p:cNvSpPr>
            <p:nvPr/>
          </p:nvSpPr>
          <p:spPr bwMode="auto">
            <a:xfrm flipV="1">
              <a:off x="2836862" y="1600200"/>
              <a:ext cx="1582737" cy="6075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14" name="Text Box 46"/>
            <p:cNvSpPr>
              <a:spLocks noChangeArrowheads="1"/>
            </p:cNvSpPr>
            <p:nvPr/>
          </p:nvSpPr>
          <p:spPr bwMode="auto">
            <a:xfrm>
              <a:off x="2197571" y="1622410"/>
              <a:ext cx="1250663" cy="3693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a[i][j]&gt;max</a:t>
              </a:r>
              <a:endParaRPr lang="zh-CN" altLang="en-US"/>
            </a:p>
          </p:txBody>
        </p:sp>
        <p:sp>
          <p:nvSpPr>
            <p:cNvPr id="29715" name="Text Box 47"/>
            <p:cNvSpPr>
              <a:spLocks noChangeArrowheads="1"/>
            </p:cNvSpPr>
            <p:nvPr/>
          </p:nvSpPr>
          <p:spPr bwMode="auto">
            <a:xfrm>
              <a:off x="1219200" y="1752600"/>
              <a:ext cx="4381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endParaRPr lang="zh-CN" altLang="en-US"/>
            </a:p>
          </p:txBody>
        </p:sp>
        <p:sp>
          <p:nvSpPr>
            <p:cNvPr id="29716" name="Text Box 48"/>
            <p:cNvSpPr>
              <a:spLocks noChangeArrowheads="1"/>
            </p:cNvSpPr>
            <p:nvPr/>
          </p:nvSpPr>
          <p:spPr bwMode="auto">
            <a:xfrm>
              <a:off x="3962400" y="1752600"/>
              <a:ext cx="4381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endParaRPr lang="zh-CN" altLang="en-US"/>
            </a:p>
          </p:txBody>
        </p:sp>
        <p:sp>
          <p:nvSpPr>
            <p:cNvPr id="29717" name="Text Box 49"/>
            <p:cNvSpPr>
              <a:spLocks noChangeArrowheads="1"/>
            </p:cNvSpPr>
            <p:nvPr/>
          </p:nvSpPr>
          <p:spPr bwMode="auto">
            <a:xfrm>
              <a:off x="1312863" y="2268538"/>
              <a:ext cx="1352550" cy="1006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max=a[i][j]</a:t>
              </a:r>
              <a:endPara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row=i</a:t>
              </a:r>
              <a:endPara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colum=j</a:t>
              </a:r>
              <a:endParaRPr lang="zh-CN" altLang="en-US"/>
            </a:p>
          </p:txBody>
        </p:sp>
        <p:sp>
          <p:nvSpPr>
            <p:cNvPr id="29718" name="Text Box 50"/>
            <p:cNvSpPr>
              <a:spLocks noChangeArrowheads="1"/>
            </p:cNvSpPr>
            <p:nvPr/>
          </p:nvSpPr>
          <p:spPr bwMode="auto">
            <a:xfrm>
              <a:off x="862013" y="3602038"/>
              <a:ext cx="2728913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输出：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和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row,colum</a:t>
              </a:r>
              <a:endParaRPr lang="zh-CN" altLang="en-US"/>
            </a:p>
          </p:txBody>
        </p:sp>
      </p:grpSp>
      <p:sp>
        <p:nvSpPr>
          <p:cNvPr id="29719" name="Rectangle 52"/>
          <p:cNvSpPr>
            <a:spLocks noChangeArrowheads="1"/>
          </p:cNvSpPr>
          <p:nvPr/>
        </p:nvSpPr>
        <p:spPr bwMode="auto">
          <a:xfrm>
            <a:off x="315913" y="44765"/>
            <a:ext cx="4194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2 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求二维数组中最大元素值及其行列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号。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9720" name="Text Box 51"/>
          <p:cNvSpPr>
            <a:spLocks noChangeArrowheads="1"/>
          </p:cNvSpPr>
          <p:nvPr/>
        </p:nvSpPr>
        <p:spPr bwMode="auto">
          <a:xfrm>
            <a:off x="4932363" y="117475"/>
            <a:ext cx="4140200" cy="634841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a[3][4]={{1,2,3,4},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{9,8,7,6},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{-10,10,-5,2}};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i,j,row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=0,colum=0,max;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max=a[0][0];</a:t>
            </a:r>
            <a:endParaRPr lang="zh-CN" altLang="en-US" dirty="0">
              <a:solidFill>
                <a:srgbClr val="6699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for(i=0;i&lt;=2;i++)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 for(j=0;j&lt;=3;j++)</a:t>
            </a:r>
            <a:endParaRPr 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if(a[i][j]&gt;max)</a:t>
            </a:r>
            <a:endParaRPr lang="zh-CN" altLang="en-US" dirty="0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	 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{  max=a[i][j];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 smtClean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zh-CN" alt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row=i;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zh-CN" alt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colum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=j;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}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("max=%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d,row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=%d, \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colum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=%d\n",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max,row,colum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695" y="5661155"/>
            <a:ext cx="4544705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/>
                </a:solidFill>
              </a:rPr>
              <a:t>核心算法：数组元素的遍历。</a:t>
            </a:r>
            <a:endParaRPr lang="zh-CN" alt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>
            <a:spLocks noChangeArrowheads="1"/>
          </p:cNvSpPr>
          <p:nvPr/>
        </p:nvSpPr>
        <p:spPr bwMode="auto">
          <a:xfrm>
            <a:off x="611188" y="549275"/>
            <a:ext cx="746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</a:t>
            </a:r>
            <a:r>
              <a:rPr lang="en-US" b="1">
                <a:solidFill>
                  <a:schemeClr val="bg2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3: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有一个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的矩阵如下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</a:t>
            </a:r>
          </a:p>
        </p:txBody>
      </p:sp>
      <p:pic>
        <p:nvPicPr>
          <p:cNvPr id="30723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485900"/>
            <a:ext cx="3200400" cy="18478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6"/>
          <p:cNvSpPr>
            <a:spLocks noChangeArrowheads="1"/>
          </p:cNvSpPr>
          <p:nvPr/>
        </p:nvSpPr>
        <p:spPr bwMode="auto">
          <a:xfrm>
            <a:off x="827088" y="38608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要求</a:t>
            </a: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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打印出所有元素的和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</p:txBody>
      </p:sp>
      <p:sp>
        <p:nvSpPr>
          <p:cNvPr id="30725" name="Text Box 7"/>
          <p:cNvSpPr>
            <a:spLocks noChangeArrowheads="1"/>
          </p:cNvSpPr>
          <p:nvPr/>
        </p:nvSpPr>
        <p:spPr bwMode="auto">
          <a:xfrm>
            <a:off x="1619250" y="4581525"/>
            <a:ext cx="628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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打印出所有大于平均值的元素。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30726" name="Picture 10" descr="EXCLA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49237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7" name="Group 18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30728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0729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87890" y="3917659"/>
            <a:ext cx="2014323" cy="2319629"/>
            <a:chOff x="2987890" y="3917659"/>
            <a:chExt cx="2014323" cy="2319629"/>
          </a:xfrm>
        </p:grpSpPr>
        <p:sp>
          <p:nvSpPr>
            <p:cNvPr id="5130" name="Rectangle 29"/>
            <p:cNvSpPr>
              <a:spLocks noChangeArrowheads="1"/>
            </p:cNvSpPr>
            <p:nvPr/>
          </p:nvSpPr>
          <p:spPr bwMode="auto">
            <a:xfrm>
              <a:off x="3402581" y="3917659"/>
              <a:ext cx="1588349" cy="2303632"/>
            </a:xfrm>
            <a:prstGeom prst="rect">
              <a:avLst/>
            </a:prstGeom>
            <a:noFill/>
            <a:ln w="9525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1" name="Line 30"/>
            <p:cNvSpPr>
              <a:spLocks noChangeShapeType="1"/>
            </p:cNvSpPr>
            <p:nvPr/>
          </p:nvSpPr>
          <p:spPr bwMode="auto">
            <a:xfrm>
              <a:off x="3388791" y="4309596"/>
              <a:ext cx="157455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2" name="Text Box 31"/>
            <p:cNvSpPr>
              <a:spLocks noChangeArrowheads="1"/>
            </p:cNvSpPr>
            <p:nvPr/>
          </p:nvSpPr>
          <p:spPr bwMode="auto">
            <a:xfrm>
              <a:off x="3895258" y="3917659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33" name="Line 32"/>
            <p:cNvSpPr>
              <a:spLocks noChangeShapeType="1"/>
            </p:cNvSpPr>
            <p:nvPr/>
          </p:nvSpPr>
          <p:spPr bwMode="auto">
            <a:xfrm>
              <a:off x="3425147" y="4658341"/>
              <a:ext cx="157455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4" name="Line 33"/>
            <p:cNvSpPr>
              <a:spLocks noChangeShapeType="1"/>
            </p:cNvSpPr>
            <p:nvPr/>
          </p:nvSpPr>
          <p:spPr bwMode="auto">
            <a:xfrm>
              <a:off x="3391299" y="5053477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5" name="Line 34"/>
            <p:cNvSpPr>
              <a:spLocks noChangeShapeType="1"/>
            </p:cNvSpPr>
            <p:nvPr/>
          </p:nvSpPr>
          <p:spPr bwMode="auto">
            <a:xfrm>
              <a:off x="3413864" y="5453413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6" name="Text Box 35"/>
            <p:cNvSpPr>
              <a:spLocks noChangeArrowheads="1"/>
            </p:cNvSpPr>
            <p:nvPr/>
          </p:nvSpPr>
          <p:spPr bwMode="auto">
            <a:xfrm>
              <a:off x="3000426" y="3957653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37" name="Text Box 36"/>
            <p:cNvSpPr>
              <a:spLocks noChangeArrowheads="1"/>
            </p:cNvSpPr>
            <p:nvPr/>
          </p:nvSpPr>
          <p:spPr bwMode="auto">
            <a:xfrm>
              <a:off x="3000426" y="4306397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38" name="Text Box 37"/>
            <p:cNvSpPr>
              <a:spLocks noChangeArrowheads="1"/>
            </p:cNvSpPr>
            <p:nvPr/>
          </p:nvSpPr>
          <p:spPr bwMode="auto">
            <a:xfrm>
              <a:off x="3000426" y="5453413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39" name="Line 38"/>
            <p:cNvSpPr>
              <a:spLocks noChangeShapeType="1"/>
            </p:cNvSpPr>
            <p:nvPr/>
          </p:nvSpPr>
          <p:spPr bwMode="auto">
            <a:xfrm>
              <a:off x="3391299" y="5819755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40" name="Text Box 39"/>
            <p:cNvSpPr>
              <a:spLocks noChangeArrowheads="1"/>
            </p:cNvSpPr>
            <p:nvPr/>
          </p:nvSpPr>
          <p:spPr bwMode="auto">
            <a:xfrm>
              <a:off x="3000426" y="5837352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41" name="Text Box 40"/>
            <p:cNvSpPr>
              <a:spLocks noChangeArrowheads="1"/>
            </p:cNvSpPr>
            <p:nvPr/>
          </p:nvSpPr>
          <p:spPr bwMode="auto">
            <a:xfrm>
              <a:off x="3895258" y="4301598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2" name="Text Box 41"/>
            <p:cNvSpPr>
              <a:spLocks noChangeArrowheads="1"/>
            </p:cNvSpPr>
            <p:nvPr/>
          </p:nvSpPr>
          <p:spPr bwMode="auto">
            <a:xfrm>
              <a:off x="3895258" y="4685536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a[2]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3" name="Text Box 42"/>
            <p:cNvSpPr>
              <a:spLocks noChangeArrowheads="1"/>
            </p:cNvSpPr>
            <p:nvPr/>
          </p:nvSpPr>
          <p:spPr bwMode="auto">
            <a:xfrm>
              <a:off x="3895258" y="5069475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a[3]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4" name="Text Box 43"/>
            <p:cNvSpPr>
              <a:spLocks noChangeArrowheads="1"/>
            </p:cNvSpPr>
            <p:nvPr/>
          </p:nvSpPr>
          <p:spPr bwMode="auto">
            <a:xfrm>
              <a:off x="3895258" y="5453413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a[4]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45" name="Text Box 44"/>
            <p:cNvSpPr>
              <a:spLocks noChangeArrowheads="1"/>
            </p:cNvSpPr>
            <p:nvPr/>
          </p:nvSpPr>
          <p:spPr bwMode="auto">
            <a:xfrm>
              <a:off x="3895258" y="5837352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a[5]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6" name="Text Box 45"/>
            <p:cNvSpPr>
              <a:spLocks noChangeArrowheads="1"/>
            </p:cNvSpPr>
            <p:nvPr/>
          </p:nvSpPr>
          <p:spPr bwMode="auto">
            <a:xfrm>
              <a:off x="2987890" y="4685179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7" name="Text Box 46"/>
            <p:cNvSpPr>
              <a:spLocks noChangeArrowheads="1"/>
            </p:cNvSpPr>
            <p:nvPr/>
          </p:nvSpPr>
          <p:spPr bwMode="auto">
            <a:xfrm>
              <a:off x="2987890" y="5069475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5148" name="Line 47"/>
          <p:cNvSpPr>
            <a:spLocks noChangeShapeType="1"/>
          </p:cNvSpPr>
          <p:nvPr/>
        </p:nvSpPr>
        <p:spPr bwMode="auto">
          <a:xfrm>
            <a:off x="2613978" y="4079233"/>
            <a:ext cx="676828" cy="1600"/>
          </a:xfrm>
          <a:prstGeom prst="line">
            <a:avLst/>
          </a:prstGeom>
          <a:noFill/>
          <a:ln w="38100" cmpd="sng">
            <a:noFill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251700" y="1925407"/>
            <a:ext cx="857408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一维数组的定义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/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     数据类型 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数组名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[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常量表达式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]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；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24" name="AutoShape 23"/>
          <p:cNvSpPr>
            <a:spLocks noChangeArrowheads="1"/>
          </p:cNvSpPr>
          <p:nvPr/>
        </p:nvSpPr>
        <p:spPr bwMode="auto">
          <a:xfrm>
            <a:off x="3491925" y="3212985"/>
            <a:ext cx="1464160" cy="402291"/>
          </a:xfrm>
          <a:prstGeom prst="wedgeRectCallout">
            <a:avLst>
              <a:gd name="adj1" fmla="val 22704"/>
              <a:gd name="adj2" fmla="val -153278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合法标识符</a:t>
            </a:r>
          </a:p>
        </p:txBody>
      </p:sp>
      <p:sp>
        <p:nvSpPr>
          <p:cNvPr id="5125" name="AutoShape 24"/>
          <p:cNvSpPr>
            <a:spLocks noChangeArrowheads="1"/>
          </p:cNvSpPr>
          <p:nvPr/>
        </p:nvSpPr>
        <p:spPr bwMode="auto">
          <a:xfrm>
            <a:off x="5868090" y="3284990"/>
            <a:ext cx="2505075" cy="1044575"/>
          </a:xfrm>
          <a:prstGeom prst="wedgeRectCallout">
            <a:avLst>
              <a:gd name="adj1" fmla="val -38316"/>
              <a:gd name="adj2" fmla="val -94028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表示元素个数</a:t>
            </a:r>
          </a:p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必须是正的整型常量</a:t>
            </a:r>
          </a:p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下标从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0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开始</a:t>
            </a:r>
          </a:p>
        </p:txBody>
      </p:sp>
      <p:sp>
        <p:nvSpPr>
          <p:cNvPr id="5126" name="AutoShape 25"/>
          <p:cNvSpPr>
            <a:spLocks noChangeArrowheads="1"/>
          </p:cNvSpPr>
          <p:nvPr/>
        </p:nvSpPr>
        <p:spPr bwMode="auto">
          <a:xfrm>
            <a:off x="6660145" y="404790"/>
            <a:ext cx="1981200" cy="1654175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 ]   :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数组运算符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单目运算符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优先级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(1)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左结合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不能用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 )</a:t>
            </a:r>
          </a:p>
        </p:txBody>
      </p:sp>
      <p:sp>
        <p:nvSpPr>
          <p:cNvPr id="5127" name="Rectangle 26"/>
          <p:cNvSpPr>
            <a:spLocks noChangeArrowheads="1"/>
          </p:cNvSpPr>
          <p:nvPr/>
        </p:nvSpPr>
        <p:spPr bwMode="auto">
          <a:xfrm>
            <a:off x="569913" y="3163888"/>
            <a:ext cx="85740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a[6];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150" name="AutoShape 49"/>
          <p:cNvSpPr>
            <a:spLocks noChangeArrowheads="1"/>
          </p:cNvSpPr>
          <p:nvPr/>
        </p:nvSpPr>
        <p:spPr bwMode="auto">
          <a:xfrm>
            <a:off x="5317765" y="4581080"/>
            <a:ext cx="3142505" cy="1479509"/>
          </a:xfrm>
          <a:prstGeom prst="wedgeRectCallout">
            <a:avLst>
              <a:gd name="adj1" fmla="val -55227"/>
              <a:gd name="adj2" fmla="val -34194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编译时分配连续内存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字节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</a:t>
            </a:r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长度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sz="2000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sizeof</a:t>
            </a:r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数据类型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</p:txBody>
      </p:sp>
      <p:sp>
        <p:nvSpPr>
          <p:cNvPr id="5151" name="AutoShape 50"/>
          <p:cNvSpPr>
            <a:spLocks noChangeArrowheads="1"/>
          </p:cNvSpPr>
          <p:nvPr/>
        </p:nvSpPr>
        <p:spPr bwMode="auto">
          <a:xfrm>
            <a:off x="160747" y="4885147"/>
            <a:ext cx="2839679" cy="710067"/>
          </a:xfrm>
          <a:prstGeom prst="wedgeRectCallout">
            <a:avLst>
              <a:gd name="adj1" fmla="val 45450"/>
              <a:gd name="adj2" fmla="val -151861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名是数组内存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首地址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，地址常量。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152" name="Rectangle 51"/>
          <p:cNvSpPr>
            <a:spLocks noChangeArrowheads="1"/>
          </p:cNvSpPr>
          <p:nvPr/>
        </p:nvSpPr>
        <p:spPr bwMode="auto">
          <a:xfrm>
            <a:off x="1015366" y="764815"/>
            <a:ext cx="39147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6.1</a:t>
            </a:r>
            <a:r>
              <a:rPr lang="en-US" sz="3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</a:t>
            </a:r>
            <a:r>
              <a:rPr lang="zh-CN" altLang="en-US" sz="3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一维数</a:t>
            </a:r>
            <a:r>
              <a:rPr lang="zh-CN" altLang="en-US" sz="3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组</a:t>
            </a:r>
            <a:endParaRPr lang="zh-CN" altLang="en-US" sz="36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4" autoUpdateAnimBg="0"/>
      <p:bldP spid="5124" grpId="0" bldLvl="0" animBg="1" autoUpdateAnimBg="0"/>
      <p:bldP spid="5125" grpId="0" bldLvl="0" animBg="1" autoUpdateAnimBg="0"/>
      <p:bldP spid="5126" grpId="0" bldLvl="0" animBg="1" autoUpdateAnimBg="0"/>
      <p:bldP spid="5127" grpId="0" build="p" bldLvl="4" autoUpdateAnimBg="0"/>
      <p:bldP spid="5150" grpId="0" bldLvl="0" animBg="1" autoUpdateAnimBg="0"/>
      <p:bldP spid="5151" grpId="0" bldLvl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>
            <a:spLocks noChangeArrowheads="1"/>
          </p:cNvSpPr>
          <p:nvPr/>
        </p:nvSpPr>
        <p:spPr bwMode="auto">
          <a:xfrm>
            <a:off x="187325" y="32385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#include&lt;stdio.h&gt;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1747" name="Text Box 3"/>
          <p:cNvSpPr>
            <a:spLocks noChangeArrowheads="1"/>
          </p:cNvSpPr>
          <p:nvPr/>
        </p:nvSpPr>
        <p:spPr bwMode="auto">
          <a:xfrm>
            <a:off x="187325" y="7239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#include&lt;conio.h&gt;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1748" name="Text Box 4"/>
          <p:cNvSpPr>
            <a:spLocks noChangeArrowheads="1"/>
          </p:cNvSpPr>
          <p:nvPr/>
        </p:nvSpPr>
        <p:spPr bwMode="auto">
          <a:xfrm>
            <a:off x="187325" y="112395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add_</a:t>
            </a:r>
            <a:r>
              <a:rPr lang="en-US" altLang="zh-CN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sum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m,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 n,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[ ]);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// 所有元素的和</a:t>
            </a:r>
          </a:p>
        </p:txBody>
      </p:sp>
      <p:sp>
        <p:nvSpPr>
          <p:cNvPr id="31749" name="Text Box 5"/>
          <p:cNvSpPr>
            <a:spLocks noChangeArrowheads="1"/>
          </p:cNvSpPr>
          <p:nvPr/>
        </p:nvSpPr>
        <p:spPr bwMode="auto">
          <a:xfrm>
            <a:off x="188913" y="1524000"/>
            <a:ext cx="8848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prt_up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 m,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 n, float average,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sym typeface="Times New Roman" pitchFamily="18" charset="0"/>
              </a:rPr>
              <a:t>[ ]);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//打印大于平均值的元素</a:t>
            </a:r>
          </a:p>
        </p:txBody>
      </p:sp>
      <p:sp>
        <p:nvSpPr>
          <p:cNvPr id="31750" name="Text Box 6"/>
          <p:cNvSpPr>
            <a:spLocks noChangeArrowheads="1"/>
          </p:cNvSpPr>
          <p:nvPr/>
        </p:nvSpPr>
        <p:spPr bwMode="auto">
          <a:xfrm>
            <a:off x="187324" y="1924050"/>
            <a:ext cx="208051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1751" name="Text Box 7"/>
          <p:cNvSpPr>
            <a:spLocks noChangeArrowheads="1"/>
          </p:cNvSpPr>
          <p:nvPr/>
        </p:nvSpPr>
        <p:spPr bwMode="auto">
          <a:xfrm>
            <a:off x="187325" y="23241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1752" name="Text Box 8"/>
          <p:cNvSpPr>
            <a:spLocks noChangeArrowheads="1"/>
          </p:cNvSpPr>
          <p:nvPr/>
        </p:nvSpPr>
        <p:spPr bwMode="auto">
          <a:xfrm>
            <a:off x="396875" y="2724150"/>
            <a:ext cx="748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A[3] [4]={{6, 4, 9,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13}, {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1, 3, 8, 7}, {3, 4, 10, 2}};</a:t>
            </a: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1753" name="Text Box 9"/>
          <p:cNvSpPr>
            <a:spLocks noChangeArrowheads="1"/>
          </p:cNvSpPr>
          <p:nvPr/>
        </p:nvSpPr>
        <p:spPr bwMode="auto">
          <a:xfrm>
            <a:off x="396875" y="31242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i=3, j=4, sum;</a:t>
            </a:r>
          </a:p>
        </p:txBody>
      </p:sp>
      <p:sp>
        <p:nvSpPr>
          <p:cNvPr id="31754" name="Text Box 10"/>
          <p:cNvSpPr>
            <a:spLocks noChangeArrowheads="1"/>
          </p:cNvSpPr>
          <p:nvPr/>
        </p:nvSpPr>
        <p:spPr bwMode="auto">
          <a:xfrm>
            <a:off x="396875" y="352425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float ave;</a:t>
            </a:r>
          </a:p>
        </p:txBody>
      </p:sp>
      <p:sp>
        <p:nvSpPr>
          <p:cNvPr id="31755" name="Text Box 11"/>
          <p:cNvSpPr>
            <a:spLocks noChangeArrowheads="1"/>
          </p:cNvSpPr>
          <p:nvPr/>
        </p:nvSpPr>
        <p:spPr bwMode="auto">
          <a:xfrm>
            <a:off x="396875" y="39243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sum=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add_</a:t>
            </a:r>
            <a:r>
              <a:rPr lang="en-US" altLang="zh-CN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sum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, j, A[0]);</a:t>
            </a:r>
          </a:p>
        </p:txBody>
      </p:sp>
      <p:sp>
        <p:nvSpPr>
          <p:cNvPr id="31756" name="Text Box 12"/>
          <p:cNvSpPr>
            <a:spLocks noChangeArrowheads="1"/>
          </p:cNvSpPr>
          <p:nvPr/>
        </p:nvSpPr>
        <p:spPr bwMode="auto">
          <a:xfrm>
            <a:off x="396875" y="432435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 ("The  sum of array=%d\n", sum);</a:t>
            </a:r>
          </a:p>
        </p:txBody>
      </p:sp>
      <p:sp>
        <p:nvSpPr>
          <p:cNvPr id="31757" name="Text Box 13"/>
          <p:cNvSpPr>
            <a:spLocks noChangeArrowheads="1"/>
          </p:cNvSpPr>
          <p:nvPr/>
        </p:nvSpPr>
        <p:spPr bwMode="auto">
          <a:xfrm>
            <a:off x="396875" y="47244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ave=(float)(sum)/(i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j);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1758" name="Text Box 14"/>
          <p:cNvSpPr>
            <a:spLocks noChangeArrowheads="1"/>
          </p:cNvSpPr>
          <p:nvPr/>
        </p:nvSpPr>
        <p:spPr bwMode="auto">
          <a:xfrm>
            <a:off x="396875" y="5124450"/>
            <a:ext cx="718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 ("The  average of array=%5.2f\n", ave);</a:t>
            </a:r>
          </a:p>
        </p:txBody>
      </p:sp>
      <p:sp>
        <p:nvSpPr>
          <p:cNvPr id="31759" name="Text Box 15"/>
          <p:cNvSpPr>
            <a:spLocks noChangeArrowheads="1"/>
          </p:cNvSpPr>
          <p:nvPr/>
        </p:nvSpPr>
        <p:spPr bwMode="auto">
          <a:xfrm>
            <a:off x="396875" y="5524500"/>
            <a:ext cx="718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prt_up (i, j, ave, A[0]);</a:t>
            </a:r>
          </a:p>
        </p:txBody>
      </p:sp>
      <p:sp>
        <p:nvSpPr>
          <p:cNvPr id="31760" name="Text Box 16"/>
          <p:cNvSpPr>
            <a:spLocks noChangeArrowheads="1"/>
          </p:cNvSpPr>
          <p:nvPr/>
        </p:nvSpPr>
        <p:spPr bwMode="auto">
          <a:xfrm>
            <a:off x="187325" y="592455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31761" name="Group 29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964" cy="288"/>
          </a:xfrm>
        </p:grpSpPr>
        <p:sp>
          <p:nvSpPr>
            <p:cNvPr id="31762" name="Rectangle 30"/>
            <p:cNvSpPr>
              <a:spLocks noChangeArrowheads="1"/>
            </p:cNvSpPr>
            <p:nvPr/>
          </p:nvSpPr>
          <p:spPr bwMode="auto">
            <a:xfrm>
              <a:off x="0" y="0"/>
              <a:ext cx="96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1763" name="Rectangle 3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>
            <a:spLocks noChangeArrowheads="1"/>
          </p:cNvSpPr>
          <p:nvPr/>
        </p:nvSpPr>
        <p:spPr bwMode="auto">
          <a:xfrm>
            <a:off x="762000" y="20955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add_</a:t>
            </a:r>
            <a:r>
              <a:rPr lang="en-US" altLang="zh-CN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sum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m,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n,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 ])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3795" name="Text Box 3"/>
          <p:cNvSpPr>
            <a:spLocks noChangeArrowheads="1"/>
          </p:cNvSpPr>
          <p:nvPr/>
        </p:nvSpPr>
        <p:spPr bwMode="auto">
          <a:xfrm>
            <a:off x="762000" y="557213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</p:txBody>
      </p:sp>
      <p:sp>
        <p:nvSpPr>
          <p:cNvPr id="33796" name="Text Box 4"/>
          <p:cNvSpPr>
            <a:spLocks noChangeArrowheads="1"/>
          </p:cNvSpPr>
          <p:nvPr/>
        </p:nvSpPr>
        <p:spPr bwMode="auto">
          <a:xfrm>
            <a:off x="1009650" y="90328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i;</a:t>
            </a:r>
          </a:p>
        </p:txBody>
      </p:sp>
      <p:sp>
        <p:nvSpPr>
          <p:cNvPr id="33797" name="Text Box 5"/>
          <p:cNvSpPr>
            <a:spLocks noChangeArrowheads="1"/>
          </p:cNvSpPr>
          <p:nvPr/>
        </p:nvSpPr>
        <p:spPr bwMode="auto">
          <a:xfrm>
            <a:off x="1009650" y="1249363"/>
            <a:ext cx="253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total=0;</a:t>
            </a:r>
          </a:p>
        </p:txBody>
      </p:sp>
      <p:sp>
        <p:nvSpPr>
          <p:cNvPr id="33798" name="Text Box 6"/>
          <p:cNvSpPr>
            <a:spLocks noChangeArrowheads="1"/>
          </p:cNvSpPr>
          <p:nvPr/>
        </p:nvSpPr>
        <p:spPr bwMode="auto">
          <a:xfrm>
            <a:off x="1009650" y="1595438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for (i=0; i&lt;m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n; i++)</a:t>
            </a:r>
          </a:p>
        </p:txBody>
      </p:sp>
      <p:sp>
        <p:nvSpPr>
          <p:cNvPr id="33799" name="Text Box 7"/>
          <p:cNvSpPr>
            <a:spLocks noChangeArrowheads="1"/>
          </p:cNvSpPr>
          <p:nvPr/>
        </p:nvSpPr>
        <p:spPr bwMode="auto">
          <a:xfrm>
            <a:off x="1447800" y="1941513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total=total+arr[i];</a:t>
            </a:r>
          </a:p>
        </p:txBody>
      </p:sp>
      <p:sp>
        <p:nvSpPr>
          <p:cNvPr id="33800" name="Text Box 8"/>
          <p:cNvSpPr>
            <a:spLocks noChangeArrowheads="1"/>
          </p:cNvSpPr>
          <p:nvPr/>
        </p:nvSpPr>
        <p:spPr bwMode="auto">
          <a:xfrm>
            <a:off x="1009650" y="2287588"/>
            <a:ext cx="285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return (total);</a:t>
            </a:r>
          </a:p>
        </p:txBody>
      </p:sp>
      <p:sp>
        <p:nvSpPr>
          <p:cNvPr id="33801" name="Text Box 9"/>
          <p:cNvSpPr>
            <a:spLocks noChangeArrowheads="1"/>
          </p:cNvSpPr>
          <p:nvPr/>
        </p:nvSpPr>
        <p:spPr bwMode="auto">
          <a:xfrm>
            <a:off x="762000" y="2633663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</a:p>
        </p:txBody>
      </p:sp>
      <p:sp>
        <p:nvSpPr>
          <p:cNvPr id="33802" name="Text Box 10"/>
          <p:cNvSpPr>
            <a:spLocks noChangeArrowheads="1"/>
          </p:cNvSpPr>
          <p:nvPr/>
        </p:nvSpPr>
        <p:spPr bwMode="auto">
          <a:xfrm>
            <a:off x="762000" y="2979738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prt_up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m,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n, float average,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 ])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3803" name="Text Box 11"/>
          <p:cNvSpPr>
            <a:spLocks noChangeArrowheads="1"/>
          </p:cNvSpPr>
          <p:nvPr/>
        </p:nvSpPr>
        <p:spPr bwMode="auto">
          <a:xfrm>
            <a:off x="762000" y="332740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</p:txBody>
      </p:sp>
      <p:sp>
        <p:nvSpPr>
          <p:cNvPr id="33804" name="Text Box 12"/>
          <p:cNvSpPr>
            <a:spLocks noChangeArrowheads="1"/>
          </p:cNvSpPr>
          <p:nvPr/>
        </p:nvSpPr>
        <p:spPr bwMode="auto">
          <a:xfrm>
            <a:off x="1009650" y="3673475"/>
            <a:ext cx="133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i, j;</a:t>
            </a:r>
          </a:p>
        </p:txBody>
      </p:sp>
      <p:sp>
        <p:nvSpPr>
          <p:cNvPr id="33805" name="Text Box 13"/>
          <p:cNvSpPr>
            <a:spLocks noChangeArrowheads="1"/>
          </p:cNvSpPr>
          <p:nvPr/>
        </p:nvSpPr>
        <p:spPr bwMode="auto">
          <a:xfrm>
            <a:off x="1009650" y="401955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printf(“The number of Bigger than average are:\n");</a:t>
            </a:r>
          </a:p>
        </p:txBody>
      </p:sp>
      <p:sp>
        <p:nvSpPr>
          <p:cNvPr id="33806" name="Text Box 14"/>
          <p:cNvSpPr>
            <a:spLocks noChangeArrowheads="1"/>
          </p:cNvSpPr>
          <p:nvPr/>
        </p:nvSpPr>
        <p:spPr bwMode="auto">
          <a:xfrm>
            <a:off x="1009650" y="4365625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for (i=0; i&lt;m; i++)</a:t>
            </a:r>
          </a:p>
        </p:txBody>
      </p:sp>
      <p:sp>
        <p:nvSpPr>
          <p:cNvPr id="33807" name="Text Box 15"/>
          <p:cNvSpPr>
            <a:spLocks noChangeArrowheads="1"/>
          </p:cNvSpPr>
          <p:nvPr/>
        </p:nvSpPr>
        <p:spPr bwMode="auto">
          <a:xfrm>
            <a:off x="1009650" y="47117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   for (j=0; j&lt;n; j++)</a:t>
            </a:r>
          </a:p>
        </p:txBody>
      </p:sp>
      <p:sp>
        <p:nvSpPr>
          <p:cNvPr id="33808" name="Text Box 16"/>
          <p:cNvSpPr>
            <a:spLocks noChangeArrowheads="1"/>
          </p:cNvSpPr>
          <p:nvPr/>
        </p:nvSpPr>
        <p:spPr bwMode="auto">
          <a:xfrm>
            <a:off x="1773238" y="505777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if (arr[i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n+j]&gt;average)</a:t>
            </a:r>
          </a:p>
        </p:txBody>
      </p:sp>
      <p:sp>
        <p:nvSpPr>
          <p:cNvPr id="33809" name="Text Box 17"/>
          <p:cNvSpPr>
            <a:spLocks noChangeArrowheads="1"/>
          </p:cNvSpPr>
          <p:nvPr/>
        </p:nvSpPr>
        <p:spPr bwMode="auto">
          <a:xfrm>
            <a:off x="2022475" y="540385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[%d][%d]=%d\t",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, j,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n+j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]);</a:t>
            </a:r>
          </a:p>
        </p:txBody>
      </p:sp>
      <p:sp>
        <p:nvSpPr>
          <p:cNvPr id="33810" name="Text Box 18"/>
          <p:cNvSpPr>
            <a:spLocks noChangeArrowheads="1"/>
          </p:cNvSpPr>
          <p:nvPr/>
        </p:nvSpPr>
        <p:spPr bwMode="auto">
          <a:xfrm>
            <a:off x="1009650" y="5749925"/>
            <a:ext cx="127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</a:p>
        </p:txBody>
      </p:sp>
      <p:sp>
        <p:nvSpPr>
          <p:cNvPr id="33811" name="Text Box 19"/>
          <p:cNvSpPr>
            <a:spLocks noChangeArrowheads="1"/>
          </p:cNvSpPr>
          <p:nvPr/>
        </p:nvSpPr>
        <p:spPr bwMode="auto">
          <a:xfrm>
            <a:off x="762000" y="609600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33812" name="Picture 21" descr="COMPTR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63" y="5486400"/>
            <a:ext cx="13668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813" name="Group 30"/>
          <p:cNvGrpSpPr>
            <a:grpSpLocks/>
          </p:cNvGrpSpPr>
          <p:nvPr/>
        </p:nvGrpSpPr>
        <p:grpSpPr bwMode="auto">
          <a:xfrm>
            <a:off x="4824413" y="765175"/>
            <a:ext cx="4179887" cy="2301875"/>
            <a:chOff x="-22" y="0"/>
            <a:chExt cx="2633" cy="1450"/>
          </a:xfrm>
        </p:grpSpPr>
        <p:sp>
          <p:nvSpPr>
            <p:cNvPr id="33814" name="AutoShape 31"/>
            <p:cNvSpPr>
              <a:spLocks noChangeArrowheads="1"/>
            </p:cNvSpPr>
            <p:nvPr/>
          </p:nvSpPr>
          <p:spPr bwMode="auto">
            <a:xfrm>
              <a:off x="-22" y="39"/>
              <a:ext cx="1088" cy="354"/>
            </a:xfrm>
            <a:prstGeom prst="wedgeEllipseCallout">
              <a:avLst>
                <a:gd name="adj1" fmla="val 57569"/>
                <a:gd name="adj2" fmla="val 94343"/>
              </a:avLst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 a[3][2]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3815" name="Rectangle 32"/>
            <p:cNvSpPr>
              <a:spLocks noChangeArrowheads="1"/>
            </p:cNvSpPr>
            <p:nvPr/>
          </p:nvSpPr>
          <p:spPr bwMode="auto">
            <a:xfrm>
              <a:off x="1335" y="0"/>
              <a:ext cx="1267" cy="1440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rgbClr val="66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C00000"/>
                </a:solidFill>
                <a:sym typeface="Arial" pitchFamily="34" charset="0"/>
              </a:endParaRPr>
            </a:p>
          </p:txBody>
        </p:sp>
        <p:sp>
          <p:nvSpPr>
            <p:cNvPr id="33816" name="Line 33"/>
            <p:cNvSpPr>
              <a:spLocks noChangeShapeType="1"/>
            </p:cNvSpPr>
            <p:nvPr/>
          </p:nvSpPr>
          <p:spPr bwMode="auto">
            <a:xfrm>
              <a:off x="1324" y="245"/>
              <a:ext cx="1256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C00000"/>
                </a:solidFill>
                <a:sym typeface="Arial" pitchFamily="34" charset="0"/>
              </a:endParaRPr>
            </a:p>
          </p:txBody>
        </p:sp>
        <p:sp>
          <p:nvSpPr>
            <p:cNvPr id="33817" name="Line 34"/>
            <p:cNvSpPr>
              <a:spLocks noChangeShapeType="1"/>
            </p:cNvSpPr>
            <p:nvPr/>
          </p:nvSpPr>
          <p:spPr bwMode="auto">
            <a:xfrm>
              <a:off x="1353" y="463"/>
              <a:ext cx="1256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C00000"/>
                </a:solidFill>
                <a:sym typeface="Arial" pitchFamily="34" charset="0"/>
              </a:endParaRPr>
            </a:p>
          </p:txBody>
        </p:sp>
        <p:sp>
          <p:nvSpPr>
            <p:cNvPr id="33818" name="Line 35"/>
            <p:cNvSpPr>
              <a:spLocks noChangeShapeType="1"/>
            </p:cNvSpPr>
            <p:nvPr/>
          </p:nvSpPr>
          <p:spPr bwMode="auto">
            <a:xfrm>
              <a:off x="1326" y="710"/>
              <a:ext cx="1267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C00000"/>
                </a:solidFill>
                <a:sym typeface="Arial" pitchFamily="34" charset="0"/>
              </a:endParaRPr>
            </a:p>
          </p:txBody>
        </p:sp>
        <p:sp>
          <p:nvSpPr>
            <p:cNvPr id="33819" name="Line 36"/>
            <p:cNvSpPr>
              <a:spLocks noChangeShapeType="1"/>
            </p:cNvSpPr>
            <p:nvPr/>
          </p:nvSpPr>
          <p:spPr bwMode="auto">
            <a:xfrm>
              <a:off x="1344" y="960"/>
              <a:ext cx="1267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C00000"/>
                </a:solidFill>
                <a:sym typeface="Arial" pitchFamily="34" charset="0"/>
              </a:endParaRPr>
            </a:p>
          </p:txBody>
        </p:sp>
        <p:sp>
          <p:nvSpPr>
            <p:cNvPr id="33820" name="Line 37"/>
            <p:cNvSpPr>
              <a:spLocks noChangeShapeType="1"/>
            </p:cNvSpPr>
            <p:nvPr/>
          </p:nvSpPr>
          <p:spPr bwMode="auto">
            <a:xfrm>
              <a:off x="1326" y="1189"/>
              <a:ext cx="1267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zh-CN">
                <a:solidFill>
                  <a:srgbClr val="C00000"/>
                </a:solidFill>
                <a:sym typeface="Arial" pitchFamily="34" charset="0"/>
              </a:endParaRPr>
            </a:p>
          </p:txBody>
        </p:sp>
        <p:sp>
          <p:nvSpPr>
            <p:cNvPr id="33821" name="Text Box 38"/>
            <p:cNvSpPr>
              <a:spLocks noChangeArrowheads="1"/>
            </p:cNvSpPr>
            <p:nvPr/>
          </p:nvSpPr>
          <p:spPr bwMode="auto">
            <a:xfrm>
              <a:off x="1728" y="24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3822" name="Text Box 39"/>
            <p:cNvSpPr>
              <a:spLocks noChangeArrowheads="1"/>
            </p:cNvSpPr>
            <p:nvPr/>
          </p:nvSpPr>
          <p:spPr bwMode="auto">
            <a:xfrm>
              <a:off x="1728" y="48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3823" name="Text Box 40"/>
            <p:cNvSpPr>
              <a:spLocks noChangeArrowheads="1"/>
            </p:cNvSpPr>
            <p:nvPr/>
          </p:nvSpPr>
          <p:spPr bwMode="auto">
            <a:xfrm>
              <a:off x="1728" y="72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3824" name="Text Box 41"/>
            <p:cNvSpPr>
              <a:spLocks noChangeArrowheads="1"/>
            </p:cNvSpPr>
            <p:nvPr/>
          </p:nvSpPr>
          <p:spPr bwMode="auto">
            <a:xfrm>
              <a:off x="1728" y="96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a[2][0]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3825" name="Text Box 42"/>
            <p:cNvSpPr>
              <a:spLocks noChangeArrowheads="1"/>
            </p:cNvSpPr>
            <p:nvPr/>
          </p:nvSpPr>
          <p:spPr bwMode="auto">
            <a:xfrm>
              <a:off x="1728" y="120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a[2][1]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grpSp>
          <p:nvGrpSpPr>
            <p:cNvPr id="33826" name="Group 43"/>
            <p:cNvGrpSpPr>
              <a:grpSpLocks/>
            </p:cNvGrpSpPr>
            <p:nvPr/>
          </p:nvGrpSpPr>
          <p:grpSpPr bwMode="auto">
            <a:xfrm>
              <a:off x="1152" y="25"/>
              <a:ext cx="206" cy="1425"/>
              <a:chOff x="0" y="0"/>
              <a:chExt cx="206" cy="1425"/>
            </a:xfrm>
          </p:grpSpPr>
          <p:sp>
            <p:nvSpPr>
              <p:cNvPr id="33827" name="Text Box 44"/>
              <p:cNvSpPr>
                <a:spLocks noChangeArrowheads="1"/>
              </p:cNvSpPr>
              <p:nvPr/>
            </p:nvSpPr>
            <p:spPr bwMode="auto">
              <a:xfrm>
                <a:off x="1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C00000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3828" name="Text Box 45"/>
              <p:cNvSpPr>
                <a:spLocks noChangeArrowheads="1"/>
              </p:cNvSpPr>
              <p:nvPr/>
            </p:nvSpPr>
            <p:spPr bwMode="auto">
              <a:xfrm>
                <a:off x="10" y="21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C00000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3829" name="Text Box 46"/>
              <p:cNvSpPr>
                <a:spLocks noChangeArrowheads="1"/>
              </p:cNvSpPr>
              <p:nvPr/>
            </p:nvSpPr>
            <p:spPr bwMode="auto">
              <a:xfrm>
                <a:off x="10" y="93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C00000"/>
                    </a:solidFill>
                    <a:latin typeface="Times New Roman" pitchFamily="18" charset="0"/>
                    <a:sym typeface="Times New Roman" pitchFamily="18" charset="0"/>
                  </a:rPr>
                  <a:t>4</a:t>
                </a:r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3830" name="Text Box 47"/>
              <p:cNvSpPr>
                <a:spLocks noChangeArrowheads="1"/>
              </p:cNvSpPr>
              <p:nvPr/>
            </p:nvSpPr>
            <p:spPr bwMode="auto">
              <a:xfrm>
                <a:off x="10" y="11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C00000"/>
                    </a:solidFill>
                    <a:latin typeface="Times New Roman" pitchFamily="18" charset="0"/>
                    <a:sym typeface="Times New Roman" pitchFamily="18" charset="0"/>
                  </a:rPr>
                  <a:t>5</a:t>
                </a:r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3831" name="Text Box 48"/>
              <p:cNvSpPr>
                <a:spLocks noChangeArrowheads="1"/>
              </p:cNvSpPr>
              <p:nvPr/>
            </p:nvSpPr>
            <p:spPr bwMode="auto">
              <a:xfrm>
                <a:off x="0" y="40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C00000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3832" name="Text Box 49"/>
              <p:cNvSpPr>
                <a:spLocks noChangeArrowheads="1"/>
              </p:cNvSpPr>
              <p:nvPr/>
            </p:nvSpPr>
            <p:spPr bwMode="auto">
              <a:xfrm>
                <a:off x="0" y="69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C00000"/>
                    </a:solidFill>
                    <a:latin typeface="Times New Roman" pitchFamily="18" charset="0"/>
                    <a:sym typeface="Times New Roman" pitchFamily="18" charset="0"/>
                  </a:rPr>
                  <a:t>3</a:t>
                </a:r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3833" name="Text Box 50"/>
            <p:cNvSpPr>
              <a:spLocks noChangeArrowheads="1"/>
            </p:cNvSpPr>
            <p:nvPr/>
          </p:nvSpPr>
          <p:spPr bwMode="auto">
            <a:xfrm>
              <a:off x="1728" y="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64055" y="4581080"/>
            <a:ext cx="3640246" cy="8002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</a:rPr>
              <a:t>一维数组与二维数组的关系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>
                <a:solidFill>
                  <a:schemeClr val="bg2"/>
                </a:solidFill>
              </a:rPr>
              <a:t>A[i][j] ===&gt; </a:t>
            </a:r>
            <a:r>
              <a:rPr lang="en-US" altLang="zh-CN" sz="2000" dirty="0" smtClean="0">
                <a:solidFill>
                  <a:schemeClr val="bg2"/>
                </a:solidFill>
              </a:rPr>
              <a:t>A[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000" dirty="0" smtClean="0">
                <a:solidFill>
                  <a:schemeClr val="bg2"/>
                </a:solidFill>
              </a:rPr>
              <a:t>*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column+j</a:t>
            </a:r>
            <a:r>
              <a:rPr lang="en-US" altLang="zh-CN" sz="2000" dirty="0" smtClean="0">
                <a:solidFill>
                  <a:schemeClr val="bg2"/>
                </a:solidFill>
              </a:rPr>
              <a:t>]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ChangeArrowheads="1"/>
          </p:cNvSpPr>
          <p:nvPr/>
        </p:nvSpPr>
        <p:spPr bwMode="auto">
          <a:xfrm>
            <a:off x="1006475" y="1676400"/>
            <a:ext cx="7848600" cy="4171950"/>
          </a:xfrm>
          <a:prstGeom prst="roundRect">
            <a:avLst>
              <a:gd name="adj" fmla="val 12278"/>
            </a:avLst>
          </a:prstGeom>
          <a:solidFill>
            <a:srgbClr val="C1EAFF"/>
          </a:solidFill>
          <a:ln w="19050" cmpd="sng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4819" name="Text Box 4"/>
          <p:cNvSpPr>
            <a:spLocks noChangeArrowheads="1"/>
          </p:cNvSpPr>
          <p:nvPr/>
        </p:nvSpPr>
        <p:spPr bwMode="auto">
          <a:xfrm>
            <a:off x="1257300" y="192405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The  sum of array=42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820" name="Text Box 5"/>
          <p:cNvSpPr>
            <a:spLocks noChangeArrowheads="1"/>
          </p:cNvSpPr>
          <p:nvPr/>
        </p:nvSpPr>
        <p:spPr bwMode="auto">
          <a:xfrm>
            <a:off x="1257300" y="254000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The average of array= 3.00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821" name="Text Box 6"/>
          <p:cNvSpPr>
            <a:spLocks noChangeArrowheads="1"/>
          </p:cNvSpPr>
          <p:nvPr/>
        </p:nvSpPr>
        <p:spPr bwMode="auto">
          <a:xfrm>
            <a:off x="1257300" y="3157538"/>
            <a:ext cx="7067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The number of Bigger then average are: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822" name="Text Box 7"/>
          <p:cNvSpPr>
            <a:spLocks noChangeArrowheads="1"/>
          </p:cNvSpPr>
          <p:nvPr/>
        </p:nvSpPr>
        <p:spPr bwMode="auto">
          <a:xfrm>
            <a:off x="1390650" y="3775075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arr[0] [0]=6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823" name="Text Box 8"/>
          <p:cNvSpPr>
            <a:spLocks noChangeArrowheads="1"/>
          </p:cNvSpPr>
          <p:nvPr/>
        </p:nvSpPr>
        <p:spPr bwMode="auto">
          <a:xfrm>
            <a:off x="3676650" y="3775075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arr[0] [1]=4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824" name="Text Box 9"/>
          <p:cNvSpPr>
            <a:spLocks noChangeArrowheads="1"/>
          </p:cNvSpPr>
          <p:nvPr/>
        </p:nvSpPr>
        <p:spPr bwMode="auto">
          <a:xfrm>
            <a:off x="5981700" y="3775075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arr[0] [2]=9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825" name="Text Box 10"/>
          <p:cNvSpPr>
            <a:spLocks noChangeArrowheads="1"/>
          </p:cNvSpPr>
          <p:nvPr/>
        </p:nvSpPr>
        <p:spPr bwMode="auto">
          <a:xfrm>
            <a:off x="1390650" y="4392613"/>
            <a:ext cx="2190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arr[1] [2]=8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826" name="Text Box 11"/>
          <p:cNvSpPr>
            <a:spLocks noChangeArrowheads="1"/>
          </p:cNvSpPr>
          <p:nvPr/>
        </p:nvSpPr>
        <p:spPr bwMode="auto">
          <a:xfrm>
            <a:off x="3676650" y="4392613"/>
            <a:ext cx="2190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arr[1] [3]=7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827" name="Text Box 12"/>
          <p:cNvSpPr>
            <a:spLocks noChangeArrowheads="1"/>
          </p:cNvSpPr>
          <p:nvPr/>
        </p:nvSpPr>
        <p:spPr bwMode="auto">
          <a:xfrm>
            <a:off x="1390650" y="5010150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arr[2] [1]=4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828" name="Text Box 13"/>
          <p:cNvSpPr>
            <a:spLocks noChangeArrowheads="1"/>
          </p:cNvSpPr>
          <p:nvPr/>
        </p:nvSpPr>
        <p:spPr bwMode="auto">
          <a:xfrm>
            <a:off x="3676650" y="5010150"/>
            <a:ext cx="293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arr[2] [2]=10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34829" name="Group 21"/>
          <p:cNvGrpSpPr>
            <a:grpSpLocks/>
          </p:cNvGrpSpPr>
          <p:nvPr/>
        </p:nvGrpSpPr>
        <p:grpSpPr bwMode="auto">
          <a:xfrm>
            <a:off x="7239000" y="0"/>
            <a:ext cx="1593850" cy="404813"/>
            <a:chOff x="0" y="0"/>
            <a:chExt cx="960" cy="288"/>
          </a:xfrm>
        </p:grpSpPr>
        <p:sp>
          <p:nvSpPr>
            <p:cNvPr id="34830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95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4831" name="Rectangle 2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34832" name="Text Box 27"/>
          <p:cNvSpPr>
            <a:spLocks noChangeArrowheads="1"/>
          </p:cNvSpPr>
          <p:nvPr/>
        </p:nvSpPr>
        <p:spPr bwMode="auto">
          <a:xfrm>
            <a:off x="1619250" y="260350"/>
            <a:ext cx="216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2"/>
                </a:solidFill>
                <a:ea typeface="隶书" pitchFamily="49" charset="-122"/>
              </a:rPr>
              <a:t>运行结果</a:t>
            </a:r>
            <a:r>
              <a:rPr lang="zh-CN" altLang="en-US">
                <a:solidFill>
                  <a:schemeClr val="bg2"/>
                </a:solidFill>
                <a:ea typeface="隶书" pitchFamily="49" charset="-122"/>
              </a:rPr>
              <a:t>：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>
            <a:spLocks noChangeArrowheads="1"/>
          </p:cNvSpPr>
          <p:nvPr/>
        </p:nvSpPr>
        <p:spPr bwMode="auto">
          <a:xfrm>
            <a:off x="323850" y="188913"/>
            <a:ext cx="5832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二维数组与一维数组的对应关系：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140585" y="1273175"/>
            <a:ext cx="1828800" cy="46672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2969385" y="5654675"/>
            <a:ext cx="1588" cy="28575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1140585" y="1635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46" name="Text Box 7"/>
          <p:cNvSpPr>
            <a:spLocks noChangeArrowheads="1"/>
          </p:cNvSpPr>
          <p:nvPr/>
        </p:nvSpPr>
        <p:spPr bwMode="auto">
          <a:xfrm>
            <a:off x="1788285" y="119697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6</a:t>
            </a:r>
          </a:p>
        </p:txBody>
      </p:sp>
      <p:sp>
        <p:nvSpPr>
          <p:cNvPr id="35847" name="Text Box 8"/>
          <p:cNvSpPr>
            <a:spLocks noChangeArrowheads="1"/>
          </p:cNvSpPr>
          <p:nvPr/>
        </p:nvSpPr>
        <p:spPr bwMode="auto">
          <a:xfrm>
            <a:off x="35685" y="11969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A[0][0]</a:t>
            </a:r>
          </a:p>
        </p:txBody>
      </p:sp>
      <p:sp>
        <p:nvSpPr>
          <p:cNvPr id="35848" name="Text Box 9"/>
          <p:cNvSpPr>
            <a:spLocks noChangeArrowheads="1"/>
          </p:cNvSpPr>
          <p:nvPr/>
        </p:nvSpPr>
        <p:spPr bwMode="auto">
          <a:xfrm>
            <a:off x="35685" y="15906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A[0][1]</a:t>
            </a:r>
          </a:p>
        </p:txBody>
      </p:sp>
      <p:sp>
        <p:nvSpPr>
          <p:cNvPr id="35849" name="Text Box 10"/>
          <p:cNvSpPr>
            <a:spLocks noChangeArrowheads="1"/>
          </p:cNvSpPr>
          <p:nvPr/>
        </p:nvSpPr>
        <p:spPr bwMode="auto">
          <a:xfrm>
            <a:off x="35685" y="19843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A[0][2]</a:t>
            </a:r>
          </a:p>
        </p:txBody>
      </p:sp>
      <p:sp>
        <p:nvSpPr>
          <p:cNvPr id="35850" name="Text Box 11"/>
          <p:cNvSpPr>
            <a:spLocks noChangeArrowheads="1"/>
          </p:cNvSpPr>
          <p:nvPr/>
        </p:nvSpPr>
        <p:spPr bwMode="auto">
          <a:xfrm>
            <a:off x="35685" y="23764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A[0][3]</a:t>
            </a:r>
          </a:p>
        </p:txBody>
      </p:sp>
      <p:sp>
        <p:nvSpPr>
          <p:cNvPr id="35851" name="Text Box 12"/>
          <p:cNvSpPr>
            <a:spLocks noChangeArrowheads="1"/>
          </p:cNvSpPr>
          <p:nvPr/>
        </p:nvSpPr>
        <p:spPr bwMode="auto">
          <a:xfrm>
            <a:off x="35685" y="27701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A[1][0]</a:t>
            </a:r>
          </a:p>
        </p:txBody>
      </p:sp>
      <p:sp>
        <p:nvSpPr>
          <p:cNvPr id="35852" name="Text Box 13"/>
          <p:cNvSpPr>
            <a:spLocks noChangeArrowheads="1"/>
          </p:cNvSpPr>
          <p:nvPr/>
        </p:nvSpPr>
        <p:spPr bwMode="auto">
          <a:xfrm>
            <a:off x="35685" y="31638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A[1][1]</a:t>
            </a:r>
          </a:p>
        </p:txBody>
      </p:sp>
      <p:sp>
        <p:nvSpPr>
          <p:cNvPr id="35853" name="Text Box 14"/>
          <p:cNvSpPr>
            <a:spLocks noChangeArrowheads="1"/>
          </p:cNvSpPr>
          <p:nvPr/>
        </p:nvSpPr>
        <p:spPr bwMode="auto">
          <a:xfrm>
            <a:off x="35685" y="35560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A[1][2]</a:t>
            </a:r>
          </a:p>
        </p:txBody>
      </p:sp>
      <p:sp>
        <p:nvSpPr>
          <p:cNvPr id="35854" name="Text Box 15"/>
          <p:cNvSpPr>
            <a:spLocks noChangeArrowheads="1"/>
          </p:cNvSpPr>
          <p:nvPr/>
        </p:nvSpPr>
        <p:spPr bwMode="auto">
          <a:xfrm>
            <a:off x="35685" y="39497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A[1][3]</a:t>
            </a:r>
          </a:p>
        </p:txBody>
      </p:sp>
      <p:sp>
        <p:nvSpPr>
          <p:cNvPr id="35855" name="Text Box 16"/>
          <p:cNvSpPr>
            <a:spLocks noChangeArrowheads="1"/>
          </p:cNvSpPr>
          <p:nvPr/>
        </p:nvSpPr>
        <p:spPr bwMode="auto">
          <a:xfrm>
            <a:off x="35685" y="43434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A[2][0]</a:t>
            </a:r>
          </a:p>
        </p:txBody>
      </p:sp>
      <p:sp>
        <p:nvSpPr>
          <p:cNvPr id="35856" name="Text Box 17"/>
          <p:cNvSpPr>
            <a:spLocks noChangeArrowheads="1"/>
          </p:cNvSpPr>
          <p:nvPr/>
        </p:nvSpPr>
        <p:spPr bwMode="auto">
          <a:xfrm>
            <a:off x="35685" y="47355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A[2][1]</a:t>
            </a:r>
          </a:p>
        </p:txBody>
      </p:sp>
      <p:sp>
        <p:nvSpPr>
          <p:cNvPr id="35857" name="Text Box 18"/>
          <p:cNvSpPr>
            <a:spLocks noChangeArrowheads="1"/>
          </p:cNvSpPr>
          <p:nvPr/>
        </p:nvSpPr>
        <p:spPr bwMode="auto">
          <a:xfrm>
            <a:off x="35685" y="51292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A[2][2]</a:t>
            </a:r>
          </a:p>
        </p:txBody>
      </p:sp>
      <p:sp>
        <p:nvSpPr>
          <p:cNvPr id="35858" name="Text Box 19"/>
          <p:cNvSpPr>
            <a:spLocks noChangeArrowheads="1"/>
          </p:cNvSpPr>
          <p:nvPr/>
        </p:nvSpPr>
        <p:spPr bwMode="auto">
          <a:xfrm>
            <a:off x="35685" y="552132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A[2][3]</a:t>
            </a:r>
          </a:p>
        </p:txBody>
      </p:sp>
      <p:sp>
        <p:nvSpPr>
          <p:cNvPr id="35859" name="Line 20"/>
          <p:cNvSpPr>
            <a:spLocks noChangeShapeType="1"/>
          </p:cNvSpPr>
          <p:nvPr/>
        </p:nvSpPr>
        <p:spPr bwMode="auto">
          <a:xfrm>
            <a:off x="1140585" y="20351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60" name="Text Box 21"/>
          <p:cNvSpPr>
            <a:spLocks noChangeArrowheads="1"/>
          </p:cNvSpPr>
          <p:nvPr/>
        </p:nvSpPr>
        <p:spPr bwMode="auto">
          <a:xfrm>
            <a:off x="1788285" y="1593850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4</a:t>
            </a:r>
          </a:p>
        </p:txBody>
      </p:sp>
      <p:sp>
        <p:nvSpPr>
          <p:cNvPr id="35861" name="Line 22"/>
          <p:cNvSpPr>
            <a:spLocks noChangeShapeType="1"/>
          </p:cNvSpPr>
          <p:nvPr/>
        </p:nvSpPr>
        <p:spPr bwMode="auto">
          <a:xfrm>
            <a:off x="1140585" y="24352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62" name="Text Box 23"/>
          <p:cNvSpPr>
            <a:spLocks noChangeArrowheads="1"/>
          </p:cNvSpPr>
          <p:nvPr/>
        </p:nvSpPr>
        <p:spPr bwMode="auto">
          <a:xfrm>
            <a:off x="1788285" y="199072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9</a:t>
            </a:r>
          </a:p>
        </p:txBody>
      </p:sp>
      <p:sp>
        <p:nvSpPr>
          <p:cNvPr id="35863" name="Line 24"/>
          <p:cNvSpPr>
            <a:spLocks noChangeShapeType="1"/>
          </p:cNvSpPr>
          <p:nvPr/>
        </p:nvSpPr>
        <p:spPr bwMode="auto">
          <a:xfrm>
            <a:off x="1140585" y="2778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64" name="Text Box 25"/>
          <p:cNvSpPr>
            <a:spLocks noChangeArrowheads="1"/>
          </p:cNvSpPr>
          <p:nvPr/>
        </p:nvSpPr>
        <p:spPr bwMode="auto">
          <a:xfrm>
            <a:off x="1540635" y="2386013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13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5865" name="Line 26"/>
          <p:cNvSpPr>
            <a:spLocks noChangeShapeType="1"/>
          </p:cNvSpPr>
          <p:nvPr/>
        </p:nvSpPr>
        <p:spPr bwMode="auto">
          <a:xfrm>
            <a:off x="1140585" y="3159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66" name="Text Box 27"/>
          <p:cNvSpPr>
            <a:spLocks noChangeArrowheads="1"/>
          </p:cNvSpPr>
          <p:nvPr/>
        </p:nvSpPr>
        <p:spPr bwMode="auto">
          <a:xfrm>
            <a:off x="1635885" y="2782888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</a:p>
        </p:txBody>
      </p:sp>
      <p:sp>
        <p:nvSpPr>
          <p:cNvPr id="35867" name="Line 28"/>
          <p:cNvSpPr>
            <a:spLocks noChangeShapeType="1"/>
          </p:cNvSpPr>
          <p:nvPr/>
        </p:nvSpPr>
        <p:spPr bwMode="auto">
          <a:xfrm>
            <a:off x="1140585" y="35591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68" name="Text Box 29"/>
          <p:cNvSpPr>
            <a:spLocks noChangeArrowheads="1"/>
          </p:cNvSpPr>
          <p:nvPr/>
        </p:nvSpPr>
        <p:spPr bwMode="auto">
          <a:xfrm>
            <a:off x="1788285" y="317817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3</a:t>
            </a:r>
          </a:p>
        </p:txBody>
      </p:sp>
      <p:sp>
        <p:nvSpPr>
          <p:cNvPr id="35869" name="Line 30"/>
          <p:cNvSpPr>
            <a:spLocks noChangeShapeType="1"/>
          </p:cNvSpPr>
          <p:nvPr/>
        </p:nvSpPr>
        <p:spPr bwMode="auto">
          <a:xfrm>
            <a:off x="1140585" y="3921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70" name="Text Box 31"/>
          <p:cNvSpPr>
            <a:spLocks noChangeArrowheads="1"/>
          </p:cNvSpPr>
          <p:nvPr/>
        </p:nvSpPr>
        <p:spPr bwMode="auto">
          <a:xfrm>
            <a:off x="1788285" y="3575050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8</a:t>
            </a:r>
          </a:p>
        </p:txBody>
      </p:sp>
      <p:sp>
        <p:nvSpPr>
          <p:cNvPr id="35871" name="Line 32"/>
          <p:cNvSpPr>
            <a:spLocks noChangeShapeType="1"/>
          </p:cNvSpPr>
          <p:nvPr/>
        </p:nvSpPr>
        <p:spPr bwMode="auto">
          <a:xfrm>
            <a:off x="1140585" y="43402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72" name="Text Box 33"/>
          <p:cNvSpPr>
            <a:spLocks noChangeArrowheads="1"/>
          </p:cNvSpPr>
          <p:nvPr/>
        </p:nvSpPr>
        <p:spPr bwMode="auto">
          <a:xfrm>
            <a:off x="1788285" y="397192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7</a:t>
            </a:r>
          </a:p>
        </p:txBody>
      </p:sp>
      <p:sp>
        <p:nvSpPr>
          <p:cNvPr id="35873" name="Line 34"/>
          <p:cNvSpPr>
            <a:spLocks noChangeShapeType="1"/>
          </p:cNvSpPr>
          <p:nvPr/>
        </p:nvSpPr>
        <p:spPr bwMode="auto">
          <a:xfrm>
            <a:off x="1140585" y="47783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74" name="Text Box 35"/>
          <p:cNvSpPr>
            <a:spLocks noChangeArrowheads="1"/>
          </p:cNvSpPr>
          <p:nvPr/>
        </p:nvSpPr>
        <p:spPr bwMode="auto">
          <a:xfrm>
            <a:off x="1788285" y="4367213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3</a:t>
            </a:r>
          </a:p>
        </p:txBody>
      </p:sp>
      <p:sp>
        <p:nvSpPr>
          <p:cNvPr id="35875" name="Line 36"/>
          <p:cNvSpPr>
            <a:spLocks noChangeShapeType="1"/>
          </p:cNvSpPr>
          <p:nvPr/>
        </p:nvSpPr>
        <p:spPr bwMode="auto">
          <a:xfrm>
            <a:off x="1140585" y="51593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76" name="Text Box 37"/>
          <p:cNvSpPr>
            <a:spLocks noChangeArrowheads="1"/>
          </p:cNvSpPr>
          <p:nvPr/>
        </p:nvSpPr>
        <p:spPr bwMode="auto">
          <a:xfrm>
            <a:off x="1788285" y="4764088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4</a:t>
            </a:r>
          </a:p>
        </p:txBody>
      </p:sp>
      <p:sp>
        <p:nvSpPr>
          <p:cNvPr id="35877" name="Line 38"/>
          <p:cNvSpPr>
            <a:spLocks noChangeShapeType="1"/>
          </p:cNvSpPr>
          <p:nvPr/>
        </p:nvSpPr>
        <p:spPr bwMode="auto">
          <a:xfrm>
            <a:off x="1140585" y="55594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35878" name="Text Box 39"/>
          <p:cNvSpPr>
            <a:spLocks noChangeArrowheads="1"/>
          </p:cNvSpPr>
          <p:nvPr/>
        </p:nvSpPr>
        <p:spPr bwMode="auto">
          <a:xfrm>
            <a:off x="1788285" y="515937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12</a:t>
            </a:r>
          </a:p>
        </p:txBody>
      </p:sp>
      <p:sp>
        <p:nvSpPr>
          <p:cNvPr id="35879" name="Text Box 40"/>
          <p:cNvSpPr>
            <a:spLocks noChangeArrowheads="1"/>
          </p:cNvSpPr>
          <p:nvPr/>
        </p:nvSpPr>
        <p:spPr bwMode="auto">
          <a:xfrm>
            <a:off x="1788285" y="555942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2</a:t>
            </a:r>
          </a:p>
        </p:txBody>
      </p:sp>
      <p:sp>
        <p:nvSpPr>
          <p:cNvPr id="35880" name="Text Box 41"/>
          <p:cNvSpPr>
            <a:spLocks noChangeArrowheads="1"/>
          </p:cNvSpPr>
          <p:nvPr/>
        </p:nvSpPr>
        <p:spPr bwMode="auto">
          <a:xfrm>
            <a:off x="2969385" y="11969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A[0]</a:t>
            </a:r>
          </a:p>
        </p:txBody>
      </p:sp>
      <p:sp>
        <p:nvSpPr>
          <p:cNvPr id="35881" name="Text Box 42"/>
          <p:cNvSpPr>
            <a:spLocks noChangeArrowheads="1"/>
          </p:cNvSpPr>
          <p:nvPr/>
        </p:nvSpPr>
        <p:spPr bwMode="auto">
          <a:xfrm>
            <a:off x="2969385" y="15906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A[1]</a:t>
            </a:r>
          </a:p>
        </p:txBody>
      </p:sp>
      <p:sp>
        <p:nvSpPr>
          <p:cNvPr id="35882" name="Text Box 43"/>
          <p:cNvSpPr>
            <a:spLocks noChangeArrowheads="1"/>
          </p:cNvSpPr>
          <p:nvPr/>
        </p:nvSpPr>
        <p:spPr bwMode="auto">
          <a:xfrm>
            <a:off x="2969385" y="19843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A[2]</a:t>
            </a:r>
          </a:p>
        </p:txBody>
      </p:sp>
      <p:sp>
        <p:nvSpPr>
          <p:cNvPr id="35883" name="Text Box 44"/>
          <p:cNvSpPr>
            <a:spLocks noChangeArrowheads="1"/>
          </p:cNvSpPr>
          <p:nvPr/>
        </p:nvSpPr>
        <p:spPr bwMode="auto">
          <a:xfrm>
            <a:off x="2969385" y="23764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A[3]</a:t>
            </a:r>
          </a:p>
        </p:txBody>
      </p:sp>
      <p:sp>
        <p:nvSpPr>
          <p:cNvPr id="35884" name="Text Box 45"/>
          <p:cNvSpPr>
            <a:spLocks noChangeArrowheads="1"/>
          </p:cNvSpPr>
          <p:nvPr/>
        </p:nvSpPr>
        <p:spPr bwMode="auto">
          <a:xfrm>
            <a:off x="2969385" y="27701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A[4]</a:t>
            </a:r>
          </a:p>
        </p:txBody>
      </p:sp>
      <p:sp>
        <p:nvSpPr>
          <p:cNvPr id="35885" name="Text Box 46"/>
          <p:cNvSpPr>
            <a:spLocks noChangeArrowheads="1"/>
          </p:cNvSpPr>
          <p:nvPr/>
        </p:nvSpPr>
        <p:spPr bwMode="auto">
          <a:xfrm>
            <a:off x="2969385" y="31638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A[5]</a:t>
            </a:r>
          </a:p>
        </p:txBody>
      </p:sp>
      <p:sp>
        <p:nvSpPr>
          <p:cNvPr id="35886" name="Text Box 47"/>
          <p:cNvSpPr>
            <a:spLocks noChangeArrowheads="1"/>
          </p:cNvSpPr>
          <p:nvPr/>
        </p:nvSpPr>
        <p:spPr bwMode="auto">
          <a:xfrm>
            <a:off x="2969385" y="35560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A[6]</a:t>
            </a:r>
          </a:p>
        </p:txBody>
      </p:sp>
      <p:sp>
        <p:nvSpPr>
          <p:cNvPr id="35887" name="Text Box 48"/>
          <p:cNvSpPr>
            <a:spLocks noChangeArrowheads="1"/>
          </p:cNvSpPr>
          <p:nvPr/>
        </p:nvSpPr>
        <p:spPr bwMode="auto">
          <a:xfrm>
            <a:off x="2969385" y="39497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A[7]</a:t>
            </a:r>
          </a:p>
        </p:txBody>
      </p:sp>
      <p:sp>
        <p:nvSpPr>
          <p:cNvPr id="35888" name="Text Box 49"/>
          <p:cNvSpPr>
            <a:spLocks noChangeArrowheads="1"/>
          </p:cNvSpPr>
          <p:nvPr/>
        </p:nvSpPr>
        <p:spPr bwMode="auto">
          <a:xfrm>
            <a:off x="2969385" y="43434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A[8]</a:t>
            </a:r>
          </a:p>
        </p:txBody>
      </p:sp>
      <p:sp>
        <p:nvSpPr>
          <p:cNvPr id="35889" name="Text Box 50"/>
          <p:cNvSpPr>
            <a:spLocks noChangeArrowheads="1"/>
          </p:cNvSpPr>
          <p:nvPr/>
        </p:nvSpPr>
        <p:spPr bwMode="auto">
          <a:xfrm>
            <a:off x="2969385" y="47355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A[9]</a:t>
            </a:r>
          </a:p>
        </p:txBody>
      </p:sp>
      <p:sp>
        <p:nvSpPr>
          <p:cNvPr id="35890" name="Text Box 51"/>
          <p:cNvSpPr>
            <a:spLocks noChangeArrowheads="1"/>
          </p:cNvSpPr>
          <p:nvPr/>
        </p:nvSpPr>
        <p:spPr bwMode="auto">
          <a:xfrm>
            <a:off x="2969385" y="51292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A[10]</a:t>
            </a:r>
          </a:p>
        </p:txBody>
      </p:sp>
      <p:sp>
        <p:nvSpPr>
          <p:cNvPr id="35891" name="Text Box 52"/>
          <p:cNvSpPr>
            <a:spLocks noChangeArrowheads="1"/>
          </p:cNvSpPr>
          <p:nvPr/>
        </p:nvSpPr>
        <p:spPr bwMode="auto">
          <a:xfrm>
            <a:off x="2950335" y="552132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A[11]</a:t>
            </a:r>
          </a:p>
        </p:txBody>
      </p:sp>
      <p:sp>
        <p:nvSpPr>
          <p:cNvPr id="35892" name="Line 53"/>
          <p:cNvSpPr>
            <a:spLocks noChangeShapeType="1"/>
          </p:cNvSpPr>
          <p:nvPr/>
        </p:nvSpPr>
        <p:spPr bwMode="auto">
          <a:xfrm>
            <a:off x="1140585" y="5586413"/>
            <a:ext cx="1588" cy="35401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grpSp>
        <p:nvGrpSpPr>
          <p:cNvPr id="35893" name="Group 61"/>
          <p:cNvGrpSpPr>
            <a:grpSpLocks/>
          </p:cNvGrpSpPr>
          <p:nvPr/>
        </p:nvGrpSpPr>
        <p:grpSpPr bwMode="auto">
          <a:xfrm>
            <a:off x="7239000" y="0"/>
            <a:ext cx="1593850" cy="404813"/>
            <a:chOff x="0" y="0"/>
            <a:chExt cx="960" cy="288"/>
          </a:xfrm>
        </p:grpSpPr>
        <p:sp>
          <p:nvSpPr>
            <p:cNvPr id="35894" name="Rectangle 62"/>
            <p:cNvSpPr>
              <a:spLocks noChangeArrowheads="1"/>
            </p:cNvSpPr>
            <p:nvPr/>
          </p:nvSpPr>
          <p:spPr bwMode="auto">
            <a:xfrm>
              <a:off x="0" y="0"/>
              <a:ext cx="95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5895" name="Rectangle 6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35896" name="TextBox 1"/>
          <p:cNvSpPr>
            <a:spLocks noChangeArrowheads="1"/>
          </p:cNvSpPr>
          <p:nvPr/>
        </p:nvSpPr>
        <p:spPr bwMode="auto">
          <a:xfrm>
            <a:off x="3995960" y="1123950"/>
            <a:ext cx="4968653" cy="2862322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sym typeface="Arial" pitchFamily="34" charset="0"/>
              </a:rPr>
              <a:t>void fun(int row,int col,int A[] )</a:t>
            </a:r>
            <a:endParaRPr lang="en-US" sz="2000" b="1" dirty="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sym typeface="Arial" pitchFamily="34" charset="0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b="1" dirty="0">
                <a:solidFill>
                  <a:schemeClr val="bg2"/>
                </a:solidFill>
                <a:sym typeface="Arial" pitchFamily="34" charset="0"/>
              </a:rPr>
              <a:t>for (i=0;i&lt;</a:t>
            </a:r>
            <a:r>
              <a:rPr lang="en-US" sz="2000" b="1" dirty="0" err="1">
                <a:solidFill>
                  <a:schemeClr val="bg2"/>
                </a:solidFill>
                <a:sym typeface="Arial" pitchFamily="34" charset="0"/>
              </a:rPr>
              <a:t>row;i</a:t>
            </a:r>
            <a:r>
              <a:rPr lang="en-US" sz="2000" b="1" dirty="0">
                <a:solidFill>
                  <a:schemeClr val="bg2"/>
                </a:solidFill>
                <a:sym typeface="Arial" pitchFamily="34" charset="0"/>
              </a:rPr>
              <a:t>++)</a:t>
            </a:r>
            <a:endParaRPr lang="zh-CN" altLang="en-US" sz="2000" b="1" dirty="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zh-CN" altLang="en-US" sz="2000" b="1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b="1" dirty="0">
                <a:solidFill>
                  <a:schemeClr val="bg2"/>
                </a:solidFill>
                <a:sym typeface="Arial" pitchFamily="34" charset="0"/>
              </a:rPr>
              <a:t>for(j=0;j&lt;</a:t>
            </a:r>
            <a:r>
              <a:rPr lang="en-US" sz="2000" b="1" dirty="0" err="1">
                <a:solidFill>
                  <a:schemeClr val="bg2"/>
                </a:solidFill>
                <a:sym typeface="Arial" pitchFamily="34" charset="0"/>
              </a:rPr>
              <a:t>col;j</a:t>
            </a:r>
            <a:r>
              <a:rPr lang="en-US" sz="2000" b="1" dirty="0">
                <a:solidFill>
                  <a:schemeClr val="bg2"/>
                </a:solidFill>
                <a:sym typeface="Arial" pitchFamily="34" charset="0"/>
              </a:rPr>
              <a:t>++)</a:t>
            </a:r>
            <a:endParaRPr lang="zh-CN" altLang="en-US" sz="2000" b="1" dirty="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/>
                </a:solidFill>
                <a:sym typeface="Arial" pitchFamily="34" charset="0"/>
              </a:rPr>
              <a:t>   </a:t>
            </a:r>
            <a:r>
              <a:rPr lang="zh-CN" altLang="en-US" sz="2000" b="1" dirty="0">
                <a:solidFill>
                  <a:schemeClr val="bg2"/>
                </a:solidFill>
                <a:sym typeface="Arial" pitchFamily="34" charset="0"/>
              </a:rPr>
              <a:t>   printf("%d ",</a:t>
            </a:r>
            <a:r>
              <a:rPr lang="en-US" sz="2000" b="1" dirty="0">
                <a:solidFill>
                  <a:schemeClr val="bg2"/>
                </a:solidFill>
                <a:sym typeface="Arial" pitchFamily="34" charset="0"/>
              </a:rPr>
              <a:t>A[i*</a:t>
            </a:r>
            <a:r>
              <a:rPr lang="en-US" sz="2000" b="1" dirty="0" err="1">
                <a:solidFill>
                  <a:schemeClr val="bg2"/>
                </a:solidFill>
                <a:sym typeface="Arial" pitchFamily="34" charset="0"/>
              </a:rPr>
              <a:t>col+j</a:t>
            </a:r>
            <a:r>
              <a:rPr lang="en-US" sz="2000" b="1" dirty="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zh-CN" altLang="en-US" sz="2000" b="1" dirty="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en-US" sz="2000" b="1" dirty="0">
                <a:solidFill>
                  <a:schemeClr val="bg2"/>
                </a:solidFill>
                <a:sym typeface="Arial" pitchFamily="34" charset="0"/>
              </a:rPr>
              <a:t>;</a:t>
            </a:r>
            <a:r>
              <a:rPr lang="zh-CN" altLang="en-US" sz="2000" b="1" dirty="0">
                <a:solidFill>
                  <a:srgbClr val="C00000"/>
                </a:solidFill>
                <a:sym typeface="Arial" pitchFamily="34" charset="0"/>
              </a:rPr>
              <a:t>//A[i][j]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35897" name="TextBox 73"/>
          <p:cNvSpPr>
            <a:spLocks noChangeArrowheads="1"/>
          </p:cNvSpPr>
          <p:nvPr/>
        </p:nvSpPr>
        <p:spPr bwMode="auto">
          <a:xfrm>
            <a:off x="3995960" y="4078288"/>
            <a:ext cx="4968653" cy="2386012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zh-CN" altLang="en-US" sz="2000" b="1">
                <a:solidFill>
                  <a:schemeClr val="bg2"/>
                </a:solidFill>
                <a:sym typeface="Arial" pitchFamily="34" charset="0"/>
              </a:rPr>
              <a:t>int </a:t>
            </a:r>
            <a:r>
              <a:rPr lang="en-US" sz="2000" b="1">
                <a:solidFill>
                  <a:schemeClr val="bg2"/>
                </a:solidFill>
                <a:sym typeface="Arial" pitchFamily="34" charset="0"/>
              </a:rPr>
              <a:t>A[</a:t>
            </a:r>
            <a:r>
              <a:rPr lang="zh-CN" altLang="en-US" sz="2000" b="1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en-US" sz="2000" b="1">
                <a:solidFill>
                  <a:schemeClr val="bg2"/>
                </a:solidFill>
                <a:sym typeface="Arial" pitchFamily="34" charset="0"/>
              </a:rPr>
              <a:t>][</a:t>
            </a:r>
            <a:r>
              <a:rPr lang="zh-CN" altLang="en-US" sz="2000" b="1">
                <a:solidFill>
                  <a:schemeClr val="bg2"/>
                </a:solidFill>
                <a:sym typeface="Arial" pitchFamily="34" charset="0"/>
              </a:rPr>
              <a:t>4</a:t>
            </a:r>
            <a:r>
              <a:rPr lang="en-US" sz="2000" b="1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zh-CN" altLang="en-US" sz="2000" b="1">
                <a:solidFill>
                  <a:schemeClr val="bg2"/>
                </a:solidFill>
                <a:sym typeface="Arial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2"/>
                </a:solidFill>
                <a:sym typeface="Arial" pitchFamily="34" charset="0"/>
              </a:rPr>
              <a:t>  // 二维数组第一个元素地址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2"/>
                </a:solidFill>
                <a:sym typeface="Arial" pitchFamily="34" charset="0"/>
              </a:rPr>
              <a:t>  fun(3,4,A[0]);</a:t>
            </a:r>
            <a:r>
              <a:rPr lang="en-US" sz="2000" b="1">
                <a:solidFill>
                  <a:schemeClr val="bg2"/>
                </a:solidFill>
                <a:sym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2"/>
                </a:solidFill>
                <a:sym typeface="Arial" pitchFamily="34" charset="0"/>
              </a:rPr>
              <a:t>  fun(3,4,&amp;A[0][0]);</a:t>
            </a: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bg2"/>
                </a:solidFill>
                <a:sym typeface="Arial" pitchFamily="34" charset="0"/>
              </a:rPr>
              <a:t>  fun(3,4,*A);</a:t>
            </a:r>
            <a:endParaRPr lang="en-US" sz="2000" b="1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52075" y="44765"/>
            <a:ext cx="3441203" cy="8002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</a:rPr>
              <a:t>一维数组与二维数组的关系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>
                <a:solidFill>
                  <a:schemeClr val="bg2"/>
                </a:solidFill>
              </a:rPr>
              <a:t>A[i][j] </a:t>
            </a:r>
            <a:r>
              <a:rPr lang="en-US" altLang="zh-CN" sz="2000" dirty="0" smtClean="0">
                <a:solidFill>
                  <a:schemeClr val="bg2"/>
                </a:solidFill>
              </a:rPr>
              <a:t>==&gt; A[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000" dirty="0" smtClean="0">
                <a:solidFill>
                  <a:schemeClr val="bg2"/>
                </a:solidFill>
              </a:rPr>
              <a:t>*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column+j</a:t>
            </a:r>
            <a:r>
              <a:rPr lang="en-US" altLang="zh-CN" sz="2000" dirty="0" smtClean="0">
                <a:solidFill>
                  <a:schemeClr val="bg2"/>
                </a:solidFill>
              </a:rPr>
              <a:t>]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6" grpId="0" bldLvl="0" animBg="1" autoUpdateAnimBg="0"/>
      <p:bldP spid="35897" grpId="0" bldLvl="0" animBg="1" autoUpdateAnimBg="0"/>
      <p:bldP spid="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4"/>
          <p:cNvSpPr>
            <a:spLocks noChangeArrowheads="1"/>
          </p:cNvSpPr>
          <p:nvPr/>
        </p:nvSpPr>
        <p:spPr bwMode="auto">
          <a:xfrm>
            <a:off x="304800" y="775597"/>
            <a:ext cx="88392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Char char="§"/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定义 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7891" name="Rectangle 25"/>
          <p:cNvSpPr>
            <a:spLocks noChangeArrowheads="1"/>
          </p:cNvSpPr>
          <p:nvPr/>
        </p:nvSpPr>
        <p:spPr bwMode="auto">
          <a:xfrm>
            <a:off x="107950" y="2465286"/>
            <a:ext cx="9036050" cy="398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  <a:p>
            <a:pPr lvl="2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由于字符型与整型是互通的，故字符数组的处理基本上与整型数组相同，只不过每个元素的值都是小于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255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的整数而已。</a:t>
            </a:r>
            <a:endParaRPr 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字符数组的引用同整型数组。</a:t>
            </a:r>
            <a:endParaRPr 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lnSpc>
                <a:spcPct val="150000"/>
              </a:lnSpc>
              <a:buClr>
                <a:schemeClr val="accent2"/>
              </a:buClr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lnSpc>
                <a:spcPct val="150000"/>
              </a:lnSpc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7892" name="Text Box 26"/>
          <p:cNvSpPr>
            <a:spLocks noChangeArrowheads="1"/>
          </p:cNvSpPr>
          <p:nvPr/>
        </p:nvSpPr>
        <p:spPr bwMode="auto">
          <a:xfrm>
            <a:off x="2771775" y="1597059"/>
            <a:ext cx="3222655" cy="463846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char c[10], ch[3][4];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7893" name="Rectangle 123"/>
          <p:cNvSpPr>
            <a:spLocks noChangeArrowheads="1"/>
          </p:cNvSpPr>
          <p:nvPr/>
        </p:nvSpPr>
        <p:spPr bwMode="auto">
          <a:xfrm>
            <a:off x="468313" y="775"/>
            <a:ext cx="8001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6.3 </a:t>
            </a:r>
            <a:r>
              <a:rPr lang="zh-CN" altLang="en-US" sz="32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字符数组和字符串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7894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7895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7896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5"/>
          <p:cNvSpPr>
            <a:spLocks noChangeArrowheads="1"/>
          </p:cNvSpPr>
          <p:nvPr/>
        </p:nvSpPr>
        <p:spPr bwMode="auto">
          <a:xfrm>
            <a:off x="107950" y="117475"/>
            <a:ext cx="88392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</p:txBody>
      </p:sp>
      <p:grpSp>
        <p:nvGrpSpPr>
          <p:cNvPr id="38915" name="组合 1"/>
          <p:cNvGrpSpPr>
            <a:grpSpLocks/>
          </p:cNvGrpSpPr>
          <p:nvPr/>
        </p:nvGrpSpPr>
        <p:grpSpPr bwMode="auto">
          <a:xfrm>
            <a:off x="379413" y="1330325"/>
            <a:ext cx="6423025" cy="2511425"/>
            <a:chOff x="0" y="0"/>
            <a:chExt cx="6423025" cy="2509838"/>
          </a:xfrm>
        </p:grpSpPr>
        <p:sp>
          <p:nvSpPr>
            <p:cNvPr id="38916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423025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‘H’,’e’,’l’,’l’,’o’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8917" name="Rectangle 29"/>
            <p:cNvSpPr>
              <a:spLocks noChangeArrowheads="1"/>
            </p:cNvSpPr>
            <p:nvPr/>
          </p:nvSpPr>
          <p:spPr bwMode="auto">
            <a:xfrm>
              <a:off x="1471613" y="900112"/>
              <a:ext cx="4743450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18" name="Line 30"/>
            <p:cNvSpPr>
              <a:spLocks noChangeShapeType="1"/>
            </p:cNvSpPr>
            <p:nvPr/>
          </p:nvSpPr>
          <p:spPr bwMode="auto">
            <a:xfrm>
              <a:off x="2481263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19" name="Line 31"/>
            <p:cNvSpPr>
              <a:spLocks noChangeShapeType="1"/>
            </p:cNvSpPr>
            <p:nvPr/>
          </p:nvSpPr>
          <p:spPr bwMode="auto">
            <a:xfrm>
              <a:off x="342423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0" name="Line 32"/>
            <p:cNvSpPr>
              <a:spLocks noChangeShapeType="1"/>
            </p:cNvSpPr>
            <p:nvPr/>
          </p:nvSpPr>
          <p:spPr bwMode="auto">
            <a:xfrm>
              <a:off x="436721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1" name="Line 33"/>
            <p:cNvSpPr>
              <a:spLocks noChangeShapeType="1"/>
            </p:cNvSpPr>
            <p:nvPr/>
          </p:nvSpPr>
          <p:spPr bwMode="auto">
            <a:xfrm>
              <a:off x="531018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2" name="Text Box 34"/>
            <p:cNvSpPr>
              <a:spLocks noChangeArrowheads="1"/>
            </p:cNvSpPr>
            <p:nvPr/>
          </p:nvSpPr>
          <p:spPr bwMode="auto">
            <a:xfrm>
              <a:off x="153193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8923" name="Text Box 35"/>
            <p:cNvSpPr>
              <a:spLocks noChangeArrowheads="1"/>
            </p:cNvSpPr>
            <p:nvPr/>
          </p:nvSpPr>
          <p:spPr bwMode="auto">
            <a:xfrm>
              <a:off x="1876425" y="971550"/>
              <a:ext cx="365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4" name="Text Box 36"/>
            <p:cNvSpPr>
              <a:spLocks noChangeArrowheads="1"/>
            </p:cNvSpPr>
            <p:nvPr/>
          </p:nvSpPr>
          <p:spPr bwMode="auto">
            <a:xfrm>
              <a:off x="2805113" y="971550"/>
              <a:ext cx="293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5" name="Text Box 37"/>
            <p:cNvSpPr>
              <a:spLocks noChangeArrowheads="1"/>
            </p:cNvSpPr>
            <p:nvPr/>
          </p:nvSpPr>
          <p:spPr bwMode="auto">
            <a:xfrm>
              <a:off x="3735388" y="971550"/>
              <a:ext cx="250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6" name="Text Box 38"/>
            <p:cNvSpPr>
              <a:spLocks noChangeArrowheads="1"/>
            </p:cNvSpPr>
            <p:nvPr/>
          </p:nvSpPr>
          <p:spPr bwMode="auto">
            <a:xfrm>
              <a:off x="4664075" y="971550"/>
              <a:ext cx="250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7" name="Text Box 39"/>
            <p:cNvSpPr>
              <a:spLocks noChangeArrowheads="1"/>
            </p:cNvSpPr>
            <p:nvPr/>
          </p:nvSpPr>
          <p:spPr bwMode="auto">
            <a:xfrm>
              <a:off x="5594350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8" name="Text Box 41"/>
            <p:cNvSpPr>
              <a:spLocks noChangeArrowheads="1"/>
            </p:cNvSpPr>
            <p:nvPr/>
          </p:nvSpPr>
          <p:spPr bwMode="auto">
            <a:xfrm>
              <a:off x="2460625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8929" name="Text Box 42"/>
            <p:cNvSpPr>
              <a:spLocks noChangeArrowheads="1"/>
            </p:cNvSpPr>
            <p:nvPr/>
          </p:nvSpPr>
          <p:spPr bwMode="auto">
            <a:xfrm>
              <a:off x="338931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8930" name="Text Box 43"/>
            <p:cNvSpPr>
              <a:spLocks noChangeArrowheads="1"/>
            </p:cNvSpPr>
            <p:nvPr/>
          </p:nvSpPr>
          <p:spPr bwMode="auto">
            <a:xfrm>
              <a:off x="4318000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8931" name="Text Box 44"/>
            <p:cNvSpPr>
              <a:spLocks noChangeArrowheads="1"/>
            </p:cNvSpPr>
            <p:nvPr/>
          </p:nvSpPr>
          <p:spPr bwMode="auto">
            <a:xfrm>
              <a:off x="524668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sp>
        <p:nvSpPr>
          <p:cNvPr id="38932" name="AutoShape 78"/>
          <p:cNvSpPr>
            <a:spLocks noChangeArrowheads="1"/>
          </p:cNvSpPr>
          <p:nvPr/>
        </p:nvSpPr>
        <p:spPr bwMode="auto">
          <a:xfrm>
            <a:off x="6770688" y="1268413"/>
            <a:ext cx="1992312" cy="1081087"/>
          </a:xfrm>
          <a:prstGeom prst="cloudCallout">
            <a:avLst>
              <a:gd name="adj1" fmla="val -48310"/>
              <a:gd name="adj2" fmla="val 110319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逐个字符赋值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38933" name="组合 2"/>
          <p:cNvGrpSpPr>
            <a:grpSpLocks/>
          </p:cNvGrpSpPr>
          <p:nvPr/>
        </p:nvGrpSpPr>
        <p:grpSpPr bwMode="auto">
          <a:xfrm>
            <a:off x="395288" y="3943350"/>
            <a:ext cx="6423025" cy="2509838"/>
            <a:chOff x="0" y="0"/>
            <a:chExt cx="6423026" cy="2509838"/>
          </a:xfrm>
        </p:grpSpPr>
        <p:sp>
          <p:nvSpPr>
            <p:cNvPr id="38934" name="Rectangle 66"/>
            <p:cNvSpPr>
              <a:spLocks noChangeArrowheads="1"/>
            </p:cNvSpPr>
            <p:nvPr/>
          </p:nvSpPr>
          <p:spPr bwMode="auto">
            <a:xfrm>
              <a:off x="0" y="0"/>
              <a:ext cx="6423026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‘B’,’o’,’y’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8935" name="Rectangle 67"/>
            <p:cNvSpPr>
              <a:spLocks noChangeArrowheads="1"/>
            </p:cNvSpPr>
            <p:nvPr/>
          </p:nvSpPr>
          <p:spPr bwMode="auto">
            <a:xfrm>
              <a:off x="420688" y="900112"/>
              <a:ext cx="4743451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36" name="Line 68"/>
            <p:cNvSpPr>
              <a:spLocks noChangeShapeType="1"/>
            </p:cNvSpPr>
            <p:nvPr/>
          </p:nvSpPr>
          <p:spPr bwMode="auto">
            <a:xfrm>
              <a:off x="1430338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7" name="Line 69"/>
            <p:cNvSpPr>
              <a:spLocks noChangeShapeType="1"/>
            </p:cNvSpPr>
            <p:nvPr/>
          </p:nvSpPr>
          <p:spPr bwMode="auto">
            <a:xfrm>
              <a:off x="237331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8" name="Line 70"/>
            <p:cNvSpPr>
              <a:spLocks noChangeShapeType="1"/>
            </p:cNvSpPr>
            <p:nvPr/>
          </p:nvSpPr>
          <p:spPr bwMode="auto">
            <a:xfrm>
              <a:off x="331628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9" name="Line 71"/>
            <p:cNvSpPr>
              <a:spLocks noChangeShapeType="1"/>
            </p:cNvSpPr>
            <p:nvPr/>
          </p:nvSpPr>
          <p:spPr bwMode="auto">
            <a:xfrm>
              <a:off x="425926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40" name="Text Box 72"/>
            <p:cNvSpPr>
              <a:spLocks noChangeArrowheads="1"/>
            </p:cNvSpPr>
            <p:nvPr/>
          </p:nvSpPr>
          <p:spPr bwMode="auto">
            <a:xfrm>
              <a:off x="48101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8941" name="Text Box 73"/>
            <p:cNvSpPr>
              <a:spLocks noChangeArrowheads="1"/>
            </p:cNvSpPr>
            <p:nvPr/>
          </p:nvSpPr>
          <p:spPr bwMode="auto">
            <a:xfrm>
              <a:off x="825500" y="971550"/>
              <a:ext cx="3508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B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2" name="Text Box 74"/>
            <p:cNvSpPr>
              <a:spLocks noChangeArrowheads="1"/>
            </p:cNvSpPr>
            <p:nvPr/>
          </p:nvSpPr>
          <p:spPr bwMode="auto">
            <a:xfrm>
              <a:off x="1754188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3" name="Text Box 75"/>
            <p:cNvSpPr>
              <a:spLocks noChangeArrowheads="1"/>
            </p:cNvSpPr>
            <p:nvPr/>
          </p:nvSpPr>
          <p:spPr bwMode="auto">
            <a:xfrm>
              <a:off x="2684463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y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4" name="Text Box 76"/>
            <p:cNvSpPr>
              <a:spLocks noChangeArrowheads="1"/>
            </p:cNvSpPr>
            <p:nvPr/>
          </p:nvSpPr>
          <p:spPr bwMode="auto">
            <a:xfrm>
              <a:off x="3613151" y="971550"/>
              <a:ext cx="377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5" name="Text Box 77"/>
            <p:cNvSpPr>
              <a:spLocks noChangeArrowheads="1"/>
            </p:cNvSpPr>
            <p:nvPr/>
          </p:nvSpPr>
          <p:spPr bwMode="auto">
            <a:xfrm>
              <a:off x="4543426" y="971550"/>
              <a:ext cx="377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6" name="Text Box 79"/>
            <p:cNvSpPr>
              <a:spLocks noChangeArrowheads="1"/>
            </p:cNvSpPr>
            <p:nvPr/>
          </p:nvSpPr>
          <p:spPr bwMode="auto">
            <a:xfrm>
              <a:off x="1409700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8947" name="Text Box 80"/>
            <p:cNvSpPr>
              <a:spLocks noChangeArrowheads="1"/>
            </p:cNvSpPr>
            <p:nvPr/>
          </p:nvSpPr>
          <p:spPr bwMode="auto">
            <a:xfrm>
              <a:off x="233838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8948" name="Text Box 81"/>
            <p:cNvSpPr>
              <a:spLocks noChangeArrowheads="1"/>
            </p:cNvSpPr>
            <p:nvPr/>
          </p:nvSpPr>
          <p:spPr bwMode="auto">
            <a:xfrm>
              <a:off x="3267075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8949" name="Text Box 82"/>
            <p:cNvSpPr>
              <a:spLocks noChangeArrowheads="1"/>
            </p:cNvSpPr>
            <p:nvPr/>
          </p:nvSpPr>
          <p:spPr bwMode="auto">
            <a:xfrm>
              <a:off x="419576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grpSp>
        <p:nvGrpSpPr>
          <p:cNvPr id="38950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8951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8952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38953" name="AutoShape 78"/>
          <p:cNvSpPr>
            <a:spLocks noChangeArrowheads="1"/>
          </p:cNvSpPr>
          <p:nvPr/>
        </p:nvSpPr>
        <p:spPr bwMode="auto">
          <a:xfrm>
            <a:off x="6923088" y="3608388"/>
            <a:ext cx="1992312" cy="2017712"/>
          </a:xfrm>
          <a:prstGeom prst="cloudCallout">
            <a:avLst>
              <a:gd name="adj1" fmla="val -52894"/>
              <a:gd name="adj2" fmla="val 37514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逐个字符赋值</a:t>
            </a:r>
            <a:endParaRPr lang="en-US" sz="2000">
              <a:solidFill>
                <a:srgbClr val="6699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未赋值元素</a:t>
            </a:r>
            <a:r>
              <a:rPr 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=‘\0’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2" grpId="0" bldLvl="0" animBg="1" autoUpdateAnimBg="0"/>
      <p:bldP spid="38953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5"/>
          <p:cNvSpPr>
            <a:spLocks noChangeArrowheads="1"/>
          </p:cNvSpPr>
          <p:nvPr/>
        </p:nvSpPr>
        <p:spPr bwMode="auto">
          <a:xfrm>
            <a:off x="34925" y="117475"/>
            <a:ext cx="88392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</p:txBody>
      </p:sp>
      <p:sp>
        <p:nvSpPr>
          <p:cNvPr id="39939" name="AutoShape 96"/>
          <p:cNvSpPr>
            <a:spLocks noChangeArrowheads="1"/>
          </p:cNvSpPr>
          <p:nvPr/>
        </p:nvSpPr>
        <p:spPr bwMode="auto">
          <a:xfrm>
            <a:off x="4438649" y="278702"/>
            <a:ext cx="3373575" cy="1080895"/>
          </a:xfrm>
          <a:prstGeom prst="cloudCallout">
            <a:avLst>
              <a:gd name="adj1" fmla="val -39690"/>
              <a:gd name="adj2" fmla="val 78553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用字符串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常量，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’\0’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结尾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39940" name="组合 1"/>
          <p:cNvGrpSpPr>
            <a:grpSpLocks/>
          </p:cNvGrpSpPr>
          <p:nvPr/>
        </p:nvGrpSpPr>
        <p:grpSpPr bwMode="auto">
          <a:xfrm>
            <a:off x="1030288" y="1403350"/>
            <a:ext cx="6421437" cy="2509838"/>
            <a:chOff x="0" y="0"/>
            <a:chExt cx="6422354" cy="2509838"/>
          </a:xfrm>
        </p:grpSpPr>
        <p:sp>
          <p:nvSpPr>
            <p:cNvPr id="39941" name="Rectangle 84"/>
            <p:cNvSpPr>
              <a:spLocks noChangeArrowheads="1"/>
            </p:cNvSpPr>
            <p:nvPr/>
          </p:nvSpPr>
          <p:spPr bwMode="auto">
            <a:xfrm>
              <a:off x="0" y="0"/>
              <a:ext cx="6422354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ch[5]=“Boy”;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9942" name="Rectangle 85"/>
            <p:cNvSpPr>
              <a:spLocks noChangeArrowheads="1"/>
            </p:cNvSpPr>
            <p:nvPr/>
          </p:nvSpPr>
          <p:spPr bwMode="auto">
            <a:xfrm>
              <a:off x="420687" y="900112"/>
              <a:ext cx="4742954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3" name="Line 86"/>
            <p:cNvSpPr>
              <a:spLocks noChangeShapeType="1"/>
            </p:cNvSpPr>
            <p:nvPr/>
          </p:nvSpPr>
          <p:spPr bwMode="auto">
            <a:xfrm>
              <a:off x="1430337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4" name="Line 87"/>
            <p:cNvSpPr>
              <a:spLocks noChangeShapeType="1"/>
            </p:cNvSpPr>
            <p:nvPr/>
          </p:nvSpPr>
          <p:spPr bwMode="auto">
            <a:xfrm>
              <a:off x="2373312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5" name="Line 88"/>
            <p:cNvSpPr>
              <a:spLocks noChangeShapeType="1"/>
            </p:cNvSpPr>
            <p:nvPr/>
          </p:nvSpPr>
          <p:spPr bwMode="auto">
            <a:xfrm>
              <a:off x="3316287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6" name="Line 89"/>
            <p:cNvSpPr>
              <a:spLocks noChangeShapeType="1"/>
            </p:cNvSpPr>
            <p:nvPr/>
          </p:nvSpPr>
          <p:spPr bwMode="auto">
            <a:xfrm>
              <a:off x="4259262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7" name="Text Box 90"/>
            <p:cNvSpPr>
              <a:spLocks noChangeArrowheads="1"/>
            </p:cNvSpPr>
            <p:nvPr/>
          </p:nvSpPr>
          <p:spPr bwMode="auto">
            <a:xfrm>
              <a:off x="481013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9948" name="Text Box 91"/>
            <p:cNvSpPr>
              <a:spLocks noChangeArrowheads="1"/>
            </p:cNvSpPr>
            <p:nvPr/>
          </p:nvSpPr>
          <p:spPr bwMode="auto">
            <a:xfrm>
              <a:off x="825499" y="971550"/>
              <a:ext cx="35080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B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9" name="Text Box 92"/>
            <p:cNvSpPr>
              <a:spLocks noChangeArrowheads="1"/>
            </p:cNvSpPr>
            <p:nvPr/>
          </p:nvSpPr>
          <p:spPr bwMode="auto">
            <a:xfrm>
              <a:off x="1754187" y="971550"/>
              <a:ext cx="30794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0" name="Text Box 93"/>
            <p:cNvSpPr>
              <a:spLocks noChangeArrowheads="1"/>
            </p:cNvSpPr>
            <p:nvPr/>
          </p:nvSpPr>
          <p:spPr bwMode="auto">
            <a:xfrm>
              <a:off x="2684462" y="971550"/>
              <a:ext cx="30794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y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1" name="Text Box 94"/>
            <p:cNvSpPr>
              <a:spLocks noChangeArrowheads="1"/>
            </p:cNvSpPr>
            <p:nvPr/>
          </p:nvSpPr>
          <p:spPr bwMode="auto">
            <a:xfrm>
              <a:off x="3613150" y="971550"/>
              <a:ext cx="37778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2" name="Text Box 95"/>
            <p:cNvSpPr>
              <a:spLocks noChangeArrowheads="1"/>
            </p:cNvSpPr>
            <p:nvPr/>
          </p:nvSpPr>
          <p:spPr bwMode="auto">
            <a:xfrm>
              <a:off x="4543425" y="971550"/>
              <a:ext cx="37778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3" name="Text Box 97"/>
            <p:cNvSpPr>
              <a:spLocks noChangeArrowheads="1"/>
            </p:cNvSpPr>
            <p:nvPr/>
          </p:nvSpPr>
          <p:spPr bwMode="auto">
            <a:xfrm>
              <a:off x="1409700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9954" name="Text Box 98"/>
            <p:cNvSpPr>
              <a:spLocks noChangeArrowheads="1"/>
            </p:cNvSpPr>
            <p:nvPr/>
          </p:nvSpPr>
          <p:spPr bwMode="auto">
            <a:xfrm>
              <a:off x="2338388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9955" name="Text Box 99"/>
            <p:cNvSpPr>
              <a:spLocks noChangeArrowheads="1"/>
            </p:cNvSpPr>
            <p:nvPr/>
          </p:nvSpPr>
          <p:spPr bwMode="auto">
            <a:xfrm>
              <a:off x="3267075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9956" name="Text Box 100"/>
            <p:cNvSpPr>
              <a:spLocks noChangeArrowheads="1"/>
            </p:cNvSpPr>
            <p:nvPr/>
          </p:nvSpPr>
          <p:spPr bwMode="auto">
            <a:xfrm>
              <a:off x="4195763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grpSp>
        <p:nvGrpSpPr>
          <p:cNvPr id="39957" name="组合 2"/>
          <p:cNvGrpSpPr>
            <a:grpSpLocks/>
          </p:cNvGrpSpPr>
          <p:nvPr/>
        </p:nvGrpSpPr>
        <p:grpSpPr bwMode="auto">
          <a:xfrm>
            <a:off x="1042988" y="4016375"/>
            <a:ext cx="6523037" cy="2509838"/>
            <a:chOff x="0" y="0"/>
            <a:chExt cx="6523039" cy="2509838"/>
          </a:xfrm>
        </p:grpSpPr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0" y="0"/>
              <a:ext cx="6423026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6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“Hello”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     char ch[6]=“Hello”;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     char ch[]=“Hello”;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grpSp>
          <p:nvGrpSpPr>
            <p:cNvPr id="39959" name="Group 104"/>
            <p:cNvGrpSpPr>
              <a:grpSpLocks/>
            </p:cNvGrpSpPr>
            <p:nvPr/>
          </p:nvGrpSpPr>
          <p:grpSpPr bwMode="auto">
            <a:xfrm>
              <a:off x="825500" y="1328737"/>
              <a:ext cx="5697539" cy="1052513"/>
              <a:chOff x="0" y="0"/>
              <a:chExt cx="3589" cy="663"/>
            </a:xfrm>
          </p:grpSpPr>
          <p:sp>
            <p:nvSpPr>
              <p:cNvPr id="39960" name="Rectangle 105"/>
              <p:cNvSpPr>
                <a:spLocks noChangeArrowheads="1"/>
              </p:cNvSpPr>
              <p:nvPr/>
            </p:nvSpPr>
            <p:spPr bwMode="auto">
              <a:xfrm>
                <a:off x="0" y="6"/>
                <a:ext cx="3480" cy="394"/>
              </a:xfrm>
              <a:prstGeom prst="rect">
                <a:avLst/>
              </a:prstGeom>
              <a:solidFill>
                <a:schemeClr val="tx1"/>
              </a:solidFill>
              <a:ln w="1905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zh-CN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1" name="Line 106"/>
              <p:cNvSpPr>
                <a:spLocks noChangeShapeType="1"/>
              </p:cNvSpPr>
              <p:nvPr/>
            </p:nvSpPr>
            <p:spPr bwMode="auto">
              <a:xfrm>
                <a:off x="624" y="14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2" name="Line 107"/>
              <p:cNvSpPr>
                <a:spLocks noChangeShapeType="1"/>
              </p:cNvSpPr>
              <p:nvPr/>
            </p:nvSpPr>
            <p:spPr bwMode="auto">
              <a:xfrm>
                <a:off x="1218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3" name="Line 108"/>
              <p:cNvSpPr>
                <a:spLocks noChangeShapeType="1"/>
              </p:cNvSpPr>
              <p:nvPr/>
            </p:nvSpPr>
            <p:spPr bwMode="auto">
              <a:xfrm>
                <a:off x="1812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4" name="Line 109"/>
              <p:cNvSpPr>
                <a:spLocks noChangeShapeType="1"/>
              </p:cNvSpPr>
              <p:nvPr/>
            </p:nvSpPr>
            <p:spPr bwMode="auto">
              <a:xfrm>
                <a:off x="2406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5" name="Text Box 110"/>
              <p:cNvSpPr>
                <a:spLocks noChangeArrowheads="1"/>
              </p:cNvSpPr>
              <p:nvPr/>
            </p:nvSpPr>
            <p:spPr bwMode="auto">
              <a:xfrm>
                <a:off x="2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ch[0]</a:t>
                </a:r>
                <a:endParaRPr lang="zh-CN" altLang="en-US"/>
              </a:p>
            </p:txBody>
          </p:sp>
          <p:sp>
            <p:nvSpPr>
              <p:cNvPr id="39966" name="Text Box 111"/>
              <p:cNvSpPr>
                <a:spLocks noChangeArrowheads="1"/>
              </p:cNvSpPr>
              <p:nvPr/>
            </p:nvSpPr>
            <p:spPr bwMode="auto">
              <a:xfrm>
                <a:off x="243" y="51"/>
                <a:ext cx="23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H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7" name="Text Box 112"/>
              <p:cNvSpPr>
                <a:spLocks noChangeArrowheads="1"/>
              </p:cNvSpPr>
              <p:nvPr/>
            </p:nvSpPr>
            <p:spPr bwMode="auto">
              <a:xfrm>
                <a:off x="828" y="51"/>
                <a:ext cx="18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e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8" name="Text Box 113"/>
              <p:cNvSpPr>
                <a:spLocks noChangeArrowheads="1"/>
              </p:cNvSpPr>
              <p:nvPr/>
            </p:nvSpPr>
            <p:spPr bwMode="auto">
              <a:xfrm>
                <a:off x="1414" y="5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l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9" name="Text Box 114"/>
              <p:cNvSpPr>
                <a:spLocks noChangeArrowheads="1"/>
              </p:cNvSpPr>
              <p:nvPr/>
            </p:nvSpPr>
            <p:spPr bwMode="auto">
              <a:xfrm>
                <a:off x="1999" y="5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l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0" name="Text Box 115"/>
              <p:cNvSpPr>
                <a:spLocks noChangeArrowheads="1"/>
              </p:cNvSpPr>
              <p:nvPr/>
            </p:nvSpPr>
            <p:spPr bwMode="auto">
              <a:xfrm>
                <a:off x="2585" y="5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o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1" name="Text Box 116"/>
              <p:cNvSpPr>
                <a:spLocks noChangeArrowheads="1"/>
              </p:cNvSpPr>
              <p:nvPr/>
            </p:nvSpPr>
            <p:spPr bwMode="auto">
              <a:xfrm>
                <a:off x="611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ch[1]</a:t>
                </a:r>
                <a:endParaRPr lang="zh-CN" altLang="en-US"/>
              </a:p>
            </p:txBody>
          </p:sp>
          <p:sp>
            <p:nvSpPr>
              <p:cNvPr id="39972" name="Text Box 117"/>
              <p:cNvSpPr>
                <a:spLocks noChangeArrowheads="1"/>
              </p:cNvSpPr>
              <p:nvPr/>
            </p:nvSpPr>
            <p:spPr bwMode="auto">
              <a:xfrm>
                <a:off x="119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ch[2]</a:t>
                </a:r>
                <a:endParaRPr lang="zh-CN" altLang="en-US"/>
              </a:p>
            </p:txBody>
          </p:sp>
          <p:sp>
            <p:nvSpPr>
              <p:cNvPr id="39973" name="Text Box 118"/>
              <p:cNvSpPr>
                <a:spLocks noChangeArrowheads="1"/>
              </p:cNvSpPr>
              <p:nvPr/>
            </p:nvSpPr>
            <p:spPr bwMode="auto">
              <a:xfrm>
                <a:off x="1781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ch[3]</a:t>
                </a:r>
                <a:endParaRPr lang="zh-CN" altLang="en-US"/>
              </a:p>
            </p:txBody>
          </p:sp>
          <p:sp>
            <p:nvSpPr>
              <p:cNvPr id="39974" name="Text Box 119"/>
              <p:cNvSpPr>
                <a:spLocks noChangeArrowheads="1"/>
              </p:cNvSpPr>
              <p:nvPr/>
            </p:nvSpPr>
            <p:spPr bwMode="auto">
              <a:xfrm>
                <a:off x="236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ch[4]</a:t>
                </a:r>
                <a:endParaRPr lang="zh-CN" altLang="en-US"/>
              </a:p>
            </p:txBody>
          </p:sp>
          <p:sp>
            <p:nvSpPr>
              <p:cNvPr id="39975" name="Line 120"/>
              <p:cNvSpPr>
                <a:spLocks noChangeShapeType="1"/>
              </p:cNvSpPr>
              <p:nvPr/>
            </p:nvSpPr>
            <p:spPr bwMode="auto">
              <a:xfrm>
                <a:off x="2958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76" name="Text Box 121"/>
              <p:cNvSpPr>
                <a:spLocks noChangeArrowheads="1"/>
              </p:cNvSpPr>
              <p:nvPr/>
            </p:nvSpPr>
            <p:spPr bwMode="auto">
              <a:xfrm>
                <a:off x="3101" y="87"/>
                <a:ext cx="2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  <a:latin typeface="Times New Roman" pitchFamily="18" charset="0"/>
                    <a:sym typeface="Times New Roman" pitchFamily="18" charset="0"/>
                  </a:rPr>
                  <a:t>\0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7" name="Text Box 122"/>
              <p:cNvSpPr>
                <a:spLocks noChangeArrowheads="1"/>
              </p:cNvSpPr>
              <p:nvPr/>
            </p:nvSpPr>
            <p:spPr bwMode="auto">
              <a:xfrm>
                <a:off x="2942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ch[5]</a:t>
                </a:r>
                <a:endParaRPr lang="zh-CN" altLang="en-US"/>
              </a:p>
            </p:txBody>
          </p:sp>
        </p:grpSp>
      </p:grpSp>
      <p:grpSp>
        <p:nvGrpSpPr>
          <p:cNvPr id="39978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9979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9980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8"/>
          <p:cNvGrpSpPr>
            <a:grpSpLocks/>
          </p:cNvGrpSpPr>
          <p:nvPr/>
        </p:nvGrpSpPr>
        <p:grpSpPr bwMode="auto">
          <a:xfrm>
            <a:off x="7239000" y="0"/>
            <a:ext cx="1604963" cy="457200"/>
            <a:chOff x="0" y="0"/>
            <a:chExt cx="1011" cy="288"/>
          </a:xfrm>
        </p:grpSpPr>
        <p:sp>
          <p:nvSpPr>
            <p:cNvPr id="40963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0964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0965" name="Line 26"/>
          <p:cNvSpPr>
            <a:spLocks noChangeShapeType="1"/>
          </p:cNvSpPr>
          <p:nvPr/>
        </p:nvSpPr>
        <p:spPr bwMode="auto">
          <a:xfrm>
            <a:off x="2324100" y="4229100"/>
            <a:ext cx="44386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grpSp>
        <p:nvGrpSpPr>
          <p:cNvPr id="40966" name="Group 27"/>
          <p:cNvGrpSpPr>
            <a:grpSpLocks/>
          </p:cNvGrpSpPr>
          <p:nvPr/>
        </p:nvGrpSpPr>
        <p:grpSpPr bwMode="auto">
          <a:xfrm>
            <a:off x="835025" y="527050"/>
            <a:ext cx="7337425" cy="5140325"/>
            <a:chOff x="0" y="-4"/>
            <a:chExt cx="4622" cy="3238"/>
          </a:xfrm>
        </p:grpSpPr>
        <p:sp>
          <p:nvSpPr>
            <p:cNvPr id="40967" name="Rectangle 28"/>
            <p:cNvSpPr>
              <a:spLocks noChangeArrowheads="1"/>
            </p:cNvSpPr>
            <p:nvPr/>
          </p:nvSpPr>
          <p:spPr bwMode="auto">
            <a:xfrm>
              <a:off x="0" y="633"/>
              <a:ext cx="4622" cy="260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char diamond[][5]={{'.', '.','*'},{'.','*','.','*'},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	   {'*', '.', '.', '.' ,'*'},{'.','*', '.','*'},{'.', '.','*'}};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40968" name="AutoShape 29"/>
            <p:cNvSpPr>
              <a:spLocks noChangeArrowheads="1"/>
            </p:cNvSpPr>
            <p:nvPr/>
          </p:nvSpPr>
          <p:spPr bwMode="auto">
            <a:xfrm>
              <a:off x="2170" y="-4"/>
              <a:ext cx="2388" cy="386"/>
            </a:xfrm>
            <a:prstGeom prst="cloudCallout">
              <a:avLst>
                <a:gd name="adj1" fmla="val -30583"/>
                <a:gd name="adj2" fmla="val 105028"/>
              </a:avLst>
            </a:prstGeom>
            <a:solidFill>
              <a:schemeClr val="tx1"/>
            </a:solidFill>
            <a:ln w="38100" cmpd="sng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二维字符数组初始化</a:t>
              </a:r>
            </a:p>
          </p:txBody>
        </p:sp>
        <p:grpSp>
          <p:nvGrpSpPr>
            <p:cNvPr id="40969" name="Group 30"/>
            <p:cNvGrpSpPr>
              <a:grpSpLocks/>
            </p:cNvGrpSpPr>
            <p:nvPr/>
          </p:nvGrpSpPr>
          <p:grpSpPr bwMode="auto">
            <a:xfrm>
              <a:off x="17" y="1422"/>
              <a:ext cx="3657" cy="1585"/>
              <a:chOff x="0" y="0"/>
              <a:chExt cx="3657" cy="1585"/>
            </a:xfrm>
          </p:grpSpPr>
          <p:grpSp>
            <p:nvGrpSpPr>
              <p:cNvPr id="40970" name="Group 31"/>
              <p:cNvGrpSpPr>
                <a:grpSpLocks/>
              </p:cNvGrpSpPr>
              <p:nvPr/>
            </p:nvGrpSpPr>
            <p:grpSpPr bwMode="auto">
              <a:xfrm>
                <a:off x="837" y="0"/>
                <a:ext cx="2820" cy="1585"/>
                <a:chOff x="0" y="0"/>
                <a:chExt cx="2820" cy="1585"/>
              </a:xfrm>
            </p:grpSpPr>
            <p:grpSp>
              <p:nvGrpSpPr>
                <p:cNvPr id="40971" name="Group 32"/>
                <p:cNvGrpSpPr>
                  <a:grpSpLocks/>
                </p:cNvGrpSpPr>
                <p:nvPr/>
              </p:nvGrpSpPr>
              <p:grpSpPr bwMode="auto">
                <a:xfrm>
                  <a:off x="11" y="0"/>
                  <a:ext cx="2808" cy="1585"/>
                  <a:chOff x="0" y="0"/>
                  <a:chExt cx="2808" cy="409"/>
                </a:xfrm>
              </p:grpSpPr>
              <p:sp>
                <p:nvSpPr>
                  <p:cNvPr id="40972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6"/>
                    <a:ext cx="2808" cy="394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 cmpd="sng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zh-CN" altLang="zh-CN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7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4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122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716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310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0977" name="Group 38"/>
                <p:cNvGrpSpPr>
                  <a:grpSpLocks/>
                </p:cNvGrpSpPr>
                <p:nvPr/>
              </p:nvGrpSpPr>
              <p:grpSpPr bwMode="auto">
                <a:xfrm>
                  <a:off x="0" y="39"/>
                  <a:ext cx="2796" cy="289"/>
                  <a:chOff x="0" y="0"/>
                  <a:chExt cx="2796" cy="289"/>
                </a:xfrm>
              </p:grpSpPr>
              <p:sp>
                <p:nvSpPr>
                  <p:cNvPr id="40978" name="Text Box 39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79" name="Text Box 40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80" name="Text Box 41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0981" name="Text Box 42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0982" name="Text Box 43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098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sp>
              <p:nvSpPr>
                <p:cNvPr id="40984" name="Line 45"/>
                <p:cNvSpPr>
                  <a:spLocks noChangeShapeType="1"/>
                </p:cNvSpPr>
                <p:nvPr/>
              </p:nvSpPr>
              <p:spPr bwMode="auto">
                <a:xfrm>
                  <a:off x="24" y="631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0985" name="Line 46"/>
                <p:cNvSpPr>
                  <a:spLocks noChangeShapeType="1"/>
                </p:cNvSpPr>
                <p:nvPr/>
              </p:nvSpPr>
              <p:spPr bwMode="auto">
                <a:xfrm>
                  <a:off x="24" y="935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0986" name="Line 47"/>
                <p:cNvSpPr>
                  <a:spLocks noChangeShapeType="1"/>
                </p:cNvSpPr>
                <p:nvPr/>
              </p:nvSpPr>
              <p:spPr bwMode="auto">
                <a:xfrm>
                  <a:off x="24" y="1239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grpSp>
              <p:nvGrpSpPr>
                <p:cNvPr id="40987" name="Group 48"/>
                <p:cNvGrpSpPr>
                  <a:grpSpLocks/>
                </p:cNvGrpSpPr>
                <p:nvPr/>
              </p:nvGrpSpPr>
              <p:grpSpPr bwMode="auto">
                <a:xfrm>
                  <a:off x="0" y="336"/>
                  <a:ext cx="2796" cy="289"/>
                  <a:chOff x="0" y="0"/>
                  <a:chExt cx="2796" cy="289"/>
                </a:xfrm>
              </p:grpSpPr>
              <p:sp>
                <p:nvSpPr>
                  <p:cNvPr id="40988" name="Text Box 49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89" name="Text Box 50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0990" name="Text Box 51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91" name="Text Box 52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0992" name="Text Box 53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099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0994" name="Group 55"/>
                <p:cNvGrpSpPr>
                  <a:grpSpLocks/>
                </p:cNvGrpSpPr>
                <p:nvPr/>
              </p:nvGrpSpPr>
              <p:grpSpPr bwMode="auto">
                <a:xfrm>
                  <a:off x="0" y="633"/>
                  <a:ext cx="2796" cy="289"/>
                  <a:chOff x="0" y="0"/>
                  <a:chExt cx="2796" cy="289"/>
                </a:xfrm>
              </p:grpSpPr>
              <p:sp>
                <p:nvSpPr>
                  <p:cNvPr id="40995" name="Text Box 56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0996" name="Text Box 57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97" name="Text Box 58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98" name="Text Box 59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99" name="Text Box 60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1000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1001" name="Group 62"/>
                <p:cNvGrpSpPr>
                  <a:grpSpLocks/>
                </p:cNvGrpSpPr>
                <p:nvPr/>
              </p:nvGrpSpPr>
              <p:grpSpPr bwMode="auto">
                <a:xfrm>
                  <a:off x="0" y="930"/>
                  <a:ext cx="2796" cy="289"/>
                  <a:chOff x="0" y="0"/>
                  <a:chExt cx="2796" cy="289"/>
                </a:xfrm>
              </p:grpSpPr>
              <p:sp>
                <p:nvSpPr>
                  <p:cNvPr id="41002" name="Text Box 63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1003" name="Text Box 64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1004" name="Text Box 65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1005" name="Text Box 66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1006" name="Text Box 67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1007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1008" name="Group 69"/>
                <p:cNvGrpSpPr>
                  <a:grpSpLocks/>
                </p:cNvGrpSpPr>
                <p:nvPr/>
              </p:nvGrpSpPr>
              <p:grpSpPr bwMode="auto">
                <a:xfrm>
                  <a:off x="0" y="1227"/>
                  <a:ext cx="2796" cy="289"/>
                  <a:chOff x="0" y="0"/>
                  <a:chExt cx="2796" cy="289"/>
                </a:xfrm>
              </p:grpSpPr>
              <p:sp>
                <p:nvSpPr>
                  <p:cNvPr id="41009" name="Text Box 70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1010" name="Text Box 71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1011" name="Text Box 72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1012" name="Text Box 73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1013" name="Text Box 74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1014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</p:grpSp>
          <p:sp>
            <p:nvSpPr>
              <p:cNvPr id="41015" name="Text Box 76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diamond[0]</a:t>
                </a:r>
              </a:p>
            </p:txBody>
          </p:sp>
          <p:sp>
            <p:nvSpPr>
              <p:cNvPr id="41016" name="Text Box 77"/>
              <p:cNvSpPr>
                <a:spLocks noChangeArrowheads="1"/>
              </p:cNvSpPr>
              <p:nvPr/>
            </p:nvSpPr>
            <p:spPr bwMode="auto">
              <a:xfrm>
                <a:off x="0" y="354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diamond[1]</a:t>
                </a:r>
              </a:p>
            </p:txBody>
          </p:sp>
          <p:sp>
            <p:nvSpPr>
              <p:cNvPr id="41017" name="Text Box 78"/>
              <p:cNvSpPr>
                <a:spLocks noChangeArrowheads="1"/>
              </p:cNvSpPr>
              <p:nvPr/>
            </p:nvSpPr>
            <p:spPr bwMode="auto">
              <a:xfrm>
                <a:off x="0" y="660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diamond[2]</a:t>
                </a:r>
              </a:p>
            </p:txBody>
          </p:sp>
          <p:sp>
            <p:nvSpPr>
              <p:cNvPr id="41018" name="Text Box 79"/>
              <p:cNvSpPr>
                <a:spLocks noChangeArrowheads="1"/>
              </p:cNvSpPr>
              <p:nvPr/>
            </p:nvSpPr>
            <p:spPr bwMode="auto">
              <a:xfrm>
                <a:off x="0" y="966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diamond[3]</a:t>
                </a:r>
              </a:p>
            </p:txBody>
          </p:sp>
          <p:sp>
            <p:nvSpPr>
              <p:cNvPr id="41019" name="Text Box 80"/>
              <p:cNvSpPr>
                <a:spLocks noChangeArrowheads="1"/>
              </p:cNvSpPr>
              <p:nvPr/>
            </p:nvSpPr>
            <p:spPr bwMode="auto">
              <a:xfrm>
                <a:off x="0" y="1272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diamond[4]</a:t>
                </a:r>
              </a:p>
            </p:txBody>
          </p:sp>
        </p:grpSp>
      </p:grpSp>
      <p:sp>
        <p:nvSpPr>
          <p:cNvPr id="41020" name="Rectangle 143"/>
          <p:cNvSpPr>
            <a:spLocks noChangeArrowheads="1"/>
          </p:cNvSpPr>
          <p:nvPr/>
        </p:nvSpPr>
        <p:spPr bwMode="auto">
          <a:xfrm>
            <a:off x="1835150" y="188913"/>
            <a:ext cx="1973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18"/>
          <p:cNvGrpSpPr>
            <a:grpSpLocks/>
          </p:cNvGrpSpPr>
          <p:nvPr/>
        </p:nvGrpSpPr>
        <p:grpSpPr bwMode="auto">
          <a:xfrm>
            <a:off x="7239000" y="0"/>
            <a:ext cx="1604963" cy="457200"/>
            <a:chOff x="0" y="0"/>
            <a:chExt cx="1011" cy="288"/>
          </a:xfrm>
        </p:grpSpPr>
        <p:sp>
          <p:nvSpPr>
            <p:cNvPr id="41987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1988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1989" name="Line 26"/>
          <p:cNvSpPr>
            <a:spLocks noChangeShapeType="1"/>
          </p:cNvSpPr>
          <p:nvPr/>
        </p:nvSpPr>
        <p:spPr bwMode="auto">
          <a:xfrm>
            <a:off x="2324100" y="4229100"/>
            <a:ext cx="44386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0" name="Rectangle 82"/>
          <p:cNvSpPr>
            <a:spLocks noChangeArrowheads="1"/>
          </p:cNvSpPr>
          <p:nvPr/>
        </p:nvSpPr>
        <p:spPr bwMode="auto">
          <a:xfrm>
            <a:off x="987425" y="2038350"/>
            <a:ext cx="7337425" cy="4129088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char fruit[][7]={“Apple”,”Orange”,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                   ”Grape”,”Pear”,”Peach”};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1991" name="AutoShape 83"/>
          <p:cNvSpPr>
            <a:spLocks noChangeArrowheads="1"/>
          </p:cNvSpPr>
          <p:nvPr/>
        </p:nvSpPr>
        <p:spPr bwMode="auto">
          <a:xfrm>
            <a:off x="4431725" y="1027309"/>
            <a:ext cx="3790513" cy="612384"/>
          </a:xfrm>
          <a:prstGeom prst="cloudCallout">
            <a:avLst>
              <a:gd name="adj1" fmla="val -30583"/>
              <a:gd name="adj2" fmla="val 105028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二维字符数组初始化</a:t>
            </a:r>
          </a:p>
        </p:txBody>
      </p:sp>
      <p:sp>
        <p:nvSpPr>
          <p:cNvPr id="41992" name="Rectangle 84"/>
          <p:cNvSpPr>
            <a:spLocks noChangeArrowheads="1"/>
          </p:cNvSpPr>
          <p:nvPr/>
        </p:nvSpPr>
        <p:spPr bwMode="auto">
          <a:xfrm>
            <a:off x="2284413" y="3289300"/>
            <a:ext cx="4533900" cy="2424113"/>
          </a:xfrm>
          <a:prstGeom prst="rect">
            <a:avLst/>
          </a:prstGeom>
          <a:solidFill>
            <a:schemeClr val="tx1"/>
          </a:solidFill>
          <a:ln w="19050" cmpd="sng">
            <a:solidFill>
              <a:schemeClr val="bg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1993" name="Line 85"/>
          <p:cNvSpPr>
            <a:spLocks noChangeShapeType="1"/>
          </p:cNvSpPr>
          <p:nvPr/>
        </p:nvSpPr>
        <p:spPr bwMode="auto">
          <a:xfrm>
            <a:off x="2894013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4" name="Line 86"/>
          <p:cNvSpPr>
            <a:spLocks noChangeShapeType="1"/>
          </p:cNvSpPr>
          <p:nvPr/>
        </p:nvSpPr>
        <p:spPr bwMode="auto">
          <a:xfrm>
            <a:off x="4887913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5" name="Line 87"/>
          <p:cNvSpPr>
            <a:spLocks noChangeShapeType="1"/>
          </p:cNvSpPr>
          <p:nvPr/>
        </p:nvSpPr>
        <p:spPr bwMode="auto">
          <a:xfrm>
            <a:off x="5553075" y="3290888"/>
            <a:ext cx="1588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6" name="Line 88"/>
          <p:cNvSpPr>
            <a:spLocks noChangeShapeType="1"/>
          </p:cNvSpPr>
          <p:nvPr/>
        </p:nvSpPr>
        <p:spPr bwMode="auto">
          <a:xfrm>
            <a:off x="6218238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7" name="Line 89"/>
          <p:cNvSpPr>
            <a:spLocks noChangeShapeType="1"/>
          </p:cNvSpPr>
          <p:nvPr/>
        </p:nvSpPr>
        <p:spPr bwMode="auto">
          <a:xfrm>
            <a:off x="2381250" y="5189538"/>
            <a:ext cx="4438650" cy="1587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8" name="Line 90"/>
          <p:cNvSpPr>
            <a:spLocks noChangeShapeType="1"/>
          </p:cNvSpPr>
          <p:nvPr/>
        </p:nvSpPr>
        <p:spPr bwMode="auto">
          <a:xfrm>
            <a:off x="2324100" y="4737100"/>
            <a:ext cx="4438650" cy="1588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grpSp>
        <p:nvGrpSpPr>
          <p:cNvPr id="41999" name="Group 91"/>
          <p:cNvGrpSpPr>
            <a:grpSpLocks/>
          </p:cNvGrpSpPr>
          <p:nvPr/>
        </p:nvGrpSpPr>
        <p:grpSpPr bwMode="auto">
          <a:xfrm>
            <a:off x="2305050" y="3810000"/>
            <a:ext cx="4495800" cy="1414463"/>
            <a:chOff x="0" y="0"/>
            <a:chExt cx="2796" cy="891"/>
          </a:xfrm>
        </p:grpSpPr>
        <p:sp>
          <p:nvSpPr>
            <p:cNvPr id="42000" name="Line 92"/>
            <p:cNvSpPr>
              <a:spLocks noChangeShapeType="1"/>
            </p:cNvSpPr>
            <p:nvPr/>
          </p:nvSpPr>
          <p:spPr bwMode="auto">
            <a:xfrm>
              <a:off x="0" y="0"/>
              <a:ext cx="2796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2001" name="Line 93"/>
            <p:cNvSpPr>
              <a:spLocks noChangeShapeType="1"/>
            </p:cNvSpPr>
            <p:nvPr/>
          </p:nvSpPr>
          <p:spPr bwMode="auto">
            <a:xfrm>
              <a:off x="0" y="300"/>
              <a:ext cx="2796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2002" name="Line 94"/>
            <p:cNvSpPr>
              <a:spLocks noChangeShapeType="1"/>
            </p:cNvSpPr>
            <p:nvPr/>
          </p:nvSpPr>
          <p:spPr bwMode="auto">
            <a:xfrm>
              <a:off x="0" y="594"/>
              <a:ext cx="2796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2003" name="Line 95"/>
            <p:cNvSpPr>
              <a:spLocks noChangeShapeType="1"/>
            </p:cNvSpPr>
            <p:nvPr/>
          </p:nvSpPr>
          <p:spPr bwMode="auto">
            <a:xfrm>
              <a:off x="0" y="891"/>
              <a:ext cx="2796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</p:grpSp>
      <p:grpSp>
        <p:nvGrpSpPr>
          <p:cNvPr id="42004" name="Group 96"/>
          <p:cNvGrpSpPr>
            <a:grpSpLocks/>
          </p:cNvGrpSpPr>
          <p:nvPr/>
        </p:nvGrpSpPr>
        <p:grpSpPr bwMode="auto">
          <a:xfrm>
            <a:off x="1395413" y="3367088"/>
            <a:ext cx="919163" cy="2344738"/>
            <a:chOff x="0" y="0"/>
            <a:chExt cx="579" cy="1477"/>
          </a:xfrm>
        </p:grpSpPr>
        <p:sp>
          <p:nvSpPr>
            <p:cNvPr id="42005" name="Text Box 97"/>
            <p:cNvSpPr>
              <a:spLocks noChangeArrowheads="1"/>
            </p:cNvSpPr>
            <p:nvPr/>
          </p:nvSpPr>
          <p:spPr bwMode="auto">
            <a:xfrm>
              <a:off x="0" y="0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fruit[0]</a:t>
              </a:r>
            </a:p>
          </p:txBody>
        </p:sp>
        <p:sp>
          <p:nvSpPr>
            <p:cNvPr id="42006" name="Text Box 98"/>
            <p:cNvSpPr>
              <a:spLocks noChangeArrowheads="1"/>
            </p:cNvSpPr>
            <p:nvPr/>
          </p:nvSpPr>
          <p:spPr bwMode="auto">
            <a:xfrm>
              <a:off x="0" y="306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fruit[1]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2007" name="Text Box 99"/>
            <p:cNvSpPr>
              <a:spLocks noChangeArrowheads="1"/>
            </p:cNvSpPr>
            <p:nvPr/>
          </p:nvSpPr>
          <p:spPr bwMode="auto">
            <a:xfrm>
              <a:off x="0" y="612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fruit[2]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2008" name="Text Box 100"/>
            <p:cNvSpPr>
              <a:spLocks noChangeArrowheads="1"/>
            </p:cNvSpPr>
            <p:nvPr/>
          </p:nvSpPr>
          <p:spPr bwMode="auto">
            <a:xfrm>
              <a:off x="0" y="918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fruit[3]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2009" name="Text Box 101"/>
            <p:cNvSpPr>
              <a:spLocks noChangeArrowheads="1"/>
            </p:cNvSpPr>
            <p:nvPr/>
          </p:nvSpPr>
          <p:spPr bwMode="auto">
            <a:xfrm>
              <a:off x="0" y="1224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fruit[4]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42010" name="Line 102"/>
          <p:cNvSpPr>
            <a:spLocks noChangeShapeType="1"/>
          </p:cNvSpPr>
          <p:nvPr/>
        </p:nvSpPr>
        <p:spPr bwMode="auto">
          <a:xfrm>
            <a:off x="3557588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2011" name="Line 103"/>
          <p:cNvSpPr>
            <a:spLocks noChangeShapeType="1"/>
          </p:cNvSpPr>
          <p:nvPr/>
        </p:nvSpPr>
        <p:spPr bwMode="auto">
          <a:xfrm>
            <a:off x="4222750" y="3290888"/>
            <a:ext cx="1588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grpSp>
        <p:nvGrpSpPr>
          <p:cNvPr id="42012" name="Group 104"/>
          <p:cNvGrpSpPr>
            <a:grpSpLocks/>
          </p:cNvGrpSpPr>
          <p:nvPr/>
        </p:nvGrpSpPr>
        <p:grpSpPr bwMode="auto">
          <a:xfrm>
            <a:off x="2381250" y="3352800"/>
            <a:ext cx="4308475" cy="420688"/>
            <a:chOff x="0" y="0"/>
            <a:chExt cx="2714" cy="265"/>
          </a:xfrm>
        </p:grpSpPr>
        <p:sp>
          <p:nvSpPr>
            <p:cNvPr id="42013" name="Text Box 105"/>
            <p:cNvSpPr>
              <a:spLocks noChangeArrowheads="1"/>
            </p:cNvSpPr>
            <p:nvPr/>
          </p:nvSpPr>
          <p:spPr bwMode="auto">
            <a:xfrm>
              <a:off x="0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</a:p>
          </p:txBody>
        </p:sp>
        <p:sp>
          <p:nvSpPr>
            <p:cNvPr id="42014" name="Text Box 106"/>
            <p:cNvSpPr>
              <a:spLocks noChangeArrowheads="1"/>
            </p:cNvSpPr>
            <p:nvPr/>
          </p:nvSpPr>
          <p:spPr bwMode="auto">
            <a:xfrm>
              <a:off x="41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</a:p>
          </p:txBody>
        </p:sp>
        <p:sp>
          <p:nvSpPr>
            <p:cNvPr id="42015" name="Text Box 107"/>
            <p:cNvSpPr>
              <a:spLocks noChangeArrowheads="1"/>
            </p:cNvSpPr>
            <p:nvPr/>
          </p:nvSpPr>
          <p:spPr bwMode="auto">
            <a:xfrm>
              <a:off x="826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</a:p>
          </p:txBody>
        </p:sp>
        <p:sp>
          <p:nvSpPr>
            <p:cNvPr id="42016" name="Text Box 108"/>
            <p:cNvSpPr>
              <a:spLocks noChangeArrowheads="1"/>
            </p:cNvSpPr>
            <p:nvPr/>
          </p:nvSpPr>
          <p:spPr bwMode="auto">
            <a:xfrm>
              <a:off x="1239" y="0"/>
              <a:ext cx="2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</a:p>
          </p:txBody>
        </p:sp>
        <p:sp>
          <p:nvSpPr>
            <p:cNvPr id="42017" name="Text Box 109"/>
            <p:cNvSpPr>
              <a:spLocks noChangeArrowheads="1"/>
            </p:cNvSpPr>
            <p:nvPr/>
          </p:nvSpPr>
          <p:spPr bwMode="auto">
            <a:xfrm>
              <a:off x="165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</a:p>
          </p:txBody>
        </p:sp>
        <p:sp>
          <p:nvSpPr>
            <p:cNvPr id="42018" name="Text Box 110"/>
            <p:cNvSpPr>
              <a:spLocks noChangeArrowheads="1"/>
            </p:cNvSpPr>
            <p:nvPr/>
          </p:nvSpPr>
          <p:spPr bwMode="auto">
            <a:xfrm>
              <a:off x="2030" y="12"/>
              <a:ext cx="28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  <p:sp>
          <p:nvSpPr>
            <p:cNvPr id="42019" name="Text Box 111"/>
            <p:cNvSpPr>
              <a:spLocks noChangeArrowheads="1"/>
            </p:cNvSpPr>
            <p:nvPr/>
          </p:nvSpPr>
          <p:spPr bwMode="auto">
            <a:xfrm>
              <a:off x="2443" y="0"/>
              <a:ext cx="27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</p:grpSp>
      <p:grpSp>
        <p:nvGrpSpPr>
          <p:cNvPr id="42020" name="Group 112"/>
          <p:cNvGrpSpPr>
            <a:grpSpLocks/>
          </p:cNvGrpSpPr>
          <p:nvPr/>
        </p:nvGrpSpPr>
        <p:grpSpPr bwMode="auto">
          <a:xfrm>
            <a:off x="2381250" y="3811588"/>
            <a:ext cx="4308475" cy="420688"/>
            <a:chOff x="0" y="0"/>
            <a:chExt cx="2714" cy="265"/>
          </a:xfrm>
        </p:grpSpPr>
        <p:sp>
          <p:nvSpPr>
            <p:cNvPr id="42021" name="Text Box 113"/>
            <p:cNvSpPr>
              <a:spLocks noChangeArrowheads="1"/>
            </p:cNvSpPr>
            <p:nvPr/>
          </p:nvSpPr>
          <p:spPr bwMode="auto">
            <a:xfrm>
              <a:off x="0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</a:p>
          </p:txBody>
        </p:sp>
        <p:sp>
          <p:nvSpPr>
            <p:cNvPr id="42022" name="Text Box 114"/>
            <p:cNvSpPr>
              <a:spLocks noChangeArrowheads="1"/>
            </p:cNvSpPr>
            <p:nvPr/>
          </p:nvSpPr>
          <p:spPr bwMode="auto">
            <a:xfrm>
              <a:off x="41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</a:p>
          </p:txBody>
        </p:sp>
        <p:sp>
          <p:nvSpPr>
            <p:cNvPr id="42023" name="Text Box 115"/>
            <p:cNvSpPr>
              <a:spLocks noChangeArrowheads="1"/>
            </p:cNvSpPr>
            <p:nvPr/>
          </p:nvSpPr>
          <p:spPr bwMode="auto">
            <a:xfrm>
              <a:off x="826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</a:p>
          </p:txBody>
        </p:sp>
        <p:sp>
          <p:nvSpPr>
            <p:cNvPr id="42024" name="Text Box 116"/>
            <p:cNvSpPr>
              <a:spLocks noChangeArrowheads="1"/>
            </p:cNvSpPr>
            <p:nvPr/>
          </p:nvSpPr>
          <p:spPr bwMode="auto">
            <a:xfrm>
              <a:off x="1239" y="0"/>
              <a:ext cx="2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</a:t>
              </a:r>
            </a:p>
          </p:txBody>
        </p:sp>
        <p:sp>
          <p:nvSpPr>
            <p:cNvPr id="42025" name="Text Box 117"/>
            <p:cNvSpPr>
              <a:spLocks noChangeArrowheads="1"/>
            </p:cNvSpPr>
            <p:nvPr/>
          </p:nvSpPr>
          <p:spPr bwMode="auto">
            <a:xfrm>
              <a:off x="165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g</a:t>
              </a:r>
            </a:p>
          </p:txBody>
        </p:sp>
        <p:sp>
          <p:nvSpPr>
            <p:cNvPr id="42026" name="Text Box 118"/>
            <p:cNvSpPr>
              <a:spLocks noChangeArrowheads="1"/>
            </p:cNvSpPr>
            <p:nvPr/>
          </p:nvSpPr>
          <p:spPr bwMode="auto">
            <a:xfrm>
              <a:off x="2030" y="12"/>
              <a:ext cx="28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</a:p>
          </p:txBody>
        </p:sp>
        <p:sp>
          <p:nvSpPr>
            <p:cNvPr id="42027" name="Text Box 119"/>
            <p:cNvSpPr>
              <a:spLocks noChangeArrowheads="1"/>
            </p:cNvSpPr>
            <p:nvPr/>
          </p:nvSpPr>
          <p:spPr bwMode="auto">
            <a:xfrm>
              <a:off x="2443" y="0"/>
              <a:ext cx="27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</p:grpSp>
      <p:grpSp>
        <p:nvGrpSpPr>
          <p:cNvPr id="42028" name="Group 120"/>
          <p:cNvGrpSpPr>
            <a:grpSpLocks/>
          </p:cNvGrpSpPr>
          <p:nvPr/>
        </p:nvGrpSpPr>
        <p:grpSpPr bwMode="auto">
          <a:xfrm>
            <a:off x="2381250" y="4270375"/>
            <a:ext cx="4308475" cy="420688"/>
            <a:chOff x="0" y="0"/>
            <a:chExt cx="2714" cy="265"/>
          </a:xfrm>
        </p:grpSpPr>
        <p:sp>
          <p:nvSpPr>
            <p:cNvPr id="42029" name="Text Box 121"/>
            <p:cNvSpPr>
              <a:spLocks noChangeArrowheads="1"/>
            </p:cNvSpPr>
            <p:nvPr/>
          </p:nvSpPr>
          <p:spPr bwMode="auto">
            <a:xfrm>
              <a:off x="0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G</a:t>
              </a:r>
            </a:p>
          </p:txBody>
        </p:sp>
        <p:sp>
          <p:nvSpPr>
            <p:cNvPr id="42030" name="Text Box 122"/>
            <p:cNvSpPr>
              <a:spLocks noChangeArrowheads="1"/>
            </p:cNvSpPr>
            <p:nvPr/>
          </p:nvSpPr>
          <p:spPr bwMode="auto">
            <a:xfrm>
              <a:off x="41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</a:p>
          </p:txBody>
        </p:sp>
        <p:sp>
          <p:nvSpPr>
            <p:cNvPr id="42031" name="Text Box 123"/>
            <p:cNvSpPr>
              <a:spLocks noChangeArrowheads="1"/>
            </p:cNvSpPr>
            <p:nvPr/>
          </p:nvSpPr>
          <p:spPr bwMode="auto">
            <a:xfrm>
              <a:off x="826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</a:p>
          </p:txBody>
        </p:sp>
        <p:sp>
          <p:nvSpPr>
            <p:cNvPr id="42032" name="Text Box 124"/>
            <p:cNvSpPr>
              <a:spLocks noChangeArrowheads="1"/>
            </p:cNvSpPr>
            <p:nvPr/>
          </p:nvSpPr>
          <p:spPr bwMode="auto">
            <a:xfrm>
              <a:off x="1239" y="0"/>
              <a:ext cx="2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</a:p>
          </p:txBody>
        </p:sp>
        <p:sp>
          <p:nvSpPr>
            <p:cNvPr id="42033" name="Text Box 125"/>
            <p:cNvSpPr>
              <a:spLocks noChangeArrowheads="1"/>
            </p:cNvSpPr>
            <p:nvPr/>
          </p:nvSpPr>
          <p:spPr bwMode="auto">
            <a:xfrm>
              <a:off x="165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</a:p>
          </p:txBody>
        </p:sp>
        <p:sp>
          <p:nvSpPr>
            <p:cNvPr id="42034" name="Text Box 126"/>
            <p:cNvSpPr>
              <a:spLocks noChangeArrowheads="1"/>
            </p:cNvSpPr>
            <p:nvPr/>
          </p:nvSpPr>
          <p:spPr bwMode="auto">
            <a:xfrm>
              <a:off x="2030" y="12"/>
              <a:ext cx="28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  <p:sp>
          <p:nvSpPr>
            <p:cNvPr id="42035" name="Text Box 127"/>
            <p:cNvSpPr>
              <a:spLocks noChangeArrowheads="1"/>
            </p:cNvSpPr>
            <p:nvPr/>
          </p:nvSpPr>
          <p:spPr bwMode="auto">
            <a:xfrm>
              <a:off x="2443" y="0"/>
              <a:ext cx="27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</p:grpSp>
      <p:sp>
        <p:nvSpPr>
          <p:cNvPr id="42036" name="Text Box 128"/>
          <p:cNvSpPr>
            <a:spLocks noChangeArrowheads="1"/>
          </p:cNvSpPr>
          <p:nvPr/>
        </p:nvSpPr>
        <p:spPr bwMode="auto">
          <a:xfrm>
            <a:off x="2381250" y="4711700"/>
            <a:ext cx="37306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</a:t>
            </a:r>
          </a:p>
        </p:txBody>
      </p:sp>
      <p:sp>
        <p:nvSpPr>
          <p:cNvPr id="42037" name="Text Box 129"/>
          <p:cNvSpPr>
            <a:spLocks noChangeArrowheads="1"/>
          </p:cNvSpPr>
          <p:nvPr/>
        </p:nvSpPr>
        <p:spPr bwMode="auto">
          <a:xfrm>
            <a:off x="3036888" y="4711700"/>
            <a:ext cx="37306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e</a:t>
            </a:r>
          </a:p>
        </p:txBody>
      </p:sp>
      <p:sp>
        <p:nvSpPr>
          <p:cNvPr id="42038" name="Text Box 130"/>
          <p:cNvSpPr>
            <a:spLocks noChangeArrowheads="1"/>
          </p:cNvSpPr>
          <p:nvPr/>
        </p:nvSpPr>
        <p:spPr bwMode="auto">
          <a:xfrm>
            <a:off x="3692525" y="4711700"/>
            <a:ext cx="37306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</a:t>
            </a:r>
          </a:p>
        </p:txBody>
      </p:sp>
      <p:sp>
        <p:nvSpPr>
          <p:cNvPr id="42039" name="Text Box 131"/>
          <p:cNvSpPr>
            <a:spLocks noChangeArrowheads="1"/>
          </p:cNvSpPr>
          <p:nvPr/>
        </p:nvSpPr>
        <p:spPr bwMode="auto">
          <a:xfrm>
            <a:off x="4348163" y="4711700"/>
            <a:ext cx="37465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r</a:t>
            </a:r>
          </a:p>
        </p:txBody>
      </p:sp>
      <p:sp>
        <p:nvSpPr>
          <p:cNvPr id="42040" name="Text Box 132"/>
          <p:cNvSpPr>
            <a:spLocks noChangeArrowheads="1"/>
          </p:cNvSpPr>
          <p:nvPr/>
        </p:nvSpPr>
        <p:spPr bwMode="auto">
          <a:xfrm>
            <a:off x="5005388" y="4711700"/>
            <a:ext cx="44926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</a:p>
        </p:txBody>
      </p:sp>
      <p:sp>
        <p:nvSpPr>
          <p:cNvPr id="42041" name="Text Box 133"/>
          <p:cNvSpPr>
            <a:spLocks noChangeArrowheads="1"/>
          </p:cNvSpPr>
          <p:nvPr/>
        </p:nvSpPr>
        <p:spPr bwMode="auto">
          <a:xfrm>
            <a:off x="5603875" y="4730750"/>
            <a:ext cx="44926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</a:p>
        </p:txBody>
      </p:sp>
      <p:sp>
        <p:nvSpPr>
          <p:cNvPr id="42042" name="Text Box 134"/>
          <p:cNvSpPr>
            <a:spLocks noChangeArrowheads="1"/>
          </p:cNvSpPr>
          <p:nvPr/>
        </p:nvSpPr>
        <p:spPr bwMode="auto">
          <a:xfrm>
            <a:off x="6259513" y="4711700"/>
            <a:ext cx="43021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</a:p>
        </p:txBody>
      </p:sp>
      <p:grpSp>
        <p:nvGrpSpPr>
          <p:cNvPr id="42043" name="Group 135"/>
          <p:cNvGrpSpPr>
            <a:grpSpLocks/>
          </p:cNvGrpSpPr>
          <p:nvPr/>
        </p:nvGrpSpPr>
        <p:grpSpPr bwMode="auto">
          <a:xfrm>
            <a:off x="2381250" y="5276850"/>
            <a:ext cx="4308475" cy="420688"/>
            <a:chOff x="0" y="0"/>
            <a:chExt cx="2714" cy="265"/>
          </a:xfrm>
        </p:grpSpPr>
        <p:sp>
          <p:nvSpPr>
            <p:cNvPr id="42044" name="Text Box 136"/>
            <p:cNvSpPr>
              <a:spLocks noChangeArrowheads="1"/>
            </p:cNvSpPr>
            <p:nvPr/>
          </p:nvSpPr>
          <p:spPr bwMode="auto">
            <a:xfrm>
              <a:off x="0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</a:p>
          </p:txBody>
        </p:sp>
        <p:sp>
          <p:nvSpPr>
            <p:cNvPr id="42045" name="Text Box 137"/>
            <p:cNvSpPr>
              <a:spLocks noChangeArrowheads="1"/>
            </p:cNvSpPr>
            <p:nvPr/>
          </p:nvSpPr>
          <p:spPr bwMode="auto">
            <a:xfrm>
              <a:off x="41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</a:p>
          </p:txBody>
        </p:sp>
        <p:sp>
          <p:nvSpPr>
            <p:cNvPr id="42046" name="Text Box 138"/>
            <p:cNvSpPr>
              <a:spLocks noChangeArrowheads="1"/>
            </p:cNvSpPr>
            <p:nvPr/>
          </p:nvSpPr>
          <p:spPr bwMode="auto">
            <a:xfrm>
              <a:off x="826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</a:p>
          </p:txBody>
        </p:sp>
        <p:sp>
          <p:nvSpPr>
            <p:cNvPr id="42047" name="Text Box 139"/>
            <p:cNvSpPr>
              <a:spLocks noChangeArrowheads="1"/>
            </p:cNvSpPr>
            <p:nvPr/>
          </p:nvSpPr>
          <p:spPr bwMode="auto">
            <a:xfrm>
              <a:off x="1239" y="0"/>
              <a:ext cx="2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</a:t>
              </a:r>
            </a:p>
          </p:txBody>
        </p:sp>
        <p:sp>
          <p:nvSpPr>
            <p:cNvPr id="42048" name="Text Box 140"/>
            <p:cNvSpPr>
              <a:spLocks noChangeArrowheads="1"/>
            </p:cNvSpPr>
            <p:nvPr/>
          </p:nvSpPr>
          <p:spPr bwMode="auto">
            <a:xfrm>
              <a:off x="165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</a:t>
              </a:r>
            </a:p>
          </p:txBody>
        </p:sp>
        <p:sp>
          <p:nvSpPr>
            <p:cNvPr id="42049" name="Text Box 141"/>
            <p:cNvSpPr>
              <a:spLocks noChangeArrowheads="1"/>
            </p:cNvSpPr>
            <p:nvPr/>
          </p:nvSpPr>
          <p:spPr bwMode="auto">
            <a:xfrm>
              <a:off x="2030" y="12"/>
              <a:ext cx="28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  <p:sp>
          <p:nvSpPr>
            <p:cNvPr id="42050" name="Text Box 142"/>
            <p:cNvSpPr>
              <a:spLocks noChangeArrowheads="1"/>
            </p:cNvSpPr>
            <p:nvPr/>
          </p:nvSpPr>
          <p:spPr bwMode="auto">
            <a:xfrm>
              <a:off x="2443" y="0"/>
              <a:ext cx="27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</p:grpSp>
      <p:sp>
        <p:nvSpPr>
          <p:cNvPr id="42051" name="Rectangle 143"/>
          <p:cNvSpPr>
            <a:spLocks noChangeArrowheads="1"/>
          </p:cNvSpPr>
          <p:nvPr/>
        </p:nvSpPr>
        <p:spPr bwMode="auto">
          <a:xfrm>
            <a:off x="1835150" y="188913"/>
            <a:ext cx="1973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4"/>
          <p:cNvGrpSpPr>
            <a:grpSpLocks/>
          </p:cNvGrpSpPr>
          <p:nvPr/>
        </p:nvGrpSpPr>
        <p:grpSpPr bwMode="auto">
          <a:xfrm>
            <a:off x="7239000" y="0"/>
            <a:ext cx="1604963" cy="457200"/>
            <a:chOff x="0" y="0"/>
            <a:chExt cx="1011" cy="288"/>
          </a:xfrm>
        </p:grpSpPr>
        <p:sp>
          <p:nvSpPr>
            <p:cNvPr id="43011" name="Rectangle 25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3012" name="Rectangle 26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3013" name="Rectangle 32"/>
          <p:cNvSpPr>
            <a:spLocks noChangeArrowheads="1"/>
          </p:cNvSpPr>
          <p:nvPr/>
        </p:nvSpPr>
        <p:spPr bwMode="auto">
          <a:xfrm>
            <a:off x="0" y="285750"/>
            <a:ext cx="896461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字符串及其结束标志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语言中无字符串变量，用字符数组处理字符串常量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字符串结束标志：‘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</a:p>
        </p:txBody>
      </p:sp>
      <p:sp>
        <p:nvSpPr>
          <p:cNvPr id="43014" name="Text Box 35"/>
          <p:cNvSpPr>
            <a:spLocks noChangeArrowheads="1"/>
          </p:cNvSpPr>
          <p:nvPr/>
        </p:nvSpPr>
        <p:spPr bwMode="auto">
          <a:xfrm>
            <a:off x="684213" y="2422525"/>
            <a:ext cx="7931150" cy="223202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char s[6]=“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hello”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共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个字符，在内存占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个字节   字符串长度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43015" name="Group 36"/>
          <p:cNvGrpSpPr>
            <a:grpSpLocks/>
          </p:cNvGrpSpPr>
          <p:nvPr/>
        </p:nvGrpSpPr>
        <p:grpSpPr bwMode="auto">
          <a:xfrm>
            <a:off x="2527300" y="3367088"/>
            <a:ext cx="3887788" cy="477837"/>
            <a:chOff x="0" y="0"/>
            <a:chExt cx="2311" cy="301"/>
          </a:xfrm>
        </p:grpSpPr>
        <p:sp>
          <p:nvSpPr>
            <p:cNvPr id="43016" name="Line 37"/>
            <p:cNvSpPr>
              <a:spLocks noChangeShapeType="1"/>
            </p:cNvSpPr>
            <p:nvPr/>
          </p:nvSpPr>
          <p:spPr bwMode="auto">
            <a:xfrm>
              <a:off x="1111" y="24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17" name="Line 38"/>
            <p:cNvSpPr>
              <a:spLocks noChangeShapeType="1"/>
            </p:cNvSpPr>
            <p:nvPr/>
          </p:nvSpPr>
          <p:spPr bwMode="auto">
            <a:xfrm>
              <a:off x="378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18" name="Line 39"/>
            <p:cNvSpPr>
              <a:spLocks noChangeShapeType="1"/>
            </p:cNvSpPr>
            <p:nvPr/>
          </p:nvSpPr>
          <p:spPr bwMode="auto">
            <a:xfrm>
              <a:off x="744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19" name="Line 40"/>
            <p:cNvSpPr>
              <a:spLocks noChangeShapeType="1"/>
            </p:cNvSpPr>
            <p:nvPr/>
          </p:nvSpPr>
          <p:spPr bwMode="auto">
            <a:xfrm>
              <a:off x="1500" y="11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0" name="Line 41"/>
            <p:cNvSpPr>
              <a:spLocks noChangeShapeType="1"/>
            </p:cNvSpPr>
            <p:nvPr/>
          </p:nvSpPr>
          <p:spPr bwMode="auto">
            <a:xfrm>
              <a:off x="1889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1" name="Rectangle 42"/>
            <p:cNvSpPr>
              <a:spLocks noChangeArrowheads="1"/>
            </p:cNvSpPr>
            <p:nvPr/>
          </p:nvSpPr>
          <p:spPr bwMode="auto">
            <a:xfrm>
              <a:off x="0" y="0"/>
              <a:ext cx="2311" cy="301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4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000">
                  <a:solidFill>
                    <a:schemeClr val="bg2"/>
                  </a:solidFill>
                  <a:latin typeface="宋体" pitchFamily="2" charset="-122"/>
                  <a:sym typeface="宋体" pitchFamily="2" charset="-122"/>
                </a:rPr>
                <a:t>h    e    l    l   o    \0</a:t>
              </a:r>
              <a:endParaRPr lang="en-US" sz="4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43022" name="Group 43"/>
          <p:cNvGrpSpPr>
            <a:grpSpLocks/>
          </p:cNvGrpSpPr>
          <p:nvPr/>
        </p:nvGrpSpPr>
        <p:grpSpPr bwMode="auto">
          <a:xfrm>
            <a:off x="2543175" y="4016375"/>
            <a:ext cx="3886200" cy="477838"/>
            <a:chOff x="0" y="0"/>
            <a:chExt cx="2311" cy="301"/>
          </a:xfrm>
        </p:grpSpPr>
        <p:sp>
          <p:nvSpPr>
            <p:cNvPr id="43023" name="Line 44"/>
            <p:cNvSpPr>
              <a:spLocks noChangeShapeType="1"/>
            </p:cNvSpPr>
            <p:nvPr/>
          </p:nvSpPr>
          <p:spPr bwMode="auto">
            <a:xfrm>
              <a:off x="1111" y="24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4" name="Line 45"/>
            <p:cNvSpPr>
              <a:spLocks noChangeShapeType="1"/>
            </p:cNvSpPr>
            <p:nvPr/>
          </p:nvSpPr>
          <p:spPr bwMode="auto">
            <a:xfrm>
              <a:off x="378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5" name="Line 46"/>
            <p:cNvSpPr>
              <a:spLocks noChangeShapeType="1"/>
            </p:cNvSpPr>
            <p:nvPr/>
          </p:nvSpPr>
          <p:spPr bwMode="auto">
            <a:xfrm>
              <a:off x="744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6" name="Line 47"/>
            <p:cNvSpPr>
              <a:spLocks noChangeShapeType="1"/>
            </p:cNvSpPr>
            <p:nvPr/>
          </p:nvSpPr>
          <p:spPr bwMode="auto">
            <a:xfrm>
              <a:off x="1500" y="11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7" name="Line 48"/>
            <p:cNvSpPr>
              <a:spLocks noChangeShapeType="1"/>
            </p:cNvSpPr>
            <p:nvPr/>
          </p:nvSpPr>
          <p:spPr bwMode="auto">
            <a:xfrm>
              <a:off x="1889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8" name="Rectangle 49"/>
            <p:cNvSpPr>
              <a:spLocks noChangeArrowheads="1"/>
            </p:cNvSpPr>
            <p:nvPr/>
          </p:nvSpPr>
          <p:spPr bwMode="auto">
            <a:xfrm>
              <a:off x="0" y="0"/>
              <a:ext cx="2311" cy="301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>
                  <a:solidFill>
                    <a:schemeClr val="bg2"/>
                  </a:solidFill>
                  <a:latin typeface="宋体" pitchFamily="2" charset="-122"/>
                  <a:sym typeface="宋体" pitchFamily="2" charset="-122"/>
                </a:rPr>
                <a:t>104  101 108  108  111   0</a:t>
              </a:r>
              <a:endParaRPr lang="en-US" sz="4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3029" name="AutoShape 50"/>
          <p:cNvSpPr>
            <a:spLocks noChangeArrowheads="1"/>
          </p:cNvSpPr>
          <p:nvPr/>
        </p:nvSpPr>
        <p:spPr bwMode="auto">
          <a:xfrm>
            <a:off x="4723734" y="5192439"/>
            <a:ext cx="3722432" cy="565697"/>
          </a:xfrm>
          <a:prstGeom prst="wedgeEllipseCallout">
            <a:avLst>
              <a:gd name="adj1" fmla="val -30773"/>
              <a:gd name="adj2" fmla="val -140106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内存存放字符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ASCII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码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3030" name="Rectangle 51"/>
          <p:cNvSpPr>
            <a:spLocks noChangeArrowheads="1"/>
          </p:cNvSpPr>
          <p:nvPr/>
        </p:nvSpPr>
        <p:spPr bwMode="auto">
          <a:xfrm>
            <a:off x="614363" y="388938"/>
            <a:ext cx="8001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endParaRPr lang="zh-CN" altLang="en-US" sz="36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9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138" y="6242050"/>
            <a:ext cx="587375" cy="488950"/>
          </a:xfrm>
        </p:spPr>
        <p:txBody>
          <a:bodyPr/>
          <a:lstStyle/>
          <a:p>
            <a:fld id="{FE6CFE9C-718B-40CC-8D12-D8F3E4C0D9F6}" type="slidenum">
              <a:rPr lang="zh-CN" altLang="en-US"/>
              <a:pPr/>
              <a:t>4</a:t>
            </a:fld>
            <a:endParaRPr lang="en-US" sz="1800" b="0">
              <a:latin typeface="Tahoma" pitchFamily="34" charset="0"/>
            </a:endParaRPr>
          </a:p>
        </p:txBody>
      </p:sp>
      <p:grpSp>
        <p:nvGrpSpPr>
          <p:cNvPr id="6146" name="Group 19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614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6148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6149" name="Rectangle 24"/>
          <p:cNvSpPr>
            <a:spLocks noChangeArrowheads="1"/>
          </p:cNvSpPr>
          <p:nvPr/>
        </p:nvSpPr>
        <p:spPr bwMode="auto">
          <a:xfrm>
            <a:off x="468313" y="1268850"/>
            <a:ext cx="8207972" cy="244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必须先定义，后使用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只能逐个引用数组元素，不能一次引用整个数组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元素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引用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形式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  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数组名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</a:p>
          <a:p>
            <a:pPr lvl="3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其中：下标可以是常量或整型表达式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6150" name="Text Box 26"/>
          <p:cNvSpPr>
            <a:spLocks noChangeArrowheads="1"/>
          </p:cNvSpPr>
          <p:nvPr/>
        </p:nvSpPr>
        <p:spPr bwMode="auto">
          <a:xfrm>
            <a:off x="1692275" y="3861248"/>
            <a:ext cx="5500522" cy="231050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a[10];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(“%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d”,a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);         (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必须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for(j=0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; j&lt;10; j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(“%d\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t”,a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[j]);                (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6151" name="Rectangle 28"/>
          <p:cNvSpPr>
            <a:spLocks noChangeArrowheads="1"/>
          </p:cNvSpPr>
          <p:nvPr/>
        </p:nvSpPr>
        <p:spPr bwMode="auto">
          <a:xfrm>
            <a:off x="914400" y="197855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en-US" sz="36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一维数组的引用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15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4035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4036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4037" name="Rectangle 23"/>
          <p:cNvSpPr>
            <a:spLocks noChangeArrowheads="1"/>
          </p:cNvSpPr>
          <p:nvPr/>
        </p:nvSpPr>
        <p:spPr bwMode="auto">
          <a:xfrm>
            <a:off x="179695" y="873570"/>
            <a:ext cx="86106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>
              <a:spcBef>
                <a:spcPct val="1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I/O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%c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3">
              <a:spcBef>
                <a:spcPct val="1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整个字符串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I/O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%s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4038" name="Rectangle 24"/>
          <p:cNvSpPr>
            <a:spLocks noChangeArrowheads="1"/>
          </p:cNvSpPr>
          <p:nvPr/>
        </p:nvSpPr>
        <p:spPr bwMode="auto">
          <a:xfrm>
            <a:off x="179388" y="1912938"/>
            <a:ext cx="3551237" cy="3355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用</a:t>
            </a:r>
            <a:r>
              <a:rPr 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%c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void main()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 char   str[5];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int i; 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for(i=0;i&lt;5;i++)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scanf(“%c”,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&amp;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str[i]);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for(i=0;i&lt;5;i++)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printf(“%c”, str[i]);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4039" name="Rectangle 25"/>
          <p:cNvSpPr>
            <a:spLocks noChangeArrowheads="1"/>
          </p:cNvSpPr>
          <p:nvPr/>
        </p:nvSpPr>
        <p:spPr bwMode="auto">
          <a:xfrm>
            <a:off x="3851275" y="3592513"/>
            <a:ext cx="2740025" cy="226060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用</a:t>
            </a:r>
            <a:r>
              <a:rPr 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%s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void main()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 char   str[5];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scanf(“%s”, str);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printf(“%s”, str);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4040" name="AutoShape 26"/>
          <p:cNvSpPr>
            <a:spLocks noChangeArrowheads="1"/>
          </p:cNvSpPr>
          <p:nvPr/>
        </p:nvSpPr>
        <p:spPr bwMode="auto">
          <a:xfrm>
            <a:off x="4392613" y="1231900"/>
            <a:ext cx="4597400" cy="2017713"/>
          </a:xfrm>
          <a:prstGeom prst="cloudCallout">
            <a:avLst>
              <a:gd name="adj1" fmla="val -13407"/>
              <a:gd name="adj2" fmla="val 121333"/>
            </a:avLst>
          </a:prstGeom>
          <a:solidFill>
            <a:schemeClr val="tx1"/>
          </a:solidFill>
          <a:ln w="38100" cmpd="sng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用字符数组名</a:t>
            </a:r>
            <a:r>
              <a:rPr lang="en-US" sz="20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不要加</a:t>
            </a:r>
            <a:r>
              <a:rPr lang="en-US" sz="20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&amp;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 b="1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输入串长度</a:t>
            </a:r>
            <a:r>
              <a:rPr lang="zh-CN" altLang="en-US" sz="2000" b="1" u="sng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小于</a:t>
            </a:r>
            <a:r>
              <a:rPr lang="zh-CN" altLang="en-US" sz="2000" b="1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数组长度</a:t>
            </a:r>
          </a:p>
          <a:p>
            <a:pPr algn="ctr"/>
            <a:r>
              <a:rPr lang="zh-CN" altLang="en-US" sz="2000" b="1">
                <a:solidFill>
                  <a:srgbClr val="FF9900"/>
                </a:solidFill>
                <a:latin typeface="Times New Roman" pitchFamily="18" charset="0"/>
                <a:sym typeface="Times New Roman" pitchFamily="18" charset="0"/>
              </a:rPr>
              <a:t>遇空格或回车结束</a:t>
            </a:r>
          </a:p>
          <a:p>
            <a:pPr algn="ctr"/>
            <a:r>
              <a:rPr lang="zh-CN" altLang="en-US" sz="2000" b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自动加‘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\0’</a:t>
            </a:r>
            <a:endParaRPr lang="en-US" sz="2000" b="1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4041" name="AutoShape 27"/>
          <p:cNvSpPr>
            <a:spLocks noChangeArrowheads="1"/>
          </p:cNvSpPr>
          <p:nvPr/>
        </p:nvSpPr>
        <p:spPr bwMode="auto">
          <a:xfrm>
            <a:off x="6891337" y="4437063"/>
            <a:ext cx="2098675" cy="2017712"/>
          </a:xfrm>
          <a:prstGeom prst="cloudCallout">
            <a:avLst>
              <a:gd name="adj1" fmla="val -86889"/>
              <a:gd name="adj2" fmla="val 2213"/>
            </a:avLst>
          </a:prstGeom>
          <a:solidFill>
            <a:schemeClr val="tx1"/>
          </a:solidFill>
          <a:ln w="38100" cmpd="sng">
            <a:solidFill>
              <a:schemeClr val="bg2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用字符数组名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遇‘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\0’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结束</a:t>
            </a:r>
            <a:endParaRPr lang="zh-CN" alt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4042" name="Rectangle 28"/>
          <p:cNvSpPr>
            <a:spLocks noChangeArrowheads="1"/>
          </p:cNvSpPr>
          <p:nvPr/>
        </p:nvSpPr>
        <p:spPr bwMode="auto">
          <a:xfrm>
            <a:off x="611188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字符串的输入输出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nimBg="1"/>
      <p:bldP spid="44040" grpId="0" animBg="1"/>
      <p:bldP spid="440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11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5059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5060" name="Rectangle 1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5061" name="Text Box 19"/>
          <p:cNvSpPr>
            <a:spLocks noChangeArrowheads="1"/>
          </p:cNvSpPr>
          <p:nvPr/>
        </p:nvSpPr>
        <p:spPr bwMode="auto">
          <a:xfrm>
            <a:off x="862013" y="579438"/>
            <a:ext cx="2541587" cy="31194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int i;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char a[5];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scanf("%s",a);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printf(“%s",a);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5062" name="Text Box 20"/>
          <p:cNvSpPr>
            <a:spLocks noChangeArrowheads="1"/>
          </p:cNvSpPr>
          <p:nvPr/>
        </p:nvSpPr>
        <p:spPr bwMode="auto">
          <a:xfrm>
            <a:off x="1036638" y="4276725"/>
            <a:ext cx="5411787" cy="1320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运行情况：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hel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, 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正常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hell ,  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正常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hello! , 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%s 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输出时，会出现问题</a:t>
            </a:r>
          </a:p>
        </p:txBody>
      </p:sp>
      <p:grpSp>
        <p:nvGrpSpPr>
          <p:cNvPr id="45063" name="Group 22"/>
          <p:cNvGrpSpPr>
            <a:grpSpLocks/>
          </p:cNvGrpSpPr>
          <p:nvPr/>
        </p:nvGrpSpPr>
        <p:grpSpPr bwMode="auto">
          <a:xfrm>
            <a:off x="6815138" y="4314825"/>
            <a:ext cx="1993900" cy="417513"/>
            <a:chOff x="0" y="0"/>
            <a:chExt cx="1256" cy="263"/>
          </a:xfrm>
        </p:grpSpPr>
        <p:grpSp>
          <p:nvGrpSpPr>
            <p:cNvPr id="45064" name="Group 23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65" name="Line 24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66" name="Line 25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67" name="Line 26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68" name="Line 27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69" name="Rectangle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5070" name="Text Box 29"/>
            <p:cNvSpPr>
              <a:spLocks noChangeArrowheads="1"/>
            </p:cNvSpPr>
            <p:nvPr/>
          </p:nvSpPr>
          <p:spPr bwMode="auto">
            <a:xfrm>
              <a:off x="64" y="13"/>
              <a:ext cx="9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    e     l    \0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45071" name="Group 30"/>
          <p:cNvGrpSpPr>
            <a:grpSpLocks/>
          </p:cNvGrpSpPr>
          <p:nvPr/>
        </p:nvGrpSpPr>
        <p:grpSpPr bwMode="auto">
          <a:xfrm>
            <a:off x="6804025" y="4797425"/>
            <a:ext cx="2005013" cy="417513"/>
            <a:chOff x="0" y="0"/>
            <a:chExt cx="1263" cy="263"/>
          </a:xfrm>
        </p:grpSpPr>
        <p:grpSp>
          <p:nvGrpSpPr>
            <p:cNvPr id="45072" name="Group 31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73" name="Line 32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74" name="Line 33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75" name="Line 34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76" name="Line 35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77" name="Rectangle 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5078" name="Text Box 37"/>
            <p:cNvSpPr>
              <a:spLocks noChangeArrowheads="1"/>
            </p:cNvSpPr>
            <p:nvPr/>
          </p:nvSpPr>
          <p:spPr bwMode="auto">
            <a:xfrm>
              <a:off x="64" y="13"/>
              <a:ext cx="1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    e     l     </a:t>
              </a:r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\0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5079" name="Group 38"/>
          <p:cNvGrpSpPr>
            <a:grpSpLocks/>
          </p:cNvGrpSpPr>
          <p:nvPr/>
        </p:nvGrpSpPr>
        <p:grpSpPr bwMode="auto">
          <a:xfrm>
            <a:off x="6815138" y="5314950"/>
            <a:ext cx="1993900" cy="417513"/>
            <a:chOff x="0" y="0"/>
            <a:chExt cx="1256" cy="263"/>
          </a:xfrm>
        </p:grpSpPr>
        <p:grpSp>
          <p:nvGrpSpPr>
            <p:cNvPr id="45080" name="Group 39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81" name="Line 40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82" name="Line 41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83" name="Line 42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84" name="Line 43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85" name="Rectangle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5086" name="Text Box 45"/>
            <p:cNvSpPr>
              <a:spLocks noChangeArrowheads="1"/>
            </p:cNvSpPr>
            <p:nvPr/>
          </p:nvSpPr>
          <p:spPr bwMode="auto">
            <a:xfrm>
              <a:off x="64" y="13"/>
              <a:ext cx="11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    e     l    </a:t>
              </a:r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 o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45087" name="AutoShape 47"/>
          <p:cNvSpPr>
            <a:spLocks noChangeArrowheads="1"/>
          </p:cNvSpPr>
          <p:nvPr/>
        </p:nvSpPr>
        <p:spPr bwMode="auto">
          <a:xfrm>
            <a:off x="3613149" y="1480225"/>
            <a:ext cx="4631105" cy="2339989"/>
          </a:xfrm>
          <a:prstGeom prst="irregularSeal1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输入字符串长度</a:t>
            </a:r>
            <a:endParaRPr lang="en-US">
              <a:solidFill>
                <a:srgbClr val="FF00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小于数组长度</a:t>
            </a:r>
            <a:endParaRPr lang="zh-CN" altLang="en-US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5088" name="Rectangle 48"/>
          <p:cNvSpPr>
            <a:spLocks noChangeArrowheads="1"/>
          </p:cNvSpPr>
          <p:nvPr/>
        </p:nvSpPr>
        <p:spPr bwMode="auto">
          <a:xfrm>
            <a:off x="4591050" y="649288"/>
            <a:ext cx="17303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13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6083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6084" name="Rectangle 15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46086" name="Group 74"/>
          <p:cNvGrpSpPr>
            <a:grpSpLocks/>
          </p:cNvGrpSpPr>
          <p:nvPr/>
        </p:nvGrpSpPr>
        <p:grpSpPr bwMode="auto">
          <a:xfrm>
            <a:off x="1619250" y="5235575"/>
            <a:ext cx="1997075" cy="1204913"/>
            <a:chOff x="0" y="0"/>
            <a:chExt cx="1258" cy="759"/>
          </a:xfrm>
        </p:grpSpPr>
        <p:grpSp>
          <p:nvGrpSpPr>
            <p:cNvPr id="46087" name="Group 23"/>
            <p:cNvGrpSpPr>
              <a:grpSpLocks/>
            </p:cNvGrpSpPr>
            <p:nvPr/>
          </p:nvGrpSpPr>
          <p:grpSpPr bwMode="auto">
            <a:xfrm>
              <a:off x="2" y="0"/>
              <a:ext cx="1256" cy="263"/>
              <a:chOff x="0" y="0"/>
              <a:chExt cx="1256" cy="263"/>
            </a:xfrm>
          </p:grpSpPr>
          <p:grpSp>
            <p:nvGrpSpPr>
              <p:cNvPr id="46088" name="Group 24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089" name="Line 25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0" name="Line 26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1" name="Line 27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2" name="Line 28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3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46094" name="Text Box 30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9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H   o    w    \0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6095" name="Group 31"/>
            <p:cNvGrpSpPr>
              <a:grpSpLocks/>
            </p:cNvGrpSpPr>
            <p:nvPr/>
          </p:nvGrpSpPr>
          <p:grpSpPr bwMode="auto">
            <a:xfrm>
              <a:off x="2" y="253"/>
              <a:ext cx="1256" cy="263"/>
              <a:chOff x="0" y="0"/>
              <a:chExt cx="1256" cy="263"/>
            </a:xfrm>
          </p:grpSpPr>
          <p:grpSp>
            <p:nvGrpSpPr>
              <p:cNvPr id="46096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097" name="Line 33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8" name="Line 34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9" name="Line 35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0" name="Line 36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1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 dirty="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46102" name="Text Box 38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95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    r     e    \0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6103" name="Group 39"/>
            <p:cNvGrpSpPr>
              <a:grpSpLocks/>
            </p:cNvGrpSpPr>
            <p:nvPr/>
          </p:nvGrpSpPr>
          <p:grpSpPr bwMode="auto">
            <a:xfrm>
              <a:off x="0" y="496"/>
              <a:ext cx="1256" cy="263"/>
              <a:chOff x="0" y="0"/>
              <a:chExt cx="1256" cy="263"/>
            </a:xfrm>
          </p:grpSpPr>
          <p:grpSp>
            <p:nvGrpSpPr>
              <p:cNvPr id="46104" name="Group 40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105" name="Line 41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6" name="Line 42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7" name="Line 43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8" name="Line 44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9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46110" name="Text Box 46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1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y    o    u    ?    \0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46111" name="Text Box 63"/>
          <p:cNvSpPr>
            <a:spLocks noChangeArrowheads="1"/>
          </p:cNvSpPr>
          <p:nvPr/>
        </p:nvSpPr>
        <p:spPr bwMode="auto">
          <a:xfrm>
            <a:off x="481013" y="1127125"/>
            <a:ext cx="5886450" cy="35464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char a[15],b[5],c[5];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scanf("%s%s%s",a,b,c);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printf("a=%s\nb=%s\nc=%s\n",a,b,c);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scanf("%s",a);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printf("a=%s\n",a);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6112" name="AutoShape 65"/>
          <p:cNvSpPr>
            <a:spLocks noChangeArrowheads="1"/>
          </p:cNvSpPr>
          <p:nvPr/>
        </p:nvSpPr>
        <p:spPr bwMode="auto">
          <a:xfrm>
            <a:off x="4794487" y="3414055"/>
            <a:ext cx="3932237" cy="2858625"/>
          </a:xfrm>
          <a:prstGeom prst="irregularSeal1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scanf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中</a:t>
            </a:r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%s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输入时</a:t>
            </a:r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遇空格或回车结束</a:t>
            </a:r>
            <a:endParaRPr lang="zh-CN" altLang="en-US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6113" name="Rectangle 67"/>
          <p:cNvSpPr>
            <a:spLocks noChangeArrowheads="1"/>
          </p:cNvSpPr>
          <p:nvPr/>
        </p:nvSpPr>
        <p:spPr bwMode="auto">
          <a:xfrm>
            <a:off x="596900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字符串输入举例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46120" name="Text Box 75"/>
          <p:cNvSpPr>
            <a:spLocks noChangeArrowheads="1"/>
          </p:cNvSpPr>
          <p:nvPr/>
        </p:nvSpPr>
        <p:spPr bwMode="auto">
          <a:xfrm>
            <a:off x="5830888" y="44765"/>
            <a:ext cx="2988319" cy="1938992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运行情况：</a:t>
            </a: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输入：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输出：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a=How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     b=are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     c=you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6121" name="圆角矩形标注 4"/>
          <p:cNvSpPr>
            <a:spLocks/>
          </p:cNvSpPr>
          <p:nvPr/>
        </p:nvSpPr>
        <p:spPr bwMode="auto">
          <a:xfrm>
            <a:off x="3995738" y="5235575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 b="1" i="1">
                <a:solidFill>
                  <a:srgbClr val="FF0000"/>
                </a:solidFill>
                <a:sym typeface="Tahoma" pitchFamily="34" charset="0"/>
              </a:rPr>
              <a:t>a</a:t>
            </a:r>
            <a:endParaRPr lang="zh-CN" altLang="en-US" sz="2800" b="1" i="1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46122" name="圆角矩形标注 54"/>
          <p:cNvSpPr>
            <a:spLocks/>
          </p:cNvSpPr>
          <p:nvPr/>
        </p:nvSpPr>
        <p:spPr bwMode="auto">
          <a:xfrm>
            <a:off x="3995738" y="5646738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>
                <a:solidFill>
                  <a:srgbClr val="FF0000"/>
                </a:solidFill>
                <a:sym typeface="Arial" pitchFamily="34" charset="0"/>
              </a:rPr>
              <a:t>b</a:t>
            </a:r>
            <a:endParaRPr lang="zh-CN" altLang="en-US" sz="2800" b="1" i="1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46123" name="圆角矩形标注 55"/>
          <p:cNvSpPr>
            <a:spLocks/>
          </p:cNvSpPr>
          <p:nvPr/>
        </p:nvSpPr>
        <p:spPr bwMode="auto">
          <a:xfrm>
            <a:off x="3995738" y="6078538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 b="1" i="1" dirty="0">
                <a:solidFill>
                  <a:srgbClr val="FF0000"/>
                </a:solidFill>
                <a:sym typeface="Tahoma" pitchFamily="34" charset="0"/>
              </a:rPr>
              <a:t>c</a:t>
            </a:r>
            <a:endParaRPr lang="zh-CN" altLang="en-US" sz="2800" b="1" i="1" dirty="0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39" name="Text Box 75"/>
          <p:cNvSpPr>
            <a:spLocks noChangeArrowheads="1"/>
          </p:cNvSpPr>
          <p:nvPr/>
        </p:nvSpPr>
        <p:spPr bwMode="auto">
          <a:xfrm>
            <a:off x="5834129" y="1988900"/>
            <a:ext cx="2988319" cy="830997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输入</a:t>
            </a:r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输出：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a=How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2" grpId="0" animBg="1"/>
      <p:bldP spid="46120" grpId="0" animBg="1"/>
      <p:bldP spid="46121" grpId="0" animBg="1"/>
      <p:bldP spid="46122" grpId="0" animBg="1"/>
      <p:bldP spid="46123" grpId="0" animBg="1"/>
      <p:bldP spid="3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19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710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7108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7109" name="Rectangle 27"/>
          <p:cNvSpPr>
            <a:spLocks noChangeArrowheads="1"/>
          </p:cNvSpPr>
          <p:nvPr/>
        </p:nvSpPr>
        <p:spPr bwMode="auto">
          <a:xfrm>
            <a:off x="0" y="658813"/>
            <a:ext cx="51054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/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包含在头文件  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string.h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endParaRPr lang="zh-CN" altLang="en-US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7110" name="Text Box 28"/>
          <p:cNvSpPr>
            <a:spLocks noChangeArrowheads="1"/>
          </p:cNvSpPr>
          <p:nvPr/>
        </p:nvSpPr>
        <p:spPr bwMode="auto">
          <a:xfrm>
            <a:off x="985838" y="1123950"/>
            <a:ext cx="6927850" cy="15906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0080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字符串输出函数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puts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puts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功能：向显示器输出字符串（输出完，自动换行）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说明：字符数组必须以‘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结束</a:t>
            </a:r>
            <a:endParaRPr lang="zh-CN" altLang="en-US"/>
          </a:p>
        </p:txBody>
      </p:sp>
      <p:sp>
        <p:nvSpPr>
          <p:cNvPr id="47111" name="Text Box 30"/>
          <p:cNvSpPr>
            <a:spLocks noChangeArrowheads="1"/>
          </p:cNvSpPr>
          <p:nvPr/>
        </p:nvSpPr>
        <p:spPr bwMode="auto">
          <a:xfrm>
            <a:off x="996950" y="2979738"/>
            <a:ext cx="8145463" cy="1958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字符串输入函数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gets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gets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功能：从键盘输入，以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回车结束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的字符串放入字符数组中，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并自动加‘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说明：输入串长度应小于字符数组长度</a:t>
            </a:r>
            <a:endParaRPr lang="zh-CN" altLang="en-US"/>
          </a:p>
        </p:txBody>
      </p:sp>
      <p:sp>
        <p:nvSpPr>
          <p:cNvPr id="47112" name="Text Box 31"/>
          <p:cNvSpPr>
            <a:spLocks noChangeArrowheads="1"/>
          </p:cNvSpPr>
          <p:nvPr/>
        </p:nvSpPr>
        <p:spPr bwMode="auto">
          <a:xfrm>
            <a:off x="4211638" y="2709863"/>
            <a:ext cx="4897437" cy="39703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main( 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{     char string[80];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printf(“Input a string:”);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gets(string);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puts(string);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}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输入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How  old  are  you?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回车</a:t>
            </a:r>
          </a:p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输出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 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How  old  are  you?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endParaRPr lang="zh-CN" altLang="en-US"/>
          </a:p>
        </p:txBody>
      </p:sp>
      <p:sp>
        <p:nvSpPr>
          <p:cNvPr id="47113" name="Rectangle 32"/>
          <p:cNvSpPr>
            <a:spLocks noChangeArrowheads="1"/>
          </p:cNvSpPr>
          <p:nvPr/>
        </p:nvSpPr>
        <p:spPr bwMode="auto">
          <a:xfrm>
            <a:off x="2095500" y="6229350"/>
            <a:ext cx="476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7114" name="Rectangle 33"/>
          <p:cNvSpPr>
            <a:spLocks noChangeArrowheads="1"/>
          </p:cNvSpPr>
          <p:nvPr/>
        </p:nvSpPr>
        <p:spPr bwMode="auto"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</a:t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</a:b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47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47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47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47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47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47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47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47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bldLvl="0" animBg="1" autoUpdateAnimBg="0"/>
      <p:bldP spid="47111" grpId="0" bldLvl="0" animBg="1" autoUpdateAnimBg="0"/>
      <p:bldP spid="47112" grpId="0" uiExpand="1" build="allAtOnce" bldLvl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2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8131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8132" name="Rectangle 2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8133" name="Text Box 30"/>
          <p:cNvSpPr>
            <a:spLocks noChangeArrowheads="1"/>
          </p:cNvSpPr>
          <p:nvPr/>
        </p:nvSpPr>
        <p:spPr bwMode="auto">
          <a:xfrm>
            <a:off x="539750" y="454025"/>
            <a:ext cx="8359775" cy="26860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字符串连接函数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strcat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strcat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功能：把字符数组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连到字符数组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后面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的首地址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说明：结果在数组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中，所以字符数组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必须足够大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连接前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两串均以‘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结束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连接后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取消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新串最后加‘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/>
          </a:p>
        </p:txBody>
      </p:sp>
      <p:sp>
        <p:nvSpPr>
          <p:cNvPr id="48134" name="Text Box 31"/>
          <p:cNvSpPr>
            <a:spLocks noChangeArrowheads="1"/>
          </p:cNvSpPr>
          <p:nvPr/>
        </p:nvSpPr>
        <p:spPr bwMode="auto">
          <a:xfrm>
            <a:off x="582613" y="3221038"/>
            <a:ext cx="6589712" cy="26860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字符串拷贝函数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strcpy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strcpy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功能：将字符串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，拷贝到字符数组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中去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的首地址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说明：字符数组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必须足够大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拷贝时‘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一同拷贝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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不能使用赋值语句为一个字符数组赋值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8135" name="Text Box 32"/>
          <p:cNvSpPr>
            <a:spLocks noChangeArrowheads="1"/>
          </p:cNvSpPr>
          <p:nvPr/>
        </p:nvSpPr>
        <p:spPr bwMode="auto">
          <a:xfrm>
            <a:off x="5346700" y="3332163"/>
            <a:ext cx="3600450" cy="1958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char str1[20],str2[20];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str1={“Hello!”};               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str2=str1;                     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strcpy(str2,"Hello!");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strcpy(str2,str1);    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char str1[]="Hello!"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</p:txBody>
      </p:sp>
      <p:sp>
        <p:nvSpPr>
          <p:cNvPr id="48136" name="Rectangle 33"/>
          <p:cNvSpPr>
            <a:spLocks noChangeArrowheads="1"/>
          </p:cNvSpPr>
          <p:nvPr/>
        </p:nvSpPr>
        <p:spPr bwMode="auto">
          <a:xfrm>
            <a:off x="2095500" y="6229350"/>
            <a:ext cx="476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8137" name="Rectangle 34"/>
          <p:cNvSpPr>
            <a:spLocks noChangeArrowheads="1"/>
          </p:cNvSpPr>
          <p:nvPr/>
        </p:nvSpPr>
        <p:spPr bwMode="auto">
          <a:xfrm>
            <a:off x="39688" y="117475"/>
            <a:ext cx="46037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常用的字符串处理函数（续）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bldLvl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138" y="6242050"/>
            <a:ext cx="587375" cy="488950"/>
          </a:xfrm>
        </p:spPr>
        <p:txBody>
          <a:bodyPr/>
          <a:lstStyle/>
          <a:p>
            <a:fld id="{9742B39D-B9A7-4AF6-9445-C51CB10E9B7E}" type="slidenum">
              <a:rPr lang="zh-CN" altLang="en-US"/>
              <a:pPr/>
              <a:t>45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0178" name="Text Box 25"/>
          <p:cNvSpPr>
            <a:spLocks noChangeArrowheads="1"/>
          </p:cNvSpPr>
          <p:nvPr/>
        </p:nvSpPr>
        <p:spPr bwMode="auto">
          <a:xfrm>
            <a:off x="34925" y="5184775"/>
            <a:ext cx="8650288" cy="157162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对于以下字符串，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strlen(s)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的值为：</a:t>
            </a:r>
          </a:p>
          <a:p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（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）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char  s[10]={‘A’,‘\0’,‘B’,‘C’,‘\0’,‘D’};</a:t>
            </a:r>
            <a:endParaRPr lang="zh-CN" altLang="en-US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（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）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char  s[ ]=“\t\v\\\0will\n”;</a:t>
            </a:r>
            <a:endParaRPr lang="zh-CN" altLang="en-US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（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3</a:t>
            </a:r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）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char  s[ ]=“\x69\082\n”; </a:t>
            </a:r>
            <a:endParaRPr lang="zh-CN" altLang="en-US"/>
          </a:p>
        </p:txBody>
      </p:sp>
      <p:sp>
        <p:nvSpPr>
          <p:cNvPr id="50179" name="Text Box 22"/>
          <p:cNvSpPr>
            <a:spLocks noChangeArrowheads="1"/>
          </p:cNvSpPr>
          <p:nvPr/>
        </p:nvSpPr>
        <p:spPr bwMode="auto">
          <a:xfrm>
            <a:off x="682625" y="476250"/>
            <a:ext cx="8166100" cy="341630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字符串比较函数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功能：比较两个字符串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比较规则：对两串从左向右逐个字符比较（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ASCII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码），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直到遇到不同字符或‘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为止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型整数，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负整数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             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b.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正整数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             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==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零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字符串比较不能用“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==”,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必须用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</a:t>
            </a:r>
            <a:endParaRPr lang="zh-CN" altLang="en-US"/>
          </a:p>
        </p:txBody>
      </p:sp>
      <p:sp>
        <p:nvSpPr>
          <p:cNvPr id="50180" name="Text Box 24"/>
          <p:cNvSpPr>
            <a:spLocks noChangeArrowheads="1"/>
          </p:cNvSpPr>
          <p:nvPr/>
        </p:nvSpPr>
        <p:spPr bwMode="auto">
          <a:xfrm>
            <a:off x="26988" y="3933825"/>
            <a:ext cx="9117012" cy="12001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字符串长度函数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strlen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strlen(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功能：计算字符串长度 返值：返回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字符串实际长度，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不包括‘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0181" name="Text Box 26"/>
          <p:cNvSpPr>
            <a:spLocks noChangeArrowheads="1"/>
          </p:cNvSpPr>
          <p:nvPr/>
        </p:nvSpPr>
        <p:spPr bwMode="auto">
          <a:xfrm>
            <a:off x="6705600" y="6276975"/>
            <a:ext cx="1704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答案：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1   3   1</a:t>
            </a:r>
            <a:endParaRPr lang="zh-CN" altLang="en-US"/>
          </a:p>
        </p:txBody>
      </p:sp>
      <p:sp>
        <p:nvSpPr>
          <p:cNvPr id="50182" name="Rectangle 27"/>
          <p:cNvSpPr>
            <a:spLocks noChangeArrowheads="1"/>
          </p:cNvSpPr>
          <p:nvPr/>
        </p:nvSpPr>
        <p:spPr bwMode="auto">
          <a:xfrm>
            <a:off x="26988" y="-654050"/>
            <a:ext cx="80010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常用的字符串处理函数（续）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ldLvl="0" animBg="1" autoUpdateAnimBg="0"/>
      <p:bldP spid="50179" grpId="0" bldLvl="0" animBg="1" autoUpdateAnimBg="0"/>
      <p:bldP spid="50180" grpId="0" bldLvl="0" animBg="1" autoUpdateAnimBg="0"/>
      <p:bldP spid="50181" grpId="0" build="p" bldLvl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0"/>
          <p:cNvGrpSpPr>
            <a:grpSpLocks/>
          </p:cNvGrpSpPr>
          <p:nvPr/>
        </p:nvGrpSpPr>
        <p:grpSpPr bwMode="auto">
          <a:xfrm>
            <a:off x="358775" y="231775"/>
            <a:ext cx="7967663" cy="5386388"/>
            <a:chOff x="0" y="0"/>
            <a:chExt cx="5019" cy="3393"/>
          </a:xfrm>
        </p:grpSpPr>
        <p:sp>
          <p:nvSpPr>
            <p:cNvPr id="52227" name="Text Box 21"/>
            <p:cNvSpPr>
              <a:spLocks noChangeArrowheads="1"/>
            </p:cNvSpPr>
            <p:nvPr/>
          </p:nvSpPr>
          <p:spPr bwMode="auto">
            <a:xfrm>
              <a:off x="0" y="431"/>
              <a:ext cx="5019" cy="296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#include &lt;string.h&gt;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#include &lt;stdio.h&gt;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zh-CN" alt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void </a:t>
              </a:r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main()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{   char str1[] = ”Hello!", str2[] = ”How are you?”,str[20];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int len1,len2,len3;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</a:t>
              </a:r>
              <a:r>
                <a:rPr lang="en-US" sz="2000">
                  <a:solidFill>
                    <a:srgbClr val="0000FF"/>
                  </a:solidFill>
                  <a:latin typeface="Verdana" pitchFamily="34" charset="0"/>
                  <a:sym typeface="Verdana" pitchFamily="34" charset="0"/>
                </a:rPr>
                <a:t>len1=strlen(str1);       len2=strlen(str2);</a:t>
              </a:r>
              <a:endPara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if(strcmp(str1, str2)&gt;0)</a:t>
              </a: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{   strcpy(str,str1);      strcat(str,str2);   }      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</a:t>
              </a:r>
              <a:r>
                <a:rPr lang="en-US" sz="2000">
                  <a:solidFill>
                    <a:srgbClr val="FF3300"/>
                  </a:solidFill>
                  <a:latin typeface="Verdana" pitchFamily="34" charset="0"/>
                  <a:sym typeface="Verdana" pitchFamily="34" charset="0"/>
                </a:rPr>
                <a:t>else  if (strcmp(str1, str2)&lt;0)</a:t>
              </a:r>
              <a:endParaRPr lang="zh-CN" altLang="en-US" sz="2000">
                <a:solidFill>
                  <a:srgbClr val="FF3300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{   </a:t>
              </a:r>
              <a:r>
                <a:rPr lang="en-US" sz="2000">
                  <a:solidFill>
                    <a:srgbClr val="669900"/>
                  </a:solidFill>
                  <a:latin typeface="Verdana" pitchFamily="34" charset="0"/>
                  <a:sym typeface="Verdana" pitchFamily="34" charset="0"/>
                </a:rPr>
                <a:t>strcpy(str,str2);      strcat(str,str1);</a:t>
              </a:r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}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else    strcpy(str,str1);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len3=strlen(str);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puts(str);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printf(”Len1=%d,Len2=%d,Len3=%d\n”,len1,len2,len3);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52228" name="Text Box 22"/>
            <p:cNvSpPr>
              <a:spLocks noChangeArrowheads="1"/>
            </p:cNvSpPr>
            <p:nvPr/>
          </p:nvSpPr>
          <p:spPr bwMode="auto">
            <a:xfrm>
              <a:off x="3434" y="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52229" name="Text Box 23"/>
          <p:cNvSpPr>
            <a:spLocks noChangeArrowheads="1"/>
          </p:cNvSpPr>
          <p:nvPr/>
        </p:nvSpPr>
        <p:spPr bwMode="auto">
          <a:xfrm>
            <a:off x="4619625" y="5354638"/>
            <a:ext cx="3524250" cy="860425"/>
          </a:xfrm>
          <a:prstGeom prst="rect">
            <a:avLst/>
          </a:prstGeom>
          <a:solidFill>
            <a:schemeClr val="bg2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you?Hello!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Len1=6,Len2=12,Len3=18</a:t>
            </a:r>
            <a:endParaRPr 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2230" name="Rectangle 27"/>
          <p:cNvSpPr>
            <a:spLocks noChangeArrowheads="1"/>
          </p:cNvSpPr>
          <p:nvPr/>
        </p:nvSpPr>
        <p:spPr bwMode="auto">
          <a:xfrm>
            <a:off x="3684588" y="198438"/>
            <a:ext cx="38163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 b="1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strcmp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与</a:t>
            </a:r>
            <a:r>
              <a:rPr lang="en-US" b="1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strlen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举例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52231" name="Group 28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52232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52233" name="Rectangle 3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9" descr="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22"/>
          <p:cNvSpPr>
            <a:spLocks noChangeArrowheads="1"/>
          </p:cNvSpPr>
          <p:nvPr/>
        </p:nvSpPr>
        <p:spPr bwMode="auto">
          <a:xfrm>
            <a:off x="438150" y="285750"/>
            <a:ext cx="289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zh-CN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3252" name="Text Box 23"/>
          <p:cNvSpPr>
            <a:spLocks noChangeArrowheads="1"/>
          </p:cNvSpPr>
          <p:nvPr/>
        </p:nvSpPr>
        <p:spPr bwMode="auto">
          <a:xfrm>
            <a:off x="796925" y="958850"/>
            <a:ext cx="582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输入一句英文，统计其中有多少个单词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4813" y="1485900"/>
            <a:ext cx="4014788" cy="4232275"/>
            <a:chOff x="404813" y="1485900"/>
            <a:chExt cx="4014788" cy="4232275"/>
          </a:xfrm>
        </p:grpSpPr>
        <p:sp>
          <p:nvSpPr>
            <p:cNvPr id="53254" name="Rectangle 25"/>
            <p:cNvSpPr>
              <a:spLocks noChangeArrowheads="1"/>
            </p:cNvSpPr>
            <p:nvPr/>
          </p:nvSpPr>
          <p:spPr bwMode="auto">
            <a:xfrm>
              <a:off x="439738" y="1485900"/>
              <a:ext cx="3808413" cy="4232275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5" name="Line 26"/>
            <p:cNvSpPr>
              <a:spLocks noChangeShapeType="1"/>
            </p:cNvSpPr>
            <p:nvPr/>
          </p:nvSpPr>
          <p:spPr bwMode="auto">
            <a:xfrm>
              <a:off x="439738" y="1979613"/>
              <a:ext cx="3789363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6" name="Line 27"/>
            <p:cNvSpPr>
              <a:spLocks noChangeShapeType="1"/>
            </p:cNvSpPr>
            <p:nvPr/>
          </p:nvSpPr>
          <p:spPr bwMode="auto">
            <a:xfrm>
              <a:off x="439738" y="2420938"/>
              <a:ext cx="3790950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7" name="Line 28"/>
            <p:cNvSpPr>
              <a:spLocks noChangeShapeType="1"/>
            </p:cNvSpPr>
            <p:nvPr/>
          </p:nvSpPr>
          <p:spPr bwMode="auto">
            <a:xfrm>
              <a:off x="787401" y="2881313"/>
              <a:ext cx="3421063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8" name="Line 29"/>
            <p:cNvSpPr>
              <a:spLocks noChangeShapeType="1"/>
            </p:cNvSpPr>
            <p:nvPr/>
          </p:nvSpPr>
          <p:spPr bwMode="auto">
            <a:xfrm>
              <a:off x="787401" y="2879725"/>
              <a:ext cx="1588" cy="2328863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9" name="Line 30"/>
            <p:cNvSpPr>
              <a:spLocks noChangeShapeType="1"/>
            </p:cNvSpPr>
            <p:nvPr/>
          </p:nvSpPr>
          <p:spPr bwMode="auto">
            <a:xfrm flipV="1">
              <a:off x="804863" y="3408363"/>
              <a:ext cx="3441700" cy="1905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0" name="Line 31"/>
            <p:cNvSpPr>
              <a:spLocks noChangeShapeType="1"/>
            </p:cNvSpPr>
            <p:nvPr/>
          </p:nvSpPr>
          <p:spPr bwMode="auto">
            <a:xfrm>
              <a:off x="787401" y="2879725"/>
              <a:ext cx="1166813" cy="56673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1" name="Line 32"/>
            <p:cNvSpPr>
              <a:spLocks noChangeShapeType="1"/>
            </p:cNvSpPr>
            <p:nvPr/>
          </p:nvSpPr>
          <p:spPr bwMode="auto">
            <a:xfrm flipV="1">
              <a:off x="1935163" y="2841625"/>
              <a:ext cx="2352675" cy="60483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2" name="Line 33"/>
            <p:cNvSpPr>
              <a:spLocks noChangeShapeType="1"/>
            </p:cNvSpPr>
            <p:nvPr/>
          </p:nvSpPr>
          <p:spPr bwMode="auto">
            <a:xfrm flipH="1">
              <a:off x="1974851" y="3446463"/>
              <a:ext cx="1588" cy="125253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3" name="Line 34"/>
            <p:cNvSpPr>
              <a:spLocks noChangeShapeType="1"/>
            </p:cNvSpPr>
            <p:nvPr/>
          </p:nvSpPr>
          <p:spPr bwMode="auto">
            <a:xfrm>
              <a:off x="1936751" y="3917950"/>
              <a:ext cx="2293938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4" name="Line 35"/>
            <p:cNvSpPr>
              <a:spLocks noChangeShapeType="1"/>
            </p:cNvSpPr>
            <p:nvPr/>
          </p:nvSpPr>
          <p:spPr bwMode="auto">
            <a:xfrm>
              <a:off x="1936751" y="3389313"/>
              <a:ext cx="1446213" cy="5461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5" name="Line 36"/>
            <p:cNvSpPr>
              <a:spLocks noChangeShapeType="1"/>
            </p:cNvSpPr>
            <p:nvPr/>
          </p:nvSpPr>
          <p:spPr bwMode="auto">
            <a:xfrm flipV="1">
              <a:off x="3382963" y="3389313"/>
              <a:ext cx="847725" cy="52863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6" name="Line 37"/>
            <p:cNvSpPr>
              <a:spLocks noChangeShapeType="1"/>
            </p:cNvSpPr>
            <p:nvPr/>
          </p:nvSpPr>
          <p:spPr bwMode="auto">
            <a:xfrm>
              <a:off x="3348038" y="3917950"/>
              <a:ext cx="1588" cy="7239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7" name="Line 38"/>
            <p:cNvSpPr>
              <a:spLocks noChangeShapeType="1"/>
            </p:cNvSpPr>
            <p:nvPr/>
          </p:nvSpPr>
          <p:spPr bwMode="auto">
            <a:xfrm>
              <a:off x="769938" y="4697413"/>
              <a:ext cx="3497263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8" name="Line 39"/>
            <p:cNvSpPr>
              <a:spLocks noChangeShapeType="1"/>
            </p:cNvSpPr>
            <p:nvPr/>
          </p:nvSpPr>
          <p:spPr bwMode="auto">
            <a:xfrm>
              <a:off x="458788" y="5189538"/>
              <a:ext cx="3790950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9" name="Text Box 40"/>
            <p:cNvSpPr>
              <a:spLocks noChangeArrowheads="1"/>
            </p:cNvSpPr>
            <p:nvPr/>
          </p:nvSpPr>
          <p:spPr bwMode="auto">
            <a:xfrm>
              <a:off x="520701" y="1550988"/>
              <a:ext cx="26654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输入一字符串给 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string 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3270" name="Text Box 41"/>
            <p:cNvSpPr>
              <a:spLocks noChangeArrowheads="1"/>
            </p:cNvSpPr>
            <p:nvPr/>
          </p:nvSpPr>
          <p:spPr bwMode="auto">
            <a:xfrm>
              <a:off x="506413" y="2008188"/>
              <a:ext cx="39131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字符数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i=0</a:t>
              </a:r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，单词数</a:t>
              </a:r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num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=0   flag=0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3271" name="Text Box 42"/>
            <p:cNvSpPr>
              <a:spLocks noChangeArrowheads="1"/>
            </p:cNvSpPr>
            <p:nvPr/>
          </p:nvSpPr>
          <p:spPr bwMode="auto">
            <a:xfrm>
              <a:off x="404813" y="2482850"/>
              <a:ext cx="24368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当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((c=string[i])!=‘\0’)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3272" name="Text Box 43"/>
            <p:cNvSpPr>
              <a:spLocks noChangeArrowheads="1"/>
            </p:cNvSpPr>
            <p:nvPr/>
          </p:nvSpPr>
          <p:spPr bwMode="auto">
            <a:xfrm>
              <a:off x="1425576" y="2886075"/>
              <a:ext cx="9477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c=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空格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3273" name="Text Box 44"/>
            <p:cNvSpPr>
              <a:spLocks noChangeArrowheads="1"/>
            </p:cNvSpPr>
            <p:nvPr/>
          </p:nvSpPr>
          <p:spPr bwMode="auto">
            <a:xfrm>
              <a:off x="836613" y="3032125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</a:p>
          </p:txBody>
        </p:sp>
        <p:sp>
          <p:nvSpPr>
            <p:cNvPr id="53274" name="Text Box 45"/>
            <p:cNvSpPr>
              <a:spLocks noChangeArrowheads="1"/>
            </p:cNvSpPr>
            <p:nvPr/>
          </p:nvSpPr>
          <p:spPr bwMode="auto">
            <a:xfrm>
              <a:off x="1960563" y="3517900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</a:p>
          </p:txBody>
        </p:sp>
        <p:sp>
          <p:nvSpPr>
            <p:cNvPr id="53275" name="Text Box 46"/>
            <p:cNvSpPr>
              <a:spLocks noChangeArrowheads="1"/>
            </p:cNvSpPr>
            <p:nvPr/>
          </p:nvSpPr>
          <p:spPr bwMode="auto">
            <a:xfrm>
              <a:off x="3260726" y="3035300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</a:p>
          </p:txBody>
        </p:sp>
        <p:sp>
          <p:nvSpPr>
            <p:cNvPr id="53276" name="Text Box 47"/>
            <p:cNvSpPr>
              <a:spLocks noChangeArrowheads="1"/>
            </p:cNvSpPr>
            <p:nvPr/>
          </p:nvSpPr>
          <p:spPr bwMode="auto">
            <a:xfrm>
              <a:off x="3778251" y="3533775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</a:p>
          </p:txBody>
        </p:sp>
        <p:sp>
          <p:nvSpPr>
            <p:cNvPr id="53277" name="Text Box 48"/>
            <p:cNvSpPr>
              <a:spLocks noChangeArrowheads="1"/>
            </p:cNvSpPr>
            <p:nvPr/>
          </p:nvSpPr>
          <p:spPr bwMode="auto">
            <a:xfrm>
              <a:off x="1001713" y="3843338"/>
              <a:ext cx="847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flag=0</a:t>
              </a:r>
            </a:p>
          </p:txBody>
        </p:sp>
        <p:sp>
          <p:nvSpPr>
            <p:cNvPr id="53278" name="Text Box 49"/>
            <p:cNvSpPr>
              <a:spLocks noChangeArrowheads="1"/>
            </p:cNvSpPr>
            <p:nvPr/>
          </p:nvSpPr>
          <p:spPr bwMode="auto">
            <a:xfrm>
              <a:off x="1911351" y="3944938"/>
              <a:ext cx="14986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flag=1</a:t>
              </a:r>
              <a:endPara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num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=num+1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3279" name="Text Box 50"/>
            <p:cNvSpPr>
              <a:spLocks noChangeArrowheads="1"/>
            </p:cNvSpPr>
            <p:nvPr/>
          </p:nvSpPr>
          <p:spPr bwMode="auto">
            <a:xfrm>
              <a:off x="2124076" y="4741863"/>
              <a:ext cx="736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i=i+1</a:t>
              </a:r>
            </a:p>
          </p:txBody>
        </p:sp>
        <p:sp>
          <p:nvSpPr>
            <p:cNvPr id="53280" name="Text Box 51"/>
            <p:cNvSpPr>
              <a:spLocks noChangeArrowheads="1"/>
            </p:cNvSpPr>
            <p:nvPr/>
          </p:nvSpPr>
          <p:spPr bwMode="auto">
            <a:xfrm>
              <a:off x="1639888" y="5214938"/>
              <a:ext cx="1397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输出：</a:t>
              </a:r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num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3281" name="Text Box 52"/>
            <p:cNvSpPr>
              <a:spLocks noChangeArrowheads="1"/>
            </p:cNvSpPr>
            <p:nvPr/>
          </p:nvSpPr>
          <p:spPr bwMode="auto">
            <a:xfrm>
              <a:off x="2797176" y="3400425"/>
              <a:ext cx="990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flag==0</a:t>
              </a:r>
            </a:p>
          </p:txBody>
        </p:sp>
      </p:grpSp>
      <p:sp>
        <p:nvSpPr>
          <p:cNvPr id="53282" name="Text Box 55"/>
          <p:cNvSpPr>
            <a:spLocks noChangeArrowheads="1"/>
          </p:cNvSpPr>
          <p:nvPr/>
        </p:nvSpPr>
        <p:spPr bwMode="auto">
          <a:xfrm>
            <a:off x="4306888" y="1500188"/>
            <a:ext cx="4637087" cy="40925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#include &lt;stdio.h&gt;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void </a:t>
            </a:r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main()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{   char string[81];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int i,num=0,flag=0;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char c;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gets(string);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for(i=0;(c=string[i])!='\0';i++)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if(c==' ')  flag=0;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else if(flag==0)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{   flag=1;  num++;   }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printf("There are %d words  \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in the line\n",num);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}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3283" name="Rectangle 56"/>
          <p:cNvSpPr>
            <a:spLocks noChangeArrowheads="1"/>
          </p:cNvSpPr>
          <p:nvPr/>
        </p:nvSpPr>
        <p:spPr bwMode="auto">
          <a:xfrm>
            <a:off x="1331913" y="0"/>
            <a:ext cx="22320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应用举例</a:t>
            </a:r>
            <a:endParaRPr lang="zh-CN" altLang="en-US" sz="28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Line 103"/>
          <p:cNvSpPr>
            <a:spLocks noChangeShapeType="1"/>
          </p:cNvSpPr>
          <p:nvPr/>
        </p:nvSpPr>
        <p:spPr bwMode="auto">
          <a:xfrm>
            <a:off x="359886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299" name="Text Box 104"/>
          <p:cNvSpPr>
            <a:spLocks noChangeArrowheads="1"/>
          </p:cNvSpPr>
          <p:nvPr/>
        </p:nvSpPr>
        <p:spPr bwMode="auto">
          <a:xfrm>
            <a:off x="1182688" y="2349500"/>
            <a:ext cx="2933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输入：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 am a boy. 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00" name="Rectangle 105"/>
          <p:cNvSpPr>
            <a:spLocks noChangeArrowheads="1"/>
          </p:cNvSpPr>
          <p:nvPr/>
        </p:nvSpPr>
        <p:spPr bwMode="auto">
          <a:xfrm>
            <a:off x="974725" y="2849563"/>
            <a:ext cx="6757988" cy="3457575"/>
          </a:xfrm>
          <a:prstGeom prst="rect">
            <a:avLst/>
          </a:prstGeom>
          <a:noFill/>
          <a:ln w="38100" cmpd="sng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1" name="Line 106"/>
          <p:cNvSpPr>
            <a:spLocks noChangeShapeType="1"/>
          </p:cNvSpPr>
          <p:nvPr/>
        </p:nvSpPr>
        <p:spPr bwMode="auto">
          <a:xfrm flipV="1">
            <a:off x="974725" y="33940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2" name="Line 107"/>
          <p:cNvSpPr>
            <a:spLocks noChangeShapeType="1"/>
          </p:cNvSpPr>
          <p:nvPr/>
        </p:nvSpPr>
        <p:spPr bwMode="auto">
          <a:xfrm flipV="1">
            <a:off x="974725" y="39782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3" name="Line 108"/>
          <p:cNvSpPr>
            <a:spLocks noChangeShapeType="1"/>
          </p:cNvSpPr>
          <p:nvPr/>
        </p:nvSpPr>
        <p:spPr bwMode="auto">
          <a:xfrm flipV="1">
            <a:off x="974725" y="45624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4" name="Line 109"/>
          <p:cNvSpPr>
            <a:spLocks noChangeShapeType="1"/>
          </p:cNvSpPr>
          <p:nvPr/>
        </p:nvSpPr>
        <p:spPr bwMode="auto">
          <a:xfrm flipV="1">
            <a:off x="974725" y="51466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5" name="Line 110"/>
          <p:cNvSpPr>
            <a:spLocks noChangeShapeType="1"/>
          </p:cNvSpPr>
          <p:nvPr/>
        </p:nvSpPr>
        <p:spPr bwMode="auto">
          <a:xfrm flipV="1">
            <a:off x="974725" y="5734050"/>
            <a:ext cx="6742113" cy="1588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6" name="Line 111"/>
          <p:cNvSpPr>
            <a:spLocks noChangeShapeType="1"/>
          </p:cNvSpPr>
          <p:nvPr/>
        </p:nvSpPr>
        <p:spPr bwMode="auto">
          <a:xfrm>
            <a:off x="266858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7" name="Line 112"/>
          <p:cNvSpPr>
            <a:spLocks noChangeShapeType="1"/>
          </p:cNvSpPr>
          <p:nvPr/>
        </p:nvSpPr>
        <p:spPr bwMode="auto">
          <a:xfrm>
            <a:off x="313372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8" name="Line 113"/>
          <p:cNvSpPr>
            <a:spLocks noChangeShapeType="1"/>
          </p:cNvSpPr>
          <p:nvPr/>
        </p:nvSpPr>
        <p:spPr bwMode="auto">
          <a:xfrm>
            <a:off x="4064000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9" name="Line 114"/>
          <p:cNvSpPr>
            <a:spLocks noChangeShapeType="1"/>
          </p:cNvSpPr>
          <p:nvPr/>
        </p:nvSpPr>
        <p:spPr bwMode="auto">
          <a:xfrm>
            <a:off x="452913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0" name="Line 115"/>
          <p:cNvSpPr>
            <a:spLocks noChangeShapeType="1"/>
          </p:cNvSpPr>
          <p:nvPr/>
        </p:nvSpPr>
        <p:spPr bwMode="auto">
          <a:xfrm>
            <a:off x="499427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1" name="Line 116"/>
          <p:cNvSpPr>
            <a:spLocks noChangeShapeType="1"/>
          </p:cNvSpPr>
          <p:nvPr/>
        </p:nvSpPr>
        <p:spPr bwMode="auto">
          <a:xfrm>
            <a:off x="545941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2" name="Line 117"/>
          <p:cNvSpPr>
            <a:spLocks noChangeShapeType="1"/>
          </p:cNvSpPr>
          <p:nvPr/>
        </p:nvSpPr>
        <p:spPr bwMode="auto">
          <a:xfrm>
            <a:off x="5924550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3" name="Line 118"/>
          <p:cNvSpPr>
            <a:spLocks noChangeShapeType="1"/>
          </p:cNvSpPr>
          <p:nvPr/>
        </p:nvSpPr>
        <p:spPr bwMode="auto">
          <a:xfrm>
            <a:off x="638968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4" name="Line 119"/>
          <p:cNvSpPr>
            <a:spLocks noChangeShapeType="1"/>
          </p:cNvSpPr>
          <p:nvPr/>
        </p:nvSpPr>
        <p:spPr bwMode="auto">
          <a:xfrm>
            <a:off x="685482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5" name="Line 120"/>
          <p:cNvSpPr>
            <a:spLocks noChangeShapeType="1"/>
          </p:cNvSpPr>
          <p:nvPr/>
        </p:nvSpPr>
        <p:spPr bwMode="auto">
          <a:xfrm>
            <a:off x="731996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6" name="Text Box 121"/>
          <p:cNvSpPr>
            <a:spLocks noChangeArrowheads="1"/>
          </p:cNvSpPr>
          <p:nvPr/>
        </p:nvSpPr>
        <p:spPr bwMode="auto">
          <a:xfrm>
            <a:off x="1165225" y="2928938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当前字符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17" name="Text Box 122"/>
          <p:cNvSpPr>
            <a:spLocks noChangeArrowheads="1"/>
          </p:cNvSpPr>
          <p:nvPr/>
        </p:nvSpPr>
        <p:spPr bwMode="auto">
          <a:xfrm>
            <a:off x="1147763" y="3459163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是否空格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18" name="Text Box 123"/>
          <p:cNvSpPr>
            <a:spLocks noChangeArrowheads="1"/>
          </p:cNvSpPr>
          <p:nvPr/>
        </p:nvSpPr>
        <p:spPr bwMode="auto">
          <a:xfrm>
            <a:off x="1112838" y="4057650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flag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原值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19" name="Text Box 124"/>
          <p:cNvSpPr>
            <a:spLocks noChangeArrowheads="1"/>
          </p:cNvSpPr>
          <p:nvPr/>
        </p:nvSpPr>
        <p:spPr bwMode="auto">
          <a:xfrm>
            <a:off x="971550" y="4640263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新单词开始否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0" name="Text Box 125"/>
          <p:cNvSpPr>
            <a:spLocks noChangeArrowheads="1"/>
          </p:cNvSpPr>
          <p:nvPr/>
        </p:nvSpPr>
        <p:spPr bwMode="auto">
          <a:xfrm>
            <a:off x="1130300" y="5205413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flag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新值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1" name="Text Box 126"/>
          <p:cNvSpPr>
            <a:spLocks noChangeArrowheads="1"/>
          </p:cNvSpPr>
          <p:nvPr/>
        </p:nvSpPr>
        <p:spPr bwMode="auto">
          <a:xfrm>
            <a:off x="1236663" y="583882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num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值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2" name="Text Box 127"/>
          <p:cNvSpPr>
            <a:spLocks noChangeArrowheads="1"/>
          </p:cNvSpPr>
          <p:nvPr/>
        </p:nvSpPr>
        <p:spPr bwMode="auto">
          <a:xfrm>
            <a:off x="3187700" y="293687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3" name="Text Box 128"/>
          <p:cNvSpPr>
            <a:spLocks noChangeArrowheads="1"/>
          </p:cNvSpPr>
          <p:nvPr/>
        </p:nvSpPr>
        <p:spPr bwMode="auto">
          <a:xfrm>
            <a:off x="4614863" y="293687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4" name="Text Box 129"/>
          <p:cNvSpPr>
            <a:spLocks noChangeArrowheads="1"/>
          </p:cNvSpPr>
          <p:nvPr/>
        </p:nvSpPr>
        <p:spPr bwMode="auto">
          <a:xfrm>
            <a:off x="5534025" y="291941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5" name="Text Box 130"/>
          <p:cNvSpPr>
            <a:spLocks noChangeArrowheads="1"/>
          </p:cNvSpPr>
          <p:nvPr/>
        </p:nvSpPr>
        <p:spPr bwMode="auto">
          <a:xfrm>
            <a:off x="2770188" y="2963863"/>
            <a:ext cx="26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6" name="Text Box 131"/>
          <p:cNvSpPr>
            <a:spLocks noChangeArrowheads="1"/>
          </p:cNvSpPr>
          <p:nvPr/>
        </p:nvSpPr>
        <p:spPr bwMode="auto">
          <a:xfrm>
            <a:off x="3706813" y="2965450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7" name="Text Box 132"/>
          <p:cNvSpPr>
            <a:spLocks noChangeArrowheads="1"/>
          </p:cNvSpPr>
          <p:nvPr/>
        </p:nvSpPr>
        <p:spPr bwMode="auto">
          <a:xfrm>
            <a:off x="4092575" y="2946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8" name="Text Box 133"/>
          <p:cNvSpPr>
            <a:spLocks noChangeArrowheads="1"/>
          </p:cNvSpPr>
          <p:nvPr/>
        </p:nvSpPr>
        <p:spPr bwMode="auto">
          <a:xfrm>
            <a:off x="5081588" y="2981325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9" name="Text Box 134"/>
          <p:cNvSpPr>
            <a:spLocks noChangeArrowheads="1"/>
          </p:cNvSpPr>
          <p:nvPr/>
        </p:nvSpPr>
        <p:spPr bwMode="auto">
          <a:xfrm>
            <a:off x="6016625" y="2947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b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30" name="Text Box 135"/>
          <p:cNvSpPr>
            <a:spLocks noChangeArrowheads="1"/>
          </p:cNvSpPr>
          <p:nvPr/>
        </p:nvSpPr>
        <p:spPr bwMode="auto">
          <a:xfrm>
            <a:off x="6457950" y="2946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o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31" name="Text Box 136"/>
          <p:cNvSpPr>
            <a:spLocks noChangeArrowheads="1"/>
          </p:cNvSpPr>
          <p:nvPr/>
        </p:nvSpPr>
        <p:spPr bwMode="auto">
          <a:xfrm>
            <a:off x="6951663" y="29638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y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32" name="Text Box 137"/>
          <p:cNvSpPr>
            <a:spLocks noChangeArrowheads="1"/>
          </p:cNvSpPr>
          <p:nvPr/>
        </p:nvSpPr>
        <p:spPr bwMode="auto">
          <a:xfrm>
            <a:off x="7464425" y="2982913"/>
            <a:ext cx="24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.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55333" name="Group 21"/>
          <p:cNvGrpSpPr>
            <a:grpSpLocks/>
          </p:cNvGrpSpPr>
          <p:nvPr/>
        </p:nvGrpSpPr>
        <p:grpSpPr bwMode="auto">
          <a:xfrm>
            <a:off x="203200" y="361950"/>
            <a:ext cx="8812213" cy="1622425"/>
            <a:chOff x="0" y="0"/>
            <a:chExt cx="5551" cy="1022"/>
          </a:xfrm>
        </p:grpSpPr>
        <p:sp>
          <p:nvSpPr>
            <p:cNvPr id="55334" name="Text Box 22"/>
            <p:cNvSpPr>
              <a:spLocks noChangeArrowheads="1"/>
            </p:cNvSpPr>
            <p:nvPr/>
          </p:nvSpPr>
          <p:spPr bwMode="auto">
            <a:xfrm>
              <a:off x="0" y="388"/>
              <a:ext cx="11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当前字符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=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空格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35" name="Line 23"/>
            <p:cNvSpPr>
              <a:spLocks noChangeShapeType="1"/>
            </p:cNvSpPr>
            <p:nvPr/>
          </p:nvSpPr>
          <p:spPr bwMode="auto">
            <a:xfrm flipV="1">
              <a:off x="1103" y="116"/>
              <a:ext cx="645" cy="400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36" name="Line 24"/>
            <p:cNvSpPr>
              <a:spLocks noChangeShapeType="1"/>
            </p:cNvSpPr>
            <p:nvPr/>
          </p:nvSpPr>
          <p:spPr bwMode="auto">
            <a:xfrm>
              <a:off x="1103" y="516"/>
              <a:ext cx="401" cy="200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37" name="Line 25"/>
            <p:cNvSpPr>
              <a:spLocks noChangeShapeType="1"/>
            </p:cNvSpPr>
            <p:nvPr/>
          </p:nvSpPr>
          <p:spPr bwMode="auto">
            <a:xfrm>
              <a:off x="1748" y="116"/>
              <a:ext cx="255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38" name="Text Box 26"/>
            <p:cNvSpPr>
              <a:spLocks noChangeArrowheads="1"/>
            </p:cNvSpPr>
            <p:nvPr/>
          </p:nvSpPr>
          <p:spPr bwMode="auto">
            <a:xfrm>
              <a:off x="1189" y="13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39" name="Text Box 27"/>
            <p:cNvSpPr>
              <a:spLocks noChangeArrowheads="1"/>
            </p:cNvSpPr>
            <p:nvPr/>
          </p:nvSpPr>
          <p:spPr bwMode="auto">
            <a:xfrm>
              <a:off x="1167" y="57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40" name="Text Box 28"/>
            <p:cNvSpPr>
              <a:spLocks noChangeArrowheads="1"/>
            </p:cNvSpPr>
            <p:nvPr/>
          </p:nvSpPr>
          <p:spPr bwMode="auto">
            <a:xfrm>
              <a:off x="1945" y="0"/>
              <a:ext cx="26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未出现新单词，使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flag=0,num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不累加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41" name="Line 29"/>
            <p:cNvSpPr>
              <a:spLocks noChangeShapeType="1"/>
            </p:cNvSpPr>
            <p:nvPr/>
          </p:nvSpPr>
          <p:spPr bwMode="auto">
            <a:xfrm>
              <a:off x="1502" y="727"/>
              <a:ext cx="167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2" name="Line 30"/>
            <p:cNvSpPr>
              <a:spLocks noChangeShapeType="1"/>
            </p:cNvSpPr>
            <p:nvPr/>
          </p:nvSpPr>
          <p:spPr bwMode="auto">
            <a:xfrm flipV="1">
              <a:off x="1669" y="538"/>
              <a:ext cx="189" cy="189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3" name="Line 31"/>
            <p:cNvSpPr>
              <a:spLocks noChangeShapeType="1"/>
            </p:cNvSpPr>
            <p:nvPr/>
          </p:nvSpPr>
          <p:spPr bwMode="auto">
            <a:xfrm>
              <a:off x="1669" y="727"/>
              <a:ext cx="177" cy="178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4" name="Line 32"/>
            <p:cNvSpPr>
              <a:spLocks noChangeShapeType="1"/>
            </p:cNvSpPr>
            <p:nvPr/>
          </p:nvSpPr>
          <p:spPr bwMode="auto">
            <a:xfrm>
              <a:off x="1847" y="538"/>
              <a:ext cx="66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5" name="Line 33"/>
            <p:cNvSpPr>
              <a:spLocks noChangeShapeType="1"/>
            </p:cNvSpPr>
            <p:nvPr/>
          </p:nvSpPr>
          <p:spPr bwMode="auto">
            <a:xfrm>
              <a:off x="1847" y="905"/>
              <a:ext cx="66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6" name="Text Box 34"/>
            <p:cNvSpPr>
              <a:spLocks noChangeArrowheads="1"/>
            </p:cNvSpPr>
            <p:nvPr/>
          </p:nvSpPr>
          <p:spPr bwMode="auto">
            <a:xfrm>
              <a:off x="1923" y="376"/>
              <a:ext cx="273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前一字符为空格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(flag==0),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新单词出现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,</a:t>
              </a:r>
              <a:endPara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flag=1,num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加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47" name="Text Box 35"/>
            <p:cNvSpPr>
              <a:spLocks noChangeArrowheads="1"/>
            </p:cNvSpPr>
            <p:nvPr/>
          </p:nvSpPr>
          <p:spPr bwMode="auto">
            <a:xfrm>
              <a:off x="1897" y="772"/>
              <a:ext cx="36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前一字符为非空格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(flag==1),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未出现新单词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,num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不变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48" name="Group 36"/>
          <p:cNvGrpSpPr>
            <a:grpSpLocks/>
          </p:cNvGrpSpPr>
          <p:nvPr/>
        </p:nvGrpSpPr>
        <p:grpSpPr bwMode="auto">
          <a:xfrm>
            <a:off x="2670175" y="3502025"/>
            <a:ext cx="457200" cy="2689225"/>
            <a:chOff x="0" y="0"/>
            <a:chExt cx="288" cy="1694"/>
          </a:xfrm>
        </p:grpSpPr>
        <p:sp>
          <p:nvSpPr>
            <p:cNvPr id="55349" name="Text Box 3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50" name="Text Box 3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1" name="Text Box 3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2" name="Text Box 4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3" name="Text Box 4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54" name="Group 42"/>
          <p:cNvGrpSpPr>
            <a:grpSpLocks/>
          </p:cNvGrpSpPr>
          <p:nvPr/>
        </p:nvGrpSpPr>
        <p:grpSpPr bwMode="auto">
          <a:xfrm>
            <a:off x="3146425" y="3502025"/>
            <a:ext cx="457200" cy="2689225"/>
            <a:chOff x="0" y="0"/>
            <a:chExt cx="288" cy="1694"/>
          </a:xfrm>
        </p:grpSpPr>
        <p:sp>
          <p:nvSpPr>
            <p:cNvPr id="55355" name="Text Box 43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56" name="Text Box 44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7" name="Text Box 45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8" name="Text Box 46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9" name="Text Box 47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60" name="Group 48"/>
          <p:cNvGrpSpPr>
            <a:grpSpLocks/>
          </p:cNvGrpSpPr>
          <p:nvPr/>
        </p:nvGrpSpPr>
        <p:grpSpPr bwMode="auto">
          <a:xfrm>
            <a:off x="3638550" y="3502025"/>
            <a:ext cx="457200" cy="2689225"/>
            <a:chOff x="0" y="0"/>
            <a:chExt cx="288" cy="1694"/>
          </a:xfrm>
        </p:grpSpPr>
        <p:sp>
          <p:nvSpPr>
            <p:cNvPr id="55361" name="Text Box 49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62" name="Text Box 50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63" name="Text Box 51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64" name="Text Box 52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65" name="Text Box 53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66" name="Group 54"/>
          <p:cNvGrpSpPr>
            <a:grpSpLocks/>
          </p:cNvGrpSpPr>
          <p:nvPr/>
        </p:nvGrpSpPr>
        <p:grpSpPr bwMode="auto">
          <a:xfrm>
            <a:off x="4081463" y="3502025"/>
            <a:ext cx="457200" cy="2689225"/>
            <a:chOff x="0" y="0"/>
            <a:chExt cx="288" cy="1694"/>
          </a:xfrm>
        </p:grpSpPr>
        <p:sp>
          <p:nvSpPr>
            <p:cNvPr id="55367" name="Text Box 55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68" name="Text Box 56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69" name="Text Box 57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0" name="Text Box 58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1" name="Text Box 59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72" name="Group 60"/>
          <p:cNvGrpSpPr>
            <a:grpSpLocks/>
          </p:cNvGrpSpPr>
          <p:nvPr/>
        </p:nvGrpSpPr>
        <p:grpSpPr bwMode="auto">
          <a:xfrm>
            <a:off x="4538663" y="3502025"/>
            <a:ext cx="457200" cy="2689225"/>
            <a:chOff x="0" y="0"/>
            <a:chExt cx="288" cy="1694"/>
          </a:xfrm>
        </p:grpSpPr>
        <p:sp>
          <p:nvSpPr>
            <p:cNvPr id="55373" name="Text Box 61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74" name="Text Box 62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5" name="Text Box 63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6" name="Text Box 64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7" name="Text Box 65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78" name="Group 66"/>
          <p:cNvGrpSpPr>
            <a:grpSpLocks/>
          </p:cNvGrpSpPr>
          <p:nvPr/>
        </p:nvGrpSpPr>
        <p:grpSpPr bwMode="auto">
          <a:xfrm>
            <a:off x="5016500" y="3502025"/>
            <a:ext cx="457200" cy="2689225"/>
            <a:chOff x="0" y="0"/>
            <a:chExt cx="288" cy="1694"/>
          </a:xfrm>
        </p:grpSpPr>
        <p:sp>
          <p:nvSpPr>
            <p:cNvPr id="55379" name="Text Box 6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80" name="Text Box 6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1" name="Text Box 6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2" name="Text Box 7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3" name="Text Box 7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84" name="Group 72"/>
          <p:cNvGrpSpPr>
            <a:grpSpLocks/>
          </p:cNvGrpSpPr>
          <p:nvPr/>
        </p:nvGrpSpPr>
        <p:grpSpPr bwMode="auto">
          <a:xfrm>
            <a:off x="5475288" y="3502025"/>
            <a:ext cx="457200" cy="2689225"/>
            <a:chOff x="0" y="0"/>
            <a:chExt cx="288" cy="1694"/>
          </a:xfrm>
        </p:grpSpPr>
        <p:sp>
          <p:nvSpPr>
            <p:cNvPr id="55385" name="Text Box 73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86" name="Text Box 74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7" name="Text Box 75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8" name="Text Box 76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9" name="Text Box 77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90" name="Group 78"/>
          <p:cNvGrpSpPr>
            <a:grpSpLocks/>
          </p:cNvGrpSpPr>
          <p:nvPr/>
        </p:nvGrpSpPr>
        <p:grpSpPr bwMode="auto">
          <a:xfrm>
            <a:off x="5967413" y="3502025"/>
            <a:ext cx="457200" cy="2689225"/>
            <a:chOff x="0" y="0"/>
            <a:chExt cx="288" cy="1694"/>
          </a:xfrm>
        </p:grpSpPr>
        <p:sp>
          <p:nvSpPr>
            <p:cNvPr id="55391" name="Text Box 79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2" name="Text Box 80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3" name="Text Box 81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4" name="Text Box 82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5" name="Text Box 83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96" name="Group 84"/>
          <p:cNvGrpSpPr>
            <a:grpSpLocks/>
          </p:cNvGrpSpPr>
          <p:nvPr/>
        </p:nvGrpSpPr>
        <p:grpSpPr bwMode="auto">
          <a:xfrm>
            <a:off x="6445250" y="3502025"/>
            <a:ext cx="457200" cy="2689225"/>
            <a:chOff x="0" y="0"/>
            <a:chExt cx="288" cy="1694"/>
          </a:xfrm>
        </p:grpSpPr>
        <p:sp>
          <p:nvSpPr>
            <p:cNvPr id="55397" name="Text Box 85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8" name="Text Box 86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9" name="Text Box 87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0" name="Text Box 88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1" name="Text Box 89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402" name="Group 90"/>
          <p:cNvGrpSpPr>
            <a:grpSpLocks/>
          </p:cNvGrpSpPr>
          <p:nvPr/>
        </p:nvGrpSpPr>
        <p:grpSpPr bwMode="auto">
          <a:xfrm>
            <a:off x="6915150" y="3511550"/>
            <a:ext cx="457200" cy="2689225"/>
            <a:chOff x="0" y="0"/>
            <a:chExt cx="288" cy="1694"/>
          </a:xfrm>
        </p:grpSpPr>
        <p:sp>
          <p:nvSpPr>
            <p:cNvPr id="55403" name="Text Box 91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4" name="Text Box 92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5" name="Text Box 93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6" name="Text Box 94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7" name="Text Box 95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408" name="Group 96"/>
          <p:cNvGrpSpPr>
            <a:grpSpLocks/>
          </p:cNvGrpSpPr>
          <p:nvPr/>
        </p:nvGrpSpPr>
        <p:grpSpPr bwMode="auto">
          <a:xfrm>
            <a:off x="7356475" y="3514725"/>
            <a:ext cx="457200" cy="2689225"/>
            <a:chOff x="0" y="0"/>
            <a:chExt cx="288" cy="1694"/>
          </a:xfrm>
        </p:grpSpPr>
        <p:sp>
          <p:nvSpPr>
            <p:cNvPr id="55409" name="Text Box 9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0" name="Text Box 9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1" name="Text Box 9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2" name="Text Box 10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3" name="Text Box 10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55414" name="Rectangle 139"/>
          <p:cNvSpPr>
            <a:spLocks noChangeArrowheads="1"/>
          </p:cNvSpPr>
          <p:nvPr/>
        </p:nvSpPr>
        <p:spPr bwMode="auto">
          <a:xfrm>
            <a:off x="539750" y="0"/>
            <a:ext cx="21605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例子图解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55415" name="Group 146"/>
          <p:cNvGrpSpPr>
            <a:grpSpLocks/>
          </p:cNvGrpSpPr>
          <p:nvPr/>
        </p:nvGrpSpPr>
        <p:grpSpPr bwMode="auto">
          <a:xfrm>
            <a:off x="7380288" y="0"/>
            <a:ext cx="1604963" cy="457200"/>
            <a:chOff x="0" y="0"/>
            <a:chExt cx="1011" cy="288"/>
          </a:xfrm>
        </p:grpSpPr>
        <p:sp>
          <p:nvSpPr>
            <p:cNvPr id="55416" name="Rectangle 147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7" name="Rectangle 14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Grp="1" noChangeArrowheads="1"/>
          </p:cNvSpPr>
          <p:nvPr>
            <p:ph type="title"/>
          </p:nvPr>
        </p:nvSpPr>
        <p:spPr>
          <a:xfrm>
            <a:off x="755650" y="50800"/>
            <a:ext cx="7924800" cy="566738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r>
              <a:rPr lang="zh-CN" altLang="en-US" sz="2400"/>
              <a:t>关于字符串的'\0'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3738"/>
            <a:ext cx="8856663" cy="5759450"/>
          </a:xfrm>
          <a:noFill/>
        </p:spPr>
        <p:txBody>
          <a:bodyPr/>
          <a:lstStyle/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/>
              <a:t>字符串末尾自动添加'\0'的情况，字符串数组的长度要预留一个字节的位置，存储'\0'.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char s1[ ] = "abcd";           // s1[5], s1[0]='a', s1[4]='\0'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char s1[5] = {'a','b','c','d'};  // 未赋值元素，s1[4]='\0',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char s2[80];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scanf("%s", s2);    // stdio.h, 遇空格或回车结束，最多79个字符+'\0'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gets(s2);               // string.h, 遇回车结束，最多79个字符+'\0'</a:t>
            </a:r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/>
              <a:t>不会自动添加0的情况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char s[4] = </a:t>
            </a:r>
            <a:r>
              <a:rPr lang="zh-CN" altLang="en-US" sz="2000" dirty="0" smtClean="0">
                <a:solidFill>
                  <a:srgbClr val="C00000"/>
                </a:solidFill>
              </a:rPr>
              <a:t>{‘a’,‘b’,‘c’,‘d’ </a:t>
            </a:r>
            <a:r>
              <a:rPr lang="zh-CN" altLang="en-US" sz="2000" dirty="0">
                <a:solidFill>
                  <a:srgbClr val="C00000"/>
                </a:solidFill>
              </a:rPr>
              <a:t>};   // 末尾不会</a:t>
            </a:r>
            <a:r>
              <a:rPr lang="zh-CN" altLang="en-US" sz="2000" dirty="0" smtClean="0">
                <a:solidFill>
                  <a:srgbClr val="C00000"/>
                </a:solidFill>
              </a:rPr>
              <a:t>是‘\0’; 初始化时，没有留</a:t>
            </a:r>
            <a:r>
              <a:rPr lang="en-US" altLang="zh-CN" sz="2000" dirty="0" smtClean="0">
                <a:solidFill>
                  <a:srgbClr val="C00000"/>
                </a:solidFill>
              </a:rPr>
              <a:t>’\0’</a:t>
            </a:r>
            <a:r>
              <a:rPr lang="zh-CN" altLang="en-US" sz="2000" dirty="0" smtClean="0">
                <a:solidFill>
                  <a:srgbClr val="C00000"/>
                </a:solidFill>
              </a:rPr>
              <a:t>的位置; 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/>
              <a:t>string.h中的函数，要求字符串以'\0'结束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/>
              <a:t>如，</a:t>
            </a:r>
            <a:r>
              <a:rPr lang="zh-CN" altLang="en-US" sz="2000" dirty="0">
                <a:solidFill>
                  <a:srgbClr val="C00000"/>
                </a:solidFill>
              </a:rPr>
              <a:t>strcpy(str1,str2);  // str2最后的'\0'一同拷贝至str1;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       strcpy(str1,"abcd"); // str1[0]='a',str1[4]='\0'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       strcat(str1,str2); // str2连接到str1后面，连接后原来str1的'\0'被str2的第一个字符代替，新的str1最后是str2最后的'\0'</a:t>
            </a:r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/>
              <a:t>printf("%s",s); // 遇s中的'\0'，结束</a:t>
            </a:r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/>
              <a:t>    puts(s); // 遇s中的'\0'，结束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9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7171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7172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7173" name="Text Box 25"/>
          <p:cNvSpPr>
            <a:spLocks noChangeArrowheads="1"/>
          </p:cNvSpPr>
          <p:nvPr/>
        </p:nvSpPr>
        <p:spPr bwMode="auto">
          <a:xfrm>
            <a:off x="347675" y="2204915"/>
            <a:ext cx="8544625" cy="120251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n=10,a[n]; </a:t>
            </a: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正确，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zh-CN" altLang="en-US" dirty="0">
                <a:solidFill>
                  <a:srgbClr val="C00000"/>
                </a:solidFill>
              </a:rPr>
              <a:t>语言在编译阶段给数组开辟空间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                     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如果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也初始化，则正确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altLang="zh-CN" dirty="0" err="1" smtClean="0">
                <a:solidFill>
                  <a:schemeClr val="bg2"/>
                </a:solidFill>
              </a:rPr>
              <a:t>int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</a:rPr>
              <a:t>n,a</a:t>
            </a:r>
            <a:r>
              <a:rPr lang="en-US" altLang="zh-CN" dirty="0" smtClean="0">
                <a:solidFill>
                  <a:schemeClr val="bg2"/>
                </a:solidFill>
              </a:rPr>
              <a:t>[n</a:t>
            </a:r>
            <a:r>
              <a:rPr lang="en-US" altLang="zh-CN" dirty="0">
                <a:solidFill>
                  <a:schemeClr val="bg2"/>
                </a:solidFill>
              </a:rPr>
              <a:t>]; </a:t>
            </a:r>
            <a:r>
              <a:rPr lang="en-US" altLang="zh-CN" dirty="0" smtClean="0">
                <a:solidFill>
                  <a:schemeClr val="bg2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错误</a:t>
            </a:r>
            <a:endParaRPr 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174" name="Text Box 27"/>
          <p:cNvSpPr>
            <a:spLocks noChangeArrowheads="1"/>
          </p:cNvSpPr>
          <p:nvPr/>
        </p:nvSpPr>
        <p:spPr bwMode="auto">
          <a:xfrm>
            <a:off x="395710" y="4221055"/>
            <a:ext cx="8335963" cy="862012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data[5];   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data[5]=10;    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//C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语言对数组不作越界检查，使用时要注意</a:t>
            </a:r>
          </a:p>
        </p:txBody>
      </p:sp>
      <p:sp>
        <p:nvSpPr>
          <p:cNvPr id="7175" name="Rectangle 28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4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常见错误</a:t>
            </a:r>
            <a:endParaRPr lang="zh-CN" altLang="en-US" sz="44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ldLvl="0" animBg="1" autoUpdateAnimBg="0"/>
      <p:bldP spid="7174" grpId="0" bldLvl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>
            <a:spLocks noChangeArrowheads="1"/>
          </p:cNvSpPr>
          <p:nvPr/>
        </p:nvSpPr>
        <p:spPr bwMode="auto">
          <a:xfrm>
            <a:off x="900113" y="105251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0000"/>
              <a:buFont typeface="隶书" pitchFamily="49" charset="-122"/>
              <a:buChar char="★"/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排序的概念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7347" name="Text Box 5"/>
          <p:cNvSpPr>
            <a:spLocks noChangeArrowheads="1"/>
          </p:cNvSpPr>
          <p:nvPr/>
        </p:nvSpPr>
        <p:spPr bwMode="auto">
          <a:xfrm>
            <a:off x="1116013" y="1844675"/>
            <a:ext cx="630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将一组连续的数据按一定的顺序排列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7348" name="Text Box 6"/>
          <p:cNvSpPr>
            <a:spLocks noChangeArrowheads="1"/>
          </p:cNvSpPr>
          <p:nvPr/>
        </p:nvSpPr>
        <p:spPr bwMode="auto">
          <a:xfrm>
            <a:off x="1835150" y="2492375"/>
            <a:ext cx="3524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如：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升序、降序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7349" name="Text Box 7"/>
          <p:cNvSpPr>
            <a:spLocks noChangeArrowheads="1"/>
          </p:cNvSpPr>
          <p:nvPr/>
        </p:nvSpPr>
        <p:spPr bwMode="auto">
          <a:xfrm>
            <a:off x="1187450" y="3573463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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冒泡排序：一种简单的快速排序法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7350" name="Rectangle 23"/>
          <p:cNvSpPr>
            <a:spLocks noChangeArrowheads="1"/>
          </p:cNvSpPr>
          <p:nvPr/>
        </p:nvSpPr>
        <p:spPr bwMode="auto">
          <a:xfrm>
            <a:off x="468313" y="-231775"/>
            <a:ext cx="8001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</a:t>
            </a:r>
            <a:endParaRPr lang="zh-CN" altLang="en-US" sz="32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7351" name="Text Box 24"/>
          <p:cNvSpPr>
            <a:spLocks noChangeArrowheads="1"/>
          </p:cNvSpPr>
          <p:nvPr/>
        </p:nvSpPr>
        <p:spPr bwMode="auto">
          <a:xfrm>
            <a:off x="971550" y="4365625"/>
            <a:ext cx="550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0000"/>
              <a:buFont typeface="隶书" pitchFamily="49" charset="-122"/>
              <a:buChar char="★"/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冒泡排序的算法思想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升序为例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7352" name="Text Box 25"/>
          <p:cNvSpPr>
            <a:spLocks noChangeArrowheads="1"/>
          </p:cNvSpPr>
          <p:nvPr/>
        </p:nvSpPr>
        <p:spPr bwMode="auto">
          <a:xfrm>
            <a:off x="395288" y="5013325"/>
            <a:ext cx="8096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381000"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</a:t>
            </a:r>
            <a:r>
              <a:rPr lang="zh-CN" alt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对于有</a:t>
            </a:r>
            <a:r>
              <a:rPr 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个数据的集合，要经过(</a:t>
            </a:r>
            <a:r>
              <a:rPr 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</a:t>
            </a:r>
            <a:r>
              <a:rPr 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1)</a:t>
            </a:r>
            <a:r>
              <a:rPr lang="zh-CN" alt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趟排序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；</a:t>
            </a:r>
            <a:endParaRPr lang="zh-CN" altLang="en-US" sz="28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57353" name="Text Box 26"/>
          <p:cNvSpPr>
            <a:spLocks noChangeArrowheads="1"/>
          </p:cNvSpPr>
          <p:nvPr/>
        </p:nvSpPr>
        <p:spPr bwMode="auto">
          <a:xfrm>
            <a:off x="827088" y="5516563"/>
            <a:ext cx="8316912" cy="55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sym typeface="Tahoma" pitchFamily="34" charset="0"/>
              </a:rPr>
              <a:t>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</a:rPr>
              <a:t>每一趟排序都会把集合中最大的那个数排到最后。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57354" name="Group 27"/>
          <p:cNvGrpSpPr>
            <a:grpSpLocks/>
          </p:cNvGrpSpPr>
          <p:nvPr/>
        </p:nvGrpSpPr>
        <p:grpSpPr bwMode="auto">
          <a:xfrm>
            <a:off x="7239000" y="0"/>
            <a:ext cx="1604963" cy="457200"/>
            <a:chOff x="0" y="0"/>
            <a:chExt cx="1011" cy="288"/>
          </a:xfrm>
        </p:grpSpPr>
        <p:sp>
          <p:nvSpPr>
            <p:cNvPr id="57355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7356" name="Rectangle 2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6"/>
          <p:cNvSpPr>
            <a:spLocks noChangeArrowheads="1"/>
          </p:cNvSpPr>
          <p:nvPr/>
        </p:nvSpPr>
        <p:spPr bwMode="auto">
          <a:xfrm>
            <a:off x="-23813" y="5203825"/>
            <a:ext cx="9024938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如此进行下去，可以推知，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个数要比较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趟。如果有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个数，则要进行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趟比较，在第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趟中，要进行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次两两比较（因为已有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i-1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个数排好序）。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89050"/>
            <a:ext cx="8001000" cy="890588"/>
          </a:xfrm>
          <a:ln/>
        </p:spPr>
        <p:txBody>
          <a:bodyPr/>
          <a:lstStyle/>
          <a:p>
            <a:pPr marL="342900" indent="-342900" algn="l"/>
            <a:r>
              <a:rPr lang="zh-CN" altLang="zh-CN"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endParaRPr lang="zh-CN" altLang="zh-CN"/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0" y="4260850"/>
            <a:ext cx="93243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经第一趟排序（共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,6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个数中的最大数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沉底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小数浮起。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58373" name="Group 22"/>
          <p:cNvGrpSpPr>
            <a:grpSpLocks/>
          </p:cNvGrpSpPr>
          <p:nvPr/>
        </p:nvGrpSpPr>
        <p:grpSpPr bwMode="auto">
          <a:xfrm>
            <a:off x="792163" y="1285875"/>
            <a:ext cx="971550" cy="2841625"/>
            <a:chOff x="0" y="0"/>
            <a:chExt cx="612" cy="1790"/>
          </a:xfrm>
        </p:grpSpPr>
        <p:sp>
          <p:nvSpPr>
            <p:cNvPr id="58374" name="Text Box 10"/>
            <p:cNvSpPr>
              <a:spLocks noChangeArrowheads="1"/>
            </p:cNvSpPr>
            <p:nvPr/>
          </p:nvSpPr>
          <p:spPr bwMode="auto">
            <a:xfrm>
              <a:off x="159" y="33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8375" name="Text Box 16"/>
            <p:cNvSpPr>
              <a:spLocks noChangeArrowheads="1"/>
            </p:cNvSpPr>
            <p:nvPr/>
          </p:nvSpPr>
          <p:spPr bwMode="auto">
            <a:xfrm>
              <a:off x="0" y="0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开始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8376" name="Group 23"/>
          <p:cNvGrpSpPr>
            <a:grpSpLocks/>
          </p:cNvGrpSpPr>
          <p:nvPr/>
        </p:nvGrpSpPr>
        <p:grpSpPr bwMode="auto">
          <a:xfrm>
            <a:off x="1835150" y="1279525"/>
            <a:ext cx="647700" cy="2847975"/>
            <a:chOff x="0" y="0"/>
            <a:chExt cx="408" cy="1794"/>
          </a:xfrm>
        </p:grpSpPr>
        <p:sp>
          <p:nvSpPr>
            <p:cNvPr id="58377" name="Text Box 11"/>
            <p:cNvSpPr>
              <a:spLocks noChangeArrowheads="1"/>
            </p:cNvSpPr>
            <p:nvPr/>
          </p:nvSpPr>
          <p:spPr bwMode="auto">
            <a:xfrm>
              <a:off x="114" y="340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8378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一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8379" name="Group 24"/>
          <p:cNvGrpSpPr>
            <a:grpSpLocks/>
          </p:cNvGrpSpPr>
          <p:nvPr/>
        </p:nvGrpSpPr>
        <p:grpSpPr bwMode="auto">
          <a:xfrm>
            <a:off x="2879725" y="1289050"/>
            <a:ext cx="828675" cy="2838450"/>
            <a:chOff x="0" y="0"/>
            <a:chExt cx="522" cy="1788"/>
          </a:xfrm>
        </p:grpSpPr>
        <p:sp>
          <p:nvSpPr>
            <p:cNvPr id="58380" name="Text Box 12"/>
            <p:cNvSpPr>
              <a:spLocks noChangeArrowheads="1"/>
            </p:cNvSpPr>
            <p:nvPr/>
          </p:nvSpPr>
          <p:spPr bwMode="auto">
            <a:xfrm>
              <a:off x="114" y="334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8381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5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二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8382" name="Group 25"/>
          <p:cNvGrpSpPr>
            <a:grpSpLocks/>
          </p:cNvGrpSpPr>
          <p:nvPr/>
        </p:nvGrpSpPr>
        <p:grpSpPr bwMode="auto">
          <a:xfrm>
            <a:off x="4032250" y="1268413"/>
            <a:ext cx="647700" cy="2857500"/>
            <a:chOff x="0" y="0"/>
            <a:chExt cx="408" cy="1800"/>
          </a:xfrm>
        </p:grpSpPr>
        <p:sp>
          <p:nvSpPr>
            <p:cNvPr id="58383" name="Text Box 13"/>
            <p:cNvSpPr>
              <a:spLocks noChangeArrowheads="1"/>
            </p:cNvSpPr>
            <p:nvPr/>
          </p:nvSpPr>
          <p:spPr bwMode="auto">
            <a:xfrm>
              <a:off x="113" y="34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8384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三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8385" name="Group 35"/>
          <p:cNvGrpSpPr>
            <a:grpSpLocks/>
          </p:cNvGrpSpPr>
          <p:nvPr/>
        </p:nvGrpSpPr>
        <p:grpSpPr bwMode="auto">
          <a:xfrm>
            <a:off x="5184775" y="1268413"/>
            <a:ext cx="827088" cy="2873375"/>
            <a:chOff x="0" y="0"/>
            <a:chExt cx="521" cy="1810"/>
          </a:xfrm>
        </p:grpSpPr>
        <p:sp>
          <p:nvSpPr>
            <p:cNvPr id="58386" name="Text Box 14"/>
            <p:cNvSpPr>
              <a:spLocks noChangeArrowheads="1"/>
            </p:cNvSpPr>
            <p:nvPr/>
          </p:nvSpPr>
          <p:spPr bwMode="auto">
            <a:xfrm>
              <a:off x="113" y="35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838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四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8388" name="Group 28"/>
          <p:cNvGrpSpPr>
            <a:grpSpLocks/>
          </p:cNvGrpSpPr>
          <p:nvPr/>
        </p:nvGrpSpPr>
        <p:grpSpPr bwMode="auto">
          <a:xfrm>
            <a:off x="6445250" y="1304925"/>
            <a:ext cx="647700" cy="2820988"/>
            <a:chOff x="0" y="0"/>
            <a:chExt cx="408" cy="1777"/>
          </a:xfrm>
        </p:grpSpPr>
        <p:sp>
          <p:nvSpPr>
            <p:cNvPr id="58389" name="Text Box 15"/>
            <p:cNvSpPr>
              <a:spLocks noChangeArrowheads="1"/>
            </p:cNvSpPr>
            <p:nvPr/>
          </p:nvSpPr>
          <p:spPr bwMode="auto">
            <a:xfrm>
              <a:off x="90" y="323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8390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五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58391" name="Rectangle 29"/>
          <p:cNvSpPr>
            <a:spLocks noChangeArrowheads="1"/>
          </p:cNvSpPr>
          <p:nvPr/>
        </p:nvSpPr>
        <p:spPr bwMode="auto">
          <a:xfrm>
            <a:off x="0" y="4652963"/>
            <a:ext cx="901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经第二趟排序（共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4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次比较），得到次大数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排在倒数第二位置。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58392" name="Group 32"/>
          <p:cNvGrpSpPr>
            <a:grpSpLocks/>
          </p:cNvGrpSpPr>
          <p:nvPr/>
        </p:nvGrpSpPr>
        <p:grpSpPr bwMode="auto">
          <a:xfrm>
            <a:off x="7416800" y="1284288"/>
            <a:ext cx="971550" cy="2841625"/>
            <a:chOff x="0" y="0"/>
            <a:chExt cx="612" cy="1790"/>
          </a:xfrm>
        </p:grpSpPr>
        <p:sp>
          <p:nvSpPr>
            <p:cNvPr id="58393" name="Text Box 33"/>
            <p:cNvSpPr>
              <a:spLocks noChangeArrowheads="1"/>
            </p:cNvSpPr>
            <p:nvPr/>
          </p:nvSpPr>
          <p:spPr bwMode="auto">
            <a:xfrm>
              <a:off x="159" y="33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8394" name="Text Box 34"/>
            <p:cNvSpPr>
              <a:spLocks noChangeArrowheads="1"/>
            </p:cNvSpPr>
            <p:nvPr/>
          </p:nvSpPr>
          <p:spPr bwMode="auto">
            <a:xfrm>
              <a:off x="0" y="0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结果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58395" name="标题 8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-511175"/>
            <a:ext cx="8691563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冒泡法排序（续）</a:t>
            </a:r>
            <a:endParaRPr lang="zh-CN" sz="3200"/>
          </a:p>
        </p:txBody>
      </p:sp>
      <p:sp>
        <p:nvSpPr>
          <p:cNvPr id="58396" name="标题 8"/>
          <p:cNvSpPr>
            <a:spLocks noChangeArrowheads="1"/>
          </p:cNvSpPr>
          <p:nvPr/>
        </p:nvSpPr>
        <p:spPr bwMode="auto">
          <a:xfrm>
            <a:off x="34925" y="333375"/>
            <a:ext cx="8693150" cy="941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5000"/>
              </a:spcBef>
            </a:pP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以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个数：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，从小到大排序为例。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</a:b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冒泡法的思路：将相邻的两个数比较，将小的交换到前头。</a:t>
            </a:r>
            <a:endParaRPr lang="zh-CN" altLang="en-US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ldLvl="0" autoUpdateAnimBg="0"/>
      <p:bldP spid="58372" grpId="0" bldLvl="0" autoUpdateAnimBg="0"/>
      <p:bldP spid="58391" grpId="0" bldLvl="0" autoUpdateAnimBg="0"/>
      <p:bldP spid="58396" grpId="0" bldLvl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-303213"/>
            <a:ext cx="7924800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 （续）</a:t>
            </a:r>
            <a:endParaRPr lang="zh-CN"/>
          </a:p>
        </p:txBody>
      </p:sp>
      <p:grpSp>
        <p:nvGrpSpPr>
          <p:cNvPr id="59395" name="Group 36"/>
          <p:cNvGrpSpPr>
            <a:grpSpLocks/>
          </p:cNvGrpSpPr>
          <p:nvPr/>
        </p:nvGrpSpPr>
        <p:grpSpPr bwMode="auto">
          <a:xfrm>
            <a:off x="1871663" y="3190875"/>
            <a:ext cx="5940425" cy="3009900"/>
            <a:chOff x="0" y="0"/>
            <a:chExt cx="3861" cy="2236"/>
          </a:xfrm>
        </p:grpSpPr>
        <p:sp>
          <p:nvSpPr>
            <p:cNvPr id="59396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3861" cy="223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for (i=0; i&lt;n; i++)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algn="just"/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           输入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a[i] 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for (i=1;i&lt;n; i++) 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for (j=0; j&lt;n-i; j++)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       a[j]&gt;a[j+1]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  T                              F </a:t>
              </a:r>
            </a:p>
            <a:p>
              <a:pPr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a[j]</a:t>
              </a: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与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a[j+1]</a:t>
              </a: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交换</a:t>
              </a:r>
            </a:p>
            <a:p>
              <a:pPr lvl="2" algn="just">
                <a:spcBef>
                  <a:spcPts val="150"/>
                </a:spcBef>
              </a:pP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        输出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a[0]~a[n-1]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9397" name="Line 23"/>
            <p:cNvSpPr>
              <a:spLocks noChangeShapeType="1"/>
            </p:cNvSpPr>
            <p:nvPr/>
          </p:nvSpPr>
          <p:spPr bwMode="auto">
            <a:xfrm>
              <a:off x="307" y="869"/>
              <a:ext cx="353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398" name="Line 24"/>
            <p:cNvSpPr>
              <a:spLocks noChangeShapeType="1"/>
            </p:cNvSpPr>
            <p:nvPr/>
          </p:nvSpPr>
          <p:spPr bwMode="auto">
            <a:xfrm>
              <a:off x="606" y="1144"/>
              <a:ext cx="3255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399" name="Line 25"/>
            <p:cNvSpPr>
              <a:spLocks noChangeShapeType="1"/>
            </p:cNvSpPr>
            <p:nvPr/>
          </p:nvSpPr>
          <p:spPr bwMode="auto">
            <a:xfrm>
              <a:off x="592" y="1618"/>
              <a:ext cx="323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0" name="Line 26"/>
            <p:cNvSpPr>
              <a:spLocks noChangeShapeType="1"/>
            </p:cNvSpPr>
            <p:nvPr/>
          </p:nvSpPr>
          <p:spPr bwMode="auto">
            <a:xfrm>
              <a:off x="592" y="1136"/>
              <a:ext cx="1617" cy="48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1" name="Line 27"/>
            <p:cNvSpPr>
              <a:spLocks noChangeShapeType="1"/>
            </p:cNvSpPr>
            <p:nvPr/>
          </p:nvSpPr>
          <p:spPr bwMode="auto">
            <a:xfrm flipV="1">
              <a:off x="2208" y="1139"/>
              <a:ext cx="1613" cy="479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2" name="Line 28"/>
            <p:cNvSpPr>
              <a:spLocks noChangeShapeType="1"/>
            </p:cNvSpPr>
            <p:nvPr/>
          </p:nvSpPr>
          <p:spPr bwMode="auto">
            <a:xfrm>
              <a:off x="8" y="1912"/>
              <a:ext cx="381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3" name="Line 29"/>
            <p:cNvSpPr>
              <a:spLocks noChangeShapeType="1"/>
            </p:cNvSpPr>
            <p:nvPr/>
          </p:nvSpPr>
          <p:spPr bwMode="auto">
            <a:xfrm>
              <a:off x="300" y="869"/>
              <a:ext cx="1" cy="1043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4" name="Line 30"/>
            <p:cNvSpPr>
              <a:spLocks noChangeShapeType="1"/>
            </p:cNvSpPr>
            <p:nvPr/>
          </p:nvSpPr>
          <p:spPr bwMode="auto">
            <a:xfrm>
              <a:off x="592" y="1136"/>
              <a:ext cx="1" cy="77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5" name="Line 31"/>
            <p:cNvSpPr>
              <a:spLocks noChangeShapeType="1"/>
            </p:cNvSpPr>
            <p:nvPr/>
          </p:nvSpPr>
          <p:spPr bwMode="auto">
            <a:xfrm>
              <a:off x="2208" y="1618"/>
              <a:ext cx="1" cy="294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6" name="Line 32"/>
            <p:cNvSpPr>
              <a:spLocks noChangeShapeType="1"/>
            </p:cNvSpPr>
            <p:nvPr/>
          </p:nvSpPr>
          <p:spPr bwMode="auto">
            <a:xfrm>
              <a:off x="337" y="288"/>
              <a:ext cx="352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7" name="Line 33"/>
            <p:cNvSpPr>
              <a:spLocks noChangeShapeType="1"/>
            </p:cNvSpPr>
            <p:nvPr/>
          </p:nvSpPr>
          <p:spPr bwMode="auto">
            <a:xfrm>
              <a:off x="337" y="288"/>
              <a:ext cx="1" cy="295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8" name="Line 34"/>
            <p:cNvSpPr>
              <a:spLocks noChangeShapeType="1"/>
            </p:cNvSpPr>
            <p:nvPr/>
          </p:nvSpPr>
          <p:spPr bwMode="auto">
            <a:xfrm>
              <a:off x="0" y="583"/>
              <a:ext cx="386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</p:grpSp>
      <p:sp>
        <p:nvSpPr>
          <p:cNvPr id="59409" name="Text Box 35"/>
          <p:cNvSpPr>
            <a:spLocks noChangeArrowheads="1"/>
          </p:cNvSpPr>
          <p:nvPr/>
        </p:nvSpPr>
        <p:spPr bwMode="auto">
          <a:xfrm>
            <a:off x="674688" y="769938"/>
            <a:ext cx="76676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由前面分析可知：</a:t>
            </a:r>
          </a:p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★要排序的数必须放入数组中</a:t>
            </a:r>
          </a:p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★用二重循环控制排序过程</a:t>
            </a:r>
          </a:p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  外循环</a:t>
            </a:r>
            <a:r>
              <a:rPr 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控制比较趟数（</a:t>
            </a:r>
            <a:r>
              <a:rPr 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趟）</a:t>
            </a:r>
          </a:p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  内循环</a:t>
            </a:r>
            <a:r>
              <a:rPr 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j</a:t>
            </a:r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控制一趟比较的次数（</a:t>
            </a:r>
            <a:r>
              <a:rPr 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次）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908050"/>
            <a:ext cx="5740400" cy="5508625"/>
          </a:xfrm>
          <a:solidFill>
            <a:schemeClr val="tx1"/>
          </a:solidFill>
          <a:ln/>
        </p:spPr>
        <p:txBody>
          <a:bodyPr/>
          <a:lstStyle/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#define  N  6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int a[N];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int i,j,t;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 (i=0; i&lt;N; i++)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scanf("%d",&amp;a[i]);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 (i=1; i&lt;=N-1; i++)   /*</a:t>
            </a:r>
            <a:r>
              <a:rPr lang="zh-CN" altLang="en-US" sz="2000">
                <a:solidFill>
                  <a:schemeClr val="bg2"/>
                </a:solidFill>
              </a:rPr>
              <a:t>控制比较的趟数 *</a:t>
            </a:r>
            <a:r>
              <a:rPr lang="en-US" sz="2000">
                <a:solidFill>
                  <a:schemeClr val="bg2"/>
                </a:solidFill>
              </a:rPr>
              <a:t>/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for (j=0; j&lt;N-i; j++)    /*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控制</a:t>
            </a:r>
            <a:r>
              <a:rPr lang="zh-CN" altLang="en-US" sz="2000">
                <a:solidFill>
                  <a:schemeClr val="bg2"/>
                </a:solidFill>
              </a:rPr>
              <a:t>两两比较的次数 *</a:t>
            </a:r>
            <a:r>
              <a:rPr lang="en-US" sz="2000">
                <a:solidFill>
                  <a:schemeClr val="bg2"/>
                </a:solidFill>
              </a:rPr>
              <a:t>/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if (a[j]&gt;a[j+1]) 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{ t=a[j];a[j]=a[j+1];a[j+1]=t; }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printf("The sorted numbers: \n");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for(i=0; i&lt;N; i++)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printf("%2d", a[i]);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-376238"/>
            <a:ext cx="7924800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 （续）</a:t>
            </a:r>
            <a:endParaRPr lang="zh-CN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811713" y="5013325"/>
            <a:ext cx="4103687" cy="1417638"/>
          </a:xfrm>
          <a:prstGeom prst="rect">
            <a:avLst/>
          </a:prstGeom>
          <a:solidFill>
            <a:srgbClr val="FFFFCC">
              <a:alpha val="50000"/>
            </a:srgbClr>
          </a:solidFill>
          <a:ln w="254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程序运行情况如下：</a:t>
            </a:r>
            <a:endParaRPr lang="zh-CN" altLang="en-US" u="sng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u="sng">
                <a:solidFill>
                  <a:schemeClr val="bg2"/>
                </a:solidFill>
                <a:sym typeface="Arial" pitchFamily="34" charset="0"/>
              </a:rPr>
              <a:t>3  7  5  6  8  0</a:t>
            </a:r>
            <a:r>
              <a:rPr lang="en-US" u="sng">
                <a:solidFill>
                  <a:schemeClr val="bg2"/>
                </a:solidFill>
                <a:sym typeface="Wingdings 3" pitchFamily="18" charset="2"/>
              </a:rPr>
              <a:t></a:t>
            </a:r>
            <a:endParaRPr lang="en-US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bg2"/>
                </a:solidFill>
                <a:sym typeface="Arial" pitchFamily="34" charset="0"/>
              </a:rPr>
              <a:t>0  3  5  6  7  8</a:t>
            </a:r>
            <a:endParaRPr lang="zh-CN" altLang="en-US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ldLvl="0" animBg="1" autoUpdateAnimBg="0"/>
      <p:bldP spid="60420" grpId="0" bldLvl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71438" y="908050"/>
            <a:ext cx="8963025" cy="50895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#define N 15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#include &lt;stdio.h&gt;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void main( )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{ 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int 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t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int 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={10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-5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78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104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65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-1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12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36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53}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待排数据：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printf("%d  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for(j=1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j&lt;=N-1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j++) /*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外循环控制排序趟数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i&lt;=N-j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  /*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每趟排序时对相邻的两个数进行比较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     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if(a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&gt;a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	/*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逆序就交换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      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{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t=a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=t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}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＼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排序后：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   printf("%d 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}  </a:t>
            </a:r>
          </a:p>
        </p:txBody>
      </p:sp>
      <p:sp>
        <p:nvSpPr>
          <p:cNvPr id="61443" name="TextBox 1"/>
          <p:cNvSpPr>
            <a:spLocks noChangeArrowheads="1"/>
          </p:cNvSpPr>
          <p:nvPr/>
        </p:nvSpPr>
        <p:spPr bwMode="auto">
          <a:xfrm>
            <a:off x="682625" y="188913"/>
            <a:ext cx="612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sym typeface="Arial" pitchFamily="34" charset="0"/>
              </a:rPr>
              <a:t>P112</a:t>
            </a:r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，冒泡排序法程序</a:t>
            </a:r>
          </a:p>
        </p:txBody>
      </p:sp>
      <p:sp>
        <p:nvSpPr>
          <p:cNvPr id="61444" name="圆角矩形标注 2"/>
          <p:cNvSpPr>
            <a:spLocks/>
          </p:cNvSpPr>
          <p:nvPr/>
        </p:nvSpPr>
        <p:spPr bwMode="auto">
          <a:xfrm>
            <a:off x="3205163" y="5189538"/>
            <a:ext cx="4897437" cy="1525587"/>
          </a:xfrm>
          <a:prstGeom prst="wedgeRoundRectCallout">
            <a:avLst>
              <a:gd name="adj1" fmla="val -55370"/>
              <a:gd name="adj2" fmla="val -110037"/>
              <a:gd name="adj3" fmla="val 16667"/>
            </a:avLst>
          </a:prstGeom>
          <a:solidFill>
            <a:srgbClr val="3333FF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zh-CN" altLang="en-US" b="1" i="1">
                <a:sym typeface="Tahoma" pitchFamily="34" charset="0"/>
              </a:rPr>
              <a:t>应为：</a:t>
            </a:r>
            <a:endParaRPr lang="en-US" b="1" i="1">
              <a:sym typeface="Tahoma" pitchFamily="34" charset="0"/>
            </a:endParaRPr>
          </a:p>
          <a:p>
            <a:pPr eaLnBrk="1" hangingPunct="1"/>
            <a:r>
              <a:rPr lang="en-US">
                <a:solidFill>
                  <a:srgbClr val="FFFFFF"/>
                </a:solidFill>
                <a:sym typeface="Arial" pitchFamily="34" charset="0"/>
              </a:rPr>
              <a:t>for (i=0; i&lt;N-j;i++)</a:t>
            </a: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  <a:p>
            <a:pPr eaLnBrk="1" hangingPunct="1"/>
            <a:r>
              <a:rPr lang="zh-CN" altLang="en-US">
                <a:solidFill>
                  <a:srgbClr val="FFFFFF"/>
                </a:solidFill>
                <a:sym typeface="Arial" pitchFamily="34" charset="0"/>
              </a:rPr>
              <a:t>否则，</a:t>
            </a:r>
            <a:r>
              <a:rPr lang="en-US" b="1" i="1">
                <a:sym typeface="Tahoma" pitchFamily="34" charset="0"/>
              </a:rPr>
              <a:t>a[i+1]</a:t>
            </a:r>
            <a:r>
              <a:rPr lang="zh-CN" altLang="en-US" b="1" i="1">
                <a:sym typeface="Tahoma" pitchFamily="34" charset="0"/>
              </a:rPr>
              <a:t>越界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ldLvl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692150"/>
            <a:ext cx="8963025" cy="6096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#define N 15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#include &lt;stdio.h&gt;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void main( 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{ 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int 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t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flag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int 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={10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-5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78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104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65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-1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12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36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53}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待排数据：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printf("%d  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for(j=1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j&lt;=N-1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j++) { /*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外循环控制排序趟数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   flag = 0;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i&lt;N-j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  { /*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每趟排序时对相邻的两个数进行比较 */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if(a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&gt;a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	/*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逆序就交换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      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{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t=a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=t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flag = 1;}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    }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    if (flag == 0) break;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 }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＼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排序后：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   printf("%d 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}  </a:t>
            </a:r>
          </a:p>
        </p:txBody>
      </p:sp>
      <p:sp>
        <p:nvSpPr>
          <p:cNvPr id="62467" name="TextBox 1"/>
          <p:cNvSpPr>
            <a:spLocks noChangeArrowheads="1"/>
          </p:cNvSpPr>
          <p:nvPr/>
        </p:nvSpPr>
        <p:spPr bwMode="auto">
          <a:xfrm>
            <a:off x="250825" y="44450"/>
            <a:ext cx="871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P112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，冒泡排序法程序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,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若在某趟排序中没有元素交换，说明待排序的数据已经达到有序状态，不必进行后面的排序了。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158162" cy="5532437"/>
          </a:xfrm>
          <a:ln/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以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个数：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，从小到大排序为例。</a:t>
            </a: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选择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法的思路：</a:t>
            </a:r>
            <a:endParaRPr lang="zh-CN" altLang="en-US" sz="2400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）首先通过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个数中选出最小的数，将它与第一个数交换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第一趟选择排序，结果最小的数被安置在第一个元素位置上。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）抛开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a[0],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再通过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n-2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次比较，从剩余的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个数中找出次小的数，将它与第二个数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a[1]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交换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第二趟选择排序。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）重复上述过程，共经过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趟排序后，排序结束。</a:t>
            </a:r>
            <a:endParaRPr lang="en-US" sz="2400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400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03188"/>
            <a:ext cx="8154988" cy="769937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选择法排序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9"/>
          <p:cNvGrpSpPr>
            <a:grpSpLocks/>
          </p:cNvGrpSpPr>
          <p:nvPr/>
        </p:nvGrpSpPr>
        <p:grpSpPr bwMode="auto">
          <a:xfrm>
            <a:off x="2460625" y="3260725"/>
            <a:ext cx="457200" cy="457200"/>
            <a:chOff x="0" y="0"/>
            <a:chExt cx="288" cy="288"/>
          </a:xfrm>
        </p:grpSpPr>
        <p:sp>
          <p:nvSpPr>
            <p:cNvPr id="64515" name="Line 12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16" name="Text Box 13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64517" name="Group 26"/>
          <p:cNvGrpSpPr>
            <a:grpSpLocks/>
          </p:cNvGrpSpPr>
          <p:nvPr/>
        </p:nvGrpSpPr>
        <p:grpSpPr bwMode="auto">
          <a:xfrm>
            <a:off x="3527425" y="3260725"/>
            <a:ext cx="457200" cy="457200"/>
            <a:chOff x="0" y="0"/>
            <a:chExt cx="288" cy="288"/>
          </a:xfrm>
        </p:grpSpPr>
        <p:sp>
          <p:nvSpPr>
            <p:cNvPr id="64518" name="Line 16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19" name="Text Box 17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64520" name="Group 25"/>
          <p:cNvGrpSpPr>
            <a:grpSpLocks/>
          </p:cNvGrpSpPr>
          <p:nvPr/>
        </p:nvGrpSpPr>
        <p:grpSpPr bwMode="auto">
          <a:xfrm>
            <a:off x="3984625" y="3260725"/>
            <a:ext cx="457200" cy="457200"/>
            <a:chOff x="0" y="0"/>
            <a:chExt cx="288" cy="288"/>
          </a:xfrm>
        </p:grpSpPr>
        <p:sp>
          <p:nvSpPr>
            <p:cNvPr id="64521" name="Line 1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22" name="Text Box 1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64523" name="Group 33"/>
          <p:cNvGrpSpPr>
            <a:grpSpLocks/>
          </p:cNvGrpSpPr>
          <p:nvPr/>
        </p:nvGrpSpPr>
        <p:grpSpPr bwMode="auto">
          <a:xfrm>
            <a:off x="3984625" y="2422525"/>
            <a:ext cx="304800" cy="533400"/>
            <a:chOff x="0" y="0"/>
            <a:chExt cx="192" cy="336"/>
          </a:xfrm>
        </p:grpSpPr>
        <p:sp>
          <p:nvSpPr>
            <p:cNvPr id="64524" name="Line 20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25" name="Text Box 21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2"/>
                  </a:solidFill>
                  <a:latin typeface="Times New Roman" pitchFamily="18" charset="0"/>
                </a:rPr>
                <a:t>k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64526" name="Group 30"/>
          <p:cNvGrpSpPr>
            <a:grpSpLocks/>
          </p:cNvGrpSpPr>
          <p:nvPr/>
        </p:nvGrpSpPr>
        <p:grpSpPr bwMode="auto">
          <a:xfrm>
            <a:off x="2994025" y="3260725"/>
            <a:ext cx="457200" cy="457200"/>
            <a:chOff x="0" y="0"/>
            <a:chExt cx="288" cy="288"/>
          </a:xfrm>
        </p:grpSpPr>
        <p:sp>
          <p:nvSpPr>
            <p:cNvPr id="64527" name="Line 31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28" name="Text Box 32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64529" name="Group 144"/>
          <p:cNvGrpSpPr>
            <a:grpSpLocks/>
          </p:cNvGrpSpPr>
          <p:nvPr/>
        </p:nvGrpSpPr>
        <p:grpSpPr bwMode="auto">
          <a:xfrm>
            <a:off x="327025" y="2422525"/>
            <a:ext cx="3806825" cy="1295400"/>
            <a:chOff x="0" y="0"/>
            <a:chExt cx="2397" cy="816"/>
          </a:xfrm>
        </p:grpSpPr>
        <p:grpSp>
          <p:nvGrpSpPr>
            <p:cNvPr id="64530" name="Group 139"/>
            <p:cNvGrpSpPr>
              <a:grpSpLocks/>
            </p:cNvGrpSpPr>
            <p:nvPr/>
          </p:nvGrpSpPr>
          <p:grpSpPr bwMode="auto">
            <a:xfrm>
              <a:off x="816" y="0"/>
              <a:ext cx="528" cy="816"/>
              <a:chOff x="0" y="0"/>
              <a:chExt cx="528" cy="816"/>
            </a:xfrm>
          </p:grpSpPr>
          <p:grpSp>
            <p:nvGrpSpPr>
              <p:cNvPr id="64531" name="Group 23"/>
              <p:cNvGrpSpPr>
                <a:grpSpLocks/>
              </p:cNvGrpSpPr>
              <p:nvPr/>
            </p:nvGrpSpPr>
            <p:grpSpPr bwMode="auto">
              <a:xfrm>
                <a:off x="240" y="528"/>
                <a:ext cx="288" cy="288"/>
                <a:chOff x="0" y="0"/>
                <a:chExt cx="288" cy="288"/>
              </a:xfrm>
            </p:grpSpPr>
            <p:sp>
              <p:nvSpPr>
                <p:cNvPr id="6453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33" name="Text Box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34" name="Group 34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35" name="Line 35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36" name="Text Box 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</p:grpSp>
        <p:sp>
          <p:nvSpPr>
            <p:cNvPr id="64537" name="Rectangle 58"/>
            <p:cNvSpPr>
              <a:spLocks noChangeArrowheads="1"/>
            </p:cNvSpPr>
            <p:nvPr/>
          </p:nvSpPr>
          <p:spPr bwMode="auto">
            <a:xfrm>
              <a:off x="0" y="288"/>
              <a:ext cx="2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第一趟  3   7   5    6    8    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64538" name="Group 66"/>
          <p:cNvGrpSpPr>
            <a:grpSpLocks/>
          </p:cNvGrpSpPr>
          <p:nvPr/>
        </p:nvGrpSpPr>
        <p:grpSpPr bwMode="auto">
          <a:xfrm>
            <a:off x="7794625" y="3260725"/>
            <a:ext cx="457200" cy="457200"/>
            <a:chOff x="0" y="0"/>
            <a:chExt cx="288" cy="288"/>
          </a:xfrm>
        </p:grpSpPr>
        <p:sp>
          <p:nvSpPr>
            <p:cNvPr id="64539" name="Line 67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40" name="Text Box 68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64541" name="Group 69"/>
          <p:cNvGrpSpPr>
            <a:grpSpLocks/>
          </p:cNvGrpSpPr>
          <p:nvPr/>
        </p:nvGrpSpPr>
        <p:grpSpPr bwMode="auto">
          <a:xfrm>
            <a:off x="7261225" y="3260725"/>
            <a:ext cx="457200" cy="457200"/>
            <a:chOff x="0" y="0"/>
            <a:chExt cx="288" cy="288"/>
          </a:xfrm>
        </p:grpSpPr>
        <p:sp>
          <p:nvSpPr>
            <p:cNvPr id="64542" name="Line 70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43" name="Text Box 71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64544" name="Group 72"/>
          <p:cNvGrpSpPr>
            <a:grpSpLocks/>
          </p:cNvGrpSpPr>
          <p:nvPr/>
        </p:nvGrpSpPr>
        <p:grpSpPr bwMode="auto">
          <a:xfrm>
            <a:off x="8251825" y="3260725"/>
            <a:ext cx="457200" cy="457200"/>
            <a:chOff x="0" y="0"/>
            <a:chExt cx="288" cy="288"/>
          </a:xfrm>
        </p:grpSpPr>
        <p:sp>
          <p:nvSpPr>
            <p:cNvPr id="64545" name="Line 73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46" name="Text Box 74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64547" name="Group 145"/>
          <p:cNvGrpSpPr>
            <a:grpSpLocks/>
          </p:cNvGrpSpPr>
          <p:nvPr/>
        </p:nvGrpSpPr>
        <p:grpSpPr bwMode="auto">
          <a:xfrm>
            <a:off x="4356100" y="2422525"/>
            <a:ext cx="4057650" cy="1295400"/>
            <a:chOff x="0" y="0"/>
            <a:chExt cx="2556" cy="816"/>
          </a:xfrm>
        </p:grpSpPr>
        <p:sp>
          <p:nvSpPr>
            <p:cNvPr id="64548" name="Rectangle 59"/>
            <p:cNvSpPr>
              <a:spLocks noChangeArrowheads="1"/>
            </p:cNvSpPr>
            <p:nvPr/>
          </p:nvSpPr>
          <p:spPr bwMode="auto">
            <a:xfrm>
              <a:off x="0" y="288"/>
              <a:ext cx="25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第二趟     0   7   5    6    8    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4549" name="Group 143"/>
            <p:cNvGrpSpPr>
              <a:grpSpLocks/>
            </p:cNvGrpSpPr>
            <p:nvPr/>
          </p:nvGrpSpPr>
          <p:grpSpPr bwMode="auto">
            <a:xfrm>
              <a:off x="1206" y="0"/>
              <a:ext cx="576" cy="816"/>
              <a:chOff x="0" y="0"/>
              <a:chExt cx="576" cy="816"/>
            </a:xfrm>
          </p:grpSpPr>
          <p:grpSp>
            <p:nvGrpSpPr>
              <p:cNvPr id="64550" name="Group 63"/>
              <p:cNvGrpSpPr>
                <a:grpSpLocks/>
              </p:cNvGrpSpPr>
              <p:nvPr/>
            </p:nvGrpSpPr>
            <p:grpSpPr bwMode="auto">
              <a:xfrm>
                <a:off x="288" y="528"/>
                <a:ext cx="288" cy="288"/>
                <a:chOff x="0" y="0"/>
                <a:chExt cx="288" cy="288"/>
              </a:xfrm>
            </p:grpSpPr>
            <p:sp>
              <p:nvSpPr>
                <p:cNvPr id="64551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52" name="Text Box 6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53" name="Group 75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54" name="Line 76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55" name="Text Box 7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64556" name="Group 78"/>
          <p:cNvGrpSpPr>
            <a:grpSpLocks/>
          </p:cNvGrpSpPr>
          <p:nvPr/>
        </p:nvGrpSpPr>
        <p:grpSpPr bwMode="auto">
          <a:xfrm>
            <a:off x="8251825" y="2422525"/>
            <a:ext cx="304800" cy="533400"/>
            <a:chOff x="0" y="0"/>
            <a:chExt cx="192" cy="336"/>
          </a:xfrm>
        </p:grpSpPr>
        <p:sp>
          <p:nvSpPr>
            <p:cNvPr id="64557" name="Line 79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58" name="Text Box 80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2"/>
                  </a:solidFill>
                  <a:latin typeface="Times New Roman" pitchFamily="18" charset="0"/>
                </a:rPr>
                <a:t>k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64559" name="Group 147"/>
          <p:cNvGrpSpPr>
            <a:grpSpLocks/>
          </p:cNvGrpSpPr>
          <p:nvPr/>
        </p:nvGrpSpPr>
        <p:grpSpPr bwMode="auto">
          <a:xfrm>
            <a:off x="327025" y="3794125"/>
            <a:ext cx="3889375" cy="1295400"/>
            <a:chOff x="0" y="0"/>
            <a:chExt cx="2450" cy="816"/>
          </a:xfrm>
        </p:grpSpPr>
        <p:sp>
          <p:nvSpPr>
            <p:cNvPr id="64560" name="Rectangle 84"/>
            <p:cNvSpPr>
              <a:spLocks noChangeArrowheads="1"/>
            </p:cNvSpPr>
            <p:nvPr/>
          </p:nvSpPr>
          <p:spPr bwMode="auto">
            <a:xfrm>
              <a:off x="0" y="288"/>
              <a:ext cx="24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第三趟   0   3   5    6    8    7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4561" name="Group 140"/>
            <p:cNvGrpSpPr>
              <a:grpSpLocks/>
            </p:cNvGrpSpPr>
            <p:nvPr/>
          </p:nvGrpSpPr>
          <p:grpSpPr bwMode="auto">
            <a:xfrm>
              <a:off x="1392" y="0"/>
              <a:ext cx="576" cy="816"/>
              <a:chOff x="0" y="0"/>
              <a:chExt cx="576" cy="816"/>
            </a:xfrm>
          </p:grpSpPr>
          <p:grpSp>
            <p:nvGrpSpPr>
              <p:cNvPr id="64562" name="Group 85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63" name="Line 86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64" name="Text Box 8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65" name="Group 91"/>
              <p:cNvGrpSpPr>
                <a:grpSpLocks/>
              </p:cNvGrpSpPr>
              <p:nvPr/>
            </p:nvGrpSpPr>
            <p:grpSpPr bwMode="auto">
              <a:xfrm>
                <a:off x="288" y="528"/>
                <a:ext cx="288" cy="288"/>
                <a:chOff x="0" y="0"/>
                <a:chExt cx="288" cy="288"/>
              </a:xfrm>
            </p:grpSpPr>
            <p:sp>
              <p:nvSpPr>
                <p:cNvPr id="64566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67" name="Text Box 9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64568" name="Group 94"/>
          <p:cNvGrpSpPr>
            <a:grpSpLocks/>
          </p:cNvGrpSpPr>
          <p:nvPr/>
        </p:nvGrpSpPr>
        <p:grpSpPr bwMode="auto">
          <a:xfrm>
            <a:off x="4060825" y="4632325"/>
            <a:ext cx="457200" cy="457200"/>
            <a:chOff x="0" y="0"/>
            <a:chExt cx="288" cy="288"/>
          </a:xfrm>
        </p:grpSpPr>
        <p:sp>
          <p:nvSpPr>
            <p:cNvPr id="64569" name="Line 95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70" name="Text Box 96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64571" name="Group 97"/>
          <p:cNvGrpSpPr>
            <a:grpSpLocks/>
          </p:cNvGrpSpPr>
          <p:nvPr/>
        </p:nvGrpSpPr>
        <p:grpSpPr bwMode="auto">
          <a:xfrm>
            <a:off x="3527425" y="4632325"/>
            <a:ext cx="457200" cy="457200"/>
            <a:chOff x="0" y="0"/>
            <a:chExt cx="288" cy="288"/>
          </a:xfrm>
        </p:grpSpPr>
        <p:sp>
          <p:nvSpPr>
            <p:cNvPr id="64572" name="Line 9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73" name="Text Box 9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64574" name="Group 107"/>
          <p:cNvGrpSpPr>
            <a:grpSpLocks/>
          </p:cNvGrpSpPr>
          <p:nvPr/>
        </p:nvGrpSpPr>
        <p:grpSpPr bwMode="auto">
          <a:xfrm>
            <a:off x="8251825" y="4632325"/>
            <a:ext cx="457200" cy="457200"/>
            <a:chOff x="0" y="0"/>
            <a:chExt cx="288" cy="288"/>
          </a:xfrm>
        </p:grpSpPr>
        <p:sp>
          <p:nvSpPr>
            <p:cNvPr id="64575" name="Line 10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76" name="Text Box 10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64577" name="Group 146"/>
          <p:cNvGrpSpPr>
            <a:grpSpLocks/>
          </p:cNvGrpSpPr>
          <p:nvPr/>
        </p:nvGrpSpPr>
        <p:grpSpPr bwMode="auto">
          <a:xfrm>
            <a:off x="4289425" y="3794125"/>
            <a:ext cx="4143375" cy="1295400"/>
            <a:chOff x="0" y="0"/>
            <a:chExt cx="2609" cy="816"/>
          </a:xfrm>
        </p:grpSpPr>
        <p:sp>
          <p:nvSpPr>
            <p:cNvPr id="64578" name="Rectangle 100"/>
            <p:cNvSpPr>
              <a:spLocks noChangeArrowheads="1"/>
            </p:cNvSpPr>
            <p:nvPr/>
          </p:nvSpPr>
          <p:spPr bwMode="auto">
            <a:xfrm>
              <a:off x="0" y="288"/>
              <a:ext cx="2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第四趟     0   3   5    6    8    7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4579" name="Group 141"/>
            <p:cNvGrpSpPr>
              <a:grpSpLocks/>
            </p:cNvGrpSpPr>
            <p:nvPr/>
          </p:nvGrpSpPr>
          <p:grpSpPr bwMode="auto">
            <a:xfrm>
              <a:off x="1872" y="0"/>
              <a:ext cx="576" cy="816"/>
              <a:chOff x="0" y="0"/>
              <a:chExt cx="576" cy="816"/>
            </a:xfrm>
          </p:grpSpPr>
          <p:grpSp>
            <p:nvGrpSpPr>
              <p:cNvPr id="64580" name="Group 101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81" name="Line 102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82" name="Text Box 10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83" name="Group 110"/>
              <p:cNvGrpSpPr>
                <a:grpSpLocks/>
              </p:cNvGrpSpPr>
              <p:nvPr/>
            </p:nvGrpSpPr>
            <p:grpSpPr bwMode="auto">
              <a:xfrm>
                <a:off x="288" y="528"/>
                <a:ext cx="288" cy="288"/>
                <a:chOff x="0" y="0"/>
                <a:chExt cx="288" cy="288"/>
              </a:xfrm>
            </p:grpSpPr>
            <p:sp>
              <p:nvSpPr>
                <p:cNvPr id="64584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85" name="Text Box 1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64586" name="Group 148"/>
          <p:cNvGrpSpPr>
            <a:grpSpLocks/>
          </p:cNvGrpSpPr>
          <p:nvPr/>
        </p:nvGrpSpPr>
        <p:grpSpPr bwMode="auto">
          <a:xfrm>
            <a:off x="250825" y="5013325"/>
            <a:ext cx="4419600" cy="1295400"/>
            <a:chOff x="0" y="0"/>
            <a:chExt cx="2784" cy="816"/>
          </a:xfrm>
        </p:grpSpPr>
        <p:sp>
          <p:nvSpPr>
            <p:cNvPr id="64587" name="Rectangle 113"/>
            <p:cNvSpPr>
              <a:spLocks noChangeArrowheads="1"/>
            </p:cNvSpPr>
            <p:nvPr/>
          </p:nvSpPr>
          <p:spPr bwMode="auto">
            <a:xfrm>
              <a:off x="0" y="288"/>
              <a:ext cx="2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第五趟     0   3   5    6    8    7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4588" name="Group 142"/>
            <p:cNvGrpSpPr>
              <a:grpSpLocks/>
            </p:cNvGrpSpPr>
            <p:nvPr/>
          </p:nvGrpSpPr>
          <p:grpSpPr bwMode="auto">
            <a:xfrm>
              <a:off x="2160" y="0"/>
              <a:ext cx="624" cy="816"/>
              <a:chOff x="0" y="0"/>
              <a:chExt cx="624" cy="816"/>
            </a:xfrm>
          </p:grpSpPr>
          <p:grpSp>
            <p:nvGrpSpPr>
              <p:cNvPr id="64589" name="Group 114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90" name="Line 115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91" name="Text Box 1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92" name="Group 117"/>
              <p:cNvGrpSpPr>
                <a:grpSpLocks/>
              </p:cNvGrpSpPr>
              <p:nvPr/>
            </p:nvGrpSpPr>
            <p:grpSpPr bwMode="auto">
              <a:xfrm>
                <a:off x="336" y="528"/>
                <a:ext cx="288" cy="288"/>
                <a:chOff x="0" y="0"/>
                <a:chExt cx="288" cy="288"/>
              </a:xfrm>
            </p:grpSpPr>
            <p:sp>
              <p:nvSpPr>
                <p:cNvPr id="64593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94" name="Text Box 1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64595" name="Group 120"/>
          <p:cNvGrpSpPr>
            <a:grpSpLocks/>
          </p:cNvGrpSpPr>
          <p:nvPr/>
        </p:nvGrpSpPr>
        <p:grpSpPr bwMode="auto">
          <a:xfrm>
            <a:off x="4213225" y="5013325"/>
            <a:ext cx="304800" cy="533400"/>
            <a:chOff x="0" y="0"/>
            <a:chExt cx="192" cy="336"/>
          </a:xfrm>
        </p:grpSpPr>
        <p:sp>
          <p:nvSpPr>
            <p:cNvPr id="64596" name="Line 121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97" name="Text Box 122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2"/>
                  </a:solidFill>
                  <a:latin typeface="Times New Roman" pitchFamily="18" charset="0"/>
                </a:rPr>
                <a:t>k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64598" name="Group 123"/>
          <p:cNvGrpSpPr>
            <a:grpSpLocks/>
          </p:cNvGrpSpPr>
          <p:nvPr/>
        </p:nvGrpSpPr>
        <p:grpSpPr bwMode="auto">
          <a:xfrm>
            <a:off x="6727825" y="2422525"/>
            <a:ext cx="304800" cy="533400"/>
            <a:chOff x="0" y="0"/>
            <a:chExt cx="192" cy="336"/>
          </a:xfrm>
        </p:grpSpPr>
        <p:sp>
          <p:nvSpPr>
            <p:cNvPr id="64599" name="Line 124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600" name="Text Box 125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2"/>
                  </a:solidFill>
                  <a:latin typeface="Times New Roman" pitchFamily="18" charset="0"/>
                </a:rPr>
                <a:t>k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64601" name="Rectangle 135"/>
          <p:cNvSpPr>
            <a:spLocks noChangeArrowheads="1"/>
          </p:cNvSpPr>
          <p:nvPr/>
        </p:nvSpPr>
        <p:spPr bwMode="auto">
          <a:xfrm>
            <a:off x="4492625" y="5470525"/>
            <a:ext cx="391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80000"/>
              </a:spcBef>
            </a:pP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 结 果  </a:t>
            </a:r>
            <a:r>
              <a:rPr lang="en-US">
                <a:solidFill>
                  <a:schemeClr val="bg2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   0   3   5    6    7    8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4602" name="标题 7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4450"/>
            <a:ext cx="7924800" cy="1143000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altLang="en-US" sz="2800"/>
              <a:t>选择法排序（从小到大）。</a:t>
            </a:r>
            <a:br>
              <a:rPr lang="zh-CN" altLang="en-US" sz="2800"/>
            </a:br>
            <a:r>
              <a:rPr lang="zh-CN" altLang="en-US" sz="2800"/>
              <a:t>       以</a:t>
            </a:r>
            <a:r>
              <a:rPr lang="en-US" sz="2800"/>
              <a:t>6</a:t>
            </a:r>
            <a:r>
              <a:rPr lang="zh-CN" altLang="en-US" sz="2800"/>
              <a:t>个数：</a:t>
            </a:r>
            <a:r>
              <a:rPr lang="en-US" sz="2800"/>
              <a:t>3</a:t>
            </a:r>
            <a:r>
              <a:rPr lang="zh-CN" altLang="en-US" sz="2800"/>
              <a:t>、</a:t>
            </a:r>
            <a:r>
              <a:rPr lang="en-US" sz="2800"/>
              <a:t>7</a:t>
            </a:r>
            <a:r>
              <a:rPr lang="zh-CN" altLang="en-US" sz="2800"/>
              <a:t>、</a:t>
            </a:r>
            <a:r>
              <a:rPr lang="en-US" sz="2800"/>
              <a:t>5</a:t>
            </a:r>
            <a:r>
              <a:rPr lang="zh-CN" altLang="en-US" sz="2800"/>
              <a:t>、</a:t>
            </a:r>
            <a:r>
              <a:rPr lang="en-US" sz="2800"/>
              <a:t>6</a:t>
            </a:r>
            <a:r>
              <a:rPr lang="zh-CN" altLang="en-US" sz="2800"/>
              <a:t>、</a:t>
            </a:r>
            <a:r>
              <a:rPr lang="en-US" sz="2800"/>
              <a:t>8</a:t>
            </a:r>
            <a:r>
              <a:rPr lang="zh-CN" altLang="en-US" sz="2800"/>
              <a:t>、</a:t>
            </a:r>
            <a:r>
              <a:rPr lang="en-US" sz="2800"/>
              <a:t>0</a:t>
            </a:r>
            <a:r>
              <a:rPr lang="zh-CN" altLang="en-US" sz="2800"/>
              <a:t>为例。</a:t>
            </a:r>
          </a:p>
        </p:txBody>
      </p:sp>
      <p:sp>
        <p:nvSpPr>
          <p:cNvPr id="64603" name="TextBox 8"/>
          <p:cNvSpPr>
            <a:spLocks noChangeArrowheads="1"/>
          </p:cNvSpPr>
          <p:nvPr/>
        </p:nvSpPr>
        <p:spPr bwMode="auto">
          <a:xfrm>
            <a:off x="250825" y="1311275"/>
            <a:ext cx="845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ea typeface="楷体_GB2312" pitchFamily="1" charset="-122"/>
              </a:rPr>
              <a:t>用</a:t>
            </a:r>
            <a:r>
              <a:rPr lang="en-US">
                <a:solidFill>
                  <a:schemeClr val="bg2"/>
                </a:solidFill>
                <a:ea typeface="楷体_GB2312" pitchFamily="1" charset="-122"/>
              </a:rPr>
              <a:t>k</a:t>
            </a:r>
            <a:r>
              <a:rPr lang="zh-CN" altLang="en-US">
                <a:solidFill>
                  <a:schemeClr val="bg2"/>
                </a:solidFill>
                <a:ea typeface="楷体_GB2312" pitchFamily="1" charset="-122"/>
              </a:rPr>
              <a:t>记住所找数中最小数的下标；</a:t>
            </a:r>
            <a:endParaRPr lang="zh-CN" altLang="en-US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01" grpId="0" bldLvl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31788"/>
            <a:ext cx="7924800" cy="1143000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/>
              <a:t>选择法排序（续）</a:t>
            </a:r>
          </a:p>
        </p:txBody>
      </p:sp>
      <p:grpSp>
        <p:nvGrpSpPr>
          <p:cNvPr id="65539" name="Group 40"/>
          <p:cNvGrpSpPr>
            <a:grpSpLocks/>
          </p:cNvGrpSpPr>
          <p:nvPr/>
        </p:nvGrpSpPr>
        <p:grpSpPr bwMode="auto">
          <a:xfrm>
            <a:off x="34925" y="1960563"/>
            <a:ext cx="4789488" cy="3911600"/>
            <a:chOff x="0" y="0"/>
            <a:chExt cx="2563" cy="2464"/>
          </a:xfrm>
        </p:grpSpPr>
        <p:sp>
          <p:nvSpPr>
            <p:cNvPr id="65540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2561" cy="2464"/>
            </a:xfrm>
            <a:prstGeom prst="rect">
              <a:avLst/>
            </a:prstGeom>
            <a:solidFill>
              <a:srgbClr val="7A7A00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>
                  <a:ea typeface="楷体_GB2312" pitchFamily="1" charset="-122"/>
                </a:rPr>
                <a:t>for (i=0; i&lt;N; i++)</a:t>
              </a:r>
              <a:endParaRPr lang="zh-CN" altLang="en-US">
                <a:ea typeface="楷体_GB2312" pitchFamily="1" charset="-122"/>
              </a:endParaRPr>
            </a:p>
            <a:p>
              <a:pPr algn="just"/>
              <a:r>
                <a:rPr lang="zh-CN" altLang="en-US">
                  <a:ea typeface="楷体_GB2312" pitchFamily="1" charset="-122"/>
                </a:rPr>
                <a:t>        输入</a:t>
              </a:r>
              <a:r>
                <a:rPr lang="en-US">
                  <a:ea typeface="楷体_GB2312" pitchFamily="1" charset="-122"/>
                </a:rPr>
                <a:t>a[i]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for (i=0; i&lt;N-1; i++)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for (k=i,j=i+1; j&lt;N; j++)</a:t>
              </a:r>
              <a:endParaRPr lang="zh-CN" altLang="en-US">
                <a:ea typeface="楷体_GB2312" pitchFamily="1" charset="-122"/>
              </a:endParaRPr>
            </a:p>
            <a:p>
              <a:pPr lvl="3" algn="just"/>
              <a:r>
                <a:rPr lang="en-US">
                  <a:ea typeface="楷体_GB2312" pitchFamily="1" charset="-122"/>
                </a:rPr>
                <a:t>     a[j]&lt;a[k]           </a:t>
              </a:r>
              <a:endParaRPr lang="zh-CN" altLang="en-US">
                <a:ea typeface="楷体_GB2312" pitchFamily="1" charset="-122"/>
              </a:endParaRPr>
            </a:p>
            <a:p>
              <a:pPr lvl="3" algn="just"/>
              <a:r>
                <a:rPr lang="en-US">
                  <a:ea typeface="楷体_GB2312" pitchFamily="1" charset="-122"/>
                </a:rPr>
                <a:t>T                           F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      k=j</a:t>
              </a:r>
              <a:endParaRPr lang="zh-CN" altLang="en-US">
                <a:ea typeface="楷体_GB2312" pitchFamily="1" charset="-122"/>
              </a:endParaRPr>
            </a:p>
            <a:p>
              <a:pPr lvl="1" algn="just">
                <a:spcBef>
                  <a:spcPct val="15000"/>
                </a:spcBef>
              </a:pPr>
              <a:r>
                <a:rPr lang="en-US">
                  <a:ea typeface="楷体_GB2312" pitchFamily="1" charset="-122"/>
                </a:rPr>
                <a:t>T               i!=k                 </a:t>
              </a:r>
              <a:r>
                <a:rPr lang="en-US">
                  <a:sym typeface="Arial" pitchFamily="34" charset="0"/>
                </a:rPr>
                <a:t>F</a:t>
              </a:r>
              <a:endParaRPr lang="en-US">
                <a:ea typeface="楷体_GB2312" pitchFamily="1" charset="-122"/>
              </a:endParaRPr>
            </a:p>
            <a:p>
              <a:pPr lvl="1" algn="just">
                <a:spcBef>
                  <a:spcPct val="15000"/>
                </a:spcBef>
              </a:pPr>
              <a:r>
                <a:rPr lang="en-US" sz="2200">
                  <a:solidFill>
                    <a:schemeClr val="bg2"/>
                  </a:solidFill>
                  <a:ea typeface="楷体_GB2312" pitchFamily="1" charset="-122"/>
                </a:rPr>
                <a:t>a[k]</a:t>
              </a:r>
              <a:r>
                <a:rPr lang="zh-CN" altLang="en-US" sz="2200">
                  <a:solidFill>
                    <a:schemeClr val="bg2"/>
                  </a:solidFill>
                  <a:ea typeface="楷体_GB2312" pitchFamily="1" charset="-122"/>
                </a:rPr>
                <a:t>与</a:t>
              </a:r>
              <a:r>
                <a:rPr lang="en-US" sz="2200">
                  <a:solidFill>
                    <a:schemeClr val="bg2"/>
                  </a:solidFill>
                  <a:ea typeface="楷体_GB2312" pitchFamily="1" charset="-122"/>
                </a:rPr>
                <a:t>a[i]</a:t>
              </a:r>
              <a:r>
                <a:rPr lang="zh-CN" altLang="en-US" sz="2200">
                  <a:solidFill>
                    <a:schemeClr val="bg2"/>
                  </a:solidFill>
                  <a:ea typeface="楷体_GB2312" pitchFamily="1" charset="-122"/>
                </a:rPr>
                <a:t>交换</a:t>
              </a:r>
              <a:endParaRPr lang="en-US" sz="2200">
                <a:ea typeface="楷体_GB2312" pitchFamily="1" charset="-122"/>
              </a:endParaRPr>
            </a:p>
            <a:p>
              <a:pPr algn="just">
                <a:spcBef>
                  <a:spcPct val="25000"/>
                </a:spcBef>
              </a:pPr>
              <a:r>
                <a:rPr lang="zh-CN" altLang="en-US">
                  <a:ea typeface="楷体_GB2312" pitchFamily="1" charset="-122"/>
                </a:rPr>
                <a:t>                输出</a:t>
              </a:r>
              <a:r>
                <a:rPr lang="en-US">
                  <a:ea typeface="楷体_GB2312" pitchFamily="1" charset="-122"/>
                </a:rPr>
                <a:t>a[0]~a[N-1]</a:t>
              </a:r>
              <a:endParaRPr lang="zh-CN" altLang="en-US"/>
            </a:p>
          </p:txBody>
        </p:sp>
        <p:sp>
          <p:nvSpPr>
            <p:cNvPr id="65541" name="Line 22"/>
            <p:cNvSpPr>
              <a:spLocks noChangeShapeType="1"/>
            </p:cNvSpPr>
            <p:nvPr/>
          </p:nvSpPr>
          <p:spPr bwMode="auto">
            <a:xfrm>
              <a:off x="206" y="266"/>
              <a:ext cx="2324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2" name="Line 23"/>
            <p:cNvSpPr>
              <a:spLocks noChangeShapeType="1"/>
            </p:cNvSpPr>
            <p:nvPr/>
          </p:nvSpPr>
          <p:spPr bwMode="auto">
            <a:xfrm>
              <a:off x="7" y="491"/>
              <a:ext cx="2556" cy="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3" name="Line 24"/>
            <p:cNvSpPr>
              <a:spLocks noChangeShapeType="1"/>
            </p:cNvSpPr>
            <p:nvPr/>
          </p:nvSpPr>
          <p:spPr bwMode="auto">
            <a:xfrm>
              <a:off x="228" y="725"/>
              <a:ext cx="2335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4" name="Line 25"/>
            <p:cNvSpPr>
              <a:spLocks noChangeShapeType="1"/>
            </p:cNvSpPr>
            <p:nvPr/>
          </p:nvSpPr>
          <p:spPr bwMode="auto">
            <a:xfrm>
              <a:off x="389" y="963"/>
              <a:ext cx="2156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5" name="Line 26"/>
            <p:cNvSpPr>
              <a:spLocks noChangeShapeType="1"/>
            </p:cNvSpPr>
            <p:nvPr/>
          </p:nvSpPr>
          <p:spPr bwMode="auto">
            <a:xfrm flipH="1">
              <a:off x="383" y="963"/>
              <a:ext cx="6" cy="68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6" name="Line 27"/>
            <p:cNvSpPr>
              <a:spLocks noChangeShapeType="1"/>
            </p:cNvSpPr>
            <p:nvPr/>
          </p:nvSpPr>
          <p:spPr bwMode="auto">
            <a:xfrm>
              <a:off x="389" y="1390"/>
              <a:ext cx="2156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7" name="Line 28"/>
            <p:cNvSpPr>
              <a:spLocks noChangeShapeType="1"/>
            </p:cNvSpPr>
            <p:nvPr/>
          </p:nvSpPr>
          <p:spPr bwMode="auto">
            <a:xfrm>
              <a:off x="389" y="963"/>
              <a:ext cx="1086" cy="42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8" name="Line 29"/>
            <p:cNvSpPr>
              <a:spLocks noChangeShapeType="1"/>
            </p:cNvSpPr>
            <p:nvPr/>
          </p:nvSpPr>
          <p:spPr bwMode="auto">
            <a:xfrm flipV="1">
              <a:off x="1490" y="963"/>
              <a:ext cx="1055" cy="42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9" name="Line 30"/>
            <p:cNvSpPr>
              <a:spLocks noChangeShapeType="1"/>
            </p:cNvSpPr>
            <p:nvPr/>
          </p:nvSpPr>
          <p:spPr bwMode="auto">
            <a:xfrm>
              <a:off x="19" y="2215"/>
              <a:ext cx="2538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0" name="Line 31"/>
            <p:cNvSpPr>
              <a:spLocks noChangeShapeType="1"/>
            </p:cNvSpPr>
            <p:nvPr/>
          </p:nvSpPr>
          <p:spPr bwMode="auto">
            <a:xfrm>
              <a:off x="1475" y="1390"/>
              <a:ext cx="4" cy="25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1" name="Line 32"/>
            <p:cNvSpPr>
              <a:spLocks noChangeShapeType="1"/>
            </p:cNvSpPr>
            <p:nvPr/>
          </p:nvSpPr>
          <p:spPr bwMode="auto">
            <a:xfrm>
              <a:off x="214" y="270"/>
              <a:ext cx="1" cy="22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2" name="Line 33"/>
            <p:cNvSpPr>
              <a:spLocks noChangeShapeType="1"/>
            </p:cNvSpPr>
            <p:nvPr/>
          </p:nvSpPr>
          <p:spPr bwMode="auto">
            <a:xfrm>
              <a:off x="219" y="731"/>
              <a:ext cx="9" cy="148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3" name="Line 35"/>
            <p:cNvSpPr>
              <a:spLocks noChangeShapeType="1"/>
            </p:cNvSpPr>
            <p:nvPr/>
          </p:nvSpPr>
          <p:spPr bwMode="auto">
            <a:xfrm>
              <a:off x="214" y="1645"/>
              <a:ext cx="2331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4" name="Line 36"/>
            <p:cNvSpPr>
              <a:spLocks noChangeShapeType="1"/>
            </p:cNvSpPr>
            <p:nvPr/>
          </p:nvSpPr>
          <p:spPr bwMode="auto">
            <a:xfrm>
              <a:off x="228" y="1645"/>
              <a:ext cx="1262" cy="29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5" name="Line 37"/>
            <p:cNvSpPr>
              <a:spLocks noChangeShapeType="1"/>
            </p:cNvSpPr>
            <p:nvPr/>
          </p:nvSpPr>
          <p:spPr bwMode="auto">
            <a:xfrm flipH="1">
              <a:off x="1490" y="1645"/>
              <a:ext cx="1040" cy="29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6" name="Line 38"/>
            <p:cNvSpPr>
              <a:spLocks noChangeShapeType="1"/>
            </p:cNvSpPr>
            <p:nvPr/>
          </p:nvSpPr>
          <p:spPr bwMode="auto">
            <a:xfrm flipH="1">
              <a:off x="228" y="1943"/>
              <a:ext cx="2335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7" name="Line 39"/>
            <p:cNvSpPr>
              <a:spLocks noChangeShapeType="1"/>
            </p:cNvSpPr>
            <p:nvPr/>
          </p:nvSpPr>
          <p:spPr bwMode="auto">
            <a:xfrm>
              <a:off x="1490" y="1943"/>
              <a:ext cx="1" cy="27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65558" name="Rectangle 41"/>
          <p:cNvSpPr>
            <a:spLocks noChangeArrowheads="1"/>
          </p:cNvSpPr>
          <p:nvPr/>
        </p:nvSpPr>
        <p:spPr bwMode="auto">
          <a:xfrm>
            <a:off x="4921250" y="188913"/>
            <a:ext cx="4043363" cy="59388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#define  N  6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void main( ) 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{ int a[N];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int i,j,k,t;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for (i=0; i&lt;N; i++)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 scanf("%d",&amp;a[i]);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printf("\n");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for (i=0; i&lt;N-1; i++)  </a:t>
            </a:r>
            <a:r>
              <a:rPr lang="en-US" sz="2000">
                <a:solidFill>
                  <a:srgbClr val="FFFF7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/*</a:t>
            </a:r>
            <a:r>
              <a:rPr lang="zh-CN" altLang="en-US" sz="2000">
                <a:solidFill>
                  <a:srgbClr val="FFFF7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外循环控制比较的趟数 *</a:t>
            </a:r>
            <a:r>
              <a:rPr lang="en-US" sz="2000">
                <a:solidFill>
                  <a:srgbClr val="FFFF7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</a:t>
            </a:r>
            <a:endParaRPr lang="zh-CN" altLang="en-US" sz="2000">
              <a:solidFill>
                <a:srgbClr val="FFFF70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{ for(k=i,j=i+1; j&lt;N; j++)  </a:t>
            </a:r>
            <a:r>
              <a:rPr lang="en-US" sz="2000">
                <a:solidFill>
                  <a:srgbClr val="FFFF70"/>
                </a:solidFill>
                <a:ea typeface="楷体_GB2312" pitchFamily="1" charset="-122"/>
              </a:rPr>
              <a:t>/*</a:t>
            </a:r>
            <a:r>
              <a:rPr lang="zh-CN" altLang="en-US" sz="2000">
                <a:solidFill>
                  <a:srgbClr val="FFFF70"/>
                </a:solidFill>
                <a:ea typeface="楷体_GB2312" pitchFamily="1" charset="-122"/>
              </a:rPr>
              <a:t>内循环，用</a:t>
            </a:r>
            <a:r>
              <a:rPr lang="en-US" sz="2000">
                <a:solidFill>
                  <a:srgbClr val="FFFF70"/>
                </a:solidFill>
                <a:ea typeface="楷体_GB2312" pitchFamily="1" charset="-122"/>
              </a:rPr>
              <a:t>k</a:t>
            </a:r>
            <a:r>
              <a:rPr lang="zh-CN" altLang="en-US" sz="2000">
                <a:solidFill>
                  <a:srgbClr val="FFFF70"/>
                </a:solidFill>
                <a:ea typeface="楷体_GB2312" pitchFamily="1" charset="-122"/>
              </a:rPr>
              <a:t>记住所找数中最小数的下标*</a:t>
            </a:r>
            <a:r>
              <a:rPr lang="en-US" sz="2000">
                <a:solidFill>
                  <a:srgbClr val="FFFF70"/>
                </a:solidFill>
                <a:ea typeface="楷体_GB2312" pitchFamily="1" charset="-122"/>
              </a:rPr>
              <a:t>/</a:t>
            </a:r>
            <a:endParaRPr lang="zh-CN" altLang="en-US" sz="2000">
              <a:solidFill>
                <a:srgbClr val="FFFF70"/>
              </a:solidFill>
              <a:ea typeface="楷体_GB2312" pitchFamily="1" charset="-122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      if (a[j]&lt;a[k])    k=j;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  if(i!=k)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      { t=a[i];a[i]=a[k];a[k]=t; }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}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printf("The sorted numbers: \n");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… 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}</a:t>
            </a:r>
            <a:r>
              <a:rPr lang="en-US" sz="2000" b="1">
                <a:solidFill>
                  <a:srgbClr val="FFFF70"/>
                </a:solidFill>
                <a:sym typeface="Arial" pitchFamily="34" charset="0"/>
              </a:rPr>
              <a:t> </a:t>
            </a:r>
            <a:endParaRPr lang="zh-CN" altLang="en-US" sz="2000" b="1">
              <a:solidFill>
                <a:srgbClr val="FFFF70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8" grpId="0" bldLvl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/>
          </p:cNvSpPr>
          <p:nvPr/>
        </p:nvSpPr>
        <p:spPr bwMode="auto">
          <a:xfrm>
            <a:off x="468313" y="1341438"/>
            <a:ext cx="8439150" cy="5105400"/>
          </a:xfrm>
          <a:prstGeom prst="horizontalScroll">
            <a:avLst>
              <a:gd name="adj" fmla="val 7704"/>
            </a:avLst>
          </a:prstGeom>
          <a:solidFill>
            <a:srgbClr val="FFCC99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66563" name="AutoShape 3"/>
          <p:cNvSpPr>
            <a:spLocks/>
          </p:cNvSpPr>
          <p:nvPr/>
        </p:nvSpPr>
        <p:spPr bwMode="auto">
          <a:xfrm>
            <a:off x="2417763" y="425450"/>
            <a:ext cx="3756025" cy="1009650"/>
          </a:xfrm>
          <a:custGeom>
            <a:avLst/>
            <a:gdLst>
              <a:gd name="T0" fmla="*/ 20014 w 21600"/>
              <a:gd name="T1" fmla="*/ 10800 h 21600"/>
              <a:gd name="T2" fmla="*/ 10800 w 21600"/>
              <a:gd name="T3" fmla="*/ 21600 h 21600"/>
              <a:gd name="T4" fmla="*/ 1586 w 21600"/>
              <a:gd name="T5" fmla="*/ 10800 h 21600"/>
              <a:gd name="T6" fmla="*/ 10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172" y="21600"/>
                </a:lnTo>
                <a:lnTo>
                  <a:pt x="1842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FF"/>
          </a:solidFill>
          <a:ln w="28575" cmpd="sng">
            <a:solidFill>
              <a:srgbClr val="FF3300"/>
            </a:solidFill>
            <a:prstDash val="dash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rgbClr val="FFFFFF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本章小结</a:t>
            </a:r>
            <a:endParaRPr lang="zh-CN" altLang="en-US"/>
          </a:p>
        </p:txBody>
      </p:sp>
      <p:sp>
        <p:nvSpPr>
          <p:cNvPr id="66564" name="Text Box 4"/>
          <p:cNvSpPr>
            <a:spLocks noChangeArrowheads="1"/>
          </p:cNvSpPr>
          <p:nvPr/>
        </p:nvSpPr>
        <p:spPr bwMode="auto">
          <a:xfrm>
            <a:off x="1331913" y="2708275"/>
            <a:ext cx="6107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1.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一、二维数组的定义及使用方法</a:t>
            </a:r>
            <a:endParaRPr lang="zh-CN" altLang="en-US"/>
          </a:p>
        </p:txBody>
      </p:sp>
      <p:sp>
        <p:nvSpPr>
          <p:cNvPr id="66565" name="Text Box 5"/>
          <p:cNvSpPr>
            <a:spLocks noChangeArrowheads="1"/>
          </p:cNvSpPr>
          <p:nvPr/>
        </p:nvSpPr>
        <p:spPr bwMode="auto">
          <a:xfrm>
            <a:off x="1331913" y="4076700"/>
            <a:ext cx="5926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3.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数组元素在内存中的存放方式</a:t>
            </a:r>
            <a:endParaRPr lang="zh-CN" altLang="en-US"/>
          </a:p>
        </p:txBody>
      </p:sp>
      <p:sp>
        <p:nvSpPr>
          <p:cNvPr id="66566" name="Text Box 7"/>
          <p:cNvSpPr>
            <a:spLocks noChangeArrowheads="1"/>
          </p:cNvSpPr>
          <p:nvPr/>
        </p:nvSpPr>
        <p:spPr bwMode="auto">
          <a:xfrm>
            <a:off x="1331913" y="4797425"/>
            <a:ext cx="5829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4.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冒泡、选择排序算法</a:t>
            </a:r>
            <a:endParaRPr lang="zh-CN" altLang="en-US"/>
          </a:p>
        </p:txBody>
      </p:sp>
      <p:grpSp>
        <p:nvGrpSpPr>
          <p:cNvPr id="66567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66568" name="Freeform 9"/>
            <p:cNvSpPr>
              <a:spLocks noChangeArrowheads="1"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91"/>
                <a:gd name="T184" fmla="*/ 0 h 1363"/>
                <a:gd name="T185" fmla="*/ 1991 w 1991"/>
                <a:gd name="T186" fmla="*/ 1363 h 136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69" name="Freeform 10"/>
            <p:cNvSpPr>
              <a:spLocks noChangeArrowheads="1"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96"/>
                <a:gd name="T103" fmla="*/ 0 h 271"/>
                <a:gd name="T104" fmla="*/ 1696 w 1696"/>
                <a:gd name="T105" fmla="*/ 271 h 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0" name="Freeform 11"/>
            <p:cNvSpPr>
              <a:spLocks noChangeArrowheads="1"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40"/>
                <a:gd name="T103" fmla="*/ 0 h 247"/>
                <a:gd name="T104" fmla="*/ 1640 w 1640"/>
                <a:gd name="T105" fmla="*/ 247 h 2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1" name="Freeform 12"/>
            <p:cNvSpPr>
              <a:spLocks noChangeArrowheads="1"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27"/>
                <a:gd name="T100" fmla="*/ 0 h 449"/>
                <a:gd name="T101" fmla="*/ 1527 w 1527"/>
                <a:gd name="T102" fmla="*/ 449 h 4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2" name="Freeform 13"/>
            <p:cNvSpPr>
              <a:spLocks noChangeArrowheads="1"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73"/>
                <a:gd name="T100" fmla="*/ 0 h 420"/>
                <a:gd name="T101" fmla="*/ 1473 w 1473"/>
                <a:gd name="T102" fmla="*/ 420 h 4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3" name="Freeform 14"/>
            <p:cNvSpPr>
              <a:spLocks noChangeArrowheads="1"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47"/>
                <a:gd name="T157" fmla="*/ 0 h 746"/>
                <a:gd name="T158" fmla="*/ 547 w 547"/>
                <a:gd name="T159" fmla="*/ 746 h 7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4" name="Freeform 15"/>
            <p:cNvSpPr>
              <a:spLocks noChangeArrowheads="1"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74"/>
                <a:gd name="T169" fmla="*/ 0 h 327"/>
                <a:gd name="T170" fmla="*/ 774 w 774"/>
                <a:gd name="T171" fmla="*/ 327 h 32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5" name="Freeform 16"/>
            <p:cNvSpPr>
              <a:spLocks noChangeArrowheads="1"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54"/>
                <a:gd name="T151" fmla="*/ 0 h 312"/>
                <a:gd name="T152" fmla="*/ 754 w 754"/>
                <a:gd name="T153" fmla="*/ 312 h 3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6" name="Freeform 17"/>
            <p:cNvSpPr>
              <a:spLocks noChangeArrowheads="1"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90"/>
                <a:gd name="T104" fmla="*/ 271 w 271"/>
                <a:gd name="T105" fmla="*/ 90 h 9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7" name="Freeform 18"/>
            <p:cNvSpPr>
              <a:spLocks noChangeArrowheads="1"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7"/>
                <a:gd name="T133" fmla="*/ 0 h 327"/>
                <a:gd name="T134" fmla="*/ 477 w 477"/>
                <a:gd name="T135" fmla="*/ 327 h 32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8" name="Freeform 19"/>
            <p:cNvSpPr>
              <a:spLocks noChangeArrowheads="1"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30"/>
                <a:gd name="T151" fmla="*/ 0 h 561"/>
                <a:gd name="T152" fmla="*/ 1430 w 1430"/>
                <a:gd name="T153" fmla="*/ 561 h 56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9" name="Freeform 20"/>
            <p:cNvSpPr>
              <a:spLocks noChangeArrowheads="1"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12"/>
                <a:gd name="T53" fmla="*/ 40 w 40"/>
                <a:gd name="T54" fmla="*/ 12 h 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0" name="Freeform 21"/>
            <p:cNvSpPr>
              <a:spLocks noChangeArrowheads="1"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"/>
                <a:gd name="T55" fmla="*/ 0 h 22"/>
                <a:gd name="T56" fmla="*/ 33 w 33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1" name="Freeform 22"/>
            <p:cNvSpPr>
              <a:spLocks noChangeArrowheads="1"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30"/>
                <a:gd name="T113" fmla="*/ 107 w 107"/>
                <a:gd name="T114" fmla="*/ 30 h 3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2" name="Freeform 23"/>
            <p:cNvSpPr>
              <a:spLocks noChangeArrowheads="1"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45"/>
                <a:gd name="T163" fmla="*/ 0 h 566"/>
                <a:gd name="T164" fmla="*/ 345 w 345"/>
                <a:gd name="T165" fmla="*/ 566 h 56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3" name="Freeform 24"/>
            <p:cNvSpPr>
              <a:spLocks noChangeArrowheads="1"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55"/>
                <a:gd name="T88" fmla="*/ 0 h 41"/>
                <a:gd name="T89" fmla="*/ 155 w 155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4" name="Freeform 25"/>
            <p:cNvSpPr>
              <a:spLocks noChangeArrowheads="1"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"/>
                <a:gd name="T28" fmla="*/ 0 h 27"/>
                <a:gd name="T29" fmla="*/ 158 w 158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5" name="Freeform 26"/>
            <p:cNvSpPr>
              <a:spLocks noChangeArrowheads="1"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39"/>
                <a:gd name="T113" fmla="*/ 92 w 92"/>
                <a:gd name="T114" fmla="*/ 39 h 3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6" name="Freeform 27"/>
            <p:cNvSpPr>
              <a:spLocks noChangeArrowheads="1"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3"/>
                <a:gd name="T112" fmla="*/ 0 h 42"/>
                <a:gd name="T113" fmla="*/ 103 w 103"/>
                <a:gd name="T114" fmla="*/ 42 h 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7" name="Freeform 28"/>
            <p:cNvSpPr>
              <a:spLocks noChangeArrowheads="1"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1"/>
                <a:gd name="T52" fmla="*/ 0 h 11"/>
                <a:gd name="T53" fmla="*/ 41 w 41"/>
                <a:gd name="T54" fmla="*/ 11 h 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8" name="Freeform 29"/>
            <p:cNvSpPr>
              <a:spLocks noChangeArrowheads="1"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73"/>
                <a:gd name="T121" fmla="*/ 0 h 341"/>
                <a:gd name="T122" fmla="*/ 373 w 373"/>
                <a:gd name="T123" fmla="*/ 341 h 34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9" name="Freeform 30"/>
            <p:cNvSpPr>
              <a:spLocks noChangeArrowheads="1"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3"/>
                <a:gd name="T154" fmla="*/ 0 h 504"/>
                <a:gd name="T155" fmla="*/ 243 w 243"/>
                <a:gd name="T156" fmla="*/ 504 h 50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0" name="Freeform 31"/>
            <p:cNvSpPr>
              <a:spLocks noChangeArrowheads="1"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09"/>
                <a:gd name="T169" fmla="*/ 0 h 818"/>
                <a:gd name="T170" fmla="*/ 909 w 909"/>
                <a:gd name="T171" fmla="*/ 818 h 81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1" name="Freeform 32"/>
            <p:cNvSpPr>
              <a:spLocks noChangeArrowheads="1"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111"/>
                <a:gd name="T65" fmla="*/ 42 w 42"/>
                <a:gd name="T66" fmla="*/ 111 h 1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2" name="Freeform 33"/>
            <p:cNvSpPr>
              <a:spLocks noChangeArrowheads="1"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7"/>
                <a:gd name="T64" fmla="*/ 0 h 44"/>
                <a:gd name="T65" fmla="*/ 57 w 57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3" name="Freeform 34"/>
            <p:cNvSpPr>
              <a:spLocks noChangeArrowheads="1"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73"/>
                <a:gd name="T65" fmla="*/ 38 w 38"/>
                <a:gd name="T66" fmla="*/ 73 h 7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4" name="Freeform 35"/>
            <p:cNvSpPr>
              <a:spLocks noChangeArrowheads="1"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46"/>
                <a:gd name="T53" fmla="*/ 22 w 22"/>
                <a:gd name="T54" fmla="*/ 46 h 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5" name="Freeform 36"/>
            <p:cNvSpPr>
              <a:spLocks noChangeArrowheads="1"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"/>
                <a:gd name="T52" fmla="*/ 0 h 53"/>
                <a:gd name="T53" fmla="*/ 31 w 31"/>
                <a:gd name="T54" fmla="*/ 53 h 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6" name="Freeform 37"/>
            <p:cNvSpPr>
              <a:spLocks noChangeArrowheads="1"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45"/>
                <a:gd name="T41" fmla="*/ 20 w 20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7" name="Freeform 38"/>
            <p:cNvSpPr>
              <a:spLocks noChangeArrowheads="1"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3"/>
                <a:gd name="T109" fmla="*/ 0 h 76"/>
                <a:gd name="T110" fmla="*/ 173 w 173"/>
                <a:gd name="T111" fmla="*/ 76 h 7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8" name="Freeform 39"/>
            <p:cNvSpPr>
              <a:spLocks noChangeArrowheads="1"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26"/>
                <a:gd name="T32" fmla="*/ 16 w 1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9" name="Freeform 40"/>
            <p:cNvSpPr>
              <a:spLocks noChangeArrowheads="1"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79"/>
                <a:gd name="T145" fmla="*/ 0 h 543"/>
                <a:gd name="T146" fmla="*/ 879 w 879"/>
                <a:gd name="T147" fmla="*/ 543 h 54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0" name="Freeform 41"/>
            <p:cNvSpPr>
              <a:spLocks noChangeArrowheads="1"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9"/>
                <a:gd name="T82" fmla="*/ 0 h 111"/>
                <a:gd name="T83" fmla="*/ 119 w 119"/>
                <a:gd name="T84" fmla="*/ 111 h 11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1" name="Freeform 42"/>
            <p:cNvSpPr>
              <a:spLocks noChangeArrowheads="1"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0"/>
                <a:gd name="T82" fmla="*/ 0 h 44"/>
                <a:gd name="T83" fmla="*/ 140 w 140"/>
                <a:gd name="T84" fmla="*/ 44 h 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2" name="Freeform 43"/>
            <p:cNvSpPr>
              <a:spLocks noChangeArrowheads="1"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5"/>
                <a:gd name="T79" fmla="*/ 0 h 108"/>
                <a:gd name="T80" fmla="*/ 65 w 65"/>
                <a:gd name="T81" fmla="*/ 108 h 1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3" name="Freeform 44"/>
            <p:cNvSpPr>
              <a:spLocks noChangeArrowheads="1"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8"/>
                <a:gd name="T79" fmla="*/ 0 h 109"/>
                <a:gd name="T80" fmla="*/ 98 w 98"/>
                <a:gd name="T81" fmla="*/ 109 h 10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4" name="Freeform 45"/>
            <p:cNvSpPr>
              <a:spLocks noChangeArrowheads="1"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50"/>
                <a:gd name="T101" fmla="*/ 93 w 93"/>
                <a:gd name="T102" fmla="*/ 50 h 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5" name="Freeform 46"/>
            <p:cNvSpPr>
              <a:spLocks noChangeArrowheads="1"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"/>
                <a:gd name="T103" fmla="*/ 0 h 189"/>
                <a:gd name="T104" fmla="*/ 25 w 25"/>
                <a:gd name="T105" fmla="*/ 189 h 18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6" name="Freeform 47"/>
            <p:cNvSpPr>
              <a:spLocks noChangeArrowheads="1"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4"/>
                <a:gd name="T88" fmla="*/ 0 h 50"/>
                <a:gd name="T89" fmla="*/ 94 w 94"/>
                <a:gd name="T90" fmla="*/ 50 h 5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7" name="Freeform 48"/>
            <p:cNvSpPr>
              <a:spLocks noChangeArrowheads="1"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"/>
                <a:gd name="T28" fmla="*/ 0 h 24"/>
                <a:gd name="T29" fmla="*/ 4 w 4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8" name="Freeform 49"/>
            <p:cNvSpPr>
              <a:spLocks noChangeArrowheads="1"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11"/>
                <a:gd name="T172" fmla="*/ 0 h 363"/>
                <a:gd name="T173" fmla="*/ 611 w 611"/>
                <a:gd name="T174" fmla="*/ 363 h 3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9" name="Freeform 50"/>
            <p:cNvSpPr>
              <a:spLocks noChangeArrowheads="1"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70"/>
                <a:gd name="T175" fmla="*/ 0 h 248"/>
                <a:gd name="T176" fmla="*/ 570 w 570"/>
                <a:gd name="T177" fmla="*/ 248 h 2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0" name="Freeform 51"/>
            <p:cNvSpPr>
              <a:spLocks noChangeArrowheads="1"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5"/>
                <a:gd name="T88" fmla="*/ 0 h 122"/>
                <a:gd name="T89" fmla="*/ 55 w 55"/>
                <a:gd name="T90" fmla="*/ 122 h 1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1" name="Freeform 52"/>
            <p:cNvSpPr>
              <a:spLocks noChangeArrowheads="1"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01"/>
                <a:gd name="T166" fmla="*/ 0 h 223"/>
                <a:gd name="T167" fmla="*/ 601 w 601"/>
                <a:gd name="T168" fmla="*/ 223 h 2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2" name="Freeform 53"/>
            <p:cNvSpPr>
              <a:spLocks noChangeArrowheads="1"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8"/>
                <a:gd name="T88" fmla="*/ 0 h 121"/>
                <a:gd name="T89" fmla="*/ 118 w 118"/>
                <a:gd name="T90" fmla="*/ 121 h 12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3" name="Freeform 54"/>
            <p:cNvSpPr>
              <a:spLocks noChangeArrowheads="1"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6"/>
                <a:gd name="T151" fmla="*/ 0 h 149"/>
                <a:gd name="T152" fmla="*/ 146 w 146"/>
                <a:gd name="T153" fmla="*/ 149 h 1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4" name="Freeform 55"/>
            <p:cNvSpPr>
              <a:spLocks noChangeArrowheads="1"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0"/>
                <a:gd name="T100" fmla="*/ 0 h 103"/>
                <a:gd name="T101" fmla="*/ 120 w 120"/>
                <a:gd name="T102" fmla="*/ 103 h 1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5" name="Freeform 56"/>
            <p:cNvSpPr>
              <a:spLocks noChangeArrowheads="1"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"/>
                <a:gd name="T58" fmla="*/ 0 h 152"/>
                <a:gd name="T59" fmla="*/ 68 w 68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6" name="Freeform 57"/>
            <p:cNvSpPr>
              <a:spLocks noChangeArrowheads="1"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"/>
                <a:gd name="T46" fmla="*/ 0 h 134"/>
                <a:gd name="T47" fmla="*/ 53 w 53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7" name="Freeform 58"/>
            <p:cNvSpPr>
              <a:spLocks noChangeArrowheads="1"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81"/>
                <a:gd name="T17" fmla="*/ 28 w 28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8" name="Freeform 59"/>
            <p:cNvSpPr>
              <a:spLocks noChangeArrowheads="1"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56"/>
                <a:gd name="T17" fmla="*/ 20 w 20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9" name="Freeform 60"/>
            <p:cNvSpPr>
              <a:spLocks noChangeArrowheads="1"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1"/>
                <a:gd name="T148" fmla="*/ 0 h 326"/>
                <a:gd name="T149" fmla="*/ 471 w 471"/>
                <a:gd name="T150" fmla="*/ 326 h 3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0" name="Freeform 61"/>
            <p:cNvSpPr>
              <a:spLocks noChangeArrowheads="1"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9"/>
                <a:gd name="T161" fmla="*/ 653 w 653"/>
                <a:gd name="T162" fmla="*/ 139 h 13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1" name="Freeform 62"/>
            <p:cNvSpPr>
              <a:spLocks noChangeArrowheads="1"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8"/>
                <a:gd name="T161" fmla="*/ 653 w 653"/>
                <a:gd name="T162" fmla="*/ 138 h 13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2" name="Freeform 63"/>
            <p:cNvSpPr>
              <a:spLocks noChangeArrowheads="1"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1"/>
                <a:gd name="T55" fmla="*/ 0 h 84"/>
                <a:gd name="T56" fmla="*/ 561 w 561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3" name="Freeform 64"/>
            <p:cNvSpPr>
              <a:spLocks noChangeArrowheads="1"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88"/>
                <a:gd name="T154" fmla="*/ 0 h 182"/>
                <a:gd name="T155" fmla="*/ 688 w 688"/>
                <a:gd name="T156" fmla="*/ 182 h 1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4" name="Freeform 65"/>
            <p:cNvSpPr>
              <a:spLocks noChangeArrowheads="1"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174"/>
                <a:gd name="T14" fmla="*/ 94 w 94"/>
                <a:gd name="T15" fmla="*/ 174 h 1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5" name="Freeform 66"/>
            <p:cNvSpPr>
              <a:spLocks noChangeArrowheads="1"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58"/>
                <a:gd name="T172" fmla="*/ 0 h 60"/>
                <a:gd name="T173" fmla="*/ 458 w 458"/>
                <a:gd name="T174" fmla="*/ 60 h 6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6" name="Freeform 67"/>
            <p:cNvSpPr>
              <a:spLocks noChangeArrowheads="1"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7" name="Freeform 68"/>
            <p:cNvSpPr>
              <a:spLocks noChangeArrowheads="1"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"/>
                <a:gd name="T32" fmla="*/ 39 w 39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8" name="Freeform 69"/>
            <p:cNvSpPr>
              <a:spLocks noChangeArrowheads="1"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9" name="Freeform 70"/>
            <p:cNvSpPr>
              <a:spLocks noChangeArrowheads="1"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0" name="Freeform 71"/>
            <p:cNvSpPr>
              <a:spLocks noChangeArrowheads="1"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4"/>
                <a:gd name="T32" fmla="*/ 35 w 35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1" name="Freeform 72"/>
            <p:cNvSpPr>
              <a:spLocks noChangeArrowheads="1"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2" name="Freeform 73"/>
            <p:cNvSpPr>
              <a:spLocks noChangeArrowheads="1"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29"/>
                <a:gd name="T53" fmla="*/ 84 w 84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3" name="Freeform 74"/>
            <p:cNvSpPr>
              <a:spLocks noChangeArrowheads="1"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4" name="Freeform 75"/>
            <p:cNvSpPr>
              <a:spLocks noChangeArrowheads="1"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8"/>
                <a:gd name="T52" fmla="*/ 0 h 2"/>
                <a:gd name="T53" fmla="*/ 68 w 68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5" name="Freeform 76"/>
            <p:cNvSpPr>
              <a:spLocks noChangeArrowheads="1"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5"/>
                <a:gd name="T53" fmla="*/ 64 w 64"/>
                <a:gd name="T54" fmla="*/ 5 h 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6" name="Freeform 77"/>
            <p:cNvSpPr>
              <a:spLocks noChangeArrowheads="1"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4"/>
                <a:gd name="T32" fmla="*/ 34 w 34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7" name="Freeform 78"/>
            <p:cNvSpPr>
              <a:spLocks noChangeArrowheads="1"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8" name="Freeform 79"/>
            <p:cNvSpPr>
              <a:spLocks noChangeArrowheads="1"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30"/>
                <a:gd name="T53" fmla="*/ 83 w 83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9" name="Freeform 80"/>
            <p:cNvSpPr>
              <a:spLocks noChangeArrowheads="1"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0" name="Freeform 81"/>
            <p:cNvSpPr>
              <a:spLocks noChangeArrowheads="1"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3"/>
                <a:gd name="T53" fmla="*/ 71 w 71"/>
                <a:gd name="T54" fmla="*/ 3 h 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1" name="Freeform 82"/>
            <p:cNvSpPr>
              <a:spLocks noChangeArrowheads="1"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2" name="Freeform 83"/>
            <p:cNvSpPr>
              <a:spLocks noChangeArrowheads="1"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"/>
                <a:gd name="T20" fmla="*/ 32 w 32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3" name="Freeform 84"/>
            <p:cNvSpPr>
              <a:spLocks noChangeArrowheads="1"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60000 65536"/>
                <a:gd name="T7" fmla="*/ 0 60000 65536"/>
                <a:gd name="T8" fmla="*/ 0 60000 65536"/>
                <a:gd name="T9" fmla="*/ 0 w 17"/>
                <a:gd name="T10" fmla="*/ 0 h 2"/>
                <a:gd name="T11" fmla="*/ 17 w 1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4" name="Freeform 85"/>
            <p:cNvSpPr>
              <a:spLocks noChangeArrowheads="1"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5" name="Freeform 86"/>
            <p:cNvSpPr>
              <a:spLocks noChangeArrowheads="1"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"/>
                <a:gd name="T32" fmla="*/ 38 w 38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6" name="Freeform 87"/>
            <p:cNvSpPr>
              <a:spLocks noChangeArrowheads="1"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7" name="Freeform 88"/>
            <p:cNvSpPr>
              <a:spLocks noChangeArrowheads="1"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8" name="Freeform 89"/>
            <p:cNvSpPr>
              <a:spLocks noChangeArrowheads="1"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"/>
                <a:gd name="T32" fmla="*/ 36 w 36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9" name="Freeform 90"/>
            <p:cNvSpPr>
              <a:spLocks noChangeArrowheads="1"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60000 65536"/>
                <a:gd name="T7" fmla="*/ 0 60000 65536"/>
                <a:gd name="T8" fmla="*/ 0 60000 65536"/>
                <a:gd name="T9" fmla="*/ 0 w 17"/>
                <a:gd name="T10" fmla="*/ 0 h 4"/>
                <a:gd name="T11" fmla="*/ 17 w 1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0" name="Freeform 91"/>
            <p:cNvSpPr>
              <a:spLocks noChangeArrowheads="1"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30"/>
                <a:gd name="T53" fmla="*/ 84 w 84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1" name="Freeform 92"/>
            <p:cNvSpPr>
              <a:spLocks noChangeArrowheads="1"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6"/>
                <a:gd name="T32" fmla="*/ 40 w 4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2" name="Freeform 93"/>
            <p:cNvSpPr>
              <a:spLocks noChangeArrowheads="1"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2"/>
                <a:gd name="T53" fmla="*/ 70 w 70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3" name="Freeform 94"/>
            <p:cNvSpPr>
              <a:spLocks noChangeArrowheads="1"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4" name="Freeform 95"/>
            <p:cNvSpPr>
              <a:spLocks noChangeArrowheads="1"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5"/>
                <a:gd name="T32" fmla="*/ 35 w 35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5" name="Freeform 96"/>
            <p:cNvSpPr>
              <a:spLocks noChangeArrowheads="1"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6" name="Freeform 97"/>
            <p:cNvSpPr>
              <a:spLocks noChangeArrowheads="1"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7" name="Freeform 98"/>
            <p:cNvSpPr>
              <a:spLocks noChangeArrowheads="1"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60000 65536"/>
                <a:gd name="T7" fmla="*/ 0 60000 65536"/>
                <a:gd name="T8" fmla="*/ 0 60000 65536"/>
                <a:gd name="T9" fmla="*/ 0 w 35"/>
                <a:gd name="T10" fmla="*/ 0 h 4"/>
                <a:gd name="T11" fmla="*/ 35 w 3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8" name="Freeform 99"/>
            <p:cNvSpPr>
              <a:spLocks noChangeArrowheads="1"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60000 65536"/>
                <a:gd name="T7" fmla="*/ 0 60000 65536"/>
                <a:gd name="T8" fmla="*/ 0 60000 65536"/>
                <a:gd name="T9" fmla="*/ 0 w 77"/>
                <a:gd name="T10" fmla="*/ 0 h 11"/>
                <a:gd name="T11" fmla="*/ 77 w 77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9" name="Freeform 100"/>
            <p:cNvSpPr>
              <a:spLocks noChangeArrowheads="1"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0" name="Freeform 101"/>
            <p:cNvSpPr>
              <a:spLocks noChangeArrowheads="1"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18"/>
                <a:gd name="T32" fmla="*/ 88 w 8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1" name="Freeform 102"/>
            <p:cNvSpPr>
              <a:spLocks noChangeArrowheads="1"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2" name="Freeform 103"/>
            <p:cNvSpPr>
              <a:spLocks noChangeArrowheads="1"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3" name="Freeform 104"/>
            <p:cNvSpPr>
              <a:spLocks noChangeArrowheads="1"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4" name="Freeform 105"/>
            <p:cNvSpPr>
              <a:spLocks noChangeArrowheads="1"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5" name="Freeform 106"/>
            <p:cNvSpPr>
              <a:spLocks noChangeArrowheads="1"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60000 65536"/>
                <a:gd name="T7" fmla="*/ 0 60000 65536"/>
                <a:gd name="T8" fmla="*/ 0 60000 65536"/>
                <a:gd name="T9" fmla="*/ 0 w 29"/>
                <a:gd name="T10" fmla="*/ 0 h 3"/>
                <a:gd name="T11" fmla="*/ 29 w 29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6" name="Freeform 107"/>
            <p:cNvSpPr>
              <a:spLocks noChangeArrowheads="1"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7" name="Freeform 108"/>
            <p:cNvSpPr>
              <a:spLocks noChangeArrowheads="1"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8" name="Freeform 109"/>
            <p:cNvSpPr>
              <a:spLocks noChangeArrowheads="1"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9" name="Freeform 110"/>
            <p:cNvSpPr>
              <a:spLocks noChangeArrowheads="1"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60000 65536"/>
                <a:gd name="T7" fmla="*/ 0 60000 65536"/>
                <a:gd name="T8" fmla="*/ 0 60000 65536"/>
                <a:gd name="T9" fmla="*/ 0 w 35"/>
                <a:gd name="T10" fmla="*/ 0 h 3"/>
                <a:gd name="T11" fmla="*/ 35 w 35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0" name="Freeform 111"/>
            <p:cNvSpPr>
              <a:spLocks noChangeArrowheads="1"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1" name="Freeform 112"/>
            <p:cNvSpPr>
              <a:spLocks noChangeArrowheads="1"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2" name="Freeform 113"/>
            <p:cNvSpPr>
              <a:spLocks noChangeArrowheads="1"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9"/>
                <a:gd name="T32" fmla="*/ 87 w 87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3" name="Freeform 114"/>
            <p:cNvSpPr>
              <a:spLocks noChangeArrowheads="1"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4" name="Freeform 115"/>
            <p:cNvSpPr>
              <a:spLocks noChangeArrowheads="1"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5" name="Freeform 116"/>
            <p:cNvSpPr>
              <a:spLocks noChangeArrowheads="1"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6" name="Freeform 117"/>
            <p:cNvSpPr>
              <a:spLocks noChangeArrowheads="1"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60000 65536"/>
                <a:gd name="T7" fmla="*/ 0 60000 65536"/>
                <a:gd name="T8" fmla="*/ 0 60000 65536"/>
                <a:gd name="T9" fmla="*/ 0 w 76"/>
                <a:gd name="T10" fmla="*/ 0 h 11"/>
                <a:gd name="T11" fmla="*/ 76 w 76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7" name="Freeform 118"/>
            <p:cNvSpPr>
              <a:spLocks noChangeArrowheads="1"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8" name="Freeform 119"/>
            <p:cNvSpPr>
              <a:spLocks noChangeArrowheads="1"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9" name="Freeform 120"/>
            <p:cNvSpPr>
              <a:spLocks noChangeArrowheads="1"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0" name="Freeform 121"/>
            <p:cNvSpPr>
              <a:spLocks noChangeArrowheads="1"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1" name="Freeform 122"/>
            <p:cNvSpPr>
              <a:spLocks noChangeArrowheads="1"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60000 65536"/>
                <a:gd name="T7" fmla="*/ 0 60000 65536"/>
                <a:gd name="T8" fmla="*/ 0 60000 65536"/>
                <a:gd name="T9" fmla="*/ 0 w 36"/>
                <a:gd name="T10" fmla="*/ 0 h 3"/>
                <a:gd name="T11" fmla="*/ 36 w 36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2" name="Freeform 123"/>
            <p:cNvSpPr>
              <a:spLocks noChangeArrowheads="1"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3" name="Freeform 124"/>
            <p:cNvSpPr>
              <a:spLocks noChangeArrowheads="1"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60000 65536"/>
                <a:gd name="T7" fmla="*/ 0 60000 65536"/>
                <a:gd name="T8" fmla="*/ 0 60000 65536"/>
                <a:gd name="T9" fmla="*/ 0 w 32"/>
                <a:gd name="T10" fmla="*/ 0 h 5"/>
                <a:gd name="T11" fmla="*/ 32 w 32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4" name="Freeform 125"/>
            <p:cNvSpPr>
              <a:spLocks noChangeArrowheads="1"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3"/>
                <a:gd name="T31" fmla="*/ 0 h 19"/>
                <a:gd name="T32" fmla="*/ 83 w 83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5" name="Freeform 126"/>
            <p:cNvSpPr>
              <a:spLocks noChangeArrowheads="1"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60000 65536"/>
                <a:gd name="T7" fmla="*/ 0 60000 65536"/>
                <a:gd name="T8" fmla="*/ 0 60000 65536"/>
                <a:gd name="T9" fmla="*/ 0 w 51"/>
                <a:gd name="T10" fmla="*/ 0 h 10"/>
                <a:gd name="T11" fmla="*/ 51 w 5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6" name="Freeform 127"/>
            <p:cNvSpPr>
              <a:spLocks noChangeArrowheads="1"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1"/>
                <a:gd name="T19" fmla="*/ 0 h 149"/>
                <a:gd name="T20" fmla="*/ 571 w 571"/>
                <a:gd name="T21" fmla="*/ 149 h 1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7" name="Freeform 128"/>
            <p:cNvSpPr>
              <a:spLocks noChangeArrowheads="1"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60000 65536"/>
                <a:gd name="T7" fmla="*/ 0 60000 65536"/>
                <a:gd name="T8" fmla="*/ 0 60000 65536"/>
                <a:gd name="T9" fmla="*/ 0 w 39"/>
                <a:gd name="T10" fmla="*/ 0 h 1"/>
                <a:gd name="T11" fmla="*/ 39 w 3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8" name="Freeform 129"/>
            <p:cNvSpPr>
              <a:spLocks noChangeArrowheads="1"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140"/>
                <a:gd name="T59" fmla="*/ 117 w 117"/>
                <a:gd name="T60" fmla="*/ 140 h 14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9" name="Freeform 130"/>
            <p:cNvSpPr>
              <a:spLocks noChangeArrowheads="1"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52"/>
                <a:gd name="T160" fmla="*/ 0 h 402"/>
                <a:gd name="T161" fmla="*/ 352 w 352"/>
                <a:gd name="T162" fmla="*/ 402 h 4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0" name="Freeform 131"/>
            <p:cNvSpPr>
              <a:spLocks noChangeArrowheads="1"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7"/>
                <a:gd name="T79" fmla="*/ 0 h 166"/>
                <a:gd name="T80" fmla="*/ 117 w 117"/>
                <a:gd name="T81" fmla="*/ 166 h 16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1" name="Freeform 132"/>
            <p:cNvSpPr>
              <a:spLocks noChangeArrowheads="1"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2" name="Freeform 133"/>
            <p:cNvSpPr>
              <a:spLocks noChangeArrowheads="1"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4"/>
                <a:gd name="T79" fmla="*/ 0 h 159"/>
                <a:gd name="T80" fmla="*/ 124 w 124"/>
                <a:gd name="T81" fmla="*/ 159 h 1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3" name="Freeform 134"/>
            <p:cNvSpPr>
              <a:spLocks noChangeArrowheads="1"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"/>
                <a:gd name="T64" fmla="*/ 0 h 21"/>
                <a:gd name="T65" fmla="*/ 29 w 29"/>
                <a:gd name="T66" fmla="*/ 21 h 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4" name="Freeform 135"/>
            <p:cNvSpPr>
              <a:spLocks noChangeArrowheads="1"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3"/>
                <a:gd name="T112" fmla="*/ 0 h 21"/>
                <a:gd name="T113" fmla="*/ 93 w 93"/>
                <a:gd name="T114" fmla="*/ 21 h 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5" name="Freeform 136"/>
            <p:cNvSpPr>
              <a:spLocks noChangeArrowheads="1"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9"/>
                <a:gd name="T91" fmla="*/ 0 h 30"/>
                <a:gd name="T92" fmla="*/ 99 w 99"/>
                <a:gd name="T93" fmla="*/ 30 h 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</p:grpSp>
      <p:sp>
        <p:nvSpPr>
          <p:cNvPr id="66696" name="Text Box 137"/>
          <p:cNvSpPr>
            <a:spLocks noChangeArrowheads="1"/>
          </p:cNvSpPr>
          <p:nvPr/>
        </p:nvSpPr>
        <p:spPr bwMode="auto">
          <a:xfrm>
            <a:off x="977900" y="2000250"/>
            <a:ext cx="527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Times New Roman" pitchFamily="18" charset="0"/>
              </a:rPr>
              <a:t>本章主要内容：</a:t>
            </a:r>
            <a:endParaRPr lang="zh-CN" altLang="en-US"/>
          </a:p>
        </p:txBody>
      </p:sp>
      <p:grpSp>
        <p:nvGrpSpPr>
          <p:cNvPr id="66697" name="Group 146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66698" name="Rectangle 147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66699" name="Rectangle 14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66700" name="Text Box 154"/>
          <p:cNvSpPr>
            <a:spLocks noChangeArrowheads="1"/>
          </p:cNvSpPr>
          <p:nvPr/>
        </p:nvSpPr>
        <p:spPr bwMode="auto">
          <a:xfrm>
            <a:off x="1331913" y="3357563"/>
            <a:ext cx="676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2.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字符、字符串数组的定义及使用方法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694" y="0"/>
            <a:ext cx="8712605" cy="1143000"/>
          </a:xfrm>
        </p:spPr>
        <p:txBody>
          <a:bodyPr anchor="ctr"/>
          <a:lstStyle/>
          <a:p>
            <a:r>
              <a:rPr lang="zh-CN" altLang="en-US" sz="2800" dirty="0" smtClean="0"/>
              <a:t>输入数组元素，倒序打印输出</a:t>
            </a:r>
            <a:r>
              <a:rPr lang="en-US" altLang="zh-CN" sz="2800" dirty="0" smtClean="0">
                <a:solidFill>
                  <a:srgbClr val="C00000"/>
                </a:solidFill>
              </a:rPr>
              <a:t>(</a:t>
            </a:r>
            <a:r>
              <a:rPr lang="zh-CN" altLang="en-US" sz="2800" dirty="0" smtClean="0">
                <a:solidFill>
                  <a:srgbClr val="C00000"/>
                </a:solidFill>
              </a:rPr>
              <a:t>纠正</a:t>
            </a:r>
            <a:r>
              <a:rPr lang="en-US" altLang="zh-CN" sz="2800" dirty="0" smtClean="0">
                <a:solidFill>
                  <a:srgbClr val="C00000"/>
                </a:solidFill>
              </a:rPr>
              <a:t>p109</a:t>
            </a:r>
            <a:r>
              <a:rPr lang="zh-CN" altLang="en-US" sz="2800" dirty="0" smtClean="0">
                <a:solidFill>
                  <a:srgbClr val="C00000"/>
                </a:solidFill>
              </a:rPr>
              <a:t>程序错误</a:t>
            </a:r>
            <a:r>
              <a:rPr lang="en-US" altLang="zh-CN" sz="2800" dirty="0" smtClean="0">
                <a:solidFill>
                  <a:srgbClr val="C00000"/>
                </a:solidFill>
              </a:rPr>
              <a:t>)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5" y="1124840"/>
            <a:ext cx="8820295" cy="4968345"/>
          </a:xfrm>
          <a:solidFill>
            <a:schemeClr val="tx2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</a:rPr>
              <a:t>void main()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float s[5];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int</a:t>
            </a:r>
            <a:r>
              <a:rPr lang="en-US" altLang="zh-CN" sz="2400" dirty="0" smtClean="0">
                <a:solidFill>
                  <a:schemeClr val="bg2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printf</a:t>
            </a:r>
            <a:r>
              <a:rPr lang="en-US" altLang="zh-CN" sz="2400" dirty="0" smtClean="0">
                <a:solidFill>
                  <a:schemeClr val="bg2"/>
                </a:solidFill>
              </a:rPr>
              <a:t>(“Enter five scores:”);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for (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=1;i&lt;=5;i++)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 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scanf</a:t>
            </a:r>
            <a:r>
              <a:rPr lang="en-US" altLang="zh-CN" sz="2400" dirty="0" smtClean="0">
                <a:solidFill>
                  <a:schemeClr val="bg2"/>
                </a:solidFill>
              </a:rPr>
              <a:t>(“%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f”,&amp;s</a:t>
            </a:r>
            <a:r>
              <a:rPr lang="en-US" altLang="zh-CN" sz="2400" dirty="0" smtClean="0">
                <a:solidFill>
                  <a:schemeClr val="bg2"/>
                </a:solidFill>
              </a:rPr>
              <a:t>[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]);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printf</a:t>
            </a:r>
            <a:r>
              <a:rPr lang="en-US" altLang="zh-CN" sz="2400" dirty="0" smtClean="0">
                <a:solidFill>
                  <a:schemeClr val="bg2"/>
                </a:solidFill>
              </a:rPr>
              <a:t>(“\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nThe</a:t>
            </a:r>
            <a:r>
              <a:rPr lang="en-US" altLang="zh-CN" sz="2400" dirty="0" smtClean="0">
                <a:solidFill>
                  <a:schemeClr val="bg2"/>
                </a:solidFill>
              </a:rPr>
              <a:t> score in reverse order are: ”);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for(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=5;i&gt;=1;i--)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  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printf</a:t>
            </a:r>
            <a:r>
              <a:rPr lang="en-US" altLang="zh-CN" sz="2400" dirty="0" smtClean="0">
                <a:solidFill>
                  <a:schemeClr val="bg2"/>
                </a:solidFill>
              </a:rPr>
              <a:t>(“%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f”,s</a:t>
            </a:r>
            <a:r>
              <a:rPr lang="en-US" altLang="zh-CN" sz="2400" dirty="0" smtClean="0">
                <a:solidFill>
                  <a:schemeClr val="bg2"/>
                </a:solidFill>
              </a:rPr>
              <a:t>[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]);  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}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840" y="1988900"/>
            <a:ext cx="590441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5</a:t>
            </a:r>
            <a:r>
              <a:rPr lang="zh-CN" altLang="en-US" dirty="0" smtClean="0">
                <a:solidFill>
                  <a:schemeClr val="bg2"/>
                </a:solidFill>
              </a:rPr>
              <a:t>个类型为</a:t>
            </a:r>
            <a:r>
              <a:rPr lang="en-US" altLang="zh-CN" dirty="0" smtClean="0">
                <a:solidFill>
                  <a:schemeClr val="bg2"/>
                </a:solidFill>
              </a:rPr>
              <a:t>float</a:t>
            </a:r>
            <a:r>
              <a:rPr lang="zh-CN" altLang="en-US" dirty="0" smtClean="0">
                <a:solidFill>
                  <a:schemeClr val="bg2"/>
                </a:solidFill>
              </a:rPr>
              <a:t>的数组元素，</a:t>
            </a:r>
            <a:r>
              <a:rPr lang="en-US" altLang="zh-CN" dirty="0" smtClean="0">
                <a:solidFill>
                  <a:schemeClr val="bg2"/>
                </a:solidFill>
              </a:rPr>
              <a:t>s[0] … s[4]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935" y="3759390"/>
            <a:ext cx="324022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scanf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(“%</a:t>
            </a:r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f”,&amp;s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[i-1]);</a:t>
            </a:r>
            <a:endParaRPr lang="zh-CN" altLang="en-US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935" y="5085115"/>
            <a:ext cx="324022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printf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(“%</a:t>
            </a:r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f”,s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[i-1]);</a:t>
            </a:r>
            <a:endParaRPr lang="zh-CN" alt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603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rgbClr val="FFCC99"/>
          </a:soli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pic>
        <p:nvPicPr>
          <p:cNvPr id="67587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 Box 4"/>
          <p:cNvSpPr>
            <a:spLocks noChangeArrowheads="1"/>
          </p:cNvSpPr>
          <p:nvPr/>
        </p:nvSpPr>
        <p:spPr bwMode="auto">
          <a:xfrm>
            <a:off x="2771775" y="1916113"/>
            <a:ext cx="54102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9900FF"/>
                </a:solidFill>
                <a:latin typeface="Times New Roman" pitchFamily="18" charset="0"/>
                <a:sym typeface="Times New Roman" pitchFamily="18" charset="0"/>
              </a:rPr>
              <a:t>P125</a:t>
            </a:r>
            <a:r>
              <a:rPr lang="en-US" sz="28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endParaRPr lang="en-US" sz="2800" b="1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1  2  3  4  </a:t>
            </a:r>
            <a:r>
              <a:rPr lang="en-US" sz="2800" b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5  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6 </a:t>
            </a:r>
            <a:r>
              <a:rPr lang="en-US" sz="2800" b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8 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10</a:t>
            </a:r>
          </a:p>
        </p:txBody>
      </p:sp>
      <p:sp>
        <p:nvSpPr>
          <p:cNvPr id="67589" name="WordArt 7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67590" name="Group 17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67591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67592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7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8195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8196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8197" name="Rectangle 23"/>
          <p:cNvSpPr>
            <a:spLocks noChangeArrowheads="1"/>
          </p:cNvSpPr>
          <p:nvPr/>
        </p:nvSpPr>
        <p:spPr bwMode="auto">
          <a:xfrm>
            <a:off x="457200" y="1050925"/>
            <a:ext cx="8229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 sz="2800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初始化方式               　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198" name="AutoShape 24"/>
          <p:cNvSpPr>
            <a:spLocks noChangeArrowheads="1"/>
          </p:cNvSpPr>
          <p:nvPr/>
        </p:nvSpPr>
        <p:spPr bwMode="auto">
          <a:xfrm>
            <a:off x="3779838" y="777875"/>
            <a:ext cx="5148262" cy="833438"/>
          </a:xfrm>
          <a:prstGeom prst="wedgeRectCallout">
            <a:avLst>
              <a:gd name="adj1" fmla="val -63556"/>
              <a:gd name="adj2" fmla="val -50704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marL="0" lvl="2"/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在定义数组时，为数组元素赋初值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0" lvl="2"/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在编译阶段使之得到初值）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8199" name="Text Box 25"/>
          <p:cNvSpPr>
            <a:spLocks noChangeArrowheads="1"/>
          </p:cNvSpPr>
          <p:nvPr/>
        </p:nvSpPr>
        <p:spPr bwMode="auto">
          <a:xfrm>
            <a:off x="1135063" y="1968500"/>
            <a:ext cx="7542212" cy="9556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174625" lvl="2"/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int a[5]={1,2,3,4,5};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174625" lvl="2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a[0]=1;  a[1]=2; a[2]=3; a[3]=4; a[4]=5;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0" name="Rectangle 26"/>
          <p:cNvSpPr>
            <a:spLocks noChangeArrowheads="1"/>
          </p:cNvSpPr>
          <p:nvPr/>
        </p:nvSpPr>
        <p:spPr bwMode="auto">
          <a:xfrm>
            <a:off x="179388" y="4251325"/>
            <a:ext cx="8229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注意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数组不初始化，其元素值为随机数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对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static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数组元素不赋初值，系统会自动赋以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0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值</a:t>
            </a:r>
            <a:endParaRPr lang="en-US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endParaRPr lang="zh-CN" altLang="en-US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1" name="Text Box 29"/>
          <p:cNvSpPr>
            <a:spLocks noChangeArrowheads="1"/>
          </p:cNvSpPr>
          <p:nvPr/>
        </p:nvSpPr>
        <p:spPr bwMode="auto">
          <a:xfrm>
            <a:off x="857250" y="5589588"/>
            <a:ext cx="8247063" cy="9842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lvl="2"/>
            <a:r>
              <a:rPr lang="zh-CN" altLang="en-US" sz="2800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例，</a:t>
            </a:r>
            <a:r>
              <a:rPr lang="en-US" sz="2800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static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a[5];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a[0]=0;  a[1]=0; a[2]=0; a[3]=0; a[4]=0;</a:t>
            </a:r>
            <a:endParaRPr 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2" name="Rectangle 32"/>
          <p:cNvSpPr>
            <a:spLocks noChangeArrowheads="1"/>
          </p:cNvSpPr>
          <p:nvPr/>
        </p:nvSpPr>
        <p:spPr bwMode="auto">
          <a:xfrm>
            <a:off x="766763" y="0"/>
            <a:ext cx="8001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一维数组的初始化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8209" name="矩形 1"/>
          <p:cNvSpPr>
            <a:spLocks noChangeArrowheads="1"/>
          </p:cNvSpPr>
          <p:nvPr/>
        </p:nvSpPr>
        <p:spPr bwMode="auto">
          <a:xfrm>
            <a:off x="1135063" y="2967038"/>
            <a:ext cx="7542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当全部数组元素赋初值时，可不指定数组长度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210" name="Text Box 31"/>
          <p:cNvSpPr>
            <a:spLocks noChangeArrowheads="1"/>
          </p:cNvSpPr>
          <p:nvPr/>
        </p:nvSpPr>
        <p:spPr bwMode="auto">
          <a:xfrm>
            <a:off x="1163638" y="3357563"/>
            <a:ext cx="6721475" cy="8334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marL="0" lvl="2"/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int a[]={1,2,3,4,5,6};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0" lvl="2"/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编译系统根据初值个数确定数组长度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81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20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bldLvl="4" autoUpdateAnimBg="0"/>
      <p:bldP spid="8198" grpId="0" bldLvl="0" animBg="1" autoUpdateAnimBg="0"/>
      <p:bldP spid="8199" grpId="0" uiExpand="1" build="p" bldLvl="3" animBg="1" autoUpdateAnimBg="0"/>
      <p:bldP spid="8200" grpId="0" uiExpand="1" build="p" bldLvl="4" autoUpdateAnimBg="0"/>
      <p:bldP spid="8201" grpId="0" bldLvl="0" animBg="1" autoUpdateAnimBg="0"/>
      <p:bldP spid="8209" grpId="0" bldLvl="0" autoUpdateAnimBg="0"/>
      <p:bldP spid="8210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7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9219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9220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9221" name="Rectangle 26"/>
          <p:cNvSpPr>
            <a:spLocks noChangeArrowheads="1"/>
          </p:cNvSpPr>
          <p:nvPr/>
        </p:nvSpPr>
        <p:spPr bwMode="auto">
          <a:xfrm>
            <a:off x="604838" y="825500"/>
            <a:ext cx="82296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</a:t>
            </a:r>
            <a:endParaRPr 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811213" lvl="3" indent="-449263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只给部分数组元素赋初值 ，未赋值的部分为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0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180975" lvl="2">
              <a:buClr>
                <a:schemeClr val="accent2"/>
              </a:buClr>
              <a:buFont typeface="Wingdings" pitchFamily="2" charset="2"/>
              <a:buChar char="v"/>
            </a:pP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9223" name="Text Box 28"/>
          <p:cNvSpPr>
            <a:spLocks noChangeArrowheads="1"/>
          </p:cNvSpPr>
          <p:nvPr/>
        </p:nvSpPr>
        <p:spPr bwMode="auto">
          <a:xfrm>
            <a:off x="854075" y="2492375"/>
            <a:ext cx="7635875" cy="95726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90488" lvl="3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如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 a[5]={6,2,3};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90488" lvl="3"/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a[0]=6; a[1]=2;a[2]=3; a[3]=0; a[4]=0;</a:t>
            </a:r>
          </a:p>
        </p:txBody>
      </p:sp>
      <p:sp>
        <p:nvSpPr>
          <p:cNvPr id="9230" name="Text Box 28"/>
          <p:cNvSpPr>
            <a:spLocks noChangeArrowheads="1"/>
          </p:cNvSpPr>
          <p:nvPr/>
        </p:nvSpPr>
        <p:spPr bwMode="auto">
          <a:xfrm>
            <a:off x="981075" y="4503431"/>
            <a:ext cx="4362711" cy="956288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90488" lvl="3"/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错误初始化：</a:t>
            </a:r>
            <a:endParaRPr 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90488" lvl="3"/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a[3]={6,2,3,5,1};     (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Arial" pitchFamily="34" charset="0"/>
              </a:rPr>
              <a:t>×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bldLvl="0" animBg="1" autoUpdateAnimBg="0"/>
      <p:bldP spid="9230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468313" y="404813"/>
            <a:ext cx="8424862" cy="6119812"/>
          </a:xfrm>
          <a:prstGeom prst="horizontalScroll">
            <a:avLst>
              <a:gd name="adj" fmla="val 6556"/>
            </a:avLst>
          </a:prstGeom>
          <a:solidFill>
            <a:schemeClr val="tx1">
              <a:lumMod val="95000"/>
            </a:schemeClr>
          </a:solidFill>
          <a:ln w="9525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539750" y="188913"/>
            <a:ext cx="1223963" cy="792162"/>
          </a:xfrm>
          <a:prstGeom prst="flowChartPreparation">
            <a:avLst/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2"/>
                </a:solidFill>
                <a:ea typeface="楷体_GB2312" pitchFamily="1" charset="-122"/>
              </a:rPr>
              <a:t>注意</a:t>
            </a:r>
            <a:endParaRPr lang="zh-CN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27088" y="1052513"/>
            <a:ext cx="7707312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41325" indent="-441325">
              <a:lnSpc>
                <a:spcPct val="140000"/>
              </a:lnSpc>
              <a:spcBef>
                <a:spcPct val="10000"/>
              </a:spcBef>
              <a:buFont typeface="Wingdings" pitchFamily="2" charset="2"/>
              <a:buChar char="Ø"/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不能只对</a:t>
            </a:r>
            <a:r>
              <a:rPr lang="zh-CN" altLang="en-US" sz="2800" u="sng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不连续部分元素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或</a:t>
            </a:r>
            <a:r>
              <a:rPr lang="zh-CN" altLang="en-US" sz="2800" u="sng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后面的连续元素</a:t>
            </a:r>
          </a:p>
          <a:p>
            <a:pPr marL="441325" indent="-441325">
              <a:lnSpc>
                <a:spcPct val="14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　　赋初值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79613" y="2420938"/>
            <a:ext cx="550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 a[10]={, , , , ,1,2,3,4,5};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68538" y="3141663"/>
            <a:ext cx="5748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 a[10]={1, ,3, ,5 , ,7, ,9, ,};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是错误的</a:t>
            </a:r>
            <a:endParaRPr lang="zh-CN" altLang="en-US"/>
          </a:p>
        </p:txBody>
      </p:sp>
      <p:pic>
        <p:nvPicPr>
          <p:cNvPr id="10247" name="Picture 7" descr="EXCL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5038725"/>
            <a:ext cx="13620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8" name="Group 15"/>
          <p:cNvGrpSpPr>
            <a:grpSpLocks/>
          </p:cNvGrpSpPr>
          <p:nvPr/>
        </p:nvGrpSpPr>
        <p:grpSpPr bwMode="auto">
          <a:xfrm>
            <a:off x="7239000" y="0"/>
            <a:ext cx="1654175" cy="476250"/>
            <a:chOff x="0" y="0"/>
            <a:chExt cx="1002" cy="288"/>
          </a:xfrm>
        </p:grpSpPr>
        <p:sp>
          <p:nvSpPr>
            <p:cNvPr id="10249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</a:t>
              </a:r>
              <a:r>
                <a:rPr lang="zh-CN" altLang="en-US" sz="2000" b="1">
                  <a:solidFill>
                    <a:srgbClr val="9900FF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 </a:t>
              </a: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数组</a:t>
              </a:r>
              <a:endParaRPr lang="zh-CN" altLang="en-US"/>
            </a:p>
          </p:txBody>
        </p:sp>
        <p:sp>
          <p:nvSpPr>
            <p:cNvPr id="10250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0251" name="Text Box 24"/>
          <p:cNvSpPr>
            <a:spLocks noChangeArrowheads="1"/>
          </p:cNvSpPr>
          <p:nvPr/>
        </p:nvSpPr>
        <p:spPr bwMode="auto">
          <a:xfrm>
            <a:off x="827088" y="3789363"/>
            <a:ext cx="7653337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41325" indent="-441325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如对数组元素赋同一初值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,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必须一一写出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:</a:t>
            </a:r>
            <a:endParaRPr lang="en-US" sz="2800">
              <a:solidFill>
                <a:schemeClr val="bg2"/>
              </a:solidFill>
              <a:latin typeface="Times New Roman" pitchFamily="18" charset="0"/>
              <a:sym typeface="Monotype Sorts" pitchFamily="2" charset="2"/>
            </a:endParaRPr>
          </a:p>
          <a:p>
            <a:pPr marL="441325" indent="-441325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sym typeface="Monotype Sorts" pitchFamily="2" charset="2"/>
              </a:rPr>
              <a:t>         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static int a[10]={2,2,2,2,2,2,2,2,2,2};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Monotype Sorts" pitchFamily="2" charset="2"/>
            </a:endParaRPr>
          </a:p>
          <a:p>
            <a:pPr marL="441325" indent="-441325"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不可写成任何其他形式。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ldLvl="0" autoUpdateAnimBg="0"/>
      <p:bldP spid="10245" grpId="0" build="p" bldLvl="0" autoUpdateAnimBg="0"/>
      <p:bldP spid="10246" grpId="0" build="p" bldLvl="0" autoUpdateAnimBg="0"/>
      <p:bldP spid="10251" grpId="0" bldLvl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0066"/>
      </a:dk1>
      <a:lt1>
        <a:srgbClr val="FFFFFF"/>
      </a:lt1>
      <a:dk2>
        <a:srgbClr val="336699"/>
      </a:dk2>
      <a:lt2>
        <a:srgbClr val="FFFFEB"/>
      </a:lt2>
      <a:accent1>
        <a:srgbClr val="99CCFF"/>
      </a:accent1>
      <a:accent2>
        <a:srgbClr val="9999FF"/>
      </a:accent2>
      <a:accent3>
        <a:srgbClr val="ADB8CA"/>
      </a:accent3>
      <a:accent4>
        <a:srgbClr val="DADADA"/>
      </a:accent4>
      <a:accent5>
        <a:srgbClr val="CAE2FF"/>
      </a:accent5>
      <a:accent6>
        <a:srgbClr val="8A8AE7"/>
      </a:accent6>
      <a:hlink>
        <a:srgbClr val="CCCCFF"/>
      </a:hlink>
      <a:folHlink>
        <a:srgbClr val="C68D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66"/>
      </a:dk1>
      <a:lt1>
        <a:srgbClr val="FFFFFF"/>
      </a:lt1>
      <a:dk2>
        <a:srgbClr val="336699"/>
      </a:dk2>
      <a:lt2>
        <a:srgbClr val="FFFFEB"/>
      </a:lt2>
      <a:accent1>
        <a:srgbClr val="99CCFF"/>
      </a:accent1>
      <a:accent2>
        <a:srgbClr val="9999FF"/>
      </a:accent2>
      <a:accent3>
        <a:srgbClr val="ADB8CA"/>
      </a:accent3>
      <a:accent4>
        <a:srgbClr val="DADADA"/>
      </a:accent4>
      <a:accent5>
        <a:srgbClr val="CAE2FF"/>
      </a:accent5>
      <a:accent6>
        <a:srgbClr val="8A8AE7"/>
      </a:accent6>
      <a:hlink>
        <a:srgbClr val="CCCCFF"/>
      </a:hlink>
      <a:folHlink>
        <a:srgbClr val="C68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Pages>0</Pages>
  <Words>6838</Words>
  <Characters>0</Characters>
  <Application>Microsoft Office PowerPoint</Application>
  <DocSecurity>0</DocSecurity>
  <PresentationFormat>全屏显示(4:3)</PresentationFormat>
  <Lines>0</Lines>
  <Paragraphs>1356</Paragraphs>
  <Slides>60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Capsules</vt:lpstr>
      <vt:lpstr>PowerPoint 演示文稿</vt:lpstr>
      <vt:lpstr>数组概念</vt:lpstr>
      <vt:lpstr>PowerPoint 演示文稿</vt:lpstr>
      <vt:lpstr>PowerPoint 演示文稿</vt:lpstr>
      <vt:lpstr>PowerPoint 演示文稿</vt:lpstr>
      <vt:lpstr>输入数组元素，倒序打印输出(纠正p109程序错误)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关于字符串的'\0'</vt:lpstr>
      <vt:lpstr>PowerPoint 演示文稿</vt:lpstr>
      <vt:lpstr>冒泡法排序（续）</vt:lpstr>
      <vt:lpstr>冒泡法排序 （续）</vt:lpstr>
      <vt:lpstr>冒泡法排序 （续）</vt:lpstr>
      <vt:lpstr>PowerPoint 演示文稿</vt:lpstr>
      <vt:lpstr>PowerPoint 演示文稿</vt:lpstr>
      <vt:lpstr>选择法排序</vt:lpstr>
      <vt:lpstr>选择法排序（从小到大）。        以6个数：3、7、5、6、8、0为例。</vt:lpstr>
      <vt:lpstr>选择法排序（续）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Administrator</cp:lastModifiedBy>
  <cp:revision>210</cp:revision>
  <dcterms:created xsi:type="dcterms:W3CDTF">2003-07-10T12:35:00Z</dcterms:created>
  <dcterms:modified xsi:type="dcterms:W3CDTF">2016-11-08T09:56:17Z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