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65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418" r:id="rId24"/>
    <p:sldId id="419" r:id="rId25"/>
    <p:sldId id="420" r:id="rId26"/>
    <p:sldId id="360" r:id="rId27"/>
    <p:sldId id="421" r:id="rId28"/>
    <p:sldId id="353" r:id="rId29"/>
    <p:sldId id="354" r:id="rId30"/>
    <p:sldId id="350" r:id="rId31"/>
    <p:sldId id="425" r:id="rId32"/>
    <p:sldId id="349" r:id="rId33"/>
    <p:sldId id="351" r:id="rId34"/>
    <p:sldId id="346" r:id="rId35"/>
    <p:sldId id="347" r:id="rId36"/>
    <p:sldId id="348" r:id="rId37"/>
    <p:sldId id="344" r:id="rId38"/>
    <p:sldId id="345" r:id="rId39"/>
    <p:sldId id="370" r:id="rId40"/>
    <p:sldId id="376" r:id="rId41"/>
    <p:sldId id="432" r:id="rId42"/>
    <p:sldId id="433" r:id="rId43"/>
    <p:sldId id="381" r:id="rId44"/>
    <p:sldId id="388" r:id="rId45"/>
    <p:sldId id="389" r:id="rId46"/>
    <p:sldId id="429" r:id="rId47"/>
    <p:sldId id="390" r:id="rId48"/>
    <p:sldId id="392" r:id="rId49"/>
    <p:sldId id="393" r:id="rId50"/>
    <p:sldId id="403" r:id="rId51"/>
    <p:sldId id="404" r:id="rId52"/>
    <p:sldId id="405" r:id="rId53"/>
    <p:sldId id="406" r:id="rId54"/>
    <p:sldId id="407" r:id="rId55"/>
    <p:sldId id="430" r:id="rId56"/>
    <p:sldId id="431" r:id="rId57"/>
    <p:sldId id="409" r:id="rId58"/>
    <p:sldId id="410" r:id="rId59"/>
    <p:sldId id="412" r:id="rId60"/>
    <p:sldId id="417" r:id="rId61"/>
    <p:sldId id="402" r:id="rId62"/>
    <p:sldId id="339" r:id="rId63"/>
    <p:sldId id="340" r:id="rId6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2667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692150" y="830263"/>
            <a:ext cx="3230563" cy="2320925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692150" y="3357563"/>
            <a:ext cx="3222625" cy="3049587"/>
          </a:xfrm>
          <a:prstGeom prst="rect">
            <a:avLst/>
          </a:prstGeom>
          <a:noFill/>
          <a:ln w="38100" cmpd="sng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正确使用：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i=10,k;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p=&amp;k;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printf(“%d”,*p);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333375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int  * p=0;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void  *p; </a:t>
            </a: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输入两个数，并使其从大到小输出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Rectangle 15"/>
          <p:cNvSpPr>
            <a:spLocks noChangeArrowheads="1"/>
          </p:cNvSpPr>
          <p:nvPr/>
        </p:nvSpPr>
        <p:spPr bwMode="auto">
          <a:xfrm>
            <a:off x="334963" y="365125"/>
            <a:ext cx="85486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FF3300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特点：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共享内存</a:t>
            </a:r>
            <a:r>
              <a:rPr 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双向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”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69545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1282700"/>
            <a:ext cx="5535613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传递，不改变实参的值。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260350"/>
            <a:ext cx="6983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指针变量作为函数参数</a:t>
            </a:r>
            <a:r>
              <a:rPr lang="en-US" sz="28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printf("\n%d,%d\n",a,b);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5702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339850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6108700" y="4365625"/>
            <a:ext cx="1847850" cy="163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ldLvl="0" animBg="1" autoUpdateAnimBg="0"/>
      <p:bldP spid="24583" grpId="0" bldLvl="0" animBg="1" autoUpdateAnimBg="0"/>
      <p:bldP spid="24587" grpId="0" bldLvl="0" animBg="1" autoUpdateAnimBg="0"/>
      <p:bldP spid="24590" grpId="0" bldLvl="0" animBg="1" autoUpdateAnimBg="0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5603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Rectangle 15"/>
          <p:cNvSpPr>
            <a:spLocks noChangeArrowheads="1"/>
          </p:cNvSpPr>
          <p:nvPr/>
        </p:nvSpPr>
        <p:spPr bwMode="auto">
          <a:xfrm>
            <a:off x="317500" y="974725"/>
            <a:ext cx="81422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4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指针变量的赋值</a:t>
            </a:r>
            <a:r>
              <a:rPr lang="zh-CN" altLang="en-US" b="1" dirty="0" smtClean="0">
                <a:solidFill>
                  <a:srgbClr val="660066"/>
                </a:solidFill>
                <a:sym typeface="Arial" pitchFamily="34" charset="0"/>
              </a:rPr>
              <a:t>运算</a:t>
            </a:r>
            <a:endParaRPr lang="en-US" altLang="zh-CN" b="1" dirty="0" smtClean="0">
              <a:solidFill>
                <a:srgbClr val="660066"/>
              </a:solidFill>
              <a:sym typeface="Arial" pitchFamily="34" charset="0"/>
            </a:endParaRPr>
          </a:p>
          <a:p>
            <a:pPr lvl="2">
              <a:spcBef>
                <a:spcPct val="40000"/>
              </a:spcBef>
              <a:buClr>
                <a:schemeClr val="tx1"/>
              </a:buClr>
              <a:buSzPct val="90000"/>
            </a:pPr>
            <a:r>
              <a:rPr lang="en-US" altLang="zh-CN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    </a:t>
            </a:r>
            <a:r>
              <a:rPr lang="en-US" altLang="zh-CN" b="1" dirty="0" err="1" smtClean="0">
                <a:solidFill>
                  <a:srgbClr val="660066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*p, a, array[10];</a:t>
            </a:r>
            <a:endParaRPr lang="zh-CN" altLang="en-US" b="1" dirty="0">
              <a:solidFill>
                <a:srgbClr val="660066"/>
              </a:solidFill>
              <a:sym typeface="Arial" pitchFamily="34" charset="0"/>
            </a:endParaRPr>
          </a:p>
          <a:p>
            <a:pPr lvl="3">
              <a:spcBef>
                <a:spcPct val="40000"/>
              </a:spcBef>
            </a:pP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p=&amp;a; 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p=array;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首地址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p=&amp;array[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];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将数组元素地址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p1=p2;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endParaRPr lang="zh-CN" altLang="en-US" dirty="0">
              <a:solidFill>
                <a:srgbClr val="0000FF"/>
              </a:solidFill>
              <a:sym typeface="Arial" pitchFamily="34" charset="0"/>
            </a:endParaRPr>
          </a:p>
          <a:p>
            <a:pPr lvl="3"/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不能把一个整数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p,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也不能把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的值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整型变量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5606" name="Text Box 16"/>
          <p:cNvSpPr>
            <a:spLocks/>
          </p:cNvSpPr>
          <p:nvPr/>
        </p:nvSpPr>
        <p:spPr bwMode="auto">
          <a:xfrm>
            <a:off x="3276600" y="4651620"/>
            <a:ext cx="297815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如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i,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p=1000;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i=p;      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25607" name="Rectangle 19"/>
          <p:cNvSpPr>
            <a:spLocks noChangeArrowheads="1"/>
          </p:cNvSpPr>
          <p:nvPr/>
        </p:nvSpPr>
        <p:spPr bwMode="auto">
          <a:xfrm>
            <a:off x="827088" y="260350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指针的运算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5608" name="AutoShape 20"/>
          <p:cNvSpPr>
            <a:spLocks noChangeArrowheads="1"/>
          </p:cNvSpPr>
          <p:nvPr/>
        </p:nvSpPr>
        <p:spPr bwMode="auto">
          <a:xfrm>
            <a:off x="611188" y="3573017"/>
            <a:ext cx="1008062" cy="1008063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注意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662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662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311150" y="692150"/>
            <a:ext cx="8832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lvl="2"/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　①　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 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p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d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(i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为整型数，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指向的变量所占字节数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例：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p++, p--, p+i, p-i, p+=i, p-=i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等</a:t>
            </a:r>
          </a:p>
          <a:p>
            <a:pPr marL="625475" lvl="3">
              <a:spcBef>
                <a:spcPct val="30000"/>
              </a:spcBef>
            </a:pPr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②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若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指向同一数组，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p1-p2=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两指针间元素个数</a:t>
            </a:r>
            <a:r>
              <a:rPr lang="zh-CN" altLang="en-US" sz="2000" b="1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(p1-p2)/d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p1+p2 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无意义</a:t>
            </a:r>
            <a:endParaRPr lang="zh-CN" altLang="en-US"/>
          </a:p>
        </p:txBody>
      </p:sp>
      <p:sp>
        <p:nvSpPr>
          <p:cNvPr id="26630" name="Text Box 16"/>
          <p:cNvSpPr>
            <a:spLocks noChangeArrowheads="1"/>
          </p:cNvSpPr>
          <p:nvPr/>
        </p:nvSpPr>
        <p:spPr bwMode="auto">
          <a:xfrm>
            <a:off x="684213" y="249237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float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数，则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4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6631" name="Text Box 17"/>
          <p:cNvSpPr>
            <a:spLocks noChangeArrowheads="1"/>
          </p:cNvSpPr>
          <p:nvPr/>
        </p:nvSpPr>
        <p:spPr bwMode="auto">
          <a:xfrm>
            <a:off x="684213" y="2974975"/>
            <a:ext cx="4392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型数组，且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p=&amp;a[0];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a[1]</a:t>
            </a:r>
            <a:endParaRPr lang="zh-CN" altLang="en-US"/>
          </a:p>
        </p:txBody>
      </p:sp>
      <p:sp>
        <p:nvSpPr>
          <p:cNvPr id="26632" name="Text Box 18"/>
          <p:cNvSpPr>
            <a:spLocks noChangeArrowheads="1"/>
          </p:cNvSpPr>
          <p:nvPr/>
        </p:nvSpPr>
        <p:spPr bwMode="auto">
          <a:xfrm>
            <a:off x="684213" y="3789363"/>
            <a:ext cx="2093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int   *p=&amp;a[2];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p++;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*p=1;</a:t>
            </a:r>
            <a:endParaRPr lang="zh-CN" altLang="en-US"/>
          </a:p>
        </p:txBody>
      </p:sp>
      <p:sp>
        <p:nvSpPr>
          <p:cNvPr id="26633" name="Text Box 19"/>
          <p:cNvSpPr>
            <a:spLocks noChangeArrowheads="1"/>
          </p:cNvSpPr>
          <p:nvPr/>
        </p:nvSpPr>
        <p:spPr bwMode="auto">
          <a:xfrm>
            <a:off x="684213" y="5013325"/>
            <a:ext cx="215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*p1=&amp;a[2];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*p2=&amp;a[5];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p2-p1=3;</a:t>
            </a:r>
            <a:endParaRPr lang="zh-CN" altLang="en-US"/>
          </a:p>
        </p:txBody>
      </p:sp>
      <p:grpSp>
        <p:nvGrpSpPr>
          <p:cNvPr id="26634" name="Group 21"/>
          <p:cNvGrpSpPr>
            <a:grpSpLocks/>
          </p:cNvGrpSpPr>
          <p:nvPr/>
        </p:nvGrpSpPr>
        <p:grpSpPr bwMode="auto">
          <a:xfrm>
            <a:off x="4716463" y="2205038"/>
            <a:ext cx="3905250" cy="4221162"/>
            <a:chOff x="0" y="0"/>
            <a:chExt cx="2460" cy="2659"/>
          </a:xfrm>
        </p:grpSpPr>
        <p:grpSp>
          <p:nvGrpSpPr>
            <p:cNvPr id="26635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663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6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9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0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1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2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3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4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5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6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6648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6649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6650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6651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6652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6653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6654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6655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6656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6657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6658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6660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6662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6664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6666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6667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7" name="Text Box 64"/>
          <p:cNvSpPr>
            <a:spLocks noChangeArrowheads="1"/>
          </p:cNvSpPr>
          <p:nvPr/>
        </p:nvSpPr>
        <p:spPr bwMode="auto">
          <a:xfrm>
            <a:off x="6880225" y="3543300"/>
            <a:ext cx="29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1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6678" name="Rectangle 65"/>
          <p:cNvSpPr>
            <a:spLocks noChangeArrowheads="1"/>
          </p:cNvSpPr>
          <p:nvPr/>
        </p:nvSpPr>
        <p:spPr bwMode="auto">
          <a:xfrm>
            <a:off x="684213" y="188913"/>
            <a:ext cx="36004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指针的算术运算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765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765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179388" y="1628775"/>
            <a:ext cx="5011737" cy="34718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2"/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①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和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指向同一数组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，则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p1&lt;p2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指的元素在前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p1&gt;p2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指的元素在后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p1==p2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指向同一元素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②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不指向同一数组，比较无意义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③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允许比较 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p==NULL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p!=NULL</a:t>
            </a:r>
            <a:endParaRPr lang="zh-CN" altLang="en-US"/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1042988" y="549275"/>
            <a:ext cx="3721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指针变量的关系运算</a:t>
            </a:r>
            <a:endParaRPr lang="zh-CN" altLang="en-US" sz="4400" b="1">
              <a:solidFill>
                <a:srgbClr val="660066"/>
              </a:solidFill>
              <a:latin typeface="Arial" pitchFamily="34" charset="0"/>
              <a:sym typeface="Arial" pitchFamily="34" charset="0"/>
            </a:endParaRPr>
          </a:p>
        </p:txBody>
      </p:sp>
      <p:pic>
        <p:nvPicPr>
          <p:cNvPr id="27655" name="Picture 27" descr="rt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57788"/>
            <a:ext cx="15843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Group 21"/>
          <p:cNvGrpSpPr>
            <a:grpSpLocks/>
          </p:cNvGrpSpPr>
          <p:nvPr/>
        </p:nvGrpSpPr>
        <p:grpSpPr bwMode="auto">
          <a:xfrm>
            <a:off x="5130800" y="1241425"/>
            <a:ext cx="3905250" cy="4221163"/>
            <a:chOff x="0" y="0"/>
            <a:chExt cx="2460" cy="2659"/>
          </a:xfrm>
        </p:grpSpPr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7658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7659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7660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1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2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3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4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5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6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7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8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9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7670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7671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7672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7673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7674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7675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7676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7677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7678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7679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7680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7682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7684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7686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7688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7689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25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a[0]; p++;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pPr marL="457200" indent="-457200">
              <a:buFont typeface="Arial" pitchFamily="34" charset="0"/>
              <a:buAutoNum type="arabicParenR"/>
            </a:pP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88D083F-B563-4612-812C-AA72300E6062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4819" name="Text Box 15"/>
          <p:cNvSpPr>
            <a:spLocks noChangeArrowheads="1"/>
          </p:cNvSpPr>
          <p:nvPr/>
        </p:nvSpPr>
        <p:spPr bwMode="auto">
          <a:xfrm>
            <a:off x="971550" y="1196975"/>
            <a:ext cx="4600575" cy="267811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a []={5,8,7,6,2,7,3};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int y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,*p=&amp;a[1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</a:t>
            </a:r>
            <a:r>
              <a:rPr lang="en-US" b="1">
                <a:solidFill>
                  <a:schemeClr val="accent2"/>
                </a:solidFill>
                <a:sym typeface="Arial" pitchFamily="34" charset="0"/>
              </a:rPr>
              <a:t>y=(*--p)++;</a:t>
            </a:r>
            <a:endParaRPr lang="en-US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”,y);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%d\n”,a[0],*p);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} </a:t>
            </a:r>
            <a:endParaRPr lang="zh-CN" altLang="en-US"/>
          </a:p>
        </p:txBody>
      </p:sp>
      <p:sp>
        <p:nvSpPr>
          <p:cNvPr id="34820" name="Text Box 16"/>
          <p:cNvSpPr>
            <a:spLocks noChangeArrowheads="1"/>
          </p:cNvSpPr>
          <p:nvPr/>
        </p:nvSpPr>
        <p:spPr bwMode="auto">
          <a:xfrm>
            <a:off x="2778125" y="3475038"/>
            <a:ext cx="1724025" cy="400050"/>
          </a:xfrm>
          <a:prstGeom prst="rect">
            <a:avLst/>
          </a:prstGeom>
          <a:solidFill>
            <a:srgbClr val="00CCFF"/>
          </a:solidFill>
          <a:ln w="38100" cmpd="sng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Arial" pitchFamily="34" charset="0"/>
              </a:rPr>
              <a:t>输出：</a:t>
            </a: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5   6   6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6030913" y="1917700"/>
            <a:ext cx="814387" cy="396875"/>
            <a:chOff x="0" y="0"/>
            <a:chExt cx="513" cy="250"/>
          </a:xfrm>
        </p:grpSpPr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4" name="Group 20"/>
          <p:cNvGrpSpPr>
            <a:grpSpLocks/>
          </p:cNvGrpSpPr>
          <p:nvPr/>
        </p:nvGrpSpPr>
        <p:grpSpPr bwMode="auto">
          <a:xfrm>
            <a:off x="6024563" y="1592263"/>
            <a:ext cx="814387" cy="396875"/>
            <a:chOff x="0" y="0"/>
            <a:chExt cx="513" cy="250"/>
          </a:xfrm>
        </p:grpSpPr>
        <p:sp>
          <p:nvSpPr>
            <p:cNvPr id="34825" name="Line 2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7" name="组合 1"/>
          <p:cNvGrpSpPr>
            <a:grpSpLocks/>
          </p:cNvGrpSpPr>
          <p:nvPr/>
        </p:nvGrpSpPr>
        <p:grpSpPr bwMode="auto">
          <a:xfrm>
            <a:off x="6029325" y="1376363"/>
            <a:ext cx="2474913" cy="3068637"/>
            <a:chOff x="0" y="0"/>
            <a:chExt cx="2474913" cy="3069059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798513" y="175047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795338" y="5814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795338" y="99419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795338" y="1408534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30"/>
            <p:cNvSpPr>
              <a:spLocks noChangeShapeType="1"/>
            </p:cNvSpPr>
            <p:nvPr/>
          </p:nvSpPr>
          <p:spPr bwMode="auto">
            <a:xfrm>
              <a:off x="795338" y="1822872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31"/>
            <p:cNvSpPr>
              <a:spLocks noChangeShapeType="1"/>
            </p:cNvSpPr>
            <p:nvPr/>
          </p:nvSpPr>
          <p:spPr bwMode="auto">
            <a:xfrm>
              <a:off x="795338" y="2237209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2"/>
            <p:cNvSpPr>
              <a:spLocks noChangeShapeType="1"/>
            </p:cNvSpPr>
            <p:nvPr/>
          </p:nvSpPr>
          <p:spPr bwMode="auto">
            <a:xfrm>
              <a:off x="795338" y="26515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33"/>
            <p:cNvSpPr>
              <a:spLocks noChangeArrowheads="1"/>
            </p:cNvSpPr>
            <p:nvPr/>
          </p:nvSpPr>
          <p:spPr bwMode="auto">
            <a:xfrm>
              <a:off x="990600" y="1671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36" name="Text Box 34"/>
            <p:cNvSpPr>
              <a:spLocks noChangeArrowheads="1"/>
            </p:cNvSpPr>
            <p:nvPr/>
          </p:nvSpPr>
          <p:spPr bwMode="auto">
            <a:xfrm>
              <a:off x="1358900" y="579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4837" name="Text Box 35"/>
            <p:cNvSpPr>
              <a:spLocks noChangeArrowheads="1"/>
            </p:cNvSpPr>
            <p:nvPr/>
          </p:nvSpPr>
          <p:spPr bwMode="auto">
            <a:xfrm>
              <a:off x="1358900" y="994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38" name="Text Box 36"/>
            <p:cNvSpPr>
              <a:spLocks noChangeArrowheads="1"/>
            </p:cNvSpPr>
            <p:nvPr/>
          </p:nvSpPr>
          <p:spPr bwMode="auto">
            <a:xfrm>
              <a:off x="1358900" y="140853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39" name="Text Box 37"/>
            <p:cNvSpPr>
              <a:spLocks noChangeArrowheads="1"/>
            </p:cNvSpPr>
            <p:nvPr/>
          </p:nvSpPr>
          <p:spPr bwMode="auto">
            <a:xfrm>
              <a:off x="1358900" y="1822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0" name="Text Box 38"/>
            <p:cNvSpPr>
              <a:spLocks noChangeArrowheads="1"/>
            </p:cNvSpPr>
            <p:nvPr/>
          </p:nvSpPr>
          <p:spPr bwMode="auto">
            <a:xfrm>
              <a:off x="1358900" y="22372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41" name="Text Box 39"/>
            <p:cNvSpPr>
              <a:spLocks noChangeArrowheads="1"/>
            </p:cNvSpPr>
            <p:nvPr/>
          </p:nvSpPr>
          <p:spPr bwMode="auto">
            <a:xfrm>
              <a:off x="1358900" y="26515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2" name="Text Box 40"/>
            <p:cNvSpPr>
              <a:spLocks noChangeArrowheads="1"/>
            </p:cNvSpPr>
            <p:nvPr/>
          </p:nvSpPr>
          <p:spPr bwMode="auto">
            <a:xfrm>
              <a:off x="2163763" y="1607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4843" name="Text Box 41"/>
            <p:cNvSpPr>
              <a:spLocks noChangeArrowheads="1"/>
            </p:cNvSpPr>
            <p:nvPr/>
          </p:nvSpPr>
          <p:spPr bwMode="auto">
            <a:xfrm>
              <a:off x="2163763" y="5735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4844" name="Text Box 42"/>
            <p:cNvSpPr>
              <a:spLocks noChangeArrowheads="1"/>
            </p:cNvSpPr>
            <p:nvPr/>
          </p:nvSpPr>
          <p:spPr bwMode="auto">
            <a:xfrm>
              <a:off x="2163763" y="9878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5" name="Text Box 43"/>
            <p:cNvSpPr>
              <a:spLocks noChangeArrowheads="1"/>
            </p:cNvSpPr>
            <p:nvPr/>
          </p:nvSpPr>
          <p:spPr bwMode="auto">
            <a:xfrm>
              <a:off x="2163763" y="140218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6" name="Text Box 44"/>
            <p:cNvSpPr>
              <a:spLocks noChangeArrowheads="1"/>
            </p:cNvSpPr>
            <p:nvPr/>
          </p:nvSpPr>
          <p:spPr bwMode="auto">
            <a:xfrm>
              <a:off x="2163763" y="181652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4847" name="Text Box 45"/>
            <p:cNvSpPr>
              <a:spLocks noChangeArrowheads="1"/>
            </p:cNvSpPr>
            <p:nvPr/>
          </p:nvSpPr>
          <p:spPr bwMode="auto">
            <a:xfrm>
              <a:off x="2163763" y="2230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48" name="Text Box 46"/>
            <p:cNvSpPr>
              <a:spLocks noChangeArrowheads="1"/>
            </p:cNvSpPr>
            <p:nvPr/>
          </p:nvSpPr>
          <p:spPr bwMode="auto">
            <a:xfrm>
              <a:off x="2163763" y="2645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49" name="Line 47"/>
            <p:cNvSpPr>
              <a:spLocks noChangeShapeType="1"/>
            </p:cNvSpPr>
            <p:nvPr/>
          </p:nvSpPr>
          <p:spPr bwMode="auto">
            <a:xfrm>
              <a:off x="233363" y="32486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34851" name="Text Box 49"/>
          <p:cNvSpPr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2" name="Text Box 50"/>
          <p:cNvSpPr>
            <a:spLocks noChangeArrowheads="1"/>
          </p:cNvSpPr>
          <p:nvPr/>
        </p:nvSpPr>
        <p:spPr bwMode="auto">
          <a:xfrm>
            <a:off x="7388225" y="1557338"/>
            <a:ext cx="7270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6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3" name="Rectangle 51"/>
          <p:cNvSpPr>
            <a:spLocks noChangeArrowheads="1"/>
          </p:cNvSpPr>
          <p:nvPr/>
        </p:nvSpPr>
        <p:spPr bwMode="auto">
          <a:xfrm>
            <a:off x="107950" y="-20638"/>
            <a:ext cx="777240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注意指针变量的运算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4854" name="Text Box 52"/>
          <p:cNvSpPr>
            <a:spLocks noChangeArrowheads="1"/>
          </p:cNvSpPr>
          <p:nvPr/>
        </p:nvSpPr>
        <p:spPr bwMode="auto">
          <a:xfrm>
            <a:off x="1403350" y="4941888"/>
            <a:ext cx="6408738" cy="7080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如果将程序中的</a:t>
            </a:r>
            <a:r>
              <a:rPr lang="en-US" sz="2000" b="1">
                <a:solidFill>
                  <a:srgbClr val="0000FF"/>
                </a:solidFill>
                <a:sym typeface="Arial" pitchFamily="34" charset="0"/>
              </a:rPr>
              <a:t>y=(*--p)++;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改为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y=(*p++)++;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 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printf(“y=%d,*p=%d,a[1]=%d  ”,y,*p,a[1]);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的结果为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</a:t>
            </a:r>
            <a:endParaRPr lang="zh-CN" altLang="en-US"/>
          </a:p>
        </p:txBody>
      </p:sp>
      <p:sp>
        <p:nvSpPr>
          <p:cNvPr id="34855" name="AutoShape 53"/>
          <p:cNvSpPr>
            <a:spLocks noChangeArrowheads="1"/>
          </p:cNvSpPr>
          <p:nvPr/>
        </p:nvSpPr>
        <p:spPr bwMode="auto">
          <a:xfrm>
            <a:off x="468313" y="4868863"/>
            <a:ext cx="792162" cy="431800"/>
          </a:xfrm>
          <a:prstGeom prst="flowChartAlternateProcess">
            <a:avLst/>
          </a:prstGeom>
          <a:solidFill>
            <a:schemeClr val="hlink"/>
          </a:solidFill>
          <a:ln w="9525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华文行楷" pitchFamily="2" charset="-122"/>
              </a:rPr>
              <a:t>思考</a:t>
            </a:r>
            <a:endParaRPr lang="zh-CN" altLang="en-US"/>
          </a:p>
        </p:txBody>
      </p:sp>
      <p:sp>
        <p:nvSpPr>
          <p:cNvPr id="34856" name="Text Box 54"/>
          <p:cNvSpPr>
            <a:spLocks noChangeArrowheads="1"/>
          </p:cNvSpPr>
          <p:nvPr/>
        </p:nvSpPr>
        <p:spPr bwMode="auto">
          <a:xfrm>
            <a:off x="508000" y="5805488"/>
            <a:ext cx="2119313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y=8 ,*p=7, a[1]=9</a:t>
            </a:r>
            <a:endParaRPr lang="zh-CN" altLang="en-US"/>
          </a:p>
        </p:txBody>
      </p:sp>
      <p:grpSp>
        <p:nvGrpSpPr>
          <p:cNvPr id="34857" name="Group 5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4858" name="Text Box 5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4859" name="Freeform 5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0" name="矩形 2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，后自增</a:t>
            </a:r>
            <a:endParaRPr lang="zh-CN" altLang="en-US"/>
          </a:p>
        </p:txBody>
      </p:sp>
      <p:sp>
        <p:nvSpPr>
          <p:cNvPr id="34861" name="Text Box 54"/>
          <p:cNvSpPr>
            <a:spLocks noChangeArrowheads="1"/>
          </p:cNvSpPr>
          <p:nvPr/>
        </p:nvSpPr>
        <p:spPr bwMode="auto">
          <a:xfrm>
            <a:off x="2700338" y="5745163"/>
            <a:ext cx="6213475" cy="8620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y=(*p++)++=(*(p++))++;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 y = (*p)++; y = (*p); (*p)++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；</a:t>
            </a: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p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自增；</a:t>
            </a:r>
            <a:endParaRPr lang="en-US" sz="2000" b="1">
              <a:solidFill>
                <a:srgbClr val="A50021"/>
              </a:solidFill>
              <a:sym typeface="Arial" pitchFamily="34" charset="0"/>
            </a:endParaRPr>
          </a:p>
        </p:txBody>
      </p:sp>
      <p:sp>
        <p:nvSpPr>
          <p:cNvPr id="34862" name="矩形 3"/>
          <p:cNvSpPr>
            <a:spLocks noChangeArrowheads="1"/>
          </p:cNvSpPr>
          <p:nvPr/>
        </p:nvSpPr>
        <p:spPr bwMode="auto">
          <a:xfrm>
            <a:off x="827088" y="4005263"/>
            <a:ext cx="50577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y = (*--p)++ = (*(--p))++;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自减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y=(*p)++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(*p)++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 autoUpdateAnimBg="0"/>
      <p:bldP spid="34820" grpId="0" bldLvl="0" animBg="1" autoUpdateAnimBg="0"/>
      <p:bldP spid="34852" grpId="0" bldLvl="0" animBg="1" autoUpdateAnimBg="0"/>
      <p:bldP spid="34854" grpId="0" bldLvl="0" animBg="1" autoUpdateAnimBg="0"/>
      <p:bldP spid="34855" grpId="0" bldLvl="0" animBg="1" autoUpdateAnimBg="0"/>
      <p:bldP spid="34856" grpId="0" bldLvl="0" animBg="1" autoUpdateAnimBg="0"/>
      <p:bldP spid="34861" grpId="0" bldLvl="0" animBg="1" autoUpdateAnimBg="0"/>
      <p:bldP spid="3486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0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x;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t,*i,*j,*p,m=(n-1)/2;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一级指针变量与一维数组的关系</a:t>
            </a:r>
            <a: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B9E1CBA-1EBF-4169-8C39-B5FB66FD1DD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1988" name="Text Box 16"/>
          <p:cNvSpPr>
            <a:spLocks noChangeArrowheads="1"/>
          </p:cNvSpPr>
          <p:nvPr/>
        </p:nvSpPr>
        <p:spPr bwMode="auto">
          <a:xfrm>
            <a:off x="411162" y="1358901"/>
            <a:ext cx="57451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回顾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维数组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: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表示数组的首地址，即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array[0]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的地址；</a:t>
            </a:r>
          </a:p>
          <a:p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array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是地址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常量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array[10];</a:t>
            </a:r>
          </a:p>
          <a:p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array;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或者</a:t>
            </a:r>
            <a:endParaRPr lang="en-US" altLang="zh-CN" sz="2000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&amp;array[0];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</p:txBody>
      </p:sp>
      <p:grpSp>
        <p:nvGrpSpPr>
          <p:cNvPr id="41989" name="Group 17"/>
          <p:cNvGrpSpPr>
            <a:grpSpLocks/>
          </p:cNvGrpSpPr>
          <p:nvPr/>
        </p:nvGrpSpPr>
        <p:grpSpPr bwMode="auto">
          <a:xfrm>
            <a:off x="6294438" y="979488"/>
            <a:ext cx="2578100" cy="3711575"/>
            <a:chOff x="0" y="0"/>
            <a:chExt cx="1624" cy="2338"/>
          </a:xfrm>
        </p:grpSpPr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668" y="227"/>
              <a:ext cx="834" cy="21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1991" name="Line 19"/>
            <p:cNvSpPr>
              <a:spLocks noChangeShapeType="1"/>
            </p:cNvSpPr>
            <p:nvPr/>
          </p:nvSpPr>
          <p:spPr bwMode="auto">
            <a:xfrm>
              <a:off x="668" y="42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20"/>
            <p:cNvSpPr>
              <a:spLocks noChangeShapeType="1"/>
            </p:cNvSpPr>
            <p:nvPr/>
          </p:nvSpPr>
          <p:spPr bwMode="auto">
            <a:xfrm>
              <a:off x="668" y="639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21"/>
            <p:cNvSpPr>
              <a:spLocks noChangeShapeType="1"/>
            </p:cNvSpPr>
            <p:nvPr/>
          </p:nvSpPr>
          <p:spPr bwMode="auto">
            <a:xfrm>
              <a:off x="668" y="85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668" y="1064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668" y="127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668" y="1490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668" y="1702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6"/>
            <p:cNvSpPr>
              <a:spLocks noChangeShapeType="1"/>
            </p:cNvSpPr>
            <p:nvPr/>
          </p:nvSpPr>
          <p:spPr bwMode="auto">
            <a:xfrm>
              <a:off x="668" y="1915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668" y="2128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335" y="330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29"/>
            <p:cNvSpPr>
              <a:spLocks noChangeArrowheads="1"/>
            </p:cNvSpPr>
            <p:nvPr/>
          </p:nvSpPr>
          <p:spPr bwMode="auto">
            <a:xfrm>
              <a:off x="0" y="159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array</a:t>
              </a:r>
              <a:endParaRPr lang="zh-CN" altLang="en-US"/>
            </a:p>
          </p:txBody>
        </p:sp>
        <p:sp>
          <p:nvSpPr>
            <p:cNvPr id="42002" name="Text Box 30"/>
            <p:cNvSpPr>
              <a:spLocks noChangeArrowheads="1"/>
            </p:cNvSpPr>
            <p:nvPr/>
          </p:nvSpPr>
          <p:spPr bwMode="auto">
            <a:xfrm>
              <a:off x="622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array[10];</a:t>
              </a:r>
              <a:endParaRPr lang="zh-CN" altLang="en-US"/>
            </a:p>
          </p:txBody>
        </p:sp>
      </p:grpSp>
      <p:sp>
        <p:nvSpPr>
          <p:cNvPr id="42003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指针与二维数组</a:t>
            </a:r>
            <a:endParaRPr lang="zh-CN" altLang="en-US"/>
          </a:p>
        </p:txBody>
      </p: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2005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2006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8" name="Line 28"/>
          <p:cNvSpPr>
            <a:spLocks noChangeShapeType="1"/>
          </p:cNvSpPr>
          <p:nvPr/>
        </p:nvSpPr>
        <p:spPr bwMode="auto">
          <a:xfrm>
            <a:off x="6759575" y="3844925"/>
            <a:ext cx="5302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Text Box 29"/>
          <p:cNvSpPr>
            <a:spLocks noChangeArrowheads="1"/>
          </p:cNvSpPr>
          <p:nvPr/>
        </p:nvSpPr>
        <p:spPr bwMode="auto">
          <a:xfrm>
            <a:off x="6227763" y="3429000"/>
            <a:ext cx="925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array+i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593127"/>
            <a:ext cx="16692390" cy="8956298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a[3][3]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a[][3]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不方便 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a,int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等效 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{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{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由于参数说明为一维数组，因此下面语句会出错。 </a:t>
            </a:r>
          </a:p>
          <a:p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][j]); // Error: subscripted value is neither array nor pointer 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一维数组与二维数组的关系，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  --&gt; 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][j]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main()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for(p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=&amp;a[0][0];p&lt;&amp;a[0][0]+12;p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  ",*p);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420938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int  i;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2884488"/>
            <a:ext cx="3543300" cy="400050"/>
            <a:chOff x="0" y="0"/>
            <a:chExt cx="2232" cy="252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2" y="0"/>
              <a:ext cx="1" cy="252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644900"/>
            <a:ext cx="3829050" cy="419100"/>
            <a:chOff x="0" y="0"/>
            <a:chExt cx="2412" cy="26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0"/>
              <a:ext cx="1" cy="26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{      putchar(string[0]);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5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915988" y="663575"/>
            <a:ext cx="6162675" cy="1225550"/>
          </a:xfrm>
          <a:prstGeom prst="wedgeRectCallout">
            <a:avLst>
              <a:gd name="adj1" fmla="val -3560"/>
              <a:gd name="adj2" fmla="val 105694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char  *string;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string=“I love China!”;</a:t>
            </a:r>
            <a:endParaRPr lang="zh-CN" altLang="en-US"/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590800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00"/>
            <a:ext cx="4806950" cy="40957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printf("string_a=%s\n 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copy_string(a,b);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printf("\nstring_a=%s\nstring_b=%s\n",a,b);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57347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7348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57349" name="Rectangle 15"/>
          <p:cNvSpPr>
            <a:spLocks noChangeArrowheads="1"/>
          </p:cNvSpPr>
          <p:nvPr/>
        </p:nvSpPr>
        <p:spPr bwMode="auto">
          <a:xfrm>
            <a:off x="-28575" y="836613"/>
            <a:ext cx="91011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函数指针：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函数在编译时被分配的入口地址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用函数名表示</a:t>
            </a:r>
            <a:endParaRPr lang="zh-CN" altLang="en-US"/>
          </a:p>
        </p:txBody>
      </p:sp>
      <p:grpSp>
        <p:nvGrpSpPr>
          <p:cNvPr id="57350" name="Group 16"/>
          <p:cNvGrpSpPr>
            <a:grpSpLocks/>
          </p:cNvGrpSpPr>
          <p:nvPr/>
        </p:nvGrpSpPr>
        <p:grpSpPr bwMode="auto">
          <a:xfrm>
            <a:off x="6826250" y="1484313"/>
            <a:ext cx="2066925" cy="3659187"/>
            <a:chOff x="0" y="0"/>
            <a:chExt cx="1302" cy="2305"/>
          </a:xfrm>
        </p:grpSpPr>
        <p:sp>
          <p:nvSpPr>
            <p:cNvPr id="57351" name="Rectangle 17"/>
            <p:cNvSpPr>
              <a:spLocks noChangeArrowheads="1"/>
            </p:cNvSpPr>
            <p:nvPr/>
          </p:nvSpPr>
          <p:spPr bwMode="auto">
            <a:xfrm>
              <a:off x="468" y="194"/>
              <a:ext cx="834" cy="21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7352" name="Line 18"/>
            <p:cNvSpPr>
              <a:spLocks noChangeShapeType="1"/>
            </p:cNvSpPr>
            <p:nvPr/>
          </p:nvSpPr>
          <p:spPr bwMode="auto">
            <a:xfrm>
              <a:off x="468" y="394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3" name="Line 19"/>
            <p:cNvSpPr>
              <a:spLocks noChangeShapeType="1"/>
            </p:cNvSpPr>
            <p:nvPr/>
          </p:nvSpPr>
          <p:spPr bwMode="auto">
            <a:xfrm>
              <a:off x="468" y="606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20"/>
            <p:cNvSpPr>
              <a:spLocks noChangeShapeType="1"/>
            </p:cNvSpPr>
            <p:nvPr/>
          </p:nvSpPr>
          <p:spPr bwMode="auto">
            <a:xfrm>
              <a:off x="468" y="819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Line 21"/>
            <p:cNvSpPr>
              <a:spLocks noChangeShapeType="1"/>
            </p:cNvSpPr>
            <p:nvPr/>
          </p:nvSpPr>
          <p:spPr bwMode="auto">
            <a:xfrm>
              <a:off x="468" y="1031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22"/>
            <p:cNvSpPr>
              <a:spLocks noChangeShapeType="1"/>
            </p:cNvSpPr>
            <p:nvPr/>
          </p:nvSpPr>
          <p:spPr bwMode="auto">
            <a:xfrm>
              <a:off x="468" y="1244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23"/>
            <p:cNvSpPr>
              <a:spLocks noChangeShapeType="1"/>
            </p:cNvSpPr>
            <p:nvPr/>
          </p:nvSpPr>
          <p:spPr bwMode="auto">
            <a:xfrm>
              <a:off x="468" y="1457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Line 24"/>
            <p:cNvSpPr>
              <a:spLocks noChangeShapeType="1"/>
            </p:cNvSpPr>
            <p:nvPr/>
          </p:nvSpPr>
          <p:spPr bwMode="auto">
            <a:xfrm>
              <a:off x="468" y="2095"/>
              <a:ext cx="8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Line 25"/>
            <p:cNvSpPr>
              <a:spLocks noChangeShapeType="1"/>
            </p:cNvSpPr>
            <p:nvPr/>
          </p:nvSpPr>
          <p:spPr bwMode="auto">
            <a:xfrm>
              <a:off x="135" y="205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max</a:t>
              </a:r>
              <a:endParaRPr lang="zh-CN" altLang="en-US"/>
            </a:p>
          </p:txBody>
        </p:sp>
        <p:sp>
          <p:nvSpPr>
            <p:cNvPr id="57361" name="Text Box 27"/>
            <p:cNvSpPr>
              <a:spLocks noChangeArrowheads="1"/>
            </p:cNvSpPr>
            <p:nvPr/>
          </p:nvSpPr>
          <p:spPr bwMode="auto">
            <a:xfrm>
              <a:off x="99" y="155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7362" name="Text Box 28"/>
            <p:cNvSpPr>
              <a:spLocks noChangeArrowheads="1"/>
            </p:cNvSpPr>
            <p:nvPr/>
          </p:nvSpPr>
          <p:spPr bwMode="auto">
            <a:xfrm>
              <a:off x="781" y="154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57363" name="Text Box 29"/>
            <p:cNvSpPr>
              <a:spLocks noChangeArrowheads="1"/>
            </p:cNvSpPr>
            <p:nvPr/>
          </p:nvSpPr>
          <p:spPr bwMode="auto">
            <a:xfrm>
              <a:off x="663" y="189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指令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57364" name="Text Box 30"/>
            <p:cNvSpPr>
              <a:spLocks noChangeArrowheads="1"/>
            </p:cNvSpPr>
            <p:nvPr/>
          </p:nvSpPr>
          <p:spPr bwMode="auto">
            <a:xfrm>
              <a:off x="670" y="39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指令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</p:grpSp>
      <p:sp>
        <p:nvSpPr>
          <p:cNvPr id="57365" name="Rectangle 31"/>
          <p:cNvSpPr>
            <a:spLocks noChangeArrowheads="1"/>
          </p:cNvSpPr>
          <p:nvPr/>
        </p:nvSpPr>
        <p:spPr bwMode="auto">
          <a:xfrm>
            <a:off x="-101600" y="4437063"/>
            <a:ext cx="88265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函数指针变量赋值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如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p=max;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7366" name="AutoShape 32"/>
          <p:cNvSpPr>
            <a:spLocks noChangeArrowheads="1"/>
          </p:cNvSpPr>
          <p:nvPr/>
        </p:nvSpPr>
        <p:spPr bwMode="auto">
          <a:xfrm>
            <a:off x="3613150" y="1854200"/>
            <a:ext cx="3267075" cy="495300"/>
          </a:xfrm>
          <a:prstGeom prst="wedgeRectCallout">
            <a:avLst>
              <a:gd name="adj1" fmla="val -48616"/>
              <a:gd name="adj2" fmla="val 74907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函数返回值的数据类型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7367" name="AutoShape 33"/>
          <p:cNvSpPr>
            <a:spLocks noChangeArrowheads="1"/>
          </p:cNvSpPr>
          <p:nvPr/>
        </p:nvSpPr>
        <p:spPr bwMode="auto">
          <a:xfrm>
            <a:off x="2374900" y="3373438"/>
            <a:ext cx="4791075" cy="860425"/>
          </a:xfrm>
          <a:prstGeom prst="wedgeRectCallout">
            <a:avLst>
              <a:gd name="adj1" fmla="val 4861"/>
              <a:gd name="adj2" fmla="val -111333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专门存放函数入口地址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可指向返回值类型相同的不同函数</a:t>
            </a:r>
            <a:endParaRPr lang="zh-CN" altLang="en-US"/>
          </a:p>
        </p:txBody>
      </p:sp>
      <p:sp>
        <p:nvSpPr>
          <p:cNvPr id="57368" name="Rectangle 34"/>
          <p:cNvSpPr>
            <a:spLocks noChangeArrowheads="1"/>
          </p:cNvSpPr>
          <p:nvPr/>
        </p:nvSpPr>
        <p:spPr bwMode="auto">
          <a:xfrm>
            <a:off x="0" y="1700213"/>
            <a:ext cx="856615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指向函数的指针变量</a:t>
            </a:r>
          </a:p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定义形式：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(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指针变量名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)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( )</a:t>
            </a:r>
            <a:endParaRPr lang="zh-CN" altLang="en-US">
              <a:solidFill>
                <a:schemeClr val="tx2"/>
              </a:solidFill>
              <a:sym typeface="Arial" pitchFamily="34" charset="0"/>
            </a:endParaRPr>
          </a:p>
          <a:p>
            <a:pPr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如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(*p)( );</a:t>
            </a:r>
          </a:p>
        </p:txBody>
      </p:sp>
      <p:sp>
        <p:nvSpPr>
          <p:cNvPr id="57369" name="Rectangle 36"/>
          <p:cNvSpPr>
            <a:spLocks noChangeArrowheads="1"/>
          </p:cNvSpPr>
          <p:nvPr/>
        </p:nvSpPr>
        <p:spPr bwMode="auto">
          <a:xfrm>
            <a:off x="565150" y="5143500"/>
            <a:ext cx="842645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函数调用形式：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c=max(a,b);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c=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(*p)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(a,b);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0" lvl="2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对函数指针变量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n, p++, p--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无意义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( )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不能省：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(*p)()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*p()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不同，后者说明返回指针类型的函数</a:t>
            </a:r>
          </a:p>
          <a:p>
            <a:pPr marL="0"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7370" name="Rectangle 45"/>
          <p:cNvSpPr>
            <a:spLocks noChangeArrowheads="1"/>
          </p:cNvSpPr>
          <p:nvPr/>
        </p:nvSpPr>
        <p:spPr bwMode="auto">
          <a:xfrm>
            <a:off x="1619250" y="188913"/>
            <a:ext cx="5257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§8.5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指针与函数</a:t>
            </a:r>
            <a:endParaRPr lang="zh-CN" altLang="en-US"/>
          </a:p>
        </p:txBody>
      </p:sp>
      <p:grpSp>
        <p:nvGrpSpPr>
          <p:cNvPr id="57371" name="Group 4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7372" name="Text Box 4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7373" name="Freeform 4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5" grpId="0" build="p" bldLvl="5" autoUpdateAnimBg="0"/>
      <p:bldP spid="57366" grpId="0" bldLvl="0" animBg="1" autoUpdateAnimBg="0"/>
      <p:bldP spid="57367" grpId="0" bldLvl="0" animBg="1" autoUpdateAnimBg="0"/>
      <p:bldP spid="57369" grpId="0" build="p" bldLvl="5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6AC67A2F-E760-4AB2-9170-6AA7ACD8A18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46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58371" name="Group 6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58372" name="Group 7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58373" name="Rectangle 8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8374" name="AutoShape 9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58375" name="Text Box 10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58376" name="Text Box 17"/>
          <p:cNvSpPr>
            <a:spLocks noChangeArrowheads="1"/>
          </p:cNvSpPr>
          <p:nvPr/>
        </p:nvSpPr>
        <p:spPr bwMode="auto">
          <a:xfrm>
            <a:off x="300038" y="800100"/>
            <a:ext cx="795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用函数指针变量作参数，求最大值、最小值和两数之和</a:t>
            </a:r>
            <a:endParaRPr lang="zh-CN" altLang="en-US"/>
          </a:p>
        </p:txBody>
      </p:sp>
      <p:grpSp>
        <p:nvGrpSpPr>
          <p:cNvPr id="58377" name="Group 18"/>
          <p:cNvGrpSpPr>
            <a:grpSpLocks/>
          </p:cNvGrpSpPr>
          <p:nvPr/>
        </p:nvGrpSpPr>
        <p:grpSpPr bwMode="auto">
          <a:xfrm>
            <a:off x="441325" y="1320800"/>
            <a:ext cx="7646988" cy="5241925"/>
            <a:chOff x="0" y="0"/>
            <a:chExt cx="4817" cy="3302"/>
          </a:xfrm>
        </p:grpSpPr>
        <p:sp>
          <p:nvSpPr>
            <p:cNvPr id="58378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2923" cy="3302"/>
            </a:xfrm>
            <a:prstGeom prst="rect">
              <a:avLst/>
            </a:prstGeom>
            <a:solidFill>
              <a:srgbClr val="E1FFF7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int a,b,max(int,int),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min(int,int),add(int,int);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void process(int,int,int (*fun)());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scanf("%d,%d",&amp;a,&amp;b);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process(a,b,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max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process(a,b,</a:t>
              </a:r>
              <a:r>
                <a:rPr lang="en-US">
                  <a:solidFill>
                    <a:srgbClr val="339933"/>
                  </a:solidFill>
                  <a:sym typeface="Arial" pitchFamily="34" charset="0"/>
                </a:rPr>
                <a:t>min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process(a,b,</a:t>
              </a:r>
              <a:r>
                <a:rPr lang="en-US">
                  <a:solidFill>
                    <a:srgbClr val="FF9900"/>
                  </a:solidFill>
                  <a:sym typeface="Arial" pitchFamily="34" charset="0"/>
                </a:rPr>
                <a:t>add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void process(int x,int y,</a:t>
              </a:r>
              <a:r>
                <a:rPr lang="en-US" b="1">
                  <a:solidFill>
                    <a:schemeClr val="accent2"/>
                  </a:solidFill>
                  <a:sym typeface="Arial" pitchFamily="34" charset="0"/>
                </a:rPr>
                <a:t>int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 </a:t>
              </a:r>
              <a:r>
                <a:rPr lang="en-US" b="1">
                  <a:solidFill>
                    <a:schemeClr val="accent2"/>
                  </a:solidFill>
                  <a:sym typeface="Arial" pitchFamily="34" charset="0"/>
                </a:rPr>
                <a:t>(*fun)())</a:t>
              </a:r>
              <a:endParaRPr lang="en-US" b="1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int result;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result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=(*fun)(x,y);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printf("%d\n",result);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8379" name="Text Box 20"/>
            <p:cNvSpPr>
              <a:spLocks noChangeArrowheads="1"/>
            </p:cNvSpPr>
            <p:nvPr/>
          </p:nvSpPr>
          <p:spPr bwMode="auto">
            <a:xfrm>
              <a:off x="3120" y="8"/>
              <a:ext cx="1697" cy="2842"/>
            </a:xfrm>
            <a:prstGeom prst="rect">
              <a:avLst/>
            </a:prstGeom>
            <a:solidFill>
              <a:srgbClr val="E1FFF7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int max(int x,int y)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printf(“max=”);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return(x&gt;y?x:y);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int min(int x,int y)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 printf(“min=”);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return(x&lt;y?x:y);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int add(int x,int y)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printf(“sum=”); 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return(x+y);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58380" name="Group 24"/>
          <p:cNvGrpSpPr>
            <a:grpSpLocks/>
          </p:cNvGrpSpPr>
          <p:nvPr/>
        </p:nvGrpSpPr>
        <p:grpSpPr bwMode="auto">
          <a:xfrm>
            <a:off x="2933700" y="3219450"/>
            <a:ext cx="2533650" cy="2362200"/>
            <a:chOff x="0" y="0"/>
            <a:chExt cx="1596" cy="1488"/>
          </a:xfrm>
        </p:grpSpPr>
        <p:sp>
          <p:nvSpPr>
            <p:cNvPr id="58381" name="Line 25"/>
            <p:cNvSpPr>
              <a:spLocks noChangeShapeType="1"/>
            </p:cNvSpPr>
            <p:nvPr/>
          </p:nvSpPr>
          <p:spPr bwMode="auto">
            <a:xfrm>
              <a:off x="0" y="432"/>
              <a:ext cx="576" cy="576"/>
            </a:xfrm>
            <a:prstGeom prst="line">
              <a:avLst/>
            </a:prstGeom>
            <a:noFill/>
            <a:ln w="38100" cmpd="sng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2" name="Line 26"/>
            <p:cNvSpPr>
              <a:spLocks noChangeShapeType="1"/>
            </p:cNvSpPr>
            <p:nvPr/>
          </p:nvSpPr>
          <p:spPr bwMode="auto">
            <a:xfrm flipV="1">
              <a:off x="216" y="0"/>
              <a:ext cx="1380" cy="1488"/>
            </a:xfrm>
            <a:prstGeom prst="line">
              <a:avLst/>
            </a:prstGeom>
            <a:noFill/>
            <a:ln w="38100" cmpd="sng">
              <a:solidFill>
                <a:srgbClr val="339933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383" name="Group 27"/>
          <p:cNvGrpSpPr>
            <a:grpSpLocks/>
          </p:cNvGrpSpPr>
          <p:nvPr/>
        </p:nvGrpSpPr>
        <p:grpSpPr bwMode="auto">
          <a:xfrm>
            <a:off x="2838450" y="4171950"/>
            <a:ext cx="2781300" cy="1447800"/>
            <a:chOff x="0" y="0"/>
            <a:chExt cx="1752" cy="912"/>
          </a:xfrm>
        </p:grpSpPr>
        <p:sp>
          <p:nvSpPr>
            <p:cNvPr id="58384" name="Line 28"/>
            <p:cNvSpPr>
              <a:spLocks noChangeShapeType="1"/>
            </p:cNvSpPr>
            <p:nvPr/>
          </p:nvSpPr>
          <p:spPr bwMode="auto">
            <a:xfrm>
              <a:off x="0" y="0"/>
              <a:ext cx="792" cy="38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5" name="Line 29"/>
            <p:cNvSpPr>
              <a:spLocks noChangeShapeType="1"/>
            </p:cNvSpPr>
            <p:nvPr/>
          </p:nvSpPr>
          <p:spPr bwMode="auto">
            <a:xfrm flipV="1">
              <a:off x="276" y="300"/>
              <a:ext cx="1476" cy="612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386" name="Rectangle 31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用函数指针变量作函数参数</a:t>
            </a:r>
            <a:endParaRPr lang="zh-CN" altLang="en-US"/>
          </a:p>
        </p:txBody>
      </p:sp>
      <p:grpSp>
        <p:nvGrpSpPr>
          <p:cNvPr id="58387" name="Group 3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8388" name="Text Box 3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8389" name="Freeform 3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390" name="Group 21"/>
          <p:cNvGrpSpPr>
            <a:grpSpLocks/>
          </p:cNvGrpSpPr>
          <p:nvPr/>
        </p:nvGrpSpPr>
        <p:grpSpPr bwMode="auto">
          <a:xfrm>
            <a:off x="2914650" y="1657350"/>
            <a:ext cx="2571750" cy="3962400"/>
            <a:chOff x="0" y="0"/>
            <a:chExt cx="1620" cy="2496"/>
          </a:xfrm>
        </p:grpSpPr>
        <p:sp>
          <p:nvSpPr>
            <p:cNvPr id="58391" name="Line 22"/>
            <p:cNvSpPr>
              <a:spLocks noChangeShapeType="1"/>
            </p:cNvSpPr>
            <p:nvPr/>
          </p:nvSpPr>
          <p:spPr bwMode="auto">
            <a:xfrm>
              <a:off x="0" y="1176"/>
              <a:ext cx="792" cy="792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2" name="Line 23"/>
            <p:cNvSpPr>
              <a:spLocks noChangeShapeType="1"/>
            </p:cNvSpPr>
            <p:nvPr/>
          </p:nvSpPr>
          <p:spPr bwMode="auto">
            <a:xfrm flipV="1">
              <a:off x="240" y="0"/>
              <a:ext cx="1380" cy="249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5"/>
          <p:cNvSpPr>
            <a:spLocks noChangeArrowheads="1"/>
          </p:cNvSpPr>
          <p:nvPr/>
        </p:nvSpPr>
        <p:spPr bwMode="auto">
          <a:xfrm>
            <a:off x="250825" y="1844675"/>
            <a:ext cx="8636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44513" indent="87313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函数定义形式：</a:t>
            </a:r>
          </a:p>
          <a:p>
            <a:pPr marL="1497013" lvl="2" indent="-22066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类型标识符  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函数名</a:t>
            </a:r>
            <a:r>
              <a:rPr 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参数表</a:t>
            </a:r>
            <a:r>
              <a:rPr 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1497013" lvl="2" indent="-22066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</a:t>
            </a:r>
            <a:r>
              <a:rPr 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  *f(int  x, int y)</a:t>
            </a:r>
            <a:endParaRPr lang="en-US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9395" name="Rectangle 56"/>
          <p:cNvSpPr>
            <a:spLocks noChangeArrowheads="1"/>
          </p:cNvSpPr>
          <p:nvPr/>
        </p:nvSpPr>
        <p:spPr bwMode="auto">
          <a:xfrm>
            <a:off x="0" y="6207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返回指针值的函数</a:t>
            </a:r>
            <a:endParaRPr lang="zh-CN" altLang="en-US"/>
          </a:p>
        </p:txBody>
      </p:sp>
      <p:grpSp>
        <p:nvGrpSpPr>
          <p:cNvPr id="59396" name="Group 5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9397" name="Text Box 5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9398" name="Freeform 5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9" name="AutoShape 17"/>
          <p:cNvSpPr>
            <a:spLocks noChangeArrowheads="1"/>
          </p:cNvSpPr>
          <p:nvPr/>
        </p:nvSpPr>
        <p:spPr bwMode="auto">
          <a:xfrm>
            <a:off x="1189038" y="4076700"/>
            <a:ext cx="4525962" cy="1065213"/>
          </a:xfrm>
          <a:prstGeom prst="cloudCallout">
            <a:avLst>
              <a:gd name="adj1" fmla="val -56324"/>
              <a:gd name="adj2" fmla="val -43088"/>
            </a:avLst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不能返回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形参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局部变量</a:t>
            </a:r>
            <a:endParaRPr lang="zh-CN" altLang="en-US" sz="2000" b="1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的</a:t>
            </a:r>
            <a:r>
              <a:rPr lang="zh-CN" altLang="en-US" sz="2000" b="1">
                <a:solidFill>
                  <a:schemeClr val="accent2"/>
                </a:solidFill>
                <a:sym typeface="Arial" pitchFamily="34" charset="0"/>
              </a:rPr>
              <a:t>地址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作函数返回值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6"/>
          <p:cNvSpPr>
            <a:spLocks noChangeArrowheads="1"/>
          </p:cNvSpPr>
          <p:nvPr/>
        </p:nvSpPr>
        <p:spPr bwMode="auto">
          <a:xfrm>
            <a:off x="528638" y="45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0419" name="Group 18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0" y="0"/>
            <a:chExt cx="1744" cy="3196"/>
          </a:xfrm>
        </p:grpSpPr>
        <p:sp>
          <p:nvSpPr>
            <p:cNvPr id="60420" name="Text Box 19"/>
            <p:cNvSpPr>
              <a:spLocks noChangeArrowheads="1"/>
            </p:cNvSpPr>
            <p:nvPr/>
          </p:nvSpPr>
          <p:spPr bwMode="auto">
            <a:xfrm>
              <a:off x="0" y="1504"/>
              <a:ext cx="1706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f1(int *x,int 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if(*x&gt;*y)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0421" name="Text Box 20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p=f1(&amp;a, &amp;b);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60422" name="Group 21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0" y="0"/>
            <a:chExt cx="1649" cy="2914"/>
          </a:xfrm>
        </p:grpSpPr>
        <p:sp>
          <p:nvSpPr>
            <p:cNvPr id="60423" name="Text Box 22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0424" name="Freeform 23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Freeform 24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Rectangle 25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0427" name="Line 26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8" name="Line 27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9" name="Line 28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Line 29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30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Line 31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Line 32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Line 33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Text Box 34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0436" name="Line 35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37" name="Group 36"/>
            <p:cNvGrpSpPr>
              <a:grpSpLocks/>
            </p:cNvGrpSpPr>
            <p:nvPr/>
          </p:nvGrpSpPr>
          <p:grpSpPr bwMode="auto">
            <a:xfrm>
              <a:off x="0" y="328"/>
              <a:ext cx="472" cy="1464"/>
              <a:chOff x="0" y="0"/>
              <a:chExt cx="472" cy="1464"/>
            </a:xfrm>
          </p:grpSpPr>
          <p:sp>
            <p:nvSpPr>
              <p:cNvPr id="60438" name="Text Box 37"/>
              <p:cNvSpPr>
                <a:spLocks noChangeArrowheads="1"/>
              </p:cNvSpPr>
              <p:nvPr/>
            </p:nvSpPr>
            <p:spPr bwMode="auto">
              <a:xfrm>
                <a:off x="18" y="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60439" name="Text Box 38"/>
              <p:cNvSpPr>
                <a:spLocks noChangeArrowheads="1"/>
              </p:cNvSpPr>
              <p:nvPr/>
            </p:nvSpPr>
            <p:spPr bwMode="auto">
              <a:xfrm>
                <a:off x="19" y="97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60440" name="Text Box 39"/>
              <p:cNvSpPr>
                <a:spLocks noChangeArrowheads="1"/>
              </p:cNvSpPr>
              <p:nvPr/>
            </p:nvSpPr>
            <p:spPr bwMode="auto">
              <a:xfrm>
                <a:off x="0" y="1214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60441" name="Text Box 40"/>
              <p:cNvSpPr>
                <a:spLocks noChangeArrowheads="1"/>
              </p:cNvSpPr>
              <p:nvPr/>
            </p:nvSpPr>
            <p:spPr bwMode="auto">
              <a:xfrm>
                <a:off x="18" y="24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60442" name="Text Box 41"/>
              <p:cNvSpPr>
                <a:spLocks noChangeArrowheads="1"/>
              </p:cNvSpPr>
              <p:nvPr/>
            </p:nvSpPr>
            <p:spPr bwMode="auto">
              <a:xfrm>
                <a:off x="18" y="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60443" name="Text Box 42"/>
              <p:cNvSpPr>
                <a:spLocks noChangeArrowheads="1"/>
              </p:cNvSpPr>
              <p:nvPr/>
            </p:nvSpPr>
            <p:spPr bwMode="auto">
              <a:xfrm>
                <a:off x="18" y="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</p:grpSp>
        <p:grpSp>
          <p:nvGrpSpPr>
            <p:cNvPr id="60444" name="Group 43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0445" name="Line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6" name="Line 45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7" name="Line 46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8" name="Line 47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49" name="Line 48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0" name="Line 49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1" name="Line 50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0452" name="Group 51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0453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4" name="Line 5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5" name="Line 5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6" name="Line 5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7" name="Line 5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8" name="Line 5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59" name="Line 5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460" name="Text Box 59"/>
          <p:cNvSpPr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60461" name="Text Box 60"/>
          <p:cNvSpPr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3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60462" name="Group 61"/>
          <p:cNvGrpSpPr>
            <a:grpSpLocks/>
          </p:cNvGrpSpPr>
          <p:nvPr/>
        </p:nvGrpSpPr>
        <p:grpSpPr bwMode="auto">
          <a:xfrm>
            <a:off x="6400800" y="3228975"/>
            <a:ext cx="2743200" cy="935038"/>
            <a:chOff x="0" y="0"/>
            <a:chExt cx="1728" cy="589"/>
          </a:xfrm>
        </p:grpSpPr>
        <p:grpSp>
          <p:nvGrpSpPr>
            <p:cNvPr id="60463" name="Group 62"/>
            <p:cNvGrpSpPr>
              <a:grpSpLocks/>
            </p:cNvGrpSpPr>
            <p:nvPr/>
          </p:nvGrpSpPr>
          <p:grpSpPr bwMode="auto">
            <a:xfrm>
              <a:off x="715" y="339"/>
              <a:ext cx="1013" cy="250"/>
              <a:chOff x="0" y="0"/>
              <a:chExt cx="1013" cy="250"/>
            </a:xfrm>
          </p:grpSpPr>
          <p:sp>
            <p:nvSpPr>
              <p:cNvPr id="60464" name="Line 63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5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60466" name="Group 65"/>
            <p:cNvGrpSpPr>
              <a:grpSpLocks/>
            </p:cNvGrpSpPr>
            <p:nvPr/>
          </p:nvGrpSpPr>
          <p:grpSpPr bwMode="auto">
            <a:xfrm>
              <a:off x="715" y="87"/>
              <a:ext cx="1013" cy="250"/>
              <a:chOff x="0" y="0"/>
              <a:chExt cx="1013" cy="250"/>
            </a:xfrm>
          </p:grpSpPr>
          <p:sp>
            <p:nvSpPr>
              <p:cNvPr id="60467" name="Line 6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8" name="Text Box 67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60469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(f1)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60470" name="Text Box 69"/>
          <p:cNvSpPr>
            <a:spLocks noChangeArrowheads="1"/>
          </p:cNvSpPr>
          <p:nvPr/>
        </p:nvSpPr>
        <p:spPr bwMode="auto">
          <a:xfrm>
            <a:off x="6248400" y="3962400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隶书" pitchFamily="49" charset="-122"/>
              </a:rPr>
              <a:t>2002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60471" name="Text Box 70"/>
          <p:cNvSpPr>
            <a:spLocks noChangeArrowheads="1"/>
          </p:cNvSpPr>
          <p:nvPr/>
        </p:nvSpPr>
        <p:spPr bwMode="auto">
          <a:xfrm>
            <a:off x="6324600" y="3543300"/>
            <a:ext cx="7905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2000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60472" name="Group 71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0" y="0"/>
            <a:chExt cx="867" cy="1332"/>
          </a:xfrm>
        </p:grpSpPr>
        <p:sp>
          <p:nvSpPr>
            <p:cNvPr id="60473" name="AutoShape 72"/>
            <p:cNvSpPr>
              <a:spLocks/>
            </p:cNvSpPr>
            <p:nvPr/>
          </p:nvSpPr>
          <p:spPr bwMode="auto">
            <a:xfrm>
              <a:off x="606" y="0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4" name="AutoShape 73"/>
            <p:cNvSpPr>
              <a:spLocks/>
            </p:cNvSpPr>
            <p:nvPr/>
          </p:nvSpPr>
          <p:spPr bwMode="auto">
            <a:xfrm>
              <a:off x="541" y="240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75" name="Text Box 74"/>
            <p:cNvSpPr>
              <a:spLocks noChangeArrowheads="1"/>
            </p:cNvSpPr>
            <p:nvPr/>
          </p:nvSpPr>
          <p:spPr bwMode="auto">
            <a:xfrm>
              <a:off x="0" y="468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grpSp>
        <p:nvGrpSpPr>
          <p:cNvPr id="60476" name="Group 75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0" y="0"/>
            <a:chExt cx="1909" cy="884"/>
          </a:xfrm>
        </p:grpSpPr>
        <p:grpSp>
          <p:nvGrpSpPr>
            <p:cNvPr id="60477" name="Group 76"/>
            <p:cNvGrpSpPr>
              <a:grpSpLocks/>
            </p:cNvGrpSpPr>
            <p:nvPr/>
          </p:nvGrpSpPr>
          <p:grpSpPr bwMode="auto">
            <a:xfrm>
              <a:off x="880" y="147"/>
              <a:ext cx="689" cy="250"/>
              <a:chOff x="0" y="0"/>
              <a:chExt cx="689" cy="250"/>
            </a:xfrm>
          </p:grpSpPr>
          <p:sp>
            <p:nvSpPr>
              <p:cNvPr id="60478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9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0480" name="Group 79"/>
            <p:cNvGrpSpPr>
              <a:grpSpLocks/>
            </p:cNvGrpSpPr>
            <p:nvPr/>
          </p:nvGrpSpPr>
          <p:grpSpPr bwMode="auto">
            <a:xfrm>
              <a:off x="880" y="356"/>
              <a:ext cx="709" cy="288"/>
              <a:chOff x="0" y="0"/>
              <a:chExt cx="709" cy="288"/>
            </a:xfrm>
          </p:grpSpPr>
          <p:sp>
            <p:nvSpPr>
              <p:cNvPr id="60481" name="Line 8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2" name="Text Box 8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0483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60484" name="Group 83"/>
            <p:cNvGrpSpPr>
              <a:grpSpLocks/>
            </p:cNvGrpSpPr>
            <p:nvPr/>
          </p:nvGrpSpPr>
          <p:grpSpPr bwMode="auto">
            <a:xfrm>
              <a:off x="880" y="596"/>
              <a:ext cx="1029" cy="288"/>
              <a:chOff x="0" y="0"/>
              <a:chExt cx="1029" cy="288"/>
            </a:xfrm>
          </p:grpSpPr>
          <p:sp>
            <p:nvSpPr>
              <p:cNvPr id="60485" name="Line 84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6" name="Text Box 85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60487" name="Text Box 86"/>
          <p:cNvSpPr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**</a:t>
            </a:r>
            <a:endParaRPr lang="zh-CN" altLang="en-US"/>
          </a:p>
        </p:txBody>
      </p:sp>
      <p:sp>
        <p:nvSpPr>
          <p:cNvPr id="60488" name="Rectangle 87"/>
          <p:cNvSpPr>
            <a:spLocks noChangeArrowheads="1"/>
          </p:cNvSpPr>
          <p:nvPr/>
        </p:nvSpPr>
        <p:spPr bwMode="auto">
          <a:xfrm>
            <a:off x="1066800" y="381000"/>
            <a:ext cx="7772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0489" name="Group 8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0490" name="Text Box 8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0491" name="Freeform 9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0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6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0" grpId="0" build="p" bldLvl="0" autoUpdateAnimBg="0"/>
      <p:bldP spid="60461" grpId="0" build="p" bldLvl="0" autoUpdateAnimBg="0"/>
      <p:bldP spid="60470" grpId="0" bldLvl="0" animBg="1" autoUpdateAnimBg="0"/>
      <p:bldP spid="60471" grpId="0" bldLvl="0" animBg="1" autoUpdateAnimBg="0"/>
      <p:bldP spid="60487" grpId="0" build="p" bldLvl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5"/>
          <p:cNvSpPr>
            <a:spLocks noChangeArrowheads="1"/>
          </p:cNvSpPr>
          <p:nvPr/>
        </p:nvSpPr>
        <p:spPr bwMode="auto">
          <a:xfrm>
            <a:off x="866775" y="2254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1443" name="Group 16"/>
          <p:cNvGrpSpPr>
            <a:grpSpLocks/>
          </p:cNvGrpSpPr>
          <p:nvPr/>
        </p:nvGrpSpPr>
        <p:grpSpPr bwMode="auto">
          <a:xfrm>
            <a:off x="4668838" y="1223963"/>
            <a:ext cx="4216400" cy="4625975"/>
            <a:chOff x="0" y="0"/>
            <a:chExt cx="2656" cy="2914"/>
          </a:xfrm>
        </p:grpSpPr>
        <p:sp>
          <p:nvSpPr>
            <p:cNvPr id="61444" name="Text Box 17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5" name="Freeform 18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6" name="Freeform 19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7" name="Rectangle 20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1448" name="Line 21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9" name="Line 22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Line 23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1" name="Line 24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25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26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27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28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Text Box 29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1457" name="Text Box 30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1458" name="Line 31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Text Box 32"/>
            <p:cNvSpPr>
              <a:spLocks noChangeArrowheads="1"/>
            </p:cNvSpPr>
            <p:nvPr/>
          </p:nvSpPr>
          <p:spPr bwMode="auto">
            <a:xfrm>
              <a:off x="18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61460" name="Text Box 33"/>
            <p:cNvSpPr>
              <a:spLocks noChangeArrowheads="1"/>
            </p:cNvSpPr>
            <p:nvPr/>
          </p:nvSpPr>
          <p:spPr bwMode="auto">
            <a:xfrm>
              <a:off x="19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61461" name="Text Box 34"/>
            <p:cNvSpPr>
              <a:spLocks noChangeArrowheads="1"/>
            </p:cNvSpPr>
            <p:nvPr/>
          </p:nvSpPr>
          <p:spPr bwMode="auto">
            <a:xfrm>
              <a:off x="0" y="1542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61462" name="Text Box 35"/>
            <p:cNvSpPr>
              <a:spLocks noChangeArrowheads="1"/>
            </p:cNvSpPr>
            <p:nvPr/>
          </p:nvSpPr>
          <p:spPr bwMode="auto">
            <a:xfrm>
              <a:off x="18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61463" name="Text Box 36"/>
            <p:cNvSpPr>
              <a:spLocks noChangeArrowheads="1"/>
            </p:cNvSpPr>
            <p:nvPr/>
          </p:nvSpPr>
          <p:spPr bwMode="auto">
            <a:xfrm>
              <a:off x="18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61464" name="Text Box 37"/>
            <p:cNvSpPr>
              <a:spLocks noChangeArrowheads="1"/>
            </p:cNvSpPr>
            <p:nvPr/>
          </p:nvSpPr>
          <p:spPr bwMode="auto">
            <a:xfrm>
              <a:off x="18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61465" name="Group 38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1466" name="Line 3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7" name="Line 40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8" name="Line 41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69" name="Line 42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0" name="Line 43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1" name="Line 44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2" name="Line 45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473" name="Group 46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1474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5" name="Line 48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6" name="Line 49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7" name="Line 50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8" name="Line 51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79" name="Line 52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80" name="Line 53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481" name="Text Box 54"/>
            <p:cNvSpPr>
              <a:spLocks noChangeArrowheads="1"/>
            </p:cNvSpPr>
            <p:nvPr/>
          </p:nvSpPr>
          <p:spPr bwMode="auto">
            <a:xfrm>
              <a:off x="923" y="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grpSp>
          <p:nvGrpSpPr>
            <p:cNvPr id="61482" name="Group 55"/>
            <p:cNvGrpSpPr>
              <a:grpSpLocks/>
            </p:cNvGrpSpPr>
            <p:nvPr/>
          </p:nvGrpSpPr>
          <p:grpSpPr bwMode="auto">
            <a:xfrm>
              <a:off x="1627" y="319"/>
              <a:ext cx="689" cy="250"/>
              <a:chOff x="0" y="0"/>
              <a:chExt cx="689" cy="250"/>
            </a:xfrm>
          </p:grpSpPr>
          <p:sp>
            <p:nvSpPr>
              <p:cNvPr id="61483" name="Line 5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Text Box 57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1485" name="Group 58"/>
            <p:cNvGrpSpPr>
              <a:grpSpLocks/>
            </p:cNvGrpSpPr>
            <p:nvPr/>
          </p:nvGrpSpPr>
          <p:grpSpPr bwMode="auto">
            <a:xfrm>
              <a:off x="1627" y="528"/>
              <a:ext cx="709" cy="288"/>
              <a:chOff x="0" y="0"/>
              <a:chExt cx="709" cy="288"/>
            </a:xfrm>
          </p:grpSpPr>
          <p:sp>
            <p:nvSpPr>
              <p:cNvPr id="61486" name="Line 5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7" name="Text Box 6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1488" name="Text Box 61"/>
            <p:cNvSpPr>
              <a:spLocks noChangeArrowheads="1"/>
            </p:cNvSpPr>
            <p:nvPr/>
          </p:nvSpPr>
          <p:spPr bwMode="auto">
            <a:xfrm>
              <a:off x="747" y="172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61489" name="Text Box 62"/>
            <p:cNvSpPr>
              <a:spLocks noChangeArrowheads="1"/>
            </p:cNvSpPr>
            <p:nvPr/>
          </p:nvSpPr>
          <p:spPr bwMode="auto">
            <a:xfrm>
              <a:off x="935" y="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3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  <p:grpSp>
          <p:nvGrpSpPr>
            <p:cNvPr id="61490" name="Group 63"/>
            <p:cNvGrpSpPr>
              <a:grpSpLocks/>
            </p:cNvGrpSpPr>
            <p:nvPr/>
          </p:nvGrpSpPr>
          <p:grpSpPr bwMode="auto">
            <a:xfrm>
              <a:off x="1627" y="768"/>
              <a:ext cx="1029" cy="288"/>
              <a:chOff x="0" y="0"/>
              <a:chExt cx="1029" cy="288"/>
            </a:xfrm>
          </p:grpSpPr>
          <p:sp>
            <p:nvSpPr>
              <p:cNvPr id="61491" name="Line 64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2" name="Text Box 65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1493" name="Text Box 66"/>
            <p:cNvSpPr>
              <a:spLocks noChangeArrowheads="1"/>
            </p:cNvSpPr>
            <p:nvPr/>
          </p:nvSpPr>
          <p:spPr bwMode="auto">
            <a:xfrm>
              <a:off x="903" y="9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**</a:t>
              </a:r>
              <a:endParaRPr lang="zh-CN" altLang="en-US"/>
            </a:p>
          </p:txBody>
        </p:sp>
      </p:grpSp>
      <p:sp>
        <p:nvSpPr>
          <p:cNvPr id="61494" name="Text Box 67"/>
          <p:cNvSpPr>
            <a:spLocks noChangeArrowheads="1"/>
          </p:cNvSpPr>
          <p:nvPr/>
        </p:nvSpPr>
        <p:spPr bwMode="auto">
          <a:xfrm>
            <a:off x="5897563" y="2649538"/>
            <a:ext cx="7905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grpSp>
        <p:nvGrpSpPr>
          <p:cNvPr id="61495" name="Group 68"/>
          <p:cNvGrpSpPr>
            <a:grpSpLocks/>
          </p:cNvGrpSpPr>
          <p:nvPr/>
        </p:nvGrpSpPr>
        <p:grpSpPr bwMode="auto">
          <a:xfrm>
            <a:off x="927100" y="1038225"/>
            <a:ext cx="2768600" cy="5073650"/>
            <a:chOff x="0" y="0"/>
            <a:chExt cx="1744" cy="3196"/>
          </a:xfrm>
        </p:grpSpPr>
        <p:sp>
          <p:nvSpPr>
            <p:cNvPr id="61496" name="Text Box 69"/>
            <p:cNvSpPr>
              <a:spLocks noChangeArrowheads="1"/>
            </p:cNvSpPr>
            <p:nvPr/>
          </p:nvSpPr>
          <p:spPr bwMode="auto">
            <a:xfrm>
              <a:off x="0" y="1504"/>
              <a:ext cx="1706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f1(int *x,int 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if(*x&gt;*y)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y;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1497" name="Text Box 70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p=f1(&amp;a, &amp;b);</a:t>
              </a:r>
              <a:endParaRPr lang="zh-CN" altLang="en-US">
                <a:solidFill>
                  <a:schemeClr val="accent2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sp>
        <p:nvSpPr>
          <p:cNvPr id="61498" name="Rectangle 71"/>
          <p:cNvSpPr>
            <a:spLocks noChangeArrowheads="1"/>
          </p:cNvSpPr>
          <p:nvPr/>
        </p:nvSpPr>
        <p:spPr bwMode="auto">
          <a:xfrm>
            <a:off x="1066800" y="3810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型变量中居于较大值的变量的地址（1）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1499" name="Group 7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1500" name="Text Box 7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1501" name="Freeform 7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1502" name="Picture 79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229225"/>
            <a:ext cx="11525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>
                <a:solidFill>
                  <a:schemeClr val="accent2"/>
                </a:solidFill>
                <a:ea typeface="隶书" pitchFamily="49" charset="-122"/>
              </a:rPr>
              <a:t>地址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6"/>
          <p:cNvSpPr>
            <a:spLocks noChangeArrowheads="1"/>
          </p:cNvSpPr>
          <p:nvPr/>
        </p:nvSpPr>
        <p:spPr bwMode="auto">
          <a:xfrm>
            <a:off x="528638" y="45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2467" name="Group 17"/>
          <p:cNvGrpSpPr>
            <a:grpSpLocks/>
          </p:cNvGrpSpPr>
          <p:nvPr/>
        </p:nvGrpSpPr>
        <p:grpSpPr bwMode="auto">
          <a:xfrm>
            <a:off x="927100" y="1041400"/>
            <a:ext cx="2768600" cy="5073650"/>
            <a:chOff x="0" y="0"/>
            <a:chExt cx="1744" cy="3196"/>
          </a:xfrm>
        </p:grpSpPr>
        <p:sp>
          <p:nvSpPr>
            <p:cNvPr id="62468" name="Text Box 18"/>
            <p:cNvSpPr>
              <a:spLocks noChangeArrowheads="1"/>
            </p:cNvSpPr>
            <p:nvPr/>
          </p:nvSpPr>
          <p:spPr bwMode="auto">
            <a:xfrm>
              <a:off x="0" y="1504"/>
              <a:ext cx="1568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f3(int x,int 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if(x&gt;y)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2469" name="Text Box 19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p=f3(a, b);</a:t>
              </a:r>
              <a:endParaRPr 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grpSp>
        <p:nvGrpSpPr>
          <p:cNvPr id="62470" name="Group 20"/>
          <p:cNvGrpSpPr>
            <a:grpSpLocks/>
          </p:cNvGrpSpPr>
          <p:nvPr/>
        </p:nvGrpSpPr>
        <p:grpSpPr bwMode="auto">
          <a:xfrm>
            <a:off x="5010150" y="1279525"/>
            <a:ext cx="2617788" cy="4625975"/>
            <a:chOff x="0" y="0"/>
            <a:chExt cx="1649" cy="2914"/>
          </a:xfrm>
        </p:grpSpPr>
        <p:sp>
          <p:nvSpPr>
            <p:cNvPr id="62471" name="Text Box 21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2472" name="Freeform 22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Freeform 23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Rectangle 24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2475" name="Line 25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Line 26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27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Line 28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29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30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31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32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2484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485" name="Group 35"/>
            <p:cNvGrpSpPr>
              <a:grpSpLocks/>
            </p:cNvGrpSpPr>
            <p:nvPr/>
          </p:nvGrpSpPr>
          <p:grpSpPr bwMode="auto">
            <a:xfrm>
              <a:off x="0" y="328"/>
              <a:ext cx="472" cy="1464"/>
              <a:chOff x="0" y="0"/>
              <a:chExt cx="472" cy="1464"/>
            </a:xfrm>
          </p:grpSpPr>
          <p:sp>
            <p:nvSpPr>
              <p:cNvPr id="62486" name="Text Box 36"/>
              <p:cNvSpPr>
                <a:spLocks noChangeArrowheads="1"/>
              </p:cNvSpPr>
              <p:nvPr/>
            </p:nvSpPr>
            <p:spPr bwMode="auto">
              <a:xfrm>
                <a:off x="18" y="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62487" name="Text Box 37"/>
              <p:cNvSpPr>
                <a:spLocks noChangeArrowheads="1"/>
              </p:cNvSpPr>
              <p:nvPr/>
            </p:nvSpPr>
            <p:spPr bwMode="auto">
              <a:xfrm>
                <a:off x="19" y="97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62488" name="Text Box 38"/>
              <p:cNvSpPr>
                <a:spLocks noChangeArrowheads="1"/>
              </p:cNvSpPr>
              <p:nvPr/>
            </p:nvSpPr>
            <p:spPr bwMode="auto">
              <a:xfrm>
                <a:off x="0" y="1214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62489" name="Text Box 39"/>
              <p:cNvSpPr>
                <a:spLocks noChangeArrowheads="1"/>
              </p:cNvSpPr>
              <p:nvPr/>
            </p:nvSpPr>
            <p:spPr bwMode="auto">
              <a:xfrm>
                <a:off x="18" y="24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62490" name="Text Box 40"/>
              <p:cNvSpPr>
                <a:spLocks noChangeArrowheads="1"/>
              </p:cNvSpPr>
              <p:nvPr/>
            </p:nvSpPr>
            <p:spPr bwMode="auto">
              <a:xfrm>
                <a:off x="18" y="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62491" name="Text Box 41"/>
              <p:cNvSpPr>
                <a:spLocks noChangeArrowheads="1"/>
              </p:cNvSpPr>
              <p:nvPr/>
            </p:nvSpPr>
            <p:spPr bwMode="auto">
              <a:xfrm>
                <a:off x="18" y="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</p:grpSp>
        <p:grpSp>
          <p:nvGrpSpPr>
            <p:cNvPr id="62492" name="Group 42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2493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4" name="Line 44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5" name="Line 45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6" name="Line 46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7" name="Line 47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8" name="Line 48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99" name="Line 49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500" name="Group 50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2501" name="Line 5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2" name="Line 52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3" name="Line 53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4" name="Line 54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5" name="Line 55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6" name="Line 56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07" name="Line 5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2508" name="Text Box 58"/>
          <p:cNvSpPr>
            <a:spLocks noChangeArrowheads="1"/>
          </p:cNvSpPr>
          <p:nvPr/>
        </p:nvSpPr>
        <p:spPr bwMode="auto">
          <a:xfrm>
            <a:off x="6475413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62509" name="Text Box 59"/>
          <p:cNvSpPr>
            <a:spLocks noChangeArrowheads="1"/>
          </p:cNvSpPr>
          <p:nvPr/>
        </p:nvSpPr>
        <p:spPr bwMode="auto">
          <a:xfrm>
            <a:off x="6494463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3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62510" name="Group 60"/>
          <p:cNvGrpSpPr>
            <a:grpSpLocks/>
          </p:cNvGrpSpPr>
          <p:nvPr/>
        </p:nvGrpSpPr>
        <p:grpSpPr bwMode="auto">
          <a:xfrm>
            <a:off x="6400800" y="3228975"/>
            <a:ext cx="2235200" cy="935038"/>
            <a:chOff x="0" y="0"/>
            <a:chExt cx="1408" cy="589"/>
          </a:xfrm>
        </p:grpSpPr>
        <p:grpSp>
          <p:nvGrpSpPr>
            <p:cNvPr id="62511" name="Group 61"/>
            <p:cNvGrpSpPr>
              <a:grpSpLocks/>
            </p:cNvGrpSpPr>
            <p:nvPr/>
          </p:nvGrpSpPr>
          <p:grpSpPr bwMode="auto">
            <a:xfrm>
              <a:off x="715" y="339"/>
              <a:ext cx="693" cy="250"/>
              <a:chOff x="0" y="0"/>
              <a:chExt cx="693" cy="250"/>
            </a:xfrm>
          </p:grpSpPr>
          <p:sp>
            <p:nvSpPr>
              <p:cNvPr id="62512" name="Line 6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Text Box 6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62514" name="Group 64"/>
            <p:cNvGrpSpPr>
              <a:grpSpLocks/>
            </p:cNvGrpSpPr>
            <p:nvPr/>
          </p:nvGrpSpPr>
          <p:grpSpPr bwMode="auto">
            <a:xfrm>
              <a:off x="715" y="87"/>
              <a:ext cx="693" cy="250"/>
              <a:chOff x="0" y="0"/>
              <a:chExt cx="693" cy="250"/>
            </a:xfrm>
          </p:grpSpPr>
          <p:sp>
            <p:nvSpPr>
              <p:cNvPr id="62515" name="Line 6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6" name="Text Box 6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62517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(f3)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62518" name="Text Box 68"/>
          <p:cNvSpPr>
            <a:spLocks noChangeArrowheads="1"/>
          </p:cNvSpPr>
          <p:nvPr/>
        </p:nvSpPr>
        <p:spPr bwMode="auto">
          <a:xfrm>
            <a:off x="6588125" y="4005263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3</a:t>
            </a:r>
            <a:endParaRPr lang="zh-CN" altLang="en-US"/>
          </a:p>
        </p:txBody>
      </p:sp>
      <p:sp>
        <p:nvSpPr>
          <p:cNvPr id="62519" name="Text Box 69"/>
          <p:cNvSpPr>
            <a:spLocks noChangeArrowheads="1"/>
          </p:cNvSpPr>
          <p:nvPr/>
        </p:nvSpPr>
        <p:spPr bwMode="auto">
          <a:xfrm>
            <a:off x="6553200" y="3543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2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62520" name="Group 70"/>
          <p:cNvGrpSpPr>
            <a:grpSpLocks/>
          </p:cNvGrpSpPr>
          <p:nvPr/>
        </p:nvGrpSpPr>
        <p:grpSpPr bwMode="auto">
          <a:xfrm>
            <a:off x="3862388" y="2019300"/>
            <a:ext cx="1376362" cy="2114550"/>
            <a:chOff x="0" y="0"/>
            <a:chExt cx="867" cy="1332"/>
          </a:xfrm>
        </p:grpSpPr>
        <p:sp>
          <p:nvSpPr>
            <p:cNvPr id="62521" name="AutoShape 71"/>
            <p:cNvSpPr>
              <a:spLocks/>
            </p:cNvSpPr>
            <p:nvPr/>
          </p:nvSpPr>
          <p:spPr bwMode="auto">
            <a:xfrm>
              <a:off x="606" y="0"/>
              <a:ext cx="174" cy="102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2" name="AutoShape 72"/>
            <p:cNvSpPr>
              <a:spLocks/>
            </p:cNvSpPr>
            <p:nvPr/>
          </p:nvSpPr>
          <p:spPr bwMode="auto">
            <a:xfrm>
              <a:off x="541" y="240"/>
              <a:ext cx="326" cy="1092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3" name="Text Box 73"/>
            <p:cNvSpPr>
              <a:spLocks noChangeArrowheads="1"/>
            </p:cNvSpPr>
            <p:nvPr/>
          </p:nvSpPr>
          <p:spPr bwMode="auto">
            <a:xfrm>
              <a:off x="0" y="468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COPY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grpSp>
        <p:nvGrpSpPr>
          <p:cNvPr id="62524" name="Group 74"/>
          <p:cNvGrpSpPr>
            <a:grpSpLocks/>
          </p:cNvGrpSpPr>
          <p:nvPr/>
        </p:nvGrpSpPr>
        <p:grpSpPr bwMode="auto">
          <a:xfrm>
            <a:off x="6196013" y="1552575"/>
            <a:ext cx="3030537" cy="1403350"/>
            <a:chOff x="0" y="0"/>
            <a:chExt cx="1909" cy="884"/>
          </a:xfrm>
        </p:grpSpPr>
        <p:grpSp>
          <p:nvGrpSpPr>
            <p:cNvPr id="62525" name="Group 75"/>
            <p:cNvGrpSpPr>
              <a:grpSpLocks/>
            </p:cNvGrpSpPr>
            <p:nvPr/>
          </p:nvGrpSpPr>
          <p:grpSpPr bwMode="auto">
            <a:xfrm>
              <a:off x="880" y="147"/>
              <a:ext cx="689" cy="250"/>
              <a:chOff x="0" y="0"/>
              <a:chExt cx="689" cy="250"/>
            </a:xfrm>
          </p:grpSpPr>
          <p:sp>
            <p:nvSpPr>
              <p:cNvPr id="62526" name="Line 7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7" name="Text Box 77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2528" name="Group 78"/>
            <p:cNvGrpSpPr>
              <a:grpSpLocks/>
            </p:cNvGrpSpPr>
            <p:nvPr/>
          </p:nvGrpSpPr>
          <p:grpSpPr bwMode="auto">
            <a:xfrm>
              <a:off x="880" y="356"/>
              <a:ext cx="709" cy="288"/>
              <a:chOff x="0" y="0"/>
              <a:chExt cx="709" cy="288"/>
            </a:xfrm>
          </p:grpSpPr>
          <p:sp>
            <p:nvSpPr>
              <p:cNvPr id="62529" name="Line 7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0" name="Text Box 8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2531" name="Text Box 81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62532" name="Group 82"/>
            <p:cNvGrpSpPr>
              <a:grpSpLocks/>
            </p:cNvGrpSpPr>
            <p:nvPr/>
          </p:nvGrpSpPr>
          <p:grpSpPr bwMode="auto">
            <a:xfrm>
              <a:off x="880" y="596"/>
              <a:ext cx="1029" cy="288"/>
              <a:chOff x="0" y="0"/>
              <a:chExt cx="1029" cy="288"/>
            </a:xfrm>
          </p:grpSpPr>
          <p:sp>
            <p:nvSpPr>
              <p:cNvPr id="62533" name="Line 8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4" name="Text Box 8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62535" name="Text Box 85"/>
          <p:cNvSpPr>
            <a:spLocks noChangeArrowheads="1"/>
          </p:cNvSpPr>
          <p:nvPr/>
        </p:nvSpPr>
        <p:spPr bwMode="auto">
          <a:xfrm>
            <a:off x="6443663" y="2743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**</a:t>
            </a:r>
            <a:endParaRPr lang="zh-CN" altLang="en-US"/>
          </a:p>
        </p:txBody>
      </p:sp>
      <p:sp>
        <p:nvSpPr>
          <p:cNvPr id="62536" name="Rectangle 86"/>
          <p:cNvSpPr>
            <a:spLocks noChangeArrowheads="1"/>
          </p:cNvSpPr>
          <p:nvPr/>
        </p:nvSpPr>
        <p:spPr bwMode="auto">
          <a:xfrm>
            <a:off x="1066800" y="512763"/>
            <a:ext cx="77724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型变量中居于较大值的变量的地址（2）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2537" name="Group 8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2538" name="Text Box 8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2539" name="Freeform 8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2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6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8" grpId="0" build="p" bldLvl="0" autoUpdateAnimBg="0"/>
      <p:bldP spid="62509" grpId="0" build="p" bldLvl="0" autoUpdateAnimBg="0"/>
      <p:bldP spid="62518" grpId="0" bldLvl="0" animBg="1" autoUpdateAnimBg="0"/>
      <p:bldP spid="62519" grpId="0" bldLvl="0" animBg="1" autoUpdateAnimBg="0"/>
      <p:bldP spid="62535" grpId="0" build="p" bldLvl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6"/>
          <p:cNvSpPr>
            <a:spLocks noChangeArrowheads="1"/>
          </p:cNvSpPr>
          <p:nvPr/>
        </p:nvSpPr>
        <p:spPr bwMode="auto">
          <a:xfrm>
            <a:off x="44450" y="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63491" name="Group 18"/>
          <p:cNvGrpSpPr>
            <a:grpSpLocks/>
          </p:cNvGrpSpPr>
          <p:nvPr/>
        </p:nvGrpSpPr>
        <p:grpSpPr bwMode="auto">
          <a:xfrm>
            <a:off x="4619625" y="881063"/>
            <a:ext cx="4216400" cy="4625975"/>
            <a:chOff x="0" y="0"/>
            <a:chExt cx="2656" cy="2914"/>
          </a:xfrm>
        </p:grpSpPr>
        <p:sp>
          <p:nvSpPr>
            <p:cNvPr id="63492" name="Text Box 19"/>
            <p:cNvSpPr>
              <a:spLocks noChangeArrowheads="1"/>
            </p:cNvSpPr>
            <p:nvPr/>
          </p:nvSpPr>
          <p:spPr bwMode="auto">
            <a:xfrm>
              <a:off x="179" y="17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3493" name="Freeform 20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4" name="Freeform 21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Rectangle 22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3496" name="Line 23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Line 24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Line 25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9" name="Line 26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Line 27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28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Line 29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Line 30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Text Box 31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3505" name="Text Box 32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63506" name="Line 33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Text Box 34"/>
            <p:cNvSpPr>
              <a:spLocks noChangeArrowheads="1"/>
            </p:cNvSpPr>
            <p:nvPr/>
          </p:nvSpPr>
          <p:spPr bwMode="auto">
            <a:xfrm>
              <a:off x="18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63508" name="Text Box 35"/>
            <p:cNvSpPr>
              <a:spLocks noChangeArrowheads="1"/>
            </p:cNvSpPr>
            <p:nvPr/>
          </p:nvSpPr>
          <p:spPr bwMode="auto">
            <a:xfrm>
              <a:off x="19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63509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63510" name="Text Box 37"/>
            <p:cNvSpPr>
              <a:spLocks noChangeArrowheads="1"/>
            </p:cNvSpPr>
            <p:nvPr/>
          </p:nvSpPr>
          <p:spPr bwMode="auto">
            <a:xfrm>
              <a:off x="18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63511" name="Text Box 38"/>
            <p:cNvSpPr>
              <a:spLocks noChangeArrowheads="1"/>
            </p:cNvSpPr>
            <p:nvPr/>
          </p:nvSpPr>
          <p:spPr bwMode="auto">
            <a:xfrm>
              <a:off x="18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63512" name="Text Box 39"/>
            <p:cNvSpPr>
              <a:spLocks noChangeArrowheads="1"/>
            </p:cNvSpPr>
            <p:nvPr/>
          </p:nvSpPr>
          <p:spPr bwMode="auto">
            <a:xfrm>
              <a:off x="18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63513" name="Group 40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63514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5" name="Line 42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6" name="Line 43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7" name="Line 44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8" name="Line 45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9" name="Line 46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0" name="Line 47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521" name="Group 48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63522" name="Line 4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3" name="Line 50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4" name="Line 51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5" name="Line 52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6" name="Line 53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7" name="Line 54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8" name="Line 55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29" name="Text Box 56"/>
            <p:cNvSpPr>
              <a:spLocks noChangeArrowheads="1"/>
            </p:cNvSpPr>
            <p:nvPr/>
          </p:nvSpPr>
          <p:spPr bwMode="auto">
            <a:xfrm>
              <a:off x="923" y="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grpSp>
          <p:nvGrpSpPr>
            <p:cNvPr id="63530" name="Group 57"/>
            <p:cNvGrpSpPr>
              <a:grpSpLocks/>
            </p:cNvGrpSpPr>
            <p:nvPr/>
          </p:nvGrpSpPr>
          <p:grpSpPr bwMode="auto">
            <a:xfrm>
              <a:off x="1627" y="319"/>
              <a:ext cx="689" cy="250"/>
              <a:chOff x="0" y="0"/>
              <a:chExt cx="689" cy="250"/>
            </a:xfrm>
          </p:grpSpPr>
          <p:sp>
            <p:nvSpPr>
              <p:cNvPr id="63531" name="Line 58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Text Box 59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63533" name="Group 60"/>
            <p:cNvGrpSpPr>
              <a:grpSpLocks/>
            </p:cNvGrpSpPr>
            <p:nvPr/>
          </p:nvGrpSpPr>
          <p:grpSpPr bwMode="auto">
            <a:xfrm>
              <a:off x="1627" y="528"/>
              <a:ext cx="709" cy="288"/>
              <a:chOff x="0" y="0"/>
              <a:chExt cx="709" cy="288"/>
            </a:xfrm>
          </p:grpSpPr>
          <p:sp>
            <p:nvSpPr>
              <p:cNvPr id="63534" name="Line 61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Text Box 62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3536" name="Text Box 63"/>
            <p:cNvSpPr>
              <a:spLocks noChangeArrowheads="1"/>
            </p:cNvSpPr>
            <p:nvPr/>
          </p:nvSpPr>
          <p:spPr bwMode="auto">
            <a:xfrm>
              <a:off x="747" y="172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63537" name="Text Box 64"/>
            <p:cNvSpPr>
              <a:spLocks noChangeArrowheads="1"/>
            </p:cNvSpPr>
            <p:nvPr/>
          </p:nvSpPr>
          <p:spPr bwMode="auto">
            <a:xfrm>
              <a:off x="935" y="6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3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  <p:grpSp>
          <p:nvGrpSpPr>
            <p:cNvPr id="63538" name="Group 65"/>
            <p:cNvGrpSpPr>
              <a:grpSpLocks/>
            </p:cNvGrpSpPr>
            <p:nvPr/>
          </p:nvGrpSpPr>
          <p:grpSpPr bwMode="auto">
            <a:xfrm>
              <a:off x="1627" y="768"/>
              <a:ext cx="1029" cy="288"/>
              <a:chOff x="0" y="0"/>
              <a:chExt cx="1029" cy="288"/>
            </a:xfrm>
          </p:grpSpPr>
          <p:sp>
            <p:nvSpPr>
              <p:cNvPr id="63539" name="Line 66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0" name="Text Box 67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63541" name="Text Box 68"/>
            <p:cNvSpPr>
              <a:spLocks noChangeArrowheads="1"/>
            </p:cNvSpPr>
            <p:nvPr/>
          </p:nvSpPr>
          <p:spPr bwMode="auto">
            <a:xfrm>
              <a:off x="903" y="922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**</a:t>
              </a:r>
              <a:endParaRPr lang="zh-CN" altLang="en-US"/>
            </a:p>
          </p:txBody>
        </p:sp>
      </p:grpSp>
      <p:sp>
        <p:nvSpPr>
          <p:cNvPr id="63542" name="Text Box 69"/>
          <p:cNvSpPr>
            <a:spLocks noChangeArrowheads="1"/>
          </p:cNvSpPr>
          <p:nvPr/>
        </p:nvSpPr>
        <p:spPr bwMode="auto">
          <a:xfrm>
            <a:off x="5815013" y="2306638"/>
            <a:ext cx="8588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sym typeface="Arial" pitchFamily="34" charset="0"/>
              </a:rPr>
              <a:t>200A</a:t>
            </a:r>
            <a:endParaRPr lang="zh-CN" altLang="en-US"/>
          </a:p>
        </p:txBody>
      </p:sp>
      <p:grpSp>
        <p:nvGrpSpPr>
          <p:cNvPr id="63543" name="Group 70"/>
          <p:cNvGrpSpPr>
            <a:grpSpLocks/>
          </p:cNvGrpSpPr>
          <p:nvPr/>
        </p:nvGrpSpPr>
        <p:grpSpPr bwMode="auto">
          <a:xfrm>
            <a:off x="619125" y="795338"/>
            <a:ext cx="2768600" cy="5073650"/>
            <a:chOff x="0" y="0"/>
            <a:chExt cx="1744" cy="3196"/>
          </a:xfrm>
        </p:grpSpPr>
        <p:sp>
          <p:nvSpPr>
            <p:cNvPr id="63544" name="Text Box 71"/>
            <p:cNvSpPr>
              <a:spLocks noChangeArrowheads="1"/>
            </p:cNvSpPr>
            <p:nvPr/>
          </p:nvSpPr>
          <p:spPr bwMode="auto">
            <a:xfrm>
              <a:off x="0" y="1504"/>
              <a:ext cx="1520" cy="169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int *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f3(int x,int 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if(x&gt;y)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&amp;x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else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	return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&amp;y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63545" name="Text Box 72"/>
            <p:cNvSpPr>
              <a:spLocks noChangeArrowheads="1"/>
            </p:cNvSpPr>
            <p:nvPr/>
          </p:nvSpPr>
          <p:spPr bwMode="auto">
            <a:xfrm>
              <a:off x="4" y="0"/>
              <a:ext cx="1740" cy="146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a=2,b=3;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int *p;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p=f3(a,b);</a:t>
              </a:r>
              <a:endParaRPr lang="zh-CN" altLang="en-US">
                <a:solidFill>
                  <a:schemeClr val="accent2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printf("%d\n",*p);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</p:grpSp>
      <p:sp>
        <p:nvSpPr>
          <p:cNvPr id="63546" name="Rectangle 73"/>
          <p:cNvSpPr>
            <a:spLocks noChangeArrowheads="1"/>
          </p:cNvSpPr>
          <p:nvPr/>
        </p:nvSpPr>
        <p:spPr bwMode="auto">
          <a:xfrm>
            <a:off x="395288" y="333375"/>
            <a:ext cx="7772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写一个函数，求两个</a:t>
            </a:r>
            <a:r>
              <a:rPr 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型变量中居于较大值的变量的地址（2）</a:t>
            </a:r>
            <a:endParaRPr lang="zh-CN" altLang="en-US" sz="20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3547" name="AutoShape 17"/>
          <p:cNvSpPr>
            <a:spLocks noChangeArrowheads="1"/>
          </p:cNvSpPr>
          <p:nvPr/>
        </p:nvSpPr>
        <p:spPr bwMode="auto">
          <a:xfrm>
            <a:off x="2843213" y="5084763"/>
            <a:ext cx="4525962" cy="1065212"/>
          </a:xfrm>
          <a:prstGeom prst="cloudCallout">
            <a:avLst>
              <a:gd name="adj1" fmla="val -27431"/>
              <a:gd name="adj2" fmla="val -188690"/>
            </a:avLst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不能返回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形参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局部变量</a:t>
            </a:r>
            <a:endParaRPr lang="zh-CN" altLang="en-US" sz="2000" b="1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的</a:t>
            </a:r>
            <a:r>
              <a:rPr lang="zh-CN" altLang="en-US" sz="2000" b="1">
                <a:solidFill>
                  <a:schemeClr val="accent2"/>
                </a:solidFill>
                <a:sym typeface="Arial" pitchFamily="34" charset="0"/>
              </a:rPr>
              <a:t>地址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作函数返回值</a:t>
            </a:r>
            <a:endParaRPr lang="zh-CN" altLang="en-US"/>
          </a:p>
        </p:txBody>
      </p:sp>
      <p:grpSp>
        <p:nvGrpSpPr>
          <p:cNvPr id="63548" name="Group 7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3549" name="Text Box 7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3550" name="Freeform 7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2" grpId="0" bldLvl="0" animBg="1" autoUpdateAnimBg="0"/>
      <p:bldP spid="63547" grpId="0" bldLvl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5"/>
          <p:cNvSpPr>
            <a:spLocks noChangeArrowheads="1"/>
          </p:cNvSpPr>
          <p:nvPr/>
        </p:nvSpPr>
        <p:spPr bwMode="auto">
          <a:xfrm>
            <a:off x="0" y="44450"/>
            <a:ext cx="882967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201613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0096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</a:p>
          <a:p>
            <a:pPr marL="10096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用于处理二维数组或多个字符串</a:t>
            </a:r>
          </a:p>
          <a:p>
            <a:pPr marL="1009650" lvl="1" indent="-285750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u"/>
            </a:pPr>
            <a:r>
              <a:rPr lang="zh-CN" altLang="en-US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指针数组</a:t>
            </a:r>
          </a:p>
          <a:p>
            <a:pPr marL="1417638" lvl="2" indent="-22701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定义：数组中的元素为指针变量</a:t>
            </a:r>
          </a:p>
          <a:p>
            <a:pPr marL="1417638" lvl="2" indent="-22701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定义形式：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*数组名</a:t>
            </a:r>
            <a:r>
              <a:rPr 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数组长度说明</a:t>
            </a:r>
            <a:r>
              <a:rPr lang="en-US" sz="2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]</a:t>
            </a:r>
            <a:endParaRPr lang="zh-CN" altLang="en-US" sz="20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1417638" lvl="2" indent="-227013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</a:t>
            </a:r>
            <a:r>
              <a:rPr 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int  *p[4];</a:t>
            </a:r>
            <a:endParaRPr lang="zh-CN" altLang="en-US"/>
          </a:p>
        </p:txBody>
      </p:sp>
      <p:sp>
        <p:nvSpPr>
          <p:cNvPr id="64515" name="AutoShape 18"/>
          <p:cNvSpPr>
            <a:spLocks noChangeArrowheads="1"/>
          </p:cNvSpPr>
          <p:nvPr/>
        </p:nvSpPr>
        <p:spPr bwMode="auto">
          <a:xfrm>
            <a:off x="1193800" y="4868863"/>
            <a:ext cx="3603625" cy="495300"/>
          </a:xfrm>
          <a:prstGeom prst="wedgeRectCallout">
            <a:avLst>
              <a:gd name="adj1" fmla="val -22278"/>
              <a:gd name="adj2" fmla="val -33634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区分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*p[4]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与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(*p)[4]</a:t>
            </a:r>
            <a:endParaRPr lang="en-US">
              <a:solidFill>
                <a:srgbClr val="007A77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4516" name="Rectangle 87"/>
          <p:cNvSpPr>
            <a:spLocks noChangeArrowheads="1"/>
          </p:cNvSpPr>
          <p:nvPr/>
        </p:nvSpPr>
        <p:spPr bwMode="auto">
          <a:xfrm>
            <a:off x="106363" y="-165100"/>
            <a:ext cx="74898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§8.6 </a:t>
            </a:r>
            <a:r>
              <a:rPr lang="zh-CN" altLang="en-US" sz="40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指针数组和多级指针</a:t>
            </a:r>
            <a:endParaRPr lang="zh-CN" altLang="en-US"/>
          </a:p>
        </p:txBody>
      </p:sp>
      <p:sp>
        <p:nvSpPr>
          <p:cNvPr id="64517" name="AutoShape 16"/>
          <p:cNvSpPr>
            <a:spLocks noChangeArrowheads="1"/>
          </p:cNvSpPr>
          <p:nvPr/>
        </p:nvSpPr>
        <p:spPr bwMode="auto">
          <a:xfrm>
            <a:off x="3719513" y="2974975"/>
            <a:ext cx="3876675" cy="495300"/>
          </a:xfrm>
          <a:prstGeom prst="wedgeRectCallout">
            <a:avLst>
              <a:gd name="adj1" fmla="val -26218"/>
              <a:gd name="adj2" fmla="val -114398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指针所指向变量的数据类型</a:t>
            </a:r>
            <a:endParaRPr lang="zh-CN" altLang="en-US"/>
          </a:p>
        </p:txBody>
      </p:sp>
      <p:sp>
        <p:nvSpPr>
          <p:cNvPr id="64518" name="AutoShape 17"/>
          <p:cNvSpPr>
            <a:spLocks noChangeArrowheads="1"/>
          </p:cNvSpPr>
          <p:nvPr/>
        </p:nvSpPr>
        <p:spPr bwMode="auto">
          <a:xfrm>
            <a:off x="2238375" y="3644900"/>
            <a:ext cx="2962275" cy="495300"/>
          </a:xfrm>
          <a:prstGeom prst="wedgeRectCallout">
            <a:avLst>
              <a:gd name="adj1" fmla="val -16333"/>
              <a:gd name="adj2" fmla="val -246778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指针本身的存储类型</a:t>
            </a:r>
            <a:endParaRPr lang="zh-CN" altLang="en-US"/>
          </a:p>
        </p:txBody>
      </p:sp>
      <p:grpSp>
        <p:nvGrpSpPr>
          <p:cNvPr id="64519" name="Group 8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4520" name="Text Box 8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4521" name="Freeform 9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ldLvl="0" animBg="1" autoUpdateAnimBg="0"/>
      <p:bldP spid="64517" grpId="0" bldLvl="0" animBg="1" autoUpdateAnimBg="0"/>
      <p:bldP spid="64518" grpId="0" bldLvl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0"/>
          <p:cNvGrpSpPr>
            <a:grpSpLocks/>
          </p:cNvGrpSpPr>
          <p:nvPr/>
        </p:nvGrpSpPr>
        <p:grpSpPr bwMode="auto">
          <a:xfrm>
            <a:off x="612775" y="842963"/>
            <a:ext cx="7488238" cy="2830512"/>
            <a:chOff x="0" y="0"/>
            <a:chExt cx="4717" cy="1783"/>
          </a:xfrm>
        </p:grpSpPr>
        <p:sp>
          <p:nvSpPr>
            <p:cNvPr id="65539" name="Text Box 21"/>
            <p:cNvSpPr>
              <a:spLocks noChangeArrowheads="1"/>
            </p:cNvSpPr>
            <p:nvPr/>
          </p:nvSpPr>
          <p:spPr bwMode="auto">
            <a:xfrm>
              <a:off x="0" y="55"/>
              <a:ext cx="1783" cy="1692"/>
            </a:xfrm>
            <a:prstGeom prst="rect">
              <a:avLst/>
            </a:prstGeom>
            <a:solidFill>
              <a:srgbClr val="E1FFF7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赋值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: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void main()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{   int b[2][3],*pb[2];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pb[0]=b[0];</a:t>
              </a:r>
              <a:endParaRPr lang="zh-CN" altLang="en-US">
                <a:solidFill>
                  <a:srgbClr val="0000FF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     pb[1]=b[1];</a:t>
              </a:r>
              <a:endParaRPr lang="zh-CN" altLang="en-US">
                <a:solidFill>
                  <a:srgbClr val="0000FF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……..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}</a:t>
              </a:r>
              <a:endParaRPr lang="zh-CN" altLang="en-US"/>
            </a:p>
          </p:txBody>
        </p:sp>
        <p:grpSp>
          <p:nvGrpSpPr>
            <p:cNvPr id="65540" name="Group 22"/>
            <p:cNvGrpSpPr>
              <a:grpSpLocks/>
            </p:cNvGrpSpPr>
            <p:nvPr/>
          </p:nvGrpSpPr>
          <p:grpSpPr bwMode="auto">
            <a:xfrm>
              <a:off x="1765" y="0"/>
              <a:ext cx="2952" cy="1783"/>
              <a:chOff x="0" y="0"/>
              <a:chExt cx="2952" cy="1783"/>
            </a:xfrm>
          </p:grpSpPr>
          <p:grpSp>
            <p:nvGrpSpPr>
              <p:cNvPr id="65541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1428" cy="694"/>
                <a:chOff x="0" y="0"/>
                <a:chExt cx="1428" cy="694"/>
              </a:xfrm>
            </p:grpSpPr>
            <p:sp>
              <p:nvSpPr>
                <p:cNvPr id="65542" name="Rectangle 24"/>
                <p:cNvSpPr>
                  <a:spLocks noChangeArrowheads="1"/>
                </p:cNvSpPr>
                <p:nvPr/>
              </p:nvSpPr>
              <p:spPr bwMode="auto">
                <a:xfrm>
                  <a:off x="439" y="216"/>
                  <a:ext cx="989" cy="4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65543" name="Line 25"/>
                <p:cNvSpPr>
                  <a:spLocks noChangeShapeType="1"/>
                </p:cNvSpPr>
                <p:nvPr/>
              </p:nvSpPr>
              <p:spPr bwMode="auto">
                <a:xfrm>
                  <a:off x="439" y="450"/>
                  <a:ext cx="977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44" name="Text Box 26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79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int  *pb[2]</a:t>
                  </a:r>
                  <a:endParaRPr lang="zh-CN" altLang="en-US"/>
                </a:p>
              </p:txBody>
            </p:sp>
            <p:sp>
              <p:nvSpPr>
                <p:cNvPr id="65545" name="Text Box 27"/>
                <p:cNvSpPr>
                  <a:spLocks noChangeArrowheads="1"/>
                </p:cNvSpPr>
                <p:nvPr/>
              </p:nvSpPr>
              <p:spPr bwMode="auto">
                <a:xfrm>
                  <a:off x="0" y="222"/>
                  <a:ext cx="4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pb[0]</a:t>
                  </a:r>
                  <a:endParaRPr lang="zh-CN" altLang="en-US"/>
                </a:p>
              </p:txBody>
            </p:sp>
            <p:sp>
              <p:nvSpPr>
                <p:cNvPr id="65546" name="Text Box 28"/>
                <p:cNvSpPr>
                  <a:spLocks noChangeArrowheads="1"/>
                </p:cNvSpPr>
                <p:nvPr/>
              </p:nvSpPr>
              <p:spPr bwMode="auto">
                <a:xfrm>
                  <a:off x="0" y="429"/>
                  <a:ext cx="4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pb[1]</a:t>
                  </a:r>
                  <a:endParaRPr lang="zh-CN" altLang="en-US"/>
                </a:p>
              </p:txBody>
            </p:sp>
          </p:grpSp>
          <p:grpSp>
            <p:nvGrpSpPr>
              <p:cNvPr id="65547" name="Group 29"/>
              <p:cNvGrpSpPr>
                <a:grpSpLocks/>
              </p:cNvGrpSpPr>
              <p:nvPr/>
            </p:nvGrpSpPr>
            <p:grpSpPr bwMode="auto">
              <a:xfrm>
                <a:off x="2052" y="33"/>
                <a:ext cx="900" cy="1750"/>
                <a:chOff x="0" y="0"/>
                <a:chExt cx="900" cy="1750"/>
              </a:xfrm>
            </p:grpSpPr>
            <p:grpSp>
              <p:nvGrpSpPr>
                <p:cNvPr id="65548" name="Group 30"/>
                <p:cNvGrpSpPr>
                  <a:grpSpLocks/>
                </p:cNvGrpSpPr>
                <p:nvPr/>
              </p:nvGrpSpPr>
              <p:grpSpPr bwMode="auto">
                <a:xfrm>
                  <a:off x="0" y="250"/>
                  <a:ext cx="900" cy="1500"/>
                  <a:chOff x="0" y="0"/>
                  <a:chExt cx="900" cy="2000"/>
                </a:xfrm>
              </p:grpSpPr>
              <p:sp>
                <p:nvSpPr>
                  <p:cNvPr id="6554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889" cy="2000"/>
                  </a:xfrm>
                  <a:prstGeom prst="rect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6555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0" y="334"/>
                    <a:ext cx="878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669"/>
                    <a:ext cx="878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04"/>
                    <a:ext cx="878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3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1328"/>
                    <a:ext cx="889" cy="1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74"/>
                    <a:ext cx="878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555" name="Text Box 37"/>
                <p:cNvSpPr>
                  <a:spLocks noChangeArrowheads="1"/>
                </p:cNvSpPr>
                <p:nvPr/>
              </p:nvSpPr>
              <p:spPr bwMode="auto">
                <a:xfrm>
                  <a:off x="108" y="0"/>
                  <a:ext cx="7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int b[2][3]</a:t>
                  </a:r>
                  <a:endParaRPr lang="zh-CN" altLang="en-US"/>
                </a:p>
              </p:txBody>
            </p:sp>
          </p:grpSp>
          <p:sp>
            <p:nvSpPr>
              <p:cNvPr id="65556" name="Line 38"/>
              <p:cNvSpPr>
                <a:spLocks noChangeShapeType="1"/>
              </p:cNvSpPr>
              <p:nvPr/>
            </p:nvSpPr>
            <p:spPr bwMode="auto">
              <a:xfrm flipV="1">
                <a:off x="1440" y="371"/>
                <a:ext cx="622" cy="1"/>
              </a:xfrm>
              <a:prstGeom prst="line">
                <a:avLst/>
              </a:prstGeom>
              <a:noFill/>
              <a:ln w="9525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5557" name="Group 39"/>
              <p:cNvGrpSpPr>
                <a:grpSpLocks/>
              </p:cNvGrpSpPr>
              <p:nvPr/>
            </p:nvGrpSpPr>
            <p:grpSpPr bwMode="auto">
              <a:xfrm>
                <a:off x="1429" y="561"/>
                <a:ext cx="634" cy="600"/>
                <a:chOff x="0" y="0"/>
                <a:chExt cx="634" cy="600"/>
              </a:xfrm>
            </p:grpSpPr>
            <p:sp>
              <p:nvSpPr>
                <p:cNvPr id="65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59" name="Line 41"/>
                <p:cNvSpPr>
                  <a:spLocks noChangeShapeType="1"/>
                </p:cNvSpPr>
                <p:nvPr/>
              </p:nvSpPr>
              <p:spPr bwMode="auto">
                <a:xfrm>
                  <a:off x="267" y="11"/>
                  <a:ext cx="1" cy="589"/>
                </a:xfrm>
                <a:prstGeom prst="line">
                  <a:avLst/>
                </a:prstGeom>
                <a:noFill/>
                <a:ln w="952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0" name="Line 42"/>
                <p:cNvSpPr>
                  <a:spLocks noChangeShapeType="1"/>
                </p:cNvSpPr>
                <p:nvPr/>
              </p:nvSpPr>
              <p:spPr bwMode="auto">
                <a:xfrm>
                  <a:off x="267" y="600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61" name="Group 43"/>
              <p:cNvGrpSpPr>
                <a:grpSpLocks/>
              </p:cNvGrpSpPr>
              <p:nvPr/>
            </p:nvGrpSpPr>
            <p:grpSpPr bwMode="auto">
              <a:xfrm>
                <a:off x="2406" y="278"/>
                <a:ext cx="196" cy="1496"/>
                <a:chOff x="0" y="0"/>
                <a:chExt cx="196" cy="1496"/>
              </a:xfrm>
            </p:grpSpPr>
            <p:sp>
              <p:nvSpPr>
                <p:cNvPr id="65562" name="Text Box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65563" name="Text Box 45"/>
                <p:cNvSpPr>
                  <a:spLocks noChangeArrowheads="1"/>
                </p:cNvSpPr>
                <p:nvPr/>
              </p:nvSpPr>
              <p:spPr bwMode="auto">
                <a:xfrm>
                  <a:off x="0" y="2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2</a:t>
                  </a:r>
                  <a:endParaRPr lang="zh-CN" altLang="en-US"/>
                </a:p>
              </p:txBody>
            </p:sp>
            <p:sp>
              <p:nvSpPr>
                <p:cNvPr id="65564" name="Text Box 46"/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3</a:t>
                  </a:r>
                  <a:endParaRPr lang="zh-CN" altLang="en-US"/>
                </a:p>
              </p:txBody>
            </p:sp>
            <p:sp>
              <p:nvSpPr>
                <p:cNvPr id="65565" name="Text Box 47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2</a:t>
                  </a:r>
                  <a:endParaRPr lang="zh-CN" altLang="en-US"/>
                </a:p>
              </p:txBody>
            </p:sp>
            <p:sp>
              <p:nvSpPr>
                <p:cNvPr id="65566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9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4</a:t>
                  </a:r>
                  <a:endParaRPr lang="zh-CN" altLang="en-US"/>
                </a:p>
              </p:txBody>
            </p:sp>
            <p:sp>
              <p:nvSpPr>
                <p:cNvPr id="65567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124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00FF"/>
                      </a:solidFill>
                      <a:sym typeface="Arial" pitchFamily="34" charset="0"/>
                    </a:rPr>
                    <a:t>6</a:t>
                  </a:r>
                  <a:endParaRPr lang="zh-CN" altLang="en-US"/>
                </a:p>
              </p:txBody>
            </p:sp>
          </p:grpSp>
        </p:grpSp>
      </p:grpSp>
      <p:sp>
        <p:nvSpPr>
          <p:cNvPr id="65568" name="Text Box 51"/>
          <p:cNvSpPr>
            <a:spLocks noChangeArrowheads="1"/>
          </p:cNvSpPr>
          <p:nvPr/>
        </p:nvSpPr>
        <p:spPr bwMode="auto">
          <a:xfrm>
            <a:off x="576263" y="4090988"/>
            <a:ext cx="4310062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初始化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b[2][3],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*pb[ ]={b[0],b[1]}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……..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65569" name="Rectangle 87"/>
          <p:cNvSpPr>
            <a:spLocks noChangeArrowheads="1"/>
          </p:cNvSpPr>
          <p:nvPr/>
        </p:nvSpPr>
        <p:spPr bwMode="auto">
          <a:xfrm>
            <a:off x="106363" y="-165100"/>
            <a:ext cx="74898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lvl="2">
              <a:buClr>
                <a:srgbClr val="9900CC"/>
              </a:buClr>
              <a:buSzPct val="70000"/>
              <a:buFont typeface="Wingdings" pitchFamily="2" charset="2"/>
              <a:buChar char="u"/>
            </a:pPr>
            <a:r>
              <a:rPr lang="zh-CN" altLang="en-US" sz="3600" b="1">
                <a:solidFill>
                  <a:srgbClr val="9900CC"/>
                </a:solidFill>
                <a:sym typeface="Arial" pitchFamily="34" charset="0"/>
              </a:rPr>
              <a:t>指针数组赋值与初始化</a:t>
            </a:r>
          </a:p>
        </p:txBody>
      </p:sp>
      <p:grpSp>
        <p:nvGrpSpPr>
          <p:cNvPr id="65570" name="Group 8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5571" name="Text Box 8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5572" name="Freeform 9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5"/>
          <p:cNvSpPr>
            <a:spLocks noChangeArrowheads="1"/>
          </p:cNvSpPr>
          <p:nvPr/>
        </p:nvSpPr>
        <p:spPr bwMode="auto">
          <a:xfrm>
            <a:off x="0" y="285750"/>
            <a:ext cx="8829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6563" name="Text Box 54"/>
          <p:cNvSpPr>
            <a:spLocks noChangeArrowheads="1"/>
          </p:cNvSpPr>
          <p:nvPr/>
        </p:nvSpPr>
        <p:spPr bwMode="auto">
          <a:xfrm>
            <a:off x="514350" y="476250"/>
            <a:ext cx="4468813" cy="28638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赋值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 char a[]="Fortran";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char b[]="Lisp";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char c[]="Basic";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char *p[4];</a:t>
            </a:r>
            <a:endParaRPr lang="zh-CN" altLang="en-US" sz="200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p[0]=a; p[1]=b; p[2]=c; p[3]=NULL;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……..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66564" name="Text Box 55"/>
          <p:cNvSpPr>
            <a:spLocks noChangeArrowheads="1"/>
          </p:cNvSpPr>
          <p:nvPr/>
        </p:nvSpPr>
        <p:spPr bwMode="auto">
          <a:xfrm>
            <a:off x="5148263" y="490538"/>
            <a:ext cx="2236787" cy="2862262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char *p[4];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p[0]= "Fortran";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p[1]= "Lisp";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p[2]= "Basic";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p[3]=NULL;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……..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66565" name="Text Box 57"/>
          <p:cNvSpPr>
            <a:spLocks noChangeArrowheads="1"/>
          </p:cNvSpPr>
          <p:nvPr/>
        </p:nvSpPr>
        <p:spPr bwMode="auto">
          <a:xfrm>
            <a:off x="514350" y="3429000"/>
            <a:ext cx="6596063" cy="16319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初始化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char *p[]={"Fortran", "Lisp", "Basic",NULL};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……..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66566" name="Rectangle 94"/>
          <p:cNvSpPr>
            <a:spLocks noChangeArrowheads="1"/>
          </p:cNvSpPr>
          <p:nvPr/>
        </p:nvSpPr>
        <p:spPr bwMode="auto">
          <a:xfrm>
            <a:off x="466725" y="-20638"/>
            <a:ext cx="7772400" cy="4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例：指针数组赋值与初始化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6567" name="Group 9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6568" name="Text Box 9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6569" name="Freeform 9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570" name="组合 2"/>
          <p:cNvGrpSpPr>
            <a:grpSpLocks/>
          </p:cNvGrpSpPr>
          <p:nvPr/>
        </p:nvGrpSpPr>
        <p:grpSpPr bwMode="auto">
          <a:xfrm>
            <a:off x="3822700" y="4497388"/>
            <a:ext cx="5141913" cy="2243137"/>
            <a:chOff x="0" y="0"/>
            <a:chExt cx="5140846" cy="2243626"/>
          </a:xfrm>
        </p:grpSpPr>
        <p:sp>
          <p:nvSpPr>
            <p:cNvPr id="66571" name="矩形 1"/>
            <p:cNvSpPr>
              <a:spLocks/>
            </p:cNvSpPr>
            <p:nvPr/>
          </p:nvSpPr>
          <p:spPr bwMode="auto">
            <a:xfrm>
              <a:off x="0" y="0"/>
              <a:ext cx="5140846" cy="2243626"/>
            </a:xfrm>
            <a:prstGeom prst="rect">
              <a:avLst/>
            </a:prstGeom>
            <a:solidFill>
              <a:srgbClr val="92D05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b="1" i="1">
                <a:solidFill>
                  <a:schemeClr val="tx2"/>
                </a:solidFill>
                <a:sym typeface="Times New Roman" pitchFamily="18" charset="0"/>
              </a:endParaRPr>
            </a:p>
          </p:txBody>
        </p:sp>
        <p:grpSp>
          <p:nvGrpSpPr>
            <p:cNvPr id="66572" name="Group 17"/>
            <p:cNvGrpSpPr>
              <a:grpSpLocks/>
            </p:cNvGrpSpPr>
            <p:nvPr/>
          </p:nvGrpSpPr>
          <p:grpSpPr bwMode="auto">
            <a:xfrm>
              <a:off x="120005" y="128590"/>
              <a:ext cx="4964113" cy="1901826"/>
              <a:chOff x="0" y="0"/>
              <a:chExt cx="3127" cy="1198"/>
            </a:xfrm>
          </p:grpSpPr>
          <p:sp>
            <p:nvSpPr>
              <p:cNvPr id="66573" name="Rectangle 18"/>
              <p:cNvSpPr>
                <a:spLocks noChangeArrowheads="1"/>
              </p:cNvSpPr>
              <p:nvPr/>
            </p:nvSpPr>
            <p:spPr bwMode="auto">
              <a:xfrm>
                <a:off x="347" y="68"/>
                <a:ext cx="633" cy="112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66574" name="Line 19"/>
              <p:cNvSpPr>
                <a:spLocks noChangeShapeType="1"/>
              </p:cNvSpPr>
              <p:nvPr/>
            </p:nvSpPr>
            <p:spPr bwMode="auto">
              <a:xfrm>
                <a:off x="347" y="634"/>
                <a:ext cx="62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Line 20"/>
              <p:cNvSpPr>
                <a:spLocks noChangeShapeType="1"/>
              </p:cNvSpPr>
              <p:nvPr/>
            </p:nvSpPr>
            <p:spPr bwMode="auto">
              <a:xfrm>
                <a:off x="347" y="357"/>
                <a:ext cx="645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Line 21"/>
              <p:cNvSpPr>
                <a:spLocks noChangeShapeType="1"/>
              </p:cNvSpPr>
              <p:nvPr/>
            </p:nvSpPr>
            <p:spPr bwMode="auto">
              <a:xfrm>
                <a:off x="347" y="912"/>
                <a:ext cx="62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6577" name="Group 22"/>
              <p:cNvGrpSpPr>
                <a:grpSpLocks/>
              </p:cNvGrpSpPr>
              <p:nvPr/>
            </p:nvGrpSpPr>
            <p:grpSpPr bwMode="auto">
              <a:xfrm>
                <a:off x="1463" y="307"/>
                <a:ext cx="1044" cy="273"/>
                <a:chOff x="0" y="0"/>
                <a:chExt cx="1044" cy="273"/>
              </a:xfrm>
            </p:grpSpPr>
            <p:sp>
              <p:nvSpPr>
                <p:cNvPr id="66578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44" cy="26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L   i    s    p   \0</a:t>
                  </a:r>
                  <a:endParaRPr lang="zh-CN" altLang="en-US"/>
                </a:p>
              </p:txBody>
            </p:sp>
            <p:sp>
              <p:nvSpPr>
                <p:cNvPr id="66579" name="Line 24"/>
                <p:cNvSpPr>
                  <a:spLocks noChangeShapeType="1"/>
                </p:cNvSpPr>
                <p:nvPr/>
              </p:nvSpPr>
              <p:spPr bwMode="auto">
                <a:xfrm>
                  <a:off x="211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0" name="Line 25"/>
                <p:cNvSpPr>
                  <a:spLocks noChangeShapeType="1"/>
                </p:cNvSpPr>
                <p:nvPr/>
              </p:nvSpPr>
              <p:spPr bwMode="auto">
                <a:xfrm>
                  <a:off x="416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1" name="Line 26"/>
                <p:cNvSpPr>
                  <a:spLocks noChangeShapeType="1"/>
                </p:cNvSpPr>
                <p:nvPr/>
              </p:nvSpPr>
              <p:spPr bwMode="auto">
                <a:xfrm>
                  <a:off x="622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2" name="Line 27"/>
                <p:cNvSpPr>
                  <a:spLocks noChangeShapeType="1"/>
                </p:cNvSpPr>
                <p:nvPr/>
              </p:nvSpPr>
              <p:spPr bwMode="auto">
                <a:xfrm>
                  <a:off x="828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583" name="Group 28"/>
              <p:cNvGrpSpPr>
                <a:grpSpLocks/>
              </p:cNvGrpSpPr>
              <p:nvPr/>
            </p:nvGrpSpPr>
            <p:grpSpPr bwMode="auto">
              <a:xfrm>
                <a:off x="1466" y="0"/>
                <a:ext cx="1661" cy="273"/>
                <a:chOff x="0" y="0"/>
                <a:chExt cx="1661" cy="273"/>
              </a:xfrm>
            </p:grpSpPr>
            <p:sp>
              <p:nvSpPr>
                <p:cNvPr id="6658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61" cy="26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F   o    r    t    r   a   n    \0</a:t>
                  </a:r>
                  <a:endParaRPr lang="zh-CN" altLang="en-US"/>
                </a:p>
              </p:txBody>
            </p:sp>
            <p:sp>
              <p:nvSpPr>
                <p:cNvPr id="66585" name="Line 30"/>
                <p:cNvSpPr>
                  <a:spLocks noChangeShapeType="1"/>
                </p:cNvSpPr>
                <p:nvPr/>
              </p:nvSpPr>
              <p:spPr bwMode="auto">
                <a:xfrm>
                  <a:off x="211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6" name="Line 31"/>
                <p:cNvSpPr>
                  <a:spLocks noChangeShapeType="1"/>
                </p:cNvSpPr>
                <p:nvPr/>
              </p:nvSpPr>
              <p:spPr bwMode="auto">
                <a:xfrm>
                  <a:off x="416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7" name="Line 32"/>
                <p:cNvSpPr>
                  <a:spLocks noChangeShapeType="1"/>
                </p:cNvSpPr>
                <p:nvPr/>
              </p:nvSpPr>
              <p:spPr bwMode="auto">
                <a:xfrm>
                  <a:off x="622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8" name="Line 33"/>
                <p:cNvSpPr>
                  <a:spLocks noChangeShapeType="1"/>
                </p:cNvSpPr>
                <p:nvPr/>
              </p:nvSpPr>
              <p:spPr bwMode="auto">
                <a:xfrm>
                  <a:off x="828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89" name="Line 34"/>
                <p:cNvSpPr>
                  <a:spLocks noChangeShapeType="1"/>
                </p:cNvSpPr>
                <p:nvPr/>
              </p:nvSpPr>
              <p:spPr bwMode="auto">
                <a:xfrm>
                  <a:off x="1034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0" name="Line 35"/>
                <p:cNvSpPr>
                  <a:spLocks noChangeShapeType="1"/>
                </p:cNvSpPr>
                <p:nvPr/>
              </p:nvSpPr>
              <p:spPr bwMode="auto">
                <a:xfrm>
                  <a:off x="1240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1" name="Line 36"/>
                <p:cNvSpPr>
                  <a:spLocks noChangeShapeType="1"/>
                </p:cNvSpPr>
                <p:nvPr/>
              </p:nvSpPr>
              <p:spPr bwMode="auto">
                <a:xfrm>
                  <a:off x="1446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592" name="Group 37"/>
              <p:cNvGrpSpPr>
                <a:grpSpLocks/>
              </p:cNvGrpSpPr>
              <p:nvPr/>
            </p:nvGrpSpPr>
            <p:grpSpPr bwMode="auto">
              <a:xfrm>
                <a:off x="1462" y="603"/>
                <a:ext cx="1244" cy="273"/>
                <a:chOff x="0" y="0"/>
                <a:chExt cx="1244" cy="273"/>
              </a:xfrm>
            </p:grpSpPr>
            <p:sp>
              <p:nvSpPr>
                <p:cNvPr id="6659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44" cy="26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B   a    s   i    c   \0</a:t>
                  </a:r>
                  <a:endParaRPr lang="zh-CN" altLang="en-US"/>
                </a:p>
              </p:txBody>
            </p:sp>
            <p:sp>
              <p:nvSpPr>
                <p:cNvPr id="66594" name="Line 39"/>
                <p:cNvSpPr>
                  <a:spLocks noChangeShapeType="1"/>
                </p:cNvSpPr>
                <p:nvPr/>
              </p:nvSpPr>
              <p:spPr bwMode="auto">
                <a:xfrm>
                  <a:off x="211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5" name="Line 40"/>
                <p:cNvSpPr>
                  <a:spLocks noChangeShapeType="1"/>
                </p:cNvSpPr>
                <p:nvPr/>
              </p:nvSpPr>
              <p:spPr bwMode="auto">
                <a:xfrm>
                  <a:off x="416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6" name="Line 41"/>
                <p:cNvSpPr>
                  <a:spLocks noChangeShapeType="1"/>
                </p:cNvSpPr>
                <p:nvPr/>
              </p:nvSpPr>
              <p:spPr bwMode="auto">
                <a:xfrm>
                  <a:off x="622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7" name="Line 42"/>
                <p:cNvSpPr>
                  <a:spLocks noChangeShapeType="1"/>
                </p:cNvSpPr>
                <p:nvPr/>
              </p:nvSpPr>
              <p:spPr bwMode="auto">
                <a:xfrm>
                  <a:off x="828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98" name="Line 43"/>
                <p:cNvSpPr>
                  <a:spLocks noChangeShapeType="1"/>
                </p:cNvSpPr>
                <p:nvPr/>
              </p:nvSpPr>
              <p:spPr bwMode="auto">
                <a:xfrm>
                  <a:off x="1034" y="7"/>
                  <a:ext cx="1" cy="26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599" name="Line 44"/>
              <p:cNvSpPr>
                <a:spLocks noChangeShapeType="1"/>
              </p:cNvSpPr>
              <p:nvPr/>
            </p:nvSpPr>
            <p:spPr bwMode="auto">
              <a:xfrm>
                <a:off x="1007" y="150"/>
                <a:ext cx="4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0" name="Line 45"/>
              <p:cNvSpPr>
                <a:spLocks noChangeShapeType="1"/>
              </p:cNvSpPr>
              <p:nvPr/>
            </p:nvSpPr>
            <p:spPr bwMode="auto">
              <a:xfrm>
                <a:off x="996" y="450"/>
                <a:ext cx="4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01" name="Line 46"/>
              <p:cNvSpPr>
                <a:spLocks noChangeShapeType="1"/>
              </p:cNvSpPr>
              <p:nvPr/>
            </p:nvSpPr>
            <p:spPr bwMode="auto">
              <a:xfrm>
                <a:off x="996" y="727"/>
                <a:ext cx="4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6602" name="Group 47"/>
              <p:cNvGrpSpPr>
                <a:grpSpLocks/>
              </p:cNvGrpSpPr>
              <p:nvPr/>
            </p:nvGrpSpPr>
            <p:grpSpPr bwMode="auto">
              <a:xfrm>
                <a:off x="0" y="79"/>
                <a:ext cx="382" cy="1113"/>
                <a:chOff x="0" y="0"/>
                <a:chExt cx="382" cy="1113"/>
              </a:xfrm>
            </p:grpSpPr>
            <p:sp>
              <p:nvSpPr>
                <p:cNvPr id="66603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p[0]</a:t>
                  </a:r>
                  <a:endParaRPr lang="zh-CN" altLang="en-US"/>
                </a:p>
              </p:txBody>
            </p:sp>
            <p:sp>
              <p:nvSpPr>
                <p:cNvPr id="66604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307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p[1]</a:t>
                  </a:r>
                  <a:endParaRPr lang="zh-CN" altLang="en-US"/>
                </a:p>
              </p:txBody>
            </p:sp>
            <p:sp>
              <p:nvSpPr>
                <p:cNvPr id="66605" name="Text Box 50"/>
                <p:cNvSpPr>
                  <a:spLocks noChangeArrowheads="1"/>
                </p:cNvSpPr>
                <p:nvPr/>
              </p:nvSpPr>
              <p:spPr bwMode="auto">
                <a:xfrm>
                  <a:off x="0" y="607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p[2]</a:t>
                  </a:r>
                  <a:endParaRPr lang="zh-CN" altLang="en-US"/>
                </a:p>
              </p:txBody>
            </p:sp>
            <p:sp>
              <p:nvSpPr>
                <p:cNvPr id="66606" name="Text Box 51"/>
                <p:cNvSpPr>
                  <a:spLocks noChangeArrowheads="1"/>
                </p:cNvSpPr>
                <p:nvPr/>
              </p:nvSpPr>
              <p:spPr bwMode="auto">
                <a:xfrm>
                  <a:off x="0" y="863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p[3]</a:t>
                  </a:r>
                  <a:endParaRPr lang="zh-CN" altLang="en-US"/>
                </a:p>
              </p:txBody>
            </p:sp>
          </p:grpSp>
          <p:sp>
            <p:nvSpPr>
              <p:cNvPr id="66607" name="Text Box 52"/>
              <p:cNvSpPr>
                <a:spLocks noChangeArrowheads="1"/>
              </p:cNvSpPr>
              <p:nvPr/>
            </p:nvSpPr>
            <p:spPr bwMode="auto">
              <a:xfrm>
                <a:off x="557" y="945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ea typeface="隶书" pitchFamily="49" charset="-122"/>
                  </a:rPr>
                  <a:t>0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5"/>
          <p:cNvSpPr>
            <a:spLocks noChangeArrowheads="1"/>
          </p:cNvSpPr>
          <p:nvPr/>
        </p:nvSpPr>
        <p:spPr bwMode="auto">
          <a:xfrm>
            <a:off x="836613" y="849313"/>
            <a:ext cx="653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char  name[5][9]={“gain”,“much”,“stronger”, “point”,“bye”};</a:t>
            </a:r>
            <a:endParaRPr lang="zh-CN" altLang="en-US"/>
          </a:p>
        </p:txBody>
      </p:sp>
      <p:sp>
        <p:nvSpPr>
          <p:cNvPr id="67587" name="Text Box 16"/>
          <p:cNvSpPr>
            <a:spLocks noChangeArrowheads="1"/>
          </p:cNvSpPr>
          <p:nvPr/>
        </p:nvSpPr>
        <p:spPr bwMode="auto">
          <a:xfrm>
            <a:off x="827088" y="1239838"/>
            <a:ext cx="633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char *name[5]={“gain”,“much”,“stronger”, “point”,“bye”};</a:t>
            </a:r>
            <a:endParaRPr lang="zh-CN" altLang="en-US"/>
          </a:p>
        </p:txBody>
      </p:sp>
      <p:grpSp>
        <p:nvGrpSpPr>
          <p:cNvPr id="67588" name="Group 17"/>
          <p:cNvGrpSpPr>
            <a:grpSpLocks/>
          </p:cNvGrpSpPr>
          <p:nvPr/>
        </p:nvGrpSpPr>
        <p:grpSpPr bwMode="auto">
          <a:xfrm>
            <a:off x="3871913" y="1752600"/>
            <a:ext cx="4833937" cy="2468563"/>
            <a:chOff x="0" y="0"/>
            <a:chExt cx="3045" cy="1555"/>
          </a:xfrm>
        </p:grpSpPr>
        <p:sp>
          <p:nvSpPr>
            <p:cNvPr id="67589" name="Rectangle 18"/>
            <p:cNvSpPr>
              <a:spLocks noChangeArrowheads="1"/>
            </p:cNvSpPr>
            <p:nvPr/>
          </p:nvSpPr>
          <p:spPr bwMode="auto">
            <a:xfrm>
              <a:off x="25" y="85"/>
              <a:ext cx="633" cy="13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7590" name="Line 19"/>
            <p:cNvSpPr>
              <a:spLocks noChangeShapeType="1"/>
            </p:cNvSpPr>
            <p:nvPr/>
          </p:nvSpPr>
          <p:spPr bwMode="auto">
            <a:xfrm>
              <a:off x="25" y="651"/>
              <a:ext cx="62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1" name="Line 20"/>
            <p:cNvSpPr>
              <a:spLocks noChangeShapeType="1"/>
            </p:cNvSpPr>
            <p:nvPr/>
          </p:nvSpPr>
          <p:spPr bwMode="auto">
            <a:xfrm>
              <a:off x="25" y="374"/>
              <a:ext cx="64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21"/>
            <p:cNvSpPr>
              <a:spLocks noChangeShapeType="1"/>
            </p:cNvSpPr>
            <p:nvPr/>
          </p:nvSpPr>
          <p:spPr bwMode="auto">
            <a:xfrm>
              <a:off x="25" y="929"/>
              <a:ext cx="62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593" name="Group 22"/>
            <p:cNvGrpSpPr>
              <a:grpSpLocks/>
            </p:cNvGrpSpPr>
            <p:nvPr/>
          </p:nvGrpSpPr>
          <p:grpSpPr bwMode="auto">
            <a:xfrm>
              <a:off x="1165" y="0"/>
              <a:ext cx="1044" cy="273"/>
              <a:chOff x="0" y="0"/>
              <a:chExt cx="1044" cy="273"/>
            </a:xfrm>
          </p:grpSpPr>
          <p:sp>
            <p:nvSpPr>
              <p:cNvPr id="67594" name="Rectangl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4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g   a    i    n   \0</a:t>
                </a:r>
                <a:endParaRPr lang="zh-CN" altLang="en-US"/>
              </a:p>
            </p:txBody>
          </p:sp>
          <p:sp>
            <p:nvSpPr>
              <p:cNvPr id="67595" name="Line 24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6" name="Line 25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7" name="Line 26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8" name="Line 27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99" name="Group 28"/>
            <p:cNvGrpSpPr>
              <a:grpSpLocks/>
            </p:cNvGrpSpPr>
            <p:nvPr/>
          </p:nvGrpSpPr>
          <p:grpSpPr bwMode="auto">
            <a:xfrm>
              <a:off x="1156" y="629"/>
              <a:ext cx="1889" cy="273"/>
              <a:chOff x="0" y="0"/>
              <a:chExt cx="1889" cy="273"/>
            </a:xfrm>
          </p:grpSpPr>
          <p:sp>
            <p:nvSpPr>
              <p:cNvPr id="67600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89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s   t    r    o   n   g   e    r   \0</a:t>
                </a:r>
                <a:endParaRPr lang="zh-CN" altLang="en-US"/>
              </a:p>
            </p:txBody>
          </p:sp>
          <p:sp>
            <p:nvSpPr>
              <p:cNvPr id="67601" name="Line 30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2" name="Line 31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3" name="Line 32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4" name="Line 33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5" name="Line 34"/>
              <p:cNvSpPr>
                <a:spLocks noChangeShapeType="1"/>
              </p:cNvSpPr>
              <p:nvPr/>
            </p:nvSpPr>
            <p:spPr bwMode="auto">
              <a:xfrm>
                <a:off x="1034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6" name="Line 35"/>
              <p:cNvSpPr>
                <a:spLocks noChangeShapeType="1"/>
              </p:cNvSpPr>
              <p:nvPr/>
            </p:nvSpPr>
            <p:spPr bwMode="auto">
              <a:xfrm>
                <a:off x="1240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7" name="Line 36"/>
              <p:cNvSpPr>
                <a:spLocks noChangeShapeType="1"/>
              </p:cNvSpPr>
              <p:nvPr/>
            </p:nvSpPr>
            <p:spPr bwMode="auto">
              <a:xfrm>
                <a:off x="144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08" name="Line 37"/>
              <p:cNvSpPr>
                <a:spLocks noChangeShapeType="1"/>
              </p:cNvSpPr>
              <p:nvPr/>
            </p:nvSpPr>
            <p:spPr bwMode="auto">
              <a:xfrm>
                <a:off x="165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09" name="Group 38"/>
            <p:cNvGrpSpPr>
              <a:grpSpLocks/>
            </p:cNvGrpSpPr>
            <p:nvPr/>
          </p:nvGrpSpPr>
          <p:grpSpPr bwMode="auto">
            <a:xfrm>
              <a:off x="1164" y="956"/>
              <a:ext cx="1244" cy="273"/>
              <a:chOff x="0" y="0"/>
              <a:chExt cx="1244" cy="273"/>
            </a:xfrm>
          </p:grpSpPr>
          <p:sp>
            <p:nvSpPr>
              <p:cNvPr id="67610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4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   o    i    n   t   \0</a:t>
                </a:r>
                <a:endParaRPr lang="zh-CN" altLang="en-US"/>
              </a:p>
            </p:txBody>
          </p:sp>
          <p:sp>
            <p:nvSpPr>
              <p:cNvPr id="67611" name="Line 40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2" name="Line 41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3" name="Line 42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4" name="Line 43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5" name="Line 44"/>
              <p:cNvSpPr>
                <a:spLocks noChangeShapeType="1"/>
              </p:cNvSpPr>
              <p:nvPr/>
            </p:nvSpPr>
            <p:spPr bwMode="auto">
              <a:xfrm>
                <a:off x="1034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16" name="Group 45"/>
            <p:cNvGrpSpPr>
              <a:grpSpLocks/>
            </p:cNvGrpSpPr>
            <p:nvPr/>
          </p:nvGrpSpPr>
          <p:grpSpPr bwMode="auto">
            <a:xfrm>
              <a:off x="1148" y="319"/>
              <a:ext cx="1044" cy="273"/>
              <a:chOff x="0" y="0"/>
              <a:chExt cx="1044" cy="273"/>
            </a:xfrm>
          </p:grpSpPr>
          <p:sp>
            <p:nvSpPr>
              <p:cNvPr id="67617" name="Rectangle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4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   u   c   h   \0</a:t>
                </a:r>
                <a:endParaRPr lang="zh-CN" altLang="en-US"/>
              </a:p>
            </p:txBody>
          </p:sp>
          <p:sp>
            <p:nvSpPr>
              <p:cNvPr id="67618" name="Line 47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9" name="Line 48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0" name="Line 49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1" name="Line 50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22" name="Line 51"/>
            <p:cNvSpPr>
              <a:spLocks noChangeShapeType="1"/>
            </p:cNvSpPr>
            <p:nvPr/>
          </p:nvSpPr>
          <p:spPr bwMode="auto">
            <a:xfrm>
              <a:off x="685" y="167"/>
              <a:ext cx="47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3" name="Line 52"/>
            <p:cNvSpPr>
              <a:spLocks noChangeShapeType="1"/>
            </p:cNvSpPr>
            <p:nvPr/>
          </p:nvSpPr>
          <p:spPr bwMode="auto">
            <a:xfrm>
              <a:off x="674" y="467"/>
              <a:ext cx="47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4" name="Line 53"/>
            <p:cNvSpPr>
              <a:spLocks noChangeShapeType="1"/>
            </p:cNvSpPr>
            <p:nvPr/>
          </p:nvSpPr>
          <p:spPr bwMode="auto">
            <a:xfrm>
              <a:off x="674" y="744"/>
              <a:ext cx="47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5" name="Line 54"/>
            <p:cNvSpPr>
              <a:spLocks noChangeShapeType="1"/>
            </p:cNvSpPr>
            <p:nvPr/>
          </p:nvSpPr>
          <p:spPr bwMode="auto">
            <a:xfrm flipV="1">
              <a:off x="663" y="1067"/>
              <a:ext cx="5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6" name="Line 55"/>
            <p:cNvSpPr>
              <a:spLocks noChangeShapeType="1"/>
            </p:cNvSpPr>
            <p:nvPr/>
          </p:nvSpPr>
          <p:spPr bwMode="auto">
            <a:xfrm>
              <a:off x="29" y="1200"/>
              <a:ext cx="6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7" name="Text Box 56"/>
            <p:cNvSpPr>
              <a:spLocks noChangeArrowheads="1"/>
            </p:cNvSpPr>
            <p:nvPr/>
          </p:nvSpPr>
          <p:spPr bwMode="auto">
            <a:xfrm>
              <a:off x="26" y="84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name[0]</a:t>
              </a:r>
              <a:endParaRPr lang="zh-CN" altLang="en-US"/>
            </a:p>
          </p:txBody>
        </p:sp>
        <p:sp>
          <p:nvSpPr>
            <p:cNvPr id="67628" name="Text Box 57"/>
            <p:cNvSpPr>
              <a:spLocks noChangeArrowheads="1"/>
            </p:cNvSpPr>
            <p:nvPr/>
          </p:nvSpPr>
          <p:spPr bwMode="auto">
            <a:xfrm>
              <a:off x="0" y="39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name[1]</a:t>
              </a:r>
              <a:endParaRPr lang="zh-CN" altLang="en-US"/>
            </a:p>
          </p:txBody>
        </p:sp>
        <p:sp>
          <p:nvSpPr>
            <p:cNvPr id="67629" name="Text Box 58"/>
            <p:cNvSpPr>
              <a:spLocks noChangeArrowheads="1"/>
            </p:cNvSpPr>
            <p:nvPr/>
          </p:nvSpPr>
          <p:spPr bwMode="auto">
            <a:xfrm>
              <a:off x="22" y="69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name[2]</a:t>
              </a:r>
              <a:endParaRPr lang="zh-CN" altLang="en-US"/>
            </a:p>
          </p:txBody>
        </p:sp>
        <p:sp>
          <p:nvSpPr>
            <p:cNvPr id="67630" name="Text Box 59"/>
            <p:cNvSpPr>
              <a:spLocks noChangeArrowheads="1"/>
            </p:cNvSpPr>
            <p:nvPr/>
          </p:nvSpPr>
          <p:spPr bwMode="auto">
            <a:xfrm>
              <a:off x="11" y="94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name[3]</a:t>
              </a:r>
              <a:endParaRPr lang="zh-CN" altLang="en-US"/>
            </a:p>
          </p:txBody>
        </p:sp>
        <p:sp>
          <p:nvSpPr>
            <p:cNvPr id="67631" name="Text Box 60"/>
            <p:cNvSpPr>
              <a:spLocks noChangeArrowheads="1"/>
            </p:cNvSpPr>
            <p:nvPr/>
          </p:nvSpPr>
          <p:spPr bwMode="auto">
            <a:xfrm>
              <a:off x="0" y="119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name[4]</a:t>
              </a:r>
              <a:endParaRPr lang="zh-CN" altLang="en-US"/>
            </a:p>
          </p:txBody>
        </p:sp>
        <p:grpSp>
          <p:nvGrpSpPr>
            <p:cNvPr id="67632" name="Group 61"/>
            <p:cNvGrpSpPr>
              <a:grpSpLocks/>
            </p:cNvGrpSpPr>
            <p:nvPr/>
          </p:nvGrpSpPr>
          <p:grpSpPr bwMode="auto">
            <a:xfrm>
              <a:off x="1166" y="1282"/>
              <a:ext cx="833" cy="273"/>
              <a:chOff x="0" y="0"/>
              <a:chExt cx="833" cy="273"/>
            </a:xfrm>
          </p:grpSpPr>
          <p:sp>
            <p:nvSpPr>
              <p:cNvPr id="67633" name="Rectangle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3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b   y   e   \0</a:t>
                </a:r>
                <a:endParaRPr lang="zh-CN" altLang="en-US"/>
              </a:p>
            </p:txBody>
          </p:sp>
          <p:sp>
            <p:nvSpPr>
              <p:cNvPr id="67634" name="Line 63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5" name="Line 64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6" name="Line 65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37" name="Line 66"/>
            <p:cNvSpPr>
              <a:spLocks noChangeShapeType="1"/>
            </p:cNvSpPr>
            <p:nvPr/>
          </p:nvSpPr>
          <p:spPr bwMode="auto">
            <a:xfrm>
              <a:off x="662" y="1378"/>
              <a:ext cx="5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638" name="Group 67"/>
          <p:cNvGrpSpPr>
            <a:grpSpLocks/>
          </p:cNvGrpSpPr>
          <p:nvPr/>
        </p:nvGrpSpPr>
        <p:grpSpPr bwMode="auto">
          <a:xfrm>
            <a:off x="765175" y="1863725"/>
            <a:ext cx="3011488" cy="2141538"/>
            <a:chOff x="0" y="0"/>
            <a:chExt cx="1897" cy="1349"/>
          </a:xfrm>
        </p:grpSpPr>
        <p:sp>
          <p:nvSpPr>
            <p:cNvPr id="67639" name="Rectangle 68"/>
            <p:cNvSpPr>
              <a:spLocks noChangeArrowheads="1"/>
            </p:cNvSpPr>
            <p:nvPr/>
          </p:nvSpPr>
          <p:spPr bwMode="auto">
            <a:xfrm>
              <a:off x="6" y="11"/>
              <a:ext cx="1888" cy="2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g   a    i    n   \0</a:t>
              </a:r>
              <a:endParaRPr lang="zh-CN" altLang="en-US"/>
            </a:p>
          </p:txBody>
        </p:sp>
        <p:grpSp>
          <p:nvGrpSpPr>
            <p:cNvPr id="67640" name="Group 69"/>
            <p:cNvGrpSpPr>
              <a:grpSpLocks/>
            </p:cNvGrpSpPr>
            <p:nvPr/>
          </p:nvGrpSpPr>
          <p:grpSpPr bwMode="auto">
            <a:xfrm>
              <a:off x="8" y="540"/>
              <a:ext cx="1889" cy="273"/>
              <a:chOff x="0" y="0"/>
              <a:chExt cx="1889" cy="273"/>
            </a:xfrm>
          </p:grpSpPr>
          <p:sp>
            <p:nvSpPr>
              <p:cNvPr id="67641" name="Rectangle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89" cy="2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s   t    r    o   n   g   e    r   \0</a:t>
                </a:r>
                <a:endParaRPr lang="zh-CN" altLang="en-US"/>
              </a:p>
            </p:txBody>
          </p:sp>
          <p:sp>
            <p:nvSpPr>
              <p:cNvPr id="67642" name="Line 71"/>
              <p:cNvSpPr>
                <a:spLocks noChangeShapeType="1"/>
              </p:cNvSpPr>
              <p:nvPr/>
            </p:nvSpPr>
            <p:spPr bwMode="auto">
              <a:xfrm>
                <a:off x="211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3" name="Line 72"/>
              <p:cNvSpPr>
                <a:spLocks noChangeShapeType="1"/>
              </p:cNvSpPr>
              <p:nvPr/>
            </p:nvSpPr>
            <p:spPr bwMode="auto">
              <a:xfrm>
                <a:off x="41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4" name="Line 73"/>
              <p:cNvSpPr>
                <a:spLocks noChangeShapeType="1"/>
              </p:cNvSpPr>
              <p:nvPr/>
            </p:nvSpPr>
            <p:spPr bwMode="auto">
              <a:xfrm>
                <a:off x="62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5" name="Line 74"/>
              <p:cNvSpPr>
                <a:spLocks noChangeShapeType="1"/>
              </p:cNvSpPr>
              <p:nvPr/>
            </p:nvSpPr>
            <p:spPr bwMode="auto">
              <a:xfrm>
                <a:off x="828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6" name="Line 75"/>
              <p:cNvSpPr>
                <a:spLocks noChangeShapeType="1"/>
              </p:cNvSpPr>
              <p:nvPr/>
            </p:nvSpPr>
            <p:spPr bwMode="auto">
              <a:xfrm>
                <a:off x="1034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7" name="Line 76"/>
              <p:cNvSpPr>
                <a:spLocks noChangeShapeType="1"/>
              </p:cNvSpPr>
              <p:nvPr/>
            </p:nvSpPr>
            <p:spPr bwMode="auto">
              <a:xfrm>
                <a:off x="1240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8" name="Line 77"/>
              <p:cNvSpPr>
                <a:spLocks noChangeShapeType="1"/>
              </p:cNvSpPr>
              <p:nvPr/>
            </p:nvSpPr>
            <p:spPr bwMode="auto">
              <a:xfrm>
                <a:off x="1446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9" name="Line 78"/>
              <p:cNvSpPr>
                <a:spLocks noChangeShapeType="1"/>
              </p:cNvSpPr>
              <p:nvPr/>
            </p:nvSpPr>
            <p:spPr bwMode="auto">
              <a:xfrm>
                <a:off x="1652" y="7"/>
                <a:ext cx="1" cy="26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50" name="Rectangle 79"/>
            <p:cNvSpPr>
              <a:spLocks noChangeArrowheads="1"/>
            </p:cNvSpPr>
            <p:nvPr/>
          </p:nvSpPr>
          <p:spPr bwMode="auto">
            <a:xfrm>
              <a:off x="5" y="812"/>
              <a:ext cx="1888" cy="2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p   o    i    n   t   \0</a:t>
              </a:r>
              <a:endParaRPr lang="zh-CN" altLang="en-US"/>
            </a:p>
          </p:txBody>
        </p:sp>
        <p:sp>
          <p:nvSpPr>
            <p:cNvPr id="67651" name="Rectangle 80"/>
            <p:cNvSpPr>
              <a:spLocks noChangeArrowheads="1"/>
            </p:cNvSpPr>
            <p:nvPr/>
          </p:nvSpPr>
          <p:spPr bwMode="auto">
            <a:xfrm>
              <a:off x="0" y="275"/>
              <a:ext cx="1889" cy="2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   u   c   h   \0</a:t>
              </a:r>
              <a:endParaRPr lang="zh-CN" altLang="en-US"/>
            </a:p>
          </p:txBody>
        </p:sp>
        <p:sp>
          <p:nvSpPr>
            <p:cNvPr id="67652" name="Line 81"/>
            <p:cNvSpPr>
              <a:spLocks noChangeShapeType="1"/>
            </p:cNvSpPr>
            <p:nvPr/>
          </p:nvSpPr>
          <p:spPr bwMode="auto">
            <a:xfrm>
              <a:off x="211" y="282"/>
              <a:ext cx="1" cy="2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3" name="Line 82"/>
            <p:cNvSpPr>
              <a:spLocks noChangeShapeType="1"/>
            </p:cNvSpPr>
            <p:nvPr/>
          </p:nvSpPr>
          <p:spPr bwMode="auto">
            <a:xfrm>
              <a:off x="427" y="282"/>
              <a:ext cx="1" cy="2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4" name="Line 83"/>
            <p:cNvSpPr>
              <a:spLocks noChangeShapeType="1"/>
            </p:cNvSpPr>
            <p:nvPr/>
          </p:nvSpPr>
          <p:spPr bwMode="auto">
            <a:xfrm>
              <a:off x="622" y="282"/>
              <a:ext cx="1" cy="2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5" name="Line 84"/>
            <p:cNvSpPr>
              <a:spLocks noChangeShapeType="1"/>
            </p:cNvSpPr>
            <p:nvPr/>
          </p:nvSpPr>
          <p:spPr bwMode="auto">
            <a:xfrm>
              <a:off x="840" y="282"/>
              <a:ext cx="1" cy="2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6" name="Rectangle 85"/>
            <p:cNvSpPr>
              <a:spLocks noChangeArrowheads="1"/>
            </p:cNvSpPr>
            <p:nvPr/>
          </p:nvSpPr>
          <p:spPr bwMode="auto">
            <a:xfrm>
              <a:off x="7" y="1083"/>
              <a:ext cx="1888" cy="2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   y   e   \0</a:t>
              </a:r>
              <a:endParaRPr lang="zh-CN" altLang="en-US"/>
            </a:p>
          </p:txBody>
        </p:sp>
        <p:sp>
          <p:nvSpPr>
            <p:cNvPr id="67657" name="Line 86"/>
            <p:cNvSpPr>
              <a:spLocks noChangeShapeType="1"/>
            </p:cNvSpPr>
            <p:nvPr/>
          </p:nvSpPr>
          <p:spPr bwMode="auto">
            <a:xfrm>
              <a:off x="1659" y="33"/>
              <a:ext cx="1" cy="131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8" name="Line 87"/>
            <p:cNvSpPr>
              <a:spLocks noChangeShapeType="1"/>
            </p:cNvSpPr>
            <p:nvPr/>
          </p:nvSpPr>
          <p:spPr bwMode="auto">
            <a:xfrm>
              <a:off x="1459" y="0"/>
              <a:ext cx="1" cy="1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9" name="Line 88"/>
            <p:cNvSpPr>
              <a:spLocks noChangeShapeType="1"/>
            </p:cNvSpPr>
            <p:nvPr/>
          </p:nvSpPr>
          <p:spPr bwMode="auto">
            <a:xfrm>
              <a:off x="1248" y="11"/>
              <a:ext cx="1" cy="1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0" name="Line 89"/>
            <p:cNvSpPr>
              <a:spLocks noChangeShapeType="1"/>
            </p:cNvSpPr>
            <p:nvPr/>
          </p:nvSpPr>
          <p:spPr bwMode="auto">
            <a:xfrm>
              <a:off x="1037" y="0"/>
              <a:ext cx="1" cy="1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1" name="Line 90"/>
            <p:cNvSpPr>
              <a:spLocks noChangeShapeType="1"/>
            </p:cNvSpPr>
            <p:nvPr/>
          </p:nvSpPr>
          <p:spPr bwMode="auto">
            <a:xfrm>
              <a:off x="837" y="11"/>
              <a:ext cx="1" cy="1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2" name="Line 91"/>
            <p:cNvSpPr>
              <a:spLocks noChangeShapeType="1"/>
            </p:cNvSpPr>
            <p:nvPr/>
          </p:nvSpPr>
          <p:spPr bwMode="auto">
            <a:xfrm>
              <a:off x="625" y="22"/>
              <a:ext cx="1" cy="13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3" name="Line 92"/>
            <p:cNvSpPr>
              <a:spLocks noChangeShapeType="1"/>
            </p:cNvSpPr>
            <p:nvPr/>
          </p:nvSpPr>
          <p:spPr bwMode="auto">
            <a:xfrm>
              <a:off x="425" y="11"/>
              <a:ext cx="1" cy="13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64" name="Line 93"/>
            <p:cNvSpPr>
              <a:spLocks noChangeShapeType="1"/>
            </p:cNvSpPr>
            <p:nvPr/>
          </p:nvSpPr>
          <p:spPr bwMode="auto">
            <a:xfrm>
              <a:off x="214" y="11"/>
              <a:ext cx="1" cy="1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65" name="Rectangle 94"/>
          <p:cNvSpPr>
            <a:spLocks noChangeArrowheads="1"/>
          </p:cNvSpPr>
          <p:nvPr/>
        </p:nvSpPr>
        <p:spPr bwMode="auto">
          <a:xfrm>
            <a:off x="0" y="266700"/>
            <a:ext cx="8829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7666" name="AutoShape 95"/>
          <p:cNvSpPr>
            <a:spLocks noChangeArrowheads="1"/>
          </p:cNvSpPr>
          <p:nvPr/>
        </p:nvSpPr>
        <p:spPr bwMode="auto">
          <a:xfrm>
            <a:off x="935038" y="4365625"/>
            <a:ext cx="5705475" cy="860425"/>
          </a:xfrm>
          <a:prstGeom prst="wedgeRectCallout">
            <a:avLst>
              <a:gd name="adj1" fmla="val -23218"/>
              <a:gd name="adj2" fmla="val -49657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二维数组存储空间固定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字符指针数组相当于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可变列长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的二维数组</a:t>
            </a:r>
            <a:endParaRPr lang="zh-CN" altLang="en-US"/>
          </a:p>
        </p:txBody>
      </p:sp>
      <p:sp>
        <p:nvSpPr>
          <p:cNvPr id="67667" name="AutoShape 96"/>
          <p:cNvSpPr>
            <a:spLocks noChangeArrowheads="1"/>
          </p:cNvSpPr>
          <p:nvPr/>
        </p:nvSpPr>
        <p:spPr bwMode="auto">
          <a:xfrm>
            <a:off x="952500" y="5518150"/>
            <a:ext cx="3876675" cy="860425"/>
          </a:xfrm>
          <a:prstGeom prst="wedgeRectCallout">
            <a:avLst>
              <a:gd name="adj1" fmla="val -20759"/>
              <a:gd name="adj2" fmla="val -48875"/>
            </a:avLst>
          </a:prstGeom>
          <a:solidFill>
            <a:srgbClr val="FF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指针数组中元素是指针变量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二维数组的行名是</a:t>
            </a:r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67668" name="Rectangle 97"/>
          <p:cNvSpPr>
            <a:spLocks noChangeArrowheads="1"/>
          </p:cNvSpPr>
          <p:nvPr/>
        </p:nvSpPr>
        <p:spPr bwMode="auto">
          <a:xfrm>
            <a:off x="755650" y="333375"/>
            <a:ext cx="41767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SzPct val="70000"/>
              <a:buFont typeface="Wingdings" pitchFamily="2" charset="2"/>
              <a:buChar char="u"/>
            </a:pPr>
            <a:r>
              <a:rPr lang="en-US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二维数组与指针数组区别</a:t>
            </a:r>
            <a:endParaRPr lang="zh-CN" altLang="en-US" sz="4400" b="1">
              <a:solidFill>
                <a:srgbClr val="9900CC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7669" name="Group 9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7670" name="Text Box 9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7671" name="Freeform 10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0" autoUpdateAnimBg="0"/>
      <p:bldP spid="67666" grpId="0" bldLvl="0" animBg="1" autoUpdateAnimBg="0"/>
      <p:bldP spid="67667" grpId="0" bldLvl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7"/>
          <p:cNvSpPr>
            <a:spLocks noChangeArrowheads="1"/>
          </p:cNvSpPr>
          <p:nvPr/>
        </p:nvSpPr>
        <p:spPr bwMode="auto">
          <a:xfrm>
            <a:off x="696913" y="214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68611" name="Text Box 18"/>
          <p:cNvSpPr>
            <a:spLocks noChangeArrowheads="1"/>
          </p:cNvSpPr>
          <p:nvPr/>
        </p:nvSpPr>
        <p:spPr bwMode="auto">
          <a:xfrm>
            <a:off x="300038" y="549275"/>
            <a:ext cx="6143625" cy="5889625"/>
          </a:xfrm>
          <a:prstGeom prst="rect">
            <a:avLst/>
          </a:prstGeom>
          <a:solidFill>
            <a:srgbClr val="E1F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void sort(char  *name[],int n)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；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char *name[]={"Follow me","BASIC",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"Great Wall","FORTRAN","Computer "};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int n=5;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   sort(name,n);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1800" b="1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zh-CN" altLang="en-US" sz="1800" b="1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 sz="1800" b="1">
                <a:solidFill>
                  <a:srgbClr val="007A77"/>
                </a:solidFill>
                <a:sym typeface="Arial" pitchFamily="34" charset="0"/>
              </a:rPr>
              <a:t>output</a:t>
            </a:r>
            <a:r>
              <a:rPr lang="zh-CN" altLang="en-US" sz="1800" b="1">
                <a:solidFill>
                  <a:srgbClr val="007A77"/>
                </a:solidFill>
                <a:sym typeface="Arial" pitchFamily="34" charset="0"/>
              </a:rPr>
              <a:t>）；</a:t>
            </a:r>
            <a:endParaRPr lang="zh-CN" altLang="en-US" sz="1800" b="1">
              <a:solidFill>
                <a:srgbClr val="66990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sort(char *name[],int n)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char *temp;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int i,j,k;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for(i=0;i&lt;n-1;i++)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k=i;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  for(j=i+1;j&lt;n;j++)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	if(</a:t>
            </a:r>
            <a:r>
              <a:rPr lang="en-US" sz="2000">
                <a:solidFill>
                  <a:srgbClr val="990000"/>
                </a:solidFill>
                <a:sym typeface="Arial" pitchFamily="34" charset="0"/>
              </a:rPr>
              <a:t>strcmp(name[k],name[j])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&gt;0)   k=j;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 if(k!=i)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{  temp=name[i];  name[i]=name[k]; name[k]=temp;}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68612" name="Group 19"/>
          <p:cNvGrpSpPr>
            <a:grpSpLocks/>
          </p:cNvGrpSpPr>
          <p:nvPr/>
        </p:nvGrpSpPr>
        <p:grpSpPr bwMode="auto">
          <a:xfrm>
            <a:off x="5307013" y="1855788"/>
            <a:ext cx="3587750" cy="2511425"/>
            <a:chOff x="0" y="0"/>
            <a:chExt cx="2260" cy="1582"/>
          </a:xfrm>
        </p:grpSpPr>
        <p:sp>
          <p:nvSpPr>
            <p:cNvPr id="68613" name="Rectangle 20"/>
            <p:cNvSpPr>
              <a:spLocks noChangeArrowheads="1"/>
            </p:cNvSpPr>
            <p:nvPr/>
          </p:nvSpPr>
          <p:spPr bwMode="auto">
            <a:xfrm>
              <a:off x="0" y="225"/>
              <a:ext cx="901" cy="1311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68614" name="Line 21"/>
            <p:cNvSpPr>
              <a:spLocks noChangeShapeType="1"/>
            </p:cNvSpPr>
            <p:nvPr/>
          </p:nvSpPr>
          <p:spPr bwMode="auto">
            <a:xfrm flipV="1">
              <a:off x="0" y="503"/>
              <a:ext cx="912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Line 22"/>
            <p:cNvSpPr>
              <a:spLocks noChangeShapeType="1"/>
            </p:cNvSpPr>
            <p:nvPr/>
          </p:nvSpPr>
          <p:spPr bwMode="auto">
            <a:xfrm>
              <a:off x="0" y="770"/>
              <a:ext cx="90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" name="Line 23"/>
            <p:cNvSpPr>
              <a:spLocks noChangeShapeType="1"/>
            </p:cNvSpPr>
            <p:nvPr/>
          </p:nvSpPr>
          <p:spPr bwMode="auto">
            <a:xfrm>
              <a:off x="0" y="1026"/>
              <a:ext cx="90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Line 24"/>
            <p:cNvSpPr>
              <a:spLocks noChangeShapeType="1"/>
            </p:cNvSpPr>
            <p:nvPr/>
          </p:nvSpPr>
          <p:spPr bwMode="auto">
            <a:xfrm>
              <a:off x="0" y="1292"/>
              <a:ext cx="90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Text Box 25"/>
            <p:cNvSpPr>
              <a:spLocks noChangeArrowheads="1"/>
            </p:cNvSpPr>
            <p:nvPr/>
          </p:nvSpPr>
          <p:spPr bwMode="auto">
            <a:xfrm>
              <a:off x="123" y="245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name[0]</a:t>
              </a:r>
              <a:endParaRPr lang="zh-CN" altLang="en-US"/>
            </a:p>
          </p:txBody>
        </p:sp>
        <p:sp>
          <p:nvSpPr>
            <p:cNvPr id="68619" name="Text Box 26"/>
            <p:cNvSpPr>
              <a:spLocks noChangeArrowheads="1"/>
            </p:cNvSpPr>
            <p:nvPr/>
          </p:nvSpPr>
          <p:spPr bwMode="auto">
            <a:xfrm>
              <a:off x="134" y="51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name[1]</a:t>
              </a:r>
              <a:endParaRPr lang="zh-CN" altLang="en-US"/>
            </a:p>
          </p:txBody>
        </p:sp>
        <p:sp>
          <p:nvSpPr>
            <p:cNvPr id="68620" name="Text Box 27"/>
            <p:cNvSpPr>
              <a:spLocks noChangeArrowheads="1"/>
            </p:cNvSpPr>
            <p:nvPr/>
          </p:nvSpPr>
          <p:spPr bwMode="auto">
            <a:xfrm>
              <a:off x="134" y="76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name[2]</a:t>
              </a:r>
              <a:endParaRPr lang="zh-CN" altLang="en-US"/>
            </a:p>
          </p:txBody>
        </p:sp>
        <p:sp>
          <p:nvSpPr>
            <p:cNvPr id="68621" name="Text Box 28"/>
            <p:cNvSpPr>
              <a:spLocks noChangeArrowheads="1"/>
            </p:cNvSpPr>
            <p:nvPr/>
          </p:nvSpPr>
          <p:spPr bwMode="auto">
            <a:xfrm>
              <a:off x="134" y="1045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name[3]</a:t>
              </a:r>
              <a:endParaRPr lang="zh-CN" altLang="en-US"/>
            </a:p>
          </p:txBody>
        </p:sp>
        <p:sp>
          <p:nvSpPr>
            <p:cNvPr id="68622" name="Text Box 29"/>
            <p:cNvSpPr>
              <a:spLocks noChangeArrowheads="1"/>
            </p:cNvSpPr>
            <p:nvPr/>
          </p:nvSpPr>
          <p:spPr bwMode="auto">
            <a:xfrm>
              <a:off x="134" y="131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name[4]</a:t>
              </a:r>
              <a:endParaRPr lang="zh-CN" altLang="en-US"/>
            </a:p>
          </p:txBody>
        </p:sp>
        <p:sp>
          <p:nvSpPr>
            <p:cNvPr id="68623" name="Text Box 30"/>
            <p:cNvSpPr>
              <a:spLocks noChangeArrowheads="1"/>
            </p:cNvSpPr>
            <p:nvPr/>
          </p:nvSpPr>
          <p:spPr bwMode="auto">
            <a:xfrm>
              <a:off x="228" y="0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68624" name="Text Box 31"/>
            <p:cNvSpPr>
              <a:spLocks noChangeArrowheads="1"/>
            </p:cNvSpPr>
            <p:nvPr/>
          </p:nvSpPr>
          <p:spPr bwMode="auto">
            <a:xfrm>
              <a:off x="1389" y="770"/>
              <a:ext cx="827" cy="25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Great Wall</a:t>
              </a:r>
              <a:endParaRPr lang="zh-CN" altLang="en-US"/>
            </a:p>
          </p:txBody>
        </p:sp>
        <p:sp>
          <p:nvSpPr>
            <p:cNvPr id="68625" name="Text Box 32"/>
            <p:cNvSpPr>
              <a:spLocks noChangeArrowheads="1"/>
            </p:cNvSpPr>
            <p:nvPr/>
          </p:nvSpPr>
          <p:spPr bwMode="auto">
            <a:xfrm>
              <a:off x="1389" y="1048"/>
              <a:ext cx="871" cy="25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FORTRAN</a:t>
              </a:r>
              <a:endParaRPr lang="zh-CN" altLang="en-US"/>
            </a:p>
          </p:txBody>
        </p:sp>
        <p:sp>
          <p:nvSpPr>
            <p:cNvPr id="68626" name="Text Box 33"/>
            <p:cNvSpPr>
              <a:spLocks noChangeArrowheads="1"/>
            </p:cNvSpPr>
            <p:nvPr/>
          </p:nvSpPr>
          <p:spPr bwMode="auto">
            <a:xfrm>
              <a:off x="1378" y="1326"/>
              <a:ext cx="761" cy="25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Computer</a:t>
              </a:r>
              <a:endParaRPr lang="zh-CN" altLang="en-US"/>
            </a:p>
          </p:txBody>
        </p:sp>
        <p:sp>
          <p:nvSpPr>
            <p:cNvPr id="68627" name="Line 34"/>
            <p:cNvSpPr>
              <a:spLocks noChangeShapeType="1"/>
            </p:cNvSpPr>
            <p:nvPr/>
          </p:nvSpPr>
          <p:spPr bwMode="auto">
            <a:xfrm>
              <a:off x="912" y="359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Line 35"/>
            <p:cNvSpPr>
              <a:spLocks noChangeShapeType="1"/>
            </p:cNvSpPr>
            <p:nvPr/>
          </p:nvSpPr>
          <p:spPr bwMode="auto">
            <a:xfrm>
              <a:off x="908" y="655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Line 36"/>
            <p:cNvSpPr>
              <a:spLocks noChangeShapeType="1"/>
            </p:cNvSpPr>
            <p:nvPr/>
          </p:nvSpPr>
          <p:spPr bwMode="auto">
            <a:xfrm>
              <a:off x="920" y="899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37"/>
            <p:cNvSpPr>
              <a:spLocks noChangeShapeType="1"/>
            </p:cNvSpPr>
            <p:nvPr/>
          </p:nvSpPr>
          <p:spPr bwMode="auto">
            <a:xfrm>
              <a:off x="898" y="1144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38"/>
            <p:cNvSpPr>
              <a:spLocks noChangeShapeType="1"/>
            </p:cNvSpPr>
            <p:nvPr/>
          </p:nvSpPr>
          <p:spPr bwMode="auto">
            <a:xfrm>
              <a:off x="908" y="1421"/>
              <a:ext cx="48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39"/>
            <p:cNvSpPr>
              <a:spLocks noChangeArrowheads="1"/>
            </p:cNvSpPr>
            <p:nvPr/>
          </p:nvSpPr>
          <p:spPr bwMode="auto">
            <a:xfrm>
              <a:off x="1389" y="237"/>
              <a:ext cx="767" cy="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Follow me</a:t>
              </a:r>
              <a:endParaRPr lang="zh-CN" altLang="en-US"/>
            </a:p>
          </p:txBody>
        </p:sp>
        <p:sp>
          <p:nvSpPr>
            <p:cNvPr id="68633" name="Text Box 40"/>
            <p:cNvSpPr>
              <a:spLocks noChangeArrowheads="1"/>
            </p:cNvSpPr>
            <p:nvPr/>
          </p:nvSpPr>
          <p:spPr bwMode="auto">
            <a:xfrm>
              <a:off x="1389" y="492"/>
              <a:ext cx="594" cy="25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BASIC</a:t>
              </a:r>
              <a:endParaRPr lang="zh-CN" altLang="en-US"/>
            </a:p>
          </p:txBody>
        </p:sp>
      </p:grpSp>
      <p:grpSp>
        <p:nvGrpSpPr>
          <p:cNvPr id="68634" name="Group 41"/>
          <p:cNvGrpSpPr>
            <a:grpSpLocks/>
          </p:cNvGrpSpPr>
          <p:nvPr/>
        </p:nvGrpSpPr>
        <p:grpSpPr bwMode="auto">
          <a:xfrm>
            <a:off x="4608513" y="1962150"/>
            <a:ext cx="711200" cy="457200"/>
            <a:chOff x="0" y="0"/>
            <a:chExt cx="448" cy="288"/>
          </a:xfrm>
        </p:grpSpPr>
        <p:sp>
          <p:nvSpPr>
            <p:cNvPr id="68635" name="Line 42"/>
            <p:cNvSpPr>
              <a:spLocks noChangeShapeType="1"/>
            </p:cNvSpPr>
            <p:nvPr/>
          </p:nvSpPr>
          <p:spPr bwMode="auto">
            <a:xfrm>
              <a:off x="214" y="151"/>
              <a:ext cx="234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6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8637" name="Group 44"/>
          <p:cNvGrpSpPr>
            <a:grpSpLocks/>
          </p:cNvGrpSpPr>
          <p:nvPr/>
        </p:nvGrpSpPr>
        <p:grpSpPr bwMode="auto">
          <a:xfrm>
            <a:off x="4637088" y="2424113"/>
            <a:ext cx="711200" cy="457200"/>
            <a:chOff x="0" y="0"/>
            <a:chExt cx="448" cy="288"/>
          </a:xfrm>
        </p:grpSpPr>
        <p:sp>
          <p:nvSpPr>
            <p:cNvPr id="68638" name="Line 45"/>
            <p:cNvSpPr>
              <a:spLocks noChangeShapeType="1"/>
            </p:cNvSpPr>
            <p:nvPr/>
          </p:nvSpPr>
          <p:spPr bwMode="auto">
            <a:xfrm>
              <a:off x="214" y="151"/>
              <a:ext cx="234" cy="1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9" name="Text Box 46"/>
            <p:cNvSpPr>
              <a:spLocks noChangeArrowheads="1"/>
            </p:cNvSpPr>
            <p:nvPr/>
          </p:nvSpPr>
          <p:spPr bwMode="auto">
            <a:xfrm>
              <a:off x="0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sp>
        <p:nvSpPr>
          <p:cNvPr id="68640" name="Rectangle 62"/>
          <p:cNvSpPr>
            <a:spLocks noChangeArrowheads="1"/>
          </p:cNvSpPr>
          <p:nvPr/>
        </p:nvSpPr>
        <p:spPr bwMode="auto">
          <a:xfrm>
            <a:off x="179388" y="260350"/>
            <a:ext cx="7772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对字符串排序（简单选择排序）图解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68641" name="Group 63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8642" name="Text Box 64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8643" name="Freeform 65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5"/>
          <p:cNvSpPr>
            <a:spLocks noChangeArrowheads="1"/>
          </p:cNvSpPr>
          <p:nvPr/>
        </p:nvSpPr>
        <p:spPr bwMode="auto">
          <a:xfrm>
            <a:off x="246063" y="341313"/>
            <a:ext cx="86185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定义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: 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指向指针的指针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一级指针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指针变量中存放目标变量的地址</a:t>
            </a:r>
            <a:endParaRPr lang="zh-CN" altLang="en-US"/>
          </a:p>
        </p:txBody>
      </p:sp>
      <p:grpSp>
        <p:nvGrpSpPr>
          <p:cNvPr id="69635" name="Group 16"/>
          <p:cNvGrpSpPr>
            <a:grpSpLocks/>
          </p:cNvGrpSpPr>
          <p:nvPr/>
        </p:nvGrpSpPr>
        <p:grpSpPr bwMode="auto">
          <a:xfrm>
            <a:off x="4141788" y="4230688"/>
            <a:ext cx="4133850" cy="857250"/>
            <a:chOff x="0" y="0"/>
            <a:chExt cx="2604" cy="540"/>
          </a:xfrm>
        </p:grpSpPr>
        <p:sp>
          <p:nvSpPr>
            <p:cNvPr id="69636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zh-CN" altLang="en-US"/>
            </a:p>
          </p:txBody>
        </p:sp>
        <p:grpSp>
          <p:nvGrpSpPr>
            <p:cNvPr id="69637" name="Group 18"/>
            <p:cNvGrpSpPr>
              <a:grpSpLocks/>
            </p:cNvGrpSpPr>
            <p:nvPr/>
          </p:nvGrpSpPr>
          <p:grpSpPr bwMode="auto">
            <a:xfrm>
              <a:off x="0" y="13"/>
              <a:ext cx="2604" cy="527"/>
              <a:chOff x="0" y="0"/>
              <a:chExt cx="2604" cy="527"/>
            </a:xfrm>
          </p:grpSpPr>
          <p:sp>
            <p:nvSpPr>
              <p:cNvPr id="69638" name="Rectangle 19"/>
              <p:cNvSpPr>
                <a:spLocks noChangeArrowheads="1"/>
              </p:cNvSpPr>
              <p:nvPr/>
            </p:nvSpPr>
            <p:spPr bwMode="auto">
              <a:xfrm>
                <a:off x="0" y="238"/>
                <a:ext cx="478" cy="289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&amp;p2</a:t>
                </a:r>
                <a:endParaRPr lang="zh-CN" altLang="en-US"/>
              </a:p>
            </p:txBody>
          </p:sp>
          <p:sp>
            <p:nvSpPr>
              <p:cNvPr id="69639" name="Rectangle 20"/>
              <p:cNvSpPr>
                <a:spLocks noChangeArrowheads="1"/>
              </p:cNvSpPr>
              <p:nvPr/>
            </p:nvSpPr>
            <p:spPr bwMode="auto">
              <a:xfrm>
                <a:off x="752" y="238"/>
                <a:ext cx="478" cy="289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&amp;i</a:t>
                </a:r>
                <a:endParaRPr lang="zh-CN" altLang="en-US"/>
              </a:p>
            </p:txBody>
          </p:sp>
          <p:sp>
            <p:nvSpPr>
              <p:cNvPr id="69640" name="Rectangle 21"/>
              <p:cNvSpPr>
                <a:spLocks noChangeArrowheads="1"/>
              </p:cNvSpPr>
              <p:nvPr/>
            </p:nvSpPr>
            <p:spPr bwMode="auto">
              <a:xfrm>
                <a:off x="1840" y="238"/>
                <a:ext cx="478" cy="289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69641" name="Text Box 22"/>
              <p:cNvSpPr>
                <a:spLocks noChangeArrowheads="1"/>
              </p:cNvSpPr>
              <p:nvPr/>
            </p:nvSpPr>
            <p:spPr bwMode="auto">
              <a:xfrm>
                <a:off x="585" y="11"/>
                <a:ext cx="10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p2(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)</a:t>
                </a:r>
                <a:endParaRPr lang="zh-CN" altLang="en-US"/>
              </a:p>
            </p:txBody>
          </p:sp>
          <p:sp>
            <p:nvSpPr>
              <p:cNvPr id="69642" name="Text Box 23"/>
              <p:cNvSpPr>
                <a:spLocks noChangeArrowheads="1"/>
              </p:cNvSpPr>
              <p:nvPr/>
            </p:nvSpPr>
            <p:spPr bwMode="auto">
              <a:xfrm>
                <a:off x="1698" y="0"/>
                <a:ext cx="9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i(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)</a:t>
                </a:r>
                <a:endParaRPr lang="zh-CN" altLang="en-US"/>
              </a:p>
            </p:txBody>
          </p:sp>
          <p:sp>
            <p:nvSpPr>
              <p:cNvPr id="69643" name="Line 24"/>
              <p:cNvSpPr>
                <a:spLocks noChangeShapeType="1"/>
              </p:cNvSpPr>
              <p:nvPr/>
            </p:nvSpPr>
            <p:spPr bwMode="auto">
              <a:xfrm>
                <a:off x="478" y="383"/>
                <a:ext cx="2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4" name="Line 25"/>
              <p:cNvSpPr>
                <a:spLocks noChangeShapeType="1"/>
              </p:cNvSpPr>
              <p:nvPr/>
            </p:nvSpPr>
            <p:spPr bwMode="auto">
              <a:xfrm>
                <a:off x="1234" y="394"/>
                <a:ext cx="589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645" name="Text Box 26"/>
          <p:cNvSpPr>
            <a:spLocks noChangeArrowheads="1"/>
          </p:cNvSpPr>
          <p:nvPr/>
        </p:nvSpPr>
        <p:spPr bwMode="auto">
          <a:xfrm>
            <a:off x="1285875" y="4157663"/>
            <a:ext cx="1998663" cy="2320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 **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int   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int  i=3;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p2=&amp;i;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p1=&amp;p2;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**p1=5;</a:t>
            </a:r>
            <a:endParaRPr lang="zh-CN" altLang="en-US"/>
          </a:p>
        </p:txBody>
      </p:sp>
      <p:sp>
        <p:nvSpPr>
          <p:cNvPr id="69646" name="Rectangle 27"/>
          <p:cNvSpPr>
            <a:spLocks noChangeArrowheads="1"/>
          </p:cNvSpPr>
          <p:nvPr/>
        </p:nvSpPr>
        <p:spPr bwMode="auto">
          <a:xfrm>
            <a:off x="258763" y="3541713"/>
            <a:ext cx="86185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zh-CN" altLang="en-US" b="1">
                <a:solidFill>
                  <a:srgbClr val="660066"/>
                </a:solidFill>
                <a:sym typeface="Arial" pitchFamily="34" charset="0"/>
              </a:rPr>
              <a:t>二级指针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指针变量中存放一级指针变量的地址</a:t>
            </a:r>
            <a:endParaRPr lang="zh-CN" altLang="en-US"/>
          </a:p>
        </p:txBody>
      </p:sp>
      <p:sp>
        <p:nvSpPr>
          <p:cNvPr id="69647" name="Text Box 28"/>
          <p:cNvSpPr>
            <a:spLocks noChangeArrowheads="1"/>
          </p:cNvSpPr>
          <p:nvPr/>
        </p:nvSpPr>
        <p:spPr bwMode="auto">
          <a:xfrm>
            <a:off x="1876425" y="1776413"/>
            <a:ext cx="1693863" cy="1590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int  i=3;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p=&amp;i;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*p=5;</a:t>
            </a:r>
            <a:endParaRPr lang="zh-CN" altLang="en-US"/>
          </a:p>
        </p:txBody>
      </p:sp>
      <p:grpSp>
        <p:nvGrpSpPr>
          <p:cNvPr id="69648" name="Group 29"/>
          <p:cNvGrpSpPr>
            <a:grpSpLocks/>
          </p:cNvGrpSpPr>
          <p:nvPr/>
        </p:nvGrpSpPr>
        <p:grpSpPr bwMode="auto">
          <a:xfrm>
            <a:off x="3984625" y="1965325"/>
            <a:ext cx="3205163" cy="836613"/>
            <a:chOff x="0" y="0"/>
            <a:chExt cx="2019" cy="527"/>
          </a:xfrm>
        </p:grpSpPr>
        <p:sp>
          <p:nvSpPr>
            <p:cNvPr id="69649" name="Rectangle 30"/>
            <p:cNvSpPr>
              <a:spLocks noChangeArrowheads="1"/>
            </p:cNvSpPr>
            <p:nvPr/>
          </p:nvSpPr>
          <p:spPr bwMode="auto">
            <a:xfrm>
              <a:off x="167" y="238"/>
              <a:ext cx="478" cy="289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&amp;i</a:t>
              </a:r>
              <a:endParaRPr lang="zh-CN" altLang="en-US"/>
            </a:p>
          </p:txBody>
        </p:sp>
        <p:sp>
          <p:nvSpPr>
            <p:cNvPr id="69650" name="Rectangle 31"/>
            <p:cNvSpPr>
              <a:spLocks noChangeArrowheads="1"/>
            </p:cNvSpPr>
            <p:nvPr/>
          </p:nvSpPr>
          <p:spPr bwMode="auto">
            <a:xfrm>
              <a:off x="1255" y="238"/>
              <a:ext cx="478" cy="289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69651" name="Text Box 32"/>
            <p:cNvSpPr>
              <a:spLocks noChangeArrowheads="1"/>
            </p:cNvSpPr>
            <p:nvPr/>
          </p:nvSpPr>
          <p:spPr bwMode="auto">
            <a:xfrm>
              <a:off x="0" y="11"/>
              <a:ext cx="9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p(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)</a:t>
              </a:r>
              <a:endParaRPr lang="zh-CN" altLang="en-US"/>
            </a:p>
          </p:txBody>
        </p:sp>
        <p:sp>
          <p:nvSpPr>
            <p:cNvPr id="69652" name="Text Box 33"/>
            <p:cNvSpPr>
              <a:spLocks noChangeArrowheads="1"/>
            </p:cNvSpPr>
            <p:nvPr/>
          </p:nvSpPr>
          <p:spPr bwMode="auto">
            <a:xfrm>
              <a:off x="1113" y="0"/>
              <a:ext cx="9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i(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)</a:t>
              </a:r>
              <a:endParaRPr lang="zh-CN" altLang="en-US"/>
            </a:p>
          </p:txBody>
        </p:sp>
        <p:sp>
          <p:nvSpPr>
            <p:cNvPr id="69653" name="Line 34"/>
            <p:cNvSpPr>
              <a:spLocks noChangeShapeType="1"/>
            </p:cNvSpPr>
            <p:nvPr/>
          </p:nvSpPr>
          <p:spPr bwMode="auto">
            <a:xfrm>
              <a:off x="649" y="394"/>
              <a:ext cx="589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54" name="Rectangle 35"/>
          <p:cNvSpPr>
            <a:spLocks noChangeArrowheads="1"/>
          </p:cNvSpPr>
          <p:nvPr/>
        </p:nvSpPr>
        <p:spPr bwMode="auto">
          <a:xfrm>
            <a:off x="3979863" y="2874963"/>
            <a:ext cx="14382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一级指针</a:t>
            </a:r>
            <a:endParaRPr lang="zh-CN" altLang="en-US"/>
          </a:p>
        </p:txBody>
      </p:sp>
      <p:sp>
        <p:nvSpPr>
          <p:cNvPr id="69655" name="AutoShape 36"/>
          <p:cNvSpPr>
            <a:spLocks/>
          </p:cNvSpPr>
          <p:nvPr/>
        </p:nvSpPr>
        <p:spPr bwMode="auto">
          <a:xfrm>
            <a:off x="6176963" y="2951163"/>
            <a:ext cx="2047875" cy="495300"/>
          </a:xfrm>
          <a:prstGeom prst="borderCallout1">
            <a:avLst>
              <a:gd name="adj1" fmla="val 23079"/>
              <a:gd name="adj2" fmla="val -3718"/>
              <a:gd name="adj3" fmla="val -64102"/>
              <a:gd name="adj4" fmla="val -35579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单级间接寻址</a:t>
            </a:r>
            <a:endParaRPr lang="zh-CN" altLang="en-US"/>
          </a:p>
        </p:txBody>
      </p:sp>
      <p:sp>
        <p:nvSpPr>
          <p:cNvPr id="69656" name="Rectangle 37"/>
          <p:cNvSpPr>
            <a:spLocks noChangeArrowheads="1"/>
          </p:cNvSpPr>
          <p:nvPr/>
        </p:nvSpPr>
        <p:spPr bwMode="auto">
          <a:xfrm>
            <a:off x="3598863" y="5294313"/>
            <a:ext cx="14382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二级指针</a:t>
            </a:r>
            <a:endParaRPr lang="zh-CN" altLang="en-US"/>
          </a:p>
        </p:txBody>
      </p:sp>
      <p:sp>
        <p:nvSpPr>
          <p:cNvPr id="69657" name="Rectangle 38"/>
          <p:cNvSpPr>
            <a:spLocks noChangeArrowheads="1"/>
          </p:cNvSpPr>
          <p:nvPr/>
        </p:nvSpPr>
        <p:spPr bwMode="auto">
          <a:xfrm>
            <a:off x="5208588" y="5294313"/>
            <a:ext cx="14382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一级指针</a:t>
            </a:r>
            <a:endParaRPr lang="zh-CN" altLang="en-US"/>
          </a:p>
        </p:txBody>
      </p:sp>
      <p:sp>
        <p:nvSpPr>
          <p:cNvPr id="69658" name="Rectangle 39"/>
          <p:cNvSpPr>
            <a:spLocks noChangeArrowheads="1"/>
          </p:cNvSpPr>
          <p:nvPr/>
        </p:nvSpPr>
        <p:spPr bwMode="auto">
          <a:xfrm>
            <a:off x="6845300" y="5294313"/>
            <a:ext cx="14382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目标变量</a:t>
            </a:r>
            <a:endParaRPr lang="zh-CN" altLang="en-US"/>
          </a:p>
        </p:txBody>
      </p:sp>
      <p:sp>
        <p:nvSpPr>
          <p:cNvPr id="69659" name="AutoShape 40"/>
          <p:cNvSpPr>
            <a:spLocks/>
          </p:cNvSpPr>
          <p:nvPr/>
        </p:nvSpPr>
        <p:spPr bwMode="auto">
          <a:xfrm>
            <a:off x="4710113" y="6094413"/>
            <a:ext cx="2047875" cy="495300"/>
          </a:xfrm>
          <a:prstGeom prst="borderCallout1">
            <a:avLst>
              <a:gd name="adj1" fmla="val 23079"/>
              <a:gd name="adj2" fmla="val -3718"/>
              <a:gd name="adj3" fmla="val 20514"/>
              <a:gd name="adj4" fmla="val -73718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二级间接寻址</a:t>
            </a:r>
            <a:endParaRPr lang="zh-CN" altLang="en-US"/>
          </a:p>
        </p:txBody>
      </p:sp>
      <p:sp>
        <p:nvSpPr>
          <p:cNvPr id="69660" name="Rectangle 42"/>
          <p:cNvSpPr>
            <a:spLocks noChangeArrowheads="1"/>
          </p:cNvSpPr>
          <p:nvPr/>
        </p:nvSpPr>
        <p:spPr bwMode="auto">
          <a:xfrm>
            <a:off x="755650" y="260350"/>
            <a:ext cx="41767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SzPct val="70000"/>
              <a:buFont typeface="Wingdings" pitchFamily="2" charset="2"/>
              <a:buChar char="u"/>
            </a:pPr>
            <a:r>
              <a:rPr lang="en-US" sz="32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 </a:t>
            </a:r>
            <a:r>
              <a:rPr lang="zh-CN" altLang="en-US" sz="32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多级指针</a:t>
            </a:r>
            <a:endParaRPr lang="zh-CN" altLang="en-US"/>
          </a:p>
        </p:txBody>
      </p:sp>
      <p:grpSp>
        <p:nvGrpSpPr>
          <p:cNvPr id="69661" name="Group 43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69662" name="Text Box 44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69663" name="Freeform 45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5" grpId="0" bldLvl="0" animBg="1" autoUpdateAnimBg="0"/>
      <p:bldP spid="69646" grpId="0" build="p" bldLvl="5" autoUpdateAnimBg="0"/>
      <p:bldP spid="69647" grpId="0" bldLvl="0" animBg="1" autoUpdateAnimBg="0"/>
      <p:bldP spid="69654" grpId="0" bldLvl="0" animBg="1" autoUpdateAnimBg="0"/>
      <p:bldP spid="69655" grpId="0" bldLvl="0" animBg="1" autoUpdateAnimBg="0"/>
      <p:bldP spid="69656" grpId="0" bldLvl="0" animBg="1" autoUpdateAnimBg="0"/>
      <p:bldP spid="69657" grpId="0" bldLvl="0" animBg="1" autoUpdateAnimBg="0"/>
      <p:bldP spid="69658" grpId="0" bldLvl="0" animBg="1" autoUpdateAnimBg="0"/>
      <p:bldP spid="69659" grpId="0" bldLvl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15"/>
          <p:cNvGrpSpPr>
            <a:grpSpLocks/>
          </p:cNvGrpSpPr>
          <p:nvPr/>
        </p:nvGrpSpPr>
        <p:grpSpPr bwMode="auto">
          <a:xfrm>
            <a:off x="468313" y="569913"/>
            <a:ext cx="8675687" cy="5424487"/>
            <a:chOff x="0" y="0"/>
            <a:chExt cx="5465" cy="3417"/>
          </a:xfrm>
        </p:grpSpPr>
        <p:grpSp>
          <p:nvGrpSpPr>
            <p:cNvPr id="70659" name="Group 16"/>
            <p:cNvGrpSpPr>
              <a:grpSpLocks/>
            </p:cNvGrpSpPr>
            <p:nvPr/>
          </p:nvGrpSpPr>
          <p:grpSpPr bwMode="auto">
            <a:xfrm>
              <a:off x="0" y="328"/>
              <a:ext cx="5465" cy="3089"/>
              <a:chOff x="0" y="0"/>
              <a:chExt cx="5465" cy="3089"/>
            </a:xfrm>
          </p:grpSpPr>
          <p:sp>
            <p:nvSpPr>
              <p:cNvPr id="70660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57" cy="308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70661" name="Line 18"/>
              <p:cNvSpPr>
                <a:spLocks noChangeShapeType="1"/>
              </p:cNvSpPr>
              <p:nvPr/>
            </p:nvSpPr>
            <p:spPr bwMode="auto">
              <a:xfrm flipV="1">
                <a:off x="0" y="278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2" name="Line 19"/>
              <p:cNvSpPr>
                <a:spLocks noChangeShapeType="1"/>
              </p:cNvSpPr>
              <p:nvPr/>
            </p:nvSpPr>
            <p:spPr bwMode="auto">
              <a:xfrm flipV="1">
                <a:off x="18" y="552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3" name="Line 20"/>
              <p:cNvSpPr>
                <a:spLocks noChangeShapeType="1"/>
              </p:cNvSpPr>
              <p:nvPr/>
            </p:nvSpPr>
            <p:spPr bwMode="auto">
              <a:xfrm flipV="1">
                <a:off x="19" y="852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4" name="Line 21"/>
              <p:cNvSpPr>
                <a:spLocks noChangeShapeType="1"/>
              </p:cNvSpPr>
              <p:nvPr/>
            </p:nvSpPr>
            <p:spPr bwMode="auto">
              <a:xfrm flipV="1">
                <a:off x="7" y="1163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5" name="Line 22"/>
              <p:cNvSpPr>
                <a:spLocks noChangeShapeType="1"/>
              </p:cNvSpPr>
              <p:nvPr/>
            </p:nvSpPr>
            <p:spPr bwMode="auto">
              <a:xfrm flipV="1">
                <a:off x="7" y="1485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6" name="Line 23"/>
              <p:cNvSpPr>
                <a:spLocks noChangeShapeType="1"/>
              </p:cNvSpPr>
              <p:nvPr/>
            </p:nvSpPr>
            <p:spPr bwMode="auto">
              <a:xfrm flipV="1">
                <a:off x="18" y="1785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7" name="Line 24"/>
              <p:cNvSpPr>
                <a:spLocks noChangeShapeType="1"/>
              </p:cNvSpPr>
              <p:nvPr/>
            </p:nvSpPr>
            <p:spPr bwMode="auto">
              <a:xfrm flipV="1">
                <a:off x="7" y="2118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8" name="Line 25"/>
              <p:cNvSpPr>
                <a:spLocks noChangeShapeType="1"/>
              </p:cNvSpPr>
              <p:nvPr/>
            </p:nvSpPr>
            <p:spPr bwMode="auto">
              <a:xfrm flipV="1">
                <a:off x="18" y="2441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9" name="Line 26"/>
              <p:cNvSpPr>
                <a:spLocks noChangeShapeType="1"/>
              </p:cNvSpPr>
              <p:nvPr/>
            </p:nvSpPr>
            <p:spPr bwMode="auto">
              <a:xfrm flipV="1">
                <a:off x="18" y="2774"/>
                <a:ext cx="5446" cy="1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0" name="Line 27"/>
              <p:cNvSpPr>
                <a:spLocks noChangeShapeType="1"/>
              </p:cNvSpPr>
              <p:nvPr/>
            </p:nvSpPr>
            <p:spPr bwMode="auto">
              <a:xfrm>
                <a:off x="1045" y="1"/>
                <a:ext cx="1" cy="3088"/>
              </a:xfrm>
              <a:prstGeom prst="line">
                <a:avLst/>
              </a:prstGeom>
              <a:noFill/>
              <a:ln w="952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1" name="Text Box 28"/>
              <p:cNvSpPr>
                <a:spLocks noChangeArrowheads="1"/>
              </p:cNvSpPr>
              <p:nvPr/>
            </p:nvSpPr>
            <p:spPr bwMode="auto">
              <a:xfrm>
                <a:off x="250" y="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定义</a:t>
                </a:r>
                <a:endParaRPr lang="zh-CN" altLang="en-US"/>
              </a:p>
            </p:txBody>
          </p:sp>
          <p:sp>
            <p:nvSpPr>
              <p:cNvPr id="70672" name="Text Box 29"/>
              <p:cNvSpPr>
                <a:spLocks noChangeArrowheads="1"/>
              </p:cNvSpPr>
              <p:nvPr/>
            </p:nvSpPr>
            <p:spPr bwMode="auto">
              <a:xfrm>
                <a:off x="2772" y="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含义</a:t>
                </a:r>
                <a:endParaRPr lang="zh-CN" altLang="en-US"/>
              </a:p>
            </p:txBody>
          </p:sp>
          <p:sp>
            <p:nvSpPr>
              <p:cNvPr id="70673" name="Text Box 30"/>
              <p:cNvSpPr>
                <a:spLocks noChangeArrowheads="1"/>
              </p:cNvSpPr>
              <p:nvPr/>
            </p:nvSpPr>
            <p:spPr bwMode="auto">
              <a:xfrm>
                <a:off x="223" y="298"/>
                <a:ext cx="4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i;</a:t>
                </a:r>
                <a:endParaRPr lang="zh-CN" altLang="en-US"/>
              </a:p>
            </p:txBody>
          </p:sp>
          <p:sp>
            <p:nvSpPr>
              <p:cNvPr id="70674" name="Text Box 31"/>
              <p:cNvSpPr>
                <a:spLocks noChangeArrowheads="1"/>
              </p:cNvSpPr>
              <p:nvPr/>
            </p:nvSpPr>
            <p:spPr bwMode="auto">
              <a:xfrm>
                <a:off x="223" y="605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*p;</a:t>
                </a:r>
                <a:endParaRPr lang="zh-CN" altLang="en-US"/>
              </a:p>
            </p:txBody>
          </p:sp>
          <p:sp>
            <p:nvSpPr>
              <p:cNvPr id="70675" name="Text Box 32"/>
              <p:cNvSpPr>
                <a:spLocks noChangeArrowheads="1"/>
              </p:cNvSpPr>
              <p:nvPr/>
            </p:nvSpPr>
            <p:spPr bwMode="auto">
              <a:xfrm>
                <a:off x="223" y="894"/>
                <a:ext cx="66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a[n];</a:t>
                </a:r>
                <a:endParaRPr lang="zh-CN" altLang="en-US"/>
              </a:p>
            </p:txBody>
          </p:sp>
          <p:sp>
            <p:nvSpPr>
              <p:cNvPr id="70676" name="Text Box 33"/>
              <p:cNvSpPr>
                <a:spLocks noChangeArrowheads="1"/>
              </p:cNvSpPr>
              <p:nvPr/>
            </p:nvSpPr>
            <p:spPr bwMode="auto">
              <a:xfrm>
                <a:off x="223" y="1216"/>
                <a:ext cx="7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*p[n];</a:t>
                </a:r>
                <a:endParaRPr lang="zh-CN" altLang="en-US"/>
              </a:p>
            </p:txBody>
          </p:sp>
          <p:sp>
            <p:nvSpPr>
              <p:cNvPr id="70677" name="Text Box 34"/>
              <p:cNvSpPr>
                <a:spLocks noChangeArrowheads="1"/>
              </p:cNvSpPr>
              <p:nvPr/>
            </p:nvSpPr>
            <p:spPr bwMode="auto">
              <a:xfrm>
                <a:off x="223" y="1512"/>
                <a:ext cx="8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 (*p)[n];</a:t>
                </a:r>
                <a:endParaRPr lang="zh-CN" altLang="en-US"/>
              </a:p>
            </p:txBody>
          </p:sp>
          <p:sp>
            <p:nvSpPr>
              <p:cNvPr id="70678" name="Text Box 35"/>
              <p:cNvSpPr>
                <a:spLocks noChangeArrowheads="1"/>
              </p:cNvSpPr>
              <p:nvPr/>
            </p:nvSpPr>
            <p:spPr bwMode="auto">
              <a:xfrm>
                <a:off x="223" y="1808"/>
                <a:ext cx="5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f();</a:t>
                </a:r>
                <a:endParaRPr lang="zh-CN" altLang="en-US"/>
              </a:p>
            </p:txBody>
          </p:sp>
          <p:sp>
            <p:nvSpPr>
              <p:cNvPr id="70679" name="Text Box 36"/>
              <p:cNvSpPr>
                <a:spLocks noChangeArrowheads="1"/>
              </p:cNvSpPr>
              <p:nvPr/>
            </p:nvSpPr>
            <p:spPr bwMode="auto">
              <a:xfrm>
                <a:off x="223" y="2138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*p();</a:t>
                </a:r>
                <a:endParaRPr lang="zh-CN" altLang="en-US"/>
              </a:p>
            </p:txBody>
          </p:sp>
          <p:sp>
            <p:nvSpPr>
              <p:cNvPr id="70680" name="Text Box 37"/>
              <p:cNvSpPr>
                <a:spLocks noChangeArrowheads="1"/>
              </p:cNvSpPr>
              <p:nvPr/>
            </p:nvSpPr>
            <p:spPr bwMode="auto">
              <a:xfrm>
                <a:off x="223" y="2489"/>
                <a:ext cx="7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(*p)();</a:t>
                </a:r>
                <a:endParaRPr lang="zh-CN" altLang="en-US"/>
              </a:p>
            </p:txBody>
          </p:sp>
          <p:sp>
            <p:nvSpPr>
              <p:cNvPr id="70681" name="Text Box 38"/>
              <p:cNvSpPr>
                <a:spLocks noChangeArrowheads="1"/>
              </p:cNvSpPr>
              <p:nvPr/>
            </p:nvSpPr>
            <p:spPr bwMode="auto">
              <a:xfrm>
                <a:off x="234" y="2823"/>
                <a:ext cx="6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int **p;</a:t>
                </a:r>
                <a:endParaRPr lang="zh-CN" altLang="en-US"/>
              </a:p>
            </p:txBody>
          </p:sp>
          <p:sp>
            <p:nvSpPr>
              <p:cNvPr id="70682" name="Text Box 39"/>
              <p:cNvSpPr>
                <a:spLocks noChangeArrowheads="1"/>
              </p:cNvSpPr>
              <p:nvPr/>
            </p:nvSpPr>
            <p:spPr bwMode="auto">
              <a:xfrm>
                <a:off x="1487" y="309"/>
                <a:ext cx="11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定义整型变量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70683" name="Text Box 40"/>
              <p:cNvSpPr>
                <a:spLocks noChangeArrowheads="1"/>
              </p:cNvSpPr>
              <p:nvPr/>
            </p:nvSpPr>
            <p:spPr bwMode="auto">
              <a:xfrm>
                <a:off x="1491" y="576"/>
                <a:ext cx="2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为指向整型数据的指针变量</a:t>
                </a:r>
                <a:endParaRPr lang="zh-CN" altLang="en-US"/>
              </a:p>
            </p:txBody>
          </p:sp>
          <p:sp>
            <p:nvSpPr>
              <p:cNvPr id="70684" name="Text Box 41"/>
              <p:cNvSpPr>
                <a:spLocks noChangeArrowheads="1"/>
              </p:cNvSpPr>
              <p:nvPr/>
            </p:nvSpPr>
            <p:spPr bwMode="auto">
              <a:xfrm>
                <a:off x="1452" y="898"/>
                <a:ext cx="20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定义含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n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个元素的整型数组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70685" name="Text Box 42"/>
              <p:cNvSpPr>
                <a:spLocks noChangeArrowheads="1"/>
              </p:cNvSpPr>
              <p:nvPr/>
            </p:nvSpPr>
            <p:spPr bwMode="auto">
              <a:xfrm>
                <a:off x="1487" y="1210"/>
                <a:ext cx="33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n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个指向整型数据的指针变量组成的指针数组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  <p:sp>
            <p:nvSpPr>
              <p:cNvPr id="70686" name="Text Box 43"/>
              <p:cNvSpPr>
                <a:spLocks noChangeArrowheads="1"/>
              </p:cNvSpPr>
              <p:nvPr/>
            </p:nvSpPr>
            <p:spPr bwMode="auto">
              <a:xfrm>
                <a:off x="1487" y="1520"/>
                <a:ext cx="33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为指向含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n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个元素的一维整型数组的指针变量</a:t>
                </a:r>
                <a:endParaRPr lang="zh-CN" altLang="en-US"/>
              </a:p>
            </p:txBody>
          </p:sp>
          <p:sp>
            <p:nvSpPr>
              <p:cNvPr id="70687" name="Text Box 44"/>
              <p:cNvSpPr>
                <a:spLocks noChangeArrowheads="1"/>
              </p:cNvSpPr>
              <p:nvPr/>
            </p:nvSpPr>
            <p:spPr bwMode="auto">
              <a:xfrm>
                <a:off x="1487" y="1854"/>
                <a:ext cx="16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为返回整型数的函数</a:t>
                </a:r>
                <a:endParaRPr lang="zh-CN" altLang="en-US"/>
              </a:p>
            </p:txBody>
          </p:sp>
          <p:sp>
            <p:nvSpPr>
              <p:cNvPr id="70688" name="Text Box 45"/>
              <p:cNvSpPr>
                <a:spLocks noChangeArrowheads="1"/>
              </p:cNvSpPr>
              <p:nvPr/>
            </p:nvSpPr>
            <p:spPr bwMode="auto">
              <a:xfrm>
                <a:off x="1487" y="2165"/>
                <a:ext cx="33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为返回指针的函数，该指针指向一个整型数据</a:t>
                </a:r>
                <a:endParaRPr lang="zh-CN" altLang="en-US"/>
              </a:p>
            </p:txBody>
          </p:sp>
          <p:sp>
            <p:nvSpPr>
              <p:cNvPr id="70689" name="Text Box 46"/>
              <p:cNvSpPr>
                <a:spLocks noChangeArrowheads="1"/>
              </p:cNvSpPr>
              <p:nvPr/>
            </p:nvSpPr>
            <p:spPr bwMode="auto">
              <a:xfrm>
                <a:off x="1487" y="2542"/>
                <a:ext cx="3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为指向函数的指针变量，该函数返回整型数</a:t>
                </a:r>
                <a:endParaRPr lang="zh-CN" altLang="en-US"/>
              </a:p>
            </p:txBody>
          </p:sp>
          <p:sp>
            <p:nvSpPr>
              <p:cNvPr id="70690" name="Text Box 47"/>
              <p:cNvSpPr>
                <a:spLocks noChangeArrowheads="1"/>
              </p:cNvSpPr>
              <p:nvPr/>
            </p:nvSpPr>
            <p:spPr bwMode="auto">
              <a:xfrm>
                <a:off x="1531" y="2798"/>
                <a:ext cx="37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为指针变量，它指向一个指向整型数据的指针变量</a:t>
                </a:r>
                <a:endParaRPr lang="zh-CN" altLang="en-US"/>
              </a:p>
            </p:txBody>
          </p:sp>
        </p:grpSp>
        <p:sp>
          <p:nvSpPr>
            <p:cNvPr id="70691" name="Text Box 48"/>
            <p:cNvSpPr>
              <a:spLocks noChangeArrowheads="1"/>
            </p:cNvSpPr>
            <p:nvPr/>
          </p:nvSpPr>
          <p:spPr bwMode="auto">
            <a:xfrm>
              <a:off x="2690" y="0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70692" name="Rectangle 49"/>
          <p:cNvSpPr>
            <a:spLocks noChangeArrowheads="1"/>
          </p:cNvSpPr>
          <p:nvPr/>
        </p:nvSpPr>
        <p:spPr bwMode="auto">
          <a:xfrm>
            <a:off x="684213" y="476250"/>
            <a:ext cx="7772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800">
                <a:solidFill>
                  <a:srgbClr val="007A77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指针的数据类型</a:t>
            </a:r>
            <a:endParaRPr lang="zh-CN" altLang="en-US"/>
          </a:p>
        </p:txBody>
      </p:sp>
      <p:sp>
        <p:nvSpPr>
          <p:cNvPr id="70693" name="Rectangle 56"/>
          <p:cNvSpPr>
            <a:spLocks noChangeArrowheads="1"/>
          </p:cNvSpPr>
          <p:nvPr/>
        </p:nvSpPr>
        <p:spPr bwMode="auto">
          <a:xfrm>
            <a:off x="611188" y="188913"/>
            <a:ext cx="41767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SzPct val="70000"/>
              <a:buFont typeface="Wingdings" pitchFamily="2" charset="2"/>
              <a:buChar char="u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小结</a:t>
            </a:r>
            <a:endParaRPr lang="zh-CN" altLang="en-US"/>
          </a:p>
        </p:txBody>
      </p:sp>
      <p:grpSp>
        <p:nvGrpSpPr>
          <p:cNvPr id="70694" name="Group 5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0695" name="Text Box 5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0696" name="Freeform 5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/>
              <a:t>(</a:t>
            </a:r>
            <a:r>
              <a:rPr lang="zh-CN" altLang="en-US" sz="2800" b="1"/>
              <a:t>包含简单变量的指针、一维数组和二维数组的指针、指向函数的指针，指针数组</a:t>
            </a:r>
            <a:r>
              <a:rPr lang="en-US" sz="2800" b="1"/>
              <a:t>)</a:t>
            </a:r>
            <a:endParaRPr lang="zh-CN" altLang="en-US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0" name="Line 53"/>
          <p:cNvSpPr>
            <a:spLocks noChangeShapeType="1"/>
          </p:cNvSpPr>
          <p:nvPr/>
        </p:nvSpPr>
        <p:spPr bwMode="auto">
          <a:xfrm flipH="1">
            <a:off x="571500" y="4357688"/>
            <a:ext cx="1485900" cy="1587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1" name="Line 54"/>
          <p:cNvSpPr>
            <a:spLocks noChangeShapeType="1"/>
          </p:cNvSpPr>
          <p:nvPr/>
        </p:nvSpPr>
        <p:spPr bwMode="auto">
          <a:xfrm flipV="1">
            <a:off x="550863" y="2786063"/>
            <a:ext cx="1587" cy="1571625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0" grpId="0" animBg="1"/>
      <p:bldP spid="12331" grpId="0" animBg="1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i,k; int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i_pointer = 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     k=*i_pointer;       </a:t>
            </a:r>
            <a:endParaRPr lang="en-US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52" y="481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i=3;</a:t>
              </a: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Pages>0</Pages>
  <Words>6614</Words>
  <Characters>0</Characters>
  <Application>Microsoft Office PowerPoint</Application>
  <DocSecurity>0</DocSecurity>
  <PresentationFormat>全屏显示(4:3)</PresentationFormat>
  <Lines>0</Lines>
  <Paragraphs>1625</Paragraphs>
  <Slides>60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Dun</cp:lastModifiedBy>
  <cp:revision>310</cp:revision>
  <dcterms:created xsi:type="dcterms:W3CDTF">2003-07-10T12:35:00Z</dcterms:created>
  <dcterms:modified xsi:type="dcterms:W3CDTF">2015-11-30T09:21:04Z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