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486" r:id="rId2"/>
    <p:sldId id="487" r:id="rId3"/>
    <p:sldId id="490" r:id="rId4"/>
    <p:sldId id="489" r:id="rId5"/>
    <p:sldId id="491" r:id="rId6"/>
    <p:sldId id="492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99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7" y="-91"/>
      </p:cViewPr>
      <p:guideLst>
        <p:guide orient="horz" pos="2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9" name="Rectangle 5"/>
          <p:cNvSpPr>
            <a:spLocks noGrp="1" noRo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mtClean="0">
                <a:ea typeface="楷体_GB2312" pitchFamily="1" charset="-122"/>
              </a:defRPr>
            </a:lvl1pPr>
          </a:lstStyle>
          <a:p>
            <a:pPr>
              <a:defRPr/>
            </a:pPr>
            <a:fld id="{49160B5F-D82C-42C2-9C8B-569CB0B5AC67}" type="slidenum">
              <a:rPr lang="zh-CN" altLang="en-US"/>
              <a:pPr>
                <a:defRPr/>
              </a:pPr>
              <a:t>‹#›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32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5C428-9DB3-4723-AC57-DF48DB926C1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8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47E19-748D-4E3F-928D-8ACA39DAD32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17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B2D90-44EB-4F1E-A6A6-DBE83A61680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8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609D1-4999-4B12-8037-B2A0B48EB93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50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9B735-6B45-4289-8C38-A744E0DC5D3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210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FF4E0-4975-4988-B19F-E7B330B4B37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FC2-1D92-4846-8861-C5EFC79E5C4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05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0FC5-7562-4F97-AE87-7957F3EE83E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8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3B71-0605-4F18-8E11-28F8342BF90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5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523B4-E705-42D7-BF56-0DE1BDFFEBB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5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25B03-3088-41D0-9028-A3C205636F9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1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zh-CN" sz="1800" b="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2000" smtClean="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pPr>
              <a:defRPr/>
            </a:pPr>
            <a:fld id="{608B6EFA-E490-4F64-846D-97E47CB4614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0" y="0"/>
            <a:chExt cx="4656" cy="201"/>
          </a:xfrm>
        </p:grpSpPr>
        <p:sp>
          <p:nvSpPr>
            <p:cNvPr id="2" name="AutoShape 12"/>
            <p:cNvSpPr>
              <a:spLocks noChangeArrowheads="1"/>
            </p:cNvSpPr>
            <p:nvPr/>
          </p:nvSpPr>
          <p:spPr bwMode="auto">
            <a:xfrm>
              <a:off x="240" y="0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 flipH="1">
              <a:off x="0" y="0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sp>
        <p:nvSpPr>
          <p:cNvPr id="1034" name="Rectangle 14"/>
          <p:cNvSpPr>
            <a:spLocks noChangeArrowheads="1"/>
          </p:cNvSpPr>
          <p:nvPr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/>
        </p:nvGrpSpPr>
        <p:grpSpPr bwMode="auto">
          <a:xfrm>
            <a:off x="6705600" y="4953000"/>
            <a:ext cx="2286000" cy="1752600"/>
            <a:chOff x="0" y="0"/>
            <a:chExt cx="1440" cy="1104"/>
          </a:xfrm>
        </p:grpSpPr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576" y="4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8" name="Oval 16"/>
            <p:cNvSpPr>
              <a:spLocks noChangeArrowheads="1"/>
            </p:cNvSpPr>
            <p:nvPr/>
          </p:nvSpPr>
          <p:spPr bwMode="auto">
            <a:xfrm>
              <a:off x="0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9" name="Oval 17"/>
            <p:cNvSpPr>
              <a:spLocks noChangeArrowheads="1"/>
            </p:cNvSpPr>
            <p:nvPr/>
          </p:nvSpPr>
          <p:spPr bwMode="auto">
            <a:xfrm>
              <a:off x="912" y="7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0" name="Oval 18"/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1" name="Oval 19"/>
            <p:cNvSpPr>
              <a:spLocks noChangeArrowheads="1"/>
            </p:cNvSpPr>
            <p:nvPr/>
          </p:nvSpPr>
          <p:spPr bwMode="auto">
            <a:xfrm>
              <a:off x="1008" y="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2" name="Oval 20"/>
            <p:cNvSpPr>
              <a:spLocks noChangeArrowheads="1"/>
            </p:cNvSpPr>
            <p:nvPr/>
          </p:nvSpPr>
          <p:spPr bwMode="auto">
            <a:xfrm>
              <a:off x="432" y="8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>
              <a:off x="240" y="33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 rot="16200000">
              <a:off x="36" y="39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 b="1">
          <a:solidFill>
            <a:srgbClr val="0000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32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 b="1">
          <a:solidFill>
            <a:srgbClr val="FF0000"/>
          </a:solidFill>
          <a:latin typeface="+mn-lt"/>
          <a:ea typeface="宋体" pitchFamily="2" charset="-122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1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696200" cy="762000"/>
          </a:xfrm>
        </p:spPr>
        <p:txBody>
          <a:bodyPr/>
          <a:lstStyle/>
          <a:p>
            <a:pPr algn="just" eaLnBrk="1" hangingPunct="1"/>
            <a:r>
              <a:rPr lang="en-US" altLang="zh-CN" dirty="0" err="1"/>
              <a:t>s</a:t>
            </a:r>
            <a:r>
              <a:rPr lang="en-US" altLang="zh-CN" dirty="0" err="1" smtClean="0"/>
              <a:t>canf</a:t>
            </a:r>
            <a:r>
              <a:rPr lang="en-US" altLang="zh-CN" dirty="0" smtClean="0"/>
              <a:t>( )</a:t>
            </a:r>
            <a:r>
              <a:rPr lang="zh-CN" altLang="en-US" dirty="0" smtClean="0"/>
              <a:t>常见错误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54477" y="1323791"/>
            <a:ext cx="8424863" cy="520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FBC17F-40C8-49ED-B904-840D04F2287F}" type="slidenum">
              <a:rPr lang="zh-CN" altLang="en-US">
                <a:ea typeface="楷体_GB2312" pitchFamily="1" charset="-122"/>
              </a:rPr>
              <a:pPr/>
              <a:t>2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整数除以整数，结果为整数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229600" cy="838200"/>
          </a:xfrm>
        </p:spPr>
        <p:txBody>
          <a:bodyPr/>
          <a:lstStyle/>
          <a:p>
            <a:pPr marL="22225" indent="-17463" algn="l" eaLnBrk="1" hangingPunct="1">
              <a:lnSpc>
                <a:spcPct val="90000"/>
              </a:lnSpc>
            </a:pPr>
            <a:r>
              <a:rPr lang="zh-CN" altLang="en-US" sz="2000" smtClean="0"/>
              <a:t>已知三条边a、b、c，求三角形面积</a:t>
            </a:r>
          </a:p>
          <a:p>
            <a:pPr marL="22225" indent="-17463" algn="l" eaLnBrk="1" hangingPunct="1">
              <a:lnSpc>
                <a:spcPct val="90000"/>
              </a:lnSpc>
            </a:pPr>
            <a:r>
              <a:rPr lang="zh-CN" altLang="en-US" sz="2000" smtClean="0"/>
              <a:t>     三角形面积的计算公式 </a:t>
            </a:r>
          </a:p>
        </p:txBody>
      </p:sp>
      <p:grpSp>
        <p:nvGrpSpPr>
          <p:cNvPr id="3078" name="Group 10"/>
          <p:cNvGrpSpPr>
            <a:grpSpLocks/>
          </p:cNvGrpSpPr>
          <p:nvPr/>
        </p:nvGrpSpPr>
        <p:grpSpPr bwMode="auto">
          <a:xfrm>
            <a:off x="4932363" y="766763"/>
            <a:ext cx="3733800" cy="990600"/>
            <a:chOff x="0" y="0"/>
            <a:chExt cx="2352" cy="624"/>
          </a:xfrm>
        </p:grpSpPr>
        <p:pic>
          <p:nvPicPr>
            <p:cNvPr id="3081" name="Object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" y="0"/>
              <a:ext cx="22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Object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42"/>
              <a:ext cx="12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Text Box 8"/>
            <p:cNvSpPr>
              <a:spLocks noChangeArrowheads="1"/>
            </p:cNvSpPr>
            <p:nvPr/>
          </p:nvSpPr>
          <p:spPr bwMode="auto">
            <a:xfrm>
              <a:off x="0" y="240"/>
              <a:ext cx="86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6600"/>
                  </a:solidFill>
                  <a:ea typeface="楷体_GB2312" pitchFamily="1" charset="-122"/>
                  <a:sym typeface="Arial" pitchFamily="34" charset="0"/>
                </a:rPr>
                <a:t>其中：</a:t>
              </a:r>
              <a:endParaRPr lang="zh-CN" altLang="en-US">
                <a:ea typeface="楷体_GB2312" pitchFamily="1" charset="-122"/>
              </a:endParaRPr>
            </a:p>
          </p:txBody>
        </p:sp>
      </p:grpSp>
      <p:sp>
        <p:nvSpPr>
          <p:cNvPr id="4105" name="Rectangle 11"/>
          <p:cNvSpPr>
            <a:spLocks noChangeArrowheads="1"/>
          </p:cNvSpPr>
          <p:nvPr/>
        </p:nvSpPr>
        <p:spPr bwMode="auto">
          <a:xfrm>
            <a:off x="762000" y="1627188"/>
            <a:ext cx="8001000" cy="309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#</a:t>
            </a:r>
            <a:r>
              <a:rPr lang="en-US" altLang="zh-CN" sz="2000">
                <a:solidFill>
                  <a:srgbClr val="003366"/>
                </a:solidFill>
              </a:rPr>
              <a:t>include &lt;math.h&gt;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#include &lt;stdio.h&gt;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void </a:t>
            </a:r>
            <a:r>
              <a:rPr lang="en-US" altLang="zh-CN" sz="2000">
                <a:solidFill>
                  <a:srgbClr val="003366"/>
                </a:solidFill>
              </a:rPr>
              <a:t>main( )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{ 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float a,b,c s,area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</a:t>
            </a:r>
            <a:r>
              <a:rPr lang="zh-CN" altLang="en-US" sz="2000">
                <a:solidFill>
                  <a:srgbClr val="003366"/>
                </a:solidFill>
              </a:rPr>
              <a:t>scanf("%f, %f, %f",&amp;a,&amp;b,&amp;c);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s =1/2*(a+b+c)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area = sqrt(s*(s-a)*(s-b)*(s-c))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printf("area = %8.3f \n",area)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}</a:t>
            </a:r>
            <a:endParaRPr lang="zh-CN" altLang="en-US" sz="2000">
              <a:solidFill>
                <a:srgbClr val="003366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12775" y="4884738"/>
            <a:ext cx="8351838" cy="1868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s =1/2*(a+b+c);  // error, s=0</a:t>
            </a:r>
          </a:p>
          <a:p>
            <a:r>
              <a:rPr lang="zh-CN" altLang="en-US" sz="2000"/>
              <a:t>s =1.0/2*(a+b+c);  // ok, 整数相除，自动截断；实型常量，不要忘了'.'</a:t>
            </a:r>
          </a:p>
          <a:p>
            <a:r>
              <a:rPr lang="zh-CN" altLang="en-US" sz="2000"/>
              <a:t>s =1/2.0*(a+b+c);  // ok</a:t>
            </a:r>
          </a:p>
          <a:p>
            <a:r>
              <a:rPr lang="zh-CN" altLang="en-US" sz="2000"/>
              <a:t>s =1.0/2.0*(a+b+c);  // ok</a:t>
            </a:r>
          </a:p>
          <a:p>
            <a:r>
              <a:rPr lang="zh-CN" altLang="en-US" sz="2000"/>
              <a:t>s =0.5*(a+b+c);  //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bldLvl="0" animBg="1" autoUpdateAnimBg="0"/>
      <p:bldP spid="4106" grpId="0" build="allAtOnce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541338" y="1630363"/>
            <a:ext cx="85312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en-US" altLang="zh-CN" sz="2000" dirty="0" smtClean="0">
                <a:solidFill>
                  <a:srgbClr val="003366"/>
                </a:solidFill>
              </a:rPr>
              <a:t>#</a:t>
            </a:r>
            <a:r>
              <a:rPr lang="en-US" altLang="zh-CN" sz="2000" dirty="0">
                <a:solidFill>
                  <a:srgbClr val="003366"/>
                </a:solidFill>
              </a:rPr>
              <a:t>include &lt;</a:t>
            </a:r>
            <a:r>
              <a:rPr lang="en-US" altLang="zh-CN" sz="2000" dirty="0" err="1">
                <a:solidFill>
                  <a:srgbClr val="003366"/>
                </a:solidFill>
              </a:rPr>
              <a:t>stdio.h</a:t>
            </a:r>
            <a:r>
              <a:rPr lang="en-US" altLang="zh-CN" sz="2000" dirty="0" smtClean="0">
                <a:solidFill>
                  <a:srgbClr val="003366"/>
                </a:solidFill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 smtClean="0">
                <a:solidFill>
                  <a:srgbClr val="003366"/>
                </a:solidFill>
              </a:rPr>
              <a:t>void </a:t>
            </a:r>
            <a:r>
              <a:rPr lang="zh-CN" altLang="en-US" sz="2000" dirty="0">
                <a:solidFill>
                  <a:srgbClr val="003366"/>
                </a:solidFill>
              </a:rPr>
              <a:t>guide_p33()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      // i:循环变量； n： 总项数； s：正负号;  sum：和;  k: 代表每一项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     int i=1,n,s=1,sum=0,k=1;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printf("求n个数的和,输入n：\n");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scanf("%d",&amp;n);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{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    k= s/i;     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     printf("sum=%f\n",sum);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}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6148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8D399B6-478D-44E5-B3CE-EFD1BC120D20}" type="slidenum">
              <a:rPr lang="zh-CN" altLang="en-US">
                <a:ea typeface="楷体_GB2312" pitchFamily="1" charset="-122"/>
              </a:rPr>
              <a:pPr/>
              <a:t>3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p33学习指导，常见错误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229600" cy="838200"/>
          </a:xfrm>
        </p:spPr>
        <p:txBody>
          <a:bodyPr/>
          <a:lstStyle/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学习指导，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p33,3.</a:t>
            </a:r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编程题 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(32)</a:t>
            </a:r>
          </a:p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计算：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1-1/2+1/3-1/4+...+1/99-1/100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854575" y="2908300"/>
            <a:ext cx="3824288" cy="39687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i,n,s为int; sum,k为float或double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257425" y="4398963"/>
            <a:ext cx="4116388" cy="701675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s/i : 两个int相除，自动截断，取整。应为k=(float)s/i;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384425" y="3736975"/>
            <a:ext cx="4116388" cy="395288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循环体是复合语句时，必须用{ }。</a:t>
            </a:r>
            <a:endParaRPr lang="zh-CN" altLang="en-US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nimBg="1" autoUpdateAnimBg="0"/>
      <p:bldP spid="7174" grpId="0" bldLvl="0" animBg="1" autoUpdateAnimBg="0"/>
      <p:bldP spid="7175" grpId="0" bldLvl="0" animBg="1" autoUpdateAnimBg="0"/>
      <p:bldP spid="717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541338" y="1630363"/>
            <a:ext cx="8531225" cy="5227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en-US" altLang="zh-CN" sz="2000" dirty="0" smtClean="0">
                <a:solidFill>
                  <a:srgbClr val="003366"/>
                </a:solidFill>
              </a:rPr>
              <a:t>#</a:t>
            </a:r>
            <a:r>
              <a:rPr lang="en-US" altLang="zh-CN" sz="2000" dirty="0">
                <a:solidFill>
                  <a:srgbClr val="003366"/>
                </a:solidFill>
              </a:rPr>
              <a:t>include &lt;</a:t>
            </a:r>
            <a:r>
              <a:rPr lang="en-US" altLang="zh-CN" sz="2000" dirty="0" err="1">
                <a:solidFill>
                  <a:srgbClr val="003366"/>
                </a:solidFill>
              </a:rPr>
              <a:t>stdio.h</a:t>
            </a:r>
            <a:r>
              <a:rPr lang="en-US" altLang="zh-CN" sz="2000" smtClean="0">
                <a:solidFill>
                  <a:srgbClr val="003366"/>
                </a:solidFill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smtClean="0">
                <a:solidFill>
                  <a:srgbClr val="003366"/>
                </a:solidFill>
              </a:rPr>
              <a:t>void </a:t>
            </a:r>
            <a:r>
              <a:rPr lang="zh-CN" altLang="en-US" sz="2000" dirty="0">
                <a:solidFill>
                  <a:srgbClr val="003366"/>
                </a:solidFill>
              </a:rPr>
              <a:t>guide_p33()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int i,n,s=1;   // i:循环变量； n： 总项数； s：正负号;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float sum,k;   // sum：和; k: 代表每一项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i=1;sum=0.0;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printf("求n个数的和,输入n：\n");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scanf("%d",&amp;n);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{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    </a:t>
            </a:r>
            <a:r>
              <a:rPr lang="zh-CN" altLang="en-US" sz="1800" dirty="0">
                <a:solidFill>
                  <a:srgbClr val="006600"/>
                </a:solidFill>
              </a:rPr>
              <a:t>//k=s/i;  // 第一项，k=1；第二项k=0.5，两个整数相除，自动截断，  k=0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	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     printf("sum=%f\n",sum);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 dirty="0">
                <a:solidFill>
                  <a:srgbClr val="003366"/>
                </a:solidFill>
              </a:rPr>
              <a:t>}</a:t>
            </a:r>
          </a:p>
        </p:txBody>
      </p:sp>
      <p:sp>
        <p:nvSpPr>
          <p:cNvPr id="7172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C1BE97A-B613-4BA0-AA6D-D9D3008C2FB6}" type="slidenum">
              <a:rPr lang="zh-CN" altLang="en-US">
                <a:ea typeface="楷体_GB2312" pitchFamily="1" charset="-122"/>
              </a:rPr>
              <a:pPr/>
              <a:t>4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p33学习指导，正确程序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229600" cy="838200"/>
          </a:xfrm>
        </p:spPr>
        <p:txBody>
          <a:bodyPr/>
          <a:lstStyle/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学习指导，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p33,3.</a:t>
            </a:r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编程题 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(32)</a:t>
            </a:r>
          </a:p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计算：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1-1/2+1/3-1/4+...+1/99-1/100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/>
          <p:cNvSpPr>
            <a:spLocks noChangeArrowheads="1"/>
          </p:cNvSpPr>
          <p:nvPr/>
        </p:nvSpPr>
        <p:spPr bwMode="auto">
          <a:xfrm>
            <a:off x="612775" y="1054100"/>
            <a:ext cx="3671888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{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  <a:endParaRPr lang="zh-CN" altLang="en-US">
              <a:ea typeface="楷体_GB2312" pitchFamily="1" charset="-122"/>
            </a:endParaRPr>
          </a:p>
        </p:txBody>
      </p:sp>
      <p:sp>
        <p:nvSpPr>
          <p:cNvPr id="8196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5A7701B-0686-4289-A776-8E73E5C21C5F}" type="slidenum">
              <a:rPr lang="zh-CN" altLang="en-US">
                <a:ea typeface="楷体_GB2312" pitchFamily="1" charset="-122"/>
              </a:rPr>
              <a:pPr/>
              <a:t>5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复合语句与{ }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4716463" y="1052513"/>
            <a:ext cx="3703637" cy="2608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if ( ) 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else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  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  <a:endParaRPr lang="zh-CN" altLang="en-US">
              <a:ea typeface="楷体_GB2312" pitchFamily="1" charset="-122"/>
            </a:endParaRP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612775" y="3357563"/>
            <a:ext cx="3702050" cy="3300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if ( ) 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 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else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  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  <a:endParaRPr lang="zh-CN" altLang="en-US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 autoUpdateAnimBg="0"/>
      <p:bldP spid="9221" grpId="0" bldLvl="0" animBg="1" autoUpdateAnimBg="0"/>
      <p:bldP spid="922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采用缩进格式，增强可读性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609D1-4999-4B12-8037-B2A0B48EB937}" type="slidenum">
              <a:rPr lang="zh-CN" altLang="en-US" smtClean="0"/>
              <a:pPr>
                <a:defRPr/>
              </a:pPr>
              <a:t>6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21" y="1052835"/>
            <a:ext cx="3600250" cy="53368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/* </a:t>
            </a:r>
            <a:r>
              <a:rPr kumimoji="1" lang="zh-CN" altLang="en-US" sz="2400" dirty="0" smtClean="0">
                <a:solidFill>
                  <a:srgbClr val="C00000"/>
                </a:solidFill>
                <a:ea typeface="隶书" pitchFamily="49" charset="-122"/>
              </a:rPr>
              <a:t>程序功能</a:t>
            </a: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 */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void  </a:t>
            </a:r>
            <a:r>
              <a:rPr kumimoji="1" lang="en-US" altLang="zh-CN" sz="2400" dirty="0">
                <a:ea typeface="隶书" pitchFamily="49" charset="-122"/>
              </a:rPr>
              <a:t>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,  </a:t>
            </a:r>
            <a:r>
              <a:rPr kumimoji="1" lang="en-US" altLang="zh-CN" sz="2400" dirty="0">
                <a:ea typeface="隶书" pitchFamily="49" charset="-122"/>
              </a:rPr>
              <a:t>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   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// sum = 1 + 2 + 3 + …</a:t>
            </a:r>
            <a:endParaRPr kumimoji="1" lang="en-US" altLang="zh-CN" sz="2400" dirty="0">
              <a:solidFill>
                <a:srgbClr val="C00000"/>
              </a:solidFill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            sum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= sum + </a:t>
            </a:r>
            <a:r>
              <a:rPr kumimoji="1" lang="en-US" altLang="zh-CN" sz="2400" dirty="0" err="1" smtClean="0">
                <a:ea typeface="隶书" pitchFamily="49" charset="-122"/>
              </a:rPr>
              <a:t>i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smtClean="0"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 smtClean="0">
                <a:ea typeface="隶书" pitchFamily="49" charset="-122"/>
              </a:rPr>
              <a:t>);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16661" y="1127533"/>
            <a:ext cx="2315489" cy="48936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f 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   …..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   …..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else if 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else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}</a:t>
            </a:r>
            <a:endParaRPr kumimoji="1" lang="en-US" altLang="zh-CN" sz="2400" dirty="0" smtClean="0">
              <a:solidFill>
                <a:srgbClr val="C00000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4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Pages>0</Pages>
  <Words>671</Words>
  <Characters>0</Characters>
  <Application>Microsoft Office PowerPoint</Application>
  <DocSecurity>0</DocSecurity>
  <PresentationFormat>全屏显示(4:3)</PresentationFormat>
  <Lines>0</Lines>
  <Paragraphs>123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Capsules</vt:lpstr>
      <vt:lpstr>scanf( )常见错误</vt:lpstr>
      <vt:lpstr>整数除以整数，结果为整数</vt:lpstr>
      <vt:lpstr>p33学习指导，常见错误</vt:lpstr>
      <vt:lpstr>p33学习指导，正确程序</vt:lpstr>
      <vt:lpstr>复合语句与{ }</vt:lpstr>
      <vt:lpstr>采用缩进格式，增强可读性</vt:lpstr>
    </vt:vector>
  </TitlesOfParts>
  <Company>ustb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Dun</cp:lastModifiedBy>
  <cp:revision>409</cp:revision>
  <cp:lastPrinted>2113-01-01T00:00:00Z</cp:lastPrinted>
  <dcterms:created xsi:type="dcterms:W3CDTF">2002-09-25T01:48:00Z</dcterms:created>
  <dcterms:modified xsi:type="dcterms:W3CDTF">2015-11-29T03:21:22Z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2052-9.1.0.4866</vt:lpwstr>
  </property>
</Properties>
</file>