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340" r:id="rId13"/>
    <p:sldId id="285" r:id="rId14"/>
    <p:sldId id="286" r:id="rId15"/>
    <p:sldId id="287" r:id="rId16"/>
    <p:sldId id="329" r:id="rId17"/>
    <p:sldId id="330" r:id="rId18"/>
    <p:sldId id="332" r:id="rId19"/>
    <p:sldId id="333" r:id="rId20"/>
    <p:sldId id="335" r:id="rId21"/>
    <p:sldId id="336" r:id="rId22"/>
    <p:sldId id="337" r:id="rId23"/>
    <p:sldId id="338" r:id="rId24"/>
    <p:sldId id="289" r:id="rId25"/>
    <p:sldId id="290" r:id="rId26"/>
    <p:sldId id="291" r:id="rId27"/>
    <p:sldId id="339" r:id="rId28"/>
    <p:sldId id="327" r:id="rId29"/>
    <p:sldId id="32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339966"/>
    <a:srgbClr val="000000"/>
    <a:srgbClr val="0066FF"/>
    <a:srgbClr val="CC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335" autoAdjust="0"/>
  </p:normalViewPr>
  <p:slideViewPr>
    <p:cSldViewPr>
      <p:cViewPr>
        <p:scale>
          <a:sx n="75" d="100"/>
          <a:sy n="75" d="100"/>
        </p:scale>
        <p:origin x="-619" y="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8F987B5-5CBA-472A-BFFA-32F6A87FFA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194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排除法，仅有一个条件满足。条件之间不能有交集。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52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float a=12.3,b=-8.2;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=5,j=4;</a:t>
            </a:r>
          </a:p>
          <a:p>
            <a:r>
              <a:rPr lang="en-US" altLang="zh-CN" dirty="0" smtClean="0"/>
              <a:t>     char c='a';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=%d\</a:t>
            </a:r>
            <a:r>
              <a:rPr lang="en-US" altLang="zh-CN" dirty="0" err="1" smtClean="0"/>
              <a:t>n",a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&lt;=j); // 1 【12.3&gt;88.8&lt;=4 -&gt; 0&lt;=4】</a:t>
            </a:r>
          </a:p>
          <a:p>
            <a:r>
              <a:rPr lang="en-US" altLang="zh-CN" dirty="0" smtClean="0"/>
              <a:t>     if (a&gt;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条件为真</a:t>
            </a:r>
            <a:r>
              <a:rPr lang="en-US" altLang="zh-CN" dirty="0" smtClean="0"/>
              <a:t>\n"); // ok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条件为假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if (a&gt;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&lt;=j)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条件为真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条件为假</a:t>
            </a:r>
            <a:r>
              <a:rPr lang="en-US" altLang="zh-CN" dirty="0" smtClean="0"/>
              <a:t>\n");  // ok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// 1&lt;x&lt;10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x&gt;1 &amp;&amp; x&lt;10</a:t>
            </a:r>
            <a:r>
              <a:rPr lang="zh-CN" altLang="en-US" dirty="0" smtClean="0"/>
              <a:t>不等效，但是后者的数学意义更明确，应使用后者表示前者的数学意义。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x=20;</a:t>
            </a:r>
          </a:p>
          <a:p>
            <a:r>
              <a:rPr lang="en-US" altLang="zh-CN" dirty="0" smtClean="0"/>
              <a:t>     if (1&lt;x&lt;10)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("1&lt;x&lt;10 </a:t>
            </a:r>
            <a:r>
              <a:rPr lang="zh-CN" altLang="en-US" dirty="0" smtClean="0"/>
              <a:t>条件真</a:t>
            </a:r>
            <a:r>
              <a:rPr lang="en-US" altLang="zh-CN" dirty="0" smtClean="0"/>
              <a:t>\n"); // ok 【1&lt;x&lt;10 -&gt; 1&lt;20&lt;10 -&gt; </a:t>
            </a:r>
            <a:r>
              <a:rPr lang="zh-CN" altLang="en-US" dirty="0" smtClean="0"/>
              <a:t>自左向右</a:t>
            </a:r>
            <a:r>
              <a:rPr lang="en-US" altLang="zh-CN" dirty="0" smtClean="0"/>
              <a:t>,1&lt;20</a:t>
            </a:r>
            <a:r>
              <a:rPr lang="zh-CN" altLang="en-US" dirty="0" smtClean="0"/>
              <a:t>为真</a:t>
            </a:r>
            <a:r>
              <a:rPr lang="en-US" altLang="zh-CN" dirty="0" smtClean="0"/>
              <a:t>=1,1&lt;10</a:t>
            </a:r>
            <a:r>
              <a:rPr lang="zh-CN" altLang="en-US" dirty="0" smtClean="0"/>
              <a:t>因此最后</a:t>
            </a:r>
            <a:r>
              <a:rPr lang="en-US" altLang="zh-CN" dirty="0" smtClean="0"/>
              <a:t>=1】 </a:t>
            </a:r>
          </a:p>
          <a:p>
            <a:r>
              <a:rPr lang="en-US" altLang="zh-CN" dirty="0" smtClean="0"/>
              <a:t>     else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("1&lt;x&lt;10 </a:t>
            </a:r>
            <a:r>
              <a:rPr lang="zh-CN" altLang="en-US" dirty="0" smtClean="0"/>
              <a:t>条件假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if (x&gt;1 &amp;&amp; x&lt;10)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("x&gt;1 &amp;&amp; x&lt;10 </a:t>
            </a:r>
            <a:r>
              <a:rPr lang="zh-CN" altLang="en-US" dirty="0" smtClean="0"/>
              <a:t>条件真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 else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("x&gt;1 &amp;&amp; x&lt;10 </a:t>
            </a:r>
            <a:r>
              <a:rPr lang="zh-CN" altLang="en-US" dirty="0" smtClean="0"/>
              <a:t>条件假</a:t>
            </a:r>
            <a:r>
              <a:rPr lang="en-US" altLang="zh-CN" smtClean="0"/>
              <a:t>\n");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与最近的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配对。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50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58A28-D641-4371-AE14-1BCA7A1888E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3ECAEA-6780-4DB4-8A7C-64064B5CF5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97E1C-EEE6-4A25-929E-98ADEEF598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46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7F050-F2C1-4F11-A859-189DDD14A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05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2CC9E-4AEC-4AF4-A925-0D1DDBA5E9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75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0AB02-EFC1-4805-B612-CBE8CACCBF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7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6254B-2D94-4F1D-8710-A63BE79CB6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00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525C1-FC96-42D5-9634-057E6F8CEC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9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6EDEA-2D39-4455-B70F-0D9B3B387E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635B3-2BA9-47F7-8CE8-4541A9369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96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C2219-7B04-4812-BB19-BD42A66E3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77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185E-3E86-4380-8D75-C50D55C1A7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8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CEDBB67-AF8C-40F6-8BBA-D61659195F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8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088063" y="6525344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641975" y="6533281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2"/>
          <p:cNvGrpSpPr>
            <a:grpSpLocks/>
          </p:cNvGrpSpPr>
          <p:nvPr/>
        </p:nvGrpSpPr>
        <p:grpSpPr bwMode="auto">
          <a:xfrm>
            <a:off x="0" y="6525344"/>
            <a:ext cx="4760913" cy="307975"/>
            <a:chOff x="0" y="4122"/>
            <a:chExt cx="3022" cy="192"/>
          </a:xfrm>
        </p:grpSpPr>
        <p:grpSp>
          <p:nvGrpSpPr>
            <p:cNvPr id="73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76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2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423151" y="6528519"/>
            <a:ext cx="1684338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29F6D59E-AEE5-428B-8F18-6A632851BC02}" type="slidenum">
              <a:rPr lang="en-US" altLang="zh-CN" sz="1400" b="1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‹#›</a:t>
            </a:fld>
            <a:r>
              <a:rPr lang="en-US" altLang="zh-CN" sz="1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 </a:t>
            </a:r>
            <a:endParaRPr lang="zh-CN" altLang="en-US" sz="1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2205038"/>
            <a:ext cx="6769100" cy="2879725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1476375" y="1125538"/>
            <a:ext cx="6111875" cy="773112"/>
            <a:chOff x="930" y="709"/>
            <a:chExt cx="3850" cy="487"/>
          </a:xfrm>
        </p:grpSpPr>
        <p:pic>
          <p:nvPicPr>
            <p:cNvPr id="4099" name="Picture 3" descr="BANR0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709"/>
              <a:ext cx="3850" cy="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1292" y="754"/>
              <a:ext cx="30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CC00CC"/>
                  </a:solidFill>
                  <a:latin typeface="隶书" pitchFamily="49" charset="-122"/>
                  <a:ea typeface="隶书" pitchFamily="49" charset="-122"/>
                </a:rPr>
                <a:t>分支结构的Ｃ程序设计</a:t>
              </a:r>
            </a:p>
          </p:txBody>
        </p:sp>
      </p:grp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692275" y="30686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掌握分支结构设计的方法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03350" y="2276475"/>
            <a:ext cx="2341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539750" y="188913"/>
            <a:ext cx="1223963" cy="576262"/>
          </a:xfrm>
          <a:prstGeom prst="flowChartAlternateProcess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CC"/>
                </a:solidFill>
                <a:ea typeface="黑体" pitchFamily="2" charset="-122"/>
              </a:rPr>
              <a:t>第四章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2484438" y="37893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if/else</a:t>
            </a:r>
            <a:r>
              <a:rPr lang="en-US" altLang="zh-CN"/>
              <a:t> 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484438" y="43656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switch</a:t>
            </a:r>
            <a:r>
              <a:rPr lang="en-US" altLang="zh-CN"/>
              <a:t> </a:t>
            </a:r>
          </a:p>
        </p:txBody>
      </p:sp>
      <p:sp>
        <p:nvSpPr>
          <p:cNvPr id="4120" name="AutoShape 24"/>
          <p:cNvSpPr>
            <a:spLocks/>
          </p:cNvSpPr>
          <p:nvPr/>
        </p:nvSpPr>
        <p:spPr bwMode="auto">
          <a:xfrm>
            <a:off x="2411413" y="4005263"/>
            <a:ext cx="73025" cy="647700"/>
          </a:xfrm>
          <a:prstGeom prst="leftBrace">
            <a:avLst>
              <a:gd name="adj1" fmla="val 739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284663" y="378936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双分支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4284663" y="4365625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多分支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57212" y="290513"/>
            <a:ext cx="7039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　　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输入三个数，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按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从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小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到大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顺序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输出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0825" y="792163"/>
            <a:ext cx="5768975" cy="45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float </a:t>
            </a:r>
            <a:r>
              <a:rPr lang="en-US" altLang="zh-CN" b="1" dirty="0" err="1">
                <a:latin typeface="Times New Roman" pitchFamily="18" charset="0"/>
              </a:rPr>
              <a:t>a,b,c,t</a:t>
            </a:r>
            <a:r>
              <a:rPr lang="en-US" altLang="zh-CN" b="1" dirty="0">
                <a:latin typeface="Times New Roman" pitchFamily="18" charset="0"/>
              </a:rPr>
              <a:t>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(“%</a:t>
            </a:r>
            <a:r>
              <a:rPr lang="en-US" altLang="zh-CN" b="1" dirty="0" err="1">
                <a:latin typeface="Times New Roman" pitchFamily="18" charset="0"/>
              </a:rPr>
              <a:t>f%f%f</a:t>
            </a:r>
            <a:r>
              <a:rPr lang="en-US" altLang="zh-CN" b="1" dirty="0">
                <a:latin typeface="Times New Roman" pitchFamily="18" charset="0"/>
              </a:rPr>
              <a:t>”, &amp;a, &amp;</a:t>
            </a:r>
            <a:r>
              <a:rPr lang="en-US" altLang="zh-CN" b="1" dirty="0" err="1">
                <a:latin typeface="Times New Roman" pitchFamily="18" charset="0"/>
              </a:rPr>
              <a:t>b,&amp;c</a:t>
            </a:r>
            <a:r>
              <a:rPr lang="en-US" altLang="zh-CN" b="1" dirty="0">
                <a:latin typeface="Times New Roman" pitchFamily="18" charset="0"/>
              </a:rPr>
              <a:t>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(a&gt;b)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a=b; b=t;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if (b&gt;c)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t=b; b=c;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("%5.2f, %5.2f, %5.2f", a, b, c);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73125" y="5435600"/>
            <a:ext cx="3252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716338" y="5360988"/>
            <a:ext cx="2584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3   7   1</a:t>
            </a: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</a:t>
            </a:r>
            <a:br>
              <a:rPr lang="en-US" altLang="zh-CN" sz="2800" dirty="0">
                <a:latin typeface="Times New Roman" pitchFamily="18" charset="0"/>
                <a:sym typeface="Wingdings" pitchFamily="2" charset="2"/>
              </a:rPr>
            </a:b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1.00,  3.00,  7.00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50825" y="2603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8696" name="Picture 24" descr="14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365625"/>
            <a:ext cx="113347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787" y="1124744"/>
            <a:ext cx="2078037" cy="15696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 smtClean="0"/>
              <a:t> a   b   c</a:t>
            </a:r>
          </a:p>
          <a:p>
            <a:r>
              <a:rPr lang="zh-CN" altLang="en-US" dirty="0" smtClean="0"/>
              <a:t>小       大</a:t>
            </a:r>
            <a:endParaRPr lang="en-US" altLang="zh-CN" dirty="0" smtClean="0"/>
          </a:p>
          <a:p>
            <a:r>
              <a:rPr lang="zh-CN" altLang="en-US" dirty="0" smtClean="0"/>
              <a:t>比较，交换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  <p:bldP spid="28676" grpId="0" autoUpdateAnimBg="0"/>
      <p:bldP spid="28677" grpId="0" autoUpdateAnimBg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538788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5749925" y="3311525"/>
            <a:ext cx="0" cy="74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540375" y="4052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95513" y="2420938"/>
            <a:ext cx="22701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表达式1)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805488" y="333057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160588" y="4141788"/>
            <a:ext cx="8540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678488" y="4743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907088" y="4743450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697538" y="55197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867400" y="479742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908175" y="58054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else</a:t>
            </a:r>
            <a:r>
              <a:rPr lang="zh-CN" altLang="zh-CN" sz="2800" dirty="0">
                <a:latin typeface="Times New Roman" pitchFamily="18" charset="0"/>
              </a:rPr>
              <a:t>与最近的</a:t>
            </a:r>
            <a:r>
              <a:rPr lang="en-US" altLang="zh-CN" sz="2800" dirty="0">
                <a:latin typeface="Times New Roman" pitchFamily="18" charset="0"/>
              </a:rPr>
              <a:t>if </a:t>
            </a:r>
            <a:r>
              <a:rPr lang="zh-CN" altLang="zh-CN" sz="2800" dirty="0">
                <a:latin typeface="Times New Roman" pitchFamily="18" charset="0"/>
              </a:rPr>
              <a:t>配对.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95288" y="2420938"/>
            <a:ext cx="2016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一般形式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676525" y="3097213"/>
            <a:ext cx="29194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表达式2) 语句1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779713" y="4630738"/>
            <a:ext cx="31273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表达式3) 语句3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700338" y="3644900"/>
            <a:ext cx="17129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771775" y="5157788"/>
            <a:ext cx="17129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语句4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29" name="AutoShape 33"/>
          <p:cNvSpPr>
            <a:spLocks noChangeArrowheads="1"/>
          </p:cNvSpPr>
          <p:nvPr/>
        </p:nvSpPr>
        <p:spPr bwMode="auto">
          <a:xfrm>
            <a:off x="611188" y="404813"/>
            <a:ext cx="3168650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语句的嵌套</a:t>
            </a:r>
          </a:p>
        </p:txBody>
      </p:sp>
      <p:sp>
        <p:nvSpPr>
          <p:cNvPr id="29730" name="Rectangle 34" descr="leaf1"/>
          <p:cNvSpPr>
            <a:spLocks noChangeArrowheads="1"/>
          </p:cNvSpPr>
          <p:nvPr/>
        </p:nvSpPr>
        <p:spPr bwMode="auto">
          <a:xfrm>
            <a:off x="0" y="1484313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en-US"/>
              <a:t>　</a:t>
            </a:r>
            <a:r>
              <a:rPr lang="zh-CN" altLang="zh-CN" b="1">
                <a:solidFill>
                  <a:schemeClr val="tx2"/>
                </a:solidFill>
              </a:rPr>
              <a:t>在上述形式的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语句中, </a:t>
            </a:r>
            <a:r>
              <a:rPr lang="zh-CN" altLang="en-US" b="1">
                <a:solidFill>
                  <a:schemeClr val="tx2"/>
                </a:solidFill>
              </a:rPr>
              <a:t>语句体</a:t>
            </a:r>
            <a:r>
              <a:rPr lang="zh-CN" altLang="zh-CN" b="1">
                <a:solidFill>
                  <a:schemeClr val="tx2"/>
                </a:solidFill>
              </a:rPr>
              <a:t>又可以是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</a:t>
            </a:r>
            <a:r>
              <a:rPr lang="en-US" altLang="zh-CN" b="1">
                <a:solidFill>
                  <a:schemeClr val="tx2"/>
                </a:solidFill>
                <a:latin typeface="Times New Roman"/>
              </a:rPr>
              <a:t>–––</a:t>
            </a:r>
            <a:r>
              <a:rPr lang="zh-CN" altLang="zh-CN" b="1">
                <a:solidFill>
                  <a:schemeClr val="tx2"/>
                </a:solidFill>
              </a:rPr>
              <a:t>称为嵌套。</a:t>
            </a:r>
            <a:endParaRPr lang="zh-CN" altLang="en-US" b="1"/>
          </a:p>
        </p:txBody>
      </p:sp>
      <p:sp>
        <p:nvSpPr>
          <p:cNvPr id="29732" name="AutoShape 36"/>
          <p:cNvSpPr>
            <a:spLocks noChangeArrowheads="1"/>
          </p:cNvSpPr>
          <p:nvPr/>
        </p:nvSpPr>
        <p:spPr bwMode="auto">
          <a:xfrm>
            <a:off x="395288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00"/>
                </a:solidFill>
              </a:rPr>
              <a:t>说明</a:t>
            </a:r>
            <a:r>
              <a:rPr lang="en-US" altLang="zh-CN" b="1">
                <a:solidFill>
                  <a:srgbClr val="CC0000"/>
                </a:solidFill>
              </a:rPr>
              <a:t>:</a:t>
            </a:r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2030" cy="343"/>
          </a:xfrm>
        </p:grpSpPr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3792" y="0"/>
              <a:ext cx="2030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2"/>
          <p:cNvSpPr>
            <a:spLocks noChangeArrowheads="1"/>
          </p:cNvSpPr>
          <p:nvPr/>
        </p:nvSpPr>
        <p:spPr bwMode="auto">
          <a:xfrm>
            <a:off x="3392488" y="2924175"/>
            <a:ext cx="4995862" cy="2692400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修改：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if (a==b)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</a:t>
            </a:r>
            <a:r>
              <a:rPr lang="en-US" sz="2800">
                <a:solidFill>
                  <a:srgbClr val="CC0000"/>
                </a:solidFill>
                <a:ea typeface="隶书" pitchFamily="49" charset="-122"/>
                <a:sym typeface="Times New Roman" pitchFamily="18" charset="0"/>
              </a:rPr>
              <a:t>{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if(b==c)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      printf(“a==b==c”);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</a:t>
            </a:r>
            <a:r>
              <a:rPr lang="en-US" sz="2800">
                <a:solidFill>
                  <a:srgbClr val="CC0000"/>
                </a:solidFill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CC0000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else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printf(“a!=b”);</a:t>
            </a:r>
            <a:endParaRPr lang="zh-CN" altLang="en-US"/>
          </a:p>
        </p:txBody>
      </p:sp>
      <p:sp>
        <p:nvSpPr>
          <p:cNvPr id="3077" name="Text Box 23"/>
          <p:cNvSpPr>
            <a:spLocks noChangeArrowheads="1"/>
          </p:cNvSpPr>
          <p:nvPr/>
        </p:nvSpPr>
        <p:spPr bwMode="auto">
          <a:xfrm>
            <a:off x="107504" y="1680369"/>
            <a:ext cx="3096344" cy="175432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希望</a:t>
            </a:r>
            <a:r>
              <a:rPr 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与最上面的</a:t>
            </a:r>
            <a:r>
              <a:rPr lang="en-US" altLang="zh-CN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配对，才符合题意；</a:t>
            </a:r>
            <a:endParaRPr lang="en-US" altLang="zh-CN" dirty="0" smtClean="0">
              <a:solidFill>
                <a:srgbClr val="003366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但是，按照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与最近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配对的规则，它与第二个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配对。如何修改？</a:t>
            </a:r>
            <a:endParaRPr lang="en-US" sz="2000" dirty="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3079" name="Rectangle 25"/>
          <p:cNvSpPr>
            <a:spLocks noChangeArrowheads="1"/>
          </p:cNvSpPr>
          <p:nvPr/>
        </p:nvSpPr>
        <p:spPr bwMode="auto">
          <a:xfrm>
            <a:off x="323528" y="332656"/>
            <a:ext cx="2490787" cy="8302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实现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 ~ else </a:t>
            </a:r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正确配对方法</a:t>
            </a:r>
            <a:endParaRPr lang="zh-CN" altLang="en-US" sz="4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3080" name="Text Box 26"/>
          <p:cNvSpPr>
            <a:spLocks noChangeArrowheads="1"/>
          </p:cNvSpPr>
          <p:nvPr/>
        </p:nvSpPr>
        <p:spPr bwMode="auto">
          <a:xfrm>
            <a:off x="3348038" y="547688"/>
            <a:ext cx="4995862" cy="22653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例：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if (a==b)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if(b==c)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      printf(“a==b==c”);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else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printf(“a!=b”);</a:t>
            </a:r>
            <a:endParaRPr lang="zh-CN" altLang="en-US"/>
          </a:p>
        </p:txBody>
      </p:sp>
      <p:sp>
        <p:nvSpPr>
          <p:cNvPr id="6" name="Text Box 23"/>
          <p:cNvSpPr>
            <a:spLocks noChangeArrowheads="1"/>
          </p:cNvSpPr>
          <p:nvPr/>
        </p:nvSpPr>
        <p:spPr bwMode="auto">
          <a:xfrm>
            <a:off x="438051" y="4000251"/>
            <a:ext cx="2376264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实现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 ~ else </a:t>
            </a:r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正确配对方法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：</a:t>
            </a:r>
            <a:endParaRPr lang="en-US" altLang="zh-CN" dirty="0" smtClean="0">
              <a:solidFill>
                <a:srgbClr val="003366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加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{ }</a:t>
            </a:r>
            <a:endParaRPr lang="en-US" sz="2000" dirty="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8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nimBg="1" autoUpdateAnimBg="0"/>
      <p:bldP spid="3077" grpId="0" bldLvl="0" animBg="1" autoUpdateAnimBg="0"/>
      <p:bldP spid="3080" grpId="0" bldLvl="0" animBg="1" autoUpdateAnimBg="0"/>
      <p:bldP spid="6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19462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有一函数</a:t>
            </a:r>
            <a:r>
              <a:rPr lang="en-US" altLang="zh-CN" sz="2800">
                <a:latin typeface="Times New Roman" pitchFamily="18" charset="0"/>
              </a:rPr>
              <a:t>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54288" y="1839913"/>
            <a:ext cx="66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y=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560763" y="1127125"/>
            <a:ext cx="278765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</a:rPr>
              <a:t>1      </a:t>
            </a:r>
            <a:r>
              <a:rPr lang="en-US" altLang="zh-CN" sz="2800" dirty="0">
                <a:latin typeface="Times New Roman" pitchFamily="18" charset="0"/>
              </a:rPr>
              <a:t>(x&lt;0)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0      (x=0)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1      (x&gt;0)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3160713" y="1312863"/>
            <a:ext cx="361950" cy="1577975"/>
          </a:xfrm>
          <a:prstGeom prst="leftBrace">
            <a:avLst>
              <a:gd name="adj1" fmla="val 3633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063625" y="3319463"/>
            <a:ext cx="641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编一程序，输入一个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zh-CN" altLang="zh-CN" sz="2800">
                <a:latin typeface="Times New Roman" pitchFamily="18" charset="0"/>
              </a:rPr>
              <a:t>值，输出</a:t>
            </a:r>
            <a:r>
              <a:rPr lang="en-US" altLang="zh-CN" sz="2800">
                <a:latin typeface="Times New Roman" pitchFamily="18" charset="0"/>
              </a:rPr>
              <a:t>y</a:t>
            </a:r>
            <a:r>
              <a:rPr lang="zh-CN" altLang="zh-CN" sz="2800">
                <a:latin typeface="Times New Roman" pitchFamily="18" charset="0"/>
              </a:rPr>
              <a:t>值。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309688" y="4754563"/>
            <a:ext cx="658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有以下几种写法，请判断哪些是正确的？</a:t>
            </a:r>
            <a:endParaRPr lang="zh-CN" altLang="en-US" sz="2800">
              <a:latin typeface="Times New Roman" pitchFamily="18" charset="0"/>
            </a:endParaRPr>
          </a:p>
        </p:txBody>
      </p:sp>
      <p:pic>
        <p:nvPicPr>
          <p:cNvPr id="31752" name="Picture 8" descr="IMAGE00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495800"/>
            <a:ext cx="8794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1756" name="Rectangle 12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1757" name="AutoShape 13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1759" name="Text Box 1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13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1764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60888" y="409575"/>
            <a:ext cx="4492625" cy="5972175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  <a:br>
              <a:rPr lang="zh-CN" altLang="zh-CN" dirty="0">
                <a:latin typeface="Times New Roman" pitchFamily="18" charset="0"/>
              </a:rPr>
            </a:br>
            <a:r>
              <a:rPr lang="zh-CN" altLang="zh-CN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/>
            </a:r>
            <a:br>
              <a:rPr lang="zh-CN" altLang="en-US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(x&gt;=0)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if (x&gt;0)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	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y= 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  <a:br>
              <a:rPr lang="en-US" altLang="zh-CN" b="1" dirty="0">
                <a:latin typeface="Times New Roman" pitchFamily="18" charset="0"/>
              </a:rPr>
            </a:b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0488" y="417513"/>
            <a:ext cx="4397375" cy="5700712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程序1：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(x&lt;0)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y=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if (x= 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800" dirty="0">
              <a:latin typeface="Times New Roman" pitchFamily="18" charset="0"/>
            </a:endParaRP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-411163" y="6550025"/>
            <a:ext cx="5208588" cy="304800"/>
            <a:chOff x="0" y="4122"/>
            <a:chExt cx="3022" cy="196"/>
          </a:xfrm>
        </p:grpSpPr>
        <p:grpSp>
          <p:nvGrpSpPr>
            <p:cNvPr id="32774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2775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2776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2778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14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2780" name="AutoShape 1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AutoShape 13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89175" y="1167276"/>
            <a:ext cx="2116368" cy="1325620"/>
            <a:chOff x="2095592" y="3039484"/>
            <a:chExt cx="2116368" cy="1325620"/>
          </a:xfrm>
          <a:noFill/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095592" y="3477430"/>
              <a:ext cx="526135" cy="7436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2843808" y="3039484"/>
              <a:ext cx="1368152" cy="13256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</a:t>
              </a:r>
              <a:r>
                <a:rPr lang="en-US" altLang="zh-CN" sz="2000" dirty="0" smtClean="0">
                  <a:latin typeface="Times New Roman" pitchFamily="18" charset="0"/>
                </a:rPr>
                <a:t>-1     </a:t>
              </a:r>
              <a:r>
                <a:rPr lang="en-US" altLang="zh-CN" sz="2000" dirty="0">
                  <a:latin typeface="Times New Roman" pitchFamily="18" charset="0"/>
                </a:rPr>
                <a:t>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</a:rPr>
                <a:t>0       </a:t>
              </a:r>
              <a:r>
                <a:rPr lang="en-US" altLang="zh-CN" sz="2000" dirty="0">
                  <a:latin typeface="Times New Roman" pitchFamily="18" charset="0"/>
                </a:rPr>
                <a:t>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</a:t>
              </a:r>
              <a:r>
                <a:rPr lang="en-US" altLang="zh-CN" sz="2000" dirty="0" smtClean="0">
                  <a:latin typeface="Times New Roman" pitchFamily="18" charset="0"/>
                </a:rPr>
                <a:t>1      </a:t>
              </a:r>
              <a:r>
                <a:rPr lang="en-US" altLang="zh-CN" sz="2000" dirty="0">
                  <a:latin typeface="Times New Roman" pitchFamily="18" charset="0"/>
                </a:rPr>
                <a:t>(x&gt;0)</a:t>
              </a:r>
            </a:p>
          </p:txBody>
        </p:sp>
        <p:sp>
          <p:nvSpPr>
            <p:cNvPr id="20" name="AutoShape 7"/>
            <p:cNvSpPr>
              <a:spLocks/>
            </p:cNvSpPr>
            <p:nvPr/>
          </p:nvSpPr>
          <p:spPr bwMode="auto">
            <a:xfrm>
              <a:off x="2512011" y="3293712"/>
              <a:ext cx="374029" cy="857350"/>
            </a:xfrm>
            <a:prstGeom prst="leftBrace">
              <a:avLst>
                <a:gd name="adj1" fmla="val 2761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 autoUpdateAnimBg="0"/>
      <p:bldP spid="3277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60888" y="566738"/>
            <a:ext cx="4492625" cy="5607050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y=0;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if(x&gt;=0)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else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　</a:t>
            </a:r>
          </a:p>
          <a:p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     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r>
              <a:rPr lang="en-US" altLang="zh-CN" dirty="0">
                <a:latin typeface="Times New Roman" pitchFamily="18" charset="0"/>
              </a:rPr>
              <a:t>	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0488" y="574675"/>
            <a:ext cx="4375150" cy="5241925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程序3：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if(x!=0)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else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y=0;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-628650" y="6629400"/>
            <a:ext cx="5426075" cy="304800"/>
            <a:chOff x="0" y="4122"/>
            <a:chExt cx="3022" cy="267"/>
          </a:xfrm>
        </p:grpSpPr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3800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3802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6294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15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3807" name="AutoShape 1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AutoShape 1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95592" y="3039484"/>
            <a:ext cx="2116368" cy="1325620"/>
            <a:chOff x="2095592" y="3039484"/>
            <a:chExt cx="2116368" cy="1325620"/>
          </a:xfrm>
          <a:noFill/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2095592" y="3477430"/>
              <a:ext cx="526135" cy="7436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843808" y="3039484"/>
              <a:ext cx="1368152" cy="13256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0      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</a:rPr>
                <a:t>-1     </a:t>
              </a:r>
              <a:r>
                <a:rPr lang="en-US" altLang="zh-CN" sz="2000" dirty="0">
                  <a:latin typeface="Times New Roman" pitchFamily="18" charset="0"/>
                </a:rPr>
                <a:t>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1      (x&gt;0)</a:t>
              </a:r>
            </a:p>
          </p:txBody>
        </p:sp>
        <p:sp>
          <p:nvSpPr>
            <p:cNvPr id="19" name="AutoShape 7"/>
            <p:cNvSpPr>
              <a:spLocks/>
            </p:cNvSpPr>
            <p:nvPr/>
          </p:nvSpPr>
          <p:spPr bwMode="auto">
            <a:xfrm>
              <a:off x="2512011" y="3293712"/>
              <a:ext cx="374029" cy="857350"/>
            </a:xfrm>
            <a:prstGeom prst="leftBrace">
              <a:avLst>
                <a:gd name="adj1" fmla="val 2761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 autoUpdateAnimBg="0"/>
      <p:bldP spid="3379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393700" y="677863"/>
            <a:ext cx="8051800" cy="1270000"/>
            <a:chOff x="248" y="427"/>
            <a:chExt cx="5072" cy="800"/>
          </a:xfrm>
        </p:grpSpPr>
        <p:pic>
          <p:nvPicPr>
            <p:cNvPr id="78850" name="Picture 2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§4.2 switch </a:t>
              </a:r>
              <a:r>
                <a:rPr lang="zh-CN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多分支选择语句</a:t>
              </a:r>
              <a:endParaRPr lang="zh-CN" altLang="en-US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085850" y="2252663"/>
            <a:ext cx="71564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47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38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28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用</a:t>
            </a:r>
            <a:r>
              <a:rPr lang="en-US" altLang="zh-CN" sz="2800"/>
              <a:t>if</a:t>
            </a:r>
            <a:r>
              <a:rPr lang="zh-CN" altLang="zh-CN" sz="2800"/>
              <a:t>或</a:t>
            </a:r>
            <a:r>
              <a:rPr lang="en-US" altLang="zh-CN" sz="2800"/>
              <a:t>if/else</a:t>
            </a:r>
            <a:r>
              <a:rPr lang="zh-CN" altLang="zh-CN" sz="2800"/>
              <a:t>或它们的嵌套也可使程序实现多路分支，但容易出现下面的问题：</a:t>
            </a:r>
            <a:endParaRPr lang="zh-CN" altLang="en-US" sz="2800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019300" y="3581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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可读性差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019300" y="4343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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破坏结构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>
            <a:off x="1268413" y="5310188"/>
            <a:ext cx="5902325" cy="58578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解决方法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</a:rPr>
              <a:t>采用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</a:rPr>
              <a:t>switch</a:t>
            </a:r>
            <a:r>
              <a:rPr lang="zh-CN" altLang="zh-CN" sz="2800" dirty="0">
                <a:solidFill>
                  <a:srgbClr val="FFFF00"/>
                </a:solidFill>
                <a:latin typeface="Times New Roman" pitchFamily="18" charset="0"/>
              </a:rPr>
              <a:t>语句</a:t>
            </a:r>
            <a:r>
              <a:rPr lang="zh-CN" altLang="zh-CN" sz="2800" dirty="0">
                <a:latin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8857" name="Group 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8858" name="Group 1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8859" name="Rectangle 1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8860" name="AutoShape 1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8861" name="Text Box 1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8862" name="Text Box 1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17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8864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4432365" y="3284538"/>
            <a:ext cx="4316099" cy="208867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5117547" y="3441246"/>
            <a:ext cx="3233249" cy="1702873"/>
            <a:chOff x="1444" y="1074"/>
            <a:chExt cx="2712" cy="1291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311" y="1074"/>
              <a:ext cx="322" cy="4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315" y="1132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444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111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845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3634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3" grpId="0" build="p" autoUpdateAnimBg="0"/>
      <p:bldP spid="78854" grpId="0" build="p" autoUpdateAnimBg="0"/>
      <p:bldP spid="78855" grpId="0" animBg="1" autoUpdateAnimBg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987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987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988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988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988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988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18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9887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9888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9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890" name="Group 1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9893" name="Group 21"/>
          <p:cNvGrpSpPr>
            <a:grpSpLocks/>
          </p:cNvGrpSpPr>
          <p:nvPr/>
        </p:nvGrpSpPr>
        <p:grpSpPr bwMode="auto">
          <a:xfrm>
            <a:off x="266700" y="260648"/>
            <a:ext cx="7023281" cy="4536504"/>
            <a:chOff x="250" y="466"/>
            <a:chExt cx="5126" cy="3168"/>
          </a:xfrm>
        </p:grpSpPr>
        <p:sp>
          <p:nvSpPr>
            <p:cNvPr id="79874" name="AutoShape 2"/>
            <p:cNvSpPr>
              <a:spLocks noChangeArrowheads="1"/>
            </p:cNvSpPr>
            <p:nvPr/>
          </p:nvSpPr>
          <p:spPr bwMode="auto">
            <a:xfrm>
              <a:off x="250" y="466"/>
              <a:ext cx="5126" cy="316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28575">
              <a:solidFill>
                <a:srgbClr val="FF00FF"/>
              </a:solidFill>
              <a:round/>
              <a:headEnd/>
              <a:tailEnd type="none" w="med" len="lg"/>
            </a:ln>
            <a:effectLst>
              <a:outerShdw dist="107763" dir="2700000" algn="ctr" rotWithShape="0">
                <a:schemeClr val="hlink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76" name="Rectangle 4"/>
            <p:cNvSpPr>
              <a:spLocks noChangeArrowheads="1"/>
            </p:cNvSpPr>
            <p:nvPr/>
          </p:nvSpPr>
          <p:spPr bwMode="auto">
            <a:xfrm>
              <a:off x="408" y="578"/>
              <a:ext cx="1443" cy="39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一般形式</a:t>
              </a:r>
              <a:r>
                <a:rPr lang="en-US" altLang="zh-CN" sz="2800" dirty="0">
                  <a:solidFill>
                    <a:srgbClr val="FFFF66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05503" y="1052736"/>
            <a:ext cx="6158830" cy="352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switch(</a:t>
            </a:r>
            <a:r>
              <a:rPr lang="zh-CN" altLang="zh-CN" dirty="0">
                <a:latin typeface="Times New Roman" pitchFamily="18" charset="0"/>
              </a:rPr>
              <a:t>变量)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</a:rPr>
              <a:t>                  </a:t>
            </a:r>
            <a:r>
              <a:rPr lang="zh-CN" altLang="zh-CN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zh-CN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常量表达式1: 语句体1</a:t>
            </a:r>
            <a:r>
              <a:rPr lang="en-US" altLang="zh-CN" dirty="0">
                <a:latin typeface="Times New Roman" pitchFamily="18" charset="0"/>
              </a:rPr>
              <a:t>;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常量表达式2: 语句体2</a:t>
            </a:r>
            <a:r>
              <a:rPr lang="en-US" altLang="zh-CN" dirty="0">
                <a:latin typeface="Times New Roman" pitchFamily="18" charset="0"/>
              </a:rPr>
              <a:t>;</a:t>
            </a:r>
            <a:endParaRPr lang="zh-CN" altLang="zh-CN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MT Extra" pitchFamily="18" charset="2"/>
              </a:rPr>
              <a:t>……</a:t>
            </a:r>
            <a:endParaRPr lang="zh-CN" altLang="zh-CN" dirty="0">
              <a:latin typeface="Times New Roman" pitchFamily="18" charset="0"/>
              <a:sym typeface="MT Extra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</a:t>
            </a:r>
            <a:r>
              <a:rPr lang="en-US" altLang="zh-CN" dirty="0">
                <a:latin typeface="Times New Roman" pitchFamily="18" charset="0"/>
              </a:rPr>
              <a:t>n: </a:t>
            </a:r>
            <a:r>
              <a:rPr lang="zh-CN" altLang="zh-CN" dirty="0">
                <a:latin typeface="Times New Roman" pitchFamily="18" charset="0"/>
              </a:rPr>
              <a:t>语句体</a:t>
            </a:r>
            <a:r>
              <a:rPr lang="en-US" altLang="zh-CN" dirty="0">
                <a:latin typeface="Times New Roman" pitchFamily="18" charset="0"/>
              </a:rPr>
              <a:t>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   default                   : </a:t>
            </a:r>
            <a:r>
              <a:rPr lang="zh-CN" altLang="zh-CN" dirty="0">
                <a:latin typeface="Times New Roman" pitchFamily="18" charset="0"/>
              </a:rPr>
              <a:t>语句体(</a:t>
            </a:r>
            <a:r>
              <a:rPr lang="en-US" altLang="zh-CN" dirty="0">
                <a:latin typeface="Times New Roman" pitchFamily="18" charset="0"/>
              </a:rPr>
              <a:t>n+1);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 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79897" name="Group 25"/>
          <p:cNvGrpSpPr>
            <a:grpSpLocks/>
          </p:cNvGrpSpPr>
          <p:nvPr/>
        </p:nvGrpSpPr>
        <p:grpSpPr bwMode="auto">
          <a:xfrm>
            <a:off x="267340" y="1845302"/>
            <a:ext cx="1894681" cy="2520274"/>
            <a:chOff x="249" y="1577"/>
            <a:chExt cx="1452" cy="1808"/>
          </a:xfrm>
        </p:grpSpPr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 flipH="1">
              <a:off x="1242" y="1577"/>
              <a:ext cx="459" cy="8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 flipH="1" flipV="1">
              <a:off x="1242" y="2672"/>
              <a:ext cx="459" cy="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249" y="2341"/>
              <a:ext cx="113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2"/>
                  </a:solidFill>
                  <a:ea typeface="隶书" pitchFamily="49" charset="-122"/>
                </a:rPr>
                <a:t>不可缺省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9928" y="4941168"/>
            <a:ext cx="8130113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sym typeface="Monotype Sorts" pitchFamily="2" charset="2"/>
              </a:rPr>
              <a:t>根据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变量的取值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判断其与哪一个常量表达式相等。如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表达式</a:t>
            </a:r>
            <a:r>
              <a:rPr lang="en-US" altLang="zh-CN" sz="20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sym typeface="Monotype Sorts" pitchFamily="2" charset="2"/>
              </a:rPr>
              <a:t>则自语句</a:t>
            </a:r>
            <a:r>
              <a:rPr lang="en-US" altLang="zh-CN" sz="20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sym typeface="Monotype Sorts" pitchFamily="2" charset="2"/>
              </a:rPr>
              <a:t>开始执行</a:t>
            </a:r>
            <a:r>
              <a:rPr lang="zh-CN" altLang="zh-CN" sz="2000" dirty="0">
                <a:sym typeface="Monotype Sorts" pitchFamily="2" charset="2"/>
              </a:rPr>
              <a:t>,</a:t>
            </a:r>
            <a:r>
              <a:rPr lang="zh-CN" altLang="zh-CN" sz="2000" b="1" dirty="0">
                <a:solidFill>
                  <a:srgbClr val="CC0000"/>
                </a:solidFill>
                <a:sym typeface="Monotype Sorts" pitchFamily="2" charset="2"/>
              </a:rPr>
              <a:t>直到语句</a:t>
            </a:r>
            <a:r>
              <a:rPr lang="en-US" altLang="zh-CN" sz="2000" b="1" dirty="0">
                <a:solidFill>
                  <a:srgbClr val="CC0000"/>
                </a:solidFill>
                <a:sym typeface="Monotype Sorts" pitchFamily="2" charset="2"/>
              </a:rPr>
              <a:t>n+1</a:t>
            </a:r>
            <a:r>
              <a:rPr lang="zh-CN" altLang="zh-CN" sz="2000" b="1" dirty="0">
                <a:solidFill>
                  <a:srgbClr val="CC0000"/>
                </a:solidFill>
                <a:sym typeface="Monotype Sorts" pitchFamily="2" charset="2"/>
              </a:rPr>
              <a:t>止</a:t>
            </a:r>
            <a:r>
              <a:rPr lang="zh-CN" altLang="zh-CN" sz="2000" dirty="0" smtClean="0">
                <a:sym typeface="Monotype Sorts" pitchFamily="2" charset="2"/>
              </a:rPr>
              <a:t>。</a:t>
            </a:r>
            <a:endParaRPr lang="en-US" altLang="zh-CN" sz="2000" dirty="0">
              <a:sym typeface="Monotype Sorts" pitchFamily="2" charset="2"/>
            </a:endParaRPr>
          </a:p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zh-CN" sz="2000" dirty="0" smtClean="0">
                <a:solidFill>
                  <a:srgbClr val="000000"/>
                </a:solidFill>
                <a:sym typeface="Monotype Sorts" pitchFamily="2" charset="2"/>
              </a:rPr>
              <a:t>若与所有常量表达式值不相等,则从</a:t>
            </a:r>
            <a:r>
              <a:rPr lang="en-US" altLang="zh-CN" sz="2000" dirty="0" smtClean="0">
                <a:solidFill>
                  <a:srgbClr val="000000"/>
                </a:solidFill>
                <a:sym typeface="Monotype Sorts" pitchFamily="2" charset="2"/>
              </a:rPr>
              <a:t>default</a:t>
            </a:r>
            <a:r>
              <a:rPr lang="zh-CN" altLang="zh-CN" sz="2000" dirty="0" smtClean="0">
                <a:solidFill>
                  <a:srgbClr val="000000"/>
                </a:solidFill>
                <a:sym typeface="Monotype Sorts" pitchFamily="2" charset="2"/>
              </a:rPr>
              <a:t>后的语句开始执行。</a:t>
            </a:r>
            <a:endParaRPr lang="en-US" altLang="zh-CN" sz="2000" dirty="0">
              <a:solidFill>
                <a:srgbClr val="000000"/>
              </a:solidFill>
              <a:sym typeface="Monotype Sorts" pitchFamily="2" charset="2"/>
            </a:endParaRPr>
          </a:p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000000"/>
                </a:solidFill>
                <a:sym typeface="Monotype Sorts" pitchFamily="2" charset="2"/>
              </a:rPr>
              <a:t>default </a:t>
            </a:r>
            <a:r>
              <a:rPr lang="zh-CN" altLang="en-US" sz="2000" dirty="0" smtClean="0">
                <a:solidFill>
                  <a:srgbClr val="000000"/>
                </a:solidFill>
                <a:sym typeface="Monotype Sorts" pitchFamily="2" charset="2"/>
              </a:rPr>
              <a:t>不是必须的。</a:t>
            </a:r>
            <a:endParaRPr lang="en-US" altLang="zh-CN" sz="2000" dirty="0" smtClean="0">
              <a:solidFill>
                <a:srgbClr val="000000"/>
              </a:solidFill>
              <a:sym typeface="Monotype Sorts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593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根据成绩等级打印百分数段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955800" y="1268413"/>
            <a:ext cx="2227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switch (grade)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955800" y="1952625"/>
            <a:ext cx="466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sz="2800">
                <a:latin typeface="Times New Roman" pitchFamily="18" charset="0"/>
              </a:rPr>
              <a:t> case 'A':  printf ("85~100\n");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182813" y="2693988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'B':  printf ("70~84\n");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182813" y="3433763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'C':  printf ("60~69\n");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182813" y="4175125"/>
            <a:ext cx="387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'D':  printf ("&lt;60\n");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182813" y="4899025"/>
            <a:ext cx="400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default:   printf ("error\n");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993900" y="5343525"/>
            <a:ext cx="35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1930" name="Group 10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435" y="3315"/>
            <a:chExt cx="814" cy="805"/>
          </a:xfrm>
        </p:grpSpPr>
        <p:sp>
          <p:nvSpPr>
            <p:cNvPr id="81931" name="Freeform 11"/>
            <p:cNvSpPr>
              <a:spLocks/>
            </p:cNvSpPr>
            <p:nvPr/>
          </p:nvSpPr>
          <p:spPr bwMode="auto">
            <a:xfrm>
              <a:off x="767" y="3392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2" name="Freeform 12"/>
            <p:cNvSpPr>
              <a:spLocks/>
            </p:cNvSpPr>
            <p:nvPr/>
          </p:nvSpPr>
          <p:spPr bwMode="auto">
            <a:xfrm>
              <a:off x="435" y="3315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3" name="Freeform 13"/>
            <p:cNvSpPr>
              <a:spLocks/>
            </p:cNvSpPr>
            <p:nvPr/>
          </p:nvSpPr>
          <p:spPr bwMode="auto">
            <a:xfrm>
              <a:off x="452" y="3347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4" name="Freeform 14"/>
            <p:cNvSpPr>
              <a:spLocks/>
            </p:cNvSpPr>
            <p:nvPr/>
          </p:nvSpPr>
          <p:spPr bwMode="auto">
            <a:xfrm>
              <a:off x="510" y="3359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5" name="Freeform 15"/>
            <p:cNvSpPr>
              <a:spLocks/>
            </p:cNvSpPr>
            <p:nvPr/>
          </p:nvSpPr>
          <p:spPr bwMode="auto">
            <a:xfrm>
              <a:off x="554" y="3393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6" name="Freeform 16"/>
            <p:cNvSpPr>
              <a:spLocks/>
            </p:cNvSpPr>
            <p:nvPr/>
          </p:nvSpPr>
          <p:spPr bwMode="auto">
            <a:xfrm>
              <a:off x="939" y="3431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7" name="Freeform 17"/>
            <p:cNvSpPr>
              <a:spLocks/>
            </p:cNvSpPr>
            <p:nvPr/>
          </p:nvSpPr>
          <p:spPr bwMode="auto">
            <a:xfrm>
              <a:off x="720" y="3432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090" y="3443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9" name="Freeform 19"/>
            <p:cNvSpPr>
              <a:spLocks/>
            </p:cNvSpPr>
            <p:nvPr/>
          </p:nvSpPr>
          <p:spPr bwMode="auto">
            <a:xfrm>
              <a:off x="612" y="3452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0" name="Freeform 20"/>
            <p:cNvSpPr>
              <a:spLocks/>
            </p:cNvSpPr>
            <p:nvPr/>
          </p:nvSpPr>
          <p:spPr bwMode="auto">
            <a:xfrm>
              <a:off x="1069" y="3458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1" name="Freeform 21"/>
            <p:cNvSpPr>
              <a:spLocks/>
            </p:cNvSpPr>
            <p:nvPr/>
          </p:nvSpPr>
          <p:spPr bwMode="auto">
            <a:xfrm>
              <a:off x="1048" y="3475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2" name="Freeform 22"/>
            <p:cNvSpPr>
              <a:spLocks/>
            </p:cNvSpPr>
            <p:nvPr/>
          </p:nvSpPr>
          <p:spPr bwMode="auto">
            <a:xfrm>
              <a:off x="1033" y="3493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3" name="Freeform 23"/>
            <p:cNvSpPr>
              <a:spLocks/>
            </p:cNvSpPr>
            <p:nvPr/>
          </p:nvSpPr>
          <p:spPr bwMode="auto">
            <a:xfrm>
              <a:off x="598" y="3496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4" name="Freeform 24"/>
            <p:cNvSpPr>
              <a:spLocks/>
            </p:cNvSpPr>
            <p:nvPr/>
          </p:nvSpPr>
          <p:spPr bwMode="auto">
            <a:xfrm>
              <a:off x="1019" y="3513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5" name="Freeform 25"/>
            <p:cNvSpPr>
              <a:spLocks/>
            </p:cNvSpPr>
            <p:nvPr/>
          </p:nvSpPr>
          <p:spPr bwMode="auto">
            <a:xfrm>
              <a:off x="473" y="3529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Freeform 26"/>
            <p:cNvSpPr>
              <a:spLocks/>
            </p:cNvSpPr>
            <p:nvPr/>
          </p:nvSpPr>
          <p:spPr bwMode="auto">
            <a:xfrm>
              <a:off x="1010" y="3536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Freeform 27"/>
            <p:cNvSpPr>
              <a:spLocks/>
            </p:cNvSpPr>
            <p:nvPr/>
          </p:nvSpPr>
          <p:spPr bwMode="auto">
            <a:xfrm>
              <a:off x="1001" y="3561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Freeform 28"/>
            <p:cNvSpPr>
              <a:spLocks/>
            </p:cNvSpPr>
            <p:nvPr/>
          </p:nvSpPr>
          <p:spPr bwMode="auto">
            <a:xfrm>
              <a:off x="751" y="3589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Freeform 29"/>
            <p:cNvSpPr>
              <a:spLocks/>
            </p:cNvSpPr>
            <p:nvPr/>
          </p:nvSpPr>
          <p:spPr bwMode="auto">
            <a:xfrm>
              <a:off x="996" y="3591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Freeform 30"/>
            <p:cNvSpPr>
              <a:spLocks/>
            </p:cNvSpPr>
            <p:nvPr/>
          </p:nvSpPr>
          <p:spPr bwMode="auto">
            <a:xfrm>
              <a:off x="569" y="3594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1" name="Freeform 31"/>
            <p:cNvSpPr>
              <a:spLocks/>
            </p:cNvSpPr>
            <p:nvPr/>
          </p:nvSpPr>
          <p:spPr bwMode="auto">
            <a:xfrm>
              <a:off x="986" y="3620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2" name="Freeform 32"/>
            <p:cNvSpPr>
              <a:spLocks/>
            </p:cNvSpPr>
            <p:nvPr/>
          </p:nvSpPr>
          <p:spPr bwMode="auto">
            <a:xfrm>
              <a:off x="640" y="3626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Freeform 33"/>
            <p:cNvSpPr>
              <a:spLocks/>
            </p:cNvSpPr>
            <p:nvPr/>
          </p:nvSpPr>
          <p:spPr bwMode="auto">
            <a:xfrm>
              <a:off x="981" y="3651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4" name="Freeform 34"/>
            <p:cNvSpPr>
              <a:spLocks/>
            </p:cNvSpPr>
            <p:nvPr/>
          </p:nvSpPr>
          <p:spPr bwMode="auto">
            <a:xfrm>
              <a:off x="976" y="3676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5" name="Freeform 35"/>
            <p:cNvSpPr>
              <a:spLocks/>
            </p:cNvSpPr>
            <p:nvPr/>
          </p:nvSpPr>
          <p:spPr bwMode="auto">
            <a:xfrm>
              <a:off x="965" y="3702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6" name="Freeform 36"/>
            <p:cNvSpPr>
              <a:spLocks/>
            </p:cNvSpPr>
            <p:nvPr/>
          </p:nvSpPr>
          <p:spPr bwMode="auto">
            <a:xfrm>
              <a:off x="1055" y="3764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Freeform 37"/>
            <p:cNvSpPr>
              <a:spLocks/>
            </p:cNvSpPr>
            <p:nvPr/>
          </p:nvSpPr>
          <p:spPr bwMode="auto">
            <a:xfrm>
              <a:off x="1035" y="3793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8" name="Freeform 38"/>
            <p:cNvSpPr>
              <a:spLocks/>
            </p:cNvSpPr>
            <p:nvPr/>
          </p:nvSpPr>
          <p:spPr bwMode="auto">
            <a:xfrm>
              <a:off x="681" y="3798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9" name="Freeform 39"/>
            <p:cNvSpPr>
              <a:spLocks/>
            </p:cNvSpPr>
            <p:nvPr/>
          </p:nvSpPr>
          <p:spPr bwMode="auto">
            <a:xfrm>
              <a:off x="1014" y="3808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0" name="Freeform 40"/>
            <p:cNvSpPr>
              <a:spLocks/>
            </p:cNvSpPr>
            <p:nvPr/>
          </p:nvSpPr>
          <p:spPr bwMode="auto">
            <a:xfrm>
              <a:off x="873" y="3705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1" name="Freeform 41"/>
            <p:cNvSpPr>
              <a:spLocks/>
            </p:cNvSpPr>
            <p:nvPr/>
          </p:nvSpPr>
          <p:spPr bwMode="auto">
            <a:xfrm>
              <a:off x="1018" y="3842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2" name="Freeform 42"/>
            <p:cNvSpPr>
              <a:spLocks/>
            </p:cNvSpPr>
            <p:nvPr/>
          </p:nvSpPr>
          <p:spPr bwMode="auto">
            <a:xfrm>
              <a:off x="988" y="3861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3" name="Freeform 43"/>
            <p:cNvSpPr>
              <a:spLocks/>
            </p:cNvSpPr>
            <p:nvPr/>
          </p:nvSpPr>
          <p:spPr bwMode="auto">
            <a:xfrm>
              <a:off x="921" y="3865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4" name="Freeform 44"/>
            <p:cNvSpPr>
              <a:spLocks/>
            </p:cNvSpPr>
            <p:nvPr/>
          </p:nvSpPr>
          <p:spPr bwMode="auto">
            <a:xfrm>
              <a:off x="913" y="3892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5" name="Freeform 45"/>
            <p:cNvSpPr>
              <a:spLocks/>
            </p:cNvSpPr>
            <p:nvPr/>
          </p:nvSpPr>
          <p:spPr bwMode="auto">
            <a:xfrm>
              <a:off x="851" y="3910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6" name="Freeform 46"/>
            <p:cNvSpPr>
              <a:spLocks/>
            </p:cNvSpPr>
            <p:nvPr/>
          </p:nvSpPr>
          <p:spPr bwMode="auto">
            <a:xfrm>
              <a:off x="903" y="3918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842" y="3935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8" name="Freeform 48"/>
            <p:cNvSpPr>
              <a:spLocks/>
            </p:cNvSpPr>
            <p:nvPr/>
          </p:nvSpPr>
          <p:spPr bwMode="auto">
            <a:xfrm>
              <a:off x="894" y="3945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9" name="Freeform 49"/>
            <p:cNvSpPr>
              <a:spLocks/>
            </p:cNvSpPr>
            <p:nvPr/>
          </p:nvSpPr>
          <p:spPr bwMode="auto">
            <a:xfrm>
              <a:off x="896" y="3975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0" name="Freeform 50"/>
            <p:cNvSpPr>
              <a:spLocks/>
            </p:cNvSpPr>
            <p:nvPr/>
          </p:nvSpPr>
          <p:spPr bwMode="auto">
            <a:xfrm>
              <a:off x="891" y="4005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1" name="Freeform 51"/>
            <p:cNvSpPr>
              <a:spLocks/>
            </p:cNvSpPr>
            <p:nvPr/>
          </p:nvSpPr>
          <p:spPr bwMode="auto">
            <a:xfrm>
              <a:off x="818" y="4010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2" name="Freeform 52"/>
            <p:cNvSpPr>
              <a:spLocks/>
            </p:cNvSpPr>
            <p:nvPr/>
          </p:nvSpPr>
          <p:spPr bwMode="auto">
            <a:xfrm>
              <a:off x="912" y="4034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3" name="Freeform 53"/>
            <p:cNvSpPr>
              <a:spLocks/>
            </p:cNvSpPr>
            <p:nvPr/>
          </p:nvSpPr>
          <p:spPr bwMode="auto">
            <a:xfrm>
              <a:off x="923" y="4062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74" name="Group 54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1975" name="Group 55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1976" name="Group 56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1977" name="Rectangle 57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1978" name="AutoShape 58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1979" name="Text Box 59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1980" name="Text Box 60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1984" name="Group 6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1985" name="AutoShape 6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6" name="AutoShape 6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87" name="Group 67"/>
          <p:cNvGrpSpPr>
            <a:grpSpLocks/>
          </p:cNvGrpSpPr>
          <p:nvPr/>
        </p:nvGrpSpPr>
        <p:grpSpPr bwMode="auto">
          <a:xfrm>
            <a:off x="5791200" y="0"/>
            <a:ext cx="3124200" cy="476250"/>
            <a:chOff x="3792" y="0"/>
            <a:chExt cx="1982" cy="288"/>
          </a:xfrm>
        </p:grpSpPr>
        <p:sp>
          <p:nvSpPr>
            <p:cNvPr id="81988" name="Rectangle 68"/>
            <p:cNvSpPr>
              <a:spLocks noChangeArrowheads="1"/>
            </p:cNvSpPr>
            <p:nvPr/>
          </p:nvSpPr>
          <p:spPr bwMode="auto">
            <a:xfrm>
              <a:off x="3792" y="0"/>
              <a:ext cx="19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1989" name="Rectangle 6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1990" name="AutoShape 70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81991" name="AutoShape 71"/>
          <p:cNvSpPr>
            <a:spLocks noChangeArrowheads="1"/>
          </p:cNvSpPr>
          <p:nvPr/>
        </p:nvSpPr>
        <p:spPr bwMode="auto">
          <a:xfrm>
            <a:off x="5292725" y="1268413"/>
            <a:ext cx="3455988" cy="649287"/>
          </a:xfrm>
          <a:prstGeom prst="cloudCallout">
            <a:avLst>
              <a:gd name="adj1" fmla="val -81602"/>
              <a:gd name="adj2" fmla="val 611"/>
            </a:avLst>
          </a:prstGeom>
          <a:gradFill rotWithShape="1">
            <a:gsLst>
              <a:gs pos="0">
                <a:schemeClr val="bg1"/>
              </a:gs>
              <a:gs pos="100000">
                <a:srgbClr val="CC99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rgbClr val="0066FF"/>
                </a:solidFill>
              </a:rPr>
              <a:t>后面没有分号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23850" y="40481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</a:rPr>
              <a:t>完整程序如下：</a:t>
            </a:r>
            <a:endParaRPr lang="zh-CN" altLang="en-US" sz="2800">
              <a:solidFill>
                <a:srgbClr val="FF00FF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44327" y="1097359"/>
            <a:ext cx="4287713" cy="537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#</a:t>
            </a:r>
            <a:r>
              <a:rPr lang="en-US" altLang="zh-CN" b="1" dirty="0">
                <a:latin typeface="Times New Roman" pitchFamily="18" charset="0"/>
              </a:rPr>
              <a:t>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2992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2993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2994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2995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2996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2997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2998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3002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3003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4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05" name="Group 6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2030" cy="288"/>
          </a:xfrm>
        </p:grpSpPr>
        <p:sp>
          <p:nvSpPr>
            <p:cNvPr id="83006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203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3007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3008" name="Picture 64" descr="6543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981075"/>
            <a:ext cx="9525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5102373" y="923925"/>
            <a:ext cx="3819523" cy="3459956"/>
            <a:chOff x="1150938" y="685800"/>
            <a:chExt cx="4090987" cy="3513138"/>
          </a:xfrm>
        </p:grpSpPr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1150938" y="685800"/>
              <a:ext cx="2773362" cy="579438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运行结果为：</a:t>
              </a: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2871788" y="1477963"/>
              <a:ext cx="2370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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916238" y="1916113"/>
              <a:ext cx="1047750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85-100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70-84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60-69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&lt;60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004048" y="4623519"/>
            <a:ext cx="4032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程序运行结果不在预料之中！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102373" y="5281613"/>
            <a:ext cx="3934123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产生错误的原因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dirty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没有</a:t>
            </a:r>
            <a:r>
              <a:rPr lang="zh-CN" altLang="en-US" dirty="0">
                <a:latin typeface="Times New Roman" pitchFamily="18" charset="0"/>
              </a:rPr>
              <a:t>完全起到分支作用。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nimBg="1" autoUpdateAnimBg="0"/>
      <p:bldP spid="24" grpId="0" build="p" autoUpdateAnimBg="0"/>
      <p:bldP spid="25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20713"/>
            <a:ext cx="4824413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484438" y="692150"/>
            <a:ext cx="345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§4.1 if </a:t>
            </a:r>
            <a:r>
              <a:rPr lang="zh-CN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结构</a:t>
            </a:r>
            <a:endParaRPr lang="zh-CN" altLang="en-US" sz="3200" b="1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331913" y="4581525"/>
            <a:ext cx="719296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1238250" indent="-1238250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 dirty="0">
                <a:latin typeface="Times New Roman" pitchFamily="18" charset="0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当表达式值非0时, 执行语句体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A,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否则不执行 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3575" y="292417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 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203575" y="3716338"/>
            <a:ext cx="196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语句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体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A }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6300788" y="1989138"/>
            <a:ext cx="2303462" cy="935037"/>
          </a:xfrm>
          <a:prstGeom prst="wedgeRoundRectCallout">
            <a:avLst>
              <a:gd name="adj1" fmla="val -87769"/>
              <a:gd name="adj2" fmla="val -1133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带</a:t>
            </a:r>
            <a:r>
              <a:rPr lang="zh-CN" altLang="zh-CN" b="1" dirty="0">
                <a:solidFill>
                  <a:srgbClr val="0000FF"/>
                </a:solidFill>
              </a:rPr>
              <a:t>条件判断</a:t>
            </a:r>
            <a:r>
              <a:rPr lang="zh-CN" altLang="en-US" b="1" dirty="0">
                <a:solidFill>
                  <a:srgbClr val="0000FF"/>
                </a:solidFill>
              </a:rPr>
              <a:t>的选择结构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684213" y="1916113"/>
            <a:ext cx="3382962" cy="792162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zh-CN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的三种形式</a:t>
            </a:r>
            <a:endParaRPr lang="zh-CN" altLang="en-US" sz="2800" b="1" i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187450" y="2997200"/>
            <a:ext cx="143986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>
                <a:ea typeface="楷体_GB2312" pitchFamily="49" charset="-122"/>
              </a:rPr>
              <a:t>形式１</a:t>
            </a: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343400" y="4275138"/>
            <a:ext cx="1016000" cy="985837"/>
            <a:chOff x="2736" y="2693"/>
            <a:chExt cx="640" cy="621"/>
          </a:xfrm>
        </p:grpSpPr>
        <p:sp>
          <p:nvSpPr>
            <p:cNvPr id="20501" name="Freeform 21"/>
            <p:cNvSpPr>
              <a:spLocks/>
            </p:cNvSpPr>
            <p:nvPr/>
          </p:nvSpPr>
          <p:spPr bwMode="auto">
            <a:xfrm>
              <a:off x="2736" y="2965"/>
              <a:ext cx="384" cy="349"/>
            </a:xfrm>
            <a:custGeom>
              <a:avLst/>
              <a:gdLst>
                <a:gd name="T0" fmla="*/ 86 w 384"/>
                <a:gd name="T1" fmla="*/ 324 h 349"/>
                <a:gd name="T2" fmla="*/ 361 w 384"/>
                <a:gd name="T3" fmla="*/ 282 h 349"/>
                <a:gd name="T4" fmla="*/ 361 w 384"/>
                <a:gd name="T5" fmla="*/ 99 h 349"/>
                <a:gd name="T6" fmla="*/ 303 w 384"/>
                <a:gd name="T7" fmla="*/ 65 h 349"/>
                <a:gd name="T8" fmla="*/ 202 w 384"/>
                <a:gd name="T9" fmla="*/ 15 h 349"/>
                <a:gd name="T10" fmla="*/ 19 w 384"/>
                <a:gd name="T11" fmla="*/ 74 h 349"/>
                <a:gd name="T12" fmla="*/ 77 w 384"/>
                <a:gd name="T13" fmla="*/ 274 h 349"/>
                <a:gd name="T14" fmla="*/ 136 w 384"/>
                <a:gd name="T15" fmla="*/ 307 h 349"/>
                <a:gd name="T16" fmla="*/ 169 w 384"/>
                <a:gd name="T17" fmla="*/ 32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349">
                  <a:moveTo>
                    <a:pt x="86" y="324"/>
                  </a:moveTo>
                  <a:cubicBezTo>
                    <a:pt x="165" y="321"/>
                    <a:pt x="294" y="349"/>
                    <a:pt x="361" y="282"/>
                  </a:cubicBezTo>
                  <a:cubicBezTo>
                    <a:pt x="383" y="214"/>
                    <a:pt x="384" y="221"/>
                    <a:pt x="361" y="99"/>
                  </a:cubicBezTo>
                  <a:cubicBezTo>
                    <a:pt x="360" y="93"/>
                    <a:pt x="303" y="65"/>
                    <a:pt x="303" y="65"/>
                  </a:cubicBezTo>
                  <a:cubicBezTo>
                    <a:pt x="260" y="39"/>
                    <a:pt x="247" y="31"/>
                    <a:pt x="202" y="15"/>
                  </a:cubicBezTo>
                  <a:cubicBezTo>
                    <a:pt x="31" y="26"/>
                    <a:pt x="93" y="0"/>
                    <a:pt x="19" y="74"/>
                  </a:cubicBezTo>
                  <a:cubicBezTo>
                    <a:pt x="22" y="133"/>
                    <a:pt x="0" y="249"/>
                    <a:pt x="77" y="274"/>
                  </a:cubicBezTo>
                  <a:cubicBezTo>
                    <a:pt x="125" y="322"/>
                    <a:pt x="76" y="281"/>
                    <a:pt x="136" y="307"/>
                  </a:cubicBezTo>
                  <a:cubicBezTo>
                    <a:pt x="180" y="325"/>
                    <a:pt x="147" y="324"/>
                    <a:pt x="169" y="32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/>
            </p:cNvSpPr>
            <p:nvPr/>
          </p:nvSpPr>
          <p:spPr bwMode="auto">
            <a:xfrm>
              <a:off x="3030" y="2693"/>
              <a:ext cx="346" cy="321"/>
            </a:xfrm>
            <a:custGeom>
              <a:avLst/>
              <a:gdLst>
                <a:gd name="T0" fmla="*/ 0 w 346"/>
                <a:gd name="T1" fmla="*/ 321 h 321"/>
                <a:gd name="T2" fmla="*/ 50 w 346"/>
                <a:gd name="T3" fmla="*/ 270 h 321"/>
                <a:gd name="T4" fmla="*/ 100 w 346"/>
                <a:gd name="T5" fmla="*/ 237 h 321"/>
                <a:gd name="T6" fmla="*/ 176 w 346"/>
                <a:gd name="T7" fmla="*/ 170 h 321"/>
                <a:gd name="T8" fmla="*/ 217 w 346"/>
                <a:gd name="T9" fmla="*/ 120 h 321"/>
                <a:gd name="T10" fmla="*/ 292 w 346"/>
                <a:gd name="T11" fmla="*/ 78 h 321"/>
                <a:gd name="T12" fmla="*/ 309 w 346"/>
                <a:gd name="T13" fmla="*/ 53 h 321"/>
                <a:gd name="T14" fmla="*/ 317 w 346"/>
                <a:gd name="T15" fmla="*/ 28 h 321"/>
                <a:gd name="T16" fmla="*/ 343 w 346"/>
                <a:gd name="T17" fmla="*/ 1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21">
                  <a:moveTo>
                    <a:pt x="0" y="321"/>
                  </a:moveTo>
                  <a:cubicBezTo>
                    <a:pt x="17" y="304"/>
                    <a:pt x="33" y="287"/>
                    <a:pt x="50" y="270"/>
                  </a:cubicBezTo>
                  <a:cubicBezTo>
                    <a:pt x="64" y="256"/>
                    <a:pt x="88" y="253"/>
                    <a:pt x="100" y="237"/>
                  </a:cubicBezTo>
                  <a:cubicBezTo>
                    <a:pt x="124" y="206"/>
                    <a:pt x="139" y="183"/>
                    <a:pt x="176" y="170"/>
                  </a:cubicBezTo>
                  <a:cubicBezTo>
                    <a:pt x="191" y="155"/>
                    <a:pt x="202" y="135"/>
                    <a:pt x="217" y="120"/>
                  </a:cubicBezTo>
                  <a:cubicBezTo>
                    <a:pt x="236" y="101"/>
                    <a:pt x="269" y="93"/>
                    <a:pt x="292" y="78"/>
                  </a:cubicBezTo>
                  <a:cubicBezTo>
                    <a:pt x="298" y="70"/>
                    <a:pt x="304" y="62"/>
                    <a:pt x="309" y="53"/>
                  </a:cubicBezTo>
                  <a:cubicBezTo>
                    <a:pt x="313" y="45"/>
                    <a:pt x="311" y="34"/>
                    <a:pt x="317" y="28"/>
                  </a:cubicBezTo>
                  <a:cubicBezTo>
                    <a:pt x="346" y="0"/>
                    <a:pt x="343" y="35"/>
                    <a:pt x="343" y="12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3243" y="2704"/>
              <a:ext cx="109" cy="25"/>
            </a:xfrm>
            <a:custGeom>
              <a:avLst/>
              <a:gdLst>
                <a:gd name="T0" fmla="*/ 0 w 109"/>
                <a:gd name="T1" fmla="*/ 25 h 25"/>
                <a:gd name="T2" fmla="*/ 109 w 109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" h="25">
                  <a:moveTo>
                    <a:pt x="0" y="25"/>
                  </a:moveTo>
                  <a:cubicBezTo>
                    <a:pt x="38" y="13"/>
                    <a:pt x="68" y="0"/>
                    <a:pt x="10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3373" y="2713"/>
              <a:ext cx="1" cy="125"/>
            </a:xfrm>
            <a:custGeom>
              <a:avLst/>
              <a:gdLst>
                <a:gd name="T0" fmla="*/ 0 w 1"/>
                <a:gd name="T1" fmla="*/ 0 h 125"/>
                <a:gd name="T2" fmla="*/ 0 w 1"/>
                <a:gd name="T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5">
                  <a:moveTo>
                    <a:pt x="0" y="0"/>
                  </a:moveTo>
                  <a:cubicBezTo>
                    <a:pt x="0" y="42"/>
                    <a:pt x="0" y="83"/>
                    <a:pt x="0" y="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292725" y="39338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为真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  <p:bldP spid="20486" grpId="0" build="p" autoUpdateAnimBg="0"/>
      <p:bldP spid="20487" grpId="0" build="p" autoUpdateAnimBg="0"/>
      <p:bldP spid="20498" grpId="0" animBg="1"/>
      <p:bldP spid="20499" grpId="0" animBg="1" autoUpdateAnimBg="0"/>
      <p:bldP spid="20500" grpId="0" animBg="1"/>
      <p:bldP spid="205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048000" y="1398588"/>
            <a:ext cx="4394200" cy="4876800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switch (</a:t>
            </a:r>
            <a:r>
              <a:rPr lang="zh-CN" altLang="zh-CN" b="1">
                <a:latin typeface="Times New Roman" pitchFamily="18" charset="0"/>
              </a:rPr>
              <a:t>表达式)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{ </a:t>
            </a:r>
            <a:r>
              <a:rPr lang="en-US" altLang="zh-CN" b="1">
                <a:latin typeface="Times New Roman" pitchFamily="18" charset="0"/>
              </a:rPr>
              <a:t>case </a:t>
            </a:r>
            <a:r>
              <a:rPr lang="zh-CN" altLang="zh-CN" b="1">
                <a:latin typeface="Times New Roman" pitchFamily="18" charset="0"/>
              </a:rPr>
              <a:t>常表1: 语句1;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    	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en-US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2 </a:t>
            </a:r>
            <a:r>
              <a:rPr lang="zh-CN" altLang="zh-CN" b="1">
                <a:latin typeface="Times New Roman" pitchFamily="18" charset="0"/>
              </a:rPr>
              <a:t>: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2;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                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…              …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zh-CN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n :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</a:rPr>
              <a:t>；</a:t>
            </a:r>
            <a:br>
              <a:rPr lang="zh-CN" altLang="en-US" b="1">
                <a:latin typeface="Times New Roman" pitchFamily="18" charset="0"/>
              </a:rPr>
            </a:br>
            <a:r>
              <a:rPr lang="zh-CN" altLang="en-US" b="1">
                <a:latin typeface="Times New Roman" pitchFamily="18" charset="0"/>
              </a:rPr>
              <a:t>                        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default:       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n+1;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}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701675" y="1335088"/>
            <a:ext cx="2097088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chemeClr val="bg1"/>
                </a:solidFill>
                <a:latin typeface="Times New Roman" pitchFamily="18" charset="0"/>
              </a:rPr>
              <a:t>一般形式为:</a:t>
            </a:r>
            <a:endParaRPr lang="en-US" altLang="zh-CN" sz="28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692150" y="496888"/>
            <a:ext cx="8145463" cy="584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解决办法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增加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语句, 使之跳出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。</a:t>
            </a:r>
            <a:endParaRPr lang="zh-CN" altLang="en-US" sz="2800">
              <a:solidFill>
                <a:srgbClr val="0066FF"/>
              </a:solidFill>
              <a:latin typeface="Times New Roman" pitchFamily="18" charset="0"/>
            </a:endParaRPr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499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499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500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500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500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500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5005" name="AutoShape 1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6" name="AutoShape 1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 autoUpdateAnimBg="0"/>
      <p:bldP spid="84995" grpId="0" animBg="1" autoUpdateAnimBg="0"/>
      <p:bldP spid="8499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23863" y="431800"/>
            <a:ext cx="215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</a:rPr>
              <a:t>修改程序为:</a:t>
            </a:r>
            <a:endParaRPr lang="en-US" altLang="zh-CN" sz="2800">
              <a:solidFill>
                <a:srgbClr val="FF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967038" y="430213"/>
            <a:ext cx="5399087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zh-CN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6064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6065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6066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6067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6068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6069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6070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24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6074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6075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6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77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86078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6079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6080" name="Picture 64" descr="yio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300663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 advAuto="0"/>
      <p:bldP spid="860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ChangeArrowheads="1"/>
          </p:cNvSpPr>
          <p:nvPr/>
        </p:nvSpPr>
        <p:spPr bwMode="auto">
          <a:xfrm>
            <a:off x="1187450" y="634206"/>
            <a:ext cx="7728260" cy="5819129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179388" y="0"/>
            <a:ext cx="1728787" cy="1268413"/>
          </a:xfrm>
          <a:prstGeom prst="irregularSeal2">
            <a:avLst/>
          </a:prstGeom>
          <a:gradFill rotWithShape="0">
            <a:gsLst>
              <a:gs pos="0">
                <a:srgbClr val="FF0066">
                  <a:gamma/>
                  <a:shade val="46275"/>
                  <a:invGamma/>
                </a:srgbClr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76375" y="1083654"/>
            <a:ext cx="65135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144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049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允许有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257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常量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但常量表达式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的值必须互不相等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否则会有二异性</a:t>
            </a:r>
            <a:r>
              <a:rPr lang="zh-CN" altLang="en-US" b="1" dirty="0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476375" y="2060848"/>
            <a:ext cx="4070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.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顺序无关紧要。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403350" y="4403059"/>
            <a:ext cx="6570663" cy="98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5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不一定非用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不可,有时几种情况合并执行一组语句</a:t>
            </a:r>
            <a:r>
              <a:rPr lang="zh-CN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chemeClr val="tx2"/>
              </a:solidFill>
              <a:latin typeface="宋体" pitchFamily="2" charset="-122"/>
            </a:endParaRPr>
          </a:p>
        </p:txBody>
      </p:sp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7050" name="Group 10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7051" name="Group 11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7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7053" name="AutoShape 13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7055" name="Text Box 15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25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87060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1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62" name="Group 22"/>
          <p:cNvGrpSpPr>
            <a:grpSpLocks/>
          </p:cNvGrpSpPr>
          <p:nvPr/>
        </p:nvGrpSpPr>
        <p:grpSpPr bwMode="auto">
          <a:xfrm>
            <a:off x="5791200" y="0"/>
            <a:ext cx="3352800" cy="549275"/>
            <a:chOff x="3792" y="0"/>
            <a:chExt cx="1968" cy="288"/>
          </a:xfrm>
        </p:grpSpPr>
        <p:sp>
          <p:nvSpPr>
            <p:cNvPr id="87063" name="Rectangle 23"/>
            <p:cNvSpPr>
              <a:spLocks noChangeArrowheads="1"/>
            </p:cNvSpPr>
            <p:nvPr/>
          </p:nvSpPr>
          <p:spPr bwMode="auto">
            <a:xfrm>
              <a:off x="3792" y="0"/>
              <a:ext cx="183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7064" name="Rectangle 24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1476375" y="3356992"/>
            <a:ext cx="7199313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</a:rPr>
              <a:t>. 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语句可以嵌套使用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出现嵌套时，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一个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跳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一级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1403350" y="5555584"/>
            <a:ext cx="6570663" cy="53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语句适合于菜单的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编程。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475656" y="2708920"/>
            <a:ext cx="74400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后，允许有多个语句，可以不用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{ }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扩起来。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87043" grpId="0" animBg="1"/>
      <p:bldP spid="87044" grpId="0" autoUpdateAnimBg="0"/>
      <p:bldP spid="87045" grpId="0" autoUpdateAnimBg="0"/>
      <p:bldP spid="87046" grpId="0" autoUpdateAnimBg="0"/>
      <p:bldP spid="87068" grpId="0" autoUpdateAnimBg="0"/>
      <p:bldP spid="87069" grpId="0" autoUpdateAnimBg="0"/>
      <p:bldP spid="2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881188" y="971550"/>
            <a:ext cx="5451475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switch (grade)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{case   'A' :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'B':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'C':    </a:t>
            </a:r>
            <a:r>
              <a:rPr lang="en-US" altLang="zh-CN" sz="2800" dirty="0" err="1">
                <a:latin typeface="Times New Roman" pitchFamily="18" charset="0"/>
              </a:rPr>
              <a:t>printf</a:t>
            </a:r>
            <a:r>
              <a:rPr lang="en-US" altLang="zh-CN" sz="2800" dirty="0">
                <a:latin typeface="Times New Roman" pitchFamily="18" charset="0"/>
              </a:rPr>
              <a:t>("&gt;60\n");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   </a:t>
            </a:r>
            <a:r>
              <a:rPr lang="en-US" altLang="zh-CN" sz="2800" dirty="0" smtClean="0">
                <a:latin typeface="Times New Roman" pitchFamily="18" charset="0"/>
              </a:rPr>
              <a:t>break</a:t>
            </a:r>
            <a:r>
              <a:rPr lang="en-US" altLang="zh-CN" sz="2800" dirty="0"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'D':    </a:t>
            </a:r>
            <a:r>
              <a:rPr lang="en-US" altLang="zh-CN" sz="2800" dirty="0" err="1">
                <a:latin typeface="Times New Roman" pitchFamily="18" charset="0"/>
              </a:rPr>
              <a:t>printf</a:t>
            </a:r>
            <a:r>
              <a:rPr lang="en-US" altLang="zh-CN" sz="2800" dirty="0">
                <a:latin typeface="Times New Roman" pitchFamily="18" charset="0"/>
              </a:rPr>
              <a:t>("&lt;60\n");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   </a:t>
            </a:r>
            <a:r>
              <a:rPr lang="en-US" altLang="zh-CN" sz="2800" dirty="0" smtClean="0">
                <a:latin typeface="Times New Roman" pitchFamily="18" charset="0"/>
              </a:rPr>
              <a:t>break</a:t>
            </a:r>
            <a:r>
              <a:rPr lang="en-US" altLang="zh-CN" sz="2800" dirty="0"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}</a:t>
            </a:r>
          </a:p>
        </p:txBody>
      </p:sp>
      <p:grpSp>
        <p:nvGrpSpPr>
          <p:cNvPr id="90160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90161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90162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90163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90164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0165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90166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26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0170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0171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2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73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90174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90175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90176" name="AutoShape 64"/>
          <p:cNvSpPr>
            <a:spLocks noChangeArrowheads="1"/>
          </p:cNvSpPr>
          <p:nvPr/>
        </p:nvSpPr>
        <p:spPr bwMode="auto">
          <a:xfrm>
            <a:off x="827088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90177" name="AutoShape 65"/>
          <p:cNvSpPr>
            <a:spLocks noChangeArrowheads="1"/>
          </p:cNvSpPr>
          <p:nvPr/>
        </p:nvSpPr>
        <p:spPr bwMode="auto">
          <a:xfrm>
            <a:off x="5003800" y="1125538"/>
            <a:ext cx="2881313" cy="1439862"/>
          </a:xfrm>
          <a:prstGeom prst="cloudCallout">
            <a:avLst>
              <a:gd name="adj1" fmla="val -68403"/>
              <a:gd name="adj2" fmla="val 393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公用一组语句</a:t>
            </a:r>
          </a:p>
        </p:txBody>
      </p:sp>
      <p:pic>
        <p:nvPicPr>
          <p:cNvPr id="90179" name="Picture 67" descr="5666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762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80" name="Picture 68" descr="Gif0405_07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084763"/>
            <a:ext cx="17430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42988" y="3860800"/>
            <a:ext cx="7704137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446088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计算两个数的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＋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－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运算，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数值及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运算法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则由键盘输入：</a:t>
            </a:r>
            <a:endParaRPr lang="zh-CN" altLang="en-US" dirty="0"/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5850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5852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27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5860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539750" y="476250"/>
            <a:ext cx="8051800" cy="1270000"/>
            <a:chOff x="248" y="427"/>
            <a:chExt cx="5072" cy="800"/>
          </a:xfrm>
        </p:grpSpPr>
        <p:pic>
          <p:nvPicPr>
            <p:cNvPr id="35866" name="Picture 26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§4.3 </a:t>
              </a:r>
              <a:r>
                <a:rPr lang="zh-CN" altLang="en-US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程序举例</a:t>
              </a:r>
            </a:p>
          </p:txBody>
        </p:sp>
      </p:grpSp>
      <p:sp>
        <p:nvSpPr>
          <p:cNvPr id="35868" name="AutoShape 28"/>
          <p:cNvSpPr>
            <a:spLocks noChangeArrowheads="1"/>
          </p:cNvSpPr>
          <p:nvPr/>
        </p:nvSpPr>
        <p:spPr bwMode="auto">
          <a:xfrm>
            <a:off x="539750" y="2492375"/>
            <a:ext cx="1296988" cy="503238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0850" y="439738"/>
            <a:ext cx="249713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画流程图</a:t>
            </a: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6876" name="AutoShape 12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6878" name="Text Box 1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28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6883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AutoShape 2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59" name="Group 95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36960" name="Rectangle 96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6961" name="Rectangle 97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6965" name="Group 101"/>
          <p:cNvGrpSpPr>
            <a:grpSpLocks/>
          </p:cNvGrpSpPr>
          <p:nvPr/>
        </p:nvGrpSpPr>
        <p:grpSpPr bwMode="auto">
          <a:xfrm>
            <a:off x="827088" y="1052513"/>
            <a:ext cx="665162" cy="647700"/>
            <a:chOff x="521" y="663"/>
            <a:chExt cx="419" cy="408"/>
          </a:xfrm>
        </p:grpSpPr>
        <p:sp>
          <p:nvSpPr>
            <p:cNvPr id="36886" name="AutoShape 22"/>
            <p:cNvSpPr>
              <a:spLocks noChangeArrowheads="1"/>
            </p:cNvSpPr>
            <p:nvPr/>
          </p:nvSpPr>
          <p:spPr bwMode="auto">
            <a:xfrm>
              <a:off x="521" y="663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开始</a:t>
              </a:r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704" y="89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66" name="Group 102"/>
          <p:cNvGrpSpPr>
            <a:grpSpLocks/>
          </p:cNvGrpSpPr>
          <p:nvPr/>
        </p:nvGrpSpPr>
        <p:grpSpPr bwMode="auto">
          <a:xfrm>
            <a:off x="323850" y="1700213"/>
            <a:ext cx="1727200" cy="647700"/>
            <a:chOff x="204" y="1071"/>
            <a:chExt cx="1018" cy="408"/>
          </a:xfrm>
        </p:grpSpPr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704" y="1298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AutoShape 33"/>
            <p:cNvSpPr>
              <a:spLocks noChangeArrowheads="1"/>
            </p:cNvSpPr>
            <p:nvPr/>
          </p:nvSpPr>
          <p:spPr bwMode="auto">
            <a:xfrm>
              <a:off x="204" y="1071"/>
              <a:ext cx="1018" cy="227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输入操作数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a,b</a:t>
              </a:r>
            </a:p>
          </p:txBody>
        </p:sp>
      </p:grpSp>
      <p:grpSp>
        <p:nvGrpSpPr>
          <p:cNvPr id="36968" name="Group 104"/>
          <p:cNvGrpSpPr>
            <a:grpSpLocks/>
          </p:cNvGrpSpPr>
          <p:nvPr/>
        </p:nvGrpSpPr>
        <p:grpSpPr bwMode="auto">
          <a:xfrm>
            <a:off x="508000" y="3070225"/>
            <a:ext cx="1273175" cy="1438275"/>
            <a:chOff x="320" y="1934"/>
            <a:chExt cx="802" cy="906"/>
          </a:xfrm>
        </p:grpSpPr>
        <p:sp>
          <p:nvSpPr>
            <p:cNvPr id="36898" name="AutoShape 34"/>
            <p:cNvSpPr>
              <a:spLocks noChangeArrowheads="1"/>
            </p:cNvSpPr>
            <p:nvPr/>
          </p:nvSpPr>
          <p:spPr bwMode="auto">
            <a:xfrm>
              <a:off x="320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+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703" y="2251"/>
              <a:ext cx="0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703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70" name="Group 106"/>
          <p:cNvGrpSpPr>
            <a:grpSpLocks/>
          </p:cNvGrpSpPr>
          <p:nvPr/>
        </p:nvGrpSpPr>
        <p:grpSpPr bwMode="auto">
          <a:xfrm>
            <a:off x="1779588" y="2925763"/>
            <a:ext cx="333375" cy="366712"/>
            <a:chOff x="1121" y="1843"/>
            <a:chExt cx="210" cy="231"/>
          </a:xfrm>
        </p:grpSpPr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1121" y="1843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1121" y="2070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1" name="Group 107"/>
          <p:cNvGrpSpPr>
            <a:grpSpLocks/>
          </p:cNvGrpSpPr>
          <p:nvPr/>
        </p:nvGrpSpPr>
        <p:grpSpPr bwMode="auto">
          <a:xfrm>
            <a:off x="2124075" y="3070225"/>
            <a:ext cx="1273175" cy="1511300"/>
            <a:chOff x="1338" y="1934"/>
            <a:chExt cx="802" cy="952"/>
          </a:xfrm>
        </p:grpSpPr>
        <p:sp>
          <p:nvSpPr>
            <p:cNvPr id="36910" name="AutoShape 46"/>
            <p:cNvSpPr>
              <a:spLocks noChangeArrowheads="1"/>
            </p:cNvSpPr>
            <p:nvPr/>
          </p:nvSpPr>
          <p:spPr bwMode="auto">
            <a:xfrm>
              <a:off x="1338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-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1701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1701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5" name="Group 121"/>
          <p:cNvGrpSpPr>
            <a:grpSpLocks/>
          </p:cNvGrpSpPr>
          <p:nvPr/>
        </p:nvGrpSpPr>
        <p:grpSpPr bwMode="auto">
          <a:xfrm>
            <a:off x="3348038" y="2852738"/>
            <a:ext cx="371475" cy="433387"/>
            <a:chOff x="2109" y="1797"/>
            <a:chExt cx="234" cy="273"/>
          </a:xfrm>
        </p:grpSpPr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>
              <a:off x="2134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109" y="1797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74" name="Group 110"/>
          <p:cNvGrpSpPr>
            <a:grpSpLocks/>
          </p:cNvGrpSpPr>
          <p:nvPr/>
        </p:nvGrpSpPr>
        <p:grpSpPr bwMode="auto">
          <a:xfrm>
            <a:off x="3719513" y="3070225"/>
            <a:ext cx="1274762" cy="1511300"/>
            <a:chOff x="2343" y="1934"/>
            <a:chExt cx="803" cy="952"/>
          </a:xfrm>
        </p:grpSpPr>
        <p:sp>
          <p:nvSpPr>
            <p:cNvPr id="36911" name="AutoShape 47"/>
            <p:cNvSpPr>
              <a:spLocks noChangeArrowheads="1"/>
            </p:cNvSpPr>
            <p:nvPr/>
          </p:nvSpPr>
          <p:spPr bwMode="auto">
            <a:xfrm>
              <a:off x="2343" y="1934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*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2744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5" name="Text Box 61"/>
            <p:cNvSpPr txBox="1">
              <a:spLocks noChangeArrowheads="1"/>
            </p:cNvSpPr>
            <p:nvPr/>
          </p:nvSpPr>
          <p:spPr bwMode="auto">
            <a:xfrm>
              <a:off x="2744" y="247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4" name="Group 120"/>
          <p:cNvGrpSpPr>
            <a:grpSpLocks/>
          </p:cNvGrpSpPr>
          <p:nvPr/>
        </p:nvGrpSpPr>
        <p:grpSpPr bwMode="auto">
          <a:xfrm>
            <a:off x="4932363" y="2852738"/>
            <a:ext cx="347662" cy="433387"/>
            <a:chOff x="3107" y="1797"/>
            <a:chExt cx="219" cy="273"/>
          </a:xfrm>
        </p:grpSpPr>
        <p:sp>
          <p:nvSpPr>
            <p:cNvPr id="36926" name="Line 62"/>
            <p:cNvSpPr>
              <a:spLocks noChangeShapeType="1"/>
            </p:cNvSpPr>
            <p:nvPr/>
          </p:nvSpPr>
          <p:spPr bwMode="auto">
            <a:xfrm>
              <a:off x="3107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7" name="Text Box 63"/>
            <p:cNvSpPr txBox="1">
              <a:spLocks noChangeArrowheads="1"/>
            </p:cNvSpPr>
            <p:nvPr/>
          </p:nvSpPr>
          <p:spPr bwMode="auto">
            <a:xfrm>
              <a:off x="3152" y="1797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86" name="Group 122"/>
          <p:cNvGrpSpPr>
            <a:grpSpLocks/>
          </p:cNvGrpSpPr>
          <p:nvPr/>
        </p:nvGrpSpPr>
        <p:grpSpPr bwMode="auto">
          <a:xfrm>
            <a:off x="5292725" y="3068638"/>
            <a:ext cx="1274763" cy="798512"/>
            <a:chOff x="3334" y="1933"/>
            <a:chExt cx="803" cy="503"/>
          </a:xfrm>
        </p:grpSpPr>
        <p:sp>
          <p:nvSpPr>
            <p:cNvPr id="36912" name="AutoShape 48"/>
            <p:cNvSpPr>
              <a:spLocks noChangeArrowheads="1"/>
            </p:cNvSpPr>
            <p:nvPr/>
          </p:nvSpPr>
          <p:spPr bwMode="auto">
            <a:xfrm>
              <a:off x="3334" y="19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zh-CN" altLang="en-US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／</a:t>
              </a:r>
              <a:r>
                <a:rPr lang="zh-CN" altLang="en-US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zh-CN" altLang="en-US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>
              <a:off x="3740" y="225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Text Box 67"/>
            <p:cNvSpPr txBox="1">
              <a:spLocks noChangeArrowheads="1"/>
            </p:cNvSpPr>
            <p:nvPr/>
          </p:nvSpPr>
          <p:spPr bwMode="auto">
            <a:xfrm>
              <a:off x="3787" y="2205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3" name="Group 119"/>
          <p:cNvGrpSpPr>
            <a:grpSpLocks/>
          </p:cNvGrpSpPr>
          <p:nvPr/>
        </p:nvGrpSpPr>
        <p:grpSpPr bwMode="auto">
          <a:xfrm>
            <a:off x="1042988" y="5661025"/>
            <a:ext cx="7489825" cy="649288"/>
            <a:chOff x="657" y="3566"/>
            <a:chExt cx="4718" cy="409"/>
          </a:xfrm>
        </p:grpSpPr>
        <p:sp>
          <p:nvSpPr>
            <p:cNvPr id="36895" name="AutoShape 31"/>
            <p:cNvSpPr>
              <a:spLocks noChangeArrowheads="1"/>
            </p:cNvSpPr>
            <p:nvPr/>
          </p:nvSpPr>
          <p:spPr bwMode="auto">
            <a:xfrm>
              <a:off x="2744" y="3748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结束</a:t>
              </a:r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2971" y="356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8" name="Line 84"/>
            <p:cNvSpPr>
              <a:spLocks noChangeShapeType="1"/>
            </p:cNvSpPr>
            <p:nvPr/>
          </p:nvSpPr>
          <p:spPr bwMode="auto">
            <a:xfrm>
              <a:off x="657" y="3566"/>
              <a:ext cx="47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69" name="Group 105"/>
          <p:cNvGrpSpPr>
            <a:grpSpLocks/>
          </p:cNvGrpSpPr>
          <p:nvPr/>
        </p:nvGrpSpPr>
        <p:grpSpPr bwMode="auto">
          <a:xfrm>
            <a:off x="395288" y="4508500"/>
            <a:ext cx="1384300" cy="1154113"/>
            <a:chOff x="249" y="2840"/>
            <a:chExt cx="872" cy="727"/>
          </a:xfrm>
        </p:grpSpPr>
        <p:sp>
          <p:nvSpPr>
            <p:cNvPr id="36894" name="AutoShape 30"/>
            <p:cNvSpPr>
              <a:spLocks noChangeArrowheads="1"/>
            </p:cNvSpPr>
            <p:nvPr/>
          </p:nvSpPr>
          <p:spPr bwMode="auto">
            <a:xfrm>
              <a:off x="249" y="2840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a+b</a:t>
              </a:r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657" y="3067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2" name="Group 108"/>
          <p:cNvGrpSpPr>
            <a:grpSpLocks/>
          </p:cNvGrpSpPr>
          <p:nvPr/>
        </p:nvGrpSpPr>
        <p:grpSpPr bwMode="auto">
          <a:xfrm>
            <a:off x="1979613" y="4581525"/>
            <a:ext cx="1385887" cy="1081088"/>
            <a:chOff x="1247" y="2886"/>
            <a:chExt cx="873" cy="681"/>
          </a:xfrm>
        </p:grpSpPr>
        <p:sp>
          <p:nvSpPr>
            <p:cNvPr id="36917" name="AutoShape 53"/>
            <p:cNvSpPr>
              <a:spLocks noChangeArrowheads="1"/>
            </p:cNvSpPr>
            <p:nvPr/>
          </p:nvSpPr>
          <p:spPr bwMode="auto">
            <a:xfrm>
              <a:off x="1247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a-b</a:t>
              </a:r>
            </a:p>
          </p:txBody>
        </p:sp>
        <p:sp>
          <p:nvSpPr>
            <p:cNvPr id="36950" name="Line 86"/>
            <p:cNvSpPr>
              <a:spLocks noChangeShapeType="1"/>
            </p:cNvSpPr>
            <p:nvPr/>
          </p:nvSpPr>
          <p:spPr bwMode="auto">
            <a:xfrm>
              <a:off x="1701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5" name="Group 111"/>
          <p:cNvGrpSpPr>
            <a:grpSpLocks/>
          </p:cNvGrpSpPr>
          <p:nvPr/>
        </p:nvGrpSpPr>
        <p:grpSpPr bwMode="auto">
          <a:xfrm>
            <a:off x="3635375" y="4581525"/>
            <a:ext cx="1385888" cy="1081088"/>
            <a:chOff x="2290" y="2886"/>
            <a:chExt cx="873" cy="681"/>
          </a:xfrm>
        </p:grpSpPr>
        <p:sp>
          <p:nvSpPr>
            <p:cNvPr id="36924" name="AutoShape 60"/>
            <p:cNvSpPr>
              <a:spLocks noChangeArrowheads="1"/>
            </p:cNvSpPr>
            <p:nvPr/>
          </p:nvSpPr>
          <p:spPr bwMode="auto">
            <a:xfrm>
              <a:off x="2290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a*b</a:t>
              </a:r>
            </a:p>
          </p:txBody>
        </p:sp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>
              <a:off x="2699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9" name="Group 115"/>
          <p:cNvGrpSpPr>
            <a:grpSpLocks/>
          </p:cNvGrpSpPr>
          <p:nvPr/>
        </p:nvGrpSpPr>
        <p:grpSpPr bwMode="auto">
          <a:xfrm>
            <a:off x="5159375" y="4725988"/>
            <a:ext cx="1385888" cy="936625"/>
            <a:chOff x="3250" y="2977"/>
            <a:chExt cx="873" cy="590"/>
          </a:xfrm>
        </p:grpSpPr>
        <p:sp>
          <p:nvSpPr>
            <p:cNvPr id="36935" name="AutoShape 71"/>
            <p:cNvSpPr>
              <a:spLocks noChangeArrowheads="1"/>
            </p:cNvSpPr>
            <p:nvPr/>
          </p:nvSpPr>
          <p:spPr bwMode="auto">
            <a:xfrm>
              <a:off x="3250" y="2977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a/b</a:t>
              </a:r>
            </a:p>
          </p:txBody>
        </p:sp>
        <p:sp>
          <p:nvSpPr>
            <p:cNvPr id="36952" name="Line 88"/>
            <p:cNvSpPr>
              <a:spLocks noChangeShapeType="1"/>
            </p:cNvSpPr>
            <p:nvPr/>
          </p:nvSpPr>
          <p:spPr bwMode="auto">
            <a:xfrm>
              <a:off x="3651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7" name="Group 123"/>
          <p:cNvGrpSpPr>
            <a:grpSpLocks/>
          </p:cNvGrpSpPr>
          <p:nvPr/>
        </p:nvGrpSpPr>
        <p:grpSpPr bwMode="auto">
          <a:xfrm>
            <a:off x="6372225" y="3644900"/>
            <a:ext cx="1439863" cy="2017713"/>
            <a:chOff x="4014" y="2296"/>
            <a:chExt cx="907" cy="1271"/>
          </a:xfrm>
        </p:grpSpPr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>
              <a:off x="4123" y="2569"/>
              <a:ext cx="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150" y="229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4422" y="2569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4" name="AutoShape 80"/>
            <p:cNvSpPr>
              <a:spLocks noChangeArrowheads="1"/>
            </p:cNvSpPr>
            <p:nvPr/>
          </p:nvSpPr>
          <p:spPr bwMode="auto">
            <a:xfrm>
              <a:off x="4014" y="2977"/>
              <a:ext cx="907" cy="226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分母为零</a:t>
              </a:r>
            </a:p>
          </p:txBody>
        </p:sp>
        <p:sp>
          <p:nvSpPr>
            <p:cNvPr id="36954" name="Line 90"/>
            <p:cNvSpPr>
              <a:spLocks noChangeShapeType="1"/>
            </p:cNvSpPr>
            <p:nvPr/>
          </p:nvSpPr>
          <p:spPr bwMode="auto">
            <a:xfrm>
              <a:off x="4422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2" name="Group 118"/>
          <p:cNvGrpSpPr>
            <a:grpSpLocks/>
          </p:cNvGrpSpPr>
          <p:nvPr/>
        </p:nvGrpSpPr>
        <p:grpSpPr bwMode="auto">
          <a:xfrm>
            <a:off x="7759700" y="3286125"/>
            <a:ext cx="1384300" cy="2376488"/>
            <a:chOff x="4888" y="2070"/>
            <a:chExt cx="872" cy="1497"/>
          </a:xfrm>
        </p:grpSpPr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5375" y="2070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7" name="AutoShape 83"/>
            <p:cNvSpPr>
              <a:spLocks noChangeArrowheads="1"/>
            </p:cNvSpPr>
            <p:nvPr/>
          </p:nvSpPr>
          <p:spPr bwMode="auto">
            <a:xfrm>
              <a:off x="4888" y="2977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不能计算</a:t>
              </a:r>
            </a:p>
          </p:txBody>
        </p:sp>
        <p:sp>
          <p:nvSpPr>
            <p:cNvPr id="36955" name="Line 91"/>
            <p:cNvSpPr>
              <a:spLocks noChangeShapeType="1"/>
            </p:cNvSpPr>
            <p:nvPr/>
          </p:nvSpPr>
          <p:spPr bwMode="auto">
            <a:xfrm>
              <a:off x="5375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1" name="Group 117"/>
          <p:cNvGrpSpPr>
            <a:grpSpLocks/>
          </p:cNvGrpSpPr>
          <p:nvPr/>
        </p:nvGrpSpPr>
        <p:grpSpPr bwMode="auto">
          <a:xfrm>
            <a:off x="6588125" y="2925763"/>
            <a:ext cx="1944688" cy="366712"/>
            <a:chOff x="4150" y="1843"/>
            <a:chExt cx="1225" cy="231"/>
          </a:xfrm>
        </p:grpSpPr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>
              <a:off x="4150" y="2070"/>
              <a:ext cx="1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6" name="Text Box 92"/>
            <p:cNvSpPr txBox="1">
              <a:spLocks noChangeArrowheads="1"/>
            </p:cNvSpPr>
            <p:nvPr/>
          </p:nvSpPr>
          <p:spPr bwMode="auto">
            <a:xfrm>
              <a:off x="4241" y="1843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67" name="Group 103"/>
          <p:cNvGrpSpPr>
            <a:grpSpLocks/>
          </p:cNvGrpSpPr>
          <p:nvPr/>
        </p:nvGrpSpPr>
        <p:grpSpPr bwMode="auto">
          <a:xfrm>
            <a:off x="323850" y="2349500"/>
            <a:ext cx="1800225" cy="719138"/>
            <a:chOff x="204" y="1480"/>
            <a:chExt cx="1047" cy="453"/>
          </a:xfrm>
        </p:grpSpPr>
        <p:sp>
          <p:nvSpPr>
            <p:cNvPr id="36908" name="AutoShape 44"/>
            <p:cNvSpPr>
              <a:spLocks noChangeArrowheads="1"/>
            </p:cNvSpPr>
            <p:nvPr/>
          </p:nvSpPr>
          <p:spPr bwMode="auto">
            <a:xfrm>
              <a:off x="204" y="1480"/>
              <a:ext cx="1047" cy="226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输入运算符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op</a:t>
              </a:r>
            </a:p>
          </p:txBody>
        </p:sp>
        <p:sp>
          <p:nvSpPr>
            <p:cNvPr id="36958" name="Line 94"/>
            <p:cNvSpPr>
              <a:spLocks noChangeShapeType="1"/>
            </p:cNvSpPr>
            <p:nvPr/>
          </p:nvSpPr>
          <p:spPr bwMode="auto">
            <a:xfrm>
              <a:off x="703" y="1706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8" name="Group 114"/>
          <p:cNvGrpSpPr>
            <a:grpSpLocks/>
          </p:cNvGrpSpPr>
          <p:nvPr/>
        </p:nvGrpSpPr>
        <p:grpSpPr bwMode="auto">
          <a:xfrm>
            <a:off x="5270500" y="3862388"/>
            <a:ext cx="1274763" cy="863600"/>
            <a:chOff x="3320" y="2433"/>
            <a:chExt cx="803" cy="544"/>
          </a:xfrm>
        </p:grpSpPr>
        <p:sp>
          <p:nvSpPr>
            <p:cNvPr id="36932" name="AutoShape 68"/>
            <p:cNvSpPr>
              <a:spLocks noChangeArrowheads="1"/>
            </p:cNvSpPr>
            <p:nvPr/>
          </p:nvSpPr>
          <p:spPr bwMode="auto">
            <a:xfrm>
              <a:off x="3320" y="24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b=0</a:t>
              </a:r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696" y="270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62" name="Line 98"/>
            <p:cNvSpPr>
              <a:spLocks noChangeShapeType="1"/>
            </p:cNvSpPr>
            <p:nvPr/>
          </p:nvSpPr>
          <p:spPr bwMode="auto">
            <a:xfrm>
              <a:off x="3696" y="2750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编制程序：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979613" y="836613"/>
            <a:ext cx="5235575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</a:t>
            </a:r>
            <a:r>
              <a:rPr lang="en-US" altLang="zh-CN" sz="200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main()  {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char op;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{ if(b==0.0)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else 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/b);}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}</a:t>
            </a:r>
            <a:endParaRPr lang="en-US" altLang="zh-CN" sz="2000" dirty="0">
              <a:latin typeface="Times New Roman" pitchFamily="18" charset="0"/>
            </a:endParaRP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7896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7898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7900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29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7905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48443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2" grpId="0" build="p" autoUpdateAnimBg="0"/>
      <p:bldP spid="379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827088" y="836613"/>
            <a:ext cx="777735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main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()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{ 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char 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op;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switch(op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sz="2000" b="1" dirty="0" smtClean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  {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break</a:t>
            </a:r>
            <a:r>
              <a:rPr lang="en-US" altLang="zh-CN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if(b==0.0) 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</a:p>
          <a:p>
            <a:pPr>
              <a:spcBef>
                <a:spcPct val="3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 break;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default:printf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  <a:r>
              <a:rPr lang="en-US" altLang="zh-CN" sz="2000" b="1" dirty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}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}</a:t>
            </a:r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91141" name="Group 5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1142" name="Rectangle 6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1143" name="AutoShape 7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91144" name="Text Box 8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91145" name="Text Box 9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30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91146" name="Group 10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1150" name="AutoShape 1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1" name="AutoShape 1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827088" y="333375"/>
            <a:ext cx="3167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590550" y="1295400"/>
            <a:ext cx="7620000" cy="4781550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314450" y="1428750"/>
            <a:ext cx="432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619250" y="2492375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if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语句的使用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619250" y="3213100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switch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结构的用法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619250" y="4005263"/>
            <a:ext cx="590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　体会两者的区别和各自优缺点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619250" y="4724400"/>
            <a:ext cx="589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熟悉画选择结构流程图的方法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1" name="Group 19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31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1" name="Group 2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4782" name="AutoShape 3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3" name="AutoShape 3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667000" y="1447800"/>
            <a:ext cx="5791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</a:rPr>
              <a:t>P87</a:t>
            </a:r>
            <a:r>
              <a:rPr lang="en-US" altLang="zh-CN" sz="2800" dirty="0" smtClean="0"/>
              <a:t>     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zh-CN" altLang="en-US" sz="2800" dirty="0"/>
              <a:t>　</a:t>
            </a:r>
            <a:r>
              <a:rPr lang="en-US" altLang="zh-CN" sz="2800" dirty="0" smtClean="0"/>
              <a:t>2  3  </a:t>
            </a:r>
            <a:r>
              <a:rPr lang="en-US" altLang="zh-CN" sz="2800" smtClean="0"/>
              <a:t>6  7 8  </a:t>
            </a:r>
            <a:endParaRPr lang="en-US" altLang="zh-CN" sz="2800" dirty="0" smtClean="0"/>
          </a:p>
          <a:p>
            <a:pPr>
              <a:spcBef>
                <a:spcPct val="50000"/>
              </a:spcBef>
            </a:pPr>
            <a:r>
              <a:rPr lang="zh-CN" altLang="en-US" sz="2800" dirty="0" smtClean="0"/>
              <a:t>并上机验证</a:t>
            </a:r>
            <a:r>
              <a:rPr lang="en-US" altLang="zh-CN" sz="2800" dirty="0" smtClean="0"/>
              <a:t>  </a:t>
            </a:r>
            <a:r>
              <a:rPr lang="zh-CN" altLang="en-US" sz="2800" dirty="0"/>
              <a:t>　</a:t>
            </a:r>
            <a:endParaRPr lang="zh-CN" altLang="en-US" sz="2800" b="1" dirty="0"/>
          </a:p>
        </p:txBody>
      </p: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6019800" y="0"/>
            <a:ext cx="3152775" cy="457200"/>
            <a:chOff x="3792" y="0"/>
            <a:chExt cx="1986" cy="288"/>
          </a:xfrm>
        </p:grpSpPr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</a:t>
              </a: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四</a:t>
              </a: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754313" y="825500"/>
            <a:ext cx="2390775" cy="3003550"/>
            <a:chOff x="1651" y="2332"/>
            <a:chExt cx="1506" cy="1892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2278" y="2980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2800" y="2724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1845" y="2560"/>
              <a:ext cx="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>
              <a:off x="1651" y="2503"/>
              <a:ext cx="1161" cy="46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840" y="3479"/>
              <a:ext cx="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856" y="3458"/>
              <a:ext cx="87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245" y="2332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2278" y="3813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3145" y="2735"/>
              <a:ext cx="0" cy="1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2400" y="3980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667" y="2379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＝</a:t>
              </a:r>
              <a:r>
                <a:rPr lang="en-US" altLang="zh-CN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2289" y="2969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sym typeface="Symbol" pitchFamily="18" charset="2"/>
                </a:rPr>
                <a:t>0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472113" y="3082925"/>
            <a:ext cx="3132137" cy="28797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66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例如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if (x&gt;y)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{ x=x%2;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  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(" %d", x);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}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23900" y="1157288"/>
            <a:ext cx="189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1535" name="Picture 31" descr="1043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1081088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nimBg="1" autoUpdateAnimBg="0"/>
      <p:bldP spid="21520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87675" y="981075"/>
            <a:ext cx="192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47813" y="3860800"/>
            <a:ext cx="53340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>
                <a:latin typeface="Times New Roman" pitchFamily="18" charset="0"/>
              </a:rPr>
              <a:t>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表达式为非0,执行语句体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59113" y="2205038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413125" y="2924175"/>
            <a:ext cx="148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355975" y="1685925"/>
            <a:ext cx="150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116013" y="620713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形式２</a:t>
            </a:r>
          </a:p>
        </p:txBody>
      </p: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uiExpand="1" build="p" autoUpdateAnimBg="0"/>
      <p:bldP spid="22532" grpId="0" build="p" autoUpdateAnimBg="0"/>
      <p:bldP spid="22533" grpId="0" build="p" autoUpdateAnimBg="0"/>
      <p:bldP spid="22534" grpId="0" build="p" autoUpdateAnimBg="0"/>
      <p:bldP spid="225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1288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3513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3593" name="Group 41"/>
          <p:cNvGrpSpPr>
            <a:grpSpLocks/>
          </p:cNvGrpSpPr>
          <p:nvPr/>
        </p:nvGrpSpPr>
        <p:grpSpPr bwMode="auto">
          <a:xfrm>
            <a:off x="1751013" y="2311400"/>
            <a:ext cx="1698625" cy="687388"/>
            <a:chOff x="1103" y="1456"/>
            <a:chExt cx="1070" cy="433"/>
          </a:xfrm>
        </p:grpSpPr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103" y="1528"/>
              <a:ext cx="10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116" y="1456"/>
              <a:ext cx="909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4" name="Group 42"/>
          <p:cNvGrpSpPr>
            <a:grpSpLocks/>
          </p:cNvGrpSpPr>
          <p:nvPr/>
        </p:nvGrpSpPr>
        <p:grpSpPr bwMode="auto">
          <a:xfrm>
            <a:off x="4152900" y="2311400"/>
            <a:ext cx="1690688" cy="687388"/>
            <a:chOff x="2616" y="1456"/>
            <a:chExt cx="1065" cy="433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2635" y="1517"/>
              <a:ext cx="10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616" y="1456"/>
              <a:ext cx="1005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535363" y="476250"/>
            <a:ext cx="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2654300" y="989013"/>
            <a:ext cx="1746250" cy="828675"/>
            <a:chOff x="1672" y="623"/>
            <a:chExt cx="1100" cy="522"/>
          </a:xfrm>
        </p:grpSpPr>
        <p:sp>
          <p:nvSpPr>
            <p:cNvPr id="23554" name="Text Box 2"/>
            <p:cNvSpPr txBox="1">
              <a:spLocks noChangeArrowheads="1"/>
            </p:cNvSpPr>
            <p:nvPr/>
          </p:nvSpPr>
          <p:spPr bwMode="auto">
            <a:xfrm>
              <a:off x="1848" y="711"/>
              <a:ext cx="8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672" y="623"/>
              <a:ext cx="1100" cy="52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2108200" y="1379538"/>
            <a:ext cx="549275" cy="881062"/>
            <a:chOff x="1328" y="869"/>
            <a:chExt cx="346" cy="555"/>
          </a:xfrm>
        </p:grpSpPr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1328" y="869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329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7" name="Group 35"/>
          <p:cNvGrpSpPr>
            <a:grpSpLocks/>
          </p:cNvGrpSpPr>
          <p:nvPr/>
        </p:nvGrpSpPr>
        <p:grpSpPr bwMode="auto">
          <a:xfrm>
            <a:off x="4384675" y="1397000"/>
            <a:ext cx="549275" cy="863600"/>
            <a:chOff x="2762" y="880"/>
            <a:chExt cx="346" cy="544"/>
          </a:xfrm>
        </p:grpSpPr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762" y="880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3107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1" name="Group 39"/>
          <p:cNvGrpSpPr>
            <a:grpSpLocks/>
          </p:cNvGrpSpPr>
          <p:nvPr/>
        </p:nvGrpSpPr>
        <p:grpSpPr bwMode="auto">
          <a:xfrm>
            <a:off x="2551113" y="3001963"/>
            <a:ext cx="2117725" cy="387350"/>
            <a:chOff x="1607" y="1891"/>
            <a:chExt cx="1334" cy="244"/>
          </a:xfrm>
        </p:grpSpPr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930" y="1902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607" y="1891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607" y="2124"/>
              <a:ext cx="1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592513" y="3371850"/>
            <a:ext cx="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148263" y="3429000"/>
            <a:ext cx="3471862" cy="2590800"/>
          </a:xfrm>
          <a:prstGeom prst="rect">
            <a:avLst/>
          </a:prstGeom>
          <a:solidFill>
            <a:schemeClr val="hlink"/>
          </a:solidFill>
          <a:ln w="19050">
            <a:solidFill>
              <a:srgbClr val="FF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 dirty="0">
                <a:solidFill>
                  <a:schemeClr val="bg1"/>
                </a:solidFill>
              </a:rPr>
              <a:t> if(x&gt;y)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("%d", x);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else</a:t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      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 %d", y);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84213" y="549275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5791200" y="0"/>
            <a:ext cx="3173413" cy="400050"/>
            <a:chOff x="3792" y="0"/>
            <a:chExt cx="1982" cy="288"/>
          </a:xfrm>
        </p:grpSpPr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3792" y="0"/>
              <a:ext cx="19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95316" y="4005064"/>
            <a:ext cx="1454501" cy="1885875"/>
            <a:chOff x="995316" y="4207421"/>
            <a:chExt cx="1454501" cy="1885875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995316" y="5175469"/>
              <a:ext cx="264316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143717" y="5157192"/>
              <a:ext cx="268043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547664" y="4611058"/>
              <a:ext cx="324819" cy="40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043608" y="4509120"/>
              <a:ext cx="338903" cy="40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087146" y="4437112"/>
              <a:ext cx="362671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>
              <a:off x="1300012" y="4581128"/>
              <a:ext cx="751708" cy="522771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1149660" y="4859800"/>
              <a:ext cx="156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1149660" y="4859800"/>
              <a:ext cx="880" cy="3156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2088906" y="4852596"/>
              <a:ext cx="185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2275522" y="4853251"/>
              <a:ext cx="2215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206862" y="5565435"/>
              <a:ext cx="0" cy="14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149660" y="5572639"/>
              <a:ext cx="0" cy="14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1150540" y="5710826"/>
              <a:ext cx="1056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1718313" y="5711481"/>
              <a:ext cx="0" cy="381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1691680" y="4207421"/>
              <a:ext cx="1" cy="373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3053209" y="4365104"/>
            <a:ext cx="1374775" cy="1207153"/>
            <a:chOff x="3956" y="1911"/>
            <a:chExt cx="1289" cy="866"/>
          </a:xfrm>
        </p:grpSpPr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61" grpId="0" animBg="1"/>
      <p:bldP spid="23570" grpId="0" animBg="1"/>
      <p:bldP spid="235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916238" y="476250"/>
            <a:ext cx="225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表达式1)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906713" y="1590675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表达式2)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906713" y="2590800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表达式3)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54363" y="35909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…     …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906713" y="4090988"/>
            <a:ext cx="259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 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906713" y="5091113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279775" y="109061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924300" y="21336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itchFamily="18" charset="0"/>
              </a:rPr>
              <a:t>语句体2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279775" y="309086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语句体3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279775" y="4591050"/>
            <a:ext cx="141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279775" y="5591175"/>
            <a:ext cx="188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 +1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900113" y="260350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形式３</a:t>
            </a:r>
          </a:p>
        </p:txBody>
      </p: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6372225" y="3429000"/>
            <a:ext cx="2771775" cy="2663825"/>
          </a:xfrm>
          <a:prstGeom prst="cloudCallout">
            <a:avLst>
              <a:gd name="adj1" fmla="val -94273"/>
              <a:gd name="adj2" fmla="val -62755"/>
            </a:avLst>
          </a:prstGeom>
          <a:gradFill rotWithShape="1">
            <a:gsLst>
              <a:gs pos="0">
                <a:schemeClr val="bg1"/>
              </a:gs>
              <a:gs pos="100000">
                <a:srgbClr val="339966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类似于排除法，故自上而下条件不能有交集</a:t>
            </a:r>
          </a:p>
        </p:txBody>
      </p: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 advAuto="0"/>
      <p:bldP spid="24579" grpId="0" build="p" autoUpdateAnimBg="0"/>
      <p:bldP spid="24580" grpId="0" build="p" autoUpdateAnimBg="0"/>
      <p:bldP spid="24581" grpId="0" build="p" autoUpdateAnimBg="0" advAuto="0"/>
      <p:bldP spid="24582" grpId="0" build="p" autoUpdateAnimBg="0"/>
      <p:bldP spid="24583" grpId="0" build="p" autoUpdateAnimBg="0"/>
      <p:bldP spid="24584" grpId="0" build="p" autoUpdateAnimBg="0" advAuto="0"/>
      <p:bldP spid="24585" grpId="0" build="p" autoUpdateAnimBg="0" advAuto="0"/>
      <p:bldP spid="24586" grpId="0" build="p" autoUpdateAnimBg="0" advAuto="0"/>
      <p:bldP spid="24587" grpId="0" build="p" autoUpdateAnimBg="0" advAuto="0"/>
      <p:bldP spid="24588" grpId="0" build="p" autoUpdateAnimBg="0" advAuto="0"/>
      <p:bldP spid="24602" grpId="0" animBg="1"/>
      <p:bldP spid="246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457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流程图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84263" y="1106488"/>
            <a:ext cx="111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76550" y="1090613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679950" y="1106488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688138" y="1104900"/>
            <a:ext cx="1500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8273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4656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572250" y="40846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7677150" y="273367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</a:t>
            </a:r>
            <a:r>
              <a:rPr lang="en-US" altLang="zh-CN">
                <a:latin typeface="Times New Roman" pitchFamily="18" charset="0"/>
              </a:rPr>
              <a:t>n+1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9032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26304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4432300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6415088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027113" y="4056063"/>
            <a:ext cx="127158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046163" y="41211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2859088" y="4056063"/>
            <a:ext cx="11763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464050" y="4056063"/>
            <a:ext cx="121443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573838" y="4056063"/>
            <a:ext cx="12144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702550" y="2659063"/>
            <a:ext cx="119538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1589088" y="4572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2259013" y="1352550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022725" y="1370013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732463" y="1370013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796213" y="135413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997575" y="1106488"/>
            <a:ext cx="77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8274050" y="1370013"/>
            <a:ext cx="0" cy="121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1589088" y="1709738"/>
            <a:ext cx="0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589088" y="2384425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3317875" y="1725613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3317875" y="2382838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5029200" y="17430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502920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7092950" y="172561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709295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8256588" y="3240088"/>
            <a:ext cx="0" cy="2328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1589088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3352800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5046663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7146925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5697538" y="410527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1570038" y="5549900"/>
            <a:ext cx="6704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4429125" y="5554663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1676400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2187575" y="93027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3986213" y="8953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3335338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5046663" y="17589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7092950" y="1706563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5663" name="Group 63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5665" name="Rectangle 6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79512" y="1052736"/>
            <a:ext cx="8892480" cy="554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表达式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可以是逻辑、关系，甚至是算术表达式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: if (3-8)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(“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</a:rPr>
              <a:t>o.k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”);   if (‘a’)  …;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x&gt;1 &amp;&amp;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正确判断是否相等，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(x=y)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，虽然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不等于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时，条件是真，但是非数学意义。类似地，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(x=1)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if(x==1)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不同。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x,y</a:t>
            </a:r>
            <a:r>
              <a:rPr lang="en-US" altLang="zh-CN" sz="2000" dirty="0">
                <a:solidFill>
                  <a:srgbClr val="0000FF"/>
                </a:solidFill>
              </a:rPr>
              <a:t>;  if (x==y) …;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</a:rPr>
              <a:t>x,y</a:t>
            </a:r>
            <a:r>
              <a:rPr lang="en-US" altLang="zh-CN" sz="2000" dirty="0">
                <a:solidFill>
                  <a:srgbClr val="0000FF"/>
                </a:solidFill>
              </a:rPr>
              <a:t>;   if (</a:t>
            </a:r>
            <a:r>
              <a:rPr lang="en-US" altLang="zh-CN" sz="2000" dirty="0" err="1">
                <a:solidFill>
                  <a:srgbClr val="0000FF"/>
                </a:solidFill>
              </a:rPr>
              <a:t>fabs</a:t>
            </a:r>
            <a:r>
              <a:rPr lang="en-US" altLang="zh-CN" sz="2000" dirty="0">
                <a:solidFill>
                  <a:srgbClr val="0000FF"/>
                </a:solidFill>
              </a:rPr>
              <a:t>(x-y) &lt; 0.001) …;    #include </a:t>
            </a:r>
            <a:r>
              <a:rPr lang="en-US" altLang="zh-CN" sz="2000" dirty="0" smtClean="0">
                <a:solidFill>
                  <a:srgbClr val="0000FF"/>
                </a:solidFill>
              </a:rPr>
              <a:t>&lt;</a:t>
            </a:r>
            <a:r>
              <a:rPr lang="en-US" altLang="zh-CN" sz="2000" smtClean="0">
                <a:solidFill>
                  <a:srgbClr val="0000FF"/>
                </a:solidFill>
              </a:rPr>
              <a:t>math.h</a:t>
            </a:r>
            <a:r>
              <a:rPr lang="en-US" altLang="zh-CN" sz="2000" dirty="0">
                <a:solidFill>
                  <a:srgbClr val="0000FF"/>
                </a:solidFill>
              </a:rPr>
              <a:t>&gt;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语句必须以分号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结束，</a:t>
            </a:r>
            <a:r>
              <a:rPr lang="zh-CN" altLang="en-US" dirty="0">
                <a:solidFill>
                  <a:srgbClr val="000000"/>
                </a:solidFill>
              </a:rPr>
              <a:t>若语句不止一条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则必须用</a:t>
            </a:r>
            <a:r>
              <a:rPr lang="en-US" altLang="zh-CN" dirty="0">
                <a:solidFill>
                  <a:srgbClr val="000000"/>
                </a:solidFill>
              </a:rPr>
              <a:t>{ }</a:t>
            </a:r>
            <a:r>
              <a:rPr lang="zh-CN" altLang="en-US" dirty="0">
                <a:solidFill>
                  <a:srgbClr val="000000"/>
                </a:solidFill>
              </a:rPr>
              <a:t>括起来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</a:rPr>
              <a:t>如：</a:t>
            </a:r>
            <a:r>
              <a:rPr lang="en-US" altLang="zh-CN" sz="2000" dirty="0" smtClean="0">
                <a:solidFill>
                  <a:srgbClr val="0000FF"/>
                </a:solidFill>
              </a:rPr>
              <a:t>if (x&lt;0)  {  a=-1; b=-2;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68313" y="188640"/>
            <a:ext cx="3024187" cy="792163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注意的问题</a:t>
            </a:r>
            <a:endParaRPr lang="zh-CN" altLang="en-US" sz="2800" b="1" i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1982" cy="343"/>
          </a:xfrm>
        </p:grpSpPr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4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09763" y="1489075"/>
            <a:ext cx="56642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#include &lt;</a:t>
            </a:r>
            <a:r>
              <a:rPr lang="en-US" altLang="zh-CN" sz="2800" dirty="0" err="1">
                <a:latin typeface="Times New Roman" pitchFamily="18" charset="0"/>
              </a:rPr>
              <a:t>stdio.h</a:t>
            </a:r>
            <a:r>
              <a:rPr lang="en-US" altLang="zh-CN" sz="2800" dirty="0">
                <a:latin typeface="Times New Roman" pitchFamily="18" charset="0"/>
              </a:rPr>
              <a:t>&gt;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 smtClean="0">
                <a:latin typeface="Times New Roman" pitchFamily="18" charset="0"/>
              </a:rPr>
              <a:t>void main </a:t>
            </a:r>
            <a:r>
              <a:rPr lang="en-US" altLang="zh-CN" sz="2800" dirty="0">
                <a:latin typeface="Times New Roman" pitchFamily="18" charset="0"/>
              </a:rPr>
              <a:t>( 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{    float a, b, 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err="1">
                <a:latin typeface="Times New Roman" pitchFamily="18" charset="0"/>
              </a:rPr>
              <a:t>scanf</a:t>
            </a:r>
            <a:r>
              <a:rPr lang="en-US" altLang="zh-CN" sz="2800" dirty="0">
                <a:latin typeface="Times New Roman" pitchFamily="18" charset="0"/>
              </a:rPr>
              <a:t> ("%</a:t>
            </a:r>
            <a:r>
              <a:rPr lang="en-US" altLang="zh-CN" sz="2800" dirty="0" err="1">
                <a:latin typeface="Times New Roman" pitchFamily="18" charset="0"/>
              </a:rPr>
              <a:t>f%f</a:t>
            </a:r>
            <a:r>
              <a:rPr lang="en-US" altLang="zh-CN" sz="2800" dirty="0">
                <a:latin typeface="Times New Roman" pitchFamily="18" charset="0"/>
              </a:rPr>
              <a:t>", &amp;a, &amp;b);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if (a&gt;b)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 </a:t>
            </a:r>
            <a:r>
              <a:rPr lang="en-US" altLang="zh-CN" sz="2800" dirty="0" smtClean="0">
                <a:latin typeface="Times New Roman" pitchFamily="18" charset="0"/>
              </a:rPr>
              <a:t>   {</a:t>
            </a:r>
            <a:r>
              <a:rPr lang="en-US" altLang="zh-CN" sz="2800" dirty="0">
                <a:latin typeface="Times New Roman" pitchFamily="18" charset="0"/>
              </a:rPr>
              <a:t>t=a; a=b; b=t;}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</a:rPr>
              <a:t>printf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("%5.2f, %5.2f", a, 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495300"/>
            <a:ext cx="8034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/>
              <a:t>　</a:t>
            </a:r>
            <a:r>
              <a:rPr lang="zh-CN" altLang="zh-CN" sz="2800" b="1" dirty="0">
                <a:solidFill>
                  <a:schemeClr val="tx2"/>
                </a:solidFill>
              </a:rPr>
              <a:t>输入两个实数，按数值由小到大次序输出</a:t>
            </a:r>
            <a:r>
              <a:rPr lang="zh-CN" altLang="en-US" sz="2800" b="1" dirty="0">
                <a:solidFill>
                  <a:schemeClr val="tx2"/>
                </a:solidFill>
              </a:rPr>
              <a:t/>
            </a:r>
            <a:br>
              <a:rPr lang="zh-CN" altLang="en-US" sz="2800" b="1" dirty="0">
                <a:solidFill>
                  <a:schemeClr val="tx2"/>
                </a:solidFill>
              </a:rPr>
            </a:br>
            <a:r>
              <a:rPr lang="zh-CN" altLang="zh-CN" sz="2800" b="1" dirty="0">
                <a:solidFill>
                  <a:schemeClr val="tx2"/>
                </a:solidFill>
              </a:rPr>
              <a:t>这两个数。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735513" y="5243513"/>
            <a:ext cx="318293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3.6  –3.2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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–3.20,  3.60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41525" y="51958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2B2B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>
                <a:solidFill>
                  <a:srgbClr val="2B2BFF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468313" y="4048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2" grpId="0" autoUpdateAnimBg="0"/>
      <p:bldP spid="27653" grpId="0" autoUpdateAnimBg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1305</TotalTime>
  <Words>2162</Words>
  <Application>Microsoft Office PowerPoint</Application>
  <PresentationFormat>全屏显示(4:3)</PresentationFormat>
  <Paragraphs>431</Paragraphs>
  <Slides>29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Blueprint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99</cp:revision>
  <dcterms:created xsi:type="dcterms:W3CDTF">2003-07-10T12:31:39Z</dcterms:created>
  <dcterms:modified xsi:type="dcterms:W3CDTF">2015-11-11T13:04:08Z</dcterms:modified>
</cp:coreProperties>
</file>