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52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418" r:id="rId24"/>
    <p:sldId id="419" r:id="rId25"/>
    <p:sldId id="420" r:id="rId26"/>
    <p:sldId id="360" r:id="rId27"/>
    <p:sldId id="421" r:id="rId28"/>
    <p:sldId id="353" r:id="rId29"/>
    <p:sldId id="354" r:id="rId30"/>
    <p:sldId id="350" r:id="rId31"/>
    <p:sldId id="425" r:id="rId32"/>
    <p:sldId id="349" r:id="rId33"/>
    <p:sldId id="351" r:id="rId34"/>
    <p:sldId id="346" r:id="rId35"/>
    <p:sldId id="347" r:id="rId36"/>
    <p:sldId id="348" r:id="rId37"/>
    <p:sldId id="344" r:id="rId38"/>
    <p:sldId id="345" r:id="rId39"/>
    <p:sldId id="370" r:id="rId40"/>
    <p:sldId id="376" r:id="rId41"/>
    <p:sldId id="432" r:id="rId42"/>
    <p:sldId id="433" r:id="rId43"/>
    <p:sldId id="434" r:id="rId44"/>
    <p:sldId id="381" r:id="rId45"/>
    <p:sldId id="388" r:id="rId46"/>
    <p:sldId id="389" r:id="rId47"/>
    <p:sldId id="429" r:id="rId48"/>
    <p:sldId id="390" r:id="rId49"/>
    <p:sldId id="339" r:id="rId50"/>
    <p:sldId id="340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76" autoAdjust="0"/>
  </p:normalViewPr>
  <p:slideViewPr>
    <p:cSldViewPr>
      <p:cViewPr varScale="1">
        <p:scale>
          <a:sx n="51" d="100"/>
          <a:sy n="51" d="100"/>
        </p:scale>
        <p:origin x="-108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948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556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692150" y="830263"/>
            <a:ext cx="3230563" cy="2320925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692150" y="3357563"/>
            <a:ext cx="3222625" cy="3049587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正确使用：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i=10,k;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p=&amp;k;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333375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void  *p; </a:t>
            </a: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输入两个数，并使其从大到小输出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Rectangle 15"/>
          <p:cNvSpPr>
            <a:spLocks noChangeArrowheads="1"/>
          </p:cNvSpPr>
          <p:nvPr/>
        </p:nvSpPr>
        <p:spPr bwMode="auto">
          <a:xfrm>
            <a:off x="334963" y="365125"/>
            <a:ext cx="85486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FF3300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特点：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共享内存</a:t>
            </a:r>
            <a:r>
              <a:rPr 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双向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69545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1282700"/>
            <a:ext cx="5535613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传递，不改变实参的值。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260350"/>
            <a:ext cx="6983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指针变量作为函数参数</a:t>
            </a:r>
            <a:r>
              <a:rPr lang="en-US" sz="2800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地址传递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printf("\n%d,%d\n",a,b);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5603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Rectangle 15"/>
          <p:cNvSpPr>
            <a:spLocks noChangeArrowheads="1"/>
          </p:cNvSpPr>
          <p:nvPr/>
        </p:nvSpPr>
        <p:spPr bwMode="auto">
          <a:xfrm>
            <a:off x="317500" y="974725"/>
            <a:ext cx="81422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4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指针变量的赋值</a:t>
            </a:r>
            <a:r>
              <a:rPr lang="zh-CN" altLang="en-US" b="1" dirty="0" smtClean="0">
                <a:solidFill>
                  <a:srgbClr val="660066"/>
                </a:solidFill>
                <a:sym typeface="Arial" pitchFamily="34" charset="0"/>
              </a:rPr>
              <a:t>运算</a:t>
            </a:r>
            <a:endParaRPr lang="en-US" altLang="zh-CN" b="1" dirty="0" smtClean="0">
              <a:solidFill>
                <a:srgbClr val="660066"/>
              </a:solidFill>
              <a:sym typeface="Arial" pitchFamily="34" charset="0"/>
            </a:endParaRPr>
          </a:p>
          <a:p>
            <a:pPr lvl="2">
              <a:spcBef>
                <a:spcPct val="40000"/>
              </a:spcBef>
              <a:buClr>
                <a:schemeClr val="tx1"/>
              </a:buClr>
              <a:buSzPct val="90000"/>
            </a:pPr>
            <a:r>
              <a:rPr lang="en-US" altLang="zh-CN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    </a:t>
            </a:r>
            <a:r>
              <a:rPr lang="en-US" altLang="zh-CN" b="1" dirty="0" err="1" smtClean="0">
                <a:solidFill>
                  <a:srgbClr val="660066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*p, a, array[10];</a:t>
            </a:r>
            <a:endParaRPr lang="zh-CN" altLang="en-US" b="1" dirty="0">
              <a:solidFill>
                <a:srgbClr val="660066"/>
              </a:solidFill>
              <a:sym typeface="Arial" pitchFamily="34" charset="0"/>
            </a:endParaRPr>
          </a:p>
          <a:p>
            <a:pPr lvl="3">
              <a:spcBef>
                <a:spcPct val="40000"/>
              </a:spcBef>
            </a:pP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p=&amp;a; 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p=array;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首地址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p=&amp;array[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];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将数组元素地址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p1=p2;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endParaRPr lang="zh-CN" altLang="en-US" dirty="0">
              <a:solidFill>
                <a:srgbClr val="0000FF"/>
              </a:solidFill>
              <a:sym typeface="Arial" pitchFamily="34" charset="0"/>
            </a:endParaRPr>
          </a:p>
          <a:p>
            <a:pPr lvl="3"/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不能把一个整数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p,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也不能把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的值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整型变量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5606" name="Text Box 16"/>
          <p:cNvSpPr>
            <a:spLocks/>
          </p:cNvSpPr>
          <p:nvPr/>
        </p:nvSpPr>
        <p:spPr bwMode="auto">
          <a:xfrm>
            <a:off x="3276600" y="4651620"/>
            <a:ext cx="297815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如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i,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p=1000;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i=p;      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25607" name="Rectangle 19"/>
          <p:cNvSpPr>
            <a:spLocks noChangeArrowheads="1"/>
          </p:cNvSpPr>
          <p:nvPr/>
        </p:nvSpPr>
        <p:spPr bwMode="auto">
          <a:xfrm>
            <a:off x="827088" y="260350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指针的运算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5608" name="AutoShape 20"/>
          <p:cNvSpPr>
            <a:spLocks noChangeArrowheads="1"/>
          </p:cNvSpPr>
          <p:nvPr/>
        </p:nvSpPr>
        <p:spPr bwMode="auto">
          <a:xfrm>
            <a:off x="611188" y="3573017"/>
            <a:ext cx="1008062" cy="1008063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注意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662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662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311150" y="692150"/>
            <a:ext cx="8832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lvl="2"/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　①　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 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p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d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(i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为整型数，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指向的变量所占字节数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例：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p++, p--, p+i, p-i, p+=i, p-=i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等</a:t>
            </a:r>
          </a:p>
          <a:p>
            <a:pPr marL="625475" lvl="3">
              <a:spcBef>
                <a:spcPct val="30000"/>
              </a:spcBef>
            </a:pPr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②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若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指向同一数组，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p1-p2=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两指针间元素个数</a:t>
            </a:r>
            <a:r>
              <a:rPr lang="zh-CN" altLang="en-US" sz="2000" b="1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(p1-p2)/d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p1+p2 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无意义</a:t>
            </a:r>
            <a:endParaRPr lang="zh-CN" altLang="en-US"/>
          </a:p>
        </p:txBody>
      </p:sp>
      <p:sp>
        <p:nvSpPr>
          <p:cNvPr id="26630" name="Text Box 16"/>
          <p:cNvSpPr>
            <a:spLocks noChangeArrowheads="1"/>
          </p:cNvSpPr>
          <p:nvPr/>
        </p:nvSpPr>
        <p:spPr bwMode="auto">
          <a:xfrm>
            <a:off x="684213" y="249237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float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数，则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4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6631" name="Text Box 17"/>
          <p:cNvSpPr>
            <a:spLocks noChangeArrowheads="1"/>
          </p:cNvSpPr>
          <p:nvPr/>
        </p:nvSpPr>
        <p:spPr bwMode="auto">
          <a:xfrm>
            <a:off x="684213" y="2974975"/>
            <a:ext cx="4392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型数组，且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p=&amp;a[0];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a[1]</a:t>
            </a:r>
            <a:endParaRPr lang="zh-CN" altLang="en-US"/>
          </a:p>
        </p:txBody>
      </p:sp>
      <p:sp>
        <p:nvSpPr>
          <p:cNvPr id="26632" name="Text Box 18"/>
          <p:cNvSpPr>
            <a:spLocks noChangeArrowheads="1"/>
          </p:cNvSpPr>
          <p:nvPr/>
        </p:nvSpPr>
        <p:spPr bwMode="auto">
          <a:xfrm>
            <a:off x="684213" y="3789363"/>
            <a:ext cx="2093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int   *p=&amp;a[2];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p++;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*p=1;</a:t>
            </a:r>
            <a:endParaRPr lang="zh-CN" altLang="en-US"/>
          </a:p>
        </p:txBody>
      </p:sp>
      <p:sp>
        <p:nvSpPr>
          <p:cNvPr id="26633" name="Text Box 19"/>
          <p:cNvSpPr>
            <a:spLocks noChangeArrowheads="1"/>
          </p:cNvSpPr>
          <p:nvPr/>
        </p:nvSpPr>
        <p:spPr bwMode="auto">
          <a:xfrm>
            <a:off x="684213" y="5013325"/>
            <a:ext cx="215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*p1=&amp;a[2];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*p2=&amp;a[5];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p2-p1=3;</a:t>
            </a:r>
            <a:endParaRPr lang="zh-CN" altLang="en-US"/>
          </a:p>
        </p:txBody>
      </p:sp>
      <p:grpSp>
        <p:nvGrpSpPr>
          <p:cNvPr id="26634" name="Group 21"/>
          <p:cNvGrpSpPr>
            <a:grpSpLocks/>
          </p:cNvGrpSpPr>
          <p:nvPr/>
        </p:nvGrpSpPr>
        <p:grpSpPr bwMode="auto">
          <a:xfrm>
            <a:off x="4716463" y="2205038"/>
            <a:ext cx="3905250" cy="4221162"/>
            <a:chOff x="0" y="0"/>
            <a:chExt cx="2460" cy="2659"/>
          </a:xfrm>
        </p:grpSpPr>
        <p:grpSp>
          <p:nvGrpSpPr>
            <p:cNvPr id="26635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663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6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9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0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1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2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3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4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5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6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6648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6649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6650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6651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6652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6653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6654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6655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6656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6657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6658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6660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6662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6664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6666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6667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7" name="Text Box 64"/>
          <p:cNvSpPr>
            <a:spLocks noChangeArrowheads="1"/>
          </p:cNvSpPr>
          <p:nvPr/>
        </p:nvSpPr>
        <p:spPr bwMode="auto">
          <a:xfrm>
            <a:off x="6880225" y="3543300"/>
            <a:ext cx="29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1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6678" name="Rectangle 65"/>
          <p:cNvSpPr>
            <a:spLocks noChangeArrowheads="1"/>
          </p:cNvSpPr>
          <p:nvPr/>
        </p:nvSpPr>
        <p:spPr bwMode="auto">
          <a:xfrm>
            <a:off x="684213" y="188913"/>
            <a:ext cx="36004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指针的算术运算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765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765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179388" y="1628775"/>
            <a:ext cx="5011737" cy="34718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2"/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①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和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指向同一数组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，则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p1&lt;p2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指的元素在前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p1&gt;p2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指的元素在后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p1==p2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指向同一元素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②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不指向同一数组，比较无意义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③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允许比较 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p==NULL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p!=NULL</a:t>
            </a:r>
            <a:endParaRPr lang="zh-CN" altLang="en-US"/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1042988" y="549275"/>
            <a:ext cx="3721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指针变量的关系运算</a:t>
            </a:r>
            <a:endParaRPr lang="zh-CN" altLang="en-US" sz="4400" b="1">
              <a:solidFill>
                <a:srgbClr val="660066"/>
              </a:solidFill>
              <a:latin typeface="Arial" pitchFamily="34" charset="0"/>
              <a:sym typeface="Arial" pitchFamily="34" charset="0"/>
            </a:endParaRPr>
          </a:p>
        </p:txBody>
      </p:sp>
      <p:pic>
        <p:nvPicPr>
          <p:cNvPr id="27655" name="Picture 27" descr="rt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57788"/>
            <a:ext cx="15843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Group 21"/>
          <p:cNvGrpSpPr>
            <a:grpSpLocks/>
          </p:cNvGrpSpPr>
          <p:nvPr/>
        </p:nvGrpSpPr>
        <p:grpSpPr bwMode="auto">
          <a:xfrm>
            <a:off x="5130800" y="1241425"/>
            <a:ext cx="3905250" cy="4221163"/>
            <a:chOff x="0" y="0"/>
            <a:chExt cx="2460" cy="2659"/>
          </a:xfrm>
        </p:grpSpPr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7658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7659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7660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1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2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3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4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5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6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7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8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9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7670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7671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7672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7673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7674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7675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7676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7677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7678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7679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7680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7682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7684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7686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7688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7689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25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a[0]; p++;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pPr marL="457200" indent="-457200">
              <a:buFont typeface="Arial" pitchFamily="34" charset="0"/>
              <a:buAutoNum type="arabicParenR"/>
            </a:pP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88D083F-B563-4612-812C-AA72300E6062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4819" name="Text Box 15"/>
          <p:cNvSpPr>
            <a:spLocks noChangeArrowheads="1"/>
          </p:cNvSpPr>
          <p:nvPr/>
        </p:nvSpPr>
        <p:spPr bwMode="auto">
          <a:xfrm>
            <a:off x="971550" y="1196975"/>
            <a:ext cx="4600575" cy="267811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a []={5,8,7,6,2,7,3};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int y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,*p=&amp;a[1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</a:t>
            </a:r>
            <a:r>
              <a:rPr lang="en-US" b="1">
                <a:solidFill>
                  <a:schemeClr val="accent2"/>
                </a:solidFill>
                <a:sym typeface="Arial" pitchFamily="34" charset="0"/>
              </a:rPr>
              <a:t>y=(*--p)++;</a:t>
            </a:r>
            <a:endParaRPr lang="en-US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”,y);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%d\n”,a[0],*p);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} </a:t>
            </a:r>
            <a:endParaRPr lang="zh-CN" altLang="en-US"/>
          </a:p>
        </p:txBody>
      </p:sp>
      <p:sp>
        <p:nvSpPr>
          <p:cNvPr id="34820" name="Text Box 16"/>
          <p:cNvSpPr>
            <a:spLocks noChangeArrowheads="1"/>
          </p:cNvSpPr>
          <p:nvPr/>
        </p:nvSpPr>
        <p:spPr bwMode="auto">
          <a:xfrm>
            <a:off x="2778125" y="3475038"/>
            <a:ext cx="1724025" cy="400050"/>
          </a:xfrm>
          <a:prstGeom prst="rect">
            <a:avLst/>
          </a:prstGeom>
          <a:solidFill>
            <a:srgbClr val="00CCFF"/>
          </a:solidFill>
          <a:ln w="38100" cmpd="sng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Arial" pitchFamily="34" charset="0"/>
              </a:rPr>
              <a:t>输出：</a:t>
            </a: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5   6   6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6030913" y="1917700"/>
            <a:ext cx="814387" cy="396875"/>
            <a:chOff x="0" y="0"/>
            <a:chExt cx="513" cy="250"/>
          </a:xfrm>
        </p:grpSpPr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4" name="Group 20"/>
          <p:cNvGrpSpPr>
            <a:grpSpLocks/>
          </p:cNvGrpSpPr>
          <p:nvPr/>
        </p:nvGrpSpPr>
        <p:grpSpPr bwMode="auto">
          <a:xfrm>
            <a:off x="6024563" y="1592263"/>
            <a:ext cx="814387" cy="396875"/>
            <a:chOff x="0" y="0"/>
            <a:chExt cx="513" cy="250"/>
          </a:xfrm>
        </p:grpSpPr>
        <p:sp>
          <p:nvSpPr>
            <p:cNvPr id="34825" name="Line 2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7" name="组合 1"/>
          <p:cNvGrpSpPr>
            <a:grpSpLocks/>
          </p:cNvGrpSpPr>
          <p:nvPr/>
        </p:nvGrpSpPr>
        <p:grpSpPr bwMode="auto">
          <a:xfrm>
            <a:off x="6029325" y="1376363"/>
            <a:ext cx="2474913" cy="3068637"/>
            <a:chOff x="0" y="0"/>
            <a:chExt cx="2474913" cy="3069059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798513" y="175047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795338" y="5814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795338" y="99419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795338" y="1408534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30"/>
            <p:cNvSpPr>
              <a:spLocks noChangeShapeType="1"/>
            </p:cNvSpPr>
            <p:nvPr/>
          </p:nvSpPr>
          <p:spPr bwMode="auto">
            <a:xfrm>
              <a:off x="795338" y="1822872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31"/>
            <p:cNvSpPr>
              <a:spLocks noChangeShapeType="1"/>
            </p:cNvSpPr>
            <p:nvPr/>
          </p:nvSpPr>
          <p:spPr bwMode="auto">
            <a:xfrm>
              <a:off x="795338" y="2237209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2"/>
            <p:cNvSpPr>
              <a:spLocks noChangeShapeType="1"/>
            </p:cNvSpPr>
            <p:nvPr/>
          </p:nvSpPr>
          <p:spPr bwMode="auto">
            <a:xfrm>
              <a:off x="795338" y="26515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33"/>
            <p:cNvSpPr>
              <a:spLocks noChangeArrowheads="1"/>
            </p:cNvSpPr>
            <p:nvPr/>
          </p:nvSpPr>
          <p:spPr bwMode="auto">
            <a:xfrm>
              <a:off x="990600" y="1671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36" name="Text Box 34"/>
            <p:cNvSpPr>
              <a:spLocks noChangeArrowheads="1"/>
            </p:cNvSpPr>
            <p:nvPr/>
          </p:nvSpPr>
          <p:spPr bwMode="auto">
            <a:xfrm>
              <a:off x="1358900" y="579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4837" name="Text Box 35"/>
            <p:cNvSpPr>
              <a:spLocks noChangeArrowheads="1"/>
            </p:cNvSpPr>
            <p:nvPr/>
          </p:nvSpPr>
          <p:spPr bwMode="auto">
            <a:xfrm>
              <a:off x="1358900" y="994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38" name="Text Box 36"/>
            <p:cNvSpPr>
              <a:spLocks noChangeArrowheads="1"/>
            </p:cNvSpPr>
            <p:nvPr/>
          </p:nvSpPr>
          <p:spPr bwMode="auto">
            <a:xfrm>
              <a:off x="1358900" y="140853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39" name="Text Box 37"/>
            <p:cNvSpPr>
              <a:spLocks noChangeArrowheads="1"/>
            </p:cNvSpPr>
            <p:nvPr/>
          </p:nvSpPr>
          <p:spPr bwMode="auto">
            <a:xfrm>
              <a:off x="1358900" y="1822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0" name="Text Box 38"/>
            <p:cNvSpPr>
              <a:spLocks noChangeArrowheads="1"/>
            </p:cNvSpPr>
            <p:nvPr/>
          </p:nvSpPr>
          <p:spPr bwMode="auto">
            <a:xfrm>
              <a:off x="1358900" y="22372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41" name="Text Box 39"/>
            <p:cNvSpPr>
              <a:spLocks noChangeArrowheads="1"/>
            </p:cNvSpPr>
            <p:nvPr/>
          </p:nvSpPr>
          <p:spPr bwMode="auto">
            <a:xfrm>
              <a:off x="1358900" y="26515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2" name="Text Box 40"/>
            <p:cNvSpPr>
              <a:spLocks noChangeArrowheads="1"/>
            </p:cNvSpPr>
            <p:nvPr/>
          </p:nvSpPr>
          <p:spPr bwMode="auto">
            <a:xfrm>
              <a:off x="2163763" y="1607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4843" name="Text Box 41"/>
            <p:cNvSpPr>
              <a:spLocks noChangeArrowheads="1"/>
            </p:cNvSpPr>
            <p:nvPr/>
          </p:nvSpPr>
          <p:spPr bwMode="auto">
            <a:xfrm>
              <a:off x="2163763" y="5735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4844" name="Text Box 42"/>
            <p:cNvSpPr>
              <a:spLocks noChangeArrowheads="1"/>
            </p:cNvSpPr>
            <p:nvPr/>
          </p:nvSpPr>
          <p:spPr bwMode="auto">
            <a:xfrm>
              <a:off x="2163763" y="9878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5" name="Text Box 43"/>
            <p:cNvSpPr>
              <a:spLocks noChangeArrowheads="1"/>
            </p:cNvSpPr>
            <p:nvPr/>
          </p:nvSpPr>
          <p:spPr bwMode="auto">
            <a:xfrm>
              <a:off x="2163763" y="140218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6" name="Text Box 44"/>
            <p:cNvSpPr>
              <a:spLocks noChangeArrowheads="1"/>
            </p:cNvSpPr>
            <p:nvPr/>
          </p:nvSpPr>
          <p:spPr bwMode="auto">
            <a:xfrm>
              <a:off x="2163763" y="181652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4847" name="Text Box 45"/>
            <p:cNvSpPr>
              <a:spLocks noChangeArrowheads="1"/>
            </p:cNvSpPr>
            <p:nvPr/>
          </p:nvSpPr>
          <p:spPr bwMode="auto">
            <a:xfrm>
              <a:off x="2163763" y="2230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48" name="Text Box 46"/>
            <p:cNvSpPr>
              <a:spLocks noChangeArrowheads="1"/>
            </p:cNvSpPr>
            <p:nvPr/>
          </p:nvSpPr>
          <p:spPr bwMode="auto">
            <a:xfrm>
              <a:off x="2163763" y="2645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49" name="Line 47"/>
            <p:cNvSpPr>
              <a:spLocks noChangeShapeType="1"/>
            </p:cNvSpPr>
            <p:nvPr/>
          </p:nvSpPr>
          <p:spPr bwMode="auto">
            <a:xfrm>
              <a:off x="233363" y="32486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34851" name="Text Box 49"/>
          <p:cNvSpPr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2" name="Text Box 50"/>
          <p:cNvSpPr>
            <a:spLocks noChangeArrowheads="1"/>
          </p:cNvSpPr>
          <p:nvPr/>
        </p:nvSpPr>
        <p:spPr bwMode="auto">
          <a:xfrm>
            <a:off x="7388225" y="1557338"/>
            <a:ext cx="7270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6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3" name="Rectangle 51"/>
          <p:cNvSpPr>
            <a:spLocks noChangeArrowheads="1"/>
          </p:cNvSpPr>
          <p:nvPr/>
        </p:nvSpPr>
        <p:spPr bwMode="auto">
          <a:xfrm>
            <a:off x="107950" y="-20638"/>
            <a:ext cx="777240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注意指针变量的运算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4854" name="Text Box 52"/>
          <p:cNvSpPr>
            <a:spLocks noChangeArrowheads="1"/>
          </p:cNvSpPr>
          <p:nvPr/>
        </p:nvSpPr>
        <p:spPr bwMode="auto">
          <a:xfrm>
            <a:off x="1403350" y="4941888"/>
            <a:ext cx="6408738" cy="7080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如果将程序中的</a:t>
            </a:r>
            <a:r>
              <a:rPr lang="en-US" sz="2000" b="1">
                <a:solidFill>
                  <a:srgbClr val="0000FF"/>
                </a:solidFill>
                <a:sym typeface="Arial" pitchFamily="34" charset="0"/>
              </a:rPr>
              <a:t>y=(*--p)++;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改为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y=(*p++)++;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 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printf(“y=%d,*p=%d,a[1]=%d  ”,y,*p,a[1]);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的结果为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</a:t>
            </a:r>
            <a:endParaRPr lang="zh-CN" altLang="en-US"/>
          </a:p>
        </p:txBody>
      </p:sp>
      <p:sp>
        <p:nvSpPr>
          <p:cNvPr id="34855" name="AutoShape 53"/>
          <p:cNvSpPr>
            <a:spLocks noChangeArrowheads="1"/>
          </p:cNvSpPr>
          <p:nvPr/>
        </p:nvSpPr>
        <p:spPr bwMode="auto">
          <a:xfrm>
            <a:off x="468313" y="4868863"/>
            <a:ext cx="792162" cy="431800"/>
          </a:xfrm>
          <a:prstGeom prst="flowChartAlternateProcess">
            <a:avLst/>
          </a:prstGeom>
          <a:solidFill>
            <a:schemeClr val="hlink"/>
          </a:solidFill>
          <a:ln w="9525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华文行楷" pitchFamily="2" charset="-122"/>
              </a:rPr>
              <a:t>思考</a:t>
            </a:r>
            <a:endParaRPr lang="zh-CN" altLang="en-US"/>
          </a:p>
        </p:txBody>
      </p:sp>
      <p:sp>
        <p:nvSpPr>
          <p:cNvPr id="34856" name="Text Box 54"/>
          <p:cNvSpPr>
            <a:spLocks noChangeArrowheads="1"/>
          </p:cNvSpPr>
          <p:nvPr/>
        </p:nvSpPr>
        <p:spPr bwMode="auto">
          <a:xfrm>
            <a:off x="508000" y="5805488"/>
            <a:ext cx="2119313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y=8 ,*p=7, a[1]=9</a:t>
            </a:r>
            <a:endParaRPr lang="zh-CN" altLang="en-US"/>
          </a:p>
        </p:txBody>
      </p:sp>
      <p:grpSp>
        <p:nvGrpSpPr>
          <p:cNvPr id="34857" name="Group 5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4858" name="Text Box 5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4859" name="Freeform 5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0" name="矩形 2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，后自增</a:t>
            </a:r>
            <a:endParaRPr lang="zh-CN" altLang="en-US"/>
          </a:p>
        </p:txBody>
      </p:sp>
      <p:sp>
        <p:nvSpPr>
          <p:cNvPr id="34861" name="Text Box 54"/>
          <p:cNvSpPr>
            <a:spLocks noChangeArrowheads="1"/>
          </p:cNvSpPr>
          <p:nvPr/>
        </p:nvSpPr>
        <p:spPr bwMode="auto">
          <a:xfrm>
            <a:off x="2700338" y="5745163"/>
            <a:ext cx="6213475" cy="8620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y=(*p++)++=(*(p++))++;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 y = (*p)++; y = (*p); (*p)++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；</a:t>
            </a: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p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自增；</a:t>
            </a:r>
            <a:endParaRPr lang="en-US" sz="2000" b="1">
              <a:solidFill>
                <a:srgbClr val="A50021"/>
              </a:solidFill>
              <a:sym typeface="Arial" pitchFamily="34" charset="0"/>
            </a:endParaRPr>
          </a:p>
        </p:txBody>
      </p:sp>
      <p:sp>
        <p:nvSpPr>
          <p:cNvPr id="34862" name="矩形 3"/>
          <p:cNvSpPr>
            <a:spLocks noChangeArrowheads="1"/>
          </p:cNvSpPr>
          <p:nvPr/>
        </p:nvSpPr>
        <p:spPr bwMode="auto">
          <a:xfrm>
            <a:off x="827088" y="4005263"/>
            <a:ext cx="50577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y = (*--p)++ = (*(--p))++;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自减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y=(*p)++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(*p)++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 autoUpdateAnimBg="0"/>
      <p:bldP spid="34820" grpId="0" bldLvl="0" animBg="1" autoUpdateAnimBg="0"/>
      <p:bldP spid="34852" grpId="0" bldLvl="0" animBg="1" autoUpdateAnimBg="0"/>
      <p:bldP spid="34854" grpId="0" bldLvl="0" animBg="1" autoUpdateAnimBg="0"/>
      <p:bldP spid="34855" grpId="0" bldLvl="0" animBg="1" autoUpdateAnimBg="0"/>
      <p:bldP spid="34856" grpId="0" bldLvl="0" animBg="1" autoUpdateAnimBg="0"/>
      <p:bldP spid="34861" grpId="0" bldLvl="0" animBg="1" autoUpdateAnimBg="0"/>
      <p:bldP spid="3486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0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x;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t,*i,*j,*p,m=(n-1)/2;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一级指针变量与一维数组的关系</a:t>
            </a:r>
            <a: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B9E1CBA-1EBF-4169-8C39-B5FB66FD1DD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1988" name="Text Box 16"/>
          <p:cNvSpPr>
            <a:spLocks noChangeArrowheads="1"/>
          </p:cNvSpPr>
          <p:nvPr/>
        </p:nvSpPr>
        <p:spPr bwMode="auto">
          <a:xfrm>
            <a:off x="411162" y="908825"/>
            <a:ext cx="5745163" cy="378565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回顾一维数组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sym typeface="Arial" pitchFamily="34" charset="0"/>
              </a:rPr>
              <a:t> a[10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];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数组的首地址，即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a[0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的地址；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是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地址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常量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*p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指针变量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</a:t>
            </a:r>
            <a:endParaRPr lang="en-US" altLang="zh-CN" sz="2000" dirty="0" smtClean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a; 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或者</a:t>
            </a:r>
            <a:endParaRPr lang="en-US" altLang="zh-CN" sz="2000" dirty="0" smtClean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&amp;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];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</p:txBody>
      </p:sp>
      <p:sp>
        <p:nvSpPr>
          <p:cNvPr id="42003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指针与二维数组</a:t>
            </a:r>
            <a:endParaRPr lang="zh-CN" altLang="en-US"/>
          </a:p>
        </p:txBody>
      </p: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2005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2006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9" name="Text Box 29"/>
          <p:cNvSpPr>
            <a:spLocks noChangeArrowheads="1"/>
          </p:cNvSpPr>
          <p:nvPr/>
        </p:nvSpPr>
        <p:spPr bwMode="auto">
          <a:xfrm>
            <a:off x="6434883" y="3429000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a+i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" name="Rectangle 113"/>
          <p:cNvSpPr>
            <a:spLocks/>
          </p:cNvSpPr>
          <p:nvPr/>
        </p:nvSpPr>
        <p:spPr bwMode="auto">
          <a:xfrm>
            <a:off x="382866" y="4746665"/>
            <a:ext cx="5773459" cy="120251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6600"/>
                </a:solidFill>
                <a:sym typeface="Arial" pitchFamily="34" charset="0"/>
              </a:rPr>
              <a:t>数组元素的引用</a:t>
            </a:r>
            <a:endParaRPr lang="en-US" dirty="0" smtClean="0">
              <a:solidFill>
                <a:srgbClr val="336600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a[</a:t>
            </a:r>
            <a:r>
              <a:rPr lang="en-US" dirty="0" err="1" smtClean="0">
                <a:solidFill>
                  <a:srgbClr val="3366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]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p[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]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*(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p+i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)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*(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a+i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49715" y="979488"/>
            <a:ext cx="2029148" cy="3711576"/>
            <a:chOff x="6649715" y="979488"/>
            <a:chExt cx="2029148" cy="3711576"/>
          </a:xfrm>
        </p:grpSpPr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7354888" y="1339851"/>
              <a:ext cx="1323975" cy="335121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1991" name="Line 19"/>
            <p:cNvSpPr>
              <a:spLocks noChangeShapeType="1"/>
            </p:cNvSpPr>
            <p:nvPr/>
          </p:nvSpPr>
          <p:spPr bwMode="auto">
            <a:xfrm>
              <a:off x="7354888" y="165735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20"/>
            <p:cNvSpPr>
              <a:spLocks noChangeShapeType="1"/>
            </p:cNvSpPr>
            <p:nvPr/>
          </p:nvSpPr>
          <p:spPr bwMode="auto">
            <a:xfrm>
              <a:off x="7354888" y="199390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21"/>
            <p:cNvSpPr>
              <a:spLocks noChangeShapeType="1"/>
            </p:cNvSpPr>
            <p:nvPr/>
          </p:nvSpPr>
          <p:spPr bwMode="auto">
            <a:xfrm>
              <a:off x="7354888" y="233203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7354888" y="266858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7354888" y="3006726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7354888" y="3344863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7354888" y="3681413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6"/>
            <p:cNvSpPr>
              <a:spLocks noChangeShapeType="1"/>
            </p:cNvSpPr>
            <p:nvPr/>
          </p:nvSpPr>
          <p:spPr bwMode="auto">
            <a:xfrm>
              <a:off x="7354888" y="401955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7354888" y="435768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7090569" y="1469895"/>
              <a:ext cx="264319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29"/>
            <p:cNvSpPr>
              <a:spLocks noChangeArrowheads="1"/>
            </p:cNvSpPr>
            <p:nvPr/>
          </p:nvSpPr>
          <p:spPr bwMode="auto">
            <a:xfrm>
              <a:off x="6649715" y="1196845"/>
              <a:ext cx="298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 dirty="0"/>
            </a:p>
          </p:txBody>
        </p:sp>
        <p:sp>
          <p:nvSpPr>
            <p:cNvPr id="42002" name="Text Box 30"/>
            <p:cNvSpPr>
              <a:spLocks noChangeArrowheads="1"/>
            </p:cNvSpPr>
            <p:nvPr/>
          </p:nvSpPr>
          <p:spPr bwMode="auto">
            <a:xfrm>
              <a:off x="7281863" y="979488"/>
              <a:ext cx="1192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007A77"/>
                  </a:solidFill>
                  <a:sym typeface="Arial" pitchFamily="34" charset="0"/>
                </a:rPr>
                <a:t>int</a:t>
              </a:r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en-US" sz="2000" dirty="0" smtClean="0">
                  <a:solidFill>
                    <a:srgbClr val="007A77"/>
                  </a:solidFill>
                  <a:sym typeface="Arial" pitchFamily="34" charset="0"/>
                </a:rPr>
                <a:t>a[10</a:t>
              </a:r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];</a:t>
              </a:r>
              <a:endParaRPr lang="zh-CN" altLang="en-US" dirty="0"/>
            </a:p>
          </p:txBody>
        </p:sp>
        <p:sp>
          <p:nvSpPr>
            <p:cNvPr id="42008" name="Line 28"/>
            <p:cNvSpPr>
              <a:spLocks noChangeShapeType="1"/>
            </p:cNvSpPr>
            <p:nvPr/>
          </p:nvSpPr>
          <p:spPr bwMode="auto">
            <a:xfrm>
              <a:off x="7039903" y="3844925"/>
              <a:ext cx="26828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7092175" y="1593819"/>
              <a:ext cx="264319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9"/>
            <p:cNvSpPr>
              <a:spLocks noChangeArrowheads="1"/>
            </p:cNvSpPr>
            <p:nvPr/>
          </p:nvSpPr>
          <p:spPr bwMode="auto">
            <a:xfrm>
              <a:off x="6660145" y="141286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477668"/>
            <a:ext cx="6869113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smtClean="0">
                <a:solidFill>
                  <a:schemeClr val="tx2"/>
                </a:solidFill>
                <a:sym typeface="Arial" pitchFamily="34" charset="0"/>
              </a:rPr>
              <a:t>维数组为形参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  </a:t>
            </a:r>
          </a:p>
          <a:p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 *a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a,3,4);</a:t>
            </a:r>
            <a:endParaRPr lang="zh-CN" altLang="en-US" b="1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420938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int  i;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2884488"/>
            <a:ext cx="3543300" cy="400050"/>
            <a:chOff x="0" y="0"/>
            <a:chExt cx="2232" cy="252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2" y="0"/>
              <a:ext cx="1" cy="252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644900"/>
            <a:ext cx="3829050" cy="419100"/>
            <a:chOff x="0" y="0"/>
            <a:chExt cx="2412" cy="26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0"/>
              <a:ext cx="1" cy="26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476795"/>
            <a:ext cx="7048500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a,int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等效 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由于参数说明为一维数组，因此下面语句会出错。 </a:t>
            </a:r>
          </a:p>
          <a:p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][j]); // Error: subscripted value is neither array nor pointer 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一维数组与二维数组的关系，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  --&gt; 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][j]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n”,string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{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(string[0]);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 dirty="0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5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 dirty="0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915988" y="663575"/>
            <a:ext cx="6162675" cy="1225550"/>
          </a:xfrm>
          <a:prstGeom prst="wedgeRectCallout">
            <a:avLst>
              <a:gd name="adj1" fmla="val -3560"/>
              <a:gd name="adj2" fmla="val 105694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char  *string;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string=“I love China!”;</a:t>
            </a:r>
            <a:endParaRPr lang="zh-CN" altLang="en-US"/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590800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00"/>
            <a:ext cx="4806950" cy="40957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printf("string_a=%s\n 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copy_string(a,b);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printf("\nstring_a=%s\nstring_b=%s\n",a,b);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sym typeface="Comic Sans MS" pitchFamily="66" charset="0"/>
              </a:rPr>
              <a:t>作业：</a:t>
            </a:r>
            <a:endParaRPr lang="en-US" altLang="zh-CN" sz="2800" b="1" dirty="0" smtClean="0">
              <a:solidFill>
                <a:srgbClr val="9900FF"/>
              </a:solidFill>
              <a:sym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chemeClr val="accent2"/>
                </a:solidFill>
                <a:ea typeface="隶书" pitchFamily="49" charset="-122"/>
              </a:rPr>
              <a:t>地址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0" name="Line 53"/>
          <p:cNvSpPr>
            <a:spLocks noChangeShapeType="1"/>
          </p:cNvSpPr>
          <p:nvPr/>
        </p:nvSpPr>
        <p:spPr bwMode="auto">
          <a:xfrm flipH="1">
            <a:off x="571500" y="4357688"/>
            <a:ext cx="1485900" cy="1587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1" name="Line 54"/>
          <p:cNvSpPr>
            <a:spLocks noChangeShapeType="1"/>
          </p:cNvSpPr>
          <p:nvPr/>
        </p:nvSpPr>
        <p:spPr bwMode="auto">
          <a:xfrm flipV="1">
            <a:off x="550863" y="2786063"/>
            <a:ext cx="1587" cy="1571625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0" grpId="0" animBg="1"/>
      <p:bldP spid="12331" grpId="0" animBg="1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i,k; int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i_pointer = 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     k=*i_pointer;       </a:t>
            </a:r>
            <a:endParaRPr lang="en-US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Pages>0</Pages>
  <Words>5232</Words>
  <Characters>0</Characters>
  <Application>Microsoft Office PowerPoint</Application>
  <DocSecurity>0</DocSecurity>
  <PresentationFormat>全屏显示(4:3)</PresentationFormat>
  <Lines>0</Lines>
  <Paragraphs>1282</Paragraphs>
  <Slides>47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Dun</cp:lastModifiedBy>
  <cp:revision>335</cp:revision>
  <dcterms:created xsi:type="dcterms:W3CDTF">2003-07-10T12:35:00Z</dcterms:created>
  <dcterms:modified xsi:type="dcterms:W3CDTF">2015-12-16T03:38:31Z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