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335" r:id="rId2"/>
    <p:sldId id="336" r:id="rId3"/>
    <p:sldId id="337" r:id="rId4"/>
    <p:sldId id="340" r:id="rId5"/>
    <p:sldId id="344" r:id="rId6"/>
    <p:sldId id="341" r:id="rId7"/>
    <p:sldId id="342" r:id="rId8"/>
    <p:sldId id="343" r:id="rId9"/>
    <p:sldId id="339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1" r:id="rId26"/>
    <p:sldId id="362" r:id="rId27"/>
    <p:sldId id="363" r:id="rId28"/>
    <p:sldId id="364" r:id="rId29"/>
    <p:sldId id="365" r:id="rId30"/>
    <p:sldId id="366" r:id="rId31"/>
    <p:sldId id="360" r:id="rId32"/>
    <p:sldId id="367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94" autoAdjust="0"/>
    <p:restoredTop sz="94752" autoAdjust="0"/>
  </p:normalViewPr>
  <p:slideViewPr>
    <p:cSldViewPr>
      <p:cViewPr varScale="1">
        <p:scale>
          <a:sx n="65" d="100"/>
          <a:sy n="65" d="100"/>
        </p:scale>
        <p:origin x="-103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9" name="Picture 19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20" descr="截图0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1493838"/>
            <a:ext cx="2159000" cy="50387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493838"/>
            <a:ext cx="6329363" cy="50387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23850" y="1493838"/>
            <a:ext cx="8640763" cy="5038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63683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028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033" name="Picture 10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Picture 11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5" name="Picture 12" descr="截图00"/>
            <p:cNvPicPr>
              <a:picLocks noChangeAspect="1" noChangeArrowheads="1"/>
            </p:cNvPicPr>
            <p:nvPr/>
          </p:nvPicPr>
          <p:blipFill>
            <a:blip r:embed="rId14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29" name="Group 13"/>
          <p:cNvGrpSpPr>
            <a:grpSpLocks/>
          </p:cNvGrpSpPr>
          <p:nvPr/>
        </p:nvGrpSpPr>
        <p:grpSpPr bwMode="auto">
          <a:xfrm>
            <a:off x="-20638" y="6516688"/>
            <a:ext cx="9144001" cy="368300"/>
            <a:chOff x="0" y="4105"/>
            <a:chExt cx="5760" cy="232"/>
          </a:xfrm>
        </p:grpSpPr>
        <p:pic>
          <p:nvPicPr>
            <p:cNvPr id="1031" name="Picture 14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 r="50293"/>
            <a:stretch>
              <a:fillRect/>
            </a:stretch>
          </p:blipFill>
          <p:spPr bwMode="auto">
            <a:xfrm>
              <a:off x="0" y="4105"/>
              <a:ext cx="19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2" name="Picture 15" descr="截图01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882" y="4105"/>
              <a:ext cx="387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5008" y="6510338"/>
            <a:ext cx="3408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厚德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求真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 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砺学 </a:t>
            </a:r>
            <a:r>
              <a:rPr lang="en-US" altLang="zh-CN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·</a:t>
            </a:r>
            <a:r>
              <a:rPr lang="zh-CN" altLang="en-US" sz="1200" b="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笃行</a:t>
            </a:r>
            <a:endParaRPr lang="zh-CN" altLang="en-US" sz="1200" b="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file:///F:\xidian\2015&#22791;&#35838;\C&#35821;&#35328;\C-Repositories\Garage_mfc\Garage_dialog\GarageDoorState.vsd\Drawing\~BaseState\&#27700;&#24179;&#25552;&#31034;&#26694;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file:///F:\xidian\2015&#22791;&#35838;\C&#35821;&#35328;\C-Repositories\Garage_mfc\Garage_dialog\GarageDoorState.vsd\Drawing\~BaseState\&#30697;&#24418;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dirty="0" smtClean="0"/>
              <a:t>状态和状态机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States and State Machines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段</a:t>
            </a:r>
            <a:r>
              <a:rPr lang="zh-CN" altLang="en-US" sz="240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407639"/>
            <a:ext cx="29622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05064"/>
            <a:ext cx="2971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标注 3"/>
          <p:cNvSpPr/>
          <p:nvPr/>
        </p:nvSpPr>
        <p:spPr>
          <a:xfrm>
            <a:off x="2843808" y="2827039"/>
            <a:ext cx="1418692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1352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状态机程序设计示例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136904" cy="7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smtClean="0"/>
              <a:t>States in a Garage Door</a:t>
            </a:r>
            <a:endParaRPr lang="zh-CN" altLang="en-US" sz="2400" dirty="0"/>
          </a:p>
        </p:txBody>
      </p:sp>
      <p:sp>
        <p:nvSpPr>
          <p:cNvPr id="4" name="矩形标注 3"/>
          <p:cNvSpPr/>
          <p:nvPr/>
        </p:nvSpPr>
        <p:spPr>
          <a:xfrm>
            <a:off x="2699792" y="2827039"/>
            <a:ext cx="1562708" cy="432048"/>
          </a:xfrm>
          <a:prstGeom prst="wedgeRectCallout">
            <a:avLst>
              <a:gd name="adj1" fmla="val 82511"/>
              <a:gd name="adj2" fmla="val 10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DoorOpening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262500" y="5445224"/>
            <a:ext cx="1418692" cy="432048"/>
          </a:xfrm>
          <a:prstGeom prst="wedgeRectCallout">
            <a:avLst>
              <a:gd name="adj1" fmla="val -98455"/>
              <a:gd name="adj2" fmla="val 73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DoorClosing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83" y="2243907"/>
            <a:ext cx="3228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85" y="3861048"/>
            <a:ext cx="3200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248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在程序中描述状态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42784"/>
            <a:ext cx="3096344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GarageLib.h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#</a:t>
            </a:r>
            <a:r>
              <a:rPr lang="en-US" altLang="zh-CN" dirty="0"/>
              <a:t>define </a:t>
            </a:r>
            <a:r>
              <a:rPr lang="en-US" altLang="zh-CN" dirty="0" err="1"/>
              <a:t>DoorClosed</a:t>
            </a:r>
            <a:r>
              <a:rPr lang="en-US" altLang="zh-CN" dirty="0"/>
              <a:t> </a:t>
            </a:r>
            <a:r>
              <a:rPr lang="en-US" altLang="zh-CN" dirty="0" smtClean="0"/>
              <a:t>  1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DoorOpening</a:t>
            </a:r>
            <a:r>
              <a:rPr lang="en-US" altLang="zh-CN" dirty="0"/>
              <a:t> 2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DoorOpen</a:t>
            </a:r>
            <a:r>
              <a:rPr lang="en-US" altLang="zh-CN" dirty="0"/>
              <a:t> </a:t>
            </a:r>
            <a:r>
              <a:rPr lang="en-US" altLang="zh-CN" dirty="0" smtClean="0"/>
              <a:t>     3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#define </a:t>
            </a:r>
            <a:r>
              <a:rPr lang="en-US" altLang="zh-CN" dirty="0" err="1"/>
              <a:t>DoorClosing</a:t>
            </a:r>
            <a:r>
              <a:rPr lang="en-US" altLang="zh-CN" dirty="0"/>
              <a:t> </a:t>
            </a:r>
            <a:r>
              <a:rPr lang="en-US" altLang="zh-CN" dirty="0" smtClean="0"/>
              <a:t>  4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1242040"/>
            <a:ext cx="5616624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garage.c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#include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 smtClean="0"/>
              <a:t>200ms)</a:t>
            </a:r>
            <a:r>
              <a:rPr lang="zh-CN" altLang="en-US" dirty="0" smtClean="0"/>
              <a:t>被调用一次，采集系统的运行状态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44748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状态函数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1242040"/>
            <a:ext cx="3600400" cy="3000821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*state)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指针类型的状态参数，是地址传递，即“双向”传递。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使得在函数中由于发生某种事件</a:t>
            </a:r>
            <a:r>
              <a:rPr lang="en-US" altLang="zh-CN" dirty="0" smtClean="0"/>
              <a:t>(Event)</a:t>
            </a:r>
            <a:r>
              <a:rPr lang="zh-CN" altLang="en-US" dirty="0" smtClean="0"/>
              <a:t>或</a:t>
            </a:r>
            <a:r>
              <a:rPr lang="zh-CN" altLang="en-US" kern="0" dirty="0" smtClean="0">
                <a:latin typeface="Times New Roman" pitchFamily="18" charset="0"/>
              </a:rPr>
              <a:t>转换</a:t>
            </a:r>
            <a:r>
              <a:rPr lang="en-US" altLang="zh-CN" kern="0" dirty="0" smtClean="0">
                <a:latin typeface="Times New Roman" pitchFamily="18" charset="0"/>
              </a:rPr>
              <a:t>(Transition)</a:t>
            </a:r>
            <a:r>
              <a:rPr lang="zh-CN" altLang="en-US" kern="0" dirty="0" smtClean="0">
                <a:latin typeface="Times New Roman" pitchFamily="18" charset="0"/>
              </a:rPr>
              <a:t>而引起的状态改变，反映到函数外，即改变实参的值。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7504" y="1242040"/>
            <a:ext cx="4752528" cy="493981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#</a:t>
            </a:r>
            <a:r>
              <a:rPr lang="en-US" altLang="zh-CN" dirty="0"/>
              <a:t>include "</a:t>
            </a:r>
            <a:r>
              <a:rPr lang="en-US" altLang="zh-CN" dirty="0" err="1" smtClean="0"/>
              <a:t>GarageLib.h</a:t>
            </a:r>
            <a:r>
              <a:rPr lang="en-US" altLang="zh-CN" dirty="0" smtClean="0"/>
              <a:t>“</a:t>
            </a:r>
          </a:p>
          <a:p>
            <a:r>
              <a:rPr lang="en-US" altLang="zh-CN" dirty="0" smtClean="0"/>
              <a:t>// </a:t>
            </a:r>
            <a:r>
              <a:rPr lang="zh-CN" altLang="en-US" dirty="0" smtClean="0"/>
              <a:t>每隔一定时间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如，</a:t>
            </a:r>
            <a:r>
              <a:rPr lang="en-US" altLang="zh-CN" dirty="0"/>
              <a:t>1</a:t>
            </a:r>
            <a:r>
              <a:rPr lang="en-US" altLang="zh-CN" dirty="0" smtClean="0"/>
              <a:t>00ms)</a:t>
            </a:r>
            <a:r>
              <a:rPr lang="zh-CN" altLang="en-US" dirty="0" smtClean="0"/>
              <a:t>被调用一次，</a:t>
            </a:r>
            <a:endParaRPr lang="en-US" altLang="zh-CN" dirty="0" smtClean="0"/>
          </a:p>
          <a:p>
            <a:r>
              <a:rPr lang="zh-CN" altLang="en-US" dirty="0" smtClean="0"/>
              <a:t>采集系统的运行状态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StateDoorOpening</a:t>
            </a:r>
            <a:r>
              <a:rPr lang="en-US" altLang="zh-CN" dirty="0" smtClean="0"/>
              <a:t>(state);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DoorClosing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StateDoorClosing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DoorOpen</a:t>
            </a:r>
            <a:r>
              <a:rPr lang="en-US" altLang="zh-CN" dirty="0" smtClean="0"/>
              <a:t>: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StateDoorOpen</a:t>
            </a:r>
            <a:r>
              <a:rPr lang="en-US" altLang="zh-CN" dirty="0" smtClean="0"/>
              <a:t>(state);  break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999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91045"/>
            <a:ext cx="5119381" cy="444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/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8334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070" y="1629306"/>
            <a:ext cx="6402869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20486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90620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en-US" altLang="zh-CN" dirty="0" err="1" smtClean="0">
                <a:sym typeface="Wingdings" panose="05000000000000000000" pitchFamily="2" charset="2"/>
              </a:rPr>
              <a:t>DoorOpening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smtClean="0"/>
              <a:t>state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4608512" cy="341632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04864"/>
            <a:ext cx="3672781" cy="207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773579"/>
              </p:ext>
            </p:extLst>
          </p:nvPr>
        </p:nvGraphicFramePr>
        <p:xfrm>
          <a:off x="4879943" y="2696344"/>
          <a:ext cx="2068321" cy="51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Visio" r:id="rId4" imgW="1830313" imgH="456553" progId="Visio.Drawing.11">
                  <p:link updateAutomatic="1"/>
                </p:oleObj>
              </mc:Choice>
              <mc:Fallback>
                <p:oleObj name="Visio" r:id="rId4" imgW="1830313" imgH="4565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9943" y="2696344"/>
                        <a:ext cx="2068321" cy="516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48064" y="4653136"/>
            <a:ext cx="3744416" cy="7078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事件</a:t>
            </a:r>
            <a:r>
              <a:rPr lang="en-US" altLang="zh-CN" sz="2000" dirty="0" smtClean="0"/>
              <a:t>(Event)</a:t>
            </a:r>
            <a:r>
              <a:rPr lang="zh-CN" altLang="en-US" sz="2000" dirty="0" smtClean="0"/>
              <a:t>，转换</a:t>
            </a:r>
            <a:r>
              <a:rPr lang="en-US" altLang="zh-CN" sz="2000" dirty="0" smtClean="0"/>
              <a:t>(Transition)</a:t>
            </a:r>
          </a:p>
          <a:p>
            <a:r>
              <a:rPr lang="zh-CN" altLang="en-US" sz="2000" dirty="0" smtClean="0"/>
              <a:t>导致状态的改变。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777060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定期采集系统的运行状态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1829430"/>
            <a:ext cx="4320480" cy="3831818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State Function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StateDoorClosed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if (</a:t>
            </a:r>
            <a:r>
              <a:rPr lang="en-US" altLang="zh-CN" dirty="0" err="1" smtClean="0"/>
              <a:t>WasButtonPressed</a:t>
            </a:r>
            <a:r>
              <a:rPr lang="en-US" altLang="zh-CN" dirty="0" smtClean="0"/>
              <a:t>() )  </a:t>
            </a:r>
            <a:r>
              <a:rPr lang="en-US" altLang="zh-CN" dirty="0" smtClean="0">
                <a:solidFill>
                  <a:schemeClr val="tx2"/>
                </a:solidFill>
              </a:rPr>
              <a:t>// Event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{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</a:t>
            </a:r>
            <a:r>
              <a:rPr lang="en-US" altLang="zh-CN" dirty="0" err="1" smtClean="0"/>
              <a:t>SetMotorPower</a:t>
            </a:r>
            <a:r>
              <a:rPr lang="en-US" altLang="zh-CN" dirty="0" smtClean="0"/>
              <a:t>(1);  </a:t>
            </a:r>
            <a:r>
              <a:rPr lang="en-US" altLang="zh-CN" dirty="0" smtClean="0">
                <a:solidFill>
                  <a:schemeClr val="tx2"/>
                </a:solidFill>
              </a:rPr>
              <a:t>// Transition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  *</a:t>
            </a:r>
            <a:r>
              <a:rPr lang="en-US" altLang="zh-CN" dirty="0"/>
              <a:t>state = </a:t>
            </a:r>
            <a:r>
              <a:rPr lang="en-US" altLang="zh-CN" dirty="0" err="1"/>
              <a:t>DoorOpening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}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818397"/>
            <a:ext cx="4248472" cy="355481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2"/>
                </a:solidFill>
              </a:rPr>
              <a:t>Control  Loop</a:t>
            </a:r>
          </a:p>
          <a:p>
            <a:r>
              <a:rPr lang="en-US" altLang="zh-CN" dirty="0" smtClean="0">
                <a:solidFill>
                  <a:schemeClr val="accent4"/>
                </a:solidFill>
              </a:rPr>
              <a:t>// </a:t>
            </a:r>
            <a:r>
              <a:rPr lang="zh-CN" altLang="en-US" dirty="0" smtClean="0">
                <a:solidFill>
                  <a:schemeClr val="accent4"/>
                </a:solidFill>
              </a:rPr>
              <a:t>每隔一定时间</a:t>
            </a:r>
            <a:r>
              <a:rPr lang="en-US" altLang="zh-CN" dirty="0" smtClean="0">
                <a:solidFill>
                  <a:schemeClr val="accent4"/>
                </a:solidFill>
              </a:rPr>
              <a:t>(</a:t>
            </a:r>
            <a:r>
              <a:rPr lang="zh-CN" altLang="en-US" dirty="0" smtClean="0">
                <a:solidFill>
                  <a:schemeClr val="accent4"/>
                </a:solidFill>
              </a:rPr>
              <a:t>如，</a:t>
            </a:r>
            <a:r>
              <a:rPr lang="en-US" altLang="zh-CN" dirty="0">
                <a:solidFill>
                  <a:schemeClr val="accent4"/>
                </a:solidFill>
              </a:rPr>
              <a:t>1</a:t>
            </a:r>
            <a:r>
              <a:rPr lang="en-US" altLang="zh-CN" dirty="0" smtClean="0">
                <a:solidFill>
                  <a:schemeClr val="accent4"/>
                </a:solidFill>
              </a:rPr>
              <a:t>00ms)</a:t>
            </a:r>
            <a:r>
              <a:rPr lang="zh-CN" altLang="en-US" dirty="0" smtClean="0">
                <a:solidFill>
                  <a:schemeClr val="accent4"/>
                </a:solidFill>
              </a:rPr>
              <a:t>被调用一次，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r>
              <a:rPr lang="zh-CN" altLang="en-US" dirty="0" smtClean="0">
                <a:solidFill>
                  <a:schemeClr val="accent4"/>
                </a:solidFill>
              </a:rPr>
              <a:t>采集系统的运行状态</a:t>
            </a:r>
            <a:endParaRPr lang="en-US" altLang="zh-CN" dirty="0" smtClean="0">
              <a:solidFill>
                <a:schemeClr val="accent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IsGarageRunning</a:t>
            </a:r>
            <a:r>
              <a:rPr lang="en-US" altLang="zh-CN" dirty="0" smtClean="0"/>
              <a:t>()) </a:t>
            </a:r>
            <a:r>
              <a:rPr lang="zh-CN" altLang="en-US" dirty="0" smtClean="0"/>
              <a:t>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 err="1" smtClean="0"/>
              <a:t>DoorClosed</a:t>
            </a:r>
            <a:r>
              <a:rPr lang="en-US" altLang="zh-CN" dirty="0" smtClean="0"/>
              <a:t>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</a:t>
            </a:r>
            <a:r>
              <a:rPr lang="en-US" altLang="zh-CN" dirty="0" err="1" smtClean="0"/>
              <a:t>StateDoorClosed</a:t>
            </a:r>
            <a:r>
              <a:rPr lang="en-US" altLang="zh-CN" dirty="0" smtClean="0"/>
              <a:t>(state);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break;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}</a:t>
            </a:r>
            <a:endParaRPr lang="en-US" altLang="zh-CN" dirty="0"/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3510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548680"/>
            <a:ext cx="8612188" cy="998538"/>
          </a:xfrm>
        </p:spPr>
        <p:txBody>
          <a:bodyPr/>
          <a:lstStyle/>
          <a:p>
            <a:r>
              <a:rPr lang="zh-CN" altLang="en-US" dirty="0"/>
              <a:t>车库</a:t>
            </a:r>
            <a:r>
              <a:rPr lang="zh-CN" altLang="en-US" dirty="0" smtClean="0"/>
              <a:t>门状态机图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700213"/>
            <a:ext cx="6803327" cy="3240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448600"/>
              </p:ext>
            </p:extLst>
          </p:nvPr>
        </p:nvGraphicFramePr>
        <p:xfrm>
          <a:off x="942975" y="5229200"/>
          <a:ext cx="5735642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Visio" r:id="rId4" imgW="4370097" imgH="877953" progId="Visio.Drawing.11">
                  <p:link updateAutomatic="1"/>
                </p:oleObj>
              </mc:Choice>
              <mc:Fallback>
                <p:oleObj name="Visio" r:id="rId4" imgW="4370097" imgH="877953" progId="Visio.Drawing.11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975" y="5229200"/>
                        <a:ext cx="5735642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7836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zh-CN" altLang="en-US" sz="3200" dirty="0">
                <a:solidFill>
                  <a:schemeClr val="bg1"/>
                </a:solidFill>
              </a:rPr>
              <a:t>车库</a:t>
            </a:r>
            <a:r>
              <a:rPr lang="zh-CN" altLang="en-US" sz="3200" dirty="0" smtClean="0">
                <a:solidFill>
                  <a:schemeClr val="bg1"/>
                </a:solidFill>
              </a:rPr>
              <a:t>门状态机图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8" y="888454"/>
            <a:ext cx="878205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8700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9058"/>
            <a:ext cx="8640638" cy="208793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</a:rPr>
              <a:t>红绿灯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/>
              <a:t>            红绿灯运作的原理相当简单，从一开始绿灯，经过一段时间后，将变为黄灯， 再隔一会儿，就会变成红灯，如此不断反覆。</a:t>
            </a:r>
          </a:p>
        </p:txBody>
      </p:sp>
      <p:pic>
        <p:nvPicPr>
          <p:cNvPr id="4" name="Picture 4" descr="3LM@~%CM}{@KJK(HB(J9X]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19400"/>
            <a:ext cx="4572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58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15416"/>
            <a:ext cx="8612188" cy="998538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DoorClosing</a:t>
            </a:r>
            <a:r>
              <a:rPr lang="en-US" altLang="zh-CN" sz="3200" dirty="0" err="1" smtClean="0">
                <a:solidFill>
                  <a:schemeClr val="bg1"/>
                </a:solidFill>
                <a:sym typeface="Wingdings" panose="05000000000000000000" pitchFamily="2" charset="2"/>
              </a:rPr>
              <a:t>DoorOpening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6402868" cy="456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1304"/>
            <a:ext cx="2733675" cy="3733800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210879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528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6883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75938" y="1484784"/>
            <a:ext cx="42285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解决</a:t>
            </a:r>
            <a:r>
              <a:rPr lang="zh-CN" altLang="en-US" dirty="0" smtClean="0"/>
              <a:t>方案文件：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Garage_mfc.sln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两</a:t>
            </a:r>
            <a:r>
              <a:rPr lang="zh-CN" altLang="en-US" dirty="0" smtClean="0"/>
              <a:t>个项目</a:t>
            </a:r>
            <a:r>
              <a:rPr lang="en-US" altLang="zh-CN" dirty="0" smtClean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Garage_dialog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车库门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GarageLib.h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库函数说明</a:t>
            </a:r>
            <a:r>
              <a:rPr lang="en-US" altLang="zh-CN" dirty="0" smtClean="0"/>
              <a:t>garage.cpp 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/>
              <a:t>Elevator_dialog</a:t>
            </a:r>
            <a:r>
              <a:rPr lang="en-US" altLang="zh-CN" dirty="0" smtClean="0"/>
              <a:t> </a:t>
            </a:r>
            <a:r>
              <a:rPr lang="zh-CN" altLang="en-US" dirty="0" smtClean="0"/>
              <a:t>电梯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zh-CN" altLang="en-US" dirty="0" smtClean="0"/>
              <a:t>库函数说明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en-US" altLang="zh-CN" dirty="0" smtClean="0"/>
              <a:t>elevator.cpp</a:t>
            </a:r>
            <a:r>
              <a:rPr lang="zh-CN" altLang="en-US" dirty="0" smtClean="0"/>
              <a:t>状态机代码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460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04664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Microsoft Visual Studio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08" y="1234777"/>
            <a:ext cx="26289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411188"/>
            <a:ext cx="35750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80120"/>
            <a:ext cx="42195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9339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890824" y="4509120"/>
            <a:ext cx="1872208" cy="432048"/>
          </a:xfrm>
          <a:prstGeom prst="wedgeRoundRectCallout">
            <a:avLst>
              <a:gd name="adj1" fmla="val 55620"/>
              <a:gd name="adj2" fmla="val 1402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Open Door </a:t>
            </a:r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</a:t>
            </a:r>
            <a:r>
              <a:rPr lang="zh-CN" altLang="en-US" sz="2800" dirty="0" smtClean="0">
                <a:solidFill>
                  <a:schemeClr val="bg1"/>
                </a:solidFill>
              </a:rPr>
              <a:t>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315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/>
              <a:t>up</a:t>
            </a:r>
            <a:r>
              <a:rPr lang="zh-CN" altLang="en-US" dirty="0"/>
              <a:t>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/>
              <a:t>down</a:t>
            </a:r>
            <a:r>
              <a:rPr lang="zh-CN" altLang="en-US" dirty="0"/>
              <a:t>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450852"/>
            <a:ext cx="8136904" cy="336252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Idle</a:t>
            </a:r>
            <a:r>
              <a:rPr lang="zh-CN" altLang="en-US" dirty="0"/>
              <a:t>状态，电梯处于静止状态，等待相关事件的发生，从而走向下一个状态。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(S1)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事件。静态检测，目标楼层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IdleWhatFloorToGoTo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(S2)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事件。静态检测，目标楼层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IdleWhatFloorToGoTo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</a:t>
            </a:r>
            <a:r>
              <a:rPr lang="zh-CN" altLang="en-US" dirty="0" smtClean="0"/>
              <a:t>    一定</a:t>
            </a:r>
            <a:r>
              <a:rPr lang="zh-CN" altLang="en-US" dirty="0"/>
              <a:t>时间无动作，自动下降到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楼。</a:t>
            </a:r>
            <a:r>
              <a:rPr lang="en-US" altLang="zh-CN" dirty="0"/>
              <a:t>AutoTo1Floor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[</a:t>
            </a:r>
            <a:r>
              <a:rPr lang="zh-CN" altLang="en-US" dirty="0"/>
              <a:t>其它状态，取消此功能，</a:t>
            </a:r>
            <a:r>
              <a:rPr lang="en-US" altLang="zh-CN" dirty="0"/>
              <a:t>CancelTo1Floor()]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(S3) </a:t>
            </a:r>
            <a:r>
              <a:rPr lang="zh-CN" altLang="en-US" dirty="0"/>
              <a:t>检查</a:t>
            </a:r>
            <a:r>
              <a:rPr lang="en-US" altLang="zh-CN" dirty="0"/>
              <a:t>E1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事件，开门一定时间后自动</a:t>
            </a:r>
            <a:r>
              <a:rPr lang="zh-CN" altLang="en-US" dirty="0" smtClean="0"/>
              <a:t>关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GetOpenDoorLight</a:t>
            </a:r>
            <a:r>
              <a:rPr lang="en-US" altLang="zh-CN" dirty="0"/>
              <a:t>();</a:t>
            </a:r>
            <a:r>
              <a:rPr lang="en-US" altLang="zh-CN" dirty="0" err="1"/>
              <a:t>GetCallLight</a:t>
            </a:r>
            <a:r>
              <a:rPr lang="en-US" altLang="zh-CN" dirty="0"/>
              <a:t>();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(S4) </a:t>
            </a:r>
            <a:r>
              <a:rPr lang="zh-CN" altLang="en-US" dirty="0"/>
              <a:t>检查</a:t>
            </a:r>
            <a:r>
              <a:rPr lang="en-US" altLang="zh-CN" dirty="0"/>
              <a:t>E2</a:t>
            </a:r>
            <a:r>
              <a:rPr lang="zh-CN" altLang="en-US" dirty="0"/>
              <a:t>事件。</a:t>
            </a:r>
            <a:r>
              <a:rPr lang="en-US" altLang="zh-CN" dirty="0" err="1"/>
              <a:t>GetCloseDoorLight</a:t>
            </a:r>
            <a:r>
              <a:rPr lang="en-US" altLang="zh-CN" dirty="0" smtClean="0"/>
              <a:t>();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5667"/>
            <a:ext cx="4838700" cy="290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</a:t>
            </a:r>
            <a:r>
              <a:rPr lang="zh-CN" altLang="en-US" sz="2800" dirty="0" smtClean="0">
                <a:solidFill>
                  <a:schemeClr val="bg1"/>
                </a:solidFill>
              </a:rPr>
              <a:t>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476672"/>
            <a:ext cx="3750731" cy="25315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/>
              <a:t>up</a:t>
            </a:r>
            <a:r>
              <a:rPr lang="zh-CN" altLang="en-US" dirty="0"/>
              <a:t>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/>
              <a:t>down</a:t>
            </a:r>
            <a:r>
              <a:rPr lang="zh-CN" altLang="en-US" dirty="0"/>
              <a:t>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356992"/>
            <a:ext cx="8712968" cy="341632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</a:lvl1pPr>
          </a:lstStyle>
          <a:p>
            <a:r>
              <a:rPr lang="en-US" altLang="zh-CN" dirty="0" smtClean="0">
                <a:solidFill>
                  <a:srgbClr val="C00000"/>
                </a:solidFill>
              </a:rPr>
              <a:t>Moving</a:t>
            </a:r>
            <a:r>
              <a:rPr lang="zh-CN" altLang="en-US" dirty="0">
                <a:solidFill>
                  <a:srgbClr val="C00000"/>
                </a:solidFill>
              </a:rPr>
              <a:t>状态：</a:t>
            </a:r>
            <a:r>
              <a:rPr lang="en-US" altLang="zh-CN" dirty="0" err="1">
                <a:solidFill>
                  <a:srgbClr val="C00000"/>
                </a:solidFill>
              </a:rPr>
              <a:t>MovingUp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en-US" altLang="zh-CN" dirty="0" err="1">
                <a:solidFill>
                  <a:srgbClr val="C00000"/>
                </a:solidFill>
              </a:rPr>
              <a:t>MovingDown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Idle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/>
              <a:t>(S5)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事件。动态检测，目标楼层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GoingUpToFloor</a:t>
            </a:r>
            <a:r>
              <a:rPr lang="en-US" altLang="zh-CN" dirty="0"/>
              <a:t>();</a:t>
            </a:r>
            <a:endParaRPr lang="zh-CN" altLang="en-US" dirty="0"/>
          </a:p>
          <a:p>
            <a:r>
              <a:rPr lang="en-US" altLang="zh-CN" dirty="0"/>
              <a:t>(S6) </a:t>
            </a:r>
            <a:r>
              <a:rPr lang="zh-CN" altLang="en-US" dirty="0"/>
              <a:t>检查</a:t>
            </a:r>
            <a:r>
              <a:rPr lang="en-US" altLang="zh-CN" dirty="0"/>
              <a:t>E3</a:t>
            </a:r>
            <a:r>
              <a:rPr lang="zh-CN" altLang="en-US" dirty="0"/>
              <a:t>、</a:t>
            </a:r>
            <a:r>
              <a:rPr lang="en-US" altLang="zh-CN" dirty="0"/>
              <a:t>E4</a:t>
            </a:r>
            <a:r>
              <a:rPr lang="zh-CN" altLang="en-US" dirty="0"/>
              <a:t>、</a:t>
            </a:r>
            <a:r>
              <a:rPr lang="en-US" altLang="zh-CN" dirty="0"/>
              <a:t>E5</a:t>
            </a:r>
            <a:r>
              <a:rPr lang="zh-CN" altLang="en-US" dirty="0"/>
              <a:t>事件。动态检测，目标楼层</a:t>
            </a:r>
            <a:r>
              <a:rPr lang="en-US" altLang="zh-CN" dirty="0"/>
              <a:t>=</a:t>
            </a:r>
            <a:r>
              <a:rPr lang="en-US" altLang="zh-CN" dirty="0" err="1"/>
              <a:t>GoingDownToFloor</a:t>
            </a:r>
            <a:r>
              <a:rPr lang="en-US" altLang="zh-CN" dirty="0" smtClean="0"/>
              <a:t>();</a:t>
            </a:r>
            <a:endParaRPr lang="zh-CN" altLang="en-US" dirty="0" smtClean="0"/>
          </a:p>
          <a:p>
            <a:r>
              <a:rPr lang="en-US" altLang="zh-CN" dirty="0" err="1" smtClean="0">
                <a:solidFill>
                  <a:srgbClr val="C00000"/>
                </a:solidFill>
              </a:rPr>
              <a:t>DoorOpen</a:t>
            </a:r>
            <a:r>
              <a:rPr lang="zh-CN" altLang="en-US" dirty="0">
                <a:solidFill>
                  <a:srgbClr val="C00000"/>
                </a:solidFill>
              </a:rPr>
              <a:t>状态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C00000"/>
                </a:solidFill>
              </a:rPr>
              <a:t>电梯门打开 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err="1" smtClean="0">
                <a:solidFill>
                  <a:srgbClr val="C00000"/>
                </a:solidFill>
              </a:rPr>
              <a:t>DoorClosing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/>
              <a:t>(S7) </a:t>
            </a:r>
            <a:r>
              <a:rPr lang="zh-CN" altLang="en-US" dirty="0"/>
              <a:t>开门过程需要一定的时间，开门结束后，自动进入关门</a:t>
            </a:r>
            <a:r>
              <a:rPr lang="zh-CN" altLang="en-US" dirty="0" smtClean="0"/>
              <a:t>状态。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IsDoorOpen</a:t>
            </a:r>
            <a:r>
              <a:rPr lang="en-US" altLang="zh-CN" dirty="0" smtClean="0"/>
              <a:t>();     </a:t>
            </a:r>
            <a:r>
              <a:rPr lang="en-US" altLang="zh-CN" dirty="0" err="1" smtClean="0"/>
              <a:t>SetDoor</a:t>
            </a:r>
            <a:r>
              <a:rPr lang="en-US" altLang="zh-CN" dirty="0" smtClean="0"/>
              <a:t>();</a:t>
            </a:r>
            <a:endParaRPr lang="zh-CN" altLang="en-US" dirty="0"/>
          </a:p>
          <a:p>
            <a:r>
              <a:rPr lang="en-US" altLang="zh-CN" dirty="0" err="1">
                <a:solidFill>
                  <a:srgbClr val="C00000"/>
                </a:solidFill>
              </a:rPr>
              <a:t>DoorClosing</a:t>
            </a:r>
            <a:r>
              <a:rPr lang="zh-CN" altLang="en-US" dirty="0">
                <a:solidFill>
                  <a:srgbClr val="C00000"/>
                </a:solidFill>
              </a:rPr>
              <a:t>状态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C00000"/>
                </a:solidFill>
              </a:rPr>
              <a:t>正在关门 </a:t>
            </a:r>
            <a:r>
              <a:rPr lang="en-US" altLang="zh-CN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olidFill>
                  <a:srgbClr val="C00000"/>
                </a:solidFill>
              </a:rPr>
              <a:t>Idle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/>
              <a:t>(S8) </a:t>
            </a:r>
            <a:r>
              <a:rPr lang="zh-CN" altLang="en-US" dirty="0"/>
              <a:t>关门过程需要一定的时间，关门结束后，进入</a:t>
            </a:r>
            <a:r>
              <a:rPr lang="en-US" altLang="zh-CN" dirty="0"/>
              <a:t>Idle</a:t>
            </a:r>
            <a:r>
              <a:rPr lang="zh-CN" altLang="en-US" dirty="0" smtClean="0"/>
              <a:t>状态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1867"/>
            <a:ext cx="4838700" cy="290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8378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1" y="1055046"/>
            <a:ext cx="8287707" cy="21698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上述函数的四舍五入值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if(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fabs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GetFloor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() -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())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&lt;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Lib_FloorTolerance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) 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{  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到达</a:t>
            </a:r>
            <a:r>
              <a:rPr lang="en-US" altLang="zh-CN" dirty="0" err="1" smtClean="0">
                <a:solidFill>
                  <a:schemeClr val="tx2">
                    <a:lumMod val="50000"/>
                  </a:schemeClr>
                </a:solidFill>
              </a:rPr>
              <a:t>GetNearestFloor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</a:rPr>
              <a:t>层 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3212976"/>
            <a:ext cx="8280920" cy="336502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IdleWhatFloorToGoTo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*up</a:t>
            </a:r>
            <a:r>
              <a:rPr lang="en-US" altLang="zh-CN" dirty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floor; </a:t>
            </a:r>
            <a:r>
              <a:rPr lang="en-US" altLang="zh-CN" dirty="0" err="1">
                <a:solidFill>
                  <a:srgbClr val="C00000"/>
                </a:solidFill>
              </a:rPr>
              <a:t>bool</a:t>
            </a:r>
            <a:r>
              <a:rPr lang="en-US" altLang="zh-CN" dirty="0">
                <a:solidFill>
                  <a:srgbClr val="C00000"/>
                </a:solidFill>
              </a:rPr>
              <a:t> up;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floor </a:t>
            </a:r>
            <a:r>
              <a:rPr lang="en-US" altLang="zh-CN" dirty="0">
                <a:solidFill>
                  <a:srgbClr val="C00000"/>
                </a:solidFill>
              </a:rPr>
              <a:t>= </a:t>
            </a:r>
            <a:r>
              <a:rPr lang="en-US" altLang="zh-CN" dirty="0" err="1">
                <a:solidFill>
                  <a:srgbClr val="C00000"/>
                </a:solidFill>
              </a:rPr>
              <a:t>IdleWhatFloorToGoTo</a:t>
            </a:r>
            <a:r>
              <a:rPr lang="en-US" altLang="zh-CN" dirty="0">
                <a:solidFill>
                  <a:srgbClr val="C00000"/>
                </a:solidFill>
              </a:rPr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GoingUpToFloor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32656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</a:t>
            </a:r>
            <a:r>
              <a:rPr lang="en-US" altLang="zh-CN" dirty="0" smtClean="0"/>
              <a:t>--</a:t>
            </a:r>
            <a:r>
              <a:rPr lang="zh-CN" altLang="en-US" dirty="0" smtClean="0"/>
              <a:t>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9058"/>
            <a:ext cx="4895440" cy="4968254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B050"/>
                </a:solidFill>
              </a:rPr>
              <a:t>自动贩售机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000" dirty="0"/>
              <a:t>            假设有简单的一自动贩卖机贩售两类商品，一类售价</a:t>
            </a:r>
            <a:r>
              <a:rPr lang="en-US" altLang="zh-CN" sz="2000" dirty="0"/>
              <a:t>20</a:t>
            </a:r>
            <a:r>
              <a:rPr lang="zh-CN" altLang="en-US" sz="2000" dirty="0"/>
              <a:t>元，另一类售价</a:t>
            </a:r>
            <a:r>
              <a:rPr lang="en-US" altLang="zh-CN" sz="2000" dirty="0"/>
              <a:t>50</a:t>
            </a:r>
            <a:r>
              <a:rPr lang="zh-CN" altLang="en-US" sz="2000" dirty="0"/>
              <a:t>元。 如果该贩卖机只能辨识</a:t>
            </a:r>
            <a:r>
              <a:rPr lang="en-US" altLang="zh-CN" sz="2000" dirty="0"/>
              <a:t>10</a:t>
            </a:r>
            <a:r>
              <a:rPr lang="zh-CN" altLang="en-US" sz="2000" dirty="0"/>
              <a:t>元及</a:t>
            </a:r>
            <a:r>
              <a:rPr lang="en-US" altLang="zh-CN" sz="2000" dirty="0"/>
              <a:t>50</a:t>
            </a:r>
            <a:r>
              <a:rPr lang="zh-CN" altLang="en-US" sz="2000" dirty="0"/>
              <a:t>元硬币。 一开始机器处于</a:t>
            </a:r>
            <a:r>
              <a:rPr lang="en-US" altLang="zh-CN" sz="2000" dirty="0"/>
              <a:t>Hello</a:t>
            </a:r>
            <a:r>
              <a:rPr lang="zh-CN" altLang="en-US" sz="2000" dirty="0"/>
              <a:t>的状态，当投入</a:t>
            </a:r>
            <a:r>
              <a:rPr lang="en-US" altLang="zh-CN" sz="2000" dirty="0"/>
              <a:t>10</a:t>
            </a:r>
            <a:r>
              <a:rPr lang="zh-CN" altLang="en-US" sz="2000" dirty="0"/>
              <a:t>元时，机器会进入余额不足的状态，直到投入的金额大于</a:t>
            </a:r>
            <a:r>
              <a:rPr lang="en-US" altLang="zh-CN" sz="2000" dirty="0"/>
              <a:t>20</a:t>
            </a:r>
            <a:r>
              <a:rPr lang="zh-CN" altLang="en-US" sz="2000" dirty="0"/>
              <a:t>元为止。 如果一次投入</a:t>
            </a:r>
            <a:r>
              <a:rPr lang="en-US" altLang="zh-CN" sz="2000" dirty="0"/>
              <a:t>50</a:t>
            </a:r>
            <a:r>
              <a:rPr lang="zh-CN" altLang="en-US" sz="2000" dirty="0"/>
              <a:t>元，则可以选择所有的产品，否则就只能选择</a:t>
            </a:r>
            <a:r>
              <a:rPr lang="en-US" altLang="zh-CN" sz="2000" dirty="0"/>
              <a:t>20</a:t>
            </a:r>
            <a:r>
              <a:rPr lang="zh-CN" altLang="en-US" sz="2000" dirty="0"/>
              <a:t>元的产品。 完成选择后，将会卖出商品并且找回剩余的零钱，随后，机器又将返回初始的</a:t>
            </a:r>
            <a:r>
              <a:rPr lang="zh-CN" altLang="en-US" sz="2000" dirty="0" smtClean="0"/>
              <a:t>状态。 </a:t>
            </a:r>
            <a:endParaRPr lang="zh-CN" altLang="en-US" sz="2000" dirty="0"/>
          </a:p>
        </p:txBody>
      </p:sp>
      <p:pic>
        <p:nvPicPr>
          <p:cNvPr id="5" name="Picture 5" descr="$XU7UA`BLNOE01MF3S1P(Y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936" y="1491952"/>
            <a:ext cx="4249576" cy="474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89900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/>
              <a:t>("[%d]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/>
              <a:t>n",floor</a:t>
            </a:r>
            <a:r>
              <a:rPr lang="en-US" altLang="zh-CN" dirty="0"/>
              <a:t>);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8031485" cy="373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36296" y="868070"/>
            <a:ext cx="172819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7744" y="1407060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1340768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76362"/>
            <a:ext cx="194945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3395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课程设计要求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084655"/>
            <a:ext cx="8064896" cy="3831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三</a:t>
            </a:r>
            <a:r>
              <a:rPr lang="zh-CN" altLang="en-US" dirty="0"/>
              <a:t>层电梯状态机</a:t>
            </a:r>
            <a:r>
              <a:rPr lang="zh-CN" altLang="en-US" dirty="0" smtClean="0"/>
              <a:t>课程设计报告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状态机</a:t>
            </a:r>
            <a:r>
              <a:rPr lang="zh-CN" altLang="en-US" dirty="0" smtClean="0"/>
              <a:t>图。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状态函数流程图。</a:t>
            </a:r>
            <a:endParaRPr lang="en-US" altLang="zh-CN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状态机代码，注释清楚，结构简洁。</a:t>
            </a:r>
            <a:r>
              <a:rPr lang="en-US" altLang="zh-CN" dirty="0"/>
              <a:t>(</a:t>
            </a:r>
            <a:r>
              <a:rPr lang="zh-CN" altLang="en-US" dirty="0"/>
              <a:t>在</a:t>
            </a:r>
            <a:r>
              <a:rPr lang="en-US" altLang="zh-CN" dirty="0"/>
              <a:t>elevator.cpp</a:t>
            </a:r>
            <a:r>
              <a:rPr lang="zh-CN" altLang="en-US" dirty="0"/>
              <a:t>中完成</a:t>
            </a:r>
            <a:r>
              <a:rPr lang="en-US" altLang="zh-CN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dirty="0" smtClean="0"/>
              <a:t>运行测试，描述实现的功能及测试结果。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elevator.cpp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将上列两个文件压缩为一个文件，文件名：</a:t>
            </a:r>
            <a:r>
              <a:rPr lang="zh-CN" altLang="en-US" dirty="0"/>
              <a:t>学</a:t>
            </a:r>
            <a:r>
              <a:rPr lang="zh-CN" altLang="en-US" dirty="0" smtClean="0"/>
              <a:t>号姓名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rar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.zip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如果发现照抄现象，相关同学的成绩以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分计。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FontTx/>
              <a:buAutoNum type="arabicParenBoth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1265408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12114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275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状态（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itchFamily="18" charset="0"/>
              </a:rPr>
              <a:t>State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 smtClean="0">
                <a:latin typeface="Times New Roman" pitchFamily="18" charset="0"/>
              </a:rPr>
              <a:t>　指的是对象在其生命周期中的一种状况，处于某个特定状态中的对象必然会满足某些条件、执行某些动作或者是等待某些事件。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62" y="2478723"/>
            <a:ext cx="390119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状态名称，</a:t>
            </a:r>
            <a:r>
              <a:rPr lang="en-US" altLang="zh-CN" dirty="0"/>
              <a:t>Verbs with “</a:t>
            </a:r>
            <a:r>
              <a:rPr lang="en-US" altLang="zh-CN" dirty="0" err="1"/>
              <a:t>ing</a:t>
            </a:r>
            <a:r>
              <a:rPr lang="en-US" altLang="zh-CN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Waiting </a:t>
            </a:r>
            <a:r>
              <a:rPr lang="en-US" altLang="zh-CN" dirty="0"/>
              <a:t>for a </a:t>
            </a:r>
            <a:r>
              <a:rPr lang="en-US" altLang="zh-CN" dirty="0" err="1"/>
              <a:t>Keypress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Cellphone </a:t>
            </a:r>
            <a:r>
              <a:rPr lang="en-US" altLang="zh-CN" dirty="0"/>
              <a:t>is Dialing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Door Opening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0762" y="4365104"/>
            <a:ext cx="3901198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状态名称，</a:t>
            </a:r>
            <a:r>
              <a:rPr lang="en-US" altLang="zh-CN" dirty="0"/>
              <a:t>Statement of condition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Paper </a:t>
            </a:r>
            <a:r>
              <a:rPr lang="en-US" altLang="zh-CN" dirty="0"/>
              <a:t>Jammed</a:t>
            </a:r>
          </a:p>
          <a:p>
            <a:r>
              <a:rPr lang="en-US" altLang="zh-CN" dirty="0"/>
              <a:t>Battery is Below Limit</a:t>
            </a:r>
          </a:p>
          <a:p>
            <a:r>
              <a:rPr lang="en-US" altLang="zh-CN" dirty="0" smtClean="0"/>
              <a:t>Power </a:t>
            </a:r>
            <a:r>
              <a:rPr lang="en-US" altLang="zh-CN" dirty="0"/>
              <a:t>is On</a:t>
            </a:r>
          </a:p>
          <a:p>
            <a:r>
              <a:rPr lang="en-US" altLang="zh-CN" dirty="0"/>
              <a:t>Door Open</a:t>
            </a:r>
          </a:p>
          <a:p>
            <a:r>
              <a:rPr lang="en-US" altLang="zh-CN" dirty="0"/>
              <a:t>Door </a:t>
            </a:r>
            <a:r>
              <a:rPr lang="en-US" altLang="zh-CN" dirty="0" smtClean="0"/>
              <a:t>Opening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204864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标注 8"/>
          <p:cNvSpPr/>
          <p:nvPr/>
        </p:nvSpPr>
        <p:spPr>
          <a:xfrm>
            <a:off x="7092280" y="2204864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524328" y="2924944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645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事件（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Event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solidFill>
                  <a:schemeClr val="tx2"/>
                </a:solidFill>
                <a:latin typeface="Times New Roman" pitchFamily="18" charset="0"/>
              </a:rPr>
              <a:t>　</a:t>
            </a:r>
            <a:r>
              <a:rPr lang="zh-CN" altLang="en-US" sz="2400" kern="0" dirty="0">
                <a:latin typeface="Times New Roman" pitchFamily="18" charset="0"/>
              </a:rPr>
              <a:t>指的是在时间和空间上占有一定位置，并且对状态机来讲是有意义的那些事情。事件通常会引起状态的变迁，促使状态机从一种状态切换到另一种状态。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067944" y="5445224"/>
            <a:ext cx="864096" cy="288032"/>
          </a:xfrm>
          <a:prstGeom prst="wedgeRectCallout">
            <a:avLst>
              <a:gd name="adj1" fmla="val 69734"/>
              <a:gd name="adj2" fmla="val 1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转换（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Transition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　指的是两个状态之间的一种关系，表明对象将在第一个状态中执行一定的动作，并将在某个事件发生同时某个特定条件满足时进入第二个状态。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536676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标注 10"/>
          <p:cNvSpPr/>
          <p:nvPr/>
        </p:nvSpPr>
        <p:spPr>
          <a:xfrm>
            <a:off x="7092280" y="2536676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7524328" y="3256756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7956376" y="3904828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592692" y="2555894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995936" y="5445224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7668344" y="5517232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198214"/>
            <a:ext cx="8612188" cy="998538"/>
          </a:xfrm>
        </p:spPr>
        <p:txBody>
          <a:bodyPr/>
          <a:lstStyle/>
          <a:p>
            <a:r>
              <a:rPr lang="zh-CN" altLang="en-US" dirty="0" smtClean="0"/>
              <a:t>状态机基本概念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79512" y="1052736"/>
            <a:ext cx="889248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rgbClr val="000000"/>
                </a:solidFill>
                <a:latin typeface="+mj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rgbClr val="000000"/>
                </a:solidFill>
                <a:latin typeface="+mj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rgbClr val="000000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状态图（</a:t>
            </a:r>
            <a:r>
              <a:rPr lang="en-US" altLang="zh-CN" sz="2400" kern="0" dirty="0">
                <a:solidFill>
                  <a:schemeClr val="tx1"/>
                </a:solidFill>
                <a:latin typeface="Times New Roman" pitchFamily="18" charset="0"/>
              </a:rPr>
              <a:t>State Diagram</a:t>
            </a:r>
            <a:r>
              <a:rPr lang="zh-CN" altLang="en-US" sz="2400" kern="0" dirty="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lang="zh-CN" altLang="en-US" sz="2400" kern="0" dirty="0">
                <a:latin typeface="Times New Roman" pitchFamily="18" charset="0"/>
              </a:rPr>
              <a:t>用来描述一个特定的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对象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所有可能的状态</a:t>
            </a:r>
            <a:r>
              <a:rPr lang="en-US" altLang="zh-CN" sz="2400" kern="0" dirty="0">
                <a:latin typeface="Times New Roman" pitchFamily="18" charset="0"/>
              </a:rPr>
              <a:t>,</a:t>
            </a:r>
            <a:r>
              <a:rPr lang="zh-CN" altLang="en-US" sz="2400" kern="0" dirty="0">
                <a:latin typeface="Times New Roman" pitchFamily="18" charset="0"/>
              </a:rPr>
              <a:t>以及由于各种事件的发生而引起的状态之间的</a:t>
            </a:r>
            <a:r>
              <a:rPr lang="en-US" altLang="zh-CN" sz="2400" kern="0" dirty="0">
                <a:latin typeface="Times New Roman" pitchFamily="18" charset="0"/>
              </a:rPr>
              <a:t>(</a:t>
            </a:r>
            <a:r>
              <a:rPr lang="zh-CN" altLang="en-US" sz="2400" kern="0" dirty="0">
                <a:latin typeface="Times New Roman" pitchFamily="18" charset="0"/>
              </a:rPr>
              <a:t>转移</a:t>
            </a:r>
            <a:r>
              <a:rPr lang="en-US" altLang="zh-CN" sz="2400" kern="0" dirty="0">
                <a:latin typeface="Times New Roman" pitchFamily="18" charset="0"/>
              </a:rPr>
              <a:t>)</a:t>
            </a:r>
            <a:r>
              <a:rPr lang="zh-CN" altLang="en-US" sz="2400" kern="0" dirty="0">
                <a:latin typeface="Times New Roman" pitchFamily="18" charset="0"/>
              </a:rPr>
              <a:t>和变化</a:t>
            </a:r>
            <a:r>
              <a:rPr lang="zh-CN" altLang="en-US" sz="2400" kern="0" dirty="0" smtClean="0">
                <a:latin typeface="Times New Roman" pitchFamily="18" charset="0"/>
              </a:rPr>
              <a:t>。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1304420" cy="352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677" y="2348880"/>
            <a:ext cx="3031675" cy="370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标注 16"/>
          <p:cNvSpPr/>
          <p:nvPr/>
        </p:nvSpPr>
        <p:spPr>
          <a:xfrm>
            <a:off x="7092280" y="2348880"/>
            <a:ext cx="1368152" cy="288032"/>
          </a:xfrm>
          <a:prstGeom prst="wedgeRectCallout">
            <a:avLst>
              <a:gd name="adj1" fmla="val -67648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Initial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7524328" y="3068960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7956376" y="3717032"/>
            <a:ext cx="864096" cy="288032"/>
          </a:xfrm>
          <a:prstGeom prst="wedgeRectCallout">
            <a:avLst>
              <a:gd name="adj1" fmla="val -82215"/>
              <a:gd name="adj2" fmla="val -3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4592692" y="2368098"/>
            <a:ext cx="1275452" cy="288032"/>
          </a:xfrm>
          <a:prstGeom prst="wedgeRectCallout">
            <a:avLst>
              <a:gd name="adj1" fmla="val -1424"/>
              <a:gd name="adj2" fmla="val 1154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3995936" y="5257428"/>
            <a:ext cx="864096" cy="288032"/>
          </a:xfrm>
          <a:prstGeom prst="wedgeRectCallout">
            <a:avLst>
              <a:gd name="adj1" fmla="val 75161"/>
              <a:gd name="adj2" fmla="val -6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Event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7668344" y="5329436"/>
            <a:ext cx="1275452" cy="288032"/>
          </a:xfrm>
          <a:prstGeom prst="wedgeRectCallout">
            <a:avLst>
              <a:gd name="adj1" fmla="val -36351"/>
              <a:gd name="adj2" fmla="val -1084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Transition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72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状态机的应用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描述复杂的算法，表明算法内部的结构和流程，程序对象的执行顺序。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</a:rPr>
              <a:t>自动控制领域，嵌入式系统，控制系统的运行</a:t>
            </a:r>
            <a:r>
              <a:rPr lang="zh-CN" altLang="en-US" sz="2400" dirty="0" smtClean="0">
                <a:latin typeface="Times New Roman" pitchFamily="18" charset="0"/>
              </a:rPr>
              <a:t>状态</a:t>
            </a:r>
            <a:endParaRPr lang="en-US" altLang="zh-CN" sz="2400" dirty="0" smtClean="0">
              <a:latin typeface="Times New Roman" pitchFamily="18" charset="0"/>
            </a:endParaRP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Times New Roman" pitchFamily="18" charset="0"/>
              </a:rPr>
              <a:t>游戏引擎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游戏</a:t>
            </a:r>
            <a:r>
              <a:rPr lang="zh-CN" altLang="en-US" sz="2400" dirty="0">
                <a:latin typeface="Times New Roman" pitchFamily="18" charset="0"/>
              </a:rPr>
              <a:t>中的每个角色或者器件都有可能内嵌一个状态机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89561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2590</TotalTime>
  <Words>1737</Words>
  <Application>Microsoft Office PowerPoint</Application>
  <PresentationFormat>全屏显示(4:3)</PresentationFormat>
  <Paragraphs>289</Paragraphs>
  <Slides>32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5" baseType="lpstr">
      <vt:lpstr>myXidianCulture</vt:lpstr>
      <vt:lpstr>F:\xidian\2015备课\C语言\C-Repositories\Garage_mfc\Garage_dialog\GarageDoorState.vsd\Drawing\~BaseState\水平提示框</vt:lpstr>
      <vt:lpstr>F:\xidian\2015备课\C语言\C-Repositories\Garage_mfc\Garage_dialog\GarageDoorState.vsd\Drawing\~BaseState\矩形</vt:lpstr>
      <vt:lpstr>C语言课程设计 状态和状态机 States and State Machines</vt:lpstr>
      <vt:lpstr>状态机--例1</vt:lpstr>
      <vt:lpstr>状态机--例2</vt:lpstr>
      <vt:lpstr>状态机基本概念</vt:lpstr>
      <vt:lpstr>状态机基本概念</vt:lpstr>
      <vt:lpstr>状态机基本概念</vt:lpstr>
      <vt:lpstr>状态机基本概念</vt:lpstr>
      <vt:lpstr>状态机基本概念</vt:lpstr>
      <vt:lpstr>状态机的应用</vt:lpstr>
      <vt:lpstr>状态机程序设计示例</vt:lpstr>
      <vt:lpstr>状态机程序设计示例</vt:lpstr>
      <vt:lpstr>在程序中描述状态</vt:lpstr>
      <vt:lpstr>状态函数</vt:lpstr>
      <vt:lpstr>DoorClosed state</vt:lpstr>
      <vt:lpstr>DoorClosedDoorOpening state</vt:lpstr>
      <vt:lpstr>DoorClosedDoorOpening state</vt:lpstr>
      <vt:lpstr>定期采集系统的运行状态</vt:lpstr>
      <vt:lpstr>车库门状态机图</vt:lpstr>
      <vt:lpstr>车库门状态机图</vt:lpstr>
      <vt:lpstr>DoorClosingDoorOpening</vt:lpstr>
      <vt:lpstr>Microsoft Visual Studio</vt:lpstr>
      <vt:lpstr>Microsoft Visual Studio</vt:lpstr>
      <vt:lpstr>Microsoft Visual Studio</vt:lpstr>
      <vt:lpstr>三层电梯状态机仿真程序</vt:lpstr>
      <vt:lpstr>三层电梯状态机</vt:lpstr>
      <vt:lpstr>三层电梯状态机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三层电梯状态机仿真程序</vt:lpstr>
      <vt:lpstr>课程设计要求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Dun</cp:lastModifiedBy>
  <cp:revision>293</cp:revision>
  <dcterms:created xsi:type="dcterms:W3CDTF">2015-02-03T06:54:51Z</dcterms:created>
  <dcterms:modified xsi:type="dcterms:W3CDTF">2016-04-30T10:51:26Z</dcterms:modified>
</cp:coreProperties>
</file>