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4"/>
  </p:notesMasterIdLst>
  <p:sldIdLst>
    <p:sldId id="464" r:id="rId2"/>
    <p:sldId id="463" r:id="rId3"/>
    <p:sldId id="320" r:id="rId4"/>
    <p:sldId id="258" r:id="rId5"/>
    <p:sldId id="259" r:id="rId6"/>
    <p:sldId id="322" r:id="rId7"/>
    <p:sldId id="323" r:id="rId8"/>
    <p:sldId id="267" r:id="rId9"/>
    <p:sldId id="324" r:id="rId10"/>
    <p:sldId id="325" r:id="rId11"/>
    <p:sldId id="326" r:id="rId12"/>
    <p:sldId id="268" r:id="rId13"/>
    <p:sldId id="327" r:id="rId14"/>
    <p:sldId id="328" r:id="rId15"/>
    <p:sldId id="329" r:id="rId16"/>
    <p:sldId id="332" r:id="rId17"/>
    <p:sldId id="333" r:id="rId18"/>
    <p:sldId id="334" r:id="rId19"/>
    <p:sldId id="335" r:id="rId20"/>
    <p:sldId id="465" r:id="rId21"/>
    <p:sldId id="338" r:id="rId22"/>
    <p:sldId id="466" r:id="rId23"/>
    <p:sldId id="467" r:id="rId24"/>
    <p:sldId id="339" r:id="rId25"/>
    <p:sldId id="340" r:id="rId26"/>
    <p:sldId id="342" r:id="rId27"/>
    <p:sldId id="343" r:id="rId28"/>
    <p:sldId id="473" r:id="rId29"/>
    <p:sldId id="346" r:id="rId30"/>
    <p:sldId id="347" r:id="rId31"/>
    <p:sldId id="360" r:id="rId32"/>
    <p:sldId id="269" r:id="rId33"/>
    <p:sldId id="361" r:id="rId34"/>
    <p:sldId id="270" r:id="rId35"/>
    <p:sldId id="362" r:id="rId36"/>
    <p:sldId id="271" r:id="rId37"/>
    <p:sldId id="273" r:id="rId38"/>
    <p:sldId id="275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75" r:id="rId59"/>
    <p:sldId id="376" r:id="rId60"/>
    <p:sldId id="377" r:id="rId61"/>
    <p:sldId id="378" r:id="rId62"/>
    <p:sldId id="379" r:id="rId63"/>
    <p:sldId id="380" r:id="rId64"/>
    <p:sldId id="487" r:id="rId65"/>
    <p:sldId id="381" r:id="rId66"/>
    <p:sldId id="382" r:id="rId67"/>
    <p:sldId id="479" r:id="rId68"/>
    <p:sldId id="480" r:id="rId69"/>
    <p:sldId id="481" r:id="rId70"/>
    <p:sldId id="482" r:id="rId71"/>
    <p:sldId id="483" r:id="rId72"/>
    <p:sldId id="484" r:id="rId73"/>
    <p:sldId id="485" r:id="rId74"/>
    <p:sldId id="486" r:id="rId75"/>
    <p:sldId id="383" r:id="rId76"/>
    <p:sldId id="384" r:id="rId77"/>
    <p:sldId id="386" r:id="rId78"/>
    <p:sldId id="387" r:id="rId79"/>
    <p:sldId id="388" r:id="rId80"/>
    <p:sldId id="389" r:id="rId81"/>
    <p:sldId id="406" r:id="rId82"/>
    <p:sldId id="407" r:id="rId83"/>
    <p:sldId id="408" r:id="rId84"/>
    <p:sldId id="409" r:id="rId85"/>
    <p:sldId id="410" r:id="rId86"/>
    <p:sldId id="413" r:id="rId87"/>
    <p:sldId id="414" r:id="rId88"/>
    <p:sldId id="417" r:id="rId89"/>
    <p:sldId id="420" r:id="rId90"/>
    <p:sldId id="423" r:id="rId91"/>
    <p:sldId id="424" r:id="rId92"/>
    <p:sldId id="471" r:id="rId93"/>
    <p:sldId id="425" r:id="rId94"/>
    <p:sldId id="427" r:id="rId95"/>
    <p:sldId id="428" r:id="rId96"/>
    <p:sldId id="430" r:id="rId97"/>
    <p:sldId id="431" r:id="rId98"/>
    <p:sldId id="432" r:id="rId99"/>
    <p:sldId id="478" r:id="rId100"/>
    <p:sldId id="433" r:id="rId101"/>
    <p:sldId id="440" r:id="rId102"/>
    <p:sldId id="441" r:id="rId103"/>
    <p:sldId id="444" r:id="rId104"/>
    <p:sldId id="442" r:id="rId105"/>
    <p:sldId id="443" r:id="rId106"/>
    <p:sldId id="445" r:id="rId107"/>
    <p:sldId id="446" r:id="rId108"/>
    <p:sldId id="447" r:id="rId109"/>
    <p:sldId id="488" r:id="rId110"/>
    <p:sldId id="489" r:id="rId111"/>
    <p:sldId id="315" r:id="rId112"/>
    <p:sldId id="451" r:id="rId1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CC00"/>
    <a:srgbClr val="000000"/>
    <a:srgbClr val="33CC33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2" autoAdjust="0"/>
    <p:restoredTop sz="74335" autoAdjust="0"/>
  </p:normalViewPr>
  <p:slideViewPr>
    <p:cSldViewPr>
      <p:cViewPr>
        <p:scale>
          <a:sx n="75" d="100"/>
          <a:sy n="75" d="100"/>
        </p:scale>
        <p:origin x="-1056" y="10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02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75158"/>
    </p:cViewPr>
  </p:sorterViewPr>
  <p:notesViewPr>
    <p:cSldViewPr>
      <p:cViewPr varScale="1">
        <p:scale>
          <a:sx n="52" d="100"/>
          <a:sy n="52" d="100"/>
        </p:scale>
        <p:origin x="-2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DA3B1F-4C89-4399-8A0F-671877574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81558D5-E1F2-4C2A-94C5-BD1BF41401E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有效位与小数点位置无关，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3.14159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0.314159</a:t>
            </a:r>
            <a:r>
              <a:rPr lang="zh-CN" altLang="en-US" dirty="0" smtClean="0"/>
              <a:t>有效位都为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123456.789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位，与小数点位置无关。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计算机将浮点数分成两部分存储，一部分表示值，另外一部分用于存放缩放因子（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的幂）对值进行放大缩小，即移动小数点的位置。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在计算机内部是基于二进制的，一次缩放因子是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的幂，而不是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</a:p>
          <a:p>
            <a:pPr eaLnBrk="1" hangingPunct="1"/>
            <a:endParaRPr lang="en-US" altLang="zh-CN" baseline="30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一个实数有数值范围和有效位数的限制。实数的数值范围是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≤|x|≤3.4×10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，当小于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时按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，而大于</a:t>
            </a:r>
            <a:r>
              <a:rPr lang="en-US" altLang="zh-CN" dirty="0" smtClean="0"/>
              <a:t>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时则上溢，一个溢出的数是无意义的。实数仅有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位有效数字，超过七位的将是不精确的。如</a:t>
            </a:r>
            <a:r>
              <a:rPr lang="en-US" altLang="zh-CN" dirty="0" smtClean="0"/>
              <a:t>1.234 567 8</a:t>
            </a:r>
            <a:r>
              <a:rPr lang="zh-CN" altLang="en-US" dirty="0" smtClean="0"/>
              <a:t>，在计算机内仅保留为</a:t>
            </a:r>
            <a:r>
              <a:rPr lang="en-US" altLang="zh-CN" dirty="0" smtClean="0"/>
              <a:t>1.234 567</a:t>
            </a:r>
            <a:r>
              <a:rPr lang="zh-CN" altLang="en-US" dirty="0" smtClean="0"/>
              <a:t>，第八位数无法保留而失去，并不是第八位向第七位四舍五入。当上面的数要求用小数五位表示时，则表达为</a:t>
            </a:r>
            <a:r>
              <a:rPr lang="en-US" altLang="zh-CN" dirty="0" smtClean="0"/>
              <a:t>1.234 57</a:t>
            </a:r>
            <a:r>
              <a:rPr lang="zh-CN" altLang="en-US" dirty="0" smtClean="0"/>
              <a:t>，即第七位向第六位四舍五入。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42DE54F-12AC-487D-B183-2ADA8076D4A4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22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DA4EAF9-1351-4B24-AA40-25281BAFB207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23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第一组，前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位相同，第二组，前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1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附录一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用八进制数或十六进制数构造的转义字符可以用来表示所有的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码和代码范围在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如‘</a:t>
            </a:r>
            <a:r>
              <a:rPr lang="en-US" altLang="zh-CN" dirty="0" smtClean="0"/>
              <a:t>\101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(8*8+0+8=65)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’A’</a:t>
            </a:r>
          </a:p>
          <a:p>
            <a:pPr eaLnBrk="1" hangingPunct="1"/>
            <a:r>
              <a:rPr lang="en-US" altLang="zh-CN" dirty="0" smtClean="0"/>
              <a:t>‘\0’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’\000’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的控制字符，即“空操作”；‘</a:t>
            </a:r>
            <a:r>
              <a:rPr lang="en-US" altLang="zh-CN" dirty="0" smtClean="0"/>
              <a:t>\x41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(4*16+1=65)</a:t>
            </a:r>
            <a:r>
              <a:rPr lang="zh-CN" altLang="en-US" dirty="0" smtClean="0"/>
              <a:t>代表字符</a:t>
            </a:r>
            <a:r>
              <a:rPr lang="en-US" altLang="zh-CN" dirty="0" smtClean="0"/>
              <a:t>’A’</a:t>
            </a:r>
          </a:p>
          <a:p>
            <a:pPr eaLnBrk="1" hangingPunct="1"/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E8BB91D-94CB-45DF-9ECE-9E1D9072174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51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AA0C4BE-F962-4831-836B-0B9F51E746A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38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12788"/>
            <a:ext cx="4560887" cy="3421062"/>
          </a:xfrm>
          <a:solidFill>
            <a:srgbClr val="FFFFFF"/>
          </a:solidFill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348163"/>
            <a:ext cx="5014913" cy="41354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有符号数与无符号数进行混合运算，结果为无符号数。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结合性：运算符与操作数的结合方式。</a:t>
            </a:r>
            <a:endParaRPr lang="en-US" altLang="zh-CN" dirty="0" smtClean="0"/>
          </a:p>
          <a:p>
            <a:r>
              <a:rPr lang="zh-CN" altLang="en-US" dirty="0" smtClean="0"/>
              <a:t>一元运算符：自右向左</a:t>
            </a:r>
            <a:endParaRPr lang="en-US" altLang="zh-CN" dirty="0" smtClean="0"/>
          </a:p>
          <a:p>
            <a:r>
              <a:rPr lang="zh-CN" altLang="en-US" dirty="0" smtClean="0"/>
              <a:t>二元运算符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自左至右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3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，假：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84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a=1,b=8,c=9,d;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printf(“a=%d,b=%d,c=%d,d=%d\n”,a,b,c,d);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dirty="0" smtClean="0"/>
              <a:t>a=1,b=8,c=9,d=1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a=0;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printf("a=%d,b=%d,c=%d,d=%d\n",a,b,c,d); // </a:t>
            </a:r>
            <a:r>
              <a:rPr lang="en-US" altLang="zh-CN" dirty="0" smtClean="0"/>
              <a:t>a=0,b=10,c=9,d=1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i1=0,i2=5;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 // 1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// 4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i1=1;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// 0 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  // 4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比运算符优先级更优先。例如上例的（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i2-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）虽然优先级更高，但是也没有该规则高。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逻辑运算符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有一些较为特殊的属性，由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连接的表达式按从左到右的顺序进行行求值，并且，在知道结果值为真或假后立即停止计算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99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自左向右，优先级顺序：</a:t>
            </a:r>
            <a:r>
              <a:rPr lang="en-US" altLang="zh-CN" dirty="0" smtClean="0"/>
              <a:t>&lt;,!,-(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),&gt;,||</a:t>
            </a:r>
          </a:p>
          <a:p>
            <a:r>
              <a:rPr lang="en-US" altLang="zh-CN" dirty="0" smtClean="0"/>
              <a:t>     5 &lt; 4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!0  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4-!0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    8&gt;4-!0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最后 </a:t>
            </a:r>
            <a:r>
              <a:rPr lang="en-US" altLang="zh-CN" dirty="0" smtClean="0"/>
              <a:t>0||1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    **/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= 5&lt;4||8&gt;4-!0;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f=10;</a:t>
            </a:r>
          </a:p>
          <a:p>
            <a:r>
              <a:rPr lang="en-US" altLang="zh-CN" dirty="0" smtClean="0"/>
              <a:t>    e = 5&lt;4||8&gt;4-!(f=0);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5&gt;4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5&gt;4||8&gt;4-!0;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5&gt;4||8&gt;4-!(f=0);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1,10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5&lt;4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5&lt;4&amp;&amp;8&gt;4-!0;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0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5&lt;4&amp;&amp;8&gt;4-!(f=0);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0,10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9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2177F2E6-FFDA-4AA9-9CC8-AC6B53089FF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70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// &amp;&amp;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比运算符优先级更优先。例如本例的（</a:t>
            </a:r>
            <a:r>
              <a:rPr lang="en-US" altLang="zh-CN" dirty="0" smtClean="0"/>
              <a:t>i2--</a:t>
            </a:r>
            <a:r>
              <a:rPr lang="zh-CN" altLang="en-US" dirty="0" smtClean="0"/>
              <a:t>）虽然优先级更高，但是也没有该规则高。</a:t>
            </a:r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有一些较为特殊的属性，由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连接的表达式按从左到右的顺序进行行求值，并且，在知道结果值为真或假后立即停止计算。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++,--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2(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，高于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级）和</a:t>
            </a:r>
            <a:r>
              <a:rPr lang="en-US" altLang="zh-CN" dirty="0" smtClean="0"/>
              <a:t>||(12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Dev-C++</a:t>
            </a:r>
            <a:r>
              <a:rPr lang="zh-CN" altLang="en-US" dirty="0" smtClean="0"/>
              <a:t>中，表现不一样，因此本页因编译器的不同而不同，不讲。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72B067E-0742-43C6-9795-A569A51103B7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Dev-C++</a:t>
            </a:r>
            <a:r>
              <a:rPr lang="zh-CN" altLang="en-US" dirty="0" smtClean="0"/>
              <a:t>中，表现不一样，因此本页因编译器的不同而不同，不讲。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dirty="0" smtClean="0">
                <a:sym typeface="Symbol" pitchFamily="18" charset="2"/>
              </a:rPr>
              <a:t>如果表达式</a:t>
            </a:r>
            <a:r>
              <a:rPr lang="en-US" altLang="zh-CN" dirty="0" smtClean="0">
                <a:solidFill>
                  <a:srgbClr val="FF3300"/>
                </a:solidFill>
              </a:rPr>
              <a:t>j=(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++)+(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++)+(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++);</a:t>
            </a:r>
            <a:r>
              <a:rPr lang="zh-CN" altLang="en-US" dirty="0" smtClean="0"/>
              <a:t>改</a:t>
            </a:r>
            <a:r>
              <a:rPr lang="zh-CN" altLang="zh-CN" dirty="0" smtClean="0">
                <a:sym typeface="Symbol" pitchFamily="18" charset="2"/>
              </a:rPr>
              <a:t>为: </a:t>
            </a:r>
            <a:r>
              <a:rPr lang="en-US" altLang="zh-CN" dirty="0" smtClean="0">
                <a:sym typeface="Symbol" pitchFamily="18" charset="2"/>
              </a:rPr>
              <a:t>j=(++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)+(++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)+(++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zh-CN" altLang="en-US" dirty="0" smtClean="0">
                <a:sym typeface="Symbol" pitchFamily="18" charset="2"/>
              </a:rPr>
              <a:t>；</a:t>
            </a:r>
            <a:r>
              <a:rPr lang="zh-CN" altLang="zh-CN" dirty="0" smtClean="0">
                <a:sym typeface="Symbol" pitchFamily="18" charset="2"/>
              </a:rPr>
              <a:t>先对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进行3次自加, 结果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的值为6，然后三个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值相加为18。</a:t>
            </a:r>
            <a:endParaRPr lang="zh-CN" altLang="en-US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则运行结果：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=6,   j=18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Dev-C++</a:t>
            </a:r>
            <a:r>
              <a:rPr lang="zh-CN" altLang="en-US" dirty="0" smtClean="0"/>
              <a:t>中，表现不一样，因此本页因编译器的不同而不同，不讲。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zh-CN" dirty="0" smtClean="0">
                <a:sym typeface="Symbol" pitchFamily="18" charset="2"/>
              </a:rPr>
              <a:t>如果表达式</a:t>
            </a:r>
            <a:r>
              <a:rPr lang="en-US" altLang="zh-CN" dirty="0" smtClean="0">
                <a:solidFill>
                  <a:srgbClr val="FF3300"/>
                </a:solidFill>
              </a:rPr>
              <a:t>j=(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++)+(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++)+(</a:t>
            </a:r>
            <a:r>
              <a:rPr lang="en-US" altLang="zh-CN" dirty="0" err="1" smtClean="0">
                <a:solidFill>
                  <a:srgbClr val="FF3300"/>
                </a:solidFill>
              </a:rPr>
              <a:t>i</a:t>
            </a:r>
            <a:r>
              <a:rPr lang="en-US" altLang="zh-CN" dirty="0" smtClean="0">
                <a:solidFill>
                  <a:srgbClr val="FF3300"/>
                </a:solidFill>
              </a:rPr>
              <a:t>++);</a:t>
            </a:r>
            <a:r>
              <a:rPr lang="zh-CN" altLang="en-US" dirty="0" smtClean="0"/>
              <a:t>改</a:t>
            </a:r>
            <a:r>
              <a:rPr lang="zh-CN" altLang="zh-CN" dirty="0" smtClean="0">
                <a:sym typeface="Symbol" pitchFamily="18" charset="2"/>
              </a:rPr>
              <a:t>为: </a:t>
            </a:r>
            <a:r>
              <a:rPr lang="en-US" altLang="zh-CN" dirty="0" smtClean="0">
                <a:sym typeface="Symbol" pitchFamily="18" charset="2"/>
              </a:rPr>
              <a:t>j=(++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)+(++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)+(++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zh-CN" altLang="en-US" dirty="0" smtClean="0">
                <a:sym typeface="Symbol" pitchFamily="18" charset="2"/>
              </a:rPr>
              <a:t>；</a:t>
            </a:r>
            <a:r>
              <a:rPr lang="zh-CN" altLang="zh-CN" dirty="0" smtClean="0">
                <a:sym typeface="Symbol" pitchFamily="18" charset="2"/>
              </a:rPr>
              <a:t>先对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进行3次自加, 结果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的值为6，然后三个</a:t>
            </a:r>
            <a:r>
              <a:rPr lang="en-US" altLang="zh-CN" dirty="0" err="1" smtClean="0">
                <a:sym typeface="Symbol" pitchFamily="18" charset="2"/>
              </a:rPr>
              <a:t>i</a:t>
            </a:r>
            <a:r>
              <a:rPr lang="zh-CN" altLang="zh-CN" dirty="0" smtClean="0">
                <a:sym typeface="Symbol" pitchFamily="18" charset="2"/>
              </a:rPr>
              <a:t>值相加为18。</a:t>
            </a:r>
            <a:endParaRPr lang="zh-CN" altLang="en-US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则运行结果：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=6,   j=18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a’: 97</a:t>
            </a:r>
          </a:p>
          <a:p>
            <a:r>
              <a:rPr lang="en-US" altLang="zh-CN" dirty="0" smtClean="0"/>
              <a:t>‘A’: 65</a:t>
            </a:r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61E4420-3EDE-4199-B1AB-3FAED42A4785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a=3*5,a*4; // ==》(a=3*5),a*4;</a:t>
            </a:r>
          </a:p>
          <a:p>
            <a:r>
              <a:rPr lang="en-US" altLang="zh-CN" dirty="0" smtClean="0"/>
              <a:t>b=(3*5,a*4);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a=(3*5,a*4);  //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没有初值，因此此表达式赋给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的值也是不确定。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2E3B509-C7D6-438D-A8C2-43929BE91BE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vc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zh-CN" altLang="en-US" dirty="0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4081A0B6-8306-43A9-959F-6BEB1EBC64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左移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= 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次方</a:t>
            </a:r>
            <a:endParaRPr lang="en-US" altLang="zh-CN" smtClean="0"/>
          </a:p>
          <a:p>
            <a:r>
              <a:rPr lang="zh-CN" altLang="en-US" smtClean="0"/>
              <a:t>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  <a:p>
            <a:r>
              <a:rPr lang="zh-CN" altLang="en-US" smtClean="0"/>
              <a:t>负数原码</a:t>
            </a:r>
            <a:r>
              <a:rPr lang="en-US" altLang="zh-CN" smtClean="0"/>
              <a:t>=</a:t>
            </a:r>
            <a:r>
              <a:rPr lang="zh-CN" altLang="en-US" smtClean="0"/>
              <a:t>负数补码的反码</a:t>
            </a:r>
            <a:r>
              <a:rPr lang="en-US" altLang="zh-CN" smtClean="0"/>
              <a:t>+1</a:t>
            </a:r>
          </a:p>
          <a:p>
            <a:endParaRPr lang="en-US" altLang="zh-CN" smtClean="0"/>
          </a:p>
          <a:p>
            <a:r>
              <a:rPr lang="en-US" altLang="zh-CN" smtClean="0"/>
              <a:t>1110 0000</a:t>
            </a:r>
            <a:r>
              <a:rPr lang="zh-CN" altLang="en-US" smtClean="0"/>
              <a:t>反</a:t>
            </a:r>
            <a:r>
              <a:rPr lang="en-US" altLang="zh-CN" smtClean="0"/>
              <a:t>=1001 1111</a:t>
            </a:r>
          </a:p>
          <a:p>
            <a:r>
              <a:rPr lang="en-US" altLang="zh-CN" smtClean="0"/>
              <a:t>1001 1111 + 1 = 1010 0000 = -</a:t>
            </a:r>
            <a:r>
              <a:rPr lang="zh-CN" altLang="en-US" smtClean="0"/>
              <a:t>（</a:t>
            </a:r>
            <a:r>
              <a:rPr lang="en-US" altLang="zh-CN" smtClean="0"/>
              <a:t>0010 0000</a:t>
            </a:r>
            <a:r>
              <a:rPr lang="zh-CN" altLang="en-US" smtClean="0"/>
              <a:t>）</a:t>
            </a:r>
            <a:r>
              <a:rPr lang="en-US" altLang="zh-CN" smtClean="0"/>
              <a:t>=-0x20=-32</a:t>
            </a: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8CE9559-8CF8-41AD-8887-C539B814E3F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PI3.14159 </a:t>
            </a:r>
            <a:r>
              <a:rPr lang="zh-CN" altLang="en-US" dirty="0" smtClean="0"/>
              <a:t>内含小数点，非数字、字母、下划线，因此非法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a+b</a:t>
            </a:r>
            <a:r>
              <a:rPr lang="zh-CN" altLang="en-US" dirty="0" smtClean="0"/>
              <a:t>内含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号，非数字、字母、下划线，因此非法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对于正数，</a:t>
            </a:r>
            <a:r>
              <a:rPr lang="zh-CN" altLang="en-US" b="1" smtClean="0">
                <a:solidFill>
                  <a:srgbClr val="080300"/>
                </a:solidFill>
              </a:rPr>
              <a:t>原码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对于负数，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+1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补码是可逆的，即再对补码求补得到原码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 1000 1111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补</a:t>
            </a:r>
            <a:r>
              <a:rPr lang="en-US" altLang="zh-CN" smtClean="0"/>
              <a:t>= 1111 0000</a:t>
            </a:r>
            <a:r>
              <a:rPr lang="zh-CN" altLang="en-US" smtClean="0"/>
              <a:t>反 </a:t>
            </a:r>
            <a:r>
              <a:rPr lang="en-US" altLang="zh-CN" smtClean="0"/>
              <a:t>+ 1 = 1000 1111 + 1 = 1001 0000 = -16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=1000 1111</a:t>
            </a:r>
          </a:p>
          <a:p>
            <a:r>
              <a:rPr lang="en-US" altLang="zh-CN" smtClean="0"/>
              <a:t>1000 1111 + 1 = 1001 0000</a:t>
            </a:r>
            <a:r>
              <a:rPr lang="zh-CN" altLang="en-US" smtClean="0"/>
              <a:t> </a:t>
            </a:r>
            <a:r>
              <a:rPr lang="en-US" altLang="zh-CN" smtClean="0"/>
              <a:t>= -0x10=-16</a:t>
            </a: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E0B2DDE-3E88-4F3F-86D2-2A7162D5FB9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若  </a:t>
            </a:r>
            <a:r>
              <a:rPr lang="en-US" altLang="zh-CN" smtClean="0">
                <a:sym typeface="Monotype Sorts" pitchFamily="2" charset="2"/>
              </a:rPr>
              <a:t>int a=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>
                <a:sym typeface="Monotype Sorts" pitchFamily="2" charset="2"/>
              </a:rPr>
              <a:t>60, b=6</a:t>
            </a:r>
          </a:p>
          <a:p>
            <a:r>
              <a:rPr lang="en-US" altLang="zh-CN" smtClean="0"/>
              <a:t>a&amp;b=4</a:t>
            </a:r>
          </a:p>
          <a:p>
            <a:r>
              <a:rPr lang="en-US" altLang="zh-CN" smtClean="0"/>
              <a:t>(a)</a:t>
            </a:r>
            <a:r>
              <a:rPr lang="zh-CN" altLang="zh-CN" baseline="-25000" smtClean="0"/>
              <a:t>补</a:t>
            </a:r>
            <a:r>
              <a:rPr lang="zh-CN" altLang="zh-CN" smtClean="0"/>
              <a:t>= 11000100</a:t>
            </a:r>
            <a:endParaRPr lang="en-US" altLang="zh-CN" smtClean="0"/>
          </a:p>
          <a:p>
            <a:r>
              <a:rPr lang="en-US" altLang="zh-CN" smtClean="0"/>
              <a:t>(b)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= 00000110</a:t>
            </a:r>
          </a:p>
          <a:p>
            <a:r>
              <a:rPr lang="en-US" altLang="zh-CN" smtClean="0"/>
              <a:t>(a&amp;b)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=00000100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F4F6A5E-C5E0-4817-9C5E-E553F9B78C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还原：补码再求补码，即为原码</a:t>
            </a:r>
            <a:endParaRPr lang="en-US" altLang="zh-CN" dirty="0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Monotype Sorts" pitchFamily="2" charset="2"/>
              </a:rPr>
              <a:t>若 </a:t>
            </a:r>
            <a:r>
              <a:rPr lang="en-US" altLang="zh-CN" dirty="0" err="1" smtClean="0">
                <a:sym typeface="Monotype Sorts" pitchFamily="2" charset="2"/>
              </a:rPr>
              <a:t>int</a:t>
            </a:r>
            <a:r>
              <a:rPr lang="en-US" altLang="zh-CN" dirty="0" smtClean="0">
                <a:sym typeface="Monotype Sorts" pitchFamily="2" charset="2"/>
              </a:rPr>
              <a:t> a= </a:t>
            </a:r>
            <a:r>
              <a:rPr lang="en-US" altLang="zh-CN" dirty="0" smtClean="0">
                <a:sym typeface="Symbol" pitchFamily="18" charset="2"/>
              </a:rPr>
              <a:t> </a:t>
            </a:r>
            <a:r>
              <a:rPr lang="en-US" altLang="zh-CN" dirty="0" smtClean="0">
                <a:sym typeface="Monotype Sorts" pitchFamily="2" charset="2"/>
              </a:rPr>
              <a:t>127, b=126;</a:t>
            </a:r>
          </a:p>
          <a:p>
            <a:r>
              <a:rPr lang="en-US" altLang="zh-CN" dirty="0" err="1" smtClean="0"/>
              <a:t>a|b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=11111111</a:t>
            </a:r>
          </a:p>
          <a:p>
            <a:r>
              <a:rPr lang="en-US" altLang="zh-CN" dirty="0" smtClean="0"/>
              <a:t>(a)</a:t>
            </a:r>
            <a:r>
              <a:rPr lang="zh-CN" altLang="zh-CN" baseline="-25000" dirty="0" smtClean="0"/>
              <a:t>补</a:t>
            </a:r>
            <a:r>
              <a:rPr lang="zh-CN" altLang="zh-CN" dirty="0" smtClean="0"/>
              <a:t>= 10000000+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=10000001</a:t>
            </a:r>
          </a:p>
          <a:p>
            <a:r>
              <a:rPr lang="en-US" altLang="zh-CN" dirty="0" smtClean="0"/>
              <a:t>(b)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= 01111110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= 11111111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还原：</a:t>
            </a:r>
            <a:r>
              <a:rPr lang="en-US" altLang="zh-CN" dirty="0" smtClean="0">
                <a:sym typeface="Symbol" pitchFamily="18" charset="2"/>
              </a:rPr>
              <a:t>10000000+1</a:t>
            </a:r>
          </a:p>
          <a:p>
            <a:r>
              <a:rPr lang="en-US" altLang="zh-CN" dirty="0" smtClean="0">
                <a:sym typeface="Symbol" pitchFamily="18" charset="2"/>
              </a:rPr>
              <a:t>       = -1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BBF8B4B-9812-4E5D-A7C3-54E25031B98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补码再求补码即为原码，即，原码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EE7DB07-C6B4-45CF-819F-5A8161B0C2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a,b,tmp</a:t>
            </a:r>
          </a:p>
          <a:p>
            <a:r>
              <a:rPr lang="en-US" altLang="zh-CN" smtClean="0"/>
              <a:t>tmp=a;  a=b;  b=tmp</a:t>
            </a: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62AA208-8E5B-47FB-950F-32296DF4006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82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当不同类型的常量和变量在表达式中混合使用时，它们最终将被转换为同一类型。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语言在类型转换时是“向上”靠的。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语言规定，不同类型的数据在参加运算之前会自动转换成相同的类型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两个操作数之间运算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，然后再进行运算。运算结果的类型也就是转换后的类型。转换的规则为：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转换的结果必定是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型。因此两个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型的数据运算，也要先转换成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型，运算结果也是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型； 只要有一个数据是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型，都要先转换成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型，最后结果也是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各类型级别由低到高的顺序为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。除如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所述要进行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的转换外，其余类型的混合运算均按此顺序由低到高自动转换。另外，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语言规定，有符号类型数据与无符号类型数据进行混合运算，结果为无符号类型。例如，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型数据的运算结果为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53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839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/=,x</a:t>
            </a:r>
            <a:r>
              <a:rPr lang="en-US" altLang="zh-CN" baseline="0" dirty="0" smtClean="0"/>
              <a:t>%=, &lt;&lt;=, &amp;=,|=  </a:t>
            </a:r>
            <a:r>
              <a:rPr lang="zh-CN" altLang="en-US" baseline="0" dirty="0" smtClean="0"/>
              <a:t>优先级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，倒数第二，优先级低，自右向左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x*=y+8  </a:t>
            </a:r>
            <a:r>
              <a:rPr lang="en-US" altLang="zh-CN" baseline="0" dirty="0" smtClean="0">
                <a:sym typeface="Wingdings" pitchFamily="2" charset="2"/>
              </a:rPr>
              <a:t> x *= (y+8)  x= x*(y=8)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33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要写成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1.0/2</a:t>
            </a:r>
            <a:r>
              <a:rPr lang="zh-CN" altLang="en-US" dirty="0" smtClean="0"/>
              <a:t>，否则，两个整数相除，结果为整数。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x&gt;1 &amp;&amp; 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3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D92CB89-CD40-4A98-BA6D-3A3FD7E439F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正负号   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加，减   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比较运算符    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三元</a:t>
            </a:r>
            <a:r>
              <a:rPr lang="en-US" altLang="zh-CN" dirty="0" smtClean="0">
                <a:solidFill>
                  <a:srgbClr val="000000"/>
                </a:solidFill>
              </a:rPr>
              <a:t>?:        13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a&gt;</a:t>
            </a:r>
            <a:r>
              <a:rPr lang="en-US" altLang="zh-CN" dirty="0" err="1" smtClean="0">
                <a:solidFill>
                  <a:srgbClr val="000000"/>
                </a:solidFill>
              </a:rPr>
              <a:t>b+c</a:t>
            </a:r>
            <a:r>
              <a:rPr lang="en-US" altLang="zh-CN" dirty="0" smtClean="0">
                <a:solidFill>
                  <a:srgbClr val="000000"/>
                </a:solidFill>
              </a:rPr>
              <a:t>&lt;=j</a:t>
            </a:r>
            <a:r>
              <a:rPr lang="en-US" altLang="zh-CN" baseline="0" dirty="0" smtClean="0">
                <a:solidFill>
                  <a:srgbClr val="000000"/>
                </a:solidFill>
              </a:rPr>
              <a:t>  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 12.3&gt;(-8.2)+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‘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’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 4   12.3&gt; (-8.2+97)&lt;=4   12.3&gt;88.8&lt;=4   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左结合 （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12.3&gt;88.8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&lt;=4   0&lt;=4   1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0DDDA9A-F559-4DDE-B91A-37286C6CF3E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108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("floor:%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n",floor</a:t>
            </a:r>
            <a:r>
              <a:rPr lang="en-US" altLang="zh-CN" sz="1200" dirty="0" smtClean="0"/>
              <a:t>(3.14),floor(9.9),floor(-3.14),floor(-9.9));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("ceil:%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n",ceil</a:t>
            </a:r>
            <a:r>
              <a:rPr lang="en-US" altLang="zh-CN" sz="1200" dirty="0" smtClean="0"/>
              <a:t>(3.14),ceil(9.9),ceil(-3.14),ceil(-9.9)); 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("round:%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n",round</a:t>
            </a:r>
            <a:r>
              <a:rPr lang="en-US" altLang="zh-CN" sz="1200" dirty="0" smtClean="0"/>
              <a:t>(3.14),round(9.9),round(-3.14),round(-9.9)); </a:t>
            </a:r>
          </a:p>
          <a:p>
            <a:r>
              <a:rPr lang="en-US" altLang="zh-CN" sz="1200" dirty="0" smtClean="0"/>
              <a:t>floor:3.000000,9.000000,-4.000000,-10.000000</a:t>
            </a:r>
          </a:p>
          <a:p>
            <a:r>
              <a:rPr lang="en-US" altLang="zh-CN" sz="1200" dirty="0" smtClean="0"/>
              <a:t>ceil:4.000000,10.000000,-3.000000,-9.000000</a:t>
            </a:r>
          </a:p>
          <a:p>
            <a:r>
              <a:rPr lang="en-US" altLang="zh-CN" sz="1200" dirty="0" smtClean="0"/>
              <a:t>round:3.000000,10.000000,-3.000000,-10.000000</a:t>
            </a: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3120D67-8655-437C-BDDD-2BB71AC9E45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  <a:p>
            <a:endParaRPr lang="zh-CN" altLang="en-US" smtClean="0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FEC9FB4-90C7-4DBD-AF91-7929701B9A5C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en-US" altLang="zh-CN" dirty="0" smtClean="0"/>
          </a:p>
          <a:p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B6695FD9-D761-4B82-8357-CE3D127C47B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  <a:p>
            <a:endParaRPr lang="zh-CN" altLang="en-US" smtClean="0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79FCFEB-84AC-42E2-84A6-B2AC759FCD70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6426412-AD0D-46C4-AAA5-14A544A42F2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7A6A6AF-A509-4602-8703-F1B5C0AD9ED8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0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1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ED55-C034-4CCD-B803-96C759A21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17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F78A-4D0A-43B4-994A-E0656932C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011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4321-4A8B-42F9-96F5-B168E770F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161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D9E1A3A-F50E-4C36-9465-5CC38E1B5DA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542088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62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34925" y="6524625"/>
            <a:ext cx="4797425" cy="301625"/>
            <a:chOff x="2644" y="4130"/>
            <a:chExt cx="3116" cy="19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836" y="4132"/>
              <a:ext cx="2924" cy="1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 flipH="1">
              <a:off x="2644" y="4130"/>
              <a:ext cx="187" cy="19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1625" y="6524625"/>
            <a:ext cx="404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</a:rPr>
              <a:t>西安电子科技大学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Times New Roman" pitchFamily="18" charset="0"/>
              </a:rPr>
              <a:t>Xidian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0FE370A9-6935-4368-BF03-8F701F682A43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1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E73-4FAB-4BC8-8836-E22C4199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076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453188"/>
            <a:ext cx="4816475" cy="376237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45388" y="6453188"/>
            <a:ext cx="1563687" cy="37306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A95EB540-065B-4A23-8D60-0C18B736B77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02300" y="6488113"/>
            <a:ext cx="1169988" cy="338137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F0F-7E1D-4584-83A2-AE23F86D4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0735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6369E440-26C0-4A93-82AE-068DD8D494E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4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E039-8D00-4F36-97FC-733834DD6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1083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4631F468-0B1E-424F-8EE4-ABFF99DB44A6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D533-9D70-47B7-8911-30E77D74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4357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F36B9565-A206-429C-A47D-773D211316F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9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日期占位符 6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6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C050-D86B-413F-AD01-89376E5FD8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99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8AEC4350-BA41-438D-B079-C5E2675A1AED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DFD5-D696-4D84-A1D0-C14B3CBC0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1569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727C-063D-4F72-B5C3-C39C0F6A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5574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C1446-252A-4C2C-AC91-711D7372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gif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5.wmf"/><Relationship Id="rId5" Type="http://schemas.openxmlformats.org/officeDocument/2006/relationships/image" Target="../media/image2.png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39.wmf"/><Relationship Id="rId4" Type="http://schemas.openxmlformats.org/officeDocument/2006/relationships/audio" Target="../media/audio2.wav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8.bin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47.wmf"/><Relationship Id="rId25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2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5.xml"/><Relationship Id="rId4" Type="http://schemas.openxmlformats.org/officeDocument/2006/relationships/slide" Target="slide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3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3" Type="http://schemas.openxmlformats.org/officeDocument/2006/relationships/audio" Target="../media/audio3.wav"/><Relationship Id="rId7" Type="http://schemas.openxmlformats.org/officeDocument/2006/relationships/slide" Target="slide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9.xml"/><Relationship Id="rId5" Type="http://schemas.openxmlformats.org/officeDocument/2006/relationships/slide" Target="slide53.xml"/><Relationship Id="rId4" Type="http://schemas.openxmlformats.org/officeDocument/2006/relationships/audio" Target="../media/audio1.wav"/><Relationship Id="rId9" Type="http://schemas.openxmlformats.org/officeDocument/2006/relationships/slide" Target="slide9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slide" Target="slide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gif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82750"/>
            <a:ext cx="8153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第2章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的基本数据类型及运算</a:t>
            </a:r>
            <a:endParaRPr lang="zh-CN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81400"/>
            <a:ext cx="5867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         西安电子科技大学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295400" y="692150"/>
            <a:ext cx="4448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3" name="AutoShape 25"/>
          <p:cNvSpPr>
            <a:spLocks noChangeArrowheads="1"/>
          </p:cNvSpPr>
          <p:nvPr/>
        </p:nvSpPr>
        <p:spPr bwMode="auto">
          <a:xfrm>
            <a:off x="685800" y="1524000"/>
            <a:ext cx="8458200" cy="38862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7086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－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128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127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－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32768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32767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3.4e-38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3.4e+38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1.7e-308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1.7e+308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valueless</a:t>
            </a:r>
          </a:p>
        </p:txBody>
      </p:sp>
      <p:grpSp>
        <p:nvGrpSpPr>
          <p:cNvPr id="19460" name="Group 16"/>
          <p:cNvGrpSpPr>
            <a:grpSpLocks/>
          </p:cNvGrpSpPr>
          <p:nvPr/>
        </p:nvGrpSpPr>
        <p:grpSpPr bwMode="auto">
          <a:xfrm>
            <a:off x="6858000" y="5029200"/>
            <a:ext cx="1871663" cy="1441450"/>
            <a:chOff x="3833" y="2976"/>
            <a:chExt cx="1179" cy="908"/>
          </a:xfrm>
        </p:grpSpPr>
        <p:sp>
          <p:nvSpPr>
            <p:cNvPr id="19466" name="AutoShape 17"/>
            <p:cNvSpPr>
              <a:spLocks noChangeArrowheads="1"/>
            </p:cNvSpPr>
            <p:nvPr/>
          </p:nvSpPr>
          <p:spPr bwMode="auto">
            <a:xfrm rot="-8279616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tx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" name="Line 18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1" name="Group 20"/>
          <p:cNvGrpSpPr>
            <a:grpSpLocks/>
          </p:cNvGrpSpPr>
          <p:nvPr/>
        </p:nvGrpSpPr>
        <p:grpSpPr bwMode="auto">
          <a:xfrm>
            <a:off x="457200" y="1295400"/>
            <a:ext cx="1728788" cy="1728788"/>
            <a:chOff x="385" y="391"/>
            <a:chExt cx="1089" cy="1089"/>
          </a:xfrm>
        </p:grpSpPr>
        <p:sp>
          <p:nvSpPr>
            <p:cNvPr id="19463" name="Line 21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4" name="Line 22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1" name="AutoShape 23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rgbClr val="008000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8874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基本数据类型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7" name="AutoShape 47"/>
          <p:cNvSpPr>
            <a:spLocks noChangeArrowheads="1"/>
          </p:cNvSpPr>
          <p:nvPr/>
        </p:nvSpPr>
        <p:spPr bwMode="auto">
          <a:xfrm rot="-5400000">
            <a:off x="3455988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３</a:t>
            </a:r>
          </a:p>
        </p:txBody>
      </p:sp>
      <p:sp>
        <p:nvSpPr>
          <p:cNvPr id="204846" name="AutoShape 46"/>
          <p:cNvSpPr>
            <a:spLocks noChangeArrowheads="1"/>
          </p:cNvSpPr>
          <p:nvPr/>
        </p:nvSpPr>
        <p:spPr bwMode="auto">
          <a:xfrm rot="-5400000">
            <a:off x="2663825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２</a:t>
            </a:r>
          </a:p>
        </p:txBody>
      </p:sp>
      <p:sp>
        <p:nvSpPr>
          <p:cNvPr id="204845" name="AutoShape 45"/>
          <p:cNvSpPr>
            <a:spLocks noChangeArrowheads="1"/>
          </p:cNvSpPr>
          <p:nvPr/>
        </p:nvSpPr>
        <p:spPr bwMode="auto">
          <a:xfrm rot="-5400000">
            <a:off x="1619250" y="3141663"/>
            <a:ext cx="865188" cy="1008062"/>
          </a:xfrm>
          <a:prstGeom prst="leftArrowCallout">
            <a:avLst>
              <a:gd name="adj1" fmla="val 29236"/>
              <a:gd name="adj2" fmla="val 14812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１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4284663" y="908050"/>
            <a:ext cx="4556125" cy="5191125"/>
            <a:chOff x="2699" y="572"/>
            <a:chExt cx="2870" cy="3270"/>
          </a:xfrm>
        </p:grpSpPr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2699" y="572"/>
              <a:ext cx="2870" cy="3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AutoShape 24"/>
            <p:cNvSpPr>
              <a:spLocks noChangeArrowheads="1"/>
            </p:cNvSpPr>
            <p:nvPr/>
          </p:nvSpPr>
          <p:spPr bwMode="auto">
            <a:xfrm>
              <a:off x="2789" y="703"/>
              <a:ext cx="2676" cy="30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-144463" y="3141663"/>
            <a:ext cx="42116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计算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10+‘ a’+  if –d /e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16013" y="1052513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float f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double  d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long    e ;</a:t>
            </a:r>
          </a:p>
        </p:txBody>
      </p:sp>
      <p:pic>
        <p:nvPicPr>
          <p:cNvPr id="111624" name="Picture 20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1" name="AutoShape 21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4705350" y="1866900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10+'a':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int,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4716463" y="2422525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4789488" y="2997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１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２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4787900" y="36449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 /e :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4716463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(1+2)-3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5003800" y="12684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则运算时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pic>
        <p:nvPicPr>
          <p:cNvPr id="204840" name="Picture 40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1" name="Picture 41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2" name="Picture 42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3" name="Picture 43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4" name="Picture 44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7" grpId="0" animBg="1"/>
      <p:bldP spid="204846" grpId="0" animBg="1"/>
      <p:bldP spid="204803" grpId="0" build="p" autoUpdateAnimBg="0"/>
      <p:bldP spid="204804" grpId="0" autoUpdateAnimBg="0"/>
      <p:bldP spid="204821" grpId="0" animBg="1"/>
      <p:bldP spid="204833" grpId="0"/>
      <p:bldP spid="204834" grpId="0"/>
      <p:bldP spid="204835" grpId="0"/>
      <p:bldP spid="204836" grpId="0"/>
      <p:bldP spid="204837" grpId="0"/>
      <p:bldP spid="20483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3"/>
          <p:cNvSpPr>
            <a:spLocks noChangeArrowheads="1"/>
          </p:cNvSpPr>
          <p:nvPr/>
        </p:nvSpPr>
        <p:spPr bwMode="auto">
          <a:xfrm>
            <a:off x="323850" y="1268413"/>
            <a:ext cx="8424863" cy="4968875"/>
          </a:xfrm>
          <a:prstGeom prst="flowChartAlternateProcess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21001"/>
                </a:srgbClr>
              </a:gs>
            </a:gsLst>
            <a:lin ang="27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有二种方法进行数据类型转换：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55650" y="35004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强制类型转换运算优先于算术运算符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51050" y="261461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FF49FF"/>
                </a:solidFill>
                <a:latin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系统自动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1331913" y="4365625"/>
            <a:ext cx="5221287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float,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不合法。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但可用(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来解决。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051050" y="196691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49FF"/>
                </a:solidFill>
                <a:latin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强制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95288" y="177285"/>
            <a:ext cx="2520528" cy="1469469"/>
          </a:xfrm>
          <a:prstGeom prst="irregularSeal1">
            <a:avLst/>
          </a:prstGeom>
          <a:gradFill rotWithShape="0">
            <a:gsLst>
              <a:gs pos="0">
                <a:srgbClr val="CCECFF"/>
              </a:gs>
              <a:gs pos="100000">
                <a:srgbClr val="339933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小结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769" name="AutoShape 24"/>
          <p:cNvSpPr>
            <a:spLocks noChangeArrowheads="1"/>
          </p:cNvSpPr>
          <p:nvPr/>
        </p:nvSpPr>
        <p:spPr bwMode="auto">
          <a:xfrm>
            <a:off x="755650" y="4292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2" name="Text Box 20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6828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赋值语句</a:t>
            </a:r>
          </a:p>
        </p:txBody>
      </p:sp>
      <p:sp>
        <p:nvSpPr>
          <p:cNvPr id="118787" name="AutoShape 21"/>
          <p:cNvSpPr>
            <a:spLocks noChangeArrowheads="1"/>
          </p:cNvSpPr>
          <p:nvPr/>
        </p:nvSpPr>
        <p:spPr bwMode="auto">
          <a:xfrm>
            <a:off x="4140200" y="549275"/>
            <a:ext cx="4320232" cy="935038"/>
          </a:xfrm>
          <a:prstGeom prst="cloudCallout">
            <a:avLst>
              <a:gd name="adj1" fmla="val -81282"/>
              <a:gd name="adj2" fmla="val -10611"/>
            </a:avLst>
          </a:prstGeom>
          <a:gradFill rotWithShape="1">
            <a:gsLst>
              <a:gs pos="0">
                <a:srgbClr val="FFFFFF"/>
              </a:gs>
              <a:gs pos="50000">
                <a:srgbClr val="99CC0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也可叫赋值表达式</a:t>
            </a:r>
          </a:p>
        </p:txBody>
      </p:sp>
      <p:sp>
        <p:nvSpPr>
          <p:cNvPr id="11878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简单赋值语句</a:t>
            </a:r>
          </a:p>
        </p:txBody>
      </p:sp>
      <p:sp>
        <p:nvSpPr>
          <p:cNvPr id="118789" name="Text Box 23"/>
          <p:cNvSpPr txBox="1">
            <a:spLocks noChangeArrowheads="1"/>
          </p:cNvSpPr>
          <p:nvPr/>
        </p:nvSpPr>
        <p:spPr bwMode="auto">
          <a:xfrm>
            <a:off x="1042988" y="3860800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复合赋值语句</a:t>
            </a:r>
          </a:p>
        </p:txBody>
      </p:sp>
      <p:sp>
        <p:nvSpPr>
          <p:cNvPr id="118790" name="AutoShape 24"/>
          <p:cNvSpPr>
            <a:spLocks noChangeArrowheads="1"/>
          </p:cNvSpPr>
          <p:nvPr/>
        </p:nvSpPr>
        <p:spPr bwMode="auto">
          <a:xfrm>
            <a:off x="4427538" y="1916113"/>
            <a:ext cx="3097212" cy="1512887"/>
          </a:xfrm>
          <a:prstGeom prst="cloudCallout">
            <a:avLst>
              <a:gd name="adj1" fmla="val -84907"/>
              <a:gd name="adj2" fmla="val -25657"/>
            </a:avLst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</a:rPr>
              <a:t>例如：        </a:t>
            </a:r>
            <a:r>
              <a:rPr lang="en-US" altLang="zh-CN">
                <a:solidFill>
                  <a:srgbClr val="000000"/>
                </a:solidFill>
              </a:rPr>
              <a:t>year=2005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age=18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pic>
        <p:nvPicPr>
          <p:cNvPr id="118791" name="Picture 27" descr="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949950"/>
            <a:ext cx="4048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号之前加一个其它运算符。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39750" y="4941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语言规定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凡是二目运算符均可构成复合运算符。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a+=3;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=y+8;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x%=3;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119813" name="AutoShape 22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19814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19815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 </a:t>
            </a:r>
            <a:r>
              <a:rPr lang="en-US" altLang="zh-CN">
                <a:solidFill>
                  <a:srgbClr val="0000FF"/>
                </a:solidFill>
              </a:rPr>
              <a:t>a=a+3</a:t>
            </a:r>
          </a:p>
        </p:txBody>
      </p:sp>
      <p:sp>
        <p:nvSpPr>
          <p:cNvPr id="119816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0000FF"/>
                </a:solidFill>
              </a:rPr>
              <a:t>(y+8)</a:t>
            </a:r>
          </a:p>
        </p:txBody>
      </p:sp>
      <p:sp>
        <p:nvSpPr>
          <p:cNvPr id="119817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x=x%3</a:t>
            </a:r>
          </a:p>
        </p:txBody>
      </p:sp>
      <p:pic>
        <p:nvPicPr>
          <p:cNvPr id="119818" name="Picture 30" descr="5DF9723BC7BDCF975CD6F66EA3785F7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781300"/>
            <a:ext cx="1373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89240"/>
            <a:ext cx="77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复合赋值运算符的优先级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，倒数第二，结合结合方向：自右向左。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557338"/>
            <a:ext cx="7151688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971550" y="2924175"/>
            <a:ext cx="628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x=10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为一赋值表达式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其中&lt;表达式&gt;又可以是一个赋值表达式。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990600" y="4184650"/>
            <a:ext cx="70421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x=(y=10)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相当于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由于赋值号为右结合性,于是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( )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可省略，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 即为：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20837" name="AutoShape 21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20838" name="AutoShape 22"/>
          <p:cNvSpPr>
            <a:spLocks noChangeArrowheads="1"/>
          </p:cNvSpPr>
          <p:nvPr/>
        </p:nvSpPr>
        <p:spPr bwMode="auto">
          <a:xfrm>
            <a:off x="611188" y="27813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0839" name="AutoShape 23"/>
          <p:cNvSpPr>
            <a:spLocks noChangeArrowheads="1"/>
          </p:cNvSpPr>
          <p:nvPr/>
        </p:nvSpPr>
        <p:spPr bwMode="auto">
          <a:xfrm>
            <a:off x="539750" y="42211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9" name="AutoShape 29"/>
          <p:cNvSpPr>
            <a:spLocks noChangeArrowheads="1"/>
          </p:cNvSpPr>
          <p:nvPr/>
        </p:nvSpPr>
        <p:spPr bwMode="auto">
          <a:xfrm>
            <a:off x="755650" y="4221163"/>
            <a:ext cx="7777163" cy="1871662"/>
          </a:xfrm>
          <a:prstGeom prst="flowChartAlternateProcess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116013" y="3644900"/>
            <a:ext cx="595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a – =a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(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12)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2519362" cy="1673225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a=5+(c=6)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a=(b=4)+(c=6) 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a=(b=10)/ (c=2)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65163" y="2655888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还可用复合赋值运算符作下列运算：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44538" y="4257675"/>
            <a:ext cx="30353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u="sng">
                <a:solidFill>
                  <a:srgbClr val="0000FF"/>
                </a:solidFill>
                <a:latin typeface="楷体_GB2312" pitchFamily="49" charset="-122"/>
                <a:sym typeface="Symbol" pitchFamily="18" charset="2"/>
              </a:rPr>
              <a:t>步骤: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aa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　　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=a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–132 </a:t>
            </a:r>
          </a:p>
        </p:txBody>
      </p:sp>
      <p:sp>
        <p:nvSpPr>
          <p:cNvPr id="121863" name="AutoShape 21"/>
          <p:cNvSpPr>
            <a:spLocks noChangeArrowheads="1"/>
          </p:cNvSpPr>
          <p:nvPr/>
        </p:nvSpPr>
        <p:spPr bwMode="auto">
          <a:xfrm>
            <a:off x="468313" y="3333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3635375" y="90805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572000" y="765175"/>
            <a:ext cx="2160588" cy="420688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c=6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a=11</a:t>
            </a:r>
          </a:p>
        </p:txBody>
      </p:sp>
      <p:sp>
        <p:nvSpPr>
          <p:cNvPr id="215064" name="AutoShape 24"/>
          <p:cNvSpPr>
            <a:spLocks noChangeArrowheads="1"/>
          </p:cNvSpPr>
          <p:nvPr/>
        </p:nvSpPr>
        <p:spPr bwMode="auto">
          <a:xfrm>
            <a:off x="3635375" y="148431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72000" y="1341438"/>
            <a:ext cx="2232025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b=4,c=6,a=10</a:t>
            </a:r>
          </a:p>
        </p:txBody>
      </p:sp>
      <p:sp>
        <p:nvSpPr>
          <p:cNvPr id="215066" name="AutoShape 26"/>
          <p:cNvSpPr>
            <a:spLocks noChangeArrowheads="1"/>
          </p:cNvSpPr>
          <p:nvPr/>
        </p:nvSpPr>
        <p:spPr bwMode="auto">
          <a:xfrm>
            <a:off x="3635375" y="213360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2305050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b=10,c=2, a=5</a:t>
            </a:r>
          </a:p>
        </p:txBody>
      </p:sp>
      <p:sp>
        <p:nvSpPr>
          <p:cNvPr id="215068" name="AutoShape 28"/>
          <p:cNvSpPr>
            <a:spLocks noChangeArrowheads="1"/>
          </p:cNvSpPr>
          <p:nvPr/>
        </p:nvSpPr>
        <p:spPr bwMode="auto">
          <a:xfrm>
            <a:off x="4683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70" name="AutoShape 30"/>
          <p:cNvSpPr>
            <a:spLocks noChangeArrowheads="1"/>
          </p:cNvSpPr>
          <p:nvPr/>
        </p:nvSpPr>
        <p:spPr bwMode="auto">
          <a:xfrm>
            <a:off x="3492500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4284663" y="4292600"/>
            <a:ext cx="7921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144.</a:t>
            </a:r>
          </a:p>
        </p:txBody>
      </p:sp>
      <p:sp>
        <p:nvSpPr>
          <p:cNvPr id="215074" name="AutoShape 34"/>
          <p:cNvSpPr>
            <a:spLocks noChangeArrowheads="1"/>
          </p:cNvSpPr>
          <p:nvPr/>
        </p:nvSpPr>
        <p:spPr bwMode="auto">
          <a:xfrm>
            <a:off x="3492500" y="49418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140200" y="4797425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a=a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chemeClr val="tx1"/>
                </a:solidFill>
              </a:rPr>
              <a:t>a=12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144=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3563938" y="55165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4356100" y="5373688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 = a+(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132) 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9" grpId="0" animBg="1"/>
      <p:bldP spid="215042" grpId="0" autoUpdateAnimBg="0"/>
      <p:bldP spid="215043" grpId="0" build="p" autoUpdateAnimBg="0" advAuto="0"/>
      <p:bldP spid="215043" grpId="1" build="allAtOnce" animBg="1"/>
      <p:bldP spid="215044" grpId="0" build="p" autoUpdateAnimBg="0"/>
      <p:bldP spid="215045" grpId="0" build="p" autoUpdateAnimBg="0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8" grpId="0" animBg="1"/>
      <p:bldP spid="215070" grpId="0" animBg="1"/>
      <p:bldP spid="215071" grpId="0"/>
      <p:bldP spid="215074" grpId="0" animBg="1"/>
      <p:bldP spid="215075" grpId="0"/>
      <p:bldP spid="215076" grpId="0" animBg="1"/>
      <p:bldP spid="21507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684213" y="1628775"/>
            <a:ext cx="8135937" cy="4537075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755650" y="1844675"/>
            <a:ext cx="7813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为了增加程序的可读性，在Ｃ的表达式中可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　　以随意增加空格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331913" y="3860800"/>
            <a:ext cx="760253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除了按照优先级执行外，还可以通过圆括号改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变执行顺序．</a:t>
            </a:r>
          </a:p>
        </p:txBody>
      </p: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29037" name="AutoShape 2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2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36" name="Text Box 2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6004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空格和圆括号</a:t>
            </a:r>
          </a:p>
        </p:txBody>
      </p:sp>
      <p:pic>
        <p:nvPicPr>
          <p:cNvPr id="129031" name="Picture 31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34"/>
          <p:cNvSpPr txBox="1">
            <a:spLocks noChangeArrowheads="1"/>
          </p:cNvSpPr>
          <p:nvPr/>
        </p:nvSpPr>
        <p:spPr bwMode="auto">
          <a:xfrm>
            <a:off x="1979613" y="3213100"/>
            <a:ext cx="100806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129033" name="Text Box 35"/>
          <p:cNvSpPr txBox="1">
            <a:spLocks noChangeArrowheads="1"/>
          </p:cNvSpPr>
          <p:nvPr/>
        </p:nvSpPr>
        <p:spPr bwMode="auto">
          <a:xfrm>
            <a:off x="3995738" y="3213100"/>
            <a:ext cx="2520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1187450" y="32131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如：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a=5*b;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与　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=    5     *     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等价</a:t>
            </a:r>
          </a:p>
        </p:txBody>
      </p:sp>
      <p:pic>
        <p:nvPicPr>
          <p:cNvPr id="129035" name="Picture 36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Text Box 37"/>
          <p:cNvSpPr txBox="1">
            <a:spLocks noChangeArrowheads="1"/>
          </p:cNvSpPr>
          <p:nvPr/>
        </p:nvSpPr>
        <p:spPr bwMode="auto">
          <a:xfrm>
            <a:off x="1835150" y="5157788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这是因为圆括号的优先级最高，为１级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0085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3257" name="Text Box 25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736850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综合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sz="40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052" name="AutoShape 31"/>
          <p:cNvSpPr>
            <a:spLocks noChangeArrowheads="1"/>
          </p:cNvSpPr>
          <p:nvPr/>
        </p:nvSpPr>
        <p:spPr bwMode="auto">
          <a:xfrm>
            <a:off x="900113" y="1628775"/>
            <a:ext cx="2232025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表达式书写</a:t>
            </a:r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684213" y="25654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写出下列算式的表达式：</a:t>
            </a:r>
          </a:p>
        </p:txBody>
      </p:sp>
      <p:sp>
        <p:nvSpPr>
          <p:cNvPr id="130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3295" name="Group 63"/>
          <p:cNvGrpSpPr>
            <a:grpSpLocks/>
          </p:cNvGrpSpPr>
          <p:nvPr/>
        </p:nvGrpSpPr>
        <p:grpSpPr bwMode="auto">
          <a:xfrm>
            <a:off x="1258888" y="3284538"/>
            <a:ext cx="2087562" cy="457200"/>
            <a:chOff x="793" y="2069"/>
            <a:chExt cx="1315" cy="288"/>
          </a:xfrm>
        </p:grpSpPr>
        <p:sp>
          <p:nvSpPr>
            <p:cNvPr id="130083" name="Text Box 34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0084" name="Object 46"/>
            <p:cNvGraphicFramePr>
              <a:graphicFrameLocks noChangeAspect="1"/>
            </p:cNvGraphicFramePr>
            <p:nvPr/>
          </p:nvGraphicFramePr>
          <p:xfrm>
            <a:off x="1247" y="2069"/>
            <a:ext cx="86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27" name="Equation" r:id="rId6" imgW="660113" imgH="203112" progId="Equation.DSMT4">
                    <p:embed/>
                  </p:oleObj>
                </mc:Choice>
                <mc:Fallback>
                  <p:oleObj name="Equation" r:id="rId6" imgW="660113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069"/>
                          <a:ext cx="86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6" name="Group 64"/>
          <p:cNvGrpSpPr>
            <a:grpSpLocks/>
          </p:cNvGrpSpPr>
          <p:nvPr/>
        </p:nvGrpSpPr>
        <p:grpSpPr bwMode="auto">
          <a:xfrm>
            <a:off x="1258888" y="4005263"/>
            <a:ext cx="2233612" cy="457200"/>
            <a:chOff x="793" y="2523"/>
            <a:chExt cx="1407" cy="288"/>
          </a:xfrm>
        </p:grpSpPr>
        <p:sp>
          <p:nvSpPr>
            <p:cNvPr id="130081" name="Text Box 35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0082" name="Object 47"/>
            <p:cNvGraphicFramePr>
              <a:graphicFrameLocks noChangeAspect="1"/>
            </p:cNvGraphicFramePr>
            <p:nvPr/>
          </p:nvGraphicFramePr>
          <p:xfrm>
            <a:off x="1202" y="2523"/>
            <a:ext cx="9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28" name="Equation" r:id="rId8" imgW="812447" imgH="177723" progId="Equation.DSMT4">
                    <p:embed/>
                  </p:oleObj>
                </mc:Choice>
                <mc:Fallback>
                  <p:oleObj name="Equation" r:id="rId8" imgW="812447" imgH="17772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99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7" name="Group 65"/>
          <p:cNvGrpSpPr>
            <a:grpSpLocks/>
          </p:cNvGrpSpPr>
          <p:nvPr/>
        </p:nvGrpSpPr>
        <p:grpSpPr bwMode="auto">
          <a:xfrm>
            <a:off x="1258888" y="4508500"/>
            <a:ext cx="2809875" cy="790575"/>
            <a:chOff x="793" y="2840"/>
            <a:chExt cx="1770" cy="498"/>
          </a:xfrm>
        </p:grpSpPr>
        <p:sp>
          <p:nvSpPr>
            <p:cNvPr id="130079" name="Text Box 36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0080" name="Object 48"/>
            <p:cNvGraphicFramePr>
              <a:graphicFrameLocks noChangeAspect="1"/>
            </p:cNvGraphicFramePr>
            <p:nvPr/>
          </p:nvGraphicFramePr>
          <p:xfrm>
            <a:off x="1156" y="2840"/>
            <a:ext cx="140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29" name="Equation" r:id="rId10" imgW="1256755" imgH="444307" progId="Equation.DSMT4">
                    <p:embed/>
                  </p:oleObj>
                </mc:Choice>
                <mc:Fallback>
                  <p:oleObj name="Equation" r:id="rId10" imgW="1256755" imgH="44430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40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8" name="Group 66"/>
          <p:cNvGrpSpPr>
            <a:grpSpLocks/>
          </p:cNvGrpSpPr>
          <p:nvPr/>
        </p:nvGrpSpPr>
        <p:grpSpPr bwMode="auto">
          <a:xfrm>
            <a:off x="1258888" y="5300663"/>
            <a:ext cx="2520950" cy="715962"/>
            <a:chOff x="793" y="3339"/>
            <a:chExt cx="1588" cy="451"/>
          </a:xfrm>
        </p:grpSpPr>
        <p:sp>
          <p:nvSpPr>
            <p:cNvPr id="130077" name="Text Box 37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0078" name="Object 49"/>
            <p:cNvGraphicFramePr>
              <a:graphicFrameLocks noChangeAspect="1"/>
            </p:cNvGraphicFramePr>
            <p:nvPr/>
          </p:nvGraphicFramePr>
          <p:xfrm>
            <a:off x="1202" y="3339"/>
            <a:ext cx="117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30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339"/>
                          <a:ext cx="117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86" name="Object 54"/>
          <p:cNvGraphicFramePr>
            <a:graphicFrameLocks noChangeAspect="1"/>
          </p:cNvGraphicFramePr>
          <p:nvPr/>
        </p:nvGraphicFramePr>
        <p:xfrm>
          <a:off x="5508625" y="3284538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1" name="Equation" r:id="rId14" imgW="952087" imgH="177723" progId="Equation.DSMT4">
                  <p:embed/>
                </p:oleObj>
              </mc:Choice>
              <mc:Fallback>
                <p:oleObj name="Equation" r:id="rId14" imgW="952087" imgH="17772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71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87" name="Object 55"/>
          <p:cNvGraphicFramePr>
            <a:graphicFrameLocks noChangeAspect="1"/>
          </p:cNvGraphicFramePr>
          <p:nvPr/>
        </p:nvGraphicFramePr>
        <p:xfrm>
          <a:off x="5364163" y="3860800"/>
          <a:ext cx="295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2" name="Equation" r:id="rId16" imgW="1548728" imgH="203112" progId="Equation.DSMT4">
                  <p:embed/>
                </p:oleObj>
              </mc:Choice>
              <mc:Fallback>
                <p:oleObj name="Equation" r:id="rId16" imgW="1548728" imgH="20311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95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94" name="Group 62"/>
          <p:cNvGrpSpPr>
            <a:grpSpLocks/>
          </p:cNvGrpSpPr>
          <p:nvPr/>
        </p:nvGrpSpPr>
        <p:grpSpPr bwMode="auto">
          <a:xfrm>
            <a:off x="5364163" y="4292600"/>
            <a:ext cx="2952750" cy="1512888"/>
            <a:chOff x="3379" y="2704"/>
            <a:chExt cx="1860" cy="953"/>
          </a:xfrm>
        </p:grpSpPr>
        <p:sp>
          <p:nvSpPr>
            <p:cNvPr id="130072" name="Line 56"/>
            <p:cNvSpPr>
              <a:spLocks noChangeShapeType="1"/>
            </p:cNvSpPr>
            <p:nvPr/>
          </p:nvSpPr>
          <p:spPr bwMode="auto">
            <a:xfrm>
              <a:off x="3742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Line 57"/>
            <p:cNvSpPr>
              <a:spLocks noChangeShapeType="1"/>
            </p:cNvSpPr>
            <p:nvPr/>
          </p:nvSpPr>
          <p:spPr bwMode="auto">
            <a:xfrm>
              <a:off x="4694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Line 58"/>
            <p:cNvSpPr>
              <a:spLocks noChangeShapeType="1"/>
            </p:cNvSpPr>
            <p:nvPr/>
          </p:nvSpPr>
          <p:spPr bwMode="auto">
            <a:xfrm>
              <a:off x="4241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Line 59"/>
            <p:cNvSpPr>
              <a:spLocks noChangeShapeType="1"/>
            </p:cNvSpPr>
            <p:nvPr/>
          </p:nvSpPr>
          <p:spPr bwMode="auto">
            <a:xfrm>
              <a:off x="3379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AutoShape 60"/>
            <p:cNvSpPr>
              <a:spLocks noChangeArrowheads="1"/>
            </p:cNvSpPr>
            <p:nvPr/>
          </p:nvSpPr>
          <p:spPr bwMode="auto">
            <a:xfrm>
              <a:off x="3470" y="3203"/>
              <a:ext cx="1769" cy="454"/>
            </a:xfrm>
            <a:prstGeom prst="wedgeRoundRectCallout">
              <a:avLst>
                <a:gd name="adj1" fmla="val 1722"/>
                <a:gd name="adj2" fmla="val -149778"/>
                <a:gd name="adj3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457200" indent="-457200" algn="l">
                <a:buFontTx/>
                <a:buAutoNum type="arabicPlain" startAt="14"/>
              </a:pPr>
              <a:r>
                <a:rPr lang="zh-CN" altLang="en-US">
                  <a:solidFill>
                    <a:srgbClr val="000000"/>
                  </a:solidFill>
                </a:rPr>
                <a:t>　</a:t>
              </a:r>
              <a:r>
                <a:rPr lang="en-US" altLang="zh-CN">
                  <a:solidFill>
                    <a:srgbClr val="000000"/>
                  </a:solidFill>
                </a:rPr>
                <a:t>6   11  6</a:t>
              </a:r>
            </a:p>
            <a:p>
              <a:pPr marL="457200" indent="-457200"/>
              <a:r>
                <a:rPr lang="zh-CN" altLang="en-US">
                  <a:solidFill>
                    <a:srgbClr val="000000"/>
                  </a:solidFill>
                </a:rPr>
                <a:t>故括号可省略</a:t>
              </a:r>
            </a:p>
          </p:txBody>
        </p:sp>
      </p:grp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148263" y="4652963"/>
          <a:ext cx="3995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3" name="Equation" r:id="rId18" imgW="2349500" imgH="203200" progId="Equation.DSMT4">
                  <p:embed/>
                </p:oleObj>
              </mc:Choice>
              <mc:Fallback>
                <p:oleObj name="Equation" r:id="rId18" imgW="2349500" imgH="203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52963"/>
                        <a:ext cx="3995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00" name="Object 68"/>
          <p:cNvGraphicFramePr>
            <a:graphicFrameLocks noChangeAspect="1"/>
          </p:cNvGraphicFramePr>
          <p:nvPr/>
        </p:nvGraphicFramePr>
        <p:xfrm>
          <a:off x="5219700" y="5445125"/>
          <a:ext cx="3744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4" name="Equation" r:id="rId20" imgW="1739900" imgH="203200" progId="Equation.DSMT4">
                  <p:embed/>
                </p:oleObj>
              </mc:Choice>
              <mc:Fallback>
                <p:oleObj name="Equation" r:id="rId20" imgW="17399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744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4" grpId="0" animBg="1"/>
      <p:bldP spid="223265" grpId="0"/>
      <p:bldP spid="223282" grpId="0" animBg="1"/>
      <p:bldP spid="223283" grpId="0" animBg="1"/>
      <p:bldP spid="223284" grpId="0" animBg="1"/>
      <p:bldP spid="22328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1110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1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75" name="AutoShape 23"/>
          <p:cNvSpPr>
            <a:spLocks noChangeArrowheads="1"/>
          </p:cNvSpPr>
          <p:nvPr/>
        </p:nvSpPr>
        <p:spPr bwMode="auto">
          <a:xfrm>
            <a:off x="827088" y="476250"/>
            <a:ext cx="2232025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类型转换</a:t>
            </a:r>
            <a:endParaRPr lang="zh-CN" altLang="en-US"/>
          </a:p>
        </p:txBody>
      </p:sp>
      <p:sp>
        <p:nvSpPr>
          <p:cNvPr id="227352" name="AutoShape 24"/>
          <p:cNvSpPr>
            <a:spLocks noChangeArrowheads="1"/>
          </p:cNvSpPr>
          <p:nvPr/>
        </p:nvSpPr>
        <p:spPr bwMode="auto">
          <a:xfrm>
            <a:off x="539750" y="15573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692275" y="1557338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求下列表达式的值，并指出最后类型：</a:t>
            </a:r>
          </a:p>
        </p:txBody>
      </p:sp>
      <p:sp>
        <p:nvSpPr>
          <p:cNvPr id="1310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258888" y="3284538"/>
            <a:ext cx="2324100" cy="457200"/>
            <a:chOff x="793" y="2069"/>
            <a:chExt cx="1464" cy="288"/>
          </a:xfrm>
        </p:grpSpPr>
        <p:sp>
          <p:nvSpPr>
            <p:cNvPr id="131108" name="Text Box 35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1109" name="Object 36"/>
            <p:cNvGraphicFramePr>
              <a:graphicFrameLocks noChangeAspect="1"/>
            </p:cNvGraphicFramePr>
            <p:nvPr/>
          </p:nvGraphicFramePr>
          <p:xfrm>
            <a:off x="1098" y="2069"/>
            <a:ext cx="115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10" name="Equation" r:id="rId4" imgW="888614" imgH="203112" progId="Equation.DSMT4">
                    <p:embed/>
                  </p:oleObj>
                </mc:Choice>
                <mc:Fallback>
                  <p:oleObj name="Equation" r:id="rId4" imgW="888614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069"/>
                          <a:ext cx="115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1258888" y="3979863"/>
            <a:ext cx="2060575" cy="482600"/>
            <a:chOff x="793" y="2507"/>
            <a:chExt cx="1298" cy="304"/>
          </a:xfrm>
        </p:grpSpPr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1107" name="Object 39"/>
            <p:cNvGraphicFramePr>
              <a:graphicFrameLocks noChangeAspect="1"/>
            </p:cNvGraphicFramePr>
            <p:nvPr/>
          </p:nvGraphicFramePr>
          <p:xfrm>
            <a:off x="1311" y="2507"/>
            <a:ext cx="78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11" name="Equation" r:id="rId6" imgW="634725" imgH="203112" progId="Equation.DSMT4">
                    <p:embed/>
                  </p:oleObj>
                </mc:Choice>
                <mc:Fallback>
                  <p:oleObj name="Equation" r:id="rId6" imgW="634725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507"/>
                          <a:ext cx="78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8" name="Group 40"/>
          <p:cNvGrpSpPr>
            <a:grpSpLocks/>
          </p:cNvGrpSpPr>
          <p:nvPr/>
        </p:nvGrpSpPr>
        <p:grpSpPr bwMode="auto">
          <a:xfrm>
            <a:off x="1258888" y="4652963"/>
            <a:ext cx="2520950" cy="458787"/>
            <a:chOff x="793" y="2975"/>
            <a:chExt cx="1556" cy="251"/>
          </a:xfrm>
        </p:grpSpPr>
        <p:sp>
          <p:nvSpPr>
            <p:cNvPr id="131104" name="Text Box 41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1105" name="Object 42"/>
            <p:cNvGraphicFramePr>
              <a:graphicFrameLocks noChangeAspect="1"/>
            </p:cNvGraphicFramePr>
            <p:nvPr/>
          </p:nvGraphicFramePr>
          <p:xfrm>
            <a:off x="1369" y="2975"/>
            <a:ext cx="9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12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975"/>
                          <a:ext cx="9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1258888" y="5445125"/>
            <a:ext cx="2220912" cy="457200"/>
            <a:chOff x="793" y="3430"/>
            <a:chExt cx="1399" cy="288"/>
          </a:xfrm>
        </p:grpSpPr>
        <p:sp>
          <p:nvSpPr>
            <p:cNvPr id="131102" name="Text Box 44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1103" name="Object 45"/>
            <p:cNvGraphicFramePr>
              <a:graphicFrameLocks noChangeAspect="1"/>
            </p:cNvGraphicFramePr>
            <p:nvPr/>
          </p:nvGraphicFramePr>
          <p:xfrm>
            <a:off x="1391" y="3448"/>
            <a:ext cx="8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13" name="Equation" r:id="rId10" imgW="698197" imgH="203112" progId="Equation.DSMT4">
                    <p:embed/>
                  </p:oleObj>
                </mc:Choice>
                <mc:Fallback>
                  <p:oleObj name="Equation" r:id="rId10" imgW="69819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448"/>
                          <a:ext cx="8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5" name="AutoShape 47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6" name="AutoShape 48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78" name="Object 50"/>
          <p:cNvGraphicFramePr>
            <a:graphicFrameLocks noChangeAspect="1"/>
          </p:cNvGraphicFramePr>
          <p:nvPr/>
        </p:nvGraphicFramePr>
        <p:xfrm>
          <a:off x="5364163" y="3284538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4" name="Equation" r:id="rId12" imgW="1282144" imgH="177723" progId="Equation.DSMT4">
                  <p:embed/>
                </p:oleObj>
              </mc:Choice>
              <mc:Fallback>
                <p:oleObj name="Equation" r:id="rId12" imgW="1282144" imgH="17772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79" name="Object 51"/>
          <p:cNvGraphicFramePr>
            <a:graphicFrameLocks noChangeAspect="1"/>
          </p:cNvGraphicFramePr>
          <p:nvPr/>
        </p:nvGraphicFramePr>
        <p:xfrm>
          <a:off x="5508625" y="3933825"/>
          <a:ext cx="142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5" name="Equation" r:id="rId14" imgW="748975" imgH="177723" progId="Equation.DSMT4">
                  <p:embed/>
                </p:oleObj>
              </mc:Choice>
              <mc:Fallback>
                <p:oleObj name="Equation" r:id="rId14" imgW="748975" imgH="17772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142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6" name="Object 58"/>
          <p:cNvGraphicFramePr>
            <a:graphicFrameLocks noChangeAspect="1"/>
          </p:cNvGraphicFramePr>
          <p:nvPr/>
        </p:nvGraphicFramePr>
        <p:xfrm>
          <a:off x="5508625" y="4652963"/>
          <a:ext cx="2439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6" name="Equation" r:id="rId16" imgW="1435100" imgH="203200" progId="Equation.DSMT4">
                  <p:embed/>
                </p:oleObj>
              </mc:Choice>
              <mc:Fallback>
                <p:oleObj name="Equation" r:id="rId16" imgW="1435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439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7" name="Object 59"/>
          <p:cNvGraphicFramePr>
            <a:graphicFrameLocks noChangeAspect="1"/>
          </p:cNvGraphicFramePr>
          <p:nvPr/>
        </p:nvGraphicFramePr>
        <p:xfrm>
          <a:off x="5292725" y="5516563"/>
          <a:ext cx="3532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7" name="Equation" r:id="rId18" imgW="1676400" imgH="203200" progId="Equation.DSMT4">
                  <p:embed/>
                </p:oleObj>
              </mc:Choice>
              <mc:Fallback>
                <p:oleObj name="Equation" r:id="rId18" imgW="16764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16563"/>
                        <a:ext cx="3532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971550" y="22050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已知：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a=12.3 , b=-8.2 , i=5 ,j=4 , c=‘a’</a:t>
            </a:r>
          </a:p>
        </p:txBody>
      </p:sp>
      <p:graphicFrame>
        <p:nvGraphicFramePr>
          <p:cNvPr id="227390" name="Object 62"/>
          <p:cNvGraphicFramePr>
            <a:graphicFrameLocks noChangeAspect="1"/>
          </p:cNvGraphicFramePr>
          <p:nvPr/>
        </p:nvGraphicFramePr>
        <p:xfrm>
          <a:off x="5364163" y="3644900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8" name="Equation" r:id="rId20" imgW="1282144" imgH="177723" progId="Equation.DSMT4">
                  <p:embed/>
                </p:oleObj>
              </mc:Choice>
              <mc:Fallback>
                <p:oleObj name="Equation" r:id="rId20" imgW="1282144" imgH="17772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1" name="AutoShape 63"/>
          <p:cNvSpPr>
            <a:spLocks noChangeArrowheads="1"/>
          </p:cNvSpPr>
          <p:nvPr/>
        </p:nvSpPr>
        <p:spPr bwMode="auto">
          <a:xfrm>
            <a:off x="6804025" y="191611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graphicFrame>
        <p:nvGraphicFramePr>
          <p:cNvPr id="227392" name="Object 64"/>
          <p:cNvGraphicFramePr>
            <a:graphicFrameLocks noChangeAspect="1"/>
          </p:cNvGraphicFramePr>
          <p:nvPr/>
        </p:nvGraphicFramePr>
        <p:xfrm>
          <a:off x="5435600" y="4221163"/>
          <a:ext cx="2736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9" name="Equation" r:id="rId22" imgW="1434477" imgH="177723" progId="Equation.DSMT4">
                  <p:embed/>
                </p:oleObj>
              </mc:Choice>
              <mc:Fallback>
                <p:oleObj name="Equation" r:id="rId22" imgW="1434477" imgH="17772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7368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3" name="AutoShape 65"/>
          <p:cNvSpPr>
            <a:spLocks noChangeArrowheads="1"/>
          </p:cNvSpPr>
          <p:nvPr/>
        </p:nvSpPr>
        <p:spPr bwMode="auto">
          <a:xfrm>
            <a:off x="7054850" y="2420938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graphicFrame>
        <p:nvGraphicFramePr>
          <p:cNvPr id="227394" name="Object 66"/>
          <p:cNvGraphicFramePr>
            <a:graphicFrameLocks noChangeAspect="1"/>
          </p:cNvGraphicFramePr>
          <p:nvPr/>
        </p:nvGraphicFramePr>
        <p:xfrm>
          <a:off x="5435600" y="5084763"/>
          <a:ext cx="2268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0" name="Equation" r:id="rId24" imgW="1332921" imgH="177723" progId="Equation.DSMT4">
                  <p:embed/>
                </p:oleObj>
              </mc:Choice>
              <mc:Fallback>
                <p:oleObj name="Equation" r:id="rId24" imgW="1332921" imgH="177723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2268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6804025" y="335756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sp>
        <p:nvSpPr>
          <p:cNvPr id="227396" name="AutoShape 68"/>
          <p:cNvSpPr>
            <a:spLocks noChangeArrowheads="1"/>
          </p:cNvSpPr>
          <p:nvPr/>
        </p:nvSpPr>
        <p:spPr bwMode="auto">
          <a:xfrm>
            <a:off x="7054850" y="3860800"/>
            <a:ext cx="2089150" cy="1008063"/>
          </a:xfrm>
          <a:prstGeom prst="cloudCallout">
            <a:avLst>
              <a:gd name="adj1" fmla="val 22190"/>
              <a:gd name="adj2" fmla="val 12385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662238"/>
            <a:ext cx="6149280" cy="461665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类型说明：</a:t>
            </a:r>
            <a:r>
              <a:rPr lang="en-US" altLang="zh-CN" b="1" dirty="0" smtClean="0"/>
              <a:t>float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 char c;</a:t>
            </a:r>
            <a:endParaRPr lang="zh-CN" altLang="en-US" b="1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59632" y="5996136"/>
            <a:ext cx="24482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(5)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&lt;j&amp;&amp;j&lt;c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16462" y="5996136"/>
            <a:ext cx="2735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=5&lt;4&amp;&amp;4&lt;‘a’= 0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6045973"/>
            <a:ext cx="1584871" cy="400110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26160" y="570061"/>
            <a:ext cx="49685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表达式的类型：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2" grpId="0" animBg="1"/>
      <p:bldP spid="227353" grpId="0"/>
      <p:bldP spid="227374" grpId="0" animBg="1"/>
      <p:bldP spid="227375" grpId="0" animBg="1"/>
      <p:bldP spid="227376" grpId="0" animBg="1"/>
      <p:bldP spid="227377" grpId="0" animBg="1"/>
      <p:bldP spid="227388" grpId="0"/>
      <p:bldP spid="227391" grpId="0" animBg="1"/>
      <p:bldP spid="227391" grpId="1" animBg="1"/>
      <p:bldP spid="227393" grpId="0" animBg="1"/>
      <p:bldP spid="227393" grpId="1" animBg="1"/>
      <p:bldP spid="227395" grpId="0" animBg="1"/>
      <p:bldP spid="227395" grpId="1" animBg="1"/>
      <p:bldP spid="227396" grpId="0" animBg="1"/>
      <p:bldP spid="227396" grpId="1" animBg="1"/>
      <p:bldP spid="2" grpId="0" animBg="1"/>
      <p:bldP spid="42" grpId="0"/>
      <p:bldP spid="44" grpId="0"/>
      <p:bldP spid="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常用数学函数摘录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附录二 常用库函数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92" y="476672"/>
            <a:ext cx="8640960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abs(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        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labs(long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(double x);   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fmod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x/y</a:t>
            </a:r>
            <a:r>
              <a:rPr lang="zh-CN" altLang="en-US" sz="2000" b="1" dirty="0" smtClean="0"/>
              <a:t>的浮点余数，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整数求余</a:t>
            </a:r>
            <a:r>
              <a:rPr lang="en-US" altLang="zh-CN" sz="2000" b="1" dirty="0" smtClean="0"/>
              <a:t>%】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sin(double x);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x(</a:t>
            </a:r>
            <a:r>
              <a:rPr lang="zh-CN" altLang="en-US" sz="2000" b="1" dirty="0" smtClean="0"/>
              <a:t>弧度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的正弦值，</a:t>
            </a:r>
            <a:r>
              <a:rPr lang="en-US" altLang="zh-CN" sz="2000" b="1" dirty="0" err="1" smtClean="0"/>
              <a:t>cos</a:t>
            </a:r>
            <a:r>
              <a:rPr lang="en-US" altLang="zh-CN" sz="2000" b="1" dirty="0" smtClean="0"/>
              <a:t>(x),tan(x)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double </a:t>
            </a:r>
            <a:r>
              <a:rPr lang="en-US" altLang="zh-CN" sz="2000" b="1" dirty="0" err="1" smtClean="0"/>
              <a:t>asin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/>
              <a:t>x);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反</a:t>
            </a:r>
            <a:r>
              <a:rPr lang="zh-CN" altLang="en-US" sz="2000" b="1" dirty="0" smtClean="0"/>
              <a:t>正弦</a:t>
            </a:r>
            <a:r>
              <a:rPr lang="zh-CN" altLang="en-US" sz="2000" b="1" dirty="0"/>
              <a:t>值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(x),</a:t>
            </a:r>
            <a:r>
              <a:rPr lang="en-US" altLang="zh-CN" sz="2000" b="1" dirty="0" err="1" smtClean="0"/>
              <a:t>atan</a:t>
            </a:r>
            <a:r>
              <a:rPr lang="en-US" altLang="zh-CN" sz="2000" b="1" dirty="0" smtClean="0"/>
              <a:t>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exp</a:t>
            </a:r>
            <a:r>
              <a:rPr lang="en-US" altLang="zh-CN" sz="2000" b="1" dirty="0" smtClean="0"/>
              <a:t>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次方值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对数值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自然对数值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log10(double x);  //</a:t>
            </a:r>
            <a:r>
              <a:rPr lang="zh-CN" altLang="en-US" sz="2000" b="1" dirty="0"/>
              <a:t>返回</a:t>
            </a:r>
            <a:r>
              <a:rPr lang="zh-CN" altLang="en-US" sz="2000" b="1" dirty="0" smtClean="0"/>
              <a:t>以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底的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对</a:t>
            </a:r>
            <a:r>
              <a:rPr lang="zh-CN" altLang="en-US" sz="2000" b="1" dirty="0" smtClean="0"/>
              <a:t>数值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pow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次方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sqrt</a:t>
            </a:r>
            <a:r>
              <a:rPr lang="en-US" altLang="zh-CN" sz="2000" b="1" dirty="0" smtClean="0"/>
              <a:t>(double x);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的平方根值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128962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1"/>
          <p:cNvGrpSpPr>
            <a:grpSpLocks/>
          </p:cNvGrpSpPr>
          <p:nvPr/>
        </p:nvGrpSpPr>
        <p:grpSpPr bwMode="auto">
          <a:xfrm>
            <a:off x="6858000" y="5416550"/>
            <a:ext cx="1871663" cy="1441450"/>
            <a:chOff x="3833" y="2976"/>
            <a:chExt cx="1179" cy="908"/>
          </a:xfrm>
        </p:grpSpPr>
        <p:sp>
          <p:nvSpPr>
            <p:cNvPr id="20492" name="AutoShape 32"/>
            <p:cNvSpPr>
              <a:spLocks noChangeArrowheads="1"/>
            </p:cNvSpPr>
            <p:nvPr/>
          </p:nvSpPr>
          <p:spPr bwMode="auto">
            <a:xfrm rot="-8279616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3" name="Line 33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4" name="Line 34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16" name="AutoShape 44"/>
          <p:cNvSpPr>
            <a:spLocks noChangeArrowheads="1"/>
          </p:cNvSpPr>
          <p:nvPr/>
        </p:nvSpPr>
        <p:spPr bwMode="auto">
          <a:xfrm>
            <a:off x="922338" y="1905000"/>
            <a:ext cx="7826375" cy="4343400"/>
          </a:xfrm>
          <a:prstGeom prst="foldedCorner">
            <a:avLst>
              <a:gd name="adj" fmla="val 125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84" name="Text Box 17"/>
          <p:cNvSpPr txBox="1">
            <a:spLocks noChangeArrowheads="1"/>
          </p:cNvSpPr>
          <p:nvPr/>
        </p:nvSpPr>
        <p:spPr bwMode="auto">
          <a:xfrm>
            <a:off x="990600" y="2133600"/>
            <a:ext cx="7902575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字符型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char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存储字符的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ASCII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码和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8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位二进制数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整  型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int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 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存储整数，要注意范围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endParaRPr lang="zh-CN" altLang="en-US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实型（浮点型）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float</a:t>
            </a:r>
            <a:endParaRPr lang="en-US" altLang="zh-CN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               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double</a:t>
            </a:r>
            <a:endParaRPr lang="en-US" altLang="zh-CN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无值型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void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表示函数无返回值或用于指针</a:t>
            </a:r>
            <a:endParaRPr lang="zh-CN" altLang="en-US">
              <a:solidFill>
                <a:srgbClr val="002060"/>
              </a:solidFill>
              <a:latin typeface="Times New Roman" pitchFamily="18" charset="0"/>
            </a:endParaRPr>
          </a:p>
        </p:txBody>
      </p:sp>
      <p:grpSp>
        <p:nvGrpSpPr>
          <p:cNvPr id="20485" name="Group 35"/>
          <p:cNvGrpSpPr>
            <a:grpSpLocks/>
          </p:cNvGrpSpPr>
          <p:nvPr/>
        </p:nvGrpSpPr>
        <p:grpSpPr bwMode="auto">
          <a:xfrm>
            <a:off x="457200" y="1295400"/>
            <a:ext cx="1728788" cy="1728788"/>
            <a:chOff x="385" y="391"/>
            <a:chExt cx="1089" cy="1089"/>
          </a:xfrm>
        </p:grpSpPr>
        <p:sp>
          <p:nvSpPr>
            <p:cNvPr id="20489" name="Line 36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0" name="Line 37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AutoShape 38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11" name="Text Box 39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3429000" cy="701675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基本数据类型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7" name="Text Box 41"/>
          <p:cNvSpPr txBox="1">
            <a:spLocks noChangeArrowheads="1"/>
          </p:cNvSpPr>
          <p:nvPr/>
        </p:nvSpPr>
        <p:spPr bwMode="auto">
          <a:xfrm>
            <a:off x="5003800" y="40767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存储实数＝整数＋小数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488" name="AutoShape 43"/>
          <p:cNvSpPr>
            <a:spLocks/>
          </p:cNvSpPr>
          <p:nvPr/>
        </p:nvSpPr>
        <p:spPr bwMode="auto">
          <a:xfrm>
            <a:off x="4927600" y="39624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四舍五入</a:t>
            </a:r>
            <a:r>
              <a:rPr lang="zh-CN" altLang="en-US" b="1" dirty="0"/>
              <a:t>取整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04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不小于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的最小整数。 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轴的右边取值</a:t>
            </a:r>
            <a:r>
              <a:rPr lang="en-US" altLang="zh-CN" sz="2000" dirty="0"/>
              <a:t>, </a:t>
            </a:r>
            <a:r>
              <a:rPr lang="zh-CN" altLang="en-US" sz="2000" dirty="0"/>
              <a:t>上取整 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ceil(double x</a:t>
            </a:r>
            <a:r>
              <a:rPr lang="en-US" altLang="zh-CN" sz="2000" b="1" dirty="0" smtClean="0"/>
              <a:t>);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不大于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的最大整数。向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轴的左边取值，下取整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floor(double x); </a:t>
            </a:r>
            <a:endParaRPr lang="en-US" altLang="zh-CN" sz="2000" b="1" dirty="0" smtClean="0"/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：获取浮点数</a:t>
            </a:r>
            <a:r>
              <a:rPr lang="en-US" altLang="zh-CN" sz="2000" dirty="0"/>
              <a:t>x</a:t>
            </a:r>
            <a:r>
              <a:rPr lang="zh-CN" altLang="en-US" sz="2000" dirty="0"/>
              <a:t>最接近的整数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x </a:t>
            </a:r>
            <a:r>
              <a:rPr lang="en-US" altLang="zh-CN" sz="2000" b="1" dirty="0"/>
              <a:t>&lt; 0.0 ? ceil(x-0.5) : floor(x + 0.5</a:t>
            </a:r>
            <a:r>
              <a:rPr lang="en-US" altLang="zh-CN" sz="2000" b="1" dirty="0" smtClean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取整，有些编译器没有此函数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round(double x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5708406"/>
      </p:ext>
    </p:extLst>
  </p:cSld>
  <p:clrMapOvr>
    <a:masterClrMapping/>
  </p:clrMapOvr>
  <p:transition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1403350" y="1341438"/>
            <a:ext cx="6913563" cy="5111750"/>
          </a:xfrm>
          <a:prstGeom prst="bevel">
            <a:avLst>
              <a:gd name="adj" fmla="val 4722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2987675" y="404813"/>
            <a:ext cx="2447925" cy="95091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76600" y="620713"/>
            <a:ext cx="174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本章小结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457200" y="319088"/>
          <a:ext cx="876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9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088"/>
                        <a:ext cx="876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1905000" y="1677988"/>
            <a:ext cx="6400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语言中的基本数据类型．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常量和变量．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算术运算符和赋值运算符及表达式．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关系运算符和逻辑运算符及表达式．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条件运算符和逗号运算符及表达式．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位运算符和其他运算符及表达式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数据类型转换．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各种表达式的正确书写．</a:t>
            </a:r>
          </a:p>
        </p:txBody>
      </p:sp>
      <p:sp>
        <p:nvSpPr>
          <p:cNvPr id="132103" name="Rectangle 14"/>
          <p:cNvSpPr>
            <a:spLocks noChangeArrowheads="1"/>
          </p:cNvSpPr>
          <p:nvPr/>
        </p:nvSpPr>
        <p:spPr bwMode="auto">
          <a:xfrm flipV="1">
            <a:off x="57912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1913" y="3003550"/>
            <a:ext cx="694848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P. 54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1    2    3   4   5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4"/>
          <p:cNvGraphicFramePr>
            <a:graphicFrameLocks noChangeAspect="1"/>
          </p:cNvGraphicFramePr>
          <p:nvPr/>
        </p:nvGraphicFramePr>
        <p:xfrm>
          <a:off x="762000" y="685800"/>
          <a:ext cx="134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1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134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AutoShape 5"/>
          <p:cNvSpPr>
            <a:spLocks noChangeArrowheads="1"/>
          </p:cNvSpPr>
          <p:nvPr/>
        </p:nvSpPr>
        <p:spPr bwMode="auto">
          <a:xfrm>
            <a:off x="2819400" y="762000"/>
            <a:ext cx="3886200" cy="588963"/>
          </a:xfrm>
          <a:prstGeom prst="wedgeRoundRectCallout">
            <a:avLst>
              <a:gd name="adj1" fmla="val -40032"/>
              <a:gd name="adj2" fmla="val 180190"/>
              <a:gd name="adj3" fmla="val 16667"/>
            </a:avLst>
          </a:prstGeom>
          <a:solidFill>
            <a:srgbClr val="FFFF99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本章练习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25" name="Rectangle 13"/>
          <p:cNvSpPr>
            <a:spLocks noChangeArrowheads="1"/>
          </p:cNvSpPr>
          <p:nvPr/>
        </p:nvSpPr>
        <p:spPr bwMode="auto">
          <a:xfrm flipV="1">
            <a:off x="59436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类型修饰符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611188" y="2565400"/>
            <a:ext cx="312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用于修饰基本类型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（只针对基本数据类型）</a:t>
            </a:r>
          </a:p>
        </p:txBody>
      </p:sp>
      <p:sp>
        <p:nvSpPr>
          <p:cNvPr id="21508" name="AutoShape 38"/>
          <p:cNvSpPr>
            <a:spLocks/>
          </p:cNvSpPr>
          <p:nvPr/>
        </p:nvSpPr>
        <p:spPr bwMode="auto">
          <a:xfrm>
            <a:off x="35052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40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signed</a:t>
            </a:r>
          </a:p>
        </p:txBody>
      </p: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3657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</a:t>
            </a:r>
          </a:p>
        </p:txBody>
      </p:sp>
      <p:sp>
        <p:nvSpPr>
          <p:cNvPr id="21511" name="Text Box 42"/>
          <p:cNvSpPr txBox="1">
            <a:spLocks noChangeArrowheads="1"/>
          </p:cNvSpPr>
          <p:nvPr/>
        </p:nvSpPr>
        <p:spPr bwMode="auto">
          <a:xfrm>
            <a:off x="38862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</a:p>
        </p:txBody>
      </p:sp>
      <p:sp>
        <p:nvSpPr>
          <p:cNvPr id="21513" name="Text Box 44"/>
          <p:cNvSpPr txBox="1">
            <a:spLocks noChangeArrowheads="1"/>
          </p:cNvSpPr>
          <p:nvPr/>
        </p:nvSpPr>
        <p:spPr bwMode="auto">
          <a:xfrm>
            <a:off x="5292725" y="1773238"/>
            <a:ext cx="312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表示有符号数（缺省）</a:t>
            </a:r>
          </a:p>
        </p:txBody>
      </p:sp>
      <p:sp>
        <p:nvSpPr>
          <p:cNvPr id="21514" name="Text Box 45"/>
          <p:cNvSpPr txBox="1">
            <a:spLocks noChangeArrowheads="1"/>
          </p:cNvSpPr>
          <p:nvPr/>
        </p:nvSpPr>
        <p:spPr bwMode="auto">
          <a:xfrm>
            <a:off x="5292725" y="22764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表示无符号数</a:t>
            </a:r>
          </a:p>
        </p:txBody>
      </p:sp>
      <p:sp>
        <p:nvSpPr>
          <p:cNvPr id="21515" name="Text Box 46"/>
          <p:cNvSpPr txBox="1">
            <a:spLocks noChangeArrowheads="1"/>
          </p:cNvSpPr>
          <p:nvPr/>
        </p:nvSpPr>
        <p:spPr bwMode="auto">
          <a:xfrm>
            <a:off x="5292725" y="2781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表示数据长度较大</a:t>
            </a:r>
          </a:p>
        </p:txBody>
      </p:sp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5292725" y="3357563"/>
            <a:ext cx="355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表示数据长度较短（缺省）</a:t>
            </a:r>
          </a:p>
        </p:txBody>
      </p:sp>
      <p:sp>
        <p:nvSpPr>
          <p:cNvPr id="21517" name="Text Box 48"/>
          <p:cNvSpPr txBox="1">
            <a:spLocks noChangeArrowheads="1"/>
          </p:cNvSpPr>
          <p:nvPr/>
        </p:nvSpPr>
        <p:spPr bwMode="auto">
          <a:xfrm>
            <a:off x="914400" y="4495800"/>
            <a:ext cx="6781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Tahoma" pitchFamily="34" charset="0"/>
                <a:ea typeface="宋体" pitchFamily="2" charset="-122"/>
                <a:hlinkClick r:id="rId4" action="ppaction://hlinksldjump"/>
              </a:rPr>
              <a:t>这样由于类型修饰符形成了数据类型的扩充</a:t>
            </a:r>
            <a:endParaRPr lang="zh-CN" altLang="en-US" b="1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343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基本类型和修饰符的组合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1175" name="Group 279"/>
          <p:cNvGraphicFramePr>
            <a:graphicFrameLocks noGrp="1"/>
          </p:cNvGraphicFramePr>
          <p:nvPr/>
        </p:nvGraphicFramePr>
        <p:xfrm>
          <a:off x="1524000" y="1219200"/>
          <a:ext cx="6781800" cy="514985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971800"/>
              </a:tblGrid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二进制长度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0~255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-2147483648~2147483647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0~4294967295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3.4e-38~3.4e+38(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1.7e-308~1.7e+308(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1.0e-4932~1.0e+4931(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28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访问修饰符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609600" y="2590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用于控制系统访问和修改变量方式</a:t>
            </a:r>
          </a:p>
        </p:txBody>
      </p:sp>
      <p:sp>
        <p:nvSpPr>
          <p:cNvPr id="23556" name="AutoShape 17"/>
          <p:cNvSpPr>
            <a:spLocks/>
          </p:cNvSpPr>
          <p:nvPr/>
        </p:nvSpPr>
        <p:spPr bwMode="auto">
          <a:xfrm>
            <a:off x="36576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37338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volatile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334000" y="1828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表示常量</a:t>
            </a:r>
          </a:p>
        </p:txBody>
      </p:sp>
      <p:sp>
        <p:nvSpPr>
          <p:cNvPr id="23560" name="Text Box 23"/>
          <p:cNvSpPr txBox="1">
            <a:spLocks noChangeArrowheads="1"/>
          </p:cNvSpPr>
          <p:nvPr/>
        </p:nvSpPr>
        <p:spPr bwMode="auto">
          <a:xfrm>
            <a:off x="5486400" y="3352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表示易变量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9144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3562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6934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 int num=10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 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/* </a:t>
            </a: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定义一个不能被程序修改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                      的整型常量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num*/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ChangeArrowheads="1"/>
          </p:cNvSpPr>
          <p:nvPr/>
        </p:nvSpPr>
        <p:spPr bwMode="auto">
          <a:xfrm>
            <a:off x="685800" y="1371600"/>
            <a:ext cx="8458200" cy="49530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5257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枚举型  将几种可能的值一一列举出来</a:t>
            </a:r>
          </a:p>
        </p:txBody>
      </p:sp>
      <p:sp>
        <p:nvSpPr>
          <p:cNvPr id="83993" name="Text Box 2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构造数据类型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1" name="Text Box 26"/>
          <p:cNvSpPr txBox="1">
            <a:spLocks noChangeArrowheads="1"/>
          </p:cNvSpPr>
          <p:nvPr/>
        </p:nvSpPr>
        <p:spPr bwMode="auto">
          <a:xfrm>
            <a:off x="685800" y="2209800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数组    一组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连续有序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存放在一起的具有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相同类型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 的数据</a:t>
            </a:r>
            <a:endParaRPr lang="zh-CN" altLang="en-US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2" name="Text Box 29"/>
          <p:cNvSpPr txBox="1">
            <a:spLocks noChangeArrowheads="1"/>
          </p:cNvSpPr>
          <p:nvPr/>
        </p:nvSpPr>
        <p:spPr bwMode="auto">
          <a:xfrm>
            <a:off x="685800" y="3124200"/>
            <a:ext cx="7162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结构体  将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不同类型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的数据按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一定顺序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存放在一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 起的数据结构</a:t>
            </a:r>
            <a:endParaRPr lang="zh-CN" altLang="en-US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3" name="Text Box 30"/>
          <p:cNvSpPr txBox="1">
            <a:spLocks noChangeArrowheads="1"/>
          </p:cNvSpPr>
          <p:nvPr/>
        </p:nvSpPr>
        <p:spPr bwMode="auto">
          <a:xfrm>
            <a:off x="685800" y="4114800"/>
            <a:ext cx="7467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共用体  将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不同类型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的数据都存放在同一起始地址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的内存单元中，共用一段内存来节省内存</a:t>
            </a:r>
            <a:endParaRPr lang="zh-CN" altLang="en-US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24584" name="Group 39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4585" name="Group 3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4589" name="AutoShape 3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0" name="AutoShape 3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1" name="AutoShape 3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586" name="Line 3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7" name="Line 3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8" name="Line 3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1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§2.3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常量</a:t>
            </a:r>
          </a:p>
        </p:txBody>
      </p:sp>
      <p:sp>
        <p:nvSpPr>
          <p:cNvPr id="89125" name="Text Box 3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GB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数 值 常 量</a:t>
            </a:r>
            <a:r>
              <a:rPr kumimoji="0" lang="zh-CN" altLang="en-GB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9126" name="Text Box 38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字符串常量</a:t>
            </a:r>
          </a:p>
        </p:txBody>
      </p:sp>
      <p:sp>
        <p:nvSpPr>
          <p:cNvPr id="89127" name="Text Box 39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28956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字 符 常 量</a:t>
            </a:r>
          </a:p>
        </p:txBody>
      </p:sp>
      <p:sp>
        <p:nvSpPr>
          <p:cNvPr id="26630" name="Rectangle 40"/>
          <p:cNvSpPr>
            <a:spLocks noChangeArrowheads="1"/>
          </p:cNvSpPr>
          <p:nvPr/>
        </p:nvSpPr>
        <p:spPr bwMode="auto">
          <a:xfrm>
            <a:off x="2057400" y="5486400"/>
            <a:ext cx="5181600" cy="33178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7999">
                <a:srgbClr val="777777"/>
              </a:gs>
              <a:gs pos="31000">
                <a:srgbClr val="292929"/>
              </a:gs>
              <a:gs pos="33000">
                <a:srgbClr val="B2B2B2"/>
              </a:gs>
              <a:gs pos="37000">
                <a:srgbClr val="FFFFFF"/>
              </a:gs>
              <a:gs pos="78999">
                <a:srgbClr val="5F5F5F"/>
              </a:gs>
              <a:gs pos="87000">
                <a:srgbClr val="5F5F5F"/>
              </a:gs>
              <a:gs pos="100000">
                <a:srgbClr val="CBCBC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7A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29" name="AutoShape 41"/>
          <p:cNvSpPr>
            <a:spLocks noChangeArrowheads="1"/>
          </p:cNvSpPr>
          <p:nvPr/>
        </p:nvSpPr>
        <p:spPr bwMode="auto">
          <a:xfrm>
            <a:off x="2786063" y="1371600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32" name="Oval 42"/>
          <p:cNvSpPr>
            <a:spLocks noChangeArrowheads="1"/>
          </p:cNvSpPr>
          <p:nvPr/>
        </p:nvSpPr>
        <p:spPr bwMode="auto">
          <a:xfrm>
            <a:off x="2786063" y="1371600"/>
            <a:ext cx="261937" cy="18573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131" name="AutoShape 43"/>
          <p:cNvSpPr>
            <a:spLocks noChangeArrowheads="1"/>
          </p:cNvSpPr>
          <p:nvPr/>
        </p:nvSpPr>
        <p:spPr bwMode="auto">
          <a:xfrm>
            <a:off x="6248400" y="1371600"/>
            <a:ext cx="227013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34" name="Oval 44"/>
          <p:cNvSpPr>
            <a:spLocks noChangeArrowheads="1"/>
          </p:cNvSpPr>
          <p:nvPr/>
        </p:nvSpPr>
        <p:spPr bwMode="auto">
          <a:xfrm>
            <a:off x="6248400" y="1371600"/>
            <a:ext cx="228600" cy="18573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635" name="Text Box 45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25908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数值常量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3" name="Text Box 31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27654" name="Text Box 32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2970213"/>
            <a:ext cx="42386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实型（浮点型）常量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Text Box 33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3962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676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整型常量</a:t>
            </a:r>
          </a:p>
        </p:txBody>
      </p:sp>
      <p:sp>
        <p:nvSpPr>
          <p:cNvPr id="28675" name="Text Box 30"/>
          <p:cNvSpPr txBox="1">
            <a:spLocks noChangeArrowheads="1"/>
          </p:cNvSpPr>
          <p:nvPr/>
        </p:nvSpPr>
        <p:spPr bwMode="auto">
          <a:xfrm>
            <a:off x="762000" y="15240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整型常量按进制分为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28676" name="AutoShape 31"/>
          <p:cNvSpPr>
            <a:spLocks noChangeArrowheads="1"/>
          </p:cNvSpPr>
          <p:nvPr/>
        </p:nvSpPr>
        <p:spPr bwMode="auto">
          <a:xfrm>
            <a:off x="4053610" y="882650"/>
            <a:ext cx="2036440" cy="20574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677" name="Text Box 32"/>
          <p:cNvSpPr txBox="1">
            <a:spLocks noChangeArrowheads="1"/>
          </p:cNvSpPr>
          <p:nvPr/>
        </p:nvSpPr>
        <p:spPr bwMode="auto">
          <a:xfrm>
            <a:off x="4419600" y="10731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十进制</a:t>
            </a:r>
          </a:p>
        </p:txBody>
      </p:sp>
      <p:sp>
        <p:nvSpPr>
          <p:cNvPr id="28678" name="Text Box 33"/>
          <p:cNvSpPr txBox="1">
            <a:spLocks noChangeArrowheads="1"/>
          </p:cNvSpPr>
          <p:nvPr/>
        </p:nvSpPr>
        <p:spPr bwMode="auto">
          <a:xfrm>
            <a:off x="4419600" y="16827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八进制</a:t>
            </a:r>
          </a:p>
        </p:txBody>
      </p:sp>
      <p:sp>
        <p:nvSpPr>
          <p:cNvPr id="28679" name="Text Box 34"/>
          <p:cNvSpPr txBox="1">
            <a:spLocks noChangeArrowheads="1"/>
          </p:cNvSpPr>
          <p:nvPr/>
        </p:nvSpPr>
        <p:spPr bwMode="auto">
          <a:xfrm>
            <a:off x="4343400" y="22923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十六进制</a:t>
            </a:r>
          </a:p>
        </p:txBody>
      </p:sp>
      <p:sp>
        <p:nvSpPr>
          <p:cNvPr id="28680" name="Text Box 35"/>
          <p:cNvSpPr txBox="1">
            <a:spLocks noChangeArrowheads="1"/>
          </p:cNvSpPr>
          <p:nvPr/>
        </p:nvSpPr>
        <p:spPr bwMode="auto">
          <a:xfrm>
            <a:off x="838200" y="306896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ahoma" pitchFamily="34" charset="0"/>
              </a:rPr>
              <a:t>十进制整数</a:t>
            </a:r>
          </a:p>
        </p:txBody>
      </p:sp>
      <p:sp>
        <p:nvSpPr>
          <p:cNvPr id="28681" name="Text Box 36"/>
          <p:cNvSpPr txBox="1">
            <a:spLocks noChangeArrowheads="1"/>
          </p:cNvSpPr>
          <p:nvPr/>
        </p:nvSpPr>
        <p:spPr bwMode="auto">
          <a:xfrm>
            <a:off x="990600" y="360236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的若干数字构成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8682" name="Text Box 37"/>
          <p:cNvSpPr txBox="1">
            <a:spLocks noChangeArrowheads="1"/>
          </p:cNvSpPr>
          <p:nvPr/>
        </p:nvSpPr>
        <p:spPr bwMode="auto">
          <a:xfrm>
            <a:off x="533400" y="4077072"/>
            <a:ext cx="8001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一个整数在内存中占用内存单元的数量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不同</a:t>
            </a:r>
            <a:r>
              <a:rPr lang="en-US" altLang="zh-CN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Turbo C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系统中：</a:t>
            </a:r>
            <a:endParaRPr lang="zh-CN" altLang="en-US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字符类型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占一个字节（－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128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127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），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整型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占两个字节（－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32768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32767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），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长整型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long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占四个字节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7"/>
          <p:cNvSpPr>
            <a:spLocks noChangeArrowheads="1"/>
          </p:cNvSpPr>
          <p:nvPr/>
        </p:nvSpPr>
        <p:spPr bwMode="auto">
          <a:xfrm>
            <a:off x="1143000" y="5715000"/>
            <a:ext cx="6781800" cy="6858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Text Box 21"/>
          <p:cNvSpPr txBox="1">
            <a:spLocks noChangeArrowheads="1"/>
          </p:cNvSpPr>
          <p:nvPr/>
        </p:nvSpPr>
        <p:spPr bwMode="auto">
          <a:xfrm>
            <a:off x="685800" y="205740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八进制整数</a:t>
            </a:r>
          </a:p>
        </p:txBody>
      </p:sp>
      <p:sp>
        <p:nvSpPr>
          <p:cNvPr id="29700" name="Text Box 22"/>
          <p:cNvSpPr txBox="1">
            <a:spLocks noChangeArrowheads="1"/>
          </p:cNvSpPr>
          <p:nvPr/>
        </p:nvSpPr>
        <p:spPr bwMode="auto">
          <a:xfrm>
            <a:off x="2057400" y="609600"/>
            <a:ext cx="6096000" cy="1004888"/>
          </a:xfrm>
          <a:prstGeom prst="rect">
            <a:avLst/>
          </a:prstGeom>
          <a:solidFill>
            <a:srgbClr val="33CCCC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当一个数是长整型时，应在其后面加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上字母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或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. 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最好用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701" name="Text Box 23"/>
          <p:cNvSpPr txBox="1">
            <a:spLocks noChangeArrowheads="1"/>
          </p:cNvSpPr>
          <p:nvPr/>
        </p:nvSpPr>
        <p:spPr bwMode="auto">
          <a:xfrm>
            <a:off x="1752600" y="3581400"/>
            <a:ext cx="62039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－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为十进制，而－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则为八进制数，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显然有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 != 0123</a:t>
            </a:r>
          </a:p>
        </p:txBody>
      </p:sp>
      <p:sp>
        <p:nvSpPr>
          <p:cNvPr id="29702" name="AutoShape 46"/>
          <p:cNvSpPr>
            <a:spLocks noChangeArrowheads="1"/>
          </p:cNvSpPr>
          <p:nvPr/>
        </p:nvSpPr>
        <p:spPr bwMode="auto">
          <a:xfrm>
            <a:off x="395288" y="333375"/>
            <a:ext cx="1800225" cy="1366838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755650" y="2708275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第一位数字一定是</a:t>
            </a:r>
            <a:r>
              <a:rPr lang="en-US" altLang="zh-CN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9704" name="AutoShape 48"/>
          <p:cNvSpPr>
            <a:spLocks noChangeArrowheads="1"/>
          </p:cNvSpPr>
          <p:nvPr/>
        </p:nvSpPr>
        <p:spPr bwMode="auto">
          <a:xfrm>
            <a:off x="685800" y="3429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9705" name="Text Box 49"/>
          <p:cNvSpPr txBox="1">
            <a:spLocks noChangeArrowheads="1"/>
          </p:cNvSpPr>
          <p:nvPr/>
        </p:nvSpPr>
        <p:spPr bwMode="auto">
          <a:xfrm>
            <a:off x="685800" y="457200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十六进制整数</a:t>
            </a:r>
          </a:p>
        </p:txBody>
      </p:sp>
      <p:sp>
        <p:nvSpPr>
          <p:cNvPr id="92210" name="Text Box 50"/>
          <p:cNvSpPr txBox="1">
            <a:spLocks noChangeArrowheads="1"/>
          </p:cNvSpPr>
          <p:nvPr/>
        </p:nvSpPr>
        <p:spPr bwMode="auto">
          <a:xfrm>
            <a:off x="762000" y="51816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前两位为</a:t>
            </a:r>
            <a:r>
              <a:rPr lang="en-US" altLang="zh-CN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0x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和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a~f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9707" name="Text Box 51"/>
          <p:cNvSpPr txBox="1">
            <a:spLocks noChangeArrowheads="1"/>
          </p:cNvSpPr>
          <p:nvPr/>
        </p:nvSpPr>
        <p:spPr bwMode="auto">
          <a:xfrm>
            <a:off x="1524000" y="5853113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显然有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 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0x123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是三个不同的数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itchFamily="18" charset="0"/>
              </a:rPr>
              <a:t>第2章 </a:t>
            </a:r>
            <a:r>
              <a:rPr lang="en-US" altLang="zh-CN" sz="4000" smtClean="0">
                <a:latin typeface="Times New Roman" pitchFamily="18" charset="0"/>
              </a:rPr>
              <a:t>C</a:t>
            </a:r>
            <a:r>
              <a:rPr lang="zh-CN" altLang="en-US" sz="4000" smtClean="0">
                <a:latin typeface="Times New Roman" pitchFamily="18" charset="0"/>
              </a:rPr>
              <a:t>语言的基本数据类型及运算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98425" indent="0" algn="just" eaLnBrk="1" fontAlgn="auto" hangingPunct="1">
              <a:spcAft>
                <a:spcPct val="20000"/>
              </a:spcAft>
              <a:buFont typeface="Arial" charset="0"/>
              <a:buNone/>
              <a:defRPr/>
            </a:pPr>
            <a:r>
              <a:rPr lang="zh-CN" altLang="en-US" sz="36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内容提要：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标识符与关键字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数据类型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常量与变量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运算符和表达式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2"/>
          <p:cNvSpPr txBox="1">
            <a:spLocks noChangeArrowheads="1"/>
          </p:cNvSpPr>
          <p:nvPr/>
        </p:nvSpPr>
        <p:spPr bwMode="auto">
          <a:xfrm>
            <a:off x="838200" y="3427413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小数形式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755650" y="4025900"/>
            <a:ext cx="8153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以正负号开头，若干位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后跟一个小数点（必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须）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再跟若干位小数部分</a:t>
            </a:r>
            <a:r>
              <a:rPr lang="zh-CN" altLang="en-US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1748" name="Text Box 2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836613"/>
            <a:ext cx="27432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单精度实型常量</a:t>
            </a:r>
          </a:p>
        </p:txBody>
      </p:sp>
      <p:sp>
        <p:nvSpPr>
          <p:cNvPr id="31749" name="AutoShape 27"/>
          <p:cNvSpPr>
            <a:spLocks noChangeArrowheads="1"/>
          </p:cNvSpPr>
          <p:nvPr/>
        </p:nvSpPr>
        <p:spPr bwMode="auto">
          <a:xfrm>
            <a:off x="4038600" y="1141413"/>
            <a:ext cx="2189163" cy="2379662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小数形式</a:t>
            </a:r>
          </a:p>
          <a:p>
            <a:endParaRPr lang="zh-CN" altLang="en-US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指数形式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6"/>
          <p:cNvSpPr txBox="1">
            <a:spLocks noChangeArrowheads="1"/>
          </p:cNvSpPr>
          <p:nvPr/>
        </p:nvSpPr>
        <p:spPr bwMode="auto">
          <a:xfrm>
            <a:off x="762000" y="609600"/>
            <a:ext cx="1981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指数形式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762000" y="1524000"/>
            <a:ext cx="8153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分为尾数部分和指数部分，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尾数部分可是整数或小数形式</a:t>
            </a: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指数部分是一个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或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后跟一个整数</a:t>
            </a:r>
          </a:p>
        </p:txBody>
      </p:sp>
      <p:sp>
        <p:nvSpPr>
          <p:cNvPr id="32772" name="AutoShape 21"/>
          <p:cNvSpPr>
            <a:spLocks noChangeArrowheads="1"/>
          </p:cNvSpPr>
          <p:nvPr/>
        </p:nvSpPr>
        <p:spPr bwMode="auto">
          <a:xfrm>
            <a:off x="457200" y="2743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32773" name="Text Box 22"/>
          <p:cNvSpPr txBox="1">
            <a:spLocks noChangeArrowheads="1"/>
          </p:cNvSpPr>
          <p:nvPr/>
        </p:nvSpPr>
        <p:spPr bwMode="auto">
          <a:xfrm>
            <a:off x="1143000" y="31242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123</a:t>
            </a:r>
            <a:r>
              <a:rPr lang="en-GB" altLang="zh-CN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-456e-02 ， 0e0 ，  9.23e2</a:t>
            </a:r>
            <a:endParaRPr lang="en-US" altLang="zh-CN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55" name="AutoShape 23"/>
          <p:cNvSpPr>
            <a:spLocks noChangeArrowheads="1"/>
          </p:cNvSpPr>
          <p:nvPr/>
        </p:nvSpPr>
        <p:spPr bwMode="auto">
          <a:xfrm>
            <a:off x="395288" y="3860800"/>
            <a:ext cx="1527175" cy="1274763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5256" name="AutoShape 24"/>
          <p:cNvSpPr>
            <a:spLocks noChangeArrowheads="1"/>
          </p:cNvSpPr>
          <p:nvPr/>
        </p:nvSpPr>
        <p:spPr bwMode="auto">
          <a:xfrm>
            <a:off x="2286000" y="4114800"/>
            <a:ext cx="5105400" cy="9144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前必须有数字，</a:t>
            </a:r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后必须是整数</a:t>
            </a:r>
          </a:p>
        </p:txBody>
      </p:sp>
      <p:sp>
        <p:nvSpPr>
          <p:cNvPr id="95257" name="AutoShape 25"/>
          <p:cNvSpPr>
            <a:spLocks noChangeArrowheads="1"/>
          </p:cNvSpPr>
          <p:nvPr/>
        </p:nvSpPr>
        <p:spPr bwMode="auto">
          <a:xfrm>
            <a:off x="533400" y="5257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1619250" y="5430838"/>
            <a:ext cx="6705600" cy="5191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8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-e-.2</a:t>
            </a:r>
            <a:r>
              <a:rPr lang="zh-CN" altLang="en-GB" sz="28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均为不合法的指数形式</a:t>
            </a:r>
            <a:endParaRPr lang="zh-CN" altLang="en-US" sz="28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3200" y="176375"/>
            <a:ext cx="617739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/>
              <a:t>d.ddddE+n</a:t>
            </a:r>
            <a:r>
              <a:rPr lang="en-US" altLang="zh-CN" dirty="0"/>
              <a:t>  </a:t>
            </a:r>
            <a:r>
              <a:rPr lang="zh-CN" altLang="en-US" dirty="0"/>
              <a:t>小数点向右移动</a:t>
            </a:r>
            <a:r>
              <a:rPr lang="en-US" altLang="zh-CN" dirty="0"/>
              <a:t>n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d.dddd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n</a:t>
            </a:r>
            <a:endParaRPr lang="en-US" altLang="zh-CN" baseline="30000" dirty="0"/>
          </a:p>
          <a:p>
            <a:pPr algn="l"/>
            <a:r>
              <a:rPr lang="en-US" altLang="zh-CN" dirty="0" err="1"/>
              <a:t>d.ddddE</a:t>
            </a:r>
            <a:r>
              <a:rPr lang="en-US" altLang="zh-CN" dirty="0"/>
              <a:t>-n  </a:t>
            </a:r>
            <a:r>
              <a:rPr lang="zh-CN" altLang="en-US" dirty="0"/>
              <a:t>小数点向左移动</a:t>
            </a:r>
            <a:r>
              <a:rPr lang="en-US" altLang="zh-CN" dirty="0"/>
              <a:t>n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d.dddd</a:t>
            </a:r>
            <a:r>
              <a:rPr lang="zh-CN" altLang="en-US" dirty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-n</a:t>
            </a:r>
            <a:endParaRPr lang="en-US" altLang="zh-CN" dirty="0"/>
          </a:p>
          <a:p>
            <a:pPr algn="l"/>
            <a:r>
              <a:rPr lang="zh-CN" altLang="en-US" dirty="0"/>
              <a:t>小数点可以移动，</a:t>
            </a:r>
            <a:r>
              <a:rPr lang="zh-CN" altLang="en-US" dirty="0" smtClean="0"/>
              <a:t>因此</a:t>
            </a:r>
            <a:r>
              <a:rPr lang="zh-CN" altLang="en-US" dirty="0"/>
              <a:t>实</a:t>
            </a:r>
            <a:r>
              <a:rPr lang="zh-CN" altLang="en-US" dirty="0" smtClean="0"/>
              <a:t>型又称为</a:t>
            </a:r>
            <a:r>
              <a:rPr lang="zh-CN" altLang="en-US" dirty="0"/>
              <a:t>浮点数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nimBg="1"/>
      <p:bldP spid="95256" grpId="0" animBg="1"/>
      <p:bldP spid="95257" grpId="0" animBg="1"/>
      <p:bldP spid="952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51738" y="6524625"/>
            <a:ext cx="1557337" cy="301625"/>
          </a:xfrm>
        </p:spPr>
        <p:txBody>
          <a:bodyPr/>
          <a:lstStyle/>
          <a:p>
            <a:pPr>
              <a:defRPr/>
            </a:pPr>
            <a:fld id="{DB2D5EFD-9680-4E6B-9FDE-5C688CE5CDB8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712200" cy="16573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虽然实型常量的表示形式有两种，但在内存中均是以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指数形式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存放。尾数部分所占位数（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）决定了它的有效位数，指数部分所占位数（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）决定了它的数值范围。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532813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单精度实型，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双精度实型，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15~16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超过有效位的数据是不精确的，故可能产生误差。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实型数表示的数值范围是很大的，而它的有效位数是有限的。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6443663" y="3429000"/>
            <a:ext cx="1368425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3.14159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450" y="285273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尾数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阶符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87450" y="341788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.314159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443663" y="2852738"/>
            <a:ext cx="187325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0.314159E+01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14346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34063"/>
            <a:ext cx="2133600" cy="365125"/>
          </a:xfrm>
        </p:spPr>
        <p:txBody>
          <a:bodyPr/>
          <a:lstStyle/>
          <a:p>
            <a:pPr>
              <a:defRPr/>
            </a:pPr>
            <a:fld id="{FEE8370B-2AED-4B01-8A95-409E49096B2A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971550" y="3644900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7" name="位图图像" r:id="rId4" imgW="4466667" imgH="323981" progId="Paint.Picture">
                  <p:embed/>
                </p:oleObj>
              </mc:Choice>
              <mc:Fallback>
                <p:oleObj name="位图图像" r:id="rId4" imgW="4466667" imgH="32398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>
            <a:graphicFrameLocks noChangeAspect="1"/>
          </p:cNvGraphicFramePr>
          <p:nvPr/>
        </p:nvGraphicFramePr>
        <p:xfrm>
          <a:off x="1277938" y="1196975"/>
          <a:ext cx="41576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8" name="位图图像" r:id="rId6" imgW="3533333" imgH="2085714" progId="Paint.Picture">
                  <p:embed/>
                </p:oleObj>
              </mc:Choice>
              <mc:Fallback>
                <p:oleObj name="位图图像" r:id="rId6" imgW="3533333" imgH="2085714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196975"/>
                        <a:ext cx="4157662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28800" y="4373563"/>
            <a:ext cx="7010400" cy="21336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57200" y="4221163"/>
            <a:ext cx="1593850" cy="1363662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57400" y="4602163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虽然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语言中，单精度实数的范围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3.4e-38~3.4e+38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，但是计算中单精度实数的有效数字只有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位，超过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位的将不再精确，无实际参考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价值。</a:t>
            </a:r>
            <a:r>
              <a:rPr lang="zh-CN" altLang="en-US" dirty="0"/>
              <a:t>有效位与小数点位置</a:t>
            </a:r>
            <a:r>
              <a:rPr lang="zh-CN" altLang="en-US" dirty="0" smtClean="0"/>
              <a:t>无关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57200" y="12954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单精度实数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位有效数字，长整型也只有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双精度常量有效位可达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位），更有长双精度常量可有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位），取值范围在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1e-4931~1e+4932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之间。</a:t>
            </a:r>
            <a:endParaRPr lang="zh-CN" altLang="en-US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3" name="Text Box 1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9812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57200" y="3663280"/>
            <a:ext cx="4267200" cy="22860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a==b</a:t>
            </a:r>
          </a:p>
        </p:txBody>
      </p: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57200" y="312988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6278" name="AutoShape 22"/>
          <p:cNvSpPr>
            <a:spLocks noChangeArrowheads="1"/>
          </p:cNvSpPr>
          <p:nvPr/>
        </p:nvSpPr>
        <p:spPr bwMode="auto">
          <a:xfrm>
            <a:off x="4648200" y="3663280"/>
            <a:ext cx="4267200" cy="22098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820345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 !=b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68" y="6033398"/>
            <a:ext cx="7376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第一组，前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位相同，第二组，前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位相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 autoUpdateAnimBg="0"/>
      <p:bldP spid="96277" grpId="0" animBg="1" autoUpdateAnimBg="0"/>
      <p:bldP spid="96278" grpId="0" animBg="1" autoUpdateAnimBg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5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25908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36876" name="Group 17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36880" name="AutoShape 18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AutoShape 19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AutoShape 20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23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990599" y="1600200"/>
            <a:ext cx="7789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即：单引号括起来的</a:t>
            </a:r>
            <a:r>
              <a:rPr lang="zh-CN" altLang="en-US" sz="28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一个</a:t>
            </a:r>
            <a:r>
              <a:rPr lang="zh-CN" altLang="en-US" sz="28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字符，如 </a:t>
            </a:r>
            <a:r>
              <a:rPr lang="en-US" altLang="zh-CN" sz="28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char a=‘a’;</a:t>
            </a:r>
            <a:endParaRPr lang="zh-CN" altLang="en-US" sz="2800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07" name="Text Box 2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2514600"/>
            <a:ext cx="69342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每个字符常量在内存中占一个字节空间</a:t>
            </a:r>
          </a:p>
        </p:txBody>
      </p:sp>
      <p:sp>
        <p:nvSpPr>
          <p:cNvPr id="97309" name="AutoShape 29"/>
          <p:cNvSpPr>
            <a:spLocks noChangeArrowheads="1"/>
          </p:cNvSpPr>
          <p:nvPr/>
        </p:nvSpPr>
        <p:spPr bwMode="auto">
          <a:xfrm>
            <a:off x="457200" y="2438400"/>
            <a:ext cx="1377950" cy="1277938"/>
          </a:xfrm>
          <a:prstGeom prst="irregularSeal2">
            <a:avLst/>
          </a:prstGeom>
          <a:gradFill rotWithShape="0">
            <a:gsLst>
              <a:gs pos="0">
                <a:schemeClr val="folHlink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7310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69342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字符常量在单引号内只有一个字符</a:t>
            </a:r>
          </a:p>
        </p:txBody>
      </p:sp>
      <p:sp>
        <p:nvSpPr>
          <p:cNvPr id="97311" name="Text Box 31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6934200" cy="116046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字符常量取值范围是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～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255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，对应其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ASCII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码，故共有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256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个字符常量</a:t>
            </a:r>
          </a:p>
        </p:txBody>
      </p:sp>
      <p:sp>
        <p:nvSpPr>
          <p:cNvPr id="97313" name="AutoShape 33"/>
          <p:cNvSpPr>
            <a:spLocks noChangeArrowheads="1"/>
          </p:cNvSpPr>
          <p:nvPr/>
        </p:nvSpPr>
        <p:spPr bwMode="auto">
          <a:xfrm>
            <a:off x="457200" y="5373960"/>
            <a:ext cx="3124200" cy="1295400"/>
          </a:xfrm>
          <a:prstGeom prst="cloudCallout">
            <a:avLst>
              <a:gd name="adj1" fmla="val 20375"/>
              <a:gd name="adj2" fmla="val -127940"/>
            </a:avLst>
          </a:prstGeom>
          <a:gradFill rotWithShape="0">
            <a:gsLst>
              <a:gs pos="0">
                <a:srgbClr val="6699FF"/>
              </a:gs>
              <a:gs pos="100000">
                <a:srgbClr val="FFCC00"/>
              </a:gs>
            </a:gsLst>
            <a:path path="rect">
              <a:fillToRect r="100000" b="10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如：</a:t>
            </a:r>
            <a:r>
              <a:rPr lang="zh-CN" altLang="en-US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abc</a:t>
            </a:r>
            <a:r>
              <a:rPr lang="en-US" altLang="zh-CN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为非法字符常量</a:t>
            </a:r>
          </a:p>
        </p:txBody>
      </p:sp>
      <p:sp>
        <p:nvSpPr>
          <p:cNvPr id="97314" name="AutoShape 34"/>
          <p:cNvSpPr>
            <a:spLocks noChangeArrowheads="1"/>
          </p:cNvSpPr>
          <p:nvPr/>
        </p:nvSpPr>
        <p:spPr bwMode="auto">
          <a:xfrm>
            <a:off x="3849960" y="5534744"/>
            <a:ext cx="3962400" cy="990600"/>
          </a:xfrm>
          <a:prstGeom prst="cloudCallout">
            <a:avLst>
              <a:gd name="adj1" fmla="val 440"/>
              <a:gd name="adj2" fmla="val -130130"/>
            </a:avLst>
          </a:prstGeom>
          <a:gradFill rotWithShape="0">
            <a:gsLst>
              <a:gs pos="0">
                <a:srgbClr val="6699FF"/>
              </a:gs>
              <a:gs pos="100000">
                <a:srgbClr val="FFCC00"/>
              </a:gs>
            </a:gsLst>
            <a:path path="rect">
              <a:fillToRect r="100000" b="10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如：</a:t>
            </a:r>
            <a:r>
              <a:rPr lang="zh-CN" altLang="en-US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</a:t>
            </a:r>
            <a:r>
              <a:rPr lang="en-US" altLang="zh-CN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与</a:t>
            </a:r>
            <a:r>
              <a:rPr lang="zh-CN" altLang="en-US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</a:t>
            </a:r>
            <a:r>
              <a:rPr lang="en-US" altLang="zh-CN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为不同的字符常量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3" grpId="0" animBg="1"/>
      <p:bldP spid="973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05000" y="762000"/>
            <a:ext cx="6934200" cy="244316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字符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常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量中的数据是一整型数据。输出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时既可输出字符,亦可输出整数,且字符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常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量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可作整数运算</a:t>
            </a:r>
            <a:r>
              <a:rPr lang="zh-CN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zh-CN" sz="2800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891" name="AutoShape 26"/>
          <p:cNvSpPr>
            <a:spLocks noChangeArrowheads="1"/>
          </p:cNvSpPr>
          <p:nvPr/>
        </p:nvSpPr>
        <p:spPr bwMode="auto">
          <a:xfrm>
            <a:off x="457200" y="0"/>
            <a:ext cx="1450975" cy="1268413"/>
          </a:xfrm>
          <a:prstGeom prst="irregularSeal2">
            <a:avLst/>
          </a:prstGeom>
          <a:gradFill rotWithShape="0">
            <a:gsLst>
              <a:gs pos="0">
                <a:schemeClr val="folHlink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457200" y="3048000"/>
            <a:ext cx="8686800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{  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(”c1=%c ,c2= %c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c3=%c", 37, 38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38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37);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99360" name="Rectangle 32" descr="a051"/>
          <p:cNvSpPr>
            <a:spLocks noChangeArrowheads="1"/>
          </p:cNvSpPr>
          <p:nvPr/>
        </p:nvSpPr>
        <p:spPr bwMode="auto">
          <a:xfrm>
            <a:off x="1524000" y="5181600"/>
            <a:ext cx="4991100" cy="6477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>
            <a:outerShdw dist="107763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运行结果: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c1=% , c2=&amp;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,c3=K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609600" y="2590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9" grpId="0" autoUpdateAnimBg="0"/>
      <p:bldP spid="99360" grpId="0" animBg="1" autoUpdateAnimBg="0"/>
      <p:bldP spid="9936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09575" y="665163"/>
            <a:ext cx="8353425" cy="8683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转义字符(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P36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2.3)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楷体_GB2312" pitchFamily="49" charset="-122"/>
              </a:rPr>
              <a:t>反斜线后面跟特定的字符，可以表示某些不可打印的字符或代表某种功能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916" name="Group 93"/>
          <p:cNvGrpSpPr>
            <a:grpSpLocks/>
          </p:cNvGrpSpPr>
          <p:nvPr/>
        </p:nvGrpSpPr>
        <p:grpSpPr bwMode="auto">
          <a:xfrm>
            <a:off x="395288" y="1052513"/>
            <a:ext cx="8610600" cy="3805237"/>
            <a:chOff x="336" y="1734"/>
            <a:chExt cx="5424" cy="2397"/>
          </a:xfrm>
        </p:grpSpPr>
        <p:grpSp>
          <p:nvGrpSpPr>
            <p:cNvPr id="38918" name="Group 51"/>
            <p:cNvGrpSpPr>
              <a:grpSpLocks/>
            </p:cNvGrpSpPr>
            <p:nvPr/>
          </p:nvGrpSpPr>
          <p:grpSpPr bwMode="auto">
            <a:xfrm>
              <a:off x="336" y="1734"/>
              <a:ext cx="5424" cy="2394"/>
              <a:chOff x="166" y="977"/>
              <a:chExt cx="5414" cy="2394"/>
            </a:xfrm>
          </p:grpSpPr>
          <p:sp>
            <p:nvSpPr>
              <p:cNvPr id="38956" name="Rectangle 52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kumimoji="0" lang="zh-CN" altLang="en-US" sz="4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7" name="Rectangle 53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2" eaLnBrk="0" hangingPunct="0"/>
                <a:endParaRPr kumimoji="0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38919" name="Text Box 55"/>
            <p:cNvSpPr txBox="1">
              <a:spLocks noChangeArrowheads="1"/>
            </p:cNvSpPr>
            <p:nvPr/>
          </p:nvSpPr>
          <p:spPr bwMode="auto">
            <a:xfrm>
              <a:off x="480" y="2112"/>
              <a:ext cx="7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0" name="Text Box 56"/>
            <p:cNvSpPr txBox="1">
              <a:spLocks noChangeArrowheads="1"/>
            </p:cNvSpPr>
            <p:nvPr/>
          </p:nvSpPr>
          <p:spPr bwMode="auto">
            <a:xfrm>
              <a:off x="1827" y="21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1" name="Text Box 57"/>
            <p:cNvSpPr txBox="1">
              <a:spLocks noChangeArrowheads="1"/>
            </p:cNvSpPr>
            <p:nvPr/>
          </p:nvSpPr>
          <p:spPr bwMode="auto">
            <a:xfrm>
              <a:off x="566" y="2411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2" name="Text Box 58"/>
            <p:cNvSpPr txBox="1">
              <a:spLocks noChangeArrowheads="1"/>
            </p:cNvSpPr>
            <p:nvPr/>
          </p:nvSpPr>
          <p:spPr bwMode="auto">
            <a:xfrm>
              <a:off x="557" y="2705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Text Box 59"/>
            <p:cNvSpPr txBox="1">
              <a:spLocks noChangeArrowheads="1"/>
            </p:cNvSpPr>
            <p:nvPr/>
          </p:nvSpPr>
          <p:spPr bwMode="auto">
            <a:xfrm>
              <a:off x="593" y="2999"/>
              <a:ext cx="2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4" name="Text Box 60"/>
            <p:cNvSpPr txBox="1">
              <a:spLocks noChangeArrowheads="1"/>
            </p:cNvSpPr>
            <p:nvPr/>
          </p:nvSpPr>
          <p:spPr bwMode="auto">
            <a:xfrm>
              <a:off x="574" y="3293"/>
              <a:ext cx="25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’’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92" y="3543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\’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62"/>
            <p:cNvSpPr txBox="1">
              <a:spLocks noChangeArrowheads="1"/>
            </p:cNvSpPr>
            <p:nvPr/>
          </p:nvSpPr>
          <p:spPr bwMode="auto">
            <a:xfrm>
              <a:off x="566" y="3881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ddd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7" name="Text Box 63"/>
            <p:cNvSpPr txBox="1">
              <a:spLocks noChangeArrowheads="1"/>
            </p:cNvSpPr>
            <p:nvPr/>
          </p:nvSpPr>
          <p:spPr bwMode="auto">
            <a:xfrm>
              <a:off x="3093" y="2368"/>
              <a:ext cx="20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8" name="Text Box 64"/>
            <p:cNvSpPr txBox="1">
              <a:spLocks noChangeArrowheads="1"/>
            </p:cNvSpPr>
            <p:nvPr/>
          </p:nvSpPr>
          <p:spPr bwMode="auto">
            <a:xfrm>
              <a:off x="3094" y="2684"/>
              <a:ext cx="23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3093" y="2999"/>
              <a:ext cx="2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0" name="Text Box 66"/>
            <p:cNvSpPr txBox="1">
              <a:spLocks noChangeArrowheads="1"/>
            </p:cNvSpPr>
            <p:nvPr/>
          </p:nvSpPr>
          <p:spPr bwMode="auto">
            <a:xfrm>
              <a:off x="3129" y="3293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\0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3129" y="3543"/>
              <a:ext cx="2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\\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3093" y="3866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xhh</a:t>
              </a:r>
              <a:endParaRPr kumimoji="0"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3" name="Text Box 69"/>
            <p:cNvSpPr txBox="1">
              <a:spLocks noChangeArrowheads="1"/>
            </p:cNvSpPr>
            <p:nvPr/>
          </p:nvSpPr>
          <p:spPr bwMode="auto">
            <a:xfrm>
              <a:off x="2909" y="211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4" name="Text Box 70"/>
            <p:cNvSpPr txBox="1">
              <a:spLocks noChangeArrowheads="1"/>
            </p:cNvSpPr>
            <p:nvPr/>
          </p:nvSpPr>
          <p:spPr bwMode="auto">
            <a:xfrm>
              <a:off x="4294" y="2112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5" name="Text Box 71"/>
            <p:cNvSpPr txBox="1">
              <a:spLocks noChangeArrowheads="1"/>
            </p:cNvSpPr>
            <p:nvPr/>
          </p:nvSpPr>
          <p:spPr bwMode="auto">
            <a:xfrm>
              <a:off x="1607" y="2411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回车换行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6" name="Text Box 72"/>
            <p:cNvSpPr txBox="1">
              <a:spLocks noChangeArrowheads="1"/>
            </p:cNvSpPr>
            <p:nvPr/>
          </p:nvSpPr>
          <p:spPr bwMode="auto">
            <a:xfrm>
              <a:off x="1761" y="2684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1770" y="2999"/>
              <a:ext cx="115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报警（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BEEP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8" name="Text Box 74"/>
            <p:cNvSpPr txBox="1">
              <a:spLocks noChangeArrowheads="1"/>
            </p:cNvSpPr>
            <p:nvPr/>
          </p:nvSpPr>
          <p:spPr bwMode="auto">
            <a:xfrm>
              <a:off x="1770" y="3293"/>
              <a:ext cx="60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双引号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9" name="Text Box 75"/>
            <p:cNvSpPr txBox="1">
              <a:spLocks noChangeArrowheads="1"/>
            </p:cNvSpPr>
            <p:nvPr/>
          </p:nvSpPr>
          <p:spPr bwMode="auto">
            <a:xfrm>
              <a:off x="1667" y="3543"/>
              <a:ext cx="59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单引号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0" name="Text Box 76"/>
            <p:cNvSpPr txBox="1">
              <a:spLocks noChangeArrowheads="1"/>
            </p:cNvSpPr>
            <p:nvPr/>
          </p:nvSpPr>
          <p:spPr bwMode="auto">
            <a:xfrm>
              <a:off x="1152" y="3919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位8进制数代表的字符(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码）</a:t>
              </a:r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3829" y="2411"/>
              <a:ext cx="192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横向跳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格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(8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个字符位置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4470" y="2684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退格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4470" y="299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换页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4422" y="3293"/>
              <a:ext cx="8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(NULL)</a:t>
              </a:r>
              <a:endPara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4470" y="3587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反斜线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3792" y="3888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位16进制数代表的字符(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码)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>
              <a:off x="2920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84"/>
            <p:cNvSpPr>
              <a:spLocks noChangeShapeType="1"/>
            </p:cNvSpPr>
            <p:nvPr/>
          </p:nvSpPr>
          <p:spPr bwMode="auto">
            <a:xfrm>
              <a:off x="1218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5"/>
            <p:cNvSpPr>
              <a:spLocks noChangeShapeType="1"/>
            </p:cNvSpPr>
            <p:nvPr/>
          </p:nvSpPr>
          <p:spPr bwMode="auto">
            <a:xfrm>
              <a:off x="3811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86"/>
            <p:cNvSpPr>
              <a:spLocks noChangeShapeType="1"/>
            </p:cNvSpPr>
            <p:nvPr/>
          </p:nvSpPr>
          <p:spPr bwMode="auto">
            <a:xfrm>
              <a:off x="336" y="2365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87"/>
            <p:cNvSpPr>
              <a:spLocks noChangeShapeType="1"/>
            </p:cNvSpPr>
            <p:nvPr/>
          </p:nvSpPr>
          <p:spPr bwMode="auto">
            <a:xfrm>
              <a:off x="336" y="2658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88"/>
            <p:cNvSpPr>
              <a:spLocks noChangeShapeType="1"/>
            </p:cNvSpPr>
            <p:nvPr/>
          </p:nvSpPr>
          <p:spPr bwMode="auto">
            <a:xfrm>
              <a:off x="336" y="2952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89"/>
            <p:cNvSpPr>
              <a:spLocks noChangeShapeType="1"/>
            </p:cNvSpPr>
            <p:nvPr/>
          </p:nvSpPr>
          <p:spPr bwMode="auto">
            <a:xfrm>
              <a:off x="336" y="3246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90"/>
            <p:cNvSpPr>
              <a:spLocks noChangeShapeType="1"/>
            </p:cNvSpPr>
            <p:nvPr/>
          </p:nvSpPr>
          <p:spPr bwMode="auto">
            <a:xfrm>
              <a:off x="336" y="3540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1"/>
            <p:cNvSpPr>
              <a:spLocks noChangeShapeType="1"/>
            </p:cNvSpPr>
            <p:nvPr/>
          </p:nvSpPr>
          <p:spPr bwMode="auto">
            <a:xfrm>
              <a:off x="336" y="3834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5313" y="5013325"/>
            <a:ext cx="8410575" cy="157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en-US" altLang="zh-CN" b="1" dirty="0"/>
              <a:t>‘\0’</a:t>
            </a:r>
            <a:r>
              <a:rPr lang="zh-CN" altLang="en-US" b="1" dirty="0"/>
              <a:t>或</a:t>
            </a:r>
            <a:r>
              <a:rPr lang="en-US" altLang="zh-CN" b="1" dirty="0"/>
              <a:t>’\000’</a:t>
            </a:r>
            <a:r>
              <a:rPr lang="zh-CN" altLang="en-US" b="1" dirty="0"/>
              <a:t>代表</a:t>
            </a:r>
            <a:r>
              <a:rPr lang="en-US" altLang="zh-CN" b="1" dirty="0"/>
              <a:t>ASCII</a:t>
            </a:r>
            <a:r>
              <a:rPr lang="zh-CN" altLang="en-US" b="1" dirty="0"/>
              <a:t>码为</a:t>
            </a:r>
            <a:r>
              <a:rPr lang="en-US" altLang="zh-CN" b="1" dirty="0"/>
              <a:t>0</a:t>
            </a:r>
            <a:r>
              <a:rPr lang="zh-CN" altLang="en-US" b="1" dirty="0"/>
              <a:t>的控制字符，即“空操作”；‘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’A’</a:t>
            </a:r>
            <a:endParaRPr lang="zh-CN" altLang="en-US" b="1" dirty="0"/>
          </a:p>
          <a:p>
            <a:pPr algn="l"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304800" y="14605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转义字符举例</a:t>
            </a:r>
            <a:endParaRPr kumimoji="0" lang="en-US" altLang="zh-CN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50"/>
          <p:cNvSpPr>
            <a:spLocks noChangeArrowheads="1"/>
          </p:cNvSpPr>
          <p:nvPr/>
        </p:nvSpPr>
        <p:spPr bwMode="auto">
          <a:xfrm>
            <a:off x="611560" y="1196752"/>
            <a:ext cx="774223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("\tab\rcd\n\'ef\\ghx");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("A\101Nbc\x41\nDEF\n");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13" y="4038163"/>
            <a:ext cx="711443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zh-CN" altLang="en-US" b="1" dirty="0" smtClean="0"/>
              <a:t>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1741"/>
            <a:ext cx="2172019" cy="8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271591"/>
            <a:ext cx="712879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指出第二个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语句后的光标位置？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字符串常量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990600" y="1600200"/>
            <a:ext cx="718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即：双引号括起来的</a:t>
            </a:r>
            <a:r>
              <a:rPr lang="zh-CN" altLang="en-US" sz="28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字符序列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，如，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8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abc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</a:t>
            </a:r>
            <a:endParaRPr lang="zh-CN" altLang="en-US" sz="2800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4" name="Text Box 25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字符常量为单引号，字符串常量为双引号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762000" y="2362200"/>
            <a:ext cx="2730500" cy="8509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字符串与字符</a:t>
            </a:r>
          </a:p>
        </p:txBody>
      </p:sp>
      <p:sp>
        <p:nvSpPr>
          <p:cNvPr id="40966" name="Text Box 3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字符常量为一个字符，字符串常量为字符序列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61" name="Text Box 3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467600" cy="1570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字符常量在内存中占一个字节，字符串常量以‘</a:t>
            </a: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\0’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     </a:t>
            </a: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为结束标志，在内存中占的空间为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序列长度＋</a:t>
            </a:r>
            <a:r>
              <a:rPr lang="en-US" altLang="zh-CN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1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，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      但是其字符串的长度为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序列长度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7"/>
          <p:cNvSpPr>
            <a:spLocks noChangeArrowheads="1"/>
          </p:cNvSpPr>
          <p:nvPr/>
        </p:nvSpPr>
        <p:spPr bwMode="auto">
          <a:xfrm>
            <a:off x="838200" y="260350"/>
            <a:ext cx="24384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§2.1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标识符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659563" y="5526088"/>
            <a:ext cx="1676400" cy="8318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a+b=579</a:t>
            </a:r>
          </a:p>
        </p:txBody>
      </p: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185192" y="2668791"/>
            <a:ext cx="2514600" cy="1600200"/>
            <a:chOff x="0" y="1776"/>
            <a:chExt cx="1584" cy="1008"/>
          </a:xfrm>
          <a:solidFill>
            <a:srgbClr val="92D050"/>
          </a:solidFill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6" name="AutoShape 20"/>
            <p:cNvSpPr>
              <a:spLocks noChangeArrowheads="1"/>
            </p:cNvSpPr>
            <p:nvPr/>
          </p:nvSpPr>
          <p:spPr bwMode="auto">
            <a:xfrm>
              <a:off x="0" y="1776"/>
              <a:ext cx="1584" cy="492"/>
            </a:xfrm>
            <a:prstGeom prst="cloudCallout">
              <a:avLst>
                <a:gd name="adj1" fmla="val 28218"/>
                <a:gd name="adj2" fmla="val 106505"/>
              </a:avLst>
            </a:prstGeom>
            <a:grp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</a:rPr>
                <a:t>数据类型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2700338" y="2436813"/>
            <a:ext cx="5688012" cy="1831975"/>
            <a:chOff x="1701" y="1964"/>
            <a:chExt cx="3583" cy="1154"/>
          </a:xfrm>
        </p:grpSpPr>
        <p:sp>
          <p:nvSpPr>
            <p:cNvPr id="12295" name="Rectangle 22"/>
            <p:cNvSpPr>
              <a:spLocks noChangeArrowheads="1"/>
            </p:cNvSpPr>
            <p:nvPr/>
          </p:nvSpPr>
          <p:spPr bwMode="auto">
            <a:xfrm>
              <a:off x="1701" y="2830"/>
              <a:ext cx="100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21"/>
            <p:cNvSpPr>
              <a:spLocks noChangeArrowheads="1"/>
            </p:cNvSpPr>
            <p:nvPr/>
          </p:nvSpPr>
          <p:spPr bwMode="auto">
            <a:xfrm>
              <a:off x="3700" y="1964"/>
              <a:ext cx="1584" cy="610"/>
            </a:xfrm>
            <a:prstGeom prst="cloudCallout">
              <a:avLst>
                <a:gd name="adj1" fmla="val -115278"/>
                <a:gd name="adj2" fmla="val 76231"/>
              </a:avLst>
            </a:prstGeom>
            <a:solidFill>
              <a:srgbClr val="92D050"/>
            </a:solidFill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accent1"/>
                  </a:solidFill>
                  <a:latin typeface="Times New Roman" pitchFamily="18" charset="0"/>
                </a:rPr>
                <a:t>变量名（标识符）</a:t>
              </a:r>
            </a:p>
          </p:txBody>
        </p:sp>
      </p:grp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914400" y="1604963"/>
            <a:ext cx="76200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/*  Example for add program  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#include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&gt;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void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sum;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这是定义变量*/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	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a=123; b=456;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给变量赋值*/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sum=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求两个数之和*/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%d\n", sum);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5"/>
          <p:cNvGrpSpPr>
            <a:grpSpLocks/>
          </p:cNvGrpSpPr>
          <p:nvPr/>
        </p:nvGrpSpPr>
        <p:grpSpPr bwMode="auto">
          <a:xfrm>
            <a:off x="107950" y="4670425"/>
            <a:ext cx="8796338" cy="647700"/>
            <a:chOff x="288" y="624"/>
            <a:chExt cx="5541" cy="408"/>
          </a:xfrm>
        </p:grpSpPr>
        <p:sp>
          <p:nvSpPr>
            <p:cNvPr id="41992" name="Rectangle 18" descr="a051"/>
            <p:cNvSpPr>
              <a:spLocks noChangeArrowheads="1"/>
            </p:cNvSpPr>
            <p:nvPr/>
          </p:nvSpPr>
          <p:spPr bwMode="auto">
            <a:xfrm>
              <a:off x="432" y="624"/>
              <a:ext cx="5088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288" y="624"/>
              <a:ext cx="5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‘a’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336550" y="5661025"/>
            <a:ext cx="8458200" cy="647700"/>
            <a:chOff x="240" y="3120"/>
            <a:chExt cx="5328" cy="408"/>
          </a:xfrm>
        </p:grpSpPr>
        <p:sp>
          <p:nvSpPr>
            <p:cNvPr id="41990" name="Rectangle 21" descr="a051"/>
            <p:cNvSpPr>
              <a:spLocks noChangeArrowheads="1"/>
            </p:cNvSpPr>
            <p:nvPr/>
          </p:nvSpPr>
          <p:spPr bwMode="auto">
            <a:xfrm>
              <a:off x="240" y="3120"/>
              <a:ext cx="5232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288" y="316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“a”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为字符串常量，其长度为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50825" y="404813"/>
            <a:ext cx="8391525" cy="39608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</a:rPr>
              <a:t>例，"</a:t>
            </a:r>
            <a:r>
              <a:rPr kumimoji="0" lang="en-US" altLang="zh-CN" sz="2400" dirty="0" smtClean="0">
                <a:latin typeface="Times New Roman" pitchFamily="18" charset="0"/>
              </a:rPr>
              <a:t>ABC"、"123"、"a"、 "\n\t " 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字符串常量的长度 ：所包含的字符个数 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ABC”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的长度为3， </a:t>
            </a:r>
            <a:r>
              <a:rPr kumimoji="0" lang="zh-CN" altLang="en-US" sz="2400" dirty="0" smtClean="0"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的长度为0，称为空串。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字符串常量的存储方式：每个字符串尾自动加一个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‘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\0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’</a:t>
            </a:r>
            <a:r>
              <a:rPr kumimoji="0" lang="zh-CN" altLang="en-US" sz="2400" dirty="0" smtClean="0">
                <a:latin typeface="楷体_GB2312" pitchFamily="49" charset="-122"/>
              </a:rPr>
              <a:t> 作为字符串结束标志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例如：“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CHINA”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在内存中为：</a:t>
            </a:r>
            <a:endParaRPr kumimoji="0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所</a:t>
            </a:r>
            <a:r>
              <a:rPr lang="zh-CN" altLang="en-US" sz="2400" dirty="0"/>
              <a:t>占存储单元数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字符串长度＋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转义字符</a:t>
            </a:r>
            <a:r>
              <a:rPr lang="zh-CN" altLang="en-US" sz="2400" dirty="0"/>
              <a:t>也可以出现在字符串中，作为一个字符看待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5364163" y="2565400"/>
          <a:ext cx="267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9" name="位图图像" r:id="rId4" imgW="2295238" imgH="428798" progId="PBrush">
                  <p:embed/>
                </p:oleObj>
              </mc:Choice>
              <mc:Fallback>
                <p:oleObj name="位图图像" r:id="rId4" imgW="2295238" imgH="428798" progId="PBrus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65400"/>
                        <a:ext cx="2676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2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变量</a:t>
            </a:r>
          </a:p>
        </p:txBody>
      </p:sp>
      <p:sp>
        <p:nvSpPr>
          <p:cNvPr id="43011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133600"/>
            <a:ext cx="2881313" cy="5191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DAED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变量的定义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2" name="Text Box 17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9527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DF6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变量初始化</a:t>
            </a:r>
          </a:p>
        </p:txBody>
      </p:sp>
      <p:sp>
        <p:nvSpPr>
          <p:cNvPr id="43013" name="Text Box 18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2881313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6F3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变量的分类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2051050" y="5445125"/>
            <a:ext cx="5181600" cy="331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21"/>
          <p:cNvSpPr>
            <a:spLocks noChangeArrowheads="1"/>
          </p:cNvSpPr>
          <p:nvPr/>
        </p:nvSpPr>
        <p:spPr bwMode="auto">
          <a:xfrm>
            <a:off x="2916238" y="1341438"/>
            <a:ext cx="261937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AutoShape 22"/>
          <p:cNvSpPr>
            <a:spLocks noChangeArrowheads="1"/>
          </p:cNvSpPr>
          <p:nvPr/>
        </p:nvSpPr>
        <p:spPr bwMode="auto">
          <a:xfrm>
            <a:off x="6084888" y="1341438"/>
            <a:ext cx="227012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rgbClr val="000080"/>
              </a:gs>
              <a:gs pos="50000">
                <a:srgbClr val="FFFFFF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Oval 23"/>
          <p:cNvSpPr>
            <a:spLocks noChangeArrowheads="1"/>
          </p:cNvSpPr>
          <p:nvPr/>
        </p:nvSpPr>
        <p:spPr bwMode="auto">
          <a:xfrm>
            <a:off x="608488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9" name="Text Box 25">
            <a:hlinkClick r:id="rId6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2819400" cy="5191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rgbClr val="E0F3FF"/>
              </a:gs>
              <a:gs pos="100000">
                <a:srgbClr val="0099FF"/>
              </a:gs>
            </a:gsLst>
            <a:lin ang="189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2916238" y="1341438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rgbClr val="003366">
                  <a:alpha val="70000"/>
                </a:srgbClr>
              </a:gs>
              <a:gs pos="50000">
                <a:srgbClr val="E8F2FF"/>
              </a:gs>
              <a:gs pos="100000">
                <a:srgbClr val="003366">
                  <a:alpha val="70000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291623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[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存储类型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]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类型名  变量名表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383" name="Text Box 23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变量的定义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2133600" y="2743200"/>
            <a:ext cx="2362200" cy="1143000"/>
          </a:xfrm>
          <a:prstGeom prst="cloudCallout">
            <a:avLst>
              <a:gd name="adj1" fmla="val 12972"/>
              <a:gd name="adj2" fmla="val -91389"/>
            </a:avLst>
          </a:prstGeom>
          <a:gradFill rotWithShape="0">
            <a:gsLst>
              <a:gs pos="0">
                <a:srgbClr val="03D4A8">
                  <a:gamma/>
                  <a:tint val="0"/>
                  <a:invGamma/>
                </a:srgbClr>
              </a:gs>
              <a:gs pos="100000">
                <a:srgbClr val="03D4A8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指定某种类型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943600" y="609600"/>
            <a:ext cx="3200400" cy="1371600"/>
          </a:xfrm>
          <a:prstGeom prst="cloudCallout">
            <a:avLst>
              <a:gd name="adj1" fmla="val -54417"/>
              <a:gd name="adj2" fmla="val 48843"/>
            </a:avLst>
          </a:prstGeom>
          <a:gradFill rotWithShape="0">
            <a:gsLst>
              <a:gs pos="0">
                <a:srgbClr val="33CC33">
                  <a:gamma/>
                  <a:tint val="5882"/>
                  <a:invGamma/>
                </a:srgbClr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可以是一个或者多个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标识符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’,’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隔开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609600" y="4114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5410200" cy="18018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i,j,num;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a1,a2,sum;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x,y,d-221;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3810000" y="4724400"/>
            <a:ext cx="4419600" cy="1676400"/>
            <a:chOff x="2400" y="2976"/>
            <a:chExt cx="2784" cy="1056"/>
          </a:xfrm>
        </p:grpSpPr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96" y="2976"/>
              <a:ext cx="1488" cy="720"/>
            </a:xfrm>
            <a:prstGeom prst="cloudCallout">
              <a:avLst>
                <a:gd name="adj1" fmla="val -109477"/>
                <a:gd name="adj2" fmla="val 57083"/>
              </a:avLst>
            </a:pr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非法标识符</a:t>
              </a:r>
            </a:p>
          </p:txBody>
        </p:sp>
        <p:grpSp>
          <p:nvGrpSpPr>
            <p:cNvPr id="44042" name="Group 31"/>
            <p:cNvGrpSpPr>
              <a:grpSpLocks/>
            </p:cNvGrpSpPr>
            <p:nvPr/>
          </p:nvGrpSpPr>
          <p:grpSpPr bwMode="auto">
            <a:xfrm>
              <a:off x="2400" y="3648"/>
              <a:ext cx="336" cy="384"/>
              <a:chOff x="2400" y="3648"/>
              <a:chExt cx="336" cy="384"/>
            </a:xfrm>
          </p:grpSpPr>
          <p:sp>
            <p:nvSpPr>
              <p:cNvPr id="44043" name="Line 29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30"/>
              <p:cNvSpPr>
                <a:spLocks noChangeShapeType="1"/>
              </p:cNvSpPr>
              <p:nvPr/>
            </p:nvSpPr>
            <p:spPr bwMode="auto">
              <a:xfrm>
                <a:off x="2448" y="3648"/>
                <a:ext cx="240" cy="384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92080" y="3139723"/>
            <a:ext cx="3456384" cy="12763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合法标识符：以</a:t>
            </a:r>
            <a:r>
              <a:rPr lang="zh-CN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开头，由数字、字母和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组成的字符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序列。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15385" grpId="0" animBg="1"/>
      <p:bldP spid="15386" grpId="0" animBg="1" autoUpdateAnimBg="0"/>
      <p:bldP spid="15387" grpId="0" autoUpdateAnimBg="0"/>
      <p:bldP spid="1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/>
          <p:cNvGrpSpPr>
            <a:grpSpLocks/>
          </p:cNvGrpSpPr>
          <p:nvPr/>
        </p:nvGrpSpPr>
        <p:grpSpPr bwMode="auto">
          <a:xfrm>
            <a:off x="1447800" y="1219200"/>
            <a:ext cx="7010400" cy="990600"/>
            <a:chOff x="912" y="768"/>
            <a:chExt cx="4416" cy="624"/>
          </a:xfrm>
        </p:grpSpPr>
        <p:sp>
          <p:nvSpPr>
            <p:cNvPr id="118806" name="AutoShape 22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87" name="Text Box 3"/>
            <p:cNvSpPr txBox="1">
              <a:spLocks noChangeArrowheads="1"/>
            </p:cNvSpPr>
            <p:nvPr/>
          </p:nvSpPr>
          <p:spPr bwMode="auto">
            <a:xfrm>
              <a:off x="1056" y="864"/>
              <a:ext cx="412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在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语言中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变量必须先定义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后使用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8975" y="4648200"/>
            <a:ext cx="84550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若没有定义变量直接在程序中使用变量：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>
              <a:lnSpc>
                <a:spcPct val="110000"/>
              </a:lnSpc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student_num=30;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则编译时会指出未定义错误。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2133600"/>
            <a:ext cx="78835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若程序中有</a:t>
            </a: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        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；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给变量赋值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是合法的。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70908" y="183758"/>
            <a:ext cx="2427883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105866" y="116632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1300163"/>
            <a:ext cx="7772400" cy="33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变量一旦被定义,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其类型便确定，</a:t>
            </a: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编译时就会为其分配相应数量的单元。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每一种变量会由于它的类型不同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占用不同的内存空间。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变量的定义应该遵循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见名知义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的原则，以便于程序的维护。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如 用</a:t>
            </a:r>
            <a:r>
              <a:rPr lang="en-US" altLang="zh-CN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sum 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表示求和</a:t>
            </a:r>
            <a:endParaRPr lang="en-US" altLang="zh-CN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变量定义的位置可以是函数内部（局部变量）、函数外部（全局变量）或作为函数的形式参数被定义</a:t>
            </a:r>
            <a:endParaRPr lang="zh-CN" altLang="en-US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107950" y="81390"/>
            <a:ext cx="2087786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816191" y="4715171"/>
            <a:ext cx="4691913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全局变量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max(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      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形式参数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x;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局部变量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</a:t>
            </a:r>
            <a:endParaRPr lang="en-US" altLang="zh-CN" dirty="0" smtClean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变量的分类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Text Box 2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Text Box 27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47109" name="Text Box 28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1905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0" name="Text Box 29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1" name="Text Box 30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2" name="Text Box 31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2438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228600" y="1447800"/>
            <a:ext cx="8534400" cy="4724400"/>
          </a:xfrm>
          <a:prstGeom prst="bevel">
            <a:avLst>
              <a:gd name="adj" fmla="val 6856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57200" y="1828800"/>
            <a:ext cx="81534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变量类型                  类型名                               长度（字节）</a:t>
            </a:r>
            <a:endParaRPr lang="zh-CN" altLang="en-US">
              <a:solidFill>
                <a:srgbClr val="FF66CC"/>
              </a:solidFill>
              <a:latin typeface="Times New Roman" pitchFamily="18" charset="0"/>
              <a:ea typeface="隶书" pitchFamily="49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短整型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short int                                      2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长整型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long int                                       4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无符号短整型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short int                      2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无符号长整型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long                             4</a:t>
            </a:r>
            <a:endParaRPr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单精度型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                                           4</a:t>
            </a:r>
            <a:endParaRPr lang="zh-CN" altLang="en-US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双精度型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                                        8</a:t>
            </a:r>
            <a:endParaRPr lang="zh-CN" altLang="en-US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字符型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char                                             1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无符号字符型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char                             1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939608" cy="52322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整型变量、实型变量及字符型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变量（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Turbo C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2800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2" name="AutoShape 26"/>
          <p:cNvSpPr>
            <a:spLocks noChangeArrowheads="1"/>
          </p:cNvSpPr>
          <p:nvPr/>
        </p:nvSpPr>
        <p:spPr bwMode="auto">
          <a:xfrm>
            <a:off x="1676400" y="3657600"/>
            <a:ext cx="3505200" cy="2362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CCFF"/>
              </a:gs>
              <a:gs pos="100000">
                <a:srgbClr val="CCCC00"/>
              </a:gs>
            </a:gsLst>
            <a:lin ang="18900000" scaled="1"/>
          </a:gradFill>
          <a:ln w="9525">
            <a:solidFill>
              <a:srgbClr val="99CC00"/>
            </a:solidFill>
            <a:round/>
            <a:headEnd/>
            <a:tailEnd/>
          </a:ln>
          <a:effectLst>
            <a:prstShdw prst="shdw17" dist="17961" dir="13500000">
              <a:srgbClr val="5C7A00"/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905000" y="404813"/>
            <a:ext cx="4735513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a; long x; unsigned m;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 u, v, w;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p, q, r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char  ch;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905000" y="3657600"/>
            <a:ext cx="31242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a=26;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x=36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l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m=45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u=2.6;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ch=‘a’;</a:t>
            </a:r>
          </a:p>
        </p:txBody>
      </p: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609600" y="2519363"/>
            <a:ext cx="6400800" cy="838200"/>
            <a:chOff x="912" y="768"/>
            <a:chExt cx="4416" cy="624"/>
          </a:xfrm>
        </p:grpSpPr>
        <p:sp>
          <p:nvSpPr>
            <p:cNvPr id="19476" name="AutoShape 20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1055" y="864"/>
              <a:ext cx="412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ü"/>
                <a:defRPr/>
              </a:pPr>
              <a:r>
                <a:rPr lang="zh-CN" altLang="en-US" sz="28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任何变量一经定义，就可以赋值。</a:t>
              </a:r>
              <a:endPara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endParaRPr>
            </a:p>
          </p:txBody>
        </p:sp>
      </p:grp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762000" y="36576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9159" name="AutoShape 23"/>
          <p:cNvSpPr>
            <a:spLocks noChangeArrowheads="1"/>
          </p:cNvSpPr>
          <p:nvPr/>
        </p:nvSpPr>
        <p:spPr bwMode="auto">
          <a:xfrm>
            <a:off x="7620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1981200" y="3505200"/>
            <a:ext cx="3124200" cy="2667000"/>
          </a:xfrm>
          <a:prstGeom prst="roundRect">
            <a:avLst>
              <a:gd name="adj" fmla="val 22736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2" grpId="0" animBg="1"/>
      <p:bldP spid="19463" grpId="0"/>
      <p:bldP spid="19478" grpId="0" animBg="1"/>
      <p:bldP spid="194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7859713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#include 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{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c, d;        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/*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指定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a, b, c, d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为整型变量*/</a:t>
            </a:r>
            <a:b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</a:b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u;           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/*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指定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u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为无符号整型变量*/</a:t>
            </a:r>
            <a:b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</a:b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a=12; b= –24; u=10;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62000" y="3352800"/>
            <a:ext cx="6024563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c=a+u; d=b+u;</a:t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printf("a+u=%d, b+u=%d\n",c,d);</a:t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}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438400" y="5181600"/>
            <a:ext cx="4038600" cy="898525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B60086"/>
                </a:solidFill>
                <a:latin typeface="Times New Roman" pitchFamily="18" charset="0"/>
                <a:ea typeface="宋体" pitchFamily="2" charset="-122"/>
              </a:rPr>
              <a:t>运行结果为:</a:t>
            </a:r>
            <a:br>
              <a:rPr lang="zh-CN" altLang="zh-CN" sz="2800" b="1">
                <a:solidFill>
                  <a:srgbClr val="B60086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a+u=22, b+u= –14</a:t>
            </a:r>
          </a:p>
        </p:txBody>
      </p:sp>
      <p:sp>
        <p:nvSpPr>
          <p:cNvPr id="50181" name="AutoShape 17"/>
          <p:cNvSpPr>
            <a:spLocks noChangeArrowheads="1"/>
          </p:cNvSpPr>
          <p:nvPr/>
        </p:nvSpPr>
        <p:spPr bwMode="auto">
          <a:xfrm>
            <a:off x="3810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914400" y="17526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是一种自定义的用标识符表示的集合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14400" y="25908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这个集合自动具有序号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609600" y="3429000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枚举类型的定义</a:t>
            </a: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381000" y="4495800"/>
            <a:ext cx="8458200" cy="990600"/>
            <a:chOff x="480" y="2832"/>
            <a:chExt cx="5136" cy="648"/>
          </a:xfrm>
        </p:grpSpPr>
        <p:sp>
          <p:nvSpPr>
            <p:cNvPr id="51208" name="AutoShape 20"/>
            <p:cNvSpPr>
              <a:spLocks noChangeArrowheads="1"/>
            </p:cNvSpPr>
            <p:nvPr/>
          </p:nvSpPr>
          <p:spPr bwMode="auto">
            <a:xfrm>
              <a:off x="480" y="2832"/>
              <a:ext cx="5136" cy="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50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{标识符1， 标识符2，…，标识符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变量表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</p:grp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5181600" y="2819400"/>
            <a:ext cx="3657600" cy="1219200"/>
          </a:xfrm>
          <a:prstGeom prst="cloudCallout">
            <a:avLst>
              <a:gd name="adj1" fmla="val -40343"/>
              <a:gd name="adj2" fmla="val 103778"/>
            </a:avLst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rgbClr val="FF99CC"/>
            </a:solidFill>
            <a:round/>
            <a:headEnd/>
            <a:tailEnd/>
          </a:ln>
          <a:effectLst>
            <a:prstShdw prst="shdw18" dist="17961" dir="13500000">
              <a:srgbClr val="FF99CC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变量可能具有值的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列表，缺省为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0,1,2,…,n-1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62000" y="1600200"/>
            <a:ext cx="78422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跟每个人的名字一样，用来标志识别各种变量、数组、函数、标号及其他对象的符号</a:t>
            </a: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304800" y="2743200"/>
            <a:ext cx="3048000" cy="384175"/>
            <a:chOff x="192" y="1728"/>
            <a:chExt cx="1920" cy="242"/>
          </a:xfrm>
        </p:grpSpPr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80" y="1728"/>
              <a:ext cx="163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定义标识符规则</a:t>
              </a:r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192" y="1776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3276600"/>
            <a:ext cx="7391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以</a:t>
            </a: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sz="2800" dirty="0">
                <a:latin typeface="Times New Roman" pitchFamily="18" charset="0"/>
              </a:rPr>
              <a:t>开头，由数字、字母和下划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线组成的字符序列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33400" y="4419600"/>
            <a:ext cx="7620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7704" y="4953000"/>
            <a:ext cx="1676400" cy="1458861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D1_15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PI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                     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1981200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合法的标识符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067944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非法的标识符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63192" y="4965510"/>
            <a:ext cx="2160240" cy="14811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15_D1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PI3.14159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8" grpId="0" autoUpdateAnimBg="0"/>
      <p:bldP spid="4119" grpId="0" animBg="1" autoUpdateAnimBg="0"/>
      <p:bldP spid="4099" grpId="0" animBg="1"/>
      <p:bldP spid="4120" grpId="0" animBg="1"/>
      <p:bldP spid="412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8"/>
          <p:cNvSpPr>
            <a:spLocks noChangeArrowheads="1"/>
          </p:cNvSpPr>
          <p:nvPr/>
        </p:nvSpPr>
        <p:spPr bwMode="auto">
          <a:xfrm>
            <a:off x="381000" y="304800"/>
            <a:ext cx="2209800" cy="5334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序  号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2286000" y="1066800"/>
            <a:ext cx="4800600" cy="1235075"/>
            <a:chOff x="624" y="912"/>
            <a:chExt cx="3024" cy="778"/>
          </a:xfrm>
        </p:grpSpPr>
        <p:sp>
          <p:nvSpPr>
            <p:cNvPr id="52259" name="AutoShape 21"/>
            <p:cNvSpPr>
              <a:spLocks noChangeArrowheads="1"/>
            </p:cNvSpPr>
            <p:nvPr/>
          </p:nvSpPr>
          <p:spPr bwMode="auto">
            <a:xfrm>
              <a:off x="624" y="912"/>
              <a:ext cx="3024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886" y="1093"/>
              <a:ext cx="2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标识符1， 标识符2，…，标识符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>
              <a:off x="1152" y="134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25"/>
            <p:cNvSpPr>
              <a:spLocks noChangeShapeType="1"/>
            </p:cNvSpPr>
            <p:nvPr/>
          </p:nvSpPr>
          <p:spPr bwMode="auto">
            <a:xfrm>
              <a:off x="3072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26"/>
            <p:cNvSpPr txBox="1">
              <a:spLocks noChangeArrowheads="1"/>
            </p:cNvSpPr>
            <p:nvPr/>
          </p:nvSpPr>
          <p:spPr bwMode="auto">
            <a:xfrm>
              <a:off x="1056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5" name="Text Box 27"/>
            <p:cNvSpPr txBox="1">
              <a:spLocks noChangeArrowheads="1"/>
            </p:cNvSpPr>
            <p:nvPr/>
          </p:nvSpPr>
          <p:spPr bwMode="auto">
            <a:xfrm>
              <a:off x="187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6" name="Text Box 28"/>
            <p:cNvSpPr txBox="1">
              <a:spLocks noChangeArrowheads="1"/>
            </p:cNvSpPr>
            <p:nvPr/>
          </p:nvSpPr>
          <p:spPr bwMode="auto">
            <a:xfrm>
              <a:off x="2928" y="144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57200" y="1371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自动设置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1000" y="25908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人为设置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2286000" y="2590800"/>
            <a:ext cx="8058150" cy="533400"/>
            <a:chOff x="528" y="2256"/>
            <a:chExt cx="5076" cy="336"/>
          </a:xfrm>
        </p:grpSpPr>
        <p:sp>
          <p:nvSpPr>
            <p:cNvPr id="52257" name="AutoShape 32"/>
            <p:cNvSpPr>
              <a:spLocks noChangeArrowheads="1"/>
            </p:cNvSpPr>
            <p:nvPr/>
          </p:nvSpPr>
          <p:spPr bwMode="auto">
            <a:xfrm>
              <a:off x="528" y="2256"/>
              <a:ext cx="3648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576" y="2304"/>
              <a:ext cx="5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类型名{标识符1=1, 标识符2, …, 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</a:t>
              </a:r>
            </a:p>
          </p:txBody>
        </p:sp>
      </p:grpSp>
      <p:grpSp>
        <p:nvGrpSpPr>
          <p:cNvPr id="121921" name="Group 65"/>
          <p:cNvGrpSpPr>
            <a:grpSpLocks/>
          </p:cNvGrpSpPr>
          <p:nvPr/>
        </p:nvGrpSpPr>
        <p:grpSpPr bwMode="auto">
          <a:xfrm>
            <a:off x="228600" y="3581400"/>
            <a:ext cx="8248650" cy="1143000"/>
            <a:chOff x="144" y="2256"/>
            <a:chExt cx="5196" cy="720"/>
          </a:xfrm>
        </p:grpSpPr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enum workday{MON, TUE, WED, THU, FRI};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2253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5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56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21926" name="Group 70"/>
          <p:cNvGrpSpPr>
            <a:grpSpLocks/>
          </p:cNvGrpSpPr>
          <p:nvPr/>
        </p:nvGrpSpPr>
        <p:grpSpPr bwMode="auto">
          <a:xfrm>
            <a:off x="990600" y="4819650"/>
            <a:ext cx="7581900" cy="1203325"/>
            <a:chOff x="624" y="3036"/>
            <a:chExt cx="4776" cy="758"/>
          </a:xfrm>
        </p:grpSpPr>
        <p:sp>
          <p:nvSpPr>
            <p:cNvPr id="52234" name="Text Box 41"/>
            <p:cNvSpPr txBox="1">
              <a:spLocks noChangeArrowheads="1"/>
            </p:cNvSpPr>
            <p:nvPr/>
          </p:nvSpPr>
          <p:spPr bwMode="auto">
            <a:xfrm>
              <a:off x="624" y="303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workday{MON=1, TUE, WED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4, THU, FRI};</a:t>
              </a:r>
            </a:p>
          </p:txBody>
        </p:sp>
        <p:sp>
          <p:nvSpPr>
            <p:cNvPr id="52235" name="Line 42"/>
            <p:cNvSpPr>
              <a:spLocks noChangeShapeType="1"/>
            </p:cNvSpPr>
            <p:nvPr/>
          </p:nvSpPr>
          <p:spPr bwMode="auto">
            <a:xfrm>
              <a:off x="2146" y="333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53"/>
            <p:cNvSpPr>
              <a:spLocks noChangeArrowheads="1"/>
            </p:cNvSpPr>
            <p:nvPr/>
          </p:nvSpPr>
          <p:spPr bwMode="auto">
            <a:xfrm>
              <a:off x="20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37" name="Line 43"/>
            <p:cNvSpPr>
              <a:spLocks noChangeShapeType="1"/>
            </p:cNvSpPr>
            <p:nvPr/>
          </p:nvSpPr>
          <p:spPr bwMode="auto">
            <a:xfrm>
              <a:off x="2902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54"/>
            <p:cNvSpPr>
              <a:spLocks noChangeArrowheads="1"/>
            </p:cNvSpPr>
            <p:nvPr/>
          </p:nvSpPr>
          <p:spPr bwMode="auto">
            <a:xfrm>
              <a:off x="278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>
              <a:off x="3370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52"/>
            <p:cNvSpPr txBox="1">
              <a:spLocks noChangeArrowheads="1"/>
            </p:cNvSpPr>
            <p:nvPr/>
          </p:nvSpPr>
          <p:spPr bwMode="auto">
            <a:xfrm>
              <a:off x="32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52241" name="Line 46"/>
            <p:cNvSpPr>
              <a:spLocks noChangeShapeType="1"/>
            </p:cNvSpPr>
            <p:nvPr/>
          </p:nvSpPr>
          <p:spPr bwMode="auto">
            <a:xfrm>
              <a:off x="4128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55"/>
            <p:cNvSpPr>
              <a:spLocks noChangeArrowheads="1"/>
            </p:cNvSpPr>
            <p:nvPr/>
          </p:nvSpPr>
          <p:spPr bwMode="auto">
            <a:xfrm>
              <a:off x="40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grpSp>
          <p:nvGrpSpPr>
            <p:cNvPr id="52243" name="Group 64"/>
            <p:cNvGrpSpPr>
              <a:grpSpLocks/>
            </p:cNvGrpSpPr>
            <p:nvPr/>
          </p:nvGrpSpPr>
          <p:grpSpPr bwMode="auto">
            <a:xfrm>
              <a:off x="4512" y="3312"/>
              <a:ext cx="212" cy="458"/>
              <a:chOff x="4368" y="3312"/>
              <a:chExt cx="212" cy="458"/>
            </a:xfrm>
          </p:grpSpPr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4474" y="3312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56"/>
              <p:cNvSpPr>
                <a:spLocks noChangeArrowheads="1"/>
              </p:cNvSpPr>
              <p:nvPr/>
            </p:nvSpPr>
            <p:spPr bwMode="auto">
              <a:xfrm>
                <a:off x="4368" y="34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</p:grp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0" y="3352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 autoUpdateAnimBg="0"/>
      <p:bldP spid="121887" grpId="0" autoUpdateAnimBg="0"/>
      <p:bldP spid="12191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3581400" y="1905000"/>
            <a:ext cx="2438400" cy="2057400"/>
            <a:chOff x="2256" y="1200"/>
            <a:chExt cx="1536" cy="1296"/>
          </a:xfrm>
        </p:grpSpPr>
        <p:sp>
          <p:nvSpPr>
            <p:cNvPr id="53260" name="Text Box 62"/>
            <p:cNvSpPr txBox="1">
              <a:spLocks noChangeArrowheads="1"/>
            </p:cNvSpPr>
            <p:nvPr/>
          </p:nvSpPr>
          <p:spPr bwMode="auto">
            <a:xfrm>
              <a:off x="2256" y="1200"/>
              <a:ext cx="153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135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61" name="AutoShape 63"/>
            <p:cNvSpPr>
              <a:spLocks noChangeArrowheads="1"/>
            </p:cNvSpPr>
            <p:nvPr/>
          </p:nvSpPr>
          <p:spPr bwMode="auto">
            <a:xfrm>
              <a:off x="2400" y="2112"/>
              <a:ext cx="1200" cy="384"/>
            </a:xfrm>
            <a:prstGeom prst="wedgeRectCallout">
              <a:avLst>
                <a:gd name="adj1" fmla="val 8250"/>
                <a:gd name="adj2" fmla="val -200000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枚举变量</a:t>
              </a:r>
            </a:p>
          </p:txBody>
        </p:sp>
      </p:grpSp>
      <p:grpSp>
        <p:nvGrpSpPr>
          <p:cNvPr id="122945" name="Group 65"/>
          <p:cNvGrpSpPr>
            <a:grpSpLocks/>
          </p:cNvGrpSpPr>
          <p:nvPr/>
        </p:nvGrpSpPr>
        <p:grpSpPr bwMode="auto">
          <a:xfrm>
            <a:off x="381000" y="1066800"/>
            <a:ext cx="3200400" cy="3124200"/>
            <a:chOff x="240" y="672"/>
            <a:chExt cx="2016" cy="1968"/>
          </a:xfrm>
        </p:grpSpPr>
        <p:sp>
          <p:nvSpPr>
            <p:cNvPr id="53257" name="Text Box 64"/>
            <p:cNvSpPr txBox="1">
              <a:spLocks noChangeArrowheads="1"/>
            </p:cNvSpPr>
            <p:nvPr/>
          </p:nvSpPr>
          <p:spPr bwMode="auto">
            <a:xfrm>
              <a:off x="1392" y="672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8" name="Text Box 58"/>
            <p:cNvSpPr txBox="1">
              <a:spLocks noChangeArrowheads="1"/>
            </p:cNvSpPr>
            <p:nvPr/>
          </p:nvSpPr>
          <p:spPr bwMode="auto">
            <a:xfrm>
              <a:off x="1392" y="1200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9" name="AutoShape 59"/>
            <p:cNvSpPr>
              <a:spLocks noChangeArrowheads="1"/>
            </p:cNvSpPr>
            <p:nvPr/>
          </p:nvSpPr>
          <p:spPr bwMode="auto">
            <a:xfrm>
              <a:off x="240" y="2160"/>
              <a:ext cx="1248" cy="480"/>
            </a:xfrm>
            <a:prstGeom prst="wedgeRectCallout">
              <a:avLst>
                <a:gd name="adj1" fmla="val 54889"/>
                <a:gd name="adj2" fmla="val -181667"/>
              </a:avLst>
            </a:prstGeom>
            <a:solidFill>
              <a:srgbClr val="FFCC99"/>
            </a:solidFill>
            <a:ln>
              <a:noFill/>
            </a:ln>
            <a:effectLst>
              <a:prstShdw prst="shdw17" dist="17961" dir="135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枚举类型名</a:t>
              </a:r>
            </a:p>
          </p:txBody>
        </p:sp>
      </p:grpSp>
      <p:sp>
        <p:nvSpPr>
          <p:cNvPr id="53252" name="AutoShape 52"/>
          <p:cNvSpPr>
            <a:spLocks noChangeArrowheads="1"/>
          </p:cNvSpPr>
          <p:nvPr/>
        </p:nvSpPr>
        <p:spPr bwMode="auto">
          <a:xfrm>
            <a:off x="6858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1295400" y="10668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{sun,mon,tue,wed,thu,fri,sat};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5400" y="19050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workday,restday;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609600" y="5562600"/>
            <a:ext cx="853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 workday,restday;</a:t>
            </a:r>
          </a:p>
        </p:txBody>
      </p:sp>
      <p:sp>
        <p:nvSpPr>
          <p:cNvPr id="122948" name="Text Box 68"/>
          <p:cNvSpPr txBox="1">
            <a:spLocks noChangeArrowheads="1"/>
          </p:cNvSpPr>
          <p:nvPr/>
        </p:nvSpPr>
        <p:spPr bwMode="auto">
          <a:xfrm>
            <a:off x="457200" y="4800600"/>
            <a:ext cx="5105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将上述二者合并定义可写为：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utoUpdateAnimBg="0"/>
      <p:bldP spid="122937" grpId="0" autoUpdateAnimBg="0"/>
      <p:bldP spid="122947" grpId="0" autoUpdateAnimBg="0"/>
      <p:bldP spid="12294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正确理解枚举</a:t>
            </a:r>
          </a:p>
        </p:txBody>
      </p: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539750" y="1196975"/>
            <a:ext cx="8382000" cy="2497138"/>
            <a:chOff x="480" y="672"/>
            <a:chExt cx="5088" cy="1584"/>
          </a:xfrm>
          <a:solidFill>
            <a:srgbClr val="CCCC00"/>
          </a:solidFill>
        </p:grpSpPr>
        <p:sp>
          <p:nvSpPr>
            <p:cNvPr id="48151" name="filecab3"/>
            <p:cNvSpPr>
              <a:spLocks noEditPoints="1" noChangeArrowheads="1"/>
            </p:cNvSpPr>
            <p:nvPr/>
          </p:nvSpPr>
          <p:spPr bwMode="auto">
            <a:xfrm>
              <a:off x="480" y="672"/>
              <a:ext cx="5088" cy="15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2 w 21600"/>
                <a:gd name="T25" fmla="*/ 505 h 21600"/>
                <a:gd name="T26" fmla="*/ 20543 w 21600"/>
                <a:gd name="T27" fmla="*/ 1876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528" y="720"/>
              <a:ext cx="4942" cy="1143"/>
            </a:xfrm>
            <a:prstGeom prst="rect">
              <a:avLst/>
            </a:prstGeom>
            <a:grpFill/>
            <a:ln>
              <a:noFill/>
            </a:ln>
            <a:effectLst>
              <a:prstShdw prst="shdw18" dist="17961" dir="135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      </a:t>
              </a: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枚举元素实际上是用他们所对应的整型数来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代替，且可以把枚举元素用于任何整型表达式中，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即枚举类变量也可认为是一种特殊的整型变量</a:t>
              </a:r>
              <a:endPara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</p:grpSp>
      <p:pic>
        <p:nvPicPr>
          <p:cNvPr id="54276" name="Picture 59" descr="BD082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876800"/>
            <a:ext cx="139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62"/>
          <p:cNvSpPr>
            <a:spLocks noChangeArrowheads="1"/>
          </p:cNvSpPr>
          <p:nvPr/>
        </p:nvSpPr>
        <p:spPr bwMode="auto">
          <a:xfrm>
            <a:off x="457200" y="38862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变量值的确定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246438" y="388620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变量值等于该元素的序号</a:t>
            </a:r>
          </a:p>
        </p:txBody>
      </p:sp>
      <p:grpSp>
        <p:nvGrpSpPr>
          <p:cNvPr id="54279" name="Group 65"/>
          <p:cNvGrpSpPr>
            <a:grpSpLocks/>
          </p:cNvGrpSpPr>
          <p:nvPr/>
        </p:nvGrpSpPr>
        <p:grpSpPr bwMode="auto">
          <a:xfrm>
            <a:off x="-1116013" y="4652963"/>
            <a:ext cx="8248651" cy="1143000"/>
            <a:chOff x="144" y="2256"/>
            <a:chExt cx="5196" cy="720"/>
          </a:xfrm>
        </p:grpSpPr>
        <p:sp>
          <p:nvSpPr>
            <p:cNvPr id="54281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enum {MON, TUE, WED, THU, FRI} 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workday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  <p:sp>
          <p:nvSpPr>
            <p:cNvPr id="54282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4288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289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4291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092200" y="5910263"/>
            <a:ext cx="448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 = 0;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workday=MON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100000">
              <a:srgbClr val="FFC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8"/>
          <p:cNvSpPr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flowChartAlternateProcess">
            <a:avLst/>
          </a:prstGeom>
          <a:gradFill rotWithShape="0">
            <a:gsLst>
              <a:gs pos="0">
                <a:srgbClr val="FF9900"/>
              </a:gs>
              <a:gs pos="100000">
                <a:srgbClr val="FFE7C2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应用举例</a:t>
            </a:r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107504" y="1676400"/>
            <a:ext cx="9265096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void main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weekday 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sun,mon,tue,wed,thu,fri,sat</a:t>
            </a: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  </a:t>
            </a:r>
            <a:r>
              <a:rPr lang="en-US" altLang="zh-CN" b="1" dirty="0" err="1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workday,restday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=sat;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(“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is %d\n”,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);}</a:t>
            </a:r>
          </a:p>
        </p:txBody>
      </p:sp>
      <p:grpSp>
        <p:nvGrpSpPr>
          <p:cNvPr id="55301" name="Group 25"/>
          <p:cNvGrpSpPr>
            <a:grpSpLocks/>
          </p:cNvGrpSpPr>
          <p:nvPr/>
        </p:nvGrpSpPr>
        <p:grpSpPr bwMode="auto">
          <a:xfrm>
            <a:off x="7696200" y="5410200"/>
            <a:ext cx="914400" cy="914400"/>
            <a:chOff x="1632" y="1248"/>
            <a:chExt cx="2682" cy="2286"/>
          </a:xfrm>
        </p:grpSpPr>
        <p:sp>
          <p:nvSpPr>
            <p:cNvPr id="553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2819400" y="5410200"/>
            <a:ext cx="2209800" cy="5143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restday is 6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1181100" y="4891088"/>
            <a:ext cx="838200" cy="762000"/>
          </a:xfrm>
          <a:prstGeom prst="wedgeRoundRectCallout">
            <a:avLst>
              <a:gd name="adj1" fmla="val 143185"/>
              <a:gd name="adj2" fmla="val 37708"/>
              <a:gd name="adj3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5C3D"/>
            </a:prstShdw>
          </a:effectLst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运行</a:t>
            </a:r>
          </a:p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 autoUpdateAnimBg="0"/>
      <p:bldP spid="1249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2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838200" y="23622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另外还有</a:t>
            </a:r>
            <a:r>
              <a:rPr lang="zh-CN" altLang="en-US" sz="3200" b="1" u="sng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rPr>
              <a:t>指针型变量、结构体型变量、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3200" b="1" u="sng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rPr>
              <a:t>共用体型变量</a:t>
            </a:r>
            <a:r>
              <a:rPr lang="zh-CN" altLang="en-US" sz="32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等，将在后续章节中介绍</a:t>
            </a:r>
            <a:endParaRPr lang="zh-CN" altLang="en-US" sz="32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56324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1905000" y="3365500"/>
            <a:ext cx="2819400" cy="11430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prstShdw prst="shdw18" dist="17961" dir="135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991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038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</a:t>
            </a:r>
            <a:r>
              <a:rPr kumimoji="0"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初始化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9" name="Text Box 22"/>
          <p:cNvSpPr txBox="1">
            <a:spLocks noChangeArrowheads="1"/>
          </p:cNvSpPr>
          <p:nvPr/>
        </p:nvSpPr>
        <p:spPr bwMode="auto">
          <a:xfrm>
            <a:off x="931863" y="11969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定义变量的同时给其赋初值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0" name="AutoShape 24"/>
          <p:cNvSpPr>
            <a:spLocks noChangeArrowheads="1"/>
          </p:cNvSpPr>
          <p:nvPr/>
        </p:nvSpPr>
        <p:spPr bwMode="auto">
          <a:xfrm>
            <a:off x="762000" y="1844675"/>
            <a:ext cx="316547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初始化的一般形式</a:t>
            </a:r>
          </a:p>
        </p:txBody>
      </p:sp>
      <p:sp>
        <p:nvSpPr>
          <p:cNvPr id="57351" name="Text Box 25"/>
          <p:cNvSpPr txBox="1">
            <a:spLocks noChangeArrowheads="1"/>
          </p:cNvSpPr>
          <p:nvPr/>
        </p:nvSpPr>
        <p:spPr bwMode="auto">
          <a:xfrm>
            <a:off x="914400" y="27082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变量类型  变量名＝常量    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2" name="AutoShape 26"/>
          <p:cNvSpPr>
            <a:spLocks noChangeArrowheads="1"/>
          </p:cNvSpPr>
          <p:nvPr/>
        </p:nvSpPr>
        <p:spPr bwMode="auto">
          <a:xfrm>
            <a:off x="304800" y="32131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57353" name="Text Box 27"/>
          <p:cNvSpPr txBox="1">
            <a:spLocks noChangeArrowheads="1"/>
          </p:cNvSpPr>
          <p:nvPr/>
        </p:nvSpPr>
        <p:spPr bwMode="auto">
          <a:xfrm>
            <a:off x="1447800" y="3441700"/>
            <a:ext cx="3657600" cy="10048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char abc=‘h’;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int first=987;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1081088" y="4876800"/>
            <a:ext cx="6840537" cy="156966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不可以将具有相同初值的变量赋初值时写成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:</a:t>
            </a:r>
          </a:p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a=b=c=6</a:t>
            </a: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;     </a:t>
            </a:r>
            <a:r>
              <a:rPr lang="en-US" altLang="zh-CN" b="1" dirty="0" smtClean="0">
                <a:solidFill>
                  <a:srgbClr val="FF0000"/>
                </a:solidFill>
                <a:ea typeface="隶书" pitchFamily="49" charset="-122"/>
              </a:rPr>
              <a:t>╳</a:t>
            </a:r>
            <a:endParaRPr lang="en-US" altLang="zh-CN" b="1" dirty="0">
              <a:solidFill>
                <a:srgbClr val="FF0000"/>
              </a:solidFill>
              <a:ea typeface="隶书" pitchFamily="49" charset="-122"/>
            </a:endParaRP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可以这样写：</a:t>
            </a: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a=6, b=6, c=6;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>
            <a:grpSpLocks/>
          </p:cNvGrpSpPr>
          <p:nvPr/>
        </p:nvGrpSpPr>
        <p:grpSpPr bwMode="auto">
          <a:xfrm>
            <a:off x="685800" y="1143000"/>
            <a:ext cx="7696200" cy="3124200"/>
            <a:chOff x="432" y="720"/>
            <a:chExt cx="4848" cy="1968"/>
          </a:xfrm>
        </p:grpSpPr>
        <p:sp>
          <p:nvSpPr>
            <p:cNvPr id="128003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全局和静态变量在程序编译阶段初始化，且只赋一次值；而局部变量是在进入定义它们的函数或复合语句时才作初始化，相当于赋值语句。每调用一次，就赋值一次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415925" y="395288"/>
            <a:ext cx="1565275" cy="909637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>
            <a:off x="533400" y="3810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4" name="AutoShape 26"/>
          <p:cNvSpPr>
            <a:spLocks noChangeArrowheads="1"/>
          </p:cNvSpPr>
          <p:nvPr/>
        </p:nvSpPr>
        <p:spPr bwMode="auto">
          <a:xfrm>
            <a:off x="2286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8375" name="Group 35"/>
          <p:cNvGrpSpPr>
            <a:grpSpLocks/>
          </p:cNvGrpSpPr>
          <p:nvPr/>
        </p:nvGrpSpPr>
        <p:grpSpPr bwMode="auto">
          <a:xfrm>
            <a:off x="838200" y="4495800"/>
            <a:ext cx="5181600" cy="1905000"/>
            <a:chOff x="528" y="2832"/>
            <a:chExt cx="3264" cy="1200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81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 a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12;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main()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{int b=34,c=56;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printf(“%d,%d,%d”,a,b,c);}</a:t>
              </a:r>
            </a:p>
          </p:txBody>
        </p:sp>
      </p:grpSp>
      <p:sp>
        <p:nvSpPr>
          <p:cNvPr id="58376" name="AutoShape 28"/>
          <p:cNvSpPr>
            <a:spLocks/>
          </p:cNvSpPr>
          <p:nvPr/>
        </p:nvSpPr>
        <p:spPr bwMode="auto">
          <a:xfrm>
            <a:off x="3581400" y="45720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76394"/>
              <a:gd name="adj6" fmla="val -44264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8377" name="AutoShape 29"/>
          <p:cNvSpPr>
            <a:spLocks/>
          </p:cNvSpPr>
          <p:nvPr/>
        </p:nvSpPr>
        <p:spPr bwMode="auto">
          <a:xfrm>
            <a:off x="3962400" y="52578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62662"/>
              <a:gd name="adj6" fmla="val -31819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8378" name="AutoShape 32"/>
          <p:cNvSpPr>
            <a:spLocks noChangeArrowheads="1"/>
          </p:cNvSpPr>
          <p:nvPr/>
        </p:nvSpPr>
        <p:spPr bwMode="auto">
          <a:xfrm>
            <a:off x="6019800" y="5181600"/>
            <a:ext cx="928688" cy="552450"/>
          </a:xfrm>
          <a:prstGeom prst="notchedRightArrow">
            <a:avLst>
              <a:gd name="adj1" fmla="val 50000"/>
              <a:gd name="adj2" fmla="val 42026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8033" name="AutoShape 33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12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56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85800" y="838200"/>
            <a:ext cx="7696200" cy="2971800"/>
            <a:chOff x="432" y="720"/>
            <a:chExt cx="4848" cy="1968"/>
          </a:xfrm>
        </p:grpSpPr>
        <p:sp>
          <p:nvSpPr>
            <p:cNvPr id="129027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28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所有的全局和静态变量在没有明确初始化的情况下自动赋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，而局部变量和寄存器变量在未初始化时其值不确定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59395" name="AutoShape 20"/>
          <p:cNvSpPr>
            <a:spLocks noChangeArrowheads="1"/>
          </p:cNvSpPr>
          <p:nvPr/>
        </p:nvSpPr>
        <p:spPr bwMode="auto">
          <a:xfrm>
            <a:off x="228600" y="4191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838200" y="4343400"/>
            <a:ext cx="5181600" cy="1905000"/>
            <a:chOff x="528" y="2832"/>
            <a:chExt cx="3264" cy="1200"/>
          </a:xfrm>
        </p:grpSpPr>
        <p:sp>
          <p:nvSpPr>
            <p:cNvPr id="129046" name="AutoShape 22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a;</a:t>
              </a:r>
            </a:p>
            <a:p>
              <a:pPr algn="l" eaLnBrk="1" hangingPunct="1"/>
              <a:r>
                <a:rPr lang="en-US" altLang="zh-CN" smtClean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;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(“%d,%d,%d”,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);}</a:t>
              </a:r>
            </a:p>
          </p:txBody>
        </p:sp>
      </p:grpSp>
      <p:sp>
        <p:nvSpPr>
          <p:cNvPr id="59397" name="AutoShape 24"/>
          <p:cNvSpPr>
            <a:spLocks/>
          </p:cNvSpPr>
          <p:nvPr/>
        </p:nvSpPr>
        <p:spPr bwMode="auto">
          <a:xfrm>
            <a:off x="3563938" y="45085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9398" name="AutoShape 25"/>
          <p:cNvSpPr>
            <a:spLocks/>
          </p:cNvSpPr>
          <p:nvPr/>
        </p:nvSpPr>
        <p:spPr bwMode="auto">
          <a:xfrm>
            <a:off x="3995738" y="5157788"/>
            <a:ext cx="1466850" cy="369887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9399" name="AutoShape 26"/>
          <p:cNvSpPr>
            <a:spLocks noChangeArrowheads="1"/>
          </p:cNvSpPr>
          <p:nvPr/>
        </p:nvSpPr>
        <p:spPr bwMode="auto">
          <a:xfrm>
            <a:off x="6019800" y="5181600"/>
            <a:ext cx="928688" cy="479425"/>
          </a:xfrm>
          <a:prstGeom prst="notchedRightArrow">
            <a:avLst>
              <a:gd name="adj1" fmla="val 50000"/>
              <a:gd name="adj2" fmla="val 4842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64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3117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81000" y="188913"/>
            <a:ext cx="4119563" cy="1030287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00FF">
                  <a:gamma/>
                  <a:tint val="18039"/>
                  <a:invGamma/>
                </a:srgbClr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§2.</a:t>
            </a:r>
            <a:r>
              <a:rPr lang="zh-CN" altLang="en-GB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运算符和表达式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6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35814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优先级和结合方向</a:t>
            </a:r>
          </a:p>
        </p:txBody>
      </p:sp>
      <p:grpSp>
        <p:nvGrpSpPr>
          <p:cNvPr id="60420" name="Group 41"/>
          <p:cNvGrpSpPr>
            <a:grpSpLocks/>
          </p:cNvGrpSpPr>
          <p:nvPr/>
        </p:nvGrpSpPr>
        <p:grpSpPr bwMode="auto">
          <a:xfrm>
            <a:off x="838200" y="1219200"/>
            <a:ext cx="1728788" cy="1728788"/>
            <a:chOff x="385" y="391"/>
            <a:chExt cx="1089" cy="1089"/>
          </a:xfrm>
        </p:grpSpPr>
        <p:sp>
          <p:nvSpPr>
            <p:cNvPr id="60443" name="Line 42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43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421" name="Group 45"/>
          <p:cNvGrpSpPr>
            <a:grpSpLocks/>
          </p:cNvGrpSpPr>
          <p:nvPr/>
        </p:nvGrpSpPr>
        <p:grpSpPr bwMode="auto">
          <a:xfrm>
            <a:off x="6477000" y="5029200"/>
            <a:ext cx="1871663" cy="1441450"/>
            <a:chOff x="3833" y="2976"/>
            <a:chExt cx="1179" cy="908"/>
          </a:xfrm>
        </p:grpSpPr>
        <p:sp>
          <p:nvSpPr>
            <p:cNvPr id="130094" name="AutoShape 46"/>
            <p:cNvSpPr>
              <a:spLocks noChangeArrowheads="1"/>
            </p:cNvSpPr>
            <p:nvPr/>
          </p:nvSpPr>
          <p:spPr bwMode="auto">
            <a:xfrm rot="13320384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1" name="Line 47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48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87" name="Text Box 3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赋值运算符</a:t>
            </a:r>
          </a:p>
        </p:txBody>
      </p:sp>
      <p:sp>
        <p:nvSpPr>
          <p:cNvPr id="130088" name="Text Box 40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逻辑运算符</a:t>
            </a:r>
          </a:p>
        </p:txBody>
      </p:sp>
      <p:sp>
        <p:nvSpPr>
          <p:cNvPr id="130097" name="Text Box 4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算术运算符</a:t>
            </a:r>
          </a:p>
        </p:txBody>
      </p:sp>
      <p:sp>
        <p:nvSpPr>
          <p:cNvPr id="130098" name="Text Box 50">
            <a:hlinkClick r:id="rId5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关系运算符</a:t>
            </a:r>
          </a:p>
        </p:txBody>
      </p:sp>
      <p:sp>
        <p:nvSpPr>
          <p:cNvPr id="60426" name="Text Box 54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各种运算符</a:t>
            </a:r>
          </a:p>
        </p:txBody>
      </p:sp>
      <p:sp>
        <p:nvSpPr>
          <p:cNvPr id="130106" name="Text Box 58">
            <a:hlinkClick r:id="rId6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逗号运算符</a:t>
            </a:r>
          </a:p>
        </p:txBody>
      </p:sp>
      <p:sp>
        <p:nvSpPr>
          <p:cNvPr id="130107" name="Text Box 59">
            <a:hlinkClick r:id="rId7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其他运算符</a:t>
            </a:r>
          </a:p>
        </p:txBody>
      </p:sp>
      <p:sp>
        <p:nvSpPr>
          <p:cNvPr id="130108" name="Text Box 60">
            <a:hlinkClick r:id="rId8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条件运算符</a:t>
            </a:r>
          </a:p>
        </p:txBody>
      </p:sp>
      <p:sp>
        <p:nvSpPr>
          <p:cNvPr id="130109" name="Text Box 61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位运算符</a:t>
            </a:r>
          </a:p>
        </p:txBody>
      </p:sp>
      <p:sp>
        <p:nvSpPr>
          <p:cNvPr id="60431" name="Line 62"/>
          <p:cNvSpPr>
            <a:spLocks noChangeShapeType="1"/>
          </p:cNvSpPr>
          <p:nvPr/>
        </p:nvSpPr>
        <p:spPr bwMode="auto">
          <a:xfrm flipV="1">
            <a:off x="4800600" y="1219200"/>
            <a:ext cx="838200" cy="1295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2" name="Line 64"/>
          <p:cNvSpPr>
            <a:spLocks noChangeShapeType="1"/>
          </p:cNvSpPr>
          <p:nvPr/>
        </p:nvSpPr>
        <p:spPr bwMode="auto">
          <a:xfrm flipV="1">
            <a:off x="4875213" y="1903413"/>
            <a:ext cx="8382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V="1">
            <a:off x="4876800" y="2362200"/>
            <a:ext cx="76200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66"/>
          <p:cNvSpPr>
            <a:spLocks noChangeShapeType="1"/>
          </p:cNvSpPr>
          <p:nvPr/>
        </p:nvSpPr>
        <p:spPr bwMode="auto">
          <a:xfrm>
            <a:off x="4876800" y="2667000"/>
            <a:ext cx="7620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67"/>
          <p:cNvSpPr>
            <a:spLocks noChangeShapeType="1"/>
          </p:cNvSpPr>
          <p:nvPr/>
        </p:nvSpPr>
        <p:spPr bwMode="auto">
          <a:xfrm>
            <a:off x="4876800" y="2819400"/>
            <a:ext cx="7620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Line 68"/>
          <p:cNvSpPr>
            <a:spLocks noChangeShapeType="1"/>
          </p:cNvSpPr>
          <p:nvPr/>
        </p:nvSpPr>
        <p:spPr bwMode="auto">
          <a:xfrm>
            <a:off x="4876800" y="2819400"/>
            <a:ext cx="838200" cy="1219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7" name="Line 69"/>
          <p:cNvSpPr>
            <a:spLocks noChangeShapeType="1"/>
          </p:cNvSpPr>
          <p:nvPr/>
        </p:nvSpPr>
        <p:spPr bwMode="auto">
          <a:xfrm>
            <a:off x="4800600" y="2819400"/>
            <a:ext cx="83820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70"/>
          <p:cNvSpPr>
            <a:spLocks noChangeShapeType="1"/>
          </p:cNvSpPr>
          <p:nvPr/>
        </p:nvSpPr>
        <p:spPr bwMode="auto">
          <a:xfrm>
            <a:off x="4724400" y="2819400"/>
            <a:ext cx="914400" cy="2209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Text Box 72">
            <a:hlinkClick r:id="rId9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609600" y="1603375"/>
            <a:ext cx="7891463" cy="3986213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190817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算术运算符（表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2-4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）</a:t>
            </a:r>
            <a:endParaRPr lang="zh-CN" altLang="en-US" sz="32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752600" y="267017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加法，正值。  如：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3+6, +3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52600" y="3203575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减法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负值。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6– 4, –5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828800" y="37369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乘法。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38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752600" y="4270375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除法。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8 / 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1752600" y="47275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%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求余。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7 % 4 的值为3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1449" name="Picture 1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477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算术运算符和赋值运算符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1" descr="doc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9" b="-6499"/>
          <a:stretch>
            <a:fillRect/>
          </a:stretch>
        </p:blipFill>
        <p:spPr bwMode="auto">
          <a:xfrm>
            <a:off x="762000" y="1828800"/>
            <a:ext cx="1204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Freeform 22"/>
          <p:cNvSpPr>
            <a:spLocks/>
          </p:cNvSpPr>
          <p:nvPr/>
        </p:nvSpPr>
        <p:spPr bwMode="auto">
          <a:xfrm>
            <a:off x="1676400" y="1981200"/>
            <a:ext cx="6858000" cy="4191000"/>
          </a:xfrm>
          <a:custGeom>
            <a:avLst/>
            <a:gdLst>
              <a:gd name="T0" fmla="*/ 242 w 4924"/>
              <a:gd name="T1" fmla="*/ 280 h 3292"/>
              <a:gd name="T2" fmla="*/ 590 w 4924"/>
              <a:gd name="T3" fmla="*/ 160 h 3292"/>
              <a:gd name="T4" fmla="*/ 998 w 4924"/>
              <a:gd name="T5" fmla="*/ 220 h 3292"/>
              <a:gd name="T6" fmla="*/ 1514 w 4924"/>
              <a:gd name="T7" fmla="*/ 16 h 3292"/>
              <a:gd name="T8" fmla="*/ 2186 w 4924"/>
              <a:gd name="T9" fmla="*/ 124 h 3292"/>
              <a:gd name="T10" fmla="*/ 2882 w 4924"/>
              <a:gd name="T11" fmla="*/ 88 h 3292"/>
              <a:gd name="T12" fmla="*/ 3494 w 4924"/>
              <a:gd name="T13" fmla="*/ 220 h 3292"/>
              <a:gd name="T14" fmla="*/ 3806 w 4924"/>
              <a:gd name="T15" fmla="*/ 76 h 3292"/>
              <a:gd name="T16" fmla="*/ 4226 w 4924"/>
              <a:gd name="T17" fmla="*/ 148 h 3292"/>
              <a:gd name="T18" fmla="*/ 4766 w 4924"/>
              <a:gd name="T19" fmla="*/ 412 h 3292"/>
              <a:gd name="T20" fmla="*/ 4766 w 4924"/>
              <a:gd name="T21" fmla="*/ 892 h 3292"/>
              <a:gd name="T22" fmla="*/ 4898 w 4924"/>
              <a:gd name="T23" fmla="*/ 1480 h 3292"/>
              <a:gd name="T24" fmla="*/ 4838 w 4924"/>
              <a:gd name="T25" fmla="*/ 1924 h 3292"/>
              <a:gd name="T26" fmla="*/ 4922 w 4924"/>
              <a:gd name="T27" fmla="*/ 2452 h 3292"/>
              <a:gd name="T28" fmla="*/ 4826 w 4924"/>
              <a:gd name="T29" fmla="*/ 2728 h 3292"/>
              <a:gd name="T30" fmla="*/ 4706 w 4924"/>
              <a:gd name="T31" fmla="*/ 3028 h 3292"/>
              <a:gd name="T32" fmla="*/ 4142 w 4924"/>
              <a:gd name="T33" fmla="*/ 3028 h 3292"/>
              <a:gd name="T34" fmla="*/ 3578 w 4924"/>
              <a:gd name="T35" fmla="*/ 3112 h 3292"/>
              <a:gd name="T36" fmla="*/ 3146 w 4924"/>
              <a:gd name="T37" fmla="*/ 3076 h 3292"/>
              <a:gd name="T38" fmla="*/ 2822 w 4924"/>
              <a:gd name="T39" fmla="*/ 3184 h 3292"/>
              <a:gd name="T40" fmla="*/ 2330 w 4924"/>
              <a:gd name="T41" fmla="*/ 3148 h 3292"/>
              <a:gd name="T42" fmla="*/ 1982 w 4924"/>
              <a:gd name="T43" fmla="*/ 3280 h 3292"/>
              <a:gd name="T44" fmla="*/ 1394 w 4924"/>
              <a:gd name="T45" fmla="*/ 3220 h 3292"/>
              <a:gd name="T46" fmla="*/ 1070 w 4924"/>
              <a:gd name="T47" fmla="*/ 3136 h 3292"/>
              <a:gd name="T48" fmla="*/ 686 w 4924"/>
              <a:gd name="T49" fmla="*/ 3088 h 3292"/>
              <a:gd name="T50" fmla="*/ 398 w 4924"/>
              <a:gd name="T51" fmla="*/ 2524 h 3292"/>
              <a:gd name="T52" fmla="*/ 98 w 4924"/>
              <a:gd name="T53" fmla="*/ 1852 h 3292"/>
              <a:gd name="T54" fmla="*/ 206 w 4924"/>
              <a:gd name="T55" fmla="*/ 1156 h 3292"/>
              <a:gd name="T56" fmla="*/ 2 w 4924"/>
              <a:gd name="T57" fmla="*/ 808 h 3292"/>
              <a:gd name="T58" fmla="*/ 242 w 4924"/>
              <a:gd name="T59" fmla="*/ 28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9800" y="2641600"/>
            <a:ext cx="4810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语言区分大小写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590800" y="3048000"/>
            <a:ext cx="63738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66750" indent="-66675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            如：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，是两个不同的标识符。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00338" y="40386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．标识符的长度一般不超过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348038" y="4508500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具体情况</a:t>
            </a:r>
            <a:r>
              <a:rPr lang="zh-CN" altLang="en-GB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不同系统而定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Turbo C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VC++6.0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247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4" name="AutoShape 18"/>
          <p:cNvSpPr>
            <a:spLocks noChangeArrowheads="1"/>
          </p:cNvSpPr>
          <p:nvPr/>
        </p:nvSpPr>
        <p:spPr bwMode="auto">
          <a:xfrm>
            <a:off x="457200" y="533400"/>
            <a:ext cx="1216025" cy="547688"/>
          </a:xfrm>
          <a:prstGeom prst="cloudCallout">
            <a:avLst>
              <a:gd name="adj1" fmla="val 109009"/>
              <a:gd name="adj2" fmla="val 4768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0960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见名知义，采用具有一定意义的英文单词、缩写作为标识符。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除了定义宏名之外，标识符通常采用小写字母</a:t>
            </a:r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2438400" y="1376363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497138" y="5127625"/>
            <a:ext cx="4811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．不能使用关键字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45" grpId="0"/>
      <p:bldP spid="5146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reeform 20"/>
          <p:cNvSpPr>
            <a:spLocks/>
          </p:cNvSpPr>
          <p:nvPr/>
        </p:nvSpPr>
        <p:spPr bwMode="auto">
          <a:xfrm>
            <a:off x="1143000" y="1371600"/>
            <a:ext cx="7239000" cy="4267200"/>
          </a:xfrm>
          <a:custGeom>
            <a:avLst/>
            <a:gdLst>
              <a:gd name="T0" fmla="*/ 2147483647 w 4924"/>
              <a:gd name="T1" fmla="*/ 2147483647 h 3292"/>
              <a:gd name="T2" fmla="*/ 2147483647 w 4924"/>
              <a:gd name="T3" fmla="*/ 2147483647 h 3292"/>
              <a:gd name="T4" fmla="*/ 2147483647 w 4924"/>
              <a:gd name="T5" fmla="*/ 2147483647 h 3292"/>
              <a:gd name="T6" fmla="*/ 2147483647 w 4924"/>
              <a:gd name="T7" fmla="*/ 2147483647 h 3292"/>
              <a:gd name="T8" fmla="*/ 2147483647 w 4924"/>
              <a:gd name="T9" fmla="*/ 2147483647 h 3292"/>
              <a:gd name="T10" fmla="*/ 2147483647 w 4924"/>
              <a:gd name="T11" fmla="*/ 2147483647 h 3292"/>
              <a:gd name="T12" fmla="*/ 2147483647 w 4924"/>
              <a:gd name="T13" fmla="*/ 2147483647 h 3292"/>
              <a:gd name="T14" fmla="*/ 2147483647 w 4924"/>
              <a:gd name="T15" fmla="*/ 2147483647 h 3292"/>
              <a:gd name="T16" fmla="*/ 2147483647 w 4924"/>
              <a:gd name="T17" fmla="*/ 2147483647 h 3292"/>
              <a:gd name="T18" fmla="*/ 2147483647 w 4924"/>
              <a:gd name="T19" fmla="*/ 2147483647 h 3292"/>
              <a:gd name="T20" fmla="*/ 2147483647 w 4924"/>
              <a:gd name="T21" fmla="*/ 2147483647 h 3292"/>
              <a:gd name="T22" fmla="*/ 2147483647 w 4924"/>
              <a:gd name="T23" fmla="*/ 2147483647 h 3292"/>
              <a:gd name="T24" fmla="*/ 2147483647 w 4924"/>
              <a:gd name="T25" fmla="*/ 2147483647 h 3292"/>
              <a:gd name="T26" fmla="*/ 2147483647 w 4924"/>
              <a:gd name="T27" fmla="*/ 2147483647 h 3292"/>
              <a:gd name="T28" fmla="*/ 2147483647 w 4924"/>
              <a:gd name="T29" fmla="*/ 2147483647 h 3292"/>
              <a:gd name="T30" fmla="*/ 2147483647 w 4924"/>
              <a:gd name="T31" fmla="*/ 2147483647 h 3292"/>
              <a:gd name="T32" fmla="*/ 2147483647 w 4924"/>
              <a:gd name="T33" fmla="*/ 2147483647 h 3292"/>
              <a:gd name="T34" fmla="*/ 2147483647 w 4924"/>
              <a:gd name="T35" fmla="*/ 2147483647 h 3292"/>
              <a:gd name="T36" fmla="*/ 2147483647 w 4924"/>
              <a:gd name="T37" fmla="*/ 2147483647 h 3292"/>
              <a:gd name="T38" fmla="*/ 2147483647 w 4924"/>
              <a:gd name="T39" fmla="*/ 2147483647 h 3292"/>
              <a:gd name="T40" fmla="*/ 2147483647 w 4924"/>
              <a:gd name="T41" fmla="*/ 2147483647 h 3292"/>
              <a:gd name="T42" fmla="*/ 2147483647 w 4924"/>
              <a:gd name="T43" fmla="*/ 2147483647 h 3292"/>
              <a:gd name="T44" fmla="*/ 2147483647 w 4924"/>
              <a:gd name="T45" fmla="*/ 2147483647 h 3292"/>
              <a:gd name="T46" fmla="*/ 2147483647 w 4924"/>
              <a:gd name="T47" fmla="*/ 2147483647 h 3292"/>
              <a:gd name="T48" fmla="*/ 2147483647 w 4924"/>
              <a:gd name="T49" fmla="*/ 2147483647 h 3292"/>
              <a:gd name="T50" fmla="*/ 2147483647 w 4924"/>
              <a:gd name="T51" fmla="*/ 2147483647 h 3292"/>
              <a:gd name="T52" fmla="*/ 2147483647 w 4924"/>
              <a:gd name="T53" fmla="*/ 2147483647 h 3292"/>
              <a:gd name="T54" fmla="*/ 2147483647 w 4924"/>
              <a:gd name="T55" fmla="*/ 2147483647 h 3292"/>
              <a:gd name="T56" fmla="*/ 2147483647 w 4924"/>
              <a:gd name="T57" fmla="*/ 2147483647 h 3292"/>
              <a:gd name="T58" fmla="*/ 2147483647 w 4924"/>
              <a:gd name="T59" fmla="*/ 2147483647 h 329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gradFill rotWithShape="0">
            <a:gsLst>
              <a:gs pos="0">
                <a:srgbClr val="C1F0C1"/>
              </a:gs>
              <a:gs pos="100000">
                <a:srgbClr val="33CC33"/>
              </a:gs>
            </a:gsLst>
            <a:lin ang="2700000" scaled="1"/>
          </a:gra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588963" y="1514475"/>
            <a:ext cx="8142287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047750" indent="-1047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en-US" altLang="zh-CN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两个整型数据相除 ，结果取整，    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两个实型数据相除结果为实型。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–5/ 3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– 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1.0/2=0.5;  9.33/3.22=2.897516; </a:t>
            </a:r>
            <a:endParaRPr lang="en-US" altLang="zh-CN" dirty="0"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1752600" y="2895600"/>
            <a:ext cx="5638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求余运算“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%”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只能用于整型数据</a:t>
            </a:r>
          </a:p>
        </p:txBody>
      </p:sp>
      <p:sp>
        <p:nvSpPr>
          <p:cNvPr id="62469" name="Rectangle 21"/>
          <p:cNvSpPr>
            <a:spLocks noChangeArrowheads="1"/>
          </p:cNvSpPr>
          <p:nvPr/>
        </p:nvSpPr>
        <p:spPr bwMode="auto">
          <a:xfrm>
            <a:off x="1752600" y="3581400"/>
            <a:ext cx="56388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1%2=1       ;       10%3=1</a:t>
            </a:r>
          </a:p>
        </p:txBody>
      </p:sp>
      <p:sp>
        <p:nvSpPr>
          <p:cNvPr id="62470" name="AutoShape 25"/>
          <p:cNvSpPr>
            <a:spLocks noChangeArrowheads="1"/>
          </p:cNvSpPr>
          <p:nvPr/>
        </p:nvSpPr>
        <p:spPr bwMode="auto">
          <a:xfrm>
            <a:off x="685800" y="5334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1" name="AutoShape 26"/>
          <p:cNvSpPr>
            <a:spLocks noChangeArrowheads="1"/>
          </p:cNvSpPr>
          <p:nvPr/>
        </p:nvSpPr>
        <p:spPr bwMode="auto">
          <a:xfrm>
            <a:off x="609600" y="609600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4"/>
          <p:cNvSpPr>
            <a:spLocks noChangeArrowheads="1"/>
          </p:cNvSpPr>
          <p:nvPr/>
        </p:nvSpPr>
        <p:spPr bwMode="auto">
          <a:xfrm>
            <a:off x="609600" y="1066800"/>
            <a:ext cx="7848600" cy="44196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44034" name="Text Box 2" descr="back0"/>
          <p:cNvSpPr txBox="1">
            <a:spLocks noChangeArrowheads="1"/>
          </p:cNvSpPr>
          <p:nvPr/>
        </p:nvSpPr>
        <p:spPr bwMode="auto">
          <a:xfrm>
            <a:off x="558800" y="935038"/>
            <a:ext cx="7899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二、算术表达式及算术运算符的优先级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143000" y="2895600"/>
            <a:ext cx="59817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运算对象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常量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( )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++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--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zh-CN" altLang="en-US">
                <a:latin typeface="隶书" pitchFamily="49" charset="-122"/>
                <a:ea typeface="隶书" pitchFamily="49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831138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算术表达式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用算术运算符和括号将运算对象连接起来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且符合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语法规则的式子。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514600" y="42672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62200" y="43651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最高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766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530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008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635896" y="4419600"/>
            <a:ext cx="2383904" cy="46166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(</a:t>
            </a:r>
            <a:r>
              <a:rPr lang="zh-CN" altLang="en-US" dirty="0">
                <a:ea typeface="隶书" pitchFamily="49" charset="-122"/>
              </a:rPr>
              <a:t>详</a:t>
            </a:r>
            <a:r>
              <a:rPr lang="zh-CN" altLang="en-US" dirty="0" smtClean="0">
                <a:ea typeface="隶书" pitchFamily="49" charset="-122"/>
              </a:rPr>
              <a:t>见</a:t>
            </a:r>
            <a:r>
              <a:rPr lang="en-US" altLang="zh-CN" dirty="0" smtClean="0">
                <a:ea typeface="隶书" pitchFamily="49" charset="-122"/>
              </a:rPr>
              <a:t>P48</a:t>
            </a:r>
            <a:r>
              <a:rPr lang="zh-CN" altLang="en-US" dirty="0" smtClean="0">
                <a:ea typeface="隶书" pitchFamily="49" charset="-122"/>
              </a:rPr>
              <a:t>表</a:t>
            </a:r>
            <a:r>
              <a:rPr lang="en-US" altLang="zh-CN" dirty="0" smtClean="0">
                <a:ea typeface="隶书" pitchFamily="49" charset="-122"/>
              </a:rPr>
              <a:t>2.8)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utoUpdateAnimBg="0"/>
      <p:bldP spid="44040" grpId="0" autoUpdateAnimBg="0"/>
      <p:bldP spid="44057" grpId="0" animBg="1"/>
      <p:bldP spid="44058" grpId="0" animBg="1"/>
      <p:bldP spid="44059" grpId="0" animBg="1"/>
      <p:bldP spid="4406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80422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0" indent="-1428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运算结合方向有两种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自左向右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为左结合性</a:t>
            </a:r>
            <a:b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自右向左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为右结合性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235325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 / 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1.5 + 'a'–d e;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512" y="5805264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a=b=c=d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54200" y="364966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72025" y="3649663"/>
            <a:ext cx="485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854200" y="3733800"/>
            <a:ext cx="11938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836738" y="3841750"/>
            <a:ext cx="1973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836738" y="3970338"/>
            <a:ext cx="2625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836738" y="4111625"/>
            <a:ext cx="333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675682" y="5862216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相当于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 a=(b=(c=d));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04800" y="1196975"/>
            <a:ext cx="84772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若在操作数的两侧的运算符有相同的优先级，则按它们的结合方向顺序处理，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一般二元运算符的结合方向为自左向右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4525" name="Picture 30" descr="3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657600"/>
            <a:ext cx="200183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04800" y="4581128"/>
            <a:ext cx="4276725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三、赋值运算符：“ </a:t>
            </a: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= ”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547664" y="5301208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结合方向为自右向左</a:t>
            </a:r>
            <a:endParaRPr lang="zh-CN" altLang="en-US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770485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如，下式中操作数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两侧的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运算符优先级相同，按自左向右的结合方向决定处理顺序。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build="p" autoUpdateAnimBg="0"/>
      <p:bldP spid="45087" grpId="0"/>
      <p:bldP spid="45088" grpId="0" build="p" autoUpdateAnimBg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3"/>
          <p:cNvSpPr>
            <a:spLocks noChangeArrowheads="1"/>
          </p:cNvSpPr>
          <p:nvPr/>
        </p:nvSpPr>
        <p:spPr bwMode="auto">
          <a:xfrm>
            <a:off x="609600" y="1600200"/>
            <a:ext cx="8077200" cy="5029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2479675"/>
            <a:ext cx="8069263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就是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运算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为一比较运算,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a=5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成立。结果为“真”,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不成立。结果为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假”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272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上述表达式中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a&gt;3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b&gt;3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称为关系表达式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一、关系运算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102" name="Text Box 22">
            <a:hlinkClick r:id="rId4" action="ppaction://hlinksldjump"/>
            <a:hlinkHover r:id="" action="ppaction://noaction">
              <a:snd r:embed="rId5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6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2"/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7700" y="7159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关系运算符及其优先次序</a:t>
            </a:r>
            <a:endParaRPr lang="zh-CN" altLang="en-US" sz="3200" b="1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魏碑体简" pitchFamily="18" charset="-122"/>
              <a:ea typeface="文鼎魏碑体简" pitchFamily="18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3200400"/>
            <a:ext cx="8042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&lt;, &lt;=, &gt;, &gt;=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=, !=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但前者高于后者。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39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关系运算符优先级（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级）低于算术运算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符（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066800" y="1447800"/>
            <a:ext cx="7134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语言提供了六种关系运算符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 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!=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667000"/>
            <a:ext cx="1704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优先级为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66568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9" name="Picture 23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4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9"/>
          <p:cNvSpPr>
            <a:spLocks noChangeArrowheads="1"/>
          </p:cNvSpPr>
          <p:nvPr/>
        </p:nvSpPr>
        <p:spPr bwMode="auto">
          <a:xfrm>
            <a:off x="533400" y="609600"/>
            <a:ext cx="7391400" cy="32004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623888"/>
            <a:ext cx="625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关系运算符优先级高于赋值运算符。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844800" y="1201738"/>
            <a:ext cx="3105150" cy="2284412"/>
            <a:chOff x="1733" y="833"/>
            <a:chExt cx="1956" cy="1439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1733" y="833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算术运算符</a:t>
              </a:r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1733" y="1945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赋值运算符</a:t>
              </a:r>
            </a:p>
          </p:txBody>
        </p:sp>
        <p:sp>
          <p:nvSpPr>
            <p:cNvPr id="67605" name="Text Box 7"/>
            <p:cNvSpPr txBox="1">
              <a:spLocks noChangeArrowheads="1"/>
            </p:cNvSpPr>
            <p:nvPr/>
          </p:nvSpPr>
          <p:spPr bwMode="auto">
            <a:xfrm>
              <a:off x="1733" y="1366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关系运算符</a:t>
              </a:r>
            </a:p>
          </p:txBody>
        </p:sp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3154" y="86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</a:p>
          </p:txBody>
        </p:sp>
        <p:sp>
          <p:nvSpPr>
            <p:cNvPr id="67607" name="Rectangle 9"/>
            <p:cNvSpPr>
              <a:spLocks noChangeArrowheads="1"/>
            </p:cNvSpPr>
            <p:nvPr/>
          </p:nvSpPr>
          <p:spPr bwMode="auto">
            <a:xfrm>
              <a:off x="3154" y="171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67608" name="Line 10"/>
            <p:cNvSpPr>
              <a:spLocks noChangeShapeType="1"/>
            </p:cNvSpPr>
            <p:nvPr/>
          </p:nvSpPr>
          <p:spPr bwMode="auto">
            <a:xfrm flipV="1">
              <a:off x="2267" y="117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1"/>
            <p:cNvSpPr>
              <a:spLocks noChangeShapeType="1"/>
            </p:cNvSpPr>
            <p:nvPr/>
          </p:nvSpPr>
          <p:spPr bwMode="auto">
            <a:xfrm flipV="1">
              <a:off x="2289" y="1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2"/>
            <p:cNvSpPr>
              <a:spLocks noChangeShapeType="1"/>
            </p:cNvSpPr>
            <p:nvPr/>
          </p:nvSpPr>
          <p:spPr bwMode="auto">
            <a:xfrm>
              <a:off x="3334" y="1244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2971800" y="3962400"/>
            <a:ext cx="4724400" cy="1981200"/>
            <a:chOff x="1440" y="2496"/>
            <a:chExt cx="2976" cy="1248"/>
          </a:xfrm>
        </p:grpSpPr>
        <p:grpSp>
          <p:nvGrpSpPr>
            <p:cNvPr id="67595" name="Group 32"/>
            <p:cNvGrpSpPr>
              <a:grpSpLocks/>
            </p:cNvGrpSpPr>
            <p:nvPr/>
          </p:nvGrpSpPr>
          <p:grpSpPr bwMode="auto">
            <a:xfrm>
              <a:off x="1440" y="2496"/>
              <a:ext cx="2640" cy="1248"/>
              <a:chOff x="528" y="2832"/>
              <a:chExt cx="3264" cy="1200"/>
            </a:xfrm>
          </p:grpSpPr>
          <p:sp>
            <p:nvSpPr>
              <p:cNvPr id="48161" name="AutoShape 33"/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3264" cy="1200"/>
              </a:xfrm>
              <a:prstGeom prst="flowChartTerminator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23922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99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60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2927"/>
                <a:ext cx="2304" cy="27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1F7A1F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CC33"/>
                        </a:gs>
                        <a:gs pos="100000">
                          <a:srgbClr val="CEF3C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endParaRPr>
              </a:p>
            </p:txBody>
          </p:sp>
        </p:grpSp>
        <p:grpSp>
          <p:nvGrpSpPr>
            <p:cNvPr id="67596" name="Group 35"/>
            <p:cNvGrpSpPr>
              <a:grpSpLocks/>
            </p:cNvGrpSpPr>
            <p:nvPr/>
          </p:nvGrpSpPr>
          <p:grpSpPr bwMode="auto">
            <a:xfrm>
              <a:off x="1680" y="2496"/>
              <a:ext cx="2736" cy="1152"/>
              <a:chOff x="960" y="2496"/>
              <a:chExt cx="2736" cy="1152"/>
            </a:xfrm>
          </p:grpSpPr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496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c&gt;a+b 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c&gt;(a+b)</a:t>
                </a:r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a&gt;b!=c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(a&gt;b)!=c</a:t>
                </a:r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 =b&lt;c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 =(b&lt;c)</a:t>
                </a: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1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a=b&gt;c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a=(b&gt;c)</a:t>
                </a:r>
              </a:p>
            </p:txBody>
          </p:sp>
        </p:grpSp>
      </p:grpSp>
      <p:pic>
        <p:nvPicPr>
          <p:cNvPr id="67590" name="Picture 28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AutoShape 30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50000">
                <a:srgbClr val="0000CC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67592" name="Picture 36" descr="1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286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Rectangle 4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94" name="TextBox 1"/>
          <p:cNvSpPr txBox="1">
            <a:spLocks noChangeArrowheads="1"/>
          </p:cNvSpPr>
          <p:nvPr/>
        </p:nvSpPr>
        <p:spPr bwMode="auto">
          <a:xfrm>
            <a:off x="7162800" y="4076700"/>
            <a:ext cx="1801813" cy="830263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&gt; &lt;      6</a:t>
            </a:r>
          </a:p>
          <a:p>
            <a:pPr algn="l" eaLnBrk="1" hangingPunct="1"/>
            <a:r>
              <a:rPr lang="en-US" altLang="zh-CN"/>
              <a:t>!= ==    7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2079625" y="3921125"/>
            <a:ext cx="4038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关系表达式的结果值为: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838200" y="685800"/>
            <a:ext cx="7924800" cy="22463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9900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endParaRPr lang="en-US" altLang="zh-CN">
              <a:solidFill>
                <a:srgbClr val="1B06DE"/>
              </a:solidFill>
              <a:latin typeface="Times New Roman" pitchFamily="18" charset="0"/>
              <a:ea typeface="宋体" pitchFamily="2" charset="-122"/>
            </a:endParaRP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用关系运算符将两个表达式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算术、关系、 逻辑、赋值、</a:t>
            </a:r>
          </a:p>
          <a:p>
            <a:pPr marL="1993900" indent="-1993900"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 字符等表达式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连接起来的式子。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905000" y="4648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结果为真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905000" y="53340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结果为假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条件不成立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3886200" y="3048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267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.</a:t>
            </a:r>
            <a:r>
              <a:rPr lang="en-US" altLang="zh-CN" sz="32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关系表达式</a:t>
            </a:r>
          </a:p>
        </p:txBody>
      </p:sp>
      <p:pic>
        <p:nvPicPr>
          <p:cNvPr id="68616" name="Picture 2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5" descr="BD072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33800"/>
            <a:ext cx="172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"/>
          <p:cNvSpPr>
            <a:spLocks noChangeArrowheads="1"/>
          </p:cNvSpPr>
          <p:nvPr/>
        </p:nvSpPr>
        <p:spPr bwMode="auto">
          <a:xfrm>
            <a:off x="228600" y="914400"/>
            <a:ext cx="8458200" cy="4648200"/>
          </a:xfrm>
          <a:prstGeom prst="horizontalScroll">
            <a:avLst>
              <a:gd name="adj" fmla="val 4713"/>
            </a:avLst>
          </a:prstGeom>
          <a:gradFill rotWithShape="0">
            <a:gsLst>
              <a:gs pos="0">
                <a:srgbClr val="E0B3B3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   a=3; b=2; c=1;</a:t>
            </a:r>
            <a:endParaRPr lang="en-US" altLang="zh-CN" sz="280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52600" y="2181225"/>
            <a:ext cx="228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d=((a&gt;b)= =c)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797050" y="3068638"/>
            <a:ext cx="186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d=(b+c&lt;a)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752600" y="38735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782763" y="4725988"/>
            <a:ext cx="195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d=a&gt;b&gt;c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68800" y="2224088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68800" y="3068638"/>
            <a:ext cx="42210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b+c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)&lt;a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68800" y="387350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值为1, 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368800" y="4725988"/>
            <a:ext cx="430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为1,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a&gt;b&gt;c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为0,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d=0.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990600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</a:p>
        </p:txBody>
      </p:sp>
      <p:sp>
        <p:nvSpPr>
          <p:cNvPr id="69645" name="AutoShape 25"/>
          <p:cNvSpPr>
            <a:spLocks noChangeArrowheads="1"/>
          </p:cNvSpPr>
          <p:nvPr/>
        </p:nvSpPr>
        <p:spPr bwMode="auto">
          <a:xfrm>
            <a:off x="685800" y="685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987675" y="5516563"/>
            <a:ext cx="5775325" cy="720725"/>
          </a:xfrm>
          <a:prstGeom prst="wedgeRoundRectCallout">
            <a:avLst>
              <a:gd name="adj1" fmla="val -63574"/>
              <a:gd name="adj2" fmla="val -99338"/>
              <a:gd name="adj3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‘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’运算符为左结合性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即“自左至右</a:t>
            </a:r>
            <a:r>
              <a:rPr lang="zh-CN" altLang="en-US" dirty="0" smtClean="0">
                <a:solidFill>
                  <a:srgbClr val="000000"/>
                </a:solidFill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因此，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先与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结合</a:t>
            </a:r>
            <a:r>
              <a:rPr lang="en-US" altLang="zh-CN" dirty="0" smtClean="0">
                <a:solidFill>
                  <a:srgbClr val="000000"/>
                </a:solidFill>
              </a:rPr>
              <a:t>,(a&gt;b)&gt;c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187" grpId="0" autoUpdateAnimBg="0"/>
      <p:bldP spid="50188" grpId="0" autoUpdateAnimBg="0"/>
      <p:bldP spid="5020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285750" y="2819400"/>
            <a:ext cx="8858250" cy="3105150"/>
          </a:xfrm>
          <a:prstGeom prst="bracketPai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9900FF"/>
            </a:solidFill>
            <a:round/>
            <a:headEnd/>
            <a:tailEnd/>
          </a:ln>
          <a:effectLst>
            <a:outerShdw dist="762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5557" name="Group 5"/>
          <p:cNvGrpSpPr>
            <a:grpSpLocks/>
          </p:cNvGrpSpPr>
          <p:nvPr/>
        </p:nvGrpSpPr>
        <p:grpSpPr bwMode="auto">
          <a:xfrm>
            <a:off x="431800" y="3138488"/>
            <a:ext cx="8483600" cy="2614613"/>
            <a:chOff x="211" y="2097"/>
            <a:chExt cx="5344" cy="1647"/>
          </a:xfrm>
          <a:solidFill>
            <a:schemeClr val="bg2">
              <a:lumMod val="90000"/>
            </a:schemeClr>
          </a:solidFill>
        </p:grpSpPr>
        <p:sp>
          <p:nvSpPr>
            <p:cNvPr id="65558" name="Text Box 6"/>
            <p:cNvSpPr txBox="1">
              <a:spLocks noChangeArrowheads="1"/>
            </p:cNvSpPr>
            <p:nvPr/>
          </p:nvSpPr>
          <p:spPr bwMode="auto">
            <a:xfrm>
              <a:off x="384" y="2097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a            b          !a             !b       a&amp;&amp;b           a || b</a:t>
              </a:r>
            </a:p>
          </p:txBody>
        </p:sp>
        <p:sp>
          <p:nvSpPr>
            <p:cNvPr id="65559" name="Text Box 7"/>
            <p:cNvSpPr txBox="1">
              <a:spLocks noChangeArrowheads="1"/>
            </p:cNvSpPr>
            <p:nvPr/>
          </p:nvSpPr>
          <p:spPr bwMode="auto">
            <a:xfrm>
              <a:off x="384" y="2424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真         假            假           真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84" y="2751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假         假            真           假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384" y="3078"/>
              <a:ext cx="4817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真         真            假           假               真</a:t>
              </a:r>
              <a:endParaRPr lang="zh-CN" altLang="en-US" sz="28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2" name="Text Box 10"/>
            <p:cNvSpPr txBox="1">
              <a:spLocks noChangeArrowheads="1"/>
            </p:cNvSpPr>
            <p:nvPr/>
          </p:nvSpPr>
          <p:spPr bwMode="auto">
            <a:xfrm>
              <a:off x="384" y="3405"/>
              <a:ext cx="4661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假         真            真           假               假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3" name="Line 11"/>
            <p:cNvSpPr>
              <a:spLocks noChangeShapeType="1"/>
            </p:cNvSpPr>
            <p:nvPr/>
          </p:nvSpPr>
          <p:spPr bwMode="auto">
            <a:xfrm>
              <a:off x="211" y="2097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4" name="Line 12"/>
            <p:cNvSpPr>
              <a:spLocks noChangeShapeType="1"/>
            </p:cNvSpPr>
            <p:nvPr/>
          </p:nvSpPr>
          <p:spPr bwMode="auto">
            <a:xfrm>
              <a:off x="211" y="2424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5" name="Line 13"/>
            <p:cNvSpPr>
              <a:spLocks noChangeShapeType="1"/>
            </p:cNvSpPr>
            <p:nvPr/>
          </p:nvSpPr>
          <p:spPr bwMode="auto">
            <a:xfrm>
              <a:off x="211" y="2751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6" name="Line 14"/>
            <p:cNvSpPr>
              <a:spLocks noChangeShapeType="1"/>
            </p:cNvSpPr>
            <p:nvPr/>
          </p:nvSpPr>
          <p:spPr bwMode="auto">
            <a:xfrm>
              <a:off x="211" y="3078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7" name="Line 15"/>
            <p:cNvSpPr>
              <a:spLocks noChangeShapeType="1"/>
            </p:cNvSpPr>
            <p:nvPr/>
          </p:nvSpPr>
          <p:spPr bwMode="auto">
            <a:xfrm>
              <a:off x="211" y="3405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8" name="Line 16"/>
            <p:cNvSpPr>
              <a:spLocks noChangeShapeType="1"/>
            </p:cNvSpPr>
            <p:nvPr/>
          </p:nvSpPr>
          <p:spPr bwMode="auto">
            <a:xfrm>
              <a:off x="211" y="3732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9" name="Line 17"/>
            <p:cNvSpPr>
              <a:spLocks noChangeShapeType="1"/>
            </p:cNvSpPr>
            <p:nvPr/>
          </p:nvSpPr>
          <p:spPr bwMode="auto">
            <a:xfrm>
              <a:off x="93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0" name="Line 18"/>
            <p:cNvSpPr>
              <a:spLocks noChangeShapeType="1"/>
            </p:cNvSpPr>
            <p:nvPr/>
          </p:nvSpPr>
          <p:spPr bwMode="auto">
            <a:xfrm>
              <a:off x="1622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>
              <a:off x="242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>
              <a:off x="3278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>
              <a:off x="4201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660" name="Rectangle 22"/>
          <p:cNvSpPr>
            <a:spLocks noChangeArrowheads="1"/>
          </p:cNvSpPr>
          <p:nvPr/>
        </p:nvSpPr>
        <p:spPr bwMode="auto">
          <a:xfrm>
            <a:off x="1295400" y="2209800"/>
            <a:ext cx="525817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有三种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: &amp;&amp;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  !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1" name="Text Box 23"/>
          <p:cNvSpPr txBox="1">
            <a:spLocks noChangeArrowheads="1"/>
          </p:cNvSpPr>
          <p:nvPr/>
        </p:nvSpPr>
        <p:spPr bwMode="auto">
          <a:xfrm>
            <a:off x="762000" y="16002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一、逻辑运算符</a:t>
            </a:r>
          </a:p>
        </p:txBody>
      </p:sp>
      <p:sp>
        <p:nvSpPr>
          <p:cNvPr id="134178" name="Text Box 34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</a:p>
        </p:txBody>
      </p:sp>
      <p:sp>
        <p:nvSpPr>
          <p:cNvPr id="70663" name="Rectangle 3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4" name="TextBox 37"/>
          <p:cNvSpPr txBox="1">
            <a:spLocks noChangeArrowheads="1"/>
          </p:cNvSpPr>
          <p:nvPr/>
        </p:nvSpPr>
        <p:spPr bwMode="auto">
          <a:xfrm>
            <a:off x="620713" y="6064250"/>
            <a:ext cx="29225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0665" name="TextBox 38"/>
          <p:cNvSpPr txBox="1">
            <a:spLocks noChangeArrowheads="1"/>
          </p:cNvSpPr>
          <p:nvPr/>
        </p:nvSpPr>
        <p:spPr bwMode="auto">
          <a:xfrm>
            <a:off x="4097338" y="6021388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a||b,</a:t>
            </a:r>
            <a:r>
              <a:rPr lang="zh-CN" altLang="en-US" b="1"/>
              <a:t>有</a:t>
            </a:r>
            <a:r>
              <a:rPr lang="en-US" altLang="zh-CN" b="1"/>
              <a:t>1</a:t>
            </a:r>
            <a:r>
              <a:rPr lang="zh-CN" altLang="en-US" b="1"/>
              <a:t>则</a:t>
            </a:r>
            <a:r>
              <a:rPr lang="en-US" altLang="zh-CN" b="1"/>
              <a:t>1</a:t>
            </a:r>
            <a:endParaRPr lang="zh-CN" altLang="en-US" b="1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CC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 descr="蓝色砂纸"/>
          <p:cNvSpPr>
            <a:spLocks noChangeArrowheads="1"/>
          </p:cNvSpPr>
          <p:nvPr/>
        </p:nvSpPr>
        <p:spPr bwMode="auto">
          <a:xfrm>
            <a:off x="1028700" y="1009650"/>
            <a:ext cx="6819900" cy="207645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3714750"/>
            <a:ext cx="6000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if (grade&gt;60 &amp;&amp; grade &lt;100)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5500" y="4667250"/>
            <a:ext cx="6477000" cy="53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=37.5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=50.0</a:t>
            </a:r>
            <a:r>
              <a:rPr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52550" y="127635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逻辑运算符的作用：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28800" y="1981200"/>
            <a:ext cx="611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可把简单的条件组合成复杂的条件</a:t>
            </a:r>
          </a:p>
        </p:txBody>
      </p:sp>
      <p:sp>
        <p:nvSpPr>
          <p:cNvPr id="7168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8" name="AutoShape 23"/>
          <p:cNvSpPr>
            <a:spLocks noChangeArrowheads="1"/>
          </p:cNvSpPr>
          <p:nvPr/>
        </p:nvSpPr>
        <p:spPr bwMode="auto">
          <a:xfrm>
            <a:off x="990600" y="3505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什么是关键字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16002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即不能再用作标识符的保留字，共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85800" y="2362200"/>
            <a:ext cx="73914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分别为：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auto,extern,register,static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char,const,double,enum,float,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int,long,short,signed,struct,typedef,union,unsigned,void,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volatile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break,case,continue,dafault,do,else,for,goto,if,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                      switch, while,return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sizeof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3200400" y="1447800"/>
            <a:ext cx="1447800" cy="685800"/>
          </a:xfrm>
          <a:prstGeom prst="wedgeEllipseCallout">
            <a:avLst>
              <a:gd name="adj1" fmla="val -46708"/>
              <a:gd name="adj2" fmla="val 109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变量存储类别</a:t>
            </a:r>
            <a:endParaRPr lang="zh-CN" altLang="en-US" sz="16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096000" y="1371600"/>
            <a:ext cx="1905000" cy="838200"/>
          </a:xfrm>
          <a:prstGeom prst="wedgeEllipseCallout">
            <a:avLst>
              <a:gd name="adj1" fmla="val -47500"/>
              <a:gd name="adj2" fmla="val 8087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常量、变量类型定义</a:t>
            </a:r>
            <a:endParaRPr lang="zh-CN" altLang="en-US" sz="18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5715000" y="3962400"/>
            <a:ext cx="1524000" cy="609600"/>
          </a:xfrm>
          <a:prstGeom prst="wedgeEllipseCallout">
            <a:avLst>
              <a:gd name="adj1" fmla="val -39269"/>
              <a:gd name="adj2" fmla="val -10729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函数语句</a:t>
            </a:r>
            <a:endParaRPr lang="zh-CN" altLang="en-US" sz="1600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81000" y="4191000"/>
            <a:ext cx="2057400" cy="384175"/>
            <a:chOff x="192" y="672"/>
            <a:chExt cx="1680" cy="244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4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GB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命令单词</a:t>
              </a:r>
              <a:endPara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>
              <a:off x="192" y="720"/>
              <a:ext cx="192" cy="135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" y="48006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用于编译预处理，共</a:t>
            </a:r>
            <a:r>
              <a:rPr lang="en-US" altLang="zh-CN" sz="2800">
                <a:latin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762000" y="5233988"/>
            <a:ext cx="8382000" cy="8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以下字符串前加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：如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en-US" altLang="zh-CN" sz="2800" dirty="0" err="1" smtClean="0">
                <a:latin typeface="Times New Roman" pitchFamily="18" charset="0"/>
              </a:rPr>
              <a:t>define,#include</a:t>
            </a:r>
            <a:endParaRPr lang="zh-CN" altLang="en-US" sz="2800" dirty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b="1" dirty="0">
                <a:latin typeface="Times New Roman" pitchFamily="18" charset="0"/>
              </a:rPr>
              <a:t>define, </a:t>
            </a:r>
            <a:r>
              <a:rPr lang="en-US" altLang="zh-CN" sz="2000" b="1" dirty="0" err="1">
                <a:latin typeface="Times New Roman" pitchFamily="18" charset="0"/>
              </a:rPr>
              <a:t>elif</a:t>
            </a:r>
            <a:r>
              <a:rPr lang="en-US" altLang="zh-CN" sz="2000" b="1" dirty="0">
                <a:latin typeface="Times New Roman" pitchFamily="18" charset="0"/>
              </a:rPr>
              <a:t>, else, </a:t>
            </a:r>
            <a:r>
              <a:rPr lang="en-US" altLang="zh-CN" sz="2000" b="1" dirty="0" err="1">
                <a:latin typeface="Times New Roman" pitchFamily="18" charset="0"/>
              </a:rPr>
              <a:t>endif,error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if,ifdef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ifndef</a:t>
            </a:r>
            <a:r>
              <a:rPr lang="en-US" altLang="zh-CN" sz="2000" b="1" dirty="0">
                <a:latin typeface="Times New Roman" pitchFamily="18" charset="0"/>
              </a:rPr>
              <a:t>, include, line, </a:t>
            </a:r>
            <a:r>
              <a:rPr lang="en-US" altLang="zh-CN" sz="2000" b="1" dirty="0" err="1">
                <a:latin typeface="Times New Roman" pitchFamily="18" charset="0"/>
              </a:rPr>
              <a:t>progma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undef</a:t>
            </a:r>
            <a:endParaRPr lang="en-US" altLang="zh-CN" sz="20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957513" y="1066800"/>
            <a:ext cx="5400675" cy="2489200"/>
          </a:xfrm>
          <a:prstGeom prst="wave">
            <a:avLst>
              <a:gd name="adj1" fmla="val 13005"/>
              <a:gd name="adj2" fmla="val 0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一般：关键字和命令单词属于系统内定名字，用户不要或最好不要使用做变量标识符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  <p:bldP spid="74771" grpId="0" autoUpdateAnimBg="0"/>
      <p:bldP spid="74772" grpId="0" animBg="1" autoUpdateAnimBg="0"/>
      <p:bldP spid="74773" grpId="0" animBg="1" autoUpdateAnimBg="0"/>
      <p:bldP spid="74774" grpId="0" animBg="1" autoUpdateAnimBg="0"/>
      <p:bldP spid="74778" grpId="0" autoUpdateAnimBg="0"/>
      <p:bldP spid="74779" grpId="0" autoUpdateAnimBg="0"/>
      <p:bldP spid="747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9FF"/>
            </a:gs>
            <a:gs pos="50000">
              <a:srgbClr val="FFFFFF"/>
            </a:gs>
            <a:gs pos="100000">
              <a:srgbClr val="FFC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7762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二、逻辑运算符的优先关系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3505200"/>
            <a:ext cx="80692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&amp;&amp;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低于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高于算术运算符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676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!(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). &amp;&amp;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5400" y="2300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即: !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66800" y="4800600"/>
            <a:ext cx="4975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a&amp;&amp;b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 &amp;&amp; c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((!a)&amp;&amp;b)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x&gt;y)&amp;&amp;c)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948488" y="2997200"/>
            <a:ext cx="1747837" cy="2678113"/>
            <a:chOff x="4377" y="2845"/>
            <a:chExt cx="1101" cy="855"/>
          </a:xfrm>
        </p:grpSpPr>
        <p:sp>
          <p:nvSpPr>
            <p:cNvPr id="72717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72718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2" name="Rectangle 25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3" name="AutoShape 26"/>
          <p:cNvSpPr>
            <a:spLocks noChangeArrowheads="1"/>
          </p:cNvSpPr>
          <p:nvPr/>
        </p:nvSpPr>
        <p:spPr bwMode="auto">
          <a:xfrm>
            <a:off x="1676400" y="2819400"/>
            <a:ext cx="641350" cy="639763"/>
          </a:xfrm>
          <a:prstGeom prst="upArrowCallout">
            <a:avLst>
              <a:gd name="adj1" fmla="val 25062"/>
              <a:gd name="adj2" fmla="val 25062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4" name="AutoShape 27"/>
          <p:cNvSpPr>
            <a:spLocks noChangeArrowheads="1"/>
          </p:cNvSpPr>
          <p:nvPr/>
        </p:nvSpPr>
        <p:spPr bwMode="auto">
          <a:xfrm>
            <a:off x="24384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11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5" name="AutoShape 28"/>
          <p:cNvSpPr>
            <a:spLocks noChangeArrowheads="1"/>
          </p:cNvSpPr>
          <p:nvPr/>
        </p:nvSpPr>
        <p:spPr bwMode="auto">
          <a:xfrm>
            <a:off x="32766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6" name="AutoShape 29"/>
          <p:cNvSpPr>
            <a:spLocks noChangeArrowheads="1"/>
          </p:cNvSpPr>
          <p:nvPr/>
        </p:nvSpPr>
        <p:spPr bwMode="auto">
          <a:xfrm>
            <a:off x="609600" y="4724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76300" y="6667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宋体" pitchFamily="2" charset="-122"/>
              </a:rPr>
              <a:t>三、逻辑表达式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52500" y="2816225"/>
            <a:ext cx="7197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逻辑表达式的值与关系表达式值一样，真为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，假为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90600" y="409575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a=4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 !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值为0.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04950" y="5467350"/>
            <a:ext cx="428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a=4, b=5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a&amp;&amp;b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71550" y="1504950"/>
            <a:ext cx="72199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        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以下看一看逻辑表达式的值及具体的运算。</a:t>
            </a:r>
            <a:endParaRPr lang="zh-CN" altLang="en-US" b="1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793875" y="4727575"/>
            <a:ext cx="52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此处只要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 0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则!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值为0.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7" name="AutoShape 24"/>
          <p:cNvSpPr>
            <a:spLocks noChangeArrowheads="1"/>
          </p:cNvSpPr>
          <p:nvPr/>
        </p:nvSpPr>
        <p:spPr bwMode="auto">
          <a:xfrm>
            <a:off x="4572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73738" name="Picture 25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26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ChangeArrowheads="1"/>
          </p:cNvSpPr>
          <p:nvPr/>
        </p:nvSpPr>
        <p:spPr bwMode="auto">
          <a:xfrm>
            <a:off x="819150" y="3448050"/>
            <a:ext cx="7600950" cy="2438400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52650" y="2357438"/>
            <a:ext cx="45227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4&amp;&amp;0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38300" y="4781550"/>
            <a:ext cx="6148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在逻辑运算中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值参加逻辑运算时被看成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处理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52650" y="78105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a=4, b=5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152650" y="15430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a=4, b=5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441825" y="762000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441825" y="1543050"/>
            <a:ext cx="132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a||b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41825" y="23574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66863" y="3695700"/>
            <a:ext cx="620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上面各式中的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均可以是任何其它表达式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04800" y="2857500"/>
            <a:ext cx="1530350" cy="1076325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pic>
        <p:nvPicPr>
          <p:cNvPr id="74764" name="Picture 13" descr="AG00316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191000"/>
            <a:ext cx="14843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5" name="Rectangle 29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4766" name="Picture 30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7" name="Picture 31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72" name="Picture 32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43200" y="28194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2743200" y="2971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4572000" y="198120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4572000" y="21336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68612" grpId="0"/>
      <p:bldP spid="138246" grpId="0" autoUpdateAnimBg="0"/>
      <p:bldP spid="138247" grpId="0" autoUpdateAnimBg="0"/>
      <p:bldP spid="138248" grpId="0" autoUpdateAnimBg="0"/>
      <p:bldP spid="138249" grpId="0" autoUpdateAnimBg="0"/>
      <p:bldP spid="68618" grpId="0"/>
      <p:bldP spid="68619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B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216900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一个逻辑表达式中的逻辑运算符并不是一定全部执行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当表达式的值已经知道时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后面的运算则停止进行。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&amp;&amp;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||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连接的表达式按从左到右的顺序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进行（即使右端的优先级高，也是如此）。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90650" y="2776538"/>
            <a:ext cx="7048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a&amp;&amp;b&amp;&amp;c.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假)时,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b,c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不再判断。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a=1,b=0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c.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.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a=1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b,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均不必判别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2" name="AutoShape 21"/>
          <p:cNvSpPr>
            <a:spLocks noChangeArrowheads="1"/>
          </p:cNvSpPr>
          <p:nvPr/>
        </p:nvSpPr>
        <p:spPr bwMode="auto">
          <a:xfrm>
            <a:off x="457200" y="2971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3" name="AutoShape 22"/>
          <p:cNvSpPr>
            <a:spLocks noChangeArrowheads="1"/>
          </p:cNvSpPr>
          <p:nvPr/>
        </p:nvSpPr>
        <p:spPr bwMode="auto">
          <a:xfrm>
            <a:off x="533400" y="5029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4" name="AutoShape 23"/>
          <p:cNvSpPr>
            <a:spLocks noChangeArrowheads="1"/>
          </p:cNvSpPr>
          <p:nvPr/>
        </p:nvSpPr>
        <p:spPr bwMode="auto">
          <a:xfrm>
            <a:off x="1689100" y="4937125"/>
            <a:ext cx="6985000" cy="13271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a=1,b=8,c=9,d;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d=(</a:t>
            </a:r>
            <a:r>
              <a:rPr lang="en-US" altLang="zh-CN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a||(b=10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)||(c=2));</a:t>
            </a:r>
          </a:p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(“a=%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=%d”,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a,b,c,d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39288" name="AutoShape 24"/>
          <p:cNvSpPr>
            <a:spLocks noChangeArrowheads="1"/>
          </p:cNvSpPr>
          <p:nvPr/>
        </p:nvSpPr>
        <p:spPr bwMode="auto">
          <a:xfrm>
            <a:off x="5257800" y="4648200"/>
            <a:ext cx="36576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ea typeface="隶书" pitchFamily="49" charset="-122"/>
              </a:rPr>
              <a:t>结果</a:t>
            </a:r>
            <a:r>
              <a:rPr lang="en-US" altLang="zh-CN">
                <a:ea typeface="隶书" pitchFamily="49" charset="-122"/>
              </a:rPr>
              <a:t>:a=1,b=8,c=9,d=1</a:t>
            </a:r>
          </a:p>
        </p:txBody>
      </p:sp>
      <p:sp>
        <p:nvSpPr>
          <p:cNvPr id="75786" name="TextBox 1"/>
          <p:cNvSpPr txBox="1">
            <a:spLocks noChangeArrowheads="1"/>
          </p:cNvSpPr>
          <p:nvPr/>
        </p:nvSpPr>
        <p:spPr bwMode="auto">
          <a:xfrm>
            <a:off x="477838" y="2318966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5787" name="TextBox 22"/>
          <p:cNvSpPr txBox="1">
            <a:spLocks noChangeArrowheads="1"/>
          </p:cNvSpPr>
          <p:nvPr/>
        </p:nvSpPr>
        <p:spPr bwMode="auto">
          <a:xfrm>
            <a:off x="3952875" y="2276103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460851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 = 5&lt;4||8&gt;4-!0;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148064" y="980728"/>
            <a:ext cx="381642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/>
              <a:t>/** 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自左向右，优先级顺序：</a:t>
            </a:r>
            <a:r>
              <a:rPr lang="en-US" altLang="zh-CN" sz="2000" b="1" dirty="0"/>
              <a:t>&lt;,!,-(</a:t>
            </a:r>
            <a:r>
              <a:rPr lang="zh-CN" altLang="en-US" sz="2000" b="1" dirty="0"/>
              <a:t>减</a:t>
            </a:r>
            <a:r>
              <a:rPr lang="en-US" altLang="zh-CN" sz="2000" b="1" dirty="0"/>
              <a:t>),&gt;,||</a:t>
            </a:r>
          </a:p>
          <a:p>
            <a:pPr algn="l"/>
            <a:r>
              <a:rPr lang="en-US" altLang="zh-CN" sz="2000" b="1" dirty="0"/>
              <a:t>     5 &lt; 4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0</a:t>
            </a:r>
          </a:p>
          <a:p>
            <a:pPr algn="l"/>
            <a:r>
              <a:rPr lang="en-US" altLang="zh-CN" sz="2000" b="1" dirty="0"/>
              <a:t>     !0  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4-!0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3</a:t>
            </a:r>
          </a:p>
          <a:p>
            <a:pPr algn="l"/>
            <a:r>
              <a:rPr lang="en-US" altLang="zh-CN" sz="2000" b="1" dirty="0"/>
              <a:t>     8&gt;4-!0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最后 </a:t>
            </a:r>
            <a:r>
              <a:rPr lang="en-US" altLang="zh-CN" sz="2000" b="1" dirty="0"/>
              <a:t>0||1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 </a:t>
            </a:r>
          </a:p>
          <a:p>
            <a:pPr algn="l"/>
            <a:r>
              <a:rPr lang="en-US" altLang="zh-CN" sz="2000" b="1" dirty="0"/>
              <a:t>    **/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计算表达式的值，上机验证方法举例：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53541"/>
            <a:ext cx="460851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验证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f=10;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5&lt;4||8&gt;4-!(f=0);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1,0</a:t>
            </a: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568" y="3293701"/>
            <a:ext cx="460851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/>
              <a:t>/**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 </a:t>
            </a:r>
            <a:r>
              <a:rPr lang="zh-CN" altLang="en-US" sz="2000" b="1" dirty="0"/>
              <a:t>执行</a:t>
            </a:r>
            <a:r>
              <a:rPr lang="en-US" altLang="zh-CN" sz="2000" b="1" dirty="0"/>
              <a:t>5&gt;4</a:t>
            </a:r>
            <a:r>
              <a:rPr lang="zh-CN" altLang="en-US" sz="2000" b="1" dirty="0"/>
              <a:t>，得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，就知道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的结果</a:t>
            </a:r>
            <a:r>
              <a:rPr lang="zh-CN" altLang="en-US" sz="2000" b="1" dirty="0" smtClean="0"/>
              <a:t>，</a:t>
            </a:r>
            <a:endParaRPr lang="en-US" altLang="zh-CN" sz="2000" b="1" dirty="0" smtClean="0"/>
          </a:p>
          <a:p>
            <a:pPr algn="l"/>
            <a:r>
              <a:rPr lang="en-US" altLang="zh-CN" sz="2000" b="1" dirty="0"/>
              <a:t> </a:t>
            </a:r>
            <a:r>
              <a:rPr lang="zh-CN" altLang="en-US" sz="2000" b="1" dirty="0" smtClean="0"/>
              <a:t>因此</a:t>
            </a:r>
            <a:r>
              <a:rPr lang="zh-CN" altLang="en-US" sz="2000" b="1" dirty="0"/>
              <a:t>，后续操作不执行。 </a:t>
            </a:r>
          </a:p>
          <a:p>
            <a:pPr algn="l"/>
            <a:r>
              <a:rPr lang="zh-CN" altLang="en-US" sz="2000" b="1" dirty="0" smtClean="0"/>
              <a:t>**</a:t>
            </a:r>
            <a:r>
              <a:rPr lang="en-US" altLang="zh-CN" sz="2000" b="1" dirty="0" smtClean="0"/>
              <a:t>/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</a:p>
          <a:p>
            <a:pPr algn="l"/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验证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f=10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5&gt;4||8&gt;4-!(f=0);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1,10</a:t>
            </a:r>
            <a:endParaRPr lang="en-US" altLang="zh-CN" sz="20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796137" y="4274499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a&amp;&amp;b,</a:t>
            </a:r>
            <a:r>
              <a:rPr lang="zh-CN" altLang="en-US" b="1" dirty="0"/>
              <a:t>有</a:t>
            </a:r>
            <a:r>
              <a:rPr lang="en-US" altLang="zh-CN" b="1" dirty="0"/>
              <a:t>0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796136" y="5013176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0261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4E993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23900" y="2249710"/>
            <a:ext cx="796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判断年号是否为润年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03388" y="3333973"/>
            <a:ext cx="660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润年必须满足下列条件中的任意一个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79638" y="514213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能被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400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整除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60588" y="420868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年号能被4整除但不能被100整除。</a:t>
            </a:r>
            <a:endParaRPr lang="zh-CN" altLang="en-US" sz="2800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6806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7" name="AutoShape 22"/>
          <p:cNvSpPr>
            <a:spLocks noChangeArrowheads="1"/>
          </p:cNvSpPr>
          <p:nvPr/>
        </p:nvSpPr>
        <p:spPr bwMode="auto">
          <a:xfrm>
            <a:off x="762000" y="1865535"/>
            <a:ext cx="990600" cy="4572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487" y="575101"/>
            <a:ext cx="47525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逻辑运算的转换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FEFFF"/>
            </a:gs>
            <a:gs pos="50000">
              <a:srgbClr val="FFFFFF"/>
            </a:gs>
            <a:gs pos="100000">
              <a:srgbClr val="EF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66700" y="5181600"/>
            <a:ext cx="8458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year%100= =0&amp;&amp; year%400!=0)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19100" y="228600"/>
            <a:ext cx="4548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设用变量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year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表示年号</a:t>
            </a: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42900" y="1314450"/>
            <a:ext cx="8458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zh-CN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year%4= =0&amp;&amp;  year%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100 !=0)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year%400= =0)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为润年,否则为非润年。</a:t>
            </a: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1500" y="2498725"/>
            <a:ext cx="80787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如果要判别非润年可在上述表达式前加非(!)运算符.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160338" y="3681413"/>
            <a:ext cx="898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!( 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year%4= =0 &amp;&amp; year%100!=0)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 400= = 0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74675" y="47244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或者: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90550" y="30781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即: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608013" y="722313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34" name="Picture 11" descr="WB0152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5410200"/>
            <a:ext cx="9382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26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96917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6"/>
          <p:cNvSpPr>
            <a:spLocks noChangeArrowheads="1"/>
          </p:cNvSpPr>
          <p:nvPr/>
        </p:nvSpPr>
        <p:spPr bwMode="auto">
          <a:xfrm>
            <a:off x="539750" y="42926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3716338"/>
            <a:ext cx="3240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j;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23528" y="2276475"/>
            <a:ext cx="795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i: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值+1,再使用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先自增，再使用。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23528" y="2852738"/>
            <a:ext cx="7668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++: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先使用，再自增。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96925" y="4373563"/>
            <a:ext cx="7813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 ++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j=4,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=i+1; j=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62000" y="5248275"/>
            <a:ext cx="7602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j=i++;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i=4.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i=i+1</a:t>
            </a:r>
          </a:p>
        </p:txBody>
      </p:sp>
      <p:sp>
        <p:nvSpPr>
          <p:cNvPr id="155681" name="Text Box 3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42481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自增自减运算符</a:t>
            </a:r>
          </a:p>
        </p:txBody>
      </p:sp>
      <p:sp>
        <p:nvSpPr>
          <p:cNvPr id="122889" name="AutoShape 34"/>
          <p:cNvSpPr>
            <a:spLocks noChangeArrowheads="1"/>
          </p:cNvSpPr>
          <p:nvPr/>
        </p:nvSpPr>
        <p:spPr bwMode="auto">
          <a:xfrm>
            <a:off x="900113" y="1341438"/>
            <a:ext cx="20891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FF"/>
                </a:solidFill>
              </a:rPr>
              <a:t>+ + </a:t>
            </a:r>
            <a:r>
              <a:rPr lang="zh-CN" altLang="en-US" b="1">
                <a:solidFill>
                  <a:srgbClr val="0000FF"/>
                </a:solidFill>
              </a:rPr>
              <a:t>自增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890" name="AutoShape 35"/>
          <p:cNvSpPr>
            <a:spLocks noChangeArrowheads="1"/>
          </p:cNvSpPr>
          <p:nvPr/>
        </p:nvSpPr>
        <p:spPr bwMode="auto">
          <a:xfrm>
            <a:off x="395288" y="3357563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884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33"/>
          <p:cNvSpPr>
            <a:spLocks noChangeArrowheads="1"/>
          </p:cNvSpPr>
          <p:nvPr/>
        </p:nvSpPr>
        <p:spPr bwMode="auto">
          <a:xfrm>
            <a:off x="539750" y="40767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4213" y="1341438"/>
            <a:ext cx="80787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1,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再使用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。先自减，再使用。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2060575"/>
            <a:ext cx="756019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。先使用，再自减。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52488" y="3362325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i = 3 , j;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52488" y="4200525"/>
            <a:ext cx="758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j=– – i;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j=2,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i=i–1; j=i;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30263" y="5005388"/>
            <a:ext cx="760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j=i– –;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i=i–1;</a:t>
            </a:r>
          </a:p>
        </p:txBody>
      </p:sp>
      <p:sp>
        <p:nvSpPr>
          <p:cNvPr id="123912" name="Rectangle 3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3" name="AutoShape 31"/>
          <p:cNvSpPr>
            <a:spLocks noChangeArrowheads="1"/>
          </p:cNvSpPr>
          <p:nvPr/>
        </p:nvSpPr>
        <p:spPr bwMode="auto">
          <a:xfrm>
            <a:off x="468313" y="260350"/>
            <a:ext cx="2087562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－－自减１</a:t>
            </a:r>
            <a:endParaRPr lang="zh-CN" altLang="en-US"/>
          </a:p>
        </p:txBody>
      </p:sp>
      <p:sp>
        <p:nvSpPr>
          <p:cNvPr id="123914" name="AutoShape 32"/>
          <p:cNvSpPr>
            <a:spLocks noChangeArrowheads="1"/>
          </p:cNvSpPr>
          <p:nvPr/>
        </p:nvSpPr>
        <p:spPr bwMode="auto">
          <a:xfrm>
            <a:off x="6842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1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5"/>
          <p:cNvSpPr>
            <a:spLocks noChangeArrowheads="1"/>
          </p:cNvSpPr>
          <p:nvPr/>
        </p:nvSpPr>
        <p:spPr bwMode="auto">
          <a:xfrm>
            <a:off x="395288" y="1052513"/>
            <a:ext cx="8353425" cy="5184775"/>
          </a:xfrm>
          <a:prstGeom prst="flowChartPunchedCard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403350" y="1700213"/>
            <a:ext cx="7258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++和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运算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符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只能用于变量,不得用于常量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和表达式.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276600" y="2349500"/>
            <a:ext cx="489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5+ +,  (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a+b)+ +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均为不合法.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4933" name="Picture 21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99">
            <a:off x="468313" y="476250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AutoShape 22"/>
          <p:cNvSpPr>
            <a:spLocks noChangeArrowheads="1"/>
          </p:cNvSpPr>
          <p:nvPr/>
        </p:nvSpPr>
        <p:spPr bwMode="auto">
          <a:xfrm>
            <a:off x="250825" y="692150"/>
            <a:ext cx="1657350" cy="1008063"/>
          </a:xfrm>
          <a:prstGeom prst="irregularSeal1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189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注意</a:t>
            </a:r>
            <a:endParaRPr lang="zh-CN" altLang="en-US">
              <a:solidFill>
                <a:schemeClr val="accent1"/>
              </a:solidFill>
              <a:ea typeface="隶书" pitchFamily="49" charset="-122"/>
            </a:endParaRPr>
          </a:p>
        </p:txBody>
      </p:sp>
      <p:pic>
        <p:nvPicPr>
          <p:cNvPr id="124935" name="Picture 26" descr="b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27" descr="8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455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Text Box 28"/>
          <p:cNvSpPr txBox="1">
            <a:spLocks noChangeArrowheads="1"/>
          </p:cNvSpPr>
          <p:nvPr/>
        </p:nvSpPr>
        <p:spPr bwMode="auto">
          <a:xfrm>
            <a:off x="1331913" y="3141663"/>
            <a:ext cx="72580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++,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的结合性为从右至左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而一般算术运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算符为从左至右。</a:t>
            </a:r>
          </a:p>
        </p:txBody>
      </p:sp>
      <p:sp>
        <p:nvSpPr>
          <p:cNvPr id="124938" name="Text Box 29"/>
          <p:cNvSpPr txBox="1">
            <a:spLocks noChangeArrowheads="1"/>
          </p:cNvSpPr>
          <p:nvPr/>
        </p:nvSpPr>
        <p:spPr bwMode="auto">
          <a:xfrm>
            <a:off x="827088" y="4292600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en-US" altLang="zh-CN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“–”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（负号）和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“+ +”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同一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自右向左，因此：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x*y++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x*(y++)  【’*’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(3),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低于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’++’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(2)】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2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/>
          <p:cNvSpPr>
            <a:spLocks noChangeArrowheads="1"/>
          </p:cNvSpPr>
          <p:nvPr/>
        </p:nvSpPr>
        <p:spPr bwMode="auto">
          <a:xfrm>
            <a:off x="609600" y="228600"/>
            <a:ext cx="2954338" cy="82391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数据类型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28600" y="1371600"/>
            <a:ext cx="8153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应用对象：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数值数据、文字数据、图象数据、声音数据等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2255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lang="en-GB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言：</a:t>
            </a:r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2590800" y="1981200"/>
            <a:ext cx="5486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66800" y="4191000"/>
            <a:ext cx="1524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4419600" y="2057400"/>
            <a:ext cx="1828800" cy="304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字符型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char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基本类型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048000" y="48768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构造类型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048000" y="5867400"/>
            <a:ext cx="152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指针类型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495800" y="2514600"/>
            <a:ext cx="17526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整型 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int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495800" y="3048000"/>
            <a:ext cx="762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76833" name="AutoShape 33"/>
          <p:cNvSpPr>
            <a:spLocks/>
          </p:cNvSpPr>
          <p:nvPr/>
        </p:nvSpPr>
        <p:spPr bwMode="auto">
          <a:xfrm>
            <a:off x="2743200" y="2590800"/>
            <a:ext cx="228600" cy="3573463"/>
          </a:xfrm>
          <a:prstGeom prst="leftBrace">
            <a:avLst>
              <a:gd name="adj1" fmla="val 1302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4" name="AutoShape 34"/>
          <p:cNvSpPr>
            <a:spLocks/>
          </p:cNvSpPr>
          <p:nvPr/>
        </p:nvSpPr>
        <p:spPr bwMode="auto">
          <a:xfrm>
            <a:off x="4267200" y="2057400"/>
            <a:ext cx="152400" cy="1662113"/>
          </a:xfrm>
          <a:prstGeom prst="leftBrace">
            <a:avLst>
              <a:gd name="adj1" fmla="val 908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4495800" y="3505200"/>
            <a:ext cx="20574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无值型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5334000" y="2971800"/>
            <a:ext cx="228600" cy="498475"/>
          </a:xfrm>
          <a:prstGeom prst="leftBrace">
            <a:avLst>
              <a:gd name="adj1" fmla="val 18171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5638800" y="2805113"/>
            <a:ext cx="2286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单精度实型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float</a:t>
            </a:r>
          </a:p>
        </p:txBody>
      </p:sp>
      <p:sp>
        <p:nvSpPr>
          <p:cNvPr id="76839" name="AutoShape 39"/>
          <p:cNvSpPr>
            <a:spLocks/>
          </p:cNvSpPr>
          <p:nvPr/>
        </p:nvSpPr>
        <p:spPr bwMode="auto">
          <a:xfrm>
            <a:off x="4267200" y="4052888"/>
            <a:ext cx="152400" cy="1911350"/>
          </a:xfrm>
          <a:prstGeom prst="leftBrace">
            <a:avLst>
              <a:gd name="adj1" fmla="val 10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19600" y="4135438"/>
            <a:ext cx="22098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枚举型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enum 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419600" y="4716463"/>
            <a:ext cx="762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数组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419600" y="5299075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结构体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struct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4419600" y="5797550"/>
            <a:ext cx="22098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共用体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union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38800" y="3200400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双精度实型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b;(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后面讲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183458" cy="31700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266886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void main( 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nn-NO" altLang="zh-CN" dirty="0"/>
              <a:t>int i1=0,i2=5;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</a:t>
            </a:r>
            <a:r>
              <a:rPr lang="nn-NO" altLang="zh-CN" dirty="0" smtClean="0"/>
              <a:t>(“%d\n”,!</a:t>
            </a:r>
            <a:r>
              <a:rPr lang="nn-NO" altLang="zh-CN" dirty="0"/>
              <a:t>i1&amp;&amp;i2--); </a:t>
            </a:r>
            <a:r>
              <a:rPr lang="nn-NO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// 1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</a:t>
            </a:r>
            <a:r>
              <a:rPr lang="nn-NO" altLang="zh-CN" dirty="0" smtClean="0">
                <a:solidFill>
                  <a:schemeClr val="tx2"/>
                </a:solidFill>
              </a:rPr>
              <a:t>// 4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i1=1;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printf("%d\n",!i1&amp;&amp;i2--); </a:t>
            </a:r>
            <a:r>
              <a:rPr lang="nn-NO" altLang="zh-CN" dirty="0">
                <a:solidFill>
                  <a:schemeClr val="tx2"/>
                </a:solidFill>
              </a:rPr>
              <a:t>// 0</a:t>
            </a:r>
            <a:r>
              <a:rPr lang="nn-NO" altLang="zh-CN" dirty="0"/>
              <a:t>     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  </a:t>
            </a:r>
            <a:r>
              <a:rPr lang="nn-NO" altLang="zh-CN" dirty="0">
                <a:solidFill>
                  <a:schemeClr val="tx2"/>
                </a:solidFill>
              </a:rPr>
              <a:t>// 4 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956882"/>
            <a:ext cx="288032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&amp;&amp;(i2--)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继续执行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499992" y="4365104"/>
            <a:ext cx="3168352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0&amp;&amp;(i2--),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不执行执行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45976" y="5871175"/>
            <a:ext cx="7992887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b="1" dirty="0"/>
              <a:t>由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连接的表达式按从左到右的顺序进行行求</a:t>
            </a:r>
            <a:r>
              <a:rPr lang="zh-CN" altLang="en-US" sz="2000" b="1" dirty="0" smtClean="0"/>
              <a:t>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即使右端的优先级高也是如此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并且，在知道结果值为真或假后立即停止计算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a&amp;&amp;b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a||b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73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6"/>
            <a:ext cx="8352531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=3,j=3;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++=%d\n",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//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=3,i++=3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("j++=%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n",j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++,j); // j++=3,j=3 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</a:p>
          <a:p>
            <a:pPr algn="l" eaLnBrk="1" hangingPunct="1"/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j=3;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=%d\n",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("++j=%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=%d\n",++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 ++j=4,j=4</a:t>
            </a:r>
          </a:p>
          <a:p>
            <a:pPr algn="l" eaLnBrk="1" hangingPunct="1"/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先自增两次，再使用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j=3;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=%d\n",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("++j=%d,++j=%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=%d\n",++j,++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j,j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 ++j=5,++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j=5,j=5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915816" y="324643"/>
            <a:ext cx="4896544" cy="52540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要慎用</a:t>
            </a:r>
            <a:r>
              <a:rPr lang="en-US" altLang="zh-CN" sz="2800" b="1" dirty="0">
                <a:solidFill>
                  <a:srgbClr val="A50021"/>
                </a:solidFill>
                <a:latin typeface="楷体_GB2312" pitchFamily="49" charset="-122"/>
              </a:rPr>
              <a:t>++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、 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rgbClr val="A5002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–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运算符</a:t>
            </a:r>
            <a:endParaRPr lang="zh-CN" altLang="en-US" sz="2800" b="1" dirty="0">
              <a:solidFill>
                <a:srgbClr val="A50021"/>
              </a:solidFill>
              <a:latin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247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70" name="AutoShape 26"/>
          <p:cNvSpPr>
            <a:spLocks noChangeArrowheads="1"/>
          </p:cNvSpPr>
          <p:nvPr/>
        </p:nvSpPr>
        <p:spPr bwMode="auto">
          <a:xfrm>
            <a:off x="395288" y="3933056"/>
            <a:ext cx="8353425" cy="23764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116013" y="4221163"/>
            <a:ext cx="72009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</a:rPr>
              <a:t>错误运算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：对于表达式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;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　　我们可能会认为应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从左至右： 3+4+5=12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116013" y="1340197"/>
            <a:ext cx="44640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#include&lt;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{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=3,j;</a:t>
            </a:r>
          </a:p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j=(</a:t>
            </a:r>
            <a:r>
              <a:rPr lang="en-US" altLang="zh-CN" b="1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b="1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b="1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++);</a:t>
            </a:r>
          </a:p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d,j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=%d\n",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i,j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}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5364088" y="1459260"/>
            <a:ext cx="3455987" cy="1127125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实际运行结果</a:t>
            </a:r>
            <a:r>
              <a:rPr lang="zh-CN" altLang="en-US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　　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i=6, j=9</a:t>
            </a:r>
          </a:p>
        </p:txBody>
      </p:sp>
      <p:sp>
        <p:nvSpPr>
          <p:cNvPr id="125959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25961" name="AutoShape 25"/>
          <p:cNvSpPr>
            <a:spLocks noChangeArrowheads="1"/>
          </p:cNvSpPr>
          <p:nvPr/>
        </p:nvSpPr>
        <p:spPr bwMode="auto">
          <a:xfrm>
            <a:off x="395288" y="126876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/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1042988" y="5229225"/>
            <a:ext cx="671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实际</a:t>
            </a:r>
            <a:r>
              <a:rPr lang="zh-CN" altLang="zh-CN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运算时</a:t>
            </a:r>
            <a:r>
              <a:rPr lang="zh-CN" altLang="en-US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先取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的原值：3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2484438" y="5661025"/>
            <a:ext cx="567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3+3+3=9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j,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然后再把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赋给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915816" y="324643"/>
            <a:ext cx="4896544" cy="52540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要慎用</a:t>
            </a:r>
            <a:r>
              <a:rPr lang="en-US" altLang="zh-CN" sz="2800" b="1" dirty="0">
                <a:solidFill>
                  <a:srgbClr val="A50021"/>
                </a:solidFill>
                <a:latin typeface="楷体_GB2312" pitchFamily="49" charset="-122"/>
              </a:rPr>
              <a:t>++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、 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rgbClr val="A5002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</a:rPr>
              <a:t>–</a:t>
            </a:r>
            <a:r>
              <a:rPr lang="zh-CN" altLang="en-US" sz="2800" b="1" dirty="0">
                <a:solidFill>
                  <a:srgbClr val="A50021"/>
                </a:solidFill>
                <a:latin typeface="楷体_GB2312" pitchFamily="49" charset="-122"/>
              </a:rPr>
              <a:t>运算符</a:t>
            </a:r>
            <a:endParaRPr lang="zh-CN" altLang="en-US" sz="2800" b="1" dirty="0">
              <a:solidFill>
                <a:srgbClr val="A50021"/>
              </a:solidFill>
              <a:latin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1338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9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0" grpId="0" animBg="1"/>
      <p:bldP spid="159748" grpId="0" autoUpdateAnimBg="0"/>
      <p:bldP spid="159771" grpId="0" build="p" autoUpdateAnimBg="0" advAuto="0"/>
      <p:bldP spid="159772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6"/>
            <a:ext cx="835253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=5,j=5,p,q;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理解为先使用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，即三个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相加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故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值为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15),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然后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再自增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三次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相当于加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3,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故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的最后值为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++)+(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应理解为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，再参与运算，故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q=18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的最后值仍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q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=(++j)+(j++)+(j++);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i,j,p,q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d,%d,%d,%d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\n",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i,j,p,q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i,j,p,q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=8,8,15,18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)+(++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)+(++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应理解为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，共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次，即相当于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=i+3=8;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然后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相加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=p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=%d,%d",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//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i,p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=8,24</a:t>
            </a:r>
            <a:endParaRPr lang="en-US" altLang="zh-CN" sz="20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990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509713" y="1552575"/>
            <a:ext cx="76342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当判断条件不论是“ 真”是“ 假”, 均给同一变量赋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值</a:t>
            </a:r>
            <a:endParaRPr lang="zh-CN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703637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三元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? :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74" name="Text Box 1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</a:p>
        </p:txBody>
      </p:sp>
      <p:sp>
        <p:nvSpPr>
          <p:cNvPr id="78853" name="AutoShape 19"/>
          <p:cNvSpPr>
            <a:spLocks noChangeArrowheads="1"/>
          </p:cNvSpPr>
          <p:nvPr/>
        </p:nvSpPr>
        <p:spPr bwMode="auto">
          <a:xfrm>
            <a:off x="-36513" y="1193800"/>
            <a:ext cx="1546226" cy="1322388"/>
          </a:xfrm>
          <a:prstGeom prst="irregularSeal1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 b="1">
                <a:ea typeface="隶书" pitchFamily="49" charset="-122"/>
              </a:rPr>
              <a:t>问题</a:t>
            </a:r>
          </a:p>
        </p:txBody>
      </p: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3505200" y="3200400"/>
            <a:ext cx="4322763" cy="5810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?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表达式3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5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24971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一般形式：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6" name="Text Box 22"/>
          <p:cNvSpPr txBox="1">
            <a:spLocks noChangeArrowheads="1"/>
          </p:cNvSpPr>
          <p:nvPr/>
        </p:nvSpPr>
        <p:spPr bwMode="auto">
          <a:xfrm>
            <a:off x="1371600" y="3886200"/>
            <a:ext cx="72723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863600" indent="-863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功        能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先判表达式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0,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则值为表达式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否则为表达式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的值。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3200400" y="5181600"/>
            <a:ext cx="31972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max=a&gt;b? a:b;</a:t>
            </a:r>
          </a:p>
        </p:txBody>
      </p:sp>
      <p:sp>
        <p:nvSpPr>
          <p:cNvPr id="78858" name="AutoShape 24"/>
          <p:cNvSpPr>
            <a:spLocks noChangeArrowheads="1"/>
          </p:cNvSpPr>
          <p:nvPr/>
        </p:nvSpPr>
        <p:spPr bwMode="auto">
          <a:xfrm>
            <a:off x="2133600" y="5105400"/>
            <a:ext cx="7620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8859" name="Rectangle 27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60" name="Rectangle 30"/>
          <p:cNvSpPr>
            <a:spLocks noChangeArrowheads="1"/>
          </p:cNvSpPr>
          <p:nvPr/>
        </p:nvSpPr>
        <p:spPr bwMode="auto">
          <a:xfrm>
            <a:off x="3492500" y="5734050"/>
            <a:ext cx="4289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a&gt;b. max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 a. </a:t>
            </a:r>
            <a:r>
              <a:rPr lang="zh-CN" altLang="zh-CN">
                <a:solidFill>
                  <a:schemeClr val="tx1"/>
                </a:solidFill>
              </a:rPr>
              <a:t>否则</a:t>
            </a:r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9"/>
          <p:cNvSpPr>
            <a:spLocks/>
          </p:cNvSpPr>
          <p:nvPr/>
        </p:nvSpPr>
        <p:spPr bwMode="auto">
          <a:xfrm>
            <a:off x="609600" y="609600"/>
            <a:ext cx="8304213" cy="59563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447800" y="1066800"/>
            <a:ext cx="6580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(13)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优先于赋值运算符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(14)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1828800" y="1676400"/>
            <a:ext cx="3797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可去掉( )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8" name="AutoShape 32"/>
          <p:cNvSpPr>
            <a:spLocks noChangeArrowheads="1"/>
          </p:cNvSpPr>
          <p:nvPr/>
        </p:nvSpPr>
        <p:spPr bwMode="auto">
          <a:xfrm>
            <a:off x="304800" y="228600"/>
            <a:ext cx="1219200" cy="762000"/>
          </a:xfrm>
          <a:prstGeom prst="cloudCallout">
            <a:avLst>
              <a:gd name="adj1" fmla="val 61981"/>
              <a:gd name="adj2" fmla="val 66042"/>
            </a:avLst>
          </a:prstGeom>
          <a:solidFill>
            <a:srgbClr val="CC3300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solidFill>
                  <a:srgbClr val="000066"/>
                </a:solidFill>
                <a:ea typeface="隶书" pitchFamily="49" charset="-122"/>
              </a:rPr>
              <a:t>注意</a:t>
            </a:r>
          </a:p>
        </p:txBody>
      </p:sp>
      <p:pic>
        <p:nvPicPr>
          <p:cNvPr id="79879" name="Picture 3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990600" y="2362200"/>
            <a:ext cx="766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条件运算符低于关系运算符和算术运算符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9881" name="Picture 35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2286000" y="2819400"/>
            <a:ext cx="33940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max=a&gt;b? a:b+1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 a&gt;b? a:(b+1)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并不是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a:b)+1</a:t>
            </a: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1905000" y="4572000"/>
            <a:ext cx="616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条件运算符结合性为从右至左。</a:t>
            </a:r>
          </a:p>
        </p:txBody>
      </p:sp>
      <p:sp>
        <p:nvSpPr>
          <p:cNvPr id="79884" name="Rectangle 38"/>
          <p:cNvSpPr>
            <a:spLocks noChangeArrowheads="1"/>
          </p:cNvSpPr>
          <p:nvPr/>
        </p:nvSpPr>
        <p:spPr bwMode="auto">
          <a:xfrm>
            <a:off x="2438400" y="5181600"/>
            <a:ext cx="51752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a&gt;b? a:c&gt;d ? c:d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a&gt;b? a:(c&gt;d? c:d)</a:t>
            </a:r>
          </a:p>
        </p:txBody>
      </p:sp>
      <p:pic>
        <p:nvPicPr>
          <p:cNvPr id="79885" name="Picture 3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2"/>
          <p:cNvSpPr>
            <a:spLocks/>
          </p:cNvSpPr>
          <p:nvPr/>
        </p:nvSpPr>
        <p:spPr bwMode="auto">
          <a:xfrm>
            <a:off x="609600" y="533400"/>
            <a:ext cx="8534400" cy="60325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4580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条件表达式不能取代一般的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语句,只有当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两 个分支为给同一变量赋值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时才可替代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2362200"/>
            <a:ext cx="4246563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(a&gt;b)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("%d", a);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("%d", b)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800600" y="3048000"/>
            <a:ext cx="2995613" cy="4937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("%d", a&gt;b? a:b);</a:t>
            </a:r>
          </a:p>
        </p:txBody>
      </p:sp>
      <p:pic>
        <p:nvPicPr>
          <p:cNvPr id="80902" name="Picture 2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26"/>
          <p:cNvSpPr>
            <a:spLocks noChangeArrowheads="1"/>
          </p:cNvSpPr>
          <p:nvPr/>
        </p:nvSpPr>
        <p:spPr bwMode="auto">
          <a:xfrm>
            <a:off x="3429000" y="3200400"/>
            <a:ext cx="1295400" cy="381000"/>
          </a:xfrm>
          <a:prstGeom prst="leftRightArrow">
            <a:avLst>
              <a:gd name="adj1" fmla="val 50000"/>
              <a:gd name="adj2" fmla="val 68000"/>
            </a:avLst>
          </a:prstGeom>
          <a:solidFill>
            <a:srgbClr val="CC330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的类型可以不同</a:t>
            </a:r>
          </a:p>
        </p:txBody>
      </p:sp>
      <p:pic>
        <p:nvPicPr>
          <p:cNvPr id="80905" name="Picture 2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29"/>
          <p:cNvSpPr txBox="1">
            <a:spLocks noChangeArrowheads="1"/>
          </p:cNvSpPr>
          <p:nvPr/>
        </p:nvSpPr>
        <p:spPr bwMode="auto">
          <a:xfrm>
            <a:off x="2339975" y="54451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Ｃ语言会根据需要进行类型转换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50533" grpId="0" animBg="1"/>
      <p:bldP spid="8090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31913" y="2781300"/>
            <a:ext cx="6403975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main(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{ char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("%c", &amp;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("%c",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675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71500" indent="-571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输入一个字符，判别它是否大写字母，如果是，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将它转换成小写字母；如果不是，不转换。然后输出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最后得到的字符。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4" name="Text Box 23"/>
          <p:cNvSpPr txBox="1">
            <a:spLocks noChangeArrowheads="1"/>
          </p:cNvSpPr>
          <p:nvPr/>
        </p:nvSpPr>
        <p:spPr bwMode="auto">
          <a:xfrm>
            <a:off x="1258888" y="43656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ch=(ch&gt;='A' &amp;&amp; ch&lt;='Z') ? (ch+32):ch;</a:t>
            </a: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611188" y="404813"/>
            <a:ext cx="1657350" cy="503237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举　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128748"/>
            <a:ext cx="1667835" cy="120032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97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‘A’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911" y="3450312"/>
            <a:ext cx="3491880" cy="46166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小写字母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大写字母</a:t>
            </a:r>
            <a:r>
              <a:rPr lang="en-US" altLang="zh-CN" dirty="0" smtClean="0">
                <a:solidFill>
                  <a:schemeClr val="tx1"/>
                </a:solidFill>
              </a:rPr>
              <a:t>+32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9"/>
          <p:cNvSpPr>
            <a:spLocks noChangeArrowheads="1"/>
          </p:cNvSpPr>
          <p:nvPr/>
        </p:nvSpPr>
        <p:spPr bwMode="auto">
          <a:xfrm>
            <a:off x="1828800" y="4724400"/>
            <a:ext cx="22860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762000" y="1714500"/>
            <a:ext cx="550068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950913" y="2759075"/>
            <a:ext cx="7239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其计算规则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先计算表达式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再计算表达式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最后值为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1371600" y="4800600"/>
            <a:ext cx="41227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a, b;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4;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b=(3*5, a*4);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4572000" y="4953000"/>
            <a:ext cx="2674938" cy="1082675"/>
            <a:chOff x="2851" y="2832"/>
            <a:chExt cx="1685" cy="682"/>
          </a:xfrm>
        </p:grpSpPr>
        <p:sp>
          <p:nvSpPr>
            <p:cNvPr id="82956" name="Rectangle 21"/>
            <p:cNvSpPr>
              <a:spLocks noChangeArrowheads="1"/>
            </p:cNvSpPr>
            <p:nvPr/>
          </p:nvSpPr>
          <p:spPr bwMode="auto">
            <a:xfrm>
              <a:off x="3264" y="2832"/>
              <a:ext cx="960" cy="6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Rectangle 7"/>
            <p:cNvSpPr>
              <a:spLocks noChangeArrowheads="1"/>
            </p:cNvSpPr>
            <p:nvPr/>
          </p:nvSpPr>
          <p:spPr bwMode="auto">
            <a:xfrm>
              <a:off x="2851" y="2864"/>
              <a:ext cx="1685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76250" indent="-476250"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a=15</a:t>
              </a:r>
              <a:b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</a:b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b=60</a:t>
              </a:r>
              <a:endPara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52593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逗号运算符</a:t>
            </a:r>
          </a:p>
        </p:txBody>
      </p:sp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685800" y="46482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2953" name="AutoShape 20"/>
          <p:cNvSpPr>
            <a:spLocks noChangeArrowheads="1"/>
          </p:cNvSpPr>
          <p:nvPr/>
        </p:nvSpPr>
        <p:spPr bwMode="auto">
          <a:xfrm>
            <a:off x="4267200" y="5334000"/>
            <a:ext cx="914400" cy="533400"/>
          </a:xfrm>
          <a:prstGeom prst="notchedRight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82954" name="AutoShape 23" descr="画布"/>
          <p:cNvSpPr>
            <a:spLocks noChangeArrowheads="1"/>
          </p:cNvSpPr>
          <p:nvPr/>
        </p:nvSpPr>
        <p:spPr bwMode="auto">
          <a:xfrm>
            <a:off x="4932363" y="1052513"/>
            <a:ext cx="2232025" cy="863600"/>
          </a:xfrm>
          <a:prstGeom prst="wedgeEllipseCallout">
            <a:avLst>
              <a:gd name="adj1" fmla="val -98861"/>
              <a:gd name="adj2" fmla="val -48528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0000FF"/>
                </a:solidFill>
              </a:rPr>
              <a:t>优先级最低为</a:t>
            </a:r>
            <a:r>
              <a:rPr lang="en-US" altLang="zh-CN" b="1">
                <a:solidFill>
                  <a:srgbClr val="0000FF"/>
                </a:solidFill>
              </a:rPr>
              <a:t>15</a:t>
            </a: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32363" y="4283075"/>
            <a:ext cx="40243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a=3*5,a*4;   ==》(a=3*5),a*4;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楷体_GB2312" pitchFamily="49" charset="-122"/>
              </a:rPr>
              <a:t>C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语言对程序中要用到的每一个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</a:rPr>
              <a:t>变量都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要事先指定它的数据类型！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6106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不同类型的数据在内存中占据不同长度的存储区。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不同类型的数据取值范围不同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不同类型的数据有不同的操作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Text Box 2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914400" y="2262188"/>
            <a:ext cx="39624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为什么要指定数据类型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?</a:t>
            </a:r>
            <a:endParaRPr lang="en-US" altLang="zh-CN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952084"/>
            <a:ext cx="18002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char c;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float f;</a:t>
            </a:r>
          </a:p>
          <a:p>
            <a:pPr algn="l"/>
            <a:r>
              <a:rPr lang="en-US" altLang="zh-CN" dirty="0" smtClean="0"/>
              <a:t>double d;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74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286000" y="3505200"/>
            <a:ext cx="838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" name="AutoShape 25"/>
          <p:cNvSpPr>
            <a:spLocks noChangeArrowheads="1"/>
          </p:cNvSpPr>
          <p:nvPr/>
        </p:nvSpPr>
        <p:spPr bwMode="auto">
          <a:xfrm>
            <a:off x="990600" y="685800"/>
            <a:ext cx="4343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971550" y="78898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b=( (a=3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4), a+5);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71550" y="4416425"/>
            <a:ext cx="75628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扩展形式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2, …,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n,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268538" y="3573463"/>
            <a:ext cx="91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b=20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524000" y="2965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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a+5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b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即 20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524000" y="15144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3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5=15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a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524000" y="2239963"/>
            <a:ext cx="5125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4=60    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不会改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38200" y="57150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结果为表达式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9" name="AutoShape 24"/>
          <p:cNvSpPr>
            <a:spLocks noChangeArrowheads="1"/>
          </p:cNvSpPr>
          <p:nvPr/>
        </p:nvSpPr>
        <p:spPr bwMode="auto">
          <a:xfrm>
            <a:off x="762000" y="228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 flipH="1">
            <a:off x="1143000" y="1481138"/>
            <a:ext cx="1141413" cy="3059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865 w 21600"/>
              <a:gd name="T25" fmla="*/ 1583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175" y="0"/>
                </a:moveTo>
                <a:lnTo>
                  <a:pt x="12750" y="6164"/>
                </a:lnTo>
                <a:lnTo>
                  <a:pt x="15836" y="6164"/>
                </a:lnTo>
                <a:lnTo>
                  <a:pt x="15836" y="15836"/>
                </a:lnTo>
                <a:lnTo>
                  <a:pt x="6164" y="15836"/>
                </a:lnTo>
                <a:lnTo>
                  <a:pt x="6164" y="12750"/>
                </a:lnTo>
                <a:lnTo>
                  <a:pt x="0" y="17175"/>
                </a:lnTo>
                <a:lnTo>
                  <a:pt x="6164" y="21600"/>
                </a:lnTo>
                <a:lnTo>
                  <a:pt x="6164" y="18514"/>
                </a:lnTo>
                <a:lnTo>
                  <a:pt x="18514" y="18514"/>
                </a:lnTo>
                <a:lnTo>
                  <a:pt x="18514" y="6164"/>
                </a:lnTo>
                <a:lnTo>
                  <a:pt x="21600" y="6164"/>
                </a:lnTo>
                <a:lnTo>
                  <a:pt x="17175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03" grpId="0" autoUpdateAnimBg="0"/>
      <p:bldP spid="153604" grpId="0"/>
      <p:bldP spid="153605" grpId="0" autoUpdateAnimBg="0"/>
      <p:bldP spid="153606" grpId="0" autoUpdateAnimBg="0"/>
      <p:bldP spid="153607" grpId="0" autoUpdateAnimBg="0"/>
      <p:bldP spid="153608" grpId="0" autoUpdateAnimBg="0"/>
      <p:bldP spid="153628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9"/>
          <p:cNvSpPr>
            <a:spLocks noChangeArrowheads="1"/>
          </p:cNvSpPr>
          <p:nvPr/>
        </p:nvSpPr>
        <p:spPr bwMode="auto">
          <a:xfrm>
            <a:off x="5364163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1" name="AutoShape 30"/>
          <p:cNvSpPr>
            <a:spLocks noChangeArrowheads="1"/>
          </p:cNvSpPr>
          <p:nvPr/>
        </p:nvSpPr>
        <p:spPr bwMode="auto">
          <a:xfrm>
            <a:off x="61563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2" name="AutoShape 31"/>
          <p:cNvSpPr>
            <a:spLocks noChangeArrowheads="1"/>
          </p:cNvSpPr>
          <p:nvPr/>
        </p:nvSpPr>
        <p:spPr bwMode="auto">
          <a:xfrm>
            <a:off x="68040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3" name="AutoShape 26"/>
          <p:cNvSpPr>
            <a:spLocks noChangeArrowheads="1"/>
          </p:cNvSpPr>
          <p:nvPr/>
        </p:nvSpPr>
        <p:spPr bwMode="auto">
          <a:xfrm>
            <a:off x="5580063" y="2636838"/>
            <a:ext cx="431800" cy="576262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4" name="AutoShape 25"/>
          <p:cNvSpPr>
            <a:spLocks noChangeArrowheads="1"/>
          </p:cNvSpPr>
          <p:nvPr/>
        </p:nvSpPr>
        <p:spPr bwMode="auto">
          <a:xfrm>
            <a:off x="6084888" y="2636838"/>
            <a:ext cx="1152525" cy="576262"/>
          </a:xfrm>
          <a:prstGeom prst="wedgeRoundRectCallout">
            <a:avLst>
              <a:gd name="adj1" fmla="val 89806"/>
              <a:gd name="adj2" fmla="val 87741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位运算符分为两类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只有一个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~, &lt;&lt;, &gt;&gt;</a:t>
            </a: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331913" y="41497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有两个变量参与运算：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&amp;,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隶书" pitchFamily="49" charset="-122"/>
              </a:rPr>
              <a:t>|</a:t>
            </a:r>
          </a:p>
        </p:txBody>
      </p:sp>
      <p:pic>
        <p:nvPicPr>
          <p:cNvPr id="89098" name="Picture 22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AutoShape 23"/>
          <p:cNvSpPr>
            <a:spLocks noChangeArrowheads="1"/>
          </p:cNvSpPr>
          <p:nvPr/>
        </p:nvSpPr>
        <p:spPr bwMode="auto">
          <a:xfrm>
            <a:off x="400050" y="765174"/>
            <a:ext cx="1511300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位运算符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9100" name="Text Box 27"/>
          <p:cNvSpPr txBox="1">
            <a:spLocks noChangeArrowheads="1"/>
          </p:cNvSpPr>
          <p:nvPr/>
        </p:nvSpPr>
        <p:spPr bwMode="auto">
          <a:xfrm>
            <a:off x="5003800" y="3500438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２级</a:t>
            </a:r>
          </a:p>
        </p:txBody>
      </p:sp>
      <p:sp>
        <p:nvSpPr>
          <p:cNvPr id="89101" name="Text Box 28"/>
          <p:cNvSpPr txBox="1">
            <a:spLocks noChangeArrowheads="1"/>
          </p:cNvSpPr>
          <p:nvPr/>
        </p:nvSpPr>
        <p:spPr bwMode="auto">
          <a:xfrm>
            <a:off x="7451725" y="3429000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５级</a:t>
            </a: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47879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８级</a:t>
            </a:r>
          </a:p>
        </p:txBody>
      </p:sp>
      <p:sp>
        <p:nvSpPr>
          <p:cNvPr id="89103" name="Text Box 33"/>
          <p:cNvSpPr txBox="1">
            <a:spLocks noChangeArrowheads="1"/>
          </p:cNvSpPr>
          <p:nvPr/>
        </p:nvSpPr>
        <p:spPr bwMode="auto">
          <a:xfrm>
            <a:off x="56515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９级</a:t>
            </a:r>
          </a:p>
        </p:txBody>
      </p:sp>
      <p:sp>
        <p:nvSpPr>
          <p:cNvPr id="89104" name="Text Box 34"/>
          <p:cNvSpPr txBox="1">
            <a:spLocks noChangeArrowheads="1"/>
          </p:cNvSpPr>
          <p:nvPr/>
        </p:nvSpPr>
        <p:spPr bwMode="auto">
          <a:xfrm>
            <a:off x="6300788" y="4868863"/>
            <a:ext cx="10795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10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46113" y="558924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运算符常用于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类型的整数。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1840" y="2619851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位运算时，除二进制外，也可采用八进制或十六进制数。</a:t>
            </a:r>
            <a:endParaRPr lang="zh-CN" altLang="en-US" b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16013" y="3141663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　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2275" y="3716338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unsigned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a=0;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835150" y="4292600"/>
            <a:ext cx="609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("%x, %u\n", ~a, ~a);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763713" y="4725144"/>
            <a:ext cx="118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5300663"/>
            <a:ext cx="38671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ffff,   65535</a:t>
            </a:r>
          </a:p>
        </p:txBody>
      </p:sp>
      <p:pic>
        <p:nvPicPr>
          <p:cNvPr id="90120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2" name="AutoShape 25"/>
          <p:cNvSpPr>
            <a:spLocks noChangeArrowheads="1"/>
          </p:cNvSpPr>
          <p:nvPr/>
        </p:nvSpPr>
        <p:spPr bwMode="auto">
          <a:xfrm>
            <a:off x="395288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50533" y="62068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１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按位取反（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 </a:t>
            </a:r>
            <a:r>
              <a:rPr lang="en-US" altLang="zh-CN" b="1" dirty="0">
                <a:solidFill>
                  <a:schemeClr val="tx1"/>
                </a:solidFill>
                <a:ea typeface="隶书" pitchFamily="49" charset="-122"/>
              </a:rPr>
              <a:t>~</a:t>
            </a:r>
            <a:r>
              <a:rPr lang="zh-CN" altLang="en-US" b="1" dirty="0">
                <a:solidFill>
                  <a:schemeClr val="tx1"/>
                </a:solidFill>
                <a:ea typeface="隶书" pitchFamily="49" charset="-122"/>
              </a:rPr>
              <a:t>　</a:t>
            </a:r>
          </a:p>
        </p:txBody>
      </p:sp>
      <p:sp>
        <p:nvSpPr>
          <p:cNvPr id="90124" name="Text Box 7"/>
          <p:cNvSpPr txBox="1">
            <a:spLocks noChangeArrowheads="1"/>
          </p:cNvSpPr>
          <p:nvPr/>
        </p:nvSpPr>
        <p:spPr bwMode="auto">
          <a:xfrm>
            <a:off x="4140200" y="5300663"/>
            <a:ext cx="48958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VC++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ffffffff,4294967295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340767"/>
            <a:ext cx="24960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a=10011010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a=01100101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CC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0050" y="9715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实际上：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0000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657350" y="180975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65535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43700" y="18478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00050" y="259080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0001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1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0050" y="3524250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1110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65534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695950" y="3981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fffe)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0050" y="470535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(ffff)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133600" y="5476875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=65535</a:t>
            </a:r>
          </a:p>
        </p:txBody>
      </p:sp>
      <p:pic>
        <p:nvPicPr>
          <p:cNvPr id="91146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矩形 1"/>
          <p:cNvSpPr>
            <a:spLocks noChangeArrowheads="1"/>
          </p:cNvSpPr>
          <p:nvPr/>
        </p:nvSpPr>
        <p:spPr bwMode="auto">
          <a:xfrm>
            <a:off x="317500" y="438150"/>
            <a:ext cx="20621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 int a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663575" y="2420938"/>
            <a:ext cx="7539038" cy="2717800"/>
          </a:xfrm>
          <a:prstGeom prst="horizontalScroll">
            <a:avLst>
              <a:gd name="adj" fmla="val 10736"/>
            </a:avLst>
          </a:prstGeom>
          <a:solidFill>
            <a:srgbClr val="FFDE9B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Text Box 7"/>
          <p:cNvSpPr txBox="1">
            <a:spLocks noChangeArrowheads="1"/>
          </p:cNvSpPr>
          <p:nvPr/>
        </p:nvSpPr>
        <p:spPr bwMode="auto">
          <a:xfrm>
            <a:off x="1108075" y="2924175"/>
            <a:ext cx="6804025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作用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把变量名所代表的数中各个位全部左移若干位并丢弃，右边空出的位补零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高位丢失，右补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00100" y="685800"/>
            <a:ext cx="3162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按位左移：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&lt;&lt;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2374900" y="1690688"/>
            <a:ext cx="4203700" cy="576262"/>
          </a:xfrm>
          <a:prstGeom prst="roundRect">
            <a:avLst>
              <a:gd name="adj" fmla="val 16972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pic>
        <p:nvPicPr>
          <p:cNvPr id="92167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2064" y="5229200"/>
            <a:ext cx="3100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=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= 011010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　　　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 b="1" dirty="0" smtClean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04950" y="7080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a=8;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774825" y="1149350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74825" y="155575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a&lt;&lt;2);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74825" y="2054225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b&lt;&lt;2);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04950" y="23812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5672138" y="1843088"/>
            <a:ext cx="3219450" cy="79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32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3" name="AutoShape 10" descr="40%"/>
          <p:cNvSpPr>
            <a:spLocks noChangeArrowheads="1"/>
          </p:cNvSpPr>
          <p:nvPr/>
        </p:nvSpPr>
        <p:spPr bwMode="auto">
          <a:xfrm>
            <a:off x="182563" y="3084513"/>
            <a:ext cx="7951787" cy="3349625"/>
          </a:xfrm>
          <a:prstGeom prst="roundRect">
            <a:avLst>
              <a:gd name="adj" fmla="val 16667"/>
            </a:avLst>
          </a:prstGeom>
          <a:pattFill prst="pct40">
            <a:fgClr>
              <a:srgbClr val="66CCFF"/>
            </a:fgClr>
            <a:bgClr>
              <a:srgbClr val="FFFFFF"/>
            </a:bgClr>
          </a:patt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1930400" y="4062413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001000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1479550" y="3084513"/>
            <a:ext cx="623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对正整数：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00001000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6" name="Text Box 23"/>
          <p:cNvSpPr txBox="1">
            <a:spLocks noChangeArrowheads="1"/>
          </p:cNvSpPr>
          <p:nvPr/>
        </p:nvSpPr>
        <p:spPr bwMode="auto">
          <a:xfrm>
            <a:off x="1763713" y="5641975"/>
            <a:ext cx="595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1 1 0 0 0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 0 【-32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的补码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】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7" name="Rectangle 25"/>
          <p:cNvSpPr>
            <a:spLocks noChangeArrowheads="1"/>
          </p:cNvSpPr>
          <p:nvPr/>
        </p:nvSpPr>
        <p:spPr bwMode="auto">
          <a:xfrm>
            <a:off x="1628774" y="4570413"/>
            <a:ext cx="6255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对负整数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b)</a:t>
            </a:r>
            <a:r>
              <a: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8" name="AutoShape 44"/>
          <p:cNvSpPr>
            <a:spLocks noChangeArrowheads="1"/>
          </p:cNvSpPr>
          <p:nvPr/>
        </p:nvSpPr>
        <p:spPr bwMode="auto">
          <a:xfrm>
            <a:off x="468313" y="26035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3199" name="TextBox 1"/>
          <p:cNvSpPr txBox="1">
            <a:spLocks noChangeArrowheads="1"/>
          </p:cNvSpPr>
          <p:nvPr/>
        </p:nvSpPr>
        <p:spPr bwMode="auto">
          <a:xfrm>
            <a:off x="1258888" y="5072063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11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93200" name="TextBox 44"/>
          <p:cNvSpPr txBox="1">
            <a:spLocks noChangeArrowheads="1"/>
          </p:cNvSpPr>
          <p:nvPr/>
        </p:nvSpPr>
        <p:spPr bwMode="auto">
          <a:xfrm>
            <a:off x="1187450" y="3500438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00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66700" y="2152650"/>
            <a:ext cx="8477250" cy="4400550"/>
          </a:xfrm>
          <a:prstGeom prst="horizontalScroll">
            <a:avLst>
              <a:gd name="adj" fmla="val 8495"/>
            </a:avLst>
          </a:prstGeom>
          <a:gradFill rotWithShape="0">
            <a:gsLst>
              <a:gs pos="0">
                <a:srgbClr val="FFDE9B"/>
              </a:gs>
              <a:gs pos="50000">
                <a:srgbClr val="FFFFFF"/>
              </a:gs>
              <a:gs pos="100000">
                <a:srgbClr val="FFDE9B"/>
              </a:gs>
            </a:gsLst>
            <a:lin ang="5400000" scaled="1"/>
          </a:gra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7048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按位右移：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&gt;&gt;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446338" y="1512888"/>
            <a:ext cx="4098925" cy="644525"/>
          </a:xfrm>
          <a:prstGeom prst="roundRect">
            <a:avLst>
              <a:gd name="adj" fmla="val 33060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952500" y="2781300"/>
            <a:ext cx="7562850" cy="1136650"/>
            <a:chOff x="552" y="1788"/>
            <a:chExt cx="4764" cy="716"/>
          </a:xfrm>
        </p:grpSpPr>
        <p:sp>
          <p:nvSpPr>
            <p:cNvPr id="95242" name="Oval 6"/>
            <p:cNvSpPr>
              <a:spLocks noChangeArrowheads="1"/>
            </p:cNvSpPr>
            <p:nvPr/>
          </p:nvSpPr>
          <p:spPr bwMode="auto">
            <a:xfrm>
              <a:off x="552" y="1788"/>
              <a:ext cx="852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Text Box 7"/>
            <p:cNvSpPr txBox="1">
              <a:spLocks noChangeArrowheads="1"/>
            </p:cNvSpPr>
            <p:nvPr/>
          </p:nvSpPr>
          <p:spPr bwMode="auto">
            <a:xfrm>
              <a:off x="660" y="180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333500" indent="-13335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作用：   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把变量所代表的数中的各个位全部右移若干位，左边空出的位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或补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1028700" y="4038600"/>
            <a:ext cx="802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int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char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变量；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260725" y="4665663"/>
            <a:ext cx="2795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型的正数。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085850" y="5334000"/>
            <a:ext cx="758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型的负数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，或负数的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5241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419100" y="2286000"/>
            <a:ext cx="8191500" cy="4495800"/>
          </a:xfrm>
          <a:prstGeom prst="horizontalScroll">
            <a:avLst>
              <a:gd name="adj" fmla="val 5454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FF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704850" y="285750"/>
            <a:ext cx="7677150" cy="1847850"/>
          </a:xfrm>
          <a:prstGeom prst="roundRect">
            <a:avLst>
              <a:gd name="adj" fmla="val 16667"/>
            </a:avLst>
          </a:prstGeom>
          <a:solidFill>
            <a:srgbClr val="FFDE9B"/>
          </a:solidFill>
          <a:ln w="9525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76300" y="40005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76300" y="97155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a&gt;&gt;2=16 (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)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289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4386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2100" y="952500"/>
            <a:ext cx="291465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称为逻辑右移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33450" y="2762250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52500" y="33337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a&gt;&gt;2=[a]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补码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384425" y="3914775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=([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反码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384425" y="4486275"/>
            <a:ext cx="330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=(10111111+1)&gt;&gt;2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384425" y="49815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=(11000000)&gt;&gt;2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384425" y="5476875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 -16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505450" y="5467350"/>
            <a:ext cx="281940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称为算术右移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3200400" y="1409700"/>
            <a:ext cx="285750" cy="247650"/>
            <a:chOff x="2016" y="936"/>
            <a:chExt cx="180" cy="156"/>
          </a:xfrm>
        </p:grpSpPr>
        <p:sp>
          <p:nvSpPr>
            <p:cNvPr id="96284" name="Line 17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3" name="Group 19"/>
          <p:cNvGrpSpPr>
            <a:grpSpLocks/>
          </p:cNvGrpSpPr>
          <p:nvPr/>
        </p:nvGrpSpPr>
        <p:grpSpPr bwMode="auto">
          <a:xfrm>
            <a:off x="4629150" y="1409700"/>
            <a:ext cx="285750" cy="247650"/>
            <a:chOff x="2916" y="936"/>
            <a:chExt cx="180" cy="156"/>
          </a:xfrm>
        </p:grpSpPr>
        <p:sp>
          <p:nvSpPr>
            <p:cNvPr id="96282" name="Line 20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1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25146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5" name="Text Box 23"/>
          <p:cNvSpPr txBox="1">
            <a:spLocks noChangeArrowheads="1"/>
          </p:cNvSpPr>
          <p:nvPr/>
        </p:nvSpPr>
        <p:spPr bwMode="auto">
          <a:xfrm>
            <a:off x="39243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6" name="Group 24"/>
          <p:cNvGrpSpPr>
            <a:grpSpLocks/>
          </p:cNvGrpSpPr>
          <p:nvPr/>
        </p:nvGrpSpPr>
        <p:grpSpPr bwMode="auto">
          <a:xfrm>
            <a:off x="2705100" y="5886450"/>
            <a:ext cx="285750" cy="247650"/>
            <a:chOff x="2016" y="936"/>
            <a:chExt cx="180" cy="156"/>
          </a:xfrm>
        </p:grpSpPr>
        <p:sp>
          <p:nvSpPr>
            <p:cNvPr id="96280" name="Line 25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6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4133850" y="5905500"/>
            <a:ext cx="285750" cy="247650"/>
            <a:chOff x="2916" y="936"/>
            <a:chExt cx="180" cy="156"/>
          </a:xfrm>
        </p:grpSpPr>
        <p:sp>
          <p:nvSpPr>
            <p:cNvPr id="96278" name="Line 28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9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34"/>
          <p:cNvSpPr>
            <a:spLocks noChangeArrowheads="1"/>
          </p:cNvSpPr>
          <p:nvPr/>
        </p:nvSpPr>
        <p:spPr bwMode="auto">
          <a:xfrm>
            <a:off x="4643438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1" name="AutoShape 25"/>
          <p:cNvSpPr>
            <a:spLocks noChangeArrowheads="1"/>
          </p:cNvSpPr>
          <p:nvPr/>
        </p:nvSpPr>
        <p:spPr bwMode="auto">
          <a:xfrm>
            <a:off x="468313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54868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按位与（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1&amp;1=1, 1&amp;0=0, 0&amp;0=0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827088" y="2133600"/>
            <a:ext cx="439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258888" y="2852738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=00111100</a:t>
            </a:r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=00001010</a:t>
            </a:r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971550" y="40767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=00001000</a:t>
            </a: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165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=8</a:t>
            </a:r>
          </a:p>
        </p:txBody>
      </p:sp>
      <p:pic>
        <p:nvPicPr>
          <p:cNvPr id="99338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24"/>
          <p:cNvSpPr>
            <a:spLocks noChangeArrowheads="1"/>
          </p:cNvSpPr>
          <p:nvPr/>
        </p:nvSpPr>
        <p:spPr bwMode="auto">
          <a:xfrm>
            <a:off x="250825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9340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489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41" name="Text Box 28"/>
          <p:cNvSpPr txBox="1">
            <a:spLocks noChangeArrowheads="1"/>
          </p:cNvSpPr>
          <p:nvPr/>
        </p:nvSpPr>
        <p:spPr bwMode="auto">
          <a:xfrm>
            <a:off x="4859338" y="2565400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99342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00001010</a:t>
            </a:r>
          </a:p>
        </p:txBody>
      </p:sp>
      <p:sp>
        <p:nvSpPr>
          <p:cNvPr id="99343" name="Text Box 30"/>
          <p:cNvSpPr txBox="1">
            <a:spLocks noChangeArrowheads="1"/>
          </p:cNvSpPr>
          <p:nvPr/>
        </p:nvSpPr>
        <p:spPr bwMode="auto">
          <a:xfrm>
            <a:off x="5076825" y="5516563"/>
            <a:ext cx="289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a&amp;b=0</a:t>
            </a:r>
          </a:p>
        </p:txBody>
      </p:sp>
      <p:sp>
        <p:nvSpPr>
          <p:cNvPr id="99344" name="Text Box 31"/>
          <p:cNvSpPr txBox="1">
            <a:spLocks noChangeArrowheads="1"/>
          </p:cNvSpPr>
          <p:nvPr/>
        </p:nvSpPr>
        <p:spPr bwMode="auto">
          <a:xfrm>
            <a:off x="5795963" y="4292600"/>
            <a:ext cx="209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11000100</a:t>
            </a:r>
          </a:p>
        </p:txBody>
      </p:sp>
      <p:sp>
        <p:nvSpPr>
          <p:cNvPr id="99345" name="Rectangle 32"/>
          <p:cNvSpPr>
            <a:spLocks noChangeArrowheads="1"/>
          </p:cNvSpPr>
          <p:nvPr/>
        </p:nvSpPr>
        <p:spPr bwMode="auto">
          <a:xfrm>
            <a:off x="5795963" y="37893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11000011+1</a:t>
            </a:r>
          </a:p>
        </p:txBody>
      </p:sp>
      <p:sp>
        <p:nvSpPr>
          <p:cNvPr id="99346" name="Rectangle 33"/>
          <p:cNvSpPr>
            <a:spLocks noChangeArrowheads="1"/>
          </p:cNvSpPr>
          <p:nvPr/>
        </p:nvSpPr>
        <p:spPr bwMode="auto">
          <a:xfrm>
            <a:off x="5795963" y="32131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(10111100)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5"/>
          <p:cNvSpPr>
            <a:spLocks noChangeArrowheads="1"/>
          </p:cNvSpPr>
          <p:nvPr/>
        </p:nvSpPr>
        <p:spPr bwMode="auto">
          <a:xfrm>
            <a:off x="468313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46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1|1=1, 1|0=1, 0|0=0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471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373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00111100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35150" y="33575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1116013" y="41497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=00111110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835150" y="47244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=62</a:t>
            </a:r>
          </a:p>
        </p:txBody>
      </p:sp>
      <p:pic>
        <p:nvPicPr>
          <p:cNvPr id="100361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AutoShape 24"/>
          <p:cNvSpPr>
            <a:spLocks noChangeArrowheads="1"/>
          </p:cNvSpPr>
          <p:nvPr/>
        </p:nvSpPr>
        <p:spPr bwMode="auto">
          <a:xfrm>
            <a:off x="323850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0363" name="AutoShape 26"/>
          <p:cNvSpPr>
            <a:spLocks noChangeArrowheads="1"/>
          </p:cNvSpPr>
          <p:nvPr/>
        </p:nvSpPr>
        <p:spPr bwMode="auto">
          <a:xfrm>
            <a:off x="4643438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Text Box 28"/>
          <p:cNvSpPr txBox="1">
            <a:spLocks noChangeArrowheads="1"/>
          </p:cNvSpPr>
          <p:nvPr/>
        </p:nvSpPr>
        <p:spPr bwMode="auto">
          <a:xfrm>
            <a:off x="5508625" y="2276475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65" name="Text Box 29"/>
          <p:cNvSpPr txBox="1">
            <a:spLocks noChangeArrowheads="1"/>
          </p:cNvSpPr>
          <p:nvPr/>
        </p:nvSpPr>
        <p:spPr bwMode="auto">
          <a:xfrm>
            <a:off x="4859338" y="2924175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11000011+1</a:t>
            </a:r>
          </a:p>
        </p:txBody>
      </p:sp>
      <p:sp>
        <p:nvSpPr>
          <p:cNvPr id="100366" name="Text Box 30"/>
          <p:cNvSpPr txBox="1">
            <a:spLocks noChangeArrowheads="1"/>
          </p:cNvSpPr>
          <p:nvPr/>
        </p:nvSpPr>
        <p:spPr bwMode="auto">
          <a:xfrm>
            <a:off x="5435600" y="38608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67" name="Text Box 31"/>
          <p:cNvSpPr txBox="1">
            <a:spLocks noChangeArrowheads="1"/>
          </p:cNvSpPr>
          <p:nvPr/>
        </p:nvSpPr>
        <p:spPr bwMode="auto">
          <a:xfrm>
            <a:off x="4932363" y="42926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=11001110</a:t>
            </a:r>
          </a:p>
        </p:txBody>
      </p:sp>
      <p:sp>
        <p:nvSpPr>
          <p:cNvPr id="100368" name="Text Box 32"/>
          <p:cNvSpPr txBox="1">
            <a:spLocks noChangeArrowheads="1"/>
          </p:cNvSpPr>
          <p:nvPr/>
        </p:nvSpPr>
        <p:spPr bwMode="auto">
          <a:xfrm>
            <a:off x="5940425" y="34290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11000100</a:t>
            </a:r>
          </a:p>
        </p:txBody>
      </p:sp>
      <p:sp>
        <p:nvSpPr>
          <p:cNvPr id="100369" name="Text Box 33"/>
          <p:cNvSpPr txBox="1">
            <a:spLocks noChangeArrowheads="1"/>
          </p:cNvSpPr>
          <p:nvPr/>
        </p:nvSpPr>
        <p:spPr bwMode="auto">
          <a:xfrm>
            <a:off x="4932363" y="4941888"/>
            <a:ext cx="370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还原：</a:t>
            </a: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10110001+1=10110010</a:t>
            </a:r>
            <a:endParaRPr lang="en-US" altLang="zh-CN" sz="20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70" name="Text Box 34"/>
          <p:cNvSpPr txBox="1">
            <a:spLocks noChangeArrowheads="1"/>
          </p:cNvSpPr>
          <p:nvPr/>
        </p:nvSpPr>
        <p:spPr bwMode="auto">
          <a:xfrm>
            <a:off x="5076825" y="5516563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50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8131175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基本</a:t>
            </a:r>
            <a:r>
              <a:rPr lang="zh-CN" altLang="en-GB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数据类型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（以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Turbo C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系统为例）</a:t>
            </a:r>
            <a:endParaRPr lang="zh-CN" altLang="en-GB" sz="4000" dirty="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CommercialPi BT" pitchFamily="18" charset="2"/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3"/>
          <p:cNvSpPr>
            <a:spLocks noChangeArrowheads="1"/>
          </p:cNvSpPr>
          <p:nvPr/>
        </p:nvSpPr>
        <p:spPr bwMode="auto">
          <a:xfrm>
            <a:off x="2050454" y="1844675"/>
            <a:ext cx="4249738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rgbClr val="33996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0" y="548680"/>
            <a:ext cx="8640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按位异或（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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1∧1=0, 1∧0=1, 0∧0=0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，不同为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2411834" y="2133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2556297" y="2781300"/>
            <a:ext cx="3259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00111100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3275434" y="3357563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00001010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2340397" y="4005263"/>
            <a:ext cx="357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00110110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491334" y="47974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=54</a:t>
            </a:r>
          </a:p>
        </p:txBody>
      </p:sp>
      <p:sp>
        <p:nvSpPr>
          <p:cNvPr id="101386" name="AutoShape 24"/>
          <p:cNvSpPr>
            <a:spLocks noChangeArrowheads="1"/>
          </p:cNvSpPr>
          <p:nvPr/>
        </p:nvSpPr>
        <p:spPr bwMode="auto">
          <a:xfrm>
            <a:off x="840904" y="1556792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  <p:pic>
        <p:nvPicPr>
          <p:cNvPr id="101387" name="Picture 25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02404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位与（</a:t>
            </a:r>
            <a:r>
              <a:rPr lang="en-US" altLang="zh-CN" sz="2800" b="1">
                <a:solidFill>
                  <a:srgbClr val="000000"/>
                </a:solidFill>
              </a:rPr>
              <a:t>AND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>
                <a:solidFill>
                  <a:srgbClr val="000000"/>
                </a:solidFill>
                <a:ea typeface="隶书" pitchFamily="49" charset="-122"/>
              </a:rPr>
              <a:t>（＆）：</a:t>
            </a: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，将指定某些位清零或保留某些位</a:t>
            </a:r>
            <a:endParaRPr lang="en-US" altLang="zh-CN" sz="2800">
              <a:ea typeface="隶书" pitchFamily="49" charset="-122"/>
            </a:endParaRPr>
          </a:p>
          <a:p>
            <a:r>
              <a:rPr lang="zh-CN" altLang="en-US" sz="2800">
                <a:ea typeface="隶书" pitchFamily="49" charset="-122"/>
              </a:rPr>
              <a:t>例：</a:t>
            </a:r>
            <a:r>
              <a:rPr lang="en-US" altLang="zh-CN" sz="2800">
                <a:ea typeface="隶书" pitchFamily="49" charset="-122"/>
              </a:rPr>
              <a:t>a=10011100</a:t>
            </a:r>
            <a:r>
              <a:rPr lang="zh-CN" altLang="en-US" sz="2800">
                <a:ea typeface="隶书" pitchFamily="49" charset="-122"/>
              </a:rPr>
              <a:t>则</a:t>
            </a:r>
            <a:r>
              <a:rPr lang="en-US" altLang="zh-CN" sz="2800">
                <a:ea typeface="隶书" pitchFamily="49" charset="-122"/>
              </a:rPr>
              <a:t>a&amp;00001111</a:t>
            </a:r>
            <a:r>
              <a:rPr lang="zh-CN" altLang="en-US" sz="2800">
                <a:ea typeface="隶书" pitchFamily="49" charset="-122"/>
              </a:rPr>
              <a:t>的结果是：</a:t>
            </a:r>
          </a:p>
          <a:p>
            <a:r>
              <a:rPr lang="en-US" altLang="zh-CN" sz="2800">
                <a:ea typeface="隶书" pitchFamily="49" charset="-122"/>
              </a:rPr>
              <a:t>00001100</a:t>
            </a:r>
            <a:r>
              <a:rPr lang="zh-CN" altLang="en-US" sz="2800">
                <a:ea typeface="隶书" pitchFamily="49" charset="-122"/>
              </a:rPr>
              <a:t>将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02405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位或（</a:t>
            </a:r>
            <a:r>
              <a:rPr lang="en-US" altLang="zh-CN" sz="2800" b="1" dirty="0">
                <a:solidFill>
                  <a:srgbClr val="000000"/>
                </a:solidFill>
              </a:rPr>
              <a:t>OR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a typeface="隶书" pitchFamily="49" charset="-122"/>
              </a:rPr>
              <a:t>（｜）：</a:t>
            </a:r>
            <a:r>
              <a:rPr lang="zh-CN" altLang="en-US" sz="2800" b="1" dirty="0">
                <a:solidFill>
                  <a:srgbClr val="000000"/>
                </a:solidFill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，将指定某些位置１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保留某些位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dirty="0">
                <a:ea typeface="隶书" pitchFamily="49" charset="-122"/>
              </a:rPr>
              <a:t>例：</a:t>
            </a:r>
            <a:r>
              <a:rPr lang="en-US" altLang="zh-CN" sz="2800" dirty="0">
                <a:ea typeface="隶书" pitchFamily="49" charset="-122"/>
              </a:rPr>
              <a:t>a=10011100 </a:t>
            </a:r>
            <a:r>
              <a:rPr lang="zh-CN" altLang="en-US" sz="2800" dirty="0">
                <a:ea typeface="隶书" pitchFamily="49" charset="-122"/>
              </a:rPr>
              <a:t>则　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｜</a:t>
            </a:r>
            <a:r>
              <a:rPr lang="en-US" altLang="zh-CN" sz="2800" dirty="0">
                <a:ea typeface="隶书" pitchFamily="49" charset="-122"/>
              </a:rPr>
              <a:t>00001111</a:t>
            </a:r>
            <a:r>
              <a:rPr lang="zh-CN" altLang="en-US" sz="2800" dirty="0">
                <a:ea typeface="隶书" pitchFamily="49" charset="-122"/>
              </a:rPr>
              <a:t>的结果</a:t>
            </a:r>
          </a:p>
          <a:p>
            <a:r>
              <a:rPr lang="zh-CN" altLang="en-US" sz="2800" dirty="0">
                <a:ea typeface="隶书" pitchFamily="49" charset="-122"/>
              </a:rPr>
              <a:t>是：</a:t>
            </a:r>
            <a:r>
              <a:rPr lang="en-US" altLang="zh-CN" sz="2800" dirty="0">
                <a:ea typeface="隶书" pitchFamily="49" charset="-122"/>
              </a:rPr>
              <a:t>10011111</a:t>
            </a:r>
            <a:r>
              <a:rPr lang="zh-CN" altLang="en-US" sz="2800" dirty="0">
                <a:ea typeface="隶书" pitchFamily="49" charset="-122"/>
              </a:rPr>
              <a:t>将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4005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位异或（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  <a:ea typeface="隶书" pitchFamily="49" charset="-122"/>
              </a:rPr>
              <a:t>（＾）：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</a:p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使特定位反转，特定位保留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smtClean="0">
                <a:ea typeface="隶书" pitchFamily="49" charset="-122"/>
              </a:rPr>
              <a:t>a^00001111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10010011</a:t>
            </a:r>
            <a:r>
              <a:rPr lang="zh-CN" altLang="en-US" sz="2800" dirty="0" smtClean="0">
                <a:ea typeface="隶书" pitchFamily="49" charset="-122"/>
              </a:rPr>
              <a:t>将</a:t>
            </a:r>
            <a:r>
              <a:rPr lang="en-US" altLang="zh-CN" sz="2800" dirty="0" smtClean="0">
                <a:ea typeface="隶书" pitchFamily="49" charset="-122"/>
              </a:rPr>
              <a:t>a</a:t>
            </a:r>
            <a:r>
              <a:rPr lang="zh-CN" altLang="en-US" sz="2800" dirty="0" smtClean="0">
                <a:ea typeface="隶书" pitchFamily="49" charset="-122"/>
              </a:rPr>
              <a:t>的高４位保留不变，低４位取反</a:t>
            </a:r>
            <a:endParaRPr lang="en-US" altLang="zh-CN" sz="2800" dirty="0" smtClean="0">
              <a:ea typeface="隶书" pitchFamily="49" charset="-122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使整个数清零</a:t>
            </a:r>
            <a:endParaRPr lang="zh-CN" altLang="en-US" sz="2800" dirty="0" smtClean="0">
              <a:ea typeface="隶书" pitchFamily="49" charset="-122"/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err="1" smtClean="0">
                <a:ea typeface="隶书" pitchFamily="49" charset="-122"/>
              </a:rPr>
              <a:t>a^a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00000000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交换两个整型数，不用中间变量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zh-CN" altLang="en-US" sz="2800" dirty="0" smtClean="0">
                <a:ea typeface="隶书" pitchFamily="49" charset="-122"/>
              </a:rPr>
              <a:t>５</a:t>
            </a:r>
            <a:r>
              <a:rPr lang="en-US" altLang="zh-CN" sz="2800" dirty="0" smtClean="0">
                <a:ea typeface="隶书" pitchFamily="49" charset="-122"/>
              </a:rPr>
              <a:t>,b=6</a:t>
            </a:r>
            <a:r>
              <a:rPr lang="zh-CN" altLang="en-US" sz="2800" dirty="0" smtClean="0">
                <a:ea typeface="隶书" pitchFamily="49" charset="-122"/>
              </a:rPr>
              <a:t>； 则　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b=</a:t>
            </a:r>
            <a:r>
              <a:rPr lang="en-US" altLang="zh-CN" sz="2800" dirty="0" err="1" smtClean="0">
                <a:ea typeface="隶书" pitchFamily="49" charset="-122"/>
              </a:rPr>
              <a:t>b^a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en-US" altLang="zh-CN" sz="2800" dirty="0" smtClean="0">
                <a:ea typeface="隶书" pitchFamily="49" charset="-122"/>
              </a:rPr>
              <a:t>;</a:t>
            </a: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实现</a:t>
            </a:r>
            <a:r>
              <a:rPr lang="en-US" altLang="zh-CN" sz="2800" dirty="0" err="1" smtClean="0">
                <a:ea typeface="隶书" pitchFamily="49" charset="-122"/>
              </a:rPr>
              <a:t>a,b</a:t>
            </a:r>
            <a:r>
              <a:rPr lang="zh-CN" altLang="en-US" sz="2800" dirty="0" smtClean="0">
                <a:ea typeface="隶书" pitchFamily="49" charset="-122"/>
              </a:rPr>
              <a:t>互换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03429" name="TextBox 1"/>
          <p:cNvSpPr txBox="1">
            <a:spLocks noChangeArrowheads="1"/>
          </p:cNvSpPr>
          <p:nvPr/>
        </p:nvSpPr>
        <p:spPr bwMode="auto">
          <a:xfrm>
            <a:off x="45323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tmp=a;  a=b;  b=tmp;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5"/>
          <p:cNvSpPr>
            <a:spLocks noChangeArrowheads="1"/>
          </p:cNvSpPr>
          <p:nvPr/>
        </p:nvSpPr>
        <p:spPr bwMode="auto">
          <a:xfrm>
            <a:off x="611188" y="1773238"/>
            <a:ext cx="7891462" cy="3986212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755650" y="1989138"/>
            <a:ext cx="510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P47,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７）</a:t>
            </a:r>
            <a:endParaRPr lang="zh-CN" alt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104452" name="Rectangle 28"/>
          <p:cNvSpPr>
            <a:spLocks noChangeArrowheads="1"/>
          </p:cNvSpPr>
          <p:nvPr/>
        </p:nvSpPr>
        <p:spPr bwMode="auto">
          <a:xfrm>
            <a:off x="1476375" y="2708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（）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[]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-&gt;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.</a:t>
            </a:r>
          </a:p>
        </p:txBody>
      </p:sp>
      <p:sp>
        <p:nvSpPr>
          <p:cNvPr id="104453" name="Rectangle 29"/>
          <p:cNvSpPr>
            <a:spLocks noChangeArrowheads="1"/>
          </p:cNvSpPr>
          <p:nvPr/>
        </p:nvSpPr>
        <p:spPr bwMode="auto">
          <a:xfrm>
            <a:off x="1331913" y="35734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 (</a:t>
            </a:r>
            <a:r>
              <a:rPr lang="zh-CN" altLang="en-US">
                <a:ea typeface="隶书" pitchFamily="49" charset="-122"/>
              </a:rPr>
              <a:t>类型</a:t>
            </a:r>
            <a:r>
              <a:rPr lang="en-US" altLang="zh-CN">
                <a:ea typeface="隶书" pitchFamily="49" charset="-122"/>
              </a:rPr>
              <a:t>)</a:t>
            </a:r>
            <a:r>
              <a:rPr lang="zh-CN" altLang="en-US">
                <a:ea typeface="隶书" pitchFamily="49" charset="-122"/>
              </a:rPr>
              <a:t>、* 、</a:t>
            </a:r>
            <a:r>
              <a:rPr lang="en-US" altLang="zh-CN">
                <a:ea typeface="隶书" pitchFamily="49" charset="-122"/>
              </a:rPr>
              <a:t>&amp;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sizeof</a:t>
            </a:r>
          </a:p>
        </p:txBody>
      </p:sp>
      <p:sp>
        <p:nvSpPr>
          <p:cNvPr id="104454" name="Rectangle 30"/>
          <p:cNvSpPr>
            <a:spLocks noChangeArrowheads="1"/>
          </p:cNvSpPr>
          <p:nvPr/>
        </p:nvSpPr>
        <p:spPr bwMode="auto">
          <a:xfrm>
            <a:off x="5292725" y="270827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优先级为１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最高</a:t>
            </a:r>
          </a:p>
        </p:txBody>
      </p:sp>
      <p:pic>
        <p:nvPicPr>
          <p:cNvPr id="104455" name="Picture 3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55" name="Text Box 4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114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其它运算符</a:t>
            </a:r>
          </a:p>
        </p:txBody>
      </p:sp>
      <p:sp>
        <p:nvSpPr>
          <p:cNvPr id="104457" name="Rectangle 52"/>
          <p:cNvSpPr>
            <a:spLocks noChangeArrowheads="1"/>
          </p:cNvSpPr>
          <p:nvPr/>
        </p:nvSpPr>
        <p:spPr bwMode="auto">
          <a:xfrm>
            <a:off x="5292725" y="36449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优先级为２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次高</a:t>
            </a:r>
          </a:p>
        </p:txBody>
      </p:sp>
      <p:grpSp>
        <p:nvGrpSpPr>
          <p:cNvPr id="104458" name="Group 54"/>
          <p:cNvGrpSpPr>
            <a:grpSpLocks/>
          </p:cNvGrpSpPr>
          <p:nvPr/>
        </p:nvGrpSpPr>
        <p:grpSpPr bwMode="auto">
          <a:xfrm>
            <a:off x="971550" y="5851525"/>
            <a:ext cx="5110163" cy="457200"/>
            <a:chOff x="567" y="2160"/>
            <a:chExt cx="3219" cy="288"/>
          </a:xfrm>
        </p:grpSpPr>
        <p:sp>
          <p:nvSpPr>
            <p:cNvPr id="104461" name="Rectangle 32"/>
            <p:cNvSpPr>
              <a:spLocks noChangeArrowheads="1"/>
            </p:cNvSpPr>
            <p:nvPr/>
          </p:nvSpPr>
          <p:spPr bwMode="auto">
            <a:xfrm>
              <a:off x="1111" y="2160"/>
              <a:ext cx="2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　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sqrt((double) i)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强制类型转换 </a:t>
              </a:r>
            </a:p>
          </p:txBody>
        </p:sp>
        <p:sp>
          <p:nvSpPr>
            <p:cNvPr id="104462" name="AutoShape 53"/>
            <p:cNvSpPr>
              <a:spLocks noChangeArrowheads="1"/>
            </p:cNvSpPr>
            <p:nvPr/>
          </p:nvSpPr>
          <p:spPr bwMode="auto">
            <a:xfrm>
              <a:off x="567" y="2160"/>
              <a:ext cx="672" cy="240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A50021"/>
                  </a:solidFill>
                  <a:latin typeface="Tahoma" pitchFamily="34" charset="0"/>
                  <a:ea typeface="宋体" pitchFamily="2" charset="-122"/>
                </a:rPr>
                <a:t>例</a:t>
              </a:r>
              <a:endParaRPr lang="zh-CN" altLang="en-US">
                <a:ea typeface="隶书" pitchFamily="49" charset="-122"/>
              </a:endParaRPr>
            </a:p>
          </p:txBody>
        </p:sp>
      </p:grpSp>
      <p:pic>
        <p:nvPicPr>
          <p:cNvPr id="104459" name="Picture 83" descr="xcx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157788"/>
            <a:ext cx="208756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0638" y="4076700"/>
            <a:ext cx="5162550" cy="15700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&amp;</a:t>
            </a:r>
            <a:r>
              <a:rPr lang="zh-CN" altLang="en-US" dirty="0"/>
              <a:t> 地址运算符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* 指针运算符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类型长度运算符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-&gt;</a:t>
            </a:r>
            <a:r>
              <a:rPr lang="zh-CN" altLang="en-US" dirty="0"/>
              <a:t>成员运算符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2051050" y="24923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形式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类型名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00113" y="3500438"/>
            <a:ext cx="6983412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(double) a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71675" y="4077072"/>
            <a:ext cx="53117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971674" y="4725144"/>
            <a:ext cx="6488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 0.0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2" name="AutoShape 9"/>
          <p:cNvSpPr>
            <a:spLocks noChangeArrowheads="1"/>
          </p:cNvSpPr>
          <p:nvPr/>
        </p:nvSpPr>
        <p:spPr bwMode="auto">
          <a:xfrm>
            <a:off x="323850" y="620713"/>
            <a:ext cx="309562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表达式中的类型转换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强制类型转换</a:t>
            </a:r>
          </a:p>
        </p:txBody>
      </p:sp>
      <p:sp>
        <p:nvSpPr>
          <p:cNvPr id="106504" name="AutoShape 11"/>
          <p:cNvSpPr>
            <a:spLocks noChangeArrowheads="1"/>
          </p:cNvSpPr>
          <p:nvPr/>
        </p:nvSpPr>
        <p:spPr bwMode="auto">
          <a:xfrm>
            <a:off x="539750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7704" y="5301208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float,1.0/2=0.5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7704" y="5877272"/>
            <a:ext cx="49685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两个整数运算，结果为整数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8"/>
          <p:cNvSpPr>
            <a:spLocks/>
          </p:cNvSpPr>
          <p:nvPr/>
        </p:nvSpPr>
        <p:spPr bwMode="auto">
          <a:xfrm>
            <a:off x="684213" y="836613"/>
            <a:ext cx="8424862" cy="5688012"/>
          </a:xfrm>
          <a:custGeom>
            <a:avLst/>
            <a:gdLst>
              <a:gd name="T0" fmla="*/ 2147483647 w 5095"/>
              <a:gd name="T1" fmla="*/ 2147483647 h 3173"/>
              <a:gd name="T2" fmla="*/ 2147483647 w 5095"/>
              <a:gd name="T3" fmla="*/ 2147483647 h 3173"/>
              <a:gd name="T4" fmla="*/ 2147483647 w 5095"/>
              <a:gd name="T5" fmla="*/ 2147483647 h 3173"/>
              <a:gd name="T6" fmla="*/ 2147483647 w 5095"/>
              <a:gd name="T7" fmla="*/ 2147483647 h 3173"/>
              <a:gd name="T8" fmla="*/ 2147483647 w 5095"/>
              <a:gd name="T9" fmla="*/ 2147483647 h 3173"/>
              <a:gd name="T10" fmla="*/ 2147483647 w 5095"/>
              <a:gd name="T11" fmla="*/ 2147483647 h 3173"/>
              <a:gd name="T12" fmla="*/ 2147483647 w 5095"/>
              <a:gd name="T13" fmla="*/ 2147483647 h 3173"/>
              <a:gd name="T14" fmla="*/ 2147483647 w 5095"/>
              <a:gd name="T15" fmla="*/ 2147483647 h 3173"/>
              <a:gd name="T16" fmla="*/ 2147483647 w 5095"/>
              <a:gd name="T17" fmla="*/ 2147483647 h 3173"/>
              <a:gd name="T18" fmla="*/ 2147483647 w 5095"/>
              <a:gd name="T19" fmla="*/ 2147483647 h 3173"/>
              <a:gd name="T20" fmla="*/ 2147483647 w 5095"/>
              <a:gd name="T21" fmla="*/ 2147483647 h 3173"/>
              <a:gd name="T22" fmla="*/ 2147483647 w 5095"/>
              <a:gd name="T23" fmla="*/ 2147483647 h 3173"/>
              <a:gd name="T24" fmla="*/ 2147483647 w 5095"/>
              <a:gd name="T25" fmla="*/ 2147483647 h 3173"/>
              <a:gd name="T26" fmla="*/ 2147483647 w 5095"/>
              <a:gd name="T27" fmla="*/ 2147483647 h 3173"/>
              <a:gd name="T28" fmla="*/ 2147483647 w 5095"/>
              <a:gd name="T29" fmla="*/ 2147483647 h 3173"/>
              <a:gd name="T30" fmla="*/ 2147483647 w 5095"/>
              <a:gd name="T31" fmla="*/ 2147483647 h 3173"/>
              <a:gd name="T32" fmla="*/ 2147483647 w 5095"/>
              <a:gd name="T33" fmla="*/ 2147483647 h 3173"/>
              <a:gd name="T34" fmla="*/ 2147483647 w 5095"/>
              <a:gd name="T35" fmla="*/ 2147483647 h 3173"/>
              <a:gd name="T36" fmla="*/ 2147483647 w 5095"/>
              <a:gd name="T37" fmla="*/ 2147483647 h 3173"/>
              <a:gd name="T38" fmla="*/ 2147483647 w 5095"/>
              <a:gd name="T39" fmla="*/ 2147483647 h 3173"/>
              <a:gd name="T40" fmla="*/ 2147483647 w 5095"/>
              <a:gd name="T41" fmla="*/ 2147483647 h 3173"/>
              <a:gd name="T42" fmla="*/ 2147483647 w 5095"/>
              <a:gd name="T43" fmla="*/ 2147483647 h 3173"/>
              <a:gd name="T44" fmla="*/ 2147483647 w 5095"/>
              <a:gd name="T45" fmla="*/ 2147483647 h 3173"/>
              <a:gd name="T46" fmla="*/ 2147483647 w 5095"/>
              <a:gd name="T47" fmla="*/ 2147483647 h 3173"/>
              <a:gd name="T48" fmla="*/ 2147483647 w 5095"/>
              <a:gd name="T49" fmla="*/ 2147483647 h 3173"/>
              <a:gd name="T50" fmla="*/ 2147483647 w 5095"/>
              <a:gd name="T51" fmla="*/ 2147483647 h 3173"/>
              <a:gd name="T52" fmla="*/ 2147483647 w 5095"/>
              <a:gd name="T53" fmla="*/ 2147483647 h 3173"/>
              <a:gd name="T54" fmla="*/ 2147483647 w 5095"/>
              <a:gd name="T55" fmla="*/ 2147483647 h 3173"/>
              <a:gd name="T56" fmla="*/ 2147483647 w 5095"/>
              <a:gd name="T57" fmla="*/ 2147483647 h 3173"/>
              <a:gd name="T58" fmla="*/ 2147483647 w 5095"/>
              <a:gd name="T59" fmla="*/ 2147483647 h 3173"/>
              <a:gd name="T60" fmla="*/ 2147483647 w 5095"/>
              <a:gd name="T61" fmla="*/ 2147483647 h 3173"/>
              <a:gd name="T62" fmla="*/ 2147483647 w 5095"/>
              <a:gd name="T63" fmla="*/ 2147483647 h 3173"/>
              <a:gd name="T64" fmla="*/ 2147483647 w 5095"/>
              <a:gd name="T65" fmla="*/ 2147483647 h 3173"/>
              <a:gd name="T66" fmla="*/ 2147483647 w 5095"/>
              <a:gd name="T67" fmla="*/ 2147483647 h 3173"/>
              <a:gd name="T68" fmla="*/ 2147483647 w 5095"/>
              <a:gd name="T69" fmla="*/ 2147483647 h 317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095" h="3173">
                <a:moveTo>
                  <a:pt x="503" y="384"/>
                </a:moveTo>
                <a:cubicBezTo>
                  <a:pt x="539" y="366"/>
                  <a:pt x="555" y="349"/>
                  <a:pt x="594" y="339"/>
                </a:cubicBezTo>
                <a:cubicBezTo>
                  <a:pt x="678" y="288"/>
                  <a:pt x="774" y="270"/>
                  <a:pt x="869" y="247"/>
                </a:cubicBezTo>
                <a:cubicBezTo>
                  <a:pt x="936" y="231"/>
                  <a:pt x="995" y="199"/>
                  <a:pt x="1061" y="183"/>
                </a:cubicBezTo>
                <a:cubicBezTo>
                  <a:pt x="1073" y="177"/>
                  <a:pt x="1085" y="170"/>
                  <a:pt x="1097" y="165"/>
                </a:cubicBezTo>
                <a:cubicBezTo>
                  <a:pt x="1115" y="158"/>
                  <a:pt x="1152" y="147"/>
                  <a:pt x="1152" y="147"/>
                </a:cubicBezTo>
                <a:cubicBezTo>
                  <a:pt x="1202" y="109"/>
                  <a:pt x="1226" y="121"/>
                  <a:pt x="1280" y="101"/>
                </a:cubicBezTo>
                <a:cubicBezTo>
                  <a:pt x="1393" y="60"/>
                  <a:pt x="1431" y="48"/>
                  <a:pt x="1563" y="37"/>
                </a:cubicBezTo>
                <a:cubicBezTo>
                  <a:pt x="1624" y="25"/>
                  <a:pt x="1684" y="10"/>
                  <a:pt x="1746" y="0"/>
                </a:cubicBezTo>
                <a:cubicBezTo>
                  <a:pt x="2002" y="7"/>
                  <a:pt x="2258" y="9"/>
                  <a:pt x="2514" y="19"/>
                </a:cubicBezTo>
                <a:cubicBezTo>
                  <a:pt x="2566" y="21"/>
                  <a:pt x="2618" y="41"/>
                  <a:pt x="2670" y="46"/>
                </a:cubicBezTo>
                <a:cubicBezTo>
                  <a:pt x="2743" y="53"/>
                  <a:pt x="2948" y="61"/>
                  <a:pt x="3008" y="64"/>
                </a:cubicBezTo>
                <a:cubicBezTo>
                  <a:pt x="3157" y="86"/>
                  <a:pt x="3307" y="115"/>
                  <a:pt x="3456" y="128"/>
                </a:cubicBezTo>
                <a:cubicBezTo>
                  <a:pt x="3537" y="150"/>
                  <a:pt x="3608" y="151"/>
                  <a:pt x="3694" y="156"/>
                </a:cubicBezTo>
                <a:cubicBezTo>
                  <a:pt x="3812" y="180"/>
                  <a:pt x="3931" y="194"/>
                  <a:pt x="4050" y="211"/>
                </a:cubicBezTo>
                <a:cubicBezTo>
                  <a:pt x="4071" y="214"/>
                  <a:pt x="4093" y="216"/>
                  <a:pt x="4114" y="220"/>
                </a:cubicBezTo>
                <a:cubicBezTo>
                  <a:pt x="4145" y="225"/>
                  <a:pt x="4206" y="238"/>
                  <a:pt x="4206" y="238"/>
                </a:cubicBezTo>
                <a:cubicBezTo>
                  <a:pt x="4221" y="247"/>
                  <a:pt x="4235" y="259"/>
                  <a:pt x="4251" y="266"/>
                </a:cubicBezTo>
                <a:cubicBezTo>
                  <a:pt x="4263" y="271"/>
                  <a:pt x="4277" y="269"/>
                  <a:pt x="4288" y="275"/>
                </a:cubicBezTo>
                <a:cubicBezTo>
                  <a:pt x="4299" y="281"/>
                  <a:pt x="4305" y="294"/>
                  <a:pt x="4315" y="302"/>
                </a:cubicBezTo>
                <a:cubicBezTo>
                  <a:pt x="4362" y="340"/>
                  <a:pt x="4410" y="379"/>
                  <a:pt x="4462" y="412"/>
                </a:cubicBezTo>
                <a:cubicBezTo>
                  <a:pt x="4507" y="479"/>
                  <a:pt x="4450" y="401"/>
                  <a:pt x="4507" y="458"/>
                </a:cubicBezTo>
                <a:cubicBezTo>
                  <a:pt x="4544" y="495"/>
                  <a:pt x="4567" y="532"/>
                  <a:pt x="4617" y="549"/>
                </a:cubicBezTo>
                <a:cubicBezTo>
                  <a:pt x="4688" y="620"/>
                  <a:pt x="4652" y="604"/>
                  <a:pt x="4709" y="622"/>
                </a:cubicBezTo>
                <a:cubicBezTo>
                  <a:pt x="4727" y="634"/>
                  <a:pt x="4750" y="641"/>
                  <a:pt x="4763" y="659"/>
                </a:cubicBezTo>
                <a:cubicBezTo>
                  <a:pt x="4769" y="668"/>
                  <a:pt x="4773" y="679"/>
                  <a:pt x="4782" y="686"/>
                </a:cubicBezTo>
                <a:cubicBezTo>
                  <a:pt x="4789" y="692"/>
                  <a:pt x="4800" y="692"/>
                  <a:pt x="4809" y="695"/>
                </a:cubicBezTo>
                <a:cubicBezTo>
                  <a:pt x="4847" y="733"/>
                  <a:pt x="4888" y="770"/>
                  <a:pt x="4919" y="814"/>
                </a:cubicBezTo>
                <a:cubicBezTo>
                  <a:pt x="4932" y="832"/>
                  <a:pt x="4943" y="851"/>
                  <a:pt x="4955" y="869"/>
                </a:cubicBezTo>
                <a:cubicBezTo>
                  <a:pt x="4961" y="878"/>
                  <a:pt x="4974" y="896"/>
                  <a:pt x="4974" y="896"/>
                </a:cubicBezTo>
                <a:cubicBezTo>
                  <a:pt x="4998" y="997"/>
                  <a:pt x="4989" y="945"/>
                  <a:pt x="5001" y="1052"/>
                </a:cubicBezTo>
                <a:cubicBezTo>
                  <a:pt x="5007" y="1244"/>
                  <a:pt x="5020" y="1402"/>
                  <a:pt x="5029" y="1591"/>
                </a:cubicBezTo>
                <a:cubicBezTo>
                  <a:pt x="5023" y="1883"/>
                  <a:pt x="5095" y="2165"/>
                  <a:pt x="4882" y="2378"/>
                </a:cubicBezTo>
                <a:cubicBezTo>
                  <a:pt x="4862" y="2437"/>
                  <a:pt x="4889" y="2369"/>
                  <a:pt x="4837" y="2442"/>
                </a:cubicBezTo>
                <a:cubicBezTo>
                  <a:pt x="4831" y="2450"/>
                  <a:pt x="4832" y="2461"/>
                  <a:pt x="4827" y="2469"/>
                </a:cubicBezTo>
                <a:cubicBezTo>
                  <a:pt x="4809" y="2499"/>
                  <a:pt x="4797" y="2509"/>
                  <a:pt x="4773" y="2533"/>
                </a:cubicBezTo>
                <a:cubicBezTo>
                  <a:pt x="4757" y="2577"/>
                  <a:pt x="4718" y="2615"/>
                  <a:pt x="4690" y="2652"/>
                </a:cubicBezTo>
                <a:cubicBezTo>
                  <a:pt x="4662" y="2689"/>
                  <a:pt x="4645" y="2728"/>
                  <a:pt x="4599" y="2743"/>
                </a:cubicBezTo>
                <a:cubicBezTo>
                  <a:pt x="4564" y="2797"/>
                  <a:pt x="4604" y="2750"/>
                  <a:pt x="4535" y="2780"/>
                </a:cubicBezTo>
                <a:cubicBezTo>
                  <a:pt x="4521" y="2786"/>
                  <a:pt x="4512" y="2800"/>
                  <a:pt x="4498" y="2807"/>
                </a:cubicBezTo>
                <a:cubicBezTo>
                  <a:pt x="4492" y="2810"/>
                  <a:pt x="4417" y="2826"/>
                  <a:pt x="4416" y="2826"/>
                </a:cubicBezTo>
                <a:cubicBezTo>
                  <a:pt x="4371" y="2838"/>
                  <a:pt x="4335" y="2854"/>
                  <a:pt x="4288" y="2862"/>
                </a:cubicBezTo>
                <a:cubicBezTo>
                  <a:pt x="4237" y="2900"/>
                  <a:pt x="4184" y="2914"/>
                  <a:pt x="4123" y="2926"/>
                </a:cubicBezTo>
                <a:cubicBezTo>
                  <a:pt x="4053" y="2972"/>
                  <a:pt x="3963" y="2985"/>
                  <a:pt x="3886" y="3018"/>
                </a:cubicBezTo>
                <a:cubicBezTo>
                  <a:pt x="3845" y="3057"/>
                  <a:pt x="3783" y="3066"/>
                  <a:pt x="3730" y="3082"/>
                </a:cubicBezTo>
                <a:cubicBezTo>
                  <a:pt x="3685" y="3095"/>
                  <a:pt x="3647" y="3122"/>
                  <a:pt x="3602" y="3136"/>
                </a:cubicBezTo>
                <a:cubicBezTo>
                  <a:pt x="3529" y="3158"/>
                  <a:pt x="3449" y="3165"/>
                  <a:pt x="3374" y="3173"/>
                </a:cubicBezTo>
                <a:cubicBezTo>
                  <a:pt x="2242" y="3158"/>
                  <a:pt x="2365" y="3171"/>
                  <a:pt x="1701" y="3109"/>
                </a:cubicBezTo>
                <a:cubicBezTo>
                  <a:pt x="1445" y="3059"/>
                  <a:pt x="1186" y="3044"/>
                  <a:pt x="933" y="2981"/>
                </a:cubicBezTo>
                <a:cubicBezTo>
                  <a:pt x="909" y="2947"/>
                  <a:pt x="872" y="2930"/>
                  <a:pt x="832" y="2917"/>
                </a:cubicBezTo>
                <a:cubicBezTo>
                  <a:pt x="778" y="2842"/>
                  <a:pt x="703" y="2804"/>
                  <a:pt x="631" y="2752"/>
                </a:cubicBezTo>
                <a:cubicBezTo>
                  <a:pt x="559" y="2700"/>
                  <a:pt x="530" y="2657"/>
                  <a:pt x="439" y="2634"/>
                </a:cubicBezTo>
                <a:cubicBezTo>
                  <a:pt x="408" y="2601"/>
                  <a:pt x="429" y="2618"/>
                  <a:pt x="366" y="2597"/>
                </a:cubicBezTo>
                <a:cubicBezTo>
                  <a:pt x="332" y="2586"/>
                  <a:pt x="308" y="2562"/>
                  <a:pt x="274" y="2551"/>
                </a:cubicBezTo>
                <a:cubicBezTo>
                  <a:pt x="227" y="2504"/>
                  <a:pt x="198" y="2489"/>
                  <a:pt x="146" y="2451"/>
                </a:cubicBezTo>
                <a:cubicBezTo>
                  <a:pt x="100" y="2357"/>
                  <a:pt x="69" y="2262"/>
                  <a:pt x="46" y="2158"/>
                </a:cubicBezTo>
                <a:cubicBezTo>
                  <a:pt x="37" y="2067"/>
                  <a:pt x="28" y="1971"/>
                  <a:pt x="0" y="1884"/>
                </a:cubicBezTo>
                <a:cubicBezTo>
                  <a:pt x="3" y="1793"/>
                  <a:pt x="4" y="1701"/>
                  <a:pt x="9" y="1610"/>
                </a:cubicBezTo>
                <a:cubicBezTo>
                  <a:pt x="10" y="1597"/>
                  <a:pt x="16" y="1586"/>
                  <a:pt x="18" y="1573"/>
                </a:cubicBezTo>
                <a:cubicBezTo>
                  <a:pt x="22" y="1549"/>
                  <a:pt x="22" y="1524"/>
                  <a:pt x="27" y="1500"/>
                </a:cubicBezTo>
                <a:cubicBezTo>
                  <a:pt x="31" y="1481"/>
                  <a:pt x="40" y="1463"/>
                  <a:pt x="46" y="1445"/>
                </a:cubicBezTo>
                <a:cubicBezTo>
                  <a:pt x="49" y="1436"/>
                  <a:pt x="55" y="1418"/>
                  <a:pt x="55" y="1418"/>
                </a:cubicBezTo>
                <a:cubicBezTo>
                  <a:pt x="67" y="1319"/>
                  <a:pt x="76" y="1347"/>
                  <a:pt x="110" y="1262"/>
                </a:cubicBezTo>
                <a:cubicBezTo>
                  <a:pt x="129" y="1215"/>
                  <a:pt x="137" y="1133"/>
                  <a:pt x="174" y="1098"/>
                </a:cubicBezTo>
                <a:cubicBezTo>
                  <a:pt x="197" y="1026"/>
                  <a:pt x="161" y="1127"/>
                  <a:pt x="219" y="1024"/>
                </a:cubicBezTo>
                <a:cubicBezTo>
                  <a:pt x="236" y="994"/>
                  <a:pt x="236" y="963"/>
                  <a:pt x="256" y="933"/>
                </a:cubicBezTo>
                <a:cubicBezTo>
                  <a:pt x="282" y="828"/>
                  <a:pt x="328" y="728"/>
                  <a:pt x="375" y="631"/>
                </a:cubicBezTo>
                <a:cubicBezTo>
                  <a:pt x="382" y="579"/>
                  <a:pt x="395" y="542"/>
                  <a:pt x="411" y="494"/>
                </a:cubicBezTo>
                <a:cubicBezTo>
                  <a:pt x="411" y="490"/>
                  <a:pt x="389" y="350"/>
                  <a:pt x="457" y="357"/>
                </a:cubicBezTo>
                <a:cubicBezTo>
                  <a:pt x="475" y="359"/>
                  <a:pt x="488" y="375"/>
                  <a:pt x="503" y="384"/>
                </a:cubicBezTo>
                <a:close/>
              </a:path>
            </a:pathLst>
          </a:custGeom>
          <a:gradFill rotWithShape="1">
            <a:gsLst>
              <a:gs pos="0">
                <a:srgbClr val="CCCC00"/>
              </a:gs>
              <a:gs pos="100000">
                <a:schemeClr val="bg1"/>
              </a:gs>
            </a:gsLst>
            <a:lin ang="18900000" scaled="1"/>
          </a:gra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1908175" y="1125538"/>
            <a:ext cx="487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括号不能省略。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03350" y="2349500"/>
            <a:ext cx="609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 (x+y)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不能写成</a:t>
            </a:r>
            <a:r>
              <a:rPr lang="zh-CN" altLang="zh-CN" sz="2800">
                <a:solidFill>
                  <a:srgbClr val="000000"/>
                </a:solidFill>
                <a:ea typeface="宋体" pitchFamily="2" charset="-122"/>
              </a:rPr>
              <a:t>: (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int)x+y</a:t>
            </a:r>
            <a:endParaRPr lang="en-US" altLang="zh-CN" sz="280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268538" y="1628775"/>
            <a:ext cx="49212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否则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intx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会理解为变量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intx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2339975" y="2924175"/>
            <a:ext cx="44005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只会将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转成整型.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95288" y="0"/>
            <a:ext cx="1512887" cy="1341438"/>
          </a:xfrm>
          <a:prstGeom prst="irregularSeal1">
            <a:avLst/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</a:rPr>
              <a:t>注意</a:t>
            </a:r>
            <a:endParaRPr lang="zh-CN" altLang="en-US">
              <a:ea typeface="隶书" pitchFamily="49" charset="-122"/>
            </a:endParaRPr>
          </a:p>
        </p:txBody>
      </p:sp>
      <p:pic>
        <p:nvPicPr>
          <p:cNvPr id="107528" name="Picture 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412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0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923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1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734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1187450" y="3357563"/>
            <a:ext cx="72771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转换后的类型数据由系统分配一个中间变量存放，而原变量类型不变。</a:t>
            </a:r>
          </a:p>
        </p:txBody>
      </p:sp>
      <p:sp>
        <p:nvSpPr>
          <p:cNvPr id="107532" name="Rectangle 13"/>
          <p:cNvSpPr>
            <a:spLocks noChangeArrowheads="1"/>
          </p:cNvSpPr>
          <p:nvPr/>
        </p:nvSpPr>
        <p:spPr bwMode="auto">
          <a:xfrm>
            <a:off x="2268538" y="4581525"/>
            <a:ext cx="34353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x;</a:t>
            </a:r>
          </a:p>
        </p:txBody>
      </p:sp>
      <p:sp>
        <p:nvSpPr>
          <p:cNvPr id="107533" name="Rectangle 14"/>
          <p:cNvSpPr>
            <a:spLocks noChangeArrowheads="1"/>
          </p:cNvSpPr>
          <p:nvPr/>
        </p:nvSpPr>
        <p:spPr bwMode="auto">
          <a:xfrm>
            <a:off x="4427538" y="4652963"/>
            <a:ext cx="2714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(int)x;</a:t>
            </a:r>
          </a:p>
        </p:txBody>
      </p:sp>
      <p:sp>
        <p:nvSpPr>
          <p:cNvPr id="107534" name="Rectangle 15"/>
          <p:cNvSpPr>
            <a:spLocks noChangeArrowheads="1"/>
          </p:cNvSpPr>
          <p:nvPr/>
        </p:nvSpPr>
        <p:spPr bwMode="auto">
          <a:xfrm>
            <a:off x="2084626" y="5138738"/>
            <a:ext cx="6647974" cy="101566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本身仍为实型,而(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)x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由一个中间变量(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整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数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)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存放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的整数部分。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74295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 &lt;stdio.h&gt;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47850" y="1304925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47850" y="18684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int a=15, b=20, c;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190750" y="24320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x=16.82, y=2.74, z;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90750" y="29956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z=(float)(a+b);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90750" y="355917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c=(int)(x+y);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190750" y="4122738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printf("z=%f, c=%d", z, c);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85950" y="468630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z=35.000000, c=19</a:t>
            </a:r>
          </a:p>
        </p:txBody>
      </p:sp>
      <p:pic>
        <p:nvPicPr>
          <p:cNvPr id="108555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6" name="AutoShape 27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25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语言允许双精度、单精度、整型及字符数据之间混合运算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10+'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a'+1.5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–8765.1234  'b'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是允许的。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1" name="Text Box 20"/>
          <p:cNvSpPr txBox="1">
            <a:spLocks noChangeArrowheads="1"/>
          </p:cNvSpPr>
          <p:nvPr/>
        </p:nvSpPr>
        <p:spPr bwMode="auto">
          <a:xfrm>
            <a:off x="611188" y="836613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系统自动转换</a:t>
            </a:r>
          </a:p>
        </p:txBody>
      </p:sp>
      <p:pic>
        <p:nvPicPr>
          <p:cNvPr id="109572" name="Picture 21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22"/>
          <p:cNvSpPr>
            <a:spLocks noChangeArrowheads="1"/>
          </p:cNvSpPr>
          <p:nvPr/>
        </p:nvSpPr>
        <p:spPr bwMode="auto">
          <a:xfrm>
            <a:off x="450328" y="4054733"/>
            <a:ext cx="8298135" cy="2247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u="sng" dirty="0">
                <a:solidFill>
                  <a:srgbClr val="A50021"/>
                </a:solidFill>
                <a:ea typeface="隶书" pitchFamily="49" charset="-122"/>
              </a:rPr>
              <a:t> </a:t>
            </a:r>
            <a:r>
              <a:rPr lang="zh-CN" altLang="en-US" sz="2800" b="1" u="sng" dirty="0" smtClean="0">
                <a:solidFill>
                  <a:srgbClr val="A50021"/>
                </a:solidFill>
              </a:rPr>
              <a:t>运算规则 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先转换成同一类型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</a:rPr>
              <a:t>转换规则：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不同类型的两个操作数，“向上”转换为同一类型，转换结果必定是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种基本类型：</a:t>
            </a:r>
            <a:r>
              <a:rPr lang="en-US" altLang="zh-CN" sz="2800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478088" y="533400"/>
            <a:ext cx="2381250" cy="4333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float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719263" y="1219200"/>
            <a:ext cx="546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高低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478088" y="1219200"/>
            <a:ext cx="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484563" y="1054100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365500" y="1450975"/>
            <a:ext cx="815975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long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590925" y="207486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135313" y="2371725"/>
            <a:ext cx="1466850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unsigned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3608388" y="3013075"/>
            <a:ext cx="3984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730500" y="3297238"/>
            <a:ext cx="2587625" cy="51911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int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char, short</a:t>
            </a:r>
          </a:p>
        </p:txBody>
      </p:sp>
      <p:sp>
        <p:nvSpPr>
          <p:cNvPr id="110603" name="AutoShape 29"/>
          <p:cNvSpPr>
            <a:spLocks noChangeArrowheads="1"/>
          </p:cNvSpPr>
          <p:nvPr/>
        </p:nvSpPr>
        <p:spPr bwMode="auto">
          <a:xfrm>
            <a:off x="468313" y="404813"/>
            <a:ext cx="1585912" cy="515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转换方法</a:t>
            </a:r>
          </a:p>
        </p:txBody>
      </p:sp>
      <p:sp>
        <p:nvSpPr>
          <p:cNvPr id="203806" name="AutoShape 30"/>
          <p:cNvSpPr>
            <a:spLocks noChangeArrowheads="1"/>
          </p:cNvSpPr>
          <p:nvPr/>
        </p:nvSpPr>
        <p:spPr bwMode="auto">
          <a:xfrm>
            <a:off x="0" y="3573463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  <p:grpSp>
        <p:nvGrpSpPr>
          <p:cNvPr id="103438" name="组合 1"/>
          <p:cNvGrpSpPr>
            <a:grpSpLocks/>
          </p:cNvGrpSpPr>
          <p:nvPr/>
        </p:nvGrpSpPr>
        <p:grpSpPr bwMode="auto">
          <a:xfrm>
            <a:off x="611188" y="4211638"/>
            <a:ext cx="8458200" cy="2097087"/>
            <a:chOff x="685800" y="4211638"/>
            <a:chExt cx="8458200" cy="2097087"/>
          </a:xfrm>
        </p:grpSpPr>
        <p:sp>
          <p:nvSpPr>
            <p:cNvPr id="110606" name="AutoShape 32"/>
            <p:cNvSpPr>
              <a:spLocks noChangeArrowheads="1"/>
            </p:cNvSpPr>
            <p:nvPr/>
          </p:nvSpPr>
          <p:spPr bwMode="auto">
            <a:xfrm>
              <a:off x="827088" y="4292600"/>
              <a:ext cx="8316912" cy="2016125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7" name="Text Box 5"/>
            <p:cNvSpPr txBox="1">
              <a:spLocks noChangeArrowheads="1"/>
            </p:cNvSpPr>
            <p:nvPr/>
          </p:nvSpPr>
          <p:spPr bwMode="auto">
            <a:xfrm>
              <a:off x="685800" y="4211638"/>
              <a:ext cx="8001000" cy="122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表示必定转换。如‘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a’ +‘ b’,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先转换为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结果为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2976563" y="4992688"/>
              <a:ext cx="5006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即: 既使是同一种类型也按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转换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pic>
          <p:nvPicPr>
            <p:cNvPr id="110609" name="Picture 33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437063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0" name="Text Box 34"/>
            <p:cNvSpPr txBox="1">
              <a:spLocks noChangeArrowheads="1"/>
            </p:cNvSpPr>
            <p:nvPr/>
          </p:nvSpPr>
          <p:spPr bwMode="auto">
            <a:xfrm>
              <a:off x="755650" y="5445125"/>
              <a:ext cx="8388350" cy="61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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: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表示低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高型数据运算时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均先转换为高型</a:t>
              </a:r>
            </a:p>
          </p:txBody>
        </p:sp>
        <p:pic>
          <p:nvPicPr>
            <p:cNvPr id="110611" name="Picture 35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589588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3401" y="826527"/>
            <a:ext cx="3351088" cy="29625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不同类型的两个操作数，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“向上”转换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成同一类型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转换的结果一定是三种数据类型：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utoUpdateAnimBg="0"/>
      <p:bldP spid="203780" grpId="0" animBg="1"/>
      <p:bldP spid="203783" grpId="0" autoUpdateAnimBg="0"/>
      <p:bldP spid="203784" grpId="0" animBg="1" autoUpdateAnimBg="0"/>
      <p:bldP spid="203785" grpId="0" autoUpdateAnimBg="0"/>
      <p:bldP spid="203786" grpId="0" animBg="1" autoUpdateAnimBg="0"/>
      <p:bldP spid="203787" grpId="0" autoUpdateAnimBg="0"/>
      <p:bldP spid="203788" grpId="0" animBg="1" autoUpdateAnimBg="0"/>
      <p:bldP spid="203806" grpId="0" animBg="1"/>
      <p:bldP spid="2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3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667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类型转换举例：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83159"/>
            <a:ext cx="792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float f; double d; result float;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788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9139</TotalTime>
  <Words>10693</Words>
  <Application>Microsoft Office PowerPoint</Application>
  <PresentationFormat>全屏显示(4:3)</PresentationFormat>
  <Paragraphs>1584</Paragraphs>
  <Slides>112</Slides>
  <Notes>41</Notes>
  <HiddenSlides>4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112</vt:i4>
      </vt:variant>
    </vt:vector>
  </HeadingPairs>
  <TitlesOfParts>
    <vt:vector size="116" baseType="lpstr">
      <vt:lpstr>Office 主题​​</vt:lpstr>
      <vt:lpstr>位图图像</vt:lpstr>
      <vt:lpstr>Equation</vt:lpstr>
      <vt:lpstr>剪辑</vt:lpstr>
      <vt:lpstr>第2章 C的基本数据类型及运算</vt:lpstr>
      <vt:lpstr>第2章 C语言的基本数据类型及运算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实型常量的舍入误差 </vt:lpstr>
      <vt:lpstr>实型常量的舍入误差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566</cp:revision>
  <dcterms:created xsi:type="dcterms:W3CDTF">2003-07-10T12:25:36Z</dcterms:created>
  <dcterms:modified xsi:type="dcterms:W3CDTF">2015-11-29T03:33:21Z</dcterms:modified>
</cp:coreProperties>
</file>