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  <p:sldMasterId id="2147483727" r:id="rId2"/>
    <p:sldMasterId id="2147483739" r:id="rId3"/>
    <p:sldMasterId id="2147483751" r:id="rId4"/>
    <p:sldMasterId id="2147483763" r:id="rId5"/>
    <p:sldMasterId id="2147483775" r:id="rId6"/>
    <p:sldMasterId id="2147483787" r:id="rId7"/>
    <p:sldMasterId id="2147483799" r:id="rId8"/>
    <p:sldMasterId id="2147483811" r:id="rId9"/>
    <p:sldMasterId id="2147483823" r:id="rId10"/>
    <p:sldMasterId id="2147483835" r:id="rId11"/>
  </p:sldMasterIdLst>
  <p:notesMasterIdLst>
    <p:notesMasterId r:id="rId43"/>
  </p:notesMasterIdLst>
  <p:sldIdLst>
    <p:sldId id="583" r:id="rId12"/>
    <p:sldId id="582" r:id="rId13"/>
    <p:sldId id="586" r:id="rId14"/>
    <p:sldId id="588" r:id="rId15"/>
    <p:sldId id="511" r:id="rId16"/>
    <p:sldId id="502" r:id="rId17"/>
    <p:sldId id="494" r:id="rId18"/>
    <p:sldId id="519" r:id="rId19"/>
    <p:sldId id="518" r:id="rId20"/>
    <p:sldId id="520" r:id="rId21"/>
    <p:sldId id="589" r:id="rId22"/>
    <p:sldId id="591" r:id="rId23"/>
    <p:sldId id="532" r:id="rId24"/>
    <p:sldId id="597" r:id="rId25"/>
    <p:sldId id="546" r:id="rId26"/>
    <p:sldId id="592" r:id="rId27"/>
    <p:sldId id="595" r:id="rId28"/>
    <p:sldId id="596" r:id="rId29"/>
    <p:sldId id="579" r:id="rId30"/>
    <p:sldId id="573" r:id="rId31"/>
    <p:sldId id="602" r:id="rId32"/>
    <p:sldId id="575" r:id="rId33"/>
    <p:sldId id="585" r:id="rId34"/>
    <p:sldId id="603" r:id="rId35"/>
    <p:sldId id="593" r:id="rId36"/>
    <p:sldId id="598" r:id="rId37"/>
    <p:sldId id="599" r:id="rId38"/>
    <p:sldId id="600" r:id="rId39"/>
    <p:sldId id="601" r:id="rId40"/>
    <p:sldId id="557" r:id="rId41"/>
    <p:sldId id="563" r:id="rId4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66FF3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07" autoAdjust="0"/>
  </p:normalViewPr>
  <p:slideViewPr>
    <p:cSldViewPr>
      <p:cViewPr varScale="1">
        <p:scale>
          <a:sx n="58" d="100"/>
          <a:sy n="58" d="100"/>
        </p:scale>
        <p:origin x="-1158" y="-84"/>
      </p:cViewPr>
      <p:guideLst>
        <p:guide orient="horz" pos="2250"/>
        <p:guide pos="29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701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ea typeface="楷体_GB2312" pitchFamily="1" charset="-122"/>
              </a:defRPr>
            </a:lvl1pPr>
          </a:lstStyle>
          <a:p>
            <a:fld id="{40066AA2-E23C-4269-B590-CB184A212733}" type="slidenum">
              <a:rPr lang="zh-CN" altLang="en-US"/>
              <a:pPr/>
              <a:t>‹#›</a:t>
            </a:fld>
            <a:endParaRPr lang="en-US" sz="12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445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49120.htm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baidu.com/subview/38877/12246229.htm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dev</a:t>
            </a:r>
            <a:r>
              <a:rPr lang="en-US" altLang="zh-CN" dirty="0" smtClean="0"/>
              <a:t>-C++ </a:t>
            </a:r>
            <a:r>
              <a:rPr lang="zh-CN" altLang="en-US" dirty="0" smtClean="0"/>
              <a:t>认为</a:t>
            </a:r>
            <a:r>
              <a:rPr lang="en-US" altLang="zh-CN" dirty="0" smtClean="0"/>
              <a:t>2i</a:t>
            </a:r>
            <a:r>
              <a:rPr lang="zh-CN" altLang="en-US" dirty="0" smtClean="0"/>
              <a:t>是合法的，不知为何？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66AA2-E23C-4269-B590-CB184A212733}" type="slidenum">
              <a:rPr lang="zh-CN" altLang="en-US" smtClean="0"/>
              <a:pPr/>
              <a:t>3</a:t>
            </a:fld>
            <a:endParaRPr lang="en-US" sz="12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729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指针变量可以同其它变量一样作为数组的元素，由指针变量组成的数组称为指针数组，组成数组的每个元素都是相同类型的指针。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注意：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*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［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］不同于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(*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［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］，后者说明 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是一个指向有 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型元素的数组的指针。因为［］的优先级高于*，所以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*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［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］的解释过程为：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是一个数组，它含有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个元素； 每个元素是一个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指针。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    　指针数组可以与其它同类型对象在一个说明语句中说明。例如：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　　</a:t>
            </a:r>
            <a:r>
              <a:rPr lang="en-US" altLang="zh-CN" dirty="0" smtClean="0"/>
              <a:t>char c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［</a:t>
            </a:r>
            <a:r>
              <a:rPr lang="en-US" altLang="zh-CN" dirty="0" smtClean="0"/>
              <a:t>5</a:t>
            </a:r>
            <a:r>
              <a:rPr lang="zh-CN" altLang="en-US" dirty="0" smtClean="0"/>
              <a:t>］；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　　</a:t>
            </a:r>
            <a:r>
              <a:rPr lang="en-US" altLang="zh-CN" dirty="0" smtClean="0"/>
              <a:t>float x</a:t>
            </a:r>
            <a:r>
              <a:rPr lang="zh-CN" altLang="en-US" dirty="0" smtClean="0"/>
              <a:t>，*</a:t>
            </a:r>
            <a:r>
              <a:rPr lang="en-US" altLang="zh-CN" dirty="0" err="1" smtClean="0"/>
              <a:t>px</a:t>
            </a:r>
            <a:r>
              <a:rPr lang="zh-CN" altLang="en-US" dirty="0" smtClean="0"/>
              <a:t>［</a:t>
            </a:r>
            <a:r>
              <a:rPr lang="en-US" altLang="zh-CN" dirty="0" smtClean="0"/>
              <a:t>5</a:t>
            </a:r>
            <a:r>
              <a:rPr lang="zh-CN" altLang="en-US" dirty="0" smtClean="0"/>
              <a:t>］；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c</a:t>
            </a:r>
            <a:r>
              <a:rPr lang="zh-CN" altLang="en-US" dirty="0" smtClean="0"/>
              <a:t>是一个字符变量； </a:t>
            </a:r>
            <a:r>
              <a:rPr lang="en-US" altLang="zh-CN" dirty="0" smtClean="0"/>
              <a:t>pc</a:t>
            </a:r>
            <a:r>
              <a:rPr lang="zh-CN" altLang="en-US" dirty="0" smtClean="0"/>
              <a:t>是一个字符指针；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是含有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个元素的指针数组，每个元素是一个字符指针。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变量； </a:t>
            </a:r>
            <a:r>
              <a:rPr lang="en-US" altLang="zh-CN" dirty="0" err="1" smtClean="0"/>
              <a:t>px</a:t>
            </a:r>
            <a:r>
              <a:rPr lang="zh-CN" altLang="en-US" dirty="0" smtClean="0"/>
              <a:t>是含有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个元素的指针数组，每个元素是一个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指针。</a:t>
            </a: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61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指针数组的主要用途是表示二维数组，尤其是表示字符串的数组。用指针数组表示二维数组的优点是：每一个字符串可以具有不同的长度。用指针数组表示字符串数组处理起来十分方便灵活。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en-US" altLang="zh-CN" dirty="0" smtClean="0"/>
              <a:t>char *name</a:t>
            </a:r>
            <a:r>
              <a:rPr lang="zh-CN" altLang="en-US" dirty="0" smtClean="0"/>
              <a:t>［］</a:t>
            </a:r>
            <a:r>
              <a:rPr lang="en-US" altLang="zh-CN" dirty="0" smtClean="0"/>
              <a:t>={ "CHINA"</a:t>
            </a:r>
            <a:r>
              <a:rPr lang="zh-CN" altLang="en-US" dirty="0" smtClean="0"/>
              <a:t>，</a:t>
            </a:r>
            <a:r>
              <a:rPr lang="en-US" altLang="zh-CN" dirty="0" smtClean="0"/>
              <a:t>"AMERICA"</a:t>
            </a:r>
            <a:r>
              <a:rPr lang="zh-CN" altLang="en-US" dirty="0" smtClean="0"/>
              <a:t>，</a:t>
            </a:r>
            <a:r>
              <a:rPr lang="en-US" altLang="zh-CN" dirty="0" smtClean="0"/>
              <a:t>"AUSTRALIA"</a:t>
            </a:r>
            <a:r>
              <a:rPr lang="zh-CN" altLang="en-US" dirty="0" smtClean="0"/>
              <a:t>，</a:t>
            </a:r>
            <a:r>
              <a:rPr lang="en-US" altLang="zh-CN" dirty="0" smtClean="0"/>
              <a:t>"FRANCE"</a:t>
            </a:r>
            <a:r>
              <a:rPr lang="zh-CN" altLang="en-US" dirty="0" smtClean="0"/>
              <a:t>，</a:t>
            </a:r>
            <a:r>
              <a:rPr lang="en-US" altLang="zh-CN" dirty="0" smtClean="0"/>
              <a:t>"GERMAN"}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char *p;</a:t>
            </a:r>
          </a:p>
          <a:p>
            <a:r>
              <a:rPr lang="en-US" altLang="zh-CN" dirty="0" smtClean="0"/>
              <a:t>name[0] =  "CHINA";</a:t>
            </a:r>
          </a:p>
          <a:p>
            <a:r>
              <a:rPr lang="en-US" altLang="zh-CN" dirty="0" smtClean="0"/>
              <a:t>name[1] = “AMERICA”;</a:t>
            </a:r>
          </a:p>
          <a:p>
            <a:r>
              <a:rPr lang="en-US" altLang="zh-CN" dirty="0" smtClean="0"/>
              <a:t>*p = name[0];</a:t>
            </a:r>
            <a:endParaRPr lang="zh-CN" altLang="en-US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72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+=</a:t>
            </a:r>
            <a:r>
              <a:rPr lang="zh-CN" altLang="en-US"/>
              <a:t>，</a:t>
            </a:r>
            <a:r>
              <a:rPr lang="en-US"/>
              <a:t>-=</a:t>
            </a:r>
            <a:r>
              <a:rPr lang="zh-CN" altLang="en-US"/>
              <a:t>，*</a:t>
            </a:r>
            <a:r>
              <a:rPr lang="en-US"/>
              <a:t>=</a:t>
            </a:r>
            <a:r>
              <a:rPr lang="zh-CN" altLang="en-US"/>
              <a:t>，</a:t>
            </a:r>
            <a:r>
              <a:rPr lang="en-US"/>
              <a:t>/=,x%=, &lt;&lt;=, &amp;=,|=  </a:t>
            </a:r>
            <a:r>
              <a:rPr lang="zh-CN" altLang="en-US"/>
              <a:t>优先级</a:t>
            </a:r>
            <a:r>
              <a:rPr lang="en-US"/>
              <a:t>14</a:t>
            </a:r>
            <a:r>
              <a:rPr lang="zh-CN" altLang="en-US"/>
              <a:t>，倒数第二，优先级低，自右向左</a:t>
            </a:r>
            <a:endParaRPr lang="en-US"/>
          </a:p>
          <a:p>
            <a:endParaRPr lang="en-US"/>
          </a:p>
          <a:p>
            <a:r>
              <a:rPr lang="en-US"/>
              <a:t>x*=y+8  </a:t>
            </a:r>
            <a:r>
              <a:rPr lang="en-US">
                <a:sym typeface="Wingdings" pitchFamily="2" charset="2"/>
              </a:rPr>
              <a:t> x *= (y+8)  x= x*(y=8)</a:t>
            </a:r>
            <a:endParaRPr lang="zh-CN" altLang="en-US"/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B0917F46-42CA-4A2D-B95B-4AEA6B0FAAEC}" type="slidenum">
              <a:rPr lang="en-US">
                <a:ea typeface="楷体_GB2312" pitchFamily="1" charset="-122"/>
              </a:rPr>
              <a:pPr algn="r">
                <a:spcBef>
                  <a:spcPct val="0"/>
                </a:spcBef>
              </a:pPr>
              <a:t>5</a:t>
            </a:fld>
            <a:endParaRPr lang="en-US">
              <a:ea typeface="楷体_GB2312" pitchFamily="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(‘*’);</a:t>
            </a:r>
          </a:p>
          <a:p>
            <a:pPr>
              <a:spcBef>
                <a:spcPct val="50000"/>
              </a:spcBef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而其它两个的库文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conio.h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且库文件必须被包含．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输入字符时，系统要等到输入回车符才认为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输入过程结束．然后系统会把输入的首个字符给变量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基本相同，不用等待回车，就接受输入的一个字符。不同的在于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不会自动回显字符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尤其用来实现不必要显示输入的情况，如密码输入等．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i; char 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回车换行符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,\n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回车换行符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,\n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13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,\r</a:t>
            </a: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遇到回车换行开始从这一行的第一个字符开始接收字符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'\n';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即可接收字符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'\r';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///////////////////////////////////////////////////////////////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())!= '\r') { 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回车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: '\r'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 used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有回显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回车：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'\r'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ch3_2_1()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("======ch3_2_1()\n");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'\r')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 used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键入字符存入缓冲区，遇回车开始读取缓冲区中的内容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ch3_2_2()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("======ch3_2_2()\n");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())!= '\n') { 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使用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'\n'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判断回车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("\'%d\'",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如果上句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while()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条件使用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'\r',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将会有一个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输出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============================================================================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char 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scanf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c”,&amp;c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  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回车键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(“c=%d\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49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，字符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’1’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ASCII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编码，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     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读取（消费）</a:t>
            </a:r>
            <a:r>
              <a:rPr lang="en-US" altLang="zh-CN" b="0" baseline="0" dirty="0" err="1" smtClean="0">
                <a:solidFill>
                  <a:srgbClr val="000000"/>
                </a:solidFill>
                <a:latin typeface="Times New Roman" pitchFamily="18" charset="0"/>
              </a:rPr>
              <a:t>scanf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留下的回车键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(“c=%d\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 10,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‘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\n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       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输入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1,</a:t>
            </a:r>
            <a:r>
              <a:rPr lang="zh-CN" altLang="en-US" b="0" baseline="0" dirty="0" smtClean="0">
                <a:solidFill>
                  <a:srgbClr val="000000"/>
                </a:solidFill>
                <a:latin typeface="Times New Roman" pitchFamily="18" charset="0"/>
              </a:rPr>
              <a:t>不用按回车键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(“c=%d\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n”,c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  //</a:t>
            </a:r>
            <a:r>
              <a:rPr lang="en-US" altLang="zh-CN" b="0" baseline="0" dirty="0" smtClean="0">
                <a:solidFill>
                  <a:srgbClr val="000000"/>
                </a:solidFill>
                <a:latin typeface="Times New Roman" pitchFamily="18" charset="0"/>
              </a:rPr>
              <a:t> 49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\n",'\n','\r'); // 10,13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5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</a:t>
            </a:r>
          </a:p>
          <a:p>
            <a:r>
              <a:rPr lang="en-US" altLang="zh-CN" dirty="0" smtClean="0"/>
              <a:t> * ch4,p87, 2. </a:t>
            </a:r>
            <a:r>
              <a:rPr lang="zh-CN" altLang="en-US" dirty="0" smtClean="0"/>
              <a:t>判断下列关系式或逻辑表达式的运算结果：</a:t>
            </a:r>
          </a:p>
          <a:p>
            <a:r>
              <a:rPr lang="zh-CN" altLang="en-US" dirty="0" smtClean="0"/>
              <a:t> * </a:t>
            </a:r>
            <a:r>
              <a:rPr lang="en-US" altLang="zh-CN" dirty="0" smtClean="0"/>
              <a:t>(1) 10 == 9+1</a:t>
            </a:r>
          </a:p>
          <a:p>
            <a:r>
              <a:rPr lang="en-US" altLang="zh-CN" dirty="0" smtClean="0"/>
              <a:t> * (2) 10 &amp;&amp; 8</a:t>
            </a:r>
          </a:p>
          <a:p>
            <a:r>
              <a:rPr lang="en-US" altLang="zh-CN" dirty="0" smtClean="0"/>
              <a:t> * (3) 6 || 0</a:t>
            </a:r>
          </a:p>
          <a:p>
            <a:r>
              <a:rPr lang="en-US" altLang="zh-CN" dirty="0" smtClean="0"/>
              <a:t> * (4) !(2+5)</a:t>
            </a:r>
          </a:p>
          <a:p>
            <a:r>
              <a:rPr lang="en-US" altLang="zh-CN" dirty="0" smtClean="0"/>
              <a:t> * (5) 0&amp;&amp;-3</a:t>
            </a:r>
          </a:p>
          <a:p>
            <a:r>
              <a:rPr lang="en-US" altLang="zh-CN" dirty="0" smtClean="0"/>
              <a:t> * (6)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x=15,y=10: x&gt;=9 &amp;&amp; y&lt;=x </a:t>
            </a:r>
          </a:p>
          <a:p>
            <a:r>
              <a:rPr lang="en-US" altLang="zh-CN" dirty="0" smtClean="0"/>
              <a:t> *************************************/</a:t>
            </a:r>
          </a:p>
          <a:p>
            <a:r>
              <a:rPr lang="en-US" altLang="zh-CN" dirty="0" smtClean="0"/>
              <a:t>void ch4_2()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("=========ch4_2()\n");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("(1) 10 == 9+1 [%d]\n",10 == 9+1);  // 1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("(2) 10 &amp;&amp; 8 [%d]\n",10 &amp;&amp; 8); // 1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("(3) 6 || 0 [%d]\n",6 || 0);   // 1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("(4) !(2+5) [%d]\n",!(2+5));   // 0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("(5) 0&amp;&amp;-3 [%d]\n",0&amp;&amp;-3);     // 0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x=15,y=10;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("(6)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x=15,y=10: x&gt;=9 &amp;&amp; y&lt;=x [%d]\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&gt;=9 &amp;&amp; y&lt;=x); // 1</a:t>
            </a:r>
          </a:p>
          <a:p>
            <a:r>
              <a:rPr lang="en-US" altLang="zh-CN" dirty="0" smtClean="0"/>
              <a:t>}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3. </a:t>
            </a:r>
            <a:r>
              <a:rPr lang="zh-CN" altLang="en-US" dirty="0" smtClean="0"/>
              <a:t>求下列各表达式的值。设</a:t>
            </a:r>
            <a:r>
              <a:rPr lang="en-US" altLang="zh-CN" dirty="0" smtClean="0"/>
              <a:t>a=3,b=4,c=5</a:t>
            </a:r>
          </a:p>
          <a:p>
            <a:r>
              <a:rPr lang="en-US" altLang="zh-CN" dirty="0" smtClean="0"/>
              <a:t> * (1)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&gt;c&amp;&amp;b==c</a:t>
            </a:r>
          </a:p>
          <a:p>
            <a:r>
              <a:rPr lang="en-US" altLang="zh-CN" dirty="0" smtClean="0"/>
              <a:t> * (2) a||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&amp;&amp;b-c</a:t>
            </a:r>
          </a:p>
          <a:p>
            <a:r>
              <a:rPr lang="en-US" altLang="zh-CN" dirty="0" smtClean="0"/>
              <a:t> * (3) !(x=a)&amp;&amp;(y=b)&amp;&amp;0</a:t>
            </a:r>
          </a:p>
          <a:p>
            <a:r>
              <a:rPr lang="en-US" altLang="zh-CN" dirty="0" smtClean="0"/>
              <a:t> * (4) !(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)+c-1&amp;&amp;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/2</a:t>
            </a:r>
          </a:p>
          <a:p>
            <a:r>
              <a:rPr lang="en-US" altLang="zh-CN" dirty="0" smtClean="0"/>
              <a:t> ********************************************/</a:t>
            </a:r>
          </a:p>
          <a:p>
            <a:r>
              <a:rPr lang="en-US" altLang="zh-CN" dirty="0" smtClean="0"/>
              <a:t>void ch4_3()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("=========ch4_3()\n");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a=3,b=4,c=5,x,y;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 (1)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&gt;c&amp;&amp;b==c [%d]\n",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&gt;c&amp;&amp;b==c);  // 0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 (2) a||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&amp;&amp;b-c [%d]\</a:t>
            </a:r>
            <a:r>
              <a:rPr lang="en-US" altLang="zh-CN" dirty="0" err="1" smtClean="0"/>
              <a:t>n",a</a:t>
            </a:r>
            <a:r>
              <a:rPr lang="en-US" altLang="zh-CN" dirty="0" smtClean="0"/>
              <a:t>||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&amp;&amp;b-c);  // 1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 (3) !(x=a)&amp;&amp;(y=b)&amp;&amp;0 [%d]\n",!(x=a)&amp;&amp;(y=b)&amp;&amp;0);   // 0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 (4) !(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)+c-1&amp;&amp;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/2 [%d]\n",!(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)+c-1&amp;&amp;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/2); // 1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5. </a:t>
            </a:r>
            <a:r>
              <a:rPr lang="zh-CN" altLang="en-US" dirty="0" smtClean="0"/>
              <a:t>编程求某数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的绝对值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********************************************/ </a:t>
            </a:r>
          </a:p>
          <a:p>
            <a:r>
              <a:rPr lang="en-US" altLang="zh-CN" dirty="0" smtClean="0"/>
              <a:t>void ch4_5()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("=========ch4_5()\n");</a:t>
            </a:r>
          </a:p>
          <a:p>
            <a:r>
              <a:rPr lang="en-US" altLang="zh-CN" dirty="0" smtClean="0"/>
              <a:t>    float x;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输入数值，求绝对值。</a:t>
            </a:r>
            <a:r>
              <a:rPr lang="en-US" altLang="zh-CN" dirty="0" smtClean="0"/>
              <a:t>Ctrl-Z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f",&amp;x</a:t>
            </a:r>
            <a:r>
              <a:rPr lang="en-US" altLang="zh-CN" dirty="0" smtClean="0"/>
              <a:t>) != EOF) {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("%f</a:t>
            </a:r>
            <a:r>
              <a:rPr lang="zh-CN" altLang="en-US" dirty="0" smtClean="0"/>
              <a:t>的绝对值是</a:t>
            </a:r>
            <a:r>
              <a:rPr lang="en-US" altLang="zh-CN" dirty="0" smtClean="0"/>
              <a:t>: %f\n",</a:t>
            </a:r>
            <a:r>
              <a:rPr lang="en-US" altLang="zh-CN" dirty="0" err="1" smtClean="0"/>
              <a:t>x,x</a:t>
            </a:r>
            <a:r>
              <a:rPr lang="en-US" altLang="zh-CN" dirty="0" smtClean="0"/>
              <a:t> &lt; 0.0 ? -x : x);</a:t>
            </a:r>
          </a:p>
          <a:p>
            <a:r>
              <a:rPr lang="en-US" altLang="zh-CN" dirty="0" smtClean="0"/>
              <a:t>    }  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6.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，由键盘输入，输出其中最大的数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********************************************/ </a:t>
            </a:r>
          </a:p>
          <a:p>
            <a:r>
              <a:rPr lang="en-US" altLang="zh-CN" dirty="0" smtClean="0"/>
              <a:t>void ch4_6()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("=========ch4_6()\n");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个整数，空格隔开，输出最大的数。</a:t>
            </a:r>
            <a:r>
              <a:rPr lang="en-US" altLang="zh-CN" dirty="0" smtClean="0"/>
              <a:t>Ctrl-Z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d%d%d</a:t>
            </a:r>
            <a:r>
              <a:rPr lang="en-US" altLang="zh-CN" dirty="0" smtClean="0"/>
              <a:t>",&amp;</a:t>
            </a:r>
            <a:r>
              <a:rPr lang="en-US" altLang="zh-CN" dirty="0" err="1" smtClean="0"/>
              <a:t>a,&amp;b,&amp;c</a:t>
            </a:r>
            <a:r>
              <a:rPr lang="en-US" altLang="zh-CN" dirty="0" smtClean="0"/>
              <a:t>) != EOF) {</a:t>
            </a:r>
          </a:p>
          <a:p>
            <a:r>
              <a:rPr lang="en-US" altLang="zh-CN" dirty="0" smtClean="0"/>
              <a:t>      max = a; </a:t>
            </a:r>
          </a:p>
          <a:p>
            <a:r>
              <a:rPr lang="en-US" altLang="zh-CN" dirty="0" smtClean="0"/>
              <a:t>      if (b &gt; max) max = b;</a:t>
            </a:r>
          </a:p>
          <a:p>
            <a:r>
              <a:rPr lang="en-US" altLang="zh-CN" dirty="0" smtClean="0"/>
              <a:t>      if (c &gt; max) max = c; 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}  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7. </a:t>
            </a:r>
            <a:r>
              <a:rPr lang="zh-CN" altLang="en-US" dirty="0" smtClean="0"/>
              <a:t>求一元二次方程</a:t>
            </a:r>
            <a:r>
              <a:rPr lang="en-US" altLang="zh-CN" dirty="0" smtClean="0"/>
              <a:t>a*x*</a:t>
            </a:r>
            <a:r>
              <a:rPr lang="en-US" altLang="zh-CN" dirty="0" err="1" smtClean="0"/>
              <a:t>x+b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x+c</a:t>
            </a:r>
            <a:r>
              <a:rPr lang="en-US" altLang="zh-CN" dirty="0" smtClean="0"/>
              <a:t>=0</a:t>
            </a:r>
            <a:r>
              <a:rPr lang="zh-CN" altLang="en-US" dirty="0" smtClean="0"/>
              <a:t>的根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其中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是任意实数。</a:t>
            </a:r>
          </a:p>
          <a:p>
            <a:r>
              <a:rPr lang="zh-CN" altLang="en-US" dirty="0" smtClean="0"/>
              <a:t> * 判别式</a:t>
            </a:r>
            <a:r>
              <a:rPr lang="en-US" altLang="zh-CN" dirty="0" smtClean="0"/>
              <a:t>d = b*b-4*a*c </a:t>
            </a:r>
          </a:p>
          <a:p>
            <a:r>
              <a:rPr lang="en-US" altLang="zh-CN" dirty="0" smtClean="0"/>
              <a:t> * </a:t>
            </a:r>
            <a:r>
              <a:rPr lang="zh-CN" altLang="en-US" dirty="0" smtClean="0"/>
              <a:t>当 </a:t>
            </a:r>
            <a:r>
              <a:rPr lang="en-US" altLang="zh-CN" dirty="0" smtClean="0"/>
              <a:t>d = 0</a:t>
            </a:r>
            <a:r>
              <a:rPr lang="zh-CN" altLang="en-US" dirty="0" smtClean="0"/>
              <a:t>时，方程有两个相等的实根：</a:t>
            </a:r>
          </a:p>
          <a:p>
            <a:r>
              <a:rPr lang="zh-CN" altLang="en-US" dirty="0" smtClean="0"/>
              <a:t> *   </a:t>
            </a:r>
            <a:r>
              <a:rPr lang="en-US" altLang="zh-CN" dirty="0" smtClean="0"/>
              <a:t>x1=x2=-b/(2*a) </a:t>
            </a:r>
          </a:p>
          <a:p>
            <a:r>
              <a:rPr lang="en-US" altLang="zh-CN" dirty="0" smtClean="0"/>
              <a:t> *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d &gt; 0</a:t>
            </a:r>
            <a:r>
              <a:rPr lang="zh-CN" altLang="en-US" dirty="0" smtClean="0"/>
              <a:t>时，方程有两个不相等的实根：</a:t>
            </a:r>
          </a:p>
          <a:p>
            <a:r>
              <a:rPr lang="zh-CN" altLang="en-US" dirty="0" smtClean="0"/>
              <a:t> *   </a:t>
            </a:r>
            <a:r>
              <a:rPr lang="en-US" altLang="zh-CN" dirty="0" smtClean="0"/>
              <a:t>x1=(-</a:t>
            </a:r>
            <a:r>
              <a:rPr lang="en-US" altLang="zh-CN" dirty="0" err="1" smtClean="0"/>
              <a:t>b+sqrt</a:t>
            </a:r>
            <a:r>
              <a:rPr lang="en-US" altLang="zh-CN" dirty="0" smtClean="0"/>
              <a:t>(d))/(2*a) </a:t>
            </a:r>
          </a:p>
          <a:p>
            <a:r>
              <a:rPr lang="en-US" altLang="zh-CN" dirty="0" smtClean="0"/>
              <a:t> *   x2=(-b-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(d))/(2*a)  </a:t>
            </a:r>
          </a:p>
          <a:p>
            <a:r>
              <a:rPr lang="en-US" altLang="zh-CN" dirty="0" smtClean="0"/>
              <a:t> *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d &lt; 0</a:t>
            </a:r>
            <a:r>
              <a:rPr lang="zh-CN" altLang="en-US" dirty="0" smtClean="0"/>
              <a:t>时，方程有两个虚根： </a:t>
            </a:r>
          </a:p>
          <a:p>
            <a:r>
              <a:rPr lang="zh-CN" altLang="en-US" dirty="0" smtClean="0"/>
              <a:t> *   </a:t>
            </a:r>
            <a:r>
              <a:rPr lang="en-US" altLang="zh-CN" dirty="0" smtClean="0"/>
              <a:t>x1=</a:t>
            </a:r>
            <a:r>
              <a:rPr lang="en-US" altLang="zh-CN" dirty="0" err="1" smtClean="0"/>
              <a:t>jp+ipi</a:t>
            </a:r>
            <a:r>
              <a:rPr lang="en-US" altLang="zh-CN" dirty="0" smtClean="0"/>
              <a:t>           x2=</a:t>
            </a:r>
            <a:r>
              <a:rPr lang="en-US" altLang="zh-CN" dirty="0" err="1" smtClean="0"/>
              <a:t>jp-ipi</a:t>
            </a:r>
            <a:endParaRPr lang="en-US" altLang="zh-CN" dirty="0" smtClean="0"/>
          </a:p>
          <a:p>
            <a:r>
              <a:rPr lang="en-US" altLang="zh-CN" dirty="0" smtClean="0"/>
              <a:t> *   </a:t>
            </a:r>
            <a:r>
              <a:rPr lang="zh-CN" altLang="en-US" dirty="0" smtClean="0"/>
              <a:t>实部 </a:t>
            </a:r>
            <a:r>
              <a:rPr lang="en-US" altLang="zh-CN" dirty="0" err="1" smtClean="0"/>
              <a:t>jp</a:t>
            </a:r>
            <a:r>
              <a:rPr lang="en-US" altLang="zh-CN" dirty="0" smtClean="0"/>
              <a:t>=-b/(2*a)      </a:t>
            </a:r>
            <a:r>
              <a:rPr lang="zh-CN" altLang="en-US" dirty="0" smtClean="0"/>
              <a:t>虚部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(-d)/(2*a)</a:t>
            </a:r>
          </a:p>
          <a:p>
            <a:r>
              <a:rPr lang="en-US" altLang="zh-CN" dirty="0" smtClean="0"/>
              <a:t> ********************************************/ </a:t>
            </a:r>
          </a:p>
          <a:p>
            <a:r>
              <a:rPr lang="en-US" altLang="zh-CN" dirty="0" smtClean="0"/>
              <a:t>void ch4_7()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("=========ch4_7()\n");</a:t>
            </a:r>
          </a:p>
          <a:p>
            <a:r>
              <a:rPr lang="en-US" altLang="zh-CN" dirty="0" smtClean="0"/>
              <a:t>     float a,b,c,d,x1,x2,jp,ip;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输入一元二次方程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个系数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，空格隔开。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f%f%f</a:t>
            </a:r>
            <a:r>
              <a:rPr lang="en-US" altLang="zh-CN" dirty="0" smtClean="0"/>
              <a:t>",&amp;</a:t>
            </a:r>
            <a:r>
              <a:rPr lang="en-US" altLang="zh-CN" dirty="0" err="1" smtClean="0"/>
              <a:t>a,&amp;b,&amp;c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d=b*b-4*a*c;</a:t>
            </a:r>
          </a:p>
          <a:p>
            <a:r>
              <a:rPr lang="en-US" altLang="zh-CN" dirty="0" smtClean="0"/>
              <a:t>     if (d == 0.0)       /* </a:t>
            </a:r>
            <a:r>
              <a:rPr lang="zh-CN" altLang="en-US" dirty="0" smtClean="0"/>
              <a:t>相等的实根 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 { 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("The equation has two equal roots:\n");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("x1=x2=%8.4f\n",-b/(2*a)); 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else if (d &gt; 0.0)  /* </a:t>
            </a:r>
            <a:r>
              <a:rPr lang="zh-CN" altLang="en-US" dirty="0" smtClean="0"/>
              <a:t>不相等的实根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 { </a:t>
            </a:r>
          </a:p>
          <a:p>
            <a:r>
              <a:rPr lang="en-US" altLang="zh-CN" dirty="0" smtClean="0"/>
              <a:t>        x1=(-</a:t>
            </a:r>
            <a:r>
              <a:rPr lang="en-US" altLang="zh-CN" dirty="0" err="1" smtClean="0"/>
              <a:t>b+sqrt</a:t>
            </a:r>
            <a:r>
              <a:rPr lang="en-US" altLang="zh-CN" dirty="0" smtClean="0"/>
              <a:t>(d))/(2*a); </a:t>
            </a:r>
          </a:p>
          <a:p>
            <a:r>
              <a:rPr lang="en-US" altLang="zh-CN" dirty="0" smtClean="0"/>
              <a:t>        x2=(-b-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(d))/(2*a);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("The equation has two real roots:\n") 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("x1=%8.4f,x2=%8.4f\n",x1,x2);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else             /*  </a:t>
            </a:r>
            <a:r>
              <a:rPr lang="zh-CN" altLang="en-US" dirty="0" smtClean="0"/>
              <a:t>虚根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 {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jp</a:t>
            </a:r>
            <a:r>
              <a:rPr lang="en-US" altLang="zh-CN" dirty="0" smtClean="0"/>
              <a:t>=-b/(2*a); 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(-d)/(2*a);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("The equation has two complex roots: \n");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("x1=%8.4f+%8.4fi\n",</a:t>
            </a:r>
            <a:r>
              <a:rPr lang="en-US" altLang="zh-CN" dirty="0" err="1" smtClean="0"/>
              <a:t>jp,ip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("x2=%8.4f-%8.4fi\n",</a:t>
            </a:r>
            <a:r>
              <a:rPr lang="en-US" altLang="zh-CN" dirty="0" err="1" smtClean="0"/>
              <a:t>jp,ip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8.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: </a:t>
            </a:r>
          </a:p>
          <a:p>
            <a:r>
              <a:rPr lang="en-US" altLang="zh-CN" dirty="0" smtClean="0"/>
              <a:t>               y = x       (x&lt;1)</a:t>
            </a:r>
          </a:p>
          <a:p>
            <a:r>
              <a:rPr lang="en-US" altLang="zh-CN" dirty="0" smtClean="0"/>
              <a:t>               y = 2x-1    (1&lt;=x&lt;3)</a:t>
            </a:r>
          </a:p>
          <a:p>
            <a:r>
              <a:rPr lang="en-US" altLang="zh-CN" dirty="0" smtClean="0"/>
              <a:t>               y= 3*x*x-10 (x&gt;=3)</a:t>
            </a:r>
          </a:p>
          <a:p>
            <a:r>
              <a:rPr lang="en-US" altLang="zh-CN" dirty="0" smtClean="0"/>
              <a:t>               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x,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y</a:t>
            </a:r>
            <a:r>
              <a:rPr lang="zh-CN" altLang="en-US" dirty="0" smtClean="0"/>
              <a:t>值。 </a:t>
            </a:r>
          </a:p>
          <a:p>
            <a:r>
              <a:rPr lang="zh-CN" altLang="en-US" dirty="0" smtClean="0"/>
              <a:t> ********************************************</a:t>
            </a:r>
            <a:r>
              <a:rPr lang="en-US" altLang="zh-CN" dirty="0" smtClean="0"/>
              <a:t>/ </a:t>
            </a:r>
          </a:p>
          <a:p>
            <a:r>
              <a:rPr lang="en-US" altLang="zh-CN" dirty="0" smtClean="0"/>
              <a:t>void ch4_8()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("=========ch4_8()\n");</a:t>
            </a:r>
          </a:p>
          <a:p>
            <a:r>
              <a:rPr lang="en-US" altLang="zh-CN" dirty="0" smtClean="0"/>
              <a:t>    float 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y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Ctrl-Z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f",&amp;x</a:t>
            </a:r>
            <a:r>
              <a:rPr lang="en-US" altLang="zh-CN" dirty="0" smtClean="0"/>
              <a:t>) != EOF) {</a:t>
            </a:r>
          </a:p>
          <a:p>
            <a:r>
              <a:rPr lang="en-US" altLang="zh-CN" dirty="0" smtClean="0"/>
              <a:t>      if (x &lt; 1.0) y = x;</a:t>
            </a:r>
          </a:p>
          <a:p>
            <a:r>
              <a:rPr lang="en-US" altLang="zh-CN" dirty="0" smtClean="0"/>
              <a:t>      else if (1.0&lt;=x &amp;&amp; x&lt;3.0) y = 2.0*x-1.0;</a:t>
            </a:r>
          </a:p>
          <a:p>
            <a:r>
              <a:rPr lang="en-US" altLang="zh-CN" dirty="0" smtClean="0"/>
              <a:t>      else y = 3.0*x*x-10.0;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 = %f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 = %f\n",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}  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9. </a:t>
            </a:r>
            <a:r>
              <a:rPr lang="zh-CN" altLang="en-US" dirty="0" smtClean="0"/>
              <a:t>输入百分制成绩，要求输出成绩等级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'A', 90</a:t>
            </a:r>
            <a:r>
              <a:rPr lang="zh-CN" altLang="en-US" dirty="0" smtClean="0"/>
              <a:t>分以上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'B', 80~89</a:t>
            </a:r>
            <a:r>
              <a:rPr lang="zh-CN" altLang="en-US" dirty="0" smtClean="0"/>
              <a:t>分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'C', 70~79</a:t>
            </a:r>
            <a:r>
              <a:rPr lang="zh-CN" altLang="en-US" dirty="0" smtClean="0"/>
              <a:t>分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'D', 60~69</a:t>
            </a:r>
            <a:r>
              <a:rPr lang="zh-CN" altLang="en-US" dirty="0" smtClean="0"/>
              <a:t>分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'E', 60</a:t>
            </a:r>
            <a:r>
              <a:rPr lang="zh-CN" altLang="en-US" dirty="0" smtClean="0"/>
              <a:t>分以下 </a:t>
            </a:r>
          </a:p>
          <a:p>
            <a:r>
              <a:rPr lang="zh-CN" altLang="en-US" dirty="0" smtClean="0"/>
              <a:t>   解法一，</a:t>
            </a:r>
            <a:r>
              <a:rPr lang="en-US" altLang="zh-CN" dirty="0" smtClean="0"/>
              <a:t>if else if ...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解法二，</a:t>
            </a:r>
            <a:r>
              <a:rPr lang="en-US" altLang="zh-CN" dirty="0" smtClean="0"/>
              <a:t>switch </a:t>
            </a:r>
          </a:p>
          <a:p>
            <a:r>
              <a:rPr lang="en-US" altLang="zh-CN" dirty="0" smtClean="0"/>
              <a:t> ********************************************/ </a:t>
            </a:r>
          </a:p>
          <a:p>
            <a:r>
              <a:rPr lang="en-US" altLang="zh-CN" dirty="0" smtClean="0"/>
              <a:t>void ch4_9_1(float x)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("=========ch4_9(),</a:t>
            </a:r>
            <a:r>
              <a:rPr lang="zh-CN" altLang="en-US" dirty="0" smtClean="0"/>
              <a:t>解法一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if (x &gt;= 90.0)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('A');</a:t>
            </a:r>
          </a:p>
          <a:p>
            <a:r>
              <a:rPr lang="en-US" altLang="zh-CN" dirty="0" smtClean="0"/>
              <a:t>    // else if (80.0&lt;=x &amp;&amp; x&lt;=89.0)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('B');  // </a:t>
            </a:r>
            <a:r>
              <a:rPr lang="zh-CN" altLang="en-US" dirty="0" smtClean="0"/>
              <a:t>错误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89.5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'E' </a:t>
            </a:r>
          </a:p>
          <a:p>
            <a:r>
              <a:rPr lang="en-US" altLang="zh-CN" dirty="0" smtClean="0"/>
              <a:t>    // else if (70.0&lt;=x &amp;&amp; x&lt;=79.0)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('C');</a:t>
            </a:r>
          </a:p>
          <a:p>
            <a:r>
              <a:rPr lang="en-US" altLang="zh-CN" dirty="0" smtClean="0"/>
              <a:t>    // else if (60.0&lt;=x &amp;&amp; x&lt;=69.0)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('D');</a:t>
            </a:r>
          </a:p>
          <a:p>
            <a:r>
              <a:rPr lang="en-US" altLang="zh-CN" dirty="0" smtClean="0"/>
              <a:t>    else if (80.0&lt;=x)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('B'); </a:t>
            </a:r>
          </a:p>
          <a:p>
            <a:r>
              <a:rPr lang="en-US" altLang="zh-CN" dirty="0" smtClean="0"/>
              <a:t>    else if (70.0&lt;=x)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('C');</a:t>
            </a:r>
          </a:p>
          <a:p>
            <a:r>
              <a:rPr lang="en-US" altLang="zh-CN" dirty="0" smtClean="0"/>
              <a:t>    else if (60.0&lt;=x)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('D');</a:t>
            </a:r>
          </a:p>
          <a:p>
            <a:r>
              <a:rPr lang="en-US" altLang="zh-CN" dirty="0" smtClean="0"/>
              <a:t>    else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('E');;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('\n'); 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9. </a:t>
            </a:r>
            <a:r>
              <a:rPr lang="zh-CN" altLang="en-US" dirty="0" smtClean="0"/>
              <a:t>输入百分制成绩，要求输出成绩等级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'A', 90</a:t>
            </a:r>
            <a:r>
              <a:rPr lang="zh-CN" altLang="en-US" dirty="0" smtClean="0"/>
              <a:t>分以上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'B', 80~89</a:t>
            </a:r>
            <a:r>
              <a:rPr lang="zh-CN" altLang="en-US" dirty="0" smtClean="0"/>
              <a:t>分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'C', 70~79</a:t>
            </a:r>
            <a:r>
              <a:rPr lang="zh-CN" altLang="en-US" dirty="0" smtClean="0"/>
              <a:t>分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'D', 60~69</a:t>
            </a:r>
            <a:r>
              <a:rPr lang="zh-CN" altLang="en-US" dirty="0" smtClean="0"/>
              <a:t>分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'E', 60</a:t>
            </a:r>
            <a:r>
              <a:rPr lang="zh-CN" altLang="en-US" dirty="0" smtClean="0"/>
              <a:t>分以下 </a:t>
            </a:r>
          </a:p>
          <a:p>
            <a:r>
              <a:rPr lang="zh-CN" altLang="en-US" dirty="0" smtClean="0"/>
              <a:t>   解法一，</a:t>
            </a:r>
            <a:r>
              <a:rPr lang="en-US" altLang="zh-CN" dirty="0" smtClean="0"/>
              <a:t>if else if ...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解法二，</a:t>
            </a:r>
            <a:r>
              <a:rPr lang="en-US" altLang="zh-CN" dirty="0" smtClean="0"/>
              <a:t>switch </a:t>
            </a:r>
          </a:p>
          <a:p>
            <a:r>
              <a:rPr lang="en-US" altLang="zh-CN" dirty="0" smtClean="0"/>
              <a:t> ********************************************/ </a:t>
            </a:r>
          </a:p>
          <a:p>
            <a:r>
              <a:rPr lang="en-US" altLang="zh-CN" dirty="0" smtClean="0"/>
              <a:t>void ch4_9_2(float x)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("=========ch4_9(),</a:t>
            </a:r>
            <a:r>
              <a:rPr lang="zh-CN" altLang="en-US" dirty="0" smtClean="0"/>
              <a:t>解法二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   </a:t>
            </a:r>
          </a:p>
          <a:p>
            <a:r>
              <a:rPr lang="en-US" altLang="zh-CN" dirty="0" smtClean="0"/>
              <a:t>    switch((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)(x/10.0)) 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case 10: </a:t>
            </a:r>
          </a:p>
          <a:p>
            <a:r>
              <a:rPr lang="en-US" altLang="zh-CN" dirty="0" smtClean="0"/>
              <a:t>      case 9: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('A'); break;</a:t>
            </a:r>
          </a:p>
          <a:p>
            <a:r>
              <a:rPr lang="en-US" altLang="zh-CN" dirty="0" smtClean="0"/>
              <a:t>      case 8: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('B'); break;</a:t>
            </a:r>
          </a:p>
          <a:p>
            <a:r>
              <a:rPr lang="en-US" altLang="zh-CN" dirty="0" smtClean="0"/>
              <a:t>      case 7: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('C'); break;</a:t>
            </a:r>
          </a:p>
          <a:p>
            <a:r>
              <a:rPr lang="en-US" altLang="zh-CN" dirty="0" smtClean="0"/>
              <a:t>      case 6: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('D'); break;</a:t>
            </a:r>
          </a:p>
          <a:p>
            <a:r>
              <a:rPr lang="en-US" altLang="zh-CN" dirty="0" smtClean="0"/>
              <a:t>      default: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('E'); </a:t>
            </a:r>
          </a:p>
          <a:p>
            <a:r>
              <a:rPr lang="en-US" altLang="zh-CN" dirty="0" smtClean="0"/>
              <a:t>    }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('\n');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9. </a:t>
            </a:r>
            <a:r>
              <a:rPr lang="zh-CN" altLang="en-US" dirty="0" smtClean="0"/>
              <a:t>输入百分制成绩，要求输出成绩等级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'A', 90</a:t>
            </a:r>
            <a:r>
              <a:rPr lang="zh-CN" altLang="en-US" dirty="0" smtClean="0"/>
              <a:t>分以上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'B', 80~89</a:t>
            </a:r>
            <a:r>
              <a:rPr lang="zh-CN" altLang="en-US" dirty="0" smtClean="0"/>
              <a:t>分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'C', 70~79</a:t>
            </a:r>
            <a:r>
              <a:rPr lang="zh-CN" altLang="en-US" dirty="0" smtClean="0"/>
              <a:t>分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'D', 60~69</a:t>
            </a:r>
            <a:r>
              <a:rPr lang="zh-CN" altLang="en-US" dirty="0" smtClean="0"/>
              <a:t>分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'E', 60</a:t>
            </a:r>
            <a:r>
              <a:rPr lang="zh-CN" altLang="en-US" dirty="0" smtClean="0"/>
              <a:t>分以下 </a:t>
            </a:r>
          </a:p>
          <a:p>
            <a:r>
              <a:rPr lang="zh-CN" altLang="en-US" dirty="0" smtClean="0"/>
              <a:t>   解法一，</a:t>
            </a:r>
            <a:r>
              <a:rPr lang="en-US" altLang="zh-CN" dirty="0" smtClean="0"/>
              <a:t>if else if ...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解法二，</a:t>
            </a:r>
            <a:r>
              <a:rPr lang="en-US" altLang="zh-CN" dirty="0" smtClean="0"/>
              <a:t>switch </a:t>
            </a:r>
          </a:p>
          <a:p>
            <a:r>
              <a:rPr lang="en-US" altLang="zh-CN" dirty="0" smtClean="0"/>
              <a:t> ********************************************/ </a:t>
            </a:r>
          </a:p>
          <a:p>
            <a:r>
              <a:rPr lang="en-US" altLang="zh-CN" dirty="0" smtClean="0"/>
              <a:t>void ch4_9()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("=========ch4_9()\n");</a:t>
            </a:r>
          </a:p>
          <a:p>
            <a:r>
              <a:rPr lang="en-US" altLang="zh-CN" dirty="0" smtClean="0"/>
              <a:t>    float x;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输入成绩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，输出等级。</a:t>
            </a:r>
            <a:r>
              <a:rPr lang="en-US" altLang="zh-CN" dirty="0" smtClean="0"/>
              <a:t>Ctrl-Z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f",&amp;x</a:t>
            </a:r>
            <a:r>
              <a:rPr lang="en-US" altLang="zh-CN" dirty="0" smtClean="0"/>
              <a:t>) != EOF) {</a:t>
            </a:r>
          </a:p>
          <a:p>
            <a:r>
              <a:rPr lang="en-US" altLang="zh-CN" dirty="0" smtClean="0"/>
              <a:t>      ch4_9_1(x); // </a:t>
            </a:r>
            <a:r>
              <a:rPr lang="zh-CN" altLang="en-US" dirty="0" smtClean="0"/>
              <a:t>解法一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ch4_9_2(x); // </a:t>
            </a:r>
            <a:r>
              <a:rPr lang="zh-CN" altLang="en-US" dirty="0" smtClean="0"/>
              <a:t>解法二 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  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10. </a:t>
            </a:r>
            <a:r>
              <a:rPr lang="zh-CN" altLang="en-US" dirty="0" smtClean="0"/>
              <a:t>输入两个整数的四则运算式</a:t>
            </a:r>
            <a:r>
              <a:rPr lang="en-US" altLang="zh-CN" dirty="0" smtClean="0"/>
              <a:t>(+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、*、</a:t>
            </a:r>
            <a:r>
              <a:rPr lang="en-US" altLang="zh-CN" dirty="0" smtClean="0"/>
              <a:t>/) ,</a:t>
            </a:r>
            <a:r>
              <a:rPr lang="zh-CN" altLang="en-US" dirty="0" smtClean="0"/>
              <a:t>输出计算结果。</a:t>
            </a:r>
          </a:p>
          <a:p>
            <a:r>
              <a:rPr lang="zh-CN" altLang="en-US" dirty="0" smtClean="0"/>
              <a:t>   如输入</a:t>
            </a:r>
            <a:r>
              <a:rPr lang="en-US" altLang="zh-CN" dirty="0" smtClean="0"/>
              <a:t>: 123+456</a:t>
            </a:r>
            <a:r>
              <a:rPr lang="zh-CN" altLang="en-US" dirty="0" smtClean="0"/>
              <a:t>，应该输出</a:t>
            </a:r>
            <a:r>
              <a:rPr lang="en-US" altLang="zh-CN" dirty="0" smtClean="0"/>
              <a:t>123+456=579</a:t>
            </a:r>
            <a:r>
              <a:rPr lang="zh-CN" altLang="en-US" dirty="0" smtClean="0"/>
              <a:t>； </a:t>
            </a:r>
          </a:p>
          <a:p>
            <a:r>
              <a:rPr lang="zh-CN" altLang="en-US" dirty="0" smtClean="0"/>
              <a:t> ********************************************</a:t>
            </a:r>
            <a:r>
              <a:rPr lang="en-US" altLang="zh-CN" dirty="0" smtClean="0"/>
              <a:t>/ </a:t>
            </a:r>
          </a:p>
          <a:p>
            <a:r>
              <a:rPr lang="en-US" altLang="zh-CN" dirty="0" smtClean="0"/>
              <a:t>void ch4_10()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("=========ch4_10()\n");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char op;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输入整数 运算符 整数，无空格输入。</a:t>
            </a:r>
            <a:r>
              <a:rPr lang="en-US" altLang="zh-CN" dirty="0" smtClean="0"/>
              <a:t>Ctrl-Z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d%c%d</a:t>
            </a:r>
            <a:r>
              <a:rPr lang="en-US" altLang="zh-CN" dirty="0" smtClean="0"/>
              <a:t>",&amp;</a:t>
            </a:r>
            <a:r>
              <a:rPr lang="en-US" altLang="zh-CN" dirty="0" err="1" smtClean="0"/>
              <a:t>a,&amp;op,&amp;b</a:t>
            </a:r>
            <a:r>
              <a:rPr lang="en-US" altLang="zh-CN" dirty="0" smtClean="0"/>
              <a:t>) != EOF) { // </a:t>
            </a:r>
            <a:r>
              <a:rPr lang="zh-CN" altLang="en-US" dirty="0" smtClean="0"/>
              <a:t>不要用空格隔开，否则，</a:t>
            </a:r>
            <a:r>
              <a:rPr lang="en-US" altLang="zh-CN" dirty="0" smtClean="0"/>
              <a:t>op=</a:t>
            </a:r>
            <a:r>
              <a:rPr lang="zh-CN" altLang="en-US" dirty="0" smtClean="0"/>
              <a:t>空格，无空格输入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smtClean="0"/>
              <a:t>3+2 </a:t>
            </a:r>
          </a:p>
          <a:p>
            <a:r>
              <a:rPr lang="en-US" altLang="zh-CN" dirty="0" smtClean="0"/>
              <a:t>      // </a:t>
            </a:r>
            <a:r>
              <a:rPr lang="zh-CN" altLang="en-US" dirty="0" smtClean="0"/>
              <a:t>用下列语句验证输入：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验证接收的输入：</a:t>
            </a:r>
            <a:r>
              <a:rPr lang="en-US" altLang="zh-CN" dirty="0" err="1" smtClean="0"/>
              <a:t>a,op,b</a:t>
            </a:r>
            <a:r>
              <a:rPr lang="en-US" altLang="zh-CN" dirty="0" smtClean="0"/>
              <a:t> = %</a:t>
            </a:r>
            <a:r>
              <a:rPr lang="en-US" altLang="zh-CN" dirty="0" err="1" smtClean="0"/>
              <a:t>d,%c,%d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a,op,b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switch(op)</a:t>
            </a:r>
          </a:p>
          <a:p>
            <a:r>
              <a:rPr lang="en-US" altLang="zh-CN" dirty="0" smtClean="0"/>
              <a:t>       {</a:t>
            </a:r>
          </a:p>
          <a:p>
            <a:r>
              <a:rPr lang="en-US" altLang="zh-CN" dirty="0" smtClean="0"/>
              <a:t>          case '+':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("%d+%d=%d\n",</a:t>
            </a:r>
            <a:r>
              <a:rPr lang="en-US" altLang="zh-CN" dirty="0" err="1" smtClean="0"/>
              <a:t>a,b,a+b</a:t>
            </a:r>
            <a:r>
              <a:rPr lang="en-US" altLang="zh-CN" dirty="0" smtClean="0"/>
              <a:t>); break;</a:t>
            </a:r>
          </a:p>
          <a:p>
            <a:r>
              <a:rPr lang="en-US" altLang="zh-CN" dirty="0" smtClean="0"/>
              <a:t>          case '-':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("%d-%d=%d\n",</a:t>
            </a:r>
            <a:r>
              <a:rPr lang="en-US" altLang="zh-CN" dirty="0" err="1" smtClean="0"/>
              <a:t>a,b,a</a:t>
            </a:r>
            <a:r>
              <a:rPr lang="en-US" altLang="zh-CN" dirty="0" smtClean="0"/>
              <a:t>-b); break;</a:t>
            </a:r>
          </a:p>
          <a:p>
            <a:r>
              <a:rPr lang="en-US" altLang="zh-CN" dirty="0" smtClean="0"/>
              <a:t>          case '*':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("%d*%d=%d\n",</a:t>
            </a:r>
            <a:r>
              <a:rPr lang="en-US" altLang="zh-CN" dirty="0" err="1" smtClean="0"/>
              <a:t>a,b,a</a:t>
            </a:r>
            <a:r>
              <a:rPr lang="en-US" altLang="zh-CN" dirty="0" smtClean="0"/>
              <a:t>*b); break;</a:t>
            </a:r>
          </a:p>
          <a:p>
            <a:r>
              <a:rPr lang="en-US" altLang="zh-CN" dirty="0" smtClean="0"/>
              <a:t>          case '/': if(b==0.0) </a:t>
            </a:r>
          </a:p>
          <a:p>
            <a:r>
              <a:rPr lang="en-US" altLang="zh-CN" dirty="0" smtClean="0"/>
              <a:t>           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除数为零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                 else</a:t>
            </a:r>
          </a:p>
          <a:p>
            <a:r>
              <a:rPr lang="en-US" altLang="zh-CN" dirty="0" smtClean="0"/>
              <a:t>           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("%d/%d=%.2f\n",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,(float)a/b); break;  // </a:t>
            </a:r>
            <a:r>
              <a:rPr lang="zh-CN" altLang="en-US" dirty="0" smtClean="0"/>
              <a:t>一定要强制转换 </a:t>
            </a:r>
          </a:p>
          <a:p>
            <a:r>
              <a:rPr lang="zh-CN" altLang="en-US" dirty="0" smtClean="0"/>
              <a:t>          </a:t>
            </a:r>
            <a:r>
              <a:rPr lang="en-US" altLang="zh-CN" dirty="0" smtClean="0"/>
              <a:t>default: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操作符错误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       } </a:t>
            </a:r>
          </a:p>
          <a:p>
            <a:r>
              <a:rPr lang="en-US" altLang="zh-CN" dirty="0" smtClean="0"/>
              <a:t>    }  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void ch4()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("===========ch4()\n");</a:t>
            </a:r>
          </a:p>
          <a:p>
            <a:r>
              <a:rPr lang="en-US" altLang="zh-CN" dirty="0" smtClean="0"/>
              <a:t>     ch4_2();</a:t>
            </a:r>
          </a:p>
          <a:p>
            <a:r>
              <a:rPr lang="en-US" altLang="zh-CN" dirty="0" smtClean="0"/>
              <a:t>     ch4_3(); </a:t>
            </a:r>
          </a:p>
          <a:p>
            <a:r>
              <a:rPr lang="en-US" altLang="zh-CN" dirty="0" smtClean="0"/>
              <a:t>     ch4_5(); </a:t>
            </a:r>
          </a:p>
          <a:p>
            <a:r>
              <a:rPr lang="en-US" altLang="zh-CN" dirty="0" smtClean="0"/>
              <a:t>     ch4_6(); </a:t>
            </a:r>
          </a:p>
          <a:p>
            <a:r>
              <a:rPr lang="en-US" altLang="zh-CN" dirty="0" smtClean="0"/>
              <a:t>     ch4_7();</a:t>
            </a:r>
          </a:p>
          <a:p>
            <a:r>
              <a:rPr lang="en-US" altLang="zh-CN" dirty="0" smtClean="0"/>
              <a:t>     ch4_8();  </a:t>
            </a:r>
          </a:p>
          <a:p>
            <a:r>
              <a:rPr lang="en-US" altLang="zh-CN" dirty="0" smtClean="0"/>
              <a:t>     ch4_9();</a:t>
            </a:r>
          </a:p>
          <a:p>
            <a:r>
              <a:rPr lang="en-US" altLang="zh-CN" dirty="0" smtClean="0"/>
              <a:t>     ch4_10(); </a:t>
            </a:r>
          </a:p>
          <a:p>
            <a:r>
              <a:rPr lang="en-US" altLang="zh-CN" dirty="0" smtClean="0"/>
              <a:t>}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452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66AA2-E23C-4269-B590-CB184A212733}" type="slidenum">
              <a:rPr lang="zh-CN" altLang="en-US" smtClean="0"/>
              <a:pPr/>
              <a:t>13</a:t>
            </a:fld>
            <a:endParaRPr lang="en-US" sz="12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87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0"/>
            <a:ext cx="0" cy="2147483647"/>
          </a:xfrm>
          <a:ln/>
        </p:spPr>
      </p:sp>
      <p:sp>
        <p:nvSpPr>
          <p:cNvPr id="3584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函数声明可位于调用函数体内或函数体外（一般位于程序开头部分）。在声明之后直至该源文件结束的任何函数中调用。</a:t>
            </a:r>
            <a:endParaRPr lang="en-US"/>
          </a:p>
          <a:p>
            <a:r>
              <a:rPr lang="zh-CN" altLang="en-US"/>
              <a:t>在函数体内声明的函数只能在声明所在的函数体内调用。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0"/>
            <a:ext cx="0" cy="2147483647"/>
          </a:xfrm>
          <a:ln/>
        </p:spPr>
      </p:sp>
      <p:sp>
        <p:nvSpPr>
          <p:cNvPr id="5120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/**</a:t>
            </a:r>
          </a:p>
          <a:p>
            <a:r>
              <a:rPr lang="zh-CN" altLang="en-US" dirty="0" smtClean="0"/>
              <a:t>关于转义字符和字符串结束标志’</a:t>
            </a:r>
            <a:r>
              <a:rPr lang="en-US" altLang="zh-CN" dirty="0" smtClean="0"/>
              <a:t>\0’ </a:t>
            </a: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</a:t>
            </a:r>
            <a:r>
              <a:rPr lang="en-US" altLang="zh-CN" dirty="0" err="1" smtClean="0"/>
              <a:t>ddd</a:t>
            </a:r>
            <a:r>
              <a:rPr lang="zh-CN" altLang="en-US" dirty="0" smtClean="0"/>
              <a:t>，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到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位8进制数代表的字符（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ACSII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码）</a:t>
            </a:r>
            <a:r>
              <a:rPr lang="zh-CN" altLang="en-US" dirty="0" smtClean="0"/>
              <a:t>，如果第一个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\0dd</a:t>
            </a:r>
            <a:r>
              <a:rPr lang="zh-CN" altLang="en-US" dirty="0" smtClean="0"/>
              <a:t>与字符串结束标志’</a:t>
            </a:r>
            <a:r>
              <a:rPr lang="en-US" altLang="zh-CN" dirty="0" smtClean="0"/>
              <a:t>\0’ </a:t>
            </a:r>
            <a:r>
              <a:rPr lang="zh-CN" altLang="en-US" dirty="0" smtClean="0"/>
              <a:t>之间的关系如下：</a:t>
            </a:r>
            <a:endParaRPr lang="en-US" altLang="zh-CN" dirty="0" smtClean="0"/>
          </a:p>
          <a:p>
            <a:r>
              <a:rPr lang="en-US" altLang="zh-CN" dirty="0" smtClean="0"/>
              <a:t>\0dd,</a:t>
            </a:r>
            <a:r>
              <a:rPr lang="zh-CN" altLang="en-US" baseline="0" dirty="0" smtClean="0"/>
              <a:t> </a:t>
            </a:r>
            <a:r>
              <a:rPr lang="zh-CN" altLang="en-US" dirty="0" smtClean="0"/>
              <a:t>两个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是合法的八进制数，即</a:t>
            </a:r>
            <a:r>
              <a:rPr lang="en-US" altLang="zh-CN" dirty="0" smtClean="0"/>
              <a:t>0~7</a:t>
            </a:r>
            <a:r>
              <a:rPr lang="zh-CN" altLang="en-US" dirty="0" smtClean="0"/>
              <a:t>，解释为</a:t>
            </a:r>
            <a:r>
              <a:rPr lang="en-US" altLang="zh-CN" dirty="0" smtClean="0"/>
              <a:t>’\0dd’</a:t>
            </a:r>
            <a:r>
              <a:rPr lang="zh-CN" altLang="en-US" dirty="0" smtClean="0"/>
              <a:t>八进制数表示的一个字符</a:t>
            </a:r>
            <a:endParaRPr lang="en-US" altLang="zh-CN" dirty="0" smtClean="0"/>
          </a:p>
          <a:p>
            <a:r>
              <a:rPr lang="en-US" altLang="zh-CN" dirty="0" smtClean="0"/>
              <a:t>\0dd,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第一个的是合法的，第二个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不合法，解释为</a:t>
            </a:r>
            <a:r>
              <a:rPr lang="en-US" altLang="zh-CN" baseline="0" dirty="0" smtClean="0"/>
              <a:t>’\0d’</a:t>
            </a:r>
            <a:r>
              <a:rPr lang="zh-CN" altLang="en-US" baseline="0" dirty="0" smtClean="0"/>
              <a:t>八进制对应的一个字符，和</a:t>
            </a:r>
            <a:r>
              <a:rPr lang="en-US" altLang="zh-CN" baseline="0" dirty="0" smtClean="0"/>
              <a:t>’d’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\0dd, </a:t>
            </a:r>
            <a:r>
              <a:rPr lang="zh-CN" altLang="en-US" baseline="0" dirty="0" smtClean="0"/>
              <a:t>第一个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或</a:t>
            </a:r>
            <a:r>
              <a:rPr lang="zh-CN" altLang="en-US" dirty="0" smtClean="0"/>
              <a:t>两个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均不是合法的八进制数，解释为</a:t>
            </a:r>
            <a:r>
              <a:rPr lang="en-US" altLang="zh-CN" baseline="0" dirty="0" smtClean="0"/>
              <a:t>’\0’,’d’,’d’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\</a:t>
            </a:r>
            <a:r>
              <a:rPr lang="en-US" altLang="zh-CN" dirty="0" err="1" smtClean="0"/>
              <a:t>xhh</a:t>
            </a:r>
            <a:r>
              <a:rPr lang="en-US" altLang="zh-CN" dirty="0" smtClean="0"/>
              <a:t>, 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到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进制数代表的字符（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ACSII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码）</a:t>
            </a:r>
            <a:endParaRPr kumimoji="0" lang="en-US" altLang="zh-CN" sz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endParaRPr kumimoji="0" lang="en-US" altLang="zh-CN" sz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endParaRPr lang="zh-CN" altLang="en-US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\034</a:t>
            </a:r>
            <a:r>
              <a:rPr lang="zh-CN" altLang="en-US" dirty="0" smtClean="0"/>
              <a:t>代表八进制（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3*8+4=30</a:t>
            </a:r>
            <a:r>
              <a:rPr lang="zh-CN" altLang="en-US" dirty="0" smtClean="0"/>
              <a:t>）表示的字符，而不是解释为字符串结束的</a:t>
            </a:r>
            <a:r>
              <a:rPr lang="en-US" altLang="zh-CN" dirty="0" smtClean="0"/>
              <a:t>'\0'; </a:t>
            </a:r>
            <a:r>
              <a:rPr lang="zh-CN" altLang="en-US" dirty="0" smtClean="0"/>
              <a:t>因此</a:t>
            </a:r>
            <a:r>
              <a:rPr lang="en-US" altLang="zh-CN" dirty="0" smtClean="0"/>
              <a:t>,"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\034\\\x79"</a:t>
            </a:r>
            <a:r>
              <a:rPr lang="zh-CN" altLang="en-US" dirty="0" smtClean="0"/>
              <a:t>的长度是</a:t>
            </a:r>
            <a:r>
              <a:rPr lang="en-US" altLang="zh-CN" dirty="0" smtClean="0"/>
              <a:t>5. </a:t>
            </a:r>
          </a:p>
          <a:p>
            <a:r>
              <a:rPr lang="zh-CN" altLang="en-US" dirty="0" smtClean="0"/>
              <a:t>而字符串</a:t>
            </a:r>
            <a:r>
              <a:rPr lang="en-US" altLang="zh-CN" dirty="0" smtClean="0"/>
              <a:t>"\x69\082\n"</a:t>
            </a:r>
            <a:r>
              <a:rPr lang="zh-CN" altLang="en-US" dirty="0" smtClean="0"/>
              <a:t>的长度是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，原因是</a:t>
            </a:r>
            <a:r>
              <a:rPr lang="en-US" altLang="zh-CN" dirty="0" smtClean="0"/>
              <a:t>\x69</a:t>
            </a:r>
            <a:r>
              <a:rPr lang="zh-CN" altLang="en-US" dirty="0" smtClean="0"/>
              <a:t>代表十六进制表示的一个字符，</a:t>
            </a:r>
            <a:r>
              <a:rPr lang="en-US" altLang="zh-CN" dirty="0" smtClean="0"/>
              <a:t>\082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不是合法的八进制数，因此，它前面的</a:t>
            </a:r>
            <a:r>
              <a:rPr lang="en-US" altLang="zh-CN" dirty="0" smtClean="0"/>
              <a:t>\0</a:t>
            </a:r>
            <a:r>
              <a:rPr lang="zh-CN" altLang="en-US" dirty="0" smtClean="0"/>
              <a:t>，解释为字符串结束的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***/</a:t>
            </a:r>
          </a:p>
          <a:p>
            <a:r>
              <a:rPr lang="en-US" altLang="zh-CN" dirty="0" smtClean="0"/>
              <a:t>char s1[10]={'A','\0','B','C','\0','D'}; // </a:t>
            </a:r>
            <a:r>
              <a:rPr lang="zh-CN" altLang="en-US" dirty="0" smtClean="0"/>
              <a:t>不自动补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char s2[ ]="\t\v\\\0will\n";  // </a:t>
            </a:r>
            <a:r>
              <a:rPr lang="zh-CN" altLang="en-US" dirty="0" smtClean="0"/>
              <a:t>字符串常量，末尾自动补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char s3[ ]="\x69\082\n";  // '\082'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不是合法的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 </a:t>
            </a:r>
          </a:p>
          <a:p>
            <a:r>
              <a:rPr lang="en-US" altLang="zh-CN" dirty="0" smtClean="0"/>
              <a:t>char s4[]="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\034\\\x79"; // '\034'</a:t>
            </a:r>
            <a:r>
              <a:rPr lang="zh-CN" altLang="en-US" dirty="0" smtClean="0"/>
              <a:t>合法的八进制表示的字符 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("length=%</a:t>
            </a:r>
            <a:r>
              <a:rPr lang="en-US" altLang="zh-CN" dirty="0" err="1" smtClean="0"/>
              <a:t>d,%d,%d,%d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(s1),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(s2),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(s3),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(s4)); // 1,3,1,5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char *s = 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\018"; 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*s++)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("%c,",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,\01,8,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</a:t>
            </a:r>
          </a:p>
          <a:p>
            <a:r>
              <a:rPr lang="en-US" altLang="zh-CN" dirty="0" smtClean="0"/>
              <a:t>    char *s1 = 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\09";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*s1++)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("%c,",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</a:t>
            </a:r>
          </a:p>
          <a:p>
            <a:r>
              <a:rPr lang="en-US" altLang="zh-CN" dirty="0" smtClean="0"/>
              <a:t>    char *s2 = 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\012";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*s2++)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("%c,",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,\012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</a:t>
            </a:r>
          </a:p>
          <a:p>
            <a:r>
              <a:rPr lang="en-US" altLang="zh-CN" dirty="0" smtClean="0"/>
              <a:t>    char *s3 = "\ta\018bc";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*s3++)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("%c,",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// \</a:t>
            </a:r>
            <a:r>
              <a:rPr lang="en-US" altLang="zh-CN" dirty="0" err="1" smtClean="0"/>
              <a:t>t,a</a:t>
            </a:r>
            <a:r>
              <a:rPr lang="en-US" altLang="zh-CN" dirty="0" smtClean="0"/>
              <a:t>,\01,8,b,c,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\018")); // 4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\09")); // 2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\012")); // 3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("\ta\018bc")); // 6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在计算机领域，堆栈是一个不容忽视的概念，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堆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4"/>
              </a:rPr>
              <a:t>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是两种数据结构。堆栈都是一种数据项按序排列的数据结构，只能在一端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称为栈顶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(top))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对数据项进行插入和删除。在单片机应用中，堆栈是个特殊的存储区，主要功能是暂时存放数据和地址，通常用来保护断点和现场。要点：堆，队列优先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先进先出（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FIFO—first in first out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[1]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。栈，先进后出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(FILO—First-In/Last-Out)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/************************</a:t>
            </a:r>
          </a:p>
          <a:p>
            <a:r>
              <a:rPr lang="en-US" altLang="zh-CN" dirty="0" smtClean="0"/>
              <a:t> * </a:t>
            </a:r>
            <a:r>
              <a:rPr lang="zh-CN" altLang="en-US" dirty="0" smtClean="0"/>
              <a:t>递归输出正整数的二进制串 </a:t>
            </a:r>
          </a:p>
          <a:p>
            <a:r>
              <a:rPr lang="zh-CN" altLang="en-US" dirty="0" smtClean="0"/>
              <a:t> * 递归调用前计算余数，递归调用后输出，这样计算出的第一个余数反而在最后一个输出。 </a:t>
            </a:r>
          </a:p>
          <a:p>
            <a:r>
              <a:rPr lang="zh-CN" altLang="en-US" dirty="0" smtClean="0"/>
              <a:t> 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to_binary</a:t>
            </a:r>
            <a:r>
              <a:rPr lang="en-US" altLang="zh-CN" dirty="0" smtClean="0"/>
              <a:t>(unsigned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number) 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r;</a:t>
            </a:r>
          </a:p>
          <a:p>
            <a:r>
              <a:rPr lang="en-US" altLang="zh-CN" dirty="0" smtClean="0"/>
              <a:t>     r = number%2;</a:t>
            </a:r>
          </a:p>
          <a:p>
            <a:r>
              <a:rPr lang="en-US" altLang="zh-CN" dirty="0" smtClean="0"/>
              <a:t>     if(number &gt;= 2)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to_binary</a:t>
            </a:r>
            <a:r>
              <a:rPr lang="en-US" altLang="zh-CN" dirty="0" smtClean="0"/>
              <a:t>(number/2); // </a:t>
            </a:r>
            <a:r>
              <a:rPr lang="zh-CN" altLang="en-US" dirty="0" smtClean="0"/>
              <a:t>以堆栈结构存放于此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(r + '0'); // </a:t>
            </a:r>
            <a:r>
              <a:rPr lang="zh-CN" altLang="en-US" dirty="0" smtClean="0"/>
              <a:t>从栈中取出输出，即先进后出 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27067-653B-4A26-8E32-6D4EA477C9AF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38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fun(</a:t>
            </a:r>
            <a:r>
              <a:rPr lang="en-US" altLang="zh-CN" baseline="0" dirty="0" smtClean="0"/>
              <a:t> ) {</a:t>
            </a:r>
          </a:p>
          <a:p>
            <a:r>
              <a:rPr lang="en-US" altLang="zh-CN" baseline="0" dirty="0" smtClean="0"/>
              <a:t>    </a:t>
            </a:r>
            <a:r>
              <a:rPr lang="en-US" altLang="zh-CN" baseline="0" dirty="0" err="1" smtClean="0"/>
              <a:t>int</a:t>
            </a:r>
            <a:r>
              <a:rPr lang="en-US" altLang="zh-CN" baseline="0" dirty="0" smtClean="0"/>
              <a:t> a=10;</a:t>
            </a:r>
          </a:p>
          <a:p>
            <a:r>
              <a:rPr lang="en-US" altLang="zh-CN" baseline="0" dirty="0" smtClean="0"/>
              <a:t>    return a;  // copy a</a:t>
            </a:r>
            <a:r>
              <a:rPr lang="zh-CN" altLang="en-US" baseline="0" dirty="0" smtClean="0"/>
              <a:t>的值给函数的返回值</a:t>
            </a:r>
            <a:endParaRPr lang="en-US" altLang="zh-CN" baseline="0" dirty="0" smtClean="0"/>
          </a:p>
          <a:p>
            <a:r>
              <a:rPr lang="en-US" altLang="zh-CN" baseline="0" dirty="0" smtClean="0"/>
              <a:t>}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*</a:t>
            </a:r>
            <a:r>
              <a:rPr lang="en-US" altLang="zh-CN" dirty="0" smtClean="0"/>
              <a:t>fun(</a:t>
            </a:r>
            <a:r>
              <a:rPr lang="en-US" altLang="zh-CN" baseline="0" dirty="0" smtClean="0"/>
              <a:t> ) {</a:t>
            </a:r>
          </a:p>
          <a:p>
            <a:r>
              <a:rPr lang="en-US" altLang="zh-CN" baseline="0" dirty="0" smtClean="0"/>
              <a:t>    </a:t>
            </a:r>
            <a:r>
              <a:rPr lang="en-US" altLang="zh-CN" baseline="0" dirty="0" err="1" smtClean="0"/>
              <a:t>int</a:t>
            </a:r>
            <a:r>
              <a:rPr lang="en-US" altLang="zh-CN" baseline="0" dirty="0" smtClean="0"/>
              <a:t> a=10;</a:t>
            </a:r>
          </a:p>
          <a:p>
            <a:r>
              <a:rPr lang="en-US" altLang="zh-CN" baseline="0" dirty="0" smtClean="0"/>
              <a:t>    return &amp;a;  // copy a</a:t>
            </a:r>
            <a:r>
              <a:rPr lang="zh-CN" altLang="en-US" baseline="0" smtClean="0"/>
              <a:t>的地址给</a:t>
            </a:r>
            <a:r>
              <a:rPr lang="zh-CN" altLang="en-US" baseline="0" dirty="0" smtClean="0"/>
              <a:t>函数的</a:t>
            </a:r>
            <a:r>
              <a:rPr lang="zh-CN" altLang="en-US" baseline="0" smtClean="0"/>
              <a:t>返回值，函数调用结束，地址消失，无意义。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}</a:t>
            </a:r>
            <a:endParaRPr lang="zh-CN" altLang="en-US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7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1806-3603-4B0C-BD99-03E6B4E9F978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9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D09AB-50A8-4E46-BB65-A49DC4EC91A3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76172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4F50-5BC5-49DC-8A89-171270A3E815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40613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5DA02-926E-4048-BC30-80D8E9E10790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0977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5652-49CC-4151-BB04-0DE33A9D88AE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7124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8DEDD-92AF-44B6-86D5-EA6073FFEBD2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65139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7F8EC-9CF6-494E-B0CF-E4A1CC2C3756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97528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2F0E1-4EFE-4D78-9F5E-6BC1FFBDF474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9875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F8D00-4B81-470D-A00C-E0396EE8A316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99592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A9C0D-27C1-4799-9496-B260F0EE86C6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4613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DB75F-AEE2-4C8E-B7A6-FF5C06D0AB40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69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068A5-2383-498C-ADED-3D93D7E2F8F6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6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A3F80-54F1-4C95-99A5-DE93F6341469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128127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2F69C-8712-41B4-8743-A64D65ECA04B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3839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66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93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66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1857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66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0136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66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4572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66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61962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6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63204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66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10836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66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51697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66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0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8A32-B91E-4253-AC1F-46A66E56F24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46787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66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76435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66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58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1A83-A149-478F-850B-B7C8818F0AB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219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F698-26B7-44F4-B1EE-8D1919471F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363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8D01-BFD8-4FAA-B3CA-24A31893317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61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06FE-A59A-443F-B40F-8BE75AAB7D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10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DD1F-15DE-489A-8A3F-B79EFBDFA1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79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8B34-E822-4233-97EE-25FDD7B1AF5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407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35C3-1DB5-4E27-8946-4662D777A5D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33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F3E70-AE83-4C02-9B4A-E9F55756A700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3129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7094-E785-4C54-B02F-62607ACA57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12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7F07-605A-4AA2-A018-4B180004D5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24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EBDF-84F3-4FBE-B596-E7E8C5A41F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8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C1B58-4B79-4C1C-88CF-FCDE7747DBA8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741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23F8A-B90F-4FAC-A1B1-F14DCFB6E1F0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777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CD22E-4230-478B-8D2F-3A6A9C3B79F4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8197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788FA-F2BE-45B8-9512-AAFDFA4F6842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99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17462-A43C-4B5F-924A-94D875540AE5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851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73B2E-339F-4D34-AF93-622CC2A7D485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003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46652-54CD-4969-A082-72926CAC7052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1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2093-159A-4DA3-A9B9-FA87DDC7749C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42849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1EF27-3C70-40FF-A0F5-0C9FFA76BE3B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918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C3562-5E0D-45BF-A4C5-939CD7453D22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710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907A5-8D0D-4676-9AEE-B2FD4534078A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0017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FE9D8-D797-4FCA-9F62-DDF649558C8C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906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C1B58-4B79-4C1C-88CF-FCDE7747DBA8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3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23F8A-B90F-4FAC-A1B1-F14DCFB6E1F0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245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CD22E-4230-478B-8D2F-3A6A9C3B79F4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631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788FA-F2BE-45B8-9512-AAFDFA4F6842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271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17462-A43C-4B5F-924A-94D875540AE5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744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73B2E-339F-4D34-AF93-622CC2A7D485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4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6E14B-8726-47A2-8B11-517BE5BEFEBA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54080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46652-54CD-4969-A082-72926CAC7052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0125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1EF27-3C70-40FF-A0F5-0C9FFA76BE3B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7489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C3562-5E0D-45BF-A4C5-939CD7453D22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69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907A5-8D0D-4676-9AEE-B2FD4534078A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4576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FE9D8-D797-4FCA-9F62-DDF649558C8C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777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C1B58-4B79-4C1C-88CF-FCDE7747DBA8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52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23F8A-B90F-4FAC-A1B1-F14DCFB6E1F0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9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CD22E-4230-478B-8D2F-3A6A9C3B79F4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9540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788FA-F2BE-45B8-9512-AAFDFA4F6842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140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17462-A43C-4B5F-924A-94D875540AE5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83D78-87C4-4D3F-80E6-05EED2B55AB8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27462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73B2E-339F-4D34-AF93-622CC2A7D485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777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46652-54CD-4969-A082-72926CAC7052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880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1EF27-3C70-40FF-A0F5-0C9FFA76BE3B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133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C3562-5E0D-45BF-A4C5-939CD7453D22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6130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907A5-8D0D-4676-9AEE-B2FD4534078A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415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FE9D8-D797-4FCA-9F62-DDF649558C8C}" type="slidenum">
              <a:rPr lang="zh-CN" altLang="en-US">
                <a:solidFill>
                  <a:srgbClr val="40458C"/>
                </a:solidFill>
              </a:rPr>
              <a:pPr/>
              <a:t>‹#›</a:t>
            </a:fld>
            <a:endParaRPr lang="en-US" sz="18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55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4F50-5BC5-49DC-8A89-171270A3E815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0332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5DA02-926E-4048-BC30-80D8E9E10790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674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5652-49CC-4151-BB04-0DE33A9D88AE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90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8DEDD-92AF-44B6-86D5-EA6073FFEBD2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87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9821B-0EC5-42D4-AA37-BC9B0EA3EB2A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26891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7F8EC-9CF6-494E-B0CF-E4A1CC2C3756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345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2F0E1-4EFE-4D78-9F5E-6BC1FFBDF474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75588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F8D00-4B81-470D-A00C-E0396EE8A316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764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A9C0D-27C1-4799-9496-B260F0EE86C6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1847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DB75F-AEE2-4C8E-B7A6-FF5C06D0AB40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7516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068A5-2383-498C-ADED-3D93D7E2F8F6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628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2F69C-8712-41B4-8743-A64D65ECA04B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0651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4F50-5BC5-49DC-8A89-171270A3E815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235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5DA02-926E-4048-BC30-80D8E9E10790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422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5652-49CC-4151-BB04-0DE33A9D88AE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27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8C72F-5196-409B-B9C1-76211A8D8A04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126259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8DEDD-92AF-44B6-86D5-EA6073FFEBD2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19670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7F8EC-9CF6-494E-B0CF-E4A1CC2C3756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301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2F0E1-4EFE-4D78-9F5E-6BC1FFBDF474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63470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F8D00-4B81-470D-A00C-E0396EE8A316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96986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A9C0D-27C1-4799-9496-B260F0EE86C6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14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DB75F-AEE2-4C8E-B7A6-FF5C06D0AB40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82420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068A5-2383-498C-ADED-3D93D7E2F8F6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873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2F69C-8712-41B4-8743-A64D65ECA04B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41708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4F50-5BC5-49DC-8A89-171270A3E815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31647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5DA02-926E-4048-BC30-80D8E9E10790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3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6D590-9A3E-4AD2-B527-FF79B6AFC99F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838527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5652-49CC-4151-BB04-0DE33A9D88AE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683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8DEDD-92AF-44B6-86D5-EA6073FFEBD2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6745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7F8EC-9CF6-494E-B0CF-E4A1CC2C3756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7012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2F0E1-4EFE-4D78-9F5E-6BC1FFBDF474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0332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F8D00-4B81-470D-A00C-E0396EE8A316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6005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A9C0D-27C1-4799-9496-B260F0EE86C6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1998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DB75F-AEE2-4C8E-B7A6-FF5C06D0AB40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3625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068A5-2383-498C-ADED-3D93D7E2F8F6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0323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2F69C-8712-41B4-8743-A64D65ECA04B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8455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4F50-5BC5-49DC-8A89-171270A3E815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3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74538-C353-48E5-8FF9-EB9BA3DF6AFF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883138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5DA02-926E-4048-BC30-80D8E9E10790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506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5652-49CC-4151-BB04-0DE33A9D88AE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7205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8DEDD-92AF-44B6-86D5-EA6073FFEBD2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2145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7F8EC-9CF6-494E-B0CF-E4A1CC2C3756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2945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2F0E1-4EFE-4D78-9F5E-6BC1FFBDF474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011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F8D00-4B81-470D-A00C-E0396EE8A316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1311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A9C0D-27C1-4799-9496-B260F0EE86C6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13624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DB75F-AEE2-4C8E-B7A6-FF5C06D0AB40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060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068A5-2383-498C-ADED-3D93D7E2F8F6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72919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2F69C-8712-41B4-8743-A64D65ECA04B}" type="slidenum">
              <a:rPr lang="zh-CN" altLang="en-US">
                <a:solidFill>
                  <a:srgbClr val="007A77"/>
                </a:solidFill>
              </a:rPr>
              <a:pPr/>
              <a:t>‹#›</a:t>
            </a:fld>
            <a:endParaRPr lang="en-US" sz="1800">
              <a:solidFill>
                <a:srgbClr val="007A7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5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9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1143000" cy="68580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457200" y="0"/>
            <a:ext cx="6096000" cy="838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28" name="AutoShape 5"/>
          <p:cNvSpPr>
            <a:spLocks noChangeArrowheads="1"/>
          </p:cNvSpPr>
          <p:nvPr/>
        </p:nvSpPr>
        <p:spPr bwMode="auto">
          <a:xfrm flipV="1">
            <a:off x="533400" y="838200"/>
            <a:ext cx="1295400" cy="5257800"/>
          </a:xfrm>
          <a:prstGeom prst="roundRect">
            <a:avLst>
              <a:gd name="adj" fmla="val 50000"/>
            </a:avLst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4800" y="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200" y="4191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 sz="20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fld id="{8762EC5E-A50C-4D28-9C2F-B4C8EFF8A456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304800" y="685800"/>
            <a:ext cx="7391400" cy="90488"/>
            <a:chOff x="0" y="0"/>
            <a:chExt cx="4656" cy="201"/>
          </a:xfrm>
        </p:grpSpPr>
        <p:sp>
          <p:nvSpPr>
            <p:cNvPr id="1034" name="AutoShape 12"/>
            <p:cNvSpPr>
              <a:spLocks noChangeArrowheads="1"/>
            </p:cNvSpPr>
            <p:nvPr/>
          </p:nvSpPr>
          <p:spPr bwMode="auto">
            <a:xfrm>
              <a:off x="240" y="0"/>
              <a:ext cx="4416" cy="200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35" name="AutoShape 13"/>
            <p:cNvSpPr>
              <a:spLocks noChangeArrowheads="1"/>
            </p:cNvSpPr>
            <p:nvPr/>
          </p:nvSpPr>
          <p:spPr bwMode="auto">
            <a:xfrm flipH="1">
              <a:off x="0" y="0"/>
              <a:ext cx="248" cy="201"/>
            </a:xfrm>
            <a:prstGeom prst="flowChartDelay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</p:grpSp>
      <p:sp>
        <p:nvSpPr>
          <p:cNvPr id="1036" name="Rectangle 14"/>
          <p:cNvSpPr>
            <a:spLocks noChangeArrowheads="1"/>
          </p:cNvSpPr>
          <p:nvPr/>
        </p:nvSpPr>
        <p:spPr bwMode="auto">
          <a:xfrm>
            <a:off x="533400" y="5410200"/>
            <a:ext cx="1295400" cy="1447800"/>
          </a:xfrm>
          <a:prstGeom prst="rect">
            <a:avLst/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8382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grpSp>
        <p:nvGrpSpPr>
          <p:cNvPr id="1038" name="Group 23"/>
          <p:cNvGrpSpPr>
            <a:grpSpLocks/>
          </p:cNvGrpSpPr>
          <p:nvPr/>
        </p:nvGrpSpPr>
        <p:grpSpPr bwMode="auto">
          <a:xfrm>
            <a:off x="6705600" y="4953000"/>
            <a:ext cx="2286000" cy="1752600"/>
            <a:chOff x="0" y="0"/>
            <a:chExt cx="1440" cy="1104"/>
          </a:xfrm>
        </p:grpSpPr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76" y="48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0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912" y="76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1200" y="57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1008" y="0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432" y="86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5" name="AutoShape 21"/>
            <p:cNvSpPr>
              <a:spLocks/>
            </p:cNvSpPr>
            <p:nvPr/>
          </p:nvSpPr>
          <p:spPr bwMode="auto">
            <a:xfrm>
              <a:off x="240" y="336"/>
              <a:ext cx="240" cy="240"/>
            </a:xfrm>
            <a:custGeom>
              <a:avLst/>
              <a:gdLst>
                <a:gd name="T0" fmla="*/ 0 w 10000"/>
                <a:gd name="T1" fmla="*/ 3833 h 10000"/>
                <a:gd name="T2" fmla="*/ 3833 w 10000"/>
                <a:gd name="T3" fmla="*/ 3833 h 10000"/>
                <a:gd name="T4" fmla="*/ 5000 w 10000"/>
                <a:gd name="T5" fmla="*/ 0 h 10000"/>
                <a:gd name="T6" fmla="*/ 6167 w 10000"/>
                <a:gd name="T7" fmla="*/ 3833 h 10000"/>
                <a:gd name="T8" fmla="*/ 10000 w 10000"/>
                <a:gd name="T9" fmla="*/ 3833 h 10000"/>
                <a:gd name="T10" fmla="*/ 6917 w 10000"/>
                <a:gd name="T11" fmla="*/ 6167 h 10000"/>
                <a:gd name="T12" fmla="*/ 8083 w 10000"/>
                <a:gd name="T13" fmla="*/ 10000 h 10000"/>
                <a:gd name="T14" fmla="*/ 5000 w 10000"/>
                <a:gd name="T15" fmla="*/ 7625 h 10000"/>
                <a:gd name="T16" fmla="*/ 1917 w 10000"/>
                <a:gd name="T17" fmla="*/ 10000 h 10000"/>
                <a:gd name="T18" fmla="*/ 3083 w 10000"/>
                <a:gd name="T19" fmla="*/ 6167 h 10000"/>
                <a:gd name="T20" fmla="*/ 0 w 10000"/>
                <a:gd name="T21" fmla="*/ 3833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00" h="10000">
                  <a:moveTo>
                    <a:pt x="0" y="3833"/>
                  </a:moveTo>
                  <a:lnTo>
                    <a:pt x="3833" y="3833"/>
                  </a:lnTo>
                  <a:lnTo>
                    <a:pt x="5000" y="0"/>
                  </a:lnTo>
                  <a:lnTo>
                    <a:pt x="6167" y="3833"/>
                  </a:lnTo>
                  <a:lnTo>
                    <a:pt x="10000" y="3833"/>
                  </a:lnTo>
                  <a:lnTo>
                    <a:pt x="6917" y="6167"/>
                  </a:lnTo>
                  <a:lnTo>
                    <a:pt x="8083" y="10000"/>
                  </a:lnTo>
                  <a:lnTo>
                    <a:pt x="5000" y="7625"/>
                  </a:lnTo>
                  <a:lnTo>
                    <a:pt x="1917" y="10000"/>
                  </a:lnTo>
                  <a:lnTo>
                    <a:pt x="3083" y="6167"/>
                  </a:lnTo>
                  <a:lnTo>
                    <a:pt x="0" y="3833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AutoShape 22"/>
            <p:cNvSpPr>
              <a:spLocks/>
            </p:cNvSpPr>
            <p:nvPr/>
          </p:nvSpPr>
          <p:spPr bwMode="auto">
            <a:xfrm rot="16200000">
              <a:off x="36" y="396"/>
              <a:ext cx="312" cy="288"/>
            </a:xfrm>
            <a:custGeom>
              <a:avLst/>
              <a:gdLst>
                <a:gd name="T0" fmla="*/ 0 w 10000"/>
                <a:gd name="T1" fmla="*/ 3819 h 10000"/>
                <a:gd name="T2" fmla="*/ 3814 w 10000"/>
                <a:gd name="T3" fmla="*/ 3819 h 10000"/>
                <a:gd name="T4" fmla="*/ 5000 w 10000"/>
                <a:gd name="T5" fmla="*/ 0 h 10000"/>
                <a:gd name="T6" fmla="*/ 6186 w 10000"/>
                <a:gd name="T7" fmla="*/ 3819 h 10000"/>
                <a:gd name="T8" fmla="*/ 10000 w 10000"/>
                <a:gd name="T9" fmla="*/ 3819 h 10000"/>
                <a:gd name="T10" fmla="*/ 6923 w 10000"/>
                <a:gd name="T11" fmla="*/ 6181 h 10000"/>
                <a:gd name="T12" fmla="*/ 8077 w 10000"/>
                <a:gd name="T13" fmla="*/ 10000 h 10000"/>
                <a:gd name="T14" fmla="*/ 5000 w 10000"/>
                <a:gd name="T15" fmla="*/ 7639 h 10000"/>
                <a:gd name="T16" fmla="*/ 1923 w 10000"/>
                <a:gd name="T17" fmla="*/ 10000 h 10000"/>
                <a:gd name="T18" fmla="*/ 3077 w 10000"/>
                <a:gd name="T19" fmla="*/ 6181 h 10000"/>
                <a:gd name="T20" fmla="*/ 0 w 10000"/>
                <a:gd name="T21" fmla="*/ 3819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00" h="10000">
                  <a:moveTo>
                    <a:pt x="0" y="3819"/>
                  </a:moveTo>
                  <a:lnTo>
                    <a:pt x="3814" y="3819"/>
                  </a:lnTo>
                  <a:lnTo>
                    <a:pt x="5000" y="0"/>
                  </a:lnTo>
                  <a:lnTo>
                    <a:pt x="6186" y="3819"/>
                  </a:lnTo>
                  <a:lnTo>
                    <a:pt x="10000" y="3819"/>
                  </a:lnTo>
                  <a:lnTo>
                    <a:pt x="6923" y="6181"/>
                  </a:lnTo>
                  <a:lnTo>
                    <a:pt x="8077" y="10000"/>
                  </a:lnTo>
                  <a:lnTo>
                    <a:pt x="5000" y="7639"/>
                  </a:lnTo>
                  <a:lnTo>
                    <a:pt x="1923" y="10000"/>
                  </a:lnTo>
                  <a:lnTo>
                    <a:pt x="3077" y="6181"/>
                  </a:lnTo>
                  <a:lnTo>
                    <a:pt x="0" y="3819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" grpId="0" build="p" bldLvl="0" autoUpdateAnimBg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3200" b="1">
          <a:solidFill>
            <a:srgbClr val="0000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–"/>
        <a:defRPr sz="32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 b="1">
          <a:solidFill>
            <a:srgbClr val="FF0000"/>
          </a:solidFill>
          <a:latin typeface="+mn-lt"/>
          <a:ea typeface="宋体" pitchFamily="2" charset="-122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–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Arial" pitchFamily="34" charset="0"/>
              </a:defRPr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>
              <a:solidFill>
                <a:srgbClr val="007A77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Arial" pitchFamily="34" charset="0"/>
              </a:defRPr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>
              <a:solidFill>
                <a:srgbClr val="007A77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Arial" pitchFamily="34" charset="0"/>
              </a:defRPr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D6234807-C86E-45AA-B72A-9519A87F8624}" type="slidenum">
              <a:rPr lang="zh-CN" altLang="en-US" b="0">
                <a:solidFill>
                  <a:srgbClr val="007A77"/>
                </a:solidFill>
              </a:rPr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‹#›</a:t>
            </a:fld>
            <a:endParaRPr lang="en-US" sz="1800" b="0">
              <a:solidFill>
                <a:srgbClr val="007A77"/>
              </a:solidFill>
              <a:latin typeface="Times New Roman" pitchFamily="18" charset="0"/>
            </a:endParaRPr>
          </a:p>
        </p:txBody>
      </p:sp>
      <p:grpSp>
        <p:nvGrpSpPr>
          <p:cNvPr id="307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308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1400">
                  <a:solidFill>
                    <a:srgbClr val="FFFFFF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>
                  <a:solidFill>
                    <a:srgbClr val="FFFFFF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308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sz="1400" b="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308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8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8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1AFA6F17-0565-4949-8D27-FECC58FFBB82}" type="slidenum">
              <a:rPr lang="en-US" sz="1400">
                <a:solidFill>
                  <a:srgbClr val="FFFFFF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  <a:buClrTx/>
                <a:buSzTx/>
                <a:buFont typeface="Arial" pitchFamily="34" charset="0"/>
                <a:buNone/>
              </a:pPr>
              <a:t>‹#›</a:t>
            </a:fld>
            <a:r>
              <a:rPr 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>
              <a:solidFill>
                <a:srgbClr val="FFFFFF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0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sym typeface="Arial" pitchFamily="34" charset="0"/>
              </a:defRPr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b="0" dirty="0">
              <a:solidFill>
                <a:srgbClr val="000066"/>
              </a:solidFill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+mn-lt"/>
                <a:sym typeface="Arial" pitchFamily="34" charset="0"/>
              </a:defRPr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b="0" dirty="0">
              <a:solidFill>
                <a:srgbClr val="000066"/>
              </a:solidFill>
            </a:endParaRPr>
          </a:p>
        </p:txBody>
      </p: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0"/>
            <a:chExt cx="3022" cy="192"/>
          </a:xfrm>
        </p:grpSpPr>
        <p:grpSp>
          <p:nvGrpSpPr>
            <p:cNvPr id="1039" name="Group 15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 typeface="Arial" pitchFamily="34" charset="0"/>
                  <a:buNone/>
                </a:pPr>
                <a:endParaRPr lang="zh-CN" altLang="zh-CN" sz="1800" b="0">
                  <a:solidFill>
                    <a:srgbClr val="FFFFFF"/>
                  </a:solidFill>
                  <a:sym typeface="Times New Roman" pitchFamily="18" charset="0"/>
                </a:endParaRPr>
              </a:p>
            </p:txBody>
          </p:sp>
          <p:sp>
            <p:nvSpPr>
              <p:cNvPr id="1041" name="AutoShape 17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 typeface="Arial" pitchFamily="34" charset="0"/>
                  <a:buNone/>
                </a:pPr>
                <a:endParaRPr lang="zh-CN" altLang="zh-CN" sz="1800" b="0">
                  <a:solidFill>
                    <a:srgbClr val="FFFFFF"/>
                  </a:solidFill>
                  <a:sym typeface="Times New Roman" pitchFamily="18" charset="0"/>
                </a:endParaRPr>
              </a:p>
            </p:txBody>
          </p:sp>
        </p:grpSp>
        <p:sp>
          <p:nvSpPr>
            <p:cNvPr id="1042" name="Text Box 18"/>
            <p:cNvSpPr>
              <a:spLocks noChangeArrowheads="1"/>
            </p:cNvSpPr>
            <p:nvPr/>
          </p:nvSpPr>
          <p:spPr bwMode="auto">
            <a:xfrm>
              <a:off x="168" y="0"/>
              <a:ext cx="25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1400">
                  <a:solidFill>
                    <a:srgbClr val="FFFFFF"/>
                  </a:solidFill>
                  <a:ea typeface="楷体_GB2312" pitchFamily="1" charset="-122"/>
                  <a:sym typeface="Times New Roman" pitchFamily="18" charset="0"/>
                </a:rPr>
                <a:t>西安电子科技大学  </a:t>
              </a:r>
              <a:r>
                <a:rPr lang="en-US" sz="1400">
                  <a:solidFill>
                    <a:srgbClr val="FFFFFF"/>
                  </a:solidFill>
                  <a:ea typeface="楷体_GB2312" pitchFamily="1" charset="-122"/>
                  <a:sym typeface="Times New Roman" pitchFamily="18" charset="0"/>
                </a:rPr>
                <a:t>Xidian University</a:t>
              </a:r>
              <a:endParaRPr lang="zh-CN" altLang="en-US" b="0">
                <a:solidFill>
                  <a:srgbClr val="FFFFFF"/>
                </a:solidFill>
                <a:latin typeface="Tahoma" pitchFamily="34" charset="0"/>
              </a:endParaRPr>
            </a:p>
          </p:txBody>
        </p:sp>
      </p:grpSp>
      <p:sp>
        <p:nvSpPr>
          <p:cNvPr id="1043" name="Text Box 19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F7237AA4-01AB-49A6-AAF2-03ECB6E0A6FD}" type="slidenum">
              <a:rPr lang="en-US" sz="1400">
                <a:solidFill>
                  <a:srgbClr val="FFFFFF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  <a:buClrTx/>
                <a:buSzTx/>
                <a:buFont typeface="Arial" pitchFamily="34" charset="0"/>
                <a:buNone/>
              </a:pPr>
              <a:t>‹#›</a:t>
            </a:fld>
            <a:r>
              <a:rPr 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zh-CN" altLang="en-US" sz="1400">
              <a:solidFill>
                <a:srgbClr val="FFFFFF"/>
              </a:solidFill>
              <a:sym typeface="Times New Roman" pitchFamily="18" charset="0"/>
            </a:endParaRPr>
          </a:p>
        </p:txBody>
      </p:sp>
      <p:sp>
        <p:nvSpPr>
          <p:cNvPr id="1044" name="AutoShape 2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sz="1800" b="0">
              <a:solidFill>
                <a:srgbClr val="FFFFFF"/>
              </a:solidFill>
              <a:latin typeface="Tahoma" pitchFamily="34" charset="0"/>
              <a:sym typeface="Arial" pitchFamily="34" charset="0"/>
            </a:endParaRPr>
          </a:p>
        </p:txBody>
      </p:sp>
      <p:sp>
        <p:nvSpPr>
          <p:cNvPr id="1045" name="AutoShape 22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sz="1800" b="0">
              <a:solidFill>
                <a:srgbClr val="FFFFFF"/>
              </a:solidFill>
              <a:latin typeface="Tahoma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1589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  <a:sym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bg2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–"/>
        <a:defRPr sz="2400">
          <a:solidFill>
            <a:schemeClr val="bg2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bg2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–"/>
        <a:defRPr>
          <a:solidFill>
            <a:schemeClr val="bg2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bg2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DCD5C913-9D4B-48F4-B2E3-9B763D396CEE}" type="datetime1">
              <a:rPr lang="zh-CN" altLang="en-US" b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2016/12/25</a:t>
            </a:fld>
            <a:endParaRPr lang="zh-CN" altLang="en-US" b="0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b="0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C913308-F349-4B6D-A68A-DD1791B4A57B}" type="slidenum">
              <a:rPr lang="zh-CN" altLang="en-US" b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zh-CN" altLang="en-US" b="0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4156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29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1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2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3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6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7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4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0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</p:grpSp>
          <p:grpSp>
            <p:nvGrpSpPr>
              <p:cNvPr id="105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52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1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2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3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4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5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6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7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8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9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0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1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6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7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8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9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80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</p:grpSp>
        </p:grpSp>
        <p:sp>
          <p:nvSpPr>
            <p:cNvPr id="1081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zh-CN" sz="1800" b="0">
                <a:solidFill>
                  <a:srgbClr val="40458C"/>
                </a:solidFill>
                <a:latin typeface="Tahoma" pitchFamily="34" charset="0"/>
                <a:sym typeface="Tahoma" pitchFamily="34" charset="0"/>
              </a:endParaRPr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>
              <a:off x="5568" y="0"/>
              <a:ext cx="1" cy="1488"/>
            </a:xfrm>
            <a:prstGeom prst="line">
              <a:avLst/>
            </a:prstGeom>
            <a:noFill/>
            <a:ln w="9525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zh-CN" sz="1800" b="0">
                <a:solidFill>
                  <a:srgbClr val="40458C"/>
                </a:solidFill>
                <a:latin typeface="Tahoma" pitchFamily="34" charset="0"/>
                <a:sym typeface="Tahoma" pitchFamily="34" charset="0"/>
              </a:endParaRPr>
            </a:p>
          </p:txBody>
        </p:sp>
      </p:grpSp>
      <p:sp>
        <p:nvSpPr>
          <p:cNvPr id="1087" name="Rectangle 6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108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b="0">
              <a:solidFill>
                <a:srgbClr val="40458C"/>
              </a:solidFill>
              <a:latin typeface="Tahoma" pitchFamily="34" charset="0"/>
            </a:endParaRPr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b="0">
              <a:solidFill>
                <a:srgbClr val="40458C"/>
              </a:solidFill>
              <a:latin typeface="Tahoma" pitchFamily="34" charset="0"/>
            </a:endParaRPr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7CA9A322-46B4-4503-B2DC-1C29C7BE80C5}" type="slidenum">
              <a:rPr lang="zh-CN" altLang="en-US" b="0">
                <a:solidFill>
                  <a:srgbClr val="40458C"/>
                </a:solidFill>
                <a:latin typeface="Tahoma" pitchFamily="34" charset="0"/>
              </a:rPr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‹#›</a:t>
            </a:fld>
            <a:endParaRPr lang="en-US" sz="1800" b="0">
              <a:solidFill>
                <a:srgbClr val="40458C"/>
              </a:solidFill>
              <a:latin typeface="Tahoma" pitchFamily="34" charset="0"/>
            </a:endParaRPr>
          </a:p>
        </p:txBody>
      </p:sp>
      <p:grpSp>
        <p:nvGrpSpPr>
          <p:cNvPr id="1092" name="Group 13"/>
          <p:cNvGrpSpPr>
            <a:grpSpLocks/>
          </p:cNvGrpSpPr>
          <p:nvPr/>
        </p:nvGrpSpPr>
        <p:grpSpPr bwMode="auto">
          <a:xfrm>
            <a:off x="0" y="6562725"/>
            <a:ext cx="4797425" cy="285750"/>
            <a:chOff x="0" y="0"/>
            <a:chExt cx="3022" cy="192"/>
          </a:xfrm>
        </p:grpSpPr>
        <p:grpSp>
          <p:nvGrpSpPr>
            <p:cNvPr id="1093" name="Group 14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1094" name="Rectangle 15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 typeface="Arial" pitchFamily="34" charset="0"/>
                  <a:buNone/>
                </a:pPr>
                <a:endParaRPr lang="zh-CN" altLang="zh-CN" sz="1800" b="0">
                  <a:solidFill>
                    <a:srgbClr val="40458C"/>
                  </a:solidFill>
                  <a:sym typeface="Times New Roman" pitchFamily="18" charset="0"/>
                </a:endParaRPr>
              </a:p>
            </p:txBody>
          </p:sp>
          <p:sp>
            <p:nvSpPr>
              <p:cNvPr id="1095" name="AutoShape 16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 typeface="Arial" pitchFamily="34" charset="0"/>
                  <a:buNone/>
                </a:pPr>
                <a:endParaRPr lang="zh-CN" altLang="zh-CN" sz="1800" b="0">
                  <a:solidFill>
                    <a:srgbClr val="40458C"/>
                  </a:solidFill>
                  <a:sym typeface="Times New Roman" pitchFamily="18" charset="0"/>
                </a:endParaRPr>
              </a:p>
            </p:txBody>
          </p:sp>
        </p:grpSp>
        <p:sp>
          <p:nvSpPr>
            <p:cNvPr id="1096" name="Text Box 17"/>
            <p:cNvSpPr>
              <a:spLocks noChangeArrowheads="1"/>
            </p:cNvSpPr>
            <p:nvPr/>
          </p:nvSpPr>
          <p:spPr bwMode="auto">
            <a:xfrm>
              <a:off x="168" y="0"/>
              <a:ext cx="25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1400">
                  <a:solidFill>
                    <a:srgbClr val="FFFFFF"/>
                  </a:solidFill>
                  <a:ea typeface="楷体_GB2312" pitchFamily="1" charset="-122"/>
                  <a:sym typeface="Times New Roman" pitchFamily="18" charset="0"/>
                </a:rPr>
                <a:t>西安电子科技大学  </a:t>
              </a:r>
              <a:r>
                <a:rPr lang="en-US" sz="1400">
                  <a:solidFill>
                    <a:srgbClr val="FFFFFF"/>
                  </a:solidFill>
                  <a:ea typeface="楷体_GB2312" pitchFamily="1" charset="-122"/>
                  <a:sym typeface="Times New Roman" pitchFamily="18" charset="0"/>
                </a:rPr>
                <a:t>Xidian University</a:t>
              </a:r>
              <a:endParaRPr lang="zh-CN" altLang="en-US" b="0">
                <a:solidFill>
                  <a:srgbClr val="40458C"/>
                </a:solidFill>
                <a:latin typeface="Tahoma" pitchFamily="34" charset="0"/>
              </a:endParaRPr>
            </a:p>
          </p:txBody>
        </p:sp>
      </p:grpSp>
      <p:sp>
        <p:nvSpPr>
          <p:cNvPr id="1097" name="Text Box 18"/>
          <p:cNvSpPr>
            <a:spLocks noChangeArrowheads="1"/>
          </p:cNvSpPr>
          <p:nvPr/>
        </p:nvSpPr>
        <p:spPr bwMode="auto">
          <a:xfrm>
            <a:off x="7956550" y="6572250"/>
            <a:ext cx="118745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B9F35E6A-F5E1-4210-9C06-E184DDDEAFA2}" type="slidenum">
              <a:rPr lang="zh-CN" altLang="en-US" sz="1400">
                <a:solidFill>
                  <a:srgbClr val="FFFFFF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  <a:buClrTx/>
                <a:buSzTx/>
                <a:buFont typeface="Arial" pitchFamily="34" charset="0"/>
                <a:buNone/>
              </a:pPr>
              <a:t>‹#›</a:t>
            </a:fld>
            <a:r>
              <a:rPr 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zh-CN" altLang="en-US" sz="1400">
              <a:solidFill>
                <a:srgbClr val="FFFFFF"/>
              </a:solidFill>
              <a:sym typeface="Times New Roman" pitchFamily="18" charset="0"/>
            </a:endParaRPr>
          </a:p>
        </p:txBody>
      </p:sp>
      <p:sp>
        <p:nvSpPr>
          <p:cNvPr id="1098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72225" y="6526213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b="0">
              <a:solidFill>
                <a:srgbClr val="40458C"/>
              </a:solidFill>
              <a:latin typeface="Tahoma" pitchFamily="34" charset="0"/>
              <a:sym typeface="Tahoma" pitchFamily="34" charset="0"/>
            </a:endParaRPr>
          </a:p>
        </p:txBody>
      </p:sp>
      <p:sp>
        <p:nvSpPr>
          <p:cNvPr id="1099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b="0">
              <a:solidFill>
                <a:srgbClr val="40458C"/>
              </a:solidFill>
              <a:latin typeface="Tahoma" pitchFamily="34" charset="0"/>
              <a:sym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17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29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1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2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3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6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7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4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0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</p:grpSp>
          <p:grpSp>
            <p:nvGrpSpPr>
              <p:cNvPr id="105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52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1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2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3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4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5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6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7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8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9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0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1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6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7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8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9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80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</p:grpSp>
        </p:grpSp>
        <p:sp>
          <p:nvSpPr>
            <p:cNvPr id="1081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zh-CN" sz="1800" b="0">
                <a:solidFill>
                  <a:srgbClr val="40458C"/>
                </a:solidFill>
                <a:latin typeface="Tahoma" pitchFamily="34" charset="0"/>
                <a:sym typeface="Tahoma" pitchFamily="34" charset="0"/>
              </a:endParaRPr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>
              <a:off x="5568" y="0"/>
              <a:ext cx="1" cy="1488"/>
            </a:xfrm>
            <a:prstGeom prst="line">
              <a:avLst/>
            </a:prstGeom>
            <a:noFill/>
            <a:ln w="9525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zh-CN" sz="1800" b="0">
                <a:solidFill>
                  <a:srgbClr val="40458C"/>
                </a:solidFill>
                <a:latin typeface="Tahoma" pitchFamily="34" charset="0"/>
                <a:sym typeface="Tahoma" pitchFamily="34" charset="0"/>
              </a:endParaRPr>
            </a:p>
          </p:txBody>
        </p:sp>
      </p:grpSp>
      <p:sp>
        <p:nvSpPr>
          <p:cNvPr id="1087" name="Rectangle 6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108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b="0">
              <a:solidFill>
                <a:srgbClr val="40458C"/>
              </a:solidFill>
              <a:latin typeface="Tahoma" pitchFamily="34" charset="0"/>
            </a:endParaRPr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b="0">
              <a:solidFill>
                <a:srgbClr val="40458C"/>
              </a:solidFill>
              <a:latin typeface="Tahoma" pitchFamily="34" charset="0"/>
            </a:endParaRPr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7CA9A322-46B4-4503-B2DC-1C29C7BE80C5}" type="slidenum">
              <a:rPr lang="zh-CN" altLang="en-US" b="0">
                <a:solidFill>
                  <a:srgbClr val="40458C"/>
                </a:solidFill>
                <a:latin typeface="Tahoma" pitchFamily="34" charset="0"/>
              </a:rPr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‹#›</a:t>
            </a:fld>
            <a:endParaRPr lang="en-US" sz="1800" b="0">
              <a:solidFill>
                <a:srgbClr val="40458C"/>
              </a:solidFill>
              <a:latin typeface="Tahoma" pitchFamily="34" charset="0"/>
            </a:endParaRPr>
          </a:p>
        </p:txBody>
      </p:sp>
      <p:grpSp>
        <p:nvGrpSpPr>
          <p:cNvPr id="1092" name="Group 13"/>
          <p:cNvGrpSpPr>
            <a:grpSpLocks/>
          </p:cNvGrpSpPr>
          <p:nvPr/>
        </p:nvGrpSpPr>
        <p:grpSpPr bwMode="auto">
          <a:xfrm>
            <a:off x="0" y="6562725"/>
            <a:ext cx="4797425" cy="285750"/>
            <a:chOff x="0" y="0"/>
            <a:chExt cx="3022" cy="192"/>
          </a:xfrm>
        </p:grpSpPr>
        <p:grpSp>
          <p:nvGrpSpPr>
            <p:cNvPr id="1093" name="Group 14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1094" name="Rectangle 15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 typeface="Arial" pitchFamily="34" charset="0"/>
                  <a:buNone/>
                </a:pPr>
                <a:endParaRPr lang="zh-CN" altLang="zh-CN" sz="1800" b="0">
                  <a:solidFill>
                    <a:srgbClr val="40458C"/>
                  </a:solidFill>
                  <a:sym typeface="Times New Roman" pitchFamily="18" charset="0"/>
                </a:endParaRPr>
              </a:p>
            </p:txBody>
          </p:sp>
          <p:sp>
            <p:nvSpPr>
              <p:cNvPr id="1095" name="AutoShape 16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 typeface="Arial" pitchFamily="34" charset="0"/>
                  <a:buNone/>
                </a:pPr>
                <a:endParaRPr lang="zh-CN" altLang="zh-CN" sz="1800" b="0">
                  <a:solidFill>
                    <a:srgbClr val="40458C"/>
                  </a:solidFill>
                  <a:sym typeface="Times New Roman" pitchFamily="18" charset="0"/>
                </a:endParaRPr>
              </a:p>
            </p:txBody>
          </p:sp>
        </p:grpSp>
        <p:sp>
          <p:nvSpPr>
            <p:cNvPr id="1096" name="Text Box 17"/>
            <p:cNvSpPr>
              <a:spLocks noChangeArrowheads="1"/>
            </p:cNvSpPr>
            <p:nvPr/>
          </p:nvSpPr>
          <p:spPr bwMode="auto">
            <a:xfrm>
              <a:off x="168" y="0"/>
              <a:ext cx="25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1400">
                  <a:solidFill>
                    <a:srgbClr val="FFFFFF"/>
                  </a:solidFill>
                  <a:ea typeface="楷体_GB2312" pitchFamily="1" charset="-122"/>
                  <a:sym typeface="Times New Roman" pitchFamily="18" charset="0"/>
                </a:rPr>
                <a:t>西安电子科技大学  </a:t>
              </a:r>
              <a:r>
                <a:rPr lang="en-US" sz="1400">
                  <a:solidFill>
                    <a:srgbClr val="FFFFFF"/>
                  </a:solidFill>
                  <a:ea typeface="楷体_GB2312" pitchFamily="1" charset="-122"/>
                  <a:sym typeface="Times New Roman" pitchFamily="18" charset="0"/>
                </a:rPr>
                <a:t>Xidian University</a:t>
              </a:r>
              <a:endParaRPr lang="zh-CN" altLang="en-US" b="0">
                <a:solidFill>
                  <a:srgbClr val="40458C"/>
                </a:solidFill>
                <a:latin typeface="Tahoma" pitchFamily="34" charset="0"/>
              </a:endParaRPr>
            </a:p>
          </p:txBody>
        </p:sp>
      </p:grpSp>
      <p:sp>
        <p:nvSpPr>
          <p:cNvPr id="1097" name="Text Box 18"/>
          <p:cNvSpPr>
            <a:spLocks noChangeArrowheads="1"/>
          </p:cNvSpPr>
          <p:nvPr/>
        </p:nvSpPr>
        <p:spPr bwMode="auto">
          <a:xfrm>
            <a:off x="7956550" y="6572250"/>
            <a:ext cx="118745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B9F35E6A-F5E1-4210-9C06-E184DDDEAFA2}" type="slidenum">
              <a:rPr lang="zh-CN" altLang="en-US" sz="1400">
                <a:solidFill>
                  <a:srgbClr val="FFFFFF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  <a:buClrTx/>
                <a:buSzTx/>
                <a:buFont typeface="Arial" pitchFamily="34" charset="0"/>
                <a:buNone/>
              </a:pPr>
              <a:t>‹#›</a:t>
            </a:fld>
            <a:r>
              <a:rPr 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zh-CN" altLang="en-US" sz="1400">
              <a:solidFill>
                <a:srgbClr val="FFFFFF"/>
              </a:solidFill>
              <a:sym typeface="Times New Roman" pitchFamily="18" charset="0"/>
            </a:endParaRPr>
          </a:p>
        </p:txBody>
      </p:sp>
      <p:sp>
        <p:nvSpPr>
          <p:cNvPr id="1098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72225" y="6526213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b="0">
              <a:solidFill>
                <a:srgbClr val="40458C"/>
              </a:solidFill>
              <a:latin typeface="Tahoma" pitchFamily="34" charset="0"/>
              <a:sym typeface="Tahoma" pitchFamily="34" charset="0"/>
            </a:endParaRPr>
          </a:p>
        </p:txBody>
      </p:sp>
      <p:sp>
        <p:nvSpPr>
          <p:cNvPr id="1099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b="0">
              <a:solidFill>
                <a:srgbClr val="40458C"/>
              </a:solidFill>
              <a:latin typeface="Tahoma" pitchFamily="34" charset="0"/>
              <a:sym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2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29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1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2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3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6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7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4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0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1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</p:grpSp>
          <p:grpSp>
            <p:nvGrpSpPr>
              <p:cNvPr id="105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52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1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2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3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4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5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6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7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8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69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0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1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6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7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8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79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  <p:sp>
              <p:nvSpPr>
                <p:cNvPr id="1080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1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ClrTx/>
                    <a:buSzTx/>
                    <a:buFont typeface="Arial" pitchFamily="34" charset="0"/>
                    <a:buNone/>
                  </a:pPr>
                  <a:endParaRPr lang="zh-CN" altLang="zh-CN" sz="1800" b="0">
                    <a:solidFill>
                      <a:srgbClr val="40458C"/>
                    </a:solidFill>
                    <a:latin typeface="Tahoma" pitchFamily="34" charset="0"/>
                    <a:sym typeface="Tahoma" pitchFamily="34" charset="0"/>
                  </a:endParaRPr>
                </a:p>
              </p:txBody>
            </p:sp>
          </p:grpSp>
        </p:grpSp>
        <p:sp>
          <p:nvSpPr>
            <p:cNvPr id="1081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zh-CN" sz="1800" b="0">
                <a:solidFill>
                  <a:srgbClr val="40458C"/>
                </a:solidFill>
                <a:latin typeface="Tahoma" pitchFamily="34" charset="0"/>
                <a:sym typeface="Tahoma" pitchFamily="34" charset="0"/>
              </a:endParaRPr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>
              <a:off x="5568" y="0"/>
              <a:ext cx="1" cy="1488"/>
            </a:xfrm>
            <a:prstGeom prst="line">
              <a:avLst/>
            </a:prstGeom>
            <a:noFill/>
            <a:ln w="9525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zh-CN" sz="1800" b="0">
                <a:solidFill>
                  <a:srgbClr val="40458C"/>
                </a:solidFill>
                <a:latin typeface="Tahoma" pitchFamily="34" charset="0"/>
                <a:sym typeface="Tahoma" pitchFamily="34" charset="0"/>
              </a:endParaRPr>
            </a:p>
          </p:txBody>
        </p:sp>
      </p:grpSp>
      <p:sp>
        <p:nvSpPr>
          <p:cNvPr id="1087" name="Rectangle 6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108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b="0">
              <a:solidFill>
                <a:srgbClr val="40458C"/>
              </a:solidFill>
              <a:latin typeface="Tahoma" pitchFamily="34" charset="0"/>
            </a:endParaRPr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b="0">
              <a:solidFill>
                <a:srgbClr val="40458C"/>
              </a:solidFill>
              <a:latin typeface="Tahoma" pitchFamily="34" charset="0"/>
            </a:endParaRPr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7CA9A322-46B4-4503-B2DC-1C29C7BE80C5}" type="slidenum">
              <a:rPr lang="zh-CN" altLang="en-US" b="0">
                <a:solidFill>
                  <a:srgbClr val="40458C"/>
                </a:solidFill>
                <a:latin typeface="Tahoma" pitchFamily="34" charset="0"/>
              </a:rPr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‹#›</a:t>
            </a:fld>
            <a:endParaRPr lang="en-US" sz="1800" b="0">
              <a:solidFill>
                <a:srgbClr val="40458C"/>
              </a:solidFill>
              <a:latin typeface="Tahoma" pitchFamily="34" charset="0"/>
            </a:endParaRPr>
          </a:p>
        </p:txBody>
      </p:sp>
      <p:grpSp>
        <p:nvGrpSpPr>
          <p:cNvPr id="1092" name="Group 13"/>
          <p:cNvGrpSpPr>
            <a:grpSpLocks/>
          </p:cNvGrpSpPr>
          <p:nvPr/>
        </p:nvGrpSpPr>
        <p:grpSpPr bwMode="auto">
          <a:xfrm>
            <a:off x="0" y="6562725"/>
            <a:ext cx="4797425" cy="285750"/>
            <a:chOff x="0" y="0"/>
            <a:chExt cx="3022" cy="192"/>
          </a:xfrm>
        </p:grpSpPr>
        <p:grpSp>
          <p:nvGrpSpPr>
            <p:cNvPr id="1093" name="Group 14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1094" name="Rectangle 15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 typeface="Arial" pitchFamily="34" charset="0"/>
                  <a:buNone/>
                </a:pPr>
                <a:endParaRPr lang="zh-CN" altLang="zh-CN" sz="1800" b="0">
                  <a:solidFill>
                    <a:srgbClr val="40458C"/>
                  </a:solidFill>
                  <a:sym typeface="Times New Roman" pitchFamily="18" charset="0"/>
                </a:endParaRPr>
              </a:p>
            </p:txBody>
          </p:sp>
          <p:sp>
            <p:nvSpPr>
              <p:cNvPr id="1095" name="AutoShape 16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 typeface="Arial" pitchFamily="34" charset="0"/>
                  <a:buNone/>
                </a:pPr>
                <a:endParaRPr lang="zh-CN" altLang="zh-CN" sz="1800" b="0">
                  <a:solidFill>
                    <a:srgbClr val="40458C"/>
                  </a:solidFill>
                  <a:sym typeface="Times New Roman" pitchFamily="18" charset="0"/>
                </a:endParaRPr>
              </a:p>
            </p:txBody>
          </p:sp>
        </p:grpSp>
        <p:sp>
          <p:nvSpPr>
            <p:cNvPr id="1096" name="Text Box 17"/>
            <p:cNvSpPr>
              <a:spLocks noChangeArrowheads="1"/>
            </p:cNvSpPr>
            <p:nvPr/>
          </p:nvSpPr>
          <p:spPr bwMode="auto">
            <a:xfrm>
              <a:off x="168" y="0"/>
              <a:ext cx="25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1400">
                  <a:solidFill>
                    <a:srgbClr val="FFFFFF"/>
                  </a:solidFill>
                  <a:ea typeface="楷体_GB2312" pitchFamily="1" charset="-122"/>
                  <a:sym typeface="Times New Roman" pitchFamily="18" charset="0"/>
                </a:rPr>
                <a:t>西安电子科技大学  </a:t>
              </a:r>
              <a:r>
                <a:rPr lang="en-US" sz="1400">
                  <a:solidFill>
                    <a:srgbClr val="FFFFFF"/>
                  </a:solidFill>
                  <a:ea typeface="楷体_GB2312" pitchFamily="1" charset="-122"/>
                  <a:sym typeface="Times New Roman" pitchFamily="18" charset="0"/>
                </a:rPr>
                <a:t>Xidian University</a:t>
              </a:r>
              <a:endParaRPr lang="zh-CN" altLang="en-US" b="0">
                <a:solidFill>
                  <a:srgbClr val="40458C"/>
                </a:solidFill>
                <a:latin typeface="Tahoma" pitchFamily="34" charset="0"/>
              </a:endParaRPr>
            </a:p>
          </p:txBody>
        </p:sp>
      </p:grpSp>
      <p:sp>
        <p:nvSpPr>
          <p:cNvPr id="1097" name="Text Box 18"/>
          <p:cNvSpPr>
            <a:spLocks noChangeArrowheads="1"/>
          </p:cNvSpPr>
          <p:nvPr/>
        </p:nvSpPr>
        <p:spPr bwMode="auto">
          <a:xfrm>
            <a:off x="7956550" y="6572250"/>
            <a:ext cx="118745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B9F35E6A-F5E1-4210-9C06-E184DDDEAFA2}" type="slidenum">
              <a:rPr lang="zh-CN" altLang="en-US" sz="1400">
                <a:solidFill>
                  <a:srgbClr val="FFFFFF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  <a:buClrTx/>
                <a:buSzTx/>
                <a:buFont typeface="Arial" pitchFamily="34" charset="0"/>
                <a:buNone/>
              </a:pPr>
              <a:t>‹#›</a:t>
            </a:fld>
            <a:r>
              <a:rPr 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zh-CN" altLang="en-US" sz="1400">
              <a:solidFill>
                <a:srgbClr val="FFFFFF"/>
              </a:solidFill>
              <a:sym typeface="Times New Roman" pitchFamily="18" charset="0"/>
            </a:endParaRPr>
          </a:p>
        </p:txBody>
      </p:sp>
      <p:sp>
        <p:nvSpPr>
          <p:cNvPr id="1098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72225" y="6526213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b="0">
              <a:solidFill>
                <a:srgbClr val="40458C"/>
              </a:solidFill>
              <a:latin typeface="Tahoma" pitchFamily="34" charset="0"/>
              <a:sym typeface="Tahoma" pitchFamily="34" charset="0"/>
            </a:endParaRPr>
          </a:p>
        </p:txBody>
      </p:sp>
      <p:sp>
        <p:nvSpPr>
          <p:cNvPr id="1099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b="0">
              <a:solidFill>
                <a:srgbClr val="40458C"/>
              </a:solidFill>
              <a:latin typeface="Tahoma" pitchFamily="34" charset="0"/>
              <a:sym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3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Arial" pitchFamily="34" charset="0"/>
              </a:defRPr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>
              <a:solidFill>
                <a:srgbClr val="007A77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Arial" pitchFamily="34" charset="0"/>
              </a:defRPr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>
              <a:solidFill>
                <a:srgbClr val="007A77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Arial" pitchFamily="34" charset="0"/>
              </a:defRPr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D6234807-C86E-45AA-B72A-9519A87F8624}" type="slidenum">
              <a:rPr lang="zh-CN" altLang="en-US" b="0">
                <a:solidFill>
                  <a:srgbClr val="007A77"/>
                </a:solidFill>
              </a:rPr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‹#›</a:t>
            </a:fld>
            <a:endParaRPr lang="en-US" sz="1800" b="0">
              <a:solidFill>
                <a:srgbClr val="007A77"/>
              </a:solidFill>
              <a:latin typeface="Times New Roman" pitchFamily="18" charset="0"/>
            </a:endParaRPr>
          </a:p>
        </p:txBody>
      </p:sp>
      <p:grpSp>
        <p:nvGrpSpPr>
          <p:cNvPr id="307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308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1400">
                  <a:solidFill>
                    <a:srgbClr val="FFFFFF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>
                  <a:solidFill>
                    <a:srgbClr val="FFFFFF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308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sz="1400" b="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308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8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8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1AFA6F17-0565-4949-8D27-FECC58FFBB82}" type="slidenum">
              <a:rPr lang="en-US" sz="1400">
                <a:solidFill>
                  <a:srgbClr val="FFFFFF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  <a:buClrTx/>
                <a:buSzTx/>
                <a:buFont typeface="Arial" pitchFamily="34" charset="0"/>
                <a:buNone/>
              </a:pPr>
              <a:t>‹#›</a:t>
            </a:fld>
            <a:r>
              <a:rPr 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>
              <a:solidFill>
                <a:srgbClr val="FFFFFF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Arial" pitchFamily="34" charset="0"/>
              </a:defRPr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>
              <a:solidFill>
                <a:srgbClr val="007A77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Arial" pitchFamily="34" charset="0"/>
              </a:defRPr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>
              <a:solidFill>
                <a:srgbClr val="007A77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Arial" pitchFamily="34" charset="0"/>
              </a:defRPr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D6234807-C86E-45AA-B72A-9519A87F8624}" type="slidenum">
              <a:rPr lang="zh-CN" altLang="en-US" b="0">
                <a:solidFill>
                  <a:srgbClr val="007A77"/>
                </a:solidFill>
              </a:rPr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‹#›</a:t>
            </a:fld>
            <a:endParaRPr lang="en-US" sz="1800" b="0">
              <a:solidFill>
                <a:srgbClr val="007A77"/>
              </a:solidFill>
              <a:latin typeface="Times New Roman" pitchFamily="18" charset="0"/>
            </a:endParaRPr>
          </a:p>
        </p:txBody>
      </p:sp>
      <p:grpSp>
        <p:nvGrpSpPr>
          <p:cNvPr id="307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308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1400">
                  <a:solidFill>
                    <a:srgbClr val="FFFFFF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>
                  <a:solidFill>
                    <a:srgbClr val="FFFFFF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308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sz="1400" b="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308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8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8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1AFA6F17-0565-4949-8D27-FECC58FFBB82}" type="slidenum">
              <a:rPr lang="en-US" sz="1400">
                <a:solidFill>
                  <a:srgbClr val="FFFFFF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  <a:buClrTx/>
                <a:buSzTx/>
                <a:buFont typeface="Arial" pitchFamily="34" charset="0"/>
                <a:buNone/>
              </a:pPr>
              <a:t>‹#›</a:t>
            </a:fld>
            <a:r>
              <a:rPr 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>
              <a:solidFill>
                <a:srgbClr val="FFFFFF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97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Arial" pitchFamily="34" charset="0"/>
              </a:defRPr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>
              <a:solidFill>
                <a:srgbClr val="007A77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Arial" pitchFamily="34" charset="0"/>
              </a:defRPr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>
              <a:solidFill>
                <a:srgbClr val="007A77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Arial" pitchFamily="34" charset="0"/>
              </a:defRPr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D6234807-C86E-45AA-B72A-9519A87F8624}" type="slidenum">
              <a:rPr lang="zh-CN" altLang="en-US" b="0">
                <a:solidFill>
                  <a:srgbClr val="007A77"/>
                </a:solidFill>
              </a:rPr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‹#›</a:t>
            </a:fld>
            <a:endParaRPr lang="en-US" sz="1800" b="0">
              <a:solidFill>
                <a:srgbClr val="007A77"/>
              </a:solidFill>
              <a:latin typeface="Times New Roman" pitchFamily="18" charset="0"/>
            </a:endParaRPr>
          </a:p>
        </p:txBody>
      </p:sp>
      <p:grpSp>
        <p:nvGrpSpPr>
          <p:cNvPr id="307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308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1400">
                  <a:solidFill>
                    <a:srgbClr val="FFFFFF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>
                  <a:solidFill>
                    <a:srgbClr val="FFFFFF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308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sz="1400" b="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308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8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8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1AFA6F17-0565-4949-8D27-FECC58FFBB82}" type="slidenum">
              <a:rPr lang="en-US" sz="1400">
                <a:solidFill>
                  <a:srgbClr val="FFFFFF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  <a:buClrTx/>
                <a:buSzTx/>
                <a:buFont typeface="Arial" pitchFamily="34" charset="0"/>
                <a:buNone/>
              </a:pPr>
              <a:t>‹#›</a:t>
            </a:fld>
            <a:r>
              <a:rPr 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>
              <a:solidFill>
                <a:srgbClr val="FFFFFF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69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Arial" pitchFamily="34" charset="0"/>
              </a:defRPr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>
              <a:solidFill>
                <a:srgbClr val="007A77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Arial" pitchFamily="34" charset="0"/>
              </a:defRPr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>
              <a:solidFill>
                <a:srgbClr val="007A77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Arial" pitchFamily="34" charset="0"/>
              </a:defRPr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D6234807-C86E-45AA-B72A-9519A87F8624}" type="slidenum">
              <a:rPr lang="zh-CN" altLang="en-US" b="0">
                <a:solidFill>
                  <a:srgbClr val="007A77"/>
                </a:solidFill>
              </a:rPr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‹#›</a:t>
            </a:fld>
            <a:endParaRPr lang="en-US" sz="1800" b="0">
              <a:solidFill>
                <a:srgbClr val="007A77"/>
              </a:solidFill>
              <a:latin typeface="Times New Roman" pitchFamily="18" charset="0"/>
            </a:endParaRPr>
          </a:p>
        </p:txBody>
      </p:sp>
      <p:grpSp>
        <p:nvGrpSpPr>
          <p:cNvPr id="307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308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1400">
                  <a:solidFill>
                    <a:srgbClr val="FFFFFF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>
                  <a:solidFill>
                    <a:srgbClr val="FFFFFF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308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sz="1400" b="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308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8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8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1AFA6F17-0565-4949-8D27-FECC58FFBB82}" type="slidenum">
              <a:rPr lang="en-US" sz="1400">
                <a:solidFill>
                  <a:srgbClr val="FFFFFF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  <a:buClrTx/>
                <a:buSzTx/>
                <a:buFont typeface="Arial" pitchFamily="34" charset="0"/>
                <a:buNone/>
              </a:pPr>
              <a:t>‹#›</a:t>
            </a:fld>
            <a:r>
              <a:rPr 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>
              <a:solidFill>
                <a:srgbClr val="FFFFFF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26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750" y="1340855"/>
            <a:ext cx="7162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dirty="0" smtClean="0">
                <a:solidFill>
                  <a:schemeClr val="tx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5400" dirty="0" smtClean="0">
                <a:solidFill>
                  <a:schemeClr val="tx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语言程序设计</a:t>
            </a:r>
            <a:endParaRPr lang="en-US" altLang="zh-CN" sz="5400" dirty="0" smtClean="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745" y="3356995"/>
            <a:ext cx="7704535" cy="3313112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 西安电子科技大学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段江涛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                  E-mail:  jtduan@mail.xidian.edu.cn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Telephone:  13609122945</a:t>
            </a:r>
          </a:p>
        </p:txBody>
      </p:sp>
    </p:spTree>
    <p:extLst>
      <p:ext uri="{BB962C8B-B14F-4D97-AF65-F5344CB8AC3E}">
        <p14:creationId xmlns:p14="http://schemas.microsoft.com/office/powerpoint/2010/main" val="15522839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"/>
          <p:cNvSpPr>
            <a:spLocks noChangeArrowheads="1"/>
          </p:cNvSpPr>
          <p:nvPr/>
        </p:nvSpPr>
        <p:spPr bwMode="auto">
          <a:xfrm flipV="1">
            <a:off x="6438900" y="396875"/>
            <a:ext cx="2649538" cy="5715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en-US"/>
          </a:p>
        </p:txBody>
      </p:sp>
      <p:sp>
        <p:nvSpPr>
          <p:cNvPr id="30723" name="TextBox 1"/>
          <p:cNvSpPr txBox="1">
            <a:spLocks noChangeArrowheads="1"/>
          </p:cNvSpPr>
          <p:nvPr/>
        </p:nvSpPr>
        <p:spPr bwMode="auto">
          <a:xfrm>
            <a:off x="1116013" y="236538"/>
            <a:ext cx="6408737" cy="460375"/>
          </a:xfrm>
          <a:prstGeom prst="rect">
            <a:avLst/>
          </a:prstGeom>
          <a:solidFill>
            <a:srgbClr val="5DAE5D"/>
          </a:solidFill>
          <a:ln w="9525" cmpd="sng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/>
              <a:t>scanf( )</a:t>
            </a:r>
            <a:r>
              <a:rPr lang="zh-CN" altLang="en-US"/>
              <a:t>格式控制序列必须与变量类型一致。</a:t>
            </a: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1116013" y="981075"/>
            <a:ext cx="6408737" cy="3816350"/>
          </a:xfrm>
          <a:prstGeom prst="rect">
            <a:avLst/>
          </a:prstGeom>
          <a:noFill/>
          <a:ln w="9525" cmpd="sng">
            <a:solidFill>
              <a:srgbClr val="00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float a;</a:t>
            </a:r>
          </a:p>
          <a:p>
            <a:pPr>
              <a:lnSpc>
                <a:spcPct val="150000"/>
              </a:lnSpc>
            </a:pPr>
            <a:r>
              <a:rPr lang="en-US" dirty="0"/>
              <a:t>double b;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f%f</a:t>
            </a:r>
            <a:r>
              <a:rPr lang="en-US" dirty="0"/>
              <a:t>",&amp;</a:t>
            </a:r>
            <a:r>
              <a:rPr lang="en-US" dirty="0" err="1"/>
              <a:t>a,&amp;b</a:t>
            </a:r>
            <a:r>
              <a:rPr lang="en-US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en-US" dirty="0"/>
              <a:t>printf("a=%f,b=%lf\n",a,b);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f%lf</a:t>
            </a:r>
            <a:r>
              <a:rPr lang="en-US" dirty="0"/>
              <a:t>",&amp;</a:t>
            </a:r>
            <a:r>
              <a:rPr lang="en-US" dirty="0" err="1"/>
              <a:t>a,&amp;b</a:t>
            </a:r>
            <a:r>
              <a:rPr lang="en-US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en-US" dirty="0"/>
              <a:t>printf("a=%f,b=%lf\n",a,b);</a:t>
            </a: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1116013" y="5013325"/>
            <a:ext cx="6408737" cy="1508125"/>
          </a:xfrm>
          <a:prstGeom prst="rect">
            <a:avLst/>
          </a:prstGeom>
          <a:noFill/>
          <a:ln w="9525" cmpd="sng">
            <a:solidFill>
              <a:srgbClr val="00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/>
              <a:t>15 20</a:t>
            </a:r>
            <a:endParaRPr lang="zh-CN" altLang="en-US" sz="2000"/>
          </a:p>
          <a:p>
            <a:r>
              <a:rPr lang="en-US" sz="2000"/>
              <a:t>a=15.000000,b=0.000000</a:t>
            </a:r>
          </a:p>
          <a:p>
            <a:r>
              <a:rPr lang="en-US" sz="2000"/>
              <a:t>15 20</a:t>
            </a:r>
            <a:endParaRPr lang="zh-CN" altLang="en-US" sz="2000"/>
          </a:p>
          <a:p>
            <a:r>
              <a:rPr lang="en-US" sz="2000"/>
              <a:t>a=15.000000,b=20.000000</a:t>
            </a:r>
            <a:endParaRPr lang="zh-CN" altLang="en-US" sz="2000"/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5219700" y="1125538"/>
            <a:ext cx="3581400" cy="32305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格式控制序列必须与变量类型一致。</a:t>
            </a:r>
            <a:endParaRPr lang="en-US" sz="2000"/>
          </a:p>
          <a:p>
            <a:pPr marL="0" lvl="1"/>
            <a:r>
              <a:rPr lang="en-US" sz="2000"/>
              <a:t>int                %d</a:t>
            </a:r>
          </a:p>
          <a:p>
            <a:pPr marL="0" lvl="1"/>
            <a:r>
              <a:rPr lang="en-US" sz="2000"/>
              <a:t>float             %f</a:t>
            </a:r>
          </a:p>
          <a:p>
            <a:pPr marL="0" lvl="1"/>
            <a:r>
              <a:rPr lang="en-US" sz="2000"/>
              <a:t>double         %lf</a:t>
            </a:r>
          </a:p>
          <a:p>
            <a:pPr marL="0" lvl="1"/>
            <a:r>
              <a:rPr lang="en-US" sz="2000"/>
              <a:t>char              %c</a:t>
            </a:r>
          </a:p>
          <a:p>
            <a:pPr marL="0" lvl="1"/>
            <a:r>
              <a:rPr lang="en-US" sz="2000"/>
              <a:t>long              %ld</a:t>
            </a:r>
          </a:p>
          <a:p>
            <a:pPr marL="0" lvl="1"/>
            <a:r>
              <a:rPr lang="en-US" sz="2000"/>
              <a:t>char s[15]     %s  </a:t>
            </a:r>
            <a:r>
              <a:rPr lang="zh-CN" altLang="en-US" sz="1800"/>
              <a:t>最多</a:t>
            </a:r>
            <a:r>
              <a:rPr lang="en-US" sz="1800"/>
              <a:t>14</a:t>
            </a:r>
            <a:r>
              <a:rPr lang="zh-CN" altLang="en-US" sz="1800"/>
              <a:t>个字符，遇空格或回车结束</a:t>
            </a:r>
            <a:r>
              <a:rPr lang="en-US" sz="1800"/>
              <a:t>.</a:t>
            </a:r>
            <a:endParaRPr lang="zh-CN" altLang="en-US" sz="18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797214"/>
              </p:ext>
            </p:extLst>
          </p:nvPr>
        </p:nvGraphicFramePr>
        <p:xfrm>
          <a:off x="251520" y="657297"/>
          <a:ext cx="8280920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727"/>
                <a:gridCol w="1688343"/>
                <a:gridCol w="1205959"/>
                <a:gridCol w="1300156"/>
                <a:gridCol w="1915735"/>
              </a:tblGrid>
              <a:tr h="500031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char 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#include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字符回显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回车接收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Enter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getchar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getche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‘\r’ (13)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‘\r’ (13)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31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scanf</a:t>
                      </a:r>
                      <a:r>
                        <a:rPr lang="en-US" altLang="zh-CN" sz="2000" dirty="0" smtClean="0"/>
                        <a:t>(“%c”,&amp;</a:t>
                      </a:r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188775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接收一个字符的函数比较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889452"/>
            <a:ext cx="8892480" cy="212365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dirty="0" err="1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键入字符存入缓冲区，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遇“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Enter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”开始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读取缓冲区中的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内容，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Enter”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键理解为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’\n’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，表示“回车换行”符 ，因此最后的字符是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’\n’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0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/>
            <a:r>
              <a:rPr lang="en-US" altLang="zh-CN" sz="2000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en-US" altLang="zh-CN" sz="2000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不用等待回车，获取键入的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字符， “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</a:rPr>
              <a:t>Enter”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理解为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’\r’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，表示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“回车”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符 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0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/>
            <a:r>
              <a:rPr lang="en-US" altLang="zh-CN" sz="2000" b="1" dirty="0" err="1"/>
              <a:t>scanf</a:t>
            </a:r>
            <a:r>
              <a:rPr lang="en-US" altLang="zh-CN" sz="2000" b="1" dirty="0"/>
              <a:t>(“%c”,&amp;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); </a:t>
            </a:r>
            <a:r>
              <a:rPr lang="en-US" altLang="zh-CN" sz="2000" b="1" dirty="0" smtClean="0"/>
              <a:t>// 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Enter</a:t>
            </a:r>
            <a:r>
              <a:rPr lang="zh-CN" altLang="en-US" sz="2000" b="1" dirty="0" smtClean="0"/>
              <a:t>键</a:t>
            </a:r>
            <a:r>
              <a:rPr lang="zh-CN" altLang="en-US" sz="2000" b="1" dirty="0"/>
              <a:t>， </a:t>
            </a:r>
            <a:r>
              <a:rPr lang="en-US" altLang="zh-CN" sz="2000" b="1" dirty="0" err="1" smtClean="0"/>
              <a:t>ch</a:t>
            </a:r>
            <a:r>
              <a:rPr lang="en-US" altLang="zh-CN" sz="2000" b="1" dirty="0" smtClean="0"/>
              <a:t> = </a:t>
            </a:r>
            <a:r>
              <a:rPr lang="zh-CN" altLang="en-US" sz="2000" b="1" dirty="0" smtClean="0"/>
              <a:t>‘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’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回车键未消费，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 smtClean="0"/>
              <a:t>getch</a:t>
            </a:r>
            <a:r>
              <a:rPr lang="en-US" altLang="zh-CN" sz="2000" b="1" dirty="0" smtClean="0"/>
              <a:t>();             // </a:t>
            </a:r>
            <a:r>
              <a:rPr lang="zh-CN" altLang="en-US" sz="2000" b="1" dirty="0" smtClean="0"/>
              <a:t>读取到</a:t>
            </a:r>
            <a:r>
              <a:rPr lang="en-US" altLang="zh-CN" sz="2000" b="1" dirty="0" smtClean="0"/>
              <a:t>’\r’</a:t>
            </a:r>
            <a:endParaRPr lang="en-US" altLang="zh-CN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036917"/>
            <a:ext cx="324036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char </a:t>
            </a:r>
            <a:r>
              <a:rPr lang="en-US" altLang="zh-CN" sz="2000" dirty="0" err="1">
                <a:solidFill>
                  <a:srgbClr val="000000"/>
                </a:solidFill>
              </a:rPr>
              <a:t>ch</a:t>
            </a:r>
            <a:r>
              <a:rPr lang="en-US" altLang="zh-CN" sz="2000" dirty="0">
                <a:solidFill>
                  <a:srgbClr val="000000"/>
                </a:solidFill>
              </a:rPr>
              <a:t>; 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len</a:t>
            </a:r>
            <a:r>
              <a:rPr lang="en-US" altLang="zh-CN" sz="2000" dirty="0" smtClean="0">
                <a:solidFill>
                  <a:srgbClr val="000000"/>
                </a:solidFill>
              </a:rPr>
              <a:t> = 0;</a:t>
            </a:r>
          </a:p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while</a:t>
            </a:r>
            <a:r>
              <a:rPr lang="en-US" altLang="zh-CN" sz="2000" dirty="0">
                <a:solidFill>
                  <a:srgbClr val="000000"/>
                </a:solidFill>
              </a:rPr>
              <a:t>((</a:t>
            </a:r>
            <a:r>
              <a:rPr lang="en-US" altLang="zh-CN" sz="2000" dirty="0" err="1">
                <a:solidFill>
                  <a:srgbClr val="000000"/>
                </a:solidFill>
              </a:rPr>
              <a:t>ch</a:t>
            </a:r>
            <a:r>
              <a:rPr lang="en-US" altLang="zh-CN" sz="2000" dirty="0">
                <a:solidFill>
                  <a:srgbClr val="000000"/>
                </a:solidFill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</a:rPr>
              <a:t>getch</a:t>
            </a:r>
            <a:r>
              <a:rPr lang="en-US" altLang="zh-CN" sz="2000" dirty="0">
                <a:solidFill>
                  <a:srgbClr val="000000"/>
                </a:solidFill>
              </a:rPr>
              <a:t>())!= '\r') 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  {   </a:t>
            </a:r>
            <a:r>
              <a:rPr lang="en-US" altLang="zh-CN" sz="2000" dirty="0" err="1">
                <a:solidFill>
                  <a:srgbClr val="000000"/>
                </a:solidFill>
              </a:rPr>
              <a:t>putchar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</a:rPr>
              <a:t>ch</a:t>
            </a:r>
            <a:r>
              <a:rPr lang="en-US" altLang="zh-CN" sz="2000" dirty="0" smtClean="0">
                <a:solidFill>
                  <a:srgbClr val="000000"/>
                </a:solidFill>
              </a:rPr>
              <a:t>); 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len</a:t>
            </a:r>
            <a:r>
              <a:rPr lang="en-US" altLang="zh-CN" sz="2000" dirty="0" smtClean="0">
                <a:solidFill>
                  <a:srgbClr val="000000"/>
                </a:solidFill>
              </a:rPr>
              <a:t>++; }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</a:rPr>
              <a:t>("\</a:t>
            </a:r>
            <a:r>
              <a:rPr lang="en-US" altLang="zh-CN" sz="2000" dirty="0" err="1">
                <a:solidFill>
                  <a:srgbClr val="000000"/>
                </a:solidFill>
              </a:rPr>
              <a:t>n%d</a:t>
            </a:r>
            <a:r>
              <a:rPr lang="en-US" altLang="zh-CN" sz="2000" dirty="0">
                <a:solidFill>
                  <a:srgbClr val="000000"/>
                </a:solidFill>
              </a:rPr>
              <a:t>\n",</a:t>
            </a:r>
            <a:r>
              <a:rPr lang="en-US" altLang="zh-CN" sz="2000" dirty="0" err="1">
                <a:solidFill>
                  <a:srgbClr val="000000"/>
                </a:solidFill>
              </a:rPr>
              <a:t>len</a:t>
            </a:r>
            <a:r>
              <a:rPr lang="en-US" altLang="zh-CN" sz="2000" dirty="0" smtClean="0">
                <a:solidFill>
                  <a:srgbClr val="000000"/>
                </a:solidFill>
              </a:rPr>
              <a:t>);    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779912" y="5013110"/>
            <a:ext cx="5164508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char </a:t>
            </a:r>
            <a:r>
              <a:rPr lang="en-US" altLang="zh-CN" sz="2000" dirty="0" err="1">
                <a:solidFill>
                  <a:srgbClr val="000000"/>
                </a:solidFill>
              </a:rPr>
              <a:t>ch</a:t>
            </a:r>
            <a:r>
              <a:rPr lang="en-US" altLang="zh-CN" sz="2000" dirty="0">
                <a:solidFill>
                  <a:srgbClr val="000000"/>
                </a:solidFill>
              </a:rPr>
              <a:t>;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len</a:t>
            </a:r>
            <a:r>
              <a:rPr lang="en-US" altLang="zh-CN" sz="2000" dirty="0" smtClean="0">
                <a:solidFill>
                  <a:srgbClr val="000000"/>
                </a:solidFill>
              </a:rPr>
              <a:t> = 0;</a:t>
            </a:r>
          </a:p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while</a:t>
            </a:r>
            <a:r>
              <a:rPr lang="en-US" altLang="zh-CN" sz="2000" dirty="0">
                <a:solidFill>
                  <a:srgbClr val="000000"/>
                </a:solidFill>
              </a:rPr>
              <a:t>((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ch</a:t>
            </a:r>
            <a:r>
              <a:rPr lang="en-US" altLang="zh-CN" sz="2000" dirty="0" smtClean="0">
                <a:solidFill>
                  <a:srgbClr val="000000"/>
                </a:solidFill>
              </a:rPr>
              <a:t>=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getchar</a:t>
            </a:r>
            <a:r>
              <a:rPr lang="en-US" altLang="zh-CN" sz="2000" dirty="0" smtClean="0">
                <a:solidFill>
                  <a:srgbClr val="000000"/>
                </a:solidFill>
              </a:rPr>
              <a:t>())!= ‘\n’)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</a:t>
            </a:r>
            <a:r>
              <a:rPr lang="zh-CN" altLang="en-US" sz="2000" dirty="0" smtClean="0">
                <a:solidFill>
                  <a:srgbClr val="FF0000"/>
                </a:solidFill>
              </a:rPr>
              <a:t>判断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行的结束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  {   </a:t>
            </a:r>
            <a:r>
              <a:rPr lang="en-US" altLang="zh-CN" sz="2000" dirty="0" err="1">
                <a:solidFill>
                  <a:srgbClr val="000000"/>
                </a:solidFill>
              </a:rPr>
              <a:t>putchar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</a:rPr>
              <a:t>ch</a:t>
            </a:r>
            <a:r>
              <a:rPr lang="en-US" altLang="zh-CN" sz="2000" dirty="0" smtClean="0">
                <a:solidFill>
                  <a:srgbClr val="000000"/>
                </a:solidFill>
              </a:rPr>
              <a:t>); 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len</a:t>
            </a:r>
            <a:r>
              <a:rPr lang="en-US" altLang="zh-CN" sz="2000" dirty="0" smtClean="0">
                <a:solidFill>
                  <a:srgbClr val="000000"/>
                </a:solidFill>
              </a:rPr>
              <a:t>++;  }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000" dirty="0" smtClean="0">
                <a:solidFill>
                  <a:srgbClr val="000000"/>
                </a:solidFill>
              </a:rPr>
              <a:t>("\</a:t>
            </a:r>
            <a:r>
              <a:rPr lang="en-US" altLang="zh-CN" sz="2000" dirty="0" err="1">
                <a:solidFill>
                  <a:srgbClr val="000000"/>
                </a:solidFill>
              </a:rPr>
              <a:t>n%d</a:t>
            </a:r>
            <a:r>
              <a:rPr lang="en-US" altLang="zh-CN" sz="2000" dirty="0">
                <a:solidFill>
                  <a:srgbClr val="000000"/>
                </a:solidFill>
              </a:rPr>
              <a:t>\n",</a:t>
            </a:r>
            <a:r>
              <a:rPr lang="en-US" altLang="zh-CN" sz="2000" dirty="0" err="1">
                <a:solidFill>
                  <a:srgbClr val="000000"/>
                </a:solidFill>
              </a:rPr>
              <a:t>len</a:t>
            </a:r>
            <a:r>
              <a:rPr lang="en-US" altLang="zh-CN" sz="2000" dirty="0" smtClean="0">
                <a:solidFill>
                  <a:srgbClr val="000000"/>
                </a:solidFill>
              </a:rPr>
              <a:t>);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5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24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switch()/if() </a:t>
            </a:r>
            <a:r>
              <a:rPr lang="en-US" altLang="zh-CN" sz="3600" dirty="0" err="1" smtClean="0"/>
              <a:t>elseif</a:t>
            </a:r>
            <a:r>
              <a:rPr lang="en-US" altLang="zh-CN" sz="3600" dirty="0" smtClean="0"/>
              <a:t>()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21888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 smtClean="0"/>
              <a:t>ch4,p88</a:t>
            </a:r>
            <a:r>
              <a:rPr lang="zh-CN" altLang="en-US" sz="2000" dirty="0"/>
              <a:t>，</a:t>
            </a:r>
            <a:r>
              <a:rPr lang="en-US" altLang="zh-CN" sz="2000" dirty="0"/>
              <a:t>9. </a:t>
            </a:r>
            <a:r>
              <a:rPr lang="zh-CN" altLang="en-US" sz="2000" dirty="0"/>
              <a:t>输入百分制成绩，要求输出成绩等级</a:t>
            </a:r>
          </a:p>
          <a:p>
            <a:pPr marL="457200" lvl="1" indent="0"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'A', 90</a:t>
            </a:r>
            <a:r>
              <a:rPr lang="zh-CN" altLang="en-US" sz="2000" dirty="0"/>
              <a:t>分以上</a:t>
            </a:r>
          </a:p>
          <a:p>
            <a:pPr marL="457200" lvl="1" indent="0"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'B', 80~89</a:t>
            </a:r>
            <a:r>
              <a:rPr lang="zh-CN" altLang="en-US" sz="2000" dirty="0"/>
              <a:t>分</a:t>
            </a:r>
          </a:p>
          <a:p>
            <a:pPr marL="457200" lvl="1" indent="0"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'C', 70~79</a:t>
            </a:r>
            <a:r>
              <a:rPr lang="zh-CN" altLang="en-US" sz="2000" dirty="0"/>
              <a:t>分</a:t>
            </a:r>
          </a:p>
          <a:p>
            <a:pPr marL="457200" lvl="1" indent="0"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'D', 60~69</a:t>
            </a:r>
            <a:r>
              <a:rPr lang="zh-CN" altLang="en-US" sz="2000" dirty="0"/>
              <a:t>分</a:t>
            </a:r>
          </a:p>
          <a:p>
            <a:pPr marL="457200" lvl="1" indent="0"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'E', 60</a:t>
            </a:r>
            <a:r>
              <a:rPr lang="zh-CN" altLang="en-US" sz="2000" dirty="0"/>
              <a:t>分以下 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2739692"/>
            <a:ext cx="3240360" cy="378565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0" dirty="0" smtClean="0">
                <a:solidFill>
                  <a:prstClr val="black"/>
                </a:solidFill>
                <a:latin typeface="Calibri"/>
                <a:ea typeface="宋体"/>
              </a:rPr>
              <a:t>float x;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0" dirty="0" err="1" smtClean="0">
                <a:solidFill>
                  <a:prstClr val="black"/>
                </a:solidFill>
                <a:latin typeface="Calibri"/>
                <a:ea typeface="宋体"/>
              </a:rPr>
              <a:t>scanf</a:t>
            </a:r>
            <a:r>
              <a:rPr lang="en-US" altLang="zh-CN" sz="2000" b="0" dirty="0" smtClean="0">
                <a:solidFill>
                  <a:prstClr val="black"/>
                </a:solidFill>
                <a:latin typeface="Calibri"/>
                <a:ea typeface="宋体"/>
              </a:rPr>
              <a:t>(“%</a:t>
            </a:r>
            <a:r>
              <a:rPr lang="en-US" altLang="zh-CN" sz="2000" b="0" dirty="0" err="1" smtClean="0">
                <a:solidFill>
                  <a:prstClr val="black"/>
                </a:solidFill>
                <a:latin typeface="Calibri"/>
                <a:ea typeface="宋体"/>
              </a:rPr>
              <a:t>f”,&amp;x</a:t>
            </a:r>
            <a:r>
              <a:rPr lang="en-US" altLang="zh-CN" sz="2000" b="0" dirty="0" smtClean="0">
                <a:solidFill>
                  <a:prstClr val="black"/>
                </a:solidFill>
                <a:latin typeface="Calibri"/>
                <a:ea typeface="宋体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0" dirty="0" smtClean="0">
                <a:solidFill>
                  <a:prstClr val="black"/>
                </a:solidFill>
                <a:latin typeface="Calibri"/>
                <a:ea typeface="宋体"/>
              </a:rPr>
              <a:t>switch</a:t>
            </a:r>
            <a:r>
              <a:rPr lang="en-US" altLang="zh-CN" sz="2000" b="0" dirty="0">
                <a:solidFill>
                  <a:prstClr val="black"/>
                </a:solidFill>
                <a:latin typeface="Calibri"/>
                <a:ea typeface="宋体"/>
              </a:rPr>
              <a:t>((</a:t>
            </a:r>
            <a:r>
              <a:rPr lang="en-US" altLang="zh-CN" sz="2000" b="0" dirty="0" err="1">
                <a:solidFill>
                  <a:prstClr val="black"/>
                </a:solidFill>
                <a:latin typeface="Calibri"/>
                <a:ea typeface="宋体"/>
              </a:rPr>
              <a:t>int</a:t>
            </a:r>
            <a:r>
              <a:rPr lang="en-US" altLang="zh-CN" sz="2000" b="0" dirty="0">
                <a:solidFill>
                  <a:prstClr val="black"/>
                </a:solidFill>
                <a:latin typeface="Calibri"/>
                <a:ea typeface="宋体"/>
              </a:rPr>
              <a:t>)(x/10.0))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0" dirty="0" smtClean="0">
                <a:solidFill>
                  <a:prstClr val="black"/>
                </a:solidFill>
                <a:latin typeface="Calibri"/>
                <a:ea typeface="宋体"/>
              </a:rPr>
              <a:t>{</a:t>
            </a:r>
            <a:endParaRPr lang="en-US" altLang="zh-CN" sz="2000" b="0" dirty="0">
              <a:solidFill>
                <a:prstClr val="black"/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0" dirty="0">
                <a:solidFill>
                  <a:prstClr val="black"/>
                </a:solidFill>
                <a:latin typeface="Calibri"/>
                <a:ea typeface="宋体"/>
              </a:rPr>
              <a:t>      case 10: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0" dirty="0">
                <a:solidFill>
                  <a:prstClr val="black"/>
                </a:solidFill>
                <a:latin typeface="Calibri"/>
                <a:ea typeface="宋体"/>
              </a:rPr>
              <a:t>      case 9: </a:t>
            </a:r>
            <a:r>
              <a:rPr lang="en-US" altLang="zh-CN" sz="2000" b="0" dirty="0" err="1">
                <a:solidFill>
                  <a:prstClr val="black"/>
                </a:solidFill>
                <a:latin typeface="Calibri"/>
                <a:ea typeface="宋体"/>
              </a:rPr>
              <a:t>putchar</a:t>
            </a:r>
            <a:r>
              <a:rPr lang="en-US" altLang="zh-CN" sz="2000" b="0" dirty="0">
                <a:solidFill>
                  <a:prstClr val="black"/>
                </a:solidFill>
                <a:latin typeface="Calibri"/>
                <a:ea typeface="宋体"/>
              </a:rPr>
              <a:t>('A'); break;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0" dirty="0">
                <a:solidFill>
                  <a:prstClr val="black"/>
                </a:solidFill>
                <a:latin typeface="Calibri"/>
                <a:ea typeface="宋体"/>
              </a:rPr>
              <a:t>      case 8: </a:t>
            </a:r>
            <a:r>
              <a:rPr lang="en-US" altLang="zh-CN" sz="2000" b="0" dirty="0" err="1">
                <a:solidFill>
                  <a:prstClr val="black"/>
                </a:solidFill>
                <a:latin typeface="Calibri"/>
                <a:ea typeface="宋体"/>
              </a:rPr>
              <a:t>putchar</a:t>
            </a:r>
            <a:r>
              <a:rPr lang="en-US" altLang="zh-CN" sz="2000" b="0" dirty="0">
                <a:solidFill>
                  <a:prstClr val="black"/>
                </a:solidFill>
                <a:latin typeface="Calibri"/>
                <a:ea typeface="宋体"/>
              </a:rPr>
              <a:t>('B'); break;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0" dirty="0">
                <a:solidFill>
                  <a:prstClr val="black"/>
                </a:solidFill>
                <a:latin typeface="Calibri"/>
                <a:ea typeface="宋体"/>
              </a:rPr>
              <a:t>      case 7: </a:t>
            </a:r>
            <a:r>
              <a:rPr lang="en-US" altLang="zh-CN" sz="2000" b="0" dirty="0" err="1">
                <a:solidFill>
                  <a:prstClr val="black"/>
                </a:solidFill>
                <a:latin typeface="Calibri"/>
                <a:ea typeface="宋体"/>
              </a:rPr>
              <a:t>putchar</a:t>
            </a:r>
            <a:r>
              <a:rPr lang="en-US" altLang="zh-CN" sz="2000" b="0" dirty="0">
                <a:solidFill>
                  <a:prstClr val="black"/>
                </a:solidFill>
                <a:latin typeface="Calibri"/>
                <a:ea typeface="宋体"/>
              </a:rPr>
              <a:t>('C'); break;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0" dirty="0">
                <a:solidFill>
                  <a:prstClr val="black"/>
                </a:solidFill>
                <a:latin typeface="Calibri"/>
                <a:ea typeface="宋体"/>
              </a:rPr>
              <a:t>      case 6: </a:t>
            </a:r>
            <a:r>
              <a:rPr lang="en-US" altLang="zh-CN" sz="2000" b="0" dirty="0" err="1">
                <a:solidFill>
                  <a:prstClr val="black"/>
                </a:solidFill>
                <a:latin typeface="Calibri"/>
                <a:ea typeface="宋体"/>
              </a:rPr>
              <a:t>putchar</a:t>
            </a:r>
            <a:r>
              <a:rPr lang="en-US" altLang="zh-CN" sz="2000" b="0" dirty="0">
                <a:solidFill>
                  <a:prstClr val="black"/>
                </a:solidFill>
                <a:latin typeface="Calibri"/>
                <a:ea typeface="宋体"/>
              </a:rPr>
              <a:t>('D'); break;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0" dirty="0">
                <a:solidFill>
                  <a:prstClr val="black"/>
                </a:solidFill>
                <a:latin typeface="Calibri"/>
                <a:ea typeface="宋体"/>
              </a:rPr>
              <a:t>      default: </a:t>
            </a:r>
            <a:r>
              <a:rPr lang="en-US" altLang="zh-CN" sz="2000" b="0" dirty="0" err="1">
                <a:solidFill>
                  <a:prstClr val="black"/>
                </a:solidFill>
                <a:latin typeface="Calibri"/>
                <a:ea typeface="宋体"/>
              </a:rPr>
              <a:t>putchar</a:t>
            </a:r>
            <a:r>
              <a:rPr lang="en-US" altLang="zh-CN" sz="2000" b="0" dirty="0">
                <a:solidFill>
                  <a:prstClr val="black"/>
                </a:solidFill>
                <a:latin typeface="Calibri"/>
                <a:ea typeface="宋体"/>
              </a:rPr>
              <a:t>('E');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0" dirty="0" smtClean="0">
                <a:solidFill>
                  <a:prstClr val="black"/>
                </a:solidFill>
                <a:latin typeface="Calibri"/>
                <a:ea typeface="宋体"/>
              </a:rPr>
              <a:t>} </a:t>
            </a:r>
            <a:endParaRPr lang="en-US" altLang="zh-CN" sz="2000" b="0" dirty="0">
              <a:solidFill>
                <a:prstClr val="black"/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0" dirty="0" err="1" smtClean="0">
                <a:solidFill>
                  <a:prstClr val="black"/>
                </a:solidFill>
                <a:latin typeface="Calibri"/>
                <a:ea typeface="宋体"/>
              </a:rPr>
              <a:t>putchar</a:t>
            </a:r>
            <a:r>
              <a:rPr lang="en-US" altLang="zh-CN" sz="2000" b="0" dirty="0">
                <a:solidFill>
                  <a:prstClr val="black"/>
                </a:solidFill>
                <a:latin typeface="Calibri"/>
                <a:ea typeface="宋体"/>
              </a:rPr>
              <a:t>('\n');</a:t>
            </a:r>
            <a:endParaRPr lang="zh-CN" altLang="en-US" sz="2000" b="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3037016"/>
            <a:ext cx="3290168" cy="2585323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Calibri"/>
                <a:ea typeface="宋体"/>
              </a:rPr>
              <a:t>float x;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800" b="0" dirty="0" err="1">
                <a:solidFill>
                  <a:prstClr val="black"/>
                </a:solidFill>
                <a:latin typeface="Calibri"/>
                <a:ea typeface="宋体"/>
              </a:rPr>
              <a:t>scanf</a:t>
            </a:r>
            <a:r>
              <a:rPr lang="en-US" altLang="zh-CN" sz="1800" b="0" dirty="0">
                <a:solidFill>
                  <a:prstClr val="black"/>
                </a:solidFill>
                <a:latin typeface="Calibri"/>
                <a:ea typeface="宋体"/>
              </a:rPr>
              <a:t>(“%</a:t>
            </a:r>
            <a:r>
              <a:rPr lang="en-US" altLang="zh-CN" sz="1800" b="0" dirty="0" err="1">
                <a:solidFill>
                  <a:prstClr val="black"/>
                </a:solidFill>
                <a:latin typeface="Calibri"/>
                <a:ea typeface="宋体"/>
              </a:rPr>
              <a:t>f”,&amp;x</a:t>
            </a:r>
            <a:r>
              <a:rPr lang="en-US" altLang="zh-CN" sz="1800" b="0" dirty="0" smtClean="0">
                <a:solidFill>
                  <a:prstClr val="black"/>
                </a:solidFill>
                <a:latin typeface="Calibri"/>
                <a:ea typeface="宋体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800" b="0" dirty="0" smtClean="0">
                <a:solidFill>
                  <a:prstClr val="black"/>
                </a:solidFill>
                <a:latin typeface="Calibri"/>
                <a:ea typeface="宋体"/>
              </a:rPr>
              <a:t>if </a:t>
            </a:r>
            <a:r>
              <a:rPr lang="en-US" altLang="zh-CN" sz="1800" b="0" dirty="0">
                <a:solidFill>
                  <a:prstClr val="black"/>
                </a:solidFill>
                <a:latin typeface="Calibri"/>
                <a:ea typeface="宋体"/>
              </a:rPr>
              <a:t>(x &gt;= 90.0) </a:t>
            </a:r>
            <a:r>
              <a:rPr lang="en-US" altLang="zh-CN" sz="1800" b="0" dirty="0" err="1">
                <a:solidFill>
                  <a:prstClr val="black"/>
                </a:solidFill>
                <a:latin typeface="Calibri"/>
                <a:ea typeface="宋体"/>
              </a:rPr>
              <a:t>putchar</a:t>
            </a:r>
            <a:r>
              <a:rPr lang="en-US" altLang="zh-CN" sz="1800" b="0" dirty="0">
                <a:solidFill>
                  <a:prstClr val="black"/>
                </a:solidFill>
                <a:latin typeface="Calibri"/>
                <a:ea typeface="宋体"/>
              </a:rPr>
              <a:t>('A');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800" b="0" dirty="0" smtClean="0">
                <a:solidFill>
                  <a:prstClr val="black"/>
                </a:solidFill>
                <a:latin typeface="Calibri"/>
                <a:ea typeface="宋体"/>
              </a:rPr>
              <a:t>else </a:t>
            </a:r>
            <a:r>
              <a:rPr lang="en-US" altLang="zh-CN" sz="1800" b="0" dirty="0">
                <a:solidFill>
                  <a:prstClr val="black"/>
                </a:solidFill>
                <a:latin typeface="Calibri"/>
                <a:ea typeface="宋体"/>
              </a:rPr>
              <a:t>if (80.0&lt;=x) </a:t>
            </a:r>
            <a:r>
              <a:rPr lang="en-US" altLang="zh-CN" sz="1800" b="0" dirty="0" err="1">
                <a:solidFill>
                  <a:prstClr val="black"/>
                </a:solidFill>
                <a:latin typeface="Calibri"/>
                <a:ea typeface="宋体"/>
              </a:rPr>
              <a:t>putchar</a:t>
            </a:r>
            <a:r>
              <a:rPr lang="en-US" altLang="zh-CN" sz="1800" b="0" dirty="0">
                <a:solidFill>
                  <a:prstClr val="black"/>
                </a:solidFill>
                <a:latin typeface="Calibri"/>
                <a:ea typeface="宋体"/>
              </a:rPr>
              <a:t>('B');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Calibri"/>
                <a:ea typeface="宋体"/>
              </a:rPr>
              <a:t>else if (70.0&lt;=x) </a:t>
            </a:r>
            <a:r>
              <a:rPr lang="en-US" altLang="zh-CN" sz="1800" b="0" dirty="0" err="1">
                <a:solidFill>
                  <a:prstClr val="black"/>
                </a:solidFill>
                <a:latin typeface="Calibri"/>
                <a:ea typeface="宋体"/>
              </a:rPr>
              <a:t>putchar</a:t>
            </a:r>
            <a:r>
              <a:rPr lang="en-US" altLang="zh-CN" sz="1800" b="0" dirty="0">
                <a:solidFill>
                  <a:prstClr val="black"/>
                </a:solidFill>
                <a:latin typeface="Calibri"/>
                <a:ea typeface="宋体"/>
              </a:rPr>
              <a:t>('C');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Calibri"/>
                <a:ea typeface="宋体"/>
              </a:rPr>
              <a:t>else if (60.0&lt;=x) </a:t>
            </a:r>
            <a:r>
              <a:rPr lang="en-US" altLang="zh-CN" sz="1800" b="0" dirty="0" err="1">
                <a:solidFill>
                  <a:prstClr val="black"/>
                </a:solidFill>
                <a:latin typeface="Calibri"/>
                <a:ea typeface="宋体"/>
              </a:rPr>
              <a:t>putchar</a:t>
            </a:r>
            <a:r>
              <a:rPr lang="en-US" altLang="zh-CN" sz="1800" b="0" dirty="0">
                <a:solidFill>
                  <a:prstClr val="black"/>
                </a:solidFill>
                <a:latin typeface="Calibri"/>
                <a:ea typeface="宋体"/>
              </a:rPr>
              <a:t>('D');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Calibri"/>
                <a:ea typeface="宋体"/>
              </a:rPr>
              <a:t>else </a:t>
            </a:r>
            <a:r>
              <a:rPr lang="en-US" altLang="zh-CN" sz="1800" b="0" dirty="0" err="1">
                <a:solidFill>
                  <a:prstClr val="black"/>
                </a:solidFill>
                <a:latin typeface="Calibri"/>
                <a:ea typeface="宋体"/>
              </a:rPr>
              <a:t>putchar</a:t>
            </a:r>
            <a:r>
              <a:rPr lang="en-US" altLang="zh-CN" sz="1800" b="0" dirty="0">
                <a:solidFill>
                  <a:prstClr val="black"/>
                </a:solidFill>
                <a:latin typeface="Calibri"/>
                <a:ea typeface="宋体"/>
              </a:rPr>
              <a:t>('E</a:t>
            </a:r>
            <a:r>
              <a:rPr lang="en-US" altLang="zh-CN" sz="1800" b="0" dirty="0" smtClean="0">
                <a:solidFill>
                  <a:prstClr val="black"/>
                </a:solidFill>
                <a:latin typeface="Calibri"/>
                <a:ea typeface="宋体"/>
              </a:rPr>
              <a:t>');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800" b="0" dirty="0" err="1">
                <a:solidFill>
                  <a:prstClr val="black"/>
                </a:solidFill>
                <a:latin typeface="Calibri"/>
                <a:ea typeface="宋体"/>
              </a:rPr>
              <a:t>putchar</a:t>
            </a:r>
            <a:r>
              <a:rPr lang="en-US" altLang="zh-CN" sz="1800" b="0" dirty="0">
                <a:solidFill>
                  <a:prstClr val="black"/>
                </a:solidFill>
                <a:latin typeface="Calibri"/>
                <a:ea typeface="宋体"/>
              </a:rPr>
              <a:t>('\n'); </a:t>
            </a:r>
            <a:endParaRPr lang="en-US" altLang="zh-CN" sz="1800" b="0" dirty="0" smtClean="0">
              <a:solidFill>
                <a:prstClr val="black"/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800" b="0" dirty="0" smtClean="0">
                <a:solidFill>
                  <a:srgbClr val="0070C0"/>
                </a:solidFill>
                <a:latin typeface="Calibri"/>
                <a:ea typeface="宋体"/>
              </a:rPr>
              <a:t>// </a:t>
            </a:r>
            <a:r>
              <a:rPr lang="zh-CN" altLang="en-US" sz="1800" b="0" dirty="0" smtClean="0">
                <a:solidFill>
                  <a:srgbClr val="0070C0"/>
                </a:solidFill>
                <a:latin typeface="Calibri"/>
                <a:ea typeface="宋体"/>
              </a:rPr>
              <a:t>正确的</a:t>
            </a:r>
            <a:r>
              <a:rPr lang="en-US" altLang="zh-CN" sz="1800" b="0" dirty="0" smtClean="0">
                <a:solidFill>
                  <a:srgbClr val="0070C0"/>
                </a:solidFill>
                <a:latin typeface="Calibri"/>
                <a:ea typeface="宋体"/>
              </a:rPr>
              <a:t>else if()</a:t>
            </a:r>
            <a:r>
              <a:rPr lang="zh-CN" altLang="en-US" sz="1800" b="0" dirty="0" smtClean="0">
                <a:solidFill>
                  <a:srgbClr val="0070C0"/>
                </a:solidFill>
                <a:latin typeface="Calibri"/>
                <a:ea typeface="宋体"/>
              </a:rPr>
              <a:t>条件排除法</a:t>
            </a:r>
            <a:endParaRPr lang="zh-CN" altLang="en-US" sz="1800" b="0" dirty="0">
              <a:solidFill>
                <a:srgbClr val="0070C0"/>
              </a:solidFill>
              <a:latin typeface="Calibri"/>
              <a:ea typeface="宋体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5805264"/>
            <a:ext cx="446449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800" b="0" dirty="0" smtClean="0">
                <a:solidFill>
                  <a:prstClr val="black"/>
                </a:solidFill>
                <a:latin typeface="Calibri"/>
                <a:ea typeface="宋体"/>
              </a:rPr>
              <a:t>switch(x/10</a:t>
            </a:r>
            <a:r>
              <a:rPr lang="en-US" altLang="zh-CN" sz="1800" b="0" dirty="0">
                <a:solidFill>
                  <a:prstClr val="black"/>
                </a:solidFill>
                <a:latin typeface="Calibri"/>
                <a:ea typeface="宋体"/>
              </a:rPr>
              <a:t>) </a:t>
            </a:r>
            <a:endParaRPr lang="en-US" altLang="zh-CN" sz="1800" b="0" dirty="0" smtClean="0">
              <a:solidFill>
                <a:prstClr val="black"/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800" b="0" dirty="0" smtClean="0">
                <a:solidFill>
                  <a:prstClr val="black"/>
                </a:solidFill>
                <a:latin typeface="Calibri"/>
                <a:ea typeface="宋体"/>
              </a:rPr>
              <a:t>// </a:t>
            </a:r>
            <a:r>
              <a:rPr lang="zh-CN" altLang="en-US" sz="1800" b="0" dirty="0">
                <a:solidFill>
                  <a:prstClr val="black"/>
                </a:solidFill>
                <a:latin typeface="Calibri"/>
                <a:ea typeface="宋体"/>
              </a:rPr>
              <a:t>出错，</a:t>
            </a:r>
            <a:r>
              <a:rPr lang="en-US" altLang="zh-CN" sz="1800" b="0" dirty="0">
                <a:solidFill>
                  <a:prstClr val="black"/>
                </a:solidFill>
                <a:latin typeface="Calibri"/>
                <a:ea typeface="宋体"/>
              </a:rPr>
              <a:t>switch(</a:t>
            </a:r>
            <a:r>
              <a:rPr lang="zh-CN" altLang="en-US" sz="1800" b="0" dirty="0">
                <a:solidFill>
                  <a:prstClr val="black"/>
                </a:solidFill>
                <a:latin typeface="Calibri"/>
                <a:ea typeface="宋体"/>
              </a:rPr>
              <a:t>表达式</a:t>
            </a:r>
            <a:r>
              <a:rPr lang="en-US" altLang="zh-CN" sz="1800" b="0" dirty="0">
                <a:solidFill>
                  <a:prstClr val="black"/>
                </a:solidFill>
                <a:latin typeface="Calibri"/>
                <a:ea typeface="宋体"/>
              </a:rPr>
              <a:t>)</a:t>
            </a:r>
            <a:r>
              <a:rPr lang="zh-CN" altLang="en-US" sz="1800" b="0" dirty="0">
                <a:solidFill>
                  <a:prstClr val="black"/>
                </a:solidFill>
                <a:latin typeface="Calibri"/>
                <a:ea typeface="宋体"/>
              </a:rPr>
              <a:t>要求整型或字符型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循环结构与</a:t>
            </a:r>
            <a:r>
              <a:rPr lang="en-US" dirty="0" smtClean="0"/>
              <a:t>continue</a:t>
            </a:r>
            <a:endParaRPr lang="zh-CN" altLang="en-US" dirty="0"/>
          </a:p>
        </p:txBody>
      </p:sp>
      <p:sp>
        <p:nvSpPr>
          <p:cNvPr id="41987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8058150" cy="12223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000"/>
              <a:t>功能：结束本次循环，跳过循环体中尚未执行的语句，进行下一次是否执行循环体的判断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仅用于循环语句中</a:t>
            </a:r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8AC3CE-7025-4560-A772-5B021ED41D72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0575"/>
            <a:ext cx="2027237" cy="428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4199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63" y="2276475"/>
            <a:ext cx="2835275" cy="361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809750"/>
            <a:ext cx="2522537" cy="442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41992" name="TextBox 4"/>
          <p:cNvSpPr txBox="1">
            <a:spLocks noChangeArrowheads="1"/>
          </p:cNvSpPr>
          <p:nvPr/>
        </p:nvSpPr>
        <p:spPr bwMode="auto">
          <a:xfrm>
            <a:off x="539750" y="6381750"/>
            <a:ext cx="2614613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1800"/>
              <a:t>for(</a:t>
            </a:r>
            <a:r>
              <a:rPr lang="zh-CN" altLang="en-US" sz="1800"/>
              <a:t>初值</a:t>
            </a:r>
            <a:r>
              <a:rPr lang="en-US" sz="1800"/>
              <a:t>;</a:t>
            </a:r>
            <a:r>
              <a:rPr lang="zh-CN" altLang="en-US" sz="1800"/>
              <a:t>条件</a:t>
            </a:r>
            <a:r>
              <a:rPr lang="en-US" sz="1800"/>
              <a:t>;</a:t>
            </a:r>
            <a:r>
              <a:rPr lang="zh-CN" altLang="en-US" sz="1800"/>
              <a:t>步进</a:t>
            </a:r>
            <a:r>
              <a:rPr lang="en-US" sz="1800"/>
              <a:t>) {  }</a:t>
            </a:r>
            <a:endParaRPr lang="zh-CN" altLang="en-US" sz="1800"/>
          </a:p>
        </p:txBody>
      </p:sp>
      <p:sp>
        <p:nvSpPr>
          <p:cNvPr id="41993" name="TextBox 8"/>
          <p:cNvSpPr txBox="1">
            <a:spLocks noChangeArrowheads="1"/>
          </p:cNvSpPr>
          <p:nvPr/>
        </p:nvSpPr>
        <p:spPr bwMode="auto">
          <a:xfrm>
            <a:off x="3541713" y="6381750"/>
            <a:ext cx="2182812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1800"/>
              <a:t>do {  } while(expr);</a:t>
            </a:r>
            <a:endParaRPr lang="zh-CN" altLang="en-US" sz="1800"/>
          </a:p>
        </p:txBody>
      </p:sp>
      <p:sp>
        <p:nvSpPr>
          <p:cNvPr id="41994" name="TextBox 9"/>
          <p:cNvSpPr txBox="1">
            <a:spLocks noChangeArrowheads="1"/>
          </p:cNvSpPr>
          <p:nvPr/>
        </p:nvSpPr>
        <p:spPr bwMode="auto">
          <a:xfrm>
            <a:off x="6350000" y="6381750"/>
            <a:ext cx="2182813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1800"/>
              <a:t>while(expr) {  }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5"/>
          <p:cNvSpPr>
            <a:spLocks noChangeArrowheads="1"/>
          </p:cNvSpPr>
          <p:nvPr/>
        </p:nvSpPr>
        <p:spPr bwMode="auto">
          <a:xfrm>
            <a:off x="244475" y="217488"/>
            <a:ext cx="8636000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buClr>
                <a:srgbClr val="3366FF"/>
              </a:buClr>
              <a:buSzPct val="85000"/>
              <a:buFont typeface="Wingdings" pitchFamily="2" charset="2"/>
              <a:buChar char=""/>
            </a:pPr>
            <a:endParaRPr lang="zh-CN" altLang="en-US" sz="2800" b="0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buClr>
                <a:srgbClr val="DC5900"/>
              </a:buClr>
              <a:buSzPct val="85000"/>
            </a:pPr>
            <a:r>
              <a:rPr lang="en-US" b="0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*</a:t>
            </a:r>
            <a:r>
              <a:rPr lang="en-US" b="0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0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</a:t>
            </a:r>
            <a:r>
              <a:rPr lang="zh-CN" altLang="en-US" b="0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    </a:t>
            </a:r>
            <a:r>
              <a:rPr lang="en-US" b="0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</a:t>
            </a:r>
            <a:r>
              <a:rPr lang="en-US" b="0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0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</a:t>
            </a:r>
            <a:endParaRPr lang="zh-CN" altLang="en-US" b="0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buClr>
                <a:srgbClr val="DC5900"/>
              </a:buClr>
              <a:buSzPct val="85000"/>
              <a:buFont typeface="Wingdings" pitchFamily="2" charset="2"/>
              <a:buChar char="v"/>
            </a:pP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由若干元素组成，每个元素放一个字符；而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中存放字符串首地址</a:t>
            </a:r>
          </a:p>
          <a:p>
            <a:pPr marL="1143000" lvl="2" indent="-228600">
              <a:buClr>
                <a:srgbClr val="DC5900"/>
              </a:buClr>
              <a:buSzPct val="85000"/>
              <a:buFont typeface="Wingdings" pitchFamily="2" charset="2"/>
              <a:buChar char="v"/>
            </a:pPr>
            <a:r>
              <a:rPr lang="zh-CN" altLang="en-US" b="0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     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(</a:t>
            </a: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×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buClr>
                <a:srgbClr val="DC5900"/>
              </a:buClr>
              <a:buSzPct val="85000"/>
              <a:buFont typeface="Wingdings" pitchFamily="2" charset="2"/>
              <a:buChar char="v"/>
            </a:pP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char  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 ] = “I love China!”;    </a:t>
            </a:r>
            <a:r>
              <a:rPr lang="en-US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b="0" dirty="0" smtClean="0">
                <a:solidFill>
                  <a:srgbClr val="3366FF"/>
                </a:solidFill>
                <a:sym typeface="Wingdings" pitchFamily="2" charset="2"/>
              </a:rPr>
              <a:t></a:t>
            </a:r>
            <a:r>
              <a:rPr lang="en-US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en-US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buClr>
                <a:srgbClr val="DC5900"/>
              </a:buClr>
              <a:buSzPct val="85000"/>
            </a:pP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    char   *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     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</a:t>
            </a:r>
            <a:r>
              <a:rPr lang="en-US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b="0" dirty="0" smtClean="0">
                <a:solidFill>
                  <a:srgbClr val="3366FF"/>
                </a:solidFill>
                <a:sym typeface="Wingdings" pitchFamily="2" charset="2"/>
              </a:rPr>
              <a:t></a:t>
            </a:r>
            <a:r>
              <a:rPr lang="en-US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buClr>
                <a:srgbClr val="DC5900"/>
              </a:buClr>
              <a:buSzPct val="85000"/>
              <a:buFont typeface="Wingdings" pitchFamily="2" charset="2"/>
              <a:buChar char="v"/>
            </a:pP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</a:t>
            </a:r>
            <a:r>
              <a:rPr lang="zh-CN" altLang="en-US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常量</a:t>
            </a: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；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是地址变量</a:t>
            </a:r>
          </a:p>
          <a:p>
            <a:pPr marL="1143000" lvl="2" indent="-228600">
              <a:buClr>
                <a:srgbClr val="DC5900"/>
              </a:buClr>
              <a:buSzPct val="85000"/>
              <a:buFont typeface="Wingdings" pitchFamily="2" charset="2"/>
              <a:buChar char="v"/>
            </a:pP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接受键入字符串时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,</a:t>
            </a: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必须</a:t>
            </a:r>
            <a:r>
              <a:rPr lang="zh-CN" altLang="en-US" dirty="0">
                <a:solidFill>
                  <a:srgbClr val="3366FF"/>
                </a:solidFill>
                <a:latin typeface="Arial" pitchFamily="34" charset="0"/>
                <a:sym typeface="Arial" pitchFamily="34" charset="0"/>
              </a:rPr>
              <a:t>先开辟存储空间</a:t>
            </a:r>
            <a:endParaRPr lang="zh-CN" altLang="en-US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6323" name="Text Box 16"/>
          <p:cNvSpPr>
            <a:spLocks noChangeArrowheads="1"/>
          </p:cNvSpPr>
          <p:nvPr/>
        </p:nvSpPr>
        <p:spPr bwMode="auto">
          <a:xfrm>
            <a:off x="728663" y="4425950"/>
            <a:ext cx="3519487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 dirty="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char  </a:t>
            </a:r>
            <a:r>
              <a:rPr lang="en-US" b="0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[10];</a:t>
            </a:r>
            <a:endParaRPr lang="zh-CN" altLang="en-US" b="0" dirty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b="0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(“%s”,</a:t>
            </a:r>
            <a:r>
              <a:rPr lang="en-US" b="0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b="0" dirty="0">
                <a:solidFill>
                  <a:srgbClr val="3366FF"/>
                </a:solidFill>
                <a:sym typeface="Wingdings" pitchFamily="2" charset="2"/>
              </a:rPr>
              <a:t></a:t>
            </a: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b="0" dirty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 dirty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 dirty="0">
                <a:solidFill>
                  <a:srgbClr val="007A77"/>
                </a:solidFill>
                <a:sym typeface="Arial" pitchFamily="34" charset="0"/>
              </a:rPr>
              <a:t>而   </a:t>
            </a: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char  *</a:t>
            </a:r>
            <a:r>
              <a:rPr lang="en-US" b="0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b="0" dirty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b="0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(“%s”,  </a:t>
            </a:r>
            <a:r>
              <a:rPr lang="en-US" b="0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b="0" dirty="0">
                <a:solidFill>
                  <a:srgbClr val="3366FF"/>
                </a:solidFill>
                <a:sym typeface="Symbol" pitchFamily="18" charset="2"/>
              </a:rPr>
              <a:t></a:t>
            </a: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b="0" dirty="0">
              <a:solidFill>
                <a:srgbClr val="007A77"/>
              </a:solidFill>
            </a:endParaRPr>
          </a:p>
        </p:txBody>
      </p:sp>
      <p:sp>
        <p:nvSpPr>
          <p:cNvPr id="56324" name="Text Box 17"/>
          <p:cNvSpPr>
            <a:spLocks noChangeArrowheads="1"/>
          </p:cNvSpPr>
          <p:nvPr/>
        </p:nvSpPr>
        <p:spPr bwMode="auto">
          <a:xfrm>
            <a:off x="4560888" y="4703763"/>
            <a:ext cx="3897312" cy="12255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>
                <a:solidFill>
                  <a:srgbClr val="007A77"/>
                </a:solidFill>
                <a:sym typeface="Arial" pitchFamily="34" charset="0"/>
              </a:rPr>
              <a:t>改为</a:t>
            </a:r>
            <a:r>
              <a:rPr lang="en-US" b="0">
                <a:solidFill>
                  <a:srgbClr val="007A77"/>
                </a:solidFill>
                <a:sym typeface="Arial" pitchFamily="34" charset="0"/>
              </a:rPr>
              <a:t>:  char   *cp,str[10];</a:t>
            </a:r>
            <a:endParaRPr lang="zh-CN" altLang="en-US" b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>
                <a:solidFill>
                  <a:srgbClr val="007A77"/>
                </a:solidFill>
                <a:sym typeface="Arial" pitchFamily="34" charset="0"/>
              </a:rPr>
              <a:t>           cp=str;</a:t>
            </a:r>
            <a:endParaRPr lang="zh-CN" altLang="en-US" b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>
                <a:solidFill>
                  <a:srgbClr val="007A77"/>
                </a:solidFill>
                <a:sym typeface="Arial" pitchFamily="34" charset="0"/>
              </a:rPr>
              <a:t>           scanf(“%s”,cp);      (</a:t>
            </a:r>
            <a:r>
              <a:rPr lang="en-US" b="0">
                <a:solidFill>
                  <a:srgbClr val="3366FF"/>
                </a:solidFill>
                <a:sym typeface="Wingdings" pitchFamily="2" charset="2"/>
              </a:rPr>
              <a:t></a:t>
            </a:r>
            <a:r>
              <a:rPr lang="en-US" b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b="0">
              <a:solidFill>
                <a:srgbClr val="007A77"/>
              </a:solidFill>
            </a:endParaRPr>
          </a:p>
        </p:txBody>
      </p:sp>
      <p:sp>
        <p:nvSpPr>
          <p:cNvPr id="56325" name="Rectangle 19"/>
          <p:cNvSpPr>
            <a:spLocks noChangeArrowheads="1"/>
          </p:cNvSpPr>
          <p:nvPr/>
        </p:nvSpPr>
        <p:spPr bwMode="auto">
          <a:xfrm>
            <a:off x="0" y="188913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字符指针变量与字符数组比较</a:t>
            </a:r>
            <a:endParaRPr lang="zh-CN" altLang="en-US" b="0">
              <a:solidFill>
                <a:srgbClr val="007A77"/>
              </a:solidFill>
            </a:endParaRPr>
          </a:p>
        </p:txBody>
      </p:sp>
      <p:grpSp>
        <p:nvGrpSpPr>
          <p:cNvPr id="56326" name="Group 2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6327" name="Text Box 2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b="0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56328" name="Freeform 2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b="0">
                <a:solidFill>
                  <a:srgbClr val="007A7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7700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ldLvl="0" animBg="1" autoUpdateAnimBg="0"/>
      <p:bldP spid="56324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冒泡排序与选择法排序</a:t>
            </a:r>
            <a:endParaRPr lang="zh-CN" altLang="en-US" dirty="0"/>
          </a:p>
        </p:txBody>
      </p:sp>
      <p:sp>
        <p:nvSpPr>
          <p:cNvPr id="55300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174924-2CC4-4B8A-B3D6-F249F6B6CBF1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830"/>
            <a:ext cx="4924425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121" y="2925563"/>
            <a:ext cx="4895850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8" name="Text Box 62"/>
          <p:cNvSpPr>
            <a:spLocks noChangeArrowheads="1"/>
          </p:cNvSpPr>
          <p:nvPr/>
        </p:nvSpPr>
        <p:spPr bwMode="auto">
          <a:xfrm>
            <a:off x="294140" y="0"/>
            <a:ext cx="4133850" cy="6702425"/>
          </a:xfrm>
          <a:prstGeom prst="rect">
            <a:avLst/>
          </a:prstGeom>
          <a:noFill/>
          <a:ln w="38100" cmpd="sng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336600"/>
                </a:solidFill>
                <a:sym typeface="Times New Roman" pitchFamily="18" charset="0"/>
              </a:rPr>
              <a:t>#include &lt;</a:t>
            </a:r>
            <a:r>
              <a:rPr lang="en-US" b="0" dirty="0" err="1">
                <a:solidFill>
                  <a:srgbClr val="336600"/>
                </a:solidFill>
                <a:sym typeface="Times New Roman" pitchFamily="18" charset="0"/>
              </a:rPr>
              <a:t>stdio.h</a:t>
            </a:r>
            <a:r>
              <a:rPr lang="en-US" b="0" dirty="0">
                <a:solidFill>
                  <a:srgbClr val="336600"/>
                </a:solidFill>
                <a:sym typeface="Times New Roman" pitchFamily="18" charset="0"/>
              </a:rPr>
              <a:t>&gt;</a:t>
            </a:r>
            <a:endParaRPr lang="zh-CN" altLang="en-US" b="0" dirty="0">
              <a:solidFill>
                <a:srgbClr val="336600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 </a:t>
            </a:r>
            <a:r>
              <a:rPr lang="en-US" b="0" dirty="0">
                <a:solidFill>
                  <a:srgbClr val="0000FF"/>
                </a:solidFill>
                <a:sym typeface="Times New Roman" pitchFamily="18" charset="0"/>
              </a:rPr>
              <a:t>long   sum(</a:t>
            </a:r>
            <a:r>
              <a:rPr lang="en-US" b="0" dirty="0" err="1">
                <a:solidFill>
                  <a:srgbClr val="0000FF"/>
                </a:solidFill>
                <a:sym typeface="Times New Roman" pitchFamily="18" charset="0"/>
              </a:rPr>
              <a:t>int</a:t>
            </a:r>
            <a:r>
              <a:rPr lang="en-US" b="0" dirty="0">
                <a:solidFill>
                  <a:srgbClr val="0000FF"/>
                </a:solidFill>
                <a:sym typeface="Times New Roman" pitchFamily="18" charset="0"/>
              </a:rPr>
              <a:t> a, </a:t>
            </a:r>
            <a:r>
              <a:rPr lang="en-US" b="0" dirty="0" err="1">
                <a:solidFill>
                  <a:srgbClr val="0000FF"/>
                </a:solidFill>
                <a:sym typeface="Times New Roman" pitchFamily="18" charset="0"/>
              </a:rPr>
              <a:t>int</a:t>
            </a:r>
            <a:r>
              <a:rPr lang="en-US" b="0" dirty="0">
                <a:solidFill>
                  <a:srgbClr val="0000FF"/>
                </a:solidFill>
                <a:sym typeface="Times New Roman" pitchFamily="18" charset="0"/>
              </a:rPr>
              <a:t> b);</a:t>
            </a:r>
            <a:endParaRPr lang="zh-CN" altLang="en-US" b="0" dirty="0">
              <a:solidFill>
                <a:srgbClr val="0000FF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0000FF"/>
                </a:solidFill>
                <a:sym typeface="Times New Roman" pitchFamily="18" charset="0"/>
              </a:rPr>
              <a:t> long   factorial(</a:t>
            </a:r>
            <a:r>
              <a:rPr lang="en-US" b="0" dirty="0" err="1">
                <a:solidFill>
                  <a:srgbClr val="0000FF"/>
                </a:solidFill>
                <a:sym typeface="Times New Roman" pitchFamily="18" charset="0"/>
              </a:rPr>
              <a:t>int</a:t>
            </a:r>
            <a:r>
              <a:rPr lang="en-US" b="0" dirty="0">
                <a:solidFill>
                  <a:srgbClr val="0000FF"/>
                </a:solidFill>
                <a:sym typeface="Times New Roman" pitchFamily="18" charset="0"/>
              </a:rPr>
              <a:t> n);</a:t>
            </a:r>
            <a:endParaRPr lang="zh-CN" altLang="en-US" b="0" dirty="0">
              <a:solidFill>
                <a:srgbClr val="0000FF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void main()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  {    </a:t>
            </a:r>
            <a:r>
              <a:rPr lang="en-US" b="0" dirty="0" err="1">
                <a:solidFill>
                  <a:srgbClr val="40458C"/>
                </a:solidFill>
                <a:sym typeface="Times New Roman" pitchFamily="18" charset="0"/>
              </a:rPr>
              <a:t>int</a:t>
            </a: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 n1,n2;</a:t>
            </a:r>
            <a:endParaRPr lang="zh-CN" altLang="en-US" b="0" dirty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        long a;</a:t>
            </a:r>
            <a:endParaRPr lang="zh-CN" altLang="en-US" b="0" dirty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 dirty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        </a:t>
            </a:r>
            <a:r>
              <a:rPr lang="en-US" b="0" dirty="0" err="1">
                <a:solidFill>
                  <a:srgbClr val="40458C"/>
                </a:solidFill>
                <a:sym typeface="Times New Roman" pitchFamily="18" charset="0"/>
              </a:rPr>
              <a:t>scanf</a:t>
            </a: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("%d,%d",&amp;n1,&amp;n2);</a:t>
            </a:r>
            <a:endParaRPr lang="zh-CN" altLang="en-US" b="0" dirty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        a=</a:t>
            </a:r>
            <a:r>
              <a:rPr lang="en-US" b="0" dirty="0">
                <a:solidFill>
                  <a:srgbClr val="FF00FF"/>
                </a:solidFill>
                <a:sym typeface="Times New Roman" pitchFamily="18" charset="0"/>
              </a:rPr>
              <a:t>sum(n1,n2);</a:t>
            </a:r>
            <a:endParaRPr lang="en-US" b="0" dirty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        </a:t>
            </a:r>
            <a:r>
              <a:rPr lang="en-US" b="0" dirty="0" err="1">
                <a:solidFill>
                  <a:srgbClr val="40458C"/>
                </a:solidFill>
                <a:sym typeface="Times New Roman" pitchFamily="18" charset="0"/>
              </a:rPr>
              <a:t>printf</a:t>
            </a: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("a=%1d",a);</a:t>
            </a:r>
            <a:endParaRPr lang="zh-CN" altLang="en-US" b="0" dirty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  }</a:t>
            </a:r>
            <a:endParaRPr lang="zh-CN" altLang="en-US" b="0" dirty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ym typeface="Times New Roman" pitchFamily="18" charset="0"/>
              </a:rPr>
              <a:t>long</a:t>
            </a:r>
            <a:r>
              <a:rPr lang="en-US" b="0" dirty="0">
                <a:solidFill>
                  <a:srgbClr val="B2B2B2"/>
                </a:solidFill>
                <a:sym typeface="Times New Roman" pitchFamily="18" charset="0"/>
              </a:rPr>
              <a:t> </a:t>
            </a:r>
            <a:r>
              <a:rPr lang="en-US" b="0" dirty="0">
                <a:sym typeface="Times New Roman" pitchFamily="18" charset="0"/>
              </a:rPr>
              <a:t>sum</a:t>
            </a:r>
            <a:r>
              <a:rPr lang="en-US" b="0" dirty="0">
                <a:solidFill>
                  <a:srgbClr val="008000"/>
                </a:solidFill>
                <a:sym typeface="Times New Roman" pitchFamily="18" charset="0"/>
              </a:rPr>
              <a:t>(</a:t>
            </a:r>
            <a:r>
              <a:rPr lang="en-US" b="0" dirty="0" err="1">
                <a:solidFill>
                  <a:srgbClr val="339933"/>
                </a:solidFill>
                <a:sym typeface="Times New Roman" pitchFamily="18" charset="0"/>
              </a:rPr>
              <a:t>int</a:t>
            </a:r>
            <a:r>
              <a:rPr lang="en-US" b="0" dirty="0">
                <a:solidFill>
                  <a:srgbClr val="339933"/>
                </a:solidFill>
                <a:sym typeface="Times New Roman" pitchFamily="18" charset="0"/>
              </a:rPr>
              <a:t> </a:t>
            </a:r>
            <a:r>
              <a:rPr lang="en-US" b="0" dirty="0" err="1">
                <a:solidFill>
                  <a:srgbClr val="339933"/>
                </a:solidFill>
                <a:sym typeface="Times New Roman" pitchFamily="18" charset="0"/>
              </a:rPr>
              <a:t>a,int</a:t>
            </a:r>
            <a:r>
              <a:rPr lang="en-US" b="0" dirty="0">
                <a:solidFill>
                  <a:srgbClr val="339933"/>
                </a:solidFill>
                <a:sym typeface="Times New Roman" pitchFamily="18" charset="0"/>
              </a:rPr>
              <a:t> b</a:t>
            </a:r>
            <a:r>
              <a:rPr lang="en-US" b="0" dirty="0">
                <a:solidFill>
                  <a:srgbClr val="008000"/>
                </a:solidFill>
                <a:sym typeface="Times New Roman" pitchFamily="18" charset="0"/>
              </a:rPr>
              <a:t>)</a:t>
            </a:r>
            <a:endParaRPr lang="zh-CN" altLang="en-US" b="0" dirty="0">
              <a:solidFill>
                <a:srgbClr val="008000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{   </a:t>
            </a:r>
            <a:endParaRPr lang="zh-CN" altLang="en-US" b="0" dirty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      long c1,c2;</a:t>
            </a:r>
            <a:endParaRPr lang="zh-CN" altLang="en-US" b="0" dirty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     c1=</a:t>
            </a:r>
            <a:r>
              <a:rPr lang="en-US" b="0" dirty="0">
                <a:solidFill>
                  <a:srgbClr val="FF00FF"/>
                </a:solidFill>
                <a:sym typeface="Times New Roman" pitchFamily="18" charset="0"/>
              </a:rPr>
              <a:t>factorial(a);</a:t>
            </a:r>
            <a:endParaRPr lang="en-US" b="0" dirty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     c2=</a:t>
            </a:r>
            <a:r>
              <a:rPr lang="en-US" b="0" dirty="0">
                <a:solidFill>
                  <a:srgbClr val="FF00FF"/>
                </a:solidFill>
                <a:sym typeface="Times New Roman" pitchFamily="18" charset="0"/>
              </a:rPr>
              <a:t>factorial(b);</a:t>
            </a:r>
            <a:endParaRPr lang="en-US" b="0" dirty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     </a:t>
            </a:r>
            <a:r>
              <a:rPr lang="en-US" b="0" dirty="0">
                <a:solidFill>
                  <a:srgbClr val="CC6600"/>
                </a:solidFill>
                <a:sym typeface="Times New Roman" pitchFamily="18" charset="0"/>
              </a:rPr>
              <a:t>return(c1+c2);</a:t>
            </a:r>
            <a:endParaRPr lang="zh-CN" altLang="en-US" b="0" dirty="0">
              <a:solidFill>
                <a:srgbClr val="CC6600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}</a:t>
            </a:r>
            <a:endParaRPr lang="zh-CN" altLang="en-US" b="0" dirty="0">
              <a:solidFill>
                <a:srgbClr val="40458C"/>
              </a:solidFill>
              <a:latin typeface="Tahoma" pitchFamily="34" charset="0"/>
            </a:endParaRPr>
          </a:p>
        </p:txBody>
      </p:sp>
      <p:grpSp>
        <p:nvGrpSpPr>
          <p:cNvPr id="34818" name="Group 64"/>
          <p:cNvGrpSpPr>
            <a:grpSpLocks/>
          </p:cNvGrpSpPr>
          <p:nvPr/>
        </p:nvGrpSpPr>
        <p:grpSpPr bwMode="auto">
          <a:xfrm>
            <a:off x="750888" y="2225675"/>
            <a:ext cx="3248024" cy="2667000"/>
            <a:chOff x="0" y="0"/>
            <a:chExt cx="1943" cy="1680"/>
          </a:xfrm>
        </p:grpSpPr>
        <p:sp>
          <p:nvSpPr>
            <p:cNvPr id="34819" name="Text Box 65"/>
            <p:cNvSpPr>
              <a:spLocks noChangeArrowheads="1"/>
            </p:cNvSpPr>
            <p:nvPr/>
          </p:nvSpPr>
          <p:spPr bwMode="auto">
            <a:xfrm>
              <a:off x="64" y="0"/>
              <a:ext cx="18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b="0" dirty="0">
                  <a:solidFill>
                    <a:srgbClr val="CC3300"/>
                  </a:solidFill>
                  <a:sym typeface="Times New Roman" pitchFamily="18" charset="0"/>
                </a:rPr>
                <a:t>long   sum(</a:t>
              </a:r>
              <a:r>
                <a:rPr lang="en-US" b="0" dirty="0" err="1">
                  <a:solidFill>
                    <a:srgbClr val="CC3300"/>
                  </a:solidFill>
                  <a:sym typeface="Times New Roman" pitchFamily="18" charset="0"/>
                </a:rPr>
                <a:t>int</a:t>
              </a:r>
              <a:r>
                <a:rPr lang="en-US" b="0" dirty="0">
                  <a:solidFill>
                    <a:srgbClr val="CC3300"/>
                  </a:solidFill>
                  <a:sym typeface="Times New Roman" pitchFamily="18" charset="0"/>
                </a:rPr>
                <a:t> a, </a:t>
              </a:r>
              <a:r>
                <a:rPr lang="en-US" b="0" dirty="0" err="1">
                  <a:solidFill>
                    <a:srgbClr val="CC3300"/>
                  </a:solidFill>
                  <a:sym typeface="Times New Roman" pitchFamily="18" charset="0"/>
                </a:rPr>
                <a:t>int</a:t>
              </a:r>
              <a:r>
                <a:rPr lang="en-US" b="0" dirty="0">
                  <a:solidFill>
                    <a:srgbClr val="CC3300"/>
                  </a:solidFill>
                  <a:sym typeface="Times New Roman" pitchFamily="18" charset="0"/>
                </a:rPr>
                <a:t> b);</a:t>
              </a:r>
              <a:endParaRPr lang="en-US" sz="2000" b="0" dirty="0">
                <a:solidFill>
                  <a:srgbClr val="CC3300"/>
                </a:solidFill>
                <a:sym typeface="Times New Roman" pitchFamily="18" charset="0"/>
              </a:endParaRPr>
            </a:p>
          </p:txBody>
        </p:sp>
        <p:sp>
          <p:nvSpPr>
            <p:cNvPr id="34820" name="Text Box 66"/>
            <p:cNvSpPr>
              <a:spLocks noChangeArrowheads="1"/>
            </p:cNvSpPr>
            <p:nvPr/>
          </p:nvSpPr>
          <p:spPr bwMode="auto">
            <a:xfrm>
              <a:off x="0" y="1392"/>
              <a:ext cx="17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b="0">
                  <a:solidFill>
                    <a:srgbClr val="CC3300"/>
                  </a:solidFill>
                  <a:sym typeface="Times New Roman" pitchFamily="18" charset="0"/>
                </a:rPr>
                <a:t>long   factorial(int n);</a:t>
              </a:r>
              <a:endParaRPr lang="en-US" sz="2000" b="0">
                <a:solidFill>
                  <a:srgbClr val="CC3300"/>
                </a:solidFill>
                <a:sym typeface="Times New Roman" pitchFamily="18" charset="0"/>
              </a:endParaRPr>
            </a:p>
          </p:txBody>
        </p:sp>
      </p:grpSp>
      <p:grpSp>
        <p:nvGrpSpPr>
          <p:cNvPr id="34821" name="Group 67"/>
          <p:cNvGrpSpPr>
            <a:grpSpLocks/>
          </p:cNvGrpSpPr>
          <p:nvPr/>
        </p:nvGrpSpPr>
        <p:grpSpPr bwMode="auto">
          <a:xfrm>
            <a:off x="2724150" y="79375"/>
            <a:ext cx="4751388" cy="406400"/>
            <a:chOff x="0" y="0"/>
            <a:chExt cx="2993" cy="256"/>
          </a:xfrm>
        </p:grpSpPr>
        <p:sp>
          <p:nvSpPr>
            <p:cNvPr id="34822" name="Text Box 68"/>
            <p:cNvSpPr>
              <a:spLocks noChangeArrowheads="1"/>
            </p:cNvSpPr>
            <p:nvPr/>
          </p:nvSpPr>
          <p:spPr bwMode="auto">
            <a:xfrm>
              <a:off x="1111" y="0"/>
              <a:ext cx="1882" cy="256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2000" b="0">
                  <a:solidFill>
                    <a:srgbClr val="660066"/>
                  </a:solidFill>
                  <a:sym typeface="Times New Roman" pitchFamily="18" charset="0"/>
                </a:rPr>
                <a:t>文件包含编译预处理命令</a:t>
              </a:r>
              <a:endParaRPr lang="zh-CN" altLang="en-US" b="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34823" name="Line 69"/>
            <p:cNvSpPr>
              <a:spLocks noChangeShapeType="1"/>
            </p:cNvSpPr>
            <p:nvPr/>
          </p:nvSpPr>
          <p:spPr bwMode="auto">
            <a:xfrm flipH="1" flipV="1">
              <a:off x="0" y="80"/>
              <a:ext cx="1116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zh-CN" b="0">
                <a:solidFill>
                  <a:srgbClr val="40458C"/>
                </a:solidFill>
                <a:latin typeface="Tahoma" pitchFamily="34" charset="0"/>
                <a:sym typeface="Tahoma" pitchFamily="34" charset="0"/>
              </a:endParaRPr>
            </a:p>
          </p:txBody>
        </p:sp>
      </p:grpSp>
      <p:grpSp>
        <p:nvGrpSpPr>
          <p:cNvPr id="34824" name="Group 70"/>
          <p:cNvGrpSpPr>
            <a:grpSpLocks/>
          </p:cNvGrpSpPr>
          <p:nvPr/>
        </p:nvGrpSpPr>
        <p:grpSpPr bwMode="auto">
          <a:xfrm>
            <a:off x="3522663" y="635000"/>
            <a:ext cx="2646363" cy="400050"/>
            <a:chOff x="0" y="2"/>
            <a:chExt cx="1667" cy="252"/>
          </a:xfrm>
        </p:grpSpPr>
        <p:sp>
          <p:nvSpPr>
            <p:cNvPr id="34825" name="Text Box 71"/>
            <p:cNvSpPr>
              <a:spLocks noChangeArrowheads="1"/>
            </p:cNvSpPr>
            <p:nvPr/>
          </p:nvSpPr>
          <p:spPr bwMode="auto">
            <a:xfrm>
              <a:off x="904" y="2"/>
              <a:ext cx="763" cy="252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2000" b="0" dirty="0" smtClean="0">
                  <a:solidFill>
                    <a:srgbClr val="660066"/>
                  </a:solidFill>
                  <a:sym typeface="Times New Roman" pitchFamily="18" charset="0"/>
                </a:rPr>
                <a:t>函数声明</a:t>
              </a:r>
              <a:endParaRPr lang="zh-CN" altLang="en-US" b="0" dirty="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34826" name="Line 72"/>
            <p:cNvSpPr>
              <a:spLocks noChangeShapeType="1"/>
            </p:cNvSpPr>
            <p:nvPr/>
          </p:nvSpPr>
          <p:spPr bwMode="auto">
            <a:xfrm flipH="1">
              <a:off x="0" y="116"/>
              <a:ext cx="744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zh-CN" b="0">
                <a:solidFill>
                  <a:srgbClr val="40458C"/>
                </a:solidFill>
                <a:latin typeface="Tahoma" pitchFamily="34" charset="0"/>
                <a:sym typeface="Tahoma" pitchFamily="34" charset="0"/>
              </a:endParaRPr>
            </a:p>
          </p:txBody>
        </p:sp>
      </p:grpSp>
      <p:grpSp>
        <p:nvGrpSpPr>
          <p:cNvPr id="34827" name="Group 73"/>
          <p:cNvGrpSpPr>
            <a:grpSpLocks/>
          </p:cNvGrpSpPr>
          <p:nvPr/>
        </p:nvGrpSpPr>
        <p:grpSpPr bwMode="auto">
          <a:xfrm>
            <a:off x="2838450" y="3794125"/>
            <a:ext cx="2967038" cy="488950"/>
            <a:chOff x="0" y="0"/>
            <a:chExt cx="1869" cy="308"/>
          </a:xfrm>
        </p:grpSpPr>
        <p:sp>
          <p:nvSpPr>
            <p:cNvPr id="34828" name="Text Box 74"/>
            <p:cNvSpPr>
              <a:spLocks noChangeArrowheads="1"/>
            </p:cNvSpPr>
            <p:nvPr/>
          </p:nvSpPr>
          <p:spPr bwMode="auto">
            <a:xfrm>
              <a:off x="1107" y="0"/>
              <a:ext cx="762" cy="256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2000" b="0">
                  <a:solidFill>
                    <a:srgbClr val="660066"/>
                  </a:solidFill>
                  <a:sym typeface="Times New Roman" pitchFamily="18" charset="0"/>
                </a:rPr>
                <a:t>函数定义</a:t>
              </a:r>
              <a:endParaRPr lang="zh-CN" altLang="en-US" b="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34829" name="Line 75"/>
            <p:cNvSpPr>
              <a:spLocks noChangeShapeType="1"/>
            </p:cNvSpPr>
            <p:nvPr/>
          </p:nvSpPr>
          <p:spPr bwMode="auto">
            <a:xfrm flipH="1">
              <a:off x="0" y="116"/>
              <a:ext cx="1104" cy="192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zh-CN" b="0">
                <a:solidFill>
                  <a:srgbClr val="40458C"/>
                </a:solidFill>
                <a:latin typeface="Tahoma" pitchFamily="34" charset="0"/>
                <a:sym typeface="Tahoma" pitchFamily="34" charset="0"/>
              </a:endParaRPr>
            </a:p>
          </p:txBody>
        </p:sp>
      </p:grpSp>
      <p:grpSp>
        <p:nvGrpSpPr>
          <p:cNvPr id="34830" name="Group 76"/>
          <p:cNvGrpSpPr>
            <a:grpSpLocks/>
          </p:cNvGrpSpPr>
          <p:nvPr/>
        </p:nvGrpSpPr>
        <p:grpSpPr bwMode="auto">
          <a:xfrm>
            <a:off x="2800350" y="3013075"/>
            <a:ext cx="1690688" cy="2749550"/>
            <a:chOff x="0" y="0"/>
            <a:chExt cx="1065" cy="1732"/>
          </a:xfrm>
        </p:grpSpPr>
        <p:grpSp>
          <p:nvGrpSpPr>
            <p:cNvPr id="34831" name="Group 77"/>
            <p:cNvGrpSpPr>
              <a:grpSpLocks/>
            </p:cNvGrpSpPr>
            <p:nvPr/>
          </p:nvGrpSpPr>
          <p:grpSpPr bwMode="auto">
            <a:xfrm>
              <a:off x="12" y="0"/>
              <a:ext cx="1053" cy="256"/>
              <a:chOff x="0" y="0"/>
              <a:chExt cx="1053" cy="256"/>
            </a:xfrm>
          </p:grpSpPr>
          <p:sp>
            <p:nvSpPr>
              <p:cNvPr id="34832" name="Text Box 78"/>
              <p:cNvSpPr>
                <a:spLocks noChangeArrowheads="1"/>
              </p:cNvSpPr>
              <p:nvPr/>
            </p:nvSpPr>
            <p:spPr bwMode="auto">
              <a:xfrm>
                <a:off x="291" y="0"/>
                <a:ext cx="762" cy="256"/>
              </a:xfrm>
              <a:prstGeom prst="rect">
                <a:avLst/>
              </a:prstGeom>
              <a:noFill/>
              <a:ln w="9525" cmpd="sng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 typeface="Arial" pitchFamily="34" charset="0"/>
                  <a:buNone/>
                </a:pPr>
                <a:r>
                  <a:rPr lang="zh-CN" altLang="en-US" sz="2000" b="0">
                    <a:solidFill>
                      <a:srgbClr val="660066"/>
                    </a:solidFill>
                    <a:sym typeface="Times New Roman" pitchFamily="18" charset="0"/>
                  </a:rPr>
                  <a:t>函数调用</a:t>
                </a:r>
                <a:endParaRPr lang="zh-CN" altLang="en-US" b="0">
                  <a:solidFill>
                    <a:srgbClr val="40458C"/>
                  </a:solidFill>
                  <a:latin typeface="Tahoma" pitchFamily="34" charset="0"/>
                </a:endParaRPr>
              </a:p>
            </p:txBody>
          </p:sp>
          <p:sp>
            <p:nvSpPr>
              <p:cNvPr id="34833" name="Line 79"/>
              <p:cNvSpPr>
                <a:spLocks noChangeShapeType="1"/>
              </p:cNvSpPr>
              <p:nvPr/>
            </p:nvSpPr>
            <p:spPr bwMode="auto">
              <a:xfrm flipH="1">
                <a:off x="0" y="104"/>
                <a:ext cx="300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 typeface="Arial" pitchFamily="34" charset="0"/>
                  <a:buNone/>
                </a:pPr>
                <a:endParaRPr lang="zh-CN" altLang="zh-CN" b="0">
                  <a:solidFill>
                    <a:srgbClr val="40458C"/>
                  </a:solidFill>
                  <a:latin typeface="Tahoma" pitchFamily="34" charset="0"/>
                  <a:sym typeface="Tahoma" pitchFamily="34" charset="0"/>
                </a:endParaRPr>
              </a:p>
            </p:txBody>
          </p:sp>
        </p:grpSp>
        <p:grpSp>
          <p:nvGrpSpPr>
            <p:cNvPr id="34834" name="Group 80"/>
            <p:cNvGrpSpPr>
              <a:grpSpLocks/>
            </p:cNvGrpSpPr>
            <p:nvPr/>
          </p:nvGrpSpPr>
          <p:grpSpPr bwMode="auto">
            <a:xfrm>
              <a:off x="0" y="1476"/>
              <a:ext cx="1053" cy="256"/>
              <a:chOff x="0" y="0"/>
              <a:chExt cx="1053" cy="256"/>
            </a:xfrm>
          </p:grpSpPr>
          <p:sp>
            <p:nvSpPr>
              <p:cNvPr id="34835" name="Text Box 81"/>
              <p:cNvSpPr>
                <a:spLocks noChangeArrowheads="1"/>
              </p:cNvSpPr>
              <p:nvPr/>
            </p:nvSpPr>
            <p:spPr bwMode="auto">
              <a:xfrm>
                <a:off x="291" y="0"/>
                <a:ext cx="762" cy="256"/>
              </a:xfrm>
              <a:prstGeom prst="rect">
                <a:avLst/>
              </a:prstGeom>
              <a:noFill/>
              <a:ln w="9525" cmpd="sng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 typeface="Arial" pitchFamily="34" charset="0"/>
                  <a:buNone/>
                </a:pPr>
                <a:r>
                  <a:rPr lang="zh-CN" altLang="en-US" sz="2000" b="0">
                    <a:solidFill>
                      <a:srgbClr val="660066"/>
                    </a:solidFill>
                    <a:sym typeface="Times New Roman" pitchFamily="18" charset="0"/>
                  </a:rPr>
                  <a:t>函数调用</a:t>
                </a:r>
                <a:endParaRPr lang="zh-CN" altLang="en-US" b="0">
                  <a:solidFill>
                    <a:srgbClr val="40458C"/>
                  </a:solidFill>
                  <a:latin typeface="Tahoma" pitchFamily="34" charset="0"/>
                </a:endParaRPr>
              </a:p>
            </p:txBody>
          </p:sp>
          <p:sp>
            <p:nvSpPr>
              <p:cNvPr id="34836" name="Line 82"/>
              <p:cNvSpPr>
                <a:spLocks noChangeShapeType="1"/>
              </p:cNvSpPr>
              <p:nvPr/>
            </p:nvSpPr>
            <p:spPr bwMode="auto">
              <a:xfrm flipH="1">
                <a:off x="0" y="104"/>
                <a:ext cx="300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 typeface="Arial" pitchFamily="34" charset="0"/>
                  <a:buNone/>
                </a:pPr>
                <a:endParaRPr lang="zh-CN" altLang="zh-CN" b="0">
                  <a:solidFill>
                    <a:srgbClr val="40458C"/>
                  </a:solidFill>
                  <a:latin typeface="Tahoma" pitchFamily="34" charset="0"/>
                  <a:sym typeface="Tahoma" pitchFamily="34" charset="0"/>
                </a:endParaRPr>
              </a:p>
            </p:txBody>
          </p:sp>
        </p:grpSp>
      </p:grpSp>
      <p:grpSp>
        <p:nvGrpSpPr>
          <p:cNvPr id="34837" name="Group 83"/>
          <p:cNvGrpSpPr>
            <a:grpSpLocks/>
          </p:cNvGrpSpPr>
          <p:nvPr/>
        </p:nvGrpSpPr>
        <p:grpSpPr bwMode="auto">
          <a:xfrm>
            <a:off x="2590800" y="5927725"/>
            <a:ext cx="2139950" cy="406400"/>
            <a:chOff x="0" y="0"/>
            <a:chExt cx="1348" cy="256"/>
          </a:xfrm>
        </p:grpSpPr>
        <p:sp>
          <p:nvSpPr>
            <p:cNvPr id="34838" name="Text Box 84"/>
            <p:cNvSpPr>
              <a:spLocks noChangeArrowheads="1"/>
            </p:cNvSpPr>
            <p:nvPr/>
          </p:nvSpPr>
          <p:spPr bwMode="auto">
            <a:xfrm>
              <a:off x="426" y="0"/>
              <a:ext cx="922" cy="256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2000" b="0">
                  <a:solidFill>
                    <a:srgbClr val="660066"/>
                  </a:solidFill>
                  <a:sym typeface="Times New Roman" pitchFamily="18" charset="0"/>
                </a:rPr>
                <a:t>函数返回值</a:t>
              </a:r>
              <a:endParaRPr lang="zh-CN" altLang="en-US" b="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34839" name="Line 85"/>
            <p:cNvSpPr>
              <a:spLocks noChangeShapeType="1"/>
            </p:cNvSpPr>
            <p:nvPr/>
          </p:nvSpPr>
          <p:spPr bwMode="auto">
            <a:xfrm flipH="1">
              <a:off x="0" y="140"/>
              <a:ext cx="432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zh-CN" b="0">
                <a:solidFill>
                  <a:srgbClr val="40458C"/>
                </a:solidFill>
                <a:latin typeface="Tahoma" pitchFamily="34" charset="0"/>
                <a:sym typeface="Tahoma" pitchFamily="34" charset="0"/>
              </a:endParaRPr>
            </a:p>
          </p:txBody>
        </p:sp>
      </p:grpSp>
      <p:grpSp>
        <p:nvGrpSpPr>
          <p:cNvPr id="34840" name="Group 86"/>
          <p:cNvGrpSpPr>
            <a:grpSpLocks/>
          </p:cNvGrpSpPr>
          <p:nvPr/>
        </p:nvGrpSpPr>
        <p:grpSpPr bwMode="auto">
          <a:xfrm>
            <a:off x="2578822" y="4471555"/>
            <a:ext cx="2171700" cy="431800"/>
            <a:chOff x="0" y="0"/>
            <a:chExt cx="1368" cy="272"/>
          </a:xfrm>
        </p:grpSpPr>
        <p:sp>
          <p:nvSpPr>
            <p:cNvPr id="34841" name="Text Box 87"/>
            <p:cNvSpPr>
              <a:spLocks noChangeArrowheads="1"/>
            </p:cNvSpPr>
            <p:nvPr/>
          </p:nvSpPr>
          <p:spPr bwMode="auto">
            <a:xfrm>
              <a:off x="926" y="16"/>
              <a:ext cx="442" cy="256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2000" b="0">
                  <a:solidFill>
                    <a:srgbClr val="660066"/>
                  </a:solidFill>
                  <a:sym typeface="Times New Roman" pitchFamily="18" charset="0"/>
                </a:rPr>
                <a:t>形参</a:t>
              </a:r>
              <a:endParaRPr lang="zh-CN" altLang="en-US" b="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34842" name="Line 88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924" cy="144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zh-CN" b="0">
                <a:solidFill>
                  <a:srgbClr val="40458C"/>
                </a:solidFill>
                <a:latin typeface="Tahoma" pitchFamily="34" charset="0"/>
                <a:sym typeface="Tahoma" pitchFamily="34" charset="0"/>
              </a:endParaRPr>
            </a:p>
          </p:txBody>
        </p:sp>
      </p:grpSp>
      <p:grpSp>
        <p:nvGrpSpPr>
          <p:cNvPr id="34843" name="Group 89"/>
          <p:cNvGrpSpPr>
            <a:grpSpLocks/>
          </p:cNvGrpSpPr>
          <p:nvPr/>
        </p:nvGrpSpPr>
        <p:grpSpPr bwMode="auto">
          <a:xfrm>
            <a:off x="0" y="3136900"/>
            <a:ext cx="2095500" cy="406400"/>
            <a:chOff x="0" y="0"/>
            <a:chExt cx="1320" cy="256"/>
          </a:xfrm>
        </p:grpSpPr>
        <p:sp>
          <p:nvSpPr>
            <p:cNvPr id="34844" name="Text Box 90"/>
            <p:cNvSpPr>
              <a:spLocks noChangeArrowheads="1"/>
            </p:cNvSpPr>
            <p:nvPr/>
          </p:nvSpPr>
          <p:spPr bwMode="auto">
            <a:xfrm>
              <a:off x="0" y="0"/>
              <a:ext cx="442" cy="256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2000" b="0">
                  <a:solidFill>
                    <a:srgbClr val="660066"/>
                  </a:solidFill>
                  <a:sym typeface="Times New Roman" pitchFamily="18" charset="0"/>
                </a:rPr>
                <a:t>实参</a:t>
              </a:r>
              <a:endParaRPr lang="zh-CN" altLang="en-US" b="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34845" name="Line 91"/>
            <p:cNvSpPr>
              <a:spLocks noChangeShapeType="1"/>
            </p:cNvSpPr>
            <p:nvPr/>
          </p:nvSpPr>
          <p:spPr bwMode="auto">
            <a:xfrm>
              <a:off x="468" y="146"/>
              <a:ext cx="852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zh-CN" b="0">
                <a:solidFill>
                  <a:srgbClr val="40458C"/>
                </a:solidFill>
                <a:latin typeface="Tahoma" pitchFamily="34" charset="0"/>
                <a:sym typeface="Tahoma" pitchFamily="34" charset="0"/>
              </a:endParaRPr>
            </a:p>
          </p:txBody>
        </p:sp>
      </p:grpSp>
      <p:sp>
        <p:nvSpPr>
          <p:cNvPr id="34846" name="Rectangle 92"/>
          <p:cNvSpPr>
            <a:spLocks noChangeArrowheads="1"/>
          </p:cNvSpPr>
          <p:nvPr/>
        </p:nvSpPr>
        <p:spPr bwMode="auto">
          <a:xfrm>
            <a:off x="5200650" y="5356225"/>
            <a:ext cx="3638551" cy="60007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 dirty="0" smtClean="0">
                <a:solidFill>
                  <a:srgbClr val="660066"/>
                </a:solidFill>
                <a:latin typeface="Tahoma" pitchFamily="34" charset="0"/>
                <a:sym typeface="Tahoma" pitchFamily="34" charset="0"/>
              </a:rPr>
              <a:t>函数声明、定义、调用</a:t>
            </a:r>
            <a:endParaRPr lang="zh-CN" altLang="en-US" b="0" dirty="0">
              <a:solidFill>
                <a:srgbClr val="40458C"/>
              </a:solidFill>
              <a:latin typeface="Tahoma" pitchFamily="34" charset="0"/>
            </a:endParaRPr>
          </a:p>
        </p:txBody>
      </p:sp>
      <p:sp>
        <p:nvSpPr>
          <p:cNvPr id="34849" name="Text Box 63"/>
          <p:cNvSpPr>
            <a:spLocks noChangeArrowheads="1"/>
          </p:cNvSpPr>
          <p:nvPr/>
        </p:nvSpPr>
        <p:spPr bwMode="auto">
          <a:xfrm>
            <a:off x="5865813" y="1660525"/>
            <a:ext cx="2973388" cy="3416300"/>
          </a:xfrm>
          <a:prstGeom prst="rect">
            <a:avLst/>
          </a:prstGeom>
          <a:noFill/>
          <a:ln w="38100" cmpd="sng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>
                <a:solidFill>
                  <a:srgbClr val="40458C"/>
                </a:solidFill>
                <a:sym typeface="Times New Roman" pitchFamily="18" charset="0"/>
              </a:rPr>
              <a:t>  </a:t>
            </a:r>
            <a:r>
              <a:rPr lang="en-US" b="0">
                <a:sym typeface="Times New Roman" pitchFamily="18" charset="0"/>
              </a:rPr>
              <a:t>long</a:t>
            </a:r>
            <a:r>
              <a:rPr lang="en-US" b="0">
                <a:solidFill>
                  <a:srgbClr val="B2B2B2"/>
                </a:solidFill>
                <a:sym typeface="Times New Roman" pitchFamily="18" charset="0"/>
              </a:rPr>
              <a:t> </a:t>
            </a:r>
            <a:r>
              <a:rPr lang="en-US" b="0">
                <a:sym typeface="Times New Roman" pitchFamily="18" charset="0"/>
              </a:rPr>
              <a:t>factorial</a:t>
            </a:r>
            <a:r>
              <a:rPr lang="en-US" b="0">
                <a:solidFill>
                  <a:srgbClr val="008000"/>
                </a:solidFill>
                <a:sym typeface="Times New Roman" pitchFamily="18" charset="0"/>
              </a:rPr>
              <a:t>(int n)</a:t>
            </a:r>
            <a:endParaRPr lang="zh-CN" altLang="en-US" b="0">
              <a:solidFill>
                <a:srgbClr val="008000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>
                <a:solidFill>
                  <a:srgbClr val="40458C"/>
                </a:solidFill>
                <a:sym typeface="Times New Roman" pitchFamily="18" charset="0"/>
              </a:rPr>
              <a:t>  {    long rtn=1;</a:t>
            </a:r>
            <a:endParaRPr lang="zh-CN" altLang="en-US" b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>
                <a:solidFill>
                  <a:srgbClr val="40458C"/>
                </a:solidFill>
                <a:sym typeface="Times New Roman" pitchFamily="18" charset="0"/>
              </a:rPr>
              <a:t>        int i;</a:t>
            </a:r>
            <a:endParaRPr lang="zh-CN" altLang="en-US" b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>
                <a:solidFill>
                  <a:srgbClr val="40458C"/>
                </a:solidFill>
                <a:sym typeface="Times New Roman" pitchFamily="18" charset="0"/>
              </a:rPr>
              <a:t>        for(i=1;i&lt;=n;i++)</a:t>
            </a:r>
            <a:endParaRPr lang="zh-CN" altLang="en-US" b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>
                <a:solidFill>
                  <a:srgbClr val="40458C"/>
                </a:solidFill>
                <a:sym typeface="Times New Roman" pitchFamily="18" charset="0"/>
              </a:rPr>
              <a:t>        rtn *= i; </a:t>
            </a:r>
            <a:endParaRPr lang="zh-CN" altLang="en-US" b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>
                <a:solidFill>
                  <a:srgbClr val="40458C"/>
                </a:solidFill>
                <a:sym typeface="Times New Roman" pitchFamily="18" charset="0"/>
              </a:rPr>
              <a:t>        </a:t>
            </a:r>
            <a:r>
              <a:rPr lang="en-US" b="0">
                <a:solidFill>
                  <a:srgbClr val="CC6600"/>
                </a:solidFill>
                <a:sym typeface="Times New Roman" pitchFamily="18" charset="0"/>
              </a:rPr>
              <a:t>return(rtn);</a:t>
            </a:r>
            <a:endParaRPr lang="zh-CN" altLang="en-US" b="0">
              <a:solidFill>
                <a:srgbClr val="CC6600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>
                <a:solidFill>
                  <a:srgbClr val="40458C"/>
                </a:solidFill>
                <a:sym typeface="Times New Roman" pitchFamily="18" charset="0"/>
              </a:rPr>
              <a:t>  }</a:t>
            </a:r>
            <a:endParaRPr lang="zh-CN" altLang="en-US" b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b="0">
              <a:solidFill>
                <a:srgbClr val="40458C"/>
              </a:solidFill>
              <a:sym typeface="Times New Roman" pitchFamily="18" charset="0"/>
            </a:endParaRPr>
          </a:p>
        </p:txBody>
      </p:sp>
      <p:grpSp>
        <p:nvGrpSpPr>
          <p:cNvPr id="34" name="Group 70"/>
          <p:cNvGrpSpPr>
            <a:grpSpLocks/>
          </p:cNvGrpSpPr>
          <p:nvPr/>
        </p:nvGrpSpPr>
        <p:grpSpPr bwMode="auto">
          <a:xfrm>
            <a:off x="3419942" y="1200020"/>
            <a:ext cx="3672234" cy="1025525"/>
            <a:chOff x="-79" y="2"/>
            <a:chExt cx="2390" cy="646"/>
          </a:xfrm>
        </p:grpSpPr>
        <p:sp>
          <p:nvSpPr>
            <p:cNvPr id="35" name="Text Box 71"/>
            <p:cNvSpPr>
              <a:spLocks noChangeArrowheads="1"/>
            </p:cNvSpPr>
            <p:nvPr/>
          </p:nvSpPr>
          <p:spPr bwMode="auto">
            <a:xfrm>
              <a:off x="256" y="2"/>
              <a:ext cx="2055" cy="252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2000" b="0" dirty="0" smtClean="0">
                  <a:solidFill>
                    <a:srgbClr val="660066"/>
                  </a:solidFill>
                  <a:sym typeface="Times New Roman" pitchFamily="18" charset="0"/>
                </a:rPr>
                <a:t>函数声明，不推荐在此声明</a:t>
              </a:r>
              <a:endParaRPr lang="zh-CN" altLang="en-US" b="0" dirty="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36" name="Line 72"/>
            <p:cNvSpPr>
              <a:spLocks noChangeShapeType="1"/>
            </p:cNvSpPr>
            <p:nvPr/>
          </p:nvSpPr>
          <p:spPr bwMode="auto">
            <a:xfrm flipH="1">
              <a:off x="-79" y="292"/>
              <a:ext cx="343" cy="356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zh-CN" b="0">
                <a:solidFill>
                  <a:srgbClr val="40458C"/>
                </a:solidFill>
                <a:latin typeface="Tahoma" pitchFamily="34" charset="0"/>
                <a:sym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880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7" name="Rectangle 44"/>
          <p:cNvSpPr>
            <a:spLocks noChangeArrowheads="1"/>
          </p:cNvSpPr>
          <p:nvPr/>
        </p:nvSpPr>
        <p:spPr bwMode="auto">
          <a:xfrm>
            <a:off x="4135438" y="2312988"/>
            <a:ext cx="3505200" cy="4152900"/>
          </a:xfrm>
          <a:prstGeom prst="rect">
            <a:avLst/>
          </a:prstGeom>
          <a:solidFill>
            <a:srgbClr val="E1FFF7"/>
          </a:solidFill>
          <a:ln w="3175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void main()</a:t>
            </a:r>
            <a:endParaRPr lang="zh-CN" altLang="en-US" b="0" dirty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{   </a:t>
            </a:r>
            <a:r>
              <a:rPr lang="en-US" b="0" dirty="0" err="1">
                <a:solidFill>
                  <a:srgbClr val="40458C"/>
                </a:solidFill>
                <a:sym typeface="Times New Roman" pitchFamily="18" charset="0"/>
              </a:rPr>
              <a:t>int</a:t>
            </a: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 </a:t>
            </a:r>
            <a:r>
              <a:rPr lang="en-US" b="0" dirty="0" err="1">
                <a:solidFill>
                  <a:srgbClr val="40458C"/>
                </a:solidFill>
                <a:sym typeface="Times New Roman" pitchFamily="18" charset="0"/>
              </a:rPr>
              <a:t>a,b,c</a:t>
            </a: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;</a:t>
            </a:r>
            <a:endParaRPr lang="zh-CN" altLang="en-US" b="0" dirty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    </a:t>
            </a:r>
            <a:r>
              <a:rPr lang="en-US" b="0" dirty="0" err="1">
                <a:solidFill>
                  <a:srgbClr val="40458C"/>
                </a:solidFill>
                <a:sym typeface="Times New Roman" pitchFamily="18" charset="0"/>
              </a:rPr>
              <a:t>scanf</a:t>
            </a: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("%</a:t>
            </a:r>
            <a:r>
              <a:rPr lang="en-US" b="0" dirty="0" err="1">
                <a:solidFill>
                  <a:srgbClr val="40458C"/>
                </a:solidFill>
                <a:sym typeface="Times New Roman" pitchFamily="18" charset="0"/>
              </a:rPr>
              <a:t>d,%d",&amp;a,&amp;b</a:t>
            </a: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);</a:t>
            </a:r>
            <a:endParaRPr lang="zh-CN" altLang="en-US" b="0" dirty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    c=max(</a:t>
            </a:r>
            <a:r>
              <a:rPr lang="en-US" b="0" dirty="0" err="1">
                <a:solidFill>
                  <a:srgbClr val="0000FF"/>
                </a:solidFill>
                <a:sym typeface="Times New Roman" pitchFamily="18" charset="0"/>
              </a:rPr>
              <a:t>a,b</a:t>
            </a: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    </a:t>
            </a:r>
            <a:r>
              <a:rPr lang="en-US" b="0" dirty="0" err="1">
                <a:solidFill>
                  <a:srgbClr val="40458C"/>
                </a:solidFill>
                <a:sym typeface="Times New Roman" pitchFamily="18" charset="0"/>
              </a:rPr>
              <a:t>printf</a:t>
            </a: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("Max is %</a:t>
            </a:r>
            <a:r>
              <a:rPr lang="en-US" b="0" dirty="0" err="1">
                <a:solidFill>
                  <a:srgbClr val="40458C"/>
                </a:solidFill>
                <a:sym typeface="Times New Roman" pitchFamily="18" charset="0"/>
              </a:rPr>
              <a:t>d",c</a:t>
            </a: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);</a:t>
            </a:r>
            <a:endParaRPr lang="zh-CN" altLang="en-US" b="0" dirty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}</a:t>
            </a:r>
            <a:endParaRPr lang="zh-CN" altLang="en-US" b="0" dirty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 err="1">
                <a:solidFill>
                  <a:srgbClr val="40458C"/>
                </a:solidFill>
                <a:sym typeface="Times New Roman" pitchFamily="18" charset="0"/>
              </a:rPr>
              <a:t>int</a:t>
            </a: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 max(</a:t>
            </a:r>
            <a:r>
              <a:rPr lang="en-US" b="0" dirty="0" err="1">
                <a:solidFill>
                  <a:srgbClr val="0000FF"/>
                </a:solidFill>
                <a:sym typeface="Times New Roman" pitchFamily="18" charset="0"/>
              </a:rPr>
              <a:t>int</a:t>
            </a:r>
            <a:r>
              <a:rPr lang="en-US" b="0" dirty="0">
                <a:solidFill>
                  <a:srgbClr val="0000FF"/>
                </a:solidFill>
                <a:sym typeface="Times New Roman" pitchFamily="18" charset="0"/>
              </a:rPr>
              <a:t>  x, </a:t>
            </a:r>
            <a:r>
              <a:rPr lang="en-US" b="0" dirty="0" err="1">
                <a:solidFill>
                  <a:srgbClr val="0000FF"/>
                </a:solidFill>
                <a:sym typeface="Times New Roman" pitchFamily="18" charset="0"/>
              </a:rPr>
              <a:t>int</a:t>
            </a:r>
            <a:r>
              <a:rPr lang="en-US" b="0" dirty="0">
                <a:solidFill>
                  <a:srgbClr val="0000FF"/>
                </a:solidFill>
                <a:sym typeface="Times New Roman" pitchFamily="18" charset="0"/>
              </a:rPr>
              <a:t>  y</a:t>
            </a: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)</a:t>
            </a:r>
            <a:endParaRPr lang="zh-CN" altLang="en-US" b="0" dirty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{   </a:t>
            </a:r>
            <a:r>
              <a:rPr lang="en-US" b="0" dirty="0" err="1">
                <a:solidFill>
                  <a:srgbClr val="40458C"/>
                </a:solidFill>
                <a:sym typeface="Times New Roman" pitchFamily="18" charset="0"/>
              </a:rPr>
              <a:t>int</a:t>
            </a: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 z;</a:t>
            </a:r>
            <a:endParaRPr lang="zh-CN" altLang="en-US" b="0" dirty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    z=x&gt;</a:t>
            </a:r>
            <a:r>
              <a:rPr lang="en-US" b="0" dirty="0" err="1">
                <a:solidFill>
                  <a:srgbClr val="40458C"/>
                </a:solidFill>
                <a:sym typeface="Times New Roman" pitchFamily="18" charset="0"/>
              </a:rPr>
              <a:t>y?x:y</a:t>
            </a: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;</a:t>
            </a:r>
            <a:endParaRPr lang="zh-CN" altLang="en-US" b="0" dirty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    return(z);</a:t>
            </a:r>
            <a:endParaRPr lang="zh-CN" altLang="en-US" b="0" dirty="0">
              <a:solidFill>
                <a:srgbClr val="40458C"/>
              </a:solidFill>
              <a:sym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40458C"/>
                </a:solidFill>
                <a:sym typeface="Times New Roman" pitchFamily="18" charset="0"/>
              </a:rPr>
              <a:t>}</a:t>
            </a:r>
            <a:endParaRPr lang="zh-CN" altLang="en-US" b="0" dirty="0">
              <a:solidFill>
                <a:srgbClr val="40458C"/>
              </a:solidFill>
              <a:latin typeface="Tahoma" pitchFamily="34" charset="0"/>
            </a:endParaRPr>
          </a:p>
        </p:txBody>
      </p:sp>
      <p:sp>
        <p:nvSpPr>
          <p:cNvPr id="24578" name="Text Box 11"/>
          <p:cNvSpPr>
            <a:spLocks noChangeArrowheads="1"/>
          </p:cNvSpPr>
          <p:nvPr/>
        </p:nvSpPr>
        <p:spPr bwMode="auto">
          <a:xfrm>
            <a:off x="323850" y="333375"/>
            <a:ext cx="6554788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3200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函数</a:t>
            </a:r>
            <a:r>
              <a:rPr lang="zh-CN" altLang="en-US" sz="3200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参数及其传递方式</a:t>
            </a:r>
            <a:endParaRPr lang="zh-CN" altLang="en-US" b="0" dirty="0">
              <a:solidFill>
                <a:srgbClr val="40458C"/>
              </a:solidFill>
              <a:latin typeface="Tahoma" pitchFamily="34" charset="0"/>
            </a:endParaRPr>
          </a:p>
        </p:txBody>
      </p:sp>
      <p:grpSp>
        <p:nvGrpSpPr>
          <p:cNvPr id="24579" name="Group 19"/>
          <p:cNvGrpSpPr>
            <a:grpSpLocks/>
          </p:cNvGrpSpPr>
          <p:nvPr/>
        </p:nvGrpSpPr>
        <p:grpSpPr bwMode="auto">
          <a:xfrm>
            <a:off x="6651625" y="0"/>
            <a:ext cx="2263775" cy="476250"/>
            <a:chOff x="0" y="0"/>
            <a:chExt cx="1426" cy="300"/>
          </a:xfrm>
        </p:grpSpPr>
        <p:sp>
          <p:nvSpPr>
            <p:cNvPr id="24580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b="0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第七章  函数</a:t>
              </a:r>
              <a:endParaRPr lang="zh-CN" altLang="en-US" b="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24581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60000 65536"/>
                <a:gd name="T7" fmla="*/ 0 60000 65536"/>
                <a:gd name="T8" fmla="*/ 0 60000 65536"/>
                <a:gd name="T9" fmla="*/ 0 w 1536"/>
                <a:gd name="T10" fmla="*/ 0 h 168"/>
                <a:gd name="T11" fmla="*/ 1536 w 15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miter lim="800000"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zh-CN" b="0">
                <a:solidFill>
                  <a:srgbClr val="40458C"/>
                </a:solidFill>
                <a:latin typeface="Tahoma" pitchFamily="34" charset="0"/>
                <a:sym typeface="Tahoma" pitchFamily="34" charset="0"/>
              </a:endParaRPr>
            </a:p>
          </p:txBody>
        </p:sp>
      </p:grpSp>
      <p:sp>
        <p:nvSpPr>
          <p:cNvPr id="24582" name="Rectangle 2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50825" y="908825"/>
            <a:ext cx="8548688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buClr>
                <a:srgbClr val="6F89F7"/>
              </a:buClr>
              <a:buSzPct val="95000"/>
              <a:buFont typeface="Wingdings" pitchFamily="2" charset="2"/>
              <a:buChar char="w"/>
            </a:pPr>
            <a:r>
              <a:rPr lang="zh-CN" altLang="en-US" b="0" dirty="0" smtClean="0">
                <a:solidFill>
                  <a:srgbClr val="40458C"/>
                </a:solidFill>
                <a:latin typeface="Tahoma" pitchFamily="34" charset="0"/>
                <a:sym typeface="Tahoma" pitchFamily="34" charset="0"/>
              </a:rPr>
              <a:t>形式参数</a:t>
            </a:r>
            <a:r>
              <a:rPr lang="zh-CN" altLang="en-US" b="0" dirty="0">
                <a:solidFill>
                  <a:srgbClr val="40458C"/>
                </a:solidFill>
                <a:latin typeface="Tahoma" pitchFamily="34" charset="0"/>
                <a:sym typeface="Tahoma" pitchFamily="34" charset="0"/>
              </a:rPr>
              <a:t>：</a:t>
            </a:r>
            <a:r>
              <a:rPr lang="zh-CN" altLang="en-US" dirty="0">
                <a:solidFill>
                  <a:srgbClr val="660066"/>
                </a:solidFill>
                <a:latin typeface="Tahoma" pitchFamily="34" charset="0"/>
                <a:sym typeface="Tahoma" pitchFamily="34" charset="0"/>
              </a:rPr>
              <a:t>定义函数时</a:t>
            </a:r>
            <a:r>
              <a:rPr lang="zh-CN" altLang="en-US" b="0" dirty="0">
                <a:solidFill>
                  <a:srgbClr val="40458C"/>
                </a:solidFill>
                <a:latin typeface="Tahoma" pitchFamily="34" charset="0"/>
                <a:sym typeface="Tahoma" pitchFamily="34" charset="0"/>
              </a:rPr>
              <a:t>函数名后面括号中的变量名</a:t>
            </a:r>
          </a:p>
          <a:p>
            <a:pPr marL="1143000" lvl="2" indent="-228600">
              <a:buClr>
                <a:srgbClr val="6F89F7"/>
              </a:buClr>
              <a:buSzPct val="95000"/>
              <a:buFont typeface="Wingdings" pitchFamily="2" charset="2"/>
              <a:buChar char="w"/>
            </a:pPr>
            <a:r>
              <a:rPr lang="zh-CN" altLang="en-US" b="0" dirty="0">
                <a:solidFill>
                  <a:srgbClr val="40458C"/>
                </a:solidFill>
                <a:latin typeface="Tahoma" pitchFamily="34" charset="0"/>
                <a:sym typeface="Tahoma" pitchFamily="34" charset="0"/>
              </a:rPr>
              <a:t>实际参数：</a:t>
            </a:r>
            <a:r>
              <a:rPr lang="zh-CN" altLang="en-US" dirty="0">
                <a:solidFill>
                  <a:srgbClr val="660066"/>
                </a:solidFill>
                <a:latin typeface="Tahoma" pitchFamily="34" charset="0"/>
                <a:sym typeface="Tahoma" pitchFamily="34" charset="0"/>
              </a:rPr>
              <a:t>调用函数时</a:t>
            </a:r>
            <a:r>
              <a:rPr lang="zh-CN" altLang="en-US" b="0" dirty="0">
                <a:solidFill>
                  <a:srgbClr val="40458C"/>
                </a:solidFill>
                <a:latin typeface="Tahoma" pitchFamily="34" charset="0"/>
                <a:sym typeface="Tahoma" pitchFamily="34" charset="0"/>
              </a:rPr>
              <a:t>函数名后面括号中的</a:t>
            </a:r>
            <a:r>
              <a:rPr lang="zh-CN" altLang="en-US" b="0" dirty="0" smtClean="0">
                <a:solidFill>
                  <a:srgbClr val="40458C"/>
                </a:solidFill>
                <a:latin typeface="Tahoma" pitchFamily="34" charset="0"/>
                <a:sym typeface="Tahoma" pitchFamily="34" charset="0"/>
              </a:rPr>
              <a:t>表达式</a:t>
            </a:r>
            <a:endParaRPr lang="en-US" altLang="zh-CN" b="0" dirty="0">
              <a:solidFill>
                <a:srgbClr val="40458C"/>
              </a:solidFill>
              <a:latin typeface="Tahoma" pitchFamily="34" charset="0"/>
              <a:sym typeface="Tahoma" pitchFamily="34" charset="0"/>
            </a:endParaRPr>
          </a:p>
          <a:p>
            <a:pPr marL="1143000" lvl="2" indent="-228600">
              <a:buClr>
                <a:srgbClr val="6F89F7"/>
              </a:buClr>
              <a:buSzPct val="95000"/>
              <a:buFont typeface="Wingdings" pitchFamily="2" charset="2"/>
              <a:buChar char="w"/>
            </a:pPr>
            <a:r>
              <a:rPr lang="zh-CN" altLang="en-US" b="0" dirty="0" smtClean="0">
                <a:solidFill>
                  <a:srgbClr val="40458C"/>
                </a:solidFill>
                <a:latin typeface="Tahoma" pitchFamily="34" charset="0"/>
                <a:sym typeface="Tahoma" pitchFamily="34" charset="0"/>
              </a:rPr>
              <a:t>实参</a:t>
            </a:r>
            <a:r>
              <a:rPr lang="en-US" altLang="zh-CN" b="0" dirty="0" smtClean="0">
                <a:solidFill>
                  <a:srgbClr val="40458C"/>
                </a:solidFill>
                <a:latin typeface="Tahoma" pitchFamily="34" charset="0"/>
                <a:sym typeface="Tahoma" pitchFamily="34" charset="0"/>
              </a:rPr>
              <a:t>-&gt;</a:t>
            </a:r>
            <a:r>
              <a:rPr lang="zh-CN" altLang="en-US" b="0" dirty="0" smtClean="0">
                <a:solidFill>
                  <a:srgbClr val="40458C"/>
                </a:solidFill>
                <a:latin typeface="Tahoma" pitchFamily="34" charset="0"/>
                <a:sym typeface="Tahoma" pitchFamily="34" charset="0"/>
              </a:rPr>
              <a:t>形参的值拷贝，或地址拷贝</a:t>
            </a:r>
            <a:endParaRPr lang="en-US" altLang="zh-CN" b="0" dirty="0" smtClean="0">
              <a:solidFill>
                <a:srgbClr val="40458C"/>
              </a:solidFill>
              <a:latin typeface="Tahoma" pitchFamily="34" charset="0"/>
              <a:sym typeface="Tahoma" pitchFamily="34" charset="0"/>
            </a:endParaRPr>
          </a:p>
        </p:txBody>
      </p:sp>
      <p:sp>
        <p:nvSpPr>
          <p:cNvPr id="24583" name="Text Box 26"/>
          <p:cNvSpPr>
            <a:spLocks noChangeArrowheads="1"/>
          </p:cNvSpPr>
          <p:nvPr/>
        </p:nvSpPr>
        <p:spPr bwMode="auto">
          <a:xfrm>
            <a:off x="473075" y="3829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sz="2000" b="0">
              <a:solidFill>
                <a:srgbClr val="40458C"/>
              </a:solidFill>
              <a:sym typeface="Times New Roman" pitchFamily="18" charset="0"/>
            </a:endParaRPr>
          </a:p>
        </p:txBody>
      </p:sp>
      <p:sp>
        <p:nvSpPr>
          <p:cNvPr id="24589" name="Line 34"/>
          <p:cNvSpPr>
            <a:spLocks noChangeShapeType="1"/>
          </p:cNvSpPr>
          <p:nvPr/>
        </p:nvSpPr>
        <p:spPr bwMode="auto">
          <a:xfrm>
            <a:off x="5495132" y="3832224"/>
            <a:ext cx="195766" cy="815975"/>
          </a:xfrm>
          <a:prstGeom prst="line">
            <a:avLst/>
          </a:prstGeom>
          <a:noFill/>
          <a:ln w="38100" cmpd="sng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b="0">
              <a:solidFill>
                <a:srgbClr val="40458C"/>
              </a:solidFill>
              <a:latin typeface="Tahoma" pitchFamily="34" charset="0"/>
              <a:sym typeface="Tahoma" pitchFamily="34" charset="0"/>
            </a:endParaRPr>
          </a:p>
        </p:txBody>
      </p:sp>
      <p:sp>
        <p:nvSpPr>
          <p:cNvPr id="24590" name="Line 35"/>
          <p:cNvSpPr>
            <a:spLocks noChangeShapeType="1"/>
          </p:cNvSpPr>
          <p:nvPr/>
        </p:nvSpPr>
        <p:spPr bwMode="auto">
          <a:xfrm>
            <a:off x="5690898" y="3795713"/>
            <a:ext cx="897242" cy="852487"/>
          </a:xfrm>
          <a:prstGeom prst="line">
            <a:avLst/>
          </a:prstGeom>
          <a:noFill/>
          <a:ln w="38100" cmpd="sng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zh-CN" b="0">
              <a:solidFill>
                <a:srgbClr val="40458C"/>
              </a:solidFill>
              <a:latin typeface="Tahoma" pitchFamily="34" charset="0"/>
              <a:sym typeface="Tahoma" pitchFamily="34" charset="0"/>
            </a:endParaRPr>
          </a:p>
        </p:txBody>
      </p:sp>
      <p:grpSp>
        <p:nvGrpSpPr>
          <p:cNvPr id="24591" name="Group 36"/>
          <p:cNvGrpSpPr>
            <a:grpSpLocks/>
          </p:cNvGrpSpPr>
          <p:nvPr/>
        </p:nvGrpSpPr>
        <p:grpSpPr bwMode="auto">
          <a:xfrm>
            <a:off x="4128980" y="3811587"/>
            <a:ext cx="1235075" cy="2569618"/>
            <a:chOff x="0" y="0"/>
            <a:chExt cx="778" cy="1156"/>
          </a:xfrm>
        </p:grpSpPr>
        <p:sp>
          <p:nvSpPr>
            <p:cNvPr id="24592" name="Line 37"/>
            <p:cNvSpPr>
              <a:spLocks noChangeShapeType="1"/>
            </p:cNvSpPr>
            <p:nvPr/>
          </p:nvSpPr>
          <p:spPr bwMode="auto">
            <a:xfrm flipH="1">
              <a:off x="768" y="994"/>
              <a:ext cx="0" cy="162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zh-CN" b="0">
                <a:solidFill>
                  <a:srgbClr val="40458C"/>
                </a:solidFill>
                <a:latin typeface="Tahoma" pitchFamily="34" charset="0"/>
                <a:sym typeface="Tahoma" pitchFamily="34" charset="0"/>
              </a:endParaRPr>
            </a:p>
          </p:txBody>
        </p:sp>
        <p:sp>
          <p:nvSpPr>
            <p:cNvPr id="24593" name="Line 38"/>
            <p:cNvSpPr>
              <a:spLocks noChangeShapeType="1"/>
            </p:cNvSpPr>
            <p:nvPr/>
          </p:nvSpPr>
          <p:spPr bwMode="auto">
            <a:xfrm flipH="1">
              <a:off x="11" y="1134"/>
              <a:ext cx="767" cy="1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zh-CN" b="0">
                <a:solidFill>
                  <a:srgbClr val="40458C"/>
                </a:solidFill>
                <a:latin typeface="Tahoma" pitchFamily="34" charset="0"/>
                <a:sym typeface="Tahoma" pitchFamily="34" charset="0"/>
              </a:endParaRPr>
            </a:p>
          </p:txBody>
        </p:sp>
        <p:sp>
          <p:nvSpPr>
            <p:cNvPr id="24594" name="Line 39"/>
            <p:cNvSpPr>
              <a:spLocks noChangeShapeType="1"/>
            </p:cNvSpPr>
            <p:nvPr/>
          </p:nvSpPr>
          <p:spPr bwMode="auto">
            <a:xfrm flipV="1">
              <a:off x="0" y="189"/>
              <a:ext cx="1" cy="967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zh-CN" b="0">
                <a:solidFill>
                  <a:srgbClr val="40458C"/>
                </a:solidFill>
                <a:latin typeface="Tahoma" pitchFamily="34" charset="0"/>
                <a:sym typeface="Tahoma" pitchFamily="34" charset="0"/>
              </a:endParaRPr>
            </a:p>
          </p:txBody>
        </p:sp>
        <p:sp>
          <p:nvSpPr>
            <p:cNvPr id="24595" name="Line 40"/>
            <p:cNvSpPr>
              <a:spLocks noChangeShapeType="1"/>
            </p:cNvSpPr>
            <p:nvPr/>
          </p:nvSpPr>
          <p:spPr bwMode="auto">
            <a:xfrm flipV="1">
              <a:off x="0" y="0"/>
              <a:ext cx="250" cy="189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zh-CN" b="0">
                <a:solidFill>
                  <a:srgbClr val="40458C"/>
                </a:solidFill>
                <a:latin typeface="Tahoma" pitchFamily="34" charset="0"/>
                <a:sym typeface="Tahoma" pitchFamily="34" charset="0"/>
              </a:endParaRPr>
            </a:p>
          </p:txBody>
        </p:sp>
      </p:grpSp>
      <p:sp>
        <p:nvSpPr>
          <p:cNvPr id="24596" name="Text Box 43"/>
          <p:cNvSpPr>
            <a:spLocks noChangeArrowheads="1"/>
          </p:cNvSpPr>
          <p:nvPr/>
        </p:nvSpPr>
        <p:spPr bwMode="auto">
          <a:xfrm>
            <a:off x="468313" y="2492375"/>
            <a:ext cx="361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>
                <a:solidFill>
                  <a:srgbClr val="40458C"/>
                </a:solidFill>
                <a:sym typeface="Times New Roman" pitchFamily="18" charset="0"/>
              </a:rPr>
              <a:t>例 比较两个数并输出大者</a:t>
            </a:r>
            <a:endParaRPr lang="zh-CN" altLang="en-US" b="0">
              <a:solidFill>
                <a:srgbClr val="40458C"/>
              </a:solidFill>
              <a:latin typeface="Tahoma" pitchFamily="34" charset="0"/>
            </a:endParaRPr>
          </a:p>
        </p:txBody>
      </p:sp>
      <p:grpSp>
        <p:nvGrpSpPr>
          <p:cNvPr id="24598" name="Group 45"/>
          <p:cNvGrpSpPr>
            <a:grpSpLocks/>
          </p:cNvGrpSpPr>
          <p:nvPr/>
        </p:nvGrpSpPr>
        <p:grpSpPr bwMode="auto">
          <a:xfrm>
            <a:off x="5292725" y="4581525"/>
            <a:ext cx="3587750" cy="406400"/>
            <a:chOff x="0" y="0"/>
            <a:chExt cx="2260" cy="256"/>
          </a:xfrm>
        </p:grpSpPr>
        <p:sp>
          <p:nvSpPr>
            <p:cNvPr id="24599" name="Freeform 46"/>
            <p:cNvSpPr>
              <a:spLocks noChangeArrowheads="1"/>
            </p:cNvSpPr>
            <p:nvPr/>
          </p:nvSpPr>
          <p:spPr bwMode="auto">
            <a:xfrm>
              <a:off x="0" y="216"/>
              <a:ext cx="864" cy="24"/>
            </a:xfrm>
            <a:custGeom>
              <a:avLst/>
              <a:gdLst>
                <a:gd name="T0" fmla="*/ 0 w 864"/>
                <a:gd name="T1" fmla="*/ 0 h 24"/>
                <a:gd name="T2" fmla="*/ 408 w 864"/>
                <a:gd name="T3" fmla="*/ 12 h 24"/>
                <a:gd name="T4" fmla="*/ 636 w 864"/>
                <a:gd name="T5" fmla="*/ 24 h 24"/>
                <a:gd name="T6" fmla="*/ 864 w 864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24"/>
                <a:gd name="T14" fmla="*/ 864 w 86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24">
                  <a:moveTo>
                    <a:pt x="0" y="0"/>
                  </a:moveTo>
                  <a:cubicBezTo>
                    <a:pt x="168" y="19"/>
                    <a:pt x="208" y="22"/>
                    <a:pt x="408" y="12"/>
                  </a:cubicBezTo>
                  <a:cubicBezTo>
                    <a:pt x="484" y="16"/>
                    <a:pt x="560" y="24"/>
                    <a:pt x="636" y="24"/>
                  </a:cubicBezTo>
                  <a:cubicBezTo>
                    <a:pt x="715" y="24"/>
                    <a:pt x="787" y="0"/>
                    <a:pt x="864" y="0"/>
                  </a:cubicBezTo>
                </a:path>
              </a:pathLst>
            </a:custGeom>
            <a:noFill/>
            <a:ln w="9525" cmpd="sng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zh-CN" b="0">
                <a:solidFill>
                  <a:srgbClr val="40458C"/>
                </a:solidFill>
                <a:latin typeface="Tahoma" pitchFamily="34" charset="0"/>
                <a:sym typeface="Tahoma" pitchFamily="34" charset="0"/>
              </a:endParaRPr>
            </a:p>
          </p:txBody>
        </p:sp>
        <p:sp>
          <p:nvSpPr>
            <p:cNvPr id="24600" name="AutoShape 47"/>
            <p:cNvSpPr>
              <a:spLocks/>
            </p:cNvSpPr>
            <p:nvPr/>
          </p:nvSpPr>
          <p:spPr bwMode="auto">
            <a:xfrm>
              <a:off x="1818" y="0"/>
              <a:ext cx="442" cy="256"/>
            </a:xfrm>
            <a:prstGeom prst="borderCallout2">
              <a:avLst>
                <a:gd name="adj1" fmla="val 28125"/>
                <a:gd name="adj2" fmla="val -10856"/>
                <a:gd name="adj3" fmla="val 28125"/>
                <a:gd name="adj4" fmla="val -112667"/>
                <a:gd name="adj5" fmla="val 89065"/>
                <a:gd name="adj6" fmla="val -214477"/>
              </a:avLst>
            </a:prstGeom>
            <a:solidFill>
              <a:srgbClr val="FFFFFF"/>
            </a:solidFill>
            <a:ln w="9525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2000" b="0">
                  <a:solidFill>
                    <a:srgbClr val="40458C"/>
                  </a:solidFill>
                  <a:sym typeface="Times New Roman" pitchFamily="18" charset="0"/>
                </a:rPr>
                <a:t>形参</a:t>
              </a:r>
              <a:endParaRPr lang="zh-CN" altLang="en-US" b="0">
                <a:solidFill>
                  <a:srgbClr val="40458C"/>
                </a:solidFill>
                <a:latin typeface="Tahoma" pitchFamily="34" charset="0"/>
              </a:endParaRPr>
            </a:p>
          </p:txBody>
        </p:sp>
      </p:grpSp>
      <p:grpSp>
        <p:nvGrpSpPr>
          <p:cNvPr id="24601" name="Group 48"/>
          <p:cNvGrpSpPr>
            <a:grpSpLocks/>
          </p:cNvGrpSpPr>
          <p:nvPr/>
        </p:nvGrpSpPr>
        <p:grpSpPr bwMode="auto">
          <a:xfrm>
            <a:off x="5410200" y="3562350"/>
            <a:ext cx="3016250" cy="406400"/>
            <a:chOff x="0" y="0"/>
            <a:chExt cx="1900" cy="256"/>
          </a:xfrm>
        </p:grpSpPr>
        <p:sp>
          <p:nvSpPr>
            <p:cNvPr id="24602" name="AutoShape 49"/>
            <p:cNvSpPr>
              <a:spLocks/>
            </p:cNvSpPr>
            <p:nvPr/>
          </p:nvSpPr>
          <p:spPr bwMode="auto">
            <a:xfrm>
              <a:off x="1458" y="0"/>
              <a:ext cx="442" cy="256"/>
            </a:xfrm>
            <a:prstGeom prst="borderCallout2">
              <a:avLst>
                <a:gd name="adj1" fmla="val 28125"/>
                <a:gd name="adj2" fmla="val -10856"/>
                <a:gd name="adj3" fmla="val 28125"/>
                <a:gd name="adj4" fmla="val -130315"/>
                <a:gd name="adj5" fmla="val 70315"/>
                <a:gd name="adj6" fmla="val -249769"/>
              </a:avLst>
            </a:prstGeom>
            <a:solidFill>
              <a:srgbClr val="FFFFFF"/>
            </a:solidFill>
            <a:ln w="9525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sz="2000" b="0">
                  <a:solidFill>
                    <a:srgbClr val="40458C"/>
                  </a:solidFill>
                  <a:sym typeface="Times New Roman" pitchFamily="18" charset="0"/>
                </a:rPr>
                <a:t>实参</a:t>
              </a:r>
              <a:endParaRPr lang="zh-CN" altLang="en-US" b="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24603" name="Freeform 50"/>
            <p:cNvSpPr>
              <a:spLocks noChangeArrowheads="1"/>
            </p:cNvSpPr>
            <p:nvPr/>
          </p:nvSpPr>
          <p:spPr bwMode="auto">
            <a:xfrm>
              <a:off x="0" y="180"/>
              <a:ext cx="348" cy="1"/>
            </a:xfrm>
            <a:custGeom>
              <a:avLst/>
              <a:gdLst>
                <a:gd name="T0" fmla="*/ 0 w 348"/>
                <a:gd name="T1" fmla="*/ 0 h 1"/>
                <a:gd name="T2" fmla="*/ 348 w 348"/>
                <a:gd name="T3" fmla="*/ 0 h 1"/>
                <a:gd name="T4" fmla="*/ 0 60000 65536"/>
                <a:gd name="T5" fmla="*/ 0 60000 65536"/>
                <a:gd name="T6" fmla="*/ 0 w 348"/>
                <a:gd name="T7" fmla="*/ 0 h 1"/>
                <a:gd name="T8" fmla="*/ 348 w 34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8" h="1">
                  <a:moveTo>
                    <a:pt x="0" y="0"/>
                  </a:moveTo>
                  <a:cubicBezTo>
                    <a:pt x="116" y="0"/>
                    <a:pt x="232" y="0"/>
                    <a:pt x="348" y="0"/>
                  </a:cubicBezTo>
                </a:path>
              </a:pathLst>
            </a:custGeom>
            <a:noFill/>
            <a:ln w="9525" cmpd="sng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zh-CN" b="0">
                <a:solidFill>
                  <a:srgbClr val="40458C"/>
                </a:solidFill>
                <a:latin typeface="Tahoma" pitchFamily="34" charset="0"/>
                <a:sym typeface="Tahoma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78505" y="3913801"/>
            <a:ext cx="242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函数返回类型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3131900" y="4375466"/>
            <a:ext cx="1014543" cy="4092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矩形 5"/>
          <p:cNvSpPr/>
          <p:nvPr/>
        </p:nvSpPr>
        <p:spPr>
          <a:xfrm>
            <a:off x="179695" y="4739540"/>
            <a:ext cx="3764172" cy="1569660"/>
          </a:xfrm>
          <a:prstGeom prst="rect">
            <a:avLst/>
          </a:prstGeom>
          <a:ln>
            <a:solidFill>
              <a:srgbClr val="006600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>
                <a:solidFill>
                  <a:srgbClr val="0000FF"/>
                </a:solidFill>
                <a:sym typeface="Arial" pitchFamily="34" charset="0"/>
              </a:rPr>
              <a:t>void swap(</a:t>
            </a:r>
            <a:r>
              <a:rPr lang="en-US" altLang="zh-CN" b="0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altLang="zh-CN" b="0" dirty="0">
                <a:solidFill>
                  <a:srgbClr val="0000FF"/>
                </a:solidFill>
                <a:sym typeface="Arial" pitchFamily="34" charset="0"/>
              </a:rPr>
              <a:t>  *p1, </a:t>
            </a:r>
            <a:r>
              <a:rPr lang="en-US" altLang="zh-CN" b="0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altLang="zh-CN" b="0" dirty="0">
                <a:solidFill>
                  <a:srgbClr val="0000FF"/>
                </a:solidFill>
                <a:sym typeface="Arial" pitchFamily="34" charset="0"/>
              </a:rPr>
              <a:t>  *p2</a:t>
            </a:r>
            <a:r>
              <a:rPr lang="en-US" altLang="zh-CN" b="0" dirty="0" smtClean="0">
                <a:solidFill>
                  <a:srgbClr val="0000FF"/>
                </a:solidFill>
                <a:sym typeface="Arial" pitchFamily="34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 dirty="0" smtClean="0">
                <a:solidFill>
                  <a:srgbClr val="0000FF"/>
                </a:solidFill>
                <a:sym typeface="Arial" pitchFamily="34" charset="0"/>
              </a:rPr>
              <a:t>调用：</a:t>
            </a:r>
            <a:endParaRPr lang="en-US" altLang="zh-CN" b="0" dirty="0" smtClean="0">
              <a:solidFill>
                <a:srgbClr val="0000FF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 err="1" smtClean="0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altLang="zh-CN" b="0" dirty="0" smtClean="0">
                <a:solidFill>
                  <a:srgbClr val="0000FF"/>
                </a:solidFill>
                <a:sym typeface="Arial" pitchFamily="34" charset="0"/>
              </a:rPr>
              <a:t> </a:t>
            </a:r>
            <a:r>
              <a:rPr lang="en-US" altLang="zh-CN" b="0" dirty="0" err="1" smtClean="0">
                <a:solidFill>
                  <a:srgbClr val="0000FF"/>
                </a:solidFill>
                <a:sym typeface="Arial" pitchFamily="34" charset="0"/>
              </a:rPr>
              <a:t>a,b</a:t>
            </a:r>
            <a:r>
              <a:rPr lang="en-US" altLang="zh-CN" b="0" dirty="0" smtClean="0">
                <a:solidFill>
                  <a:srgbClr val="0000FF"/>
                </a:solidFill>
                <a:sym typeface="Arial" pitchFamily="34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 smtClean="0">
                <a:solidFill>
                  <a:srgbClr val="0000FF"/>
                </a:solidFill>
                <a:sym typeface="Arial" pitchFamily="34" charset="0"/>
              </a:rPr>
              <a:t>swap(&amp;</a:t>
            </a:r>
            <a:r>
              <a:rPr lang="en-US" altLang="zh-CN" b="0" dirty="0" err="1" smtClean="0">
                <a:solidFill>
                  <a:srgbClr val="0000FF"/>
                </a:solidFill>
                <a:sym typeface="Arial" pitchFamily="34" charset="0"/>
              </a:rPr>
              <a:t>a,&amp;b</a:t>
            </a:r>
            <a:r>
              <a:rPr lang="en-US" altLang="zh-CN" b="0" dirty="0" smtClean="0">
                <a:solidFill>
                  <a:srgbClr val="0000FF"/>
                </a:solidFill>
                <a:sym typeface="Arial" pitchFamily="34" charset="0"/>
              </a:rPr>
              <a:t>);</a:t>
            </a:r>
            <a:endParaRPr lang="en-US" altLang="zh-CN" b="0" dirty="0">
              <a:solidFill>
                <a:srgbClr val="007A77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09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7" grpId="0" bldLvl="0" animBg="1" autoUpdateAnimBg="0"/>
      <p:bldP spid="24589" grpId="0" bldLvl="0" animBg="1" autoUpdateAnimBg="0"/>
      <p:bldP spid="24590" grpId="0" bldLvl="0" animBg="1" autoUpdateAnimBg="0"/>
      <p:bldP spid="24596" grpId="0" build="p" bldLvl="0" autoUpdateAnimBg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457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 b="0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2458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b="0">
                <a:solidFill>
                  <a:srgbClr val="007A77"/>
                </a:solidFill>
              </a:endParaRPr>
            </a:p>
          </p:txBody>
        </p:sp>
      </p:grpSp>
      <p:sp>
        <p:nvSpPr>
          <p:cNvPr id="24581" name="Rectangle 17"/>
          <p:cNvSpPr>
            <a:spLocks noChangeArrowheads="1"/>
          </p:cNvSpPr>
          <p:nvPr/>
        </p:nvSpPr>
        <p:spPr bwMode="auto">
          <a:xfrm>
            <a:off x="266700" y="3432175"/>
            <a:ext cx="3873500" cy="2677656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 dirty="0">
                <a:solidFill>
                  <a:srgbClr val="0000FF"/>
                </a:solidFill>
                <a:sym typeface="Arial" pitchFamily="34" charset="0"/>
              </a:rPr>
              <a:t>地址传递</a:t>
            </a:r>
            <a:r>
              <a:rPr lang="zh-CN" altLang="en-US" b="0" dirty="0" smtClean="0">
                <a:solidFill>
                  <a:srgbClr val="0000FF"/>
                </a:solidFill>
                <a:sym typeface="Arial" pitchFamily="34" charset="0"/>
              </a:rPr>
              <a:t>，危险使用指针</a:t>
            </a:r>
            <a:endParaRPr lang="en-US" b="0" dirty="0">
              <a:solidFill>
                <a:srgbClr val="0000FF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0000FF"/>
                </a:solidFill>
                <a:sym typeface="Arial" pitchFamily="34" charset="0"/>
              </a:rPr>
              <a:t>void swap(</a:t>
            </a:r>
            <a:r>
              <a:rPr lang="en-US" b="0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b="0" dirty="0">
                <a:solidFill>
                  <a:srgbClr val="0000FF"/>
                </a:solidFill>
                <a:sym typeface="Arial" pitchFamily="34" charset="0"/>
              </a:rPr>
              <a:t> *p1, </a:t>
            </a:r>
            <a:r>
              <a:rPr lang="en-US" b="0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b="0" dirty="0">
                <a:solidFill>
                  <a:srgbClr val="0000FF"/>
                </a:solidFill>
                <a:sym typeface="Arial" pitchFamily="34" charset="0"/>
              </a:rPr>
              <a:t> *p2)</a:t>
            </a:r>
            <a:endParaRPr lang="en-US" b="0" dirty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b="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b="0" dirty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    *p=*p1;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    *p1=*p2;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    *p2=*p;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2" name="Text Box 21"/>
          <p:cNvSpPr>
            <a:spLocks noChangeArrowheads="1"/>
          </p:cNvSpPr>
          <p:nvPr/>
        </p:nvSpPr>
        <p:spPr bwMode="auto">
          <a:xfrm>
            <a:off x="735013" y="3444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2000" b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3" name="AutoShape 107"/>
          <p:cNvSpPr>
            <a:spLocks noChangeArrowheads="1"/>
          </p:cNvSpPr>
          <p:nvPr/>
        </p:nvSpPr>
        <p:spPr bwMode="auto">
          <a:xfrm>
            <a:off x="2233613" y="4221163"/>
            <a:ext cx="1762125" cy="1812925"/>
          </a:xfrm>
          <a:prstGeom prst="irregularSeal1">
            <a:avLst/>
          </a:prstGeom>
          <a:noFill/>
          <a:ln w="38100" cmpd="sng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000" b="0">
                <a:solidFill>
                  <a:srgbClr val="003399"/>
                </a:solidFill>
                <a:ea typeface="隶书" pitchFamily="49" charset="-122"/>
              </a:rPr>
              <a:t>危险</a:t>
            </a:r>
            <a:r>
              <a:rPr lang="en-US" sz="2000" b="0">
                <a:solidFill>
                  <a:srgbClr val="003399"/>
                </a:solidFill>
                <a:ea typeface="隶书" pitchFamily="49" charset="-122"/>
              </a:rPr>
              <a:t>!!</a:t>
            </a:r>
            <a:endParaRPr lang="zh-CN" altLang="en-US" sz="2000" b="0">
              <a:solidFill>
                <a:srgbClr val="003399"/>
              </a:solidFill>
              <a:ea typeface="隶书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000" b="0">
                <a:solidFill>
                  <a:srgbClr val="003399"/>
                </a:solidFill>
                <a:ea typeface="隶书" pitchFamily="49" charset="-122"/>
              </a:rPr>
              <a:t>指针变量在使用前</a:t>
            </a:r>
          </a:p>
          <a:p>
            <a:pPr algn="ctr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000" b="0">
                <a:solidFill>
                  <a:srgbClr val="003399"/>
                </a:solidFill>
                <a:ea typeface="隶书" pitchFamily="49" charset="-122"/>
              </a:rPr>
              <a:t>必须赋值！</a:t>
            </a:r>
            <a:endParaRPr lang="zh-CN" altLang="en-US" sz="2000" b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4" name="Rectangle 108"/>
          <p:cNvSpPr>
            <a:spLocks noChangeArrowheads="1"/>
          </p:cNvSpPr>
          <p:nvPr/>
        </p:nvSpPr>
        <p:spPr bwMode="auto">
          <a:xfrm>
            <a:off x="425450" y="115888"/>
            <a:ext cx="3714750" cy="360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值传递与地址传递</a:t>
            </a:r>
            <a:endParaRPr lang="zh-CN" altLang="en-US" b="0">
              <a:solidFill>
                <a:srgbClr val="003399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4585" name="Text Box 17"/>
          <p:cNvSpPr>
            <a:spLocks noChangeArrowheads="1"/>
          </p:cNvSpPr>
          <p:nvPr/>
        </p:nvSpPr>
        <p:spPr bwMode="auto">
          <a:xfrm>
            <a:off x="266700" y="549275"/>
            <a:ext cx="3873500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>
                <a:solidFill>
                  <a:srgbClr val="0000FF"/>
                </a:solidFill>
                <a:sym typeface="Arial" pitchFamily="34" charset="0"/>
              </a:rPr>
              <a:t>值传递</a:t>
            </a:r>
            <a:r>
              <a:rPr lang="en-US" b="0">
                <a:solidFill>
                  <a:srgbClr val="0000FF"/>
                </a:solidFill>
                <a:sym typeface="Arial" pitchFamily="34" charset="0"/>
              </a:rPr>
              <a:t>,</a:t>
            </a:r>
            <a:r>
              <a:rPr lang="zh-CN" altLang="en-US" b="0">
                <a:solidFill>
                  <a:srgbClr val="0000FF"/>
                </a:solidFill>
                <a:sym typeface="Arial" pitchFamily="34" charset="0"/>
              </a:rPr>
              <a:t>不改变实参的值</a:t>
            </a:r>
            <a:endParaRPr lang="en-US" b="0">
              <a:solidFill>
                <a:srgbClr val="0000FF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>
                <a:solidFill>
                  <a:srgbClr val="007A77"/>
                </a:solidFill>
                <a:sym typeface="Arial" pitchFamily="34" charset="0"/>
              </a:rPr>
              <a:t>void swap(int  x,int y)</a:t>
            </a:r>
            <a:endParaRPr lang="zh-CN" altLang="en-US" b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>
                <a:solidFill>
                  <a:srgbClr val="007A77"/>
                </a:solidFill>
                <a:sym typeface="Arial" pitchFamily="34" charset="0"/>
              </a:rPr>
              <a:t>{   int  temp;</a:t>
            </a:r>
            <a:endParaRPr lang="zh-CN" altLang="en-US" b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 b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 b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 b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6" name="Rectangle 15"/>
          <p:cNvSpPr>
            <a:spLocks/>
          </p:cNvSpPr>
          <p:nvPr/>
        </p:nvSpPr>
        <p:spPr bwMode="auto">
          <a:xfrm>
            <a:off x="4276725" y="549275"/>
            <a:ext cx="4471988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 dirty="0">
                <a:solidFill>
                  <a:srgbClr val="0000FF"/>
                </a:solidFill>
                <a:sym typeface="Arial" pitchFamily="34" charset="0"/>
              </a:rPr>
              <a:t>地址传递，改变实参的值</a:t>
            </a:r>
            <a:endParaRPr lang="en-US" b="0" dirty="0">
              <a:solidFill>
                <a:srgbClr val="0000FF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0000FF"/>
                </a:solidFill>
                <a:sym typeface="Arial" pitchFamily="34" charset="0"/>
              </a:rPr>
              <a:t>void swap(</a:t>
            </a:r>
            <a:r>
              <a:rPr lang="en-US" b="0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b="0" dirty="0">
                <a:solidFill>
                  <a:srgbClr val="0000FF"/>
                </a:solidFill>
                <a:sym typeface="Arial" pitchFamily="34" charset="0"/>
              </a:rPr>
              <a:t>  *p1, </a:t>
            </a:r>
            <a:r>
              <a:rPr lang="en-US" b="0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b="0" dirty="0">
                <a:solidFill>
                  <a:srgbClr val="0000FF"/>
                </a:solidFill>
                <a:sym typeface="Arial" pitchFamily="34" charset="0"/>
              </a:rPr>
              <a:t>  *p2)</a:t>
            </a:r>
            <a:endParaRPr lang="en-US" b="0" dirty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b="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 p;</a:t>
            </a:r>
            <a:endParaRPr lang="zh-CN" altLang="en-US" b="0" dirty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     p=*p1;</a:t>
            </a:r>
            <a:endParaRPr lang="zh-CN" altLang="en-US" b="0" dirty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 b="0" dirty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 b="0" dirty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7" name="Text Box 18"/>
          <p:cNvSpPr>
            <a:spLocks/>
          </p:cNvSpPr>
          <p:nvPr/>
        </p:nvSpPr>
        <p:spPr bwMode="auto">
          <a:xfrm>
            <a:off x="4283075" y="3432175"/>
            <a:ext cx="4494213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>
                <a:solidFill>
                  <a:srgbClr val="0000FF"/>
                </a:solidFill>
                <a:sym typeface="Arial" pitchFamily="34" charset="0"/>
              </a:rPr>
              <a:t>地址传递，</a:t>
            </a:r>
            <a:r>
              <a:rPr lang="en-US" b="0">
                <a:solidFill>
                  <a:srgbClr val="C00000"/>
                </a:solidFill>
                <a:sym typeface="Arial" pitchFamily="34" charset="0"/>
              </a:rPr>
              <a:t>【</a:t>
            </a:r>
            <a:r>
              <a:rPr lang="zh-CN" altLang="en-US" b="0">
                <a:solidFill>
                  <a:srgbClr val="C00000"/>
                </a:solidFill>
                <a:sym typeface="Arial" pitchFamily="34" charset="0"/>
              </a:rPr>
              <a:t>未</a:t>
            </a:r>
            <a:r>
              <a:rPr lang="en-US" b="0">
                <a:solidFill>
                  <a:srgbClr val="C00000"/>
                </a:solidFill>
                <a:sym typeface="Arial" pitchFamily="34" charset="0"/>
              </a:rPr>
              <a:t>】</a:t>
            </a:r>
            <a:r>
              <a:rPr lang="zh-CN" altLang="en-US" b="0">
                <a:solidFill>
                  <a:srgbClr val="0000FF"/>
                </a:solidFill>
                <a:sym typeface="Arial" pitchFamily="34" charset="0"/>
              </a:rPr>
              <a:t>改变实参的值</a:t>
            </a:r>
            <a:endParaRPr lang="en-US" b="0">
              <a:solidFill>
                <a:srgbClr val="0000FF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 b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 b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>
                <a:solidFill>
                  <a:srgbClr val="007A77"/>
                </a:solidFill>
                <a:sym typeface="Arial" pitchFamily="34" charset="0"/>
              </a:rPr>
              <a:t>     p=p1;</a:t>
            </a:r>
            <a:endParaRPr lang="zh-CN" altLang="en-US" b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>
                <a:solidFill>
                  <a:srgbClr val="007A77"/>
                </a:solidFill>
                <a:sym typeface="Arial" pitchFamily="34" charset="0"/>
              </a:rPr>
              <a:t>     p1=p2;</a:t>
            </a:r>
            <a:endParaRPr lang="zh-CN" altLang="en-US" b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>
                <a:solidFill>
                  <a:srgbClr val="007A77"/>
                </a:solidFill>
                <a:sym typeface="Arial" pitchFamily="34" charset="0"/>
              </a:rPr>
              <a:t>     p2=p;</a:t>
            </a:r>
            <a:endParaRPr lang="zh-CN" altLang="en-US" b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8" name="TextBox 1"/>
          <p:cNvSpPr>
            <a:spLocks noChangeArrowheads="1"/>
          </p:cNvSpPr>
          <p:nvPr/>
        </p:nvSpPr>
        <p:spPr bwMode="auto">
          <a:xfrm>
            <a:off x="5940095" y="1443235"/>
            <a:ext cx="2765425" cy="1323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000" b="0" dirty="0">
                <a:solidFill>
                  <a:srgbClr val="003399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形参、实参共享地址，即</a:t>
            </a:r>
            <a:r>
              <a:rPr lang="zh-CN" altLang="en-US" sz="2000" b="0" dirty="0">
                <a:solidFill>
                  <a:srgbClr val="003399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“</a:t>
            </a:r>
            <a:r>
              <a:rPr lang="zh-CN" altLang="en-US" sz="2000" b="0" dirty="0">
                <a:solidFill>
                  <a:srgbClr val="003399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双向</a:t>
            </a:r>
            <a:r>
              <a:rPr lang="zh-CN" altLang="en-US" sz="2000" b="0" dirty="0">
                <a:solidFill>
                  <a:srgbClr val="003399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”</a:t>
            </a:r>
            <a:r>
              <a:rPr lang="zh-CN" altLang="en-US" sz="2000" b="0" dirty="0">
                <a:solidFill>
                  <a:srgbClr val="003399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传递，</a:t>
            </a:r>
            <a:endParaRPr lang="en-US" sz="2000" b="0" dirty="0">
              <a:solidFill>
                <a:srgbClr val="003399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000" b="0" dirty="0">
                <a:solidFill>
                  <a:srgbClr val="003399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可以改变指针（地址）指向的内容。</a:t>
            </a:r>
          </a:p>
        </p:txBody>
      </p:sp>
      <p:sp>
        <p:nvSpPr>
          <p:cNvPr id="24589" name="TextBox 112"/>
          <p:cNvSpPr>
            <a:spLocks noChangeArrowheads="1"/>
          </p:cNvSpPr>
          <p:nvPr/>
        </p:nvSpPr>
        <p:spPr bwMode="auto">
          <a:xfrm>
            <a:off x="2003424" y="1484313"/>
            <a:ext cx="1992313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000" b="0" dirty="0">
                <a:solidFill>
                  <a:srgbClr val="003399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形参是实参的拷贝，函数内改变形参的值，不会改变实参的值。</a:t>
            </a:r>
          </a:p>
        </p:txBody>
      </p:sp>
      <p:sp>
        <p:nvSpPr>
          <p:cNvPr id="24590" name="TextBox 113"/>
          <p:cNvSpPr>
            <a:spLocks noChangeArrowheads="1"/>
          </p:cNvSpPr>
          <p:nvPr/>
        </p:nvSpPr>
        <p:spPr bwMode="auto">
          <a:xfrm>
            <a:off x="5940095" y="4365625"/>
            <a:ext cx="2689555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000" b="0">
                <a:solidFill>
                  <a:srgbClr val="003399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函数内改变形参的值（指针变量的值是地址）不会改变实参的值。</a:t>
            </a:r>
          </a:p>
        </p:txBody>
      </p:sp>
      <p:sp>
        <p:nvSpPr>
          <p:cNvPr id="24591" name="Text Box 43"/>
          <p:cNvSpPr>
            <a:spLocks noChangeArrowheads="1"/>
          </p:cNvSpPr>
          <p:nvPr/>
        </p:nvSpPr>
        <p:spPr bwMode="auto">
          <a:xfrm>
            <a:off x="107950" y="6013450"/>
            <a:ext cx="8521700" cy="8318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b="0">
                <a:solidFill>
                  <a:srgbClr val="003399"/>
                </a:solidFill>
                <a:ea typeface="隶书" pitchFamily="49" charset="-122"/>
              </a:rPr>
              <a:t>形参为指针变量时，系统不会给形参再开辟内存单元，此时形参和实参指向同一个地址，即此时数据为双向传递</a:t>
            </a:r>
            <a:endParaRPr lang="zh-CN" altLang="en-US" b="0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36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1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3" grpId="0" animBg="1"/>
      <p:bldP spid="24586" grpId="0" animBg="1"/>
      <p:bldP spid="24587" grpId="0" animBg="1"/>
      <p:bldP spid="24588" grpId="0" animBg="1"/>
      <p:bldP spid="24589" grpId="0" animBg="1"/>
      <p:bldP spid="24590" grpId="0" animBg="1"/>
      <p:bldP spid="24591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数组名作函数参数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4294967295"/>
          </p:nvPr>
        </p:nvSpPr>
        <p:spPr>
          <a:xfrm>
            <a:off x="684213" y="909638"/>
            <a:ext cx="5111872" cy="374332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void </a:t>
            </a:r>
            <a:r>
              <a:rPr lang="en-US" sz="2000" dirty="0" smtClean="0"/>
              <a:t>swap(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x[ ])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{   </a:t>
            </a:r>
            <a:r>
              <a:rPr lang="en-US" sz="2000" dirty="0" err="1"/>
              <a:t>int</a:t>
            </a:r>
            <a:r>
              <a:rPr lang="en-US" sz="2000" dirty="0"/>
              <a:t> z;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    z=x[0];     x[0]=x[1];     x[1]=z;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void main()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{   </a:t>
            </a:r>
            <a:r>
              <a:rPr lang="en-US" sz="2000" dirty="0" err="1"/>
              <a:t>int</a:t>
            </a:r>
            <a:r>
              <a:rPr lang="en-US" sz="2000" dirty="0"/>
              <a:t> a[2]={1,2};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smtClean="0"/>
              <a:t>swap(a</a:t>
            </a:r>
            <a:r>
              <a:rPr lang="en-US" sz="2000" dirty="0"/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("a[0]=%d\</a:t>
            </a:r>
            <a:r>
              <a:rPr lang="en-US" sz="2000" dirty="0" err="1"/>
              <a:t>na</a:t>
            </a:r>
            <a:r>
              <a:rPr lang="en-US" sz="2000" dirty="0"/>
              <a:t>[1]=%d\</a:t>
            </a:r>
            <a:r>
              <a:rPr lang="en-US" sz="2000" dirty="0" err="1"/>
              <a:t>n",a</a:t>
            </a:r>
            <a:r>
              <a:rPr lang="en-US" sz="2000" dirty="0"/>
              <a:t>[0],a[1]);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}</a:t>
            </a:r>
            <a:endParaRPr lang="zh-CN" altLang="en-US" sz="2000" dirty="0"/>
          </a:p>
        </p:txBody>
      </p:sp>
      <p:sp>
        <p:nvSpPr>
          <p:cNvPr id="69636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83EB60-E4D2-41C9-9E7F-FB412FECC19B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962525"/>
            <a:ext cx="1752600" cy="160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696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962525"/>
            <a:ext cx="1760538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696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62525"/>
            <a:ext cx="1760538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696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962525"/>
            <a:ext cx="1752600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868090" y="1198224"/>
            <a:ext cx="3096215" cy="309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3200" b="1">
                <a:solidFill>
                  <a:srgbClr val="0000FF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–"/>
              <a:defRPr sz="32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 b="1">
                <a:solidFill>
                  <a:srgbClr val="FF0000"/>
                </a:solidFill>
                <a:latin typeface="+mn-lt"/>
                <a:ea typeface="宋体" pitchFamily="2" charset="-122"/>
                <a:sym typeface="Arial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–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9pPr>
          </a:lstStyle>
          <a:p>
            <a:pPr marL="92075" lvl="2"/>
            <a:r>
              <a:rPr lang="zh-CN" altLang="en-US" sz="2000" dirty="0" smtClean="0"/>
              <a:t>系统</a:t>
            </a:r>
            <a:r>
              <a:rPr lang="zh-CN" altLang="en-US" sz="2000" dirty="0"/>
              <a:t>认为数组名是指针变量，是地址传递</a:t>
            </a:r>
            <a:r>
              <a:rPr lang="zh-CN" altLang="en-US" sz="2000" dirty="0">
                <a:solidFill>
                  <a:schemeClr val="accent2"/>
                </a:solidFill>
              </a:rPr>
              <a:t>。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92075" lvl="2"/>
            <a:r>
              <a:rPr lang="zh-CN" altLang="en-US" sz="2000" dirty="0" smtClean="0"/>
              <a:t> 编译</a:t>
            </a:r>
            <a:r>
              <a:rPr lang="zh-CN" altLang="en-US" sz="2000" dirty="0"/>
              <a:t>系统</a:t>
            </a:r>
            <a:r>
              <a:rPr lang="en-US" altLang="zh-CN" sz="2000" dirty="0"/>
              <a:t>,</a:t>
            </a:r>
            <a:r>
              <a:rPr lang="zh-CN" altLang="en-US" sz="2000" dirty="0"/>
              <a:t>译为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lvl="2" indent="0">
              <a:buNone/>
            </a:pPr>
            <a:r>
              <a:rPr lang="en-US" altLang="zh-CN" sz="2000" dirty="0" smtClean="0"/>
              <a:t>void  swap(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*x); </a:t>
            </a:r>
            <a:endParaRPr lang="en-US" altLang="zh-CN" sz="2000" dirty="0" smtClean="0"/>
          </a:p>
          <a:p>
            <a:pPr marL="0" lvl="2" indent="0">
              <a:buNone/>
            </a:pPr>
            <a:r>
              <a:rPr lang="zh-CN" altLang="en-US" sz="2000" dirty="0" smtClean="0"/>
              <a:t>即</a:t>
            </a:r>
            <a:r>
              <a:rPr lang="zh-CN" altLang="en-US" sz="2000" dirty="0"/>
              <a:t>，</a:t>
            </a:r>
            <a:r>
              <a:rPr lang="en-US" altLang="zh-CN" sz="2000" dirty="0"/>
              <a:t>x</a:t>
            </a:r>
            <a:r>
              <a:rPr lang="zh-CN" altLang="en-US" sz="2000" dirty="0"/>
              <a:t>成为一个指针</a:t>
            </a:r>
            <a:r>
              <a:rPr lang="zh-CN" altLang="en-US" sz="2000" dirty="0" smtClean="0"/>
              <a:t>变量</a:t>
            </a:r>
            <a:endParaRPr lang="en-US" altLang="zh-CN" sz="2000" dirty="0" smtClean="0"/>
          </a:p>
          <a:p>
            <a:pPr marL="0" lvl="2" indent="0">
              <a:buNone/>
            </a:pPr>
            <a:r>
              <a:rPr lang="zh-CN" altLang="en-US" sz="2000" kern="0" dirty="0" smtClean="0"/>
              <a:t>函数内部：数组使用与指针变量通用，</a:t>
            </a:r>
            <a:endParaRPr lang="en-US" altLang="zh-CN" sz="2000" kern="0" dirty="0" smtClean="0"/>
          </a:p>
          <a:p>
            <a:pPr marL="0" lvl="2" indent="0">
              <a:buNone/>
            </a:pPr>
            <a:r>
              <a:rPr lang="zh-CN" altLang="en-US" sz="2000" kern="0" dirty="0" smtClean="0"/>
              <a:t>例如：</a:t>
            </a:r>
            <a:r>
              <a:rPr lang="en-US" altLang="zh-CN" sz="2000" kern="0" dirty="0" smtClean="0"/>
              <a:t>x++</a:t>
            </a:r>
            <a:r>
              <a:rPr lang="zh-CN" altLang="en-US" sz="2000" kern="0" dirty="0" smtClean="0"/>
              <a:t>；是合法的。</a:t>
            </a:r>
            <a:endParaRPr lang="zh-CN" altLang="en-US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754" y="1628875"/>
            <a:ext cx="75605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>
                <a:latin typeface="仿宋" pitchFamily="49" charset="-122"/>
                <a:ea typeface="仿宋" pitchFamily="49" charset="-122"/>
              </a:rPr>
              <a:t>一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、选择题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15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小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题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*2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分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=30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分）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二、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填空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题（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6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小题</a:t>
            </a:r>
            <a:r>
              <a:rPr lang="zh-CN" altLang="en-US" dirty="0">
                <a:latin typeface="仿宋" pitchFamily="49" charset="-122"/>
                <a:ea typeface="仿宋" pitchFamily="49" charset="-122"/>
              </a:rPr>
              <a:t>*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2=12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zh-CN" altLang="zh-CN" dirty="0">
              <a:latin typeface="仿宋" pitchFamily="49" charset="-122"/>
              <a:ea typeface="仿宋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仿宋" pitchFamily="49" charset="-122"/>
                <a:ea typeface="仿宋" pitchFamily="49" charset="-122"/>
              </a:rPr>
              <a:t>三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程序分析题，写出输出结果（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5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小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题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*4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分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=20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分）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四、程序填空题（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6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空*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2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分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=12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分）</a:t>
            </a:r>
            <a:endParaRPr lang="zh-CN" altLang="zh-CN" dirty="0">
              <a:latin typeface="仿宋" pitchFamily="49" charset="-122"/>
              <a:ea typeface="仿宋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仿宋" pitchFamily="49" charset="-122"/>
                <a:ea typeface="仿宋" pitchFamily="49" charset="-122"/>
              </a:rPr>
              <a:t>五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编程题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3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小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题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, 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26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分）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>
              <a:lnSpc>
                <a:spcPct val="200000"/>
              </a:lnSpc>
            </a:pP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765" y="1052835"/>
            <a:ext cx="288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题目类型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3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指针与数组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8058150" cy="9350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400"/>
              <a:t>数组名是表示数组首地址的地址常量</a:t>
            </a:r>
            <a:endParaRPr lang="en-US" sz="2400"/>
          </a:p>
          <a:p>
            <a:pPr>
              <a:buFont typeface="Wingdings" pitchFamily="2" charset="2"/>
              <a:buChar char="Ø"/>
            </a:pPr>
            <a:r>
              <a:rPr lang="zh-CN" altLang="en-US" sz="2400"/>
              <a:t>指向数组元素的指针变量</a:t>
            </a:r>
          </a:p>
        </p:txBody>
      </p:sp>
      <p:sp>
        <p:nvSpPr>
          <p:cNvPr id="70660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61C5D8-4344-45CD-86B0-BBCA2DD8311F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70661" name="TextBox 4"/>
          <p:cNvSpPr txBox="1">
            <a:spLocks noChangeArrowheads="1"/>
          </p:cNvSpPr>
          <p:nvPr/>
        </p:nvSpPr>
        <p:spPr bwMode="auto">
          <a:xfrm>
            <a:off x="1042988" y="1844675"/>
            <a:ext cx="6840537" cy="26162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/>
              <a:t>int a[10];</a:t>
            </a:r>
          </a:p>
          <a:p>
            <a:r>
              <a:rPr lang="en-US" sz="2000">
                <a:solidFill>
                  <a:srgbClr val="C00000"/>
                </a:solidFill>
              </a:rPr>
              <a:t>// </a:t>
            </a:r>
            <a:r>
              <a:rPr lang="zh-CN" altLang="en-US" sz="2000">
                <a:solidFill>
                  <a:srgbClr val="C00000"/>
                </a:solidFill>
              </a:rPr>
              <a:t>初始化：</a:t>
            </a:r>
            <a:r>
              <a:rPr lang="en-US" sz="2000">
                <a:solidFill>
                  <a:srgbClr val="C00000"/>
                </a:solidFill>
              </a:rPr>
              <a:t>p</a:t>
            </a:r>
            <a:r>
              <a:rPr lang="zh-CN" altLang="en-US" sz="2000">
                <a:solidFill>
                  <a:srgbClr val="C00000"/>
                </a:solidFill>
              </a:rPr>
              <a:t>指向数组</a:t>
            </a:r>
            <a:r>
              <a:rPr lang="en-US" sz="2000">
                <a:solidFill>
                  <a:srgbClr val="C00000"/>
                </a:solidFill>
              </a:rPr>
              <a:t>a</a:t>
            </a:r>
            <a:r>
              <a:rPr lang="zh-CN" altLang="en-US" sz="2000">
                <a:solidFill>
                  <a:srgbClr val="C00000"/>
                </a:solidFill>
              </a:rPr>
              <a:t>的首地址，即数组第一个元素的地址</a:t>
            </a:r>
            <a:endParaRPr lang="en-US" sz="2000">
              <a:solidFill>
                <a:srgbClr val="C00000"/>
              </a:solidFill>
            </a:endParaRPr>
          </a:p>
          <a:p>
            <a:r>
              <a:rPr lang="en-US" sz="2000"/>
              <a:t>int *p=a;  </a:t>
            </a:r>
          </a:p>
          <a:p>
            <a:r>
              <a:rPr lang="zh-CN" altLang="en-US" sz="2000"/>
              <a:t>或者</a:t>
            </a:r>
            <a:r>
              <a:rPr lang="en-US" sz="2000"/>
              <a:t>int </a:t>
            </a:r>
            <a:r>
              <a:rPr lang="zh-CN" altLang="en-US" sz="2000"/>
              <a:t>*</a:t>
            </a:r>
            <a:r>
              <a:rPr lang="en-US" sz="2000"/>
              <a:t>p=&amp;a[0];</a:t>
            </a:r>
          </a:p>
          <a:p>
            <a:r>
              <a:rPr lang="en-US" sz="2000">
                <a:solidFill>
                  <a:srgbClr val="C00000"/>
                </a:solidFill>
              </a:rPr>
              <a:t>// </a:t>
            </a:r>
            <a:r>
              <a:rPr lang="zh-CN" altLang="en-US" sz="2000">
                <a:solidFill>
                  <a:srgbClr val="C00000"/>
                </a:solidFill>
              </a:rPr>
              <a:t>赋值</a:t>
            </a:r>
            <a:endParaRPr lang="en-US" sz="2000">
              <a:solidFill>
                <a:srgbClr val="C00000"/>
              </a:solidFill>
            </a:endParaRPr>
          </a:p>
          <a:p>
            <a:r>
              <a:rPr lang="en-US" sz="2000"/>
              <a:t>p=a;</a:t>
            </a:r>
          </a:p>
          <a:p>
            <a:r>
              <a:rPr lang="zh-CN" altLang="en-US" sz="2000"/>
              <a:t>或</a:t>
            </a:r>
            <a:r>
              <a:rPr lang="en-US" sz="2000"/>
              <a:t>p=&amp;a[0];</a:t>
            </a:r>
          </a:p>
        </p:txBody>
      </p:sp>
      <p:sp>
        <p:nvSpPr>
          <p:cNvPr id="70662" name="TextBox 5"/>
          <p:cNvSpPr txBox="1">
            <a:spLocks noChangeArrowheads="1"/>
          </p:cNvSpPr>
          <p:nvPr/>
        </p:nvSpPr>
        <p:spPr bwMode="auto">
          <a:xfrm>
            <a:off x="827088" y="4724400"/>
            <a:ext cx="7416800" cy="187801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数组名是地址常量，允许以基地址</a:t>
            </a:r>
            <a:r>
              <a:rPr lang="en-US" sz="2000"/>
              <a:t>+</a:t>
            </a:r>
            <a:r>
              <a:rPr lang="zh-CN" altLang="en-US" sz="2000"/>
              <a:t>偏移量的形式表示数组。</a:t>
            </a:r>
            <a:endParaRPr lang="en-US" sz="2000"/>
          </a:p>
          <a:p>
            <a:r>
              <a:rPr lang="en-US" sz="2000"/>
              <a:t>a+1, *(a+2)    (</a:t>
            </a:r>
            <a:r>
              <a:rPr lang="zh-CN" altLang="en-US" sz="2000"/>
              <a:t>正确，前者是</a:t>
            </a:r>
            <a:r>
              <a:rPr lang="en-US" sz="2000"/>
              <a:t>a[1]</a:t>
            </a:r>
            <a:r>
              <a:rPr lang="zh-CN" altLang="en-US" sz="2000"/>
              <a:t>的地址，后者是</a:t>
            </a:r>
            <a:r>
              <a:rPr lang="en-US" sz="2000"/>
              <a:t>a[2])</a:t>
            </a:r>
            <a:endParaRPr lang="zh-CN" altLang="en-US" sz="2000"/>
          </a:p>
          <a:p>
            <a:r>
              <a:rPr lang="en-US" sz="2000"/>
              <a:t>p++,p--   (</a:t>
            </a:r>
            <a:r>
              <a:rPr lang="zh-CN" altLang="en-US" sz="2000"/>
              <a:t>正确</a:t>
            </a:r>
            <a:r>
              <a:rPr lang="en-US" sz="2000"/>
              <a:t>)</a:t>
            </a:r>
          </a:p>
          <a:p>
            <a:r>
              <a:rPr lang="en-US" sz="2000"/>
              <a:t>a++,a--    (</a:t>
            </a:r>
            <a:r>
              <a:rPr lang="zh-CN" altLang="en-US" sz="2000"/>
              <a:t>错误，变量才允许自增、自减运算</a:t>
            </a:r>
            <a:r>
              <a:rPr lang="en-US" sz="2000"/>
              <a:t>)</a:t>
            </a:r>
          </a:p>
          <a:p>
            <a:r>
              <a:rPr lang="en-US" sz="2000"/>
              <a:t>&amp;p[2]</a:t>
            </a:r>
            <a:r>
              <a:rPr lang="zh-CN" altLang="en-US" sz="2000"/>
              <a:t>，</a:t>
            </a:r>
            <a:r>
              <a:rPr lang="en-US" sz="2000"/>
              <a:t>&amp;a[2]    (</a:t>
            </a:r>
            <a:r>
              <a:rPr lang="zh-CN" altLang="en-US" sz="2000"/>
              <a:t>正确，表示</a:t>
            </a:r>
            <a:r>
              <a:rPr lang="en-US" sz="2000"/>
              <a:t>a[2]</a:t>
            </a:r>
            <a:r>
              <a:rPr lang="zh-CN" altLang="en-US" sz="2000"/>
              <a:t>的地址</a:t>
            </a:r>
            <a:r>
              <a:rPr lang="en-US" sz="2000"/>
              <a:t>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40" y="3573010"/>
            <a:ext cx="39782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C904162A-B90C-48C7-AF3A-934CB4FFE673}" type="slidenum">
              <a:rPr lang="zh-CN" altLang="en-US" sz="1400" b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pPr algn="r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21</a:t>
            </a:fld>
            <a:endParaRPr lang="en-US" sz="1800" b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buClr>
                <a:srgbClr val="DC5900"/>
              </a:buClr>
              <a:buSzPct val="85000"/>
            </a:pPr>
            <a:r>
              <a:rPr lang="zh-CN" altLang="en-US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一</a:t>
            </a:r>
            <a:r>
              <a:rPr lang="zh-CN" altLang="en-US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维数</a:t>
            </a:r>
            <a:r>
              <a:rPr lang="zh-CN" altLang="en-US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组与二维数组的关系</a:t>
            </a:r>
            <a:endParaRPr lang="zh-CN" altLang="en-US" b="0" dirty="0">
              <a:solidFill>
                <a:srgbClr val="007A77"/>
              </a:solidFill>
            </a:endParaRPr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107690" y="836820"/>
            <a:ext cx="7048500" cy="5262979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 smtClean="0">
                <a:solidFill>
                  <a:srgbClr val="FF0000"/>
                </a:solidFill>
                <a:sym typeface="Arial" pitchFamily="34" charset="0"/>
              </a:rPr>
              <a:t>//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调用</a:t>
            </a:r>
            <a:r>
              <a:rPr lang="zh-CN" altLang="en-US" dirty="0" smtClean="0">
                <a:solidFill>
                  <a:srgbClr val="FF0000"/>
                </a:solidFill>
                <a:sym typeface="Arial" pitchFamily="34" charset="0"/>
              </a:rPr>
              <a:t>：</a:t>
            </a:r>
            <a:r>
              <a:rPr lang="en-US" altLang="zh-CN" dirty="0" err="1" smtClean="0">
                <a:solidFill>
                  <a:srgbClr val="FF0000"/>
                </a:solidFill>
                <a:sym typeface="Arial" pitchFamily="34" charset="0"/>
              </a:rPr>
              <a:t>matrixPrint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(&amp;a[0][0],3,4</a:t>
            </a:r>
            <a:r>
              <a:rPr lang="en-US" altLang="zh-CN" dirty="0" smtClean="0">
                <a:solidFill>
                  <a:srgbClr val="FF0000"/>
                </a:solidFill>
                <a:sym typeface="Arial" pitchFamily="34" charset="0"/>
              </a:rPr>
              <a:t>);</a:t>
            </a:r>
            <a:endParaRPr lang="en-US" b="0" dirty="0" smtClean="0">
              <a:solidFill>
                <a:srgbClr val="FF0000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sym typeface="Arial" pitchFamily="34" charset="0"/>
              </a:rPr>
              <a:t>// m</a:t>
            </a:r>
            <a:r>
              <a:rPr lang="zh-CN" altLang="en-US" dirty="0" smtClean="0">
                <a:solidFill>
                  <a:srgbClr val="FF0000"/>
                </a:solidFill>
                <a:sym typeface="Arial" pitchFamily="34" charset="0"/>
              </a:rPr>
              <a:t>行数，</a:t>
            </a:r>
            <a:r>
              <a:rPr lang="en-US" altLang="zh-CN" dirty="0" smtClean="0">
                <a:solidFill>
                  <a:srgbClr val="FF0000"/>
                </a:solidFill>
                <a:sym typeface="Arial" pitchFamily="34" charset="0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sym typeface="Arial" pitchFamily="34" charset="0"/>
              </a:rPr>
              <a:t>列数</a:t>
            </a:r>
            <a:endParaRPr lang="en-US" dirty="0" smtClean="0">
              <a:solidFill>
                <a:srgbClr val="FF0000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 smtClean="0">
                <a:solidFill>
                  <a:srgbClr val="003399"/>
                </a:solidFill>
                <a:sym typeface="Arial" pitchFamily="34" charset="0"/>
              </a:rPr>
              <a:t>void </a:t>
            </a:r>
            <a:r>
              <a:rPr lang="en-US" b="0" dirty="0">
                <a:solidFill>
                  <a:srgbClr val="003399"/>
                </a:solidFill>
                <a:sym typeface="Arial" pitchFamily="34" charset="0"/>
              </a:rPr>
              <a:t>matrixPrint1(</a:t>
            </a:r>
            <a:r>
              <a:rPr lang="en-US" b="0" dirty="0" err="1">
                <a:solidFill>
                  <a:srgbClr val="003399"/>
                </a:solidFill>
                <a:sym typeface="Arial" pitchFamily="34" charset="0"/>
              </a:rPr>
              <a:t>int</a:t>
            </a:r>
            <a:r>
              <a:rPr lang="en-US" b="0" dirty="0">
                <a:solidFill>
                  <a:srgbClr val="003399"/>
                </a:solidFill>
                <a:sym typeface="Arial" pitchFamily="34" charset="0"/>
              </a:rPr>
              <a:t> a[],</a:t>
            </a:r>
            <a:r>
              <a:rPr lang="en-US" b="0" dirty="0" err="1">
                <a:solidFill>
                  <a:srgbClr val="003399"/>
                </a:solidFill>
                <a:sym typeface="Arial" pitchFamily="34" charset="0"/>
              </a:rPr>
              <a:t>int</a:t>
            </a:r>
            <a:r>
              <a:rPr lang="en-US" b="0" dirty="0">
                <a:solidFill>
                  <a:srgbClr val="003399"/>
                </a:solidFill>
                <a:sym typeface="Arial" pitchFamily="34" charset="0"/>
              </a:rPr>
              <a:t> </a:t>
            </a:r>
            <a:r>
              <a:rPr lang="en-US" b="0" dirty="0" err="1">
                <a:solidFill>
                  <a:srgbClr val="003399"/>
                </a:solidFill>
                <a:sym typeface="Arial" pitchFamily="34" charset="0"/>
              </a:rPr>
              <a:t>m,int</a:t>
            </a:r>
            <a:r>
              <a:rPr lang="en-US" b="0" dirty="0">
                <a:solidFill>
                  <a:srgbClr val="003399"/>
                </a:solidFill>
                <a:sym typeface="Arial" pitchFamily="34" charset="0"/>
              </a:rPr>
              <a:t> n) </a:t>
            </a:r>
            <a:r>
              <a:rPr lang="zh-CN" altLang="en-US" b="0" dirty="0" smtClean="0">
                <a:solidFill>
                  <a:srgbClr val="003399"/>
                </a:solidFill>
                <a:sym typeface="Arial" pitchFamily="34" charset="0"/>
              </a:rPr>
              <a:t> </a:t>
            </a:r>
            <a:endParaRPr lang="zh-CN" altLang="en-US" b="0" dirty="0">
              <a:solidFill>
                <a:srgbClr val="003399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>
                <a:solidFill>
                  <a:srgbClr val="003399"/>
                </a:solidFill>
                <a:sym typeface="Arial" pitchFamily="34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>
                <a:solidFill>
                  <a:srgbClr val="003399"/>
                </a:solidFill>
                <a:sym typeface="Arial" pitchFamily="34" charset="0"/>
              </a:rPr>
              <a:t>     </a:t>
            </a:r>
            <a:r>
              <a:rPr lang="en-US" b="0" dirty="0" err="1">
                <a:solidFill>
                  <a:srgbClr val="003399"/>
                </a:solidFill>
                <a:sym typeface="Arial" pitchFamily="34" charset="0"/>
              </a:rPr>
              <a:t>int</a:t>
            </a:r>
            <a:r>
              <a:rPr lang="en-US" b="0" dirty="0">
                <a:solidFill>
                  <a:srgbClr val="003399"/>
                </a:solidFill>
                <a:sym typeface="Arial" pitchFamily="34" charset="0"/>
              </a:rPr>
              <a:t> </a:t>
            </a:r>
            <a:r>
              <a:rPr lang="en-US" b="0" dirty="0" err="1">
                <a:solidFill>
                  <a:srgbClr val="003399"/>
                </a:solidFill>
                <a:sym typeface="Arial" pitchFamily="34" charset="0"/>
              </a:rPr>
              <a:t>i,j</a:t>
            </a:r>
            <a:r>
              <a:rPr lang="en-US" b="0" dirty="0">
                <a:solidFill>
                  <a:srgbClr val="003399"/>
                </a:solidFill>
                <a:sym typeface="Arial" pitchFamily="34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003399"/>
                </a:solidFill>
                <a:sym typeface="Arial" pitchFamily="34" charset="0"/>
              </a:rPr>
              <a:t>     for(i=0;i&lt;</a:t>
            </a:r>
            <a:r>
              <a:rPr lang="en-US" b="0" dirty="0" err="1">
                <a:solidFill>
                  <a:srgbClr val="003399"/>
                </a:solidFill>
                <a:sym typeface="Arial" pitchFamily="34" charset="0"/>
              </a:rPr>
              <a:t>m;i</a:t>
            </a:r>
            <a:r>
              <a:rPr lang="en-US" b="0" dirty="0" smtClean="0">
                <a:solidFill>
                  <a:srgbClr val="003399"/>
                </a:solidFill>
                <a:sym typeface="Arial" pitchFamily="34" charset="0"/>
              </a:rPr>
              <a:t>++) </a:t>
            </a:r>
            <a:r>
              <a:rPr lang="en-US" altLang="zh-CN" b="0" dirty="0" smtClean="0">
                <a:solidFill>
                  <a:srgbClr val="003399"/>
                </a:solidFill>
                <a:sym typeface="Arial" pitchFamily="34" charset="0"/>
              </a:rPr>
              <a:t>{</a:t>
            </a:r>
            <a:endParaRPr lang="en-US" b="0" dirty="0">
              <a:solidFill>
                <a:srgbClr val="003399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003399"/>
                </a:solidFill>
                <a:sym typeface="Arial" pitchFamily="34" charset="0"/>
              </a:rPr>
              <a:t>       for(j=0;j&lt;</a:t>
            </a:r>
            <a:r>
              <a:rPr lang="en-US" b="0" dirty="0" err="1">
                <a:solidFill>
                  <a:srgbClr val="003399"/>
                </a:solidFill>
                <a:sym typeface="Arial" pitchFamily="34" charset="0"/>
              </a:rPr>
              <a:t>n;j</a:t>
            </a:r>
            <a:r>
              <a:rPr lang="en-US" b="0" dirty="0">
                <a:solidFill>
                  <a:srgbClr val="003399"/>
                </a:solidFill>
                <a:sym typeface="Arial" pitchFamily="34" charset="0"/>
              </a:rPr>
              <a:t>++)  </a:t>
            </a:r>
            <a:r>
              <a:rPr lang="en-US" altLang="zh-CN" b="0" dirty="0" smtClean="0">
                <a:solidFill>
                  <a:srgbClr val="003399"/>
                </a:solidFill>
                <a:sym typeface="Arial" pitchFamily="34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003399"/>
                </a:solidFill>
                <a:sym typeface="Arial" pitchFamily="34" charset="0"/>
              </a:rPr>
              <a:t> </a:t>
            </a:r>
            <a:r>
              <a:rPr lang="en-US" b="0" dirty="0" smtClean="0">
                <a:solidFill>
                  <a:srgbClr val="003399"/>
                </a:solidFill>
                <a:sym typeface="Arial" pitchFamily="34" charset="0"/>
              </a:rPr>
              <a:t>          </a:t>
            </a:r>
            <a:r>
              <a:rPr lang="en-US" altLang="zh-CN" b="0" dirty="0" smtClean="0">
                <a:solidFill>
                  <a:srgbClr val="FF0000"/>
                </a:solidFill>
                <a:sym typeface="Arial" pitchFamily="34" charset="0"/>
              </a:rPr>
              <a:t>// </a:t>
            </a:r>
            <a:r>
              <a:rPr lang="zh-CN" altLang="en-US" b="0" dirty="0">
                <a:solidFill>
                  <a:srgbClr val="FF0000"/>
                </a:solidFill>
                <a:sym typeface="Arial" pitchFamily="34" charset="0"/>
              </a:rPr>
              <a:t>一维数组与二维数组的关系</a:t>
            </a:r>
            <a:r>
              <a:rPr lang="zh-CN" altLang="en-US" b="0" dirty="0" smtClean="0">
                <a:solidFill>
                  <a:srgbClr val="FF0000"/>
                </a:solidFill>
                <a:sym typeface="Arial" pitchFamily="34" charset="0"/>
              </a:rPr>
              <a:t>，</a:t>
            </a:r>
            <a:endParaRPr lang="en-US" altLang="zh-CN" b="0" dirty="0" smtClean="0">
              <a:solidFill>
                <a:srgbClr val="FF0000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>
                <a:solidFill>
                  <a:srgbClr val="FF0000"/>
                </a:solidFill>
                <a:sym typeface="Arial" pitchFamily="34" charset="0"/>
              </a:rPr>
              <a:t> </a:t>
            </a:r>
            <a:r>
              <a:rPr lang="en-US" altLang="zh-CN" b="0" dirty="0" smtClean="0">
                <a:solidFill>
                  <a:srgbClr val="FF0000"/>
                </a:solidFill>
                <a:sym typeface="Arial" pitchFamily="34" charset="0"/>
              </a:rPr>
              <a:t>          // a[i*</a:t>
            </a:r>
            <a:r>
              <a:rPr lang="en-US" altLang="zh-CN" b="0" dirty="0" err="1" smtClean="0">
                <a:solidFill>
                  <a:srgbClr val="FF0000"/>
                </a:solidFill>
                <a:sym typeface="Arial" pitchFamily="34" charset="0"/>
              </a:rPr>
              <a:t>n+j</a:t>
            </a:r>
            <a:r>
              <a:rPr lang="en-US" altLang="zh-CN" b="0" dirty="0">
                <a:solidFill>
                  <a:srgbClr val="FF0000"/>
                </a:solidFill>
                <a:sym typeface="Arial" pitchFamily="34" charset="0"/>
              </a:rPr>
              <a:t>]  </a:t>
            </a:r>
            <a:r>
              <a:rPr lang="en-US" altLang="zh-CN" b="0" dirty="0" smtClean="0">
                <a:solidFill>
                  <a:srgbClr val="FF0000"/>
                </a:solidFill>
                <a:sym typeface="Arial" pitchFamily="34" charset="0"/>
              </a:rPr>
              <a:t>==&gt; </a:t>
            </a:r>
            <a:r>
              <a:rPr lang="en-US" altLang="zh-CN" b="0" dirty="0">
                <a:solidFill>
                  <a:srgbClr val="FF0000"/>
                </a:solidFill>
                <a:sym typeface="Arial" pitchFamily="34" charset="0"/>
              </a:rPr>
              <a:t>a[i][j]</a:t>
            </a:r>
            <a:endParaRPr lang="en-US" b="0" dirty="0">
              <a:solidFill>
                <a:srgbClr val="003399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 smtClean="0">
                <a:solidFill>
                  <a:srgbClr val="003399"/>
                </a:solidFill>
                <a:sym typeface="Arial" pitchFamily="34" charset="0"/>
              </a:rPr>
              <a:t>           </a:t>
            </a:r>
            <a:r>
              <a:rPr lang="en-US" b="0" dirty="0" err="1" smtClean="0">
                <a:solidFill>
                  <a:srgbClr val="003399"/>
                </a:solidFill>
                <a:sym typeface="Arial" pitchFamily="34" charset="0"/>
              </a:rPr>
              <a:t>printf</a:t>
            </a:r>
            <a:r>
              <a:rPr lang="en-US" b="0" dirty="0">
                <a:solidFill>
                  <a:srgbClr val="003399"/>
                </a:solidFill>
                <a:sym typeface="Arial" pitchFamily="34" charset="0"/>
              </a:rPr>
              <a:t>("%4d",a[i*</a:t>
            </a:r>
            <a:r>
              <a:rPr lang="en-US" b="0" dirty="0" err="1">
                <a:solidFill>
                  <a:srgbClr val="003399"/>
                </a:solidFill>
                <a:sym typeface="Arial" pitchFamily="34" charset="0"/>
              </a:rPr>
              <a:t>n+j</a:t>
            </a:r>
            <a:r>
              <a:rPr lang="en-US" b="0" dirty="0">
                <a:solidFill>
                  <a:srgbClr val="003399"/>
                </a:solidFill>
                <a:sym typeface="Arial" pitchFamily="34" charset="0"/>
              </a:rPr>
              <a:t>]); </a:t>
            </a:r>
            <a:endParaRPr lang="en-US" b="0" dirty="0">
              <a:solidFill>
                <a:srgbClr val="FF0000"/>
              </a:solidFill>
              <a:sym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003399"/>
                </a:solidFill>
                <a:sym typeface="Arial" pitchFamily="34" charset="0"/>
              </a:rPr>
              <a:t>       }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003399"/>
                </a:solidFill>
                <a:sym typeface="Arial" pitchFamily="34" charset="0"/>
              </a:rPr>
              <a:t>       </a:t>
            </a:r>
            <a:r>
              <a:rPr lang="en-US" b="0" dirty="0" err="1">
                <a:solidFill>
                  <a:srgbClr val="003399"/>
                </a:solidFill>
                <a:sym typeface="Arial" pitchFamily="34" charset="0"/>
              </a:rPr>
              <a:t>putchar</a:t>
            </a:r>
            <a:r>
              <a:rPr lang="en-US" b="0" dirty="0">
                <a:solidFill>
                  <a:srgbClr val="003399"/>
                </a:solidFill>
                <a:sym typeface="Arial" pitchFamily="34" charset="0"/>
              </a:rPr>
              <a:t>('\n');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>
                <a:solidFill>
                  <a:srgbClr val="003399"/>
                </a:solidFill>
                <a:sym typeface="Arial" pitchFamily="34" charset="0"/>
              </a:rPr>
              <a:t>     }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b="0" dirty="0" smtClean="0">
                <a:solidFill>
                  <a:srgbClr val="003399"/>
                </a:solidFill>
                <a:sym typeface="Arial" pitchFamily="34" charset="0"/>
              </a:rPr>
              <a:t>}</a:t>
            </a:r>
            <a:endParaRPr lang="en-US" b="0" dirty="0">
              <a:solidFill>
                <a:srgbClr val="003399"/>
              </a:solidFill>
              <a:sym typeface="Arial" pitchFamily="34" charset="0"/>
            </a:endParaRP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sz="2000" b="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b="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sz="2000" b="0">
                  <a:solidFill>
                    <a:srgbClr val="003399"/>
                  </a:solidFill>
                  <a:sym typeface="Arial" pitchFamily="34" charset="0"/>
                </a:rPr>
                <a:t>a[0]</a:t>
              </a:r>
              <a:r>
                <a:rPr lang="en-US" sz="2000" b="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sz="2000" b="0">
                  <a:solidFill>
                    <a:srgbClr val="003399"/>
                  </a:solidFill>
                  <a:sym typeface="Arial" pitchFamily="34" charset="0"/>
                </a:rPr>
                <a:t>a[0]</a:t>
              </a:r>
              <a:r>
                <a:rPr lang="en-US" sz="2000" b="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sz="2000" b="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 b="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sz="2000" b="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 b="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sz="2000" b="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 b="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sz="2000" b="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 b="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sz="2000" b="0">
                  <a:solidFill>
                    <a:srgbClr val="003399"/>
                  </a:solidFill>
                  <a:sym typeface="Arial" pitchFamily="34" charset="0"/>
                </a:rPr>
                <a:t>a[0]</a:t>
              </a:r>
              <a:r>
                <a:rPr lang="en-US" sz="2000" b="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sz="2000" b="0">
                  <a:solidFill>
                    <a:srgbClr val="003399"/>
                  </a:solidFill>
                  <a:sym typeface="Arial" pitchFamily="34" charset="0"/>
                </a:rPr>
                <a:t>a[0]</a:t>
              </a:r>
              <a:r>
                <a:rPr lang="en-US" sz="2000" b="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sz="2000" b="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 b="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sz="2000" b="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 b="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sz="2000" b="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 b="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sz="2000" b="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 b="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 b="0">
                <a:solidFill>
                  <a:srgbClr val="007A77"/>
                </a:solidFill>
              </a:endParaRPr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b="0">
                <a:solidFill>
                  <a:srgbClr val="007A77"/>
                </a:solidFill>
              </a:endParaRPr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sz="2800" b="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 b="0">
                <a:solidFill>
                  <a:srgbClr val="007A7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151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指针与自</a:t>
            </a:r>
            <a:r>
              <a:rPr lang="zh-CN" altLang="en-US" dirty="0"/>
              <a:t>增、自减运算</a:t>
            </a:r>
          </a:p>
        </p:txBody>
      </p:sp>
      <p:sp>
        <p:nvSpPr>
          <p:cNvPr id="72707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003F5B-C64A-4CC6-A9B3-8E06B7B8D764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72708" name="矩形 4"/>
          <p:cNvSpPr>
            <a:spLocks noChangeArrowheads="1"/>
          </p:cNvSpPr>
          <p:nvPr/>
        </p:nvSpPr>
        <p:spPr bwMode="auto">
          <a:xfrm>
            <a:off x="827088" y="836613"/>
            <a:ext cx="7561262" cy="467836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/>
              <a:t>int  a[7], *p=a;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/>
              <a:t>*p++</a:t>
            </a:r>
            <a:r>
              <a:rPr lang="zh-CN" altLang="en-US" sz="2000"/>
              <a:t>，等价于*</a:t>
            </a:r>
            <a:r>
              <a:rPr lang="en-US" sz="2000"/>
              <a:t>(p++)</a:t>
            </a:r>
            <a:r>
              <a:rPr lang="zh-CN" altLang="en-US" sz="2000"/>
              <a:t>，即*</a:t>
            </a:r>
            <a:r>
              <a:rPr lang="en-US" sz="2000"/>
              <a:t>p</a:t>
            </a:r>
            <a:r>
              <a:rPr lang="zh-CN" altLang="en-US" sz="2000"/>
              <a:t>作为表达式的值，然后</a:t>
            </a:r>
            <a:r>
              <a:rPr lang="en-US" sz="2000"/>
              <a:t>p = p + 1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/>
              <a:t>*(p++)</a:t>
            </a:r>
            <a:r>
              <a:rPr lang="zh-CN" altLang="en-US" sz="2000"/>
              <a:t>与*</a:t>
            </a:r>
            <a:r>
              <a:rPr lang="en-US" sz="2000"/>
              <a:t>(++p)</a:t>
            </a:r>
            <a:r>
              <a:rPr lang="zh-CN" altLang="en-US" sz="2000"/>
              <a:t>作用不同。若</a:t>
            </a:r>
            <a:r>
              <a:rPr lang="en-US" sz="2000"/>
              <a:t>p </a:t>
            </a:r>
            <a:r>
              <a:rPr lang="zh-CN" altLang="en-US" sz="2000"/>
              <a:t>的初值为</a:t>
            </a:r>
            <a:r>
              <a:rPr lang="en-US" sz="2000"/>
              <a:t>a</a:t>
            </a:r>
            <a:r>
              <a:rPr lang="zh-CN" altLang="en-US" sz="2000"/>
              <a:t>，则*</a:t>
            </a:r>
            <a:r>
              <a:rPr lang="en-US" sz="2000"/>
              <a:t>(p++)</a:t>
            </a:r>
            <a:r>
              <a:rPr lang="zh-CN" altLang="en-US" sz="2000"/>
              <a:t>等价</a:t>
            </a:r>
            <a:r>
              <a:rPr lang="en-US" sz="2000"/>
              <a:t>a[0]; </a:t>
            </a:r>
            <a:r>
              <a:rPr lang="zh-CN" altLang="en-US" sz="2000"/>
              <a:t>然后</a:t>
            </a:r>
            <a:r>
              <a:rPr lang="en-US" sz="2000"/>
              <a:t>p++; </a:t>
            </a:r>
            <a:r>
              <a:rPr lang="zh-CN" altLang="en-US" sz="2000"/>
              <a:t>而*</a:t>
            </a:r>
            <a:r>
              <a:rPr lang="en-US" sz="2000"/>
              <a:t>(++p)</a:t>
            </a:r>
            <a:r>
              <a:rPr lang="zh-CN" altLang="en-US" sz="2000"/>
              <a:t>等价*</a:t>
            </a:r>
            <a:r>
              <a:rPr lang="en-US" sz="2000"/>
              <a:t>(p+1); a[1];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/>
              <a:t> (*p)++</a:t>
            </a:r>
            <a:r>
              <a:rPr lang="zh-CN" altLang="en-US" sz="2000"/>
              <a:t>表示</a:t>
            </a:r>
            <a:r>
              <a:rPr lang="en-US" sz="2000"/>
              <a:t>p </a:t>
            </a:r>
            <a:r>
              <a:rPr lang="zh-CN" altLang="en-US" sz="2000"/>
              <a:t>所指向的元素值加</a:t>
            </a:r>
            <a:r>
              <a:rPr lang="en-US" sz="2000"/>
              <a:t>1</a:t>
            </a:r>
            <a:r>
              <a:rPr lang="zh-CN" altLang="en-US" sz="2000"/>
              <a:t>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/>
              <a:t>如果</a:t>
            </a:r>
            <a:r>
              <a:rPr lang="en-US" sz="2000"/>
              <a:t>p </a:t>
            </a:r>
            <a:r>
              <a:rPr lang="zh-CN" altLang="en-US" sz="2000"/>
              <a:t>当前指向</a:t>
            </a:r>
            <a:r>
              <a:rPr lang="en-US" sz="2000"/>
              <a:t>a </a:t>
            </a:r>
            <a:r>
              <a:rPr lang="zh-CN" altLang="en-US" sz="2000"/>
              <a:t>数组中的第</a:t>
            </a:r>
            <a:r>
              <a:rPr lang="en-US" sz="2000"/>
              <a:t>i </a:t>
            </a:r>
            <a:r>
              <a:rPr lang="zh-CN" altLang="en-US" sz="2000"/>
              <a:t>个元素，即</a:t>
            </a:r>
            <a:r>
              <a:rPr lang="en-US" sz="2000"/>
              <a:t>p = &amp;a[i]; </a:t>
            </a:r>
            <a:r>
              <a:rPr lang="zh-CN" altLang="en-US" sz="2000"/>
              <a:t>则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000"/>
              <a:t>     </a:t>
            </a:r>
            <a:r>
              <a:rPr lang="zh-CN" altLang="en-US" sz="2000">
                <a:solidFill>
                  <a:srgbClr val="C00000"/>
                </a:solidFill>
              </a:rPr>
              <a:t>*</a:t>
            </a:r>
            <a:r>
              <a:rPr lang="en-US" sz="2000">
                <a:solidFill>
                  <a:srgbClr val="C00000"/>
                </a:solidFill>
              </a:rPr>
              <a:t>(p- -)</a:t>
            </a:r>
            <a:r>
              <a:rPr lang="zh-CN" altLang="en-US" sz="2000">
                <a:solidFill>
                  <a:srgbClr val="C00000"/>
                </a:solidFill>
              </a:rPr>
              <a:t>相当于</a:t>
            </a:r>
            <a:r>
              <a:rPr lang="en-US" sz="2000">
                <a:solidFill>
                  <a:srgbClr val="C00000"/>
                </a:solidFill>
              </a:rPr>
              <a:t>a[i- -]</a:t>
            </a:r>
            <a:r>
              <a:rPr lang="zh-CN" altLang="en-US" sz="2000">
                <a:solidFill>
                  <a:srgbClr val="C00000"/>
                </a:solidFill>
              </a:rPr>
              <a:t>；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     *</a:t>
            </a:r>
            <a:r>
              <a:rPr lang="en-US" sz="2000">
                <a:solidFill>
                  <a:srgbClr val="C00000"/>
                </a:solidFill>
              </a:rPr>
              <a:t>(++p)</a:t>
            </a:r>
            <a:r>
              <a:rPr lang="zh-CN" altLang="en-US" sz="2000">
                <a:solidFill>
                  <a:srgbClr val="C00000"/>
                </a:solidFill>
              </a:rPr>
              <a:t>相当于</a:t>
            </a:r>
            <a:r>
              <a:rPr lang="en-US" sz="2000">
                <a:solidFill>
                  <a:srgbClr val="C00000"/>
                </a:solidFill>
              </a:rPr>
              <a:t>a[++i]</a:t>
            </a:r>
            <a:r>
              <a:rPr lang="zh-CN" altLang="en-US" sz="2000">
                <a:solidFill>
                  <a:srgbClr val="C00000"/>
                </a:solidFill>
              </a:rPr>
              <a:t>；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     *</a:t>
            </a:r>
            <a:r>
              <a:rPr lang="en-US" sz="2000">
                <a:solidFill>
                  <a:srgbClr val="C00000"/>
                </a:solidFill>
              </a:rPr>
              <a:t>(- -p)</a:t>
            </a:r>
            <a:r>
              <a:rPr lang="zh-CN" altLang="en-US" sz="2000">
                <a:solidFill>
                  <a:srgbClr val="C00000"/>
                </a:solidFill>
              </a:rPr>
              <a:t>相当于</a:t>
            </a:r>
            <a:r>
              <a:rPr lang="en-US" sz="2000">
                <a:solidFill>
                  <a:srgbClr val="C00000"/>
                </a:solidFill>
              </a:rPr>
              <a:t>a[- -i]</a:t>
            </a:r>
            <a:r>
              <a:rPr lang="zh-CN" altLang="en-US" sz="2000">
                <a:solidFill>
                  <a:srgbClr val="C00000"/>
                </a:solidFill>
              </a:rPr>
              <a:t>。</a:t>
            </a:r>
          </a:p>
        </p:txBody>
      </p:sp>
      <p:sp>
        <p:nvSpPr>
          <p:cNvPr id="72709" name="矩形 2"/>
          <p:cNvSpPr>
            <a:spLocks noChangeArrowheads="1"/>
          </p:cNvSpPr>
          <p:nvPr/>
        </p:nvSpPr>
        <p:spPr bwMode="auto">
          <a:xfrm>
            <a:off x="850900" y="5673725"/>
            <a:ext cx="7537450" cy="11398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P48, *,++,--,</a:t>
            </a:r>
            <a:r>
              <a:rPr lang="zh-CN" altLang="en-US" sz="2000"/>
              <a:t>优先级：</a:t>
            </a:r>
            <a:r>
              <a:rPr lang="en-US" sz="2000"/>
              <a:t>2</a:t>
            </a:r>
            <a:r>
              <a:rPr lang="zh-CN" altLang="en-US" sz="2000"/>
              <a:t>，结合方向：自右向左</a:t>
            </a:r>
          </a:p>
          <a:p>
            <a:r>
              <a:rPr lang="en-US" sz="2000"/>
              <a:t>++p</a:t>
            </a:r>
            <a:r>
              <a:rPr lang="zh-CN" altLang="en-US" sz="2000"/>
              <a:t>：先自增，再使用</a:t>
            </a:r>
            <a:r>
              <a:rPr lang="en-US" sz="2000"/>
              <a:t>(</a:t>
            </a:r>
            <a:r>
              <a:rPr lang="zh-CN" altLang="en-US" sz="2000"/>
              <a:t>作为表达式的值</a:t>
            </a:r>
            <a:r>
              <a:rPr lang="en-US" sz="2000"/>
              <a:t>)</a:t>
            </a:r>
          </a:p>
          <a:p>
            <a:r>
              <a:rPr lang="en-US" sz="2000"/>
              <a:t>p++</a:t>
            </a:r>
            <a:r>
              <a:rPr lang="zh-CN" altLang="en-US" sz="2000"/>
              <a:t>：先使用</a:t>
            </a:r>
            <a:r>
              <a:rPr lang="en-US" sz="2000"/>
              <a:t>(</a:t>
            </a:r>
            <a:r>
              <a:rPr lang="zh-CN" altLang="en-US" sz="2000"/>
              <a:t>作为表达式的值</a:t>
            </a:r>
            <a:r>
              <a:rPr lang="en-US" sz="2000"/>
              <a:t>)</a:t>
            </a:r>
            <a:r>
              <a:rPr lang="zh-CN" altLang="en-US" sz="2000"/>
              <a:t>，后自增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765" y="1052835"/>
            <a:ext cx="7056490" cy="533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char *s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ss</a:t>
            </a:r>
            <a:r>
              <a:rPr lang="en-US" altLang="zh-CN" dirty="0" smtClean="0"/>
              <a:t>[80], c;   s=</a:t>
            </a:r>
            <a:r>
              <a:rPr lang="en-US" altLang="zh-CN" dirty="0" err="1" smtClean="0"/>
              <a:t>ss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while(s[i++]!=0 )  </a:t>
            </a:r>
            <a:r>
              <a:rPr lang="en-US" altLang="zh-CN" dirty="0">
                <a:solidFill>
                  <a:schemeClr val="bg2"/>
                </a:solidFill>
              </a:rPr>
              <a:t>{  i</a:t>
            </a:r>
            <a:r>
              <a:rPr lang="zh-CN" altLang="zh-CN" dirty="0">
                <a:solidFill>
                  <a:schemeClr val="bg2"/>
                </a:solidFill>
              </a:rPr>
              <a:t>已经</a:t>
            </a:r>
            <a:r>
              <a:rPr lang="en-US" altLang="zh-CN" dirty="0">
                <a:solidFill>
                  <a:schemeClr val="bg2"/>
                </a:solidFill>
              </a:rPr>
              <a:t>+1</a:t>
            </a:r>
            <a:r>
              <a:rPr lang="zh-CN" altLang="zh-CN" dirty="0">
                <a:solidFill>
                  <a:schemeClr val="bg2"/>
                </a:solidFill>
              </a:rPr>
              <a:t>了 </a:t>
            </a:r>
            <a:r>
              <a:rPr lang="en-US" altLang="zh-CN" dirty="0" smtClean="0"/>
              <a:t>}</a:t>
            </a:r>
          </a:p>
          <a:p>
            <a:endParaRPr lang="zh-CN" altLang="zh-CN" dirty="0"/>
          </a:p>
          <a:p>
            <a:r>
              <a:rPr lang="en-US" altLang="zh-CN" dirty="0"/>
              <a:t>for((c=*s++) != 0)   </a:t>
            </a:r>
            <a:r>
              <a:rPr lang="en-US" altLang="zh-CN" dirty="0">
                <a:solidFill>
                  <a:srgbClr val="FF0000"/>
                </a:solidFill>
              </a:rPr>
              <a:t>// c=*s, s++</a:t>
            </a:r>
            <a:r>
              <a:rPr lang="zh-CN" altLang="zh-CN" dirty="0" smtClean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'\0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zh-CN" altLang="zh-CN" dirty="0" smtClean="0">
                <a:solidFill>
                  <a:srgbClr val="FF0000"/>
                </a:solidFill>
              </a:rPr>
              <a:t>与</a:t>
            </a:r>
            <a:r>
              <a:rPr lang="zh-CN" altLang="zh-CN" dirty="0">
                <a:solidFill>
                  <a:srgbClr val="FF0000"/>
                </a:solidFill>
              </a:rPr>
              <a:t>整数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zh-CN" dirty="0">
                <a:solidFill>
                  <a:srgbClr val="FF0000"/>
                </a:solidFill>
              </a:rPr>
              <a:t>通用</a:t>
            </a:r>
          </a:p>
          <a:p>
            <a:r>
              <a:rPr lang="en-US" altLang="zh-CN" dirty="0"/>
              <a:t>{    </a:t>
            </a:r>
            <a:r>
              <a:rPr lang="en-US" altLang="zh-CN" dirty="0">
                <a:solidFill>
                  <a:schemeClr val="bg2"/>
                </a:solidFill>
              </a:rPr>
              <a:t>s</a:t>
            </a:r>
            <a:r>
              <a:rPr lang="zh-CN" altLang="zh-CN" dirty="0">
                <a:solidFill>
                  <a:schemeClr val="bg2"/>
                </a:solidFill>
              </a:rPr>
              <a:t>已经</a:t>
            </a:r>
            <a:r>
              <a:rPr lang="en-US" altLang="zh-CN" dirty="0">
                <a:solidFill>
                  <a:schemeClr val="bg2"/>
                </a:solidFill>
              </a:rPr>
              <a:t>+1</a:t>
            </a:r>
            <a:r>
              <a:rPr lang="zh-CN" altLang="zh-CN" dirty="0">
                <a:solidFill>
                  <a:schemeClr val="bg2"/>
                </a:solidFill>
              </a:rPr>
              <a:t>了</a:t>
            </a:r>
            <a:r>
              <a:rPr lang="en-US" altLang="zh-CN" dirty="0">
                <a:solidFill>
                  <a:schemeClr val="bg2"/>
                </a:solidFill>
              </a:rPr>
              <a:t>  </a:t>
            </a:r>
            <a:r>
              <a:rPr lang="en-US" altLang="zh-CN" dirty="0"/>
              <a:t>}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char  </a:t>
            </a:r>
            <a:r>
              <a:rPr lang="en-US" altLang="zh-CN" dirty="0"/>
              <a:t>*s1,*</a:t>
            </a:r>
            <a:r>
              <a:rPr lang="en-US" altLang="zh-CN" dirty="0" smtClean="0"/>
              <a:t>s2,ss[80];</a:t>
            </a:r>
            <a:endParaRPr lang="zh-CN" altLang="zh-CN" dirty="0"/>
          </a:p>
          <a:p>
            <a:r>
              <a:rPr lang="en-US" altLang="zh-CN" dirty="0"/>
              <a:t>s1=</a:t>
            </a:r>
            <a:r>
              <a:rPr lang="en-US" altLang="zh-CN" dirty="0" err="1"/>
              <a:t>ss</a:t>
            </a:r>
            <a:r>
              <a:rPr lang="en-US" altLang="zh-CN" dirty="0" smtClean="0"/>
              <a:t>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指向第一个字符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n-US" altLang="zh-CN" dirty="0" smtClean="0"/>
              <a:t>s2=</a:t>
            </a:r>
            <a:r>
              <a:rPr lang="en-US" altLang="zh-CN" dirty="0" err="1" smtClean="0"/>
              <a:t>ss+strlen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ss</a:t>
            </a:r>
            <a:r>
              <a:rPr lang="en-US" altLang="zh-CN" dirty="0" smtClean="0"/>
              <a:t>)-1; 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指向最后一个字符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s1</a:t>
            </a:r>
            <a:r>
              <a:rPr lang="en-US" altLang="zh-CN" dirty="0"/>
              <a:t>++,s2--, s2-s1; </a:t>
            </a:r>
            <a:r>
              <a:rPr lang="zh-CN" altLang="zh-CN" dirty="0">
                <a:solidFill>
                  <a:srgbClr val="FF0000"/>
                </a:solidFill>
              </a:rPr>
              <a:t>要理解含义</a:t>
            </a:r>
          </a:p>
          <a:p>
            <a:r>
              <a:rPr lang="en-US" altLang="zh-CN" dirty="0"/>
              <a:t>s2&gt;s1</a:t>
            </a:r>
            <a:r>
              <a:rPr lang="zh-CN" altLang="zh-CN" dirty="0"/>
              <a:t>可以比较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s1-ss</a:t>
            </a:r>
            <a:r>
              <a:rPr lang="en-US" altLang="zh-CN" dirty="0"/>
              <a:t>,</a:t>
            </a:r>
            <a:r>
              <a:rPr lang="zh-CN" altLang="zh-CN" dirty="0"/>
              <a:t>表示</a:t>
            </a:r>
            <a:r>
              <a:rPr lang="en-US" altLang="zh-CN" dirty="0"/>
              <a:t>s1</a:t>
            </a:r>
            <a:r>
              <a:rPr lang="zh-CN" altLang="zh-CN" dirty="0"/>
              <a:t>指向元素的</a:t>
            </a:r>
            <a:r>
              <a:rPr lang="zh-CN" altLang="zh-CN" dirty="0" smtClean="0"/>
              <a:t>下标</a:t>
            </a:r>
            <a:endParaRPr lang="zh-CN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67715" y="116770"/>
            <a:ext cx="5832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</a:rPr>
              <a:t>自</a:t>
            </a:r>
            <a:r>
              <a:rPr lang="zh-CN" altLang="en-US" sz="2800" dirty="0" smtClean="0">
                <a:solidFill>
                  <a:srgbClr val="FFFF00"/>
                </a:solidFill>
              </a:rPr>
              <a:t>增、自减，字符串，指针，循环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5"/>
          <p:cNvSpPr>
            <a:spLocks noChangeArrowheads="1"/>
          </p:cNvSpPr>
          <p:nvPr/>
        </p:nvSpPr>
        <p:spPr bwMode="auto">
          <a:xfrm>
            <a:off x="179695" y="707236"/>
            <a:ext cx="8857375" cy="3187669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200" b="0" dirty="0">
                <a:solidFill>
                  <a:srgbClr val="000066"/>
                </a:solidFill>
                <a:latin typeface="Tahoma" pitchFamily="34" charset="0"/>
              </a:rPr>
              <a:t>char s1[10]={'A','\0','B','C','\0','D'}; </a:t>
            </a:r>
            <a:r>
              <a:rPr lang="en-US" altLang="zh-CN" sz="2200" b="0" dirty="0">
                <a:solidFill>
                  <a:srgbClr val="FF0000"/>
                </a:solidFill>
                <a:latin typeface="Tahoma" pitchFamily="34" charset="0"/>
              </a:rPr>
              <a:t>// </a:t>
            </a:r>
            <a:r>
              <a:rPr lang="zh-CN" altLang="en-US" sz="2200" b="0" dirty="0">
                <a:solidFill>
                  <a:srgbClr val="FF0000"/>
                </a:solidFill>
                <a:latin typeface="Tahoma" pitchFamily="34" charset="0"/>
              </a:rPr>
              <a:t>不自动补</a:t>
            </a:r>
            <a:r>
              <a:rPr lang="en-US" altLang="zh-CN" sz="2200" b="0" dirty="0">
                <a:solidFill>
                  <a:srgbClr val="FF0000"/>
                </a:solidFill>
                <a:latin typeface="Tahoma" pitchFamily="34" charset="0"/>
              </a:rPr>
              <a:t>'\0'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200" b="0" dirty="0">
                <a:solidFill>
                  <a:srgbClr val="000066"/>
                </a:solidFill>
                <a:latin typeface="Tahoma" pitchFamily="34" charset="0"/>
              </a:rPr>
              <a:t>char s2[ ]="\t\v\\\0will\n";  </a:t>
            </a:r>
            <a:r>
              <a:rPr lang="en-US" altLang="zh-CN" sz="2200" b="0" dirty="0">
                <a:solidFill>
                  <a:srgbClr val="FF0000"/>
                </a:solidFill>
                <a:latin typeface="Tahoma" pitchFamily="34" charset="0"/>
              </a:rPr>
              <a:t>// </a:t>
            </a:r>
            <a:r>
              <a:rPr lang="zh-CN" altLang="en-US" sz="2200" b="0" dirty="0">
                <a:solidFill>
                  <a:srgbClr val="FF0000"/>
                </a:solidFill>
                <a:latin typeface="Tahoma" pitchFamily="34" charset="0"/>
              </a:rPr>
              <a:t>字符串常量，末尾自动补</a:t>
            </a:r>
            <a:r>
              <a:rPr lang="en-US" altLang="zh-CN" sz="2200" b="0" dirty="0">
                <a:solidFill>
                  <a:srgbClr val="FF0000"/>
                </a:solidFill>
                <a:latin typeface="Tahoma" pitchFamily="34" charset="0"/>
              </a:rPr>
              <a:t>'\0'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200" b="0" dirty="0">
                <a:solidFill>
                  <a:srgbClr val="000066"/>
                </a:solidFill>
                <a:latin typeface="Tahoma" pitchFamily="34" charset="0"/>
              </a:rPr>
              <a:t>char s3[ </a:t>
            </a:r>
            <a:r>
              <a:rPr lang="en-US" altLang="zh-CN" sz="2200" b="0" dirty="0" smtClean="0">
                <a:solidFill>
                  <a:srgbClr val="000066"/>
                </a:solidFill>
                <a:latin typeface="Tahoma" pitchFamily="34" charset="0"/>
              </a:rPr>
              <a:t>]=“\x69\082\n”;  </a:t>
            </a:r>
            <a:r>
              <a:rPr lang="en-US" altLang="zh-CN" sz="2200" b="0" dirty="0">
                <a:solidFill>
                  <a:srgbClr val="FF0000"/>
                </a:solidFill>
                <a:latin typeface="Tahoma" pitchFamily="34" charset="0"/>
              </a:rPr>
              <a:t>// </a:t>
            </a:r>
            <a:r>
              <a:rPr lang="en-US" altLang="zh-CN" sz="2200" b="0" dirty="0" smtClean="0">
                <a:solidFill>
                  <a:srgbClr val="FF0000"/>
                </a:solidFill>
                <a:latin typeface="Tahoma" pitchFamily="34" charset="0"/>
              </a:rPr>
              <a:t>‘\x69’   ‘\0’  </a:t>
            </a:r>
            <a:r>
              <a:rPr lang="zh-CN" altLang="en-US" sz="2200" b="0" dirty="0" smtClean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altLang="zh-CN" sz="2200" b="0" dirty="0" smtClean="0">
                <a:solidFill>
                  <a:srgbClr val="FF0000"/>
                </a:solidFill>
                <a:latin typeface="Tahoma" pitchFamily="34" charset="0"/>
              </a:rPr>
              <a:t>‘8’  </a:t>
            </a:r>
            <a:r>
              <a:rPr lang="zh-CN" altLang="en-US" sz="2200" b="0" dirty="0" smtClean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altLang="zh-CN" sz="2200" b="0" dirty="0" smtClean="0">
                <a:solidFill>
                  <a:srgbClr val="FF0000"/>
                </a:solidFill>
                <a:latin typeface="Tahoma" pitchFamily="34" charset="0"/>
              </a:rPr>
              <a:t>‘2</a:t>
            </a:r>
            <a:r>
              <a:rPr lang="en-US" altLang="zh-CN" sz="2200" b="0" dirty="0">
                <a:solidFill>
                  <a:srgbClr val="FF0000"/>
                </a:solidFill>
                <a:latin typeface="Tahoma" pitchFamily="34" charset="0"/>
              </a:rPr>
              <a:t>’</a:t>
            </a:r>
            <a:r>
              <a:rPr lang="zh-CN" altLang="en-US" sz="2200" b="0" dirty="0" smtClean="0">
                <a:solidFill>
                  <a:srgbClr val="FF0000"/>
                </a:solidFill>
                <a:latin typeface="Tahoma" pitchFamily="34" charset="0"/>
              </a:rPr>
              <a:t>  </a:t>
            </a:r>
            <a:endParaRPr lang="zh-CN" altLang="en-US" sz="2200" b="0" dirty="0">
              <a:solidFill>
                <a:srgbClr val="FF0000"/>
              </a:solidFill>
              <a:latin typeface="Tahoma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200" b="0" dirty="0">
                <a:solidFill>
                  <a:srgbClr val="000066"/>
                </a:solidFill>
                <a:latin typeface="Tahoma" pitchFamily="34" charset="0"/>
              </a:rPr>
              <a:t>char s4</a:t>
            </a:r>
            <a:r>
              <a:rPr lang="en-US" altLang="zh-CN" sz="2200" b="0" dirty="0" smtClean="0">
                <a:solidFill>
                  <a:srgbClr val="000066"/>
                </a:solidFill>
                <a:latin typeface="Tahoma" pitchFamily="34" charset="0"/>
              </a:rPr>
              <a:t>[]=“</a:t>
            </a:r>
            <a:r>
              <a:rPr lang="en-US" altLang="zh-CN" sz="2200" b="0" dirty="0" err="1" smtClean="0">
                <a:solidFill>
                  <a:srgbClr val="000066"/>
                </a:solidFill>
                <a:latin typeface="Tahoma" pitchFamily="34" charset="0"/>
              </a:rPr>
              <a:t>ab</a:t>
            </a:r>
            <a:r>
              <a:rPr lang="en-US" altLang="zh-CN" sz="2200" b="0" dirty="0" smtClean="0">
                <a:solidFill>
                  <a:srgbClr val="000066"/>
                </a:solidFill>
                <a:latin typeface="Tahoma" pitchFamily="34" charset="0"/>
              </a:rPr>
              <a:t>\034</a:t>
            </a:r>
            <a:r>
              <a:rPr lang="en-US" altLang="zh-CN" sz="2200" b="0" dirty="0">
                <a:solidFill>
                  <a:srgbClr val="000066"/>
                </a:solidFill>
                <a:latin typeface="Tahoma" pitchFamily="34" charset="0"/>
              </a:rPr>
              <a:t>\\\</a:t>
            </a:r>
            <a:r>
              <a:rPr lang="en-US" altLang="zh-CN" sz="2200" b="0" dirty="0" smtClean="0">
                <a:solidFill>
                  <a:srgbClr val="000066"/>
                </a:solidFill>
                <a:latin typeface="Tahoma" pitchFamily="34" charset="0"/>
              </a:rPr>
              <a:t>x79”; </a:t>
            </a:r>
            <a:r>
              <a:rPr lang="en-US" altLang="zh-CN" sz="2200" b="0" dirty="0">
                <a:solidFill>
                  <a:srgbClr val="FF0000"/>
                </a:solidFill>
                <a:latin typeface="Tahoma" pitchFamily="34" charset="0"/>
              </a:rPr>
              <a:t>// </a:t>
            </a:r>
            <a:r>
              <a:rPr lang="en-US" altLang="zh-CN" sz="2200" b="0" dirty="0" smtClean="0">
                <a:solidFill>
                  <a:srgbClr val="FF0000"/>
                </a:solidFill>
                <a:latin typeface="Tahoma" pitchFamily="34" charset="0"/>
              </a:rPr>
              <a:t>‘\034’</a:t>
            </a:r>
            <a:r>
              <a:rPr lang="zh-CN" altLang="en-US" sz="2200" b="0" dirty="0" smtClean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altLang="zh-CN" sz="2200" b="0" dirty="0" smtClean="0">
                <a:solidFill>
                  <a:srgbClr val="FF0000"/>
                </a:solidFill>
                <a:latin typeface="Tahoma" pitchFamily="34" charset="0"/>
              </a:rPr>
              <a:t>= </a:t>
            </a:r>
            <a:r>
              <a:rPr lang="en-US" altLang="zh-CN" sz="2200" b="0" dirty="0">
                <a:solidFill>
                  <a:srgbClr val="FF0000"/>
                </a:solidFill>
                <a:latin typeface="Tahoma" pitchFamily="34" charset="0"/>
              </a:rPr>
              <a:t>3*81+4</a:t>
            </a:r>
            <a:r>
              <a:rPr lang="zh-CN" altLang="en-US" sz="2200" b="0" dirty="0">
                <a:solidFill>
                  <a:srgbClr val="FF0000"/>
                </a:solidFill>
                <a:latin typeface="Tahoma" pitchFamily="34" charset="0"/>
              </a:rPr>
              <a:t>*</a:t>
            </a:r>
            <a:r>
              <a:rPr lang="en-US" altLang="zh-CN" sz="2200" b="0" dirty="0">
                <a:solidFill>
                  <a:srgbClr val="FF0000"/>
                </a:solidFill>
                <a:latin typeface="Tahoma" pitchFamily="34" charset="0"/>
              </a:rPr>
              <a:t>80 </a:t>
            </a:r>
            <a:r>
              <a:rPr lang="zh-CN" altLang="en-US" sz="2200" b="0" dirty="0">
                <a:solidFill>
                  <a:srgbClr val="FF0000"/>
                </a:solidFill>
                <a:latin typeface="Tahoma" pitchFamily="34" charset="0"/>
              </a:rPr>
              <a:t>表示的字符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200" b="0" dirty="0" err="1">
                <a:solidFill>
                  <a:srgbClr val="000066"/>
                </a:solidFill>
                <a:latin typeface="Tahoma" pitchFamily="34" charset="0"/>
              </a:rPr>
              <a:t>printf</a:t>
            </a:r>
            <a:r>
              <a:rPr lang="en-US" altLang="zh-CN" sz="2200" b="0" dirty="0" smtClean="0">
                <a:solidFill>
                  <a:srgbClr val="000066"/>
                </a:solidFill>
                <a:latin typeface="Tahoma" pitchFamily="34" charset="0"/>
              </a:rPr>
              <a:t>("%</a:t>
            </a:r>
            <a:r>
              <a:rPr lang="en-US" altLang="zh-CN" sz="2200" b="0" dirty="0" err="1" smtClean="0">
                <a:solidFill>
                  <a:srgbClr val="000066"/>
                </a:solidFill>
                <a:latin typeface="Tahoma" pitchFamily="34" charset="0"/>
              </a:rPr>
              <a:t>d</a:t>
            </a:r>
            <a:r>
              <a:rPr lang="en-US" altLang="zh-CN" sz="2200" b="0" dirty="0" err="1">
                <a:solidFill>
                  <a:srgbClr val="000066"/>
                </a:solidFill>
                <a:latin typeface="Tahoma" pitchFamily="34" charset="0"/>
              </a:rPr>
              <a:t>,%d,%d,%d</a:t>
            </a:r>
            <a:r>
              <a:rPr lang="en-US" altLang="zh-CN" sz="2200" b="0" dirty="0">
                <a:solidFill>
                  <a:srgbClr val="000066"/>
                </a:solidFill>
                <a:latin typeface="Tahoma" pitchFamily="34" charset="0"/>
              </a:rPr>
              <a:t>\n",</a:t>
            </a:r>
            <a:r>
              <a:rPr lang="en-US" altLang="zh-CN" sz="2200" b="0" dirty="0" err="1">
                <a:solidFill>
                  <a:srgbClr val="000066"/>
                </a:solidFill>
                <a:latin typeface="Tahoma" pitchFamily="34" charset="0"/>
              </a:rPr>
              <a:t>strlen</a:t>
            </a:r>
            <a:r>
              <a:rPr lang="en-US" altLang="zh-CN" sz="2200" b="0" dirty="0">
                <a:solidFill>
                  <a:srgbClr val="000066"/>
                </a:solidFill>
                <a:latin typeface="Tahoma" pitchFamily="34" charset="0"/>
              </a:rPr>
              <a:t>(s1),</a:t>
            </a:r>
            <a:r>
              <a:rPr lang="en-US" altLang="zh-CN" sz="2200" b="0" dirty="0" err="1">
                <a:solidFill>
                  <a:srgbClr val="000066"/>
                </a:solidFill>
                <a:latin typeface="Tahoma" pitchFamily="34" charset="0"/>
              </a:rPr>
              <a:t>strlen</a:t>
            </a:r>
            <a:r>
              <a:rPr lang="en-US" altLang="zh-CN" sz="2200" b="0" dirty="0">
                <a:solidFill>
                  <a:srgbClr val="000066"/>
                </a:solidFill>
                <a:latin typeface="Tahoma" pitchFamily="34" charset="0"/>
              </a:rPr>
              <a:t>(s2),</a:t>
            </a:r>
            <a:r>
              <a:rPr lang="en-US" altLang="zh-CN" sz="2200" b="0" dirty="0" err="1">
                <a:solidFill>
                  <a:srgbClr val="000066"/>
                </a:solidFill>
                <a:latin typeface="Tahoma" pitchFamily="34" charset="0"/>
              </a:rPr>
              <a:t>strlen</a:t>
            </a:r>
            <a:r>
              <a:rPr lang="en-US" altLang="zh-CN" sz="2200" b="0" dirty="0">
                <a:solidFill>
                  <a:srgbClr val="000066"/>
                </a:solidFill>
                <a:latin typeface="Tahoma" pitchFamily="34" charset="0"/>
              </a:rPr>
              <a:t>(s3),</a:t>
            </a:r>
            <a:r>
              <a:rPr lang="en-US" altLang="zh-CN" sz="2200" b="0" dirty="0" err="1">
                <a:solidFill>
                  <a:srgbClr val="000066"/>
                </a:solidFill>
                <a:latin typeface="Tahoma" pitchFamily="34" charset="0"/>
              </a:rPr>
              <a:t>strlen</a:t>
            </a:r>
            <a:r>
              <a:rPr lang="en-US" altLang="zh-CN" sz="2200" b="0" dirty="0">
                <a:solidFill>
                  <a:srgbClr val="000066"/>
                </a:solidFill>
                <a:latin typeface="Tahoma" pitchFamily="34" charset="0"/>
              </a:rPr>
              <a:t>(s4)); </a:t>
            </a:r>
            <a:endParaRPr lang="en-US" altLang="zh-CN" sz="2200" b="0" dirty="0" smtClean="0">
              <a:solidFill>
                <a:srgbClr val="000066"/>
              </a:solidFill>
              <a:latin typeface="Tahoma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200" b="0" dirty="0" smtClean="0">
                <a:solidFill>
                  <a:srgbClr val="FF0000"/>
                </a:solidFill>
                <a:latin typeface="Tahoma" pitchFamily="34" charset="0"/>
              </a:rPr>
              <a:t>// </a:t>
            </a:r>
            <a:r>
              <a:rPr lang="en-US" altLang="zh-CN" sz="2200" b="0" dirty="0">
                <a:solidFill>
                  <a:srgbClr val="FF0000"/>
                </a:solidFill>
                <a:latin typeface="Tahoma" pitchFamily="34" charset="0"/>
              </a:rPr>
              <a:t>1,3,1,5</a:t>
            </a:r>
            <a:endParaRPr lang="zh-CN" altLang="en-US" sz="2200" b="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6625" y="188775"/>
            <a:ext cx="291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dirty="0" err="1" smtClean="0">
                <a:solidFill>
                  <a:srgbClr val="000066"/>
                </a:solidFill>
                <a:latin typeface="Tahoma" pitchFamily="34" charset="0"/>
              </a:rPr>
              <a:t>strlen</a:t>
            </a:r>
            <a:r>
              <a:rPr lang="zh-CN" altLang="en-US" dirty="0" smtClean="0">
                <a:solidFill>
                  <a:srgbClr val="000066"/>
                </a:solidFill>
                <a:latin typeface="Tahoma" pitchFamily="34" charset="0"/>
              </a:rPr>
              <a:t>函数举例：</a:t>
            </a:r>
            <a:endParaRPr lang="zh-CN" altLang="en-US" dirty="0">
              <a:solidFill>
                <a:srgbClr val="000066"/>
              </a:solidFill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694" y="4077045"/>
            <a:ext cx="8857375" cy="23083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defTabSz="0">
              <a:spcBef>
                <a:spcPct val="30000"/>
              </a:spcBef>
              <a:buClrTx/>
              <a:buSzTx/>
              <a:buFont typeface="Arial" pitchFamily="34" charset="0"/>
              <a:buNone/>
              <a:defRPr/>
            </a:pPr>
            <a:r>
              <a:rPr lang="en-US" altLang="zh-CN" sz="2000" b="0" dirty="0">
                <a:solidFill>
                  <a:srgbClr val="000066"/>
                </a:solidFill>
                <a:latin typeface="Tahoma" pitchFamily="34" charset="0"/>
              </a:rPr>
              <a:t>\</a:t>
            </a:r>
            <a:r>
              <a:rPr lang="en-US" altLang="zh-CN" sz="2000" b="0" dirty="0" err="1">
                <a:solidFill>
                  <a:srgbClr val="000066"/>
                </a:solidFill>
                <a:latin typeface="Tahoma" pitchFamily="34" charset="0"/>
              </a:rPr>
              <a:t>ddd</a:t>
            </a:r>
            <a:r>
              <a:rPr lang="zh-CN" altLang="en-US" sz="2000" b="0" dirty="0">
                <a:solidFill>
                  <a:srgbClr val="000066"/>
                </a:solidFill>
                <a:latin typeface="Tahoma" pitchFamily="34" charset="0"/>
              </a:rPr>
              <a:t>，</a:t>
            </a:r>
            <a:r>
              <a:rPr lang="en-US" altLang="zh-CN" sz="2000" b="0" dirty="0">
                <a:solidFill>
                  <a:srgbClr val="000066"/>
                </a:solidFill>
              </a:rPr>
              <a:t>1</a:t>
            </a:r>
            <a:r>
              <a:rPr lang="zh-CN" altLang="en-US" sz="2000" b="0" dirty="0">
                <a:solidFill>
                  <a:srgbClr val="000066"/>
                </a:solidFill>
              </a:rPr>
              <a:t>到</a:t>
            </a:r>
            <a:r>
              <a:rPr lang="en-US" altLang="zh-CN" sz="2000" b="0" dirty="0">
                <a:solidFill>
                  <a:srgbClr val="000066"/>
                </a:solidFill>
              </a:rPr>
              <a:t>3</a:t>
            </a:r>
            <a:r>
              <a:rPr lang="zh-CN" altLang="en-US" sz="2000" b="0" dirty="0">
                <a:solidFill>
                  <a:srgbClr val="000066"/>
                </a:solidFill>
              </a:rPr>
              <a:t>位8进制数代表的字符（</a:t>
            </a:r>
            <a:r>
              <a:rPr lang="en-US" altLang="zh-CN" sz="2000" b="0" dirty="0">
                <a:solidFill>
                  <a:srgbClr val="000066"/>
                </a:solidFill>
              </a:rPr>
              <a:t>ACSII</a:t>
            </a:r>
            <a:r>
              <a:rPr lang="zh-CN" altLang="en-US" sz="2000" b="0" dirty="0">
                <a:solidFill>
                  <a:srgbClr val="000066"/>
                </a:solidFill>
              </a:rPr>
              <a:t>码</a:t>
            </a:r>
            <a:r>
              <a:rPr lang="zh-CN" altLang="en-US" sz="2000" b="0" dirty="0" smtClean="0">
                <a:solidFill>
                  <a:srgbClr val="000066"/>
                </a:solidFill>
              </a:rPr>
              <a:t>）</a:t>
            </a:r>
            <a:r>
              <a:rPr lang="zh-CN" altLang="en-US" sz="2000" b="0" dirty="0" smtClean="0">
                <a:solidFill>
                  <a:srgbClr val="000066"/>
                </a:solidFill>
                <a:latin typeface="Tahoma" pitchFamily="34" charset="0"/>
              </a:rPr>
              <a:t>，如果</a:t>
            </a:r>
            <a:r>
              <a:rPr lang="zh-CN" altLang="en-US" sz="2000" b="0" dirty="0">
                <a:solidFill>
                  <a:srgbClr val="000066"/>
                </a:solidFill>
                <a:latin typeface="Tahoma" pitchFamily="34" charset="0"/>
              </a:rPr>
              <a:t>第一个</a:t>
            </a:r>
            <a:r>
              <a:rPr lang="en-US" altLang="zh-CN" sz="2000" b="0" dirty="0">
                <a:solidFill>
                  <a:srgbClr val="000066"/>
                </a:solidFill>
                <a:latin typeface="Tahoma" pitchFamily="34" charset="0"/>
              </a:rPr>
              <a:t>d</a:t>
            </a:r>
            <a:r>
              <a:rPr lang="zh-CN" altLang="en-US" sz="2000" b="0" dirty="0">
                <a:solidFill>
                  <a:srgbClr val="000066"/>
                </a:solidFill>
                <a:latin typeface="Tahoma" pitchFamily="34" charset="0"/>
              </a:rPr>
              <a:t>是</a:t>
            </a:r>
            <a:r>
              <a:rPr lang="en-US" altLang="zh-CN" sz="2000" b="0" dirty="0">
                <a:solidFill>
                  <a:srgbClr val="000066"/>
                </a:solidFill>
                <a:latin typeface="Tahoma" pitchFamily="34" charset="0"/>
              </a:rPr>
              <a:t>0</a:t>
            </a:r>
            <a:r>
              <a:rPr lang="zh-CN" altLang="en-US" sz="2000" b="0" dirty="0">
                <a:solidFill>
                  <a:srgbClr val="000066"/>
                </a:solidFill>
                <a:latin typeface="Tahoma" pitchFamily="34" charset="0"/>
              </a:rPr>
              <a:t>，则</a:t>
            </a:r>
            <a:r>
              <a:rPr lang="en-US" altLang="zh-CN" sz="2000" b="0" dirty="0">
                <a:solidFill>
                  <a:srgbClr val="000066"/>
                </a:solidFill>
                <a:latin typeface="Tahoma" pitchFamily="34" charset="0"/>
              </a:rPr>
              <a:t>\0dd</a:t>
            </a:r>
            <a:r>
              <a:rPr lang="zh-CN" altLang="en-US" sz="2000" b="0" dirty="0">
                <a:solidFill>
                  <a:srgbClr val="000066"/>
                </a:solidFill>
                <a:latin typeface="Tahoma" pitchFamily="34" charset="0"/>
              </a:rPr>
              <a:t>与字符串结束标志’</a:t>
            </a:r>
            <a:r>
              <a:rPr lang="en-US" altLang="zh-CN" sz="2000" b="0" dirty="0">
                <a:solidFill>
                  <a:srgbClr val="000066"/>
                </a:solidFill>
                <a:latin typeface="Tahoma" pitchFamily="34" charset="0"/>
              </a:rPr>
              <a:t>\0’ </a:t>
            </a:r>
            <a:r>
              <a:rPr lang="zh-CN" altLang="en-US" sz="2000" b="0" dirty="0">
                <a:solidFill>
                  <a:srgbClr val="000066"/>
                </a:solidFill>
                <a:latin typeface="Tahoma" pitchFamily="34" charset="0"/>
              </a:rPr>
              <a:t>之间的关系如下</a:t>
            </a:r>
            <a:r>
              <a:rPr lang="zh-CN" altLang="en-US" sz="2000" b="0" dirty="0" smtClean="0">
                <a:solidFill>
                  <a:srgbClr val="000066"/>
                </a:solidFill>
                <a:latin typeface="Tahoma" pitchFamily="34" charset="0"/>
              </a:rPr>
              <a:t>：</a:t>
            </a:r>
            <a:r>
              <a:rPr lang="en-US" altLang="zh-CN" sz="2000" b="0" dirty="0" smtClean="0">
                <a:solidFill>
                  <a:srgbClr val="000066"/>
                </a:solidFill>
                <a:latin typeface="Tahoma" pitchFamily="34" charset="0"/>
              </a:rPr>
              <a:t>【0-7</a:t>
            </a:r>
            <a:r>
              <a:rPr lang="zh-CN" altLang="en-US" sz="2000" b="0" dirty="0" smtClean="0">
                <a:solidFill>
                  <a:srgbClr val="000066"/>
                </a:solidFill>
                <a:latin typeface="Tahoma" pitchFamily="34" charset="0"/>
              </a:rPr>
              <a:t>和</a:t>
            </a:r>
            <a:r>
              <a:rPr lang="en-US" altLang="zh-CN" sz="2000" b="0" dirty="0" smtClean="0">
                <a:solidFill>
                  <a:srgbClr val="000066"/>
                </a:solidFill>
                <a:latin typeface="Tahoma" pitchFamily="34" charset="0"/>
              </a:rPr>
              <a:t>!(0-7)</a:t>
            </a:r>
            <a:r>
              <a:rPr lang="zh-CN" altLang="en-US" sz="2000" b="0" dirty="0" smtClean="0">
                <a:solidFill>
                  <a:srgbClr val="000066"/>
                </a:solidFill>
                <a:latin typeface="Tahoma" pitchFamily="34" charset="0"/>
              </a:rPr>
              <a:t>八进制和非八进制数</a:t>
            </a:r>
            <a:r>
              <a:rPr lang="en-US" altLang="zh-CN" sz="2000" b="0" dirty="0" smtClean="0">
                <a:solidFill>
                  <a:srgbClr val="000066"/>
                </a:solidFill>
                <a:latin typeface="Tahoma" pitchFamily="34" charset="0"/>
              </a:rPr>
              <a:t>】</a:t>
            </a:r>
          </a:p>
          <a:p>
            <a:pPr defTabSz="0">
              <a:spcBef>
                <a:spcPct val="30000"/>
              </a:spcBef>
              <a:buClrTx/>
              <a:buSzTx/>
              <a:buFont typeface="Arial" pitchFamily="34" charset="0"/>
              <a:buNone/>
              <a:defRPr/>
            </a:pPr>
            <a:r>
              <a:rPr lang="en-US" altLang="zh-CN" sz="2000" b="0" dirty="0" smtClean="0">
                <a:solidFill>
                  <a:srgbClr val="000066"/>
                </a:solidFill>
                <a:latin typeface="Tahoma" pitchFamily="34" charset="0"/>
              </a:rPr>
              <a:t>\0     d           </a:t>
            </a:r>
            <a:r>
              <a:rPr lang="en-US" altLang="zh-CN" sz="2000" b="0" dirty="0" err="1" smtClean="0">
                <a:solidFill>
                  <a:srgbClr val="000066"/>
                </a:solidFill>
                <a:latin typeface="Tahoma" pitchFamily="34" charset="0"/>
              </a:rPr>
              <a:t>d</a:t>
            </a:r>
            <a:endParaRPr lang="en-US" altLang="zh-CN" sz="2000" b="0" dirty="0" smtClean="0">
              <a:solidFill>
                <a:srgbClr val="000066"/>
              </a:solidFill>
              <a:latin typeface="Tahoma" pitchFamily="34" charset="0"/>
            </a:endParaRPr>
          </a:p>
          <a:p>
            <a:pPr defTabSz="0">
              <a:spcBef>
                <a:spcPct val="30000"/>
              </a:spcBef>
              <a:buClrTx/>
              <a:buSzTx/>
              <a:buFont typeface="Arial" pitchFamily="34" charset="0"/>
              <a:buNone/>
              <a:defRPr/>
            </a:pPr>
            <a:r>
              <a:rPr lang="en-US" altLang="zh-CN" sz="2000" b="0" dirty="0" smtClean="0">
                <a:solidFill>
                  <a:srgbClr val="000066"/>
                </a:solidFill>
                <a:latin typeface="Tahoma" pitchFamily="34" charset="0"/>
              </a:rPr>
              <a:t>\0     0-7        0-7                 d*8</a:t>
            </a:r>
            <a:r>
              <a:rPr lang="en-US" altLang="zh-CN" sz="2000" b="0" baseline="30000" dirty="0" smtClean="0">
                <a:solidFill>
                  <a:srgbClr val="000066"/>
                </a:solidFill>
                <a:latin typeface="Tahoma" pitchFamily="34" charset="0"/>
              </a:rPr>
              <a:t>1</a:t>
            </a:r>
            <a:r>
              <a:rPr lang="en-US" altLang="zh-CN" sz="2000" b="0" dirty="0" smtClean="0">
                <a:solidFill>
                  <a:srgbClr val="000066"/>
                </a:solidFill>
                <a:latin typeface="Tahoma" pitchFamily="34" charset="0"/>
              </a:rPr>
              <a:t>+d</a:t>
            </a:r>
            <a:r>
              <a:rPr lang="zh-CN" altLang="en-US" sz="2000" b="0" dirty="0" smtClean="0">
                <a:solidFill>
                  <a:srgbClr val="000066"/>
                </a:solidFill>
                <a:latin typeface="Tahoma" pitchFamily="34" charset="0"/>
              </a:rPr>
              <a:t>*</a:t>
            </a:r>
            <a:r>
              <a:rPr lang="en-US" altLang="zh-CN" sz="2000" b="0" dirty="0" smtClean="0">
                <a:solidFill>
                  <a:srgbClr val="000066"/>
                </a:solidFill>
                <a:latin typeface="Tahoma" pitchFamily="34" charset="0"/>
              </a:rPr>
              <a:t>8</a:t>
            </a:r>
            <a:r>
              <a:rPr lang="en-US" altLang="zh-CN" sz="2000" b="0" baseline="30000" dirty="0" smtClean="0">
                <a:solidFill>
                  <a:srgbClr val="000066"/>
                </a:solidFill>
                <a:latin typeface="Tahoma" pitchFamily="34" charset="0"/>
              </a:rPr>
              <a:t>0</a:t>
            </a:r>
            <a:r>
              <a:rPr lang="en-US" altLang="zh-CN" sz="2000" b="0" dirty="0" smtClean="0">
                <a:solidFill>
                  <a:srgbClr val="000066"/>
                </a:solidFill>
                <a:latin typeface="Tahoma" pitchFamily="34" charset="0"/>
              </a:rPr>
              <a:t> </a:t>
            </a:r>
            <a:r>
              <a:rPr lang="zh-CN" altLang="en-US" sz="2000" b="0" dirty="0" smtClean="0">
                <a:solidFill>
                  <a:srgbClr val="000066"/>
                </a:solidFill>
                <a:latin typeface="Tahoma" pitchFamily="34" charset="0"/>
              </a:rPr>
              <a:t>字符</a:t>
            </a:r>
            <a:endParaRPr lang="en-US" altLang="zh-CN" sz="2000" b="0" dirty="0">
              <a:solidFill>
                <a:srgbClr val="000066"/>
              </a:solidFill>
              <a:latin typeface="Tahoma" pitchFamily="34" charset="0"/>
            </a:endParaRPr>
          </a:p>
          <a:p>
            <a:pPr defTabSz="0">
              <a:spcBef>
                <a:spcPct val="30000"/>
              </a:spcBef>
              <a:buClrTx/>
              <a:buSzTx/>
              <a:buFont typeface="Arial" pitchFamily="34" charset="0"/>
              <a:buNone/>
              <a:defRPr/>
            </a:pPr>
            <a:r>
              <a:rPr lang="en-US" altLang="zh-CN" sz="2000" b="0" dirty="0" smtClean="0">
                <a:solidFill>
                  <a:srgbClr val="000066"/>
                </a:solidFill>
                <a:latin typeface="Tahoma" pitchFamily="34" charset="0"/>
              </a:rPr>
              <a:t>\0     0-7       !(0-7)              d*8</a:t>
            </a:r>
            <a:r>
              <a:rPr lang="en-US" altLang="zh-CN" sz="2000" b="0" baseline="30000" dirty="0" smtClean="0">
                <a:solidFill>
                  <a:srgbClr val="000066"/>
                </a:solidFill>
                <a:latin typeface="Tahoma" pitchFamily="34" charset="0"/>
              </a:rPr>
              <a:t>0</a:t>
            </a:r>
            <a:r>
              <a:rPr lang="zh-CN" altLang="en-US" sz="2000" b="0" dirty="0" smtClean="0">
                <a:solidFill>
                  <a:srgbClr val="000066"/>
                </a:solidFill>
                <a:latin typeface="Tahoma" pitchFamily="34" charset="0"/>
              </a:rPr>
              <a:t>字符</a:t>
            </a:r>
            <a:r>
              <a:rPr lang="en-US" altLang="zh-CN" sz="2000" b="0" dirty="0" smtClean="0">
                <a:solidFill>
                  <a:srgbClr val="000066"/>
                </a:solidFill>
                <a:latin typeface="Tahoma" pitchFamily="34" charset="0"/>
              </a:rPr>
              <a:t> + !(0-7)</a:t>
            </a:r>
            <a:r>
              <a:rPr lang="zh-CN" altLang="en-US" sz="2000" b="0" dirty="0" smtClean="0">
                <a:solidFill>
                  <a:srgbClr val="000066"/>
                </a:solidFill>
                <a:latin typeface="Tahoma" pitchFamily="34" charset="0"/>
              </a:rPr>
              <a:t>字符</a:t>
            </a:r>
            <a:endParaRPr lang="en-US" altLang="zh-CN" sz="2000" b="0" dirty="0" smtClean="0">
              <a:solidFill>
                <a:srgbClr val="000066"/>
              </a:solidFill>
              <a:latin typeface="Tahoma" pitchFamily="34" charset="0"/>
            </a:endParaRPr>
          </a:p>
          <a:p>
            <a:pPr defTabSz="0">
              <a:spcBef>
                <a:spcPct val="30000"/>
              </a:spcBef>
              <a:buClrTx/>
              <a:buSzTx/>
              <a:buFont typeface="Arial" pitchFamily="34" charset="0"/>
              <a:buNone/>
              <a:defRPr/>
            </a:pPr>
            <a:r>
              <a:rPr lang="en-US" altLang="zh-CN" sz="2000" b="0" dirty="0" smtClean="0">
                <a:solidFill>
                  <a:srgbClr val="000066"/>
                </a:solidFill>
                <a:latin typeface="Tahoma" pitchFamily="34" charset="0"/>
              </a:rPr>
              <a:t>\0     !(0-7)    0-7</a:t>
            </a:r>
            <a:r>
              <a:rPr lang="zh-CN" altLang="en-US" sz="2000" b="0" dirty="0" smtClean="0">
                <a:solidFill>
                  <a:srgbClr val="000066"/>
                </a:solidFill>
                <a:latin typeface="Tahoma" pitchFamily="34" charset="0"/>
              </a:rPr>
              <a:t>或</a:t>
            </a:r>
            <a:r>
              <a:rPr lang="en-US" altLang="zh-CN" sz="2000" b="0" dirty="0" smtClean="0">
                <a:solidFill>
                  <a:srgbClr val="000066"/>
                </a:solidFill>
                <a:latin typeface="Tahoma" pitchFamily="34" charset="0"/>
              </a:rPr>
              <a:t>!(0-7)       ‘\0’ +</a:t>
            </a:r>
            <a:r>
              <a:rPr lang="zh-CN" altLang="en-US" sz="2000" b="0" dirty="0" smtClean="0">
                <a:solidFill>
                  <a:srgbClr val="000066"/>
                </a:solidFill>
                <a:latin typeface="Tahoma" pitchFamily="34" charset="0"/>
              </a:rPr>
              <a:t>字符，（此处的</a:t>
            </a:r>
            <a:r>
              <a:rPr lang="en-US" altLang="zh-CN" sz="2000" b="0" dirty="0" smtClean="0">
                <a:solidFill>
                  <a:srgbClr val="000066"/>
                </a:solidFill>
                <a:latin typeface="Tahoma" pitchFamily="34" charset="0"/>
              </a:rPr>
              <a:t>’\0’</a:t>
            </a:r>
            <a:r>
              <a:rPr lang="zh-CN" altLang="en-US" sz="2000" b="0" dirty="0" smtClean="0">
                <a:solidFill>
                  <a:srgbClr val="000066"/>
                </a:solidFill>
                <a:latin typeface="Tahoma" pitchFamily="34" charset="0"/>
              </a:rPr>
              <a:t>表示字符串结束</a:t>
            </a:r>
            <a:r>
              <a:rPr lang="en-US" altLang="zh-CN" sz="2000" b="0" dirty="0" smtClean="0">
                <a:solidFill>
                  <a:srgbClr val="000066"/>
                </a:solidFill>
                <a:latin typeface="Tahoma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9209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695" y="228600"/>
            <a:ext cx="871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 dirty="0">
                <a:solidFill>
                  <a:srgbClr val="40458C"/>
                </a:solidFill>
                <a:latin typeface="Tahoma" pitchFamily="34" charset="0"/>
              </a:rPr>
              <a:t>有返回值的</a:t>
            </a:r>
            <a:r>
              <a:rPr lang="zh-CN" altLang="en-US" b="0" dirty="0" smtClean="0">
                <a:solidFill>
                  <a:srgbClr val="40458C"/>
                </a:solidFill>
                <a:latin typeface="Tahoma" pitchFamily="34" charset="0"/>
              </a:rPr>
              <a:t>递归函数，</a:t>
            </a:r>
            <a:r>
              <a:rPr lang="zh-CN" altLang="en-US" b="0" dirty="0">
                <a:solidFill>
                  <a:srgbClr val="40458C"/>
                </a:solidFill>
                <a:latin typeface="Tahoma" pitchFamily="34" charset="0"/>
              </a:rPr>
              <a:t>函数内部调用自己时，不能忘记</a:t>
            </a:r>
            <a:r>
              <a:rPr lang="en-US" altLang="zh-CN" b="0" dirty="0">
                <a:solidFill>
                  <a:srgbClr val="FF0000"/>
                </a:solidFill>
                <a:latin typeface="Tahoma" pitchFamily="34" charset="0"/>
              </a:rPr>
              <a:t>return</a:t>
            </a:r>
            <a:r>
              <a:rPr lang="zh-CN" altLang="en-US" b="0" dirty="0">
                <a:solidFill>
                  <a:srgbClr val="40458C"/>
                </a:solidFill>
                <a:latin typeface="Tahoma" pitchFamily="34" charset="0"/>
              </a:rPr>
              <a:t>。</a:t>
            </a:r>
          </a:p>
        </p:txBody>
      </p:sp>
      <p:sp>
        <p:nvSpPr>
          <p:cNvPr id="19" name="Text Box 3"/>
          <p:cNvSpPr>
            <a:spLocks noChangeArrowheads="1"/>
          </p:cNvSpPr>
          <p:nvPr/>
        </p:nvSpPr>
        <p:spPr bwMode="auto">
          <a:xfrm>
            <a:off x="179695" y="883761"/>
            <a:ext cx="3672255" cy="13871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Times New Roman" pitchFamily="18" charset="0"/>
              </a:rPr>
              <a:t>long </a:t>
            </a:r>
            <a:r>
              <a:rPr lang="en-US" sz="2000" dirty="0" err="1">
                <a:solidFill>
                  <a:srgbClr val="FF0000"/>
                </a:solidFill>
                <a:sym typeface="Times New Roman" pitchFamily="18" charset="0"/>
              </a:rPr>
              <a:t>fac</a:t>
            </a:r>
            <a:r>
              <a:rPr lang="en-US" sz="2000" dirty="0">
                <a:solidFill>
                  <a:srgbClr val="FF0000"/>
                </a:solidFill>
                <a:sym typeface="Times New Roman" pitchFamily="18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sym typeface="Times New Roman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sym typeface="Times New Roman" pitchFamily="18" charset="0"/>
              </a:rPr>
              <a:t> n)</a:t>
            </a:r>
            <a:r>
              <a:rPr lang="zh-CN" altLang="en-US" sz="2000" dirty="0">
                <a:solidFill>
                  <a:srgbClr val="FF0000"/>
                </a:solidFill>
                <a:sym typeface="Times New Roman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FF0000"/>
                </a:solidFill>
                <a:sym typeface="Times New Roman" pitchFamily="18" charset="0"/>
              </a:rPr>
              <a:t/>
            </a:r>
            <a:br>
              <a:rPr lang="zh-CN" altLang="en-US" sz="2000" dirty="0">
                <a:solidFill>
                  <a:srgbClr val="FF0000"/>
                </a:solidFill>
                <a:sym typeface="Times New Roman" pitchFamily="18" charset="0"/>
              </a:rPr>
            </a:br>
            <a:r>
              <a:rPr lang="en-US" sz="2000" dirty="0">
                <a:solidFill>
                  <a:srgbClr val="FF0000"/>
                </a:solidFill>
                <a:sym typeface="Times New Roman" pitchFamily="18" charset="0"/>
              </a:rPr>
              <a:t>   if (n= = 0 || n= =1)  </a:t>
            </a:r>
            <a:r>
              <a:rPr lang="en-US" altLang="zh-CN" sz="2000" dirty="0">
                <a:solidFill>
                  <a:srgbClr val="FF0000"/>
                </a:solidFill>
                <a:sym typeface="Times New Roman" pitchFamily="18" charset="0"/>
              </a:rPr>
              <a:t>return </a:t>
            </a:r>
            <a:r>
              <a:rPr lang="en-US" sz="2000" dirty="0">
                <a:solidFill>
                  <a:srgbClr val="FF0000"/>
                </a:solidFill>
                <a:sym typeface="Times New Roman" pitchFamily="18" charset="0"/>
              </a:rPr>
              <a:t>1;</a:t>
            </a:r>
            <a:r>
              <a:rPr lang="zh-CN" altLang="en-US" sz="2000" dirty="0">
                <a:solidFill>
                  <a:srgbClr val="FF0000"/>
                </a:solidFill>
                <a:sym typeface="Times New Roman" pitchFamily="18" charset="0"/>
              </a:rPr>
              <a:t/>
            </a:r>
            <a:br>
              <a:rPr lang="zh-CN" altLang="en-US" sz="2000" dirty="0">
                <a:solidFill>
                  <a:srgbClr val="FF0000"/>
                </a:solidFill>
                <a:sym typeface="Times New Roman" pitchFamily="18" charset="0"/>
              </a:rPr>
            </a:br>
            <a:r>
              <a:rPr lang="en-US" sz="2000" dirty="0">
                <a:solidFill>
                  <a:srgbClr val="FF0000"/>
                </a:solidFill>
                <a:sym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sym typeface="Times New Roman" pitchFamily="18" charset="0"/>
              </a:rPr>
              <a:t>return </a:t>
            </a:r>
            <a:r>
              <a:rPr lang="en-US" sz="2000" dirty="0">
                <a:solidFill>
                  <a:srgbClr val="FF0000"/>
                </a:solidFill>
                <a:sym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sym typeface="Times New Roman" pitchFamily="18" charset="0"/>
              </a:rPr>
              <a:t>*</a:t>
            </a:r>
            <a:r>
              <a:rPr lang="en-US" sz="2000" dirty="0" err="1">
                <a:solidFill>
                  <a:srgbClr val="FF0000"/>
                </a:solidFill>
                <a:sym typeface="Times New Roman" pitchFamily="18" charset="0"/>
              </a:rPr>
              <a:t>fac</a:t>
            </a:r>
            <a:r>
              <a:rPr lang="en-US" sz="2000" dirty="0">
                <a:solidFill>
                  <a:srgbClr val="FF0000"/>
                </a:solidFill>
                <a:sym typeface="Times New Roman" pitchFamily="18" charset="0"/>
              </a:rPr>
              <a:t>(n –1);</a:t>
            </a:r>
          </a:p>
          <a:p>
            <a:r>
              <a:rPr lang="en-US" sz="2000" dirty="0">
                <a:solidFill>
                  <a:srgbClr val="FF0000"/>
                </a:solidFill>
                <a:sym typeface="Times New Roman" pitchFamily="18" charset="0"/>
              </a:rPr>
              <a:t>}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851950" y="883761"/>
            <a:ext cx="5039903" cy="2185214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// </a:t>
            </a:r>
            <a:r>
              <a:rPr lang="zh-CN" altLang="en-US" dirty="0"/>
              <a:t>递归调用的辗除法</a:t>
            </a:r>
            <a:r>
              <a:rPr lang="en-US" altLang="zh-CN" dirty="0"/>
              <a:t>,</a:t>
            </a:r>
            <a:r>
              <a:rPr lang="zh-CN" altLang="en-US" dirty="0"/>
              <a:t>求两个整数的最大公约数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gcd2(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a,int</a:t>
            </a:r>
            <a:r>
              <a:rPr lang="en-US" altLang="zh-CN" dirty="0"/>
              <a:t> b) {</a:t>
            </a:r>
          </a:p>
          <a:p>
            <a:r>
              <a:rPr lang="en-US" altLang="zh-CN" dirty="0"/>
              <a:t>      if (b==0) return a;</a:t>
            </a:r>
          </a:p>
          <a:p>
            <a:r>
              <a:rPr lang="en-US" altLang="zh-CN" dirty="0"/>
              <a:t>     else return gcd2(</a:t>
            </a:r>
            <a:r>
              <a:rPr lang="en-US" altLang="zh-CN" dirty="0" err="1"/>
              <a:t>b,a%b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685" y="3356995"/>
            <a:ext cx="5002343" cy="298543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strmp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const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char *str1,const char *str2)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if(*str1 &lt; *str2) return -1;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if(*str1 &gt; *str2) return 1;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 // *str1 == *str2 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tx1"/>
                </a:solidFill>
              </a:rPr>
              <a:t>if(*str1 == '\0') return 0;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</a:rPr>
              <a:t>return </a:t>
            </a:r>
            <a:r>
              <a:rPr lang="en-US" altLang="zh-CN" dirty="0" err="1">
                <a:solidFill>
                  <a:schemeClr val="tx1"/>
                </a:solidFill>
              </a:rPr>
              <a:t>strcmp</a:t>
            </a:r>
            <a:r>
              <a:rPr lang="en-US" altLang="zh-CN" dirty="0" smtClean="0">
                <a:solidFill>
                  <a:schemeClr val="tx1"/>
                </a:solidFill>
              </a:rPr>
              <a:t>(str1+1,str2+1</a:t>
            </a:r>
            <a:r>
              <a:rPr lang="en-US" altLang="zh-CN" dirty="0">
                <a:solidFill>
                  <a:schemeClr val="tx1"/>
                </a:solidFill>
              </a:rPr>
              <a:t>);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90535" y="3645015"/>
            <a:ext cx="4053465" cy="187743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// 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t=1-1/(2*2)-1/(3*3)-...-1/(</a:t>
            </a:r>
            <a:r>
              <a:rPr lang="en-US" altLang="zh-CN" sz="2000" dirty="0" smtClean="0">
                <a:solidFill>
                  <a:srgbClr val="FF0000"/>
                </a:solidFill>
              </a:rPr>
              <a:t>m*m)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double </a:t>
            </a:r>
            <a:r>
              <a:rPr lang="en-US" altLang="zh-CN" sz="2000" dirty="0">
                <a:solidFill>
                  <a:schemeClr val="tx1"/>
                </a:solidFill>
              </a:rPr>
              <a:t>ch7_9_1(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m</a:t>
            </a:r>
            <a:r>
              <a:rPr lang="en-US" altLang="zh-CN" sz="2000" dirty="0" smtClean="0">
                <a:solidFill>
                  <a:schemeClr val="tx1"/>
                </a:solidFill>
              </a:rPr>
              <a:t>)  {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   if(m==1) return 1.0;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return ch7_9_1(m-1)-1.0/(m*m); 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}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840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00" y="116770"/>
            <a:ext cx="864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000" b="0" dirty="0">
                <a:solidFill>
                  <a:srgbClr val="003399"/>
                </a:solidFill>
              </a:rPr>
              <a:t>ch8,p192, 7. </a:t>
            </a:r>
            <a:r>
              <a:rPr lang="zh-CN" altLang="en-US" sz="2000" b="0" dirty="0">
                <a:solidFill>
                  <a:srgbClr val="003399"/>
                </a:solidFill>
              </a:rPr>
              <a:t>编写程序，实现复制字符串的自定义版：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000" b="0" dirty="0">
                <a:solidFill>
                  <a:srgbClr val="003399"/>
                </a:solidFill>
              </a:rPr>
              <a:t> 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char </a:t>
            </a:r>
            <a:r>
              <a:rPr lang="en-US" altLang="zh-CN" sz="2000" b="0" dirty="0">
                <a:solidFill>
                  <a:srgbClr val="003399"/>
                </a:solidFill>
              </a:rPr>
              <a:t>*</a:t>
            </a:r>
            <a:r>
              <a:rPr lang="en-US" altLang="zh-CN" sz="2000" b="0" dirty="0" err="1">
                <a:solidFill>
                  <a:srgbClr val="003399"/>
                </a:solidFill>
              </a:rPr>
              <a:t>strcpy</a:t>
            </a:r>
            <a:r>
              <a:rPr lang="en-US" altLang="zh-CN" sz="2000" b="0" dirty="0">
                <a:solidFill>
                  <a:srgbClr val="003399"/>
                </a:solidFill>
              </a:rPr>
              <a:t>(char *</a:t>
            </a:r>
            <a:r>
              <a:rPr lang="en-US" altLang="zh-CN" sz="2000" b="0" dirty="0" err="1">
                <a:solidFill>
                  <a:srgbClr val="003399"/>
                </a:solidFill>
              </a:rPr>
              <a:t>dest,char</a:t>
            </a:r>
            <a:r>
              <a:rPr lang="en-US" altLang="zh-CN" sz="2000" b="0" dirty="0">
                <a:solidFill>
                  <a:srgbClr val="003399"/>
                </a:solidFill>
              </a:rPr>
              <a:t> *source);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000" b="0" dirty="0">
                <a:solidFill>
                  <a:srgbClr val="003399"/>
                </a:solidFill>
              </a:rPr>
              <a:t> 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// </a:t>
            </a:r>
            <a:r>
              <a:rPr lang="zh-CN" altLang="en-US" sz="2000" b="0" dirty="0">
                <a:solidFill>
                  <a:srgbClr val="003399"/>
                </a:solidFill>
              </a:rPr>
              <a:t>该函数返回</a:t>
            </a:r>
            <a:r>
              <a:rPr lang="en-US" altLang="zh-CN" sz="2000" b="0" dirty="0" err="1">
                <a:solidFill>
                  <a:srgbClr val="003399"/>
                </a:solidFill>
              </a:rPr>
              <a:t>dest</a:t>
            </a:r>
            <a:r>
              <a:rPr lang="zh-CN" altLang="en-US" sz="2000" b="0" dirty="0">
                <a:solidFill>
                  <a:srgbClr val="003399"/>
                </a:solidFill>
              </a:rPr>
              <a:t>的值，即</a:t>
            </a:r>
            <a:r>
              <a:rPr lang="en-US" altLang="zh-CN" sz="2000" b="0" dirty="0" err="1">
                <a:solidFill>
                  <a:srgbClr val="003399"/>
                </a:solidFill>
              </a:rPr>
              <a:t>dest</a:t>
            </a:r>
            <a:r>
              <a:rPr lang="zh-CN" altLang="en-US" sz="2000" b="0" dirty="0">
                <a:solidFill>
                  <a:srgbClr val="003399"/>
                </a:solidFill>
              </a:rPr>
              <a:t>字符串首地址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715" y="1124840"/>
            <a:ext cx="7632530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000" b="0" dirty="0">
                <a:solidFill>
                  <a:srgbClr val="003399"/>
                </a:solidFill>
              </a:rPr>
              <a:t>char* </a:t>
            </a:r>
            <a:r>
              <a:rPr lang="en-US" altLang="zh-CN" sz="2000" b="0" dirty="0" err="1" smtClean="0">
                <a:solidFill>
                  <a:srgbClr val="003399"/>
                </a:solidFill>
              </a:rPr>
              <a:t>strcpy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(char </a:t>
            </a:r>
            <a:r>
              <a:rPr lang="en-US" altLang="zh-CN" sz="2000" b="0" dirty="0">
                <a:solidFill>
                  <a:srgbClr val="003399"/>
                </a:solidFill>
              </a:rPr>
              <a:t>*</a:t>
            </a:r>
            <a:r>
              <a:rPr lang="en-US" altLang="zh-CN" sz="2000" b="0" dirty="0" err="1">
                <a:solidFill>
                  <a:srgbClr val="003399"/>
                </a:solidFill>
              </a:rPr>
              <a:t>dest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, </a:t>
            </a:r>
            <a:r>
              <a:rPr lang="en-US" altLang="zh-CN" sz="2000" b="0" dirty="0" err="1" smtClean="0">
                <a:solidFill>
                  <a:srgbClr val="003399"/>
                </a:solidFill>
              </a:rPr>
              <a:t>const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 </a:t>
            </a:r>
            <a:r>
              <a:rPr lang="en-US" altLang="zh-CN" sz="2000" b="0" dirty="0">
                <a:solidFill>
                  <a:srgbClr val="003399"/>
                </a:solidFill>
              </a:rPr>
              <a:t>char *source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) 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// 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返回指针的函数</a:t>
            </a:r>
            <a:endParaRPr lang="en-US" altLang="zh-CN" sz="2000" b="0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000" b="0" dirty="0" smtClean="0">
                <a:solidFill>
                  <a:srgbClr val="003399"/>
                </a:solidFill>
              </a:rPr>
              <a:t>{   </a:t>
            </a:r>
            <a:endParaRPr lang="en-US" altLang="zh-CN" sz="2000" b="0" dirty="0">
              <a:solidFill>
                <a:srgbClr val="003399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000" b="0" dirty="0">
                <a:solidFill>
                  <a:srgbClr val="003399"/>
                </a:solidFill>
              </a:rPr>
              <a:t>    char *d = </a:t>
            </a:r>
            <a:r>
              <a:rPr lang="en-US" altLang="zh-CN" sz="2000" b="0" dirty="0" err="1">
                <a:solidFill>
                  <a:srgbClr val="003399"/>
                </a:solidFill>
              </a:rPr>
              <a:t>dest</a:t>
            </a:r>
            <a:r>
              <a:rPr lang="en-US" altLang="zh-CN" sz="2000" b="0" dirty="0">
                <a:solidFill>
                  <a:srgbClr val="003399"/>
                </a:solidFill>
              </a:rPr>
              <a:t>;  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 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000" b="0" dirty="0">
                <a:solidFill>
                  <a:srgbClr val="003399"/>
                </a:solidFill>
              </a:rPr>
              <a:t>    while ((*d++ = *source++) != '\0') 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;</a:t>
            </a:r>
            <a:endParaRPr lang="en-US" altLang="zh-CN" sz="2000" b="0" dirty="0">
              <a:solidFill>
                <a:srgbClr val="003399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000" b="0" dirty="0">
                <a:solidFill>
                  <a:srgbClr val="003399"/>
                </a:solidFill>
              </a:rPr>
              <a:t>    return (</a:t>
            </a:r>
            <a:r>
              <a:rPr lang="en-US" altLang="zh-CN" sz="2000" b="0" dirty="0" err="1">
                <a:solidFill>
                  <a:srgbClr val="003399"/>
                </a:solidFill>
              </a:rPr>
              <a:t>dest</a:t>
            </a:r>
            <a:r>
              <a:rPr lang="en-US" altLang="zh-CN" sz="2000" b="0" dirty="0">
                <a:solidFill>
                  <a:srgbClr val="003399"/>
                </a:solidFill>
              </a:rPr>
              <a:t>);  </a:t>
            </a:r>
            <a:r>
              <a:rPr lang="en-US" altLang="zh-CN" sz="2000" b="0" dirty="0">
                <a:solidFill>
                  <a:srgbClr val="FF0000"/>
                </a:solidFill>
              </a:rPr>
              <a:t>// 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此时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d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指向</a:t>
            </a:r>
            <a:r>
              <a:rPr lang="zh-CN" altLang="en-US" sz="2000" b="0" dirty="0">
                <a:solidFill>
                  <a:srgbClr val="FF0000"/>
                </a:solidFill>
              </a:rPr>
              <a:t>最后一个字符</a:t>
            </a:r>
            <a:r>
              <a:rPr lang="en-US" altLang="zh-CN" sz="2000" b="0" dirty="0">
                <a:solidFill>
                  <a:srgbClr val="FF0000"/>
                </a:solidFill>
              </a:rPr>
              <a:t>'\0',</a:t>
            </a:r>
            <a:r>
              <a:rPr lang="zh-CN" altLang="en-US" sz="2000" b="0" dirty="0">
                <a:solidFill>
                  <a:srgbClr val="FF0000"/>
                </a:solidFill>
              </a:rPr>
              <a:t>因此，不能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返回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d.          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000" b="0" dirty="0">
                <a:solidFill>
                  <a:srgbClr val="003399"/>
                </a:solidFill>
              </a:rPr>
              <a:t>}</a:t>
            </a:r>
            <a:endParaRPr lang="zh-CN" altLang="en-US" sz="2000" b="0" dirty="0">
              <a:solidFill>
                <a:srgbClr val="0033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715" y="3068975"/>
            <a:ext cx="7632530" cy="13234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2"/>
                </a:solidFill>
              </a:defRPr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 dirty="0">
                <a:solidFill>
                  <a:srgbClr val="003399"/>
                </a:solidFill>
              </a:rPr>
              <a:t>调用</a:t>
            </a:r>
            <a:r>
              <a:rPr lang="zh-CN" altLang="en-US" b="0" dirty="0" smtClean="0">
                <a:solidFill>
                  <a:srgbClr val="003399"/>
                </a:solidFill>
              </a:rPr>
              <a:t>：</a:t>
            </a:r>
            <a:endParaRPr lang="en-US" altLang="zh-CN" b="0" dirty="0" smtClean="0">
              <a:solidFill>
                <a:srgbClr val="003399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 smtClean="0">
                <a:solidFill>
                  <a:srgbClr val="003399"/>
                </a:solidFill>
              </a:rPr>
              <a:t>char  d[20]</a:t>
            </a:r>
            <a:r>
              <a:rPr lang="zh-CN" altLang="en-US" b="0" dirty="0" smtClean="0">
                <a:solidFill>
                  <a:srgbClr val="003399"/>
                </a:solidFill>
              </a:rPr>
              <a:t>，</a:t>
            </a:r>
            <a:r>
              <a:rPr lang="en-US" altLang="zh-CN" b="0" dirty="0" smtClean="0">
                <a:solidFill>
                  <a:srgbClr val="003399"/>
                </a:solidFill>
              </a:rPr>
              <a:t>s[] = "</a:t>
            </a:r>
            <a:r>
              <a:rPr lang="en-US" altLang="zh-CN" b="0" dirty="0" err="1" smtClean="0">
                <a:solidFill>
                  <a:srgbClr val="003399"/>
                </a:solidFill>
              </a:rPr>
              <a:t>abcd</a:t>
            </a:r>
            <a:r>
              <a:rPr lang="en-US" altLang="zh-CN" b="0" dirty="0" smtClean="0">
                <a:solidFill>
                  <a:srgbClr val="003399"/>
                </a:solidFill>
              </a:rPr>
              <a:t>";   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 err="1">
                <a:solidFill>
                  <a:srgbClr val="003399"/>
                </a:solidFill>
              </a:rPr>
              <a:t>printf</a:t>
            </a:r>
            <a:r>
              <a:rPr lang="en-US" altLang="zh-CN" b="0" dirty="0">
                <a:solidFill>
                  <a:srgbClr val="003399"/>
                </a:solidFill>
              </a:rPr>
              <a:t>("copy %s to </a:t>
            </a:r>
            <a:r>
              <a:rPr lang="en-US" altLang="zh-CN" b="0" dirty="0" err="1">
                <a:solidFill>
                  <a:srgbClr val="003399"/>
                </a:solidFill>
              </a:rPr>
              <a:t>dest</a:t>
            </a:r>
            <a:r>
              <a:rPr lang="en-US" altLang="zh-CN" b="0" dirty="0">
                <a:solidFill>
                  <a:srgbClr val="003399"/>
                </a:solidFill>
              </a:rPr>
              <a:t>,%s\n",</a:t>
            </a:r>
            <a:r>
              <a:rPr lang="en-US" altLang="zh-CN" b="0" dirty="0" err="1" smtClean="0">
                <a:solidFill>
                  <a:srgbClr val="003399"/>
                </a:solidFill>
              </a:rPr>
              <a:t>s,strcpy</a:t>
            </a:r>
            <a:r>
              <a:rPr lang="en-US" altLang="zh-CN" b="0" dirty="0" smtClean="0">
                <a:solidFill>
                  <a:srgbClr val="003399"/>
                </a:solidFill>
              </a:rPr>
              <a:t>(</a:t>
            </a:r>
            <a:r>
              <a:rPr lang="en-US" altLang="zh-CN" b="0" dirty="0" err="1" smtClean="0">
                <a:solidFill>
                  <a:srgbClr val="003399"/>
                </a:solidFill>
              </a:rPr>
              <a:t>d,s</a:t>
            </a:r>
            <a:r>
              <a:rPr lang="en-US" altLang="zh-CN" b="0" dirty="0" smtClean="0">
                <a:solidFill>
                  <a:srgbClr val="003399"/>
                </a:solidFill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 err="1">
                <a:solidFill>
                  <a:srgbClr val="003399"/>
                </a:solidFill>
              </a:rPr>
              <a:t>printf</a:t>
            </a:r>
            <a:r>
              <a:rPr lang="en-US" altLang="zh-CN" b="0" dirty="0" smtClean="0">
                <a:solidFill>
                  <a:srgbClr val="003399"/>
                </a:solidFill>
              </a:rPr>
              <a:t>("%s\n",</a:t>
            </a:r>
            <a:r>
              <a:rPr lang="en-US" altLang="zh-CN" b="0" dirty="0" err="1" smtClean="0">
                <a:solidFill>
                  <a:srgbClr val="003399"/>
                </a:solidFill>
              </a:rPr>
              <a:t>strcpy</a:t>
            </a:r>
            <a:r>
              <a:rPr lang="en-US" altLang="zh-CN" b="0" dirty="0" smtClean="0">
                <a:solidFill>
                  <a:srgbClr val="003399"/>
                </a:solidFill>
              </a:rPr>
              <a:t>(d,</a:t>
            </a:r>
            <a:r>
              <a:rPr lang="en-US" altLang="zh-CN" b="0" dirty="0">
                <a:solidFill>
                  <a:srgbClr val="003399"/>
                </a:solidFill>
              </a:rPr>
              <a:t> </a:t>
            </a:r>
            <a:r>
              <a:rPr lang="en-US" altLang="zh-CN" b="0" dirty="0" smtClean="0">
                <a:solidFill>
                  <a:srgbClr val="003399"/>
                </a:solidFill>
              </a:rPr>
              <a:t>“12345"));</a:t>
            </a:r>
            <a:endParaRPr lang="en-US" altLang="zh-CN" b="0" dirty="0">
              <a:solidFill>
                <a:srgbClr val="0033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85" y="4540995"/>
            <a:ext cx="9036309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000" b="0" dirty="0" err="1" smtClean="0">
                <a:solidFill>
                  <a:srgbClr val="003399"/>
                </a:solidFill>
              </a:rPr>
              <a:t>const</a:t>
            </a:r>
            <a:r>
              <a:rPr lang="zh-CN" altLang="en-US" sz="2000" b="0" dirty="0" smtClean="0">
                <a:solidFill>
                  <a:srgbClr val="003399"/>
                </a:solidFill>
              </a:rPr>
              <a:t>：修饰参数的值不能修改，如果是指针变量，表示指向</a:t>
            </a:r>
            <a:r>
              <a:rPr lang="zh-CN" altLang="en-US" sz="2000" b="0" dirty="0">
                <a:solidFill>
                  <a:srgbClr val="003399"/>
                </a:solidFill>
              </a:rPr>
              <a:t>的内容不能</a:t>
            </a:r>
            <a:r>
              <a:rPr lang="zh-CN" altLang="en-US" sz="2000" b="0" dirty="0" smtClean="0">
                <a:solidFill>
                  <a:srgbClr val="003399"/>
                </a:solidFill>
              </a:rPr>
              <a:t>修改</a:t>
            </a:r>
            <a:r>
              <a:rPr lang="zh-CN" altLang="en-US" sz="2000" b="0" dirty="0" smtClean="0">
                <a:solidFill>
                  <a:srgbClr val="007A77"/>
                </a:solidFill>
              </a:rPr>
              <a:t>。</a:t>
            </a:r>
            <a:endParaRPr lang="en-US" altLang="zh-CN" sz="2000" b="0" dirty="0">
              <a:solidFill>
                <a:srgbClr val="0033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85" y="5013110"/>
            <a:ext cx="9036309" cy="16312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000" b="0" dirty="0">
                <a:solidFill>
                  <a:srgbClr val="003399"/>
                </a:solidFill>
              </a:rPr>
              <a:t>char* </a:t>
            </a:r>
            <a:r>
              <a:rPr lang="en-US" altLang="zh-CN" sz="2000" b="0" dirty="0" err="1" smtClean="0">
                <a:solidFill>
                  <a:srgbClr val="003399"/>
                </a:solidFill>
              </a:rPr>
              <a:t>strcpy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(char </a:t>
            </a:r>
            <a:r>
              <a:rPr lang="en-US" altLang="zh-CN" sz="2000" b="0" dirty="0">
                <a:solidFill>
                  <a:srgbClr val="003399"/>
                </a:solidFill>
              </a:rPr>
              <a:t>*</a:t>
            </a:r>
            <a:r>
              <a:rPr lang="en-US" altLang="zh-CN" sz="2000" b="0" dirty="0" err="1">
                <a:solidFill>
                  <a:srgbClr val="003399"/>
                </a:solidFill>
              </a:rPr>
              <a:t>dest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, </a:t>
            </a:r>
            <a:r>
              <a:rPr lang="en-US" altLang="zh-CN" sz="2000" b="0" dirty="0" err="1" smtClean="0">
                <a:solidFill>
                  <a:srgbClr val="003399"/>
                </a:solidFill>
              </a:rPr>
              <a:t>const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 </a:t>
            </a:r>
            <a:r>
              <a:rPr lang="en-US" altLang="zh-CN" sz="2000" b="0" dirty="0">
                <a:solidFill>
                  <a:srgbClr val="003399"/>
                </a:solidFill>
              </a:rPr>
              <a:t>char *source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)  {   </a:t>
            </a:r>
            <a:endParaRPr lang="en-US" altLang="zh-CN" sz="2000" b="0" dirty="0">
              <a:solidFill>
                <a:srgbClr val="003399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000" b="0" dirty="0">
                <a:solidFill>
                  <a:srgbClr val="003399"/>
                </a:solidFill>
              </a:rPr>
              <a:t>    char 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a[80];    ….   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000" b="0" dirty="0" smtClean="0">
                <a:solidFill>
                  <a:srgbClr val="003399"/>
                </a:solidFill>
              </a:rPr>
              <a:t>    return a;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// copy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局部变量的地址给函数的返回值，函数调用结束将消失。</a:t>
            </a:r>
            <a:r>
              <a:rPr lang="zh-CN" altLang="en-US" sz="2000" b="0" dirty="0">
                <a:solidFill>
                  <a:srgbClr val="FF0000"/>
                </a:solidFill>
              </a:rPr>
              <a:t>无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意义。</a:t>
            </a:r>
            <a:endParaRPr lang="en-US" altLang="zh-CN" sz="2000" b="0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000" b="0" dirty="0" smtClean="0">
                <a:solidFill>
                  <a:srgbClr val="003399"/>
                </a:solidFill>
              </a:rPr>
              <a:t>}</a:t>
            </a:r>
            <a:endParaRPr lang="zh-CN" altLang="en-US" sz="2000" b="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00" y="116770"/>
            <a:ext cx="864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000" b="0" dirty="0">
                <a:solidFill>
                  <a:srgbClr val="003399"/>
                </a:solidFill>
              </a:rPr>
              <a:t>ch8,p192, 7. </a:t>
            </a:r>
            <a:r>
              <a:rPr lang="zh-CN" altLang="en-US" sz="2000" b="0" dirty="0">
                <a:solidFill>
                  <a:srgbClr val="003399"/>
                </a:solidFill>
              </a:rPr>
              <a:t>编写程序，实现复制字符串的自定义版：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000" b="0" dirty="0">
                <a:solidFill>
                  <a:srgbClr val="003399"/>
                </a:solidFill>
              </a:rPr>
              <a:t> 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char </a:t>
            </a:r>
            <a:r>
              <a:rPr lang="en-US" altLang="zh-CN" sz="2000" b="0" dirty="0">
                <a:solidFill>
                  <a:srgbClr val="003399"/>
                </a:solidFill>
              </a:rPr>
              <a:t>*</a:t>
            </a:r>
            <a:r>
              <a:rPr lang="en-US" altLang="zh-CN" sz="2000" b="0" dirty="0" err="1">
                <a:solidFill>
                  <a:srgbClr val="003399"/>
                </a:solidFill>
              </a:rPr>
              <a:t>strcpy</a:t>
            </a:r>
            <a:r>
              <a:rPr lang="en-US" altLang="zh-CN" sz="2000" b="0" dirty="0">
                <a:solidFill>
                  <a:srgbClr val="003399"/>
                </a:solidFill>
              </a:rPr>
              <a:t>(char *</a:t>
            </a:r>
            <a:r>
              <a:rPr lang="en-US" altLang="zh-CN" sz="2000" b="0" dirty="0" err="1">
                <a:solidFill>
                  <a:srgbClr val="003399"/>
                </a:solidFill>
              </a:rPr>
              <a:t>dest,char</a:t>
            </a:r>
            <a:r>
              <a:rPr lang="en-US" altLang="zh-CN" sz="2000" b="0" dirty="0">
                <a:solidFill>
                  <a:srgbClr val="003399"/>
                </a:solidFill>
              </a:rPr>
              <a:t> *source);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000" b="0" dirty="0">
                <a:solidFill>
                  <a:srgbClr val="003399"/>
                </a:solidFill>
              </a:rPr>
              <a:t> 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// </a:t>
            </a:r>
            <a:r>
              <a:rPr lang="zh-CN" altLang="en-US" sz="2000" b="0" dirty="0">
                <a:solidFill>
                  <a:srgbClr val="003399"/>
                </a:solidFill>
              </a:rPr>
              <a:t>该函数返回</a:t>
            </a:r>
            <a:r>
              <a:rPr lang="en-US" altLang="zh-CN" sz="2000" b="0" dirty="0" err="1">
                <a:solidFill>
                  <a:srgbClr val="003399"/>
                </a:solidFill>
              </a:rPr>
              <a:t>dest</a:t>
            </a:r>
            <a:r>
              <a:rPr lang="zh-CN" altLang="en-US" sz="2000" b="0" dirty="0">
                <a:solidFill>
                  <a:srgbClr val="003399"/>
                </a:solidFill>
              </a:rPr>
              <a:t>的值，即</a:t>
            </a:r>
            <a:r>
              <a:rPr lang="en-US" altLang="zh-CN" sz="2000" b="0" dirty="0" err="1">
                <a:solidFill>
                  <a:srgbClr val="003399"/>
                </a:solidFill>
              </a:rPr>
              <a:t>dest</a:t>
            </a:r>
            <a:r>
              <a:rPr lang="zh-CN" altLang="en-US" sz="2000" b="0" dirty="0">
                <a:solidFill>
                  <a:srgbClr val="003399"/>
                </a:solidFill>
              </a:rPr>
              <a:t>字符串首地址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700" y="1312199"/>
            <a:ext cx="8640600" cy="501675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2"/>
                </a:solidFill>
              </a:defRPr>
            </a:lvl1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 smtClean="0">
                <a:solidFill>
                  <a:srgbClr val="FF0000"/>
                </a:solidFill>
              </a:rPr>
              <a:t>// </a:t>
            </a:r>
            <a:r>
              <a:rPr lang="zh-CN" altLang="en-US" b="0" dirty="0" smtClean="0">
                <a:solidFill>
                  <a:srgbClr val="FF0000"/>
                </a:solidFill>
              </a:rPr>
              <a:t>递归版，效率不一定高，利于对递归和静态变量加深理解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 smtClean="0">
                <a:solidFill>
                  <a:srgbClr val="003399"/>
                </a:solidFill>
              </a:rPr>
              <a:t>char</a:t>
            </a:r>
            <a:r>
              <a:rPr lang="en-US" altLang="zh-CN" b="0" dirty="0">
                <a:solidFill>
                  <a:srgbClr val="003399"/>
                </a:solidFill>
              </a:rPr>
              <a:t>* </a:t>
            </a:r>
            <a:r>
              <a:rPr lang="en-US" altLang="zh-CN" b="0" dirty="0" err="1" smtClean="0">
                <a:solidFill>
                  <a:srgbClr val="003399"/>
                </a:solidFill>
              </a:rPr>
              <a:t>strcpy</a:t>
            </a:r>
            <a:r>
              <a:rPr lang="en-US" altLang="zh-CN" b="0" dirty="0" smtClean="0">
                <a:solidFill>
                  <a:srgbClr val="003399"/>
                </a:solidFill>
              </a:rPr>
              <a:t>(char </a:t>
            </a:r>
            <a:r>
              <a:rPr lang="en-US" altLang="zh-CN" b="0" dirty="0">
                <a:solidFill>
                  <a:srgbClr val="003399"/>
                </a:solidFill>
              </a:rPr>
              <a:t>*</a:t>
            </a:r>
            <a:r>
              <a:rPr lang="en-US" altLang="zh-CN" b="0" dirty="0" err="1">
                <a:solidFill>
                  <a:srgbClr val="003399"/>
                </a:solidFill>
              </a:rPr>
              <a:t>dest,const</a:t>
            </a:r>
            <a:r>
              <a:rPr lang="en-US" altLang="zh-CN" b="0" dirty="0">
                <a:solidFill>
                  <a:srgbClr val="003399"/>
                </a:solidFill>
              </a:rPr>
              <a:t> char *source)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>
                <a:solidFill>
                  <a:srgbClr val="003399"/>
                </a:solidFill>
              </a:rPr>
              <a:t>{   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>
                <a:solidFill>
                  <a:srgbClr val="003399"/>
                </a:solidFill>
              </a:rPr>
              <a:t>    static char *</a:t>
            </a:r>
            <a:r>
              <a:rPr lang="en-US" altLang="zh-CN" b="0" dirty="0" err="1">
                <a:solidFill>
                  <a:srgbClr val="003399"/>
                </a:solidFill>
              </a:rPr>
              <a:t>first_dest</a:t>
            </a:r>
            <a:r>
              <a:rPr lang="en-US" altLang="zh-CN" b="0" dirty="0">
                <a:solidFill>
                  <a:srgbClr val="003399"/>
                </a:solidFill>
              </a:rPr>
              <a:t> = 0;   </a:t>
            </a:r>
            <a:r>
              <a:rPr lang="en-US" altLang="zh-CN" b="0" dirty="0">
                <a:solidFill>
                  <a:srgbClr val="FF0000"/>
                </a:solidFill>
              </a:rPr>
              <a:t>// </a:t>
            </a:r>
            <a:r>
              <a:rPr lang="zh-CN" altLang="en-US" b="0" dirty="0">
                <a:solidFill>
                  <a:srgbClr val="FF0000"/>
                </a:solidFill>
              </a:rPr>
              <a:t>静态变量，仅第一次函数调用时被初始化。 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 dirty="0">
                <a:solidFill>
                  <a:srgbClr val="003399"/>
                </a:solidFill>
              </a:rPr>
              <a:t>    </a:t>
            </a:r>
            <a:r>
              <a:rPr lang="en-US" altLang="zh-CN" b="0" dirty="0">
                <a:solidFill>
                  <a:srgbClr val="003399"/>
                </a:solidFill>
              </a:rPr>
              <a:t>if(</a:t>
            </a:r>
            <a:r>
              <a:rPr lang="en-US" altLang="zh-CN" b="0" dirty="0" err="1">
                <a:solidFill>
                  <a:srgbClr val="003399"/>
                </a:solidFill>
              </a:rPr>
              <a:t>first_dest</a:t>
            </a:r>
            <a:r>
              <a:rPr lang="en-US" altLang="zh-CN" b="0" dirty="0">
                <a:solidFill>
                  <a:srgbClr val="003399"/>
                </a:solidFill>
              </a:rPr>
              <a:t> == 0)  </a:t>
            </a:r>
            <a:r>
              <a:rPr lang="en-US" altLang="zh-CN" b="0" dirty="0" err="1" smtClean="0">
                <a:solidFill>
                  <a:srgbClr val="003399"/>
                </a:solidFill>
              </a:rPr>
              <a:t>first_dest</a:t>
            </a:r>
            <a:r>
              <a:rPr lang="en-US" altLang="zh-CN" b="0" dirty="0" smtClean="0">
                <a:solidFill>
                  <a:srgbClr val="003399"/>
                </a:solidFill>
              </a:rPr>
              <a:t> </a:t>
            </a:r>
            <a:r>
              <a:rPr lang="en-US" altLang="zh-CN" b="0" dirty="0">
                <a:solidFill>
                  <a:srgbClr val="003399"/>
                </a:solidFill>
              </a:rPr>
              <a:t>= </a:t>
            </a:r>
            <a:r>
              <a:rPr lang="en-US" altLang="zh-CN" b="0" dirty="0" err="1">
                <a:solidFill>
                  <a:srgbClr val="003399"/>
                </a:solidFill>
              </a:rPr>
              <a:t>dest</a:t>
            </a:r>
            <a:r>
              <a:rPr lang="en-US" altLang="zh-CN" b="0" dirty="0">
                <a:solidFill>
                  <a:srgbClr val="003399"/>
                </a:solidFill>
              </a:rPr>
              <a:t>;  </a:t>
            </a:r>
            <a:r>
              <a:rPr lang="en-US" altLang="zh-CN" b="0" dirty="0">
                <a:solidFill>
                  <a:srgbClr val="FF0000"/>
                </a:solidFill>
              </a:rPr>
              <a:t>// </a:t>
            </a:r>
            <a:r>
              <a:rPr lang="zh-CN" altLang="en-US" b="0" dirty="0">
                <a:solidFill>
                  <a:srgbClr val="FF0000"/>
                </a:solidFill>
              </a:rPr>
              <a:t>如果是第一次非递归调用，记住</a:t>
            </a:r>
            <a:r>
              <a:rPr lang="en-US" altLang="zh-CN" b="0" dirty="0" err="1">
                <a:solidFill>
                  <a:srgbClr val="FF0000"/>
                </a:solidFill>
              </a:rPr>
              <a:t>first_dest</a:t>
            </a:r>
            <a:r>
              <a:rPr lang="zh-CN" altLang="en-US" b="0" dirty="0">
                <a:solidFill>
                  <a:srgbClr val="FF0000"/>
                </a:solidFill>
              </a:rPr>
              <a:t>指向</a:t>
            </a:r>
            <a:r>
              <a:rPr lang="en-US" altLang="zh-CN" b="0" dirty="0" err="1">
                <a:solidFill>
                  <a:srgbClr val="FF0000"/>
                </a:solidFill>
              </a:rPr>
              <a:t>dest</a:t>
            </a:r>
            <a:r>
              <a:rPr lang="zh-CN" altLang="en-US" b="0" dirty="0">
                <a:solidFill>
                  <a:srgbClr val="FF0000"/>
                </a:solidFill>
              </a:rPr>
              <a:t>的首地址（指向首字符） 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 dirty="0">
                <a:solidFill>
                  <a:srgbClr val="003399"/>
                </a:solidFill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 dirty="0">
                <a:solidFill>
                  <a:srgbClr val="003399"/>
                </a:solidFill>
              </a:rPr>
              <a:t>    *</a:t>
            </a:r>
            <a:r>
              <a:rPr lang="en-US" altLang="zh-CN" b="0" dirty="0" err="1">
                <a:solidFill>
                  <a:srgbClr val="003399"/>
                </a:solidFill>
              </a:rPr>
              <a:t>dest</a:t>
            </a:r>
            <a:r>
              <a:rPr lang="en-US" altLang="zh-CN" b="0" dirty="0">
                <a:solidFill>
                  <a:srgbClr val="003399"/>
                </a:solidFill>
              </a:rPr>
              <a:t> = *source;  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>
                <a:solidFill>
                  <a:srgbClr val="003399"/>
                </a:solidFill>
              </a:rPr>
              <a:t>    if(*source == '\0') { 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>
                <a:solidFill>
                  <a:srgbClr val="003399"/>
                </a:solidFill>
              </a:rPr>
              <a:t>      char *d = </a:t>
            </a:r>
            <a:r>
              <a:rPr lang="en-US" altLang="zh-CN" b="0" dirty="0" err="1">
                <a:solidFill>
                  <a:srgbClr val="003399"/>
                </a:solidFill>
              </a:rPr>
              <a:t>first_dest</a:t>
            </a:r>
            <a:r>
              <a:rPr lang="en-US" altLang="zh-CN" b="0" dirty="0">
                <a:solidFill>
                  <a:srgbClr val="003399"/>
                </a:solidFill>
              </a:rPr>
              <a:t>;  </a:t>
            </a:r>
            <a:r>
              <a:rPr lang="en-US" altLang="zh-CN" b="0" dirty="0" err="1">
                <a:solidFill>
                  <a:srgbClr val="003399"/>
                </a:solidFill>
              </a:rPr>
              <a:t>first_dest</a:t>
            </a:r>
            <a:r>
              <a:rPr lang="en-US" altLang="zh-CN" b="0" dirty="0">
                <a:solidFill>
                  <a:srgbClr val="003399"/>
                </a:solidFill>
              </a:rPr>
              <a:t> = 0; </a:t>
            </a:r>
            <a:r>
              <a:rPr lang="en-US" altLang="zh-CN" b="0" dirty="0">
                <a:solidFill>
                  <a:srgbClr val="FF0000"/>
                </a:solidFill>
              </a:rPr>
              <a:t>// </a:t>
            </a:r>
            <a:r>
              <a:rPr lang="zh-CN" altLang="en-US" b="0" dirty="0">
                <a:solidFill>
                  <a:srgbClr val="FF0000"/>
                </a:solidFill>
              </a:rPr>
              <a:t>重置</a:t>
            </a:r>
            <a:r>
              <a:rPr lang="en-US" altLang="zh-CN" b="0" dirty="0" err="1">
                <a:solidFill>
                  <a:srgbClr val="FF0000"/>
                </a:solidFill>
              </a:rPr>
              <a:t>first_dest</a:t>
            </a:r>
            <a:r>
              <a:rPr lang="zh-CN" altLang="en-US" b="0" dirty="0">
                <a:solidFill>
                  <a:srgbClr val="FF0000"/>
                </a:solidFill>
              </a:rPr>
              <a:t>，供下一次本函数的非递归调用 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 dirty="0">
                <a:solidFill>
                  <a:srgbClr val="003399"/>
                </a:solidFill>
              </a:rPr>
              <a:t>      </a:t>
            </a:r>
            <a:r>
              <a:rPr lang="en-US" altLang="zh-CN" b="0" dirty="0">
                <a:solidFill>
                  <a:srgbClr val="003399"/>
                </a:solidFill>
              </a:rPr>
              <a:t>return d; </a:t>
            </a:r>
            <a:r>
              <a:rPr lang="en-US" altLang="zh-CN" b="0" dirty="0">
                <a:solidFill>
                  <a:srgbClr val="FF0000"/>
                </a:solidFill>
              </a:rPr>
              <a:t>// </a:t>
            </a:r>
            <a:r>
              <a:rPr lang="zh-CN" altLang="en-US" b="0" dirty="0">
                <a:solidFill>
                  <a:srgbClr val="FF0000"/>
                </a:solidFill>
              </a:rPr>
              <a:t>返回</a:t>
            </a:r>
            <a:r>
              <a:rPr lang="en-US" altLang="zh-CN" b="0" dirty="0" err="1">
                <a:solidFill>
                  <a:srgbClr val="FF0000"/>
                </a:solidFill>
              </a:rPr>
              <a:t>dest</a:t>
            </a:r>
            <a:r>
              <a:rPr lang="zh-CN" altLang="en-US" b="0" dirty="0">
                <a:solidFill>
                  <a:srgbClr val="FF0000"/>
                </a:solidFill>
              </a:rPr>
              <a:t>最初的首地址 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 dirty="0">
                <a:solidFill>
                  <a:srgbClr val="FF0000"/>
                </a:solidFill>
              </a:rPr>
              <a:t>    </a:t>
            </a:r>
            <a:r>
              <a:rPr lang="en-US" altLang="zh-CN" b="0" dirty="0">
                <a:solidFill>
                  <a:srgbClr val="FF0000"/>
                </a:solidFill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>
                <a:solidFill>
                  <a:srgbClr val="003399"/>
                </a:solidFill>
              </a:rPr>
              <a:t>    return </a:t>
            </a:r>
            <a:r>
              <a:rPr lang="en-US" altLang="zh-CN" b="0" dirty="0" err="1">
                <a:solidFill>
                  <a:srgbClr val="003399"/>
                </a:solidFill>
              </a:rPr>
              <a:t>strcpy</a:t>
            </a:r>
            <a:r>
              <a:rPr lang="en-US" altLang="zh-CN" b="0" dirty="0" smtClean="0">
                <a:solidFill>
                  <a:srgbClr val="003399"/>
                </a:solidFill>
              </a:rPr>
              <a:t>(dest+1,source+1</a:t>
            </a:r>
            <a:r>
              <a:rPr lang="en-US" altLang="zh-CN" b="0" dirty="0">
                <a:solidFill>
                  <a:srgbClr val="003399"/>
                </a:solidFill>
              </a:rPr>
              <a:t>); </a:t>
            </a:r>
            <a:r>
              <a:rPr lang="en-US" altLang="zh-CN" b="0" dirty="0">
                <a:solidFill>
                  <a:srgbClr val="FF0000"/>
                </a:solidFill>
              </a:rPr>
              <a:t>// </a:t>
            </a:r>
            <a:r>
              <a:rPr lang="zh-CN" altLang="en-US" b="0" dirty="0">
                <a:solidFill>
                  <a:srgbClr val="FF0000"/>
                </a:solidFill>
              </a:rPr>
              <a:t>注意有</a:t>
            </a:r>
            <a:r>
              <a:rPr lang="en-US" altLang="zh-CN" b="0" dirty="0">
                <a:solidFill>
                  <a:srgbClr val="FF0000"/>
                </a:solidFill>
              </a:rPr>
              <a:t>return</a:t>
            </a:r>
            <a:r>
              <a:rPr lang="zh-CN" altLang="en-US" b="0" dirty="0">
                <a:solidFill>
                  <a:srgbClr val="FF0000"/>
                </a:solidFill>
              </a:rPr>
              <a:t>的递归函数，调用自己时不能没有</a:t>
            </a:r>
            <a:r>
              <a:rPr lang="en-US" altLang="zh-CN" b="0" dirty="0">
                <a:solidFill>
                  <a:srgbClr val="FF0000"/>
                </a:solidFill>
              </a:rPr>
              <a:t>return 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>
                <a:solidFill>
                  <a:srgbClr val="003399"/>
                </a:solidFill>
              </a:rPr>
              <a:t>}</a:t>
            </a:r>
            <a:endParaRPr lang="zh-CN" altLang="en-US" b="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2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8" name="Text Box 4"/>
          <p:cNvSpPr txBox="1">
            <a:spLocks noChangeArrowheads="1"/>
          </p:cNvSpPr>
          <p:nvPr/>
        </p:nvSpPr>
        <p:spPr bwMode="auto">
          <a:xfrm>
            <a:off x="251700" y="260780"/>
            <a:ext cx="842398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dirty="0" smtClean="0">
                <a:solidFill>
                  <a:srgbClr val="007A77"/>
                </a:solidFill>
              </a:rPr>
              <a:t>指针</a:t>
            </a:r>
            <a:r>
              <a:rPr lang="zh-CN" altLang="en-US" dirty="0">
                <a:solidFill>
                  <a:srgbClr val="007A77"/>
                </a:solidFill>
              </a:rPr>
              <a:t>数组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 dirty="0">
                <a:solidFill>
                  <a:srgbClr val="007A77"/>
                </a:solidFill>
              </a:rPr>
              <a:t>    　</a:t>
            </a:r>
            <a:r>
              <a:rPr lang="zh-CN" altLang="en-US" b="0" dirty="0" smtClean="0">
                <a:solidFill>
                  <a:srgbClr val="007A77"/>
                </a:solidFill>
              </a:rPr>
              <a:t>指针</a:t>
            </a:r>
            <a:r>
              <a:rPr lang="zh-CN" altLang="en-US" b="0" dirty="0">
                <a:solidFill>
                  <a:srgbClr val="007A77"/>
                </a:solidFill>
              </a:rPr>
              <a:t>数组说明的形式为</a:t>
            </a:r>
            <a:r>
              <a:rPr lang="en-US" altLang="zh-CN" b="0" dirty="0">
                <a:solidFill>
                  <a:srgbClr val="007A77"/>
                </a:solidFill>
              </a:rPr>
              <a:t>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>
                <a:solidFill>
                  <a:srgbClr val="007A77"/>
                </a:solidFill>
              </a:rPr>
              <a:t>    </a:t>
            </a:r>
            <a:r>
              <a:rPr lang="zh-CN" altLang="en-US" b="0" dirty="0">
                <a:solidFill>
                  <a:srgbClr val="007A77"/>
                </a:solidFill>
              </a:rPr>
              <a:t>　</a:t>
            </a:r>
            <a:r>
              <a:rPr lang="zh-CN" altLang="en-US" b="0" dirty="0">
                <a:solidFill>
                  <a:srgbClr val="FF0000"/>
                </a:solidFill>
              </a:rPr>
              <a:t>类型名 *数组名［常量</a:t>
            </a:r>
            <a:r>
              <a:rPr lang="zh-CN" altLang="en-US" b="0" dirty="0" smtClean="0">
                <a:solidFill>
                  <a:srgbClr val="FF0000"/>
                </a:solidFill>
              </a:rPr>
              <a:t>表达式</a:t>
            </a:r>
            <a:r>
              <a:rPr lang="en-US" altLang="zh-CN" b="0" dirty="0" smtClean="0">
                <a:solidFill>
                  <a:srgbClr val="FF0000"/>
                </a:solidFill>
              </a:rPr>
              <a:t>];</a:t>
            </a:r>
            <a:r>
              <a:rPr lang="zh-CN" altLang="en-US" b="0" dirty="0" smtClean="0">
                <a:solidFill>
                  <a:srgbClr val="FF0000"/>
                </a:solidFill>
              </a:rPr>
              <a:t> </a:t>
            </a:r>
            <a:endParaRPr lang="zh-CN" altLang="en-US" b="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 dirty="0" smtClean="0">
                <a:solidFill>
                  <a:srgbClr val="007A77"/>
                </a:solidFill>
              </a:rPr>
              <a:t>例如：</a:t>
            </a:r>
            <a:r>
              <a:rPr lang="en-US" altLang="zh-CN" b="0" dirty="0" err="1" smtClean="0">
                <a:solidFill>
                  <a:srgbClr val="FF0000"/>
                </a:solidFill>
              </a:rPr>
              <a:t>int</a:t>
            </a:r>
            <a:r>
              <a:rPr lang="en-US" altLang="zh-CN" b="0" dirty="0" smtClean="0">
                <a:solidFill>
                  <a:srgbClr val="FF0000"/>
                </a:solidFill>
              </a:rPr>
              <a:t>  </a:t>
            </a:r>
            <a:r>
              <a:rPr lang="en-US" altLang="zh-CN" b="0" dirty="0">
                <a:solidFill>
                  <a:srgbClr val="FF0000"/>
                </a:solidFill>
              </a:rPr>
              <a:t>*</a:t>
            </a:r>
            <a:r>
              <a:rPr lang="en-US" altLang="zh-CN" b="0" dirty="0" err="1" smtClean="0">
                <a:solidFill>
                  <a:srgbClr val="FF0000"/>
                </a:solidFill>
              </a:rPr>
              <a:t>ps</a:t>
            </a:r>
            <a:r>
              <a:rPr lang="en-US" altLang="zh-CN" b="0" dirty="0" smtClean="0">
                <a:solidFill>
                  <a:srgbClr val="FF0000"/>
                </a:solidFill>
              </a:rPr>
              <a:t>[10];    </a:t>
            </a:r>
            <a:endParaRPr lang="zh-CN" altLang="en-US" b="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 dirty="0">
                <a:solidFill>
                  <a:srgbClr val="007A77"/>
                </a:solidFill>
              </a:rPr>
              <a:t>说明：</a:t>
            </a:r>
            <a:r>
              <a:rPr lang="en-US" altLang="zh-CN" b="0" dirty="0" err="1">
                <a:solidFill>
                  <a:srgbClr val="007A77"/>
                </a:solidFill>
              </a:rPr>
              <a:t>ps</a:t>
            </a:r>
            <a:r>
              <a:rPr lang="zh-CN" altLang="en-US" b="0" dirty="0">
                <a:solidFill>
                  <a:srgbClr val="007A77"/>
                </a:solidFill>
              </a:rPr>
              <a:t>是含有</a:t>
            </a:r>
            <a:r>
              <a:rPr lang="en-US" altLang="zh-CN" b="0" dirty="0">
                <a:solidFill>
                  <a:srgbClr val="007A77"/>
                </a:solidFill>
              </a:rPr>
              <a:t>10</a:t>
            </a:r>
            <a:r>
              <a:rPr lang="zh-CN" altLang="en-US" b="0" dirty="0">
                <a:solidFill>
                  <a:srgbClr val="007A77"/>
                </a:solidFill>
              </a:rPr>
              <a:t>个元素的指针数组，每个元素是一个指向</a:t>
            </a:r>
            <a:r>
              <a:rPr lang="en-US" altLang="zh-CN" b="0" dirty="0" err="1" smtClean="0">
                <a:solidFill>
                  <a:srgbClr val="007A77"/>
                </a:solidFill>
              </a:rPr>
              <a:t>int</a:t>
            </a:r>
            <a:r>
              <a:rPr lang="zh-CN" altLang="en-US" b="0" dirty="0" smtClean="0">
                <a:solidFill>
                  <a:srgbClr val="007A77"/>
                </a:solidFill>
              </a:rPr>
              <a:t>的</a:t>
            </a:r>
            <a:r>
              <a:rPr lang="zh-CN" altLang="en-US" b="0" dirty="0">
                <a:solidFill>
                  <a:srgbClr val="007A77"/>
                </a:solidFill>
              </a:rPr>
              <a:t>指针。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710" y="3861030"/>
            <a:ext cx="8064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 dirty="0">
                <a:solidFill>
                  <a:srgbClr val="007A77"/>
                </a:solidFill>
              </a:rPr>
              <a:t>注意：</a:t>
            </a:r>
            <a:r>
              <a:rPr lang="en-US" altLang="zh-CN" b="0" dirty="0" err="1">
                <a:solidFill>
                  <a:srgbClr val="007A77"/>
                </a:solidFill>
              </a:rPr>
              <a:t>int</a:t>
            </a:r>
            <a:r>
              <a:rPr lang="en-US" altLang="zh-CN" b="0" dirty="0">
                <a:solidFill>
                  <a:srgbClr val="007A77"/>
                </a:solidFill>
              </a:rPr>
              <a:t>  *</a:t>
            </a:r>
            <a:r>
              <a:rPr lang="en-US" altLang="zh-CN" b="0" dirty="0" err="1">
                <a:solidFill>
                  <a:srgbClr val="007A77"/>
                </a:solidFill>
              </a:rPr>
              <a:t>ps</a:t>
            </a:r>
            <a:r>
              <a:rPr lang="zh-CN" altLang="en-US" b="0" dirty="0">
                <a:solidFill>
                  <a:srgbClr val="007A77"/>
                </a:solidFill>
              </a:rPr>
              <a:t>［</a:t>
            </a:r>
            <a:r>
              <a:rPr lang="en-US" altLang="zh-CN" b="0" dirty="0">
                <a:solidFill>
                  <a:srgbClr val="007A77"/>
                </a:solidFill>
              </a:rPr>
              <a:t>10</a:t>
            </a:r>
            <a:r>
              <a:rPr lang="zh-CN" altLang="en-US" b="0" dirty="0">
                <a:solidFill>
                  <a:srgbClr val="007A77"/>
                </a:solidFill>
              </a:rPr>
              <a:t>］不同于 </a:t>
            </a:r>
            <a:r>
              <a:rPr lang="en-US" altLang="zh-CN" b="0" dirty="0" err="1">
                <a:solidFill>
                  <a:srgbClr val="007A77"/>
                </a:solidFill>
              </a:rPr>
              <a:t>int</a:t>
            </a:r>
            <a:r>
              <a:rPr lang="en-US" altLang="zh-CN" b="0" dirty="0">
                <a:solidFill>
                  <a:srgbClr val="007A77"/>
                </a:solidFill>
              </a:rPr>
              <a:t> (*</a:t>
            </a:r>
            <a:r>
              <a:rPr lang="en-US" altLang="zh-CN" b="0" dirty="0" err="1">
                <a:solidFill>
                  <a:srgbClr val="007A77"/>
                </a:solidFill>
              </a:rPr>
              <a:t>ps</a:t>
            </a:r>
            <a:r>
              <a:rPr lang="en-US" altLang="zh-CN" b="0" dirty="0">
                <a:solidFill>
                  <a:srgbClr val="007A77"/>
                </a:solidFill>
              </a:rPr>
              <a:t>)</a:t>
            </a:r>
            <a:r>
              <a:rPr lang="zh-CN" altLang="en-US" b="0" dirty="0">
                <a:solidFill>
                  <a:srgbClr val="007A77"/>
                </a:solidFill>
              </a:rPr>
              <a:t>［</a:t>
            </a:r>
            <a:r>
              <a:rPr lang="en-US" altLang="zh-CN" b="0" dirty="0">
                <a:solidFill>
                  <a:srgbClr val="007A77"/>
                </a:solidFill>
              </a:rPr>
              <a:t>10</a:t>
            </a:r>
            <a:r>
              <a:rPr lang="zh-CN" altLang="en-US" b="0" dirty="0">
                <a:solidFill>
                  <a:srgbClr val="007A77"/>
                </a:solidFill>
              </a:rPr>
              <a:t>］，后者说明 </a:t>
            </a:r>
            <a:r>
              <a:rPr lang="en-US" altLang="zh-CN" b="0" dirty="0" err="1">
                <a:solidFill>
                  <a:srgbClr val="007A77"/>
                </a:solidFill>
              </a:rPr>
              <a:t>ps</a:t>
            </a:r>
            <a:r>
              <a:rPr lang="zh-CN" altLang="en-US" b="0" dirty="0">
                <a:solidFill>
                  <a:srgbClr val="007A77"/>
                </a:solidFill>
              </a:rPr>
              <a:t>是一个指向有 </a:t>
            </a:r>
            <a:r>
              <a:rPr lang="en-US" altLang="zh-CN" b="0" dirty="0">
                <a:solidFill>
                  <a:srgbClr val="007A77"/>
                </a:solidFill>
              </a:rPr>
              <a:t>10</a:t>
            </a:r>
            <a:r>
              <a:rPr lang="zh-CN" altLang="en-US" b="0" dirty="0">
                <a:solidFill>
                  <a:srgbClr val="007A77"/>
                </a:solidFill>
              </a:rPr>
              <a:t>个 </a:t>
            </a:r>
            <a:r>
              <a:rPr lang="en-US" altLang="zh-CN" b="0" dirty="0" err="1">
                <a:solidFill>
                  <a:srgbClr val="007A77"/>
                </a:solidFill>
              </a:rPr>
              <a:t>int</a:t>
            </a:r>
            <a:r>
              <a:rPr lang="zh-CN" altLang="en-US" b="0" dirty="0">
                <a:solidFill>
                  <a:srgbClr val="007A77"/>
                </a:solidFill>
              </a:rPr>
              <a:t>型元素的数组的指针</a:t>
            </a:r>
            <a:r>
              <a:rPr lang="zh-CN" altLang="en-US" b="0" dirty="0" smtClean="0">
                <a:solidFill>
                  <a:srgbClr val="007A77"/>
                </a:solidFill>
              </a:rPr>
              <a:t>。</a:t>
            </a:r>
            <a:endParaRPr lang="en-US" altLang="zh-CN" b="0" dirty="0" smtClean="0">
              <a:solidFill>
                <a:srgbClr val="007A77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 dirty="0" smtClean="0">
                <a:solidFill>
                  <a:srgbClr val="007A77"/>
                </a:solidFill>
              </a:rPr>
              <a:t>因为</a:t>
            </a:r>
            <a:r>
              <a:rPr lang="zh-CN" altLang="en-US" b="0" dirty="0">
                <a:solidFill>
                  <a:srgbClr val="007A77"/>
                </a:solidFill>
              </a:rPr>
              <a:t>［］的优先级高于*，所以 </a:t>
            </a:r>
            <a:r>
              <a:rPr lang="en-US" altLang="zh-CN" b="0" dirty="0" err="1">
                <a:solidFill>
                  <a:srgbClr val="007A77"/>
                </a:solidFill>
              </a:rPr>
              <a:t>int</a:t>
            </a:r>
            <a:r>
              <a:rPr lang="en-US" altLang="zh-CN" b="0" dirty="0">
                <a:solidFill>
                  <a:srgbClr val="007A77"/>
                </a:solidFill>
              </a:rPr>
              <a:t>  *</a:t>
            </a:r>
            <a:r>
              <a:rPr lang="en-US" altLang="zh-CN" b="0" dirty="0" err="1">
                <a:solidFill>
                  <a:srgbClr val="007A77"/>
                </a:solidFill>
              </a:rPr>
              <a:t>ps</a:t>
            </a:r>
            <a:r>
              <a:rPr lang="zh-CN" altLang="en-US" b="0" dirty="0">
                <a:solidFill>
                  <a:srgbClr val="007A77"/>
                </a:solidFill>
              </a:rPr>
              <a:t>［</a:t>
            </a:r>
            <a:r>
              <a:rPr lang="en-US" altLang="zh-CN" b="0" dirty="0">
                <a:solidFill>
                  <a:srgbClr val="007A77"/>
                </a:solidFill>
              </a:rPr>
              <a:t>10</a:t>
            </a:r>
            <a:r>
              <a:rPr lang="zh-CN" altLang="en-US" b="0" dirty="0">
                <a:solidFill>
                  <a:srgbClr val="007A77"/>
                </a:solidFill>
              </a:rPr>
              <a:t>］的解释过程为：</a:t>
            </a:r>
            <a:r>
              <a:rPr lang="en-US" altLang="zh-CN" b="0" dirty="0" err="1">
                <a:solidFill>
                  <a:srgbClr val="007A77"/>
                </a:solidFill>
              </a:rPr>
              <a:t>ps</a:t>
            </a:r>
            <a:r>
              <a:rPr lang="zh-CN" altLang="en-US" b="0" dirty="0">
                <a:solidFill>
                  <a:srgbClr val="007A77"/>
                </a:solidFill>
              </a:rPr>
              <a:t>是一个数组，它含有</a:t>
            </a:r>
            <a:r>
              <a:rPr lang="en-US" altLang="zh-CN" b="0" dirty="0">
                <a:solidFill>
                  <a:srgbClr val="007A77"/>
                </a:solidFill>
              </a:rPr>
              <a:t>10</a:t>
            </a:r>
            <a:r>
              <a:rPr lang="zh-CN" altLang="en-US" b="0" dirty="0">
                <a:solidFill>
                  <a:srgbClr val="007A77"/>
                </a:solidFill>
              </a:rPr>
              <a:t>个元素； 每个元素是一</a:t>
            </a:r>
            <a:r>
              <a:rPr lang="zh-CN" altLang="en-US" b="0" dirty="0" smtClean="0">
                <a:solidFill>
                  <a:srgbClr val="007A77"/>
                </a:solidFill>
              </a:rPr>
              <a:t>个指向</a:t>
            </a:r>
            <a:r>
              <a:rPr lang="en-US" altLang="zh-CN" b="0" dirty="0" err="1" smtClean="0">
                <a:solidFill>
                  <a:srgbClr val="007A77"/>
                </a:solidFill>
              </a:rPr>
              <a:t>int</a:t>
            </a:r>
            <a:r>
              <a:rPr lang="zh-CN" altLang="en-US" b="0" dirty="0" smtClean="0">
                <a:solidFill>
                  <a:srgbClr val="007A77"/>
                </a:solidFill>
              </a:rPr>
              <a:t>的指针。</a:t>
            </a:r>
            <a:endParaRPr lang="zh-CN" altLang="en-US" b="0" dirty="0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611188" y="188775"/>
            <a:ext cx="7921625" cy="2099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b="0" dirty="0">
                <a:solidFill>
                  <a:srgbClr val="007A77"/>
                </a:solidFill>
              </a:rPr>
              <a:t>　　指针数组的主要用途是表示二维数组，尤其是表示字符串的数组。用指针数组表示二维数组的优点是：每一个字符串可以具有不同的长度。用指针数组表示字符串数组处理起来十分方便灵活</a:t>
            </a:r>
            <a:r>
              <a:rPr lang="zh-CN" altLang="en-US" b="0" dirty="0" smtClean="0">
                <a:solidFill>
                  <a:srgbClr val="007A77"/>
                </a:solidFill>
              </a:rPr>
              <a:t>。</a:t>
            </a:r>
            <a:endParaRPr lang="zh-CN" altLang="en-US" b="0" dirty="0">
              <a:solidFill>
                <a:srgbClr val="007A7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695" y="2420930"/>
            <a:ext cx="84245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 smtClean="0">
                <a:solidFill>
                  <a:srgbClr val="007A77"/>
                </a:solidFill>
              </a:rPr>
              <a:t>char </a:t>
            </a:r>
            <a:r>
              <a:rPr lang="en-US" altLang="zh-CN" b="0" dirty="0">
                <a:solidFill>
                  <a:srgbClr val="007A77"/>
                </a:solidFill>
              </a:rPr>
              <a:t>*</a:t>
            </a:r>
            <a:r>
              <a:rPr lang="en-US" altLang="zh-CN" b="0" dirty="0" smtClean="0">
                <a:solidFill>
                  <a:srgbClr val="007A77"/>
                </a:solidFill>
              </a:rPr>
              <a:t>name[ ] = { "CHINA"</a:t>
            </a:r>
            <a:r>
              <a:rPr lang="zh-CN" altLang="en-US" b="0" dirty="0" smtClean="0">
                <a:solidFill>
                  <a:srgbClr val="007A77"/>
                </a:solidFill>
              </a:rPr>
              <a:t>，</a:t>
            </a:r>
            <a:r>
              <a:rPr lang="en-US" altLang="zh-CN" b="0" dirty="0" smtClean="0">
                <a:solidFill>
                  <a:srgbClr val="007A77"/>
                </a:solidFill>
              </a:rPr>
              <a:t>"AMERICA"</a:t>
            </a:r>
            <a:r>
              <a:rPr lang="zh-CN" altLang="en-US" b="0" dirty="0" smtClean="0">
                <a:solidFill>
                  <a:srgbClr val="007A77"/>
                </a:solidFill>
              </a:rPr>
              <a:t>， </a:t>
            </a:r>
            <a:r>
              <a:rPr lang="en-US" altLang="zh-CN" b="0" dirty="0" smtClean="0">
                <a:solidFill>
                  <a:srgbClr val="007A77"/>
                </a:solidFill>
              </a:rPr>
              <a:t>"</a:t>
            </a:r>
            <a:r>
              <a:rPr lang="en-US" altLang="zh-CN" b="0" dirty="0">
                <a:solidFill>
                  <a:srgbClr val="007A77"/>
                </a:solidFill>
              </a:rPr>
              <a:t>AUSTRALIA"</a:t>
            </a:r>
            <a:r>
              <a:rPr lang="zh-CN" altLang="en-US" b="0" dirty="0">
                <a:solidFill>
                  <a:srgbClr val="007A77"/>
                </a:solidFill>
              </a:rPr>
              <a:t>，</a:t>
            </a:r>
            <a:r>
              <a:rPr lang="en-US" altLang="zh-CN" b="0" dirty="0">
                <a:solidFill>
                  <a:srgbClr val="007A77"/>
                </a:solidFill>
              </a:rPr>
              <a:t>"FRANCE"</a:t>
            </a:r>
            <a:r>
              <a:rPr lang="zh-CN" altLang="en-US" b="0" dirty="0">
                <a:solidFill>
                  <a:srgbClr val="007A77"/>
                </a:solidFill>
              </a:rPr>
              <a:t>，</a:t>
            </a:r>
            <a:r>
              <a:rPr lang="en-US" altLang="zh-CN" b="0" dirty="0">
                <a:solidFill>
                  <a:srgbClr val="007A77"/>
                </a:solidFill>
              </a:rPr>
              <a:t>"GERMAN"}</a:t>
            </a:r>
            <a:r>
              <a:rPr lang="zh-CN" altLang="en-US" b="0" dirty="0" smtClean="0">
                <a:solidFill>
                  <a:srgbClr val="007A77"/>
                </a:solidFill>
              </a:rPr>
              <a:t>；</a:t>
            </a:r>
            <a:endParaRPr lang="en-US" altLang="zh-CN" b="0" dirty="0" smtClean="0">
              <a:solidFill>
                <a:srgbClr val="007A77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 smtClean="0">
                <a:solidFill>
                  <a:srgbClr val="007A77"/>
                </a:solidFill>
              </a:rPr>
              <a:t>char *p;</a:t>
            </a:r>
            <a:endParaRPr lang="en-US" altLang="zh-CN" b="0" dirty="0">
              <a:solidFill>
                <a:srgbClr val="007A77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 smtClean="0">
                <a:solidFill>
                  <a:srgbClr val="007A77"/>
                </a:solidFill>
              </a:rPr>
              <a:t>name[0] =  "CHINA";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 smtClean="0">
                <a:solidFill>
                  <a:srgbClr val="007A77"/>
                </a:solidFill>
              </a:rPr>
              <a:t>name[1] = “AMERICA”;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 smtClean="0">
                <a:solidFill>
                  <a:srgbClr val="007A77"/>
                </a:solidFill>
              </a:rPr>
              <a:t>p = name[0];  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 err="1" smtClean="0">
                <a:solidFill>
                  <a:srgbClr val="007A77"/>
                </a:solidFill>
              </a:rPr>
              <a:t>printf</a:t>
            </a:r>
            <a:r>
              <a:rPr lang="en-US" altLang="zh-CN" b="0" dirty="0" smtClean="0">
                <a:solidFill>
                  <a:srgbClr val="007A77"/>
                </a:solidFill>
              </a:rPr>
              <a:t>(“%</a:t>
            </a:r>
            <a:r>
              <a:rPr lang="en-US" altLang="zh-CN" b="0" dirty="0" err="1" smtClean="0">
                <a:solidFill>
                  <a:srgbClr val="007A77"/>
                </a:solidFill>
              </a:rPr>
              <a:t>c,%c</a:t>
            </a:r>
            <a:r>
              <a:rPr lang="en-US" altLang="zh-CN" b="0" dirty="0" smtClean="0">
                <a:solidFill>
                  <a:srgbClr val="007A77"/>
                </a:solidFill>
              </a:rPr>
              <a:t>”,*p,*(p+1)); </a:t>
            </a:r>
            <a:r>
              <a:rPr lang="en-US" altLang="zh-CN" b="0" dirty="0" smtClean="0">
                <a:solidFill>
                  <a:srgbClr val="FF0000"/>
                </a:solidFill>
              </a:rPr>
              <a:t>// C</a:t>
            </a:r>
            <a:r>
              <a:rPr lang="zh-CN" altLang="en-US" b="0" dirty="0" smtClean="0">
                <a:solidFill>
                  <a:srgbClr val="FF0000"/>
                </a:solidFill>
              </a:rPr>
              <a:t>，</a:t>
            </a:r>
            <a:r>
              <a:rPr lang="en-US" altLang="zh-CN" b="0" dirty="0" smtClean="0">
                <a:solidFill>
                  <a:srgbClr val="FF0000"/>
                </a:solidFill>
              </a:rPr>
              <a:t>H</a:t>
            </a: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 err="1">
                <a:solidFill>
                  <a:srgbClr val="007A77"/>
                </a:solidFill>
              </a:rPr>
              <a:t>printf</a:t>
            </a:r>
            <a:r>
              <a:rPr lang="en-US" altLang="zh-CN" b="0" dirty="0">
                <a:solidFill>
                  <a:srgbClr val="007A77"/>
                </a:solidFill>
              </a:rPr>
              <a:t>(“%</a:t>
            </a:r>
            <a:r>
              <a:rPr lang="en-US" altLang="zh-CN" b="0" dirty="0" err="1">
                <a:solidFill>
                  <a:srgbClr val="007A77"/>
                </a:solidFill>
              </a:rPr>
              <a:t>c,%c</a:t>
            </a:r>
            <a:r>
              <a:rPr lang="en-US" altLang="zh-CN" b="0" dirty="0" err="1" smtClean="0">
                <a:solidFill>
                  <a:srgbClr val="007A77"/>
                </a:solidFill>
              </a:rPr>
              <a:t>”,name</a:t>
            </a:r>
            <a:r>
              <a:rPr lang="en-US" altLang="zh-CN" b="0" dirty="0" smtClean="0">
                <a:solidFill>
                  <a:srgbClr val="007A77"/>
                </a:solidFill>
              </a:rPr>
              <a:t>[0][0],name[1][1]); </a:t>
            </a:r>
            <a:r>
              <a:rPr lang="en-US" altLang="zh-CN" b="0" dirty="0">
                <a:solidFill>
                  <a:srgbClr val="FF0000"/>
                </a:solidFill>
              </a:rPr>
              <a:t>// C</a:t>
            </a:r>
            <a:r>
              <a:rPr lang="zh-CN" altLang="en-US" b="0" dirty="0">
                <a:solidFill>
                  <a:srgbClr val="FF0000"/>
                </a:solidFill>
              </a:rPr>
              <a:t>，</a:t>
            </a:r>
            <a:r>
              <a:rPr lang="en-US" altLang="zh-CN" b="0" dirty="0" smtClean="0">
                <a:solidFill>
                  <a:srgbClr val="FF0000"/>
                </a:solidFill>
              </a:rPr>
              <a:t>H</a:t>
            </a:r>
            <a:endParaRPr lang="en-US" altLang="zh-CN" b="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92981"/>
              </p:ext>
            </p:extLst>
          </p:nvPr>
        </p:nvGraphicFramePr>
        <p:xfrm>
          <a:off x="6947743" y="5583415"/>
          <a:ext cx="194455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309880"/>
                <a:gridCol w="411480"/>
                <a:gridCol w="400237"/>
              </a:tblGrid>
              <a:tr h="23656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 bwMode="auto">
          <a:xfrm>
            <a:off x="6393304" y="5727425"/>
            <a:ext cx="3600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5097214" y="5481775"/>
            <a:ext cx="129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0" dirty="0" smtClean="0">
                <a:solidFill>
                  <a:srgbClr val="007A77"/>
                </a:solidFill>
              </a:rPr>
              <a:t>name[0]</a:t>
            </a:r>
            <a:endParaRPr lang="zh-CN" altLang="en-US" b="0" dirty="0">
              <a:solidFill>
                <a:srgbClr val="007A77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969344" y="4617715"/>
            <a:ext cx="576040" cy="821690"/>
            <a:chOff x="6012100" y="4335430"/>
            <a:chExt cx="576040" cy="821690"/>
          </a:xfrm>
        </p:grpSpPr>
        <p:cxnSp>
          <p:nvCxnSpPr>
            <p:cNvPr id="9" name="直接箭头连接符 8"/>
            <p:cNvCxnSpPr/>
            <p:nvPr/>
          </p:nvCxnSpPr>
          <p:spPr bwMode="auto">
            <a:xfrm>
              <a:off x="6156110" y="4873264"/>
              <a:ext cx="0" cy="28385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Box 9"/>
            <p:cNvSpPr txBox="1"/>
            <p:nvPr/>
          </p:nvSpPr>
          <p:spPr>
            <a:xfrm>
              <a:off x="6012100" y="4335430"/>
              <a:ext cx="576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b="0" dirty="0" smtClean="0">
                  <a:solidFill>
                    <a:srgbClr val="007A77"/>
                  </a:solidFill>
                </a:rPr>
                <a:t>p</a:t>
              </a:r>
              <a:endParaRPr lang="zh-CN" altLang="en-US" b="0" dirty="0">
                <a:solidFill>
                  <a:srgbClr val="007A77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329369" y="4617715"/>
            <a:ext cx="936065" cy="830997"/>
            <a:chOff x="6012100" y="4335430"/>
            <a:chExt cx="576040" cy="830997"/>
          </a:xfrm>
        </p:grpSpPr>
        <p:cxnSp>
          <p:nvCxnSpPr>
            <p:cNvPr id="15" name="直接箭头连接符 14"/>
            <p:cNvCxnSpPr/>
            <p:nvPr/>
          </p:nvCxnSpPr>
          <p:spPr bwMode="auto">
            <a:xfrm>
              <a:off x="6156110" y="4873264"/>
              <a:ext cx="0" cy="28385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/>
            <p:cNvSpPr txBox="1"/>
            <p:nvPr/>
          </p:nvSpPr>
          <p:spPr>
            <a:xfrm>
              <a:off x="6012100" y="4335430"/>
              <a:ext cx="5760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b="0" dirty="0" smtClean="0">
                  <a:solidFill>
                    <a:srgbClr val="007A77"/>
                  </a:solidFill>
                </a:rPr>
                <a:t>p+1</a:t>
              </a:r>
              <a:endParaRPr lang="zh-CN" altLang="en-US" b="0" dirty="0">
                <a:solidFill>
                  <a:srgbClr val="007A7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97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765" y="1340855"/>
            <a:ext cx="7344510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合法标识符：</a:t>
            </a:r>
            <a:endParaRPr lang="en-US" altLang="zh-CN" dirty="0" smtClean="0"/>
          </a:p>
          <a:p>
            <a:r>
              <a:rPr lang="zh-CN" altLang="en-US" dirty="0" smtClean="0"/>
              <a:t>字母或下划线开头，随后跟字母，数字或下划线任意组合而成的字符序列。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double a;    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float _3a[10 ];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数组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void fun( ); 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函数名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795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宏定义与展开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7986713" cy="1295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/>
              <a:t>#define </a:t>
            </a:r>
            <a:r>
              <a:rPr lang="zh-CN" altLang="en-US" sz="2400"/>
              <a:t>标识符  字符串</a:t>
            </a:r>
            <a:endParaRPr lang="en-US" sz="2400"/>
          </a:p>
          <a:p>
            <a:pPr>
              <a:buFont typeface="Wingdings" pitchFamily="2" charset="2"/>
              <a:buChar char="Ø"/>
            </a:pPr>
            <a:r>
              <a:rPr lang="zh-CN" altLang="en-US" sz="2400"/>
              <a:t>定义一个标识符和一个字符串，在预处理时，每次遇到该标识符就用字符串替换它</a:t>
            </a:r>
          </a:p>
          <a:p>
            <a:endParaRPr lang="zh-CN" altLang="en-US" sz="2400"/>
          </a:p>
        </p:txBody>
      </p:sp>
      <p:sp>
        <p:nvSpPr>
          <p:cNvPr id="62468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9194F4-F913-4C0C-8A5A-E466C5E0554E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62469" name="矩形 4"/>
          <p:cNvSpPr>
            <a:spLocks noChangeArrowheads="1"/>
          </p:cNvSpPr>
          <p:nvPr/>
        </p:nvSpPr>
        <p:spPr bwMode="auto">
          <a:xfrm>
            <a:off x="758825" y="2492375"/>
            <a:ext cx="3884613" cy="298608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pt-BR" altLang="en-US" sz="2000"/>
              <a:t>#define  S(r)   2*3.14159 *r</a:t>
            </a:r>
          </a:p>
          <a:p>
            <a:endParaRPr lang="pt-BR" altLang="en-US" sz="2000"/>
          </a:p>
          <a:p>
            <a:r>
              <a:rPr lang="en-US" sz="2000"/>
              <a:t>S(3.0) </a:t>
            </a:r>
          </a:p>
          <a:p>
            <a:r>
              <a:rPr lang="en-US" sz="2000"/>
              <a:t>// </a:t>
            </a:r>
            <a:r>
              <a:rPr lang="zh-CN" altLang="en-US" sz="2000"/>
              <a:t>相当于</a:t>
            </a:r>
            <a:r>
              <a:rPr lang="en-US" sz="2000"/>
              <a:t>: 2*3.14159 *3.0</a:t>
            </a:r>
          </a:p>
          <a:p>
            <a:endParaRPr lang="en-US" sz="2000"/>
          </a:p>
          <a:p>
            <a:r>
              <a:rPr lang="en-US" sz="2000"/>
              <a:t>S(a+b)/S(a-b) </a:t>
            </a:r>
          </a:p>
          <a:p>
            <a:r>
              <a:rPr lang="en-US" sz="2000"/>
              <a:t>// </a:t>
            </a:r>
            <a:r>
              <a:rPr lang="zh-CN" altLang="en-US" sz="2000"/>
              <a:t>相当于</a:t>
            </a:r>
            <a:endParaRPr lang="en-US" sz="2000"/>
          </a:p>
          <a:p>
            <a:r>
              <a:rPr lang="en-US" sz="2000"/>
              <a:t>2*3.14159</a:t>
            </a:r>
            <a:r>
              <a:rPr lang="zh-CN" altLang="en-US" sz="2000"/>
              <a:t>*</a:t>
            </a:r>
            <a:r>
              <a:rPr lang="en-US" sz="2000"/>
              <a:t>a+b/ 2*3.14159</a:t>
            </a:r>
            <a:r>
              <a:rPr lang="zh-CN" altLang="en-US" sz="2000"/>
              <a:t>*</a:t>
            </a:r>
            <a:r>
              <a:rPr lang="en-US" sz="2000"/>
              <a:t>a-b</a:t>
            </a:r>
            <a:endParaRPr lang="pt-BR" altLang="en-US" sz="2000"/>
          </a:p>
        </p:txBody>
      </p:sp>
      <p:sp>
        <p:nvSpPr>
          <p:cNvPr id="62470" name="矩形 5"/>
          <p:cNvSpPr>
            <a:spLocks noChangeArrowheads="1"/>
          </p:cNvSpPr>
          <p:nvPr/>
        </p:nvSpPr>
        <p:spPr bwMode="auto">
          <a:xfrm>
            <a:off x="4859338" y="2492375"/>
            <a:ext cx="4176712" cy="298608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pt-BR" altLang="en-US" sz="2000"/>
              <a:t>#define  S(r)   2*3.14159 *</a:t>
            </a:r>
            <a:r>
              <a:rPr lang="en-US" sz="2000"/>
              <a:t>(</a:t>
            </a:r>
            <a:r>
              <a:rPr lang="pt-BR" altLang="en-US" sz="2000"/>
              <a:t>r)</a:t>
            </a:r>
          </a:p>
          <a:p>
            <a:endParaRPr lang="pt-BR" altLang="en-US" sz="2000"/>
          </a:p>
          <a:p>
            <a:r>
              <a:rPr lang="en-US" sz="2000"/>
              <a:t>S(3.0) </a:t>
            </a:r>
          </a:p>
          <a:p>
            <a:r>
              <a:rPr lang="en-US" sz="2000"/>
              <a:t>// </a:t>
            </a:r>
            <a:r>
              <a:rPr lang="zh-CN" altLang="en-US" sz="2000"/>
              <a:t>相当于</a:t>
            </a:r>
            <a:r>
              <a:rPr lang="en-US" sz="2000"/>
              <a:t>: 2*3.14159 *(3.0) </a:t>
            </a:r>
          </a:p>
          <a:p>
            <a:endParaRPr lang="en-US" sz="2000"/>
          </a:p>
          <a:p>
            <a:r>
              <a:rPr lang="en-US" sz="2000"/>
              <a:t>S(a+b)/S(a-b) </a:t>
            </a:r>
          </a:p>
          <a:p>
            <a:r>
              <a:rPr lang="en-US" sz="2000"/>
              <a:t>// </a:t>
            </a:r>
            <a:r>
              <a:rPr lang="zh-CN" altLang="en-US" sz="2000"/>
              <a:t>相当于</a:t>
            </a:r>
            <a:endParaRPr lang="en-US" sz="2000"/>
          </a:p>
          <a:p>
            <a:r>
              <a:rPr lang="en-US" sz="2000"/>
              <a:t>2*3.14159</a:t>
            </a:r>
            <a:r>
              <a:rPr lang="zh-CN" altLang="en-US" sz="2000"/>
              <a:t>*</a:t>
            </a:r>
            <a:r>
              <a:rPr lang="en-US" sz="2000"/>
              <a:t>(a+b)/ 2*3.14159</a:t>
            </a:r>
            <a:r>
              <a:rPr lang="zh-CN" altLang="en-US" sz="2000"/>
              <a:t>*</a:t>
            </a:r>
            <a:r>
              <a:rPr lang="en-US" sz="2000"/>
              <a:t>(a-b)</a:t>
            </a:r>
            <a:endParaRPr lang="pt-B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结构体、结构体数组和</a:t>
            </a:r>
            <a:r>
              <a:rPr lang="zh-CN" altLang="en-US" dirty="0"/>
              <a:t>指针</a:t>
            </a:r>
          </a:p>
        </p:txBody>
      </p:sp>
      <p:sp>
        <p:nvSpPr>
          <p:cNvPr id="81924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D90B24-7830-4B1B-B8D8-D72CB5F25355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81925" name="矩形 4"/>
          <p:cNvSpPr>
            <a:spLocks noChangeArrowheads="1"/>
          </p:cNvSpPr>
          <p:nvPr/>
        </p:nvSpPr>
        <p:spPr bwMode="auto">
          <a:xfrm>
            <a:off x="755735" y="1268850"/>
            <a:ext cx="4572000" cy="409342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 dirty="0" err="1"/>
              <a:t>struct</a:t>
            </a:r>
            <a:r>
              <a:rPr lang="en-US" sz="2000" dirty="0"/>
              <a:t>  student</a:t>
            </a:r>
          </a:p>
          <a:p>
            <a:r>
              <a:rPr lang="en-US" sz="2000" dirty="0"/>
              <a:t>      {     </a:t>
            </a:r>
            <a:r>
              <a:rPr lang="en-US" sz="2000" dirty="0" err="1"/>
              <a:t>int</a:t>
            </a:r>
            <a:r>
              <a:rPr lang="en-US" sz="2000" dirty="0"/>
              <a:t>  </a:t>
            </a:r>
            <a:r>
              <a:rPr lang="en-US" sz="2000" dirty="0" err="1"/>
              <a:t>num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 char name[20];</a:t>
            </a:r>
          </a:p>
          <a:p>
            <a:r>
              <a:rPr lang="en-US" sz="2000" dirty="0"/>
              <a:t>             char sex;</a:t>
            </a:r>
          </a:p>
          <a:p>
            <a:r>
              <a:rPr lang="en-US" sz="2000" dirty="0"/>
              <a:t>             </a:t>
            </a:r>
            <a:r>
              <a:rPr lang="en-US" sz="2000" dirty="0" err="1"/>
              <a:t>int</a:t>
            </a:r>
            <a:r>
              <a:rPr lang="en-US" sz="2000" dirty="0"/>
              <a:t> age;</a:t>
            </a:r>
          </a:p>
          <a:p>
            <a:r>
              <a:rPr lang="en-US" sz="2000" dirty="0"/>
              <a:t>      </a:t>
            </a:r>
            <a:r>
              <a:rPr lang="en-US" sz="2000" dirty="0" smtClean="0"/>
              <a:t>};</a:t>
            </a:r>
            <a:endParaRPr lang="en-US" sz="2000" dirty="0"/>
          </a:p>
          <a:p>
            <a:r>
              <a:rPr lang="en-US" sz="2000" dirty="0" err="1"/>
              <a:t>struct</a:t>
            </a:r>
            <a:r>
              <a:rPr lang="en-US" sz="2000" dirty="0"/>
              <a:t>  student   </a:t>
            </a:r>
            <a:r>
              <a:rPr lang="en-US" altLang="zh-CN" sz="2000" dirty="0" err="1" smtClean="0"/>
              <a:t>stu</a:t>
            </a:r>
            <a:r>
              <a:rPr lang="en-US" altLang="zh-CN" sz="2000" dirty="0" smtClean="0"/>
              <a:t>, </a:t>
            </a:r>
            <a:r>
              <a:rPr lang="en-US" sz="2000" dirty="0" smtClean="0"/>
              <a:t>*p</a:t>
            </a:r>
            <a:r>
              <a:rPr lang="en-US" sz="2000" dirty="0"/>
              <a:t>=&amp;</a:t>
            </a:r>
            <a:r>
              <a:rPr lang="en-US" sz="2000" dirty="0" err="1" smtClean="0"/>
              <a:t>stu</a:t>
            </a:r>
            <a:r>
              <a:rPr lang="en-US" sz="2000" dirty="0" smtClean="0"/>
              <a:t>, s[30];</a:t>
            </a:r>
            <a:endParaRPr lang="en-US" sz="2000" dirty="0"/>
          </a:p>
          <a:p>
            <a:r>
              <a:rPr lang="pt-BR" altLang="en-US" sz="2000" dirty="0" smtClean="0"/>
              <a:t>stu.num=101</a:t>
            </a:r>
            <a:r>
              <a:rPr lang="pt-BR" altLang="en-US" sz="2000" dirty="0"/>
              <a:t>;  </a:t>
            </a:r>
          </a:p>
          <a:p>
            <a:r>
              <a:rPr lang="pt-BR" altLang="en-US" sz="2000" dirty="0"/>
              <a:t>(*p).num=101;</a:t>
            </a:r>
          </a:p>
          <a:p>
            <a:r>
              <a:rPr lang="pt-BR" altLang="en-US" sz="2000" dirty="0"/>
              <a:t>p</a:t>
            </a:r>
            <a:r>
              <a:rPr lang="en-US" sz="2000" dirty="0"/>
              <a:t>-&gt;</a:t>
            </a:r>
            <a:r>
              <a:rPr lang="pt-BR" altLang="en-US" sz="2000" dirty="0"/>
              <a:t>num=101</a:t>
            </a:r>
            <a:r>
              <a:rPr lang="pt-BR" altLang="en-US" sz="2000" dirty="0" smtClean="0"/>
              <a:t>;</a:t>
            </a:r>
          </a:p>
          <a:p>
            <a:r>
              <a:rPr lang="en-US" altLang="zh-CN" sz="2000" dirty="0" smtClean="0"/>
              <a:t>s[0].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 =101;</a:t>
            </a:r>
            <a:endParaRPr lang="zh-CN" altLang="en-US" sz="2000" dirty="0"/>
          </a:p>
        </p:txBody>
      </p:sp>
      <p:pic>
        <p:nvPicPr>
          <p:cNvPr id="819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090" y="1484865"/>
            <a:ext cx="3154363" cy="387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457" y="3501005"/>
            <a:ext cx="3600250" cy="29854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表达式：非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r>
              <a:rPr lang="zh-CN" altLang="en-US" sz="2000" dirty="0" smtClean="0">
                <a:solidFill>
                  <a:srgbClr val="FF0000"/>
                </a:solidFill>
              </a:rPr>
              <a:t>即真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 = 5;</a:t>
            </a:r>
          </a:p>
          <a:p>
            <a:r>
              <a:rPr lang="en-US" altLang="zh-CN" sz="2000" dirty="0" smtClean="0"/>
              <a:t>if ( a = 5)  { } </a:t>
            </a:r>
          </a:p>
          <a:p>
            <a:r>
              <a:rPr lang="en-US" altLang="zh-CN" sz="2000" dirty="0" smtClean="0"/>
              <a:t>while( a= =5 )  { }</a:t>
            </a:r>
          </a:p>
          <a:p>
            <a:r>
              <a:rPr lang="en-US" altLang="zh-CN" sz="2000" dirty="0" smtClean="0"/>
              <a:t>do  {  } while( a &gt;=5 );</a:t>
            </a:r>
          </a:p>
          <a:p>
            <a:r>
              <a:rPr lang="en-US" altLang="zh-CN" sz="2000" dirty="0" smtClean="0"/>
              <a:t>for( ; a ; a-- ) {  } </a:t>
            </a:r>
            <a:endParaRPr lang="en-US" altLang="zh-CN" sz="2000" dirty="0" smtClean="0"/>
          </a:p>
          <a:p>
            <a:r>
              <a:rPr lang="en-US" altLang="zh-CN" sz="2000" dirty="0" smtClean="0"/>
              <a:t>if (0&lt;=a&lt;=4)</a:t>
            </a:r>
            <a:r>
              <a:rPr lang="en-US" altLang="zh-CN" sz="2000" dirty="0" smtClean="0"/>
              <a:t>  { } </a:t>
            </a:r>
            <a:r>
              <a:rPr lang="en-US" altLang="zh-CN" sz="2000" dirty="0" smtClean="0">
                <a:solidFill>
                  <a:srgbClr val="FF0000"/>
                </a:solidFill>
              </a:rPr>
              <a:t>// 1&lt;=4</a:t>
            </a:r>
          </a:p>
          <a:p>
            <a:r>
              <a:rPr lang="en-US" altLang="zh-CN" sz="2000" dirty="0" smtClean="0"/>
              <a:t>if (</a:t>
            </a:r>
            <a:r>
              <a:rPr lang="en-US" altLang="zh-CN" sz="2000" dirty="0" smtClean="0"/>
              <a:t> 0&lt;=a &amp;&amp; a&lt;=4 ) {  }    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11724" y="1038221"/>
            <a:ext cx="84245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算符表达式      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*2-d/3</a:t>
            </a:r>
          </a:p>
          <a:p>
            <a:r>
              <a:rPr lang="zh-CN" altLang="en-US" sz="2000" dirty="0" smtClean="0"/>
              <a:t>关系表达式      </a:t>
            </a:r>
            <a:r>
              <a:rPr lang="en-US" altLang="zh-CN" sz="2000" dirty="0" smtClean="0"/>
              <a:t>a&gt;b, </a:t>
            </a:r>
            <a:r>
              <a:rPr lang="zh-CN" altLang="en-US" sz="2000" dirty="0" smtClean="0"/>
              <a:t>结果为逻辑量，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表示真，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表示假</a:t>
            </a:r>
            <a:endParaRPr lang="en-US" altLang="zh-CN" sz="2000" dirty="0" smtClean="0"/>
          </a:p>
          <a:p>
            <a:r>
              <a:rPr lang="zh-CN" altLang="en-US" sz="2000" dirty="0" smtClean="0"/>
              <a:t>逻辑表达式      </a:t>
            </a:r>
            <a:r>
              <a:rPr lang="en-US" altLang="zh-CN" sz="2000" dirty="0" smtClean="0"/>
              <a:t>a</a:t>
            </a:r>
            <a:r>
              <a:rPr lang="en-US" altLang="zh-CN" sz="2000" dirty="0"/>
              <a:t>&amp;&amp;b | |!c,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a,b,c</a:t>
            </a:r>
            <a:r>
              <a:rPr lang="zh-CN" altLang="en-US" sz="2000" dirty="0" smtClean="0"/>
              <a:t>的值非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即真，结果为逻辑量</a:t>
            </a:r>
            <a:r>
              <a:rPr lang="en-US" altLang="zh-CN" sz="2000" dirty="0" smtClean="0"/>
              <a:t>0</a:t>
            </a:r>
            <a:r>
              <a:rPr lang="en-US" altLang="zh-CN" sz="2000" dirty="0"/>
              <a:t>/</a:t>
            </a:r>
            <a:r>
              <a:rPr lang="en-US" altLang="zh-CN" sz="2000" dirty="0" smtClean="0"/>
              <a:t>1</a:t>
            </a:r>
          </a:p>
          <a:p>
            <a:r>
              <a:rPr lang="zh-CN" altLang="en-US" sz="2000" dirty="0" smtClean="0"/>
              <a:t>条件表达式      </a:t>
            </a:r>
            <a:r>
              <a:rPr lang="en-US" altLang="zh-CN" sz="2000" dirty="0" smtClean="0"/>
              <a:t>C= ‘A’&lt;=C &amp;&amp; C&lt;=‘Z’ ? C+32: C;</a:t>
            </a:r>
          </a:p>
          <a:p>
            <a:r>
              <a:rPr lang="zh-CN" altLang="en-US" sz="2000" dirty="0" smtClean="0"/>
              <a:t>逗号表达式      </a:t>
            </a:r>
            <a:r>
              <a:rPr lang="en-US" altLang="zh-CN" sz="2000" dirty="0"/>
              <a:t>z</a:t>
            </a:r>
            <a:r>
              <a:rPr lang="en-US" altLang="zh-CN" sz="2000" dirty="0" smtClean="0"/>
              <a:t>=(a=</a:t>
            </a:r>
            <a:r>
              <a:rPr lang="en-US" altLang="zh-CN" sz="2000" dirty="0" err="1" smtClean="0"/>
              <a:t>b,c</a:t>
            </a:r>
            <a:r>
              <a:rPr lang="en-US" altLang="zh-CN" sz="2000" dirty="0" smtClean="0"/>
              <a:t>=d);</a:t>
            </a:r>
          </a:p>
          <a:p>
            <a:r>
              <a:rPr lang="zh-CN" altLang="en-US" sz="2000" dirty="0" smtClean="0"/>
              <a:t>赋值表达式       </a:t>
            </a:r>
            <a:r>
              <a:rPr lang="en-US" altLang="zh-CN" sz="2000" dirty="0" smtClean="0"/>
              <a:t>a=b=c=3;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3730" y="116770"/>
            <a:ext cx="2736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</a:rPr>
              <a:t>表达式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20970" y="3774411"/>
            <a:ext cx="4515340" cy="19686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3200" b="1">
                <a:solidFill>
                  <a:srgbClr val="0000FF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–"/>
              <a:defRPr sz="32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 b="1">
                <a:solidFill>
                  <a:srgbClr val="FF0000"/>
                </a:solidFill>
                <a:latin typeface="+mn-lt"/>
                <a:ea typeface="宋体" pitchFamily="2" charset="-122"/>
                <a:sym typeface="Arial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–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9pPr>
          </a:lstStyle>
          <a:p>
            <a:pPr marL="457200" lvl="1" indent="0">
              <a:buFont typeface="Wingdings" pitchFamily="2" charset="2"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a,b</a:t>
            </a:r>
            <a:r>
              <a:rPr lang="en-US" sz="2000" dirty="0" smtClean="0"/>
              <a:t>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 dirty="0" smtClean="0"/>
              <a:t>a=3*5,a*4;    </a:t>
            </a:r>
            <a:r>
              <a:rPr lang="en-US" sz="2000" dirty="0" smtClean="0">
                <a:solidFill>
                  <a:srgbClr val="FF0000"/>
                </a:solidFill>
              </a:rPr>
              <a:t>// (a=3*5),a*4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 dirty="0" smtClean="0"/>
              <a:t>b=(3*5,a*4);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C00000"/>
                </a:solidFill>
              </a:rPr>
              <a:t>结果</a:t>
            </a:r>
            <a:r>
              <a:rPr lang="en-US" sz="2000" dirty="0" smtClean="0">
                <a:solidFill>
                  <a:srgbClr val="C00000"/>
                </a:solidFill>
              </a:rPr>
              <a:t>: a=15, b=60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2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27088" y="1052513"/>
            <a:ext cx="7705725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"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"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号之前加一个其它运算符。</a:t>
            </a:r>
            <a:r>
              <a:rPr lang="zh-CN" altLang="en-US" dirty="0">
                <a:solidFill>
                  <a:schemeClr val="tx1"/>
                </a:solidFill>
              </a:rPr>
              <a:t>凡是二目运算符均可构成复合运算符。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979613" y="2781300"/>
            <a:ext cx="1846262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a+=3; </a:t>
            </a:r>
          </a:p>
          <a:p>
            <a:pPr>
              <a:spcBef>
                <a:spcPct val="50000"/>
              </a:spcBef>
            </a:pPr>
            <a:r>
              <a:rPr lang="en-US" sz="2800"/>
              <a:t>x</a:t>
            </a:r>
            <a:r>
              <a:rPr lang="en-US" sz="2800">
                <a:sym typeface="Symbol" pitchFamily="18" charset="2"/>
              </a:rPr>
              <a:t></a:t>
            </a:r>
            <a:r>
              <a:rPr lang="en-US" sz="2800"/>
              <a:t>=y+8; </a:t>
            </a:r>
          </a:p>
          <a:p>
            <a:pPr>
              <a:spcBef>
                <a:spcPct val="50000"/>
              </a:spcBef>
            </a:pPr>
            <a:r>
              <a:rPr lang="en-US" sz="2800"/>
              <a:t>x%=3;</a:t>
            </a:r>
            <a:r>
              <a:rPr lang="en-US" sz="2800">
                <a:solidFill>
                  <a:schemeClr val="tx1"/>
                </a:solidFill>
              </a:rPr>
              <a:t>        </a:t>
            </a:r>
          </a:p>
        </p:txBody>
      </p:sp>
      <p:sp>
        <p:nvSpPr>
          <p:cNvPr id="17412" name="AutoShape 22"/>
          <p:cNvSpPr>
            <a:spLocks noChangeArrowheads="1"/>
          </p:cNvSpPr>
          <p:nvPr/>
        </p:nvSpPr>
        <p:spPr bwMode="auto">
          <a:xfrm>
            <a:off x="463550" y="0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27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rgbClr val="0000FF"/>
                </a:solidFill>
              </a:rPr>
              <a:t>复合赋值运算符</a:t>
            </a:r>
          </a:p>
        </p:txBody>
      </p:sp>
      <p:sp>
        <p:nvSpPr>
          <p:cNvPr id="17413" name="AutoShape 23"/>
          <p:cNvSpPr>
            <a:spLocks noChangeArrowheads="1"/>
          </p:cNvSpPr>
          <p:nvPr/>
        </p:nvSpPr>
        <p:spPr bwMode="auto">
          <a:xfrm>
            <a:off x="755650" y="24209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18900000" scaled="1"/>
          </a:gra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rgbClr val="A50021"/>
                </a:solidFill>
                <a:latin typeface="Tahoma" pitchFamily="34" charset="0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7414" name="Text Box 24"/>
          <p:cNvSpPr txBox="1">
            <a:spLocks noChangeArrowheads="1"/>
          </p:cNvSpPr>
          <p:nvPr/>
        </p:nvSpPr>
        <p:spPr bwMode="auto">
          <a:xfrm>
            <a:off x="3635375" y="27813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50000">
                      <a:srgbClr val="FFFF00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相当于 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a=a+3</a:t>
            </a:r>
          </a:p>
        </p:txBody>
      </p:sp>
      <p:sp>
        <p:nvSpPr>
          <p:cNvPr id="17415" name="Text Box 25"/>
          <p:cNvSpPr txBox="1">
            <a:spLocks noChangeArrowheads="1"/>
          </p:cNvSpPr>
          <p:nvPr/>
        </p:nvSpPr>
        <p:spPr bwMode="auto">
          <a:xfrm>
            <a:off x="3635375" y="34290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50000">
                      <a:srgbClr val="FFFF00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相当于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x=x 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  <a:sym typeface="Symbol" pitchFamily="18" charset="2"/>
              </a:rPr>
              <a:t>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(y+8)</a:t>
            </a:r>
          </a:p>
        </p:txBody>
      </p:sp>
      <p:sp>
        <p:nvSpPr>
          <p:cNvPr id="17416" name="Text Box 26"/>
          <p:cNvSpPr txBox="1">
            <a:spLocks noChangeArrowheads="1"/>
          </p:cNvSpPr>
          <p:nvPr/>
        </p:nvSpPr>
        <p:spPr bwMode="auto">
          <a:xfrm>
            <a:off x="3635375" y="40767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50000">
                      <a:srgbClr val="FFFF00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相当于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x=x%3</a:t>
            </a:r>
          </a:p>
        </p:txBody>
      </p:sp>
      <p:sp>
        <p:nvSpPr>
          <p:cNvPr id="17417" name="TextBox 1"/>
          <p:cNvSpPr txBox="1">
            <a:spLocks noChangeArrowheads="1"/>
          </p:cNvSpPr>
          <p:nvPr/>
        </p:nvSpPr>
        <p:spPr bwMode="auto">
          <a:xfrm>
            <a:off x="627063" y="5137150"/>
            <a:ext cx="8424862" cy="8302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复合赋值运算符的优先级</a:t>
            </a:r>
            <a:r>
              <a:rPr lang="en-US"/>
              <a:t>14</a:t>
            </a:r>
            <a:r>
              <a:rPr lang="zh-CN" altLang="en-US"/>
              <a:t>，倒数第二，结合结合方向：自右向左。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两个整数相除的</a:t>
            </a:r>
            <a:r>
              <a:rPr lang="zh-CN" altLang="en-US" dirty="0" smtClean="0"/>
              <a:t>值与类型转换</a:t>
            </a:r>
            <a:endParaRPr lang="zh-CN" altLang="en-US" dirty="0"/>
          </a:p>
        </p:txBody>
      </p:sp>
      <p:sp>
        <p:nvSpPr>
          <p:cNvPr id="8195" name="灯片编号占位符 2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74AAA9-3EC4-48B0-970B-278112556D62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611725" y="1125538"/>
            <a:ext cx="8208425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800100" indent="-3429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000" dirty="0"/>
              <a:t>两个整型数据相除 ，结果取整，舍弃小数部分，两个实型数据相除结果为实型。</a:t>
            </a:r>
            <a:endParaRPr lang="en-US" sz="2000" dirty="0"/>
          </a:p>
          <a:p>
            <a:pPr lvl="1">
              <a:buFont typeface="Wingdings" pitchFamily="2" charset="2"/>
              <a:buChar char="u"/>
            </a:pPr>
            <a:r>
              <a:rPr lang="en-US" sz="2000" dirty="0">
                <a:solidFill>
                  <a:srgbClr val="C00000"/>
                </a:solidFill>
              </a:rPr>
              <a:t>–5/ 3 = – 1;  </a:t>
            </a:r>
          </a:p>
          <a:p>
            <a:pPr lvl="1">
              <a:buFont typeface="Wingdings" pitchFamily="2" charset="2"/>
              <a:buChar char="u"/>
            </a:pPr>
            <a:r>
              <a:rPr lang="en-US" sz="2000" dirty="0">
                <a:solidFill>
                  <a:srgbClr val="C00000"/>
                </a:solidFill>
              </a:rPr>
              <a:t>9.33/3.22=2.897516;  </a:t>
            </a:r>
          </a:p>
          <a:p>
            <a:pPr lvl="1">
              <a:buFont typeface="Wingdings" pitchFamily="2" charset="2"/>
              <a:buChar char="u"/>
            </a:pPr>
            <a:r>
              <a:rPr lang="en-US" sz="2000" dirty="0">
                <a:solidFill>
                  <a:srgbClr val="C00000"/>
                </a:solidFill>
              </a:rPr>
              <a:t>1/2=0;  </a:t>
            </a:r>
          </a:p>
          <a:p>
            <a:pPr lvl="1">
              <a:buFont typeface="Wingdings" pitchFamily="2" charset="2"/>
              <a:buChar char="u"/>
            </a:pPr>
            <a:r>
              <a:rPr lang="en-US" sz="2000" dirty="0">
                <a:solidFill>
                  <a:srgbClr val="C00000"/>
                </a:solidFill>
              </a:rPr>
              <a:t>1.0/2=0.5;</a:t>
            </a:r>
          </a:p>
          <a:p>
            <a:pPr lvl="1">
              <a:buFont typeface="Wingdings" pitchFamily="2" charset="2"/>
              <a:buChar char="u"/>
            </a:pP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a,b</a:t>
            </a:r>
            <a:r>
              <a:rPr lang="en-US" sz="2000" dirty="0">
                <a:solidFill>
                  <a:srgbClr val="C00000"/>
                </a:solidFill>
              </a:rPr>
              <a:t>; float f1,f2,f3;  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     f1=a/b;   </a:t>
            </a:r>
            <a:r>
              <a:rPr lang="en-US" sz="2000" dirty="0">
                <a:solidFill>
                  <a:srgbClr val="5CADFF"/>
                </a:solidFill>
              </a:rPr>
              <a:t>// </a:t>
            </a:r>
            <a:r>
              <a:rPr lang="zh-CN" altLang="en-US" sz="2000" dirty="0">
                <a:solidFill>
                  <a:srgbClr val="5CADFF"/>
                </a:solidFill>
              </a:rPr>
              <a:t>丢失小数部分</a:t>
            </a:r>
            <a:endParaRPr lang="en-US" sz="2000" dirty="0">
              <a:solidFill>
                <a:srgbClr val="5CADFF"/>
              </a:solidFill>
            </a:endParaRP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     f2=(float)(a/b); </a:t>
            </a:r>
            <a:r>
              <a:rPr lang="en-US" sz="2000" dirty="0">
                <a:solidFill>
                  <a:srgbClr val="5CADFF"/>
                </a:solidFill>
              </a:rPr>
              <a:t>// </a:t>
            </a:r>
            <a:r>
              <a:rPr lang="zh-CN" altLang="en-US" sz="2000" dirty="0">
                <a:solidFill>
                  <a:srgbClr val="5CADFF"/>
                </a:solidFill>
              </a:rPr>
              <a:t>丢失小数部分</a:t>
            </a:r>
            <a:endParaRPr lang="en-US" sz="2000" dirty="0">
              <a:solidFill>
                <a:srgbClr val="5CADFF"/>
              </a:solidFill>
            </a:endParaRP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     f3=(float)a/b;   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sz="2000" dirty="0" smtClean="0">
                <a:solidFill>
                  <a:srgbClr val="C00000"/>
                </a:solidFill>
              </a:rPr>
              <a:t>float s;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</a:rPr>
              <a:t> n;</a:t>
            </a:r>
          </a:p>
          <a:p>
            <a:pPr marL="457200" lvl="1" indent="0"/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</a:rPr>
              <a:t>     s *= n/(2</a:t>
            </a:r>
            <a:r>
              <a:rPr lang="zh-CN" altLang="en-US" sz="2000" dirty="0" smtClean="0">
                <a:solidFill>
                  <a:srgbClr val="C00000"/>
                </a:solidFill>
              </a:rPr>
              <a:t>*</a:t>
            </a:r>
            <a:r>
              <a:rPr lang="en-US" altLang="zh-CN" sz="2000" dirty="0" smtClean="0">
                <a:solidFill>
                  <a:srgbClr val="C00000"/>
                </a:solidFill>
              </a:rPr>
              <a:t>n-1);     // </a:t>
            </a:r>
            <a:r>
              <a:rPr lang="en-US" altLang="zh-CN" sz="2000" dirty="0" smtClean="0">
                <a:solidFill>
                  <a:srgbClr val="C00000"/>
                </a:solidFill>
                <a:sym typeface="Wingdings" pitchFamily="2" charset="2"/>
              </a:rPr>
              <a:t> s = s*(n/(2n-1)</a:t>
            </a:r>
            <a:r>
              <a:rPr lang="en-US" altLang="zh-CN" sz="2000" dirty="0">
                <a:solidFill>
                  <a:srgbClr val="C00000"/>
                </a:solidFill>
                <a:sym typeface="Wingdings" pitchFamily="2" charset="2"/>
              </a:rPr>
              <a:t>)</a:t>
            </a:r>
            <a:r>
              <a:rPr lang="en-US" altLang="zh-CN" sz="2000" dirty="0" smtClean="0">
                <a:solidFill>
                  <a:srgbClr val="C00000"/>
                </a:solidFill>
                <a:sym typeface="Wingdings" pitchFamily="2" charset="2"/>
              </a:rPr>
              <a:t>;   </a:t>
            </a:r>
            <a:r>
              <a:rPr lang="zh-CN" altLang="en-US" sz="2000" dirty="0" smtClean="0">
                <a:solidFill>
                  <a:srgbClr val="C00000"/>
                </a:solidFill>
                <a:sym typeface="Wingdings" pitchFamily="2" charset="2"/>
              </a:rPr>
              <a:t>复合赋值运算符优先级低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457200" lvl="1" indent="0"/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</a:rPr>
              <a:t>     s  = s</a:t>
            </a:r>
            <a:r>
              <a:rPr lang="zh-CN" altLang="en-US" sz="2000" dirty="0" smtClean="0">
                <a:solidFill>
                  <a:srgbClr val="C00000"/>
                </a:solidFill>
              </a:rPr>
              <a:t>*</a:t>
            </a:r>
            <a:r>
              <a:rPr lang="en-US" altLang="zh-CN" sz="2000" dirty="0">
                <a:solidFill>
                  <a:srgbClr val="C00000"/>
                </a:solidFill>
              </a:rPr>
              <a:t>n</a:t>
            </a:r>
            <a:r>
              <a:rPr lang="en-US" altLang="zh-CN" sz="2000" dirty="0" smtClean="0">
                <a:solidFill>
                  <a:srgbClr val="C00000"/>
                </a:solidFill>
              </a:rPr>
              <a:t>/(2</a:t>
            </a:r>
            <a:r>
              <a:rPr lang="zh-CN" altLang="en-US" sz="2000" dirty="0" smtClean="0">
                <a:solidFill>
                  <a:srgbClr val="C00000"/>
                </a:solidFill>
              </a:rPr>
              <a:t>*</a:t>
            </a:r>
            <a:r>
              <a:rPr lang="en-US" altLang="zh-CN" sz="2000" dirty="0" smtClean="0">
                <a:solidFill>
                  <a:srgbClr val="C00000"/>
                </a:solidFill>
              </a:rPr>
              <a:t>n-1);  // </a:t>
            </a:r>
            <a:r>
              <a:rPr lang="zh-CN" altLang="en-US" sz="2000" dirty="0" smtClean="0">
                <a:solidFill>
                  <a:srgbClr val="C00000"/>
                </a:solidFill>
              </a:rPr>
              <a:t>本语句不丢失小数，上面语句丢失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8197" name="TextBox 1"/>
          <p:cNvSpPr txBox="1">
            <a:spLocks noChangeArrowheads="1"/>
          </p:cNvSpPr>
          <p:nvPr/>
        </p:nvSpPr>
        <p:spPr bwMode="auto">
          <a:xfrm>
            <a:off x="5651500" y="1981200"/>
            <a:ext cx="3024188" cy="224631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>
                <a:solidFill>
                  <a:srgbClr val="C00000"/>
                </a:solidFill>
              </a:rPr>
              <a:t>s=1+1/2+1/3+…+1/n;  </a:t>
            </a:r>
          </a:p>
          <a:p>
            <a:r>
              <a:rPr lang="en-US" sz="2000"/>
              <a:t>int i,n;</a:t>
            </a:r>
          </a:p>
          <a:p>
            <a:r>
              <a:rPr lang="en-US" sz="2000"/>
              <a:t>double s;</a:t>
            </a:r>
          </a:p>
          <a:p>
            <a:r>
              <a:rPr lang="en-US" sz="2000"/>
              <a:t>for (i=1;i&lt;=n;i++) {  </a:t>
            </a:r>
          </a:p>
          <a:p>
            <a:r>
              <a:rPr lang="en-US" sz="2000"/>
              <a:t>   s+=1.0/i; </a:t>
            </a:r>
            <a:r>
              <a:rPr lang="en-US" sz="2000">
                <a:solidFill>
                  <a:srgbClr val="C00000"/>
                </a:solidFill>
              </a:rPr>
              <a:t>// </a:t>
            </a:r>
            <a:r>
              <a:rPr lang="zh-CN" altLang="en-US" sz="2000">
                <a:solidFill>
                  <a:srgbClr val="C00000"/>
                </a:solidFill>
              </a:rPr>
              <a:t>不是</a:t>
            </a:r>
            <a:r>
              <a:rPr lang="en-US" sz="2000">
                <a:solidFill>
                  <a:srgbClr val="C00000"/>
                </a:solidFill>
              </a:rPr>
              <a:t>1/i</a:t>
            </a:r>
          </a:p>
          <a:p>
            <a:r>
              <a:rPr lang="en-US" sz="2000"/>
              <a:t>}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E4916F-5D7D-4C1D-A308-A36D86942AD8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&amp;&amp;、||连接的表达式求值顺序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982663"/>
            <a:ext cx="7915275" cy="158273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/>
              <a:t>由&amp;&amp;与||连接的表达式按从左到右的顺序进行行求值</a:t>
            </a:r>
            <a:r>
              <a:rPr lang="zh-CN" altLang="en-US" sz="2000">
                <a:solidFill>
                  <a:srgbClr val="C00000"/>
                </a:solidFill>
              </a:rPr>
              <a:t>（即使右端的优先级高，也是如此），</a:t>
            </a:r>
            <a:r>
              <a:rPr lang="zh-CN" altLang="en-US" sz="2000"/>
              <a:t>并且，在知道结果值为真或假后立即停止计算。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a&amp;&amp;b:   有0为0，a=0，不判别（计算）b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a||b:  有1为1，a=1，不判别（计算）b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703263" y="2703513"/>
            <a:ext cx="6607175" cy="7715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例：a&amp;&amp;b&amp;&amp;c  则当a=0(假)时, b,c不再判断。      </a:t>
            </a:r>
          </a:p>
          <a:p>
            <a:r>
              <a:rPr lang="zh-CN" altLang="en-US" sz="2000"/>
              <a:t>                                 当a=1,b=0时, 不再判c.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712788" y="3632200"/>
            <a:ext cx="4684712" cy="40481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例：a || b || c.       当a=1时,b, c均不必判别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85800" y="4154488"/>
            <a:ext cx="7993063" cy="113823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例：int a=1,b=8,c=9,d;</a:t>
            </a:r>
          </a:p>
          <a:p>
            <a:r>
              <a:rPr lang="zh-CN" altLang="en-US" sz="2000"/>
              <a:t>d=(a||(b=10)||(c=2)); </a:t>
            </a:r>
            <a:r>
              <a:rPr lang="zh-CN" altLang="en-US" sz="2000">
                <a:solidFill>
                  <a:srgbClr val="99CC00"/>
                </a:solidFill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// 从左到右求值，即使( )的优先级更高</a:t>
            </a:r>
          </a:p>
          <a:p>
            <a:r>
              <a:rPr lang="zh-CN" altLang="en-US" sz="2000"/>
              <a:t>printf(“a=%d,b=%d,c=%d,d=%d”,a,b,c,d);   </a:t>
            </a:r>
            <a:r>
              <a:rPr lang="zh-CN" altLang="en-US" sz="2000">
                <a:solidFill>
                  <a:srgbClr val="C00000"/>
                </a:solidFill>
              </a:rPr>
              <a:t>// a=1,b=8,c=9,d=1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755650" y="5461000"/>
            <a:ext cx="4321175" cy="11366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>
                <a:sym typeface="Arial" pitchFamily="34" charset="0"/>
              </a:rPr>
              <a:t>例：int i1=0,i2=5;</a:t>
            </a:r>
          </a:p>
          <a:p>
            <a:r>
              <a:rPr lang="zh-CN" altLang="en-US" sz="2000">
                <a:sym typeface="Arial" pitchFamily="34" charset="0"/>
              </a:rPr>
              <a:t>printf("%d\n",!i1&amp;&amp;i2--);  </a:t>
            </a:r>
            <a:r>
              <a:rPr lang="zh-CN" altLang="en-US" sz="2000">
                <a:solidFill>
                  <a:srgbClr val="C00000"/>
                </a:solidFill>
                <a:sym typeface="Arial" pitchFamily="34" charset="0"/>
              </a:rPr>
              <a:t>// 1    </a:t>
            </a:r>
          </a:p>
          <a:p>
            <a:r>
              <a:rPr lang="zh-CN" altLang="en-US" sz="2000">
                <a:sym typeface="Arial" pitchFamily="34" charset="0"/>
              </a:rPr>
              <a:t>printf("%d\n",i2); </a:t>
            </a:r>
            <a:r>
              <a:rPr lang="zh-CN" altLang="en-US" sz="2000">
                <a:solidFill>
                  <a:srgbClr val="C00000"/>
                </a:solidFill>
                <a:sym typeface="Arial" pitchFamily="34" charset="0"/>
              </a:rPr>
              <a:t>//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数据输出函数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putchar</a:t>
            </a:r>
            <a:r>
              <a:rPr lang="en-US" sz="2400" dirty="0"/>
              <a:t>(char c); </a:t>
            </a:r>
            <a:r>
              <a:rPr lang="en-US" altLang="zh-CN" sz="2400" dirty="0" err="1" smtClean="0"/>
              <a:t>putchar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asciiCode</a:t>
            </a:r>
            <a:r>
              <a:rPr lang="en-US" altLang="zh-CN" sz="2400" dirty="0" smtClean="0"/>
              <a:t>);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 err="1" smtClean="0"/>
              <a:t>putchar</a:t>
            </a:r>
            <a:r>
              <a:rPr lang="en-US" sz="2400" dirty="0" smtClean="0"/>
              <a:t>(‘0’+1); </a:t>
            </a:r>
            <a:r>
              <a:rPr lang="en-US" sz="2400" dirty="0" smtClean="0">
                <a:solidFill>
                  <a:srgbClr val="FF0000"/>
                </a:solidFill>
              </a:rPr>
              <a:t>// 1,</a:t>
            </a:r>
            <a:r>
              <a:rPr lang="zh-CN" altLang="en-US" sz="2400" dirty="0" smtClean="0">
                <a:solidFill>
                  <a:srgbClr val="FF0000"/>
                </a:solidFill>
              </a:rPr>
              <a:t>数字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ascii</a:t>
            </a:r>
            <a:r>
              <a:rPr lang="zh-CN" altLang="en-US" sz="2400" dirty="0" smtClean="0">
                <a:solidFill>
                  <a:srgbClr val="FF0000"/>
                </a:solidFill>
              </a:rPr>
              <a:t>码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zh-CN" altLang="en-US" sz="2400" dirty="0" smtClean="0">
                <a:solidFill>
                  <a:srgbClr val="FF0000"/>
                </a:solidFill>
              </a:rPr>
              <a:t>‘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’</a:t>
            </a:r>
            <a:r>
              <a:rPr lang="en-US" altLang="zh-CN" sz="2400" dirty="0" smtClean="0">
                <a:solidFill>
                  <a:srgbClr val="FF0000"/>
                </a:solidFill>
              </a:rPr>
              <a:t>+ </a:t>
            </a:r>
            <a:r>
              <a:rPr lang="zh-CN" altLang="en-US" sz="2400" dirty="0" smtClean="0">
                <a:solidFill>
                  <a:srgbClr val="FF0000"/>
                </a:solidFill>
              </a:rPr>
              <a:t>数字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(“%c”,</a:t>
            </a:r>
            <a:r>
              <a:rPr lang="en-US" altLang="zh-CN" sz="2400" dirty="0" err="1"/>
              <a:t>asciiCode</a:t>
            </a:r>
            <a:r>
              <a:rPr lang="en-US" altLang="zh-CN" sz="2400" dirty="0" smtClean="0"/>
              <a:t>); </a:t>
            </a:r>
            <a:r>
              <a:rPr lang="zh-CN" altLang="en-US" sz="2400" dirty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// </a:t>
            </a:r>
            <a:r>
              <a:rPr lang="zh-CN" altLang="en-US" sz="2400" dirty="0" smtClean="0">
                <a:solidFill>
                  <a:srgbClr val="FF0000"/>
                </a:solidFill>
              </a:rPr>
              <a:t>等效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printf</a:t>
            </a:r>
            <a:r>
              <a:rPr lang="en-US" sz="2400" dirty="0"/>
              <a:t>(“</a:t>
            </a:r>
            <a:r>
              <a:rPr lang="zh-CN" altLang="en-US" sz="2400" dirty="0"/>
              <a:t>格式控制序列</a:t>
            </a:r>
            <a:r>
              <a:rPr lang="en-US" sz="2400" dirty="0"/>
              <a:t>”,</a:t>
            </a:r>
            <a:r>
              <a:rPr lang="zh-CN" altLang="en-US" sz="2400" dirty="0"/>
              <a:t>输出变量列表</a:t>
            </a:r>
            <a:r>
              <a:rPr lang="en-US" sz="2400" dirty="0" smtClean="0"/>
              <a:t>); </a:t>
            </a:r>
            <a:r>
              <a:rPr lang="en-US" sz="2400" dirty="0" smtClean="0">
                <a:solidFill>
                  <a:srgbClr val="FF0000"/>
                </a:solidFill>
              </a:rPr>
              <a:t>// </a:t>
            </a:r>
            <a:r>
              <a:rPr lang="zh-CN" altLang="en-US" sz="2400" dirty="0" smtClean="0">
                <a:solidFill>
                  <a:srgbClr val="FF0000"/>
                </a:solidFill>
              </a:rPr>
              <a:t>原样输出</a:t>
            </a:r>
            <a:endParaRPr lang="en-US" sz="2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a,b</a:t>
            </a:r>
            <a:r>
              <a:rPr lang="en-US" sz="2400" dirty="0"/>
              <a:t>;    </a:t>
            </a:r>
            <a:r>
              <a:rPr lang="en-US" sz="2400" dirty="0" err="1"/>
              <a:t>printf</a:t>
            </a:r>
            <a:r>
              <a:rPr lang="en-US" sz="2400" dirty="0"/>
              <a:t>(“a=%d,%d”,</a:t>
            </a:r>
            <a:r>
              <a:rPr lang="en-US" sz="2400" dirty="0" err="1"/>
              <a:t>a,b</a:t>
            </a:r>
            <a:r>
              <a:rPr lang="en-US" sz="2400" dirty="0"/>
              <a:t>);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a,i</a:t>
            </a:r>
            <a:r>
              <a:rPr lang="en-US" sz="2400" dirty="0"/>
              <a:t>;     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=0;i&lt;6;i++) </a:t>
            </a:r>
            <a:r>
              <a:rPr lang="en-US" sz="2400" dirty="0" err="1"/>
              <a:t>printf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&lt;5?”%3d”:”%3d\</a:t>
            </a:r>
            <a:r>
              <a:rPr lang="en-US" sz="2400" dirty="0" err="1"/>
              <a:t>n”,a</a:t>
            </a:r>
            <a:r>
              <a:rPr lang="en-US" sz="2400" dirty="0"/>
              <a:t>);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puts(char *s);    </a:t>
            </a:r>
            <a:r>
              <a:rPr lang="zh-CN" altLang="en-US" sz="2400" dirty="0"/>
              <a:t>输出字符串，并自动换行。</a:t>
            </a:r>
          </a:p>
        </p:txBody>
      </p:sp>
      <p:sp>
        <p:nvSpPr>
          <p:cNvPr id="28676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08898E-0E05-48D2-A383-7E1C04CDBE16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数据输入函数  </a:t>
            </a:r>
            <a:r>
              <a:rPr lang="en-US"/>
              <a:t>-- scanf()</a:t>
            </a:r>
            <a:endParaRPr lang="zh-CN" altLang="en-US"/>
          </a:p>
        </p:txBody>
      </p:sp>
      <p:sp>
        <p:nvSpPr>
          <p:cNvPr id="29699" name="内容占位符 2"/>
          <p:cNvSpPr>
            <a:spLocks noGrp="1"/>
          </p:cNvSpPr>
          <p:nvPr>
            <p:ph idx="4294967295"/>
          </p:nvPr>
        </p:nvSpPr>
        <p:spPr>
          <a:xfrm>
            <a:off x="827088" y="1052513"/>
            <a:ext cx="8064500" cy="54006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scanf</a:t>
            </a:r>
            <a:r>
              <a:rPr lang="en-US" sz="2000" dirty="0"/>
              <a:t>(“</a:t>
            </a:r>
            <a:r>
              <a:rPr lang="zh-CN" altLang="en-US" sz="2000" dirty="0"/>
              <a:t>格式控制序列</a:t>
            </a:r>
            <a:r>
              <a:rPr lang="en-US" sz="2000" dirty="0"/>
              <a:t>”,</a:t>
            </a:r>
            <a:r>
              <a:rPr lang="zh-CN" altLang="en-US" sz="2000" dirty="0"/>
              <a:t>变量地址列表</a:t>
            </a:r>
            <a:r>
              <a:rPr lang="en-US" sz="2000" dirty="0" smtClean="0"/>
              <a:t>);  </a:t>
            </a:r>
            <a:r>
              <a:rPr lang="en-US" sz="2000" dirty="0" smtClean="0">
                <a:solidFill>
                  <a:srgbClr val="FF0000"/>
                </a:solidFill>
              </a:rPr>
              <a:t>// </a:t>
            </a:r>
            <a:r>
              <a:rPr lang="zh-CN" altLang="en-US" sz="2000" dirty="0" smtClean="0">
                <a:solidFill>
                  <a:srgbClr val="FF0000"/>
                </a:solidFill>
              </a:rPr>
              <a:t>原样输入</a:t>
            </a:r>
            <a:endParaRPr lang="en-US" sz="2000" dirty="0">
              <a:solidFill>
                <a:srgbClr val="FF0000"/>
              </a:solidFill>
            </a:endParaRPr>
          </a:p>
          <a:p>
            <a:pPr marL="457200" lvl="1" indent="0">
              <a:buFont typeface="Wingdings" pitchFamily="2" charset="2"/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a,b</a:t>
            </a:r>
            <a:r>
              <a:rPr lang="en-US" sz="2000" dirty="0"/>
              <a:t>;    </a:t>
            </a:r>
            <a:r>
              <a:rPr lang="en-US" sz="2000" dirty="0" err="1"/>
              <a:t>scanf</a:t>
            </a:r>
            <a:r>
              <a:rPr lang="en-US" sz="2000" dirty="0" smtClean="0"/>
              <a:t>(“%</a:t>
            </a:r>
            <a:r>
              <a:rPr lang="en-US" sz="2000" dirty="0" err="1" smtClean="0"/>
              <a:t>d%d</a:t>
            </a:r>
            <a:r>
              <a:rPr lang="en-US" sz="2000" dirty="0"/>
              <a:t>”,&amp;</a:t>
            </a:r>
            <a:r>
              <a:rPr lang="en-US" sz="2000" dirty="0" err="1"/>
              <a:t>a,&amp;b</a:t>
            </a:r>
            <a:r>
              <a:rPr lang="en-US" sz="2000" dirty="0"/>
              <a:t>);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不能规定输入数据精度</a:t>
            </a:r>
            <a:endParaRPr lang="en-US" sz="2000" dirty="0"/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000" dirty="0"/>
              <a:t>如，</a:t>
            </a:r>
            <a:r>
              <a:rPr lang="en-US" sz="2000" dirty="0" err="1"/>
              <a:t>scanf</a:t>
            </a:r>
            <a:r>
              <a:rPr lang="en-US" sz="2000" dirty="0"/>
              <a:t> (" %7.2f ", &amp;a); </a:t>
            </a:r>
            <a:r>
              <a:rPr lang="zh-CN" altLang="en-US" sz="2000" dirty="0"/>
              <a:t>是错误的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输入数据之间，默认用空格隔开。在格式控制中除格式说明符外若还有其它字符</a:t>
            </a:r>
            <a:r>
              <a:rPr lang="en-US" sz="2000" dirty="0"/>
              <a:t>,</a:t>
            </a:r>
            <a:r>
              <a:rPr lang="zh-CN" altLang="en-US" sz="2000" dirty="0"/>
              <a:t>则应按顺序原样输入。</a:t>
            </a:r>
            <a:endParaRPr lang="en-US" sz="2000" dirty="0"/>
          </a:p>
          <a:p>
            <a:pPr marL="457200" lvl="1" indent="0">
              <a:buFont typeface="Wingdings" pitchFamily="2" charset="2"/>
              <a:buNone/>
            </a:pPr>
            <a:r>
              <a:rPr lang="en-US" sz="2000" dirty="0" err="1"/>
              <a:t>scanf</a:t>
            </a:r>
            <a:r>
              <a:rPr lang="en-US" sz="2000" dirty="0"/>
              <a:t>(“%</a:t>
            </a:r>
            <a:r>
              <a:rPr lang="en-US" sz="2000" dirty="0" err="1"/>
              <a:t>d%d</a:t>
            </a:r>
            <a:r>
              <a:rPr lang="en-US" sz="2000" dirty="0"/>
              <a:t>”,&amp;</a:t>
            </a:r>
            <a:r>
              <a:rPr lang="en-US" sz="2000" dirty="0" err="1"/>
              <a:t>a,&amp;b</a:t>
            </a:r>
            <a:r>
              <a:rPr lang="en-US" sz="2000" dirty="0"/>
              <a:t>);  // 15  20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 dirty="0" err="1"/>
              <a:t>scanf</a:t>
            </a:r>
            <a:r>
              <a:rPr lang="en-US" sz="2000" dirty="0"/>
              <a:t>(“%</a:t>
            </a:r>
            <a:r>
              <a:rPr lang="en-US" sz="2000" dirty="0" err="1"/>
              <a:t>d,%d”,&amp;a,&amp;b</a:t>
            </a:r>
            <a:r>
              <a:rPr lang="en-US" sz="2000" dirty="0"/>
              <a:t>); // 15,20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出现％</a:t>
            </a:r>
            <a:r>
              <a:rPr lang="en-US" sz="2000" dirty="0"/>
              <a:t>c</a:t>
            </a:r>
            <a:r>
              <a:rPr lang="zh-CN" altLang="en-US" sz="2000" dirty="0"/>
              <a:t>格式时，空白字符也会被当作被输入字符</a:t>
            </a:r>
            <a:endParaRPr lang="en-US" sz="2000" dirty="0"/>
          </a:p>
          <a:p>
            <a:pPr marL="457200" lvl="1" indent="0">
              <a:buFont typeface="Wingdings" pitchFamily="2" charset="2"/>
              <a:buNone/>
            </a:pPr>
            <a:r>
              <a:rPr lang="en-US" sz="2000" dirty="0" err="1"/>
              <a:t>scanf</a:t>
            </a:r>
            <a:r>
              <a:rPr lang="en-US" sz="2000" dirty="0"/>
              <a:t>("%</a:t>
            </a:r>
            <a:r>
              <a:rPr lang="en-US" sz="2000" dirty="0" err="1"/>
              <a:t>c%c%c</a:t>
            </a:r>
            <a:r>
              <a:rPr lang="en-US" sz="2000" dirty="0"/>
              <a:t>", &amp;a, &amp;b, &amp;c);</a:t>
            </a:r>
            <a:endParaRPr lang="zh-CN" altLang="en-US" sz="2000" dirty="0"/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000" dirty="0"/>
              <a:t>输入</a:t>
            </a:r>
            <a:r>
              <a:rPr lang="en-US" sz="2000" dirty="0"/>
              <a:t>x y z</a:t>
            </a:r>
            <a:r>
              <a:rPr lang="zh-CN" altLang="en-US" sz="2000" dirty="0"/>
              <a:t>回车</a:t>
            </a:r>
            <a:r>
              <a:rPr lang="en-US" sz="2000" dirty="0"/>
              <a:t>, a=x, b=</a:t>
            </a:r>
            <a:r>
              <a:rPr lang="zh-CN" altLang="en-US" sz="2000" dirty="0"/>
              <a:t>空格，</a:t>
            </a:r>
            <a:r>
              <a:rPr lang="en-US" sz="2000" dirty="0"/>
              <a:t>c=y</a:t>
            </a:r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2E26A2-C379-4E1A-87CF-0FA14B9C209B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Capsules">
  <a:themeElements>
    <a:clrScheme name="">
      <a:dk1>
        <a:srgbClr val="000066"/>
      </a:dk1>
      <a:lt1>
        <a:srgbClr val="FFFFFF"/>
      </a:lt1>
      <a:dk2>
        <a:srgbClr val="336699"/>
      </a:dk2>
      <a:lt2>
        <a:srgbClr val="FFFFEB"/>
      </a:lt2>
      <a:accent1>
        <a:srgbClr val="99CCFF"/>
      </a:accent1>
      <a:accent2>
        <a:srgbClr val="9999FF"/>
      </a:accent2>
      <a:accent3>
        <a:srgbClr val="ADB8CA"/>
      </a:accent3>
      <a:accent4>
        <a:srgbClr val="DADADA"/>
      </a:accent4>
      <a:accent5>
        <a:srgbClr val="CAE2FF"/>
      </a:accent5>
      <a:accent6>
        <a:srgbClr val="8A8AE7"/>
      </a:accent6>
      <a:hlink>
        <a:srgbClr val="CCCCFF"/>
      </a:hlink>
      <a:folHlink>
        <a:srgbClr val="C68D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12.xml><?xml version="1.0" encoding="utf-8"?>
<a:theme xmlns:a="http://schemas.openxmlformats.org/drawingml/2006/main" name="Office 主题​​">
  <a:themeElements>
    <a:clrScheme name="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2_Blueprint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3366"/>
    </a:dk1>
    <a:lt1>
      <a:srgbClr val="FFFFFF"/>
    </a:lt1>
    <a:dk2>
      <a:srgbClr val="006666"/>
    </a:dk2>
    <a:lt2>
      <a:srgbClr val="003366"/>
    </a:lt2>
    <a:accent1>
      <a:srgbClr val="99CC99"/>
    </a:accent1>
    <a:accent2>
      <a:srgbClr val="33CCCC"/>
    </a:accent2>
    <a:accent3>
      <a:srgbClr val="FFFFFF"/>
    </a:accent3>
    <a:accent4>
      <a:srgbClr val="002A56"/>
    </a:accent4>
    <a:accent5>
      <a:srgbClr val="CAE2CA"/>
    </a:accent5>
    <a:accent6>
      <a:srgbClr val="2DB9B9"/>
    </a:accent6>
    <a:hlink>
      <a:srgbClr val="666699"/>
    </a:hlink>
    <a:folHlink>
      <a:srgbClr val="CC99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40458C"/>
    </a:dk1>
    <a:lt1>
      <a:srgbClr val="FFFFFF"/>
    </a:lt1>
    <a:dk2>
      <a:srgbClr val="660066"/>
    </a:dk2>
    <a:lt2>
      <a:srgbClr val="B7C1EB"/>
    </a:lt2>
    <a:accent1>
      <a:srgbClr val="ECD882"/>
    </a:accent1>
    <a:accent2>
      <a:srgbClr val="B2B2B2"/>
    </a:accent2>
    <a:accent3>
      <a:srgbClr val="FFFFFF"/>
    </a:accent3>
    <a:accent4>
      <a:srgbClr val="353A77"/>
    </a:accent4>
    <a:accent5>
      <a:srgbClr val="F4E9C1"/>
    </a:accent5>
    <a:accent6>
      <a:srgbClr val="A1A1A1"/>
    </a:accent6>
    <a:hlink>
      <a:srgbClr val="6F89F7"/>
    </a:hlink>
    <a:folHlink>
      <a:srgbClr val="CFDBFD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Pages>0</Pages>
  <Words>7351</Words>
  <Characters>0</Characters>
  <Application>Microsoft Office PowerPoint</Application>
  <DocSecurity>0</DocSecurity>
  <PresentationFormat>全屏显示(4:3)</PresentationFormat>
  <Lines>0</Lines>
  <Paragraphs>937</Paragraphs>
  <Slides>31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Capsules</vt:lpstr>
      <vt:lpstr>Office 主题</vt:lpstr>
      <vt:lpstr>Blueprint</vt:lpstr>
      <vt:lpstr>1_Blueprint</vt:lpstr>
      <vt:lpstr>2_Blueprint</vt:lpstr>
      <vt:lpstr>诗情画意</vt:lpstr>
      <vt:lpstr>1_诗情画意</vt:lpstr>
      <vt:lpstr>2_诗情画意</vt:lpstr>
      <vt:lpstr>3_诗情画意</vt:lpstr>
      <vt:lpstr>4_诗情画意</vt:lpstr>
      <vt:lpstr>1_Capsules</vt:lpstr>
      <vt:lpstr>C语言程序设计</vt:lpstr>
      <vt:lpstr>PowerPoint 演示文稿</vt:lpstr>
      <vt:lpstr>PowerPoint 演示文稿</vt:lpstr>
      <vt:lpstr>PowerPoint 演示文稿</vt:lpstr>
      <vt:lpstr>PowerPoint 演示文稿</vt:lpstr>
      <vt:lpstr>两个整数相除的值与类型转换</vt:lpstr>
      <vt:lpstr>&amp;&amp;、||连接的表达式求值顺序</vt:lpstr>
      <vt:lpstr>数据输出函数</vt:lpstr>
      <vt:lpstr>数据输入函数  -- scanf()</vt:lpstr>
      <vt:lpstr>PowerPoint 演示文稿</vt:lpstr>
      <vt:lpstr>PowerPoint 演示文稿</vt:lpstr>
      <vt:lpstr>switch()/if() elseif() </vt:lpstr>
      <vt:lpstr>循环结构与continue</vt:lpstr>
      <vt:lpstr>PowerPoint 演示文稿</vt:lpstr>
      <vt:lpstr>冒泡排序与选择法排序</vt:lpstr>
      <vt:lpstr>PowerPoint 演示文稿</vt:lpstr>
      <vt:lpstr>PowerPoint 演示文稿</vt:lpstr>
      <vt:lpstr>PowerPoint 演示文稿</vt:lpstr>
      <vt:lpstr>数组名作函数参数</vt:lpstr>
      <vt:lpstr>指针与数组</vt:lpstr>
      <vt:lpstr>PowerPoint 演示文稿</vt:lpstr>
      <vt:lpstr>指针与自增、自减运算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宏定义与展开</vt:lpstr>
      <vt:lpstr>结构体、结构体数组和指针</vt:lpstr>
    </vt:vector>
  </TitlesOfParts>
  <Company>ustb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jsjjc</dc:creator>
  <cp:lastModifiedBy>Administrator</cp:lastModifiedBy>
  <cp:revision>754</cp:revision>
  <cp:lastPrinted>2113-01-01T00:00:00Z</cp:lastPrinted>
  <dcterms:created xsi:type="dcterms:W3CDTF">2002-09-25T01:48:00Z</dcterms:created>
  <dcterms:modified xsi:type="dcterms:W3CDTF">2016-12-25T07:00:10Z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2052-9.1.0.4716</vt:lpwstr>
  </property>
</Properties>
</file>