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5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360" r:id="rId24"/>
    <p:sldId id="421" r:id="rId25"/>
    <p:sldId id="353" r:id="rId26"/>
    <p:sldId id="354" r:id="rId27"/>
    <p:sldId id="350" r:id="rId28"/>
    <p:sldId id="425" r:id="rId29"/>
    <p:sldId id="441" r:id="rId30"/>
    <p:sldId id="435" r:id="rId31"/>
    <p:sldId id="351" r:id="rId32"/>
    <p:sldId id="346" r:id="rId33"/>
    <p:sldId id="347" r:id="rId34"/>
    <p:sldId id="348" r:id="rId35"/>
    <p:sldId id="344" r:id="rId36"/>
    <p:sldId id="436" r:id="rId37"/>
    <p:sldId id="376" r:id="rId38"/>
    <p:sldId id="432" r:id="rId39"/>
    <p:sldId id="433" r:id="rId40"/>
    <p:sldId id="434" r:id="rId41"/>
    <p:sldId id="381" r:id="rId42"/>
    <p:sldId id="388" r:id="rId43"/>
    <p:sldId id="389" r:id="rId44"/>
    <p:sldId id="429" r:id="rId45"/>
    <p:sldId id="437" r:id="rId46"/>
    <p:sldId id="438" r:id="rId47"/>
    <p:sldId id="439" r:id="rId48"/>
    <p:sldId id="440" r:id="rId49"/>
    <p:sldId id="390" r:id="rId50"/>
    <p:sldId id="442" r:id="rId51"/>
    <p:sldId id="444" r:id="rId52"/>
    <p:sldId id="339" r:id="rId53"/>
    <p:sldId id="340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0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5396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/******************************************************</a:t>
            </a:r>
          </a:p>
          <a:p>
            <a:r>
              <a:rPr lang="en-US" altLang="zh-CN" dirty="0" smtClean="0"/>
              <a:t> * ch8,p192, 7. </a:t>
            </a:r>
            <a:r>
              <a:rPr lang="zh-CN" altLang="en-US" dirty="0" smtClean="0"/>
              <a:t>编写程序，实现复制字符串的自定义版：</a:t>
            </a:r>
          </a:p>
          <a:p>
            <a:r>
              <a:rPr lang="zh-CN" altLang="en-US" dirty="0" smtClean="0"/>
              <a:t> *    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dest,char</a:t>
            </a:r>
            <a:r>
              <a:rPr lang="en-US" altLang="zh-CN" dirty="0" smtClean="0"/>
              <a:t> *source);</a:t>
            </a:r>
          </a:p>
          <a:p>
            <a:r>
              <a:rPr lang="en-US" altLang="zh-CN" dirty="0" smtClean="0"/>
              <a:t> *    // </a:t>
            </a:r>
            <a:r>
              <a:rPr lang="zh-CN" altLang="en-US" dirty="0" smtClean="0"/>
              <a:t>该函数返回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的值，即字符串首地址 </a:t>
            </a:r>
          </a:p>
          <a:p>
            <a:r>
              <a:rPr lang="zh-CN" altLang="en-US" dirty="0" smtClean="0"/>
              <a:t> ******************************************************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char* ch8_7(char *</a:t>
            </a:r>
            <a:r>
              <a:rPr lang="en-US" altLang="zh-CN" dirty="0" err="1" smtClean="0"/>
              <a:t>dest,const</a:t>
            </a:r>
            <a:r>
              <a:rPr lang="en-US" altLang="zh-CN" dirty="0" smtClean="0"/>
              <a:t> char *source)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char *s =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while ((*s++ = *source++) != '\0')  // *s++ </a:t>
            </a:r>
            <a:r>
              <a:rPr lang="zh-CN" altLang="en-US" dirty="0" smtClean="0"/>
              <a:t>相当于*</a:t>
            </a:r>
            <a:r>
              <a:rPr lang="en-US" altLang="zh-CN" dirty="0" smtClean="0"/>
              <a:t>s, s++ </a:t>
            </a:r>
          </a:p>
          <a:p>
            <a:r>
              <a:rPr lang="en-US" altLang="zh-CN" dirty="0" smtClean="0"/>
              <a:t>      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(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指向最后一个字符</a:t>
            </a:r>
            <a:r>
              <a:rPr lang="en-US" altLang="zh-CN" dirty="0" smtClean="0"/>
              <a:t>'\0',</a:t>
            </a:r>
            <a:r>
              <a:rPr lang="zh-CN" altLang="en-US" dirty="0" smtClean="0"/>
              <a:t>因此，不能返回</a:t>
            </a:r>
            <a:r>
              <a:rPr lang="en-US" altLang="zh-CN" dirty="0" smtClean="0"/>
              <a:t>s.         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37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fun(</a:t>
            </a:r>
            <a:r>
              <a:rPr lang="en-US" altLang="zh-CN" baseline="0" dirty="0" smtClean="0"/>
              <a:t> ) {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a=10;</a:t>
            </a:r>
          </a:p>
          <a:p>
            <a:r>
              <a:rPr lang="en-US" altLang="zh-CN" baseline="0" dirty="0" smtClean="0"/>
              <a:t>    return a;  // copy a</a:t>
            </a:r>
            <a:r>
              <a:rPr lang="zh-CN" altLang="en-US" baseline="0" dirty="0" smtClean="0"/>
              <a:t>的值给函数的返回值</a:t>
            </a:r>
            <a:endParaRPr lang="en-US" altLang="zh-CN" baseline="0" dirty="0" smtClean="0"/>
          </a:p>
          <a:p>
            <a:r>
              <a:rPr lang="en-US" altLang="zh-CN" baseline="0" dirty="0" smtClean="0"/>
              <a:t>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fun(</a:t>
            </a:r>
            <a:r>
              <a:rPr lang="en-US" altLang="zh-CN" baseline="0" dirty="0" smtClean="0"/>
              <a:t> ) {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a=10;</a:t>
            </a:r>
          </a:p>
          <a:p>
            <a:r>
              <a:rPr lang="en-US" altLang="zh-CN" baseline="0" dirty="0" smtClean="0"/>
              <a:t>    return &amp;a;  // copy a</a:t>
            </a:r>
            <a:r>
              <a:rPr lang="zh-CN" altLang="en-US" baseline="0" smtClean="0"/>
              <a:t>的地址给</a:t>
            </a:r>
            <a:r>
              <a:rPr lang="zh-CN" altLang="en-US" baseline="0" dirty="0" smtClean="0"/>
              <a:t>函数的</a:t>
            </a:r>
            <a:r>
              <a:rPr lang="zh-CN" altLang="en-US" baseline="0" smtClean="0"/>
              <a:t>返回值，函数调用结束，地址消失，无意义。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}</a:t>
            </a:r>
            <a:endParaRPr lang="zh-CN" altLang="en-US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9007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指针变量可以同其它变量一样作为数组的元素，由指针变量组成的数组称为指针数组，组成数组的每个元素都是相同类型的指针。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注意：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*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［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］不同于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［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］，后者说明 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是一个指向有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型元素的数组的指针。因为［］的优先级高于*，所以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*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［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］的解释过程为：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是一个数组，它含有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个元素； 每个元素是一个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指针。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    　指针数组可以与其它同类型对象在一个说明语句中说明。例如：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　　</a:t>
            </a:r>
            <a:r>
              <a:rPr lang="en-US" altLang="zh-CN" dirty="0" smtClean="0"/>
              <a:t>char c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］；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　　</a:t>
            </a:r>
            <a:r>
              <a:rPr lang="en-US" altLang="zh-CN" dirty="0" smtClean="0"/>
              <a:t>float x</a:t>
            </a:r>
            <a:r>
              <a:rPr lang="zh-CN" altLang="en-US" dirty="0" smtClean="0"/>
              <a:t>，*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是一个字符变量； </a:t>
            </a:r>
            <a:r>
              <a:rPr lang="en-US" altLang="zh-CN" dirty="0" smtClean="0"/>
              <a:t>pc</a:t>
            </a:r>
            <a:r>
              <a:rPr lang="zh-CN" altLang="en-US" dirty="0" smtClean="0"/>
              <a:t>是一个字符指针；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是含有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个元素的指针数组，每个元素是一个字符指针。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变量； 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是含有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个元素的指针数组，每个元素是一个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指针。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666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指针数组的主要用途是表示二维数组，尤其是表示字符串的数组。用指针数组表示二维数组的优点是：每一个字符串可以具有不同的长度。用指针数组表示字符串数组处理起来十分方便灵活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en-US" altLang="zh-CN" dirty="0" smtClean="0"/>
              <a:t>char *name</a:t>
            </a:r>
            <a:r>
              <a:rPr lang="zh-CN" altLang="en-US" dirty="0" smtClean="0"/>
              <a:t>［］</a:t>
            </a:r>
            <a:r>
              <a:rPr lang="en-US" altLang="zh-CN" dirty="0" smtClean="0"/>
              <a:t>={ "CHINA"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"AMERICA"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"AUSTRALIA"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"FRANCE"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"GERMAN"}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char *p;</a:t>
            </a:r>
          </a:p>
          <a:p>
            <a:r>
              <a:rPr lang="en-US" altLang="zh-CN" dirty="0" smtClean="0"/>
              <a:t>name[0] =  "CHINA";</a:t>
            </a:r>
          </a:p>
          <a:p>
            <a:r>
              <a:rPr lang="en-US" altLang="zh-CN" dirty="0" smtClean="0"/>
              <a:t>name[1] = “AMERICA”;</a:t>
            </a:r>
          </a:p>
          <a:p>
            <a:r>
              <a:rPr lang="en-US" altLang="zh-CN" dirty="0" smtClean="0"/>
              <a:t>*p = name[0];</a:t>
            </a:r>
            <a:endParaRPr lang="zh-CN" altLang="en-US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507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指针对变量的地址进行运算</a:t>
            </a:r>
            <a:endParaRPr lang="en-US" altLang="zh-CN" dirty="0" smtClean="0"/>
          </a:p>
          <a:p>
            <a:r>
              <a:rPr lang="zh-CN" altLang="en-US" dirty="0" smtClean="0"/>
              <a:t>指针保存变量的地址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4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599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438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边界值等效：</a:t>
            </a:r>
            <a:endParaRPr lang="en-US" altLang="zh-CN" dirty="0" smtClean="0"/>
          </a:p>
          <a:p>
            <a:r>
              <a:rPr lang="en-US" altLang="zh-CN" dirty="0" smtClean="0"/>
              <a:t>for(i=0;i&lt;n/2;i++) {  }</a:t>
            </a:r>
          </a:p>
          <a:p>
            <a:r>
              <a:rPr lang="en-US" altLang="zh-CN" dirty="0" smtClean="0"/>
              <a:t>for(i=0;i&lt;=(n-1)/2;i++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69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179695" y="764815"/>
            <a:ext cx="2712900" cy="1941173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180937" y="3412205"/>
            <a:ext cx="3815023" cy="2248950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(1)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= &amp;k;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初始化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116770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9" name="Text Box 17"/>
          <p:cNvSpPr>
            <a:spLocks noChangeArrowheads="1"/>
          </p:cNvSpPr>
          <p:nvPr/>
        </p:nvSpPr>
        <p:spPr bwMode="auto">
          <a:xfrm>
            <a:off x="4067965" y="404790"/>
            <a:ext cx="3594100" cy="2556727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(2)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p=&amp;k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赋值（地址）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  <p:bldP spid="3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 *p; </a:t>
            </a: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</a:t>
            </a:r>
            <a:r>
              <a:rPr lang="zh-CN" altLang="en-US" sz="2000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输出。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41286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692810"/>
            <a:ext cx="388778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值传递：不会改变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0"/>
            <a:ext cx="6983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 smtClean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参数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值</a:t>
            </a:r>
            <a:r>
              <a:rPr lang="zh-CN" altLang="en-US" b="1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=*p1;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*pointer_1,*pointer_2;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d,%d",&amp;a,&amp;b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4370387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地址传递：改变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15141" y="60721"/>
            <a:ext cx="3807215" cy="83105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指针传递是地址传递：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共享内存，“双向”传递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 dirty="0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22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a[0]; 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++;</a:t>
            </a:r>
          </a:p>
          <a:p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                                     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(*p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)++;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94" y="908825"/>
            <a:ext cx="8799899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不要在一个表达式中，使用相同变量的自增、自减运算符，编译系统不同，解释可能不同。例如：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类似地，不要在函数参数中使用。例如：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87313" y="14671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自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增、自减运算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695" y="3558396"/>
            <a:ext cx="8799899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指针的自增、自减运算</a:t>
            </a:r>
            <a:r>
              <a:rPr lang="zh-CN" altLang="en-US" sz="2000" b="1" dirty="0">
                <a:solidFill>
                  <a:srgbClr val="FF0000"/>
                </a:solidFill>
              </a:rPr>
              <a:t>也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要注意上述两条。不要这样使用：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a[10], *p=a, *q=a;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d,%d</a:t>
            </a:r>
            <a:r>
              <a:rPr lang="en-US" altLang="zh-CN" sz="2000" b="1" dirty="0" smtClean="0"/>
              <a:t>”,*p,*q++);</a:t>
            </a:r>
          </a:p>
          <a:p>
            <a:r>
              <a:rPr lang="en-US" altLang="zh-CN" sz="2000" b="1" dirty="0" err="1" smtClean="0"/>
              <a:t>pritf</a:t>
            </a:r>
            <a:r>
              <a:rPr lang="en-US" altLang="zh-CN" sz="2000" b="1" dirty="0"/>
              <a:t>(“%</a:t>
            </a:r>
            <a:r>
              <a:rPr lang="en-US" altLang="zh-CN" sz="2000" b="1" dirty="0" err="1"/>
              <a:t>d,%d</a:t>
            </a:r>
            <a:r>
              <a:rPr lang="en-US" altLang="zh-CN" sz="2000" b="1" dirty="0"/>
              <a:t>”,*</a:t>
            </a:r>
            <a:r>
              <a:rPr lang="en-US" altLang="zh-CN" sz="2000" b="1"/>
              <a:t>p</a:t>
            </a:r>
            <a:r>
              <a:rPr lang="en-US" altLang="zh-CN" sz="2000" b="1" smtClean="0"/>
              <a:t>,++(*q));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80865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指针变量与一维数组的关系</a:t>
            </a:r>
            <a: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2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726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系统认为是指针变量，</a:t>
            </a:r>
            <a:r>
              <a:rPr lang="zh-CN" altLang="en-US" b="1" dirty="0" smtClean="0">
                <a:solidFill>
                  <a:srgbClr val="007A77"/>
                </a:solidFill>
                <a:ea typeface="隶书" pitchFamily="49" charset="-122"/>
              </a:rPr>
              <a:t>形参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C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sym typeface="Comic Sans MS" pitchFamily="6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sym typeface="Comic Sans MS" pitchFamily="66" charset="0"/>
              </a:rPr>
              <a:t> x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*x,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n)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t,*i,*j,*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=(n-1)/2;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i=x;  j=x+n-1;  p=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x+m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for(;i&lt;=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p;i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++,j--)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d",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(p,10);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("The array has been reverted:\n");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for(p=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a;p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&lt;a+10;p++)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("%d",*p);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33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764814"/>
            <a:ext cx="8740775" cy="29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数组名作函数参数</a:t>
            </a:r>
            <a:r>
              <a:rPr lang="zh-CN" altLang="en-US" sz="2000" dirty="0" smtClean="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系统认为数组名是指针变量，是</a:t>
            </a:r>
            <a:r>
              <a:rPr lang="zh-CN" altLang="en-US" sz="2000" b="1" dirty="0">
                <a:solidFill>
                  <a:srgbClr val="FF0000"/>
                </a:solidFill>
                <a:sym typeface="Arial" pitchFamily="34" charset="0"/>
              </a:rPr>
              <a:t>地址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传递</a:t>
            </a:r>
            <a:r>
              <a:rPr lang="zh-CN" altLang="en-US" sz="2000" dirty="0" smtClean="0">
                <a:solidFill>
                  <a:schemeClr val="accent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accent2"/>
              </a:solidFill>
              <a:sym typeface="Arial" pitchFamily="34" charset="0"/>
            </a:endParaRPr>
          </a:p>
          <a:p>
            <a:pPr marL="92075" lvl="2"/>
            <a:r>
              <a:rPr lang="en-US" sz="2000" b="1" dirty="0" smtClean="0">
                <a:solidFill>
                  <a:srgbClr val="FF0000"/>
                </a:solidFill>
                <a:sym typeface="Arial" pitchFamily="34" charset="0"/>
              </a:rPr>
              <a:t>void </a:t>
            </a:r>
            <a:r>
              <a:rPr lang="en-US" sz="2000" b="1" dirty="0" err="1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sz="2000" b="1" dirty="0">
                <a:solidFill>
                  <a:srgbClr val="FF0000"/>
                </a:solidFill>
                <a:sym typeface="Arial" pitchFamily="34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sym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sym typeface="Arial" pitchFamily="34" charset="0"/>
              </a:rPr>
              <a:t>  x</a:t>
            </a:r>
            <a:r>
              <a:rPr lang="en-US" sz="2000" b="1" dirty="0" smtClean="0">
                <a:solidFill>
                  <a:srgbClr val="FF0000"/>
                </a:solidFill>
                <a:sym typeface="Arial" pitchFamily="34" charset="0"/>
              </a:rPr>
              <a:t>[]);</a:t>
            </a:r>
            <a:r>
              <a:rPr lang="en-US" sz="2000" b="1" dirty="0">
                <a:solidFill>
                  <a:srgbClr val="FF0000"/>
                </a:solidFill>
                <a:sym typeface="Arial" pitchFamily="34" charset="0"/>
              </a:rPr>
              <a:t> </a:t>
            </a:r>
            <a:endParaRPr lang="en-US" sz="2000" b="1" dirty="0" smtClean="0">
              <a:solidFill>
                <a:srgbClr val="FF0000"/>
              </a:solidFill>
              <a:sym typeface="Arial" pitchFamily="34" charset="0"/>
            </a:endParaRPr>
          </a:p>
          <a:p>
            <a:pPr marL="92075" lvl="2"/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编译系统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sym typeface="Arial" pitchFamily="34" charset="0"/>
              </a:rPr>
              <a:t>译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为：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void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 *x); 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即，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成为一个指针变量，</a:t>
            </a:r>
            <a:endParaRPr lang="en-US" altLang="zh-CN" sz="2000" b="1" dirty="0" smtClean="0">
              <a:solidFill>
                <a:srgbClr val="FF0000"/>
              </a:solidFill>
              <a:sym typeface="Arial" pitchFamily="34" charset="0"/>
            </a:endParaRPr>
          </a:p>
          <a:p>
            <a:pPr marL="92075" lvl="2"/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因此函数内部，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x[0];  x[1];  *x;  *(x+1); 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对数组元素的引用均是合法的。</a:t>
            </a:r>
            <a:endParaRPr lang="en-US" altLang="zh-CN" sz="2000" dirty="0" smtClean="0">
              <a:solidFill>
                <a:srgbClr val="0000FF"/>
              </a:solidFill>
              <a:sym typeface="Arial" pitchFamily="34" charset="0"/>
            </a:endParaRPr>
          </a:p>
          <a:p>
            <a:pPr marL="92075" lvl="2"/>
            <a:r>
              <a:rPr lang="en-US" altLang="zh-CN" sz="2000" dirty="0">
                <a:solidFill>
                  <a:srgbClr val="0000FF"/>
                </a:solidFill>
                <a:sym typeface="Arial" pitchFamily="34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++;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也是合法的。（注意，</a:t>
            </a:r>
            <a:r>
              <a:rPr lang="en-US" altLang="zh-CN" sz="2000" dirty="0" err="1" smtClean="0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 a[10],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由于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是地址常量，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a++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是非法的）。</a:t>
            </a:r>
            <a:endParaRPr lang="en-US" altLang="zh-CN" sz="2000" dirty="0" smtClean="0">
              <a:solidFill>
                <a:srgbClr val="0000FF"/>
              </a:solidFill>
              <a:sym typeface="Arial" pitchFamily="34" charset="0"/>
            </a:endParaRPr>
          </a:p>
          <a:p>
            <a:pPr marL="92075" lvl="2"/>
            <a:r>
              <a:rPr lang="en-US" altLang="zh-CN" sz="2000" dirty="0" err="1" smtClean="0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 a[10];    </a:t>
            </a:r>
            <a:r>
              <a:rPr lang="en-US" altLang="zh-CN" sz="2000" dirty="0" err="1" smtClean="0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altLang="zh-CN" sz="2000" dirty="0" smtClean="0">
                <a:solidFill>
                  <a:srgbClr val="0000FF"/>
                </a:solidFill>
                <a:sym typeface="Arial" pitchFamily="34" charset="0"/>
              </a:rPr>
              <a:t>(a,10);  // </a:t>
            </a:r>
            <a:r>
              <a:rPr lang="zh-CN" altLang="en-US" sz="2000" dirty="0" smtClean="0">
                <a:solidFill>
                  <a:srgbClr val="0000FF"/>
                </a:solidFill>
                <a:sym typeface="Arial" pitchFamily="34" charset="0"/>
              </a:rPr>
              <a:t>数组名是首地址，数组元素个数，常由另外一个参数传入。</a:t>
            </a:r>
            <a:endParaRPr lang="en-US" altLang="zh-CN" sz="2000" dirty="0" smtClean="0">
              <a:solidFill>
                <a:srgbClr val="0000FF"/>
              </a:solidFill>
              <a:sym typeface="Arial" pitchFamily="34" charset="0"/>
            </a:endParaRPr>
          </a:p>
          <a:p>
            <a:pPr marL="92075" lvl="2"/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void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 x[10]); // 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系统忽略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10</a:t>
            </a:r>
          </a:p>
          <a:p>
            <a:pPr marL="92075" lvl="2"/>
            <a:r>
              <a:rPr lang="en-US" altLang="zh-CN" sz="2000" b="1" dirty="0" err="1" smtClean="0">
                <a:solidFill>
                  <a:srgbClr val="FF0000"/>
                </a:solidFill>
                <a:sym typeface="Arial" pitchFamily="34" charset="0"/>
              </a:rPr>
              <a:t>inv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(a[10]);  // 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非法的数组元素</a:t>
            </a:r>
            <a:r>
              <a:rPr lang="en-US" altLang="zh-CN" sz="2000" b="1" dirty="0" smtClean="0">
                <a:solidFill>
                  <a:srgbClr val="FF0000"/>
                </a:solidFill>
                <a:sym typeface="Arial" pitchFamily="34" charset="0"/>
              </a:rPr>
              <a:t>a[10]</a:t>
            </a:r>
            <a:r>
              <a:rPr lang="zh-CN" altLang="en-US" sz="2000" b="1" dirty="0" smtClean="0">
                <a:solidFill>
                  <a:srgbClr val="FF0000"/>
                </a:solidFill>
                <a:sym typeface="Arial" pitchFamily="34" charset="0"/>
              </a:rPr>
              <a:t>做实参，是错误的调用。</a:t>
            </a:r>
            <a:endParaRPr lang="en-US" altLang="zh-CN" sz="2000" b="1" dirty="0" smtClean="0">
              <a:solidFill>
                <a:srgbClr val="FF0000"/>
              </a:solidFill>
              <a:sym typeface="Arial" pitchFamily="34" charset="0"/>
            </a:endParaRPr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3630520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2" y="44765"/>
            <a:ext cx="5965825" cy="57626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90000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数组名或指针作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参数总结</a:t>
            </a:r>
            <a:endParaRPr lang="zh-CN" altLang="en-US" dirty="0"/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4252820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void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inv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 x[],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n);</a:t>
            </a:r>
            <a:endParaRPr lang="zh-CN" altLang="en-US" dirty="0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4757645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5260882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5722845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3574957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4209957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4762407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5291045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5754595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7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35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767508"/>
            <a:ext cx="6869113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维数组为形参，调用时传入二维数组的首地址作为实参。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1136840"/>
            <a:ext cx="7048500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Arial" pitchFamily="34" charset="0"/>
              </a:rPr>
              <a:t>// m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行数，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列数</a:t>
            </a:r>
            <a:endParaRPr lang="en-US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，</a:t>
            </a:r>
            <a:endParaRPr lang="en-US" altLang="zh-CN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          // a[i*</a:t>
            </a:r>
            <a:r>
              <a:rPr lang="en-US" altLang="zh-CN" dirty="0" err="1" smtClean="0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]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==&gt; 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a[i][j]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 </a:t>
            </a:r>
            <a:r>
              <a:rPr lang="en-US" dirty="0" err="1" smtClean="0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("%4d",a[i*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endParaRPr lang="en-US" dirty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6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2113576" y="767428"/>
            <a:ext cx="5183127" cy="1017844"/>
          </a:xfrm>
          <a:prstGeom prst="wedgeRectCallout">
            <a:avLst>
              <a:gd name="adj1" fmla="val -19548"/>
              <a:gd name="adj2" fmla="val 114116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 sz="2000" dirty="0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char  *string;</a:t>
            </a:r>
            <a:endParaRPr lang="zh-CN" altLang="en-US" sz="2000" b="1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chemeClr val="accent2"/>
                </a:solidFill>
                <a:sym typeface="Arial" pitchFamily="34" charset="0"/>
              </a:rPr>
              <a:t>     </a:t>
            </a:r>
            <a:r>
              <a:rPr lang="en-US" sz="2000" b="1" smtClean="0">
                <a:solidFill>
                  <a:schemeClr val="accent2"/>
                </a:solidFill>
                <a:sym typeface="Arial" pitchFamily="34" charset="0"/>
              </a:rPr>
              <a:t>string = “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I love China!”;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780955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563475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i;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 dirty="0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3057526"/>
            <a:ext cx="3544888" cy="228600"/>
            <a:chOff x="0" y="109"/>
            <a:chExt cx="2233" cy="144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3" y="109"/>
              <a:ext cx="0" cy="143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756025"/>
            <a:ext cx="3830638" cy="307975"/>
            <a:chOff x="0" y="70"/>
            <a:chExt cx="2413" cy="19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70"/>
              <a:ext cx="1" cy="19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70"/>
            <a:ext cx="4891375" cy="409560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copy_string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);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529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）用字符数组作</a:t>
            </a:r>
            <a:r>
              <a:rPr lang="zh-CN" altLang="en-US" dirty="0" smtClean="0">
                <a:solidFill>
                  <a:srgbClr val="007A77"/>
                </a:solidFill>
                <a:sym typeface="Arial" pitchFamily="34" charset="0"/>
              </a:rPr>
              <a:t>参数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00120" y="764815"/>
            <a:ext cx="2577180" cy="347787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(1)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的定义方式，系统</a:t>
            </a:r>
            <a:r>
              <a:rPr lang="zh-CN" altLang="en-US" sz="2000" b="1" dirty="0">
                <a:solidFill>
                  <a:srgbClr val="007A77"/>
                </a:solidFill>
                <a:sym typeface="Arial" pitchFamily="34" charset="0"/>
              </a:rPr>
              <a:t>认为</a:t>
            </a: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from</a:t>
            </a:r>
            <a:r>
              <a:rPr lang="zh-CN" altLang="en-US" sz="2000" b="1" dirty="0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en-US" altLang="zh-CN" sz="2000" b="1" dirty="0">
                <a:solidFill>
                  <a:srgbClr val="007A77"/>
                </a:solidFill>
                <a:sym typeface="Arial" pitchFamily="34" charset="0"/>
              </a:rPr>
              <a:t>to</a:t>
            </a:r>
            <a:r>
              <a:rPr lang="zh-CN" altLang="en-US" sz="2000" b="1" dirty="0">
                <a:solidFill>
                  <a:srgbClr val="007A77"/>
                </a:solidFill>
                <a:sym typeface="Arial" pitchFamily="34" charset="0"/>
              </a:rPr>
              <a:t>是指针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变量。等效于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(2)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。</a:t>
            </a:r>
            <a:endParaRPr lang="en-US" altLang="zh-CN" sz="2000" b="1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因此，两个函数体可以互换。</a:t>
            </a:r>
            <a:endParaRPr lang="en-US" altLang="zh-CN" sz="2000" b="1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(1)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中，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from++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操作也是合法的。与数组不同。如：</a:t>
            </a:r>
            <a:endParaRPr lang="en-US" altLang="zh-CN" sz="2000" b="1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altLang="zh-CN" sz="2000" b="1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 a[10]; </a:t>
            </a:r>
          </a:p>
          <a:p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a++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；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//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非法，因为</a:t>
            </a:r>
            <a:r>
              <a:rPr lang="en-US" altLang="zh-CN" sz="2000" b="1" dirty="0" smtClean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sz="2000" b="1" dirty="0" smtClean="0">
                <a:solidFill>
                  <a:srgbClr val="007A77"/>
                </a:solidFill>
                <a:sym typeface="Arial" pitchFamily="34" charset="0"/>
              </a:rPr>
              <a:t>是地址常量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6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7.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编写程序，实现复制字符串的自定义版：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strcpy</a:t>
            </a:r>
            <a:r>
              <a:rPr lang="en-US" altLang="zh-CN" sz="2000" dirty="0">
                <a:solidFill>
                  <a:schemeClr val="tx2"/>
                </a:solidFill>
              </a:rPr>
              <a:t>(char *</a:t>
            </a:r>
            <a:r>
              <a:rPr lang="en-US" altLang="zh-CN" sz="2000" dirty="0" err="1">
                <a:solidFill>
                  <a:schemeClr val="tx2"/>
                </a:solidFill>
              </a:rPr>
              <a:t>dest,char</a:t>
            </a:r>
            <a:r>
              <a:rPr lang="en-US" altLang="zh-CN" sz="2000" dirty="0">
                <a:solidFill>
                  <a:schemeClr val="tx2"/>
                </a:solidFill>
              </a:rPr>
              <a:t> *source);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// </a:t>
            </a:r>
            <a:r>
              <a:rPr lang="zh-CN" altLang="en-US" sz="2000" dirty="0">
                <a:solidFill>
                  <a:schemeClr val="tx2"/>
                </a:solidFill>
              </a:rPr>
              <a:t>该函数返回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的值，即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字符串首地址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715" y="1124840"/>
            <a:ext cx="763253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char*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strcpy</a:t>
            </a:r>
            <a:r>
              <a:rPr lang="en-US" altLang="zh-CN" sz="2000" dirty="0" smtClean="0">
                <a:solidFill>
                  <a:schemeClr val="tx2"/>
                </a:solidFill>
              </a:rPr>
              <a:t>(char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 smtClean="0">
                <a:solidFill>
                  <a:schemeClr val="tx2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const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char *source</a:t>
            </a:r>
            <a:r>
              <a:rPr lang="en-US" altLang="zh-CN" sz="2000" dirty="0" smtClean="0">
                <a:solidFill>
                  <a:schemeClr val="tx2"/>
                </a:solidFill>
              </a:rPr>
              <a:t>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返回指针的函数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{   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char *d = 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>
                <a:solidFill>
                  <a:schemeClr val="tx2"/>
                </a:solidFill>
              </a:rPr>
              <a:t>;  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while ((*d++ = *source++) != '\0') </a:t>
            </a:r>
            <a:r>
              <a:rPr lang="en-US" altLang="zh-CN" sz="2000" dirty="0" smtClean="0">
                <a:solidFill>
                  <a:schemeClr val="tx2"/>
                </a:solidFill>
              </a:rPr>
              <a:t>;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return (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>
                <a:solidFill>
                  <a:schemeClr val="tx2"/>
                </a:solidFill>
              </a:rPr>
              <a:t>);  </a:t>
            </a:r>
            <a:r>
              <a:rPr lang="en-US" altLang="zh-CN" sz="2000" dirty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此时</a:t>
            </a:r>
            <a:r>
              <a:rPr lang="en-US" altLang="zh-CN" sz="2000" dirty="0" smtClean="0">
                <a:solidFill>
                  <a:srgbClr val="FF0000"/>
                </a:solidFill>
              </a:rPr>
              <a:t>d</a:t>
            </a:r>
            <a:r>
              <a:rPr lang="zh-CN" altLang="en-US" sz="2000" dirty="0" smtClean="0">
                <a:solidFill>
                  <a:srgbClr val="FF0000"/>
                </a:solidFill>
              </a:rPr>
              <a:t>指向</a:t>
            </a:r>
            <a:r>
              <a:rPr lang="zh-CN" altLang="en-US" sz="2000" dirty="0">
                <a:solidFill>
                  <a:srgbClr val="FF0000"/>
                </a:solidFill>
              </a:rPr>
              <a:t>最后一个字符</a:t>
            </a:r>
            <a:r>
              <a:rPr lang="en-US" altLang="zh-CN" sz="2000" dirty="0">
                <a:solidFill>
                  <a:srgbClr val="FF0000"/>
                </a:solidFill>
              </a:rPr>
              <a:t>'\0',</a:t>
            </a:r>
            <a:r>
              <a:rPr lang="zh-CN" altLang="en-US" sz="2000" dirty="0">
                <a:solidFill>
                  <a:srgbClr val="FF0000"/>
                </a:solidFill>
              </a:rPr>
              <a:t>因此，不能</a:t>
            </a:r>
            <a:r>
              <a:rPr lang="zh-CN" altLang="en-US" sz="2000" dirty="0" smtClean="0">
                <a:solidFill>
                  <a:srgbClr val="FF0000"/>
                </a:solidFill>
              </a:rPr>
              <a:t>返回</a:t>
            </a:r>
            <a:r>
              <a:rPr lang="en-US" altLang="zh-CN" sz="2000" dirty="0" smtClean="0">
                <a:solidFill>
                  <a:srgbClr val="FF0000"/>
                </a:solidFill>
              </a:rPr>
              <a:t>d.     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}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715" y="3068975"/>
            <a:ext cx="763253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char  d[20]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s[] = "</a:t>
            </a:r>
            <a:r>
              <a:rPr lang="en-US" altLang="zh-CN" dirty="0" err="1" smtClean="0"/>
              <a:t>abcd</a:t>
            </a:r>
            <a:r>
              <a:rPr lang="en-US" altLang="zh-CN" dirty="0" smtClean="0"/>
              <a:t>";   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("copy %s to </a:t>
            </a:r>
            <a:r>
              <a:rPr lang="en-US" altLang="zh-CN" dirty="0" err="1"/>
              <a:t>dest</a:t>
            </a:r>
            <a:r>
              <a:rPr lang="en-US" altLang="zh-CN" dirty="0"/>
              <a:t>,%s\n",</a:t>
            </a:r>
            <a:r>
              <a:rPr lang="en-US" altLang="zh-CN" dirty="0" err="1" smtClean="0"/>
              <a:t>s,strcpy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d,s</a:t>
            </a:r>
            <a:r>
              <a:rPr lang="en-US" altLang="zh-CN" dirty="0" smtClean="0"/>
              <a:t>));</a:t>
            </a:r>
          </a:p>
          <a:p>
            <a:r>
              <a:rPr lang="en-US" altLang="zh-CN" dirty="0" err="1"/>
              <a:t>printf</a:t>
            </a:r>
            <a:r>
              <a:rPr lang="en-US" altLang="zh-CN" dirty="0" smtClean="0"/>
              <a:t>("%s\n",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(d,</a:t>
            </a:r>
            <a:r>
              <a:rPr lang="en-US" altLang="zh-CN" dirty="0"/>
              <a:t> </a:t>
            </a:r>
            <a:r>
              <a:rPr lang="en-US" altLang="zh-CN" dirty="0" smtClean="0"/>
              <a:t>“12345"));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5685" y="4540995"/>
            <a:ext cx="9036309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2"/>
                </a:solidFill>
              </a:rPr>
              <a:t>const</a:t>
            </a:r>
            <a:r>
              <a:rPr lang="zh-CN" altLang="en-US" sz="2000" dirty="0" smtClean="0">
                <a:solidFill>
                  <a:schemeClr val="tx2"/>
                </a:solidFill>
              </a:rPr>
              <a:t>：修饰参数的值不能修改，如果是指针变量，表示指向</a:t>
            </a:r>
            <a:r>
              <a:rPr lang="zh-CN" altLang="en-US" sz="2000" dirty="0">
                <a:solidFill>
                  <a:schemeClr val="tx2"/>
                </a:solidFill>
              </a:rPr>
              <a:t>的内容不能</a:t>
            </a:r>
            <a:r>
              <a:rPr lang="zh-CN" altLang="en-US" sz="2000" dirty="0" smtClean="0">
                <a:solidFill>
                  <a:schemeClr val="tx2"/>
                </a:solidFill>
              </a:rPr>
              <a:t>修改</a:t>
            </a:r>
            <a:r>
              <a:rPr lang="zh-CN" altLang="en-US" sz="2000" dirty="0" smtClean="0"/>
              <a:t>。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85" y="5013110"/>
            <a:ext cx="9036309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char*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strcpy</a:t>
            </a:r>
            <a:r>
              <a:rPr lang="en-US" altLang="zh-CN" sz="2000" dirty="0" smtClean="0">
                <a:solidFill>
                  <a:schemeClr val="tx2"/>
                </a:solidFill>
              </a:rPr>
              <a:t>(char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en-US" altLang="zh-CN" sz="2000" dirty="0" smtClean="0">
                <a:solidFill>
                  <a:schemeClr val="tx2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const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char *source</a:t>
            </a:r>
            <a:r>
              <a:rPr lang="en-US" altLang="zh-CN" sz="2000" dirty="0" smtClean="0">
                <a:solidFill>
                  <a:schemeClr val="tx2"/>
                </a:solidFill>
              </a:rPr>
              <a:t>)  {   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    char </a:t>
            </a:r>
            <a:r>
              <a:rPr lang="en-US" altLang="zh-CN" sz="2000" dirty="0" smtClean="0">
                <a:solidFill>
                  <a:schemeClr val="tx2"/>
                </a:solidFill>
              </a:rPr>
              <a:t>a[80];    ….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    return a; </a:t>
            </a:r>
            <a:r>
              <a:rPr lang="en-US" altLang="zh-CN" sz="2000" dirty="0" smtClean="0">
                <a:solidFill>
                  <a:srgbClr val="FF0000"/>
                </a:solidFill>
              </a:rPr>
              <a:t>// copy</a:t>
            </a:r>
            <a:r>
              <a:rPr lang="zh-CN" altLang="en-US" sz="2000" dirty="0" smtClean="0">
                <a:solidFill>
                  <a:srgbClr val="FF0000"/>
                </a:solidFill>
              </a:rPr>
              <a:t>局部变量的地址给函数的返回值，函数调用结束将消失。</a:t>
            </a:r>
            <a:r>
              <a:rPr lang="zh-CN" altLang="en-US" sz="2000" dirty="0">
                <a:solidFill>
                  <a:srgbClr val="FF0000"/>
                </a:solidFill>
              </a:rPr>
              <a:t>无</a:t>
            </a:r>
            <a:r>
              <a:rPr lang="zh-CN" altLang="en-US" sz="2000" dirty="0" smtClean="0">
                <a:solidFill>
                  <a:srgbClr val="FF0000"/>
                </a:solidFill>
              </a:rPr>
              <a:t>意义。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}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6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7.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编写程序，实现复制字符串的自定义版：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char </a:t>
            </a:r>
            <a:r>
              <a:rPr lang="en-US" altLang="zh-CN" sz="2000" dirty="0">
                <a:solidFill>
                  <a:schemeClr val="tx2"/>
                </a:solidFill>
              </a:rPr>
              <a:t>*</a:t>
            </a:r>
            <a:r>
              <a:rPr lang="en-US" altLang="zh-CN" sz="2000" dirty="0" err="1">
                <a:solidFill>
                  <a:schemeClr val="tx2"/>
                </a:solidFill>
              </a:rPr>
              <a:t>strcpy</a:t>
            </a:r>
            <a:r>
              <a:rPr lang="en-US" altLang="zh-CN" sz="2000" dirty="0">
                <a:solidFill>
                  <a:schemeClr val="tx2"/>
                </a:solidFill>
              </a:rPr>
              <a:t>(char *</a:t>
            </a:r>
            <a:r>
              <a:rPr lang="en-US" altLang="zh-CN" sz="2000" dirty="0" err="1">
                <a:solidFill>
                  <a:schemeClr val="tx2"/>
                </a:solidFill>
              </a:rPr>
              <a:t>dest,char</a:t>
            </a:r>
            <a:r>
              <a:rPr lang="en-US" altLang="zh-CN" sz="2000" dirty="0">
                <a:solidFill>
                  <a:schemeClr val="tx2"/>
                </a:solidFill>
              </a:rPr>
              <a:t> *source);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</a:rPr>
              <a:t>// </a:t>
            </a:r>
            <a:r>
              <a:rPr lang="zh-CN" altLang="en-US" sz="2000" dirty="0">
                <a:solidFill>
                  <a:schemeClr val="tx2"/>
                </a:solidFill>
              </a:rPr>
              <a:t>该函数返回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的值，即</a:t>
            </a:r>
            <a:r>
              <a:rPr lang="en-US" altLang="zh-CN" sz="2000" dirty="0" err="1">
                <a:solidFill>
                  <a:schemeClr val="tx2"/>
                </a:solidFill>
              </a:rPr>
              <a:t>dest</a:t>
            </a:r>
            <a:r>
              <a:rPr lang="zh-CN" altLang="en-US" sz="2000" dirty="0">
                <a:solidFill>
                  <a:schemeClr val="tx2"/>
                </a:solidFill>
              </a:rPr>
              <a:t>字符串首地址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700" y="1312199"/>
            <a:ext cx="8640600" cy="50167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递归版，效率不一定高，利于对递归和静态变量加深理解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</a:t>
            </a:r>
            <a:r>
              <a:rPr lang="en-US" altLang="zh-CN" dirty="0"/>
              <a:t>*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</a:t>
            </a:r>
            <a:r>
              <a:rPr lang="en-US" altLang="zh-CN" dirty="0"/>
              <a:t>*</a:t>
            </a:r>
            <a:r>
              <a:rPr lang="en-US" altLang="zh-CN" dirty="0" err="1"/>
              <a:t>dest,const</a:t>
            </a:r>
            <a:r>
              <a:rPr lang="en-US" altLang="zh-CN" dirty="0"/>
              <a:t> char *source)</a:t>
            </a:r>
          </a:p>
          <a:p>
            <a:r>
              <a:rPr lang="en-US" altLang="zh-CN" dirty="0"/>
              <a:t>{   </a:t>
            </a:r>
          </a:p>
          <a:p>
            <a:r>
              <a:rPr lang="en-US" altLang="zh-CN" dirty="0"/>
              <a:t>    static char *</a:t>
            </a:r>
            <a:r>
              <a:rPr lang="en-US" altLang="zh-CN" dirty="0" err="1"/>
              <a:t>first_dest</a:t>
            </a:r>
            <a:r>
              <a:rPr lang="en-US" altLang="zh-CN" dirty="0"/>
              <a:t> = 0; 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静态变量，仅第一次函数调用时被初始化。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if(</a:t>
            </a:r>
            <a:r>
              <a:rPr lang="en-US" altLang="zh-CN" dirty="0" err="1"/>
              <a:t>first_dest</a:t>
            </a:r>
            <a:r>
              <a:rPr lang="en-US" altLang="zh-CN" dirty="0"/>
              <a:t> == 0)  </a:t>
            </a:r>
            <a:r>
              <a:rPr lang="en-US" altLang="zh-CN" dirty="0" err="1" smtClean="0"/>
              <a:t>first_dest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dest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如果是第一次非递归调用，记住</a:t>
            </a:r>
            <a:r>
              <a:rPr lang="en-US" altLang="zh-CN" dirty="0" err="1">
                <a:solidFill>
                  <a:srgbClr val="FF0000"/>
                </a:solidFill>
              </a:rPr>
              <a:t>first_dest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 err="1">
                <a:solidFill>
                  <a:srgbClr val="FF0000"/>
                </a:solidFill>
              </a:rPr>
              <a:t>dest</a:t>
            </a:r>
            <a:r>
              <a:rPr lang="zh-CN" altLang="en-US" dirty="0">
                <a:solidFill>
                  <a:srgbClr val="FF0000"/>
                </a:solidFill>
              </a:rPr>
              <a:t>的首地址（指向首字符）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*</a:t>
            </a:r>
            <a:r>
              <a:rPr lang="en-US" altLang="zh-CN" dirty="0" err="1"/>
              <a:t>dest</a:t>
            </a:r>
            <a:r>
              <a:rPr lang="en-US" altLang="zh-CN" dirty="0"/>
              <a:t> = *source;  </a:t>
            </a:r>
          </a:p>
          <a:p>
            <a:r>
              <a:rPr lang="en-US" altLang="zh-CN" dirty="0"/>
              <a:t>    if(*source == '\0') { </a:t>
            </a:r>
          </a:p>
          <a:p>
            <a:r>
              <a:rPr lang="en-US" altLang="zh-CN" dirty="0"/>
              <a:t>      char *d = </a:t>
            </a:r>
            <a:r>
              <a:rPr lang="en-US" altLang="zh-CN" dirty="0" err="1"/>
              <a:t>first_dest</a:t>
            </a:r>
            <a:r>
              <a:rPr lang="en-US" altLang="zh-CN" dirty="0"/>
              <a:t>;  </a:t>
            </a:r>
            <a:r>
              <a:rPr lang="en-US" altLang="zh-CN" dirty="0" err="1"/>
              <a:t>first_dest</a:t>
            </a:r>
            <a:r>
              <a:rPr lang="en-US" altLang="zh-CN" dirty="0"/>
              <a:t> = 0;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重置</a:t>
            </a:r>
            <a:r>
              <a:rPr lang="en-US" altLang="zh-CN" dirty="0" err="1">
                <a:solidFill>
                  <a:srgbClr val="FF0000"/>
                </a:solidFill>
              </a:rPr>
              <a:t>first_dest</a:t>
            </a:r>
            <a:r>
              <a:rPr lang="zh-CN" altLang="en-US" dirty="0">
                <a:solidFill>
                  <a:srgbClr val="FF0000"/>
                </a:solidFill>
              </a:rPr>
              <a:t>，供下一次本函数的非递归调用 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return d;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</a:rPr>
              <a:t>dest</a:t>
            </a:r>
            <a:r>
              <a:rPr lang="zh-CN" altLang="en-US" dirty="0">
                <a:solidFill>
                  <a:srgbClr val="FF0000"/>
                </a:solidFill>
              </a:rPr>
              <a:t>最初的首地址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strcpy</a:t>
            </a:r>
            <a:r>
              <a:rPr lang="en-US" altLang="zh-CN" dirty="0" smtClean="0"/>
              <a:t>(dest+1,source+1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注意有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的递归函数，调用自己时不能没有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0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78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6.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编写程序，实现两个字符串比较的自定义版：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 </a:t>
            </a:r>
            <a:r>
              <a:rPr lang="zh-CN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</a:rPr>
              <a:t>strcmp</a:t>
            </a:r>
            <a:r>
              <a:rPr lang="en-US" altLang="zh-CN" sz="2000" dirty="0">
                <a:solidFill>
                  <a:schemeClr val="tx2"/>
                </a:solidFill>
              </a:rPr>
              <a:t>(char *str1,char *str2);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 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当</a:t>
            </a:r>
            <a:r>
              <a:rPr lang="en-US" altLang="zh-CN" sz="2000" dirty="0">
                <a:solidFill>
                  <a:schemeClr val="tx2"/>
                </a:solidFill>
              </a:rPr>
              <a:t>str1&gt;str2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zh-CN" altLang="en-US" sz="2000" dirty="0" smtClean="0">
                <a:solidFill>
                  <a:schemeClr val="tx2"/>
                </a:solidFill>
              </a:rPr>
              <a:t>正数；当</a:t>
            </a:r>
            <a:r>
              <a:rPr lang="en-US" altLang="zh-CN" sz="2000" dirty="0">
                <a:solidFill>
                  <a:schemeClr val="tx2"/>
                </a:solidFill>
              </a:rPr>
              <a:t>str1==str2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en-US" altLang="zh-CN" sz="2000" dirty="0" smtClean="0">
                <a:solidFill>
                  <a:schemeClr val="tx2"/>
                </a:solidFill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</a:rPr>
              <a:t>；当</a:t>
            </a:r>
            <a:r>
              <a:rPr lang="en-US" altLang="zh-CN" sz="2000" dirty="0">
                <a:solidFill>
                  <a:schemeClr val="tx2"/>
                </a:solidFill>
              </a:rPr>
              <a:t>str1&lt;str2</a:t>
            </a:r>
            <a:r>
              <a:rPr lang="zh-CN" altLang="en-US" sz="2000" dirty="0">
                <a:solidFill>
                  <a:schemeClr val="tx2"/>
                </a:solidFill>
              </a:rPr>
              <a:t>时，返回负数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700" y="1340855"/>
            <a:ext cx="8640600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*str1,const char *str2)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for(;*str1 == *str2; str1++,str2++)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 (*str1 == '\0') return 0;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相等                   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</a:t>
            </a:r>
            <a:r>
              <a:rPr lang="en-US" altLang="zh-CN" dirty="0"/>
              <a:t>return ((*str1 &lt; *str2) ? -1 : 1);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不等</a:t>
            </a:r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700" y="4293060"/>
            <a:ext cx="864060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12","123"));  </a:t>
            </a:r>
            <a:r>
              <a:rPr lang="pt-BR" altLang="zh-CN" dirty="0">
                <a:solidFill>
                  <a:srgbClr val="FF0000"/>
                </a:solidFill>
              </a:rPr>
              <a:t>// -1</a:t>
            </a:r>
          </a:p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 smtClean="0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123","124")); </a:t>
            </a:r>
            <a:r>
              <a:rPr lang="pt-BR" altLang="zh-CN" dirty="0">
                <a:solidFill>
                  <a:srgbClr val="FF0000"/>
                </a:solidFill>
              </a:rPr>
              <a:t>// -1</a:t>
            </a:r>
          </a:p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 smtClean="0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123","12"));  </a:t>
            </a:r>
            <a:r>
              <a:rPr lang="pt-BR" altLang="zh-CN" dirty="0">
                <a:solidFill>
                  <a:srgbClr val="FF0000"/>
                </a:solidFill>
              </a:rPr>
              <a:t>// 1</a:t>
            </a:r>
          </a:p>
          <a:p>
            <a:r>
              <a:rPr lang="pt-BR" altLang="zh-CN" dirty="0" smtClean="0"/>
              <a:t>printf</a:t>
            </a:r>
            <a:r>
              <a:rPr lang="pt-BR" altLang="zh-CN" dirty="0"/>
              <a:t>("%d\n</a:t>
            </a:r>
            <a:r>
              <a:rPr lang="pt-BR" altLang="zh-CN" dirty="0" smtClean="0"/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pt-BR" altLang="zh-CN" dirty="0" smtClean="0"/>
              <a:t>("</a:t>
            </a:r>
            <a:r>
              <a:rPr lang="pt-BR" altLang="zh-CN" dirty="0"/>
              <a:t>12","12"));   </a:t>
            </a:r>
            <a:r>
              <a:rPr lang="pt-BR" altLang="zh-CN" dirty="0" smtClean="0"/>
              <a:t> </a:t>
            </a:r>
            <a:r>
              <a:rPr lang="pt-BR" altLang="zh-CN" dirty="0" smtClean="0">
                <a:solidFill>
                  <a:srgbClr val="FF0000"/>
                </a:solidFill>
              </a:rPr>
              <a:t>// </a:t>
            </a:r>
            <a:r>
              <a:rPr lang="pt-BR" altLang="zh-CN" dirty="0">
                <a:solidFill>
                  <a:srgbClr val="FF0000"/>
                </a:solidFill>
              </a:rPr>
              <a:t>0</a:t>
            </a:r>
            <a:r>
              <a:rPr lang="pt-BR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78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ch8,p192, 6. </a:t>
            </a:r>
            <a:r>
              <a:rPr lang="zh-CN" altLang="en-US" sz="2000" dirty="0">
                <a:solidFill>
                  <a:schemeClr val="tx2"/>
                </a:solidFill>
              </a:rPr>
              <a:t>编写程序，实现两个字符串比较的自定义版：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  </a:t>
            </a:r>
            <a:r>
              <a:rPr lang="zh-CN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</a:rPr>
              <a:t>strcmp</a:t>
            </a:r>
            <a:r>
              <a:rPr lang="en-US" altLang="zh-CN" sz="2000" dirty="0">
                <a:solidFill>
                  <a:schemeClr val="tx2"/>
                </a:solidFill>
              </a:rPr>
              <a:t>(char *str1,char *str2);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  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当</a:t>
            </a:r>
            <a:r>
              <a:rPr lang="en-US" altLang="zh-CN" sz="2000" dirty="0">
                <a:solidFill>
                  <a:schemeClr val="tx2"/>
                </a:solidFill>
              </a:rPr>
              <a:t>str1&gt;str2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zh-CN" altLang="en-US" sz="2000" dirty="0" smtClean="0">
                <a:solidFill>
                  <a:schemeClr val="tx2"/>
                </a:solidFill>
              </a:rPr>
              <a:t>正数；当</a:t>
            </a:r>
            <a:r>
              <a:rPr lang="en-US" altLang="zh-CN" sz="2000" dirty="0">
                <a:solidFill>
                  <a:schemeClr val="tx2"/>
                </a:solidFill>
              </a:rPr>
              <a:t>str1==str2</a:t>
            </a:r>
            <a:r>
              <a:rPr lang="zh-CN" altLang="en-US" sz="2000" dirty="0">
                <a:solidFill>
                  <a:schemeClr val="tx2"/>
                </a:solidFill>
              </a:rPr>
              <a:t>时，返回</a:t>
            </a:r>
            <a:r>
              <a:rPr lang="en-US" altLang="zh-CN" sz="2000" dirty="0" smtClean="0">
                <a:solidFill>
                  <a:schemeClr val="tx2"/>
                </a:solidFill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</a:rPr>
              <a:t>；当</a:t>
            </a:r>
            <a:r>
              <a:rPr lang="en-US" altLang="zh-CN" sz="2000" dirty="0">
                <a:solidFill>
                  <a:schemeClr val="tx2"/>
                </a:solidFill>
              </a:rPr>
              <a:t>str1&lt;str2</a:t>
            </a:r>
            <a:r>
              <a:rPr lang="zh-CN" altLang="en-US" sz="2000" dirty="0">
                <a:solidFill>
                  <a:schemeClr val="tx2"/>
                </a:solidFill>
              </a:rPr>
              <a:t>时，返回负数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294" y="1844890"/>
            <a:ext cx="8611006" cy="31700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递归版，效率</a:t>
            </a:r>
            <a:r>
              <a:rPr lang="zh-CN" altLang="en-US" dirty="0">
                <a:solidFill>
                  <a:srgbClr val="FF0000"/>
                </a:solidFill>
              </a:rPr>
              <a:t>不一定</a:t>
            </a:r>
            <a:r>
              <a:rPr lang="zh-CN" altLang="en-US">
                <a:solidFill>
                  <a:srgbClr val="FF0000"/>
                </a:solidFill>
              </a:rPr>
              <a:t>高</a:t>
            </a:r>
            <a:r>
              <a:rPr lang="zh-CN" altLang="en-US" smtClean="0">
                <a:solidFill>
                  <a:srgbClr val="FF0000"/>
                </a:solidFill>
              </a:rPr>
              <a:t>，利于对</a:t>
            </a:r>
            <a:r>
              <a:rPr lang="zh-CN" altLang="en-US" dirty="0" smtClean="0">
                <a:solidFill>
                  <a:srgbClr val="FF0000"/>
                </a:solidFill>
              </a:rPr>
              <a:t>递归加深理解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*str1,const char *str2)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if(*str1 &lt; *str2) return -1;</a:t>
            </a:r>
          </a:p>
          <a:p>
            <a:r>
              <a:rPr lang="en-US" altLang="zh-CN" dirty="0"/>
              <a:t>    if(*str1 &gt; *str2) return 1;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// *str1 == *str2 </a:t>
            </a:r>
          </a:p>
          <a:p>
            <a:r>
              <a:rPr lang="en-US" altLang="zh-CN" dirty="0"/>
              <a:t>    if(*str1 == '\0') return 0;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return </a:t>
            </a:r>
            <a:r>
              <a:rPr lang="en-US" altLang="zh-CN" dirty="0" err="1"/>
              <a:t>strcmp</a:t>
            </a:r>
            <a:r>
              <a:rPr lang="en-US" altLang="zh-CN" dirty="0" smtClean="0"/>
              <a:t>(str1+1,str2+1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注意有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的递归函数，调用自己时不能没有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1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251700" y="260780"/>
            <a:ext cx="84239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指针</a:t>
            </a:r>
            <a:r>
              <a:rPr lang="zh-CN" altLang="en-US" b="1" dirty="0"/>
              <a:t>数组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　</a:t>
            </a:r>
            <a:r>
              <a:rPr lang="zh-CN" altLang="en-US" dirty="0" smtClean="0"/>
              <a:t>指针</a:t>
            </a:r>
            <a:r>
              <a:rPr lang="zh-CN" altLang="en-US" dirty="0"/>
              <a:t>数组说明的形式为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 dirty="0">
                <a:solidFill>
                  <a:srgbClr val="FF0000"/>
                </a:solidFill>
              </a:rPr>
              <a:t>类型名 *数组名［常量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];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 smtClean="0">
                <a:solidFill>
                  <a:srgbClr val="FF0000"/>
                </a:solidFill>
              </a:rPr>
              <a:t>ps</a:t>
            </a:r>
            <a:r>
              <a:rPr lang="en-US" altLang="zh-CN" dirty="0" smtClean="0">
                <a:solidFill>
                  <a:srgbClr val="FF0000"/>
                </a:solidFill>
              </a:rPr>
              <a:t>[10];    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说明：</a:t>
            </a:r>
            <a:r>
              <a:rPr lang="en-US" altLang="zh-CN" dirty="0" err="1"/>
              <a:t>ps</a:t>
            </a:r>
            <a:r>
              <a:rPr lang="zh-CN" altLang="en-US" dirty="0"/>
              <a:t>是含有</a:t>
            </a:r>
            <a:r>
              <a:rPr lang="en-US" altLang="zh-CN" dirty="0"/>
              <a:t>10</a:t>
            </a:r>
            <a:r>
              <a:rPr lang="zh-CN" altLang="en-US" dirty="0"/>
              <a:t>个元素的指针数组，每个元素是一个指向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</a:t>
            </a:r>
            <a:r>
              <a:rPr lang="zh-CN" altLang="en-US" dirty="0"/>
              <a:t>指针。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710" y="3861030"/>
            <a:ext cx="806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int</a:t>
            </a:r>
            <a:r>
              <a:rPr lang="en-US" altLang="zh-CN" dirty="0"/>
              <a:t>  *</a:t>
            </a:r>
            <a:r>
              <a:rPr lang="en-US" altLang="zh-CN" dirty="0" err="1"/>
              <a:t>ps</a:t>
            </a:r>
            <a:r>
              <a:rPr lang="zh-CN" altLang="en-US" dirty="0"/>
              <a:t>［</a:t>
            </a:r>
            <a:r>
              <a:rPr lang="en-US" altLang="zh-CN" dirty="0"/>
              <a:t>10</a:t>
            </a:r>
            <a:r>
              <a:rPr lang="zh-CN" altLang="en-US" dirty="0"/>
              <a:t>］不同于 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ps</a:t>
            </a:r>
            <a:r>
              <a:rPr lang="en-US" altLang="zh-CN" dirty="0"/>
              <a:t>)</a:t>
            </a:r>
            <a:r>
              <a:rPr lang="zh-CN" altLang="en-US" dirty="0"/>
              <a:t>［</a:t>
            </a:r>
            <a:r>
              <a:rPr lang="en-US" altLang="zh-CN" dirty="0"/>
              <a:t>10</a:t>
            </a:r>
            <a:r>
              <a:rPr lang="zh-CN" altLang="en-US" dirty="0"/>
              <a:t>］，后者说明 </a:t>
            </a:r>
            <a:r>
              <a:rPr lang="en-US" altLang="zh-CN" dirty="0" err="1"/>
              <a:t>ps</a:t>
            </a:r>
            <a:r>
              <a:rPr lang="zh-CN" altLang="en-US" dirty="0"/>
              <a:t>是一个指向有 </a:t>
            </a:r>
            <a:r>
              <a:rPr lang="en-US" altLang="zh-CN" dirty="0"/>
              <a:t>10</a:t>
            </a:r>
            <a:r>
              <a:rPr lang="zh-CN" altLang="en-US" dirty="0"/>
              <a:t>个 </a:t>
            </a:r>
            <a:r>
              <a:rPr lang="en-US" altLang="zh-CN" dirty="0" err="1"/>
              <a:t>int</a:t>
            </a:r>
            <a:r>
              <a:rPr lang="zh-CN" altLang="en-US" dirty="0"/>
              <a:t>型元素的数组的指针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［］的优先级高于*，所以 </a:t>
            </a:r>
            <a:r>
              <a:rPr lang="en-US" altLang="zh-CN" dirty="0" err="1"/>
              <a:t>int</a:t>
            </a:r>
            <a:r>
              <a:rPr lang="en-US" altLang="zh-CN" dirty="0"/>
              <a:t>  *</a:t>
            </a:r>
            <a:r>
              <a:rPr lang="en-US" altLang="zh-CN" dirty="0" err="1"/>
              <a:t>ps</a:t>
            </a:r>
            <a:r>
              <a:rPr lang="zh-CN" altLang="en-US" dirty="0"/>
              <a:t>［</a:t>
            </a:r>
            <a:r>
              <a:rPr lang="en-US" altLang="zh-CN" dirty="0"/>
              <a:t>10</a:t>
            </a:r>
            <a:r>
              <a:rPr lang="zh-CN" altLang="en-US" dirty="0"/>
              <a:t>］的解释过程为：</a:t>
            </a:r>
            <a:r>
              <a:rPr lang="en-US" altLang="zh-CN" dirty="0" err="1"/>
              <a:t>ps</a:t>
            </a:r>
            <a:r>
              <a:rPr lang="zh-CN" altLang="en-US" dirty="0"/>
              <a:t>是一个数组，它含有</a:t>
            </a:r>
            <a:r>
              <a:rPr lang="en-US" altLang="zh-CN" dirty="0"/>
              <a:t>10</a:t>
            </a:r>
            <a:r>
              <a:rPr lang="zh-CN" altLang="en-US" dirty="0"/>
              <a:t>个元素； 每个元素是一</a:t>
            </a:r>
            <a:r>
              <a:rPr lang="zh-CN" altLang="en-US" dirty="0" smtClean="0"/>
              <a:t>个指向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的指针。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3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611188" y="188775"/>
            <a:ext cx="7921625" cy="20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　　指针数组的主要用途是表示二维数组，尤其是表示字符串的数组。用指针数组表示二维数组的优点是：每一个字符串可以具有不同的长度。用指针数组表示字符串数组处理起来十分方便灵活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95" y="2420930"/>
            <a:ext cx="84245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 </a:t>
            </a:r>
            <a:r>
              <a:rPr lang="en-US" altLang="zh-CN" dirty="0"/>
              <a:t>*</a:t>
            </a:r>
            <a:r>
              <a:rPr lang="en-US" altLang="zh-CN" dirty="0" smtClean="0"/>
              <a:t>name[ ] = { "CHINA"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"AMERICA"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"</a:t>
            </a:r>
            <a:r>
              <a:rPr lang="en-US" altLang="zh-CN" dirty="0"/>
              <a:t>AUSTRALIA"</a:t>
            </a:r>
            <a:r>
              <a:rPr lang="zh-CN" altLang="en-US" dirty="0"/>
              <a:t>，</a:t>
            </a:r>
            <a:r>
              <a:rPr lang="en-US" altLang="zh-CN" dirty="0"/>
              <a:t>"FRANCE"</a:t>
            </a:r>
            <a:r>
              <a:rPr lang="zh-CN" altLang="en-US" dirty="0"/>
              <a:t>，</a:t>
            </a:r>
            <a:r>
              <a:rPr lang="en-US" altLang="zh-CN" dirty="0"/>
              <a:t>"GERMAN"}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char *p;</a:t>
            </a:r>
            <a:endParaRPr lang="en-US" altLang="zh-CN" dirty="0"/>
          </a:p>
          <a:p>
            <a:r>
              <a:rPr lang="en-US" altLang="zh-CN" dirty="0" smtClean="0"/>
              <a:t>name[0] =  "CHINA";</a:t>
            </a:r>
          </a:p>
          <a:p>
            <a:r>
              <a:rPr lang="en-US" altLang="zh-CN" dirty="0" smtClean="0"/>
              <a:t>name[1] = “AMERICA</a:t>
            </a:r>
            <a:r>
              <a:rPr lang="en-US" altLang="zh-CN" dirty="0" smtClean="0"/>
              <a:t>”;</a:t>
            </a:r>
          </a:p>
          <a:p>
            <a:r>
              <a:rPr lang="en-US" altLang="zh-CN" dirty="0" smtClean="0"/>
              <a:t>p = name[0]; 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c,%c</a:t>
            </a:r>
            <a:r>
              <a:rPr lang="en-US" altLang="zh-CN" dirty="0" smtClean="0"/>
              <a:t>”,*p,*(p+1)); </a:t>
            </a:r>
            <a:r>
              <a:rPr lang="en-US" altLang="zh-CN" dirty="0" smtClean="0">
                <a:solidFill>
                  <a:srgbClr val="FF0000"/>
                </a:solidFill>
              </a:rPr>
              <a:t>// C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c,%c</a:t>
            </a:r>
            <a:r>
              <a:rPr lang="en-US" altLang="zh-CN" dirty="0" err="1" smtClean="0"/>
              <a:t>”,name</a:t>
            </a:r>
            <a:r>
              <a:rPr lang="en-US" altLang="zh-CN" dirty="0" smtClean="0"/>
              <a:t>[0][0],name[1][1]); </a:t>
            </a:r>
            <a:r>
              <a:rPr lang="en-US" altLang="zh-CN" dirty="0">
                <a:solidFill>
                  <a:srgbClr val="FF0000"/>
                </a:solidFill>
              </a:rPr>
              <a:t>// 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64400"/>
              </p:ext>
            </p:extLst>
          </p:nvPr>
        </p:nvGraphicFramePr>
        <p:xfrm>
          <a:off x="6947743" y="5583415"/>
          <a:ext cx="19445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309880"/>
                <a:gridCol w="411480"/>
                <a:gridCol w="400237"/>
              </a:tblGrid>
              <a:tr h="23656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6393304" y="5727425"/>
            <a:ext cx="3600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097214" y="5481775"/>
            <a:ext cx="129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name[0]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969344" y="4617715"/>
            <a:ext cx="576040" cy="821690"/>
            <a:chOff x="6012100" y="4335430"/>
            <a:chExt cx="576040" cy="821690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6156110" y="4873264"/>
              <a:ext cx="0" cy="2838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6012100" y="4335430"/>
              <a:ext cx="57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29369" y="4617715"/>
            <a:ext cx="936065" cy="830997"/>
            <a:chOff x="6012100" y="4335430"/>
            <a:chExt cx="576040" cy="830997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6156110" y="4873264"/>
              <a:ext cx="0" cy="2838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6012100" y="4335430"/>
              <a:ext cx="5760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p+1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1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 dirty="0" err="1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 smtClean="0">
                <a:solidFill>
                  <a:schemeClr val="accent2"/>
                </a:solidFill>
                <a:ea typeface="隶书" pitchFamily="49" charset="-122"/>
              </a:rPr>
              <a:t>地址 </a:t>
            </a:r>
            <a:r>
              <a:rPr lang="en-US" altLang="zh-CN" dirty="0" smtClean="0">
                <a:solidFill>
                  <a:schemeClr val="accent2"/>
                </a:solidFill>
                <a:ea typeface="隶书" pitchFamily="49" charset="-122"/>
              </a:rPr>
              <a:t>&amp;i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3144" y="738188"/>
            <a:ext cx="25831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 i, *</a:t>
            </a:r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= &amp;i;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sym typeface="Comic Sans MS" pitchFamily="66" charset="0"/>
              </a:rPr>
              <a:t>1,</a:t>
            </a:r>
            <a:r>
              <a:rPr lang="en-US" altLang="zh-CN" sz="2800" b="1" dirty="0" smtClean="0">
                <a:solidFill>
                  <a:srgbClr val="000000"/>
                </a:solidFill>
                <a:sym typeface="Comic Sans MS" pitchFamily="66" charset="0"/>
              </a:rPr>
              <a:t>2,4,6</a:t>
            </a:r>
            <a:endParaRPr lang="en-US" sz="2800" b="1" dirty="0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114" y="2833688"/>
            <a:ext cx="1807286" cy="1547812"/>
            <a:chOff x="250114" y="2833688"/>
            <a:chExt cx="1807286" cy="1547812"/>
          </a:xfrm>
        </p:grpSpPr>
        <p:sp>
          <p:nvSpPr>
            <p:cNvPr id="12330" name="Line 53"/>
            <p:cNvSpPr>
              <a:spLocks noChangeShapeType="1"/>
            </p:cNvSpPr>
            <p:nvPr/>
          </p:nvSpPr>
          <p:spPr bwMode="auto">
            <a:xfrm flipH="1">
              <a:off x="251700" y="4357688"/>
              <a:ext cx="1805700" cy="238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1" name="Line 54"/>
            <p:cNvSpPr>
              <a:spLocks noChangeShapeType="1"/>
            </p:cNvSpPr>
            <p:nvPr/>
          </p:nvSpPr>
          <p:spPr bwMode="auto">
            <a:xfrm flipV="1">
              <a:off x="250114" y="2833688"/>
              <a:ext cx="1586" cy="152399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2331" idx="1"/>
              <a:endCxn id="12325" idx="2"/>
            </p:cNvCxnSpPr>
            <p:nvPr/>
          </p:nvCxnSpPr>
          <p:spPr bwMode="auto">
            <a:xfrm>
              <a:off x="251700" y="2833688"/>
              <a:ext cx="3579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i,k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= &amp;i;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        k=*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;       </a:t>
            </a:r>
            <a:endParaRPr lang="en-US" dirty="0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Pages>0</Pages>
  <Words>6318</Words>
  <Characters>0</Characters>
  <Application>Microsoft Office PowerPoint</Application>
  <DocSecurity>0</DocSecurity>
  <PresentationFormat>全屏显示(4:3)</PresentationFormat>
  <Lines>0</Lines>
  <Paragraphs>1363</Paragraphs>
  <Slides>50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456</cp:revision>
  <dcterms:created xsi:type="dcterms:W3CDTF">2003-07-10T12:35:00Z</dcterms:created>
  <dcterms:modified xsi:type="dcterms:W3CDTF">2016-12-24T12:33:56Z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