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23"/>
  </p:notesMasterIdLst>
  <p:handoutMasterIdLst>
    <p:handoutMasterId r:id="rId24"/>
  </p:handoutMasterIdLst>
  <p:sldIdLst>
    <p:sldId id="335" r:id="rId2"/>
    <p:sldId id="385" r:id="rId3"/>
    <p:sldId id="336" r:id="rId4"/>
    <p:sldId id="337" r:id="rId5"/>
    <p:sldId id="340" r:id="rId6"/>
    <p:sldId id="344" r:id="rId7"/>
    <p:sldId id="341" r:id="rId8"/>
    <p:sldId id="342" r:id="rId9"/>
    <p:sldId id="343" r:id="rId10"/>
    <p:sldId id="339" r:id="rId11"/>
    <p:sldId id="345" r:id="rId12"/>
    <p:sldId id="346" r:id="rId13"/>
    <p:sldId id="347" r:id="rId14"/>
    <p:sldId id="348" r:id="rId15"/>
    <p:sldId id="381" r:id="rId16"/>
    <p:sldId id="349" r:id="rId17"/>
    <p:sldId id="350" r:id="rId18"/>
    <p:sldId id="351" r:id="rId19"/>
    <p:sldId id="355" r:id="rId20"/>
    <p:sldId id="380" r:id="rId21"/>
    <p:sldId id="354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83392" autoAdjust="0"/>
  </p:normalViewPr>
  <p:slideViewPr>
    <p:cSldViewPr>
      <p:cViewPr varScale="1">
        <p:scale>
          <a:sx n="55" d="100"/>
          <a:sy n="55" d="100"/>
        </p:scale>
        <p:origin x="-18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红绿灯运作的原理相当简单，从一开始绿灯，经过一段时间后，将变为黄灯， 再隔一会儿，就会变成红灯，如此不断反覆。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假设有简单的一自动贩卖机贩售两类商品，一类售价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元，另一类售价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元。 如果该贩卖机只能辨识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元及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元硬币。 一开始机器处于</a:t>
            </a:r>
            <a:r>
              <a:rPr lang="en-US" altLang="zh-CN" sz="1200" dirty="0" smtClean="0"/>
              <a:t>Hello</a:t>
            </a:r>
            <a:r>
              <a:rPr lang="zh-CN" altLang="en-US" sz="1200" dirty="0" smtClean="0"/>
              <a:t>的状态，当投入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元时，机器会进入余额不足的状态，直到投入的金额大于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元为止。 如果一次投入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元，则可以选择所有的产品，否则就只能选择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元的产品。 完成选择后，将会卖出商品并且找回剩余的零钱，随后，机器又将返回初始的状态。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2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DoorClosing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err="1" smtClean="0">
                <a:sym typeface="Wingdings" pitchFamily="2" charset="2"/>
              </a:rPr>
              <a:t>DoorClosed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err="1" smtClean="0">
                <a:sym typeface="Wingdings" pitchFamily="2" charset="2"/>
              </a:rPr>
              <a:t>DoorOpening</a:t>
            </a:r>
            <a:r>
              <a:rPr lang="en-US" altLang="zh-CN" baseline="0" dirty="0" smtClean="0">
                <a:sym typeface="Wingdings" pitchFamily="2" charset="2"/>
              </a:rPr>
              <a:t>  </a:t>
            </a:r>
            <a:r>
              <a:rPr lang="en-US" altLang="zh-CN" baseline="0" dirty="0" err="1" smtClean="0">
                <a:sym typeface="Wingdings" pitchFamily="2" charset="2"/>
              </a:rPr>
              <a:t>DoorOpen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4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B897E2D-957B-4D9D-A0C2-5B7D912FC07C}" type="datetime10">
              <a:rPr lang="zh-CN" altLang="en-US" smtClean="0"/>
              <a:t>11:04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EB5EFE7-A783-4554-B77F-DF14040FF23C}" type="datetime10">
              <a:rPr lang="zh-CN" altLang="en-US" smtClean="0"/>
              <a:t>11:04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E39FCF-E57F-4C7B-8DA8-2F4FAAA6797D}" type="datetime10">
              <a:rPr lang="zh-CN" altLang="en-US" smtClean="0"/>
              <a:t>11:04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5496" y="6500366"/>
            <a:ext cx="2895600" cy="365125"/>
          </a:xfrm>
        </p:spPr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500366"/>
            <a:ext cx="2133600" cy="365125"/>
          </a:xfrm>
        </p:spPr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11:04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A67-3ECF-487E-A853-13104F322C26}" type="datetime10">
              <a:rPr lang="zh-CN" altLang="en-US" smtClean="0"/>
              <a:t>11:04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3" name="Group 9"/>
          <p:cNvGrpSpPr>
            <a:grpSpLocks/>
          </p:cNvGrpSpPr>
          <p:nvPr userDrawn="1"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4" name="Picture 10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2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20216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5597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AE3-D21E-49E3-A634-69B00BCC8341}" type="datetime10">
              <a:rPr lang="zh-CN" altLang="en-US" smtClean="0"/>
              <a:t>11:04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3" r:id="rId3"/>
    <p:sldLayoutId id="2147483755" r:id="rId4"/>
    <p:sldLayoutId id="2147483756" r:id="rId5"/>
  </p:sldLayoutIdLst>
  <p:transition>
    <p:random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语言课程设计</a:t>
            </a:r>
            <a:r>
              <a:rPr lang="en-US" altLang="zh-CN" sz="2800" dirty="0" smtClean="0">
                <a:solidFill>
                  <a:srgbClr val="FF0000"/>
                </a:solidFill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段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状态机的应用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描述复杂的算法，表明算法内部的结构和流程，较传统的流程图更能直观的描述程序对象的执行顺序。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itchFamily="18" charset="0"/>
              </a:rPr>
              <a:t>自动控制领域，嵌入式系统，控制系统的运行</a:t>
            </a:r>
            <a:r>
              <a:rPr lang="zh-CN" altLang="en-US" sz="2400" dirty="0" smtClean="0">
                <a:latin typeface="Times New Roman" pitchFamily="18" charset="0"/>
              </a:rPr>
              <a:t>状态。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游戏引擎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游戏</a:t>
            </a:r>
            <a:r>
              <a:rPr lang="zh-CN" altLang="en-US" sz="2400" dirty="0">
                <a:latin typeface="Times New Roman" pitchFamily="18" charset="0"/>
              </a:rPr>
              <a:t>中的每个角色或者器件都有可能内嵌一个状态机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F8ECE8-2F79-442C-B009-BF24F53FEA95}" type="datetime10">
              <a:rPr lang="zh-CN" altLang="en-US" smtClean="0"/>
              <a:t>11:04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07639"/>
            <a:ext cx="2962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2971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843808" y="2827039"/>
            <a:ext cx="1418692" cy="432048"/>
          </a:xfrm>
          <a:prstGeom prst="wedgeRectCallout">
            <a:avLst>
              <a:gd name="adj1" fmla="val 82511"/>
              <a:gd name="adj2" fmla="val 105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D558A68-2CCC-49FA-A58C-536E17F3B137}" type="datetime10">
              <a:rPr lang="zh-CN" altLang="en-US" smtClean="0"/>
              <a:t>11:04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1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sp>
        <p:nvSpPr>
          <p:cNvPr id="4" name="矩形标注 3"/>
          <p:cNvSpPr/>
          <p:nvPr/>
        </p:nvSpPr>
        <p:spPr>
          <a:xfrm>
            <a:off x="2699792" y="2827039"/>
            <a:ext cx="1562708" cy="432048"/>
          </a:xfrm>
          <a:prstGeom prst="wedgeRectCallout">
            <a:avLst>
              <a:gd name="adj1" fmla="val 82511"/>
              <a:gd name="adj2" fmla="val 105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83" y="2243907"/>
            <a:ext cx="3228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5" y="3861048"/>
            <a:ext cx="3200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901CB65-9D5A-4CA6-98E1-6B263BA07C5F}" type="datetime10">
              <a:rPr lang="zh-CN" altLang="en-US" smtClean="0"/>
              <a:t>11:04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在程序中描述状态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42784"/>
            <a:ext cx="3096344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GarageLib.h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DoorClosed</a:t>
            </a:r>
            <a:r>
              <a:rPr lang="en-US" altLang="zh-CN" dirty="0"/>
              <a:t> </a:t>
            </a:r>
            <a:r>
              <a:rPr lang="en-US" altLang="zh-CN" dirty="0" smtClean="0"/>
              <a:t>    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   </a:t>
            </a:r>
            <a:r>
              <a:rPr lang="en-US" altLang="zh-CN" dirty="0"/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</a:t>
            </a:r>
            <a:r>
              <a:rPr lang="en-US" altLang="zh-CN" dirty="0"/>
              <a:t> </a:t>
            </a:r>
            <a:r>
              <a:rPr lang="en-US" altLang="zh-CN" dirty="0" smtClean="0"/>
              <a:t>       3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DoorClosing</a:t>
            </a:r>
            <a:r>
              <a:rPr lang="en-US" altLang="zh-CN" dirty="0"/>
              <a:t> </a:t>
            </a:r>
            <a:r>
              <a:rPr lang="en-US" altLang="zh-CN" dirty="0" smtClean="0"/>
              <a:t>   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242040"/>
            <a:ext cx="5616624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garage.cpp</a:t>
            </a:r>
          </a:p>
          <a:p>
            <a:r>
              <a:rPr lang="en-US" altLang="zh-CN" dirty="0"/>
              <a:t>#include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主</a:t>
            </a:r>
            <a:r>
              <a:rPr lang="zh-CN" altLang="en-US" dirty="0">
                <a:solidFill>
                  <a:srgbClr val="FF0000"/>
                </a:solidFill>
              </a:rPr>
              <a:t>控循环：每隔一定时间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如，</a:t>
            </a:r>
            <a:r>
              <a:rPr lang="en-US" altLang="zh-CN" dirty="0">
                <a:solidFill>
                  <a:srgbClr val="FF0000"/>
                </a:solidFill>
              </a:rPr>
              <a:t>100ms)</a:t>
            </a:r>
            <a:r>
              <a:rPr lang="zh-CN" altLang="en-US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StateDoorClosed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StateDoorOpening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StateDoorClosing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StateDoorOpen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矩形标注 4"/>
          <p:cNvSpPr/>
          <p:nvPr/>
        </p:nvSpPr>
        <p:spPr>
          <a:xfrm>
            <a:off x="755576" y="3645024"/>
            <a:ext cx="1368153" cy="373400"/>
          </a:xfrm>
          <a:prstGeom prst="wedgeRectCallout">
            <a:avLst>
              <a:gd name="adj1" fmla="val 9271"/>
              <a:gd name="adj2" fmla="val -114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状态常数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411759" y="4005064"/>
            <a:ext cx="1368153" cy="373400"/>
          </a:xfrm>
          <a:prstGeom prst="wedgeRectCallout">
            <a:avLst>
              <a:gd name="adj1" fmla="val 66707"/>
              <a:gd name="adj2" fmla="val -52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状态函数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7164288" y="2564904"/>
            <a:ext cx="1584176" cy="517416"/>
          </a:xfrm>
          <a:prstGeom prst="wedgeRectCallout">
            <a:avLst>
              <a:gd name="adj1" fmla="val -75648"/>
              <a:gd name="adj2" fmla="val -6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主</a:t>
            </a:r>
            <a:r>
              <a:rPr lang="zh-CN" altLang="en-US" dirty="0" smtClean="0">
                <a:solidFill>
                  <a:srgbClr val="000000"/>
                </a:solidFill>
              </a:rPr>
              <a:t>控循环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03C4C8-8C25-4B5F-9CBC-FB43B2AE1AF3}" type="datetime10">
              <a:rPr lang="zh-CN" altLang="en-US" smtClean="0"/>
              <a:t>11:04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主控循环与状态函数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242040"/>
            <a:ext cx="3600400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状态函数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*state)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指针类型的状态参数，是地址传递，即“双向”传递。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使得在函数中由于发生某种事件</a:t>
            </a:r>
            <a:r>
              <a:rPr lang="en-US" altLang="zh-CN" dirty="0" smtClean="0"/>
              <a:t>(Event)</a:t>
            </a:r>
            <a:r>
              <a:rPr lang="zh-CN" altLang="en-US" dirty="0" smtClean="0"/>
              <a:t>或</a:t>
            </a:r>
            <a:r>
              <a:rPr lang="zh-CN" altLang="en-US" kern="0" dirty="0">
                <a:latin typeface="Times New Roman" pitchFamily="18" charset="0"/>
              </a:rPr>
              <a:t>变迁</a:t>
            </a:r>
            <a:r>
              <a:rPr lang="en-US" altLang="zh-CN" kern="0" dirty="0" smtClean="0">
                <a:latin typeface="Times New Roman" pitchFamily="18" charset="0"/>
              </a:rPr>
              <a:t>(Transition)</a:t>
            </a:r>
            <a:r>
              <a:rPr lang="zh-CN" altLang="en-US" kern="0" dirty="0" smtClean="0">
                <a:latin typeface="Times New Roman" pitchFamily="18" charset="0"/>
              </a:rPr>
              <a:t>而引起的状态改变，反映到函数外，即改变实参的值。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242040"/>
            <a:ext cx="4752528" cy="46628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主控循环：每隔一定时间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如，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00ms)</a:t>
            </a:r>
            <a:r>
              <a:rPr lang="zh-CN" altLang="en-US" dirty="0" smtClean="0">
                <a:solidFill>
                  <a:srgbClr val="FF0000"/>
                </a:solidFill>
              </a:rPr>
              <a:t>被调用一次，采集系统的运行状态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94650C5-04D2-4978-9CD7-FA728BF25977}" type="datetime10">
              <a:rPr lang="zh-CN" altLang="en-US" smtClean="0"/>
              <a:t>11:04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主要库函数，</a:t>
            </a:r>
            <a:r>
              <a:rPr lang="zh-CN" altLang="en-US" dirty="0"/>
              <a:t>详</a:t>
            </a:r>
            <a:r>
              <a:rPr lang="zh-CN" altLang="en-US" dirty="0" smtClean="0"/>
              <a:t>见</a:t>
            </a:r>
            <a:r>
              <a:rPr lang="en-US" altLang="zh-CN" dirty="0" err="1" smtClean="0"/>
              <a:t>GarageLib.h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1820431"/>
            <a:ext cx="4824536" cy="24006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设置电机功率，控制电机运行函数：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SetMotorPower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(double power);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(1);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 // </a:t>
            </a:r>
            <a:r>
              <a:rPr lang="zh-CN" altLang="en-US" sz="2000" dirty="0" smtClean="0"/>
              <a:t>以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最大速度上升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(-1);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以最大速度下降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(0); 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停止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92" y="1555975"/>
            <a:ext cx="3867844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系统是否运行：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IsGarageRunning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是否按键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zh-CN" altLang="en-US" sz="2000" dirty="0" smtClean="0">
                <a:solidFill>
                  <a:srgbClr val="C00000"/>
                </a:solidFill>
              </a:rPr>
              <a:t>或遥控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WasButtonPressed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是否红外探测到遮挡物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IsBeamBroken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92" y="4437112"/>
            <a:ext cx="8692380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门的下边沿距离地面的相对位置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GetDoorPosition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GetDoorPosition</a:t>
            </a:r>
            <a:r>
              <a:rPr lang="en-US" altLang="zh-CN" sz="2000" dirty="0"/>
              <a:t>() &lt;= </a:t>
            </a:r>
            <a:r>
              <a:rPr lang="en-US" altLang="zh-CN" sz="2000" dirty="0" err="1" smtClean="0"/>
              <a:t>Lib_DoorTolerance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doorAtBottom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GetDoorPosition</a:t>
            </a:r>
            <a:r>
              <a:rPr lang="en-US" altLang="zh-CN" sz="2000" dirty="0"/>
              <a:t>() &gt;= </a:t>
            </a:r>
            <a:r>
              <a:rPr lang="en-US" altLang="zh-CN" sz="2000" dirty="0" err="1"/>
              <a:t>Lib_DoorHeight</a:t>
            </a:r>
            <a:r>
              <a:rPr lang="en-US" altLang="zh-CN" sz="2000" dirty="0"/>
              <a:t> - </a:t>
            </a:r>
            <a:r>
              <a:rPr lang="en-US" altLang="zh-CN" sz="2000" dirty="0" err="1" smtClean="0"/>
              <a:t>Lib_DoorTolerance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doorAtTop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A94393-DCF7-403D-A87F-F244F11AA608}" type="datetime10">
              <a:rPr lang="zh-CN" altLang="en-US" smtClean="0"/>
              <a:t>11:04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9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91045"/>
            <a:ext cx="5119381" cy="44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/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3588" y="2780928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3588" y="450912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1655676" y="3212976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606D06D-BD90-4ECE-83BA-BFB60DA6A5BE}" type="datetime10">
              <a:rPr lang="zh-CN" altLang="en-US" smtClean="0"/>
              <a:t>11:04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35" y="1629306"/>
            <a:ext cx="6402869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3588" y="2780928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63588" y="450912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07505" y="1484784"/>
            <a:ext cx="2598130" cy="576064"/>
          </a:xfrm>
          <a:prstGeom prst="wedgeRoundRectCallout">
            <a:avLst>
              <a:gd name="adj1" fmla="val -35681"/>
              <a:gd name="adj2" fmla="val 84822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if (</a:t>
            </a:r>
            <a:r>
              <a:rPr lang="en-US" altLang="zh-CN" dirty="0" err="1" smtClean="0">
                <a:solidFill>
                  <a:srgbClr val="C00000"/>
                </a:solidFill>
              </a:rPr>
              <a:t>WasButtonPressed</a:t>
            </a:r>
            <a:r>
              <a:rPr lang="en-US" altLang="zh-CN" dirty="0" smtClean="0">
                <a:solidFill>
                  <a:srgbClr val="C00000"/>
                </a:solidFill>
              </a:rPr>
              <a:t>())</a:t>
            </a: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SetMotorPower</a:t>
            </a:r>
            <a:r>
              <a:rPr lang="en-US" altLang="zh-CN" dirty="0" smtClean="0">
                <a:solidFill>
                  <a:srgbClr val="C00000"/>
                </a:solidFill>
              </a:rPr>
              <a:t>(1);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6" idx="2"/>
          </p:cNvCxnSpPr>
          <p:nvPr/>
        </p:nvCxnSpPr>
        <p:spPr>
          <a:xfrm flipV="1">
            <a:off x="1655676" y="3212976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4"/>
          </p:cNvCxnSpPr>
          <p:nvPr/>
        </p:nvCxnSpPr>
        <p:spPr>
          <a:xfrm>
            <a:off x="479531" y="2261445"/>
            <a:ext cx="0" cy="159960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79531" y="3861048"/>
            <a:ext cx="1176145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5ADC9E-F51B-47BE-99D3-DA62903491B0}" type="datetime10">
              <a:rPr lang="zh-CN" altLang="en-US" smtClean="0"/>
              <a:t>11:04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4608512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b="1" dirty="0" smtClean="0">
                <a:solidFill>
                  <a:srgbClr val="FF0000"/>
                </a:solidFill>
              </a:rPr>
              <a:t>// Event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b="1" dirty="0" smtClean="0">
                <a:solidFill>
                  <a:srgbClr val="FF0000"/>
                </a:solidFill>
              </a:rPr>
              <a:t>// Transition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513838"/>
            <a:ext cx="3744416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事件</a:t>
            </a:r>
            <a:r>
              <a:rPr lang="en-US" altLang="zh-CN" sz="2000" dirty="0" smtClean="0"/>
              <a:t>(Event)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变迁</a:t>
            </a:r>
            <a:r>
              <a:rPr lang="en-US" altLang="zh-CN" sz="2000" dirty="0" smtClean="0"/>
              <a:t>(Transition)</a:t>
            </a:r>
          </a:p>
          <a:p>
            <a:r>
              <a:rPr lang="zh-CN" altLang="en-US" sz="2000" dirty="0" smtClean="0"/>
              <a:t>导致状态的改变。</a:t>
            </a:r>
            <a:endParaRPr lang="zh-CN" altLang="en-US" sz="2000" dirty="0"/>
          </a:p>
        </p:txBody>
      </p:sp>
      <p:sp>
        <p:nvSpPr>
          <p:cNvPr id="7" name="圆角矩形 6"/>
          <p:cNvSpPr/>
          <p:nvPr/>
        </p:nvSpPr>
        <p:spPr>
          <a:xfrm>
            <a:off x="5160690" y="198884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60690" y="3717032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096794" y="2629838"/>
            <a:ext cx="2598130" cy="576064"/>
          </a:xfrm>
          <a:prstGeom prst="wedgeRoundRectCallout">
            <a:avLst>
              <a:gd name="adj1" fmla="val -55478"/>
              <a:gd name="adj2" fmla="val 22817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if (</a:t>
            </a:r>
            <a:r>
              <a:rPr lang="en-US" altLang="zh-CN" dirty="0" err="1" smtClean="0">
                <a:solidFill>
                  <a:srgbClr val="C00000"/>
                </a:solidFill>
              </a:rPr>
              <a:t>WasButtonPressed</a:t>
            </a:r>
            <a:r>
              <a:rPr lang="en-US" altLang="zh-CN" dirty="0" smtClean="0">
                <a:solidFill>
                  <a:srgbClr val="C00000"/>
                </a:solidFill>
              </a:rPr>
              <a:t>())</a:t>
            </a: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SetMotorPower</a:t>
            </a:r>
            <a:r>
              <a:rPr lang="en-US" altLang="zh-CN" dirty="0" smtClean="0">
                <a:solidFill>
                  <a:srgbClr val="C00000"/>
                </a:solidFill>
              </a:rPr>
              <a:t>(1);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7" idx="2"/>
          </p:cNvCxnSpPr>
          <p:nvPr/>
        </p:nvCxnSpPr>
        <p:spPr>
          <a:xfrm flipV="1">
            <a:off x="5952778" y="2420888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B15ED53-32A7-4FF4-BF75-7A0619B23433}" type="datetime10">
              <a:rPr lang="zh-CN" altLang="en-US" smtClean="0"/>
              <a:t>11:04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7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40768"/>
            <a:ext cx="5970820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439144" y="112474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DoorOpening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39878" y="328498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>
          <a:xfrm flipH="1" flipV="1">
            <a:off x="2195228" y="1556792"/>
            <a:ext cx="734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>
          <a:xfrm>
            <a:off x="35496" y="1916832"/>
            <a:ext cx="1907704" cy="864096"/>
          </a:xfrm>
          <a:prstGeom prst="wedgeRoundRectCallout">
            <a:avLst>
              <a:gd name="adj1" fmla="val 60738"/>
              <a:gd name="adj2" fmla="val -413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(</a:t>
            </a:r>
            <a:r>
              <a:rPr lang="en-US" altLang="zh-CN" sz="1400" dirty="0" err="1">
                <a:solidFill>
                  <a:schemeClr val="tx1"/>
                </a:solidFill>
              </a:rPr>
              <a:t>WasButtonPressed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|| </a:t>
            </a:r>
            <a:r>
              <a:rPr lang="en-US" altLang="zh-CN" sz="1400" dirty="0" err="1">
                <a:solidFill>
                  <a:schemeClr val="tx1"/>
                </a:solidFill>
              </a:rPr>
              <a:t>IsBeamBroken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 err="1">
                <a:solidFill>
                  <a:schemeClr val="tx1"/>
                </a:solidFill>
              </a:rPr>
              <a:t>SetMotorPower</a:t>
            </a:r>
            <a:r>
              <a:rPr lang="en-US" altLang="zh-CN" sz="1400" dirty="0">
                <a:solidFill>
                  <a:schemeClr val="tx1"/>
                </a:solidFill>
              </a:rPr>
              <a:t>(1);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2546516-918C-4B93-8C28-8B85FDF9AEFB}" type="datetime10">
              <a:rPr lang="zh-CN" altLang="en-US" smtClean="0"/>
              <a:t>11:04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8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765175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</a:t>
            </a:r>
            <a:r>
              <a:rPr lang="zh-CN" altLang="en-US" dirty="0" smtClean="0"/>
              <a:t>与状态机基本概念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状态机程序设计</a:t>
            </a:r>
            <a:r>
              <a:rPr lang="zh-CN" altLang="en-US" dirty="0" smtClean="0"/>
              <a:t>举例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1DB555-715E-4CC2-8236-9766A92FC189}" type="datetime10">
              <a:rPr lang="zh-CN" altLang="en-US" smtClean="0"/>
              <a:t>11:04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155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r>
              <a:rPr lang="en-US" altLang="zh-CN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DoorClosed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3848" y="722788"/>
            <a:ext cx="5832648" cy="54425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</a:lvl1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StateDoorClosing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GetDoorPosition</a:t>
            </a:r>
            <a:r>
              <a:rPr lang="en-US" altLang="zh-CN" dirty="0"/>
              <a:t>() &lt;= </a:t>
            </a:r>
            <a:r>
              <a:rPr lang="en-US" altLang="zh-CN" dirty="0" err="1"/>
              <a:t>Lib_DoorTolerance</a:t>
            </a:r>
            <a:r>
              <a:rPr lang="en-US" altLang="zh-CN" dirty="0"/>
              <a:t>)  </a:t>
            </a:r>
            <a:r>
              <a:rPr lang="en-US" altLang="zh-CN" b="1" dirty="0">
                <a:solidFill>
                  <a:srgbClr val="FF0000"/>
                </a:solidFill>
              </a:rPr>
              <a:t>//Event</a:t>
            </a:r>
          </a:p>
          <a:p>
            <a:r>
              <a:rPr lang="en-US" altLang="zh-CN" dirty="0"/>
              <a:t>    {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SetMotorPower</a:t>
            </a:r>
            <a:r>
              <a:rPr lang="en-US" altLang="zh-CN" dirty="0"/>
              <a:t>(0);  </a:t>
            </a:r>
            <a:r>
              <a:rPr lang="en-US" altLang="zh-CN" b="1" dirty="0">
                <a:solidFill>
                  <a:srgbClr val="FF0000"/>
                </a:solidFill>
              </a:rPr>
              <a:t>// Transition</a:t>
            </a:r>
          </a:p>
          <a:p>
            <a:r>
              <a:rPr lang="en-US" altLang="zh-CN" dirty="0"/>
              <a:t>         *state = </a:t>
            </a:r>
            <a:r>
              <a:rPr lang="en-US" altLang="zh-CN" dirty="0" err="1"/>
              <a:t>DoorClosed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    else if(</a:t>
            </a:r>
            <a:r>
              <a:rPr lang="en-US" altLang="zh-CN" dirty="0" err="1"/>
              <a:t>WasButtonPressed</a:t>
            </a:r>
            <a:r>
              <a:rPr lang="en-US" altLang="zh-CN" dirty="0"/>
              <a:t>() || </a:t>
            </a:r>
            <a:r>
              <a:rPr lang="en-US" altLang="zh-CN" dirty="0" err="1"/>
              <a:t>IsBeamBroken</a:t>
            </a:r>
            <a:r>
              <a:rPr lang="en-US" altLang="zh-CN" dirty="0"/>
              <a:t>())  </a:t>
            </a:r>
          </a:p>
          <a:p>
            <a:r>
              <a:rPr lang="en-US" altLang="zh-CN" dirty="0"/>
              <a:t>    {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SetMotorPower</a:t>
            </a:r>
            <a:r>
              <a:rPr lang="en-US" altLang="zh-CN" dirty="0"/>
              <a:t>(1);  </a:t>
            </a:r>
            <a:r>
              <a:rPr lang="en-US" altLang="zh-CN" b="1" dirty="0">
                <a:solidFill>
                  <a:srgbClr val="FF0000"/>
                </a:solidFill>
              </a:rPr>
              <a:t>// Transition</a:t>
            </a:r>
          </a:p>
          <a:p>
            <a:r>
              <a:rPr lang="en-US" altLang="zh-CN" dirty="0"/>
              <a:t>        *state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47664" y="112474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DoorOpening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328498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8" idx="0"/>
            <a:endCxn id="5" idx="2"/>
          </p:cNvCxnSpPr>
          <p:nvPr/>
        </p:nvCxnSpPr>
        <p:spPr>
          <a:xfrm flipV="1">
            <a:off x="2303748" y="155679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标注 8"/>
          <p:cNvSpPr/>
          <p:nvPr/>
        </p:nvSpPr>
        <p:spPr>
          <a:xfrm>
            <a:off x="144016" y="1916832"/>
            <a:ext cx="1907704" cy="864096"/>
          </a:xfrm>
          <a:prstGeom prst="wedgeRoundRectCallout">
            <a:avLst>
              <a:gd name="adj1" fmla="val 60738"/>
              <a:gd name="adj2" fmla="val -413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(</a:t>
            </a:r>
            <a:r>
              <a:rPr lang="en-US" altLang="zh-CN" sz="1400" dirty="0" err="1">
                <a:solidFill>
                  <a:schemeClr val="tx1"/>
                </a:solidFill>
              </a:rPr>
              <a:t>WasButtonPressed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|| </a:t>
            </a:r>
            <a:r>
              <a:rPr lang="en-US" altLang="zh-CN" sz="1400" dirty="0" err="1">
                <a:solidFill>
                  <a:schemeClr val="tx1"/>
                </a:solidFill>
              </a:rPr>
              <a:t>IsBeamBroken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 err="1">
                <a:solidFill>
                  <a:schemeClr val="tx1"/>
                </a:solidFill>
              </a:rPr>
              <a:t>SetMotorPower</a:t>
            </a:r>
            <a:r>
              <a:rPr lang="en-US" altLang="zh-CN" sz="1400" dirty="0">
                <a:solidFill>
                  <a:schemeClr val="tx1"/>
                </a:solidFill>
              </a:rPr>
              <a:t>(1);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47664" y="544522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2"/>
            <a:endCxn id="12" idx="0"/>
          </p:cNvCxnSpPr>
          <p:nvPr/>
        </p:nvCxnSpPr>
        <p:spPr>
          <a:xfrm>
            <a:off x="2303748" y="371703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107504" y="4149080"/>
            <a:ext cx="1907704" cy="864096"/>
          </a:xfrm>
          <a:prstGeom prst="wedgeRoundRectCallout">
            <a:avLst>
              <a:gd name="adj1" fmla="val 61487"/>
              <a:gd name="adj2" fmla="val -496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</a:t>
            </a:r>
            <a:r>
              <a:rPr lang="en-US" altLang="zh-CN" sz="1400" dirty="0" smtClean="0">
                <a:solidFill>
                  <a:schemeClr val="tx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doorAtBottom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  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SetMotorPower</a:t>
            </a:r>
            <a:r>
              <a:rPr lang="en-US" altLang="zh-CN" sz="1400" dirty="0" smtClean="0">
                <a:solidFill>
                  <a:schemeClr val="tx1"/>
                </a:solidFill>
              </a:rPr>
              <a:t>(0);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E518833-6C06-484D-8281-4FEA42096733}" type="datetime10">
              <a:rPr lang="zh-CN" altLang="en-US" smtClean="0"/>
              <a:t>11:04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车库</a:t>
            </a:r>
            <a:r>
              <a:rPr lang="zh-CN" altLang="en-US" sz="3200" dirty="0" smtClean="0">
                <a:solidFill>
                  <a:schemeClr val="bg1"/>
                </a:solidFill>
              </a:rPr>
              <a:t>门状态机图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8" y="888454"/>
            <a:ext cx="87820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F8C20A-6B4D-4497-8FEB-052C47EB3E84}" type="datetime10">
              <a:rPr lang="zh-CN" altLang="en-US" smtClean="0"/>
              <a:t>11:04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5082"/>
            <a:ext cx="2808312" cy="575766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红绿灯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—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三种状态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         </a:t>
            </a:r>
          </a:p>
        </p:txBody>
      </p:sp>
      <p:pic>
        <p:nvPicPr>
          <p:cNvPr id="4" name="Picture 4" descr="3LM@~%CM}{@KJK(HB(J9X]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65343"/>
            <a:ext cx="5976664" cy="42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801C748-8E21-4420-98CB-69D901245379}" type="datetime10">
              <a:rPr lang="zh-CN" altLang="en-US" smtClean="0"/>
              <a:t>11:04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988840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Green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Yellow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173256" y="4437410"/>
            <a:ext cx="3174608" cy="165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导致状态改变的事件：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时间流逝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(30sec,50sec,10sec)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66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pPr algn="l"/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8" y="1700808"/>
            <a:ext cx="4752528" cy="10798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00B050"/>
                </a:solidFill>
              </a:rPr>
              <a:t>自动贩售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机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—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四种状态</a:t>
            </a:r>
            <a:r>
              <a:rPr lang="zh-CN" altLang="en-US" sz="2000" dirty="0" smtClean="0"/>
              <a:t>       </a:t>
            </a:r>
            <a:endParaRPr lang="zh-CN" altLang="en-US" sz="2000" dirty="0"/>
          </a:p>
        </p:txBody>
      </p:sp>
      <p:pic>
        <p:nvPicPr>
          <p:cNvPr id="5" name="Picture 5" descr="$XU7UA`BLNOE01MF3S1P(Y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1337"/>
            <a:ext cx="5472608" cy="611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45DBF5-B756-47BE-B41E-FBAEEF05FD62}" type="datetime10">
              <a:rPr lang="zh-CN" altLang="en-US" smtClean="0"/>
              <a:t>11:04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2060848"/>
            <a:ext cx="3312368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 sz="2400" b="1">
                <a:solidFill>
                  <a:srgbClr val="00B050"/>
                </a:solidFill>
                <a:latin typeface="+mn-lt"/>
                <a:ea typeface="+mn-ea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ea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9pPr>
          </a:lstStyle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Hello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Menu 20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Menu 20/50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Not Enough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155228" y="4293096"/>
            <a:ext cx="4200747" cy="207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导致状态改变的事件：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投币（仅</a:t>
            </a:r>
            <a:r>
              <a:rPr lang="zh-CN" altLang="en-US" sz="2400" b="1" dirty="0">
                <a:solidFill>
                  <a:schemeClr val="tx1"/>
                </a:solidFill>
              </a:rPr>
              <a:t>辨识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/50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元）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售出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20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元商品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(Item 20)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售出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50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元商品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(Item 50)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08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状况</a:t>
            </a:r>
            <a:r>
              <a:rPr lang="zh-CN" altLang="en-US" sz="2400" kern="0" dirty="0" smtClean="0">
                <a:latin typeface="Times New Roman" pitchFamily="18" charset="0"/>
              </a:rPr>
              <a:t>，处于某个特定状态中的对象必然会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满足某些条件</a:t>
            </a:r>
            <a:r>
              <a:rPr lang="zh-CN" altLang="en-US" sz="2400" kern="0" dirty="0" smtClean="0">
                <a:latin typeface="Times New Roman" pitchFamily="18" charset="0"/>
              </a:rPr>
              <a:t>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执行某些动作</a:t>
            </a:r>
            <a:r>
              <a:rPr lang="zh-CN" altLang="en-US" sz="2400" kern="0" dirty="0" smtClean="0">
                <a:latin typeface="Times New Roman" pitchFamily="18" charset="0"/>
              </a:rPr>
              <a:t>或者是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等待某些事件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12114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1B528B-2CC7-4879-984A-89097D750F87}" type="datetime10">
              <a:rPr lang="zh-CN" altLang="en-US" smtClean="0"/>
              <a:t>11:04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状况</a:t>
            </a:r>
            <a:r>
              <a:rPr lang="zh-CN" altLang="en-US" sz="2400" kern="0" dirty="0" smtClean="0">
                <a:latin typeface="Times New Roman" pitchFamily="18" charset="0"/>
              </a:rPr>
              <a:t>，处于某个特定状态中的对象必然会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满足某些条件</a:t>
            </a:r>
            <a:r>
              <a:rPr lang="zh-CN" altLang="en-US" sz="2400" kern="0" dirty="0" smtClean="0">
                <a:latin typeface="Times New Roman" pitchFamily="18" charset="0"/>
              </a:rPr>
              <a:t>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执行某些动作</a:t>
            </a:r>
            <a:r>
              <a:rPr lang="zh-CN" altLang="en-US" sz="2400" kern="0" dirty="0" smtClean="0">
                <a:latin typeface="Times New Roman" pitchFamily="18" charset="0"/>
              </a:rPr>
              <a:t>或者是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等待某些事件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62" y="2478723"/>
            <a:ext cx="39011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状态名称，</a:t>
            </a:r>
            <a:r>
              <a:rPr lang="en-US" altLang="zh-CN" b="1" dirty="0">
                <a:solidFill>
                  <a:srgbClr val="FF0000"/>
                </a:solidFill>
              </a:rPr>
              <a:t>Verbs with “</a:t>
            </a:r>
            <a:r>
              <a:rPr lang="en-US" altLang="zh-CN" b="1" dirty="0" err="1">
                <a:solidFill>
                  <a:srgbClr val="FF0000"/>
                </a:solidFill>
              </a:rPr>
              <a:t>ing</a:t>
            </a:r>
            <a:r>
              <a:rPr lang="en-US" altLang="zh-CN" b="1" dirty="0" smtClean="0">
                <a:solidFill>
                  <a:srgbClr val="FF0000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Waiting </a:t>
            </a:r>
            <a:r>
              <a:rPr lang="en-US" altLang="zh-CN" dirty="0"/>
              <a:t>for a </a:t>
            </a:r>
            <a:r>
              <a:rPr lang="en-US" altLang="zh-CN" dirty="0" err="1"/>
              <a:t>Keypress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Cellphone </a:t>
            </a:r>
            <a:r>
              <a:rPr lang="en-US" altLang="zh-CN" dirty="0"/>
              <a:t>is Dialing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Door Opening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762" y="4365104"/>
            <a:ext cx="3901198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状态名称，</a:t>
            </a:r>
            <a:r>
              <a:rPr lang="en-US" altLang="zh-CN" b="1" dirty="0">
                <a:solidFill>
                  <a:srgbClr val="FF0000"/>
                </a:solidFill>
              </a:rPr>
              <a:t>Statement of condition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Paper </a:t>
            </a:r>
            <a:r>
              <a:rPr lang="en-US" altLang="zh-CN" dirty="0"/>
              <a:t>Jammed</a:t>
            </a:r>
          </a:p>
          <a:p>
            <a:r>
              <a:rPr lang="en-US" altLang="zh-CN" dirty="0"/>
              <a:t>Battery is Below Limit</a:t>
            </a:r>
          </a:p>
          <a:p>
            <a:r>
              <a:rPr lang="en-US" altLang="zh-CN" dirty="0" smtClean="0"/>
              <a:t>Power </a:t>
            </a:r>
            <a:r>
              <a:rPr lang="en-US" altLang="zh-CN" dirty="0"/>
              <a:t>is On</a:t>
            </a:r>
          </a:p>
          <a:p>
            <a:r>
              <a:rPr lang="en-US" altLang="zh-CN" dirty="0"/>
              <a:t>Door </a:t>
            </a:r>
            <a:r>
              <a:rPr lang="en-US" altLang="zh-CN" dirty="0" smtClean="0"/>
              <a:t>is Closed</a:t>
            </a: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25BBFCE-D1A0-48A7-B208-D8F26EEC3AC3}" type="datetime10">
              <a:rPr lang="zh-CN" altLang="en-US" smtClean="0"/>
              <a:t>11:04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Event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lang="zh-CN" altLang="en-US" sz="2400" kern="0" dirty="0">
                <a:latin typeface="Times New Roman" pitchFamily="18" charset="0"/>
              </a:rPr>
              <a:t>指的是在时间和空间上占有一定位置，并且对状态机来讲是有意义的那些事情。事件通常会引起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状态的变迁</a:t>
            </a:r>
            <a:r>
              <a:rPr lang="zh-CN" altLang="en-US" sz="2400" kern="0" dirty="0">
                <a:latin typeface="Times New Roman" pitchFamily="18" charset="0"/>
              </a:rPr>
              <a:t>，促使状态机从一种状态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切换</a:t>
            </a:r>
            <a:r>
              <a:rPr lang="zh-CN" altLang="en-US" sz="2400" kern="0" dirty="0">
                <a:latin typeface="Times New Roman" pitchFamily="18" charset="0"/>
              </a:rPr>
              <a:t>到另一种状态。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067944" y="5445224"/>
            <a:ext cx="864096" cy="288032"/>
          </a:xfrm>
          <a:prstGeom prst="wedgeRectCallout">
            <a:avLst>
              <a:gd name="adj1" fmla="val 69734"/>
              <a:gd name="adj2" fmla="val 14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5DEFA4A-0771-4AA5-8C70-A63112250E1E}" type="datetime10">
              <a:rPr lang="zh-CN" altLang="en-US" smtClean="0"/>
              <a:t>11:04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变迁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Transition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　指的是两个状态之间的一种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关系</a:t>
            </a:r>
            <a:r>
              <a:rPr lang="zh-CN" altLang="en-US" sz="2400" kern="0" dirty="0">
                <a:latin typeface="Times New Roman" pitchFamily="18" charset="0"/>
              </a:rPr>
              <a:t>，表明对象将在第一个状态中执行一定的动作，并将在某个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事件发生同时</a:t>
            </a:r>
            <a:r>
              <a:rPr lang="zh-CN" altLang="en-US" sz="2400" kern="0" dirty="0">
                <a:latin typeface="Times New Roman" pitchFamily="18" charset="0"/>
              </a:rPr>
              <a:t>某个特定条件满足时进入第二个状态。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592692" y="2555894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995936" y="5445224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668344" y="5517232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70E9A2-F322-4BCB-8C96-9A745930F08D}" type="datetime10">
              <a:rPr lang="zh-CN" altLang="en-US" smtClean="0"/>
              <a:t>11:04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状态图（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State Diagram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用来描述一个特定的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对象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所有可能的状态</a:t>
            </a:r>
            <a:r>
              <a:rPr lang="en-US" altLang="zh-CN" sz="2400" kern="0" dirty="0">
                <a:latin typeface="Times New Roman" pitchFamily="18" charset="0"/>
              </a:rPr>
              <a:t>,</a:t>
            </a:r>
            <a:r>
              <a:rPr lang="zh-CN" altLang="en-US" sz="2400" kern="0" dirty="0">
                <a:latin typeface="Times New Roman" pitchFamily="18" charset="0"/>
              </a:rPr>
              <a:t>以及由于各种事件的发生而引起的状态之间的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转移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和变化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348880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标注 16"/>
          <p:cNvSpPr/>
          <p:nvPr/>
        </p:nvSpPr>
        <p:spPr>
          <a:xfrm>
            <a:off x="7092280" y="2348880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524328" y="3068960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956376" y="3717032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592692" y="2368098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995936" y="5257428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7668344" y="5329436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B924C2-6AF3-4CA9-B4C1-E65BE2C5A8D2}" type="datetime10">
              <a:rPr lang="zh-CN" altLang="en-US" smtClean="0"/>
              <a:t>11:04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4341</TotalTime>
  <Words>1119</Words>
  <Application>Microsoft Office PowerPoint</Application>
  <PresentationFormat>全屏显示(4:3)</PresentationFormat>
  <Paragraphs>261</Paragraphs>
  <Slides>21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myXidianCulture</vt:lpstr>
      <vt:lpstr>C语言课程设计 状态和状态机 States and State Machines</vt:lpstr>
      <vt:lpstr>C语言课程设计</vt:lpstr>
      <vt:lpstr>状态机--例1</vt:lpstr>
      <vt:lpstr>状态机--例2</vt:lpstr>
      <vt:lpstr>状态机基本概念</vt:lpstr>
      <vt:lpstr>状态机基本概念</vt:lpstr>
      <vt:lpstr>状态机基本概念</vt:lpstr>
      <vt:lpstr>状态机基本概念</vt:lpstr>
      <vt:lpstr>状态机基本概念</vt:lpstr>
      <vt:lpstr>状态机的应用</vt:lpstr>
      <vt:lpstr>状态机程序设计示例</vt:lpstr>
      <vt:lpstr>状态机程序设计示例</vt:lpstr>
      <vt:lpstr>在程序中描述状态</vt:lpstr>
      <vt:lpstr>主控循环与状态函数</vt:lpstr>
      <vt:lpstr>主要库函数，详见GarageLib.h</vt:lpstr>
      <vt:lpstr>DoorClosed state</vt:lpstr>
      <vt:lpstr>DoorClosedDoorOpening</vt:lpstr>
      <vt:lpstr>DoorClosedDoorOpening</vt:lpstr>
      <vt:lpstr>DoorClosingDoorOpening</vt:lpstr>
      <vt:lpstr>DoorClosingDoorOpening/DoorClosed</vt:lpstr>
      <vt:lpstr>车库门状态机图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Administrator</cp:lastModifiedBy>
  <cp:revision>581</cp:revision>
  <dcterms:created xsi:type="dcterms:W3CDTF">2015-02-03T06:54:51Z</dcterms:created>
  <dcterms:modified xsi:type="dcterms:W3CDTF">2018-04-09T03:15:45Z</dcterms:modified>
</cp:coreProperties>
</file>