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9" r:id="rId1"/>
  </p:sldMasterIdLst>
  <p:notesMasterIdLst>
    <p:notesMasterId r:id="rId34"/>
  </p:notesMasterIdLst>
  <p:handoutMasterIdLst>
    <p:handoutMasterId r:id="rId35"/>
  </p:handoutMasterIdLst>
  <p:sldIdLst>
    <p:sldId id="335" r:id="rId2"/>
    <p:sldId id="401" r:id="rId3"/>
    <p:sldId id="384" r:id="rId4"/>
    <p:sldId id="359" r:id="rId5"/>
    <p:sldId id="386" r:id="rId6"/>
    <p:sldId id="383" r:id="rId7"/>
    <p:sldId id="361" r:id="rId8"/>
    <p:sldId id="392" r:id="rId9"/>
    <p:sldId id="382" r:id="rId10"/>
    <p:sldId id="394" r:id="rId11"/>
    <p:sldId id="371" r:id="rId12"/>
    <p:sldId id="398" r:id="rId13"/>
    <p:sldId id="372" r:id="rId14"/>
    <p:sldId id="399" r:id="rId15"/>
    <p:sldId id="393" r:id="rId16"/>
    <p:sldId id="400" r:id="rId17"/>
    <p:sldId id="373" r:id="rId18"/>
    <p:sldId id="395" r:id="rId19"/>
    <p:sldId id="396" r:id="rId20"/>
    <p:sldId id="363" r:id="rId21"/>
    <p:sldId id="364" r:id="rId22"/>
    <p:sldId id="365" r:id="rId23"/>
    <p:sldId id="366" r:id="rId24"/>
    <p:sldId id="368" r:id="rId25"/>
    <p:sldId id="369" r:id="rId26"/>
    <p:sldId id="370" r:id="rId27"/>
    <p:sldId id="375" r:id="rId28"/>
    <p:sldId id="387" r:id="rId29"/>
    <p:sldId id="388" r:id="rId30"/>
    <p:sldId id="389" r:id="rId31"/>
    <p:sldId id="390" r:id="rId32"/>
    <p:sldId id="391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33CC33"/>
    <a:srgbClr val="FFFFAF"/>
    <a:srgbClr val="FFFF99"/>
    <a:srgbClr val="ABFFFF"/>
    <a:srgbClr val="D27D00"/>
    <a:srgbClr val="9E5E00"/>
    <a:srgbClr val="FF9B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83392" autoAdjust="0"/>
  </p:normalViewPr>
  <p:slideViewPr>
    <p:cSldViewPr>
      <p:cViewPr varScale="1">
        <p:scale>
          <a:sx n="55" d="100"/>
          <a:sy n="55" d="100"/>
        </p:scale>
        <p:origin x="-18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notesViewPr>
    <p:cSldViewPr>
      <p:cViewPr varScale="1">
        <p:scale>
          <a:sx n="51" d="100"/>
          <a:sy n="51" d="100"/>
        </p:scale>
        <p:origin x="-2741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04B1694-FB88-4A46-A45B-5B8795A39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202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63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D5CFE0F-8348-4557-AAD4-70EF289C2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7047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宋体" pitchFamily="2" charset="-122"/>
              </a:rPr>
              <a:t>有限状态机（</a:t>
            </a:r>
            <a:r>
              <a:rPr lang="en-US" altLang="zh-CN" b="1" dirty="0" smtClean="0">
                <a:latin typeface="宋体" pitchFamily="2" charset="-122"/>
              </a:rPr>
              <a:t>Finite State Machine</a:t>
            </a:r>
            <a:r>
              <a:rPr lang="zh-CN" altLang="en-US" b="1" dirty="0" smtClean="0">
                <a:latin typeface="宋体" pitchFamily="2" charset="-122"/>
              </a:rPr>
              <a:t>，简称</a:t>
            </a:r>
            <a:r>
              <a:rPr lang="en-US" altLang="zh-CN" b="1" dirty="0" smtClean="0">
                <a:latin typeface="宋体" pitchFamily="2" charset="-122"/>
              </a:rPr>
              <a:t>FSM</a:t>
            </a:r>
            <a:r>
              <a:rPr lang="zh-CN" altLang="en-US" b="1" dirty="0" smtClean="0">
                <a:latin typeface="宋体" pitchFamily="2" charset="-122"/>
              </a:rPr>
              <a:t>）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无电脑学生，交手写版。或者第一次上课登记，与一位同学共用计算机，共同完成作业，交一份作业。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88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DoorClosed</a:t>
            </a:r>
            <a:r>
              <a:rPr lang="zh-CN" altLang="en-US" dirty="0" smtClean="0"/>
              <a:t>状态，在</a:t>
            </a:r>
            <a:r>
              <a:rPr lang="en-US" altLang="zh-CN" dirty="0" smtClean="0"/>
              <a:t>Idle</a:t>
            </a:r>
            <a:r>
              <a:rPr lang="zh-CN" altLang="en-US" dirty="0" smtClean="0"/>
              <a:t>状态表示了，因此不需要该状态。</a:t>
            </a:r>
            <a:r>
              <a:rPr lang="en-US" altLang="zh-CN" dirty="0" smtClean="0"/>
              <a:t>S9</a:t>
            </a:r>
            <a:r>
              <a:rPr lang="zh-CN" altLang="en-US" dirty="0" smtClean="0"/>
              <a:t>（关门结束）即完成</a:t>
            </a:r>
            <a:r>
              <a:rPr lang="en-US" altLang="zh-CN" dirty="0" err="1" smtClean="0"/>
              <a:t>DoorClosing</a:t>
            </a:r>
            <a:r>
              <a:rPr lang="en-US" altLang="zh-CN" dirty="0" err="1" smtClean="0">
                <a:sym typeface="Wingdings" pitchFamily="2" charset="2"/>
              </a:rPr>
              <a:t>Idle</a:t>
            </a:r>
            <a:r>
              <a:rPr lang="zh-CN" altLang="en-US" dirty="0" smtClean="0">
                <a:sym typeface="Wingdings" pitchFamily="2" charset="2"/>
              </a:rPr>
              <a:t>状态的变迁</a:t>
            </a:r>
            <a:endParaRPr lang="en-US" altLang="zh-CN" dirty="0" smtClean="0"/>
          </a:p>
          <a:p>
            <a:r>
              <a:rPr lang="en-US" altLang="zh-CN" dirty="0" err="1" smtClean="0"/>
              <a:t>DoorOpening</a:t>
            </a:r>
            <a:r>
              <a:rPr lang="zh-CN" altLang="en-US" dirty="0" smtClean="0"/>
              <a:t>状态，在</a:t>
            </a:r>
            <a:r>
              <a:rPr lang="en-US" altLang="zh-CN" dirty="0" err="1" smtClean="0"/>
              <a:t>DoorOpen</a:t>
            </a:r>
            <a:r>
              <a:rPr lang="zh-CN" altLang="en-US" dirty="0" smtClean="0"/>
              <a:t>状态表示了。</a:t>
            </a:r>
            <a:r>
              <a:rPr lang="en-US" altLang="zh-CN" dirty="0" smtClean="0"/>
              <a:t>S7(</a:t>
            </a:r>
            <a:r>
              <a:rPr lang="zh-CN" altLang="en-US" dirty="0" smtClean="0"/>
              <a:t>开门结束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DoorOpen</a:t>
            </a:r>
            <a:r>
              <a:rPr lang="en-US" altLang="zh-CN" dirty="0" err="1" smtClean="0">
                <a:sym typeface="Wingdings" pitchFamily="2" charset="2"/>
              </a:rPr>
              <a:t>DoorClosing</a:t>
            </a:r>
            <a:r>
              <a:rPr lang="zh-CN" altLang="en-US" dirty="0" smtClean="0">
                <a:sym typeface="Wingdings" pitchFamily="2" charset="2"/>
              </a:rPr>
              <a:t>状态变迁</a:t>
            </a:r>
            <a:endParaRPr lang="en-US" altLang="zh-CN" dirty="0" smtClean="0"/>
          </a:p>
          <a:p>
            <a:r>
              <a:rPr lang="en-US" altLang="zh-CN" sz="1200" b="1" dirty="0" smtClean="0">
                <a:solidFill>
                  <a:srgbClr val="FF0000"/>
                </a:solidFill>
              </a:rPr>
              <a:t>Idle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状态，电梯停止在某楼层，门是关闭的，处于静止状态，等待相关事件的发生，从而转换到下一个状态。</a:t>
            </a:r>
            <a:endParaRPr lang="en-US" altLang="zh-CN" sz="1200" b="1" dirty="0" smtClean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39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216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/>
              <a:t> 1</a:t>
            </a:r>
            <a:r>
              <a:rPr lang="zh-CN" altLang="en-US" sz="1200" b="1" dirty="0" smtClean="0"/>
              <a:t>层以上，一定时间无动作，自动下降到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楼。</a:t>
            </a:r>
            <a:r>
              <a:rPr lang="en-US" altLang="zh-CN" sz="1200" b="1" dirty="0" smtClean="0"/>
              <a:t>AutoTo1Floor();[</a:t>
            </a:r>
            <a:r>
              <a:rPr lang="zh-CN" altLang="en-US" sz="1200" b="1" dirty="0" smtClean="0"/>
              <a:t>其它状态，取消此功能，</a:t>
            </a:r>
            <a:r>
              <a:rPr lang="en-US" altLang="zh-CN" sz="1200" b="1" dirty="0" smtClean="0"/>
              <a:t>CancelTo1Floor()]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609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4875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5CFE0F-8348-4557-AAD4-70EF289C2CF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770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5" name="Picture 10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11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12" descr="截图00"/>
            <p:cNvPicPr>
              <a:picLocks noChangeAspect="1" noChangeArrowheads="1"/>
            </p:cNvPicPr>
            <p:nvPr/>
          </p:nvPicPr>
          <p:blipFill>
            <a:blip r:embed="rId2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1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81100" y="1231900"/>
            <a:ext cx="7278688" cy="1981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en-US" noProof="0" smtClean="0"/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31913" y="3481388"/>
            <a:ext cx="6842125" cy="1676400"/>
          </a:xfrm>
        </p:spPr>
        <p:txBody>
          <a:bodyPr/>
          <a:lstStyle>
            <a:lvl1pPr marL="0" indent="0" algn="ctr">
              <a:buClr>
                <a:schemeClr val="accent2"/>
              </a:buClr>
              <a:buFont typeface="Wingdings" pitchFamily="2" charset="2"/>
              <a:buChar char="Ø"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B897E2D-957B-4D9D-A0C2-5B7D912FC07C}" type="datetime10">
              <a:rPr lang="zh-CN" altLang="en-US" smtClean="0"/>
              <a:t>10:40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EB5EFE7-A783-4554-B77F-DF14040FF23C}" type="datetime10">
              <a:rPr lang="zh-CN" altLang="en-US" smtClean="0"/>
              <a:t>10:40</a:t>
            </a:fld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2060848"/>
            <a:ext cx="4194175" cy="389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AE39FCF-E57F-4C7B-8DA8-2F4FAAA6797D}" type="datetime10">
              <a:rPr lang="zh-CN" altLang="en-US" smtClean="0"/>
              <a:t>10:40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5496" y="6500366"/>
            <a:ext cx="2895600" cy="365125"/>
          </a:xfrm>
        </p:spPr>
        <p:txBody>
          <a:bodyPr/>
          <a:lstStyle/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500366"/>
            <a:ext cx="2133600" cy="365125"/>
          </a:xfrm>
        </p:spPr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10:40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2A67-3ECF-487E-A853-13104F322C26}" type="datetime10">
              <a:rPr lang="zh-CN" altLang="en-US" smtClean="0"/>
              <a:t>10:40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6453336"/>
            <a:ext cx="91440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52425" y="765175"/>
            <a:ext cx="8612188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aaaaaa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989138"/>
            <a:ext cx="854075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a</a:t>
            </a:r>
          </a:p>
          <a:p>
            <a:pPr lvl="1"/>
            <a:r>
              <a:rPr lang="en-US" altLang="zh-CN" smtClean="0"/>
              <a:t>a</a:t>
            </a:r>
          </a:p>
        </p:txBody>
      </p:sp>
      <p:grpSp>
        <p:nvGrpSpPr>
          <p:cNvPr id="13" name="Group 9"/>
          <p:cNvGrpSpPr>
            <a:grpSpLocks/>
          </p:cNvGrpSpPr>
          <p:nvPr userDrawn="1"/>
        </p:nvGrpSpPr>
        <p:grpSpPr bwMode="auto">
          <a:xfrm>
            <a:off x="0" y="-1588"/>
            <a:ext cx="9144000" cy="473076"/>
            <a:chOff x="0" y="-1"/>
            <a:chExt cx="5760" cy="298"/>
          </a:xfrm>
        </p:grpSpPr>
        <p:pic>
          <p:nvPicPr>
            <p:cNvPr id="14" name="Picture 10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0"/>
              <a:ext cx="305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1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35396"/>
            <a:stretch>
              <a:fillRect/>
            </a:stretch>
          </p:blipFill>
          <p:spPr bwMode="auto">
            <a:xfrm>
              <a:off x="3016" y="0"/>
              <a:ext cx="197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2" descr="截图00"/>
            <p:cNvPicPr>
              <a:picLocks noChangeAspect="1" noChangeArrowheads="1"/>
            </p:cNvPicPr>
            <p:nvPr/>
          </p:nvPicPr>
          <p:blipFill>
            <a:blip r:embed="rId7" cstate="print"/>
            <a:srcRect l="74034"/>
            <a:stretch>
              <a:fillRect/>
            </a:stretch>
          </p:blipFill>
          <p:spPr bwMode="auto">
            <a:xfrm>
              <a:off x="4967" y="-1"/>
              <a:ext cx="793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20216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7F9-B586-484A-A7DE-14715ACABB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355976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AE3-D21E-49E3-A634-69B00BCC8341}" type="datetime10">
              <a:rPr lang="zh-CN" altLang="en-US" smtClean="0"/>
              <a:t>10:40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1" r:id="rId2"/>
    <p:sldLayoutId id="2147483753" r:id="rId3"/>
    <p:sldLayoutId id="2147483755" r:id="rId4"/>
    <p:sldLayoutId id="2147483756" r:id="rId5"/>
  </p:sldLayoutIdLst>
  <p:transition>
    <p:random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华文中宋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928670"/>
            <a:ext cx="8534182" cy="2788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</a:rPr>
              <a:t>语言课程</a:t>
            </a:r>
            <a:r>
              <a:rPr lang="zh-CN" altLang="en-US" sz="2800" dirty="0" smtClean="0">
                <a:solidFill>
                  <a:srgbClr val="FF0000"/>
                </a:solidFill>
              </a:rPr>
              <a:t>设计</a:t>
            </a:r>
            <a:r>
              <a:rPr lang="zh-CN" altLang="en-US" sz="2800" dirty="0" smtClean="0">
                <a:solidFill>
                  <a:srgbClr val="FF0000"/>
                </a:solidFill>
              </a:rPr>
              <a:t>报告要求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>
          <a:xfrm>
            <a:off x="2699792" y="472514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    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段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江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涛</a:t>
            </a:r>
            <a:endParaRPr lang="en-US" altLang="zh-CN" sz="2400" dirty="0" smtClean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jtduan@mail.xidian.edu.cn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774519"/>
            <a:ext cx="9144000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MovingDown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S2)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/>
              <a:t>事件，已经封装在下列函数中。</a:t>
            </a:r>
            <a:endParaRPr lang="en-US" altLang="zh-CN" sz="2000" b="1" dirty="0"/>
          </a:p>
          <a:p>
            <a:r>
              <a:rPr lang="zh-CN" altLang="en-US" sz="2000" b="1" dirty="0"/>
              <a:t>        静态检测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/>
              <a:t>),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floor; </a:t>
            </a:r>
            <a:r>
              <a:rPr lang="en-US" altLang="zh-CN" sz="2000" b="1" dirty="0" err="1"/>
              <a:t>bool</a:t>
            </a:r>
            <a:r>
              <a:rPr lang="en-US" altLang="zh-CN" sz="2000" b="1" dirty="0"/>
              <a:t> up; </a:t>
            </a:r>
          </a:p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if (floor &gt; 0 &amp;&amp; </a:t>
            </a:r>
            <a:r>
              <a:rPr lang="en-US" altLang="zh-CN" sz="2000" b="1" dirty="0" smtClean="0"/>
              <a:t>!up</a:t>
            </a:r>
            <a:r>
              <a:rPr lang="en-US" altLang="zh-CN" sz="2000" b="1" dirty="0"/>
              <a:t>) {</a:t>
            </a:r>
          </a:p>
          <a:p>
            <a:r>
              <a:rPr lang="en-US" altLang="zh-CN" sz="2000" b="1" dirty="0"/>
              <a:t>              </a:t>
            </a:r>
            <a:r>
              <a:rPr lang="zh-CN" altLang="en-US" sz="2000" b="1" dirty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 smtClean="0"/>
              <a:t>(-1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。进入</a:t>
            </a:r>
            <a:r>
              <a:rPr lang="en-US" altLang="zh-CN" sz="2000" b="1" dirty="0" err="1" smtClean="0"/>
              <a:t>MovingDown</a:t>
            </a:r>
            <a:r>
              <a:rPr lang="zh-CN" altLang="en-US" sz="2000" b="1" dirty="0" smtClean="0"/>
              <a:t>状态。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/>
              <a:t>         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8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4102040"/>
            <a:ext cx="9036496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DoorOpen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S3) 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</a:t>
            </a:r>
            <a:r>
              <a:rPr lang="en-US" altLang="zh-CN" sz="2000" b="1" dirty="0"/>
              <a:t>)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检查</a:t>
            </a:r>
            <a:r>
              <a:rPr lang="en-US" altLang="zh-CN" sz="2000" b="1" dirty="0" smtClean="0"/>
              <a:t>E4/E5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GetCallLight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en-US" altLang="zh-CN" sz="2000" b="1" dirty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门外</a:t>
            </a:r>
            <a:r>
              <a:rPr lang="en-US" altLang="zh-CN" sz="2000" b="1" dirty="0" smtClean="0"/>
              <a:t>up/down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</a:t>
            </a:r>
            <a:r>
              <a:rPr lang="zh-CN" altLang="en-US" sz="2000" b="1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10:40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504" y="6093296"/>
            <a:ext cx="655272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消费</a:t>
            </a:r>
            <a:r>
              <a:rPr lang="zh-CN" altLang="en-US" b="1" dirty="0" smtClean="0"/>
              <a:t>按钮：关闭按钮灯，防止</a:t>
            </a:r>
            <a:r>
              <a:rPr lang="zh-CN" altLang="en-US" b="1" dirty="0"/>
              <a:t>下一周期重复处理此按钮行为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err="1"/>
              <a:t>GetNearestFloor</a:t>
            </a:r>
            <a:r>
              <a:rPr lang="en-US" altLang="zh-CN" b="1" dirty="0"/>
              <a:t>();  // </a:t>
            </a:r>
            <a:r>
              <a:rPr lang="zh-CN" altLang="en-US" b="1" dirty="0"/>
              <a:t>获取当前楼层</a:t>
            </a:r>
          </a:p>
        </p:txBody>
      </p:sp>
    </p:spTree>
    <p:extLst>
      <p:ext uri="{BB962C8B-B14F-4D97-AF65-F5344CB8AC3E}">
        <p14:creationId xmlns:p14="http://schemas.microsoft.com/office/powerpoint/2010/main" val="37665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92080" y="764704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568952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(S4)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(),</a:t>
            </a:r>
            <a:r>
              <a:rPr lang="zh-CN" altLang="en-US" sz="2000" b="1" dirty="0"/>
              <a:t>此时门应该是关闭的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因此仅读取关门灯，并关闭关门灯，即消费按键行为，防止下一周期重复处理该按钮的行为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()) { 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(false); return; </a:t>
            </a: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098262" cy="305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A5277A-74C6-4D5A-B698-EA3D9D662265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663022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(S5)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事件，已封装在下列函数中。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/>
              <a:t>floor=</a:t>
            </a:r>
            <a:r>
              <a:rPr lang="en-US" altLang="zh-CN" sz="2000" b="1" dirty="0" err="1"/>
              <a:t>GoingUpToFloor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到了最高层</a:t>
            </a:r>
            <a:r>
              <a:rPr lang="en-US" altLang="zh-CN" sz="2000" b="1" dirty="0" err="1"/>
              <a:t>Lib_FloorNum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消费门外</a:t>
            </a:r>
            <a:r>
              <a:rPr lang="en-US" altLang="zh-CN" sz="2000" b="1" dirty="0"/>
              <a:t>down</a:t>
            </a:r>
            <a:r>
              <a:rPr lang="zh-CN" altLang="en-US" sz="2000" b="1" dirty="0"/>
              <a:t>按钮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</a:t>
            </a:r>
            <a:r>
              <a:rPr lang="zh-CN" altLang="en-US" sz="2000" b="1" dirty="0" smtClean="0"/>
              <a:t>按钮为当前楼层的按钮</a:t>
            </a:r>
            <a:r>
              <a:rPr lang="en-US" altLang="zh-CN" sz="2000" b="1" dirty="0" err="1" smtClean="0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         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4030032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MovingUp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4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918535"/>
            <a:ext cx="8712968" cy="2862322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状态：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S6)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</a:t>
            </a:r>
            <a:r>
              <a:rPr lang="zh-CN" altLang="en-US" sz="2000" b="1" dirty="0"/>
              <a:t>已封装在下列函数中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动态</a:t>
            </a:r>
            <a:r>
              <a:rPr lang="zh-CN" altLang="en-US" sz="2000" b="1" dirty="0"/>
              <a:t>检测，目标楼层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GoingDownToFloor</a:t>
            </a:r>
            <a:r>
              <a:rPr lang="en-US" altLang="zh-CN" sz="2000" b="1" dirty="0"/>
              <a:t>();</a:t>
            </a:r>
            <a:endParaRPr lang="zh-CN" altLang="en-US" sz="2000" b="1" dirty="0"/>
          </a:p>
          <a:p>
            <a:r>
              <a:rPr lang="zh-CN" altLang="en-US" sz="2000" b="1" dirty="0"/>
              <a:t>     </a:t>
            </a:r>
            <a:r>
              <a:rPr lang="en-US" altLang="zh-CN" sz="2000" b="1" dirty="0"/>
              <a:t>if(</a:t>
            </a:r>
            <a:r>
              <a:rPr lang="en-US" altLang="zh-CN" sz="2000" b="1" dirty="0" err="1"/>
              <a:t>fabs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GetFloor</a:t>
            </a:r>
            <a:r>
              <a:rPr lang="en-US" altLang="zh-CN" sz="2000" b="1" dirty="0"/>
              <a:t>() - floor) &lt; </a:t>
            </a:r>
            <a:r>
              <a:rPr lang="en-US" altLang="zh-CN" sz="2000" b="1" dirty="0" err="1"/>
              <a:t>Lib_FloorTolerance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到达目标楼层，</a:t>
            </a:r>
            <a:r>
              <a:rPr lang="zh-CN" altLang="en-US" sz="2000" b="1" dirty="0" smtClean="0"/>
              <a:t>停止</a:t>
            </a:r>
            <a:r>
              <a:rPr lang="en-US" altLang="zh-CN" sz="2000" b="1" dirty="0" err="1" smtClean="0"/>
              <a:t>SetMotorPower</a:t>
            </a:r>
            <a:r>
              <a:rPr lang="en-US" altLang="zh-CN" sz="2000" b="1" dirty="0" smtClean="0"/>
              <a:t>(0)</a:t>
            </a:r>
            <a:r>
              <a:rPr lang="zh-CN" altLang="en-US" sz="2000" b="1" dirty="0" smtClean="0"/>
              <a:t>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</a:t>
            </a:r>
            <a:r>
              <a:rPr lang="zh-CN" altLang="en-US" sz="2000" b="1" dirty="0" smtClean="0"/>
              <a:t>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r>
              <a:rPr lang="zh-CN" altLang="en-US" sz="2000" b="1" dirty="0"/>
              <a:t>     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down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SetCallLight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到</a:t>
            </a:r>
            <a:r>
              <a:rPr lang="zh-CN" altLang="en-US" sz="2000" b="1" dirty="0" smtClean="0"/>
              <a:t>了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层</a:t>
            </a:r>
            <a:r>
              <a:rPr lang="en-US" altLang="zh-CN" sz="2000" b="1" dirty="0" smtClean="0"/>
              <a:t>, </a:t>
            </a:r>
            <a:r>
              <a:rPr lang="zh-CN" altLang="en-US" sz="2000" b="1" dirty="0"/>
              <a:t>消费门</a:t>
            </a:r>
            <a:r>
              <a:rPr lang="zh-CN" altLang="en-US" sz="2000" b="1" dirty="0" smtClean="0"/>
              <a:t>外</a:t>
            </a:r>
            <a:r>
              <a:rPr lang="en-US" altLang="zh-CN" sz="2000" b="1" dirty="0"/>
              <a:t>up</a:t>
            </a:r>
            <a:r>
              <a:rPr lang="zh-CN" altLang="en-US" sz="2000" b="1" dirty="0" smtClean="0"/>
              <a:t>按钮</a:t>
            </a:r>
            <a:r>
              <a:rPr lang="en-US" altLang="zh-CN" sz="2000" b="1" smtClean="0"/>
              <a:t>SetCallLight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门内楼层按钮为当前楼层的按钮</a:t>
            </a:r>
            <a:r>
              <a:rPr lang="en-US" altLang="zh-CN" sz="2000" b="1" dirty="0" err="1"/>
              <a:t>SetPanelFloorLight</a:t>
            </a:r>
            <a:r>
              <a:rPr lang="en-US" altLang="zh-CN" sz="2000" b="1" dirty="0"/>
              <a:t>()</a:t>
            </a:r>
            <a:r>
              <a:rPr lang="zh-CN" altLang="en-US" sz="2000" b="1" dirty="0"/>
              <a:t>。          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();  // 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4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81449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8427"/>
            <a:ext cx="5128282" cy="307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EED2D-F7E8-4C4A-84AE-93C7F94FE09E}" type="datetime10">
              <a:rPr lang="zh-CN" altLang="en-US" smtClean="0"/>
              <a:t>10:40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4293096"/>
            <a:ext cx="8712968" cy="163121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MovingDown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状态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安全设置，无动作。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</a:rPr>
              <a:t>D)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运动状态，开关门失效，</a:t>
            </a: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无动作，消费开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()/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39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1052736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198853"/>
            <a:ext cx="9036496" cy="255454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DoorOpen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(S7) 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获取当前楼层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，正在开门，按了关门灯，转而关门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(); </a:t>
            </a:r>
            <a:r>
              <a:rPr lang="zh-CN" altLang="en-US" sz="2000" b="1" dirty="0"/>
              <a:t>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/>
              <a:t>SetCloseDoorLight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DoorClosing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开门</a:t>
            </a:r>
            <a:r>
              <a:rPr lang="zh-CN" altLang="en-US" sz="2000" b="1" dirty="0"/>
              <a:t>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IsDoorOpen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自动进行关门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，进入</a:t>
            </a:r>
            <a:r>
              <a:rPr lang="en-US" altLang="zh-CN" sz="2000" b="1" dirty="0" err="1"/>
              <a:t>DoorClosing</a:t>
            </a:r>
            <a:r>
              <a:rPr lang="zh-CN" altLang="en-US" sz="2000" b="1" dirty="0" smtClean="0"/>
              <a:t>状态。     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GetOpenDoorLight</a:t>
            </a:r>
            <a:r>
              <a:rPr lang="en-US" altLang="zh-CN" sz="2000" b="1" dirty="0" smtClean="0"/>
              <a:t>(), </a:t>
            </a:r>
            <a:r>
              <a:rPr lang="zh-CN" altLang="en-US" sz="2000" b="1" dirty="0" smtClean="0"/>
              <a:t>正在开门，按了开门灯，无动作</a:t>
            </a:r>
            <a:r>
              <a:rPr lang="en-US" altLang="zh-CN" sz="2000" b="1" dirty="0" smtClean="0"/>
              <a:t>,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77541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523875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Events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3356992"/>
            <a:ext cx="8712968" cy="317009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DoorClosing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DoorOpen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S8)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GetNearestFloor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b="1" dirty="0">
                <a:solidFill>
                  <a:srgbClr val="FF0000"/>
                </a:solidFill>
              </a:rPr>
              <a:t>获取当前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楼层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E1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/>
              <a:t>GetOpenDoorLight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正在关门，按了开门灯，转而开门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消费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门按钮</a:t>
            </a:r>
            <a:r>
              <a:rPr lang="en-US" altLang="zh-CN" sz="2000" b="1" dirty="0" err="1" smtClean="0"/>
              <a:t>SetOpenDoorLight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。进入</a:t>
            </a:r>
            <a:r>
              <a:rPr lang="en-US" altLang="zh-CN" sz="2000" b="1" dirty="0" err="1" smtClean="0"/>
              <a:t>DoorOpen</a:t>
            </a:r>
            <a:r>
              <a:rPr lang="zh-CN" altLang="en-US" sz="2000" b="1" dirty="0" smtClean="0"/>
              <a:t>状态。</a:t>
            </a:r>
            <a:endParaRPr lang="zh-CN" alt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 smtClean="0"/>
              <a:t>检查</a:t>
            </a:r>
            <a:r>
              <a:rPr lang="en-US" altLang="zh-CN" sz="2000" b="1" dirty="0"/>
              <a:t>E2</a:t>
            </a:r>
            <a:r>
              <a:rPr lang="zh-CN" altLang="en-US" sz="2000" b="1" dirty="0" smtClean="0"/>
              <a:t>事件</a:t>
            </a:r>
            <a:r>
              <a:rPr lang="en-US" altLang="zh-CN" sz="2000" b="1" dirty="0" err="1" smtClean="0"/>
              <a:t>GetCloseDoorLight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，正在关门，按了关门灯，无</a:t>
            </a:r>
            <a:r>
              <a:rPr lang="zh-CN" altLang="en-US" sz="2000" b="1" dirty="0"/>
              <a:t>动作，消费关门</a:t>
            </a:r>
            <a:r>
              <a:rPr lang="zh-CN" altLang="en-US" sz="2000" b="1" dirty="0" smtClean="0"/>
              <a:t>按钮</a:t>
            </a:r>
            <a:r>
              <a:rPr lang="en-US" altLang="zh-CN" sz="2000" b="1" dirty="0" err="1" smtClean="0"/>
              <a:t>SetCloseDoorLight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。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b="1" dirty="0"/>
              <a:t>如果</a:t>
            </a:r>
            <a:r>
              <a:rPr lang="zh-CN" altLang="en-US" sz="2000" b="1" dirty="0" smtClean="0"/>
              <a:t>红外</a:t>
            </a:r>
            <a:r>
              <a:rPr lang="zh-CN" altLang="en-US" sz="2000" b="1" dirty="0"/>
              <a:t>探测到</a:t>
            </a:r>
            <a:r>
              <a:rPr lang="zh-CN" altLang="en-US" sz="2000" b="1" dirty="0" smtClean="0"/>
              <a:t>遮挡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IsBeamBroken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，转而开门</a:t>
            </a:r>
            <a:r>
              <a:rPr lang="en-US" altLang="zh-CN" sz="2000" b="1" dirty="0" err="1" smtClean="0"/>
              <a:t>SetDoor</a:t>
            </a:r>
            <a:r>
              <a:rPr lang="en-US" altLang="zh-CN" sz="2000" b="1" dirty="0" smtClean="0"/>
              <a:t>()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>进入</a:t>
            </a:r>
            <a:r>
              <a:rPr lang="en-US" altLang="zh-CN" sz="2000" b="1" dirty="0" err="1"/>
              <a:t>DoorOpen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  <a:p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: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DoorClosing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Idle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(S9) </a:t>
            </a:r>
            <a:r>
              <a:rPr lang="zh-CN" altLang="en-US" sz="2000" b="1" dirty="0"/>
              <a:t>关门结束</a:t>
            </a:r>
            <a:r>
              <a:rPr lang="zh-CN" altLang="en-US" sz="2000" b="1" dirty="0" smtClean="0"/>
              <a:t>后</a:t>
            </a:r>
            <a:r>
              <a:rPr lang="en-US" altLang="zh-CN" sz="2000" b="1" dirty="0" err="1"/>
              <a:t>IsDoorClosed</a:t>
            </a:r>
            <a:r>
              <a:rPr lang="en-US" altLang="zh-CN" sz="2000" b="1" dirty="0"/>
              <a:t>(); </a:t>
            </a:r>
            <a:r>
              <a:rPr lang="zh-CN" altLang="en-US" sz="2000" b="1" dirty="0" smtClean="0"/>
              <a:t>进入</a:t>
            </a:r>
            <a:r>
              <a:rPr lang="en-US" altLang="zh-CN" sz="2000" b="1" dirty="0"/>
              <a:t>Idle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4617838" cy="276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09B6BC-40CC-4337-B768-71FED894D31A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97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476672"/>
            <a:ext cx="8612188" cy="998538"/>
          </a:xfrm>
        </p:spPr>
        <p:txBody>
          <a:bodyPr/>
          <a:lstStyle/>
          <a:p>
            <a:r>
              <a:rPr lang="en-US" altLang="zh-CN" dirty="0" err="1"/>
              <a:t>b</a:t>
            </a:r>
            <a:r>
              <a:rPr lang="en-US" altLang="zh-CN" dirty="0" err="1" smtClean="0"/>
              <a:t>ool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27287E7-C195-4956-AB5F-C5E4FB6E648D}" type="datetime10">
              <a:rPr lang="zh-CN" altLang="en-US" smtClean="0"/>
              <a:t>10:40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1508591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bool</a:t>
            </a:r>
            <a:r>
              <a:rPr lang="en-US" altLang="zh-CN" sz="2400" dirty="0" smtClean="0"/>
              <a:t>  up;  // 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up</a:t>
            </a:r>
            <a:r>
              <a:rPr lang="zh-CN" altLang="en-US" sz="2400" dirty="0" smtClean="0"/>
              <a:t>是</a:t>
            </a:r>
            <a:r>
              <a:rPr lang="en-US" altLang="zh-CN" sz="2400" dirty="0" err="1" smtClean="0"/>
              <a:t>bool</a:t>
            </a:r>
            <a:r>
              <a:rPr lang="zh-CN" altLang="en-US" sz="2400" dirty="0" smtClean="0"/>
              <a:t>（布尔）数据类型</a:t>
            </a:r>
            <a:endParaRPr lang="en-US" altLang="zh-CN" sz="2400" dirty="0"/>
          </a:p>
          <a:p>
            <a:r>
              <a:rPr lang="en-US" altLang="zh-CN" sz="2400" dirty="0"/>
              <a:t>u</a:t>
            </a:r>
            <a:r>
              <a:rPr lang="en-US" altLang="zh-CN" sz="2400" dirty="0" smtClean="0"/>
              <a:t>p == true;  // </a:t>
            </a:r>
            <a:r>
              <a:rPr lang="zh-CN" altLang="en-US" sz="2400" dirty="0" smtClean="0"/>
              <a:t>表示为真，</a:t>
            </a:r>
            <a:r>
              <a:rPr lang="en-US" altLang="zh-CN" sz="2400" dirty="0" smtClean="0"/>
              <a:t>up = 1</a:t>
            </a:r>
            <a:r>
              <a:rPr lang="en-US" altLang="zh-CN" sz="2400" dirty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up == false; // </a:t>
            </a:r>
            <a:r>
              <a:rPr lang="zh-CN" altLang="en-US" sz="2400" dirty="0" smtClean="0"/>
              <a:t>表示假，</a:t>
            </a:r>
            <a:r>
              <a:rPr lang="en-US" altLang="zh-CN" sz="2400" dirty="0" smtClean="0"/>
              <a:t>up = 0</a:t>
            </a:r>
            <a:r>
              <a:rPr lang="en-US" altLang="zh-CN" sz="2400" dirty="0"/>
              <a:t>;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852936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</a:t>
            </a:r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* 设置门外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灯（</a:t>
            </a:r>
            <a:r>
              <a:rPr lang="en-US" altLang="zh-CN" dirty="0">
                <a:solidFill>
                  <a:srgbClr val="FF0000"/>
                </a:solidFill>
              </a:rPr>
              <a:t>Call Light</a:t>
            </a:r>
            <a:r>
              <a:rPr lang="zh-CN" altLang="en-US" dirty="0">
                <a:solidFill>
                  <a:srgbClr val="FF0000"/>
                </a:solidFill>
              </a:rPr>
              <a:t>）的状态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floor: </a:t>
            </a:r>
            <a:r>
              <a:rPr lang="zh-CN" altLang="en-US" dirty="0">
                <a:solidFill>
                  <a:srgbClr val="FF0000"/>
                </a:solidFill>
              </a:rPr>
              <a:t>表示楼层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up: true,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Up(</a:t>
            </a:r>
            <a:r>
              <a:rPr lang="zh-CN" altLang="en-US" dirty="0">
                <a:solidFill>
                  <a:srgbClr val="FF0000"/>
                </a:solidFill>
              </a:rPr>
              <a:t>上升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  <a:r>
              <a:rPr lang="en-US" altLang="zh-CN" dirty="0">
                <a:solidFill>
                  <a:srgbClr val="FF0000"/>
                </a:solidFill>
              </a:rPr>
              <a:t>;false,</a:t>
            </a:r>
            <a:r>
              <a:rPr lang="zh-CN" altLang="en-US" dirty="0">
                <a:solidFill>
                  <a:srgbClr val="FF0000"/>
                </a:solidFill>
              </a:rPr>
              <a:t>表示设置</a:t>
            </a:r>
            <a:r>
              <a:rPr lang="en-US" altLang="zh-CN" dirty="0">
                <a:solidFill>
                  <a:srgbClr val="FF0000"/>
                </a:solidFill>
              </a:rPr>
              <a:t>Down(</a:t>
            </a:r>
            <a:r>
              <a:rPr lang="zh-CN" altLang="en-US" dirty="0">
                <a:solidFill>
                  <a:srgbClr val="FF0000"/>
                </a:solidFill>
              </a:rPr>
              <a:t>下降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按钮灯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* 参数</a:t>
            </a:r>
            <a:r>
              <a:rPr lang="en-US" altLang="zh-CN" dirty="0">
                <a:solidFill>
                  <a:srgbClr val="FF0000"/>
                </a:solidFill>
              </a:rPr>
              <a:t>s: true,</a:t>
            </a:r>
            <a:r>
              <a:rPr lang="zh-CN" altLang="en-US" dirty="0">
                <a:solidFill>
                  <a:srgbClr val="FF0000"/>
                </a:solidFill>
              </a:rPr>
              <a:t>按钮灯亮，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，按钮灯灭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****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调用举例：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设置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楼的</a:t>
            </a:r>
            <a:r>
              <a:rPr lang="en-US" altLang="zh-CN" dirty="0" smtClean="0">
                <a:solidFill>
                  <a:srgbClr val="FF0000"/>
                </a:solidFill>
              </a:rPr>
              <a:t>Up</a:t>
            </a:r>
            <a:r>
              <a:rPr lang="zh-CN" altLang="en-US" dirty="0" smtClean="0">
                <a:solidFill>
                  <a:srgbClr val="FF0000"/>
                </a:solidFill>
              </a:rPr>
              <a:t>按钮灯亮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(2,true,true);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楼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Down</a:t>
            </a:r>
            <a:r>
              <a:rPr lang="zh-CN" altLang="en-US" dirty="0" smtClean="0">
                <a:solidFill>
                  <a:srgbClr val="FF0000"/>
                </a:solidFill>
              </a:rPr>
              <a:t>按钮灯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SetCallLight</a:t>
            </a:r>
            <a:r>
              <a:rPr lang="en-US" altLang="zh-CN" dirty="0" smtClean="0">
                <a:solidFill>
                  <a:srgbClr val="FF0000"/>
                </a:solidFill>
              </a:rPr>
              <a:t>(2,false,false);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72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765175"/>
            <a:ext cx="8612188" cy="998538"/>
          </a:xfrm>
        </p:spPr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课程</a:t>
            </a:r>
            <a:r>
              <a:rPr lang="zh-CN" altLang="en-US" dirty="0" smtClean="0"/>
              <a:t>设计要求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课程</a:t>
            </a:r>
            <a:r>
              <a:rPr lang="zh-CN" altLang="en-US" dirty="0" smtClean="0"/>
              <a:t>设计状态机图说明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课程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VS2013</a:t>
            </a:r>
            <a:r>
              <a:rPr lang="zh-CN" altLang="en-US" dirty="0" smtClean="0"/>
              <a:t>工程及库函数说明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C1DB555-715E-4CC2-8236-9766A92FC189}" type="datetime10">
              <a:rPr lang="zh-CN" altLang="en-US" smtClean="0"/>
              <a:t>11:02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54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(1)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系统是否运行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IsElevatorRunning</a:t>
            </a:r>
            <a:r>
              <a:rPr lang="en-US" altLang="zh-CN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</a:t>
            </a:r>
            <a:r>
              <a:rPr lang="zh-CN" altLang="en-US" dirty="0">
                <a:solidFill>
                  <a:srgbClr val="C00000"/>
                </a:solidFill>
              </a:rPr>
              <a:t>门</a:t>
            </a:r>
            <a:r>
              <a:rPr lang="zh-CN" altLang="en-US" dirty="0" smtClean="0">
                <a:solidFill>
                  <a:srgbClr val="C00000"/>
                </a:solidFill>
              </a:rPr>
              <a:t>外</a:t>
            </a:r>
            <a:r>
              <a:rPr lang="en-US" altLang="zh-CN" dirty="0" smtClean="0">
                <a:solidFill>
                  <a:srgbClr val="C00000"/>
                </a:solidFill>
              </a:rPr>
              <a:t>Up/Down</a:t>
            </a:r>
            <a:r>
              <a:rPr lang="zh-CN" altLang="en-US" dirty="0" smtClean="0">
                <a:solidFill>
                  <a:srgbClr val="C00000"/>
                </a:solidFill>
              </a:rPr>
              <a:t>呼叫按钮灯</a:t>
            </a:r>
            <a:r>
              <a:rPr lang="en-US" altLang="zh-CN" dirty="0" smtClean="0">
                <a:solidFill>
                  <a:srgbClr val="C00000"/>
                </a:solidFill>
              </a:rPr>
              <a:t>(Call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SetCallLight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up,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电梯门内楼层按钮灯</a:t>
            </a:r>
            <a:r>
              <a:rPr lang="en-US" altLang="zh-CN" dirty="0" smtClean="0">
                <a:solidFill>
                  <a:srgbClr val="C00000"/>
                </a:solidFill>
              </a:rPr>
              <a:t>(Panel Floor Light)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bool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GetPanelFloorLight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floor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); // </a:t>
            </a:r>
            <a:r>
              <a:rPr lang="en-US" altLang="zh-CN" dirty="0" err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IdleWhatFloorToGoTo</a:t>
            </a:r>
            <a:r>
              <a:rPr lang="en-US" altLang="zh-CN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()</a:t>
            </a:r>
            <a:r>
              <a:rPr lang="zh-CN" alt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等函数中调用</a:t>
            </a:r>
            <a:endParaRPr lang="en-US" altLang="zh-CN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SetPanelFloorLight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电梯门内开关门按钮灯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GetOpenDoorLight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SetOpenDoorLight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bool</a:t>
            </a:r>
            <a:r>
              <a:rPr lang="en-US" altLang="zh-CN" dirty="0" smtClean="0"/>
              <a:t> </a:t>
            </a:r>
            <a:r>
              <a:rPr lang="en-US" altLang="zh-CN" dirty="0" err="1"/>
              <a:t>GetCloseDoorLight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SetCloseDoorLight</a:t>
            </a:r>
            <a:r>
              <a:rPr lang="en-US" altLang="zh-CN" dirty="0"/>
              <a:t>(</a:t>
            </a:r>
            <a:r>
              <a:rPr lang="en-US" altLang="zh-CN" dirty="0" err="1"/>
              <a:t>bool</a:t>
            </a:r>
            <a:r>
              <a:rPr lang="en-US" altLang="zh-CN" dirty="0"/>
              <a:t> s</a:t>
            </a:r>
            <a:r>
              <a:rPr lang="en-US" altLang="zh-CN" dirty="0" smtClean="0"/>
              <a:t>);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939A372-A03C-433A-9E8B-DCC16223F0AC}" type="datetime10">
              <a:rPr lang="zh-CN" altLang="en-US" smtClean="0"/>
              <a:t>10:40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148064" y="1340768"/>
            <a:ext cx="3384376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不在这里列出的库函数，在状态函数中用不到。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(2)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052736"/>
            <a:ext cx="82809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电梯箱体门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IsDoorOpen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IsDoorClosed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SetDoor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floor, </a:t>
            </a:r>
            <a:r>
              <a:rPr lang="en-US" altLang="zh-CN" dirty="0" err="1"/>
              <a:t>bool</a:t>
            </a:r>
            <a:r>
              <a:rPr lang="en-US" altLang="zh-CN" dirty="0"/>
              <a:t> open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设置电机功率，</a:t>
            </a:r>
            <a:r>
              <a:rPr lang="en-US" altLang="zh-CN" dirty="0" smtClean="0">
                <a:solidFill>
                  <a:srgbClr val="C00000"/>
                </a:solidFill>
              </a:rPr>
              <a:t>power=1,</a:t>
            </a:r>
            <a:r>
              <a:rPr lang="zh-CN" altLang="en-US" dirty="0" smtClean="0">
                <a:solidFill>
                  <a:srgbClr val="C00000"/>
                </a:solidFill>
              </a:rPr>
              <a:t>全速上升；</a:t>
            </a:r>
            <a:r>
              <a:rPr lang="en-US" altLang="zh-CN" dirty="0" smtClean="0">
                <a:solidFill>
                  <a:srgbClr val="C00000"/>
                </a:solidFill>
              </a:rPr>
              <a:t>-1</a:t>
            </a:r>
            <a:r>
              <a:rPr lang="zh-CN" altLang="en-US" dirty="0" smtClean="0">
                <a:solidFill>
                  <a:srgbClr val="C00000"/>
                </a:solidFill>
              </a:rPr>
              <a:t>，全速下降；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C00000"/>
                </a:solidFill>
              </a:rPr>
              <a:t>，停止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r>
              <a:rPr lang="en-US" altLang="zh-CN" dirty="0"/>
              <a:t>void </a:t>
            </a:r>
            <a:r>
              <a:rPr lang="en-US" altLang="zh-CN" dirty="0" err="1"/>
              <a:t>SetMotorPower</a:t>
            </a:r>
            <a:r>
              <a:rPr lang="en-US" altLang="zh-CN" dirty="0"/>
              <a:t>(double power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是否红外探测到遮挡物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IsBeamBroken</a:t>
            </a:r>
            <a:r>
              <a:rPr lang="en-US" altLang="zh-CN" dirty="0" smtClean="0"/>
              <a:t>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一定时间无动作，自动到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AutoTo1Floor();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取消自动到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楼</a:t>
            </a:r>
          </a:p>
          <a:p>
            <a:r>
              <a:rPr lang="en-US" altLang="zh-CN" dirty="0"/>
              <a:t>extern void CancelTo1Floor</a:t>
            </a:r>
            <a:r>
              <a:rPr lang="en-US" altLang="zh-CN" dirty="0" smtClean="0"/>
              <a:t>();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常数，楼层数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#define </a:t>
            </a:r>
            <a:r>
              <a:rPr lang="en-US" altLang="zh-CN" dirty="0" err="1" smtClean="0"/>
              <a:t>Lib_FloorNum</a:t>
            </a:r>
            <a:r>
              <a:rPr lang="en-US" altLang="zh-CN" dirty="0" smtClean="0"/>
              <a:t>  3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常数，容差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见下页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#define </a:t>
            </a:r>
            <a:r>
              <a:rPr lang="en-US" altLang="zh-CN" dirty="0" err="1"/>
              <a:t>Lib_FloorTolerance</a:t>
            </a:r>
            <a:r>
              <a:rPr lang="en-US" altLang="zh-CN" dirty="0"/>
              <a:t> </a:t>
            </a:r>
            <a:r>
              <a:rPr lang="en-US" altLang="zh-CN" dirty="0" smtClean="0"/>
              <a:t>0.01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1504DA-9D07-4BAC-9342-4BE459119F9A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6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(3)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86116"/>
            <a:ext cx="8856985" cy="133882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获取电梯箱体当前所在楼层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double </a:t>
            </a:r>
            <a:r>
              <a:rPr lang="en-US" altLang="zh-CN" dirty="0" err="1" smtClean="0"/>
              <a:t>GetFloor</a:t>
            </a:r>
            <a:r>
              <a:rPr lang="en-US" altLang="zh-CN" dirty="0" smtClean="0"/>
              <a:t>();    // </a:t>
            </a:r>
            <a:r>
              <a:rPr lang="zh-CN" altLang="en-US" dirty="0" smtClean="0"/>
              <a:t>浮点数，如</a:t>
            </a:r>
            <a:r>
              <a:rPr lang="en-US" altLang="zh-CN" dirty="0" smtClean="0"/>
              <a:t>1.5</a:t>
            </a:r>
            <a:r>
              <a:rPr lang="zh-CN" altLang="en-US" dirty="0"/>
              <a:t>，表示电梯箱体处在</a:t>
            </a:r>
            <a:r>
              <a:rPr lang="en-US" altLang="zh-CN" dirty="0"/>
              <a:t>1</a:t>
            </a:r>
            <a:r>
              <a:rPr lang="zh-CN" altLang="en-US" dirty="0"/>
              <a:t>层到</a:t>
            </a:r>
            <a:r>
              <a:rPr lang="en-US" altLang="zh-CN" dirty="0"/>
              <a:t>2</a:t>
            </a:r>
            <a:r>
              <a:rPr lang="zh-CN" altLang="en-US" dirty="0"/>
              <a:t>层的中间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GetNearestFloor</a:t>
            </a:r>
            <a:r>
              <a:rPr lang="en-US" altLang="zh-CN" dirty="0" smtClean="0"/>
              <a:t>();  // </a:t>
            </a:r>
            <a:r>
              <a:rPr lang="zh-CN" altLang="en-US" dirty="0" smtClean="0"/>
              <a:t>获取</a:t>
            </a:r>
            <a:r>
              <a:rPr lang="zh-CN" altLang="en-US" dirty="0"/>
              <a:t>当前楼层或最近的楼层，即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的最近</a:t>
            </a:r>
            <a:r>
              <a:rPr lang="zh-CN" altLang="en-US" dirty="0" smtClean="0"/>
              <a:t>整数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3291949"/>
            <a:ext cx="8850197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静态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电梯处于空闲状态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确定下一步的运动方向和所到楼层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floor; </a:t>
            </a:r>
            <a:r>
              <a:rPr lang="en-US" altLang="zh-CN" dirty="0" err="1"/>
              <a:t>bool</a:t>
            </a:r>
            <a:r>
              <a:rPr lang="en-US" altLang="zh-CN" dirty="0"/>
              <a:t> up; floor = </a:t>
            </a:r>
            <a:r>
              <a:rPr lang="en-US" altLang="zh-CN" dirty="0" err="1"/>
              <a:t>IdleWhatFloorToGoTo</a:t>
            </a:r>
            <a:r>
              <a:rPr lang="en-US" altLang="zh-CN" dirty="0"/>
              <a:t>(&amp;up);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电梯正在上升时，检测将要到达停止的最近楼层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GoingUpToFloor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 smtClean="0"/>
              <a:t>floor</a:t>
            </a:r>
            <a:r>
              <a:rPr lang="zh-CN" altLang="en-US" dirty="0" smtClean="0"/>
              <a:t>层，</a:t>
            </a:r>
            <a:r>
              <a:rPr lang="en-US" altLang="zh-CN" dirty="0" err="1" smtClean="0"/>
              <a:t>fabs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Lib_FloorTolerance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动态</a:t>
            </a:r>
            <a:r>
              <a:rPr lang="zh-CN" altLang="en-US" dirty="0">
                <a:solidFill>
                  <a:srgbClr val="C00000"/>
                </a:solidFill>
              </a:rPr>
              <a:t>监测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电梯正在下降时，检测将要到达停止的最近楼层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目标楼层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floor = </a:t>
            </a:r>
            <a:r>
              <a:rPr lang="en-US" altLang="zh-CN" dirty="0" err="1" smtClean="0"/>
              <a:t>GoingDownToFloor</a:t>
            </a:r>
            <a:r>
              <a:rPr lang="en-US" altLang="zh-CN" dirty="0" smtClean="0"/>
              <a:t>(); </a:t>
            </a:r>
            <a:r>
              <a:rPr lang="zh-CN" altLang="en-US" dirty="0" smtClean="0"/>
              <a:t>到达</a:t>
            </a:r>
            <a:r>
              <a:rPr lang="en-US" altLang="zh-CN" dirty="0"/>
              <a:t>floor</a:t>
            </a:r>
            <a:r>
              <a:rPr lang="zh-CN" altLang="en-US" dirty="0"/>
              <a:t>层，</a:t>
            </a:r>
            <a:r>
              <a:rPr lang="en-US" altLang="zh-CN" dirty="0" err="1"/>
              <a:t>fabs</a:t>
            </a:r>
            <a:r>
              <a:rPr lang="en-US" altLang="zh-CN" dirty="0"/>
              <a:t>(</a:t>
            </a:r>
            <a:r>
              <a:rPr lang="en-US" altLang="zh-CN" dirty="0" err="1"/>
              <a:t>GetFloor</a:t>
            </a:r>
            <a:r>
              <a:rPr lang="en-US" altLang="zh-CN" dirty="0"/>
              <a:t>() - floor) &lt; </a:t>
            </a:r>
            <a:r>
              <a:rPr lang="en-US" altLang="zh-CN" dirty="0" err="1"/>
              <a:t>Lib_FloorToleran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80E80CF-9183-4DEF-8CE1-65DF7D196D3D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zh-CN" altLang="en-US" sz="2800" dirty="0"/>
              <a:t>三层电梯</a:t>
            </a:r>
            <a:r>
              <a:rPr lang="zh-CN" altLang="en-US" sz="2800" dirty="0" smtClean="0"/>
              <a:t>状态机相关函数</a:t>
            </a:r>
            <a:r>
              <a:rPr lang="en-US" altLang="zh-CN" sz="2800" dirty="0" smtClean="0"/>
              <a:t>(4)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8640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显示信息，调试信息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/>
              <a:t>CString</a:t>
            </a:r>
            <a:r>
              <a:rPr lang="en-US" altLang="zh-CN" dirty="0"/>
              <a:t> status</a:t>
            </a:r>
            <a:r>
              <a:rPr lang="en-US" altLang="zh-CN" dirty="0" smtClean="0"/>
              <a:t>;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floor =1;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status.Format</a:t>
            </a:r>
            <a:r>
              <a:rPr lang="en-US" altLang="zh-CN" dirty="0"/>
              <a:t>(_T("[%d]</a:t>
            </a:r>
            <a:r>
              <a:rPr lang="zh-CN" altLang="en-US" dirty="0"/>
              <a:t>楼</a:t>
            </a:r>
            <a:r>
              <a:rPr lang="en-US" altLang="zh-CN" dirty="0"/>
              <a:t>\n</a:t>
            </a:r>
            <a:r>
              <a:rPr lang="zh-CN" altLang="en-US" dirty="0"/>
              <a:t>关门结束</a:t>
            </a:r>
            <a:r>
              <a:rPr lang="en-US" altLang="zh-CN" dirty="0"/>
              <a:t>"),floor);</a:t>
            </a:r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ViewStatus</a:t>
            </a:r>
            <a:r>
              <a:rPr lang="en-US" altLang="zh-CN" dirty="0" smtClean="0"/>
              <a:t>(status);  </a:t>
            </a:r>
            <a:r>
              <a:rPr lang="en-US" altLang="zh-CN" dirty="0" smtClean="0">
                <a:solidFill>
                  <a:srgbClr val="C00000"/>
                </a:solidFill>
              </a:rPr>
              <a:t>// </a:t>
            </a:r>
            <a:r>
              <a:rPr lang="zh-CN" altLang="en-US" dirty="0" smtClean="0">
                <a:solidFill>
                  <a:srgbClr val="C00000"/>
                </a:solidFill>
              </a:rPr>
              <a:t>有可能被内部函数的显示覆盖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 smtClean="0"/>
              <a:t>(“[%</a:t>
            </a:r>
            <a:r>
              <a:rPr lang="en-US" altLang="zh-CN" dirty="0"/>
              <a:t>d]</a:t>
            </a:r>
            <a:r>
              <a:rPr lang="zh-CN" altLang="en-US" dirty="0"/>
              <a:t>楼关门结束</a:t>
            </a:r>
            <a:r>
              <a:rPr lang="en-US" altLang="zh-CN" dirty="0"/>
              <a:t>\</a:t>
            </a:r>
            <a:r>
              <a:rPr lang="en-US" altLang="zh-CN" dirty="0" err="1" smtClean="0"/>
              <a:t>n”,</a:t>
            </a:r>
            <a:r>
              <a:rPr lang="en-US" altLang="zh-CN" dirty="0" err="1"/>
              <a:t>floor</a:t>
            </a:r>
            <a:r>
              <a:rPr lang="en-US" altLang="zh-CN" dirty="0" smtClean="0"/>
              <a:t>);  // </a:t>
            </a:r>
            <a:r>
              <a:rPr lang="zh-CN" altLang="en-US" dirty="0"/>
              <a:t>适当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语句，了解程序的执行过程。</a:t>
            </a:r>
            <a:r>
              <a:rPr lang="en-US" altLang="zh-CN" dirty="0"/>
              <a:t>	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7" y="3068960"/>
            <a:ext cx="7887469" cy="3670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264" y="620688"/>
            <a:ext cx="208823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</a:t>
            </a:r>
            <a:r>
              <a:rPr lang="en-US" altLang="zh-CN" dirty="0" err="1" smtClean="0"/>
              <a:t>ElevatorLib.h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A67B0E-786C-4D6D-A09E-10B07FBCED20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1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06626"/>
            <a:ext cx="8424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或</a:t>
            </a:r>
            <a:r>
              <a:rPr lang="en-US" altLang="zh-CN" sz="2000" dirty="0"/>
              <a:t>2F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向下</a:t>
            </a:r>
            <a:r>
              <a:rPr lang="zh-CN" altLang="en-US" sz="2000" dirty="0" smtClean="0"/>
              <a:t>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2F</a:t>
            </a:r>
            <a:r>
              <a:rPr lang="zh-CN" altLang="en-US" sz="2000" dirty="0"/>
              <a:t>或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</a:t>
            </a:r>
            <a:r>
              <a:rPr lang="zh-CN" altLang="en-US" sz="2000" dirty="0"/>
              <a:t>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3F</a:t>
            </a:r>
            <a:r>
              <a:rPr lang="zh-CN" altLang="en-US" sz="2000" dirty="0"/>
              <a:t>时，按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下降到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/>
              <a:t>1F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和</a:t>
            </a:r>
            <a:r>
              <a:rPr lang="en-US" altLang="zh-CN" sz="2000" dirty="0"/>
              <a:t>3F</a:t>
            </a:r>
            <a:r>
              <a:rPr lang="zh-CN" altLang="en-US" sz="2000" dirty="0"/>
              <a:t>均有按钮</a:t>
            </a:r>
            <a:r>
              <a:rPr lang="zh-CN" altLang="en-US" sz="2000" dirty="0" smtClean="0"/>
              <a:t>呼叫；电梯</a:t>
            </a:r>
            <a:r>
              <a:rPr lang="zh-CN" altLang="en-US" sz="2000" dirty="0"/>
              <a:t>先上升到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zh-CN" altLang="en-US" sz="2000" dirty="0"/>
              <a:t>然后上升到</a:t>
            </a:r>
            <a:r>
              <a:rPr lang="en-US" altLang="zh-CN" sz="2000" dirty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停于</a:t>
            </a:r>
            <a:r>
              <a:rPr lang="en-US" altLang="zh-CN" sz="2000" dirty="0"/>
              <a:t>3F</a:t>
            </a:r>
            <a:r>
              <a:rPr lang="zh-CN" altLang="zh-CN" sz="2000" dirty="0"/>
              <a:t>，</a:t>
            </a:r>
            <a:r>
              <a:rPr lang="en-US" altLang="zh-CN" sz="2000" dirty="0"/>
              <a:t>2F</a:t>
            </a:r>
            <a:r>
              <a:rPr lang="zh-CN" altLang="zh-CN" sz="2000" dirty="0"/>
              <a:t>和</a:t>
            </a:r>
            <a:r>
              <a:rPr lang="en-US" altLang="zh-CN" sz="2000" dirty="0"/>
              <a:t>1F</a:t>
            </a:r>
            <a:r>
              <a:rPr lang="zh-CN" altLang="zh-CN" sz="2000" dirty="0"/>
              <a:t>均有按钮</a:t>
            </a:r>
            <a:r>
              <a:rPr lang="zh-CN" altLang="zh-CN" sz="2000" dirty="0" smtClean="0"/>
              <a:t>呼叫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电梯</a:t>
            </a:r>
            <a:r>
              <a:rPr lang="zh-CN" altLang="zh-CN" sz="2000" dirty="0"/>
              <a:t>先下降到</a:t>
            </a:r>
            <a:r>
              <a:rPr lang="en-US" altLang="zh-CN" sz="2000" dirty="0"/>
              <a:t>2F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然后下降到</a:t>
            </a:r>
            <a:r>
              <a:rPr lang="en-US" altLang="zh-CN" sz="2000" dirty="0"/>
              <a:t>1F</a:t>
            </a:r>
            <a:r>
              <a:rPr lang="zh-CN" altLang="zh-CN" sz="2000" dirty="0" smtClean="0"/>
              <a:t>停止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电梯</a:t>
            </a:r>
            <a:r>
              <a:rPr lang="zh-CN" altLang="zh-CN" sz="2000" dirty="0"/>
              <a:t>上升途中或下降途中，任何反方向按钮呼叫均</a:t>
            </a:r>
            <a:r>
              <a:rPr lang="zh-CN" altLang="zh-CN" sz="2000" dirty="0" smtClean="0"/>
              <a:t>无效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5A0177B-8AA1-48F5-862B-B20AC3E89A89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 smtClean="0">
                <a:solidFill>
                  <a:schemeClr val="bg1"/>
                </a:solidFill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736243"/>
            <a:ext cx="82089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向下呼叫按钮，然后立即按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向下呼叫按钮；电梯</a:t>
            </a:r>
            <a:r>
              <a:rPr lang="zh-CN" altLang="en-US" sz="2000" dirty="0"/>
              <a:t>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zh-CN" alt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，然后门内楼层按钮</a:t>
            </a:r>
            <a:r>
              <a:rPr lang="en-US" altLang="zh-CN" sz="2000" dirty="0"/>
              <a:t>1</a:t>
            </a:r>
            <a:r>
              <a:rPr lang="zh-CN" altLang="en-US" sz="2000" dirty="0" smtClean="0"/>
              <a:t>；电梯上手到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关门，然后下降到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 smtClean="0"/>
              <a:t>电梯停于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，按门内楼层按钮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，当电梯上升在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以下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向上呼叫按钮；电梯先上升到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关门；然后再到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8"/>
            </a:pPr>
            <a:r>
              <a:rPr lang="zh-CN" altLang="en-US" sz="2000" dirty="0"/>
              <a:t>电梯停于</a:t>
            </a:r>
            <a:r>
              <a:rPr lang="en-US" altLang="zh-CN" sz="2000" dirty="0"/>
              <a:t>1F</a:t>
            </a:r>
            <a:r>
              <a:rPr lang="zh-CN" altLang="en-US" sz="2000" dirty="0"/>
              <a:t>，按门内楼层按钮</a:t>
            </a:r>
            <a:r>
              <a:rPr lang="en-US" altLang="zh-CN" sz="2000" dirty="0"/>
              <a:t>3</a:t>
            </a:r>
            <a:r>
              <a:rPr lang="zh-CN" altLang="en-US" sz="2000" dirty="0"/>
              <a:t>，当电梯上升在</a:t>
            </a:r>
            <a:r>
              <a:rPr lang="en-US" altLang="zh-CN" sz="2000" dirty="0"/>
              <a:t>1F</a:t>
            </a:r>
            <a:r>
              <a:rPr lang="zh-CN" altLang="en-US" sz="2000" dirty="0"/>
              <a:t>到</a:t>
            </a:r>
            <a:r>
              <a:rPr lang="en-US" altLang="zh-CN" sz="2000" dirty="0"/>
              <a:t>2F</a:t>
            </a:r>
            <a:r>
              <a:rPr lang="zh-CN" altLang="en-US" sz="2000" dirty="0"/>
              <a:t>中间</a:t>
            </a:r>
            <a:r>
              <a:rPr lang="zh-CN" altLang="en-US" sz="2000" dirty="0" smtClean="0">
                <a:solidFill>
                  <a:srgbClr val="C00000"/>
                </a:solidFill>
              </a:rPr>
              <a:t>以上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按</a:t>
            </a:r>
            <a:r>
              <a:rPr lang="en-US" altLang="zh-CN" sz="2000" dirty="0"/>
              <a:t>2F</a:t>
            </a:r>
            <a:r>
              <a:rPr lang="zh-CN" altLang="en-US" sz="2000" dirty="0" smtClean="0"/>
              <a:t>向上呼叫按钮</a:t>
            </a:r>
            <a:r>
              <a:rPr lang="zh-CN" altLang="en-US" sz="2000" dirty="0"/>
              <a:t>；电梯先上升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3F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关门；然后再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/>
              <a:t>，开门</a:t>
            </a:r>
            <a:r>
              <a:rPr lang="en-US" altLang="zh-CN" sz="2000" dirty="0"/>
              <a:t>/</a:t>
            </a:r>
            <a:r>
              <a:rPr lang="zh-CN" altLang="en-US" sz="2000" dirty="0"/>
              <a:t>关门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4C8692-4A63-4ADD-A897-20248F0F8FEB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909875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</a:t>
            </a:r>
            <a:r>
              <a:rPr lang="zh-CN" altLang="en-US" sz="2000" dirty="0"/>
              <a:t>停于</a:t>
            </a:r>
            <a:r>
              <a:rPr lang="en-US" altLang="zh-CN" sz="2000" dirty="0" smtClean="0"/>
              <a:t>1F</a:t>
            </a:r>
            <a:r>
              <a:rPr lang="zh-CN" altLang="en-US" sz="2000" dirty="0" smtClean="0"/>
              <a:t>，按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向下呼叫按钮和向</a:t>
            </a:r>
            <a:r>
              <a:rPr lang="zh-CN" altLang="en-US" sz="2000" dirty="0"/>
              <a:t>上</a:t>
            </a:r>
            <a:r>
              <a:rPr lang="zh-CN" altLang="en-US" sz="2000" dirty="0" smtClean="0"/>
              <a:t>呼叫按钮以及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的向下呼叫按钮；电梯</a:t>
            </a:r>
            <a:r>
              <a:rPr lang="zh-CN" altLang="en-US" sz="2000" dirty="0"/>
              <a:t>上升</a:t>
            </a:r>
            <a:r>
              <a:rPr lang="zh-CN" altLang="en-US" sz="2000" dirty="0" smtClean="0"/>
              <a:t>到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的向上呼叫按钮灯关闭，开门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/>
              <a:t> 2F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向下呼叫</a:t>
            </a:r>
            <a:r>
              <a:rPr lang="zh-CN" altLang="en-US" sz="2000" dirty="0"/>
              <a:t>按钮灯</a:t>
            </a:r>
            <a:r>
              <a:rPr lang="zh-CN" altLang="en-US" sz="2000" dirty="0" smtClean="0"/>
              <a:t>关闭，然后上升到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关门，</a:t>
            </a:r>
            <a:r>
              <a:rPr lang="en-US" altLang="zh-CN" sz="2000" dirty="0" smtClean="0"/>
              <a:t>3F</a:t>
            </a:r>
            <a:r>
              <a:rPr lang="zh-CN" altLang="en-US" sz="2000" dirty="0" smtClean="0"/>
              <a:t>的向下呼叫按钮关闭。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电梯在</a:t>
            </a:r>
            <a:r>
              <a:rPr lang="en-US" altLang="zh-CN" sz="2000" dirty="0" smtClean="0"/>
              <a:t>2F</a:t>
            </a:r>
            <a:r>
              <a:rPr lang="zh-CN" altLang="en-US" sz="2000" dirty="0" smtClean="0"/>
              <a:t>以上，</a:t>
            </a:r>
            <a:r>
              <a:rPr lang="en-US" altLang="zh-CN" sz="2000" dirty="0" smtClean="0"/>
              <a:t>10s</a:t>
            </a:r>
            <a:r>
              <a:rPr lang="zh-CN" altLang="en-US" sz="2000" dirty="0" smtClean="0"/>
              <a:t>无动作，自动降到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楼。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所有停止，开门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关门后，对应楼层的同方向门外呼叫按钮灯（最高楼向下呼叫按钮，最底层向上呼叫按钮）和门内楼层按钮灯关闭。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zh-CN" altLang="en-US" sz="2000" dirty="0" smtClean="0"/>
              <a:t>运动状态，开关门按钮失效。正在开门，开门按钮失效；正在关门，关门按钮失效。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FC65C35-36BD-456E-897A-4011AA0C7FCA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25" y="-243408"/>
            <a:ext cx="8612188" cy="998538"/>
          </a:xfrm>
        </p:spPr>
        <p:txBody>
          <a:bodyPr/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电梯功能测试参考（</a:t>
            </a: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</a:rPr>
              <a:t>）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812319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空闲状态，门是关闭的，因此按关门按钮失效。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开关门结束，延时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秒用于乘客上下电梯</a:t>
            </a:r>
            <a:r>
              <a:rPr lang="en-US" altLang="zh-CN" sz="2000" dirty="0" smtClean="0">
                <a:solidFill>
                  <a:srgbClr val="FF0000"/>
                </a:solidFill>
              </a:rPr>
              <a:t>【</a:t>
            </a:r>
            <a:r>
              <a:rPr lang="zh-CN" altLang="en-US" sz="2000" dirty="0" smtClean="0">
                <a:solidFill>
                  <a:srgbClr val="FF0000"/>
                </a:solidFill>
              </a:rPr>
              <a:t>延时功能在库函数中实现，不用在状态函数中实现</a:t>
            </a:r>
            <a:r>
              <a:rPr lang="en-US" altLang="zh-CN" sz="2000" dirty="0">
                <a:solidFill>
                  <a:srgbClr val="FF0000"/>
                </a:solidFill>
              </a:rPr>
              <a:t>】</a:t>
            </a:r>
            <a:r>
              <a:rPr lang="zh-CN" altLang="en-US" sz="2000" dirty="0" smtClean="0"/>
              <a:t>，然后进入关门状态。</a:t>
            </a:r>
            <a:endParaRPr lang="en-US" altLang="zh-CN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16"/>
            </a:pPr>
            <a:r>
              <a:rPr lang="zh-CN" altLang="en-US" sz="2000" dirty="0" smtClean="0"/>
              <a:t>开门结束前，按关门按钮，转而进入关门状态；关门结束前，按开门按钮，转而进入开门状态。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A3C77DE-45D0-4E65-84ED-190440F28CD8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例如，下面代码段，当检测到开门按钮灯亮时，执行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()</a:t>
            </a:r>
            <a:r>
              <a:rPr lang="zh-CN" altLang="en-US" sz="2000" dirty="0" smtClean="0"/>
              <a:t>进行开门，但是别忘了关闭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“关灯”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开门按钮。状态机中的代码在主控循环中执行，因此当按键行为按照编程者意图被执行一次后，必须关闭此按键，否则在下一循环重复执行。这种做法称为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“消费按键”或“消费按键行为”。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r>
              <a:rPr lang="en-US" altLang="zh-CN" sz="2000" dirty="0"/>
              <a:t>【</a:t>
            </a:r>
            <a:r>
              <a:rPr lang="zh-CN" altLang="en-US" sz="2000" dirty="0" smtClean="0"/>
              <a:t>主</a:t>
            </a:r>
            <a:r>
              <a:rPr lang="zh-CN" altLang="en-US" sz="2000" dirty="0"/>
              <a:t>控循环：每隔一定时间</a:t>
            </a:r>
            <a:r>
              <a:rPr lang="en-US" altLang="zh-CN" sz="2000" dirty="0"/>
              <a:t>(</a:t>
            </a:r>
            <a:r>
              <a:rPr lang="zh-CN" altLang="en-US" sz="2000" dirty="0"/>
              <a:t>如，</a:t>
            </a:r>
            <a:r>
              <a:rPr lang="en-US" altLang="zh-CN" sz="2000" dirty="0"/>
              <a:t>100ms)</a:t>
            </a:r>
            <a:r>
              <a:rPr lang="zh-CN" altLang="en-US" sz="2000" dirty="0"/>
              <a:t>被调用一次，采集系统的运行</a:t>
            </a:r>
            <a:r>
              <a:rPr lang="zh-CN" altLang="en-US" sz="2000" dirty="0" smtClean="0"/>
              <a:t>状态。</a:t>
            </a:r>
            <a:r>
              <a:rPr lang="en-US" altLang="zh-CN" sz="2000" dirty="0" smtClean="0"/>
              <a:t>】</a:t>
            </a:r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/>
              <a:t>// </a:t>
            </a:r>
            <a:r>
              <a:rPr lang="zh-CN" altLang="en-US" sz="2000" dirty="0"/>
              <a:t>监测电梯内开关门按钮</a:t>
            </a:r>
          </a:p>
          <a:p>
            <a:r>
              <a:rPr lang="en-US" altLang="zh-CN" sz="2000" dirty="0" smtClean="0"/>
              <a:t>If (</a:t>
            </a:r>
            <a:r>
              <a:rPr lang="en-US" altLang="zh-CN" sz="2000" dirty="0" err="1"/>
              <a:t>GetOpenDoorLight</a:t>
            </a:r>
            <a:r>
              <a:rPr lang="en-US" altLang="zh-CN" sz="2000" dirty="0"/>
              <a:t>()) { </a:t>
            </a:r>
            <a:endParaRPr lang="zh-CN" altLang="en-US" sz="2000" dirty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SetOpenDoorLight</a:t>
            </a:r>
            <a:r>
              <a:rPr lang="en-US" altLang="zh-CN" sz="2000" dirty="0" smtClean="0"/>
              <a:t>(false);  </a:t>
            </a:r>
            <a:r>
              <a:rPr lang="en-US" altLang="zh-CN" sz="2000" dirty="0"/>
              <a:t>// </a:t>
            </a:r>
            <a:r>
              <a:rPr lang="en-US" altLang="zh-CN" sz="2000" dirty="0" smtClean="0"/>
              <a:t> turn </a:t>
            </a:r>
            <a:r>
              <a:rPr lang="en-US" altLang="zh-CN" sz="2000" dirty="0"/>
              <a:t>off, </a:t>
            </a:r>
            <a:r>
              <a:rPr lang="zh-CN" altLang="en-US" sz="2000" dirty="0"/>
              <a:t>关灯</a:t>
            </a:r>
            <a:r>
              <a:rPr lang="zh-CN" altLang="en-US" sz="2000" dirty="0" smtClean="0"/>
              <a:t>，消费按键行为</a:t>
            </a:r>
            <a:endParaRPr lang="en-US" altLang="zh-CN" sz="2000" dirty="0" smtClean="0"/>
          </a:p>
          <a:p>
            <a:r>
              <a:rPr lang="en-US" altLang="zh-CN" sz="2000" dirty="0" smtClean="0"/>
              <a:t>   </a:t>
            </a:r>
            <a:r>
              <a:rPr lang="en-US" altLang="zh-CN" sz="2000" dirty="0" err="1" smtClean="0"/>
              <a:t>SetDoor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CurrentFloor,true</a:t>
            </a:r>
            <a:r>
              <a:rPr lang="en-US" altLang="zh-CN" sz="2000" dirty="0" smtClean="0"/>
              <a:t>);  // </a:t>
            </a:r>
            <a:r>
              <a:rPr lang="zh-CN" altLang="en-US" sz="2000" dirty="0" smtClean="0"/>
              <a:t>开门</a:t>
            </a:r>
            <a:endParaRPr lang="en-US" altLang="zh-CN" sz="2000" dirty="0" smtClean="0"/>
          </a:p>
          <a:p>
            <a:r>
              <a:rPr lang="en-US" altLang="zh-CN" sz="2000" dirty="0" smtClean="0"/>
              <a:t>   ….</a:t>
            </a:r>
            <a:endParaRPr lang="en-US" altLang="zh-CN" sz="2000" dirty="0"/>
          </a:p>
          <a:p>
            <a:r>
              <a:rPr lang="en-US" altLang="zh-CN" sz="2000" dirty="0" smtClean="0"/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D5ABED3-9ECF-4B8A-992D-04AF78D41A9B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“消费按键行为”的概念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1916832"/>
            <a:ext cx="77048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消费按键举例</a:t>
            </a:r>
            <a:r>
              <a:rPr lang="en-US" altLang="zh-CN" sz="2400" dirty="0" smtClean="0"/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用户按“开关门”按钮，开关门后，必须消费按键。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运动状态按“开关门”按钮。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/>
              <a:t>到达某一楼层，关闭门内对应楼层数字按钮。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/>
              <a:t>到达某一楼层，</a:t>
            </a:r>
            <a:r>
              <a:rPr lang="zh-CN" altLang="en-US" sz="2400" dirty="0" smtClean="0"/>
              <a:t>关闭与电梯运动方向同方向的门外</a:t>
            </a:r>
            <a:r>
              <a:rPr lang="en-US" altLang="zh-CN" sz="2400" dirty="0" smtClean="0"/>
              <a:t>up/down</a:t>
            </a:r>
            <a:r>
              <a:rPr lang="zh-CN" altLang="en-US" sz="2400" dirty="0" smtClean="0"/>
              <a:t>呼叫按钮（最高层和最低层特殊处理）。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3009937-3399-4835-8C0B-7BAB3F5943F9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557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064896" cy="710506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课程设计要求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052736"/>
            <a:ext cx="8856984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层电梯状态机</a:t>
            </a:r>
            <a:r>
              <a:rPr lang="zh-CN" altLang="en-US" sz="2400" dirty="0" smtClean="0"/>
              <a:t>课程设计报告</a:t>
            </a:r>
            <a:r>
              <a:rPr lang="en-US" altLang="zh-CN" sz="2400" dirty="0" smtClean="0"/>
              <a:t>(.</a:t>
            </a:r>
            <a:r>
              <a:rPr lang="en-US" altLang="zh-CN" sz="2400" dirty="0" err="1" smtClean="0"/>
              <a:t>docx</a:t>
            </a:r>
            <a:r>
              <a:rPr lang="zh-CN" altLang="en-US" sz="2400" dirty="0" smtClean="0"/>
              <a:t>文件</a:t>
            </a:r>
            <a:r>
              <a:rPr lang="en-US" altLang="zh-CN" sz="2400" dirty="0" smtClean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状态机图及其分解描述。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用流程图描述</a:t>
            </a:r>
            <a:r>
              <a:rPr lang="zh-CN" altLang="en-US" sz="2400" dirty="0"/>
              <a:t>各个</a:t>
            </a:r>
            <a:r>
              <a:rPr lang="zh-CN" altLang="en-US" sz="2400" dirty="0" smtClean="0"/>
              <a:t>状态函数。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状态机代码，注释清楚，结构简洁。</a:t>
            </a:r>
            <a:r>
              <a:rPr lang="en-US" altLang="zh-CN" sz="2400" dirty="0"/>
              <a:t>(</a:t>
            </a:r>
            <a:r>
              <a:rPr lang="zh-CN" altLang="en-US" sz="2400" dirty="0"/>
              <a:t>在</a:t>
            </a:r>
            <a:r>
              <a:rPr lang="en-US" altLang="zh-CN" sz="2400" dirty="0"/>
              <a:t>elevator.cpp</a:t>
            </a:r>
            <a:r>
              <a:rPr lang="zh-CN" altLang="en-US" sz="2400" dirty="0"/>
              <a:t>中完成</a:t>
            </a:r>
            <a:r>
              <a:rPr lang="en-US" altLang="zh-CN" sz="2400" dirty="0"/>
              <a:t>)</a:t>
            </a:r>
          </a:p>
          <a:p>
            <a:pPr marL="800100" lvl="1" indent="-342900">
              <a:lnSpc>
                <a:spcPct val="150000"/>
              </a:lnSpc>
              <a:buFontTx/>
              <a:buAutoNum type="arabicParenBoth"/>
            </a:pPr>
            <a:r>
              <a:rPr lang="zh-CN" altLang="en-US" sz="2400" dirty="0" smtClean="0"/>
              <a:t>运行测试，描述实现的功能及测试结果。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填空完成</a:t>
            </a:r>
            <a:r>
              <a:rPr lang="en-US" altLang="zh-CN" sz="2400" dirty="0" smtClean="0"/>
              <a:t>elevator.cpp</a:t>
            </a:r>
            <a:r>
              <a:rPr lang="zh-CN" altLang="en-US" sz="2400" dirty="0" smtClean="0"/>
              <a:t>中的状态</a:t>
            </a:r>
            <a:r>
              <a:rPr lang="zh-CN" altLang="en-US" sz="2400" dirty="0" smtClean="0"/>
              <a:t>函数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在非图形化的控制台环境下，编写车库门仿真程序，仅提交程序原码</a:t>
            </a:r>
            <a:r>
              <a:rPr lang="en-US" altLang="zh-CN" sz="2400" dirty="0" smtClean="0"/>
              <a:t>garage.cpp</a:t>
            </a:r>
            <a:r>
              <a:rPr lang="zh-CN" altLang="en-US" sz="2400" dirty="0" smtClean="0"/>
              <a:t>即可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将</a:t>
            </a:r>
            <a:r>
              <a:rPr lang="zh-CN" altLang="en-US" sz="2400" dirty="0" smtClean="0"/>
              <a:t>以上</a:t>
            </a:r>
            <a:r>
              <a:rPr lang="zh-CN" altLang="en-US" sz="2400" dirty="0"/>
              <a:t>三</a:t>
            </a:r>
            <a:r>
              <a:rPr lang="zh-CN" altLang="en-US" sz="2400" dirty="0" smtClean="0"/>
              <a:t>个</a:t>
            </a:r>
            <a:r>
              <a:rPr lang="zh-CN" altLang="en-US" sz="2400" dirty="0" smtClean="0"/>
              <a:t>文件压缩为一个文件，文件名：</a:t>
            </a:r>
            <a:r>
              <a:rPr lang="zh-CN" altLang="en-US" sz="2400" dirty="0">
                <a:solidFill>
                  <a:srgbClr val="FF0000"/>
                </a:solidFill>
              </a:rPr>
              <a:t>学</a:t>
            </a:r>
            <a:r>
              <a:rPr lang="zh-CN" altLang="en-US" sz="2400" dirty="0" smtClean="0">
                <a:solidFill>
                  <a:srgbClr val="FF0000"/>
                </a:solidFill>
              </a:rPr>
              <a:t>号姓名</a:t>
            </a:r>
            <a:r>
              <a:rPr lang="en-US" altLang="zh-CN" sz="2400" dirty="0" smtClean="0">
                <a:solidFill>
                  <a:srgbClr val="FF0000"/>
                </a:solidFill>
              </a:rPr>
              <a:t>.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rar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如果发现抄袭现象，相关同学的成绩以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分计。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19C31DD-5C22-46AF-B21A-BFD9140BE8D8}" type="datetime10">
              <a:rPr lang="zh-CN" altLang="en-US" smtClean="0"/>
              <a:t>10:55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1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IdleWhatFloorToGoTo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4889757" cy="53553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/****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rgbClr val="FF0000"/>
                </a:solidFill>
              </a:rPr>
              <a:t>监测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电梯处于空闲状态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根据电梯门内楼层按钮和门外各个</a:t>
            </a:r>
            <a:r>
              <a:rPr lang="en-US" altLang="zh-CN" dirty="0">
                <a:solidFill>
                  <a:srgbClr val="FF0000"/>
                </a:solidFill>
              </a:rPr>
              <a:t>up/down</a:t>
            </a:r>
            <a:r>
              <a:rPr lang="zh-CN" altLang="en-US" dirty="0">
                <a:solidFill>
                  <a:srgbClr val="FF0000"/>
                </a:solidFill>
              </a:rPr>
              <a:t>呼叫</a:t>
            </a:r>
            <a:r>
              <a:rPr lang="zh-CN" altLang="en-US" dirty="0" smtClean="0">
                <a:solidFill>
                  <a:srgbClr val="FF0000"/>
                </a:solidFill>
              </a:rPr>
              <a:t>按钮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>
                <a:solidFill>
                  <a:srgbClr val="FF0000"/>
                </a:solidFill>
              </a:rPr>
              <a:t>E3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E4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E5</a:t>
            </a:r>
            <a:r>
              <a:rPr lang="zh-CN" altLang="en-US" b="1" dirty="0">
                <a:solidFill>
                  <a:srgbClr val="FF0000"/>
                </a:solidFill>
              </a:rPr>
              <a:t>事件</a:t>
            </a:r>
            <a:r>
              <a:rPr lang="en-US" altLang="zh-CN" dirty="0" smtClean="0">
                <a:solidFill>
                  <a:srgbClr val="FF0000"/>
                </a:solidFill>
              </a:rPr>
              <a:t>),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确定</a:t>
            </a:r>
            <a:r>
              <a:rPr lang="zh-CN" altLang="en-US" dirty="0">
                <a:solidFill>
                  <a:srgbClr val="FF0000"/>
                </a:solidFill>
              </a:rPr>
              <a:t>下一步的运动方向和所到楼层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目标楼层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 参数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up </a:t>
            </a:r>
            <a:r>
              <a:rPr lang="zh-CN" altLang="en-US" dirty="0">
                <a:solidFill>
                  <a:srgbClr val="FF0000"/>
                </a:solidFill>
              </a:rPr>
              <a:t>当返回值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  <a:r>
              <a:rPr lang="zh-CN" altLang="en-US" dirty="0">
                <a:solidFill>
                  <a:srgbClr val="FF0000"/>
                </a:solidFill>
              </a:rPr>
              <a:t>时，下一步电梯的运动方向，</a:t>
            </a:r>
            <a:r>
              <a:rPr lang="en-US" altLang="zh-CN" dirty="0">
                <a:solidFill>
                  <a:srgbClr val="FF0000"/>
                </a:solidFill>
              </a:rPr>
              <a:t>true</a:t>
            </a:r>
            <a:r>
              <a:rPr lang="zh-CN" altLang="en-US" dirty="0">
                <a:solidFill>
                  <a:srgbClr val="FF0000"/>
                </a:solidFill>
              </a:rPr>
              <a:t>表示向上，</a:t>
            </a:r>
            <a:r>
              <a:rPr lang="en-US" altLang="zh-CN" dirty="0">
                <a:solidFill>
                  <a:srgbClr val="FF0000"/>
                </a:solidFill>
              </a:rPr>
              <a:t>false</a:t>
            </a:r>
            <a:r>
              <a:rPr lang="zh-CN" altLang="en-US" dirty="0">
                <a:solidFill>
                  <a:srgbClr val="FF0000"/>
                </a:solidFill>
              </a:rPr>
              <a:t>表示向下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返回目标楼层，否则返回</a:t>
            </a:r>
            <a:r>
              <a:rPr lang="en-US" altLang="zh-CN" b="1" dirty="0">
                <a:solidFill>
                  <a:srgbClr val="FF0000"/>
                </a:solidFill>
              </a:rPr>
              <a:t>-1,</a:t>
            </a:r>
            <a:r>
              <a:rPr lang="zh-CN" altLang="en-US" b="1" dirty="0">
                <a:solidFill>
                  <a:srgbClr val="FF0000"/>
                </a:solidFill>
              </a:rPr>
              <a:t>表示没有检测到目标</a:t>
            </a:r>
            <a:r>
              <a:rPr lang="zh-CN" altLang="en-US" b="1" dirty="0" smtClean="0">
                <a:solidFill>
                  <a:srgbClr val="FF0000"/>
                </a:solidFill>
              </a:rPr>
              <a:t>楼层。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**/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floor; </a:t>
            </a:r>
            <a:r>
              <a:rPr lang="en-US" altLang="zh-CN" b="1" dirty="0" err="1"/>
              <a:t>bool</a:t>
            </a:r>
            <a:r>
              <a:rPr lang="en-US" altLang="zh-CN" b="1" dirty="0"/>
              <a:t> up; </a:t>
            </a:r>
          </a:p>
          <a:p>
            <a:r>
              <a:rPr lang="zh-CN" altLang="en-US" b="1" dirty="0" smtClean="0"/>
              <a:t>目标</a:t>
            </a:r>
            <a:r>
              <a:rPr lang="zh-CN" altLang="en-US" b="1" dirty="0"/>
              <a:t>楼层</a:t>
            </a:r>
            <a:r>
              <a:rPr lang="en-US" altLang="zh-CN" b="1" dirty="0"/>
              <a:t>floor=</a:t>
            </a:r>
            <a:r>
              <a:rPr lang="en-US" altLang="zh-CN" b="1" dirty="0" err="1"/>
              <a:t>IdleWhatFloorToGoTo</a:t>
            </a:r>
            <a:r>
              <a:rPr lang="en-US" altLang="zh-CN" b="1" dirty="0"/>
              <a:t>(&amp;up</a:t>
            </a:r>
            <a:r>
              <a:rPr lang="en-US" altLang="zh-CN" b="1" dirty="0" smtClean="0"/>
              <a:t>); </a:t>
            </a:r>
            <a:r>
              <a:rPr lang="en-US" altLang="zh-CN" b="1" dirty="0"/>
              <a:t>if (floor &gt; 0) </a:t>
            </a:r>
            <a:r>
              <a:rPr lang="en-US" altLang="zh-CN" b="1" dirty="0" smtClean="0"/>
              <a:t>{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true,</a:t>
            </a:r>
            <a:r>
              <a:rPr lang="zh-CN" altLang="en-US" b="1" dirty="0" smtClean="0"/>
              <a:t>表示下一步的运动方向</a:t>
            </a:r>
            <a:r>
              <a:rPr lang="zh-CN" altLang="en-US" b="1" dirty="0"/>
              <a:t>是</a:t>
            </a:r>
            <a:r>
              <a:rPr lang="zh-CN" altLang="en-US" b="1" dirty="0" smtClean="0"/>
              <a:t>上升</a:t>
            </a:r>
            <a:r>
              <a:rPr lang="en-US" altLang="zh-CN" b="1" dirty="0" smtClean="0"/>
              <a:t>;</a:t>
            </a:r>
          </a:p>
          <a:p>
            <a:r>
              <a:rPr lang="en-US" altLang="zh-CN" b="1" dirty="0"/>
              <a:t> </a:t>
            </a:r>
            <a:r>
              <a:rPr lang="en-US" altLang="zh-CN" b="1" dirty="0" smtClean="0"/>
              <a:t>   up </a:t>
            </a:r>
            <a:r>
              <a:rPr lang="en-US" altLang="zh-CN" b="1" dirty="0"/>
              <a:t>== false,</a:t>
            </a:r>
            <a:r>
              <a:rPr lang="zh-CN" altLang="en-US" b="1" dirty="0" smtClean="0"/>
              <a:t>表示下一步的运动方向是下降；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lang="zh-CN" altLang="en-US" b="1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291" y="980728"/>
            <a:ext cx="3950185" cy="519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D49E5FD-0E58-4D33-9F9A-FE8C76855300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8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GoingUpToFloor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9" y="1268760"/>
            <a:ext cx="8280920" cy="41088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电梯正在上升时，检测将要到达停止的最近楼层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 smtClean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电梯正在上行</a:t>
            </a:r>
            <a:r>
              <a:rPr lang="en-US" altLang="zh-CN" dirty="0"/>
              <a:t>,</a:t>
            </a:r>
            <a:r>
              <a:rPr lang="zh-CN" altLang="en-US" dirty="0"/>
              <a:t>在当前楼层和上一层之间的一半高度以下，检查是否上一楼层是要到的楼层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 </a:t>
            </a:r>
            <a:r>
              <a:rPr lang="zh-CN" altLang="en-US" dirty="0" smtClean="0"/>
              <a:t> 这里</a:t>
            </a:r>
            <a:r>
              <a:rPr lang="zh-CN" altLang="en-US" dirty="0"/>
              <a:t>的当前楼层指，刚刚上行经过的楼层，即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 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zh-CN" altLang="en-US" dirty="0"/>
              <a:t>***********************************************************************</a:t>
            </a:r>
            <a:r>
              <a:rPr lang="en-US" altLang="zh-CN" dirty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GoingUpToFloor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B3645CC-3E08-4304-93E4-2D7A955CF558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260648"/>
            <a:ext cx="8612188" cy="998538"/>
          </a:xfrm>
        </p:spPr>
        <p:txBody>
          <a:bodyPr/>
          <a:lstStyle/>
          <a:p>
            <a:r>
              <a:rPr lang="en-US" altLang="zh-CN" sz="2800" dirty="0" err="1" smtClean="0"/>
              <a:t>GoingDownToFloor</a:t>
            </a:r>
            <a:r>
              <a:rPr lang="en-US" altLang="zh-CN" sz="2800" dirty="0"/>
              <a:t>()</a:t>
            </a:r>
            <a:r>
              <a:rPr lang="zh-CN" altLang="en-US" sz="2800" dirty="0" smtClean="0"/>
              <a:t>函数说明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6298" y="1124744"/>
            <a:ext cx="8850197" cy="54938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/************************************************************************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动态</a:t>
            </a:r>
            <a:r>
              <a:rPr lang="zh-CN" altLang="en-US" dirty="0"/>
              <a:t>监测</a:t>
            </a:r>
            <a:r>
              <a:rPr lang="en-US" altLang="zh-CN" dirty="0"/>
              <a:t>, </a:t>
            </a:r>
            <a:r>
              <a:rPr lang="zh-CN" altLang="en-US" dirty="0"/>
              <a:t>电梯正在下降时，检测将要到达停止的最近楼层</a:t>
            </a:r>
            <a:r>
              <a:rPr lang="en-US" altLang="zh-CN" dirty="0"/>
              <a:t>(</a:t>
            </a:r>
            <a:r>
              <a:rPr lang="zh-CN" altLang="en-US" dirty="0"/>
              <a:t>目标楼层</a:t>
            </a:r>
            <a:r>
              <a:rPr lang="en-US" altLang="zh-CN" dirty="0"/>
              <a:t>),</a:t>
            </a:r>
            <a:r>
              <a:rPr lang="zh-CN" altLang="en-US" dirty="0"/>
              <a:t>否则返回</a:t>
            </a:r>
            <a:r>
              <a:rPr lang="en-US" altLang="zh-CN" dirty="0"/>
              <a:t>-1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返回</a:t>
            </a:r>
            <a:r>
              <a:rPr lang="zh-CN" altLang="en-US" dirty="0"/>
              <a:t>值：最近的目标楼层</a:t>
            </a:r>
            <a:r>
              <a:rPr lang="en-US" altLang="zh-CN" dirty="0"/>
              <a:t>; </a:t>
            </a:r>
            <a:r>
              <a:rPr lang="zh-CN" altLang="en-US" dirty="0"/>
              <a:t>或者</a:t>
            </a:r>
            <a:r>
              <a:rPr lang="en-US" altLang="zh-CN" dirty="0"/>
              <a:t>-1</a:t>
            </a:r>
            <a:r>
              <a:rPr lang="zh-CN" altLang="en-US" dirty="0"/>
              <a:t>，表示没有检测到最近的目标楼层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zh-CN" altLang="en-US" dirty="0" smtClean="0"/>
              <a:t> 特别</a:t>
            </a:r>
            <a:r>
              <a:rPr lang="zh-CN" altLang="en-US" dirty="0"/>
              <a:t>提示：自动下降到</a:t>
            </a:r>
            <a:r>
              <a:rPr lang="en-US" altLang="zh-CN" dirty="0"/>
              <a:t>1</a:t>
            </a:r>
            <a:r>
              <a:rPr lang="zh-CN" altLang="en-US" dirty="0"/>
              <a:t>楼的情况：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AutoTimerDuration</a:t>
            </a:r>
            <a:r>
              <a:rPr lang="en-US" altLang="zh-CN" dirty="0" smtClean="0"/>
              <a:t>(10s</a:t>
            </a:r>
            <a:r>
              <a:rPr lang="en-US" altLang="zh-CN" dirty="0"/>
              <a:t>)</a:t>
            </a:r>
            <a:r>
              <a:rPr lang="zh-CN" altLang="en-US" dirty="0"/>
              <a:t>后无动作，自动下降到</a:t>
            </a:r>
            <a:r>
              <a:rPr lang="en-US" altLang="zh-CN" dirty="0"/>
              <a:t>1</a:t>
            </a:r>
            <a:r>
              <a:rPr lang="zh-CN" altLang="en-US" dirty="0"/>
              <a:t>楼，最终返回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/>
              <a:t>无动作，自动回到</a:t>
            </a:r>
            <a:r>
              <a:rPr lang="en-US" altLang="zh-CN" dirty="0" err="1"/>
              <a:t>MovingDown</a:t>
            </a:r>
            <a:r>
              <a:rPr lang="zh-CN" altLang="en-US" dirty="0"/>
              <a:t>状态，开始时，此函数返回</a:t>
            </a:r>
            <a:r>
              <a:rPr lang="en-US" altLang="zh-CN" dirty="0"/>
              <a:t>-1</a:t>
            </a:r>
            <a:r>
              <a:rPr lang="zh-CN" altLang="en-US" dirty="0"/>
              <a:t>，随后周期调用</a:t>
            </a:r>
            <a:r>
              <a:rPr lang="zh-CN" altLang="en-US" dirty="0" smtClean="0"/>
              <a:t>，  由于</a:t>
            </a:r>
            <a:r>
              <a:rPr lang="zh-CN" altLang="en-US" dirty="0"/>
              <a:t>电机是向下运动，最终就返回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err="1"/>
              <a:t>AutoTimerDuration</a:t>
            </a:r>
            <a:r>
              <a:rPr lang="en-US" altLang="zh-CN" dirty="0"/>
              <a:t>(10s)</a:t>
            </a:r>
            <a:r>
              <a:rPr lang="zh-CN" altLang="en-US" dirty="0"/>
              <a:t>后无动作，自动下降到一楼，此时返回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电梯正在下行</a:t>
            </a:r>
            <a:r>
              <a:rPr lang="en-US" altLang="zh-CN" dirty="0"/>
              <a:t>,</a:t>
            </a:r>
            <a:r>
              <a:rPr lang="zh-CN" altLang="en-US" dirty="0"/>
              <a:t>在当前楼层和下一层之间的一半高度以上，检查是否下一楼层是要到的楼层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如果过了一半，就不检查啦，返回原来存储的值。因为过了一半，就没有时间让直流电机停止啦。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zh-CN" altLang="en-US" dirty="0"/>
              <a:t>这里的当前楼层指，刚刚下行经过的楼层，即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GetFloor</a:t>
            </a:r>
            <a:r>
              <a:rPr lang="en-US" altLang="zh-CN" dirty="0"/>
              <a:t>()</a:t>
            </a:r>
            <a:r>
              <a:rPr lang="zh-CN" altLang="en-US" dirty="0"/>
              <a:t>返回的楼层 </a:t>
            </a:r>
            <a:r>
              <a:rPr lang="en-US" altLang="zh-CN" dirty="0"/>
              <a:t>+ 1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------- 3Floor </a:t>
            </a:r>
            <a:r>
              <a:rPr lang="zh-CN" altLang="en-US" dirty="0">
                <a:solidFill>
                  <a:srgbClr val="C00000"/>
                </a:solidFill>
              </a:rPr>
              <a:t>当前层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    --- 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</a:rPr>
              <a:t>，</a:t>
            </a:r>
            <a:r>
              <a:rPr lang="en-US" altLang="zh-CN" dirty="0" smtClean="0">
                <a:solidFill>
                  <a:srgbClr val="C00000"/>
                </a:solidFill>
              </a:rPr>
              <a:t>2.5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------- 2Floor, (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 err="1">
                <a:solidFill>
                  <a:srgbClr val="C00000"/>
                </a:solidFill>
              </a:rPr>
              <a:t>GetFloor</a:t>
            </a:r>
            <a:r>
              <a:rPr lang="en-US" altLang="zh-CN" dirty="0">
                <a:solidFill>
                  <a:srgbClr val="C00000"/>
                </a:solidFill>
              </a:rPr>
              <a:t>()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***********************************************************************</a:t>
            </a:r>
            <a:r>
              <a:rPr lang="en-US" altLang="zh-CN" dirty="0" smtClean="0"/>
              <a:t>/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err="1" smtClean="0">
                <a:solidFill>
                  <a:srgbClr val="FF0000"/>
                </a:solidFill>
              </a:rPr>
              <a:t>int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GoingDownToFloor</a:t>
            </a:r>
            <a:r>
              <a:rPr lang="en-US" altLang="zh-CN" dirty="0" smtClean="0">
                <a:solidFill>
                  <a:srgbClr val="FF0000"/>
                </a:solidFill>
              </a:rPr>
              <a:t>();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4F66471-6FA6-4203-9C5C-41045CCAF8CE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1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560840" cy="1224136"/>
          </a:xfrm>
        </p:spPr>
        <p:txBody>
          <a:bodyPr/>
          <a:lstStyle/>
          <a:p>
            <a:pPr algn="l"/>
            <a:r>
              <a:rPr lang="en-US" altLang="zh-CN" sz="2800" dirty="0" smtClean="0"/>
              <a:t>C</a:t>
            </a:r>
            <a:r>
              <a:rPr lang="zh-CN" altLang="en-US" sz="2800" dirty="0" smtClean="0"/>
              <a:t>语言课程设计：三层电梯状态机仿真程序</a:t>
            </a:r>
            <a:endParaRPr lang="zh-CN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96752"/>
            <a:ext cx="8712968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解决方案文件：</a:t>
            </a:r>
            <a:r>
              <a:rPr lang="en-US" altLang="zh-CN" sz="2400" dirty="0" smtClean="0"/>
              <a:t>Garage_mfc.sln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</a:rPr>
              <a:t>两个项目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Garage_dialog</a:t>
            </a:r>
            <a:r>
              <a:rPr lang="en-US" altLang="zh-CN" dirty="0"/>
              <a:t> </a:t>
            </a:r>
            <a:r>
              <a:rPr lang="zh-CN" altLang="en-US" dirty="0"/>
              <a:t>车库</a:t>
            </a:r>
            <a:r>
              <a:rPr lang="zh-CN" altLang="en-US" dirty="0" smtClean="0"/>
              <a:t>门，学习状态机编程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/>
              <a:t>GarageLib.h</a:t>
            </a:r>
            <a:r>
              <a:rPr lang="en-US" altLang="zh-CN" dirty="0"/>
              <a:t> </a:t>
            </a:r>
            <a:r>
              <a:rPr lang="zh-CN" altLang="en-US" dirty="0"/>
              <a:t>库函数</a:t>
            </a:r>
            <a:r>
              <a:rPr lang="zh-CN" altLang="en-US" dirty="0" smtClean="0"/>
              <a:t>说明；</a:t>
            </a:r>
            <a:r>
              <a:rPr lang="en-US" altLang="zh-CN" dirty="0" smtClean="0"/>
              <a:t>garage.cpp </a:t>
            </a:r>
            <a:r>
              <a:rPr lang="zh-CN" altLang="en-US" dirty="0"/>
              <a:t>状态机代码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Elevator_dialog</a:t>
            </a:r>
            <a:r>
              <a:rPr lang="en-US" altLang="zh-CN" dirty="0"/>
              <a:t> </a:t>
            </a:r>
            <a:r>
              <a:rPr lang="zh-CN" altLang="en-US" dirty="0"/>
              <a:t>电梯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 err="1" smtClean="0"/>
              <a:t>ElevatorLib.h</a:t>
            </a:r>
            <a:r>
              <a:rPr lang="en-US" altLang="zh-CN" dirty="0" smtClean="0"/>
              <a:t> </a:t>
            </a:r>
            <a:r>
              <a:rPr lang="zh-CN" altLang="en-US" dirty="0" smtClean="0"/>
              <a:t>库</a:t>
            </a:r>
            <a:r>
              <a:rPr lang="zh-CN" altLang="en-US" dirty="0"/>
              <a:t>函数</a:t>
            </a:r>
            <a:r>
              <a:rPr lang="zh-CN" altLang="en-US" dirty="0" smtClean="0"/>
              <a:t>说明</a:t>
            </a:r>
            <a:r>
              <a:rPr lang="en-US" altLang="zh-CN" dirty="0" smtClean="0"/>
              <a:t> </a:t>
            </a:r>
            <a:r>
              <a:rPr lang="zh-CN" altLang="en-US" dirty="0" smtClean="0"/>
              <a:t>；</a:t>
            </a:r>
            <a:r>
              <a:rPr lang="en-US" altLang="zh-CN" dirty="0" smtClean="0">
                <a:solidFill>
                  <a:srgbClr val="FF0000"/>
                </a:solidFill>
              </a:rPr>
              <a:t>elevator.cpp </a:t>
            </a:r>
            <a:r>
              <a:rPr lang="zh-CN" altLang="en-US" dirty="0" smtClean="0">
                <a:solidFill>
                  <a:srgbClr val="FF0000"/>
                </a:solidFill>
              </a:rPr>
              <a:t>状态机代码（填空完成编码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FF0000"/>
                </a:solidFill>
              </a:rPr>
              <a:t>编译调试</a:t>
            </a:r>
            <a:r>
              <a:rPr lang="zh-CN" altLang="en-US" sz="2400" dirty="0" smtClean="0">
                <a:solidFill>
                  <a:srgbClr val="FF0000"/>
                </a:solidFill>
              </a:rPr>
              <a:t>程序</a:t>
            </a:r>
            <a:r>
              <a:rPr lang="en-US" altLang="zh-CN" sz="2400" dirty="0" err="1" smtClean="0"/>
              <a:t>Elevator_dialog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观察运行效果，比照完成自己的各个状态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函数。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6F25E7-7818-4997-A486-52F03BB724F4}" type="datetime10">
              <a:rPr lang="zh-CN" altLang="en-US" smtClean="0"/>
              <a:t>10:56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5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6632"/>
            <a:ext cx="5205628" cy="669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2736304" cy="1224136"/>
          </a:xfrm>
        </p:spPr>
        <p:txBody>
          <a:bodyPr/>
          <a:lstStyle/>
          <a:p>
            <a:pPr algn="l"/>
            <a:r>
              <a:rPr lang="zh-CN" altLang="en-US" sz="2800" dirty="0" smtClean="0"/>
              <a:t>三层电梯状态机仿真程序</a:t>
            </a:r>
            <a:endParaRPr lang="zh-CN" altLang="en-US" sz="2800" dirty="0"/>
          </a:p>
        </p:txBody>
      </p:sp>
      <p:sp>
        <p:nvSpPr>
          <p:cNvPr id="3" name="圆角矩形标注 2"/>
          <p:cNvSpPr/>
          <p:nvPr/>
        </p:nvSpPr>
        <p:spPr>
          <a:xfrm>
            <a:off x="7812360" y="2924944"/>
            <a:ext cx="1245213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Call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932040" y="3532022"/>
            <a:ext cx="1872208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Panel Floor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860032" y="4293096"/>
            <a:ext cx="1872208" cy="432048"/>
          </a:xfrm>
          <a:prstGeom prst="wedgeRoundRectCallout">
            <a:avLst>
              <a:gd name="adj1" fmla="val -57716"/>
              <a:gd name="adj2" fmla="val 134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Close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2051720" y="6021288"/>
            <a:ext cx="1872208" cy="432048"/>
          </a:xfrm>
          <a:prstGeom prst="wedgeRoundRectCallout">
            <a:avLst>
              <a:gd name="adj1" fmla="val 57146"/>
              <a:gd name="adj2" fmla="val -1077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Open Door 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288032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编译运行</a:t>
            </a:r>
            <a:r>
              <a:rPr lang="zh-CN" altLang="en-US" sz="2000" dirty="0">
                <a:solidFill>
                  <a:srgbClr val="FF0000"/>
                </a:solidFill>
              </a:rPr>
              <a:t>效果，比照完成自己的各个状态函数：</a:t>
            </a:r>
            <a:r>
              <a:rPr lang="en-US" altLang="zh-CN" sz="2000" dirty="0" smtClean="0"/>
              <a:t>Elevator_dialog.exe</a:t>
            </a:r>
            <a:endParaRPr lang="zh-CN" altLang="en-US" sz="2000" dirty="0"/>
          </a:p>
        </p:txBody>
      </p:sp>
      <p:sp>
        <p:nvSpPr>
          <p:cNvPr id="9" name="圆角矩形标注 8"/>
          <p:cNvSpPr/>
          <p:nvPr/>
        </p:nvSpPr>
        <p:spPr>
          <a:xfrm>
            <a:off x="7668345" y="5373216"/>
            <a:ext cx="766621" cy="432048"/>
          </a:xfrm>
          <a:prstGeom prst="wedgeRoundRectCallout">
            <a:avLst>
              <a:gd name="adj1" fmla="val -65230"/>
              <a:gd name="adj2" fmla="val 507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820745" y="1196752"/>
            <a:ext cx="766621" cy="432048"/>
          </a:xfrm>
          <a:prstGeom prst="wedgeRoundRectCallout">
            <a:avLst>
              <a:gd name="adj1" fmla="val -82544"/>
              <a:gd name="adj2" fmla="val -27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676" y="3469158"/>
            <a:ext cx="340320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门外呼叫按钮：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Up/Down Call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内开关门按钮：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Open/Close Door Light</a:t>
            </a:r>
          </a:p>
          <a:p>
            <a:r>
              <a:rPr lang="zh-CN" altLang="en-US" sz="2000" dirty="0">
                <a:solidFill>
                  <a:srgbClr val="FF0000"/>
                </a:solidFill>
              </a:rPr>
              <a:t>门</a:t>
            </a:r>
            <a:r>
              <a:rPr lang="zh-CN" altLang="en-US" sz="2000" dirty="0" smtClean="0">
                <a:solidFill>
                  <a:srgbClr val="FF0000"/>
                </a:solidFill>
              </a:rPr>
              <a:t>内楼层数字按钮：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Panel Floor Light</a:t>
            </a:r>
            <a:endParaRPr lang="zh-CN" altLang="en-US" sz="20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CDCA962-CA37-431E-A9AD-A883F0E3A72A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2425" y="342230"/>
            <a:ext cx="8612188" cy="998538"/>
          </a:xfrm>
        </p:spPr>
        <p:txBody>
          <a:bodyPr/>
          <a:lstStyle/>
          <a:p>
            <a:r>
              <a:rPr lang="zh-CN" altLang="en-US" dirty="0"/>
              <a:t>三层电梯状态机仿真程序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6783" y="1196752"/>
            <a:ext cx="18002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 smtClean="0">
                <a:solidFill>
                  <a:srgbClr val="FF0000"/>
                </a:solidFill>
              </a:rPr>
              <a:t>ElevatorLib.h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各个库函数说明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5" y="1196752"/>
            <a:ext cx="4752528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状态机代码：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elevator.cpp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//</a:t>
            </a:r>
            <a:r>
              <a:rPr lang="zh-CN" altLang="en-US" b="1" dirty="0">
                <a:solidFill>
                  <a:srgbClr val="FF0000"/>
                </a:solidFill>
              </a:rPr>
              <a:t>状态机，每隔一定时间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如，</a:t>
            </a:r>
            <a:r>
              <a:rPr lang="en-US" altLang="zh-CN" b="1" dirty="0">
                <a:solidFill>
                  <a:srgbClr val="FF0000"/>
                </a:solidFill>
              </a:rPr>
              <a:t>100ms)</a:t>
            </a:r>
            <a:r>
              <a:rPr lang="zh-CN" altLang="en-US" b="1" dirty="0">
                <a:solidFill>
                  <a:srgbClr val="FF0000"/>
                </a:solidFill>
              </a:rPr>
              <a:t>被调用一次，采集系统的运行状态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void </a:t>
            </a:r>
            <a:r>
              <a:rPr lang="en-US" altLang="zh-CN" dirty="0" err="1"/>
              <a:t>main_control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*state)</a:t>
            </a:r>
          </a:p>
          <a:p>
            <a:r>
              <a:rPr lang="en-US" altLang="zh-CN" dirty="0"/>
              <a:t>{  </a:t>
            </a:r>
          </a:p>
          <a:p>
            <a:r>
              <a:rPr lang="en-US" altLang="zh-CN" dirty="0"/>
              <a:t>    if(</a:t>
            </a:r>
            <a:r>
              <a:rPr lang="en-US" altLang="zh-CN" dirty="0" err="1"/>
              <a:t>IsElevatorRunning</a:t>
            </a:r>
            <a:r>
              <a:rPr lang="en-US" altLang="zh-CN" dirty="0"/>
              <a:t>())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{</a:t>
            </a:r>
          </a:p>
          <a:p>
            <a:r>
              <a:rPr lang="en-US" altLang="zh-CN" dirty="0" smtClean="0"/>
              <a:t>       switch</a:t>
            </a:r>
            <a:r>
              <a:rPr lang="en-US" altLang="zh-CN" dirty="0"/>
              <a:t>(*state</a:t>
            </a:r>
            <a:r>
              <a:rPr lang="en-US" altLang="zh-CN" dirty="0" smtClean="0"/>
              <a:t>)  {</a:t>
            </a:r>
            <a:endParaRPr lang="en-US" altLang="zh-CN" dirty="0"/>
          </a:p>
          <a:p>
            <a:r>
              <a:rPr lang="en-US" altLang="zh-CN" dirty="0" smtClean="0"/>
              <a:t>          case </a:t>
            </a:r>
            <a:r>
              <a:rPr lang="en-US" altLang="zh-CN" dirty="0"/>
              <a:t>Idle: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MovingUp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MovingDown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DoorOpen</a:t>
            </a:r>
            <a:r>
              <a:rPr lang="en-US" altLang="zh-CN" dirty="0"/>
              <a:t>:</a:t>
            </a:r>
          </a:p>
          <a:p>
            <a:r>
              <a:rPr lang="en-US" altLang="zh-CN" dirty="0" smtClean="0"/>
              <a:t>          case </a:t>
            </a:r>
            <a:r>
              <a:rPr lang="en-US" altLang="zh-CN" dirty="0" err="1"/>
              <a:t>DoorClosing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 smtClean="0"/>
              <a:t>}}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052736"/>
            <a:ext cx="2400300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4BC3E-8B07-48AF-AAA5-D94DBE3626EA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8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</a:t>
            </a:r>
            <a:r>
              <a:rPr lang="zh-CN" altLang="en-US" sz="2800" dirty="0">
                <a:solidFill>
                  <a:schemeClr val="bg1"/>
                </a:solidFill>
              </a:rPr>
              <a:t>机</a:t>
            </a:r>
            <a:r>
              <a:rPr lang="zh-CN" altLang="en-US" sz="2800" dirty="0" smtClean="0">
                <a:solidFill>
                  <a:schemeClr val="bg1"/>
                </a:solidFill>
              </a:rPr>
              <a:t>图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29" y="876459"/>
            <a:ext cx="8341127" cy="500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70C1397-6B38-4600-BAA3-4520FF6B7512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三层电梯状态函数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" y="476672"/>
            <a:ext cx="5578688" cy="334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622898"/>
              </p:ext>
            </p:extLst>
          </p:nvPr>
        </p:nvGraphicFramePr>
        <p:xfrm>
          <a:off x="107504" y="4077072"/>
          <a:ext cx="8928992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3908"/>
                <a:gridCol w="2292041"/>
                <a:gridCol w="488304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状态常数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状态函数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检查事件，执行动作（出弧标识），状态变迁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StateIdle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S1,S2,S3,S4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StateMovingUp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StateMovingDown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S6,D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StateDoorOpen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StateDoorClosing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S8,S9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62F2478-A231-4DD8-90F0-17632984B186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7632848" cy="792088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三层电梯状态机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85765" y="609441"/>
            <a:ext cx="3750731" cy="258532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Events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E1: </a:t>
            </a:r>
            <a:r>
              <a:rPr lang="zh-CN" altLang="en-US" dirty="0"/>
              <a:t>门内开门按钮</a:t>
            </a:r>
            <a:r>
              <a:rPr lang="en-US" altLang="zh-CN" dirty="0"/>
              <a:t>(</a:t>
            </a:r>
            <a:r>
              <a:rPr lang="en-US" altLang="zh-CN" dirty="0" err="1"/>
              <a:t>OpenDoorLight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E2: </a:t>
            </a:r>
            <a:r>
              <a:rPr lang="zh-CN" altLang="en-US" dirty="0"/>
              <a:t>门内关门按钮</a:t>
            </a:r>
            <a:r>
              <a:rPr lang="en-US" altLang="zh-CN" dirty="0"/>
              <a:t>(</a:t>
            </a:r>
            <a:r>
              <a:rPr lang="en-US" altLang="zh-CN" dirty="0" err="1"/>
              <a:t>CloseDoorLight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E3: </a:t>
            </a:r>
            <a:r>
              <a:rPr lang="zh-CN" altLang="en-US" dirty="0"/>
              <a:t>门内楼层按钮</a:t>
            </a:r>
            <a:r>
              <a:rPr lang="en-US" altLang="zh-CN" dirty="0"/>
              <a:t>(</a:t>
            </a:r>
            <a:r>
              <a:rPr lang="en-US" altLang="zh-CN" dirty="0" err="1"/>
              <a:t>PanelFloorLight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E4: </a:t>
            </a:r>
            <a:r>
              <a:rPr lang="zh-CN" altLang="en-US" dirty="0"/>
              <a:t>门外</a:t>
            </a:r>
            <a:r>
              <a:rPr lang="en-US" altLang="zh-CN" dirty="0" smtClean="0"/>
              <a:t>up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Light)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E5: </a:t>
            </a:r>
            <a:r>
              <a:rPr lang="zh-CN" altLang="en-US" dirty="0"/>
              <a:t>门外</a:t>
            </a:r>
            <a:r>
              <a:rPr lang="en-US" altLang="zh-CN" dirty="0" smtClean="0"/>
              <a:t>down</a:t>
            </a:r>
            <a:r>
              <a:rPr lang="zh-CN" altLang="en-US" dirty="0" smtClean="0"/>
              <a:t>呼叫按钮</a:t>
            </a:r>
            <a:r>
              <a:rPr lang="en-US" altLang="zh-CN" dirty="0"/>
              <a:t>(Call Light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645024"/>
            <a:ext cx="9144000" cy="347787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Idle</a:t>
            </a:r>
            <a:r>
              <a:rPr lang="zh-CN" altLang="en-US" sz="2000" b="1" dirty="0">
                <a:solidFill>
                  <a:srgbClr val="FF0000"/>
                </a:solidFill>
              </a:rPr>
              <a:t>状态，电梯停止在某楼层，门是关闭的，处于静止状态，等待相关事件的发生，从而转换到下一个状态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en-US" altLang="zh-CN" sz="2000" b="1" dirty="0" smtClean="0">
                <a:solidFill>
                  <a:srgbClr val="FF0000"/>
                </a:solidFill>
              </a:rPr>
              <a:t>Idle </a:t>
            </a:r>
            <a:r>
              <a:rPr lang="en-US" altLang="zh-CN" sz="2000" b="1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altLang="zh-CN" sz="2000" b="1" dirty="0" err="1" smtClean="0">
                <a:solidFill>
                  <a:srgbClr val="FF0000"/>
                </a:solidFill>
                <a:sym typeface="Wingdings" pitchFamily="2" charset="2"/>
              </a:rPr>
              <a:t>MovingUp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FF0000"/>
                </a:solidFill>
              </a:rPr>
              <a:t>(S1) </a:t>
            </a:r>
            <a:r>
              <a:rPr lang="zh-CN" altLang="en-US" sz="2000" b="1" dirty="0"/>
              <a:t>检查</a:t>
            </a:r>
            <a:r>
              <a:rPr lang="en-US" altLang="zh-CN" sz="2000" b="1" dirty="0"/>
              <a:t>E3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E5</a:t>
            </a:r>
            <a:r>
              <a:rPr lang="zh-CN" altLang="en-US" sz="2000" b="1" dirty="0" smtClean="0"/>
              <a:t>事件，已经封装在下列函数中。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        静态</a:t>
            </a:r>
            <a:r>
              <a:rPr lang="zh-CN" altLang="en-US" sz="2000" b="1" dirty="0"/>
              <a:t>检测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检测将要到的目标楼层</a:t>
            </a:r>
            <a:r>
              <a:rPr lang="en-US" altLang="zh-CN" sz="2000" b="1" dirty="0" smtClean="0"/>
              <a:t>),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smtClean="0"/>
              <a:t>floor; </a:t>
            </a:r>
            <a:r>
              <a:rPr lang="en-US" altLang="zh-CN" sz="2000" b="1" dirty="0" err="1" smtClean="0"/>
              <a:t>bool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up; </a:t>
            </a:r>
            <a:endParaRPr lang="en-US" altLang="zh-CN" sz="2000" b="1" dirty="0" smtClean="0"/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目标楼层</a:t>
            </a:r>
            <a:r>
              <a:rPr lang="en-US" altLang="zh-CN" sz="2000" b="1" dirty="0" smtClean="0"/>
              <a:t>floor=</a:t>
            </a:r>
            <a:r>
              <a:rPr lang="en-US" altLang="zh-CN" sz="2000" b="1" dirty="0" err="1" smtClean="0"/>
              <a:t>IdleWhatFloorToGoTo</a:t>
            </a:r>
            <a:r>
              <a:rPr lang="en-US" altLang="zh-CN" sz="2000" b="1" dirty="0"/>
              <a:t>(&amp;up</a:t>
            </a:r>
            <a:r>
              <a:rPr lang="en-US" altLang="zh-CN" sz="2000" b="1" dirty="0" smtClean="0"/>
              <a:t>);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Event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if (floor &gt; 0 &amp;&amp; up) {</a:t>
            </a:r>
          </a:p>
          <a:p>
            <a:r>
              <a:rPr lang="en-US" altLang="zh-CN" sz="2000" b="1" dirty="0"/>
              <a:t> </a:t>
            </a:r>
            <a:r>
              <a:rPr lang="en-US" altLang="zh-CN" sz="2000" b="1" dirty="0" smtClean="0"/>
              <a:t>             </a:t>
            </a:r>
            <a:r>
              <a:rPr lang="zh-CN" altLang="en-US" sz="2000" b="1" dirty="0" smtClean="0"/>
              <a:t>上升</a:t>
            </a:r>
            <a:r>
              <a:rPr lang="en-US" altLang="zh-CN" sz="2000" b="1" dirty="0" err="1"/>
              <a:t>SetMotorPower</a:t>
            </a:r>
            <a:r>
              <a:rPr lang="en-US" altLang="zh-CN" sz="2000" b="1" dirty="0"/>
              <a:t>(1)</a:t>
            </a:r>
            <a:r>
              <a:rPr lang="zh-CN" altLang="en-US" sz="2000" b="1" dirty="0"/>
              <a:t>。进入</a:t>
            </a:r>
            <a:r>
              <a:rPr lang="en-US" altLang="zh-CN" sz="2000" b="1" dirty="0" err="1"/>
              <a:t>MovingUp</a:t>
            </a:r>
            <a:r>
              <a:rPr lang="zh-CN" altLang="en-US" sz="2000" b="1" dirty="0"/>
              <a:t>状态</a:t>
            </a:r>
            <a:r>
              <a:rPr lang="zh-CN" altLang="en-US" sz="2000" b="1" dirty="0" smtClean="0"/>
              <a:t>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// Transition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 smtClean="0"/>
              <a:t>          }</a:t>
            </a:r>
            <a:endParaRPr lang="zh-CN" altLang="en-US" sz="2000" b="1" dirty="0"/>
          </a:p>
          <a:p>
            <a:r>
              <a:rPr lang="zh-CN" altLang="en-US" sz="2000" b="1" dirty="0" smtClean="0"/>
              <a:t>        </a:t>
            </a:r>
            <a:endParaRPr lang="zh-CN" alt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8427"/>
            <a:ext cx="4962237" cy="297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6E37F9-B586-484A-A7DE-14715ACABBC7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语言课程设计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CBFCD3-6900-4801-A3A8-ABFF77EF36E9}" type="datetime10">
              <a:rPr lang="zh-CN" altLang="en-US" smtClean="0"/>
              <a:t>10:40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XidianCulture">
  <a:themeElements>
    <a:clrScheme name="Ch2_1 xx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Ch2_1 xx">
      <a:majorFont>
        <a:latin typeface="Arial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2_1 xx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2_1 xx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myXidianCulture</Template>
  <TotalTime>4353</TotalTime>
  <Words>3918</Words>
  <Application>Microsoft Office PowerPoint</Application>
  <PresentationFormat>全屏显示(4:3)</PresentationFormat>
  <Paragraphs>470</Paragraphs>
  <Slides>32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myXidianCulture</vt:lpstr>
      <vt:lpstr>C语言课程设计报告要求</vt:lpstr>
      <vt:lpstr>C语言课程设计</vt:lpstr>
      <vt:lpstr>课程设计要求</vt:lpstr>
      <vt:lpstr>C语言课程设计：三层电梯状态机仿真程序</vt:lpstr>
      <vt:lpstr>三层电梯状态机仿真程序</vt:lpstr>
      <vt:lpstr>三层电梯状态机仿真程序</vt:lpstr>
      <vt:lpstr>三层电梯状态机图</vt:lpstr>
      <vt:lpstr>三层电梯状态函数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三层电梯状态机</vt:lpstr>
      <vt:lpstr>bool数据类型</vt:lpstr>
      <vt:lpstr>三层电梯状态机相关函数(1)</vt:lpstr>
      <vt:lpstr>三层电梯状态机相关函数(2)</vt:lpstr>
      <vt:lpstr>三层电梯状态机相关函数(3)</vt:lpstr>
      <vt:lpstr>三层电梯状态机相关函数(4)</vt:lpstr>
      <vt:lpstr>电梯功能测试参考（1）</vt:lpstr>
      <vt:lpstr>电梯功能测试参考（2）</vt:lpstr>
      <vt:lpstr>电梯功能测试参考（3）</vt:lpstr>
      <vt:lpstr>电梯功能测试参考（3）</vt:lpstr>
      <vt:lpstr>“消费按键行为”的概念</vt:lpstr>
      <vt:lpstr>“消费按键行为”的概念</vt:lpstr>
      <vt:lpstr>IdleWhatFloorToGoTo()函数说明</vt:lpstr>
      <vt:lpstr>GoingUpToFloor()函数说明</vt:lpstr>
      <vt:lpstr>GoingDownToFloor()函数说明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尼斯综合理工培训汇报</dc:title>
  <dc:creator>Administrator</dc:creator>
  <cp:lastModifiedBy>Administrator</cp:lastModifiedBy>
  <cp:revision>591</cp:revision>
  <dcterms:created xsi:type="dcterms:W3CDTF">2015-02-03T06:54:51Z</dcterms:created>
  <dcterms:modified xsi:type="dcterms:W3CDTF">2018-04-09T03:03:01Z</dcterms:modified>
</cp:coreProperties>
</file>