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335" r:id="rId2"/>
    <p:sldId id="385" r:id="rId3"/>
    <p:sldId id="397" r:id="rId4"/>
    <p:sldId id="336" r:id="rId5"/>
    <p:sldId id="337" r:id="rId6"/>
    <p:sldId id="340" r:id="rId7"/>
    <p:sldId id="344" r:id="rId8"/>
    <p:sldId id="341" r:id="rId9"/>
    <p:sldId id="342" r:id="rId10"/>
    <p:sldId id="343" r:id="rId11"/>
    <p:sldId id="339" r:id="rId12"/>
    <p:sldId id="345" r:id="rId13"/>
    <p:sldId id="346" r:id="rId14"/>
    <p:sldId id="347" r:id="rId15"/>
    <p:sldId id="348" r:id="rId16"/>
    <p:sldId id="381" r:id="rId17"/>
    <p:sldId id="349" r:id="rId18"/>
    <p:sldId id="350" r:id="rId19"/>
    <p:sldId id="351" r:id="rId20"/>
    <p:sldId id="355" r:id="rId21"/>
    <p:sldId id="380" r:id="rId22"/>
    <p:sldId id="354" r:id="rId23"/>
    <p:sldId id="379" r:id="rId24"/>
    <p:sldId id="374" r:id="rId25"/>
    <p:sldId id="356" r:id="rId26"/>
    <p:sldId id="357" r:id="rId27"/>
    <p:sldId id="376" r:id="rId28"/>
    <p:sldId id="377" r:id="rId29"/>
    <p:sldId id="359" r:id="rId30"/>
    <p:sldId id="386" r:id="rId31"/>
    <p:sldId id="383" r:id="rId32"/>
    <p:sldId id="384" r:id="rId33"/>
    <p:sldId id="361" r:id="rId34"/>
    <p:sldId id="392" r:id="rId35"/>
    <p:sldId id="382" r:id="rId36"/>
    <p:sldId id="394" r:id="rId37"/>
    <p:sldId id="371" r:id="rId38"/>
    <p:sldId id="398" r:id="rId39"/>
    <p:sldId id="372" r:id="rId40"/>
    <p:sldId id="399" r:id="rId41"/>
    <p:sldId id="393" r:id="rId42"/>
    <p:sldId id="400" r:id="rId43"/>
    <p:sldId id="373" r:id="rId44"/>
    <p:sldId id="395" r:id="rId45"/>
    <p:sldId id="396" r:id="rId46"/>
    <p:sldId id="363" r:id="rId47"/>
    <p:sldId id="364" r:id="rId48"/>
    <p:sldId id="365" r:id="rId49"/>
    <p:sldId id="366" r:id="rId50"/>
    <p:sldId id="368" r:id="rId51"/>
    <p:sldId id="369" r:id="rId52"/>
    <p:sldId id="370" r:id="rId53"/>
    <p:sldId id="375" r:id="rId54"/>
    <p:sldId id="387" r:id="rId55"/>
    <p:sldId id="388" r:id="rId56"/>
    <p:sldId id="389" r:id="rId57"/>
    <p:sldId id="390" r:id="rId58"/>
    <p:sldId id="39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0608" autoAdjust="0"/>
  </p:normalViewPr>
  <p:slideViewPr>
    <p:cSldViewPr>
      <p:cViewPr varScale="1">
        <p:scale>
          <a:sx n="103" d="100"/>
          <a:sy n="103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20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红绿灯运作的原理相当简单，从一开始绿灯，经过一段时间后，将变为黄灯， 再隔一会儿，就会变成红灯，如此不断反覆。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假设有简单的一自动贩卖机贩售两类商品，一类售价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元，另一类售价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元。 如果该贩卖机只能辨识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元及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元硬币。 一开始机器处于</a:t>
            </a:r>
            <a:r>
              <a:rPr lang="en-US" altLang="zh-CN" sz="1200" dirty="0" smtClean="0"/>
              <a:t>Hello</a:t>
            </a:r>
            <a:r>
              <a:rPr lang="zh-CN" altLang="en-US" sz="1200" dirty="0" smtClean="0"/>
              <a:t>的状态，当投入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元时，机器会进入余额不足的状态，直到投入的金额大于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元为止。 如果一次投入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元，则可以选择所有的产品，否则就只能选择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元的产品。 完成选择后，将会卖出商品并且找回剩余的零钱，随后，机器又将返回初始的状态。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11:40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11:40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11:40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11:40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11:40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11:40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>
                <a:latin typeface="Times New Roman" pitchFamily="18" charset="0"/>
              </a:rPr>
              <a:t>变迁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doorAtBottom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变迁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en-US" altLang="zh-CN" dirty="0" smtClean="0"/>
          </a:p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en-US" altLang="zh-CN" dirty="0" smtClean="0"/>
              <a:t>VS2013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70820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878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2195228" y="1556792"/>
            <a:ext cx="734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</a:t>
            </a:r>
            <a:r>
              <a:rPr lang="en-US" altLang="zh-CN" dirty="0">
                <a:solidFill>
                  <a:srgbClr val="FF0000"/>
                </a:solidFill>
              </a:rPr>
              <a:t>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11:40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    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 elevator.cpp </a:t>
            </a:r>
            <a:r>
              <a:rPr lang="zh-CN" altLang="en-US" dirty="0" smtClean="0"/>
              <a:t>状态机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课程设计说明及要求：</a:t>
            </a:r>
            <a:r>
              <a:rPr lang="zh-CN" altLang="en-US" sz="2400" dirty="0"/>
              <a:t>本</a:t>
            </a:r>
            <a:r>
              <a:rPr lang="en-US" altLang="zh-CN" sz="2400" dirty="0" err="1" smtClean="0"/>
              <a:t>ppt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400" dirty="0" smtClean="0"/>
              <a:t>Elevator_dialog.exe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周星期三（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</a:t>
            </a:r>
            <a:r>
              <a:rPr lang="zh-CN" altLang="en-US" sz="2400" dirty="0" smtClean="0"/>
              <a:t>）下午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节，信远</a:t>
            </a:r>
            <a:r>
              <a:rPr lang="en-US" altLang="zh-CN" sz="2400" dirty="0" smtClean="0"/>
              <a:t>I219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辅导答疑时间：第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周星期</a:t>
            </a:r>
            <a:r>
              <a:rPr lang="zh-CN" altLang="en-US" sz="2400" dirty="0" smtClean="0"/>
              <a:t>二、四晚上信远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楼教师休息室，要求届时所有学生在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楼教室完成毕设。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周星期四（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日）晚上提交课程设计报告，具体要求见后页。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自备电脑，或两人合用。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提前安装好</a:t>
            </a:r>
            <a:r>
              <a:rPr lang="en-US" altLang="zh-CN" sz="2400" dirty="0" smtClean="0"/>
              <a:t>VS2013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打印本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，认真研读；编写</a:t>
            </a:r>
            <a:r>
              <a:rPr lang="zh-CN" altLang="en-US" sz="2400" smtClean="0"/>
              <a:t>程序代码</a:t>
            </a:r>
            <a:r>
              <a:rPr lang="zh-CN" altLang="en-US" sz="2400" smtClean="0"/>
              <a:t>；</a:t>
            </a:r>
            <a:r>
              <a:rPr lang="zh-CN" altLang="en-US" sz="2400"/>
              <a:t>提高</a:t>
            </a:r>
            <a:r>
              <a:rPr lang="zh-CN" altLang="en-US" sz="2400" smtClean="0"/>
              <a:t>辅导</a:t>
            </a:r>
            <a:r>
              <a:rPr lang="zh-CN" altLang="en-US" sz="2400" dirty="0" smtClean="0"/>
              <a:t>答疑的效率。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86246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31007"/>
            <a:ext cx="806489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根据状态机图描述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状态函数的设计过程。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两个文件压缩为一个文件，文件名：</a:t>
            </a:r>
            <a:r>
              <a:rPr lang="zh-CN" altLang="en-US" sz="2400" dirty="0"/>
              <a:t>学</a:t>
            </a:r>
            <a:r>
              <a:rPr lang="zh-CN" altLang="en-US" sz="2400" dirty="0" smtClean="0"/>
              <a:t>号姓名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rar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876459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99537"/>
              </p:ext>
            </p:extLst>
          </p:nvPr>
        </p:nvGraphicFramePr>
        <p:xfrm>
          <a:off x="1907703" y="4077072"/>
          <a:ext cx="7128793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/>
                <a:gridCol w="50405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0) {up == true,</a:t>
            </a:r>
            <a:r>
              <a:rPr lang="zh-CN" altLang="en-US" sz="2000" b="1" dirty="0" smtClean="0"/>
              <a:t>表示上升；</a:t>
            </a:r>
            <a:r>
              <a:rPr lang="en-US" altLang="zh-CN" sz="2000" b="1" dirty="0" smtClean="0"/>
              <a:t>up == false,</a:t>
            </a:r>
            <a:r>
              <a:rPr lang="zh-CN" altLang="en-US" sz="2000" b="1" dirty="0" smtClean="0"/>
              <a:t>表示下降；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 关闭</a:t>
            </a:r>
            <a:r>
              <a:rPr lang="zh-CN" altLang="en-US" sz="2000" b="1" dirty="0"/>
              <a:t>本层门外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按钮，防止下一周期重复处理此按钮行为</a:t>
            </a:r>
            <a:r>
              <a:rPr lang="zh-CN" altLang="en-US" sz="2000" b="1" dirty="0" smtClean="0"/>
              <a:t>。上升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(1)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MovingUp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静态</a:t>
            </a:r>
            <a:r>
              <a:rPr lang="zh-CN" altLang="en-US" sz="2000" b="1" dirty="0" smtClean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检测将要到的目标楼层</a:t>
            </a:r>
            <a:r>
              <a:rPr lang="en-US" altLang="zh-CN" sz="2000" b="1" dirty="0" smtClean="0"/>
              <a:t>),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(&amp;up);</a:t>
            </a:r>
          </a:p>
          <a:p>
            <a:r>
              <a:rPr lang="en-US" altLang="zh-CN" sz="2000" b="1" dirty="0"/>
              <a:t>         if (floor &gt; 0) {up == true,</a:t>
            </a:r>
            <a:r>
              <a:rPr lang="zh-CN" altLang="en-US" sz="2000" b="1" dirty="0" smtClean="0"/>
              <a:t>表示上升</a:t>
            </a:r>
            <a:r>
              <a:rPr lang="zh-CN" altLang="en-US" sz="2000" b="1" dirty="0"/>
              <a:t>；</a:t>
            </a:r>
            <a:r>
              <a:rPr lang="en-US" altLang="zh-CN" sz="2000" b="1" dirty="0"/>
              <a:t>up == false,</a:t>
            </a:r>
            <a:r>
              <a:rPr lang="zh-CN" altLang="en-US" sz="2000" b="1" dirty="0" smtClean="0"/>
              <a:t>表示下降；</a:t>
            </a:r>
            <a:r>
              <a:rPr lang="en-US" altLang="zh-CN" sz="2000" b="1" dirty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       关闭本层门</a:t>
            </a:r>
            <a:r>
              <a:rPr lang="zh-CN" altLang="en-US" sz="2000" b="1" dirty="0" smtClean="0"/>
              <a:t>外</a:t>
            </a:r>
            <a:r>
              <a:rPr lang="en-US" altLang="zh-CN" sz="2000" b="1" dirty="0" smtClean="0"/>
              <a:t>down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 smtClean="0"/>
              <a:t>down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，防止下一周期重复处理此按钮行为</a:t>
            </a:r>
            <a:r>
              <a:rPr lang="zh-CN" altLang="en-US" sz="2000" b="1" dirty="0" smtClean="0"/>
              <a:t>。下降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(-1)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上升 </a:t>
            </a:r>
            <a:r>
              <a:rPr lang="en-US" altLang="zh-CN" sz="2000" b="1" dirty="0"/>
              <a:t>(up &amp;&amp; E4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下降 </a:t>
            </a:r>
            <a:r>
              <a:rPr lang="en-US" altLang="zh-CN" sz="2000" b="1" dirty="0"/>
              <a:t>(!up &amp;&amp; E5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按钮。消费门内楼层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5082"/>
            <a:ext cx="2808312" cy="5757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红绿灯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三种状态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343"/>
            <a:ext cx="5976664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11:40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Green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Yellow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3256" y="4437410"/>
            <a:ext cx="3174608" cy="16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时间流逝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(30sec,50sec,10sec)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SetUpLight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r>
              <a:rPr lang="zh-CN" altLang="en-US" sz="2000" b="1" dirty="0"/>
              <a:t>消费门内楼层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11:41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首先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/>
              <a:t>无</a:t>
            </a:r>
            <a:r>
              <a:rPr lang="zh-CN" altLang="en-US" sz="2000" b="1" dirty="0" smtClean="0"/>
              <a:t>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650248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(S8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</a:rPr>
              <a:t>首先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11:41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</a:t>
            </a:r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zh-CN" altLang="en-US" dirty="0"/>
              <a:t> * 设置门外</a:t>
            </a:r>
            <a:r>
              <a:rPr lang="en-US" altLang="zh-CN" dirty="0"/>
              <a:t>Up/Down</a:t>
            </a:r>
            <a:r>
              <a:rPr lang="zh-CN" altLang="en-US" dirty="0"/>
              <a:t>灯（</a:t>
            </a:r>
            <a:r>
              <a:rPr lang="en-US" altLang="zh-CN" dirty="0"/>
              <a:t>Call Light</a:t>
            </a:r>
            <a:r>
              <a:rPr lang="zh-CN" altLang="en-US" dirty="0"/>
              <a:t>）的状态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floor: </a:t>
            </a:r>
            <a:r>
              <a:rPr lang="zh-CN" altLang="en-US" dirty="0"/>
              <a:t>表示楼层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up: true,</a:t>
            </a:r>
            <a:r>
              <a:rPr lang="zh-CN" altLang="en-US" dirty="0"/>
              <a:t>表示设置</a:t>
            </a:r>
            <a:r>
              <a:rPr lang="en-US" altLang="zh-CN" dirty="0"/>
              <a:t>Up(</a:t>
            </a:r>
            <a:r>
              <a:rPr lang="zh-CN" altLang="en-US" dirty="0"/>
              <a:t>上升</a:t>
            </a:r>
            <a:r>
              <a:rPr lang="en-US" altLang="zh-CN" dirty="0"/>
              <a:t>)</a:t>
            </a:r>
            <a:r>
              <a:rPr lang="zh-CN" altLang="en-US" dirty="0"/>
              <a:t>按钮灯</a:t>
            </a:r>
            <a:r>
              <a:rPr lang="en-US" altLang="zh-CN" dirty="0"/>
              <a:t>;false,</a:t>
            </a:r>
            <a:r>
              <a:rPr lang="zh-CN" altLang="en-US" dirty="0"/>
              <a:t>表示设置</a:t>
            </a:r>
            <a:r>
              <a:rPr lang="en-US" altLang="zh-CN" dirty="0"/>
              <a:t>Down(</a:t>
            </a:r>
            <a:r>
              <a:rPr lang="zh-CN" altLang="en-US" dirty="0"/>
              <a:t>下降</a:t>
            </a:r>
            <a:r>
              <a:rPr lang="en-US" altLang="zh-CN" dirty="0"/>
              <a:t>)</a:t>
            </a:r>
            <a:r>
              <a:rPr lang="zh-CN" altLang="en-US" dirty="0"/>
              <a:t>按钮灯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s: true,</a:t>
            </a:r>
            <a:r>
              <a:rPr lang="zh-CN" altLang="en-US" dirty="0"/>
              <a:t>按钮灯亮，</a:t>
            </a:r>
            <a:r>
              <a:rPr lang="en-US" altLang="zh-CN" dirty="0"/>
              <a:t>false</a:t>
            </a:r>
            <a:r>
              <a:rPr lang="zh-CN" altLang="en-US" dirty="0"/>
              <a:t>，按钮灯灭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调用举例：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楼的</a:t>
            </a:r>
            <a:r>
              <a:rPr lang="en-US" altLang="zh-CN" dirty="0" smtClean="0"/>
              <a:t>Up</a:t>
            </a:r>
            <a:r>
              <a:rPr lang="zh-CN" altLang="en-US" dirty="0" smtClean="0"/>
              <a:t>按钮灯亮</a:t>
            </a:r>
            <a:endParaRPr lang="en-US" altLang="zh-CN" dirty="0" smtClean="0"/>
          </a:p>
          <a:p>
            <a:r>
              <a:rPr lang="en-US" altLang="zh-CN" dirty="0" err="1" smtClean="0"/>
              <a:t>SetCallLight</a:t>
            </a:r>
            <a:r>
              <a:rPr lang="en-US" altLang="zh-CN" dirty="0" smtClean="0"/>
              <a:t>(2,true,true);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关闭</a:t>
            </a:r>
            <a:r>
              <a:rPr lang="en-US" altLang="zh-CN" dirty="0" smtClean="0"/>
              <a:t>2</a:t>
            </a:r>
            <a:r>
              <a:rPr lang="zh-CN" altLang="en-US" dirty="0"/>
              <a:t>楼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按钮灯</a:t>
            </a:r>
            <a:endParaRPr lang="en-US" altLang="zh-CN" dirty="0"/>
          </a:p>
          <a:p>
            <a:r>
              <a:rPr lang="en-US" altLang="zh-CN" dirty="0" err="1" smtClean="0"/>
              <a:t>SetCallLight</a:t>
            </a:r>
            <a:r>
              <a:rPr lang="en-US" altLang="zh-CN" dirty="0" smtClean="0"/>
              <a:t>(2,false,false);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11:41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pPr algn="l"/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8" y="1700808"/>
            <a:ext cx="4752528" cy="10798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自动贩售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四种状态</a:t>
            </a: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337"/>
            <a:ext cx="5472608" cy="61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11:40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060848"/>
            <a:ext cx="3312368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 sz="2400" b="1">
                <a:solidFill>
                  <a:srgbClr val="00B050"/>
                </a:solidFill>
                <a:latin typeface="+mn-lt"/>
                <a:ea typeface="+mn-ea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Hello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20/50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Not Enough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55228" y="4293096"/>
            <a:ext cx="4200747" cy="20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投币（仅</a:t>
            </a:r>
            <a:r>
              <a:rPr lang="zh-CN" altLang="en-US" sz="2400" b="1" dirty="0">
                <a:solidFill>
                  <a:schemeClr val="tx1"/>
                </a:solidFill>
              </a:rPr>
              <a:t>辨识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20)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50)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11:41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状态的变迁</a:t>
            </a:r>
            <a:r>
              <a:rPr lang="zh-CN" altLang="en-US" sz="2400" kern="0" dirty="0">
                <a:latin typeface="Times New Roman" pitchFamily="18" charset="0"/>
              </a:rPr>
              <a:t>，促使状态机从一种状态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切换</a:t>
            </a:r>
            <a:r>
              <a:rPr lang="zh-CN" altLang="en-US" sz="2400" kern="0" dirty="0">
                <a:latin typeface="Times New Roman" pitchFamily="18" charset="0"/>
              </a:rPr>
              <a:t>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变迁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关系</a:t>
            </a:r>
            <a:r>
              <a:rPr lang="zh-CN" altLang="en-US" sz="2400" kern="0" dirty="0">
                <a:latin typeface="Times New Roman" pitchFamily="18" charset="0"/>
              </a:rPr>
              <a:t>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11:40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3908</TotalTime>
  <Words>5160</Words>
  <Application>Microsoft Office PowerPoint</Application>
  <PresentationFormat>全屏显示(4:3)</PresentationFormat>
  <Paragraphs>756</Paragraphs>
  <Slides>58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myXidianCulture</vt:lpstr>
      <vt:lpstr>C语言课程设计 状态和状态机 States and State Machines</vt:lpstr>
      <vt:lpstr>C语言课程设计</vt:lpstr>
      <vt:lpstr>课程设计时间安排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C语言课程设计：三层电梯状态机仿真程序</vt:lpstr>
      <vt:lpstr>三层电梯状态机仿真程序</vt:lpstr>
      <vt:lpstr>三层电梯状态机仿真程序</vt:lpstr>
      <vt:lpstr>课程设计要求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ZhiwuLi</cp:lastModifiedBy>
  <cp:revision>539</cp:revision>
  <dcterms:created xsi:type="dcterms:W3CDTF">2015-02-03T06:54:51Z</dcterms:created>
  <dcterms:modified xsi:type="dcterms:W3CDTF">2017-05-08T03:44:48Z</dcterms:modified>
</cp:coreProperties>
</file>