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58" r:id="rId6"/>
    <p:sldId id="272" r:id="rId7"/>
    <p:sldId id="273" r:id="rId8"/>
    <p:sldId id="261" r:id="rId9"/>
    <p:sldId id="262" r:id="rId10"/>
    <p:sldId id="264" r:id="rId11"/>
    <p:sldId id="274" r:id="rId12"/>
    <p:sldId id="263" r:id="rId13"/>
    <p:sldId id="265" r:id="rId14"/>
    <p:sldId id="266" r:id="rId15"/>
    <p:sldId id="267" r:id="rId16"/>
    <p:sldId id="268" r:id="rId17"/>
    <p:sldId id="270" r:id="rId18"/>
    <p:sldId id="269" r:id="rId19"/>
    <p:sldId id="27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7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4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8F51-7589-4D7B-B384-FD766A27EFA9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0317-6927-40F3-BBE9-AE32492F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5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计算机导论与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上机实践（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段江涛</a:t>
            </a:r>
            <a:endParaRPr lang="en-US" altLang="zh-CN" dirty="0" smtClean="0"/>
          </a:p>
          <a:p>
            <a:r>
              <a:rPr lang="en-US" altLang="zh-CN" dirty="0" smtClean="0"/>
              <a:t>jtduan@mail.xidian.edu.cn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2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E7374F3-F8C9-4166-A31F-CD7FC0BBEF4D}" type="slidenum">
              <a:rPr lang="zh-CN" altLang="en-US">
                <a:ea typeface="楷体_GB2312" pitchFamily="1" charset="-122"/>
              </a:rPr>
              <a:pPr/>
              <a:t>10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49" y="0"/>
            <a:ext cx="8871391" cy="762000"/>
          </a:xfrm>
        </p:spPr>
        <p:txBody>
          <a:bodyPr>
            <a:noAutofit/>
          </a:bodyPr>
          <a:lstStyle/>
          <a:p>
            <a:r>
              <a:rPr kumimoji="1" lang="en-US" altLang="zh-CN" sz="28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的用法，“原样输入，原样输出”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79513" y="980728"/>
            <a:ext cx="8799828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f</a:t>
            </a:r>
            <a:r>
              <a:rPr lang="en-US" altLang="zh-CN" sz="2000" dirty="0" smtClean="0"/>
              <a:t>loat </a:t>
            </a:r>
            <a:r>
              <a:rPr lang="en-US" altLang="zh-CN" sz="2000" dirty="0" err="1" smtClean="0"/>
              <a:t>a,b,c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scanf</a:t>
            </a:r>
            <a:r>
              <a:rPr lang="zh-CN" altLang="en-US" sz="2000" dirty="0"/>
              <a:t>("%f,%f,%f\n",&amp;a,&amp;b,&amp;c);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输入必须用逗号隔开。两次回车接收输入,如3,4,5回车 3,4,5回车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scanf("%f,%f,%f",&amp;a,&amp;b,&amp;c);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输入必须用逗号隔开。如3,4,5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scanf("%f%f%f",&amp;a,&amp;b,&amp;c);  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输入必须用空格隔开。推荐使用,如3 4 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格式%f必须与变量数据类型对应，float,%f;  double, %lf;  int, %d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变量列表中，不要忘了'&amp;'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调试程序技巧：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采用输出语句，检验输入数据的正确性或程序执行过程。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printf</a:t>
            </a:r>
            <a:r>
              <a:rPr lang="zh-CN" altLang="en-US" sz="2000" dirty="0" smtClean="0">
                <a:solidFill>
                  <a:srgbClr val="C00000"/>
                </a:solidFill>
              </a:rPr>
              <a:t>(“%f，%f，%f</a:t>
            </a:r>
            <a:r>
              <a:rPr lang="en-US" altLang="zh-CN" sz="2000" dirty="0" smtClean="0">
                <a:solidFill>
                  <a:srgbClr val="C00000"/>
                </a:solidFill>
              </a:rPr>
              <a:t>\n</a:t>
            </a:r>
            <a:r>
              <a:rPr lang="zh-CN" altLang="en-US" sz="2000" dirty="0" smtClean="0">
                <a:solidFill>
                  <a:srgbClr val="C00000"/>
                </a:solidFill>
              </a:rPr>
              <a:t>",a,b,c</a:t>
            </a:r>
            <a:r>
              <a:rPr lang="en-US" altLang="zh-CN" sz="2000" dirty="0" smtClean="0">
                <a:solidFill>
                  <a:srgbClr val="C00000"/>
                </a:solidFill>
              </a:rPr>
              <a:t>);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67544" y="332656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作业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main.c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004048" y="764704"/>
            <a:ext cx="4032374" cy="6077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 ch2_1</a:t>
            </a:r>
            <a:r>
              <a:rPr lang="zh-CN" altLang="en-US" sz="1800" dirty="0" smtClean="0">
                <a:latin typeface="Times New Roman" pitchFamily="18" charset="0"/>
              </a:rPr>
              <a:t>，题目要求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ch2_1(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 </a:t>
            </a:r>
            <a:r>
              <a:rPr lang="en-US" altLang="zh-CN" sz="1800" dirty="0" smtClean="0">
                <a:latin typeface="Times New Roman" pitchFamily="18" charset="0"/>
              </a:rPr>
              <a:t>ch2_2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zh-CN" altLang="en-US" sz="1800" dirty="0">
                <a:latin typeface="Times New Roman" pitchFamily="18" charset="0"/>
              </a:rPr>
              <a:t>题目要求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void </a:t>
            </a:r>
            <a:r>
              <a:rPr lang="en-US" altLang="zh-CN" sz="1800" dirty="0" smtClean="0">
                <a:latin typeface="Times New Roman" pitchFamily="18" charset="0"/>
              </a:rPr>
              <a:t>ch2_2( </a:t>
            </a:r>
            <a:r>
              <a:rPr lang="en-US" altLang="zh-CN" sz="18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// ch2</a:t>
            </a:r>
            <a:r>
              <a:rPr lang="zh-CN" altLang="en-US" sz="1800" dirty="0" smtClean="0">
                <a:latin typeface="Times New Roman" pitchFamily="18" charset="0"/>
              </a:rPr>
              <a:t>作业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 err="1" smtClean="0">
                <a:latin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</a:rPr>
              <a:t> main</a:t>
            </a:r>
            <a:r>
              <a:rPr lang="en-US" altLang="zh-CN" sz="1800" dirty="0" smtClean="0">
                <a:latin typeface="Times New Roman" pitchFamily="18" charset="0"/>
              </a:rPr>
              <a:t>( )  {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(“ch2_1\n”);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ch2_1(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(“ch2_2( </a:t>
            </a:r>
            <a:r>
              <a:rPr lang="en-US" altLang="zh-CN" sz="1800" dirty="0">
                <a:latin typeface="Times New Roman" pitchFamily="18" charset="0"/>
              </a:rPr>
              <a:t>)\n</a:t>
            </a:r>
            <a:r>
              <a:rPr lang="en-US" altLang="zh-CN" sz="1800" dirty="0" smtClean="0">
                <a:latin typeface="Times New Roman" pitchFamily="18" charset="0"/>
              </a:rPr>
              <a:t>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ch2_2( 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340768"/>
            <a:ext cx="3456384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第一次作业</a:t>
            </a:r>
            <a:r>
              <a:rPr lang="en-US" altLang="zh-CN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项目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工程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：张三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dev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含主函数的</a:t>
            </a:r>
            <a:r>
              <a:rPr lang="en-US" altLang="zh-CN" sz="2000" dirty="0" err="1" smtClean="0"/>
              <a:t>main.c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4125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ch2</a:t>
            </a:r>
            <a:r>
              <a:rPr lang="en-US" altLang="zh-CN" dirty="0" smtClean="0"/>
              <a:t>(1~5</a:t>
            </a:r>
            <a:r>
              <a:rPr lang="zh-CN" altLang="en-US" dirty="0" smtClean="0"/>
              <a:t>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c</a:t>
            </a:r>
            <a:r>
              <a:rPr lang="en-US" altLang="zh-CN" sz="2000" b="1" dirty="0" smtClean="0"/>
              <a:t>h2. p55, 2. </a:t>
            </a:r>
            <a:r>
              <a:rPr lang="zh-CN" altLang="en-US" sz="2000" b="1" dirty="0" smtClean="0"/>
              <a:t>若</a:t>
            </a:r>
            <a:r>
              <a:rPr lang="zh-CN" altLang="en-US" sz="2000" b="1" dirty="0"/>
              <a:t>有定义</a:t>
            </a:r>
            <a:r>
              <a:rPr lang="zh-CN" altLang="en-US" sz="2000" b="1" dirty="0" smtClean="0"/>
              <a:t>：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a=2,b=3; float </a:t>
            </a:r>
            <a:r>
              <a:rPr lang="en-US" altLang="zh-CN" sz="2000" b="1" dirty="0"/>
              <a:t>x=3.5,y=2.5;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下列表达式的值是多少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float)(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)/2+(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)x%(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a+b</a:t>
            </a:r>
            <a:r>
              <a:rPr lang="en-US" altLang="zh-CN" sz="2000" dirty="0"/>
              <a:t>)%2+(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)y/(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=(2*a*b)%(b%2</a:t>
            </a:r>
            <a:r>
              <a:rPr lang="en-US" altLang="zh-CN" sz="20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/>
              <a:t>提示：</a:t>
            </a:r>
            <a:r>
              <a:rPr lang="zh-CN" altLang="en-US" sz="2000" dirty="0"/>
              <a:t>使用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”%</a:t>
            </a:r>
            <a:r>
              <a:rPr lang="en-US" altLang="zh-CN" sz="2000" dirty="0" err="1" smtClean="0"/>
              <a:t>d”,”%f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打印相应表达式的值。注意整数相除的结果。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ch2,p55, 3.</a:t>
            </a:r>
            <a:r>
              <a:rPr lang="zh-CN" altLang="en-US" sz="2000" b="1" dirty="0"/>
              <a:t>假设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是一个已知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位数，从左到右用</a:t>
            </a:r>
            <a:r>
              <a:rPr lang="en-US" altLang="zh-CN" sz="2000" b="1" dirty="0" err="1"/>
              <a:t>a,b,c</a:t>
            </a:r>
            <a:r>
              <a:rPr lang="zh-CN" altLang="en-US" sz="2000" b="1" dirty="0"/>
              <a:t>表示各位数字，则由数</a:t>
            </a:r>
            <a:r>
              <a:rPr lang="en-US" altLang="zh-CN" sz="2000" b="1" dirty="0" err="1"/>
              <a:t>abc</a:t>
            </a:r>
            <a:r>
              <a:rPr lang="zh-CN" altLang="en-US" sz="2000" b="1" dirty="0"/>
              <a:t>如何求数</a:t>
            </a:r>
            <a:r>
              <a:rPr lang="en-US" altLang="zh-CN" sz="2000" b="1" dirty="0" err="1"/>
              <a:t>bac</a:t>
            </a:r>
            <a:r>
              <a:rPr lang="zh-CN" altLang="en-US" sz="2000" b="1" dirty="0"/>
              <a:t>，写出表达式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，输出</a:t>
            </a:r>
            <a:r>
              <a:rPr lang="en-US" altLang="zh-CN" sz="2000" b="1" dirty="0" err="1" smtClean="0"/>
              <a:t>bac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/>
              <a:t>ch2,p55,5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写出一个表达式，如果变量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是大写字母，则将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转换为小写字母，否则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的值不变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[%c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，输出结果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/>
              <a:t>选做，</a:t>
            </a:r>
            <a:r>
              <a:rPr lang="en-US" altLang="zh-CN" sz="2000" b="1" dirty="0" smtClean="0"/>
              <a:t>ch2,p55, 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题，第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题数学函数见</a:t>
            </a:r>
            <a:r>
              <a:rPr lang="en-US" altLang="zh-CN" sz="2000" b="1" dirty="0" smtClean="0"/>
              <a:t>p253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math.h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27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次上机练习答案（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c</a:t>
            </a:r>
            <a:r>
              <a:rPr lang="en-US" altLang="zh-CN" sz="2000" b="1" dirty="0" smtClean="0"/>
              <a:t>h2. p55, 2. </a:t>
            </a:r>
            <a:r>
              <a:rPr lang="zh-CN" altLang="en-US" sz="2000" b="1" dirty="0" smtClean="0"/>
              <a:t>若</a:t>
            </a:r>
            <a:r>
              <a:rPr lang="zh-CN" altLang="en-US" sz="2000" b="1" dirty="0"/>
              <a:t>有定义</a:t>
            </a:r>
            <a:r>
              <a:rPr lang="zh-CN" altLang="en-US" sz="2000" b="1" dirty="0" smtClean="0"/>
              <a:t>：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a=2,b=3; float </a:t>
            </a:r>
            <a:r>
              <a:rPr lang="en-US" altLang="zh-CN" sz="2000" b="1" dirty="0"/>
              <a:t>x=3.5,y=2.5;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下列表达式的值是多少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float)(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)/2+(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)x%(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a+b</a:t>
            </a:r>
            <a:r>
              <a:rPr lang="en-US" altLang="zh-CN" sz="2000" dirty="0"/>
              <a:t>)%2+(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)y/(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=(2*a*b)%(b%2</a:t>
            </a:r>
            <a:r>
              <a:rPr lang="en-US" altLang="zh-CN" sz="20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/>
              <a:t>提示：</a:t>
            </a:r>
            <a:r>
              <a:rPr lang="zh-CN" altLang="en-US" sz="2000" dirty="0"/>
              <a:t>使用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”%</a:t>
            </a:r>
            <a:r>
              <a:rPr lang="en-US" altLang="zh-CN" sz="2000" dirty="0" err="1" smtClean="0"/>
              <a:t>d”,”%f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打印相应表达式的值。注意整数相除的结果。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 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a = 1/2;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(“%d\</a:t>
            </a:r>
            <a:r>
              <a:rPr lang="en-US" altLang="zh-CN" sz="2000" dirty="0" err="1" smtClean="0"/>
              <a:t>n”,a</a:t>
            </a:r>
            <a:r>
              <a:rPr lang="en-US" altLang="zh-CN" sz="2000" dirty="0" smtClean="0"/>
              <a:t>);  // a = 0 </a:t>
            </a:r>
          </a:p>
        </p:txBody>
      </p:sp>
    </p:spTree>
    <p:extLst>
      <p:ext uri="{BB962C8B-B14F-4D97-AF65-F5344CB8AC3E}">
        <p14:creationId xmlns:p14="http://schemas.microsoft.com/office/powerpoint/2010/main" val="2651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次上机练习答案（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/>
              <a:t>ch2,p55</a:t>
            </a:r>
            <a:r>
              <a:rPr lang="en-US" altLang="zh-CN" sz="2000" b="1" dirty="0"/>
              <a:t>, 3.</a:t>
            </a:r>
            <a:r>
              <a:rPr lang="zh-CN" altLang="en-US" sz="2000" b="1" dirty="0"/>
              <a:t>假设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是一个已知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位数，从左到右用</a:t>
            </a:r>
            <a:r>
              <a:rPr lang="en-US" altLang="zh-CN" sz="2000" b="1" dirty="0" err="1"/>
              <a:t>a,b,c</a:t>
            </a:r>
            <a:r>
              <a:rPr lang="zh-CN" altLang="en-US" sz="2000" b="1" dirty="0"/>
              <a:t>表示各位数字，则由数</a:t>
            </a:r>
            <a:r>
              <a:rPr lang="en-US" altLang="zh-CN" sz="2000" b="1" dirty="0" err="1"/>
              <a:t>abc</a:t>
            </a:r>
            <a:r>
              <a:rPr lang="zh-CN" altLang="en-US" sz="2000" b="1" dirty="0"/>
              <a:t>如何求数</a:t>
            </a:r>
            <a:r>
              <a:rPr lang="en-US" altLang="zh-CN" sz="2000" b="1" dirty="0" err="1"/>
              <a:t>bac</a:t>
            </a:r>
            <a:r>
              <a:rPr lang="zh-CN" altLang="en-US" sz="2000" b="1" dirty="0"/>
              <a:t>，写出表达式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，输出</a:t>
            </a:r>
            <a:r>
              <a:rPr lang="en-US" altLang="zh-CN" sz="2000" b="1" dirty="0" err="1" smtClean="0"/>
              <a:t>bac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endParaRPr lang="en-US" altLang="zh-CN" sz="2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 smtClean="0"/>
              <a:t>  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m,a,b,c,bac</a:t>
            </a:r>
            <a:r>
              <a:rPr lang="en-US" altLang="zh-CN" sz="2000" b="1" dirty="0" smtClean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(“%</a:t>
            </a:r>
            <a:r>
              <a:rPr lang="en-US" altLang="zh-CN" sz="2000" b="1" dirty="0" err="1" smtClean="0"/>
              <a:t>d”,m</a:t>
            </a:r>
            <a:r>
              <a:rPr lang="en-US" altLang="zh-CN" sz="2000" b="1" dirty="0" smtClean="0"/>
              <a:t>);   // </a:t>
            </a:r>
            <a:r>
              <a:rPr lang="zh-CN" altLang="en-US" sz="2000" b="1" dirty="0" smtClean="0"/>
              <a:t>注意格式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 smtClean="0"/>
              <a:t>         由</a:t>
            </a:r>
            <a:r>
              <a:rPr lang="zh-CN" altLang="en-US" sz="2000" b="1" dirty="0"/>
              <a:t>数</a:t>
            </a:r>
            <a:r>
              <a:rPr lang="en-US" altLang="zh-CN" sz="2000" b="1" dirty="0" err="1"/>
              <a:t>abc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用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表示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，求出</a:t>
            </a:r>
            <a:r>
              <a:rPr lang="en-US" altLang="zh-CN" sz="2000" b="1" dirty="0"/>
              <a:t>: a=m/100,b=m/10%10,c=m%10</a:t>
            </a:r>
            <a:r>
              <a:rPr lang="zh-CN" altLang="en-US" sz="2000" b="1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/>
              <a:t>  </a:t>
            </a:r>
            <a:r>
              <a:rPr lang="zh-CN" altLang="en-US" sz="2000" b="1" dirty="0" smtClean="0"/>
              <a:t>       表达式</a:t>
            </a:r>
            <a:r>
              <a:rPr lang="zh-CN" altLang="en-US" sz="2000" b="1" dirty="0"/>
              <a:t>：</a:t>
            </a:r>
            <a:r>
              <a:rPr lang="en-US" altLang="zh-CN" sz="2000" b="1" dirty="0" err="1"/>
              <a:t>bac</a:t>
            </a:r>
            <a:r>
              <a:rPr lang="en-US" altLang="zh-CN" sz="2000" b="1" dirty="0"/>
              <a:t> = b*100 + a*10 + c; </a:t>
            </a:r>
            <a:endParaRPr lang="en-US" altLang="zh-CN" sz="2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(“%d\n”,</a:t>
            </a:r>
            <a:r>
              <a:rPr lang="en-US" altLang="zh-CN" sz="2000" b="1" dirty="0" err="1" smtClean="0"/>
              <a:t>bac</a:t>
            </a:r>
            <a:r>
              <a:rPr lang="en-US" altLang="zh-CN" sz="2000" b="1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1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r>
              <a:rPr lang="zh-CN" altLang="en-US" dirty="0" smtClean="0"/>
              <a:t>上机</a:t>
            </a:r>
            <a:r>
              <a:rPr lang="zh-CN" altLang="en-US" dirty="0"/>
              <a:t>答案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/>
              <a:t>ch2,p55,5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写出一个表达式，如果变量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是大写字母，则将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转换为小写字母，否则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的值不变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[%c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，输出结果</a:t>
            </a:r>
            <a:r>
              <a:rPr lang="en-US" altLang="zh-CN" sz="2000" b="1" dirty="0" smtClean="0"/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char C;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(“%</a:t>
            </a:r>
            <a:r>
              <a:rPr lang="en-US" altLang="zh-CN" sz="2000" b="1" dirty="0" err="1" smtClean="0"/>
              <a:t>c”,C</a:t>
            </a:r>
            <a:r>
              <a:rPr lang="en-US" altLang="zh-CN" sz="2000" b="1" dirty="0" smtClean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nl-NL" altLang="zh-CN" sz="2000" b="1" dirty="0"/>
              <a:t>C = 'A'&lt;=C &amp;&amp; C&lt;='Z'?</a:t>
            </a:r>
            <a:r>
              <a:rPr lang="nl-NL" altLang="zh-CN" sz="2000" b="1" dirty="0" smtClean="0"/>
              <a:t>C+32:C;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NL" altLang="zh-CN" sz="2000" b="1" dirty="0"/>
              <a:t> </a:t>
            </a:r>
            <a:r>
              <a:rPr lang="nl-NL" altLang="zh-CN" sz="2000" b="1" dirty="0" smtClean="0"/>
              <a:t>     printf(“%c\n”,C); 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51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r>
              <a:rPr lang="zh-CN" altLang="en-US" dirty="0" smtClean="0"/>
              <a:t>上机</a:t>
            </a:r>
            <a:r>
              <a:rPr lang="zh-CN" altLang="en-US" dirty="0"/>
              <a:t>答案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/>
              <a:t>选做，</a:t>
            </a:r>
            <a:r>
              <a:rPr lang="en-US" altLang="zh-CN" sz="2000" b="1" dirty="0" smtClean="0"/>
              <a:t>ch2,p55, 1. </a:t>
            </a:r>
            <a:r>
              <a:rPr lang="zh-CN" altLang="en-US" sz="2000" b="1" dirty="0" smtClean="0"/>
              <a:t>数学函数见</a:t>
            </a:r>
            <a:r>
              <a:rPr lang="en-US" altLang="zh-CN" sz="2000" b="1" dirty="0" smtClean="0"/>
              <a:t>p253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math.h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以下比第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题多</a:t>
            </a:r>
            <a:r>
              <a:rPr lang="en-US" altLang="zh-CN" sz="2000" b="1" dirty="0" smtClean="0"/>
              <a:t>】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 smtClean="0"/>
              <a:t>     float </a:t>
            </a:r>
            <a:r>
              <a:rPr lang="es-ES" altLang="zh-CN" sz="2000" b="1" dirty="0"/>
              <a:t>a,b,c,d,e,x,y</a:t>
            </a:r>
            <a:r>
              <a:rPr lang="es-ES" altLang="zh-CN" sz="2000" b="1" dirty="0" smtClean="0"/>
              <a:t>; </a:t>
            </a:r>
            <a:endParaRPr lang="es-E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y = sin(x)*sin(x)*(a+b)/(a-b</a:t>
            </a:r>
            <a:r>
              <a:rPr lang="es-ES" altLang="zh-CN" sz="2000" b="1" dirty="0" smtClean="0"/>
              <a:t>);           y </a:t>
            </a:r>
            <a:r>
              <a:rPr lang="es-ES" altLang="zh-CN" sz="2000" b="1" dirty="0"/>
              <a:t>= (x&gt;20 &amp;&amp; x&lt;30) || x&lt;-100;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 smtClean="0"/>
              <a:t>     y </a:t>
            </a:r>
            <a:r>
              <a:rPr lang="es-ES" altLang="zh-CN" sz="2000" b="1" dirty="0"/>
              <a:t>= exp(0.5*x*x)/sqrt(2*3.14</a:t>
            </a:r>
            <a:r>
              <a:rPr lang="es-ES" altLang="zh-CN" sz="2000" b="1" dirty="0" smtClean="0"/>
              <a:t>);        y </a:t>
            </a:r>
            <a:r>
              <a:rPr lang="es-ES" altLang="zh-CN" sz="2000" b="1" dirty="0"/>
              <a:t>= 0.5*(a*x+(a+x)/(4.0*a));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</a:t>
            </a:r>
            <a:r>
              <a:rPr lang="es-ES" altLang="zh-CN" sz="2000" b="1" dirty="0" smtClean="0"/>
              <a:t>y </a:t>
            </a:r>
            <a:r>
              <a:rPr lang="es-ES" altLang="zh-CN" sz="2000" b="1" dirty="0"/>
              <a:t>= sqrt(pow(sin(x),2.5</a:t>
            </a:r>
            <a:r>
              <a:rPr lang="es-ES" altLang="zh-CN" sz="2000" b="1" dirty="0" smtClean="0"/>
              <a:t>));                  y </a:t>
            </a:r>
            <a:r>
              <a:rPr lang="es-ES" altLang="zh-CN" sz="2000" b="1" dirty="0"/>
              <a:t>= pow(sin(x),1.25);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</a:t>
            </a:r>
            <a:r>
              <a:rPr lang="es-ES" altLang="zh-CN" sz="2000" b="1" dirty="0" smtClean="0"/>
              <a:t>y </a:t>
            </a:r>
            <a:r>
              <a:rPr lang="es-ES" altLang="zh-CN" sz="2000" b="1" dirty="0"/>
              <a:t>= x*x-exp(5.0</a:t>
            </a:r>
            <a:r>
              <a:rPr lang="es-ES" altLang="zh-CN" sz="2000" b="1" dirty="0" smtClean="0"/>
              <a:t>);                                 y </a:t>
            </a:r>
            <a:r>
              <a:rPr lang="es-ES" altLang="zh-CN" sz="2000" b="1" dirty="0"/>
              <a:t>= 3.0*a*e/(c*d);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</a:t>
            </a:r>
            <a:r>
              <a:rPr lang="es-ES" altLang="zh-CN" sz="2000" b="1" dirty="0" smtClean="0"/>
              <a:t>y </a:t>
            </a:r>
            <a:r>
              <a:rPr lang="es-ES" altLang="zh-CN" sz="2000" b="1" dirty="0"/>
              <a:t>= sqrt(pow(x,y)+log10(y</a:t>
            </a:r>
            <a:r>
              <a:rPr lang="es-ES" altLang="zh-CN" sz="2000" b="1" dirty="0" smtClean="0"/>
              <a:t>));            y </a:t>
            </a:r>
            <a:r>
              <a:rPr lang="es-ES" altLang="zh-CN" sz="2000" b="1" dirty="0"/>
              <a:t>= fabs(pow(x,3.0)+log10(x</a:t>
            </a:r>
            <a:r>
              <a:rPr lang="es-ES" altLang="zh-CN" sz="2000" b="1" dirty="0" smtClean="0"/>
              <a:t>));   </a:t>
            </a:r>
            <a:endParaRPr lang="es-E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// (10) </a:t>
            </a:r>
            <a:r>
              <a:rPr lang="zh-CN" altLang="en-US" sz="2000" b="1" dirty="0"/>
              <a:t>对整型变量</a:t>
            </a:r>
            <a:r>
              <a:rPr lang="es-ES" altLang="zh-CN" sz="2000" b="1" dirty="0"/>
              <a:t>a</a:t>
            </a:r>
            <a:r>
              <a:rPr lang="zh-CN" altLang="en-US" sz="2000" b="1" dirty="0"/>
              <a:t>取反后右移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/>
              <a:t>     </a:t>
            </a:r>
            <a:r>
              <a:rPr lang="es-ES" altLang="zh-CN" sz="2000" b="1" dirty="0"/>
              <a:t>int g</a:t>
            </a:r>
            <a:r>
              <a:rPr lang="es-ES" altLang="zh-CN" sz="2000" b="1" dirty="0" smtClean="0"/>
              <a:t>;       </a:t>
            </a:r>
            <a:r>
              <a:rPr lang="es-ES" altLang="zh-CN" sz="2000" b="1" dirty="0"/>
              <a:t>(~g) &gt;&gt; 4;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01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次上机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1055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ch3,p71, 1. </a:t>
            </a:r>
            <a:r>
              <a:rPr lang="zh-CN" altLang="en-US" sz="2400" dirty="0"/>
              <a:t>编程实现：输入圆的半径，输出其周长和</a:t>
            </a:r>
            <a:r>
              <a:rPr lang="zh-CN" altLang="en-US" sz="2400" dirty="0" smtClean="0"/>
              <a:t>面积。</a:t>
            </a:r>
            <a:endParaRPr lang="en-US" altLang="zh-CN" sz="2400" dirty="0" smtClean="0"/>
          </a:p>
          <a:p>
            <a:r>
              <a:rPr lang="en-US" altLang="zh-CN" sz="2400" dirty="0"/>
              <a:t>ch3,p71,3.</a:t>
            </a:r>
            <a:r>
              <a:rPr lang="zh-CN" altLang="en-US" sz="2400" dirty="0"/>
              <a:t>已知鸡兔共有头</a:t>
            </a:r>
            <a:r>
              <a:rPr lang="en-US" altLang="zh-CN" sz="2400" dirty="0"/>
              <a:t>a</a:t>
            </a:r>
            <a:r>
              <a:rPr lang="zh-CN" altLang="en-US" sz="2400" dirty="0"/>
              <a:t>个，有脚</a:t>
            </a:r>
            <a:r>
              <a:rPr lang="en-US" altLang="zh-CN" sz="2400" dirty="0"/>
              <a:t>b</a:t>
            </a:r>
            <a:r>
              <a:rPr lang="zh-CN" altLang="en-US" sz="2400" dirty="0"/>
              <a:t>只，计算鸡兔各多少只</a:t>
            </a:r>
            <a:r>
              <a:rPr lang="zh-CN" altLang="en-US" sz="2400" dirty="0" smtClean="0"/>
              <a:t>？鸡</a:t>
            </a:r>
            <a:r>
              <a:rPr lang="zh-CN" altLang="en-US" sz="2400" dirty="0"/>
              <a:t>兔脚的总数</a:t>
            </a:r>
            <a:r>
              <a:rPr lang="en-US" altLang="zh-CN" sz="2400" dirty="0"/>
              <a:t>b</a:t>
            </a:r>
            <a:r>
              <a:rPr lang="zh-CN" altLang="en-US" sz="2400" dirty="0"/>
              <a:t>可以任意输入吗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en-US" altLang="zh-CN" sz="2400" dirty="0"/>
              <a:t>ch3,p71,4.</a:t>
            </a:r>
            <a:r>
              <a:rPr lang="zh-CN" altLang="en-US" sz="2400" dirty="0"/>
              <a:t>编程从键盘输入一个</a:t>
            </a:r>
            <a:r>
              <a:rPr lang="en-US" altLang="zh-CN" sz="2400" dirty="0"/>
              <a:t>3</a:t>
            </a:r>
            <a:r>
              <a:rPr lang="zh-CN" altLang="en-US" sz="2400" dirty="0"/>
              <a:t>位数，将它们逆序输出</a:t>
            </a:r>
            <a:r>
              <a:rPr lang="zh-CN" altLang="en-US" sz="2400" dirty="0" smtClean="0"/>
              <a:t>。例如</a:t>
            </a:r>
            <a:r>
              <a:rPr lang="zh-CN" altLang="en-US" sz="2400" dirty="0"/>
              <a:t>输入</a:t>
            </a:r>
            <a:r>
              <a:rPr lang="en-US" altLang="zh-CN" sz="2400" dirty="0"/>
              <a:t>123</a:t>
            </a:r>
            <a:r>
              <a:rPr lang="zh-CN" altLang="en-US" sz="2400" dirty="0"/>
              <a:t>，则输出</a:t>
            </a:r>
            <a:r>
              <a:rPr lang="en-US" altLang="zh-CN" sz="2400" dirty="0"/>
              <a:t>321</a:t>
            </a:r>
            <a:r>
              <a:rPr lang="zh-CN" altLang="en-US" sz="2400" dirty="0"/>
              <a:t>。通过后续章节的学习，将能解决任意多位数字的逆序输出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ch3, p71, 5. </a:t>
            </a:r>
            <a:r>
              <a:rPr lang="zh-CN" altLang="en-US" sz="2400" dirty="0"/>
              <a:t>编程从键盘输入一个三角形的三条边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，求三角形面积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s=(</a:t>
            </a:r>
            <a:r>
              <a:rPr lang="en-US" altLang="zh-CN" sz="2400" dirty="0" err="1" smtClean="0"/>
              <a:t>a+b+c</a:t>
            </a:r>
            <a:r>
              <a:rPr lang="en-US" altLang="zh-CN" sz="2400" dirty="0" smtClean="0"/>
              <a:t>)/2,area=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(s</a:t>
            </a:r>
            <a:r>
              <a:rPr lang="en-US" altLang="zh-CN" sz="2400" dirty="0"/>
              <a:t>*(s-a)*(s-b)*(s-c)).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三角形</a:t>
            </a:r>
            <a:r>
              <a:rPr lang="zh-CN" altLang="en-US" sz="2400" dirty="0"/>
              <a:t>的三条边长可任意输入吗？ </a:t>
            </a:r>
            <a:r>
              <a:rPr lang="en-US" altLang="zh-CN" sz="2400" dirty="0"/>
              <a:t>【</a:t>
            </a:r>
            <a:r>
              <a:rPr lang="zh-CN" altLang="en-US" sz="2400" dirty="0"/>
              <a:t>两边之和大于第三边，差小于第三边。</a:t>
            </a:r>
            <a:r>
              <a:rPr lang="en-US" altLang="zh-CN" sz="2400" dirty="0"/>
              <a:t>】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* </a:t>
            </a:r>
            <a:r>
              <a:rPr lang="zh-CN" altLang="en-US" sz="2400" dirty="0"/>
              <a:t>注：条件语句在学习</a:t>
            </a:r>
            <a:r>
              <a:rPr lang="en-US" altLang="zh-CN" sz="2400" dirty="0"/>
              <a:t>ch4</a:t>
            </a:r>
            <a:r>
              <a:rPr lang="zh-CN" altLang="en-US" sz="2400" dirty="0"/>
              <a:t>后，再补充。</a:t>
            </a:r>
          </a:p>
        </p:txBody>
      </p:sp>
    </p:spTree>
    <p:extLst>
      <p:ext uri="{BB962C8B-B14F-4D97-AF65-F5344CB8AC3E}">
        <p14:creationId xmlns:p14="http://schemas.microsoft.com/office/powerpoint/2010/main" val="20070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67544" y="332656"/>
            <a:ext cx="836116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第二次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作业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张三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4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</a:rPr>
              <a:t>,  </a:t>
            </a:r>
            <a:r>
              <a:rPr lang="en-US" altLang="zh-CN" sz="2400" dirty="0" err="1" smtClean="0">
                <a:solidFill>
                  <a:srgbClr val="FF3300"/>
                </a:solidFill>
                <a:latin typeface="Times New Roman" pitchFamily="18" charset="0"/>
              </a:rPr>
              <a:t>main.c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</a:rPr>
              <a:t>ch2.c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</a:rPr>
              <a:t>ch3.c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</a:rPr>
              <a:t>….</a:t>
            </a:r>
            <a:endParaRPr lang="en-US" altLang="zh-CN" sz="24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560" y="1052736"/>
            <a:ext cx="4032374" cy="501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stdio.h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stdlib.h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ch2( ); </a:t>
            </a:r>
            <a:r>
              <a:rPr lang="en-US" altLang="zh-CN" sz="2000" dirty="0">
                <a:latin typeface="Times New Roman" pitchFamily="18" charset="0"/>
              </a:rPr>
              <a:t>// </a:t>
            </a:r>
            <a:r>
              <a:rPr lang="en-US" altLang="zh-CN" sz="2000" dirty="0" smtClean="0">
                <a:latin typeface="Times New Roman" pitchFamily="18" charset="0"/>
              </a:rPr>
              <a:t>ch2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ch</a:t>
            </a:r>
            <a:r>
              <a:rPr lang="en-US" altLang="zh-CN" sz="2000" dirty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( ); // ch3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main( 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{    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ch2(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//ch3(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system(“pause”);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return 0;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 }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796334" y="836712"/>
            <a:ext cx="4032374" cy="6077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 ch2_1</a:t>
            </a:r>
            <a:r>
              <a:rPr lang="zh-CN" altLang="en-US" sz="1800" dirty="0" smtClean="0">
                <a:latin typeface="Times New Roman" pitchFamily="18" charset="0"/>
              </a:rPr>
              <a:t>，题目要求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ch2_1(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 </a:t>
            </a:r>
            <a:r>
              <a:rPr lang="en-US" altLang="zh-CN" sz="1800" dirty="0" smtClean="0">
                <a:latin typeface="Times New Roman" pitchFamily="18" charset="0"/>
              </a:rPr>
              <a:t>ch2_2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zh-CN" altLang="en-US" sz="1800" dirty="0">
                <a:latin typeface="Times New Roman" pitchFamily="18" charset="0"/>
              </a:rPr>
              <a:t>题目要求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void </a:t>
            </a:r>
            <a:r>
              <a:rPr lang="en-US" altLang="zh-CN" sz="1800" dirty="0" smtClean="0">
                <a:latin typeface="Times New Roman" pitchFamily="18" charset="0"/>
              </a:rPr>
              <a:t>ch2_2( </a:t>
            </a:r>
            <a:r>
              <a:rPr lang="en-US" altLang="zh-CN" sz="18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// ch2</a:t>
            </a:r>
            <a:r>
              <a:rPr lang="zh-CN" altLang="en-US" sz="1800" dirty="0" smtClean="0">
                <a:latin typeface="Times New Roman" pitchFamily="18" charset="0"/>
              </a:rPr>
              <a:t>作业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ch2( </a:t>
            </a:r>
            <a:r>
              <a:rPr lang="en-US" altLang="zh-CN" sz="1800" dirty="0" smtClean="0">
                <a:latin typeface="Times New Roman" pitchFamily="18" charset="0"/>
              </a:rPr>
              <a:t>)  {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(“ch2_1\n”);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ch2_1(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(“ch2_2( </a:t>
            </a:r>
            <a:r>
              <a:rPr lang="en-US" altLang="zh-CN" sz="1800" dirty="0">
                <a:latin typeface="Times New Roman" pitchFamily="18" charset="0"/>
              </a:rPr>
              <a:t>)\n</a:t>
            </a:r>
            <a:r>
              <a:rPr lang="en-US" altLang="zh-CN" sz="1800" dirty="0" smtClean="0">
                <a:latin typeface="Times New Roman" pitchFamily="18" charset="0"/>
              </a:rPr>
              <a:t>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ch2_2( 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89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</a:t>
            </a:r>
            <a:r>
              <a:rPr lang="zh-CN" altLang="en-US" sz="2800" dirty="0" smtClean="0"/>
              <a:t>语言第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次上机练习</a:t>
            </a:r>
            <a:r>
              <a:rPr lang="zh-CN" altLang="en-US" sz="2800" dirty="0"/>
              <a:t>答案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1055" y="1063277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ch3,p71,4</a:t>
            </a:r>
            <a:r>
              <a:rPr lang="en-US" altLang="zh-CN" sz="2000" dirty="0"/>
              <a:t>.</a:t>
            </a:r>
            <a:r>
              <a:rPr lang="zh-CN" altLang="en-US" sz="2000" dirty="0"/>
              <a:t>编程从键盘输入一个</a:t>
            </a:r>
            <a:r>
              <a:rPr lang="en-US" altLang="zh-CN" sz="2000" dirty="0"/>
              <a:t>3</a:t>
            </a:r>
            <a:r>
              <a:rPr lang="zh-CN" altLang="en-US" sz="2000" dirty="0"/>
              <a:t>位数，将它们逆序输出</a:t>
            </a:r>
            <a:r>
              <a:rPr lang="zh-CN" altLang="en-US" sz="2000" dirty="0" smtClean="0"/>
              <a:t>。例如</a:t>
            </a:r>
            <a:r>
              <a:rPr lang="zh-CN" altLang="en-US" sz="2000" dirty="0"/>
              <a:t>输入</a:t>
            </a:r>
            <a:r>
              <a:rPr lang="en-US" altLang="zh-CN" sz="2000" dirty="0"/>
              <a:t>123</a:t>
            </a:r>
            <a:r>
              <a:rPr lang="zh-CN" altLang="en-US" sz="2000" dirty="0"/>
              <a:t>，则输出</a:t>
            </a:r>
            <a:r>
              <a:rPr lang="en-US" altLang="zh-CN" sz="2000" dirty="0"/>
              <a:t>321</a:t>
            </a:r>
            <a:r>
              <a:rPr lang="zh-CN" altLang="en-US" sz="2000" dirty="0"/>
              <a:t>。通过后续章节的学习，将能解决任意多位数字的逆序输出</a:t>
            </a:r>
            <a:r>
              <a:rPr lang="zh-CN" altLang="en-US" sz="2000" dirty="0" smtClean="0"/>
              <a:t>。第一</a:t>
            </a:r>
            <a:r>
              <a:rPr lang="zh-CN" altLang="en-US" sz="2000" dirty="0"/>
              <a:t>种解法，同</a:t>
            </a:r>
            <a:r>
              <a:rPr lang="en-US" altLang="zh-CN" sz="2000" dirty="0"/>
              <a:t>ch2,</a:t>
            </a:r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题</a:t>
            </a:r>
            <a:r>
              <a:rPr lang="en-US" altLang="zh-CN" sz="2000" dirty="0"/>
              <a:t>. </a:t>
            </a:r>
            <a:r>
              <a:rPr lang="zh-CN" altLang="en-US" sz="2000" dirty="0"/>
              <a:t>由数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(</a:t>
            </a:r>
            <a:r>
              <a:rPr lang="zh-CN" altLang="en-US" sz="2000" dirty="0"/>
              <a:t>用</a:t>
            </a:r>
            <a:r>
              <a:rPr lang="en-US" altLang="zh-CN" sz="2000" dirty="0"/>
              <a:t>m</a:t>
            </a:r>
            <a:r>
              <a:rPr lang="zh-CN" altLang="en-US" sz="2000" dirty="0"/>
              <a:t>表示</a:t>
            </a:r>
            <a:r>
              <a:rPr lang="en-US" altLang="zh-CN" sz="2000" dirty="0"/>
              <a:t>)</a:t>
            </a:r>
            <a:r>
              <a:rPr lang="zh-CN" altLang="en-US" sz="2000" dirty="0"/>
              <a:t>，求</a:t>
            </a:r>
            <a:r>
              <a:rPr lang="en-US" altLang="zh-CN" sz="2000" dirty="0"/>
              <a:t>a=m/100,b=m/10%10,c=m%10</a:t>
            </a:r>
            <a:r>
              <a:rPr lang="zh-CN" altLang="en-US" sz="2000" dirty="0"/>
              <a:t>，则输出</a:t>
            </a:r>
            <a:r>
              <a:rPr lang="en-US" altLang="zh-CN" sz="2000" dirty="0" err="1"/>
              <a:t>cba</a:t>
            </a:r>
            <a:r>
              <a:rPr lang="en-US" altLang="zh-CN" sz="2000" dirty="0"/>
              <a:t> = c*100+b*10+a;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zh-CN" altLang="en-US" sz="2000" dirty="0"/>
              <a:t>第二种解法，在学习循环语句后，循环求取个位数（</a:t>
            </a:r>
            <a:r>
              <a:rPr lang="en-US" altLang="zh-CN" sz="2000" dirty="0"/>
              <a:t>m%10,m=m/10</a:t>
            </a:r>
            <a:r>
              <a:rPr lang="zh-CN" altLang="en-US" sz="2000" dirty="0"/>
              <a:t>），实现任意多位数字的逆序输出。</a:t>
            </a:r>
          </a:p>
          <a:p>
            <a:pPr marL="0" indent="0">
              <a:buNone/>
            </a:pPr>
            <a:r>
              <a:rPr lang="zh-CN" altLang="en-US" sz="2000" dirty="0"/>
              <a:t> 第三种解法，函数的递归调用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// </a:t>
            </a:r>
            <a:r>
              <a:rPr lang="zh-CN" altLang="en-US" sz="2000" dirty="0"/>
              <a:t>递归调用，实现</a:t>
            </a:r>
            <a:r>
              <a:rPr lang="en-US" altLang="zh-CN" sz="2000" dirty="0"/>
              <a:t>m</a:t>
            </a:r>
            <a:r>
              <a:rPr lang="zh-CN" altLang="en-US" sz="2000" dirty="0"/>
              <a:t>的逆序输出 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void ch3_4_3_3(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m)</a:t>
            </a:r>
          </a:p>
          <a:p>
            <a:pPr marL="0" indent="0">
              <a:buNone/>
            </a:pPr>
            <a:r>
              <a:rPr lang="en-US" altLang="zh-CN" sz="2000" dirty="0"/>
              <a:t> {    </a:t>
            </a:r>
          </a:p>
          <a:p>
            <a:pPr marL="0" indent="0">
              <a:buNone/>
            </a:pPr>
            <a:r>
              <a:rPr lang="en-US" altLang="zh-CN" sz="2000" dirty="0"/>
              <a:t>    if (m&lt;0) { </a:t>
            </a:r>
            <a:r>
              <a:rPr lang="en-US" altLang="zh-CN" sz="2000" dirty="0" err="1"/>
              <a:t>putchar</a:t>
            </a:r>
            <a:r>
              <a:rPr lang="en-US" altLang="zh-CN" sz="2000" dirty="0"/>
              <a:t>('-'); m=-m; } // </a:t>
            </a:r>
            <a:r>
              <a:rPr lang="zh-CN" altLang="en-US" sz="2000" dirty="0"/>
              <a:t>处理负数 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putchar</a:t>
            </a:r>
            <a:r>
              <a:rPr lang="en-US" altLang="zh-CN" sz="2000" dirty="0"/>
              <a:t>(m%10+'0'); // </a:t>
            </a:r>
            <a:r>
              <a:rPr lang="zh-CN" altLang="en-US" sz="2000" dirty="0"/>
              <a:t>字符数字的</a:t>
            </a:r>
            <a:r>
              <a:rPr lang="en-US" altLang="zh-CN" sz="2000" dirty="0" err="1"/>
              <a:t>ascii</a:t>
            </a:r>
            <a:r>
              <a:rPr lang="zh-CN" altLang="en-US" sz="2000" dirty="0"/>
              <a:t>码</a:t>
            </a:r>
            <a:r>
              <a:rPr lang="en-US" altLang="zh-CN" sz="2000" dirty="0"/>
              <a:t>(</a:t>
            </a:r>
            <a:r>
              <a:rPr lang="zh-CN" altLang="en-US" sz="2000" dirty="0"/>
              <a:t>整数</a:t>
            </a:r>
            <a:r>
              <a:rPr lang="en-US" altLang="zh-CN" sz="2000" dirty="0"/>
              <a:t>) = </a:t>
            </a:r>
            <a:r>
              <a:rPr lang="zh-CN" altLang="en-US" sz="2000" dirty="0"/>
              <a:t>数字 </a:t>
            </a:r>
            <a:r>
              <a:rPr lang="en-US" altLang="zh-CN" sz="2000" dirty="0"/>
              <a:t>+ '0' </a:t>
            </a:r>
            <a:r>
              <a:rPr lang="zh-CN" altLang="en-US" sz="2000" dirty="0"/>
              <a:t>，如 </a:t>
            </a:r>
            <a:r>
              <a:rPr lang="en-US" altLang="zh-CN" sz="2000" dirty="0"/>
              <a:t>'1'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ascii</a:t>
            </a:r>
            <a:r>
              <a:rPr lang="en-US" altLang="zh-CN" sz="2000" dirty="0"/>
              <a:t> = 1 + '0' = 49</a:t>
            </a:r>
          </a:p>
          <a:p>
            <a:pPr marL="0" indent="0">
              <a:buNone/>
            </a:pPr>
            <a:r>
              <a:rPr lang="en-US" altLang="zh-CN" sz="2000" dirty="0"/>
              <a:t>    if (m &gt;= 0 &amp;&amp; m &lt;=9) return; // </a:t>
            </a:r>
            <a:r>
              <a:rPr lang="zh-CN" altLang="en-US" sz="2000" dirty="0"/>
              <a:t>如果是一位数了，终止递归 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else ch3_4_3_3(m/10);   </a:t>
            </a:r>
          </a:p>
          <a:p>
            <a:pPr marL="0" indent="0">
              <a:buNone/>
            </a:pPr>
            <a:r>
              <a:rPr lang="en-US" altLang="zh-CN" sz="2000" dirty="0"/>
              <a:t> }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2953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/>
              <a:t>10.1</a:t>
            </a:r>
            <a:r>
              <a:rPr lang="zh-CN" altLang="en-US" dirty="0"/>
              <a:t>上机训练一</a:t>
            </a:r>
            <a:r>
              <a:rPr lang="en-US" altLang="zh-CN" dirty="0"/>
              <a:t>(DOS</a:t>
            </a:r>
            <a:r>
              <a:rPr lang="zh-CN" altLang="en-US" dirty="0"/>
              <a:t>操作系统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10.2</a:t>
            </a:r>
            <a:r>
              <a:rPr lang="zh-CN" altLang="en-US" dirty="0"/>
              <a:t>上机训练二</a:t>
            </a:r>
            <a:r>
              <a:rPr lang="en-US" altLang="zh-CN" dirty="0"/>
              <a:t>(Windows XP</a:t>
            </a:r>
            <a:r>
              <a:rPr lang="zh-CN" altLang="en-US" dirty="0"/>
              <a:t>的基本操作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10.3</a:t>
            </a:r>
            <a:r>
              <a:rPr lang="zh-CN" altLang="en-US" dirty="0"/>
              <a:t>上机训练三</a:t>
            </a:r>
            <a:r>
              <a:rPr lang="en-US" altLang="zh-CN" dirty="0"/>
              <a:t>(Word</a:t>
            </a:r>
            <a:r>
              <a:rPr lang="zh-CN" altLang="en-US" dirty="0"/>
              <a:t>文档的编辑与格式化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10.4</a:t>
            </a:r>
            <a:r>
              <a:rPr lang="zh-CN" altLang="en-US" dirty="0"/>
              <a:t>上机训练四</a:t>
            </a:r>
            <a:r>
              <a:rPr lang="en-US" altLang="zh-CN" dirty="0"/>
              <a:t>(Word</a:t>
            </a:r>
            <a:r>
              <a:rPr lang="zh-CN" altLang="en-US" dirty="0"/>
              <a:t>文档中表格的制作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10.5</a:t>
            </a:r>
            <a:r>
              <a:rPr lang="zh-CN" altLang="en-US" dirty="0"/>
              <a:t>上机训练五</a:t>
            </a:r>
            <a:r>
              <a:rPr lang="en-US" altLang="zh-CN" dirty="0"/>
              <a:t>(Word</a:t>
            </a:r>
            <a:r>
              <a:rPr lang="zh-CN" altLang="en-US" dirty="0"/>
              <a:t>图文混排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1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10.1</a:t>
            </a:r>
            <a:r>
              <a:rPr lang="zh-CN" altLang="en-US" sz="3600" dirty="0" smtClean="0"/>
              <a:t>上机训练一（</a:t>
            </a:r>
            <a:r>
              <a:rPr lang="en-US" altLang="zh-CN" sz="3600" dirty="0" smtClean="0"/>
              <a:t>DOS</a:t>
            </a:r>
            <a:r>
              <a:rPr lang="zh-CN" altLang="en-US" sz="3600" dirty="0" smtClean="0"/>
              <a:t>操作系统）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96944" cy="580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进入</a:t>
            </a:r>
            <a:r>
              <a:rPr lang="en-US" altLang="zh-CN" sz="2400" dirty="0"/>
              <a:t>dos</a:t>
            </a:r>
            <a:r>
              <a:rPr lang="zh-CN" altLang="en-US" sz="2400" dirty="0" smtClean="0"/>
              <a:t>系统：运行</a:t>
            </a:r>
            <a:r>
              <a:rPr lang="en-US" altLang="zh-CN" sz="2400" dirty="0" err="1" smtClean="0"/>
              <a:t>cmd</a:t>
            </a:r>
            <a:r>
              <a:rPr lang="zh-CN" altLang="en-US" sz="2400" dirty="0" smtClean="0"/>
              <a:t>或附件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命令提示符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进入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盘：</a:t>
            </a:r>
            <a:r>
              <a:rPr lang="en-US" altLang="zh-CN" sz="2400" dirty="0"/>
              <a:t>d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zh-CN" altLang="en-US" sz="2400" dirty="0" smtClean="0"/>
              <a:t>列出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盘</a:t>
            </a:r>
            <a:r>
              <a:rPr lang="zh-CN" altLang="en-US" sz="2400" dirty="0"/>
              <a:t>目录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：</a:t>
            </a:r>
            <a:r>
              <a:rPr lang="en-US" altLang="zh-CN" sz="2400" dirty="0" err="1" smtClean="0"/>
              <a:t>dir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分页列出目录</a:t>
            </a:r>
            <a:r>
              <a:rPr lang="zh-CN" altLang="en-US" sz="2400" dirty="0" smtClean="0"/>
              <a:t>文件：</a:t>
            </a: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 /p</a:t>
            </a:r>
          </a:p>
          <a:p>
            <a:pPr marL="0" indent="0">
              <a:buNone/>
            </a:pPr>
            <a:r>
              <a:rPr lang="zh-CN" altLang="en-US" sz="2400" dirty="0" smtClean="0"/>
              <a:t>进入</a:t>
            </a:r>
            <a:r>
              <a:rPr lang="en-US" altLang="zh-CN" sz="2400" dirty="0"/>
              <a:t>d</a:t>
            </a:r>
            <a:r>
              <a:rPr lang="zh-CN" altLang="en-US" sz="2400" dirty="0" smtClean="0"/>
              <a:t>盘根目录</a:t>
            </a:r>
            <a:r>
              <a:rPr lang="en-US" altLang="zh-CN" sz="2400" dirty="0" smtClean="0"/>
              <a:t>:  cd \</a:t>
            </a:r>
          </a:p>
          <a:p>
            <a:pPr marL="0" indent="0">
              <a:buNone/>
            </a:pPr>
            <a:r>
              <a:rPr lang="zh-CN" altLang="en-US" sz="2400" dirty="0" smtClean="0"/>
              <a:t>进入父级目录：</a:t>
            </a:r>
            <a:r>
              <a:rPr lang="en-US" altLang="zh-CN" sz="2400" dirty="0" smtClean="0"/>
              <a:t>cd ..</a:t>
            </a:r>
          </a:p>
          <a:p>
            <a:pPr marL="0" indent="0">
              <a:buNone/>
            </a:pPr>
            <a:r>
              <a:rPr lang="zh-CN" altLang="en-US" sz="2400" dirty="0" smtClean="0"/>
              <a:t>建立目录：</a:t>
            </a:r>
            <a:r>
              <a:rPr lang="en-US" altLang="zh-CN" sz="2400" dirty="0" smtClean="0"/>
              <a:t>md </a:t>
            </a:r>
            <a:r>
              <a:rPr lang="en-US" altLang="zh-CN" sz="2400" dirty="0" err="1" smtClean="0"/>
              <a:t>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进入目录：</a:t>
            </a:r>
            <a:r>
              <a:rPr lang="en-US" altLang="zh-CN" sz="2400" dirty="0"/>
              <a:t>cd </a:t>
            </a:r>
            <a:r>
              <a:rPr lang="en-US" altLang="zh-CN" sz="2400" dirty="0" err="1" smtClean="0"/>
              <a:t>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建立目录：</a:t>
            </a:r>
            <a:r>
              <a:rPr lang="en-US" altLang="zh-CN" sz="2400" dirty="0" smtClean="0"/>
              <a:t>md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用记事本建立文件：</a:t>
            </a:r>
            <a:r>
              <a:rPr lang="en-US" altLang="zh-CN" sz="2400" dirty="0" smtClean="0"/>
              <a:t>tc.txt</a:t>
            </a:r>
          </a:p>
          <a:p>
            <a:pPr marL="0" indent="0">
              <a:buNone/>
            </a:pPr>
            <a:r>
              <a:rPr lang="zh-CN" altLang="en-US" sz="2400" dirty="0" smtClean="0"/>
              <a:t>复制文件：</a:t>
            </a:r>
            <a:r>
              <a:rPr lang="en-US" altLang="zh-CN" sz="2400" dirty="0" smtClean="0"/>
              <a:t>copy *.* 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显示文本文件</a:t>
            </a:r>
            <a:r>
              <a:rPr lang="en-US" altLang="zh-CN" sz="2400" dirty="0" smtClean="0"/>
              <a:t>:  type tc.txt </a:t>
            </a:r>
          </a:p>
          <a:p>
            <a:pPr marL="0" indent="0">
              <a:buNone/>
            </a:pPr>
            <a:r>
              <a:rPr lang="zh-CN" altLang="en-US" sz="2400" dirty="0" smtClean="0"/>
              <a:t>文件改名：</a:t>
            </a:r>
            <a:r>
              <a:rPr lang="en-US" altLang="zh-CN" sz="2400" dirty="0" err="1" smtClean="0"/>
              <a:t>ren</a:t>
            </a:r>
            <a:r>
              <a:rPr lang="en-US" altLang="zh-CN" sz="2400" dirty="0" smtClean="0"/>
              <a:t> tc.txt zm1.txt</a:t>
            </a:r>
          </a:p>
        </p:txBody>
      </p:sp>
    </p:spTree>
    <p:extLst>
      <p:ext uri="{BB962C8B-B14F-4D97-AF65-F5344CB8AC3E}">
        <p14:creationId xmlns:p14="http://schemas.microsoft.com/office/powerpoint/2010/main" val="1067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10.1</a:t>
            </a:r>
            <a:r>
              <a:rPr lang="zh-CN" altLang="en-US" sz="3600" dirty="0" smtClean="0"/>
              <a:t>上机训练一（</a:t>
            </a:r>
            <a:r>
              <a:rPr lang="en-US" altLang="zh-CN" sz="3600" dirty="0" smtClean="0"/>
              <a:t>DOS</a:t>
            </a:r>
            <a:r>
              <a:rPr lang="zh-CN" altLang="en-US" sz="3600" dirty="0" smtClean="0"/>
              <a:t>操作系统）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7992888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用记事本建立批处理文件</a:t>
            </a:r>
            <a:r>
              <a:rPr lang="en-US" altLang="zh-CN" sz="2400" dirty="0" smtClean="0"/>
              <a:t>: list.bat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列出日期和时间</a:t>
            </a:r>
          </a:p>
          <a:p>
            <a:pPr marL="0" indent="0">
              <a:buNone/>
            </a:pPr>
            <a:r>
              <a:rPr lang="en-US" altLang="zh-CN" sz="2400" dirty="0"/>
              <a:t>echo %date% %time%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分页列出磁盘文件目录  </a:t>
            </a:r>
          </a:p>
          <a:p>
            <a:pPr marL="0" indent="0">
              <a:buNone/>
            </a:pPr>
            <a:r>
              <a:rPr lang="en-US" altLang="zh-CN" sz="2400" dirty="0" err="1"/>
              <a:t>dir</a:t>
            </a:r>
            <a:r>
              <a:rPr lang="en-US" altLang="zh-CN" sz="2400" dirty="0"/>
              <a:t> /p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进入</a:t>
            </a:r>
            <a:r>
              <a:rPr lang="zh-CN" altLang="en-US" sz="2400" dirty="0" smtClean="0"/>
              <a:t>目录</a:t>
            </a:r>
            <a:r>
              <a:rPr lang="en-US" altLang="zh-CN" sz="2400" dirty="0" err="1" smtClean="0"/>
              <a:t>zm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cd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 /p</a:t>
            </a:r>
          </a:p>
          <a:p>
            <a:pPr marL="0" indent="0">
              <a:buNone/>
            </a:pPr>
            <a:r>
              <a:rPr lang="en-US" altLang="zh-CN" sz="2400" dirty="0" smtClean="0"/>
              <a:t>::</a:t>
            </a:r>
            <a:r>
              <a:rPr lang="zh-CN" altLang="en-US" sz="2400" dirty="0" smtClean="0"/>
              <a:t>进入父级目录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cd 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3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 smtClean="0"/>
              <a:t>10.6</a:t>
            </a:r>
            <a:r>
              <a:rPr lang="zh-CN" altLang="en-US" dirty="0"/>
              <a:t>上机训练六</a:t>
            </a:r>
            <a:r>
              <a:rPr lang="en-US" altLang="zh-CN" dirty="0"/>
              <a:t>(Excel</a:t>
            </a:r>
            <a:r>
              <a:rPr lang="zh-CN" altLang="en-US" dirty="0"/>
              <a:t>工作簿操作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10.7</a:t>
            </a:r>
            <a:r>
              <a:rPr lang="zh-CN" altLang="en-US" dirty="0"/>
              <a:t>上机训练七</a:t>
            </a:r>
            <a:r>
              <a:rPr lang="en-US" altLang="zh-CN" dirty="0"/>
              <a:t>(Excel</a:t>
            </a:r>
            <a:r>
              <a:rPr lang="zh-CN" altLang="en-US" dirty="0"/>
              <a:t>数据处理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10.10</a:t>
            </a:r>
            <a:r>
              <a:rPr lang="zh-CN" altLang="en-US" dirty="0"/>
              <a:t>上机训练十</a:t>
            </a:r>
            <a:r>
              <a:rPr lang="en-US" altLang="zh-CN" dirty="0"/>
              <a:t>(PowerPoint</a:t>
            </a:r>
            <a:r>
              <a:rPr lang="zh-CN" altLang="en-US" dirty="0"/>
              <a:t>演示文稿的制作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10.11</a:t>
            </a:r>
            <a:r>
              <a:rPr lang="zh-CN" altLang="en-US" dirty="0"/>
              <a:t>上机训练十一</a:t>
            </a:r>
            <a:r>
              <a:rPr lang="en-US" altLang="zh-CN" dirty="0"/>
              <a:t>(PowerPoint</a:t>
            </a:r>
            <a:r>
              <a:rPr lang="zh-CN" altLang="en-US" dirty="0"/>
              <a:t>综合训练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6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饼</a:t>
            </a:r>
            <a:r>
              <a:rPr lang="zh-CN" altLang="en-US" sz="3600" dirty="0" smtClean="0"/>
              <a:t>图，单元格式是货币或数值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04" y="1509117"/>
            <a:ext cx="33147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1484784"/>
            <a:ext cx="3098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货币单元格中的人民币符号如果是插入特殊字符的输入，则单元格式是文字，做不出饼图。</a:t>
            </a:r>
            <a:endParaRPr lang="zh-CN" alt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80" y="3698825"/>
            <a:ext cx="4249905" cy="291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14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0" y="1325091"/>
            <a:ext cx="48387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饼</a:t>
            </a:r>
            <a:r>
              <a:rPr lang="zh-CN" altLang="en-US" sz="3600" dirty="0" smtClean="0"/>
              <a:t>图，单元格式是货币或数值</a:t>
            </a:r>
            <a:endParaRPr lang="zh-CN" alt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17032"/>
            <a:ext cx="5395075" cy="267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10358"/>
            <a:ext cx="32670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1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391703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熟悉</a:t>
            </a:r>
            <a:r>
              <a:rPr lang="en-US" altLang="zh-CN" dirty="0"/>
              <a:t>Bloodshed </a:t>
            </a:r>
            <a:r>
              <a:rPr lang="en-US" altLang="zh-CN" dirty="0" err="1"/>
              <a:t>Dev</a:t>
            </a:r>
            <a:r>
              <a:rPr lang="en-US" altLang="zh-CN" dirty="0"/>
              <a:t>-C++</a:t>
            </a:r>
            <a:r>
              <a:rPr lang="zh-CN" altLang="en-US" dirty="0"/>
              <a:t>集成开发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新建项目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工程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Console Application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，项目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lvl="1"/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主函数，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main.c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;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工程文件：项目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lvl="1"/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一个项目中可以含多个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源文件，只含一个主函数</a:t>
            </a:r>
            <a:endParaRPr kumimoji="1" lang="en-US" altLang="zh-CN" sz="24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lvl="1"/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演示函数说明与定义，调用时要知道函数名、参数及返回类型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zh-CN" altLang="en-US" dirty="0" smtClean="0"/>
              <a:t>每次上机，建立一个自己的文件夹，将上述文件存入该文件夹，统一管理。</a:t>
            </a:r>
            <a:endParaRPr lang="en-US" altLang="zh-CN" dirty="0" smtClean="0"/>
          </a:p>
          <a:p>
            <a:r>
              <a:rPr kumimoji="1" lang="zh-CN" altLang="en-US" dirty="0">
                <a:solidFill>
                  <a:srgbClr val="000000"/>
                </a:solidFill>
                <a:ea typeface="楷体_GB2312" pitchFamily="49" charset="-122"/>
              </a:rPr>
              <a:t>多个函数、多个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dirty="0">
                <a:solidFill>
                  <a:srgbClr val="000000"/>
                </a:solidFill>
                <a:ea typeface="楷体_GB2312" pitchFamily="49" charset="-122"/>
              </a:rPr>
              <a:t>文件的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组成，每次上机</a:t>
            </a:r>
            <a:r>
              <a:rPr kumimoji="1"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个</a:t>
            </a:r>
            <a:r>
              <a:rPr kumimoji="1"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2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16:24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33134"/>
            <a:ext cx="7499176" cy="50891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075" y="742052"/>
            <a:ext cx="8073550" cy="304698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 smtClean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 \n</a:t>
            </a:r>
            <a:r>
              <a:rPr lang="zh-CN" altLang="en-US" sz="2000" dirty="0" smtClean="0"/>
              <a:t>”回车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到第一个字符位置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，换行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3812361"/>
            <a:ext cx="8964488" cy="25545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调用输入输出函数，需要头文件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/>
              <a:t>system</a:t>
            </a:r>
            <a:r>
              <a:rPr lang="zh-CN" altLang="en-US" sz="2000" dirty="0"/>
              <a:t>函数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程序中只能有一个主函数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注意函数的返回类型与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保持一致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argc,char</a:t>
            </a:r>
            <a:r>
              <a:rPr lang="en-US" altLang="zh-CN" sz="2000" dirty="0" smtClean="0"/>
              <a:t>* 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 </a:t>
            </a:r>
            <a:r>
              <a:rPr lang="en-US" altLang="zh-CN" sz="2000" dirty="0"/>
              <a:t>{ …   return 0</a:t>
            </a:r>
            <a:r>
              <a:rPr lang="en-US" altLang="zh-CN" sz="20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书上无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的主函数，相当于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</a:t>
            </a: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/>
              <a:t>void main( ) { </a:t>
            </a:r>
            <a:r>
              <a:rPr lang="zh-CN" altLang="en-US" sz="2000" dirty="0" smtClean="0"/>
              <a:t>无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语句，或：</a:t>
            </a:r>
            <a:r>
              <a:rPr lang="en-US" altLang="zh-CN" sz="2000" dirty="0" smtClean="0"/>
              <a:t>return;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 //</a:t>
            </a:r>
            <a:r>
              <a:rPr lang="zh-CN" altLang="en-US" sz="2000" dirty="0" smtClean="0"/>
              <a:t>主函数最好有返回类型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，有些编译系统是强制要求的。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5973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2080</Words>
  <Application>Microsoft Office PowerPoint</Application>
  <PresentationFormat>全屏显示(4:3)</PresentationFormat>
  <Paragraphs>204</Paragraphs>
  <Slides>19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计算机导论与C语言程序设计 上机实践（12次）</vt:lpstr>
      <vt:lpstr>第1次上机练习</vt:lpstr>
      <vt:lpstr>10.1上机训练一（DOS操作系统）</vt:lpstr>
      <vt:lpstr>10.1上机训练一（DOS操作系统）</vt:lpstr>
      <vt:lpstr>第2次上机练习</vt:lpstr>
      <vt:lpstr>饼图，单元格式是货币或数值</vt:lpstr>
      <vt:lpstr>饼图，单元格式是货币或数值</vt:lpstr>
      <vt:lpstr>C语言第1次上机练习</vt:lpstr>
      <vt:lpstr>Bloodshed Dev-C++集成开发环境</vt:lpstr>
      <vt:lpstr>scanf()和printf()的用法，“原样输入，原样输出”</vt:lpstr>
      <vt:lpstr>PowerPoint 演示文稿</vt:lpstr>
      <vt:lpstr>C语言第1次上机练习ch2(1~5题)</vt:lpstr>
      <vt:lpstr>C语言第1次上机练习答案（1）</vt:lpstr>
      <vt:lpstr>C语言第1次上机练习答案（2）</vt:lpstr>
      <vt:lpstr>C语言第1次上机答案（3）</vt:lpstr>
      <vt:lpstr>C语言第1次上机答案（4）</vt:lpstr>
      <vt:lpstr>C语言第2次上机练习</vt:lpstr>
      <vt:lpstr>PowerPoint 演示文稿</vt:lpstr>
      <vt:lpstr>C语言第2次上机练习答案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计算机导论与C语言程序设计 上机实践</dc:title>
  <dc:creator>JiangTaoDuan</dc:creator>
  <cp:lastModifiedBy>Administrator</cp:lastModifiedBy>
  <cp:revision>65</cp:revision>
  <dcterms:created xsi:type="dcterms:W3CDTF">2016-09-28T13:02:27Z</dcterms:created>
  <dcterms:modified xsi:type="dcterms:W3CDTF">2016-10-26T09:03:09Z</dcterms:modified>
</cp:coreProperties>
</file>