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 id="296" r:id="rId39"/>
    <p:sldId id="300" r:id="rId40"/>
    <p:sldId id="297" r:id="rId41"/>
    <p:sldId id="298" r:id="rId42"/>
    <p:sldId id="299" r:id="rId43"/>
    <p:sldId id="301" r:id="rId44"/>
    <p:sldId id="302" r:id="rId45"/>
    <p:sldId id="303" r:id="rId46"/>
    <p:sldId id="310" r:id="rId47"/>
    <p:sldId id="304" r:id="rId48"/>
    <p:sldId id="307" r:id="rId49"/>
    <p:sldId id="308" r:id="rId50"/>
    <p:sldId id="305" r:id="rId51"/>
    <p:sldId id="306" r:id="rId52"/>
    <p:sldId id="309" r:id="rId53"/>
    <p:sldId id="317" r:id="rId54"/>
    <p:sldId id="311" r:id="rId55"/>
    <p:sldId id="312" r:id="rId56"/>
    <p:sldId id="313" r:id="rId57"/>
    <p:sldId id="314" r:id="rId58"/>
    <p:sldId id="316" r:id="rId59"/>
    <p:sldId id="315"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8" autoAdjust="0"/>
  </p:normalViewPr>
  <p:slideViewPr>
    <p:cSldViewPr>
      <p:cViewPr>
        <p:scale>
          <a:sx n="75" d="100"/>
          <a:sy n="75" d="100"/>
        </p:scale>
        <p:origin x="-1236" y="5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610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48</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348A32-B91E-4253-AC1F-46A66E56F24F}" type="datetime1">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CB7F07-605A-4AA2-A018-4B180004D5FE}" type="datetime1">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BEBDF-84F3-4FBE-B596-E7E8C5A41FED}" type="datetime1">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41A83-A149-478F-850B-B7C8818F0ABF}" type="datetime1">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CF698-26B7-44F4-B1EE-8D1919471F22}" type="datetime1">
              <a:rPr lang="zh-CN" altLang="en-US" smtClean="0"/>
              <a:t>2016/12/6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BC8D01-BFD8-4FAA-B3CA-24A318933179}" type="datetime1">
              <a:rPr lang="zh-CN" altLang="en-US" smtClean="0"/>
              <a:t>2016/12/6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B506FE-A59A-443F-B40F-8BE75AAB7D13}" type="datetime1">
              <a:rPr lang="zh-CN" altLang="en-US" smtClean="0"/>
              <a:t>2016/12/6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6DD1F-15DE-489A-8A3F-B79EFBDFA1B5}" type="datetime1">
              <a:rPr lang="zh-CN" altLang="en-US" smtClean="0"/>
              <a:t>2016/12/6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28B34-E822-4233-97EE-25FDD7B1AF50}" type="datetime1">
              <a:rPr lang="zh-CN" altLang="en-US" smtClean="0"/>
              <a:t>2016/12/6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8535C3-1DB5-4E27-8946-4662D777A5D9}" type="datetime1">
              <a:rPr lang="zh-CN" altLang="en-US" smtClean="0"/>
              <a:t>2016/12/6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057094-E785-4C54-B02F-62607ACA57E7}" type="datetime1">
              <a:rPr lang="zh-CN" altLang="en-US" smtClean="0"/>
              <a:t>2016/12/6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C913-9D4B-48F4-B2E3-9B763D396CEE}" type="datetime1">
              <a:rPr lang="zh-CN" altLang="en-US" smtClean="0"/>
              <a:t>2016/12/6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a:t>练习</a:t>
            </a:r>
            <a:r>
              <a:rPr lang="en-US" altLang="zh-CN" dirty="0" smtClean="0"/>
              <a:t>ch2</a:t>
            </a:r>
            <a:r>
              <a:rPr lang="zh-CN" altLang="en-US" dirty="0" smtClean="0"/>
              <a:t>讲解（</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main()</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i=1,fac=1;i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5</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251520" y="548680"/>
            <a:ext cx="8723312" cy="936104"/>
          </a:xfrm>
        </p:spPr>
        <p:txBody>
          <a:bodyPr>
            <a:noAutofit/>
          </a:bodyPr>
          <a:lstStyle/>
          <a:p>
            <a:pPr>
              <a:lnSpc>
                <a:spcPct val="150000"/>
              </a:lnSpc>
            </a:pPr>
            <a:r>
              <a:rPr lang="en-US" altLang="zh-CN" sz="2000" dirty="0"/>
              <a:t>ch6,P125, 2. </a:t>
            </a:r>
            <a:r>
              <a:rPr lang="zh-CN" altLang="en-US" sz="2000" dirty="0"/>
              <a:t>从键盘输入</a:t>
            </a:r>
            <a:r>
              <a:rPr lang="en-US" altLang="zh-CN" sz="2000" dirty="0"/>
              <a:t>10</a:t>
            </a:r>
            <a:r>
              <a:rPr lang="zh-CN" altLang="en-US" sz="2000" dirty="0"/>
              <a:t>个整数，用冒泡排序法将其按递减次序排列并输出</a:t>
            </a:r>
            <a:r>
              <a:rPr lang="zh-CN" altLang="en-US" sz="2000" dirty="0" smtClean="0"/>
              <a:t>。</a:t>
            </a:r>
            <a:endParaRPr lang="en-US" altLang="zh-CN" sz="2000" dirty="0" smtClean="0"/>
          </a:p>
        </p:txBody>
      </p:sp>
      <p:sp>
        <p:nvSpPr>
          <p:cNvPr id="4" name="TextBox 3"/>
          <p:cNvSpPr txBox="1"/>
          <p:nvPr/>
        </p:nvSpPr>
        <p:spPr>
          <a:xfrm>
            <a:off x="251520" y="1484784"/>
            <a:ext cx="8568952" cy="501675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#define N 10</a:t>
            </a:r>
          </a:p>
          <a:p>
            <a:r>
              <a:rPr lang="en-US" altLang="zh-CN" sz="2000" b="1" dirty="0" err="1" smtClean="0"/>
              <a:t>int</a:t>
            </a:r>
            <a:r>
              <a:rPr lang="en-US" altLang="zh-CN" sz="2000" b="1" dirty="0" smtClean="0"/>
              <a:t> main( ) {</a:t>
            </a:r>
          </a:p>
          <a:p>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i,j,t</a:t>
            </a:r>
            <a:r>
              <a:rPr lang="en-US" altLang="zh-CN" sz="2000" b="1" dirty="0" smtClean="0"/>
              <a:t>;   </a:t>
            </a:r>
            <a:r>
              <a:rPr lang="en-US" altLang="zh-CN" sz="2000" b="1" dirty="0" err="1" smtClean="0"/>
              <a:t>int</a:t>
            </a:r>
            <a:r>
              <a:rPr lang="en-US" altLang="zh-CN" sz="2000" b="1" dirty="0" smtClean="0"/>
              <a:t> </a:t>
            </a:r>
            <a:r>
              <a:rPr lang="en-US" altLang="zh-CN" sz="2000" b="1" dirty="0"/>
              <a:t>a[N];   // </a:t>
            </a:r>
            <a:r>
              <a:rPr lang="zh-CN" altLang="en-US" sz="2000" b="1" dirty="0"/>
              <a:t>需排序的数据 </a:t>
            </a:r>
          </a:p>
          <a:p>
            <a:r>
              <a:rPr lang="zh-CN" altLang="en-US" sz="2000" b="1" dirty="0" smtClean="0">
                <a:solidFill>
                  <a:schemeClr val="tx2"/>
                </a:solidFill>
              </a:rPr>
              <a:t>    </a:t>
            </a:r>
            <a:r>
              <a:rPr lang="en-US" altLang="zh-CN" sz="2000" b="1" dirty="0" err="1" smtClean="0">
                <a:solidFill>
                  <a:schemeClr val="tx2"/>
                </a:solidFill>
              </a:rPr>
              <a:t>int</a:t>
            </a:r>
            <a:r>
              <a:rPr lang="en-US" altLang="zh-CN" sz="2000" b="1" dirty="0" smtClean="0">
                <a:solidFill>
                  <a:schemeClr val="tx2"/>
                </a:solidFill>
              </a:rPr>
              <a:t> </a:t>
            </a:r>
            <a:r>
              <a:rPr lang="en-US" altLang="zh-CN" sz="2000" b="1" dirty="0">
                <a:solidFill>
                  <a:schemeClr val="tx2"/>
                </a:solidFill>
              </a:rPr>
              <a:t>flag=0; // 0:</a:t>
            </a:r>
            <a:r>
              <a:rPr lang="zh-CN" altLang="en-US" sz="2000" b="1" dirty="0">
                <a:solidFill>
                  <a:schemeClr val="tx2"/>
                </a:solidFill>
              </a:rPr>
              <a:t>需要继续下一趟比较，</a:t>
            </a:r>
            <a:r>
              <a:rPr lang="en-US" altLang="zh-CN" sz="2000" b="1" dirty="0">
                <a:solidFill>
                  <a:schemeClr val="tx2"/>
                </a:solidFill>
              </a:rPr>
              <a:t>1</a:t>
            </a:r>
            <a:r>
              <a:rPr lang="zh-CN" altLang="en-US" sz="2000" b="1" dirty="0">
                <a:solidFill>
                  <a:schemeClr val="tx2"/>
                </a:solidFill>
              </a:rPr>
              <a:t>：不需下一趟</a:t>
            </a:r>
            <a:r>
              <a:rPr lang="zh-CN" altLang="en-US" sz="2000" b="1" dirty="0" smtClean="0">
                <a:solidFill>
                  <a:schemeClr val="tx2"/>
                </a:solidFill>
              </a:rPr>
              <a:t>比较</a:t>
            </a:r>
            <a:endParaRPr lang="zh-CN" altLang="en-US" sz="2000" b="1" dirty="0">
              <a:solidFill>
                <a:schemeClr val="tx2"/>
              </a:solidFill>
            </a:endParaRPr>
          </a:p>
          <a:p>
            <a:r>
              <a:rPr lang="zh-CN" altLang="en-US" sz="2000" b="1" dirty="0" smtClean="0"/>
              <a:t>    </a:t>
            </a:r>
            <a:r>
              <a:rPr lang="en-US" altLang="zh-CN" sz="2000" b="1" dirty="0" err="1" smtClean="0"/>
              <a:t>printf</a:t>
            </a:r>
            <a:r>
              <a:rPr lang="en-US" altLang="zh-CN" sz="2000" b="1" dirty="0"/>
              <a:t>("</a:t>
            </a:r>
            <a:r>
              <a:rPr lang="zh-CN" altLang="en-US" sz="2000" b="1" dirty="0"/>
              <a:t>请输入</a:t>
            </a:r>
            <a:r>
              <a:rPr lang="en-US" altLang="zh-CN" sz="2000" b="1" dirty="0"/>
              <a:t>10</a:t>
            </a:r>
            <a:r>
              <a:rPr lang="zh-CN" altLang="en-US" sz="2000" b="1" dirty="0"/>
              <a:t>个整数，然后递减排序输出。</a:t>
            </a:r>
            <a:r>
              <a:rPr lang="en-US" altLang="zh-CN" sz="2000" b="1" dirty="0"/>
              <a:t>\n");</a:t>
            </a:r>
          </a:p>
          <a:p>
            <a:r>
              <a:rPr lang="en-US" altLang="zh-CN" sz="2000" b="1" dirty="0" smtClean="0">
                <a:solidFill>
                  <a:srgbClr val="FF0000"/>
                </a:solidFill>
              </a:rPr>
              <a:t>    for(i=0;i&lt;</a:t>
            </a:r>
            <a:r>
              <a:rPr lang="en-US" altLang="zh-CN" sz="2000" b="1" dirty="0" err="1" smtClean="0">
                <a:solidFill>
                  <a:srgbClr val="FF0000"/>
                </a:solidFill>
              </a:rPr>
              <a:t>N;i</a:t>
            </a:r>
            <a:r>
              <a:rPr lang="en-US" altLang="zh-CN" sz="2000" b="1" dirty="0">
                <a:solidFill>
                  <a:srgbClr val="FF0000"/>
                </a:solidFill>
              </a:rPr>
              <a:t>++) </a:t>
            </a:r>
            <a:r>
              <a:rPr lang="en-US" altLang="zh-CN" sz="2000" b="1" dirty="0" smtClean="0">
                <a:solidFill>
                  <a:srgbClr val="FF0000"/>
                </a:solidFill>
              </a:rPr>
              <a:t>  </a:t>
            </a:r>
            <a:r>
              <a:rPr lang="en-US" altLang="zh-CN" sz="2000" b="1" dirty="0" err="1">
                <a:solidFill>
                  <a:srgbClr val="FF0000"/>
                </a:solidFill>
              </a:rPr>
              <a:t>scanf</a:t>
            </a:r>
            <a:r>
              <a:rPr lang="en-US" altLang="zh-CN" sz="2000" b="1" dirty="0">
                <a:solidFill>
                  <a:srgbClr val="FF0000"/>
                </a:solidFill>
              </a:rPr>
              <a:t>("%</a:t>
            </a:r>
            <a:r>
              <a:rPr lang="en-US" altLang="zh-CN" sz="2000" b="1" dirty="0" err="1">
                <a:solidFill>
                  <a:srgbClr val="FF0000"/>
                </a:solidFill>
              </a:rPr>
              <a:t>d",&amp;a</a:t>
            </a:r>
            <a:r>
              <a:rPr lang="en-US" altLang="zh-CN" sz="2000" b="1" dirty="0">
                <a:solidFill>
                  <a:srgbClr val="FF0000"/>
                </a:solidFill>
              </a:rPr>
              <a:t>[i]); </a:t>
            </a:r>
            <a:r>
              <a:rPr lang="en-US" altLang="zh-CN" sz="2000" b="1" dirty="0" smtClean="0">
                <a:solidFill>
                  <a:srgbClr val="FF0000"/>
                </a:solidFill>
              </a:rPr>
              <a:t> </a:t>
            </a:r>
            <a:endParaRPr lang="en-US" altLang="zh-CN" sz="2000" b="1" dirty="0">
              <a:solidFill>
                <a:srgbClr val="FF0000"/>
              </a:solidFill>
            </a:endParaRP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待排序数据：</a:t>
            </a:r>
            <a:r>
              <a:rPr lang="en-US" altLang="zh-CN" sz="2000" b="1" dirty="0" smtClean="0"/>
              <a:t>");  for </a:t>
            </a:r>
            <a:r>
              <a:rPr lang="en-US" altLang="zh-CN" sz="2000" b="1" dirty="0"/>
              <a:t>(i=0;i&lt;</a:t>
            </a:r>
            <a:r>
              <a:rPr lang="en-US" altLang="zh-CN" sz="2000" b="1" dirty="0" err="1"/>
              <a:t>N;i</a:t>
            </a:r>
            <a:r>
              <a:rPr lang="en-US" altLang="zh-CN" sz="2000" b="1" dirty="0"/>
              <a:t>++) </a:t>
            </a:r>
            <a:r>
              <a:rPr lang="en-US" altLang="zh-CN" sz="2000" b="1" dirty="0" smtClean="0"/>
              <a:t>{  </a:t>
            </a:r>
            <a:r>
              <a:rPr lang="en-US" altLang="zh-CN" sz="2000" b="1" dirty="0" err="1"/>
              <a:t>printf</a:t>
            </a:r>
            <a:r>
              <a:rPr lang="en-US" altLang="zh-CN" sz="2000" b="1" dirty="0"/>
              <a:t>("%4d",a[i]); </a:t>
            </a:r>
            <a:r>
              <a:rPr lang="en-US" altLang="zh-CN" sz="2000" b="1" dirty="0" smtClean="0"/>
              <a:t> }  </a:t>
            </a:r>
            <a:r>
              <a:rPr lang="en-US" altLang="zh-CN" sz="2000" b="1" dirty="0" err="1" smtClean="0"/>
              <a:t>printf</a:t>
            </a:r>
            <a:r>
              <a:rPr lang="en-US" altLang="zh-CN" sz="2000" b="1" dirty="0"/>
              <a:t>("\n");</a:t>
            </a:r>
          </a:p>
          <a:p>
            <a:r>
              <a:rPr lang="en-US" altLang="zh-CN" sz="2000" b="1" dirty="0" smtClean="0"/>
              <a:t>   </a:t>
            </a:r>
          </a:p>
          <a:p>
            <a:r>
              <a:rPr lang="en-US" altLang="zh-CN" sz="2000" b="1" dirty="0"/>
              <a:t> </a:t>
            </a:r>
            <a:r>
              <a:rPr lang="en-US" altLang="zh-CN" sz="2000" b="1" dirty="0" smtClean="0"/>
              <a:t>   for </a:t>
            </a:r>
            <a:r>
              <a:rPr lang="en-US" altLang="zh-CN" sz="2000" b="1" dirty="0"/>
              <a:t>(j=1;j&lt;=N-1;j++){   // N-1</a:t>
            </a:r>
            <a:r>
              <a:rPr lang="zh-CN" altLang="en-US" sz="2000" b="1" dirty="0"/>
              <a:t>趟排序 </a:t>
            </a:r>
          </a:p>
          <a:p>
            <a:r>
              <a:rPr lang="zh-CN" altLang="en-US" sz="2000" b="1" dirty="0" smtClean="0">
                <a:solidFill>
                  <a:schemeClr val="tx2"/>
                </a:solidFill>
              </a:rPr>
              <a:t>          </a:t>
            </a:r>
            <a:r>
              <a:rPr lang="en-US" altLang="zh-CN" sz="2000" b="1" dirty="0" smtClean="0">
                <a:solidFill>
                  <a:schemeClr val="tx2"/>
                </a:solidFill>
              </a:rPr>
              <a:t>flag </a:t>
            </a:r>
            <a:r>
              <a:rPr lang="en-US" altLang="zh-CN" sz="2000" b="1" dirty="0">
                <a:solidFill>
                  <a:schemeClr val="tx2"/>
                </a:solidFill>
              </a:rPr>
              <a:t>= 1;</a:t>
            </a:r>
          </a:p>
          <a:p>
            <a:r>
              <a:rPr lang="en-US" altLang="zh-CN" sz="2000" b="1" dirty="0" smtClean="0">
                <a:solidFill>
                  <a:srgbClr val="FF0000"/>
                </a:solidFill>
              </a:rPr>
              <a:t>          for </a:t>
            </a:r>
            <a:r>
              <a:rPr lang="en-US" altLang="zh-CN" sz="2000" b="1" dirty="0">
                <a:solidFill>
                  <a:srgbClr val="FF0000"/>
                </a:solidFill>
              </a:rPr>
              <a:t>(i=0;i&lt;</a:t>
            </a:r>
            <a:r>
              <a:rPr lang="en-US" altLang="zh-CN" sz="2000" b="1" dirty="0" err="1">
                <a:solidFill>
                  <a:srgbClr val="FF0000"/>
                </a:solidFill>
              </a:rPr>
              <a:t>N-j;i</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相邻元素两两比较 </a:t>
            </a:r>
          </a:p>
          <a:p>
            <a:r>
              <a:rPr lang="zh-CN" altLang="en-US" sz="2000" b="1" dirty="0" smtClean="0"/>
              <a:t>                </a:t>
            </a:r>
            <a:r>
              <a:rPr lang="en-US" altLang="zh-CN" sz="2000" b="1" dirty="0" smtClean="0"/>
              <a:t>if </a:t>
            </a:r>
            <a:r>
              <a:rPr lang="en-US" altLang="zh-CN" sz="2000" b="1" dirty="0"/>
              <a:t>(a[i]&lt;a[i+1</a:t>
            </a:r>
            <a:r>
              <a:rPr lang="en-US" altLang="zh-CN" sz="2000" b="1" dirty="0" smtClean="0"/>
              <a:t>]) {   t=a[i];  a[i</a:t>
            </a:r>
            <a:r>
              <a:rPr lang="en-US" altLang="zh-CN" sz="2000" b="1" dirty="0"/>
              <a:t>]=a[i+1</a:t>
            </a:r>
            <a:r>
              <a:rPr lang="en-US" altLang="zh-CN" sz="2000" b="1" dirty="0" smtClean="0"/>
              <a:t>];  a[i+1</a:t>
            </a:r>
            <a:r>
              <a:rPr lang="en-US" altLang="zh-CN" sz="2000" b="1" dirty="0"/>
              <a:t>]=</a:t>
            </a:r>
            <a:r>
              <a:rPr lang="en-US" altLang="zh-CN" sz="2000" b="1" dirty="0" smtClean="0"/>
              <a:t>t;  </a:t>
            </a:r>
            <a:r>
              <a:rPr lang="en-US" altLang="zh-CN" sz="2000" b="1" dirty="0" smtClean="0">
                <a:solidFill>
                  <a:schemeClr val="tx2"/>
                </a:solidFill>
              </a:rPr>
              <a:t>flag </a:t>
            </a:r>
            <a:r>
              <a:rPr lang="en-US" altLang="zh-CN" sz="2000" b="1" dirty="0">
                <a:solidFill>
                  <a:schemeClr val="tx2"/>
                </a:solidFill>
              </a:rPr>
              <a:t>= 0</a:t>
            </a:r>
            <a:r>
              <a:rPr lang="en-US" altLang="zh-CN" sz="2000" b="1" dirty="0" smtClean="0">
                <a:solidFill>
                  <a:schemeClr val="tx2"/>
                </a:solidFill>
              </a:rPr>
              <a:t>;  </a:t>
            </a:r>
            <a:r>
              <a:rPr lang="en-US" altLang="zh-CN" sz="2000" b="1" dirty="0" smtClean="0"/>
              <a:t>}</a:t>
            </a:r>
            <a:endParaRPr lang="en-US" altLang="zh-CN" sz="2000" b="1" dirty="0"/>
          </a:p>
          <a:p>
            <a:r>
              <a:rPr lang="en-US" altLang="zh-CN" sz="2000" b="1" dirty="0"/>
              <a:t>        </a:t>
            </a:r>
            <a:r>
              <a:rPr lang="en-US" altLang="zh-CN" sz="2000" b="1" dirty="0" smtClean="0"/>
              <a:t>   if </a:t>
            </a:r>
            <a:r>
              <a:rPr lang="en-US" altLang="zh-CN" sz="2000" b="1" dirty="0"/>
              <a:t>(flag == 1) { </a:t>
            </a:r>
            <a:r>
              <a:rPr lang="en-US" altLang="zh-CN" sz="2000" b="1" dirty="0" err="1"/>
              <a:t>printf</a:t>
            </a:r>
            <a:r>
              <a:rPr lang="en-US" altLang="zh-CN" sz="2000" b="1" dirty="0"/>
              <a:t>("</a:t>
            </a:r>
            <a:r>
              <a:rPr lang="zh-CN" altLang="en-US" sz="2000" b="1" dirty="0"/>
              <a:t>不需下一趟比较了</a:t>
            </a:r>
            <a:r>
              <a:rPr lang="en-US" altLang="zh-CN" sz="2000" b="1" dirty="0"/>
              <a:t>!!\n"); break;  } </a:t>
            </a:r>
            <a:r>
              <a:rPr lang="en-US" altLang="zh-CN" sz="2000" b="1" dirty="0" smtClean="0"/>
              <a:t>}</a:t>
            </a:r>
            <a:endParaRPr lang="en-US" altLang="zh-CN" sz="2000" b="1" dirty="0"/>
          </a:p>
          <a:p>
            <a:r>
              <a:rPr lang="en-US" altLang="zh-CN" sz="2000" b="1" dirty="0" smtClean="0"/>
              <a:t>     </a:t>
            </a:r>
            <a:r>
              <a:rPr lang="en-US" altLang="zh-CN" sz="2000" b="1" dirty="0" err="1" smtClean="0"/>
              <a:t>printf</a:t>
            </a:r>
            <a:r>
              <a:rPr lang="en-US" altLang="zh-CN" sz="2000" b="1" dirty="0"/>
              <a:t>("</a:t>
            </a:r>
            <a:r>
              <a:rPr lang="zh-CN" altLang="en-US" sz="2000" b="1" dirty="0"/>
              <a:t>排序后：</a:t>
            </a:r>
            <a:r>
              <a:rPr lang="en-US" altLang="zh-CN" sz="2000" b="1" dirty="0" smtClean="0"/>
              <a:t>");   for </a:t>
            </a:r>
            <a:r>
              <a:rPr lang="en-US" altLang="zh-CN" sz="2000" b="1" dirty="0"/>
              <a:t>(i=0;i&lt;</a:t>
            </a:r>
            <a:r>
              <a:rPr lang="en-US" altLang="zh-CN" sz="2000" b="1" dirty="0" err="1"/>
              <a:t>N;i</a:t>
            </a:r>
            <a:r>
              <a:rPr lang="en-US" altLang="zh-CN" sz="2000" b="1" dirty="0"/>
              <a:t>++) { </a:t>
            </a:r>
            <a:r>
              <a:rPr lang="en-US" altLang="zh-CN" sz="2000" b="1" dirty="0" smtClean="0"/>
              <a:t> </a:t>
            </a:r>
            <a:r>
              <a:rPr lang="en-US" altLang="zh-CN" sz="2000" b="1" dirty="0" err="1" smtClean="0"/>
              <a:t>printf</a:t>
            </a:r>
            <a:r>
              <a:rPr lang="en-US" altLang="zh-CN" sz="2000" b="1" dirty="0"/>
              <a:t>("%4d",a[i]); </a:t>
            </a:r>
            <a:r>
              <a:rPr lang="en-US" altLang="zh-CN" sz="2000" b="1" dirty="0" smtClean="0"/>
              <a:t> }   </a:t>
            </a:r>
            <a:r>
              <a:rPr lang="en-US" altLang="zh-CN" sz="2000" b="1" dirty="0" err="1" smtClean="0"/>
              <a:t>printf</a:t>
            </a:r>
            <a:r>
              <a:rPr lang="en-US" altLang="zh-CN" sz="2000" b="1" dirty="0"/>
              <a:t>("\n");	</a:t>
            </a:r>
            <a:endParaRPr lang="en-US" altLang="zh-CN" sz="2000" b="1" dirty="0" smtClean="0"/>
          </a:p>
          <a:p>
            <a:r>
              <a:rPr lang="en-US" altLang="zh-CN" sz="2000" b="1" dirty="0"/>
              <a:t> </a:t>
            </a:r>
            <a:r>
              <a:rPr lang="en-US" altLang="zh-CN" sz="2000" b="1" dirty="0" smtClean="0"/>
              <a:t>    return 0;</a:t>
            </a:r>
            <a:endParaRPr lang="en-US" altLang="zh-CN" sz="2000" b="1" dirty="0"/>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1438" y="908050"/>
            <a:ext cx="8963025" cy="5139869"/>
          </a:xfrm>
          <a:prstGeom prst="rect">
            <a:avLst/>
          </a:prstGeom>
          <a:solidFill>
            <a:srgbClr val="FFC000"/>
          </a:solidFill>
          <a:ln>
            <a:noFill/>
          </a:ln>
          <a:extLst/>
        </p:spPr>
        <p:txBody>
          <a:bodyPr>
            <a:spAutoFit/>
          </a:bodyPr>
          <a:lstStyle/>
          <a:p>
            <a:r>
              <a:rPr lang="zh-CN" altLang="en-US" sz="2000" dirty="0">
                <a:sym typeface="Arial" pitchFamily="34" charset="0"/>
              </a:rPr>
              <a:t>      </a:t>
            </a:r>
            <a:r>
              <a:rPr lang="en-US" sz="2000" dirty="0">
                <a:sym typeface="Arial" pitchFamily="34" charset="0"/>
              </a:rPr>
              <a:t>#define N 15</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#include &lt;</a:t>
            </a:r>
            <a:r>
              <a:rPr lang="en-US" sz="2000" dirty="0" err="1">
                <a:sym typeface="Arial" pitchFamily="34" charset="0"/>
              </a:rPr>
              <a:t>stdio.h</a:t>
            </a:r>
            <a:r>
              <a:rPr lang="en-US" sz="2000" dirty="0">
                <a:sym typeface="Arial" pitchFamily="34" charset="0"/>
              </a:rPr>
              <a:t>&gt;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void main( )</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 </a:t>
            </a:r>
            <a:endParaRPr lang="zh-CN" altLang="en-US" sz="2000" dirty="0">
              <a:sym typeface="Arial" pitchFamily="34" charset="0"/>
            </a:endParaRP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i</a:t>
            </a:r>
            <a:r>
              <a:rPr lang="zh-CN" altLang="en-US" sz="2000" dirty="0">
                <a:sym typeface="Arial" pitchFamily="34" charset="0"/>
              </a:rPr>
              <a:t>， </a:t>
            </a:r>
            <a:r>
              <a:rPr lang="en-US" sz="2000" dirty="0">
                <a:sym typeface="Arial" pitchFamily="34" charset="0"/>
              </a:rPr>
              <a:t>j</a:t>
            </a:r>
            <a:r>
              <a:rPr lang="zh-CN" altLang="en-US" sz="2000" dirty="0">
                <a:sym typeface="Arial" pitchFamily="34" charset="0"/>
              </a:rPr>
              <a:t>， </a:t>
            </a:r>
            <a:r>
              <a:rPr lang="en-US" sz="2000" dirty="0">
                <a:sym typeface="Arial" pitchFamily="34" charset="0"/>
              </a:rPr>
              <a:t>t</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a</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 </a:t>
            </a:r>
            <a:r>
              <a:rPr lang="en-US" sz="2000" dirty="0">
                <a:sym typeface="Arial" pitchFamily="34" charset="0"/>
              </a:rPr>
              <a:t>={10</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-5</a:t>
            </a:r>
            <a:r>
              <a:rPr lang="zh-CN" altLang="en-US" sz="2000" dirty="0">
                <a:sym typeface="Arial" pitchFamily="34" charset="0"/>
              </a:rPr>
              <a:t>， </a:t>
            </a:r>
            <a:r>
              <a:rPr lang="en-US" sz="2000" dirty="0">
                <a:sym typeface="Arial" pitchFamily="34" charset="0"/>
              </a:rPr>
              <a:t>0</a:t>
            </a:r>
            <a:r>
              <a:rPr lang="zh-CN" altLang="en-US" sz="2000" dirty="0">
                <a:sym typeface="Arial" pitchFamily="34" charset="0"/>
              </a:rPr>
              <a:t>， </a:t>
            </a:r>
            <a:r>
              <a:rPr lang="en-US" sz="2000" dirty="0">
                <a:sym typeface="Arial" pitchFamily="34" charset="0"/>
              </a:rPr>
              <a:t>78</a:t>
            </a:r>
            <a:r>
              <a:rPr lang="zh-CN" altLang="en-US" sz="2000" dirty="0">
                <a:sym typeface="Arial" pitchFamily="34" charset="0"/>
              </a:rPr>
              <a:t>， </a:t>
            </a:r>
            <a:r>
              <a:rPr lang="en-US" sz="2000" dirty="0">
                <a:sym typeface="Arial" pitchFamily="34" charset="0"/>
              </a:rPr>
              <a:t>11</a:t>
            </a:r>
            <a:r>
              <a:rPr lang="zh-CN" altLang="en-US" sz="2000" dirty="0">
                <a:sym typeface="Arial" pitchFamily="34" charset="0"/>
              </a:rPr>
              <a:t>， </a:t>
            </a:r>
            <a:r>
              <a:rPr lang="en-US" sz="2000" dirty="0">
                <a:sym typeface="Arial" pitchFamily="34" charset="0"/>
              </a:rPr>
              <a:t>104</a:t>
            </a:r>
            <a:r>
              <a:rPr lang="zh-CN" altLang="en-US" sz="2000" dirty="0">
                <a:sym typeface="Arial" pitchFamily="34" charset="0"/>
              </a:rPr>
              <a:t>， </a:t>
            </a:r>
            <a:r>
              <a:rPr lang="en-US" sz="2000" dirty="0">
                <a:sym typeface="Arial" pitchFamily="34" charset="0"/>
              </a:rPr>
              <a:t>65</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12</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36</a:t>
            </a:r>
            <a:r>
              <a:rPr lang="zh-CN" altLang="en-US" sz="2000" dirty="0">
                <a:sym typeface="Arial" pitchFamily="34" charset="0"/>
              </a:rPr>
              <a:t>， </a:t>
            </a:r>
            <a:r>
              <a:rPr lang="en-US" sz="2000" dirty="0">
                <a:sym typeface="Arial" pitchFamily="34" charset="0"/>
              </a:rPr>
              <a:t>3</a:t>
            </a:r>
            <a:r>
              <a:rPr lang="zh-CN" altLang="en-US" sz="2000" dirty="0">
                <a:sym typeface="Arial" pitchFamily="34" charset="0"/>
              </a:rPr>
              <a:t>， </a:t>
            </a:r>
            <a:r>
              <a:rPr lang="en-US" sz="2000" dirty="0">
                <a:sym typeface="Arial" pitchFamily="34" charset="0"/>
              </a:rPr>
              <a:t>53}</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待排数据： </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a:t>
            </a:r>
            <a:r>
              <a:rPr lang="zh-CN" altLang="en-US" sz="2000" dirty="0">
                <a:sym typeface="Arial" pitchFamily="34" charset="0"/>
              </a:rPr>
              <a:t>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for(j=1</a:t>
            </a:r>
            <a:r>
              <a:rPr lang="zh-CN" altLang="en-US" sz="2000" dirty="0">
                <a:sym typeface="Arial" pitchFamily="34" charset="0"/>
              </a:rPr>
              <a:t>； </a:t>
            </a:r>
            <a:r>
              <a:rPr lang="en-US" sz="2000" dirty="0">
                <a:sym typeface="Arial" pitchFamily="34" charset="0"/>
              </a:rPr>
              <a:t>j&lt;=N-1</a:t>
            </a:r>
            <a:r>
              <a:rPr lang="zh-CN" altLang="en-US" sz="2000" dirty="0">
                <a:sym typeface="Arial" pitchFamily="34" charset="0"/>
              </a:rPr>
              <a:t>； </a:t>
            </a:r>
            <a:r>
              <a:rPr lang="en-US" sz="2000" dirty="0">
                <a:sym typeface="Arial" pitchFamily="34" charset="0"/>
              </a:rPr>
              <a:t>j++) /* </a:t>
            </a:r>
            <a:r>
              <a:rPr lang="zh-CN" altLang="en-US" sz="2000" dirty="0">
                <a:sym typeface="Arial" pitchFamily="34" charset="0"/>
              </a:rPr>
              <a:t>外循环控制排序趟数 *</a:t>
            </a:r>
            <a:r>
              <a:rPr lang="en-US" sz="2000" dirty="0">
                <a:sym typeface="Arial" pitchFamily="34" charset="0"/>
              </a:rPr>
              <a: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i&lt;=N-j</a:t>
            </a:r>
            <a:r>
              <a:rPr lang="zh-CN" altLang="en-US" sz="2000" dirty="0">
                <a:sym typeface="Arial" pitchFamily="34" charset="0"/>
              </a:rPr>
              <a:t>； </a:t>
            </a:r>
            <a:r>
              <a:rPr lang="en-US" sz="2000" dirty="0">
                <a:sym typeface="Arial" pitchFamily="34" charset="0"/>
              </a:rPr>
              <a:t>i++)  /* </a:t>
            </a:r>
            <a:r>
              <a:rPr lang="zh-CN" altLang="en-US" sz="2000" dirty="0">
                <a:sym typeface="Arial" pitchFamily="34" charset="0"/>
              </a:rPr>
              <a:t>每趟排序时对相邻的两个数进行比较 *</a:t>
            </a:r>
            <a:r>
              <a:rPr lang="en-US" sz="2000" dirty="0">
                <a:sym typeface="Arial" pitchFamily="34" charset="0"/>
              </a:rPr>
              <a:t>/</a:t>
            </a:r>
          </a:p>
          <a:p>
            <a:r>
              <a:rPr lang="zh-CN" altLang="en-US" sz="2000" dirty="0">
                <a:sym typeface="Arial" pitchFamily="34" charset="0"/>
              </a:rPr>
              <a:t>                </a:t>
            </a:r>
            <a:r>
              <a:rPr lang="zh-CN" altLang="en-US" sz="2000" dirty="0" smtClean="0">
                <a:sym typeface="Arial" pitchFamily="34" charset="0"/>
              </a:rPr>
              <a:t>     </a:t>
            </a:r>
            <a:r>
              <a:rPr lang="en-US" sz="2000" dirty="0">
                <a:sym typeface="Arial" pitchFamily="34" charset="0"/>
              </a:rPr>
              <a:t>if(a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&gt;a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	/*  </a:t>
            </a:r>
            <a:r>
              <a:rPr lang="zh-CN" altLang="en-US" sz="2000" dirty="0">
                <a:sym typeface="Arial" pitchFamily="34" charset="0"/>
              </a:rPr>
              <a:t>逆序就交换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zh-CN" altLang="en-US" sz="2000" dirty="0" smtClean="0">
                <a:sym typeface="Arial" pitchFamily="34" charset="0"/>
              </a:rPr>
              <a:t>       </a:t>
            </a:r>
            <a:r>
              <a:rPr lang="en-US" sz="2000" dirty="0" smtClean="0">
                <a:sym typeface="Arial" pitchFamily="34" charset="0"/>
              </a:rPr>
              <a:t>{</a:t>
            </a:r>
            <a:r>
              <a:rPr lang="zh-CN" altLang="en-US" sz="2000" dirty="0" smtClean="0">
                <a:sym typeface="Arial" pitchFamily="34" charset="0"/>
              </a:rPr>
              <a:t> </a:t>
            </a:r>
            <a:r>
              <a:rPr lang="en-US" sz="2000" dirty="0">
                <a:sym typeface="Arial" pitchFamily="34" charset="0"/>
              </a:rPr>
              <a:t>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=t</a:t>
            </a:r>
            <a:r>
              <a:rPr lang="zh-CN" altLang="en-US" sz="2000" dirty="0">
                <a:sym typeface="Arial" pitchFamily="34" charset="0"/>
              </a:rPr>
              <a:t>；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排序后： </a:t>
            </a:r>
            <a:r>
              <a:rPr lang="en-US" sz="2000" dirty="0">
                <a:sym typeface="Arial" pitchFamily="34" charset="0"/>
              </a:rPr>
              <a:t>")</a:t>
            </a:r>
            <a:r>
              <a:rPr lang="zh-CN" altLang="en-US" sz="2000" dirty="0">
                <a:sym typeface="Arial" pitchFamily="34" charset="0"/>
              </a:rPr>
              <a:t>； </a:t>
            </a:r>
          </a:p>
          <a:p>
            <a:pPr>
              <a:lnSpc>
                <a:spcPct val="110000"/>
              </a:lnSpc>
            </a:pPr>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pPr>
              <a:lnSpc>
                <a:spcPct val="110000"/>
              </a:lnSpc>
            </a:pPr>
            <a:r>
              <a:rPr lang="en-US" sz="2000" dirty="0">
                <a:sym typeface="Arial" pitchFamily="34" charset="0"/>
              </a:rPr>
              <a:t>        }  </a:t>
            </a:r>
          </a:p>
        </p:txBody>
      </p:sp>
      <p:sp>
        <p:nvSpPr>
          <p:cNvPr id="61443" name="TextBox 1"/>
          <p:cNvSpPr>
            <a:spLocks noChangeArrowheads="1"/>
          </p:cNvSpPr>
          <p:nvPr/>
        </p:nvSpPr>
        <p:spPr bwMode="auto">
          <a:xfrm>
            <a:off x="682625" y="188913"/>
            <a:ext cx="61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ym typeface="Arial" pitchFamily="34" charset="0"/>
              </a:rPr>
              <a:t>P112</a:t>
            </a:r>
            <a:r>
              <a:rPr lang="zh-CN" altLang="en-US" dirty="0">
                <a:sym typeface="Arial" pitchFamily="34" charset="0"/>
              </a:rPr>
              <a:t>，冒泡排序法程序</a:t>
            </a:r>
          </a:p>
        </p:txBody>
      </p:sp>
      <p:sp>
        <p:nvSpPr>
          <p:cNvPr id="61444" name="圆角矩形标注 2"/>
          <p:cNvSpPr>
            <a:spLocks/>
          </p:cNvSpPr>
          <p:nvPr/>
        </p:nvSpPr>
        <p:spPr bwMode="auto">
          <a:xfrm>
            <a:off x="3205163" y="5189539"/>
            <a:ext cx="3023021" cy="1119782"/>
          </a:xfrm>
          <a:prstGeom prst="wedgeRoundRectCallout">
            <a:avLst>
              <a:gd name="adj1" fmla="val -62512"/>
              <a:gd name="adj2" fmla="val -127050"/>
              <a:gd name="adj3" fmla="val 16667"/>
            </a:avLst>
          </a:prstGeom>
          <a:solidFill>
            <a:schemeClr val="accent6"/>
          </a:solidFill>
          <a:ln w="9525" cap="flat" cmpd="sng">
            <a:solidFill>
              <a:schemeClr val="tx1"/>
            </a:solidFill>
            <a:miter lim="800000"/>
            <a:headEnd/>
            <a:tailEnd/>
          </a:ln>
        </p:spPr>
        <p:txBody>
          <a:bodyPr wrap="none"/>
          <a:lstStyle/>
          <a:p>
            <a:pPr eaLnBrk="1" hangingPunct="1"/>
            <a:r>
              <a:rPr lang="zh-CN" altLang="en-US" b="1" i="1">
                <a:sym typeface="Tahoma" pitchFamily="34" charset="0"/>
              </a:rPr>
              <a:t>应为：</a:t>
            </a:r>
            <a:endParaRPr lang="en-US" b="1" i="1">
              <a:sym typeface="Tahoma" pitchFamily="34" charset="0"/>
            </a:endParaRPr>
          </a:p>
          <a:p>
            <a:pPr eaLnBrk="1" hangingPunct="1"/>
            <a:r>
              <a:rPr lang="en-US" b="1">
                <a:sym typeface="Arial" pitchFamily="34" charset="0"/>
              </a:rPr>
              <a:t>for (i=0; i&lt;N-j;i++)</a:t>
            </a:r>
            <a:endParaRPr lang="zh-CN" altLang="en-US" b="1">
              <a:sym typeface="Arial" pitchFamily="34" charset="0"/>
            </a:endParaRPr>
          </a:p>
          <a:p>
            <a:pPr eaLnBrk="1" hangingPunct="1"/>
            <a:r>
              <a:rPr lang="zh-CN" altLang="en-US" b="1">
                <a:sym typeface="Arial" pitchFamily="34" charset="0"/>
              </a:rPr>
              <a:t>否则，</a:t>
            </a:r>
            <a:r>
              <a:rPr lang="en-US" b="1" i="1">
                <a:sym typeface="Tahoma" pitchFamily="34" charset="0"/>
              </a:rPr>
              <a:t>a[i+1]</a:t>
            </a:r>
            <a:r>
              <a:rPr lang="zh-CN" altLang="en-US" b="1" i="1">
                <a:sym typeface="Tahoma" pitchFamily="34" charset="0"/>
              </a:rPr>
              <a:t>越界</a:t>
            </a:r>
            <a:endParaRPr lang="zh-CN" altLang="en-US" b="1"/>
          </a:p>
        </p:txBody>
      </p:sp>
    </p:spTree>
    <p:extLst>
      <p:ext uri="{BB962C8B-B14F-4D97-AF65-F5344CB8AC3E}">
        <p14:creationId xmlns:p14="http://schemas.microsoft.com/office/powerpoint/2010/main" val="286539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a:t>讲解</a:t>
            </a:r>
            <a:r>
              <a:rPr lang="zh-CN" altLang="en-US" sz="2400" dirty="0" smtClean="0"/>
              <a:t>（</a:t>
            </a:r>
            <a:r>
              <a:rPr lang="en-US" altLang="zh-CN" sz="2400" dirty="0"/>
              <a:t>2</a:t>
            </a:r>
            <a:r>
              <a:rPr lang="zh-CN" altLang="en-US" sz="2400" dirty="0" smtClean="0"/>
              <a:t>）</a:t>
            </a:r>
            <a:endParaRPr lang="zh-CN" altLang="en-US" sz="2400" dirty="0"/>
          </a:p>
        </p:txBody>
      </p:sp>
      <p:sp>
        <p:nvSpPr>
          <p:cNvPr id="3" name="内容占位符 2"/>
          <p:cNvSpPr>
            <a:spLocks noGrp="1"/>
          </p:cNvSpPr>
          <p:nvPr>
            <p:ph idx="1"/>
          </p:nvPr>
        </p:nvSpPr>
        <p:spPr>
          <a:xfrm>
            <a:off x="457200" y="908720"/>
            <a:ext cx="8507288" cy="1080120"/>
          </a:xfrm>
        </p:spPr>
        <p:txBody>
          <a:bodyPr>
            <a:noAutofit/>
          </a:bodyPr>
          <a:lstStyle/>
          <a:p>
            <a:pPr>
              <a:lnSpc>
                <a:spcPct val="150000"/>
              </a:lnSpc>
            </a:pPr>
            <a:r>
              <a:rPr lang="en-US" altLang="zh-CN" sz="2000" dirty="0" smtClean="0"/>
              <a:t>ch6,P125</a:t>
            </a:r>
            <a:r>
              <a:rPr lang="en-US" altLang="zh-CN" sz="2000" dirty="0"/>
              <a:t>, 4. </a:t>
            </a:r>
            <a:r>
              <a:rPr lang="zh-CN" altLang="en-US" sz="2000" dirty="0"/>
              <a:t>若数组</a:t>
            </a:r>
            <a:r>
              <a:rPr lang="en-US" altLang="zh-CN" sz="2000" dirty="0"/>
              <a:t>a</a:t>
            </a:r>
            <a:r>
              <a:rPr lang="zh-CN" altLang="en-US" sz="2000" dirty="0"/>
              <a:t>包含</a:t>
            </a:r>
            <a:r>
              <a:rPr lang="en-US" altLang="zh-CN" sz="2000" dirty="0"/>
              <a:t>10</a:t>
            </a:r>
            <a:r>
              <a:rPr lang="zh-CN" altLang="en-US" sz="2000" dirty="0"/>
              <a:t>个整型元素，将</a:t>
            </a:r>
            <a:r>
              <a:rPr lang="en-US" altLang="zh-CN" sz="2000" dirty="0"/>
              <a:t>a</a:t>
            </a:r>
            <a:r>
              <a:rPr lang="zh-CN" altLang="en-US" sz="2000" dirty="0"/>
              <a:t>中所有的后项除以前项的商取整后，存入数组</a:t>
            </a:r>
            <a:r>
              <a:rPr lang="en-US" altLang="zh-CN" sz="2000" dirty="0"/>
              <a:t>b</a:t>
            </a:r>
            <a:r>
              <a:rPr lang="zh-CN" altLang="en-US" sz="2000" dirty="0"/>
              <a:t>中</a:t>
            </a:r>
            <a:r>
              <a:rPr lang="zh-CN" altLang="en-US" sz="2000" dirty="0" smtClean="0"/>
              <a:t>，并</a:t>
            </a:r>
            <a:r>
              <a:rPr lang="zh-CN" altLang="en-US" sz="2000" dirty="0"/>
              <a:t>按每行</a:t>
            </a:r>
            <a:r>
              <a:rPr lang="en-US" altLang="zh-CN" sz="2000" dirty="0"/>
              <a:t>3</a:t>
            </a:r>
            <a:r>
              <a:rPr lang="zh-CN" altLang="en-US" sz="2000" dirty="0"/>
              <a:t>个元素的形式输出</a:t>
            </a:r>
            <a:r>
              <a:rPr lang="zh-CN" altLang="en-US" sz="2000" dirty="0" smtClean="0"/>
              <a:t>。</a:t>
            </a:r>
            <a:endParaRPr lang="en-US" altLang="zh-CN" sz="2000" dirty="0"/>
          </a:p>
        </p:txBody>
      </p:sp>
      <p:sp>
        <p:nvSpPr>
          <p:cNvPr id="4" name="矩形 3"/>
          <p:cNvSpPr/>
          <p:nvPr/>
        </p:nvSpPr>
        <p:spPr>
          <a:xfrm>
            <a:off x="539552" y="2145045"/>
            <a:ext cx="8064896" cy="4247317"/>
          </a:xfrm>
          <a:prstGeom prst="rect">
            <a:avLst/>
          </a:prstGeom>
          <a:ln>
            <a:solidFill>
              <a:schemeClr val="accent1"/>
            </a:solidFill>
          </a:ln>
        </p:spPr>
        <p:txBody>
          <a:bodyPr wrap="square">
            <a:spAutoFit/>
          </a:bodyPr>
          <a:lstStyle/>
          <a:p>
            <a:r>
              <a:rPr lang="en-US" altLang="zh-CN" b="1" dirty="0"/>
              <a:t>void ch6_4()</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a[10] = {-1,2,3,4,5,6,7,8,9,-10}; </a:t>
            </a:r>
          </a:p>
          <a:p>
            <a:r>
              <a:rPr lang="en-US" altLang="zh-CN" b="1" dirty="0"/>
              <a:t>    </a:t>
            </a:r>
            <a:r>
              <a:rPr lang="en-US" altLang="zh-CN" b="1" dirty="0" err="1"/>
              <a:t>int</a:t>
            </a:r>
            <a:r>
              <a:rPr lang="en-US" altLang="zh-CN" b="1" dirty="0"/>
              <a:t> </a:t>
            </a:r>
            <a:r>
              <a:rPr lang="en-US" altLang="zh-CN" b="1" dirty="0" err="1"/>
              <a:t>i,b</a:t>
            </a:r>
            <a:r>
              <a:rPr lang="en-US" altLang="zh-CN" b="1" dirty="0"/>
              <a:t>[9];</a:t>
            </a:r>
          </a:p>
          <a:p>
            <a:r>
              <a:rPr lang="en-US" altLang="zh-CN" b="1" dirty="0"/>
              <a:t>    float f;</a:t>
            </a:r>
          </a:p>
          <a:p>
            <a:r>
              <a:rPr lang="en-US" altLang="zh-CN" b="1" dirty="0"/>
              <a:t>    </a:t>
            </a:r>
          </a:p>
          <a:p>
            <a:r>
              <a:rPr lang="en-US" altLang="zh-CN" b="1" dirty="0"/>
              <a:t>    for(i=0;i&lt;9;i++) </a:t>
            </a:r>
          </a:p>
          <a:p>
            <a:r>
              <a:rPr lang="en-US" altLang="zh-CN" b="1" dirty="0"/>
              <a:t>    {</a:t>
            </a:r>
          </a:p>
          <a:p>
            <a:r>
              <a:rPr lang="en-US" altLang="zh-CN" b="1" dirty="0"/>
              <a:t>       f = (</a:t>
            </a:r>
            <a:r>
              <a:rPr lang="en-US" altLang="zh-CN" b="1" dirty="0" smtClean="0"/>
              <a:t>float)a[i+1]/a[i];  </a:t>
            </a:r>
            <a:r>
              <a:rPr lang="en-US" altLang="zh-CN" b="1" dirty="0">
                <a:solidFill>
                  <a:srgbClr val="C00000"/>
                </a:solidFill>
              </a:rPr>
              <a:t>// </a:t>
            </a:r>
            <a:r>
              <a:rPr lang="zh-CN" altLang="en-US" b="1" dirty="0">
                <a:solidFill>
                  <a:srgbClr val="C00000"/>
                </a:solidFill>
              </a:rPr>
              <a:t>注意不同于： </a:t>
            </a:r>
            <a:r>
              <a:rPr lang="en-US" altLang="zh-CN" b="1" dirty="0">
                <a:solidFill>
                  <a:srgbClr val="C00000"/>
                </a:solidFill>
              </a:rPr>
              <a:t>(float)(</a:t>
            </a:r>
            <a:r>
              <a:rPr lang="en-US" altLang="zh-CN" b="1" dirty="0" smtClean="0">
                <a:solidFill>
                  <a:srgbClr val="C00000"/>
                </a:solidFill>
              </a:rPr>
              <a:t>a[i+1]/a[i])</a:t>
            </a:r>
            <a:endParaRPr lang="en-US" altLang="zh-CN" b="1" dirty="0">
              <a:solidFill>
                <a:srgbClr val="C00000"/>
              </a:solidFill>
            </a:endParaRPr>
          </a:p>
          <a:p>
            <a:r>
              <a:rPr lang="en-US" altLang="zh-CN" b="1" dirty="0">
                <a:solidFill>
                  <a:srgbClr val="C00000"/>
                </a:solidFill>
              </a:rPr>
              <a:t>       b[i] = f &lt; 0.0 ? ceil(f-0.5) : floor(f + 0.5); // </a:t>
            </a:r>
            <a:r>
              <a:rPr lang="zh-CN" altLang="en-US" b="1" dirty="0">
                <a:solidFill>
                  <a:srgbClr val="C00000"/>
                </a:solidFill>
              </a:rPr>
              <a:t>四舍五入取</a:t>
            </a:r>
            <a:r>
              <a:rPr lang="zh-CN" altLang="en-US" b="1" dirty="0" smtClean="0">
                <a:solidFill>
                  <a:srgbClr val="C00000"/>
                </a:solidFill>
              </a:rPr>
              <a:t>整</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err="1"/>
              <a:t>printf</a:t>
            </a:r>
            <a:r>
              <a:rPr lang="en-US" altLang="zh-CN" b="1" dirty="0"/>
              <a:t>("b[%d]=%d ",</a:t>
            </a:r>
            <a:r>
              <a:rPr lang="en-US" altLang="zh-CN" b="1" dirty="0" err="1"/>
              <a:t>i,b</a:t>
            </a:r>
            <a:r>
              <a:rPr lang="en-US" altLang="zh-CN" b="1" dirty="0"/>
              <a:t>[i]);</a:t>
            </a:r>
          </a:p>
          <a:p>
            <a:r>
              <a:rPr lang="en-US" altLang="zh-CN" b="1" dirty="0"/>
              <a:t>       if((i+1)%3==0) </a:t>
            </a:r>
            <a:r>
              <a:rPr lang="en-US" altLang="zh-CN" b="1" dirty="0" err="1"/>
              <a:t>printf</a:t>
            </a:r>
            <a:r>
              <a:rPr lang="en-US" altLang="zh-CN" b="1" dirty="0"/>
              <a:t>("\n"); </a:t>
            </a:r>
          </a:p>
          <a:p>
            <a:r>
              <a:rPr lang="en-US" altLang="zh-CN" b="1" dirty="0"/>
              <a:t>    }</a:t>
            </a:r>
          </a:p>
          <a:p>
            <a:r>
              <a:rPr lang="en-US" altLang="zh-CN" b="1" dirty="0"/>
              <a:t>    </a:t>
            </a:r>
            <a:r>
              <a:rPr lang="en-US" altLang="zh-CN" b="1" dirty="0" err="1"/>
              <a:t>printf</a:t>
            </a:r>
            <a:r>
              <a:rPr lang="en-US" altLang="zh-CN" b="1" dirty="0"/>
              <a:t>("\n");</a:t>
            </a:r>
          </a:p>
          <a:p>
            <a:r>
              <a:rPr lang="en-US" altLang="zh-CN" b="1" dirty="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507288" cy="576064"/>
          </a:xfrm>
        </p:spPr>
        <p:txBody>
          <a:bodyPr>
            <a:noAutofit/>
          </a:bodyPr>
          <a:lstStyle/>
          <a:p>
            <a:pPr>
              <a:lnSpc>
                <a:spcPct val="150000"/>
              </a:lnSpc>
            </a:pPr>
            <a:r>
              <a:rPr lang="en-US" altLang="zh-CN" sz="2400" dirty="0" smtClean="0"/>
              <a:t>ch6,P126</a:t>
            </a:r>
            <a:r>
              <a:rPr lang="en-US" altLang="zh-CN" sz="2400" dirty="0"/>
              <a:t>, 6. </a:t>
            </a:r>
            <a:r>
              <a:rPr lang="zh-CN" altLang="en-US" sz="2400" dirty="0"/>
              <a:t>输入一个字符串，将其中的字符逆置后</a:t>
            </a:r>
            <a:r>
              <a:rPr lang="zh-CN" altLang="en-US" sz="2400" dirty="0" smtClean="0"/>
              <a:t>输出。</a:t>
            </a:r>
            <a:endParaRPr lang="en-US" altLang="zh-CN" sz="2400" dirty="0" smtClean="0"/>
          </a:p>
        </p:txBody>
      </p:sp>
      <p:sp>
        <p:nvSpPr>
          <p:cNvPr id="4" name="TextBox 3"/>
          <p:cNvSpPr txBox="1"/>
          <p:nvPr/>
        </p:nvSpPr>
        <p:spPr>
          <a:xfrm>
            <a:off x="755576" y="1600339"/>
            <a:ext cx="7992888" cy="4708981"/>
          </a:xfrm>
          <a:prstGeom prst="rect">
            <a:avLst/>
          </a:prstGeom>
          <a:noFill/>
          <a:ln>
            <a:solidFill>
              <a:schemeClr val="accent1"/>
            </a:solidFill>
          </a:ln>
        </p:spPr>
        <p:txBody>
          <a:bodyPr wrap="square" rtlCol="0">
            <a:spAutoFit/>
          </a:bodyPr>
          <a:lstStyle/>
          <a:p>
            <a:r>
              <a:rPr lang="en-US" altLang="zh-CN" sz="2000" b="1" dirty="0" smtClean="0"/>
              <a:t>#include &lt;</a:t>
            </a:r>
            <a:r>
              <a:rPr lang="en-US" altLang="zh-CN" sz="2000" b="1" dirty="0" err="1" smtClean="0"/>
              <a:t>stdio.h</a:t>
            </a:r>
            <a:r>
              <a:rPr lang="en-US" altLang="zh-CN" sz="2000" b="1" dirty="0" smtClean="0"/>
              <a:t>&gt;</a:t>
            </a:r>
          </a:p>
          <a:p>
            <a:r>
              <a:rPr lang="en-US" altLang="zh-CN" sz="2000" b="1" dirty="0" smtClean="0"/>
              <a:t>#include &lt;</a:t>
            </a:r>
            <a:r>
              <a:rPr lang="en-US" altLang="zh-CN" sz="2000" b="1" dirty="0" err="1" smtClean="0"/>
              <a:t>string.h</a:t>
            </a:r>
            <a:r>
              <a:rPr lang="en-US" altLang="zh-CN" sz="2000" b="1" dirty="0" smtClean="0"/>
              <a:t>&gt;</a:t>
            </a:r>
          </a:p>
          <a:p>
            <a:r>
              <a:rPr lang="en-US" altLang="zh-CN" sz="2000" b="1" dirty="0" smtClean="0"/>
              <a:t>void 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a:t>;</a:t>
            </a:r>
          </a:p>
          <a:p>
            <a:r>
              <a:rPr lang="en-US" altLang="zh-CN" sz="2000" b="1" dirty="0" smtClean="0"/>
              <a:t>    char </a:t>
            </a:r>
            <a:r>
              <a:rPr lang="en-US" altLang="zh-CN" sz="2000" b="1" dirty="0"/>
              <a:t>s[80],</a:t>
            </a:r>
            <a:r>
              <a:rPr lang="en-US" altLang="zh-CN" sz="2000" b="1" dirty="0" err="1"/>
              <a:t>tmp</a:t>
            </a:r>
            <a:r>
              <a:rPr lang="en-US" altLang="zh-CN" sz="2000" b="1" dirty="0" smtClean="0"/>
              <a:t>;</a:t>
            </a:r>
            <a:r>
              <a:rPr lang="en-US" altLang="zh-CN" sz="2000" b="1" dirty="0"/>
              <a:t>	</a:t>
            </a:r>
          </a:p>
          <a:p>
            <a:r>
              <a:rPr lang="en-US" altLang="zh-CN" sz="2000" b="1" dirty="0"/>
              <a:t>    </a:t>
            </a:r>
            <a:r>
              <a:rPr lang="en-US" altLang="zh-CN" sz="2000" b="1" dirty="0" err="1"/>
              <a:t>printf</a:t>
            </a:r>
            <a:r>
              <a:rPr lang="en-US" altLang="zh-CN" sz="2000" b="1" dirty="0"/>
              <a:t>("</a:t>
            </a:r>
            <a:r>
              <a:rPr lang="zh-CN" altLang="en-US" sz="2000" b="1" dirty="0"/>
              <a:t>请输入字符串</a:t>
            </a:r>
            <a:r>
              <a:rPr lang="en-US" altLang="zh-CN" sz="2000" b="1" dirty="0"/>
              <a:t>(</a:t>
            </a:r>
            <a:r>
              <a:rPr lang="zh-CN" altLang="en-US" sz="2000" b="1" dirty="0"/>
              <a:t>长度小于</a:t>
            </a:r>
            <a:r>
              <a:rPr lang="en-US" altLang="zh-CN" sz="2000" b="1" dirty="0"/>
              <a:t>80)</a:t>
            </a:r>
            <a:r>
              <a:rPr lang="zh-CN" altLang="en-US" sz="2000" b="1" dirty="0"/>
              <a:t>，然后逆置输出。</a:t>
            </a:r>
            <a:r>
              <a:rPr lang="en-US" altLang="zh-CN" sz="2000" b="1" dirty="0"/>
              <a:t>\n");</a:t>
            </a:r>
          </a:p>
          <a:p>
            <a:r>
              <a:rPr lang="en-US" altLang="zh-CN" sz="2000" b="1" dirty="0"/>
              <a:t>    gets(s</a:t>
            </a:r>
            <a:r>
              <a:rPr lang="en-US" altLang="zh-CN" sz="2000" b="1" dirty="0" smtClean="0"/>
              <a:t>);  </a:t>
            </a:r>
            <a:r>
              <a:rPr lang="en-US" altLang="zh-CN" sz="2000" b="1" dirty="0" smtClean="0">
                <a:solidFill>
                  <a:srgbClr val="FF0000"/>
                </a:solidFill>
              </a:rPr>
              <a:t>//</a:t>
            </a:r>
            <a:r>
              <a:rPr lang="zh-CN" altLang="en-US" sz="2000" b="1" dirty="0">
                <a:solidFill>
                  <a:srgbClr val="FF0000"/>
                </a:solidFill>
              </a:rPr>
              <a:t>收一个字符串，字符串中可以有空格，结尾自动追加</a:t>
            </a:r>
            <a:r>
              <a:rPr lang="en-US" altLang="zh-CN" sz="2000" b="1" dirty="0">
                <a:solidFill>
                  <a:srgbClr val="FF0000"/>
                </a:solidFill>
              </a:rPr>
              <a:t>'\0'</a:t>
            </a:r>
          </a:p>
          <a:p>
            <a:r>
              <a:rPr lang="en-US" altLang="zh-CN" sz="2000" b="1" dirty="0"/>
              <a:t>    </a:t>
            </a:r>
            <a:r>
              <a:rPr lang="en-US" altLang="zh-CN" sz="2000" b="1" dirty="0">
                <a:solidFill>
                  <a:srgbClr val="FF0000"/>
                </a:solidFill>
              </a:rPr>
              <a:t>// </a:t>
            </a:r>
            <a:r>
              <a:rPr lang="zh-CN" altLang="en-US" sz="2000" b="1" dirty="0">
                <a:solidFill>
                  <a:srgbClr val="FF0000"/>
                </a:solidFill>
              </a:rPr>
              <a:t>逆置 </a:t>
            </a:r>
          </a:p>
          <a:p>
            <a:r>
              <a:rPr lang="zh-CN" altLang="en-US" sz="2000" b="1" dirty="0" smtClean="0"/>
              <a:t>    </a:t>
            </a:r>
            <a:r>
              <a:rPr lang="en-US" altLang="zh-CN" sz="2000" b="1" dirty="0" err="1" smtClean="0"/>
              <a:t>len</a:t>
            </a:r>
            <a:r>
              <a:rPr lang="en-US" altLang="zh-CN" sz="2000" b="1" dirty="0" smtClean="0"/>
              <a:t>=</a:t>
            </a:r>
            <a:r>
              <a:rPr lang="en-US" altLang="zh-CN" sz="2000" b="1" dirty="0" err="1" smtClean="0"/>
              <a:t>strlen</a:t>
            </a:r>
            <a:r>
              <a:rPr lang="en-US" altLang="zh-CN" sz="2000" b="1" dirty="0" smtClean="0"/>
              <a:t>(s</a:t>
            </a:r>
            <a:r>
              <a:rPr lang="en-US" altLang="zh-CN" sz="2000" b="1" dirty="0"/>
              <a:t>); </a:t>
            </a:r>
            <a:r>
              <a:rPr lang="en-US" altLang="zh-CN" sz="2000" b="1" dirty="0">
                <a:solidFill>
                  <a:srgbClr val="FF0000"/>
                </a:solidFill>
              </a:rPr>
              <a:t>// </a:t>
            </a:r>
            <a:r>
              <a:rPr lang="zh-CN" altLang="en-US" sz="2000" b="1" dirty="0">
                <a:solidFill>
                  <a:srgbClr val="FF0000"/>
                </a:solidFill>
              </a:rPr>
              <a:t>不包含最后的</a:t>
            </a:r>
            <a:r>
              <a:rPr lang="en-US" altLang="zh-CN" sz="2000" b="1" dirty="0">
                <a:solidFill>
                  <a:srgbClr val="FF0000"/>
                </a:solidFill>
              </a:rPr>
              <a:t>'\0' </a:t>
            </a:r>
          </a:p>
          <a:p>
            <a:r>
              <a:rPr lang="en-US" altLang="zh-CN" sz="2000" b="1" dirty="0" smtClean="0"/>
              <a:t>    for(i=0;i&lt;</a:t>
            </a:r>
            <a:r>
              <a:rPr lang="en-US" altLang="zh-CN" sz="2000" b="1" dirty="0" err="1" smtClean="0"/>
              <a:t>len</a:t>
            </a:r>
            <a:r>
              <a:rPr lang="en-US" altLang="zh-CN" sz="2000" b="1" dirty="0" smtClean="0"/>
              <a:t>/2;i++) {</a:t>
            </a:r>
            <a:endParaRPr lang="en-US" altLang="zh-CN" sz="2000" b="1" dirty="0"/>
          </a:p>
          <a:p>
            <a:r>
              <a:rPr lang="en-US" altLang="zh-CN" sz="2000" b="1" dirty="0" smtClean="0"/>
              <a:t>          </a:t>
            </a:r>
            <a:r>
              <a:rPr lang="en-US" altLang="zh-CN" sz="2000" b="1" dirty="0" err="1" smtClean="0"/>
              <a:t>tmp</a:t>
            </a:r>
            <a:r>
              <a:rPr lang="en-US" altLang="zh-CN" sz="2000" b="1" dirty="0" smtClean="0"/>
              <a:t>=s[i];    s[i</a:t>
            </a:r>
            <a:r>
              <a:rPr lang="en-US" altLang="zh-CN" sz="2000" b="1" dirty="0"/>
              <a:t>]=s[len-1-i</a:t>
            </a:r>
            <a:r>
              <a:rPr lang="en-US" altLang="zh-CN" sz="2000" b="1" dirty="0" smtClean="0"/>
              <a:t>];    s[len-1-i</a:t>
            </a:r>
            <a:r>
              <a:rPr lang="en-US" altLang="zh-CN" sz="2000" b="1" dirty="0"/>
              <a:t>]=</a:t>
            </a:r>
            <a:r>
              <a:rPr lang="en-US" altLang="zh-CN" sz="2000" b="1" dirty="0" err="1"/>
              <a:t>tmp</a:t>
            </a:r>
            <a:r>
              <a:rPr lang="en-US" altLang="zh-CN" sz="2000" b="1" dirty="0"/>
              <a:t>;</a:t>
            </a:r>
          </a:p>
          <a:p>
            <a:r>
              <a:rPr lang="en-US" altLang="zh-CN" sz="2000" b="1" dirty="0" smtClean="0"/>
              <a:t>    }</a:t>
            </a:r>
            <a:endParaRPr lang="en-US" altLang="zh-CN" sz="2000" b="1" dirty="0"/>
          </a:p>
          <a:p>
            <a:r>
              <a:rPr lang="en-US" altLang="zh-CN" sz="2000" b="1" dirty="0" smtClean="0">
                <a:solidFill>
                  <a:srgbClr val="FF0000"/>
                </a:solidFill>
              </a:rPr>
              <a:t>    // </a:t>
            </a:r>
            <a:r>
              <a:rPr lang="zh-CN" altLang="en-US" sz="2000" b="1" dirty="0">
                <a:solidFill>
                  <a:srgbClr val="FF0000"/>
                </a:solidFill>
              </a:rPr>
              <a:t>输出验证</a:t>
            </a:r>
          </a:p>
          <a:p>
            <a:r>
              <a:rPr lang="zh-CN" altLang="en-US" sz="2000" b="1" dirty="0"/>
              <a:t>    </a:t>
            </a:r>
            <a:r>
              <a:rPr lang="en-US" altLang="zh-CN" sz="2000" b="1" dirty="0" err="1"/>
              <a:t>printf</a:t>
            </a:r>
            <a:r>
              <a:rPr lang="en-US" altLang="zh-CN" sz="2000" b="1" dirty="0"/>
              <a:t>("</a:t>
            </a:r>
            <a:r>
              <a:rPr lang="zh-CN" altLang="en-US" sz="2000" b="1" dirty="0"/>
              <a:t>逆置后的字符串：</a:t>
            </a:r>
            <a:r>
              <a:rPr lang="en-US" altLang="zh-CN" sz="2000" b="1" dirty="0"/>
              <a:t>%s\</a:t>
            </a:r>
            <a:r>
              <a:rPr lang="en-US" altLang="zh-CN" sz="2000" b="1" dirty="0" err="1"/>
              <a:t>n",s</a:t>
            </a:r>
            <a:r>
              <a:rPr lang="en-US" altLang="zh-CN" sz="2000" b="1" dirty="0"/>
              <a:t>); </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4</a:t>
            </a:r>
            <a:r>
              <a:rPr lang="zh-CN" altLang="en-US" sz="2400" dirty="0" smtClean="0"/>
              <a:t>）</a:t>
            </a:r>
            <a:endParaRPr lang="zh-CN" altLang="en-US" sz="2400" dirty="0"/>
          </a:p>
        </p:txBody>
      </p:sp>
      <p:sp>
        <p:nvSpPr>
          <p:cNvPr id="3" name="内容占位符 2"/>
          <p:cNvSpPr>
            <a:spLocks noGrp="1"/>
          </p:cNvSpPr>
          <p:nvPr>
            <p:ph idx="1"/>
          </p:nvPr>
        </p:nvSpPr>
        <p:spPr>
          <a:xfrm>
            <a:off x="179512" y="476672"/>
            <a:ext cx="8784976" cy="1008112"/>
          </a:xfrm>
        </p:spPr>
        <p:txBody>
          <a:bodyPr>
            <a:noAutofit/>
          </a:bodyPr>
          <a:lstStyle/>
          <a:p>
            <a:pPr>
              <a:lnSpc>
                <a:spcPct val="150000"/>
              </a:lnSpc>
            </a:pPr>
            <a:r>
              <a:rPr lang="en-US" altLang="zh-CN" sz="2000" dirty="0" smtClean="0"/>
              <a:t>ch6,P126</a:t>
            </a:r>
            <a:r>
              <a:rPr lang="en-US" altLang="zh-CN" sz="2000" dirty="0"/>
              <a:t>, 7. </a:t>
            </a:r>
            <a:r>
              <a:rPr lang="zh-CN" altLang="en-US" sz="2000" dirty="0"/>
              <a:t>从键盘输入字符串</a:t>
            </a:r>
            <a:r>
              <a:rPr lang="en-US" altLang="zh-CN" sz="2000" dirty="0"/>
              <a:t>a</a:t>
            </a:r>
            <a:r>
              <a:rPr lang="zh-CN" altLang="en-US" sz="2000" dirty="0"/>
              <a:t>和</a:t>
            </a:r>
            <a:r>
              <a:rPr lang="en-US" altLang="zh-CN" sz="2000" dirty="0"/>
              <a:t>b</a:t>
            </a:r>
            <a:r>
              <a:rPr lang="zh-CN" altLang="en-US" sz="2000" dirty="0"/>
              <a:t>，要求不要用库函数</a:t>
            </a:r>
            <a:r>
              <a:rPr lang="en-US" altLang="zh-CN" sz="2000" dirty="0" err="1" smtClean="0"/>
              <a:t>strcat</a:t>
            </a:r>
            <a:r>
              <a:rPr lang="zh-CN" altLang="en-US" sz="2000" dirty="0" smtClean="0"/>
              <a:t>把</a:t>
            </a:r>
            <a:r>
              <a:rPr lang="zh-CN" altLang="en-US" sz="2000" dirty="0"/>
              <a:t>串</a:t>
            </a:r>
            <a:r>
              <a:rPr lang="en-US" altLang="zh-CN" sz="2000" dirty="0"/>
              <a:t>b</a:t>
            </a:r>
            <a:r>
              <a:rPr lang="zh-CN" altLang="en-US" sz="2000" dirty="0"/>
              <a:t>的前</a:t>
            </a:r>
            <a:r>
              <a:rPr lang="en-US" altLang="zh-CN" sz="2000" dirty="0"/>
              <a:t>5</a:t>
            </a:r>
            <a:r>
              <a:rPr lang="zh-CN" altLang="en-US" sz="2000" dirty="0"/>
              <a:t>个字符连接到串</a:t>
            </a:r>
            <a:r>
              <a:rPr lang="en-US" altLang="zh-CN" sz="2000" dirty="0"/>
              <a:t>a</a:t>
            </a:r>
            <a:r>
              <a:rPr lang="zh-CN" altLang="en-US" sz="2000" dirty="0"/>
              <a:t>中；如果</a:t>
            </a:r>
            <a:r>
              <a:rPr lang="en-US" altLang="zh-CN" sz="2000" dirty="0"/>
              <a:t>b</a:t>
            </a:r>
            <a:r>
              <a:rPr lang="zh-CN" altLang="en-US" sz="2000" dirty="0"/>
              <a:t>的长度小于</a:t>
            </a:r>
            <a:r>
              <a:rPr lang="en-US" altLang="zh-CN" sz="2000" dirty="0"/>
              <a:t>5</a:t>
            </a:r>
            <a:r>
              <a:rPr lang="zh-CN" altLang="en-US" sz="2000" dirty="0"/>
              <a:t>，则把</a:t>
            </a:r>
            <a:r>
              <a:rPr lang="en-US" altLang="zh-CN" sz="2000" dirty="0"/>
              <a:t>b</a:t>
            </a:r>
            <a:r>
              <a:rPr lang="zh-CN" altLang="en-US" sz="2000" dirty="0"/>
              <a:t>的所有元素都连接到</a:t>
            </a:r>
            <a:r>
              <a:rPr lang="en-US" altLang="zh-CN" sz="2000" dirty="0"/>
              <a:t>a</a:t>
            </a:r>
            <a:r>
              <a:rPr lang="zh-CN" altLang="en-US" sz="2000" dirty="0"/>
              <a:t>中。</a:t>
            </a:r>
            <a:endParaRPr lang="en-US" altLang="zh-CN" sz="2000" dirty="0"/>
          </a:p>
          <a:p>
            <a:pPr>
              <a:lnSpc>
                <a:spcPct val="150000"/>
              </a:lnSpc>
            </a:pPr>
            <a:endParaRPr lang="zh-CN" altLang="en-US" sz="2000" dirty="0"/>
          </a:p>
        </p:txBody>
      </p:sp>
      <p:sp>
        <p:nvSpPr>
          <p:cNvPr id="4" name="矩形 3"/>
          <p:cNvSpPr/>
          <p:nvPr/>
        </p:nvSpPr>
        <p:spPr>
          <a:xfrm>
            <a:off x="738336" y="1412776"/>
            <a:ext cx="6858000" cy="5324535"/>
          </a:xfrm>
          <a:prstGeom prst="rect">
            <a:avLst/>
          </a:prstGeom>
          <a:ln>
            <a:solidFill>
              <a:schemeClr val="accent1"/>
            </a:solidFill>
          </a:ln>
        </p:spPr>
        <p:txBody>
          <a:bodyPr wrap="square">
            <a:spAutoFit/>
          </a:bodyPr>
          <a:lstStyle/>
          <a:p>
            <a:r>
              <a:rPr lang="en-US" altLang="zh-CN" sz="2000" b="1" dirty="0"/>
              <a:t>void ch6_7</a:t>
            </a:r>
            <a:r>
              <a:rPr lang="en-US" altLang="zh-CN" sz="2000" b="1" dirty="0" smtClean="0"/>
              <a:t>()  {</a:t>
            </a:r>
            <a:endParaRPr lang="en-US" altLang="zh-CN" sz="2000" b="1" dirty="0"/>
          </a:p>
          <a:p>
            <a:r>
              <a:rPr lang="en-US" altLang="zh-CN" sz="2000" b="1" dirty="0" smtClean="0"/>
              <a:t>    char </a:t>
            </a:r>
            <a:r>
              <a:rPr lang="en-US" altLang="zh-CN" sz="2000" b="1" dirty="0"/>
              <a:t>a[80],b[80</a:t>
            </a:r>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smtClean="0"/>
              <a:t>;</a:t>
            </a:r>
            <a:endParaRPr lang="en-US" altLang="zh-CN" sz="2000" b="1" dirty="0"/>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a:\n</a:t>
            </a:r>
            <a:r>
              <a:rPr lang="en-US" altLang="zh-CN" sz="2000" b="1" dirty="0" smtClean="0"/>
              <a:t>");   gets(a</a:t>
            </a:r>
            <a:r>
              <a:rPr lang="en-US" altLang="zh-CN" sz="2000" b="1" dirty="0"/>
              <a:t>);</a:t>
            </a:r>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b:\n</a:t>
            </a:r>
            <a:r>
              <a:rPr lang="en-US" altLang="zh-CN" sz="2000" b="1" dirty="0" smtClean="0"/>
              <a:t>");   gets(b);   </a:t>
            </a:r>
            <a:endParaRPr lang="en-US" altLang="zh-CN" sz="2000" b="1" dirty="0"/>
          </a:p>
          <a:p>
            <a:r>
              <a:rPr lang="en-US" altLang="zh-CN" sz="2000" b="1" dirty="0"/>
              <a:t>    </a:t>
            </a:r>
            <a:r>
              <a:rPr lang="en-US" altLang="zh-CN" sz="2000" b="1" dirty="0">
                <a:solidFill>
                  <a:srgbClr val="FF0000"/>
                </a:solidFill>
              </a:rPr>
              <a:t>// </a:t>
            </a:r>
            <a:r>
              <a:rPr lang="zh-CN" altLang="en-US" sz="2000" b="1" dirty="0">
                <a:solidFill>
                  <a:srgbClr val="FF0000"/>
                </a:solidFill>
              </a:rPr>
              <a:t>求</a:t>
            </a:r>
            <a:r>
              <a:rPr lang="en-US" altLang="zh-CN" sz="2000" b="1" dirty="0">
                <a:solidFill>
                  <a:srgbClr val="FF0000"/>
                </a:solidFill>
              </a:rPr>
              <a:t>a</a:t>
            </a:r>
            <a:r>
              <a:rPr lang="zh-CN" altLang="en-US" sz="2000" b="1" dirty="0">
                <a:solidFill>
                  <a:srgbClr val="FF0000"/>
                </a:solidFill>
              </a:rPr>
              <a:t>的长度，不用库函数</a:t>
            </a:r>
            <a:r>
              <a:rPr lang="en-US" altLang="zh-CN" sz="2000" b="1" dirty="0" err="1">
                <a:solidFill>
                  <a:srgbClr val="FF0000"/>
                </a:solidFill>
              </a:rPr>
              <a:t>strlen</a:t>
            </a:r>
            <a:r>
              <a:rPr lang="en-US" altLang="zh-CN" sz="2000" b="1" dirty="0">
                <a:solidFill>
                  <a:srgbClr val="FF0000"/>
                </a:solidFill>
              </a:rPr>
              <a:t>(char *s)</a:t>
            </a:r>
          </a:p>
          <a:p>
            <a:r>
              <a:rPr lang="en-US" altLang="zh-CN" sz="2000" b="1" dirty="0"/>
              <a:t>    </a:t>
            </a:r>
            <a:r>
              <a:rPr lang="en-US" altLang="zh-CN" sz="2000" b="1" dirty="0" err="1"/>
              <a:t>len</a:t>
            </a:r>
            <a:r>
              <a:rPr lang="en-US" altLang="zh-CN" sz="2000" b="1" dirty="0"/>
              <a:t> = 0; </a:t>
            </a:r>
            <a:r>
              <a:rPr lang="en-US" altLang="zh-CN" sz="2000" b="1" dirty="0" smtClean="0"/>
              <a:t>  while(a[</a:t>
            </a:r>
            <a:r>
              <a:rPr lang="en-US" altLang="zh-CN" sz="2000" b="1" dirty="0" err="1" smtClean="0"/>
              <a:t>len</a:t>
            </a:r>
            <a:r>
              <a:rPr lang="en-US" altLang="zh-CN" sz="2000" b="1" dirty="0"/>
              <a:t>] != '\0') </a:t>
            </a:r>
            <a:r>
              <a:rPr lang="en-US" altLang="zh-CN" sz="2000" b="1" dirty="0" smtClean="0"/>
              <a:t> </a:t>
            </a:r>
            <a:r>
              <a:rPr lang="en-US" altLang="zh-CN" sz="2000" b="1" dirty="0" err="1" smtClean="0"/>
              <a:t>len</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在</a:t>
            </a:r>
            <a:r>
              <a:rPr lang="en-US" altLang="zh-CN" sz="2000" b="1" dirty="0">
                <a:solidFill>
                  <a:srgbClr val="FF0000"/>
                </a:solidFill>
              </a:rPr>
              <a:t>a</a:t>
            </a:r>
            <a:r>
              <a:rPr lang="zh-CN" altLang="en-US" sz="2000" b="1" dirty="0">
                <a:solidFill>
                  <a:srgbClr val="FF0000"/>
                </a:solidFill>
              </a:rPr>
              <a:t>的末尾连接</a:t>
            </a:r>
            <a:r>
              <a:rPr lang="en-US" altLang="zh-CN" sz="2000" b="1" dirty="0">
                <a:solidFill>
                  <a:srgbClr val="FF0000"/>
                </a:solidFill>
              </a:rPr>
              <a:t>a</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 </a:t>
            </a:r>
          </a:p>
          <a:p>
            <a:r>
              <a:rPr lang="zh-CN" altLang="en-US" sz="2000" b="1" dirty="0"/>
              <a:t>    </a:t>
            </a:r>
            <a:r>
              <a:rPr lang="en-US" altLang="zh-CN" sz="2000" b="1" dirty="0"/>
              <a:t>i = 0;</a:t>
            </a:r>
          </a:p>
          <a:p>
            <a:r>
              <a:rPr lang="en-US" altLang="zh-CN" sz="2000" b="1" dirty="0"/>
              <a:t>    while(b[i] != '\0') {</a:t>
            </a:r>
          </a:p>
          <a:p>
            <a:r>
              <a:rPr lang="en-US" altLang="zh-CN" sz="2000" b="1" dirty="0"/>
              <a:t>       if (i &gt; 4) break; </a:t>
            </a:r>
            <a:r>
              <a:rPr lang="en-US" altLang="zh-CN" sz="2000" b="1" dirty="0">
                <a:solidFill>
                  <a:srgbClr val="FF0000"/>
                </a:solidFill>
              </a:rPr>
              <a:t>// </a:t>
            </a:r>
            <a:r>
              <a:rPr lang="zh-CN" altLang="en-US" sz="2000" b="1" dirty="0">
                <a:solidFill>
                  <a:srgbClr val="FF0000"/>
                </a:solidFill>
              </a:rPr>
              <a:t>仅连接</a:t>
            </a:r>
            <a:r>
              <a:rPr lang="en-US" altLang="zh-CN" sz="2000" b="1" dirty="0">
                <a:solidFill>
                  <a:srgbClr val="FF0000"/>
                </a:solidFill>
              </a:rPr>
              <a:t>b</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a:t>
            </a:r>
          </a:p>
          <a:p>
            <a:r>
              <a:rPr lang="zh-CN" altLang="en-US" sz="2000" b="1" dirty="0"/>
              <a:t>       </a:t>
            </a:r>
            <a:r>
              <a:rPr lang="en-US" altLang="zh-CN" sz="2000" b="1" dirty="0"/>
              <a:t>a[</a:t>
            </a:r>
            <a:r>
              <a:rPr lang="en-US" altLang="zh-CN" sz="2000" b="1" dirty="0" err="1"/>
              <a:t>len+i</a:t>
            </a:r>
            <a:r>
              <a:rPr lang="en-US" altLang="zh-CN" sz="2000" b="1" dirty="0"/>
              <a:t>]=b[i];</a:t>
            </a:r>
          </a:p>
          <a:p>
            <a:r>
              <a:rPr lang="en-US" altLang="zh-CN" sz="2000" b="1" dirty="0"/>
              <a:t>       i++; </a:t>
            </a:r>
          </a:p>
          <a:p>
            <a:r>
              <a:rPr lang="en-US" altLang="zh-CN" sz="2000" b="1" dirty="0"/>
              <a:t>    }</a:t>
            </a:r>
          </a:p>
          <a:p>
            <a:r>
              <a:rPr lang="en-US" altLang="zh-CN" sz="2000" b="1" dirty="0">
                <a:solidFill>
                  <a:schemeClr val="tx2"/>
                </a:solidFill>
              </a:rPr>
              <a:t>    a[</a:t>
            </a:r>
            <a:r>
              <a:rPr lang="en-US" altLang="zh-CN" sz="2000" b="1" dirty="0" err="1">
                <a:solidFill>
                  <a:schemeClr val="tx2"/>
                </a:solidFill>
              </a:rPr>
              <a:t>len+i</a:t>
            </a:r>
            <a:r>
              <a:rPr lang="en-US" altLang="zh-CN" sz="2000" b="1" dirty="0">
                <a:solidFill>
                  <a:schemeClr val="tx2"/>
                </a:solidFill>
              </a:rPr>
              <a:t>] = </a:t>
            </a:r>
            <a:r>
              <a:rPr lang="en-US" altLang="zh-CN" sz="2000" b="1" dirty="0" smtClean="0">
                <a:solidFill>
                  <a:schemeClr val="tx2"/>
                </a:solidFill>
              </a:rPr>
              <a:t>‘\0’; </a:t>
            </a:r>
            <a:r>
              <a:rPr lang="en-US" altLang="zh-CN" sz="2000" b="1" dirty="0">
                <a:solidFill>
                  <a:srgbClr val="FF0000"/>
                </a:solidFill>
              </a:rPr>
              <a:t>// </a:t>
            </a:r>
            <a:r>
              <a:rPr lang="zh-CN" altLang="en-US" sz="2000" b="1" dirty="0" smtClean="0">
                <a:solidFill>
                  <a:srgbClr val="FF0000"/>
                </a:solidFill>
              </a:rPr>
              <a:t>不要忘记，</a:t>
            </a:r>
            <a:r>
              <a:rPr lang="en-US" altLang="zh-CN" sz="2000" b="1" dirty="0" smtClean="0">
                <a:solidFill>
                  <a:srgbClr val="FF0000"/>
                </a:solidFill>
              </a:rPr>
              <a:t>a</a:t>
            </a:r>
            <a:r>
              <a:rPr lang="zh-CN" altLang="en-US" sz="2000" b="1" dirty="0">
                <a:solidFill>
                  <a:srgbClr val="FF0000"/>
                </a:solidFill>
              </a:rPr>
              <a:t>的末尾一定是</a:t>
            </a:r>
            <a:r>
              <a:rPr lang="en-US" altLang="zh-CN" sz="2000" b="1" dirty="0">
                <a:solidFill>
                  <a:srgbClr val="FF0000"/>
                </a:solidFill>
              </a:rPr>
              <a:t>'\0' </a:t>
            </a:r>
          </a:p>
          <a:p>
            <a:r>
              <a:rPr lang="en-US" altLang="zh-CN" sz="2000" b="1" dirty="0"/>
              <a:t>    </a:t>
            </a:r>
            <a:r>
              <a:rPr lang="en-US" altLang="zh-CN" sz="2000" b="1" dirty="0">
                <a:solidFill>
                  <a:srgbClr val="FF0000"/>
                </a:solidFill>
              </a:rPr>
              <a:t>// </a:t>
            </a:r>
            <a:r>
              <a:rPr lang="zh-CN" altLang="en-US" sz="2000" b="1" dirty="0">
                <a:solidFill>
                  <a:srgbClr val="FF0000"/>
                </a:solidFill>
              </a:rPr>
              <a:t>输出</a:t>
            </a:r>
            <a:r>
              <a:rPr lang="en-US" altLang="zh-CN" sz="2000" b="1" dirty="0">
                <a:solidFill>
                  <a:srgbClr val="FF0000"/>
                </a:solidFill>
              </a:rPr>
              <a:t>a</a:t>
            </a:r>
            <a:r>
              <a:rPr lang="zh-CN" altLang="en-US" sz="2000" b="1" dirty="0">
                <a:solidFill>
                  <a:srgbClr val="FF0000"/>
                </a:solidFill>
              </a:rPr>
              <a:t>，验证 </a:t>
            </a:r>
            <a:endParaRPr lang="en-US" altLang="zh-CN" sz="2000" b="1" dirty="0"/>
          </a:p>
          <a:p>
            <a:r>
              <a:rPr lang="en-US" altLang="zh-CN" sz="2000" b="1" dirty="0"/>
              <a:t>    puts(a);  </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a:p>
            <a:pPr>
              <a:lnSpc>
                <a:spcPct val="150000"/>
              </a:lnSpc>
            </a:pPr>
            <a:r>
              <a:rPr lang="en-US" altLang="zh-CN" sz="2000" dirty="0"/>
              <a:t>ch7,p155, 5. </a:t>
            </a:r>
            <a:r>
              <a:rPr lang="zh-CN" altLang="en-US" sz="2000" dirty="0"/>
              <a:t>编写一个函数，由实参传来一个字符串，统计此字符串中的字母，数字，空格和其它字符的个数，在主函数中输入字符串及</a:t>
            </a:r>
            <a:r>
              <a:rPr lang="zh-CN" altLang="en-US" sz="2000" dirty="0">
                <a:solidFill>
                  <a:srgbClr val="FF0000"/>
                </a:solidFill>
              </a:rPr>
              <a:t>输出上述</a:t>
            </a:r>
            <a:r>
              <a:rPr lang="zh-CN" altLang="en-US" sz="2000" dirty="0" smtClean="0">
                <a:solidFill>
                  <a:srgbClr val="FF0000"/>
                </a:solidFill>
              </a:rPr>
              <a:t>结果（学习“指针做函数的参数”后，再实现之。）</a:t>
            </a:r>
            <a:r>
              <a:rPr lang="zh-CN" altLang="en-US" sz="2000" dirty="0" smtClean="0"/>
              <a:t>。</a:t>
            </a:r>
            <a:endParaRPr lang="en-US" altLang="zh-CN" sz="2000" dirty="0" smtClean="0"/>
          </a:p>
          <a:p>
            <a:pPr>
              <a:lnSpc>
                <a:spcPct val="150000"/>
              </a:lnSpc>
            </a:pPr>
            <a:r>
              <a:rPr lang="en-US" altLang="zh-CN" sz="2000" dirty="0"/>
              <a:t>ch7,p156, 8. </a:t>
            </a:r>
            <a:r>
              <a:rPr lang="zh-CN" altLang="en-US" sz="2000" dirty="0"/>
              <a:t>用函数递归方法以字符串形式输出一个整数</a:t>
            </a:r>
            <a:r>
              <a:rPr lang="zh-CN" altLang="en-US" sz="2000" dirty="0" smtClean="0"/>
              <a:t>。</a:t>
            </a:r>
            <a:endParaRPr lang="en-US" altLang="zh-CN" sz="2000" dirty="0" smtClean="0"/>
          </a:p>
          <a:p>
            <a:pPr>
              <a:lnSpc>
                <a:spcPct val="150000"/>
              </a:lnSpc>
            </a:pPr>
            <a:r>
              <a:rPr lang="en-US" altLang="zh-CN" sz="2000" dirty="0"/>
              <a:t>ch7,156, 9. </a:t>
            </a:r>
            <a:r>
              <a:rPr lang="zh-CN" altLang="en-US" sz="2000" dirty="0"/>
              <a:t>编写函数，根据整型参数</a:t>
            </a:r>
            <a:r>
              <a:rPr lang="en-US" altLang="zh-CN" sz="2000" dirty="0"/>
              <a:t>m</a:t>
            </a:r>
            <a:r>
              <a:rPr lang="zh-CN" altLang="en-US" sz="2000" dirty="0"/>
              <a:t>的值，计算公式：</a:t>
            </a:r>
          </a:p>
          <a:p>
            <a:pPr marL="0" indent="0">
              <a:lnSpc>
                <a:spcPct val="150000"/>
              </a:lnSpc>
              <a:buNone/>
            </a:pPr>
            <a:r>
              <a:rPr lang="zh-CN" altLang="en-US" sz="2000" dirty="0"/>
              <a:t>     </a:t>
            </a:r>
            <a:r>
              <a:rPr lang="en-US" altLang="zh-CN" sz="2000" dirty="0"/>
              <a:t>t=1-1/(2*2)-1/(3*3)-...-1/(m*m</a:t>
            </a:r>
            <a:r>
              <a:rPr lang="en-US" altLang="zh-CN" sz="2000" dirty="0" smtClean="0"/>
              <a:t>) </a:t>
            </a:r>
            <a:r>
              <a:rPr lang="zh-CN" altLang="en-US" sz="2000" dirty="0"/>
              <a:t>的值</a:t>
            </a:r>
            <a:r>
              <a:rPr lang="zh-CN" altLang="en-US" sz="2000" dirty="0" smtClean="0"/>
              <a:t>。</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例如</a:t>
            </a:r>
            <a:r>
              <a:rPr lang="zh-CN" altLang="en-US" sz="2000" dirty="0"/>
              <a:t>：</a:t>
            </a:r>
            <a:r>
              <a:rPr lang="en-US" altLang="zh-CN" sz="2000" dirty="0"/>
              <a:t>m=5,</a:t>
            </a:r>
            <a:r>
              <a:rPr lang="zh-CN" altLang="en-US" sz="2000" dirty="0"/>
              <a:t>则输出</a:t>
            </a:r>
            <a:r>
              <a:rPr lang="en-US" altLang="zh-CN" sz="2000" dirty="0" smtClean="0"/>
              <a:t>0.536389</a:t>
            </a:r>
          </a:p>
          <a:p>
            <a:pPr>
              <a:lnSpc>
                <a:spcPct val="150000"/>
              </a:lnSpc>
            </a:pPr>
            <a:r>
              <a:rPr lang="en-US" altLang="zh-CN" sz="2000" dirty="0"/>
              <a:t>ch7,p156,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的值</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Tree>
    <p:extLst>
      <p:ext uri="{BB962C8B-B14F-4D97-AF65-F5344CB8AC3E}">
        <p14:creationId xmlns:p14="http://schemas.microsoft.com/office/powerpoint/2010/main" val="3170573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323528" y="476672"/>
            <a:ext cx="8640960" cy="1008112"/>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p:txBody>
      </p:sp>
      <p:sp>
        <p:nvSpPr>
          <p:cNvPr id="4" name="矩形 3"/>
          <p:cNvSpPr/>
          <p:nvPr/>
        </p:nvSpPr>
        <p:spPr>
          <a:xfrm>
            <a:off x="395536" y="1412776"/>
            <a:ext cx="8424936" cy="5355312"/>
          </a:xfrm>
          <a:prstGeom prst="rect">
            <a:avLst/>
          </a:prstGeom>
          <a:ln>
            <a:solidFill>
              <a:schemeClr val="accent1"/>
            </a:solidFill>
          </a:ln>
        </p:spPr>
        <p:txBody>
          <a:bodyPr wrap="square">
            <a:spAutoFit/>
          </a:bodyPr>
          <a:lstStyle/>
          <a:p>
            <a:r>
              <a:rPr lang="en-US" altLang="zh-CN" b="1" dirty="0">
                <a:solidFill>
                  <a:srgbClr val="C00000"/>
                </a:solidFill>
              </a:rPr>
              <a:t>// </a:t>
            </a:r>
            <a:r>
              <a:rPr lang="zh-CN" altLang="en-US" b="1" dirty="0">
                <a:solidFill>
                  <a:srgbClr val="C00000"/>
                </a:solidFill>
              </a:rPr>
              <a:t>按位运算对象只能是</a:t>
            </a:r>
            <a:r>
              <a:rPr lang="en-US" altLang="zh-CN" b="1" dirty="0" err="1">
                <a:solidFill>
                  <a:srgbClr val="C00000"/>
                </a:solidFill>
              </a:rPr>
              <a:t>char,int</a:t>
            </a:r>
            <a:r>
              <a:rPr lang="zh-CN" altLang="en-US" b="1" dirty="0">
                <a:solidFill>
                  <a:srgbClr val="C00000"/>
                </a:solidFill>
              </a:rPr>
              <a:t>型的变量，不能是表达式，因此宏体中的参数可以不用括号扩起来</a:t>
            </a:r>
          </a:p>
          <a:p>
            <a:r>
              <a:rPr lang="en-US" altLang="zh-CN" b="1" dirty="0">
                <a:solidFill>
                  <a:srgbClr val="C00000"/>
                </a:solidFill>
              </a:rPr>
              <a:t>// </a:t>
            </a:r>
            <a:r>
              <a:rPr lang="zh-CN" altLang="en-US" b="1" dirty="0">
                <a:solidFill>
                  <a:srgbClr val="C00000"/>
                </a:solidFill>
              </a:rPr>
              <a:t>注意，使用</a:t>
            </a:r>
            <a:r>
              <a:rPr lang="en-US" altLang="zh-CN" b="1" dirty="0">
                <a:solidFill>
                  <a:srgbClr val="C00000"/>
                </a:solidFill>
              </a:rPr>
              <a:t>','</a:t>
            </a:r>
            <a:r>
              <a:rPr lang="zh-CN" altLang="en-US" b="1" dirty="0">
                <a:solidFill>
                  <a:srgbClr val="C00000"/>
                </a:solidFill>
              </a:rPr>
              <a:t>表达式，可以不用</a:t>
            </a:r>
            <a:r>
              <a:rPr lang="en-US" altLang="zh-CN" b="1" dirty="0">
                <a:solidFill>
                  <a:srgbClr val="C00000"/>
                </a:solidFill>
              </a:rPr>
              <a:t>{} </a:t>
            </a:r>
          </a:p>
          <a:p>
            <a:r>
              <a:rPr lang="en-US" altLang="zh-CN" b="1" dirty="0"/>
              <a:t>#define SWAP1(x1,y1) x1=x1^y1,y1=y1^x1,x1=x1^y1</a:t>
            </a:r>
          </a:p>
          <a:p>
            <a:r>
              <a:rPr lang="en-US" altLang="zh-CN" b="1" dirty="0">
                <a:solidFill>
                  <a:srgbClr val="C00000"/>
                </a:solidFill>
              </a:rPr>
              <a:t>// </a:t>
            </a:r>
            <a:r>
              <a:rPr lang="zh-CN" altLang="en-US" b="1" dirty="0">
                <a:solidFill>
                  <a:srgbClr val="C00000"/>
                </a:solidFill>
              </a:rPr>
              <a:t>注意，加上</a:t>
            </a:r>
            <a:r>
              <a:rPr lang="en-US" altLang="zh-CN" b="1" dirty="0">
                <a:solidFill>
                  <a:srgbClr val="C00000"/>
                </a:solidFill>
              </a:rPr>
              <a:t>{},</a:t>
            </a:r>
            <a:r>
              <a:rPr lang="zh-CN" altLang="en-US" b="1" dirty="0">
                <a:solidFill>
                  <a:srgbClr val="C00000"/>
                </a:solidFill>
              </a:rPr>
              <a:t>是一个安全的选择 </a:t>
            </a:r>
          </a:p>
          <a:p>
            <a:r>
              <a:rPr lang="en-US" altLang="zh-CN" b="1" dirty="0"/>
              <a:t>#define SWAP2(x1,y1) { x1=x1^y1;y1=y1^x1;x1=x1^y1; }</a:t>
            </a:r>
          </a:p>
          <a:p>
            <a:r>
              <a:rPr lang="en-US" altLang="zh-CN" b="1" dirty="0"/>
              <a:t>#define SWAP3(x1,y1) { </a:t>
            </a:r>
            <a:r>
              <a:rPr lang="en-US" altLang="zh-CN" b="1" dirty="0" err="1"/>
              <a:t>int</a:t>
            </a:r>
            <a:r>
              <a:rPr lang="en-US" altLang="zh-CN" b="1" dirty="0"/>
              <a:t> </a:t>
            </a:r>
            <a:r>
              <a:rPr lang="en-US" altLang="zh-CN" b="1" dirty="0" err="1"/>
              <a:t>tmp</a:t>
            </a:r>
            <a:r>
              <a:rPr lang="en-US" altLang="zh-CN" b="1" dirty="0"/>
              <a:t>; </a:t>
            </a:r>
            <a:r>
              <a:rPr lang="en-US" altLang="zh-CN" b="1" dirty="0" err="1"/>
              <a:t>tmp</a:t>
            </a:r>
            <a:r>
              <a:rPr lang="en-US" altLang="zh-CN" b="1" dirty="0"/>
              <a:t>=x1; x1=y1; y1=</a:t>
            </a:r>
            <a:r>
              <a:rPr lang="en-US" altLang="zh-CN" b="1" dirty="0" err="1"/>
              <a:t>tmp</a:t>
            </a:r>
            <a:r>
              <a:rPr lang="en-US" altLang="zh-CN" b="1" dirty="0"/>
              <a:t>; }</a:t>
            </a:r>
          </a:p>
          <a:p>
            <a:r>
              <a:rPr lang="en-US" altLang="zh-CN" b="1" dirty="0"/>
              <a:t>#define SWAP(x1,y1) SWAP3(x1,y1)</a:t>
            </a:r>
          </a:p>
          <a:p>
            <a:r>
              <a:rPr lang="en-US" altLang="zh-CN" b="1" dirty="0"/>
              <a:t>void ch7_1</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a=10,b=20;</a:t>
            </a:r>
          </a:p>
          <a:p>
            <a:r>
              <a:rPr lang="en-US" altLang="zh-CN" b="1" dirty="0"/>
              <a:t>     </a:t>
            </a:r>
            <a:r>
              <a:rPr lang="en-US" altLang="zh-CN" b="1" dirty="0">
                <a:solidFill>
                  <a:srgbClr val="C00000"/>
                </a:solidFill>
              </a:rPr>
              <a:t>SWAP(</a:t>
            </a:r>
            <a:r>
              <a:rPr lang="en-US" altLang="zh-CN" b="1" dirty="0" err="1">
                <a:solidFill>
                  <a:srgbClr val="C00000"/>
                </a:solidFill>
              </a:rPr>
              <a:t>a,b</a:t>
            </a:r>
            <a:r>
              <a:rPr lang="en-US" altLang="zh-CN" b="1" dirty="0">
                <a:solidFill>
                  <a:srgbClr val="C00000"/>
                </a:solidFill>
              </a:rPr>
              <a:t>);</a:t>
            </a:r>
          </a:p>
          <a:p>
            <a:r>
              <a:rPr lang="en-US" altLang="zh-CN" b="1" dirty="0"/>
              <a:t>     </a:t>
            </a:r>
            <a:r>
              <a:rPr lang="en-US" altLang="zh-CN" b="1" dirty="0" err="1"/>
              <a:t>printf</a:t>
            </a:r>
            <a:r>
              <a:rPr lang="en-US" altLang="zh-CN" b="1" dirty="0"/>
              <a:t>("</a:t>
            </a:r>
            <a:r>
              <a:rPr lang="en-US" altLang="zh-CN" b="1" dirty="0" err="1"/>
              <a:t>a,b</a:t>
            </a:r>
            <a:r>
              <a:rPr lang="en-US" altLang="zh-CN" b="1" dirty="0"/>
              <a:t>=%</a:t>
            </a:r>
            <a:r>
              <a:rPr lang="en-US" altLang="zh-CN" b="1" dirty="0" err="1"/>
              <a:t>d,%d</a:t>
            </a:r>
            <a:r>
              <a:rPr lang="en-US" altLang="zh-CN" b="1" dirty="0"/>
              <a:t>\n",</a:t>
            </a:r>
            <a:r>
              <a:rPr lang="en-US" altLang="zh-CN" b="1" dirty="0" err="1"/>
              <a:t>a,b</a:t>
            </a:r>
            <a:r>
              <a:rPr lang="en-US" altLang="zh-CN" b="1" dirty="0" smtClean="0"/>
              <a:t>);</a:t>
            </a:r>
            <a:endParaRPr lang="en-US" altLang="zh-CN" b="1" dirty="0"/>
          </a:p>
          <a:p>
            <a:r>
              <a:rPr lang="en-US" altLang="zh-CN" b="1" dirty="0"/>
              <a:t>     </a:t>
            </a:r>
            <a:r>
              <a:rPr lang="en-US" altLang="zh-CN" b="1" dirty="0" err="1"/>
              <a:t>int</a:t>
            </a:r>
            <a:r>
              <a:rPr lang="en-US" altLang="zh-CN" b="1" dirty="0"/>
              <a:t> x[5] = {1,2,3,4,5},y[5] = {11,22,33,44,55},i; </a:t>
            </a:r>
          </a:p>
          <a:p>
            <a:r>
              <a:rPr lang="en-US" altLang="zh-CN" b="1" dirty="0"/>
              <a:t>     for(i=0;i&lt;5;i++) </a:t>
            </a:r>
            <a:r>
              <a:rPr lang="en-US" altLang="zh-CN" b="1" dirty="0">
                <a:solidFill>
                  <a:srgbClr val="C00000"/>
                </a:solidFill>
              </a:rPr>
              <a:t>SWAP(x[i],y[i]);</a:t>
            </a:r>
          </a:p>
          <a:p>
            <a:r>
              <a:rPr lang="en-US" altLang="zh-CN" b="1" dirty="0" smtClean="0"/>
              <a:t>     for(i=0;i&lt;5;i</a:t>
            </a:r>
            <a:r>
              <a:rPr lang="en-US" altLang="zh-CN" b="1" dirty="0"/>
              <a:t>++) </a:t>
            </a:r>
            <a:r>
              <a:rPr lang="en-US" altLang="zh-CN" b="1" dirty="0" err="1"/>
              <a:t>printf</a:t>
            </a:r>
            <a:r>
              <a:rPr lang="en-US" altLang="zh-CN" b="1" dirty="0"/>
              <a:t>("%4d",x[i]); </a:t>
            </a:r>
            <a:r>
              <a:rPr lang="en-US" altLang="zh-CN" b="1" dirty="0">
                <a:solidFill>
                  <a:srgbClr val="C00000"/>
                </a:solidFill>
              </a:rPr>
              <a:t>//</a:t>
            </a:r>
            <a:r>
              <a:rPr lang="zh-CN" altLang="en-US" b="1" dirty="0">
                <a:solidFill>
                  <a:srgbClr val="C00000"/>
                </a:solidFill>
              </a:rPr>
              <a:t>输出验证 </a:t>
            </a:r>
            <a:endParaRPr lang="en-US" altLang="zh-CN" b="1" dirty="0">
              <a:solidFill>
                <a:srgbClr val="C00000"/>
              </a:solidFill>
            </a:endParaRPr>
          </a:p>
          <a:p>
            <a:r>
              <a:rPr lang="en-US" altLang="zh-CN" b="1" dirty="0"/>
              <a:t>     </a:t>
            </a:r>
            <a:r>
              <a:rPr lang="en-US" altLang="zh-CN" b="1" dirty="0" err="1"/>
              <a:t>putchar</a:t>
            </a:r>
            <a:r>
              <a:rPr lang="en-US" altLang="zh-CN" b="1" dirty="0"/>
              <a:t>('\n');</a:t>
            </a:r>
          </a:p>
          <a:p>
            <a:r>
              <a:rPr lang="en-US" altLang="zh-CN" b="1" dirty="0"/>
              <a:t>     for(i=0;i&lt;5;i++) </a:t>
            </a:r>
            <a:r>
              <a:rPr lang="en-US" altLang="zh-CN" b="1" dirty="0" err="1"/>
              <a:t>printf</a:t>
            </a:r>
            <a:r>
              <a:rPr lang="en-US" altLang="zh-CN" b="1" dirty="0"/>
              <a:t>("%4d",y[i]);</a:t>
            </a:r>
          </a:p>
          <a:p>
            <a:r>
              <a:rPr lang="en-US" altLang="zh-CN" b="1" dirty="0"/>
              <a:t>     </a:t>
            </a:r>
            <a:r>
              <a:rPr lang="en-US" altLang="zh-CN" b="1" dirty="0" err="1"/>
              <a:t>putchar</a:t>
            </a:r>
            <a:r>
              <a:rPr lang="en-US" altLang="zh-CN" b="1" dirty="0"/>
              <a:t>('\n');</a:t>
            </a:r>
          </a:p>
          <a:p>
            <a:r>
              <a:rPr lang="en-US" altLang="zh-CN" b="1" dirty="0"/>
              <a:t>}</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a:t>
            </a:r>
            <a:endParaRPr lang="zh-CN" altLang="en-US" sz="2400" dirty="0"/>
          </a:p>
        </p:txBody>
      </p:sp>
      <p:sp>
        <p:nvSpPr>
          <p:cNvPr id="3" name="内容占位符 2"/>
          <p:cNvSpPr>
            <a:spLocks noGrp="1"/>
          </p:cNvSpPr>
          <p:nvPr>
            <p:ph idx="1"/>
          </p:nvPr>
        </p:nvSpPr>
        <p:spPr>
          <a:xfrm>
            <a:off x="107504" y="620688"/>
            <a:ext cx="8640960" cy="936104"/>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，在主函数中输入字符串及输出上述结果。</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5" name="矩形 4"/>
          <p:cNvSpPr/>
          <p:nvPr/>
        </p:nvSpPr>
        <p:spPr>
          <a:xfrm>
            <a:off x="179512" y="1724030"/>
            <a:ext cx="8784976" cy="3693319"/>
          </a:xfrm>
          <a:prstGeom prst="rect">
            <a:avLst/>
          </a:prstGeom>
          <a:ln>
            <a:solidFill>
              <a:schemeClr val="accent1"/>
            </a:solidFill>
          </a:ln>
        </p:spPr>
        <p:txBody>
          <a:bodyPr wrap="square">
            <a:spAutoFit/>
          </a:bodyPr>
          <a:lstStyle/>
          <a:p>
            <a:r>
              <a:rPr lang="en-US" altLang="zh-CN" b="1" dirty="0"/>
              <a:t>void ch7_5(char s</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i;</a:t>
            </a:r>
          </a:p>
          <a:p>
            <a:r>
              <a:rPr lang="en-US" altLang="zh-CN" b="1" dirty="0"/>
              <a:t>     </a:t>
            </a:r>
            <a:r>
              <a:rPr lang="en-US" altLang="zh-CN" b="1" dirty="0" err="1"/>
              <a:t>int</a:t>
            </a:r>
            <a:r>
              <a:rPr lang="en-US" altLang="zh-CN" b="1" dirty="0"/>
              <a:t> Letter = 0, Number = 0, Space = 0, Other = 0; </a:t>
            </a:r>
            <a:r>
              <a:rPr lang="en-US" altLang="zh-CN" b="1" dirty="0">
                <a:solidFill>
                  <a:srgbClr val="C00000"/>
                </a:solidFill>
              </a:rPr>
              <a:t>// </a:t>
            </a:r>
            <a:r>
              <a:rPr lang="zh-CN" altLang="en-US" b="1" dirty="0">
                <a:solidFill>
                  <a:srgbClr val="C00000"/>
                </a:solidFill>
              </a:rPr>
              <a:t>字母、数字、空格和其它</a:t>
            </a:r>
            <a:r>
              <a:rPr lang="zh-CN" altLang="en-US" b="1" dirty="0" smtClean="0">
                <a:solidFill>
                  <a:srgbClr val="C00000"/>
                </a:solidFill>
              </a:rPr>
              <a:t>字符个数</a:t>
            </a:r>
            <a:endParaRPr lang="zh-CN" altLang="en-US" b="1" dirty="0">
              <a:solidFill>
                <a:srgbClr val="C00000"/>
              </a:solidFill>
            </a:endParaRPr>
          </a:p>
          <a:p>
            <a:r>
              <a:rPr lang="zh-CN" altLang="en-US" b="1" dirty="0"/>
              <a:t>     </a:t>
            </a:r>
            <a:r>
              <a:rPr lang="en-US" altLang="zh-CN" b="1" dirty="0"/>
              <a:t>char c;</a:t>
            </a:r>
          </a:p>
          <a:p>
            <a:r>
              <a:rPr lang="en-US" altLang="zh-CN" b="1" dirty="0"/>
              <a:t>     </a:t>
            </a:r>
          </a:p>
          <a:p>
            <a:r>
              <a:rPr lang="en-US" altLang="zh-CN" b="1" dirty="0"/>
              <a:t>     for (i=0; (c = s[i]) != 0; i++) </a:t>
            </a:r>
            <a:r>
              <a:rPr lang="en-US" altLang="zh-CN" b="1" dirty="0" smtClean="0"/>
              <a:t>{   </a:t>
            </a:r>
            <a:r>
              <a:rPr lang="en-US" altLang="zh-CN" b="1" dirty="0" smtClean="0">
                <a:solidFill>
                  <a:srgbClr val="C00000"/>
                </a:solidFill>
              </a:rPr>
              <a:t>//</a:t>
            </a:r>
            <a:r>
              <a:rPr lang="zh-CN" altLang="en-US" b="1" dirty="0">
                <a:solidFill>
                  <a:srgbClr val="C00000"/>
                </a:solidFill>
              </a:rPr>
              <a:t>或 </a:t>
            </a:r>
            <a:r>
              <a:rPr lang="en-US" altLang="zh-CN" b="1" dirty="0">
                <a:solidFill>
                  <a:srgbClr val="C00000"/>
                </a:solidFill>
              </a:rPr>
              <a:t>(c = s[i]) != '\0'</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r>
              <a:rPr lang="en-US" altLang="zh-CN" b="1" dirty="0" smtClean="0"/>
              <a:t>  </a:t>
            </a:r>
            <a:endParaRPr lang="en-US" altLang="zh-CN" b="1" dirty="0"/>
          </a:p>
          <a:p>
            <a:r>
              <a:rPr lang="en-US" altLang="zh-CN" b="1" dirty="0"/>
              <a:t>      </a:t>
            </a:r>
            <a:r>
              <a:rPr lang="en-US" altLang="zh-CN" b="1" dirty="0" err="1"/>
              <a:t>printf</a:t>
            </a:r>
            <a:r>
              <a:rPr lang="en-US" altLang="zh-CN" b="1" dirty="0" smtClean="0"/>
              <a:t>("</a:t>
            </a:r>
            <a:r>
              <a:rPr lang="zh-CN" altLang="en-US" b="1" dirty="0" smtClean="0"/>
              <a:t>字符个数</a:t>
            </a:r>
            <a:r>
              <a:rPr lang="en-US" altLang="zh-CN" b="1" dirty="0"/>
              <a:t>=%</a:t>
            </a:r>
            <a:r>
              <a:rPr lang="en-US" altLang="zh-CN" b="1" dirty="0" err="1"/>
              <a:t>d,%d,%d,%d</a:t>
            </a:r>
            <a:r>
              <a:rPr lang="en-US" altLang="zh-CN" b="1" dirty="0"/>
              <a:t>\n",</a:t>
            </a:r>
            <a:r>
              <a:rPr lang="en-US" altLang="zh-CN" b="1" dirty="0" err="1"/>
              <a:t>Letter,Number,Space,Other</a:t>
            </a:r>
            <a:r>
              <a:rPr lang="en-US" altLang="zh-CN" b="1" dirty="0"/>
              <a:t>);</a:t>
            </a:r>
          </a:p>
          <a:p>
            <a:r>
              <a:rPr lang="en-US" altLang="zh-CN" b="1" dirty="0"/>
              <a:t>} </a:t>
            </a:r>
            <a:endParaRPr lang="en-US" altLang="zh-CN" b="1" dirty="0" smtClean="0"/>
          </a:p>
        </p:txBody>
      </p:sp>
      <p:sp>
        <p:nvSpPr>
          <p:cNvPr id="6" name="矩形 5"/>
          <p:cNvSpPr/>
          <p:nvPr/>
        </p:nvSpPr>
        <p:spPr>
          <a:xfrm>
            <a:off x="4499992" y="5264100"/>
            <a:ext cx="4392488" cy="1477328"/>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a:t>
            </a:r>
            <a:r>
              <a:rPr lang="en-US" altLang="zh-CN" b="1" dirty="0"/>
              <a:t>main</a:t>
            </a:r>
            <a:r>
              <a:rPr lang="en-US" altLang="zh-CN" b="1" dirty="0" smtClean="0"/>
              <a:t>()  </a:t>
            </a:r>
            <a:r>
              <a:rPr lang="en-US" altLang="zh-CN" b="1" dirty="0"/>
              <a:t>{</a:t>
            </a:r>
          </a:p>
          <a:p>
            <a:r>
              <a:rPr lang="en-US" altLang="zh-CN" b="1" dirty="0"/>
              <a:t>     char s[80];  </a:t>
            </a:r>
          </a:p>
          <a:p>
            <a:r>
              <a:rPr lang="en-US" altLang="zh-CN" b="1" dirty="0"/>
              <a:t>     puts(</a:t>
            </a:r>
            <a:r>
              <a:rPr lang="zh-CN" altLang="en-US" b="1" dirty="0"/>
              <a:t>输入字符串：</a:t>
            </a:r>
            <a:r>
              <a:rPr lang="en-US" altLang="zh-CN" b="1" dirty="0"/>
              <a:t>);     gets(s);</a:t>
            </a:r>
          </a:p>
          <a:p>
            <a:r>
              <a:rPr lang="en-US" altLang="zh-CN" b="1" dirty="0"/>
              <a:t>     </a:t>
            </a:r>
            <a:r>
              <a:rPr lang="en-US" altLang="zh-CN" b="1" dirty="0" smtClean="0"/>
              <a:t>ch8_3(s);</a:t>
            </a:r>
            <a:endParaRPr lang="en-US" altLang="zh-CN" b="1" dirty="0"/>
          </a:p>
          <a:p>
            <a:r>
              <a:rPr lang="en-US" altLang="zh-CN" b="1" dirty="0"/>
              <a:t> </a:t>
            </a:r>
            <a:r>
              <a:rPr lang="en-US" altLang="zh-CN" b="1" dirty="0" smtClean="0"/>
              <a:t>}</a:t>
            </a:r>
            <a:endParaRPr lang="zh-CN" altLang="en-US" b="1" dirty="0"/>
          </a:p>
        </p:txBody>
      </p:sp>
      <p:sp>
        <p:nvSpPr>
          <p:cNvPr id="7" name="TextBox 6"/>
          <p:cNvSpPr txBox="1"/>
          <p:nvPr/>
        </p:nvSpPr>
        <p:spPr>
          <a:xfrm>
            <a:off x="323528" y="5661248"/>
            <a:ext cx="3528392" cy="923330"/>
          </a:xfrm>
          <a:prstGeom prst="rect">
            <a:avLst/>
          </a:prstGeom>
          <a:solidFill>
            <a:srgbClr val="FFC000"/>
          </a:solidFill>
          <a:ln>
            <a:solidFill>
              <a:schemeClr val="accent1"/>
            </a:solidFill>
          </a:ln>
        </p:spPr>
        <p:txBody>
          <a:bodyPr wrap="square">
            <a:spAutoFit/>
          </a:bodyPr>
          <a:lstStyle>
            <a:defPPr>
              <a:defRPr lang="zh-CN"/>
            </a:defPPr>
            <a:lvl1pPr>
              <a:defRPr b="1"/>
            </a:lvl1pPr>
          </a:lstStyle>
          <a:p>
            <a:r>
              <a:rPr lang="zh-CN" altLang="en-US" dirty="0"/>
              <a:t>在主函数中</a:t>
            </a:r>
            <a:r>
              <a:rPr lang="en-US" altLang="zh-CN" dirty="0"/>
              <a:t>:</a:t>
            </a:r>
          </a:p>
          <a:p>
            <a:r>
              <a:rPr lang="en-US" altLang="zh-CN" dirty="0"/>
              <a:t>(1) </a:t>
            </a:r>
            <a:r>
              <a:rPr lang="zh-CN" altLang="en-US" dirty="0"/>
              <a:t>输入字符串</a:t>
            </a:r>
            <a:endParaRPr lang="en-US" altLang="zh-CN" dirty="0"/>
          </a:p>
          <a:p>
            <a:r>
              <a:rPr lang="en-US" altLang="zh-CN" dirty="0"/>
              <a:t>(2) </a:t>
            </a:r>
            <a:r>
              <a:rPr lang="zh-CN" altLang="en-US" dirty="0"/>
              <a:t>输出结果（指针做函数的参数）</a:t>
            </a:r>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5" name="矩形 4"/>
          <p:cNvSpPr/>
          <p:nvPr/>
        </p:nvSpPr>
        <p:spPr>
          <a:xfrm>
            <a:off x="179512" y="2305903"/>
            <a:ext cx="8784976" cy="3139321"/>
          </a:xfrm>
          <a:prstGeom prst="rect">
            <a:avLst/>
          </a:prstGeom>
          <a:ln>
            <a:solidFill>
              <a:schemeClr val="accent1"/>
            </a:solidFill>
          </a:ln>
        </p:spPr>
        <p:txBody>
          <a:bodyPr wrap="square">
            <a:spAutoFit/>
          </a:bodyPr>
          <a:lstStyle/>
          <a:p>
            <a:r>
              <a:rPr lang="en-US" altLang="zh-CN" b="1" dirty="0"/>
              <a:t>void ch8_3(char *s, </a:t>
            </a:r>
            <a:r>
              <a:rPr lang="en-US" altLang="zh-CN" b="1" dirty="0" err="1"/>
              <a:t>int</a:t>
            </a:r>
            <a:r>
              <a:rPr lang="en-US" altLang="zh-CN" b="1" dirty="0"/>
              <a:t> *Letter, </a:t>
            </a:r>
            <a:r>
              <a:rPr lang="en-US" altLang="zh-CN" b="1" dirty="0" err="1"/>
              <a:t>int</a:t>
            </a:r>
            <a:r>
              <a:rPr lang="en-US" altLang="zh-CN" b="1" dirty="0"/>
              <a:t> *Number, </a:t>
            </a:r>
            <a:r>
              <a:rPr lang="en-US" altLang="zh-CN" b="1" dirty="0" err="1"/>
              <a:t>int</a:t>
            </a:r>
            <a:r>
              <a:rPr lang="en-US" altLang="zh-CN" b="1" dirty="0"/>
              <a:t> *Space, </a:t>
            </a:r>
            <a:r>
              <a:rPr lang="en-US" altLang="zh-CN" b="1" dirty="0" err="1"/>
              <a:t>int</a:t>
            </a:r>
            <a:r>
              <a:rPr lang="en-US" altLang="zh-CN" b="1" dirty="0"/>
              <a:t> *Other)</a:t>
            </a:r>
          </a:p>
          <a:p>
            <a:r>
              <a:rPr lang="en-US" altLang="zh-CN" b="1" dirty="0"/>
              <a:t>{    </a:t>
            </a:r>
          </a:p>
          <a:p>
            <a:r>
              <a:rPr lang="en-US" altLang="zh-CN" b="1" dirty="0"/>
              <a:t>     char c;</a:t>
            </a:r>
          </a:p>
          <a:p>
            <a:r>
              <a:rPr lang="en-US" altLang="zh-CN" b="1" dirty="0"/>
              <a:t>     *Letter = 0, *Number = 0, *Space = 0 , *Other = 0; </a:t>
            </a:r>
          </a:p>
          <a:p>
            <a:r>
              <a:rPr lang="en-US" altLang="zh-CN" b="1" dirty="0"/>
              <a:t>     while((c = *s++) != 0){ // c = *s++</a:t>
            </a:r>
            <a:r>
              <a:rPr lang="zh-CN" altLang="en-US" b="1" dirty="0"/>
              <a:t>相当于</a:t>
            </a:r>
            <a:r>
              <a:rPr lang="en-US" altLang="zh-CN" b="1" dirty="0"/>
              <a:t>c = *s</a:t>
            </a:r>
            <a:r>
              <a:rPr lang="zh-CN" altLang="en-US" b="1" dirty="0"/>
              <a:t>，</a:t>
            </a:r>
            <a:r>
              <a:rPr lang="en-US" altLang="zh-CN" b="1" dirty="0"/>
              <a:t>s++ </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p>
          <a:p>
            <a:r>
              <a:rPr lang="en-US" altLang="zh-CN" b="1" dirty="0"/>
              <a:t>} </a:t>
            </a:r>
            <a:endParaRPr lang="en-US" altLang="zh-CN" b="1" dirty="0" smtClean="0"/>
          </a:p>
        </p:txBody>
      </p:sp>
      <p:sp>
        <p:nvSpPr>
          <p:cNvPr id="6" name="矩形 5"/>
          <p:cNvSpPr/>
          <p:nvPr/>
        </p:nvSpPr>
        <p:spPr>
          <a:xfrm>
            <a:off x="3059832" y="5013176"/>
            <a:ext cx="5904656"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Letter, Number , Space , Other;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smtClean="0"/>
              <a:t>&amp;Letter</a:t>
            </a:r>
            <a:r>
              <a:rPr lang="en-US" altLang="zh-CN" b="1" dirty="0"/>
              <a:t>, </a:t>
            </a:r>
            <a:r>
              <a:rPr lang="en-US" altLang="zh-CN" b="1" dirty="0" smtClean="0"/>
              <a:t>&amp;Number </a:t>
            </a:r>
            <a:r>
              <a:rPr lang="en-US" altLang="zh-CN" b="1" dirty="0"/>
              <a:t>, </a:t>
            </a:r>
            <a:r>
              <a:rPr lang="en-US" altLang="zh-CN" b="1" dirty="0" smtClean="0"/>
              <a:t>&amp;Space </a:t>
            </a:r>
            <a:r>
              <a:rPr lang="en-US" altLang="zh-CN" b="1" dirty="0"/>
              <a:t>, </a:t>
            </a:r>
            <a:r>
              <a:rPr lang="en-US" altLang="zh-CN" b="1" dirty="0" smtClean="0"/>
              <a:t>&amp;Other);</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a:t>Letter, Number , Space , Other</a:t>
            </a:r>
            <a:r>
              <a:rPr lang="en-US" altLang="zh-CN" b="1" dirty="0" smtClean="0"/>
              <a:t>);</a:t>
            </a:r>
          </a:p>
          <a:p>
            <a:r>
              <a:rPr lang="en-US" altLang="zh-CN" b="1" dirty="0"/>
              <a:t>}</a:t>
            </a:r>
            <a:endParaRPr lang="zh-CN" altLang="en-US" b="1" dirty="0"/>
          </a:p>
        </p:txBody>
      </p:sp>
    </p:spTree>
    <p:extLst>
      <p:ext uri="{BB962C8B-B14F-4D97-AF65-F5344CB8AC3E}">
        <p14:creationId xmlns:p14="http://schemas.microsoft.com/office/powerpoint/2010/main" val="2112151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ch7,p156</a:t>
            </a:r>
            <a:r>
              <a:rPr lang="en-US" altLang="zh-CN" sz="2400" dirty="0"/>
              <a:t>,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endParaRPr lang="en-US" altLang="zh-CN" sz="2400" dirty="0"/>
          </a:p>
          <a:p>
            <a:pPr marL="0" indent="0">
              <a:lnSpc>
                <a:spcPct val="150000"/>
              </a:lnSpc>
              <a:buNone/>
            </a:pPr>
            <a:r>
              <a:rPr lang="zh-CN" altLang="en-US" sz="2400" dirty="0" smtClean="0"/>
              <a:t>以下结合例</a:t>
            </a:r>
            <a:r>
              <a:rPr lang="en-US" altLang="zh-CN" sz="2400" dirty="0" smtClean="0"/>
              <a:t>7.20</a:t>
            </a:r>
            <a:r>
              <a:rPr lang="zh-CN" altLang="en-US" sz="2400" dirty="0" smtClean="0"/>
              <a:t>讲解。</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5220363" cy="1800126"/>
          </a:xfrm>
          <a:ln>
            <a:solidFill>
              <a:schemeClr val="accent1"/>
            </a:solidFill>
          </a:ln>
        </p:spPr>
        <p:txBody>
          <a:bodyPr>
            <a:noAutofit/>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if(n </a:t>
            </a:r>
            <a:r>
              <a:rPr lang="en-US" altLang="zh-CN" sz="2000" dirty="0"/>
              <a:t>&lt;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a:t>
            </a:r>
            <a:r>
              <a:rPr lang="en-US" altLang="zh-CN" sz="2000" dirty="0"/>
              <a:t>+'0'); </a:t>
            </a:r>
            <a:endParaRPr lang="en-US" altLang="zh-CN" sz="2000" dirty="0" smtClean="0"/>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141031963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7" name="TextBox 6"/>
          <p:cNvSpPr txBox="1"/>
          <p:nvPr/>
        </p:nvSpPr>
        <p:spPr>
          <a:xfrm>
            <a:off x="24497" y="4221055"/>
            <a:ext cx="6131613" cy="1323439"/>
          </a:xfrm>
          <a:prstGeom prst="rect">
            <a:avLst/>
          </a:prstGeom>
          <a:solidFill>
            <a:srgbClr val="FFC000"/>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rgbClr val="FFC000"/>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24945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normAutofit lnSpcReduction="10000"/>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a:t> </a:t>
            </a:r>
            <a:r>
              <a:rPr lang="zh-CN" altLang="en-US" sz="2400" dirty="0" smtClean="0"/>
              <a:t>  </a:t>
            </a:r>
            <a:r>
              <a:rPr lang="en-US" altLang="zh-CN" sz="2400" dirty="0" smtClean="0"/>
              <a:t>if(n </a:t>
            </a:r>
            <a:r>
              <a:rPr lang="en-US" altLang="zh-CN" sz="2400" dirty="0"/>
              <a:t>&lt; 0) { </a:t>
            </a:r>
            <a:r>
              <a:rPr lang="en-US" altLang="zh-CN" sz="2400" dirty="0" err="1"/>
              <a:t>putchar</a:t>
            </a:r>
            <a:r>
              <a:rPr lang="en-US" altLang="zh-CN" sz="2400" dirty="0"/>
              <a:t>('-'); n = -n; } </a:t>
            </a:r>
            <a:r>
              <a:rPr lang="en-US" altLang="zh-CN" sz="2400" dirty="0">
                <a:solidFill>
                  <a:srgbClr val="C00000"/>
                </a:solidFill>
              </a:rPr>
              <a:t>// </a:t>
            </a:r>
            <a:r>
              <a:rPr lang="zh-CN" altLang="en-US" sz="2400" dirty="0">
                <a:solidFill>
                  <a:srgbClr val="C00000"/>
                </a:solidFill>
              </a:rPr>
              <a:t>处理负数 </a:t>
            </a:r>
            <a:endParaRPr lang="en-US" altLang="zh-CN" sz="2400" dirty="0" smtClean="0">
              <a:solidFill>
                <a:srgbClr val="C00000"/>
              </a:solidFill>
            </a:endParaRP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826783"/>
            <a:ext cx="8784610" cy="255454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递归输出无符号数的</a:t>
            </a:r>
            <a:r>
              <a:rPr lang="zh-CN" altLang="en-US" sz="2000" b="1" dirty="0">
                <a:solidFill>
                  <a:srgbClr val="FF0000"/>
                </a:solidFill>
              </a:rPr>
              <a:t>二进制</a:t>
            </a:r>
            <a:r>
              <a:rPr lang="zh-CN" altLang="en-US" sz="2000" b="1" dirty="0" smtClean="0">
                <a:solidFill>
                  <a:srgbClr val="FF0000"/>
                </a:solidFill>
              </a:rPr>
              <a:t>串</a:t>
            </a:r>
            <a:r>
              <a:rPr lang="zh-CN" altLang="en-US" sz="2000" b="1" dirty="0">
                <a:solidFill>
                  <a:srgbClr val="FF0000"/>
                </a:solidFill>
              </a:rPr>
              <a:t>。</a:t>
            </a:r>
            <a:r>
              <a:rPr lang="zh-CN" altLang="en-US" sz="2000" b="1" dirty="0" smtClean="0">
                <a:solidFill>
                  <a:srgbClr val="FF0000"/>
                </a:solidFill>
              </a:rPr>
              <a:t>递归</a:t>
            </a:r>
            <a:r>
              <a:rPr lang="zh-CN" altLang="en-US" sz="2000" b="1" dirty="0">
                <a:solidFill>
                  <a:srgbClr val="FF0000"/>
                </a:solidFill>
              </a:rPr>
              <a:t>调用前计算余数</a:t>
            </a:r>
            <a:r>
              <a:rPr lang="zh-CN" altLang="en-US" sz="2000" b="1" dirty="0" smtClean="0">
                <a:solidFill>
                  <a:srgbClr val="FF0000"/>
                </a:solidFill>
              </a:rPr>
              <a:t>，调用</a:t>
            </a:r>
            <a:r>
              <a:rPr lang="zh-CN" altLang="en-US" sz="2000" b="1" dirty="0">
                <a:solidFill>
                  <a:srgbClr val="FF0000"/>
                </a:solidFill>
              </a:rPr>
              <a:t>后输出</a:t>
            </a:r>
            <a:r>
              <a:rPr lang="zh-CN" altLang="en-US" sz="2000" b="1" dirty="0" smtClean="0">
                <a:solidFill>
                  <a:srgbClr val="FF0000"/>
                </a:solidFill>
              </a:rPr>
              <a:t>，计算</a:t>
            </a:r>
            <a:r>
              <a:rPr lang="zh-CN" altLang="en-US" sz="2000" b="1" dirty="0">
                <a:solidFill>
                  <a:srgbClr val="FF0000"/>
                </a:solidFill>
              </a:rPr>
              <a:t>出的第一个余数反而在最后一个输出。 </a:t>
            </a:r>
            <a:endParaRPr lang="en-US" altLang="zh-CN" sz="2000" b="1" dirty="0">
              <a:solidFill>
                <a:srgbClr val="FF0000"/>
              </a:solidFill>
            </a:endParaRPr>
          </a:p>
          <a:p>
            <a:r>
              <a:rPr lang="en-US" altLang="zh-CN" sz="2000" b="1" dirty="0"/>
              <a:t>void </a:t>
            </a:r>
            <a:r>
              <a:rPr lang="en-US" altLang="zh-CN" sz="2000" b="1" dirty="0" err="1"/>
              <a:t>to_binary</a:t>
            </a:r>
            <a:r>
              <a:rPr lang="en-US" altLang="zh-CN" sz="2000" b="1" dirty="0"/>
              <a:t>(unsigned </a:t>
            </a:r>
            <a:r>
              <a:rPr lang="en-US" altLang="zh-CN" sz="2000" b="1" dirty="0" err="1"/>
              <a:t>int</a:t>
            </a:r>
            <a:r>
              <a:rPr lang="en-US" altLang="zh-CN" sz="2000" b="1" dirty="0"/>
              <a:t> number) </a:t>
            </a:r>
            <a:r>
              <a:rPr lang="en-US" altLang="zh-CN" sz="2000" b="1" dirty="0" smtClean="0"/>
              <a:t> {</a:t>
            </a:r>
            <a:endParaRPr lang="en-US" altLang="zh-CN" sz="2000" b="1" dirty="0"/>
          </a:p>
          <a:p>
            <a:r>
              <a:rPr lang="en-US" altLang="zh-CN" sz="2000" b="1" dirty="0"/>
              <a:t>     </a:t>
            </a:r>
            <a:r>
              <a:rPr lang="en-US" altLang="zh-CN" sz="2000" b="1" dirty="0" err="1"/>
              <a:t>int</a:t>
            </a:r>
            <a:r>
              <a:rPr lang="en-US" altLang="zh-CN" sz="2000" b="1" dirty="0"/>
              <a:t> r;</a:t>
            </a:r>
          </a:p>
          <a:p>
            <a:r>
              <a:rPr lang="en-US" altLang="zh-CN" sz="2000" b="1" dirty="0"/>
              <a:t>     r = number%2;</a:t>
            </a:r>
          </a:p>
          <a:p>
            <a:r>
              <a:rPr lang="en-US" altLang="zh-CN" sz="2000" b="1" dirty="0"/>
              <a:t>     if(number &gt;= </a:t>
            </a:r>
            <a:r>
              <a:rPr lang="en-US" altLang="zh-CN" sz="2000" b="1" dirty="0" smtClean="0"/>
              <a:t>2)  </a:t>
            </a:r>
            <a:r>
              <a:rPr lang="en-US" altLang="zh-CN" sz="2000" b="1" dirty="0" err="1" smtClean="0"/>
              <a:t>to_binary</a:t>
            </a:r>
            <a:r>
              <a:rPr lang="en-US" altLang="zh-CN" sz="2000" b="1" dirty="0" smtClean="0"/>
              <a:t>(number/2</a:t>
            </a:r>
            <a:r>
              <a:rPr lang="en-US" altLang="zh-CN" sz="2000" b="1" dirty="0"/>
              <a:t>); </a:t>
            </a:r>
            <a:r>
              <a:rPr lang="en-US" altLang="zh-CN" sz="2000" b="1" dirty="0">
                <a:solidFill>
                  <a:srgbClr val="FF0000"/>
                </a:solidFill>
              </a:rPr>
              <a:t>// </a:t>
            </a:r>
            <a:r>
              <a:rPr lang="zh-CN" altLang="en-US" sz="2000" b="1" dirty="0">
                <a:solidFill>
                  <a:srgbClr val="FF0000"/>
                </a:solidFill>
              </a:rPr>
              <a:t>以堆栈结构存放于此 </a:t>
            </a:r>
          </a:p>
          <a:p>
            <a:r>
              <a:rPr lang="zh-CN" altLang="en-US" sz="2000" b="1" dirty="0"/>
              <a:t>     </a:t>
            </a:r>
            <a:r>
              <a:rPr lang="en-US" altLang="zh-CN" sz="2000" b="1" dirty="0" err="1"/>
              <a:t>putchar</a:t>
            </a:r>
            <a:r>
              <a:rPr lang="en-US" altLang="zh-CN" sz="2000" b="1" dirty="0"/>
              <a:t>(r + </a:t>
            </a:r>
            <a:r>
              <a:rPr lang="en-US" altLang="zh-CN" sz="2000" b="1" dirty="0" smtClean="0"/>
              <a:t>‘0’);   </a:t>
            </a:r>
            <a:r>
              <a:rPr lang="en-US" altLang="zh-CN" sz="2000" b="1" dirty="0" smtClean="0">
                <a:solidFill>
                  <a:srgbClr val="FF0000"/>
                </a:solidFill>
              </a:rPr>
              <a:t>// </a:t>
            </a:r>
            <a:r>
              <a:rPr lang="zh-CN" altLang="en-US" sz="2000" b="1" dirty="0">
                <a:solidFill>
                  <a:srgbClr val="FF0000"/>
                </a:solidFill>
              </a:rPr>
              <a:t>从</a:t>
            </a:r>
            <a:r>
              <a:rPr lang="zh-CN" altLang="en-US" sz="2000" b="1" dirty="0" smtClean="0">
                <a:solidFill>
                  <a:srgbClr val="FF0000"/>
                </a:solidFill>
              </a:rPr>
              <a:t>栈顶取出</a:t>
            </a:r>
            <a:r>
              <a:rPr lang="zh-CN" altLang="en-US" sz="2000" b="1" dirty="0">
                <a:solidFill>
                  <a:srgbClr val="FF0000"/>
                </a:solidFill>
              </a:rPr>
              <a:t>输出，即先进后出 </a:t>
            </a:r>
            <a:r>
              <a:rPr lang="en-US" altLang="zh-CN" sz="2000" b="1" dirty="0" smtClean="0">
                <a:solidFill>
                  <a:srgbClr val="FF0000"/>
                </a:solidFill>
              </a:rPr>
              <a:t>(FILO)</a:t>
            </a:r>
            <a:endParaRPr lang="zh-CN" altLang="en-US" sz="2000" b="1" dirty="0">
              <a:solidFill>
                <a:srgbClr val="FF0000"/>
              </a:solidFill>
            </a:endParaRPr>
          </a:p>
          <a:p>
            <a:r>
              <a:rPr lang="en-US" altLang="zh-CN" sz="2000" b="1" dirty="0" smtClean="0">
                <a:solidFill>
                  <a:srgbClr val="FF0000"/>
                </a:solidFill>
              </a:rPr>
              <a:t>}</a:t>
            </a:r>
            <a:endParaRPr lang="zh-CN" altLang="en-US" sz="20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49</a:t>
            </a:fld>
            <a:endParaRPr lang="zh-CN" altLang="en-US" dirty="0"/>
          </a:p>
        </p:txBody>
      </p:sp>
    </p:spTree>
    <p:extLst>
      <p:ext uri="{BB962C8B-B14F-4D97-AF65-F5344CB8AC3E}">
        <p14:creationId xmlns:p14="http://schemas.microsoft.com/office/powerpoint/2010/main" val="143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ch7,156</a:t>
            </a:r>
            <a:r>
              <a:rPr lang="en-US" altLang="zh-CN" sz="2400" dirty="0"/>
              <a:t>,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
        <p:nvSpPr>
          <p:cNvPr id="5" name="矩形 4"/>
          <p:cNvSpPr/>
          <p:nvPr/>
        </p:nvSpPr>
        <p:spPr>
          <a:xfrm>
            <a:off x="179512" y="2708920"/>
            <a:ext cx="4464496" cy="4093428"/>
          </a:xfrm>
          <a:prstGeom prst="rect">
            <a:avLst/>
          </a:prstGeom>
          <a:ln>
            <a:solidFill>
              <a:schemeClr val="accent1"/>
            </a:solidFill>
          </a:ln>
        </p:spPr>
        <p:txBody>
          <a:bodyPr wrap="square">
            <a:spAutoFit/>
          </a:bodyPr>
          <a:lstStyle/>
          <a:p>
            <a:r>
              <a:rPr lang="en-US" altLang="zh-CN" sz="2000" b="1" dirty="0"/>
              <a:t>double ch7_9(</a:t>
            </a:r>
            <a:r>
              <a:rPr lang="en-US" altLang="zh-CN" sz="2000" b="1" dirty="0" err="1"/>
              <a:t>int</a:t>
            </a:r>
            <a:r>
              <a:rPr lang="en-US" altLang="zh-CN" sz="2000" b="1" dirty="0"/>
              <a:t> m)</a:t>
            </a:r>
          </a:p>
          <a:p>
            <a:r>
              <a:rPr lang="en-US" altLang="zh-CN" sz="2000" b="1" dirty="0"/>
              <a:t>{</a:t>
            </a:r>
          </a:p>
          <a:p>
            <a:r>
              <a:rPr lang="en-US" altLang="zh-CN" sz="2000" b="1" dirty="0"/>
              <a:t> </a:t>
            </a:r>
            <a:r>
              <a:rPr lang="en-US" altLang="zh-CN" sz="2000" b="1" dirty="0" smtClean="0"/>
              <a:t>   double </a:t>
            </a:r>
            <a:r>
              <a:rPr lang="en-US" altLang="zh-CN" sz="2000" b="1" dirty="0"/>
              <a:t>t=1.0;</a:t>
            </a:r>
          </a:p>
          <a:p>
            <a:r>
              <a:rPr lang="en-US" altLang="zh-CN" sz="2000" b="1" dirty="0" smtClean="0"/>
              <a:t>    </a:t>
            </a:r>
            <a:r>
              <a:rPr lang="en-US" altLang="zh-CN" sz="2000" b="1" dirty="0" err="1" smtClean="0"/>
              <a:t>int</a:t>
            </a:r>
            <a:r>
              <a:rPr lang="en-US" altLang="zh-CN" sz="2000" b="1" dirty="0" smtClean="0"/>
              <a:t> </a:t>
            </a:r>
            <a:r>
              <a:rPr lang="en-US" altLang="zh-CN" sz="2000" b="1" dirty="0"/>
              <a:t>i</a:t>
            </a:r>
            <a:r>
              <a:rPr lang="en-US" altLang="zh-CN" sz="2000" b="1" dirty="0" smtClean="0"/>
              <a:t>;</a:t>
            </a:r>
            <a:r>
              <a:rPr lang="en-US" altLang="zh-CN" sz="2000" b="1" dirty="0"/>
              <a:t>	</a:t>
            </a:r>
          </a:p>
          <a:p>
            <a:r>
              <a:rPr lang="en-US" altLang="zh-CN" sz="2000" b="1" dirty="0" smtClean="0"/>
              <a:t>    for(i=2;i</a:t>
            </a:r>
            <a:r>
              <a:rPr lang="en-US" altLang="zh-CN" sz="2000" b="1" dirty="0"/>
              <a:t>&lt;=</a:t>
            </a:r>
            <a:r>
              <a:rPr lang="en-US" altLang="zh-CN" sz="2000" b="1" dirty="0" err="1"/>
              <a:t>m;i</a:t>
            </a:r>
            <a:r>
              <a:rPr lang="en-US" altLang="zh-CN" sz="2000" b="1" dirty="0"/>
              <a:t>++) </a:t>
            </a:r>
            <a:r>
              <a:rPr lang="en-US" altLang="zh-CN" sz="2000" b="1" dirty="0" smtClean="0"/>
              <a:t> </a:t>
            </a:r>
          </a:p>
          <a:p>
            <a:r>
              <a:rPr lang="en-US" altLang="zh-CN" sz="2000" b="1" dirty="0"/>
              <a:t> </a:t>
            </a:r>
            <a:r>
              <a:rPr lang="en-US" altLang="zh-CN" sz="2000" b="1" dirty="0" smtClean="0"/>
              <a:t>         t-</a:t>
            </a:r>
            <a:r>
              <a:rPr lang="en-US" altLang="zh-CN" sz="2000" b="1" dirty="0"/>
              <a:t>=1.0/(i*i); </a:t>
            </a:r>
            <a:r>
              <a:rPr lang="en-US" altLang="zh-CN" sz="2000" b="1" dirty="0">
                <a:solidFill>
                  <a:srgbClr val="C00000"/>
                </a:solidFill>
              </a:rPr>
              <a:t>// </a:t>
            </a:r>
            <a:r>
              <a:rPr lang="zh-CN" altLang="en-US" sz="2000" b="1" dirty="0">
                <a:solidFill>
                  <a:srgbClr val="C00000"/>
                </a:solidFill>
              </a:rPr>
              <a:t>注意，必须是</a:t>
            </a:r>
            <a:r>
              <a:rPr lang="en-US" altLang="zh-CN" sz="2000" b="1" dirty="0">
                <a:solidFill>
                  <a:srgbClr val="C00000"/>
                </a:solidFill>
              </a:rPr>
              <a:t>1.0 </a:t>
            </a:r>
            <a:endParaRPr lang="en-US" altLang="zh-CN" sz="2000" b="1" dirty="0"/>
          </a:p>
          <a:p>
            <a:r>
              <a:rPr lang="en-US" altLang="zh-CN" sz="2000" b="1" dirty="0"/>
              <a:t> </a:t>
            </a:r>
            <a:r>
              <a:rPr lang="en-US" altLang="zh-CN" sz="2000" b="1" dirty="0" smtClean="0"/>
              <a:t>   return </a:t>
            </a:r>
            <a:r>
              <a:rPr lang="en-US" altLang="zh-CN" sz="2000" b="1" dirty="0"/>
              <a:t>(t);</a:t>
            </a:r>
          </a:p>
          <a:p>
            <a:r>
              <a:rPr lang="en-US" altLang="zh-CN" sz="2000" b="1" dirty="0" smtClean="0"/>
              <a:t>}</a:t>
            </a:r>
          </a:p>
          <a:p>
            <a:endParaRPr lang="en-US" altLang="zh-CN" sz="2000" b="1" dirty="0"/>
          </a:p>
          <a:p>
            <a:r>
              <a:rPr lang="en-US" altLang="zh-CN" sz="2000" b="1" dirty="0" err="1" smtClean="0">
                <a:solidFill>
                  <a:srgbClr val="FF0000"/>
                </a:solidFill>
              </a:rPr>
              <a:t>int</a:t>
            </a:r>
            <a:r>
              <a:rPr lang="en-US" altLang="zh-CN" sz="2000" b="1" dirty="0" smtClean="0">
                <a:solidFill>
                  <a:srgbClr val="FF0000"/>
                </a:solidFill>
              </a:rPr>
              <a:t> main() {</a:t>
            </a:r>
          </a:p>
          <a:p>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(“%lf\n”,ch7_9(5));</a:t>
            </a:r>
          </a:p>
          <a:p>
            <a:r>
              <a:rPr lang="en-US" altLang="zh-CN" sz="2000" b="1" dirty="0">
                <a:solidFill>
                  <a:srgbClr val="FF0000"/>
                </a:solidFill>
              </a:rPr>
              <a:t> </a:t>
            </a:r>
            <a:r>
              <a:rPr lang="en-US" altLang="zh-CN" sz="2000" b="1" dirty="0" smtClean="0">
                <a:solidFill>
                  <a:srgbClr val="FF0000"/>
                </a:solidFill>
              </a:rPr>
              <a:t>   return 0;</a:t>
            </a:r>
          </a:p>
          <a:p>
            <a:r>
              <a:rPr lang="en-US" altLang="zh-CN" sz="2000" b="1" dirty="0">
                <a:solidFill>
                  <a:srgbClr val="FF0000"/>
                </a:solidFill>
              </a:rPr>
              <a:t>}</a:t>
            </a:r>
            <a:endParaRPr lang="zh-CN" altLang="en-US" sz="2000" b="1" dirty="0">
              <a:solidFill>
                <a:srgbClr val="FF0000"/>
              </a:solidFill>
            </a:endParaRPr>
          </a:p>
        </p:txBody>
      </p:sp>
      <p:sp>
        <p:nvSpPr>
          <p:cNvPr id="6" name="矩形 5"/>
          <p:cNvSpPr/>
          <p:nvPr/>
        </p:nvSpPr>
        <p:spPr>
          <a:xfrm>
            <a:off x="4932040" y="3573016"/>
            <a:ext cx="3888432" cy="1754326"/>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递归法 </a:t>
            </a:r>
          </a:p>
          <a:p>
            <a:r>
              <a:rPr lang="en-US" altLang="zh-CN" b="1" dirty="0"/>
              <a:t>double ch7_9_1(</a:t>
            </a:r>
            <a:r>
              <a:rPr lang="en-US" altLang="zh-CN" b="1" dirty="0" err="1"/>
              <a:t>int</a:t>
            </a:r>
            <a:r>
              <a:rPr lang="en-US" altLang="zh-CN" b="1" dirty="0"/>
              <a:t> m)</a:t>
            </a:r>
          </a:p>
          <a:p>
            <a:r>
              <a:rPr lang="en-US" altLang="zh-CN" b="1" dirty="0"/>
              <a:t>{</a:t>
            </a:r>
          </a:p>
          <a:p>
            <a:r>
              <a:rPr lang="en-US" altLang="zh-CN" b="1" dirty="0" smtClean="0"/>
              <a:t>    if(m</a:t>
            </a:r>
            <a:r>
              <a:rPr lang="en-US" altLang="zh-CN" b="1" dirty="0"/>
              <a:t>==1) return 1.0;</a:t>
            </a:r>
          </a:p>
          <a:p>
            <a:r>
              <a:rPr lang="en-US" altLang="zh-CN" b="1" dirty="0"/>
              <a:t>    </a:t>
            </a:r>
            <a:r>
              <a:rPr lang="en-US" altLang="zh-CN" b="1" dirty="0" smtClean="0"/>
              <a:t>return </a:t>
            </a:r>
            <a:r>
              <a:rPr lang="en-US" altLang="zh-CN" b="1" dirty="0"/>
              <a:t>ch7_9_1(m-1)-1.0/(m*m); </a:t>
            </a:r>
          </a:p>
          <a:p>
            <a:r>
              <a:rPr lang="en-US" altLang="zh-CN" b="1" dirty="0"/>
              <a:t>}</a:t>
            </a:r>
            <a:endParaRPr lang="zh-CN" altLang="en-US"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
        <p:nvSpPr>
          <p:cNvPr id="5" name="矩形 4"/>
          <p:cNvSpPr/>
          <p:nvPr/>
        </p:nvSpPr>
        <p:spPr>
          <a:xfrm>
            <a:off x="179512" y="1700808"/>
            <a:ext cx="8280920" cy="5016758"/>
          </a:xfrm>
          <a:prstGeom prst="rect">
            <a:avLst/>
          </a:prstGeom>
          <a:ln>
            <a:solidFill>
              <a:schemeClr val="accent1"/>
            </a:solidFill>
          </a:ln>
        </p:spPr>
        <p:txBody>
          <a:bodyPr wrap="square">
            <a:spAutoFit/>
          </a:bodyPr>
          <a:lstStyle/>
          <a:p>
            <a:r>
              <a:rPr lang="en-US" altLang="zh-CN" sz="2000" b="1" dirty="0" smtClean="0"/>
              <a:t>// </a:t>
            </a:r>
            <a:r>
              <a:rPr lang="zh-CN" altLang="en-US" sz="2000" b="1" dirty="0" smtClean="0"/>
              <a:t>两种</a:t>
            </a:r>
            <a:r>
              <a:rPr lang="zh-CN" altLang="en-US" sz="2000" b="1" dirty="0"/>
              <a:t>方法求</a:t>
            </a:r>
            <a:r>
              <a:rPr lang="en-US" altLang="zh-CN" sz="2000" b="1" dirty="0"/>
              <a:t>n</a:t>
            </a:r>
            <a:r>
              <a:rPr lang="en-US" altLang="zh-CN" sz="2000" b="1" dirty="0" smtClean="0"/>
              <a:t>!:   1</a:t>
            </a:r>
            <a:r>
              <a:rPr lang="en-US" altLang="zh-CN" sz="2000" b="1" dirty="0"/>
              <a:t>. </a:t>
            </a:r>
            <a:r>
              <a:rPr lang="zh-CN" altLang="en-US" sz="2000" b="1" dirty="0"/>
              <a:t>循环语句， </a:t>
            </a:r>
            <a:r>
              <a:rPr lang="en-US" altLang="zh-CN" sz="2000" b="1" dirty="0"/>
              <a:t>2.</a:t>
            </a:r>
            <a:r>
              <a:rPr lang="zh-CN" altLang="en-US" sz="2000" b="1" dirty="0"/>
              <a:t>递归</a:t>
            </a:r>
            <a:r>
              <a:rPr lang="zh-CN" altLang="en-US" sz="2000" b="1" dirty="0" smtClean="0"/>
              <a:t>调用 </a:t>
            </a:r>
            <a:endParaRPr lang="zh-CN" altLang="en-US" sz="2000" b="1" dirty="0"/>
          </a:p>
          <a:p>
            <a:r>
              <a:rPr lang="en-US" altLang="zh-CN" sz="2000" b="1" dirty="0" smtClean="0"/>
              <a:t>long </a:t>
            </a:r>
            <a:r>
              <a:rPr lang="en-US" altLang="zh-CN" sz="2000" b="1" dirty="0" err="1"/>
              <a:t>int</a:t>
            </a:r>
            <a:r>
              <a:rPr lang="en-US" altLang="zh-CN" sz="2000" b="1" dirty="0"/>
              <a:t> factor(</a:t>
            </a:r>
            <a:r>
              <a:rPr lang="en-US" altLang="zh-CN" sz="2000" b="1" dirty="0" err="1"/>
              <a:t>int</a:t>
            </a:r>
            <a:r>
              <a:rPr lang="en-US" altLang="zh-CN" sz="2000" b="1" dirty="0"/>
              <a:t> n)</a:t>
            </a:r>
          </a:p>
          <a:p>
            <a:r>
              <a:rPr lang="en-US" altLang="zh-CN" sz="2000" b="1" dirty="0"/>
              <a:t>{</a:t>
            </a:r>
          </a:p>
          <a:p>
            <a:r>
              <a:rPr lang="en-US" altLang="zh-CN" sz="2000" b="1" dirty="0"/>
              <a:t>     </a:t>
            </a:r>
            <a:r>
              <a:rPr lang="en-US" altLang="zh-CN" sz="2000" b="1" dirty="0" err="1"/>
              <a:t>int</a:t>
            </a:r>
            <a:r>
              <a:rPr lang="en-US" altLang="zh-CN" sz="2000" b="1" dirty="0"/>
              <a:t> i;</a:t>
            </a:r>
          </a:p>
          <a:p>
            <a:r>
              <a:rPr lang="en-US" altLang="zh-CN" sz="2000" b="1" dirty="0"/>
              <a:t>     long </a:t>
            </a:r>
            <a:r>
              <a:rPr lang="en-US" altLang="zh-CN" sz="2000" b="1" dirty="0" err="1"/>
              <a:t>int</a:t>
            </a:r>
            <a:r>
              <a:rPr lang="en-US" altLang="zh-CN" sz="2000" b="1" dirty="0"/>
              <a:t> </a:t>
            </a:r>
            <a:r>
              <a:rPr lang="en-US" altLang="zh-CN" sz="2000" b="1" dirty="0" err="1"/>
              <a:t>fac</a:t>
            </a:r>
            <a:r>
              <a:rPr lang="en-US" altLang="zh-CN" sz="2000" b="1" dirty="0"/>
              <a:t> = 1L; </a:t>
            </a:r>
            <a:endParaRPr lang="en-US" altLang="zh-CN" sz="2000" b="1" dirty="0" smtClean="0"/>
          </a:p>
          <a:p>
            <a:r>
              <a:rPr lang="en-US" altLang="zh-CN" sz="2000" b="1" dirty="0" smtClean="0">
                <a:solidFill>
                  <a:srgbClr val="C00000"/>
                </a:solidFill>
              </a:rPr>
              <a:t>     </a:t>
            </a:r>
            <a:r>
              <a:rPr lang="en-US" altLang="zh-CN" sz="2000" b="1" dirty="0">
                <a:solidFill>
                  <a:srgbClr val="C00000"/>
                </a:solidFill>
              </a:rPr>
              <a:t>// </a:t>
            </a:r>
            <a:r>
              <a:rPr lang="zh-CN" altLang="en-US" sz="2000" b="1" dirty="0">
                <a:solidFill>
                  <a:srgbClr val="C00000"/>
                </a:solidFill>
              </a:rPr>
              <a:t>如果参数</a:t>
            </a:r>
            <a:r>
              <a:rPr lang="en-US" altLang="zh-CN" sz="2000" b="1" dirty="0">
                <a:solidFill>
                  <a:srgbClr val="C00000"/>
                </a:solidFill>
              </a:rPr>
              <a:t>n=0,</a:t>
            </a:r>
            <a:r>
              <a:rPr lang="zh-CN" altLang="en-US" sz="2000" b="1" dirty="0">
                <a:solidFill>
                  <a:srgbClr val="C00000"/>
                </a:solidFill>
              </a:rPr>
              <a:t>下列循环语句不执行，将返回</a:t>
            </a:r>
            <a:r>
              <a:rPr lang="en-US" altLang="zh-CN" sz="2000" b="1" dirty="0">
                <a:solidFill>
                  <a:srgbClr val="C00000"/>
                </a:solidFill>
              </a:rPr>
              <a:t>1L</a:t>
            </a:r>
            <a:r>
              <a:rPr lang="zh-CN" altLang="en-US" sz="2000" b="1" dirty="0">
                <a:solidFill>
                  <a:srgbClr val="C00000"/>
                </a:solidFill>
              </a:rPr>
              <a:t>，符合阶乘的定义 </a:t>
            </a:r>
            <a:endParaRPr lang="en-US" altLang="zh-CN" sz="2000" b="1" dirty="0">
              <a:solidFill>
                <a:srgbClr val="C00000"/>
              </a:solidFill>
            </a:endParaRPr>
          </a:p>
          <a:p>
            <a:r>
              <a:rPr lang="en-US" altLang="zh-CN" sz="2000" b="1" dirty="0" smtClean="0"/>
              <a:t>     for </a:t>
            </a:r>
            <a:r>
              <a:rPr lang="en-US" altLang="zh-CN" sz="2000" b="1" dirty="0"/>
              <a:t>(i=1;i&lt;=</a:t>
            </a:r>
            <a:r>
              <a:rPr lang="en-US" altLang="zh-CN" sz="2000" b="1" dirty="0" err="1"/>
              <a:t>n;i</a:t>
            </a:r>
            <a:r>
              <a:rPr lang="en-US" altLang="zh-CN" sz="2000" b="1" dirty="0"/>
              <a:t>++) </a:t>
            </a:r>
            <a:r>
              <a:rPr lang="en-US" altLang="zh-CN" sz="2000" b="1" dirty="0" err="1"/>
              <a:t>fac</a:t>
            </a:r>
            <a:r>
              <a:rPr lang="en-US" altLang="zh-CN" sz="2000" b="1" dirty="0"/>
              <a:t> *= i; </a:t>
            </a:r>
          </a:p>
          <a:p>
            <a:r>
              <a:rPr lang="en-US" altLang="zh-CN" sz="2000" b="1" dirty="0"/>
              <a:t>     return </a:t>
            </a:r>
            <a:r>
              <a:rPr lang="en-US" altLang="zh-CN" sz="2000" b="1" dirty="0" err="1"/>
              <a:t>fac</a:t>
            </a:r>
            <a:r>
              <a:rPr lang="en-US" altLang="zh-CN" sz="2000" b="1" dirty="0"/>
              <a:t>;</a:t>
            </a:r>
          </a:p>
          <a:p>
            <a:r>
              <a:rPr lang="en-US" altLang="zh-CN" sz="2000" b="1" dirty="0"/>
              <a:t>} </a:t>
            </a:r>
          </a:p>
          <a:p>
            <a:endParaRPr lang="en-US" altLang="zh-CN" sz="2000" b="1" dirty="0"/>
          </a:p>
          <a:p>
            <a:r>
              <a:rPr lang="en-US" altLang="zh-CN" sz="2000" b="1" dirty="0"/>
              <a:t>long </a:t>
            </a:r>
            <a:r>
              <a:rPr lang="en-US" altLang="zh-CN" sz="2000" b="1" dirty="0" err="1"/>
              <a:t>int</a:t>
            </a:r>
            <a:r>
              <a:rPr lang="en-US" altLang="zh-CN" sz="2000" b="1" dirty="0"/>
              <a:t> </a:t>
            </a:r>
            <a:r>
              <a:rPr lang="en-US" altLang="zh-CN" sz="2000" b="1" dirty="0" smtClean="0"/>
              <a:t>factor(</a:t>
            </a:r>
            <a:r>
              <a:rPr lang="en-US" altLang="zh-CN" sz="2000" b="1" dirty="0" err="1" smtClean="0"/>
              <a:t>int</a:t>
            </a:r>
            <a:r>
              <a:rPr lang="en-US" altLang="zh-CN" sz="2000" b="1" dirty="0" smtClean="0"/>
              <a:t> </a:t>
            </a:r>
            <a:r>
              <a:rPr lang="en-US" altLang="zh-CN" sz="2000" b="1" dirty="0"/>
              <a:t>n)</a:t>
            </a:r>
          </a:p>
          <a:p>
            <a:r>
              <a:rPr lang="en-US" altLang="zh-CN" sz="2000" b="1" dirty="0"/>
              <a:t>{</a:t>
            </a:r>
          </a:p>
          <a:p>
            <a:r>
              <a:rPr lang="en-US" altLang="zh-CN" sz="2000" b="1" dirty="0"/>
              <a:t>     if (n == 0) return 1;</a:t>
            </a:r>
          </a:p>
          <a:p>
            <a:r>
              <a:rPr lang="en-US" altLang="zh-CN" sz="2000" b="1" dirty="0"/>
              <a:t>     if (n == 1) return 1;</a:t>
            </a:r>
          </a:p>
          <a:p>
            <a:r>
              <a:rPr lang="en-US" altLang="zh-CN" sz="2000" b="1" dirty="0"/>
              <a:t>     return n*factor(n-1);</a:t>
            </a:r>
          </a:p>
          <a:p>
            <a:r>
              <a:rPr lang="en-US" altLang="zh-CN" sz="2000" b="1" dirty="0"/>
              <a:t>} </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续）</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
        <p:nvSpPr>
          <p:cNvPr id="5" name="矩形 4"/>
          <p:cNvSpPr/>
          <p:nvPr/>
        </p:nvSpPr>
        <p:spPr>
          <a:xfrm>
            <a:off x="179512" y="1700808"/>
            <a:ext cx="8280920" cy="3477875"/>
          </a:xfrm>
          <a:prstGeom prst="rect">
            <a:avLst/>
          </a:prstGeom>
          <a:ln>
            <a:solidFill>
              <a:schemeClr val="accent1"/>
            </a:solidFill>
          </a:ln>
        </p:spPr>
        <p:txBody>
          <a:bodyPr wrap="square">
            <a:spAutoFit/>
          </a:bodyPr>
          <a:lstStyle/>
          <a:p>
            <a:r>
              <a:rPr lang="en-US" altLang="zh-CN" sz="2000" b="1" dirty="0"/>
              <a:t>void ch7_10(</a:t>
            </a:r>
            <a:r>
              <a:rPr lang="en-US" altLang="zh-CN" sz="2000" b="1" dirty="0" err="1"/>
              <a:t>int</a:t>
            </a:r>
            <a:r>
              <a:rPr lang="en-US" altLang="zh-CN" sz="2000" b="1" dirty="0"/>
              <a:t> </a:t>
            </a:r>
            <a:r>
              <a:rPr lang="en-US" altLang="zh-CN" sz="2000" b="1" dirty="0" err="1"/>
              <a:t>m,int</a:t>
            </a:r>
            <a:r>
              <a:rPr lang="en-US" altLang="zh-CN" sz="2000" b="1" dirty="0"/>
              <a:t> n)</a:t>
            </a:r>
          </a:p>
          <a:p>
            <a:r>
              <a:rPr lang="en-US" altLang="zh-CN" sz="2000" b="1" dirty="0" smtClean="0"/>
              <a:t>{   </a:t>
            </a:r>
            <a:endParaRPr lang="en-US" altLang="zh-CN" sz="2000" b="1" dirty="0"/>
          </a:p>
          <a:p>
            <a:r>
              <a:rPr lang="en-US" altLang="zh-CN" sz="2000" b="1" dirty="0"/>
              <a:t>    if (m&lt;0 || n&lt;0 || m&lt;n) { </a:t>
            </a:r>
          </a:p>
          <a:p>
            <a:r>
              <a:rPr lang="en-US" altLang="zh-CN" sz="2000" b="1" dirty="0"/>
              <a:t>         </a:t>
            </a:r>
            <a:r>
              <a:rPr lang="en-US" altLang="zh-CN" sz="2000" b="1" dirty="0" err="1"/>
              <a:t>printf</a:t>
            </a:r>
            <a:r>
              <a:rPr lang="en-US" altLang="zh-CN" sz="2000" b="1" dirty="0"/>
              <a:t>("</a:t>
            </a:r>
            <a:r>
              <a:rPr lang="zh-CN" altLang="en-US" sz="2000" b="1" dirty="0"/>
              <a:t>参数输入不合适，退出！</a:t>
            </a:r>
            <a:r>
              <a:rPr lang="en-US" altLang="zh-CN" sz="2000" b="1" dirty="0"/>
              <a:t>\n");</a:t>
            </a:r>
          </a:p>
          <a:p>
            <a:r>
              <a:rPr lang="en-US" altLang="zh-CN" sz="2000" b="1" dirty="0"/>
              <a:t>         return; </a:t>
            </a:r>
          </a:p>
          <a:p>
            <a:r>
              <a:rPr lang="en-US" altLang="zh-CN" sz="2000" b="1" dirty="0"/>
              <a:t>    } </a:t>
            </a:r>
          </a:p>
          <a:p>
            <a:r>
              <a:rPr lang="en-US" altLang="zh-CN" sz="2000" b="1" dirty="0"/>
              <a:t>    float f;</a:t>
            </a:r>
          </a:p>
          <a:p>
            <a:r>
              <a:rPr lang="en-US" altLang="zh-CN" sz="2000" b="1" dirty="0"/>
              <a:t>    f = (float)factor(m)/(factor(n)*factor(m-n)); </a:t>
            </a:r>
            <a:r>
              <a:rPr lang="en-US" altLang="zh-CN" sz="2000" b="1" dirty="0">
                <a:solidFill>
                  <a:srgbClr val="C00000"/>
                </a:solidFill>
              </a:rPr>
              <a:t>// </a:t>
            </a:r>
            <a:r>
              <a:rPr lang="zh-CN" altLang="en-US" sz="2000" b="1" dirty="0" smtClean="0">
                <a:solidFill>
                  <a:srgbClr val="C00000"/>
                </a:solidFill>
              </a:rPr>
              <a:t>一定</a:t>
            </a:r>
            <a:r>
              <a:rPr lang="zh-CN" altLang="en-US" sz="2000" b="1" dirty="0">
                <a:solidFill>
                  <a:srgbClr val="C00000"/>
                </a:solidFill>
              </a:rPr>
              <a:t>要强制类型转换，否则失去精度。 </a:t>
            </a:r>
          </a:p>
          <a:p>
            <a:r>
              <a:rPr lang="zh-CN" altLang="en-US" sz="2000" b="1" dirty="0"/>
              <a:t>    </a:t>
            </a:r>
            <a:r>
              <a:rPr lang="en-US" altLang="zh-CN" sz="2000" b="1" dirty="0" err="1"/>
              <a:t>printf</a:t>
            </a:r>
            <a:r>
              <a:rPr lang="en-US" altLang="zh-CN" sz="2000" b="1" dirty="0"/>
              <a:t>("</a:t>
            </a:r>
            <a:r>
              <a:rPr lang="zh-CN" altLang="en-US" sz="2000" b="1" dirty="0"/>
              <a:t>表达式的值</a:t>
            </a:r>
            <a:r>
              <a:rPr lang="en-US" altLang="zh-CN" sz="2000" b="1" dirty="0"/>
              <a:t>=%f\</a:t>
            </a:r>
            <a:r>
              <a:rPr lang="en-US" altLang="zh-CN" sz="2000" b="1" dirty="0" err="1"/>
              <a:t>n",f</a:t>
            </a:r>
            <a:r>
              <a:rPr lang="en-US" altLang="zh-CN" sz="2000" b="1" dirty="0"/>
              <a:t>); </a:t>
            </a:r>
          </a:p>
          <a:p>
            <a:r>
              <a:rPr lang="en-US" altLang="zh-CN" sz="2000" b="1" dirty="0"/>
              <a:t>} </a:t>
            </a:r>
            <a:endParaRPr lang="zh-CN" altLang="en-US" sz="2000" b="1" dirty="0"/>
          </a:p>
        </p:txBody>
      </p:sp>
    </p:spTree>
    <p:extLst>
      <p:ext uri="{BB962C8B-B14F-4D97-AF65-F5344CB8AC3E}">
        <p14:creationId xmlns:p14="http://schemas.microsoft.com/office/powerpoint/2010/main" val="12769426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normAutofit/>
          </a:bodyPr>
          <a:lstStyle/>
          <a:p>
            <a:r>
              <a:rPr lang="en-US" altLang="zh-CN" sz="3600" dirty="0" smtClean="0"/>
              <a:t>c</a:t>
            </a:r>
            <a:r>
              <a:rPr lang="zh-CN" altLang="en-US" sz="3600" dirty="0" smtClean="0"/>
              <a:t>语言上机测试</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151141474"/>
              </p:ext>
            </p:extLst>
          </p:nvPr>
        </p:nvGraphicFramePr>
        <p:xfrm>
          <a:off x="611560" y="1338054"/>
          <a:ext cx="7848872" cy="3434080"/>
        </p:xfrm>
        <a:graphic>
          <a:graphicData uri="http://schemas.openxmlformats.org/drawingml/2006/table">
            <a:tbl>
              <a:tblPr firstRow="1" bandRow="1">
                <a:tableStyleId>{5C22544A-7EE6-4342-B048-85BDC9FD1C3A}</a:tableStyleId>
              </a:tblPr>
              <a:tblGrid>
                <a:gridCol w="1152128"/>
                <a:gridCol w="2911872"/>
                <a:gridCol w="3784872"/>
              </a:tblGrid>
              <a:tr h="370840">
                <a:tc>
                  <a:txBody>
                    <a:bodyPr/>
                    <a:lstStyle/>
                    <a:p>
                      <a:pPr algn="ctr"/>
                      <a:r>
                        <a:rPr lang="zh-CN" altLang="en-US" dirty="0" smtClean="0">
                          <a:solidFill>
                            <a:schemeClr val="tx1"/>
                          </a:solidFill>
                        </a:rPr>
                        <a:t>学号尾号</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CN" dirty="0" smtClean="0">
                          <a:solidFill>
                            <a:schemeClr val="tx1"/>
                          </a:solidFill>
                        </a:rPr>
                        <a:t>0,5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7. </a:t>
                      </a:r>
                      <a:r>
                        <a:rPr lang="zh-CN" altLang="en-US" sz="1800" dirty="0" smtClean="0"/>
                        <a:t>计算</a:t>
                      </a:r>
                      <a:r>
                        <a:rPr lang="en-US" altLang="zh-CN" sz="1800" dirty="0" smtClean="0"/>
                        <a:t>pi</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5. </a:t>
                      </a:r>
                      <a:r>
                        <a:rPr lang="zh-CN" altLang="en-US" sz="1800" dirty="0" smtClean="0"/>
                        <a:t>统计字符串中的字母等个数（参数用指针实现）</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1,6</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11. </a:t>
                      </a:r>
                      <a:r>
                        <a:rPr lang="zh-CN" altLang="en-US" sz="1800" dirty="0" smtClean="0"/>
                        <a:t>用迭代法求平方根</a:t>
                      </a:r>
                      <a:r>
                        <a:rPr lang="en-US" altLang="zh-CN" sz="18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1. </a:t>
                      </a:r>
                      <a:r>
                        <a:rPr lang="zh-CN" altLang="en-US" sz="1800" dirty="0" smtClean="0"/>
                        <a:t>定义宏</a:t>
                      </a:r>
                      <a:r>
                        <a:rPr lang="en-US" altLang="zh-CN" sz="1800" dirty="0" smtClean="0"/>
                        <a:t>(swap(x1,y1)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2,7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ch6,P125, 4. </a:t>
                      </a:r>
                      <a:r>
                        <a:rPr lang="zh-CN" altLang="en-US" sz="1800" dirty="0" smtClean="0"/>
                        <a:t>数组应用，整数相除</a:t>
                      </a:r>
                      <a:r>
                        <a:rPr lang="en-US" altLang="zh-CN" sz="1800" dirty="0" smtClean="0"/>
                        <a:t>,</a:t>
                      </a:r>
                      <a:r>
                        <a:rPr lang="zh-CN" altLang="en-US" sz="1800" dirty="0" smtClean="0"/>
                        <a:t>取整。</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8. </a:t>
                      </a:r>
                      <a:r>
                        <a:rPr lang="zh-CN" altLang="en-US" sz="1800" dirty="0" smtClean="0"/>
                        <a:t>递归输出一个整数。</a:t>
                      </a:r>
                      <a:endParaRPr lang="en-US" altLang="zh-CN" sz="1800" dirty="0" smtClean="0"/>
                    </a:p>
                    <a:p>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3,8</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6. </a:t>
                      </a:r>
                      <a:r>
                        <a:rPr lang="zh-CN" altLang="en-US" sz="1800" dirty="0" smtClean="0"/>
                        <a:t>字符串逆置。</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10. </a:t>
                      </a:r>
                      <a:r>
                        <a:rPr lang="zh-CN" altLang="en-US" sz="1800" dirty="0" smtClean="0"/>
                        <a:t>表达式</a:t>
                      </a:r>
                      <a:r>
                        <a:rPr lang="en-US" altLang="zh-CN" sz="1800" dirty="0" smtClean="0"/>
                        <a:t>m!/(n!*(m-n)!)</a:t>
                      </a:r>
                    </a:p>
                    <a:p>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4,9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7. </a:t>
                      </a:r>
                      <a:r>
                        <a:rPr lang="zh-CN" altLang="en-US" sz="1800" dirty="0" smtClean="0"/>
                        <a:t>模拟</a:t>
                      </a:r>
                      <a:r>
                        <a:rPr lang="en-US" altLang="zh-CN" sz="1800" dirty="0" err="1" smtClean="0"/>
                        <a:t>strcat</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ch4,p88</a:t>
                      </a:r>
                      <a:r>
                        <a:rPr lang="zh-CN" altLang="en-US" dirty="0" smtClean="0"/>
                        <a:t>，</a:t>
                      </a:r>
                      <a:r>
                        <a:rPr lang="en-US" altLang="zh-CN" dirty="0" smtClean="0"/>
                        <a:t>9. </a:t>
                      </a:r>
                      <a:r>
                        <a:rPr lang="zh-CN" altLang="en-US" dirty="0" smtClean="0"/>
                        <a:t>成绩等级</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611560" y="5085184"/>
            <a:ext cx="4392488" cy="1477328"/>
          </a:xfrm>
          <a:prstGeom prst="rect">
            <a:avLst/>
          </a:prstGeom>
          <a:noFill/>
          <a:ln>
            <a:solidFill>
              <a:schemeClr val="accent1"/>
            </a:solidFill>
          </a:ln>
        </p:spPr>
        <p:txBody>
          <a:bodyPr wrap="square" rtlCol="0">
            <a:spAutoFit/>
          </a:bodyPr>
          <a:lstStyle/>
          <a:p>
            <a:r>
              <a:rPr lang="zh-CN" altLang="en-US" b="1" dirty="0" smtClean="0"/>
              <a:t>要求：</a:t>
            </a:r>
            <a:endParaRPr lang="en-US" altLang="zh-CN" b="1" dirty="0" smtClean="0"/>
          </a:p>
          <a:p>
            <a:pPr marL="342900" indent="-342900">
              <a:buAutoNum type="arabicParenBoth"/>
            </a:pPr>
            <a:r>
              <a:rPr lang="zh-CN" altLang="en-US" dirty="0" smtClean="0"/>
              <a:t>定义子函数，主函数中调用子函数。</a:t>
            </a:r>
            <a:endParaRPr lang="en-US" altLang="zh-CN" dirty="0" smtClean="0"/>
          </a:p>
          <a:p>
            <a:pPr marL="342900" indent="-342900">
              <a:buAutoNum type="arabicParenBoth"/>
            </a:pPr>
            <a:r>
              <a:rPr lang="zh-CN" altLang="en-US" dirty="0" smtClean="0"/>
              <a:t>上机编辑、调试程序。</a:t>
            </a:r>
            <a:endParaRPr lang="en-US" altLang="zh-CN" dirty="0" smtClean="0"/>
          </a:p>
          <a:p>
            <a:pPr marL="342900" indent="-342900">
              <a:buAutoNum type="arabicParenBoth"/>
            </a:pPr>
            <a:r>
              <a:rPr lang="zh-CN" altLang="en-US" dirty="0" smtClean="0"/>
              <a:t>抄写调试正确的程序，提交。</a:t>
            </a:r>
            <a:endParaRPr lang="en-US" altLang="zh-CN" dirty="0" smtClean="0"/>
          </a:p>
          <a:p>
            <a:r>
              <a:rPr lang="zh-CN" altLang="en-US" b="1"/>
              <a:t>各页</a:t>
            </a:r>
            <a:r>
              <a:rPr lang="zh-CN" altLang="en-US" b="1" smtClean="0"/>
              <a:t>标明</a:t>
            </a:r>
            <a:r>
              <a:rPr lang="zh-CN" altLang="en-US" b="1" dirty="0" smtClean="0"/>
              <a:t>：班级：       </a:t>
            </a:r>
            <a:r>
              <a:rPr lang="zh-CN" altLang="en-US" b="1" dirty="0"/>
              <a:t>学</a:t>
            </a:r>
            <a:r>
              <a:rPr lang="zh-CN" altLang="en-US" b="1" dirty="0" smtClean="0"/>
              <a:t>号：             姓名</a:t>
            </a:r>
            <a:r>
              <a:rPr lang="en-US" altLang="zh-CN" b="1" dirty="0" smtClean="0"/>
              <a:t>:</a:t>
            </a:r>
            <a:endParaRPr lang="zh-CN" altLang="en-US" b="1" dirty="0"/>
          </a:p>
        </p:txBody>
      </p:sp>
    </p:spTree>
    <p:extLst>
      <p:ext uri="{BB962C8B-B14F-4D97-AF65-F5344CB8AC3E}">
        <p14:creationId xmlns:p14="http://schemas.microsoft.com/office/powerpoint/2010/main" val="3056693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8</a:t>
            </a:r>
            <a:r>
              <a:rPr lang="zh-CN" altLang="en-US" sz="3600" dirty="0" smtClean="0"/>
              <a:t>次</a:t>
            </a:r>
            <a:r>
              <a:rPr lang="zh-CN" altLang="en-US" sz="3600" dirty="0" smtClean="0"/>
              <a:t>上机练习</a:t>
            </a:r>
            <a:r>
              <a:rPr lang="en-US" altLang="zh-CN" sz="3600" dirty="0" smtClean="0"/>
              <a:t>ch8</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a:p>
            <a:pPr>
              <a:lnSpc>
                <a:spcPct val="150000"/>
              </a:lnSpc>
            </a:pPr>
            <a:r>
              <a:rPr lang="zh-CN" altLang="en-US" sz="2000" dirty="0"/>
              <a:t> </a:t>
            </a: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a:p>
            <a:pPr>
              <a:lnSpc>
                <a:spcPct val="150000"/>
              </a:lnSpc>
            </a:pPr>
            <a:r>
              <a:rPr lang="en-US" altLang="zh-CN" sz="2000" dirty="0" smtClean="0"/>
              <a:t>ch8,p192</a:t>
            </a:r>
            <a:r>
              <a:rPr lang="en-US" altLang="zh-CN" sz="2000" dirty="0"/>
              <a:t>, 6. </a:t>
            </a:r>
            <a:r>
              <a:rPr lang="zh-CN" altLang="en-US" sz="2000" dirty="0"/>
              <a:t>编写程序，实现两个字符串比较的自定义版：</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dirty="0"/>
          </a:p>
        </p:txBody>
      </p:sp>
    </p:spTree>
    <p:extLst>
      <p:ext uri="{BB962C8B-B14F-4D97-AF65-F5344CB8AC3E}">
        <p14:creationId xmlns:p14="http://schemas.microsoft.com/office/powerpoint/2010/main" val="31776048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8</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dirty="0"/>
          </a:p>
        </p:txBody>
      </p:sp>
      <p:sp>
        <p:nvSpPr>
          <p:cNvPr id="5" name="矩形 4"/>
          <p:cNvSpPr/>
          <p:nvPr/>
        </p:nvSpPr>
        <p:spPr>
          <a:xfrm>
            <a:off x="467544" y="2348880"/>
            <a:ext cx="8136904" cy="2308324"/>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a:t>
            </a:r>
            <a:r>
              <a:rPr lang="en-US" altLang="zh-CN" b="1" dirty="0" smtClean="0">
                <a:solidFill>
                  <a:srgbClr val="FF0000"/>
                </a:solidFill>
              </a:rPr>
              <a:t>//</a:t>
            </a:r>
            <a:r>
              <a:rPr lang="en-US" altLang="zh-CN" b="1" dirty="0" err="1">
                <a:solidFill>
                  <a:srgbClr val="FF0000"/>
                </a:solidFill>
              </a:rPr>
              <a:t>int</a:t>
            </a:r>
            <a:r>
              <a:rPr lang="en-US" altLang="zh-CN" b="1" dirty="0">
                <a:solidFill>
                  <a:srgbClr val="FF0000"/>
                </a:solidFill>
              </a:rPr>
              <a:t> ch8_1(char s[]) // </a:t>
            </a:r>
            <a:r>
              <a:rPr lang="zh-CN" altLang="en-US" b="1" dirty="0">
                <a:solidFill>
                  <a:srgbClr val="FF0000"/>
                </a:solidFill>
              </a:rPr>
              <a:t>等效 </a:t>
            </a:r>
          </a:p>
          <a:p>
            <a:r>
              <a:rPr lang="en-US" altLang="zh-CN" b="1" dirty="0"/>
              <a:t>{</a:t>
            </a: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a:t>      </a:t>
            </a:r>
            <a:r>
              <a:rPr lang="en-US" altLang="zh-CN" b="1" dirty="0">
                <a:solidFill>
                  <a:srgbClr val="FF0000"/>
                </a:solidFill>
              </a:rPr>
              <a:t>// </a:t>
            </a:r>
            <a:r>
              <a:rPr lang="zh-CN" altLang="en-US" b="1" dirty="0">
                <a:solidFill>
                  <a:srgbClr val="FF0000"/>
                </a:solidFill>
              </a:rPr>
              <a:t>指针运算</a:t>
            </a:r>
            <a:r>
              <a:rPr lang="en-US" altLang="zh-CN" b="1" dirty="0">
                <a:solidFill>
                  <a:srgbClr val="FF0000"/>
                </a:solidFill>
              </a:rPr>
              <a:t>,</a:t>
            </a:r>
            <a:r>
              <a:rPr lang="zh-CN" altLang="en-US" b="1" dirty="0">
                <a:solidFill>
                  <a:srgbClr val="FF0000"/>
                </a:solidFill>
              </a:rPr>
              <a:t>由地址求内容</a:t>
            </a:r>
            <a:r>
              <a:rPr lang="en-US" altLang="zh-CN" b="1" dirty="0">
                <a:solidFill>
                  <a:srgbClr val="FF0000"/>
                </a:solidFill>
              </a:rPr>
              <a:t>'*'</a:t>
            </a:r>
            <a:r>
              <a:rPr lang="zh-CN" altLang="en-US" b="1" dirty="0">
                <a:solidFill>
                  <a:srgbClr val="FF0000"/>
                </a:solidFill>
              </a:rPr>
              <a:t>和</a:t>
            </a:r>
            <a:r>
              <a:rPr lang="en-US" altLang="zh-CN" b="1" dirty="0">
                <a:solidFill>
                  <a:srgbClr val="FF0000"/>
                </a:solidFill>
              </a:rPr>
              <a:t>'++'</a:t>
            </a:r>
            <a:r>
              <a:rPr lang="zh-CN" altLang="en-US" b="1" dirty="0">
                <a:solidFill>
                  <a:srgbClr val="FF0000"/>
                </a:solidFill>
              </a:rPr>
              <a:t>优先级形同（</a:t>
            </a:r>
            <a:r>
              <a:rPr lang="en-US" altLang="zh-CN" b="1" dirty="0">
                <a:solidFill>
                  <a:srgbClr val="FF0000"/>
                </a:solidFill>
              </a:rPr>
              <a:t>2</a:t>
            </a:r>
            <a:r>
              <a:rPr lang="zh-CN" altLang="en-US" b="1" dirty="0" smtClean="0">
                <a:solidFill>
                  <a:srgbClr val="FF0000"/>
                </a:solidFill>
              </a:rPr>
              <a:t>），右</a:t>
            </a:r>
            <a:r>
              <a:rPr lang="zh-CN" altLang="en-US" b="1" dirty="0">
                <a:solidFill>
                  <a:srgbClr val="FF0000"/>
                </a:solidFill>
              </a:rPr>
              <a:t>结合性</a:t>
            </a:r>
          </a:p>
          <a:p>
            <a:r>
              <a:rPr lang="zh-CN" altLang="en-US" b="1" dirty="0">
                <a:solidFill>
                  <a:srgbClr val="FF0000"/>
                </a:solidFill>
              </a:rPr>
              <a:t>      </a:t>
            </a:r>
            <a:r>
              <a:rPr lang="en-US" altLang="zh-CN" b="1" dirty="0">
                <a:solidFill>
                  <a:srgbClr val="FF0000"/>
                </a:solidFill>
              </a:rPr>
              <a:t>// </a:t>
            </a:r>
            <a:r>
              <a:rPr lang="zh-CN" altLang="en-US" b="1" dirty="0">
                <a:solidFill>
                  <a:srgbClr val="FF0000"/>
                </a:solidFill>
              </a:rPr>
              <a:t>因此，*</a:t>
            </a:r>
            <a:r>
              <a:rPr lang="en-US" altLang="zh-CN" b="1" dirty="0">
                <a:solidFill>
                  <a:srgbClr val="FF0000"/>
                </a:solidFill>
              </a:rPr>
              <a:t>s++</a:t>
            </a:r>
            <a:r>
              <a:rPr lang="zh-CN" altLang="en-US" b="1" dirty="0">
                <a:solidFill>
                  <a:srgbClr val="FF0000"/>
                </a:solidFill>
              </a:rPr>
              <a:t>中的</a:t>
            </a:r>
            <a:r>
              <a:rPr lang="en-US" altLang="zh-CN" b="1" dirty="0">
                <a:solidFill>
                  <a:srgbClr val="FF0000"/>
                </a:solidFill>
              </a:rPr>
              <a:t>s</a:t>
            </a:r>
            <a:r>
              <a:rPr lang="zh-CN" altLang="en-US" b="1" dirty="0">
                <a:solidFill>
                  <a:srgbClr val="FF0000"/>
                </a:solidFill>
              </a:rPr>
              <a:t>，首先与</a:t>
            </a:r>
            <a:r>
              <a:rPr lang="en-US" altLang="zh-CN" b="1" dirty="0">
                <a:solidFill>
                  <a:srgbClr val="FF0000"/>
                </a:solidFill>
              </a:rPr>
              <a:t>'++'</a:t>
            </a:r>
            <a:r>
              <a:rPr lang="zh-CN" altLang="en-US" b="1" dirty="0">
                <a:solidFill>
                  <a:srgbClr val="FF0000"/>
                </a:solidFill>
              </a:rPr>
              <a:t>结合，后与</a:t>
            </a:r>
            <a:r>
              <a:rPr lang="en-US" altLang="zh-CN" b="1" dirty="0">
                <a:solidFill>
                  <a:srgbClr val="FF0000"/>
                </a:solidFill>
              </a:rPr>
              <a:t>'*'</a:t>
            </a:r>
            <a:r>
              <a:rPr lang="zh-CN" altLang="en-US" b="1" dirty="0">
                <a:solidFill>
                  <a:srgbClr val="FF0000"/>
                </a:solidFill>
              </a:rPr>
              <a:t>取地址内容结合，相当于*</a:t>
            </a:r>
            <a:r>
              <a:rPr lang="en-US" altLang="zh-CN" b="1" dirty="0">
                <a:solidFill>
                  <a:srgbClr val="FF0000"/>
                </a:solidFill>
              </a:rPr>
              <a:t>(s++) </a:t>
            </a:r>
          </a:p>
          <a:p>
            <a:r>
              <a:rPr lang="en-US" altLang="zh-CN" b="1" dirty="0"/>
              <a:t>      while(*s++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467544" y="4729212"/>
            <a:ext cx="8136904" cy="1754326"/>
          </a:xfrm>
          <a:prstGeom prst="rect">
            <a:avLst/>
          </a:prstGeom>
          <a:ln>
            <a:solidFill>
              <a:schemeClr val="accent1"/>
            </a:solidFill>
          </a:ln>
        </p:spPr>
        <p:txBody>
          <a:bodyPr wrap="square">
            <a:spAutoFit/>
          </a:bodyPr>
          <a:lstStyle/>
          <a:p>
            <a:r>
              <a:rPr lang="en-US" altLang="zh-CN" b="1" dirty="0" err="1"/>
              <a:t>int</a:t>
            </a:r>
            <a:r>
              <a:rPr lang="en-US" altLang="zh-CN" b="1" dirty="0"/>
              <a:t> main</a:t>
            </a:r>
            <a:r>
              <a:rPr lang="en-US" altLang="zh-CN" b="1" dirty="0" smtClean="0"/>
              <a:t>() </a:t>
            </a:r>
            <a:r>
              <a:rPr lang="zh-CN" altLang="en-US" b="1" dirty="0" smtClean="0">
                <a:solidFill>
                  <a:srgbClr val="FF0000"/>
                </a:solidFill>
              </a:rPr>
              <a:t> </a:t>
            </a:r>
            <a:r>
              <a:rPr lang="en-US" altLang="zh-CN" b="1" dirty="0" smtClean="0"/>
              <a:t>{</a:t>
            </a:r>
          </a:p>
          <a:p>
            <a:r>
              <a:rPr lang="en-US" altLang="zh-CN" b="1" dirty="0"/>
              <a:t> </a:t>
            </a:r>
            <a:r>
              <a:rPr lang="en-US" altLang="zh-CN" b="1" dirty="0" smtClean="0"/>
              <a:t>    char s[80];   </a:t>
            </a:r>
          </a:p>
          <a:p>
            <a:r>
              <a:rPr lang="en-US" altLang="zh-CN" b="1" dirty="0"/>
              <a:t> </a:t>
            </a:r>
            <a:r>
              <a:rPr lang="en-US" altLang="zh-CN" b="1" dirty="0" smtClean="0"/>
              <a:t>    puts(“</a:t>
            </a:r>
            <a:r>
              <a:rPr lang="zh-CN" altLang="en-US" b="1" dirty="0" smtClean="0"/>
              <a:t>输入字符串：</a:t>
            </a:r>
            <a:r>
              <a:rPr lang="en-US" altLang="zh-CN" b="1" dirty="0" smtClean="0"/>
              <a:t>”);    gets(s);  </a:t>
            </a:r>
          </a:p>
          <a:p>
            <a:r>
              <a:rPr lang="en-US" altLang="zh-CN" b="1" dirty="0"/>
              <a:t> </a:t>
            </a:r>
            <a:r>
              <a:rPr lang="en-US" altLang="zh-CN" b="1" dirty="0" smtClean="0"/>
              <a:t>    </a:t>
            </a:r>
            <a:r>
              <a:rPr lang="en-US" altLang="zh-CN" b="1" dirty="0" err="1" smtClean="0"/>
              <a:t>printf</a:t>
            </a:r>
            <a:r>
              <a:rPr lang="en-US" altLang="zh-CN" b="1" dirty="0" smtClean="0"/>
              <a:t>(“%d\n”,ch8_1(s));</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0220628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8</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en-US" altLang="zh-CN" sz="3600" dirty="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dirty="0"/>
          </a:p>
        </p:txBody>
      </p:sp>
      <p:sp>
        <p:nvSpPr>
          <p:cNvPr id="5" name="矩形 4"/>
          <p:cNvSpPr/>
          <p:nvPr/>
        </p:nvSpPr>
        <p:spPr>
          <a:xfrm>
            <a:off x="539552" y="2492896"/>
            <a:ext cx="7560840" cy="1938992"/>
          </a:xfrm>
          <a:prstGeom prst="rect">
            <a:avLst/>
          </a:prstGeom>
          <a:ln>
            <a:solidFill>
              <a:schemeClr val="accent1"/>
            </a:solidFill>
          </a:ln>
        </p:spPr>
        <p:txBody>
          <a:bodyPr wrap="square">
            <a:spAutoFit/>
          </a:bodyPr>
          <a:lstStyle/>
          <a:p>
            <a:r>
              <a:rPr lang="en-US" altLang="zh-CN" sz="2000" b="1" dirty="0"/>
              <a:t>void </a:t>
            </a:r>
            <a:r>
              <a:rPr lang="en-US" altLang="zh-CN" sz="2000" b="1" dirty="0" smtClean="0"/>
              <a:t>ch8_2(</a:t>
            </a:r>
            <a:r>
              <a:rPr lang="en-US" altLang="zh-CN" sz="2000" b="1" dirty="0" err="1" smtClean="0">
                <a:solidFill>
                  <a:srgbClr val="FF0000"/>
                </a:solidFill>
              </a:rPr>
              <a:t>const</a:t>
            </a:r>
            <a:r>
              <a:rPr lang="en-US" altLang="zh-CN" sz="2000" b="1" dirty="0" smtClean="0">
                <a:solidFill>
                  <a:srgbClr val="FF0000"/>
                </a:solidFill>
              </a:rPr>
              <a:t> </a:t>
            </a:r>
            <a:r>
              <a:rPr lang="en-US" altLang="zh-CN" sz="2000" b="1" dirty="0" smtClean="0"/>
              <a:t>char </a:t>
            </a:r>
            <a:r>
              <a:rPr lang="en-US" altLang="zh-CN" sz="2000" b="1" dirty="0"/>
              <a:t>*s1, char *s2, </a:t>
            </a:r>
            <a:r>
              <a:rPr lang="en-US" altLang="zh-CN" sz="2000" b="1" dirty="0" err="1"/>
              <a:t>int</a:t>
            </a:r>
            <a:r>
              <a:rPr lang="en-US" altLang="zh-CN" sz="2000" b="1" dirty="0"/>
              <a:t> m</a:t>
            </a:r>
            <a:r>
              <a:rPr lang="en-US" altLang="zh-CN" sz="2000" b="1" dirty="0" smtClean="0"/>
              <a:t>)  {</a:t>
            </a:r>
          </a:p>
          <a:p>
            <a:r>
              <a:rPr lang="en-US" altLang="zh-CN" sz="2000" b="1" dirty="0" smtClean="0"/>
              <a:t>      </a:t>
            </a:r>
            <a:r>
              <a:rPr lang="en-US" altLang="zh-CN" sz="2000" b="1" dirty="0" err="1" smtClean="0"/>
              <a:t>int</a:t>
            </a:r>
            <a:r>
              <a:rPr lang="en-US" altLang="zh-CN" sz="2000" b="1" dirty="0" smtClean="0"/>
              <a:t> </a:t>
            </a:r>
            <a:r>
              <a:rPr lang="en-US" altLang="zh-CN" sz="2000" b="1" dirty="0"/>
              <a:t>i; </a:t>
            </a:r>
          </a:p>
          <a:p>
            <a:r>
              <a:rPr lang="en-US" altLang="zh-CN" sz="2000" b="1" dirty="0"/>
              <a:t>      for (i=0; *s1 != '\0'; s1++,i</a:t>
            </a:r>
            <a:r>
              <a:rPr lang="en-US" altLang="zh-CN" sz="2000" b="1" dirty="0" smtClean="0"/>
              <a:t>++)</a:t>
            </a:r>
            <a:endParaRPr lang="en-US" altLang="zh-CN" sz="2000" b="1" dirty="0"/>
          </a:p>
          <a:p>
            <a:r>
              <a:rPr lang="en-US" altLang="zh-CN" sz="2000" b="1" dirty="0"/>
              <a:t>          if(i &gt;= m-1) { *s2 = *s1; s2</a:t>
            </a:r>
            <a:r>
              <a:rPr lang="en-US" altLang="zh-CN" sz="2000" b="1" dirty="0" smtClean="0"/>
              <a:t>++;}</a:t>
            </a:r>
            <a:endParaRPr lang="en-US" altLang="zh-CN" sz="2000" b="1" dirty="0"/>
          </a:p>
          <a:p>
            <a:r>
              <a:rPr lang="en-US" altLang="zh-CN" sz="2000" b="1" dirty="0" smtClean="0"/>
              <a:t>      *</a:t>
            </a:r>
            <a:r>
              <a:rPr lang="en-US" altLang="zh-CN" sz="2000" b="1" dirty="0"/>
              <a:t>s2 = '\0</a:t>
            </a:r>
            <a:r>
              <a:rPr lang="en-US" altLang="zh-CN" sz="2000" b="1" dirty="0" smtClean="0"/>
              <a:t>';    </a:t>
            </a:r>
            <a:r>
              <a:rPr lang="en-US" altLang="zh-CN" sz="2000" b="1" dirty="0" smtClean="0">
                <a:solidFill>
                  <a:srgbClr val="FF0000"/>
                </a:solidFill>
              </a:rPr>
              <a:t>// </a:t>
            </a:r>
            <a:r>
              <a:rPr lang="zh-CN" altLang="en-US" sz="2000" b="1" dirty="0">
                <a:solidFill>
                  <a:srgbClr val="FF0000"/>
                </a:solidFill>
              </a:rPr>
              <a:t>别忘了，</a:t>
            </a:r>
            <a:r>
              <a:rPr lang="en-US" altLang="zh-CN" sz="2000" b="1" dirty="0">
                <a:solidFill>
                  <a:srgbClr val="FF0000"/>
                </a:solidFill>
              </a:rPr>
              <a:t>'\0' </a:t>
            </a:r>
            <a:endParaRPr lang="en-US" altLang="zh-CN" sz="2000" b="1" dirty="0"/>
          </a:p>
          <a:p>
            <a:r>
              <a:rPr lang="en-US" altLang="zh-CN" sz="2000" b="1" dirty="0"/>
              <a:t>}</a:t>
            </a:r>
            <a:endParaRPr lang="zh-CN" altLang="en-US" sz="2000" b="1" dirty="0"/>
          </a:p>
        </p:txBody>
      </p:sp>
      <p:sp>
        <p:nvSpPr>
          <p:cNvPr id="6" name="矩形 5"/>
          <p:cNvSpPr/>
          <p:nvPr/>
        </p:nvSpPr>
        <p:spPr>
          <a:xfrm>
            <a:off x="565448" y="4725144"/>
            <a:ext cx="7534944" cy="1938992"/>
          </a:xfrm>
          <a:prstGeom prst="rect">
            <a:avLst/>
          </a:prstGeom>
          <a:ln>
            <a:solidFill>
              <a:schemeClr val="accent1"/>
            </a:solidFill>
          </a:ln>
        </p:spPr>
        <p:txBody>
          <a:bodyPr wrap="square">
            <a:spAutoFit/>
          </a:bodyPr>
          <a:lstStyle/>
          <a:p>
            <a:r>
              <a:rPr lang="en-US" altLang="zh-CN" sz="2000" b="1" dirty="0" err="1" smtClean="0"/>
              <a:t>int</a:t>
            </a:r>
            <a:r>
              <a:rPr lang="en-US" altLang="zh-CN" sz="2000" b="1" dirty="0" smtClean="0"/>
              <a:t> main() {</a:t>
            </a:r>
          </a:p>
          <a:p>
            <a:r>
              <a:rPr lang="en-US" altLang="zh-CN" sz="2000" b="1" dirty="0" smtClean="0"/>
              <a:t>   char </a:t>
            </a:r>
            <a:r>
              <a:rPr lang="en-US" altLang="zh-CN" sz="2000" b="1" dirty="0"/>
              <a:t>s1[]="123456",s2[80]; </a:t>
            </a:r>
            <a:endParaRPr lang="en-US" altLang="zh-CN" sz="2000" b="1" dirty="0" smtClean="0"/>
          </a:p>
          <a:p>
            <a:r>
              <a:rPr lang="en-US" altLang="zh-CN" sz="2000" b="1" dirty="0" smtClean="0"/>
              <a:t>   ch8_2(s1,s2,3</a:t>
            </a:r>
            <a:r>
              <a:rPr lang="en-US" altLang="zh-CN" sz="2000" b="1" dirty="0"/>
              <a:t>);</a:t>
            </a:r>
          </a:p>
          <a:p>
            <a:r>
              <a:rPr lang="en-US" altLang="zh-CN" sz="2000" b="1" dirty="0"/>
              <a:t>   </a:t>
            </a:r>
            <a:r>
              <a:rPr lang="en-US" altLang="zh-CN" sz="2000" b="1" dirty="0" err="1" smtClean="0"/>
              <a:t>printf</a:t>
            </a:r>
            <a:r>
              <a:rPr lang="en-US" altLang="zh-CN" sz="2000" b="1" dirty="0"/>
              <a:t>("</a:t>
            </a:r>
            <a:r>
              <a:rPr lang="zh-CN" altLang="en-US" sz="2000" b="1" dirty="0"/>
              <a:t>从</a:t>
            </a:r>
            <a:r>
              <a:rPr lang="en-US" altLang="zh-CN" sz="2000" b="1" dirty="0"/>
              <a:t>%s</a:t>
            </a:r>
            <a:r>
              <a:rPr lang="zh-CN" altLang="en-US" sz="2000" b="1" dirty="0"/>
              <a:t>的第</a:t>
            </a:r>
            <a:r>
              <a:rPr lang="en-US" altLang="zh-CN" sz="2000" b="1" dirty="0"/>
              <a:t>%d</a:t>
            </a:r>
            <a:r>
              <a:rPr lang="zh-CN" altLang="en-US" sz="2000" b="1" dirty="0"/>
              <a:t>个字符开始复制成</a:t>
            </a:r>
            <a:r>
              <a:rPr lang="en-US" altLang="zh-CN" sz="2000" b="1" dirty="0"/>
              <a:t>%s\n",s1,3,s2</a:t>
            </a:r>
            <a:r>
              <a:rPr lang="en-US" altLang="zh-CN" sz="2000" b="1" dirty="0" smtClean="0"/>
              <a:t>);</a:t>
            </a:r>
          </a:p>
          <a:p>
            <a:r>
              <a:rPr lang="en-US" altLang="zh-CN" sz="2000" b="1" dirty="0"/>
              <a:t> </a:t>
            </a:r>
            <a:r>
              <a:rPr lang="en-US" altLang="zh-CN" sz="2000" b="1" dirty="0" smtClean="0"/>
              <a:t>  return 0;</a:t>
            </a:r>
          </a:p>
          <a:p>
            <a:r>
              <a:rPr lang="en-US" altLang="zh-CN" sz="2000" b="1" dirty="0"/>
              <a:t>}</a:t>
            </a:r>
            <a:endParaRPr lang="zh-CN" altLang="en-US" sz="2000" b="1" dirty="0"/>
          </a:p>
        </p:txBody>
      </p:sp>
      <p:sp>
        <p:nvSpPr>
          <p:cNvPr id="7" name="矩形 6"/>
          <p:cNvSpPr/>
          <p:nvPr/>
        </p:nvSpPr>
        <p:spPr>
          <a:xfrm>
            <a:off x="4427984" y="2954560"/>
            <a:ext cx="4581575" cy="1477328"/>
          </a:xfrm>
          <a:prstGeom prst="rect">
            <a:avLst/>
          </a:prstGeom>
          <a:solidFill>
            <a:srgbClr val="FFFF00"/>
          </a:solidFill>
          <a:ln>
            <a:solidFill>
              <a:schemeClr val="accent1"/>
            </a:solidFill>
          </a:ln>
        </p:spPr>
        <p:txBody>
          <a:bodyPr wrap="none">
            <a:spAutoFit/>
          </a:bodyPr>
          <a:lstStyle/>
          <a:p>
            <a:r>
              <a:rPr lang="en-US" altLang="zh-CN" b="1" dirty="0"/>
              <a:t>void ch8_2(</a:t>
            </a:r>
            <a:r>
              <a:rPr lang="en-US" altLang="zh-CN" b="1" dirty="0" err="1">
                <a:solidFill>
                  <a:srgbClr val="FF0000"/>
                </a:solidFill>
              </a:rPr>
              <a:t>const</a:t>
            </a:r>
            <a:r>
              <a:rPr lang="en-US" altLang="zh-CN" b="1" dirty="0">
                <a:solidFill>
                  <a:srgbClr val="FF0000"/>
                </a:solidFill>
              </a:rPr>
              <a:t> </a:t>
            </a:r>
            <a:r>
              <a:rPr lang="en-US" altLang="zh-CN" b="1" dirty="0"/>
              <a:t>char *s1, char *s2, </a:t>
            </a:r>
            <a:r>
              <a:rPr lang="en-US" altLang="zh-CN" b="1" dirty="0" err="1"/>
              <a:t>int</a:t>
            </a:r>
            <a:r>
              <a:rPr lang="en-US" altLang="zh-CN" b="1" dirty="0"/>
              <a:t> m)  </a:t>
            </a:r>
            <a:endParaRPr lang="en-US" altLang="zh-CN" b="1" dirty="0" smtClean="0"/>
          </a:p>
          <a:p>
            <a:r>
              <a:rPr lang="en-US" altLang="zh-CN" b="1" dirty="0" smtClean="0"/>
              <a:t>{</a:t>
            </a:r>
          </a:p>
          <a:p>
            <a:r>
              <a:rPr lang="en-US" altLang="zh-CN" b="1" dirty="0" smtClean="0"/>
              <a:t>   *</a:t>
            </a:r>
            <a:r>
              <a:rPr lang="en-US" altLang="zh-CN" b="1" dirty="0"/>
              <a:t>s1 = 0</a:t>
            </a:r>
            <a:r>
              <a:rPr lang="en-US" altLang="zh-CN" b="1" dirty="0" smtClean="0"/>
              <a:t>;</a:t>
            </a:r>
          </a:p>
          <a:p>
            <a:r>
              <a:rPr lang="en-US" altLang="zh-CN" b="1" dirty="0" smtClean="0"/>
              <a:t>} </a:t>
            </a:r>
          </a:p>
          <a:p>
            <a:r>
              <a:rPr lang="zh-CN" altLang="en-US" b="1" dirty="0" smtClean="0"/>
              <a:t>编译错误：</a:t>
            </a:r>
            <a:r>
              <a:rPr lang="en-US" altLang="zh-CN" b="1" dirty="0" smtClean="0"/>
              <a:t> </a:t>
            </a:r>
            <a:r>
              <a:rPr lang="en-US" altLang="zh-CN" b="1" dirty="0"/>
              <a:t>assignment of read-only location </a:t>
            </a:r>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8</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en-US" altLang="zh-CN" sz="3600" dirty="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dirty="0"/>
          </a:p>
        </p:txBody>
      </p:sp>
      <p:sp>
        <p:nvSpPr>
          <p:cNvPr id="5" name="TextBox 4"/>
          <p:cNvSpPr txBox="1"/>
          <p:nvPr/>
        </p:nvSpPr>
        <p:spPr>
          <a:xfrm>
            <a:off x="1907704" y="1855852"/>
            <a:ext cx="5040560" cy="409342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参数</a:t>
            </a:r>
            <a:r>
              <a:rPr lang="en-US" altLang="zh-CN" sz="2000" b="1" dirty="0">
                <a:solidFill>
                  <a:srgbClr val="FF0000"/>
                </a:solidFill>
              </a:rPr>
              <a:t>a</a:t>
            </a:r>
            <a:r>
              <a:rPr lang="zh-CN" altLang="en-US" sz="2000" b="1" dirty="0">
                <a:solidFill>
                  <a:srgbClr val="FF0000"/>
                </a:solidFill>
              </a:rPr>
              <a:t>描述为二维数组，必须以下标方式指明行数和列数，如，</a:t>
            </a:r>
            <a:r>
              <a:rPr lang="en-US" altLang="zh-CN" sz="2000" b="1" dirty="0" err="1">
                <a:solidFill>
                  <a:srgbClr val="FF0000"/>
                </a:solidFill>
              </a:rPr>
              <a:t>int</a:t>
            </a:r>
            <a:r>
              <a:rPr lang="en-US" altLang="zh-CN" sz="2000" b="1" dirty="0">
                <a:solidFill>
                  <a:srgbClr val="FF0000"/>
                </a:solidFill>
              </a:rPr>
              <a:t> a[3][3]</a:t>
            </a:r>
            <a:r>
              <a:rPr lang="zh-CN" altLang="en-US" sz="2000" b="1" dirty="0">
                <a:solidFill>
                  <a:srgbClr val="FF0000"/>
                </a:solidFill>
              </a:rPr>
              <a:t>或</a:t>
            </a:r>
            <a:r>
              <a:rPr lang="en-US" altLang="zh-CN" sz="2000" b="1" dirty="0">
                <a:solidFill>
                  <a:srgbClr val="FF0000"/>
                </a:solidFill>
              </a:rPr>
              <a:t>a[][3] </a:t>
            </a:r>
          </a:p>
          <a:p>
            <a:r>
              <a:rPr lang="en-US" altLang="zh-CN" sz="2000" b="1" dirty="0" smtClean="0"/>
              <a:t>void </a:t>
            </a:r>
            <a:r>
              <a:rPr lang="en-US" altLang="zh-CN" sz="2000" b="1" dirty="0"/>
              <a:t>ch8_4(</a:t>
            </a:r>
            <a:r>
              <a:rPr lang="en-US" altLang="zh-CN" sz="2000" b="1" dirty="0" err="1"/>
              <a:t>int</a:t>
            </a:r>
            <a:r>
              <a:rPr lang="en-US" altLang="zh-CN" sz="2000" b="1" dirty="0"/>
              <a:t> a[3][3</a:t>
            </a:r>
            <a:r>
              <a:rPr lang="en-US" altLang="zh-CN" sz="2000" b="1" dirty="0" smtClean="0"/>
              <a:t>],</a:t>
            </a:r>
            <a:r>
              <a:rPr lang="en-US" altLang="zh-CN" sz="2000" b="1" dirty="0" err="1" smtClean="0"/>
              <a:t>int</a:t>
            </a:r>
            <a:r>
              <a:rPr lang="en-US" altLang="zh-CN" sz="2000" b="1" dirty="0" smtClean="0"/>
              <a:t> n)</a:t>
            </a:r>
            <a:endParaRPr lang="en-US" altLang="zh-CN"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行</a:t>
            </a:r>
            <a:r>
              <a:rPr lang="en-US" altLang="zh-CN" sz="2000" b="1" dirty="0">
                <a:solidFill>
                  <a:srgbClr val="FF0000"/>
                </a:solidFill>
              </a:rPr>
              <a:t>-&gt;</a:t>
            </a:r>
            <a:r>
              <a:rPr lang="zh-CN" altLang="en-US" sz="2000" b="1" dirty="0">
                <a:solidFill>
                  <a:srgbClr val="FF0000"/>
                </a:solidFill>
              </a:rPr>
              <a:t>列，列</a:t>
            </a:r>
            <a:r>
              <a:rPr lang="en-US" altLang="zh-CN" sz="2000" b="1" dirty="0">
                <a:solidFill>
                  <a:srgbClr val="FF0000"/>
                </a:solidFill>
              </a:rPr>
              <a:t>-&gt;</a:t>
            </a:r>
            <a:r>
              <a:rPr lang="zh-CN" altLang="en-US" sz="2000" b="1" dirty="0">
                <a:solidFill>
                  <a:srgbClr val="FF0000"/>
                </a:solidFill>
              </a:rPr>
              <a:t>行 </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a:t>++)</a:t>
            </a:r>
          </a:p>
          <a:p>
            <a:r>
              <a:rPr lang="en-US" altLang="zh-CN" sz="2000" b="1" dirty="0"/>
              <a:t>       {</a:t>
            </a:r>
          </a:p>
          <a:p>
            <a:r>
              <a:rPr lang="en-US" altLang="zh-CN" sz="2000" b="1" dirty="0"/>
              <a:t>          </a:t>
            </a:r>
            <a:r>
              <a:rPr lang="en-US" altLang="zh-CN" sz="2000" b="1" dirty="0" err="1"/>
              <a:t>tmp</a:t>
            </a:r>
            <a:r>
              <a:rPr lang="en-US" altLang="zh-CN" sz="2000" b="1" dirty="0"/>
              <a:t> = a[j][i];</a:t>
            </a:r>
          </a:p>
          <a:p>
            <a:r>
              <a:rPr lang="en-US" altLang="zh-CN" sz="2000" b="1" dirty="0"/>
              <a:t>          a[j][i] = a[i][j];</a:t>
            </a:r>
          </a:p>
          <a:p>
            <a:r>
              <a:rPr lang="en-US" altLang="zh-CN" sz="2000" b="1" dirty="0"/>
              <a:t>          a[i][j] = </a:t>
            </a:r>
            <a:r>
              <a:rPr lang="en-US" altLang="zh-CN" sz="2000" b="1" dirty="0" err="1"/>
              <a:t>tmp</a:t>
            </a:r>
            <a:r>
              <a:rPr lang="en-US" altLang="zh-CN" sz="2000" b="1" dirty="0"/>
              <a:t>;  </a:t>
            </a:r>
          </a:p>
          <a:p>
            <a:r>
              <a:rPr lang="en-US" altLang="zh-CN" sz="2000" b="1" dirty="0"/>
              <a:t>       }</a:t>
            </a:r>
          </a:p>
          <a:p>
            <a:r>
              <a:rPr lang="en-US" altLang="zh-CN" sz="2000" b="1" dirty="0"/>
              <a:t> </a:t>
            </a:r>
            <a:r>
              <a:rPr lang="en-US" altLang="zh-CN" sz="2000" b="1" dirty="0" smtClean="0"/>
              <a:t>}</a:t>
            </a:r>
            <a:endParaRPr lang="zh-CN" altLang="en-US" sz="2000"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8</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dirty="0"/>
          </a:p>
        </p:txBody>
      </p:sp>
      <p:sp>
        <p:nvSpPr>
          <p:cNvPr id="5" name="TextBox 4"/>
          <p:cNvSpPr txBox="1"/>
          <p:nvPr/>
        </p:nvSpPr>
        <p:spPr>
          <a:xfrm>
            <a:off x="395536" y="1659572"/>
            <a:ext cx="3672408" cy="3785652"/>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a:t>
            </a:r>
            <a:r>
              <a:rPr lang="zh-CN" altLang="en-US" sz="2000" dirty="0" smtClean="0">
                <a:solidFill>
                  <a:srgbClr val="FF0000"/>
                </a:solidFill>
              </a:rPr>
              <a:t>通用函数</a:t>
            </a:r>
            <a:r>
              <a:rPr lang="en-US" altLang="zh-CN" sz="2000" dirty="0" smtClean="0">
                <a:solidFill>
                  <a:srgbClr val="FF0000"/>
                </a:solidFill>
              </a:rPr>
              <a:t>, n*n</a:t>
            </a:r>
            <a:r>
              <a:rPr lang="zh-CN" altLang="en-US" sz="2000" dirty="0">
                <a:solidFill>
                  <a:srgbClr val="FF0000"/>
                </a:solidFill>
              </a:rPr>
              <a:t>方阵转置</a:t>
            </a:r>
            <a:endParaRPr lang="en-US" altLang="zh-CN" sz="2000" b="1" dirty="0" smtClean="0">
              <a:solidFill>
                <a:srgbClr val="FF0000"/>
              </a:solidFill>
            </a:endParaRPr>
          </a:p>
          <a:p>
            <a:r>
              <a:rPr lang="en-US" altLang="zh-CN" sz="2000" b="1" dirty="0" smtClean="0"/>
              <a:t>void ch8_4(</a:t>
            </a:r>
            <a:r>
              <a:rPr lang="en-US" altLang="zh-CN" sz="2000" b="1" dirty="0" err="1" smtClean="0"/>
              <a:t>int</a:t>
            </a:r>
            <a:r>
              <a:rPr lang="en-US" altLang="zh-CN" sz="2000" b="1" dirty="0" smtClean="0"/>
              <a:t> </a:t>
            </a:r>
            <a:r>
              <a:rPr lang="en-US" altLang="zh-CN" sz="2000" b="1" dirty="0"/>
              <a:t>a[],</a:t>
            </a:r>
            <a:r>
              <a:rPr lang="en-US" altLang="zh-CN" sz="2000" b="1" dirty="0" err="1"/>
              <a:t>int</a:t>
            </a:r>
            <a:r>
              <a:rPr lang="en-US" altLang="zh-CN" sz="2000" b="1" dirty="0"/>
              <a:t> n)  // </a:t>
            </a:r>
            <a:r>
              <a:rPr lang="zh-CN" altLang="en-US" sz="2000" b="1" dirty="0" smtClean="0"/>
              <a:t>方阵 </a:t>
            </a:r>
            <a:endParaRPr lang="zh-CN" altLang="en-US"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smtClean="0"/>
              <a:t>++)</a:t>
            </a:r>
          </a:p>
          <a:p>
            <a:r>
              <a:rPr lang="en-US" altLang="zh-CN" sz="2000" b="1" dirty="0"/>
              <a:t> </a:t>
            </a:r>
            <a:r>
              <a:rPr lang="en-US" altLang="zh-CN" sz="2000" b="1" dirty="0" smtClean="0"/>
              <a:t>      { </a:t>
            </a:r>
          </a:p>
          <a:p>
            <a:r>
              <a:rPr lang="en-US" altLang="zh-CN" sz="2000" b="1" dirty="0"/>
              <a:t> </a:t>
            </a:r>
            <a:r>
              <a:rPr lang="en-US" altLang="zh-CN" sz="2000" b="1" dirty="0" smtClean="0"/>
              <a:t>         </a:t>
            </a:r>
            <a:r>
              <a:rPr lang="en-US" altLang="zh-CN" sz="2000" b="1" dirty="0" err="1" smtClean="0"/>
              <a:t>tmp</a:t>
            </a:r>
            <a:r>
              <a:rPr lang="en-US" altLang="zh-CN" sz="2000" b="1" dirty="0" smtClean="0"/>
              <a:t> </a:t>
            </a:r>
            <a:r>
              <a:rPr lang="en-US" altLang="zh-CN" sz="2000" b="1" dirty="0"/>
              <a:t>= a[i*</a:t>
            </a:r>
            <a:r>
              <a:rPr lang="en-US" altLang="zh-CN" sz="2000" b="1" dirty="0" err="1"/>
              <a:t>n+j</a:t>
            </a:r>
            <a:r>
              <a:rPr lang="en-US" altLang="zh-CN" sz="2000" b="1" dirty="0"/>
              <a:t>];</a:t>
            </a:r>
          </a:p>
          <a:p>
            <a:r>
              <a:rPr lang="en-US" altLang="zh-CN" sz="2000" b="1" dirty="0"/>
              <a:t>          a[i*</a:t>
            </a:r>
            <a:r>
              <a:rPr lang="en-US" altLang="zh-CN" sz="2000" b="1" dirty="0" err="1"/>
              <a:t>n+j</a:t>
            </a:r>
            <a:r>
              <a:rPr lang="en-US" altLang="zh-CN" sz="2000" b="1" dirty="0"/>
              <a:t>] = a[j*</a:t>
            </a:r>
            <a:r>
              <a:rPr lang="en-US" altLang="zh-CN" sz="2000" b="1" dirty="0" err="1"/>
              <a:t>n+i</a:t>
            </a:r>
            <a:r>
              <a:rPr lang="en-US" altLang="zh-CN" sz="2000" b="1" dirty="0"/>
              <a:t>];</a:t>
            </a:r>
          </a:p>
          <a:p>
            <a:r>
              <a:rPr lang="en-US" altLang="zh-CN" sz="2000" b="1" dirty="0"/>
              <a:t>          a[j*</a:t>
            </a:r>
            <a:r>
              <a:rPr lang="en-US" altLang="zh-CN" sz="2000" b="1" dirty="0" err="1"/>
              <a:t>n+i</a:t>
            </a:r>
            <a:r>
              <a:rPr lang="en-US" altLang="zh-CN" sz="2000" b="1" dirty="0"/>
              <a:t>] = </a:t>
            </a:r>
            <a:r>
              <a:rPr lang="en-US" altLang="zh-CN" sz="2000" b="1" dirty="0" err="1"/>
              <a:t>tmp</a:t>
            </a:r>
            <a:r>
              <a:rPr lang="en-US" altLang="zh-CN" sz="2000" b="1" dirty="0"/>
              <a:t>;</a:t>
            </a:r>
          </a:p>
          <a:p>
            <a:r>
              <a:rPr lang="en-US" altLang="zh-CN" sz="2000" b="1" dirty="0"/>
              <a:t>       </a:t>
            </a:r>
            <a:r>
              <a:rPr lang="en-US" altLang="zh-CN" sz="2000" b="1" dirty="0" smtClean="0"/>
              <a:t>}</a:t>
            </a:r>
            <a:endParaRPr lang="en-US" altLang="zh-CN" sz="2000" b="1" dirty="0"/>
          </a:p>
          <a:p>
            <a:r>
              <a:rPr lang="en-US" altLang="zh-CN" sz="2000" b="1" dirty="0"/>
              <a:t>} </a:t>
            </a:r>
            <a:endParaRPr lang="zh-CN" altLang="en-US" sz="2000" b="1" dirty="0"/>
          </a:p>
        </p:txBody>
      </p:sp>
      <p:sp>
        <p:nvSpPr>
          <p:cNvPr id="6" name="矩形 5"/>
          <p:cNvSpPr/>
          <p:nvPr/>
        </p:nvSpPr>
        <p:spPr>
          <a:xfrm>
            <a:off x="4139952" y="1679897"/>
            <a:ext cx="4824536" cy="4247317"/>
          </a:xfrm>
          <a:prstGeom prst="rect">
            <a:avLst/>
          </a:prstGeom>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smtClean="0"/>
              <a:t>   </a:t>
            </a:r>
            <a:r>
              <a:rPr lang="en-US" altLang="zh-CN" b="1" dirty="0" err="1" smtClean="0"/>
              <a:t>int</a:t>
            </a:r>
            <a:r>
              <a:rPr lang="en-US" altLang="zh-CN" b="1" dirty="0" smtClean="0"/>
              <a:t> </a:t>
            </a:r>
            <a:r>
              <a:rPr lang="en-US" altLang="zh-CN" b="1" dirty="0" err="1" smtClean="0"/>
              <a:t>i,j,m</a:t>
            </a:r>
            <a:r>
              <a:rPr lang="en-US" altLang="zh-CN" b="1" dirty="0" smtClean="0"/>
              <a:t>[3</a:t>
            </a:r>
            <a:r>
              <a:rPr lang="en-US" altLang="zh-CN" b="1" dirty="0"/>
              <a:t>][3] = {{1,2,3</a:t>
            </a:r>
            <a:r>
              <a:rPr lang="en-US" altLang="zh-CN" b="1" dirty="0" smtClean="0"/>
              <a:t>},</a:t>
            </a:r>
          </a:p>
          <a:p>
            <a:r>
              <a:rPr lang="en-US" altLang="zh-CN" b="1" dirty="0"/>
              <a:t> </a:t>
            </a:r>
            <a:r>
              <a:rPr lang="en-US" altLang="zh-CN" b="1" dirty="0" smtClean="0"/>
              <a:t>                               {</a:t>
            </a:r>
            <a:r>
              <a:rPr lang="en-US" altLang="zh-CN" b="1" dirty="0"/>
              <a:t>4,5,6</a:t>
            </a:r>
            <a:r>
              <a:rPr lang="en-US" altLang="zh-CN" b="1" dirty="0" smtClean="0"/>
              <a:t>},</a:t>
            </a:r>
          </a:p>
          <a:p>
            <a:r>
              <a:rPr lang="en-US" altLang="zh-CN" b="1" dirty="0"/>
              <a:t> </a:t>
            </a:r>
            <a:r>
              <a:rPr lang="en-US" altLang="zh-CN" b="1" dirty="0" smtClean="0"/>
              <a:t>                               {</a:t>
            </a:r>
            <a:r>
              <a:rPr lang="en-US" altLang="zh-CN" b="1" dirty="0"/>
              <a:t>7,8,9</a:t>
            </a:r>
            <a:r>
              <a:rPr lang="en-US" altLang="zh-CN" b="1" dirty="0" smtClean="0"/>
              <a:t>}};</a:t>
            </a:r>
          </a:p>
          <a:p>
            <a:r>
              <a:rPr lang="en-US" altLang="zh-CN" b="1" dirty="0"/>
              <a:t> </a:t>
            </a:r>
            <a:r>
              <a:rPr lang="en-US" altLang="zh-CN" b="1" dirty="0" smtClean="0"/>
              <a:t> </a:t>
            </a:r>
            <a:r>
              <a:rPr lang="en-US" altLang="zh-CN" b="1" dirty="0">
                <a:solidFill>
                  <a:srgbClr val="FF0000"/>
                </a:solidFill>
              </a:rPr>
              <a:t>//</a:t>
            </a:r>
            <a:r>
              <a:rPr lang="zh-CN" altLang="en-US" b="1" dirty="0">
                <a:solidFill>
                  <a:srgbClr val="FF0000"/>
                </a:solidFill>
              </a:rPr>
              <a:t>实参：二维数组，形参一维数</a:t>
            </a:r>
            <a:r>
              <a:rPr lang="zh-CN" altLang="en-US" b="1" dirty="0" smtClean="0">
                <a:solidFill>
                  <a:srgbClr val="FF0000"/>
                </a:solidFill>
              </a:rPr>
              <a:t>组</a:t>
            </a:r>
            <a:endParaRPr lang="en-US" altLang="zh-CN" b="1" dirty="0" smtClean="0"/>
          </a:p>
          <a:p>
            <a:r>
              <a:rPr lang="en-US" altLang="zh-CN" b="1" dirty="0"/>
              <a:t> </a:t>
            </a:r>
            <a:r>
              <a:rPr lang="en-US" altLang="zh-CN" b="1" dirty="0" smtClean="0"/>
              <a:t> ch8_4(m,3); </a:t>
            </a:r>
          </a:p>
          <a:p>
            <a:endParaRPr lang="en-US" altLang="zh-CN" b="1" dirty="0">
              <a:solidFill>
                <a:srgbClr val="FF0000"/>
              </a:solidFill>
            </a:endParaRPr>
          </a:p>
          <a:p>
            <a:r>
              <a:rPr lang="en-US" altLang="zh-CN" b="1" dirty="0" smtClean="0">
                <a:solidFill>
                  <a:srgbClr val="FF0000"/>
                </a:solidFill>
              </a:rPr>
              <a:t>  // </a:t>
            </a:r>
            <a:r>
              <a:rPr lang="zh-CN" altLang="en-US" b="1" dirty="0" smtClean="0">
                <a:solidFill>
                  <a:srgbClr val="FF0000"/>
                </a:solidFill>
              </a:rPr>
              <a:t>输出验证</a:t>
            </a:r>
            <a:endParaRPr lang="en-US" altLang="zh-CN" b="1" dirty="0" smtClean="0">
              <a:solidFill>
                <a:srgbClr val="FF0000"/>
              </a:solidFill>
            </a:endParaRPr>
          </a:p>
          <a:p>
            <a:r>
              <a:rPr lang="en-US" altLang="zh-CN" b="1" dirty="0"/>
              <a:t> </a:t>
            </a:r>
            <a:r>
              <a:rPr lang="en-US" altLang="zh-CN" b="1" dirty="0" smtClean="0"/>
              <a:t>  for(i=0;i&lt;</a:t>
            </a:r>
            <a:r>
              <a:rPr lang="en-US" altLang="zh-CN" b="1" dirty="0" err="1" smtClean="0"/>
              <a:t>n;i</a:t>
            </a:r>
            <a:r>
              <a:rPr lang="en-US" altLang="zh-CN" b="1" dirty="0" smtClean="0"/>
              <a:t>++) {</a:t>
            </a:r>
            <a:endParaRPr lang="en-US" altLang="zh-CN" b="1" dirty="0"/>
          </a:p>
          <a:p>
            <a:r>
              <a:rPr lang="en-US" altLang="zh-CN" b="1" dirty="0"/>
              <a:t>       for(j=</a:t>
            </a:r>
            <a:r>
              <a:rPr lang="en-US" altLang="zh-CN" b="1" dirty="0" err="1"/>
              <a:t>i;j</a:t>
            </a:r>
            <a:r>
              <a:rPr lang="en-US" altLang="zh-CN" b="1" dirty="0"/>
              <a:t>&lt;</a:t>
            </a:r>
            <a:r>
              <a:rPr lang="en-US" altLang="zh-CN" b="1" dirty="0" err="1"/>
              <a:t>n;j</a:t>
            </a:r>
            <a:r>
              <a:rPr lang="en-US" altLang="zh-CN" b="1" dirty="0"/>
              <a:t>++)</a:t>
            </a:r>
          </a:p>
          <a:p>
            <a:r>
              <a:rPr lang="en-US" altLang="zh-CN" b="1" dirty="0"/>
              <a:t>        </a:t>
            </a:r>
            <a:r>
              <a:rPr lang="en-US" altLang="zh-CN" b="1" dirty="0" smtClean="0"/>
              <a:t>   </a:t>
            </a:r>
            <a:r>
              <a:rPr lang="en-US" altLang="zh-CN" b="1" dirty="0" err="1" smtClean="0"/>
              <a:t>printf</a:t>
            </a:r>
            <a:r>
              <a:rPr lang="en-US" altLang="zh-CN" b="1" dirty="0" smtClean="0"/>
              <a:t>(“%4d”,m[i][j]);</a:t>
            </a:r>
          </a:p>
          <a:p>
            <a:r>
              <a:rPr lang="en-US" altLang="zh-CN" b="1" dirty="0"/>
              <a:t> </a:t>
            </a:r>
            <a:r>
              <a:rPr lang="en-US" altLang="zh-CN" b="1" dirty="0" smtClean="0"/>
              <a:t>      </a:t>
            </a:r>
            <a:r>
              <a:rPr lang="en-US" altLang="zh-CN" b="1" dirty="0" err="1" smtClean="0"/>
              <a:t>printf</a:t>
            </a:r>
            <a:r>
              <a:rPr lang="en-US" altLang="zh-CN" b="1" dirty="0" smtClean="0"/>
              <a:t>(“\n”);</a:t>
            </a:r>
          </a:p>
          <a:p>
            <a:r>
              <a:rPr lang="en-US" altLang="zh-CN" b="1" dirty="0"/>
              <a:t> </a:t>
            </a:r>
            <a:r>
              <a:rPr lang="en-US" altLang="zh-CN" b="1" dirty="0" smtClean="0"/>
              <a:t>  }</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6341088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8</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en-US" altLang="zh-CN" sz="3600" dirty="0"/>
              <a:t>4</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2232248"/>
          </a:xfrm>
        </p:spPr>
        <p:txBody>
          <a:bodyPr>
            <a:noAutofit/>
          </a:bodyPr>
          <a:lstStyle/>
          <a:p>
            <a:pPr>
              <a:lnSpc>
                <a:spcPct val="150000"/>
              </a:lnSpc>
            </a:pPr>
            <a:r>
              <a:rPr lang="en-US" altLang="zh-CN" sz="2000" dirty="0" smtClean="0"/>
              <a:t>ch8,p192</a:t>
            </a:r>
            <a:r>
              <a:rPr lang="en-US" altLang="zh-CN" sz="2000" dirty="0"/>
              <a:t>, 6. </a:t>
            </a:r>
            <a:r>
              <a:rPr lang="zh-CN" altLang="en-US" sz="2000" dirty="0"/>
              <a:t>编写程序，实现两个字符串比较的自定义版：</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dirty="0"/>
          </a:p>
        </p:txBody>
      </p:sp>
      <p:sp>
        <p:nvSpPr>
          <p:cNvPr id="5" name="TextBox 4"/>
          <p:cNvSpPr txBox="1"/>
          <p:nvPr/>
        </p:nvSpPr>
        <p:spPr>
          <a:xfrm>
            <a:off x="467544" y="3573016"/>
            <a:ext cx="5184576" cy="2585323"/>
          </a:xfrm>
          <a:prstGeom prst="rect">
            <a:avLst/>
          </a:prstGeom>
          <a:noFill/>
          <a:ln>
            <a:solidFill>
              <a:schemeClr val="accent1"/>
            </a:solidFill>
          </a:ln>
        </p:spPr>
        <p:txBody>
          <a:bodyPr wrap="square" rtlCol="0">
            <a:spAutoFit/>
          </a:bodyPr>
          <a:lstStyle/>
          <a:p>
            <a:r>
              <a:rPr lang="en-US" altLang="zh-CN" b="1" dirty="0" err="1"/>
              <a:t>int</a:t>
            </a:r>
            <a:r>
              <a:rPr lang="en-US" altLang="zh-CN" b="1" dirty="0"/>
              <a:t> ch8_6(</a:t>
            </a:r>
            <a:r>
              <a:rPr lang="en-US" altLang="zh-CN" b="1" dirty="0" err="1">
                <a:solidFill>
                  <a:srgbClr val="FF0000"/>
                </a:solidFill>
              </a:rPr>
              <a:t>const</a:t>
            </a:r>
            <a:r>
              <a:rPr lang="en-US" altLang="zh-CN" b="1" dirty="0"/>
              <a:t> char *str1,</a:t>
            </a:r>
            <a:r>
              <a:rPr lang="en-US" altLang="zh-CN" b="1" dirty="0">
                <a:solidFill>
                  <a:srgbClr val="FF0000"/>
                </a:solidFill>
              </a:rPr>
              <a:t>const</a:t>
            </a:r>
            <a:r>
              <a:rPr lang="en-US" altLang="zh-CN" b="1" dirty="0"/>
              <a:t> char *str2)</a:t>
            </a:r>
          </a:p>
          <a:p>
            <a:r>
              <a:rPr lang="en-US" altLang="zh-CN" b="1" dirty="0"/>
              <a:t>{</a:t>
            </a:r>
          </a:p>
          <a:p>
            <a:r>
              <a:rPr lang="en-US" altLang="zh-CN" b="1" dirty="0"/>
              <a:t>    for(;*str1 == *str2; str1++,str2</a:t>
            </a:r>
            <a:r>
              <a:rPr lang="en-US" altLang="zh-CN" b="1" dirty="0" smtClean="0"/>
              <a:t>++) </a:t>
            </a:r>
            <a:endParaRPr lang="en-US" altLang="zh-CN" b="1" dirty="0"/>
          </a:p>
          <a:p>
            <a:r>
              <a:rPr lang="en-US" altLang="zh-CN" b="1" dirty="0"/>
              <a:t>    {</a:t>
            </a:r>
          </a:p>
          <a:p>
            <a:r>
              <a:rPr lang="en-US" altLang="zh-CN" b="1" dirty="0"/>
              <a:t>        if (*str1 == </a:t>
            </a:r>
            <a:r>
              <a:rPr lang="en-US" altLang="zh-CN" b="1" dirty="0" smtClean="0"/>
              <a:t>‘\0’) </a:t>
            </a:r>
            <a:r>
              <a:rPr lang="en-US" altLang="zh-CN" b="1" dirty="0"/>
              <a:t>return 0;    </a:t>
            </a:r>
            <a:r>
              <a:rPr lang="en-US" altLang="zh-CN" b="1" dirty="0" smtClean="0">
                <a:solidFill>
                  <a:srgbClr val="FF0000"/>
                </a:solidFill>
              </a:rPr>
              <a:t>// </a:t>
            </a:r>
            <a:r>
              <a:rPr lang="zh-CN" altLang="en-US" b="1" dirty="0" smtClean="0">
                <a:solidFill>
                  <a:srgbClr val="FF0000"/>
                </a:solidFill>
              </a:rPr>
              <a:t>相等</a:t>
            </a:r>
            <a:r>
              <a:rPr lang="en-US" altLang="zh-CN" b="1" dirty="0" smtClean="0">
                <a:solidFill>
                  <a:srgbClr val="FF0000"/>
                </a:solidFill>
              </a:rPr>
              <a:t>                   </a:t>
            </a:r>
            <a:endParaRPr lang="en-US" altLang="zh-CN" b="1" dirty="0">
              <a:solidFill>
                <a:srgbClr val="FF0000"/>
              </a:solidFill>
            </a:endParaRPr>
          </a:p>
          <a:p>
            <a:r>
              <a:rPr lang="en-US" altLang="zh-CN" b="1" dirty="0"/>
              <a:t>    } </a:t>
            </a:r>
            <a:endParaRPr lang="en-US" altLang="zh-CN" b="1" dirty="0" smtClean="0"/>
          </a:p>
          <a:p>
            <a:r>
              <a:rPr lang="en-US" altLang="zh-CN" b="1" dirty="0"/>
              <a:t> </a:t>
            </a:r>
            <a:r>
              <a:rPr lang="en-US" altLang="zh-CN" b="1" dirty="0" smtClean="0"/>
              <a:t>   </a:t>
            </a:r>
            <a:r>
              <a:rPr lang="en-US" altLang="zh-CN" b="1" dirty="0" smtClean="0">
                <a:solidFill>
                  <a:srgbClr val="FF0000"/>
                </a:solidFill>
              </a:rPr>
              <a:t>// </a:t>
            </a:r>
            <a:r>
              <a:rPr lang="zh-CN" altLang="en-US" b="1" dirty="0" smtClean="0">
                <a:solidFill>
                  <a:srgbClr val="FF0000"/>
                </a:solidFill>
              </a:rPr>
              <a:t>不等</a:t>
            </a:r>
            <a:endParaRPr lang="en-US" altLang="zh-CN" b="1" dirty="0">
              <a:solidFill>
                <a:srgbClr val="FF0000"/>
              </a:solidFill>
            </a:endParaRPr>
          </a:p>
          <a:p>
            <a:r>
              <a:rPr lang="en-US" altLang="zh-CN" b="1" dirty="0"/>
              <a:t>    return ((*str1 &lt; *str2) ? -1 : 1);             </a:t>
            </a:r>
          </a:p>
          <a:p>
            <a:r>
              <a:rPr lang="en-US" altLang="zh-CN" b="1" dirty="0"/>
              <a:t>} </a:t>
            </a:r>
            <a:endParaRPr lang="zh-CN" altLang="en-US"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1</a:t>
            </a:r>
            <a:r>
              <a:rPr lang="zh-CN" altLang="en-US" sz="3600" dirty="0" smtClean="0"/>
              <a:t>）</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2</a:t>
            </a:r>
            <a:r>
              <a:rPr lang="zh-CN" altLang="en-US" sz="3600" dirty="0" smtClean="0"/>
              <a:t>）</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TotalTime>
  <Words>24760</Words>
  <Application>Microsoft Office PowerPoint</Application>
  <PresentationFormat>全屏显示(4:3)</PresentationFormat>
  <Paragraphs>12362</Paragraphs>
  <Slides>59</Slides>
  <Notes>43</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计算机导论与C语言程序设计 上机实践（12次）</vt:lpstr>
      <vt:lpstr>第1次上机练习</vt:lpstr>
      <vt:lpstr>10.1上机训练一（DOS操作系统）讲解（1）</vt:lpstr>
      <vt:lpstr>10.1上机训练一（DOS操作系统）讲解（2）</vt:lpstr>
      <vt:lpstr>第2次上机练习</vt:lpstr>
      <vt:lpstr>饼图，单元格式是货币或数值（讲解1）</vt:lpstr>
      <vt:lpstr>饼图，单元格式是货币或数值（讲解2）</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C语言第1次上机练习ch2讲解（1）</vt:lpstr>
      <vt:lpstr>C语言第1次上机练习ch2讲解（2）</vt:lpstr>
      <vt:lpstr>C语言第1次上机练习ch2讲解（3）</vt:lpstr>
      <vt:lpstr>C语言第1次上机练习ch2讲解（4）</vt:lpstr>
      <vt:lpstr>C语言第2次上机练习ch3</vt:lpstr>
      <vt:lpstr>C语言第2次上机练习ch3讲解（1）</vt:lpstr>
      <vt:lpstr>C语言第2次上机练习ch3讲解（2）</vt:lpstr>
      <vt:lpstr>C语言第2次上机练习ch3讲解（3）</vt:lpstr>
      <vt:lpstr>C语言第2次上机练习ch3讲解（4）</vt:lpstr>
      <vt:lpstr>C语言第2次上机练习ch3讲解（5）</vt:lpstr>
      <vt:lpstr>PowerPoint 演示文稿</vt:lpstr>
      <vt:lpstr>C语言第3次上机练习ch4</vt:lpstr>
      <vt:lpstr>C语言第3次上机练习ch4讲解（1）</vt:lpstr>
      <vt:lpstr>C语言第3次上机练习ch4讲解（2）</vt:lpstr>
      <vt:lpstr>C语言第3次上机练习ch4讲解（3）</vt:lpstr>
      <vt:lpstr>C语言第3次上机练习ch4讲解（3续）</vt:lpstr>
      <vt:lpstr>C语言第3次上机练习ch4讲解（4）</vt:lpstr>
      <vt:lpstr>C语言第4次上机练习ch5</vt:lpstr>
      <vt:lpstr>C语言第4次上机练习ch5讲解（1）</vt:lpstr>
      <vt:lpstr>C语言第4次上机练习ch5讲解（2）</vt:lpstr>
      <vt:lpstr>C语言第4次上机练习ch5讲解（3）</vt:lpstr>
      <vt:lpstr>PowerPoint 演示文稿</vt:lpstr>
      <vt:lpstr>C语言第4次上机练习ch5讲解（4）</vt:lpstr>
      <vt:lpstr>C语言第4次上机练习ch5讲解（5）</vt:lpstr>
      <vt:lpstr>C语言第5次上机练习ch6</vt:lpstr>
      <vt:lpstr>C语言第5次上机练习ch6讲解（1）</vt:lpstr>
      <vt:lpstr>PowerPoint 演示文稿</vt:lpstr>
      <vt:lpstr>C语言第5次上机练习ch6讲解（2）</vt:lpstr>
      <vt:lpstr>C语言第5次上机练习ch6讲解（3）</vt:lpstr>
      <vt:lpstr>C语言第5次上机练习ch6讲解（4）</vt:lpstr>
      <vt:lpstr>C语言第6次上机练习ch7</vt:lpstr>
      <vt:lpstr>C语言第6次上机练习ch7讲解（1）</vt:lpstr>
      <vt:lpstr>C语言第6次上机练习ch7讲解（2）</vt:lpstr>
      <vt:lpstr>C语言第6次上机练习ch7讲解（2续）</vt:lpstr>
      <vt:lpstr>C语言第6次上机练习ch7讲解（3）</vt:lpstr>
      <vt:lpstr>递归顺序 例7.20 用函数递归方法以字符串形式打印一个整数。</vt:lpstr>
      <vt:lpstr>倒序输出</vt:lpstr>
      <vt:lpstr>C语言第6次上机练习ch7讲解（4）</vt:lpstr>
      <vt:lpstr>C语言第6次上机练习ch7讲解（5）</vt:lpstr>
      <vt:lpstr>C语言第6次上机练习ch7讲解（5续）</vt:lpstr>
      <vt:lpstr>c语言上机测试</vt:lpstr>
      <vt:lpstr>C语言第8次上机练习ch8</vt:lpstr>
      <vt:lpstr>C语言第8次上机练习ch8讲解（1）</vt:lpstr>
      <vt:lpstr>C语言第8次上机练习ch8讲解（2）</vt:lpstr>
      <vt:lpstr>C语言第8次上机练习ch8讲解（3）</vt:lpstr>
      <vt:lpstr>C语言第8次上机练习ch8讲解（3续）</vt:lpstr>
      <vt:lpstr>C语言第8次上机练习ch8讲解（4）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264</cp:revision>
  <dcterms:created xsi:type="dcterms:W3CDTF">2016-09-28T13:02:27Z</dcterms:created>
  <dcterms:modified xsi:type="dcterms:W3CDTF">2016-12-06T04:21:22Z</dcterms:modified>
</cp:coreProperties>
</file>