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1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268" r:id="rId11"/>
    <p:sldId id="327" r:id="rId12"/>
    <p:sldId id="328" r:id="rId13"/>
    <p:sldId id="360" r:id="rId14"/>
    <p:sldId id="269" r:id="rId15"/>
    <p:sldId id="361" r:id="rId16"/>
    <p:sldId id="270" r:id="rId17"/>
    <p:sldId id="362" r:id="rId18"/>
    <p:sldId id="493" r:id="rId19"/>
    <p:sldId id="507" r:id="rId20"/>
    <p:sldId id="498" r:id="rId21"/>
    <p:sldId id="499" r:id="rId22"/>
    <p:sldId id="500" r:id="rId23"/>
    <p:sldId id="501" r:id="rId24"/>
    <p:sldId id="503" r:id="rId25"/>
    <p:sldId id="504" r:id="rId26"/>
    <p:sldId id="505" r:id="rId27"/>
    <p:sldId id="506" r:id="rId28"/>
    <p:sldId id="363" r:id="rId29"/>
    <p:sldId id="364" r:id="rId30"/>
    <p:sldId id="365" r:id="rId31"/>
    <p:sldId id="366" r:id="rId32"/>
    <p:sldId id="367" r:id="rId33"/>
    <p:sldId id="369" r:id="rId34"/>
    <p:sldId id="370" r:id="rId35"/>
    <p:sldId id="371" r:id="rId36"/>
    <p:sldId id="372" r:id="rId37"/>
    <p:sldId id="292" r:id="rId38"/>
    <p:sldId id="293" r:id="rId39"/>
    <p:sldId id="294" r:id="rId40"/>
    <p:sldId id="490" r:id="rId41"/>
    <p:sldId id="491" r:id="rId42"/>
    <p:sldId id="295" r:id="rId43"/>
    <p:sldId id="296" r:id="rId44"/>
    <p:sldId id="297" r:id="rId45"/>
    <p:sldId id="298" r:id="rId46"/>
    <p:sldId id="299" r:id="rId47"/>
    <p:sldId id="300" r:id="rId48"/>
    <p:sldId id="375" r:id="rId49"/>
    <p:sldId id="376" r:id="rId50"/>
    <p:sldId id="377" r:id="rId51"/>
    <p:sldId id="378" r:id="rId52"/>
    <p:sldId id="379" r:id="rId53"/>
    <p:sldId id="380" r:id="rId54"/>
    <p:sldId id="487" r:id="rId55"/>
    <p:sldId id="381" r:id="rId56"/>
    <p:sldId id="382" r:id="rId57"/>
    <p:sldId id="479" r:id="rId58"/>
    <p:sldId id="480" r:id="rId59"/>
    <p:sldId id="481" r:id="rId60"/>
    <p:sldId id="482" r:id="rId61"/>
    <p:sldId id="483" r:id="rId62"/>
    <p:sldId id="383" r:id="rId63"/>
    <p:sldId id="384" r:id="rId64"/>
    <p:sldId id="386" r:id="rId65"/>
    <p:sldId id="387" r:id="rId66"/>
    <p:sldId id="388" r:id="rId67"/>
    <p:sldId id="389" r:id="rId68"/>
    <p:sldId id="406" r:id="rId69"/>
    <p:sldId id="407" r:id="rId70"/>
    <p:sldId id="408" r:id="rId71"/>
    <p:sldId id="409" r:id="rId72"/>
    <p:sldId id="410" r:id="rId73"/>
    <p:sldId id="413" r:id="rId74"/>
    <p:sldId id="414" r:id="rId75"/>
    <p:sldId id="417" r:id="rId76"/>
    <p:sldId id="420" r:id="rId77"/>
    <p:sldId id="423" r:id="rId78"/>
    <p:sldId id="424" r:id="rId79"/>
    <p:sldId id="471" r:id="rId80"/>
    <p:sldId id="425" r:id="rId81"/>
    <p:sldId id="427" r:id="rId82"/>
    <p:sldId id="428" r:id="rId83"/>
    <p:sldId id="430" r:id="rId84"/>
    <p:sldId id="431" r:id="rId85"/>
    <p:sldId id="432" r:id="rId86"/>
    <p:sldId id="478" r:id="rId87"/>
    <p:sldId id="433" r:id="rId88"/>
    <p:sldId id="440" r:id="rId89"/>
    <p:sldId id="441" r:id="rId90"/>
    <p:sldId id="444" r:id="rId91"/>
    <p:sldId id="442" r:id="rId92"/>
    <p:sldId id="443" r:id="rId93"/>
    <p:sldId id="445" r:id="rId94"/>
    <p:sldId id="446" r:id="rId95"/>
    <p:sldId id="447" r:id="rId96"/>
    <p:sldId id="488" r:id="rId97"/>
    <p:sldId id="489" r:id="rId98"/>
    <p:sldId id="315" r:id="rId99"/>
    <p:sldId id="451" r:id="rId10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762" autoAdjust="0"/>
    <p:restoredTop sz="88766" autoAdjust="0"/>
  </p:normalViewPr>
  <p:slideViewPr>
    <p:cSldViewPr>
      <p:cViewPr varScale="1">
        <p:scale>
          <a:sx n="101" d="100"/>
          <a:sy n="101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73482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30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21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7.xml"/><Relationship Id="rId4" Type="http://schemas.openxmlformats.org/officeDocument/2006/relationships/slide" Target="slide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6.xml"/><Relationship Id="rId5" Type="http://schemas.openxmlformats.org/officeDocument/2006/relationships/slide" Target="slide43.xml"/><Relationship Id="rId4" Type="http://schemas.openxmlformats.org/officeDocument/2006/relationships/audio" Target="../media/audio1.wav"/><Relationship Id="rId9" Type="http://schemas.openxmlformats.org/officeDocument/2006/relationships/slide" Target="slide8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2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4030203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整型变量举例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59246" y="1412776"/>
            <a:ext cx="7844954" cy="43396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10;   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010; 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八进制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0x10;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0x41;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十六进制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y = 10L;   y = 10l;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表示长整型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z;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z= 10U;  z = 10u;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表示无符号数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696437" y="1628800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860032" y="2492896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062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6840761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实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型（浮点型）变量举例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6" action="ppaction://hlinksldjump"/>
            <a:hlinkHover r:id="" action="ppaction://noaction">
              <a:snd r:embed="rId7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1453331"/>
            <a:ext cx="7844954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 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y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3.14;   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小数形式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3.0E+2;     x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3.0e+2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;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指数形式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18" y="3608141"/>
            <a:ext cx="617739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/>
              <a:t>指数形式：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d.ddddE+n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小数点向右移动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n</a:t>
            </a:r>
            <a:endParaRPr lang="en-US" altLang="zh-CN" sz="2000" baseline="30000" dirty="0"/>
          </a:p>
          <a:p>
            <a:pPr algn="l"/>
            <a:r>
              <a:rPr lang="en-US" altLang="zh-CN" sz="2000" dirty="0" err="1"/>
              <a:t>d.ddddE</a:t>
            </a:r>
            <a:r>
              <a:rPr lang="en-US" altLang="zh-CN" sz="2000" dirty="0"/>
              <a:t>-n  </a:t>
            </a:r>
            <a:r>
              <a:rPr lang="zh-CN" altLang="en-US" sz="2000" dirty="0"/>
              <a:t>小数点向左移动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-n</a:t>
            </a:r>
            <a:endParaRPr lang="en-US" altLang="zh-CN" sz="2000" dirty="0"/>
          </a:p>
          <a:p>
            <a:pPr algn="l"/>
            <a:r>
              <a:rPr lang="zh-CN" altLang="en-US" sz="2000" dirty="0"/>
              <a:t>小数点可以移动，</a:t>
            </a:r>
            <a:r>
              <a:rPr lang="zh-CN" altLang="en-US" sz="2000" dirty="0" smtClean="0"/>
              <a:t>因此</a:t>
            </a:r>
            <a:r>
              <a:rPr lang="zh-CN" altLang="en-US" sz="2000" dirty="0"/>
              <a:t>实</a:t>
            </a:r>
            <a:r>
              <a:rPr lang="zh-CN" altLang="en-US" sz="2000" dirty="0" smtClean="0"/>
              <a:t>型又称为</a:t>
            </a:r>
            <a:r>
              <a:rPr lang="zh-CN" altLang="en-US" sz="2000" dirty="0"/>
              <a:t>浮点数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251518" y="5181600"/>
            <a:ext cx="7916964" cy="709612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必须有数字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是（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）整数，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号可以省略。</a:t>
            </a:r>
            <a:endParaRPr lang="zh-CN" altLang="en-US" sz="2000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55154" y="6021288"/>
            <a:ext cx="4752950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723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18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2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3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5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94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4581128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701674" y="1188616"/>
            <a:ext cx="8223251" cy="489364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342900" indent="-342900" algn="l" eaLnBrk="1" hangingPunct="1">
              <a:spcBef>
                <a:spcPct val="50000"/>
              </a:spcBef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char a</a:t>
            </a:r>
            <a:r>
              <a:rPr lang="en-US" altLang="zh-CN" dirty="0" smtClean="0"/>
              <a:t>;  </a:t>
            </a:r>
            <a:r>
              <a:rPr lang="zh-CN" altLang="en-US" dirty="0"/>
              <a:t> </a:t>
            </a:r>
            <a:r>
              <a:rPr lang="en-US" altLang="zh-CN" dirty="0" smtClean="0"/>
              <a:t>// 1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字节内存，</a:t>
            </a:r>
            <a:r>
              <a:rPr lang="zh-CN" altLang="en-US" dirty="0" smtClean="0"/>
              <a:t>存放字符对应的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smtClean="0"/>
              <a:t>‘A’;   </a:t>
            </a:r>
            <a:endParaRPr lang="en-US" altLang="zh-CN" dirty="0"/>
          </a:p>
          <a:p>
            <a:r>
              <a:rPr lang="en-US" altLang="zh-CN" dirty="0"/>
              <a:t>a = 0x41;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en-US" altLang="zh-CN" dirty="0" smtClean="0">
                <a:solidFill>
                  <a:srgbClr val="FF0000"/>
                </a:solidFill>
              </a:rPr>
              <a:t>‘A’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a = </a:t>
            </a:r>
            <a:r>
              <a:rPr lang="en-US" altLang="zh-CN" dirty="0" smtClean="0"/>
              <a:t>65;     </a:t>
            </a:r>
            <a:r>
              <a:rPr lang="en-US" altLang="zh-CN" dirty="0" smtClean="0">
                <a:solidFill>
                  <a:srgbClr val="FF0000"/>
                </a:solidFill>
              </a:rPr>
              <a:t>// ‘A’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char c;</a:t>
            </a:r>
          </a:p>
          <a:p>
            <a:r>
              <a:rPr lang="en-US" altLang="zh-CN" dirty="0" smtClean="0"/>
              <a:t>c = a+1;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字符变量可以当做整数参与运算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 = ‘A’ +1; 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d,%c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);    // 65, B</a:t>
            </a:r>
          </a:p>
          <a:p>
            <a:r>
              <a:rPr lang="en-US" altLang="zh-CN" dirty="0" smtClean="0"/>
              <a:t>c = ‘\n’;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特殊字符，转义字符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9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3685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67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</a:t>
            </a: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</a:t>
            </a:r>
            <a:endParaRPr lang="en-US" altLang="zh-CN" b="1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str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[4] = ”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”;</a:t>
            </a:r>
            <a:endParaRPr lang="zh-CN" altLang="en-US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708920"/>
            <a:ext cx="2081808" cy="50418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  <p:extLst>
      <p:ext uri="{BB962C8B-B14F-4D97-AF65-F5344CB8AC3E}">
        <p14:creationId xmlns:p14="http://schemas.microsoft.com/office/powerpoint/2010/main" val="906772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9" name="位图图像" r:id="rId4" imgW="2295238" imgH="428798" progId="PBrush">
                  <p:embed/>
                </p:oleObj>
              </mc:Choice>
              <mc:Fallback>
                <p:oleObj name="位图图像" r:id="rId4" imgW="2295238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327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613127"/>
            <a:ext cx="4680520" cy="61555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注：求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余运算“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数据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93840" y="116632"/>
            <a:ext cx="3254024" cy="863501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ea typeface="隶书" pitchFamily="49" charset="-122"/>
              </a:rPr>
              <a:t>特别注意</a:t>
            </a:r>
            <a:endParaRPr lang="zh-CN" altLang="en-US" dirty="0"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568952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两个整型数据相除，结果取整；两个实型数据相除结果为实型。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= -5, b = 3, c;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-1;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1; b = 2;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1/2;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b;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 = a + 1/2;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b =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10.0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763713" y="332656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表 </a:t>
            </a:r>
            <a:r>
              <a:rPr lang="en-US" altLang="zh-CN" b="1" dirty="0"/>
              <a:t>2.8  C</a:t>
            </a:r>
            <a:r>
              <a:rPr lang="zh-CN" altLang="en-US" b="1" dirty="0"/>
              <a:t>语言运算符的优先级和结合方向</a:t>
            </a:r>
          </a:p>
        </p:txBody>
      </p:sp>
      <p:pic>
        <p:nvPicPr>
          <p:cNvPr id="550921" name="Picture 9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2"/>
          <a:stretch>
            <a:fillRect/>
          </a:stretch>
        </p:blipFill>
        <p:spPr bwMode="auto">
          <a:xfrm>
            <a:off x="1187450" y="980728"/>
            <a:ext cx="7416998" cy="53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5536" y="1095127"/>
            <a:ext cx="576065" cy="5171802"/>
            <a:chOff x="395536" y="1095127"/>
            <a:chExt cx="576065" cy="5171802"/>
          </a:xfrm>
        </p:grpSpPr>
        <p:sp>
          <p:nvSpPr>
            <p:cNvPr id="2" name="下箭头 1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8275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6" name="Picture 4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1"/>
          <a:stretch>
            <a:fillRect/>
          </a:stretch>
        </p:blipFill>
        <p:spPr bwMode="auto">
          <a:xfrm>
            <a:off x="731034" y="548680"/>
            <a:ext cx="8017430" cy="51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7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381750"/>
            <a:ext cx="75565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79388" y="5876925"/>
            <a:ext cx="896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/>
              <a:t>注： 运算形式一栏中各字母的含义如下： </a:t>
            </a:r>
            <a:r>
              <a:rPr lang="en-US" altLang="zh-CN" sz="1600"/>
              <a:t>a—</a:t>
            </a:r>
            <a:r>
              <a:rPr lang="zh-CN" altLang="en-US" sz="1600"/>
              <a:t>数组， </a:t>
            </a:r>
            <a:r>
              <a:rPr lang="en-US" altLang="zh-CN" sz="1600"/>
              <a:t>e—</a:t>
            </a:r>
            <a:r>
              <a:rPr lang="zh-CN" altLang="en-US" sz="1600"/>
              <a:t>表达式， </a:t>
            </a:r>
            <a:r>
              <a:rPr lang="en-US" altLang="zh-CN" sz="1600"/>
              <a:t>p—</a:t>
            </a:r>
            <a:r>
              <a:rPr lang="zh-CN" altLang="en-US" sz="1600"/>
              <a:t>指针， </a:t>
            </a:r>
            <a:r>
              <a:rPr lang="en-US" altLang="zh-CN" sz="1600"/>
              <a:t>t—</a:t>
            </a:r>
            <a:r>
              <a:rPr lang="zh-CN" altLang="en-US" sz="1600"/>
              <a:t>类型， </a:t>
            </a:r>
            <a:r>
              <a:rPr lang="en-US" altLang="zh-CN" sz="1600"/>
              <a:t>x, y—</a:t>
            </a:r>
            <a:r>
              <a:rPr lang="zh-CN" altLang="en-US" sz="1600"/>
              <a:t>变量。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512" y="476672"/>
            <a:ext cx="576065" cy="5171802"/>
            <a:chOff x="395536" y="1095127"/>
            <a:chExt cx="576065" cy="5171802"/>
          </a:xfrm>
        </p:grpSpPr>
        <p:sp>
          <p:nvSpPr>
            <p:cNvPr id="6" name="下箭头 5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291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{  }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40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=50.0)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/>
              <a:t>自</a:t>
            </a:r>
            <a:r>
              <a:rPr lang="zh-CN" altLang="en-US" sz="2000" b="1" dirty="0"/>
              <a:t>左向右，优先级顺序：</a:t>
            </a:r>
            <a:r>
              <a:rPr lang="en-US" altLang="zh-CN" sz="2000" b="1" dirty="0">
                <a:solidFill>
                  <a:srgbClr val="FF0000"/>
                </a:solidFill>
              </a:rPr>
              <a:t>&lt;,!</a:t>
            </a:r>
            <a:r>
              <a:rPr lang="en-US" altLang="zh-CN" sz="2000" b="1" dirty="0"/>
              <a:t>,-(</a:t>
            </a:r>
            <a:r>
              <a:rPr lang="zh-CN" altLang="en-US" sz="2000" b="1" dirty="0"/>
              <a:t>减</a:t>
            </a:r>
            <a:r>
              <a:rPr lang="en-US" altLang="zh-CN" sz="2000" b="1" dirty="0" smtClean="0"/>
              <a:t>),&gt;,||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（忽略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高）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/**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执行</a:t>
            </a:r>
            <a:r>
              <a:rPr lang="en-US" altLang="zh-CN" sz="2000" b="1" dirty="0">
                <a:solidFill>
                  <a:srgbClr val="FF0000"/>
                </a:solidFill>
              </a:rPr>
              <a:t>5&gt;4</a:t>
            </a:r>
            <a:r>
              <a:rPr lang="zh-CN" altLang="en-US" sz="2000" b="1" dirty="0">
                <a:solidFill>
                  <a:srgbClr val="FF0000"/>
                </a:solidFill>
              </a:rPr>
              <a:t>，得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，就知道</a:t>
            </a:r>
            <a:r>
              <a:rPr lang="en-US" altLang="zh-CN" sz="2000" b="1" dirty="0">
                <a:solidFill>
                  <a:srgbClr val="FF0000"/>
                </a:solidFill>
              </a:rPr>
              <a:t>||</a:t>
            </a:r>
            <a:r>
              <a:rPr lang="zh-CN" altLang="en-US" sz="2000" b="1" dirty="0">
                <a:solidFill>
                  <a:srgbClr val="FF0000"/>
                </a:solidFill>
              </a:rPr>
              <a:t>的结果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因此</a:t>
            </a:r>
            <a:r>
              <a:rPr lang="zh-CN" altLang="en-US" sz="2000" b="1" dirty="0">
                <a:solidFill>
                  <a:srgbClr val="FF0000"/>
                </a:solidFill>
              </a:rPr>
              <a:t>，后续操作不执行。 </a:t>
            </a: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**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5343302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919365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4077072"/>
            <a:ext cx="3816424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2000" dirty="0">
                <a:sym typeface="Monotype Sorts" pitchFamily="2" charset="2"/>
              </a:rPr>
              <a:t>由</a:t>
            </a:r>
            <a:r>
              <a:rPr lang="en-US" altLang="zh-CN" sz="2000" dirty="0">
                <a:sym typeface="Monotype Sorts" pitchFamily="2" charset="2"/>
              </a:rPr>
              <a:t>&amp;&amp;</a:t>
            </a:r>
            <a:r>
              <a:rPr lang="zh-CN" altLang="en-US" sz="2000" dirty="0">
                <a:sym typeface="Monotype Sorts" pitchFamily="2" charset="2"/>
              </a:rPr>
              <a:t>与</a:t>
            </a:r>
            <a:r>
              <a:rPr lang="en-US" altLang="zh-CN" sz="2000" dirty="0">
                <a:sym typeface="Monotype Sorts" pitchFamily="2" charset="2"/>
              </a:rPr>
              <a:t>||</a:t>
            </a:r>
            <a:r>
              <a:rPr lang="zh-CN" altLang="en-US" sz="2000" dirty="0">
                <a:sym typeface="Monotype Sorts" pitchFamily="2" charset="2"/>
              </a:rPr>
              <a:t>连接的表达式按从左到右的顺序进行（即使右端的优先级高，也是如此。）。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(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 =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0) &amp;&amp; (year%400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year;  //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年号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 &amp;&amp;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175636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非润年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5661248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algn="l" eaLnBrk="1" hangingPunct="1"/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  <p:bldP spid="80904" grpId="0"/>
      <p:bldP spid="8090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617267"/>
            <a:ext cx="838200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10</a:t>
            </a:r>
            <a:r>
              <a:rPr lang="zh-CN" altLang="en-US" dirty="0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260648"/>
            <a:ext cx="4876800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1484610"/>
            <a:ext cx="609441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763885"/>
            <a:ext cx="490871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059285"/>
            <a:ext cx="440055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79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74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0817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2734263"/>
            <a:ext cx="7277100" cy="105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539552" y="4030032"/>
            <a:ext cx="7905016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float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; x = 10.5;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y = 10 +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(x);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本身仍为实型,而(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由一个中间变量(整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数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)存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放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的整数部分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(“%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,%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”,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); 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10.5, 20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92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i; float f; double d; </a:t>
            </a:r>
            <a:endParaRPr lang="en-US" altLang="zh-CN" b="1" dirty="0" smtClean="0"/>
          </a:p>
          <a:p>
            <a:pPr algn="l"/>
            <a:r>
              <a:rPr lang="en-US" altLang="zh-CN" b="1" dirty="0" smtClean="0"/>
              <a:t>float result;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79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80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81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82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3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4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5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6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66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67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68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69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0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1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2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3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4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5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6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13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1    2    3   4   5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5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9379</TotalTime>
  <Words>9815</Words>
  <Application>Microsoft Office PowerPoint</Application>
  <PresentationFormat>全屏显示(4:3)</PresentationFormat>
  <Paragraphs>1436</Paragraphs>
  <Slides>99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99</vt:i4>
      </vt:variant>
    </vt:vector>
  </HeadingPairs>
  <TitlesOfParts>
    <vt:vector size="103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ZhiwuLi</cp:lastModifiedBy>
  <cp:revision>608</cp:revision>
  <dcterms:created xsi:type="dcterms:W3CDTF">2003-07-10T12:25:36Z</dcterms:created>
  <dcterms:modified xsi:type="dcterms:W3CDTF">2016-10-20T03:37:34Z</dcterms:modified>
</cp:coreProperties>
</file>