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3"/>
  </p:notesMasterIdLst>
  <p:sldIdLst>
    <p:sldId id="464" r:id="rId2"/>
    <p:sldId id="463" r:id="rId3"/>
    <p:sldId id="320" r:id="rId4"/>
    <p:sldId id="258" r:id="rId5"/>
    <p:sldId id="259" r:id="rId6"/>
    <p:sldId id="322" r:id="rId7"/>
    <p:sldId id="323" r:id="rId8"/>
    <p:sldId id="267" r:id="rId9"/>
    <p:sldId id="324" r:id="rId10"/>
    <p:sldId id="325" r:id="rId11"/>
    <p:sldId id="326" r:id="rId12"/>
    <p:sldId id="268" r:id="rId13"/>
    <p:sldId id="327" r:id="rId14"/>
    <p:sldId id="328" r:id="rId15"/>
    <p:sldId id="329" r:id="rId16"/>
    <p:sldId id="332" r:id="rId17"/>
    <p:sldId id="333" r:id="rId18"/>
    <p:sldId id="334" r:id="rId19"/>
    <p:sldId id="335" r:id="rId20"/>
    <p:sldId id="465" r:id="rId21"/>
    <p:sldId id="338" r:id="rId22"/>
    <p:sldId id="466" r:id="rId23"/>
    <p:sldId id="467" r:id="rId24"/>
    <p:sldId id="339" r:id="rId25"/>
    <p:sldId id="340" r:id="rId26"/>
    <p:sldId id="342" r:id="rId27"/>
    <p:sldId id="343" r:id="rId28"/>
    <p:sldId id="473" r:id="rId29"/>
    <p:sldId id="346" r:id="rId30"/>
    <p:sldId id="347" r:id="rId31"/>
    <p:sldId id="360" r:id="rId32"/>
    <p:sldId id="269" r:id="rId33"/>
    <p:sldId id="361" r:id="rId34"/>
    <p:sldId id="270" r:id="rId35"/>
    <p:sldId id="362" r:id="rId36"/>
    <p:sldId id="271" r:id="rId37"/>
    <p:sldId id="273" r:id="rId38"/>
    <p:sldId id="275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292" r:id="rId50"/>
    <p:sldId id="293" r:id="rId51"/>
    <p:sldId id="294" r:id="rId52"/>
    <p:sldId id="490" r:id="rId53"/>
    <p:sldId id="491" r:id="rId54"/>
    <p:sldId id="295" r:id="rId55"/>
    <p:sldId id="296" r:id="rId56"/>
    <p:sldId id="297" r:id="rId57"/>
    <p:sldId id="298" r:id="rId58"/>
    <p:sldId id="299" r:id="rId59"/>
    <p:sldId id="300" r:id="rId60"/>
    <p:sldId id="375" r:id="rId61"/>
    <p:sldId id="376" r:id="rId62"/>
    <p:sldId id="377" r:id="rId63"/>
    <p:sldId id="378" r:id="rId64"/>
    <p:sldId id="379" r:id="rId65"/>
    <p:sldId id="380" r:id="rId66"/>
    <p:sldId id="487" r:id="rId67"/>
    <p:sldId id="381" r:id="rId68"/>
    <p:sldId id="382" r:id="rId69"/>
    <p:sldId id="479" r:id="rId70"/>
    <p:sldId id="480" r:id="rId71"/>
    <p:sldId id="481" r:id="rId72"/>
    <p:sldId id="482" r:id="rId73"/>
    <p:sldId id="483" r:id="rId74"/>
    <p:sldId id="383" r:id="rId75"/>
    <p:sldId id="384" r:id="rId76"/>
    <p:sldId id="386" r:id="rId77"/>
    <p:sldId id="387" r:id="rId78"/>
    <p:sldId id="388" r:id="rId79"/>
    <p:sldId id="389" r:id="rId80"/>
    <p:sldId id="406" r:id="rId81"/>
    <p:sldId id="407" r:id="rId82"/>
    <p:sldId id="408" r:id="rId83"/>
    <p:sldId id="409" r:id="rId84"/>
    <p:sldId id="410" r:id="rId85"/>
    <p:sldId id="413" r:id="rId86"/>
    <p:sldId id="414" r:id="rId87"/>
    <p:sldId id="417" r:id="rId88"/>
    <p:sldId id="420" r:id="rId89"/>
    <p:sldId id="423" r:id="rId90"/>
    <p:sldId id="424" r:id="rId91"/>
    <p:sldId id="471" r:id="rId92"/>
    <p:sldId id="425" r:id="rId93"/>
    <p:sldId id="427" r:id="rId94"/>
    <p:sldId id="428" r:id="rId95"/>
    <p:sldId id="430" r:id="rId96"/>
    <p:sldId id="431" r:id="rId97"/>
    <p:sldId id="432" r:id="rId98"/>
    <p:sldId id="478" r:id="rId99"/>
    <p:sldId id="433" r:id="rId100"/>
    <p:sldId id="440" r:id="rId101"/>
    <p:sldId id="441" r:id="rId102"/>
    <p:sldId id="444" r:id="rId103"/>
    <p:sldId id="442" r:id="rId104"/>
    <p:sldId id="443" r:id="rId105"/>
    <p:sldId id="445" r:id="rId106"/>
    <p:sldId id="446" r:id="rId107"/>
    <p:sldId id="447" r:id="rId108"/>
    <p:sldId id="488" r:id="rId109"/>
    <p:sldId id="489" r:id="rId110"/>
    <p:sldId id="315" r:id="rId111"/>
    <p:sldId id="451" r:id="rId1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宋体" pitchFamily="2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CC00"/>
    <a:srgbClr val="000000"/>
    <a:srgbClr val="33CC33"/>
    <a:srgbClr val="FFFFCC"/>
    <a:srgbClr val="CCECFF"/>
    <a:srgbClr val="CC99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762" autoAdjust="0"/>
    <p:restoredTop sz="88766" autoAdjust="0"/>
  </p:normalViewPr>
  <p:slideViewPr>
    <p:cSldViewPr>
      <p:cViewPr varScale="1">
        <p:scale>
          <a:sx n="63" d="100"/>
          <a:sy n="63" d="100"/>
        </p:scale>
        <p:origin x="-17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02"/>
    </p:cViewPr>
    <p:sldLst>
      <p:sld r:id="rId1" collapse="1"/>
      <p:sld r:id="rId2" collapse="1"/>
      <p:sld r:id="rId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130140"/>
    </p:cViewPr>
  </p:sorterViewPr>
  <p:notesViewPr>
    <p:cSldViewPr>
      <p:cViewPr varScale="1">
        <p:scale>
          <a:sx n="52" d="100"/>
          <a:sy n="52" d="100"/>
        </p:scale>
        <p:origin x="-22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0DA3B1F-4C89-4399-8A0F-671877574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64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81558D5-E1F2-4C2A-94C5-BD1BF41401E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有效位与小数点位置无关，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3.14159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0.314159</a:t>
            </a:r>
            <a:r>
              <a:rPr lang="zh-CN" altLang="en-US" dirty="0" smtClean="0"/>
              <a:t>有效位都为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123456.789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9</a:t>
            </a:r>
            <a:r>
              <a:rPr lang="zh-CN" altLang="en-US" dirty="0" smtClean="0"/>
              <a:t>位，与小数点位置无关。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计算机将浮点数分成两部分存储，一部分表示值，另外一部分用于存放缩放因子（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的幂）对值进行放大缩小，即移动小数点的位置。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在计算机内部是基于二进制的，一次缩放因子是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的幂，而不是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的幂。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</a:p>
          <a:p>
            <a:pPr eaLnBrk="1" hangingPunct="1"/>
            <a:endParaRPr lang="en-US" altLang="zh-CN" baseline="300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一个实数有数值范围和有效位数的限制。实数的数值范围是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en-US" altLang="zh-CN" dirty="0" smtClean="0"/>
              <a:t>≤|x|≤3.4×10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，当小于</a:t>
            </a:r>
            <a:r>
              <a:rPr lang="en-US" altLang="zh-CN" dirty="0" smtClean="0"/>
              <a:t>3.4×10</a:t>
            </a:r>
            <a:r>
              <a:rPr lang="zh-CN" altLang="en-US" baseline="30000" dirty="0" smtClean="0"/>
              <a:t>－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时按</a:t>
            </a:r>
            <a:r>
              <a:rPr lang="en-US" altLang="zh-CN" dirty="0" smtClean="0"/>
              <a:t>0</a:t>
            </a:r>
            <a:r>
              <a:rPr lang="zh-CN" altLang="en-US" dirty="0" smtClean="0"/>
              <a:t>对待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，而大于</a:t>
            </a:r>
            <a:r>
              <a:rPr lang="en-US" altLang="zh-CN" dirty="0" smtClean="0"/>
              <a:t>3.4×10</a:t>
            </a:r>
            <a:r>
              <a:rPr lang="en-US" altLang="zh-CN" baseline="30000" dirty="0" smtClean="0"/>
              <a:t>38</a:t>
            </a:r>
            <a:r>
              <a:rPr lang="zh-CN" altLang="en-US" dirty="0" smtClean="0"/>
              <a:t>时则上溢，一个溢出的数是无意义的。实数仅有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位有效数字，超过七位的将是不精确的。如</a:t>
            </a:r>
            <a:r>
              <a:rPr lang="en-US" altLang="zh-CN" dirty="0" smtClean="0"/>
              <a:t>1.234 567 8</a:t>
            </a:r>
            <a:r>
              <a:rPr lang="zh-CN" altLang="en-US" dirty="0" smtClean="0"/>
              <a:t>，在计算机内仅保留为</a:t>
            </a:r>
            <a:r>
              <a:rPr lang="en-US" altLang="zh-CN" dirty="0" smtClean="0"/>
              <a:t>1.234 567</a:t>
            </a:r>
            <a:r>
              <a:rPr lang="zh-CN" altLang="en-US" dirty="0" smtClean="0"/>
              <a:t>，第八位数无法保留而失去，并不是第八位向第七位四舍五入。当上面的数要求用小数五位表示时，则表达为</a:t>
            </a:r>
            <a:r>
              <a:rPr lang="en-US" altLang="zh-CN" dirty="0" smtClean="0"/>
              <a:t>1.234 57</a:t>
            </a:r>
            <a:r>
              <a:rPr lang="zh-CN" altLang="en-US" dirty="0" smtClean="0"/>
              <a:t>，即第七位向第六位四舍五入。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42DE54F-12AC-487D-B183-2ADA8076D4A4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22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对于大小为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的浮点数（</a:t>
            </a:r>
            <a:r>
              <a:rPr lang="en-US" altLang="zh-CN" dirty="0" smtClean="0"/>
              <a:t>32-bit</a:t>
            </a:r>
            <a:r>
              <a:rPr lang="zh-CN" altLang="en-US" dirty="0" smtClean="0"/>
              <a:t>为单精度，</a:t>
            </a:r>
            <a:r>
              <a:rPr lang="en-US" altLang="zh-CN" dirty="0" smtClean="0"/>
              <a:t>64-bit</a:t>
            </a:r>
            <a:r>
              <a:rPr lang="zh-CN" altLang="en-US" dirty="0" smtClean="0"/>
              <a:t>浮点数为双精度，</a:t>
            </a:r>
            <a:r>
              <a:rPr lang="en-US" altLang="zh-CN" dirty="0" smtClean="0"/>
              <a:t>80-bit</a:t>
            </a:r>
            <a:r>
              <a:rPr lang="zh-CN" altLang="en-US" dirty="0" smtClean="0"/>
              <a:t>为扩展精度浮点数），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、其第</a:t>
            </a:r>
            <a:r>
              <a:rPr lang="en-US" altLang="zh-CN" dirty="0" smtClean="0"/>
              <a:t>31 bit</a:t>
            </a:r>
            <a:r>
              <a:rPr lang="zh-CN" altLang="en-US" dirty="0" smtClean="0"/>
              <a:t>为符号位，为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则表示正数，反之为负数，其读数值用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23 bit</a:t>
            </a:r>
            <a:r>
              <a:rPr lang="zh-CN" altLang="en-US" dirty="0" smtClean="0"/>
              <a:t>为幂数，其读数值用</a:t>
            </a:r>
            <a:r>
              <a:rPr lang="en-US" altLang="zh-CN" dirty="0" smtClean="0"/>
              <a:t>e</a:t>
            </a:r>
            <a:r>
              <a:rPr lang="zh-CN" altLang="en-US" dirty="0" smtClean="0"/>
              <a:t>表示，即用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个字节表示幂数； 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、第</a:t>
            </a:r>
            <a:r>
              <a:rPr lang="en-US" altLang="zh-CN" dirty="0" smtClean="0"/>
              <a:t>22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0 bit</a:t>
            </a:r>
            <a:r>
              <a:rPr lang="zh-CN" altLang="en-US" dirty="0" smtClean="0"/>
              <a:t>共</a:t>
            </a:r>
            <a:r>
              <a:rPr lang="en-US" altLang="zh-CN" b="1" dirty="0" smtClean="0"/>
              <a:t>23 bit</a:t>
            </a:r>
            <a:r>
              <a:rPr lang="zh-CN" altLang="en-US" dirty="0" smtClean="0"/>
              <a:t>作为系数，视为二进制纯小数，假定该小数的十进制值为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个字节表示；  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十进制转浮点数的计算方法：则按照规定，十进制的值用浮点数表示为：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如果十进制为正，则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s = 1</a:t>
            </a:r>
            <a:r>
              <a:rPr lang="zh-CN" altLang="en-US" dirty="0" smtClean="0"/>
              <a:t>；将十进制数表示成二进制，然后将小数点向左移动，直到这个数变为</a:t>
            </a:r>
            <a:r>
              <a:rPr lang="en-US" altLang="zh-CN" dirty="0" smtClean="0"/>
              <a:t>1.x</a:t>
            </a:r>
            <a:r>
              <a:rPr lang="zh-CN" altLang="en-US" dirty="0" smtClean="0"/>
              <a:t>的形式即尾数，移动的个数即位指数。为了保证指数为正，将移动的个数都加上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，由于尾数的整数位始终为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，故舍去不做记忆。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对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来说，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、正数，</a:t>
            </a:r>
            <a:r>
              <a:rPr lang="en-US" altLang="zh-CN" dirty="0" smtClean="0"/>
              <a:t>s 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3.141592654</a:t>
            </a:r>
            <a:r>
              <a:rPr lang="zh-CN" altLang="en-US" dirty="0" smtClean="0"/>
              <a:t>的二进制形式为正数部分计算方法是除以二取余，即得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，小数部分的计算方法是乘以二取其整数，得</a:t>
            </a:r>
            <a:r>
              <a:rPr lang="en-US" altLang="zh-CN" dirty="0" smtClean="0"/>
              <a:t>0.0010 0100 0011 1111 0110 1010 1000</a:t>
            </a:r>
            <a:r>
              <a:rPr lang="zh-CN" altLang="en-US" dirty="0" smtClean="0"/>
              <a:t>，那么它的二进制数表示为</a:t>
            </a:r>
            <a:r>
              <a:rPr lang="en-US" altLang="zh-CN" dirty="0" smtClean="0"/>
              <a:t>11.0010 0100 0011 1111 0110 1010 1</a:t>
            </a:r>
            <a:r>
              <a:rPr lang="zh-CN" altLang="en-US" dirty="0" smtClean="0"/>
              <a:t>； 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、将小数点向左移一位，那么它就变为</a:t>
            </a:r>
            <a:r>
              <a:rPr lang="en-US" altLang="zh-CN" dirty="0" smtClean="0"/>
              <a:t>1.1001 0010 0001 1111 1011 0101 01</a:t>
            </a:r>
            <a:r>
              <a:rPr lang="zh-CN" altLang="en-US" dirty="0" smtClean="0"/>
              <a:t>，所以指数为</a:t>
            </a:r>
            <a:r>
              <a:rPr lang="en-US" altLang="zh-CN" dirty="0" smtClean="0"/>
              <a:t>1+127=128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 = 128 = 1000 0000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4</a:t>
            </a:r>
            <a:r>
              <a:rPr lang="zh-CN" altLang="en-US" dirty="0" smtClean="0"/>
              <a:t>、舍掉尾数的整数部分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，尾数写成</a:t>
            </a:r>
            <a:r>
              <a:rPr lang="en-US" altLang="zh-CN" dirty="0" smtClean="0"/>
              <a:t>0.1001 0010 0001 1111 1011 0101 01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 = 921FB6  </a:t>
            </a:r>
          </a:p>
          <a:p>
            <a:pPr eaLnBrk="1" hangingPunct="1"/>
            <a:r>
              <a:rPr lang="en-US" altLang="zh-CN" dirty="0" smtClean="0"/>
              <a:t>5</a:t>
            </a:r>
            <a:r>
              <a:rPr lang="zh-CN" altLang="en-US" dirty="0" smtClean="0"/>
              <a:t>、最后它的浮点是表示为</a:t>
            </a:r>
            <a:r>
              <a:rPr lang="en-US" altLang="zh-CN" dirty="0" smtClean="0"/>
              <a:t>0 1000 0000 1001 0010 0001 1111 1011 0101 = 40490FDA   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浮点数转十进制的计算方法：   则按照规定，浮点数的值用十进制表示为：  ＝ </a:t>
            </a:r>
            <a:r>
              <a:rPr lang="en-US" altLang="zh-CN" dirty="0" smtClean="0"/>
              <a:t>(-1)^s  * (1 + x) * 2^(e - 127)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浮点型简单讲就是实数的意思。浮点数在计算机中用以近似表示任意某个实数。具体的说，这个实数由一个整数或定点数（即尾数）乘以某个基数（计算机中通常是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）的整数次幂得到，这种表示方法类似于基数为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的科学记数法。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注意：</a:t>
            </a:r>
            <a:r>
              <a:rPr lang="en-US" altLang="zh-CN" dirty="0" smtClean="0"/>
              <a:t>1.0/3*3 </a:t>
            </a:r>
            <a:r>
              <a:rPr lang="zh-CN" altLang="en-US" dirty="0" smtClean="0"/>
              <a:t>的结果并不等于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1.000000】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floatTest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float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// warning C4305: “=”: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a=12345678848.000000,b=12345678848.000000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c1=12345678.9, c2=1234567.89, c3=123456789.123; // 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("c=%</a:t>
            </a:r>
            <a:r>
              <a:rPr lang="en-US" altLang="zh-CN" dirty="0" err="1" smtClean="0"/>
              <a:t>f,%f,%f</a:t>
            </a:r>
            <a:r>
              <a:rPr lang="en-US" altLang="zh-CN" dirty="0" smtClean="0"/>
              <a:t>\n",c1,c2,c3); // c=12345679.000000,1234567.875000,123456792.000000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	float d=3.4E30;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("d=%</a:t>
            </a:r>
            <a:r>
              <a:rPr lang="en-US" altLang="zh-CN" dirty="0" err="1" smtClean="0"/>
              <a:t>f,%e</a:t>
            </a:r>
            <a:r>
              <a:rPr lang="en-US" altLang="zh-CN" dirty="0" smtClean="0"/>
              <a:t>\n",</a:t>
            </a:r>
            <a:r>
              <a:rPr lang="en-US" altLang="zh-CN" dirty="0" err="1" smtClean="0"/>
              <a:t>d,d</a:t>
            </a:r>
            <a:r>
              <a:rPr lang="en-US" altLang="zh-CN" dirty="0" smtClean="0"/>
              <a:t>); // d=3399999900045657700000000000000.000000,3.400000e+030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有效位</a:t>
            </a:r>
            <a:r>
              <a:rPr lang="en-US" altLang="zh-CN" dirty="0" smtClean="0"/>
              <a:t>7,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7</a:t>
            </a:r>
            <a:r>
              <a:rPr lang="zh-CN" altLang="en-US" dirty="0" smtClean="0"/>
              <a:t>为数字（小数点前后加起来）是正确的，超过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位，为无效数字。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float f1=123.456789, f2=1.23456789,f3=12.345678,f4=123456.7;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\n",f1,f2,f3,f4); // f=123.456787,1.234568,12.345678,123456.703125</a:t>
            </a:r>
          </a:p>
          <a:p>
            <a:pPr eaLnBrk="1" hangingPunct="1"/>
            <a:r>
              <a:rPr lang="en-US" altLang="zh-CN" dirty="0" smtClean="0"/>
              <a:t>		</a:t>
            </a:r>
          </a:p>
          <a:p>
            <a:pPr eaLnBrk="1" hangingPunct="1"/>
            <a:r>
              <a:rPr lang="en-US" altLang="zh-CN" dirty="0" smtClean="0"/>
              <a:t>	float f11=123.4567, f21=1.234567,f31=12.34567,f41=123456.7;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\n",f11,f21,f31,f41); // f=123.456703,1.234567,12.345670,123456.703125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float f12=1234567000, f22=0.001234567,f32=123456000,f42=0.00123456; // warning C4305: “</a:t>
            </a:r>
            <a:r>
              <a:rPr lang="zh-CN" altLang="en-US" dirty="0" smtClean="0"/>
              <a:t>初始化”</a:t>
            </a:r>
            <a:r>
              <a:rPr lang="en-US" altLang="zh-CN" dirty="0" smtClean="0"/>
              <a:t>: </a:t>
            </a:r>
            <a:r>
              <a:rPr lang="zh-CN" altLang="en-US" dirty="0" smtClean="0"/>
              <a:t>从“</a:t>
            </a:r>
            <a:r>
              <a:rPr lang="en-US" altLang="zh-CN" dirty="0" smtClean="0"/>
              <a:t>double”</a:t>
            </a:r>
            <a:r>
              <a:rPr lang="zh-CN" altLang="en-US" dirty="0" smtClean="0"/>
              <a:t>到“</a:t>
            </a:r>
            <a:r>
              <a:rPr lang="en-US" altLang="zh-CN" dirty="0" smtClean="0"/>
              <a:t>float”</a:t>
            </a:r>
            <a:r>
              <a:rPr lang="zh-CN" altLang="en-US" dirty="0" smtClean="0"/>
              <a:t>截断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("f=%</a:t>
            </a:r>
            <a:r>
              <a:rPr lang="en-US" altLang="zh-CN" dirty="0" err="1" smtClean="0"/>
              <a:t>f,%f,%f,%f</a:t>
            </a:r>
            <a:r>
              <a:rPr lang="en-US" altLang="zh-CN" dirty="0" smtClean="0"/>
              <a:t>\n",f12,f22,f32,f42); // f=1234567040.000000,0.001235,123456000.000000,0.001235}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void </a:t>
            </a:r>
            <a:r>
              <a:rPr lang="en-US" altLang="zh-CN" dirty="0" err="1" smtClean="0"/>
              <a:t>doubleTest</a:t>
            </a:r>
            <a:r>
              <a:rPr lang="en-US" altLang="zh-CN" dirty="0" smtClean="0"/>
              <a:t>()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	double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eaLnBrk="1" hangingPunct="1"/>
            <a:r>
              <a:rPr lang="en-US" altLang="zh-CN" dirty="0" smtClean="0"/>
              <a:t>	a=123456.789E5; </a:t>
            </a:r>
          </a:p>
          <a:p>
            <a:pPr eaLnBrk="1" hangingPunct="1"/>
            <a:r>
              <a:rPr lang="en-US" altLang="zh-CN" dirty="0" smtClean="0"/>
              <a:t>	b=a+20;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f,b</a:t>
            </a:r>
            <a:r>
              <a:rPr lang="en-US" altLang="zh-CN" dirty="0" smtClean="0"/>
              <a:t>=%f\n",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a=12345678900.000000,b=12345678920.000000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("a=%</a:t>
            </a:r>
            <a:r>
              <a:rPr lang="en-US" altLang="zh-CN" dirty="0" err="1" smtClean="0"/>
              <a:t>e,b</a:t>
            </a:r>
            <a:r>
              <a:rPr lang="en-US" altLang="zh-CN" dirty="0" smtClean="0"/>
              <a:t>=%e\n",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); // a=1.234568e+010,b=1.234568e+010</a:t>
            </a:r>
          </a:p>
          <a:p>
            <a:pPr eaLnBrk="1" hangingPunct="1"/>
            <a:r>
              <a:rPr lang="en-US" altLang="zh-CN" dirty="0" smtClean="0"/>
              <a:t>}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一个</a:t>
            </a:r>
            <a:r>
              <a:rPr lang="en-US" altLang="zh-CN" b="1" dirty="0" smtClean="0"/>
              <a:t>float </a:t>
            </a:r>
            <a:r>
              <a:rPr lang="zh-CN" altLang="en-US" dirty="0" smtClean="0"/>
              <a:t>变量赋值为</a:t>
            </a:r>
            <a:r>
              <a:rPr lang="en-US" altLang="zh-CN" b="1" dirty="0" smtClean="0"/>
              <a:t>3.1 </a:t>
            </a:r>
            <a:r>
              <a:rPr lang="zh-CN" altLang="en-US" dirty="0" smtClean="0"/>
              <a:t>时</a:t>
            </a:r>
            <a:r>
              <a:rPr lang="en-US" altLang="zh-CN" b="1" dirty="0" smtClean="0"/>
              <a:t>, </a:t>
            </a:r>
            <a:r>
              <a:rPr lang="zh-CN" altLang="en-US" dirty="0" smtClean="0"/>
              <a:t>为什么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输出的值为</a:t>
            </a:r>
            <a:r>
              <a:rPr lang="en-US" altLang="zh-CN" b="1" dirty="0" smtClean="0"/>
              <a:t>3.0999999</a:t>
            </a:r>
            <a:r>
              <a:rPr lang="zh-CN" altLang="en-US" dirty="0" smtClean="0"/>
              <a:t>？</a:t>
            </a:r>
          </a:p>
          <a:p>
            <a:pPr eaLnBrk="1" hangingPunct="1"/>
            <a:r>
              <a:rPr lang="zh-CN" altLang="en-US" dirty="0" smtClean="0"/>
              <a:t>大多数电脑都是用二进制来表示浮点和整数的。在十进制里</a:t>
            </a:r>
            <a:r>
              <a:rPr lang="en-US" altLang="zh-CN" dirty="0" smtClean="0"/>
              <a:t>, 0.1 </a:t>
            </a:r>
            <a:r>
              <a:rPr lang="zh-CN" altLang="en-US" dirty="0" smtClean="0"/>
              <a:t>是个简单、</a:t>
            </a:r>
          </a:p>
          <a:p>
            <a:pPr eaLnBrk="1" hangingPunct="1"/>
            <a:r>
              <a:rPr lang="zh-CN" altLang="en-US" dirty="0" smtClean="0"/>
              <a:t>精确的小数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但是用二进制表示起来却是个循环小数</a:t>
            </a:r>
            <a:r>
              <a:rPr lang="en-US" altLang="zh-CN" dirty="0" smtClean="0"/>
              <a:t>0.0001100110011 . . .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所以</a:t>
            </a:r>
            <a:r>
              <a:rPr lang="en-US" altLang="zh-CN" dirty="0" smtClean="0"/>
              <a:t>3.1 </a:t>
            </a:r>
            <a:r>
              <a:rPr lang="zh-CN" altLang="en-US" dirty="0" smtClean="0"/>
              <a:t>在十进制内可以准确地表达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而在二进制下不能。</a:t>
            </a:r>
          </a:p>
          <a:p>
            <a:pPr eaLnBrk="1" hangingPunct="1"/>
            <a:r>
              <a:rPr lang="zh-CN" altLang="en-US" dirty="0" smtClean="0"/>
              <a:t>在对一些二进制中无法精确表示的小数进行赋值或读入再输出时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也就是从</a:t>
            </a:r>
          </a:p>
          <a:p>
            <a:pPr eaLnBrk="1" hangingPunct="1"/>
            <a:r>
              <a:rPr lang="zh-CN" altLang="en-US" dirty="0" smtClean="0"/>
              <a:t>十进制转成二进制再转回十进制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你会观察到数值的不一致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这是由于编译器二进</a:t>
            </a:r>
          </a:p>
          <a:p>
            <a:pPr eaLnBrk="1" hangingPunct="1"/>
            <a:r>
              <a:rPr lang="zh-CN" altLang="en-US" dirty="0" smtClean="0"/>
              <a:t>制</a:t>
            </a:r>
            <a:r>
              <a:rPr lang="en-US" altLang="zh-CN" dirty="0" smtClean="0"/>
              <a:t>/</a:t>
            </a:r>
            <a:r>
              <a:rPr lang="zh-CN" altLang="en-US" dirty="0" smtClean="0"/>
              <a:t>十进制转换例程的精确度引起的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这些例程也用在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实型变量分为：单精度（</a:t>
            </a:r>
            <a:r>
              <a:rPr lang="en-US" altLang="zh-CN" dirty="0" smtClean="0"/>
              <a:t>float </a:t>
            </a:r>
            <a:r>
              <a:rPr lang="zh-CN" altLang="en-US" dirty="0" smtClean="0"/>
              <a:t>型）、双精度（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型）和长双精度（</a:t>
            </a:r>
            <a:r>
              <a:rPr lang="en-US" altLang="zh-CN" dirty="0" smtClean="0"/>
              <a:t>long double </a:t>
            </a:r>
            <a:r>
              <a:rPr lang="zh-CN" altLang="en-US" dirty="0" smtClean="0"/>
              <a:t>型）三类。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Turbo C </a:t>
            </a:r>
            <a:r>
              <a:rPr lang="zh-CN" altLang="en-US" dirty="0" smtClean="0"/>
              <a:t>中单精度型占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32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3.4E-38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3.4E+38</a:t>
            </a:r>
            <a:r>
              <a:rPr lang="zh-CN" altLang="en-US" dirty="0" smtClean="0"/>
              <a:t>，</a:t>
            </a:r>
          </a:p>
          <a:p>
            <a:pPr eaLnBrk="1" hangingPunct="1"/>
            <a:r>
              <a:rPr lang="zh-CN" altLang="en-US" dirty="0" smtClean="0"/>
              <a:t>只能提供七位有效数字。双精度型占</a:t>
            </a:r>
            <a:r>
              <a:rPr lang="en-US" altLang="zh-CN" dirty="0" smtClean="0"/>
              <a:t>8 </a:t>
            </a:r>
            <a:r>
              <a:rPr lang="zh-CN" altLang="en-US" dirty="0" smtClean="0"/>
              <a:t>个字节（</a:t>
            </a:r>
            <a:r>
              <a:rPr lang="en-US" altLang="zh-CN" dirty="0" smtClean="0"/>
              <a:t>64 </a:t>
            </a:r>
            <a:r>
              <a:rPr lang="zh-CN" altLang="en-US" dirty="0" smtClean="0"/>
              <a:t>位）内存空间，其数值范围为</a:t>
            </a:r>
            <a:r>
              <a:rPr lang="en-US" altLang="zh-CN" dirty="0" smtClean="0"/>
              <a:t>1.7E-308</a:t>
            </a:r>
            <a:r>
              <a:rPr lang="zh-CN" altLang="en-US" dirty="0" smtClean="0"/>
              <a:t>～</a:t>
            </a:r>
          </a:p>
          <a:p>
            <a:pPr eaLnBrk="1" hangingPunct="1"/>
            <a:r>
              <a:rPr lang="en-US" altLang="zh-CN" dirty="0" smtClean="0"/>
              <a:t>1.7E+308</a:t>
            </a:r>
            <a:r>
              <a:rPr lang="zh-CN" altLang="en-US" dirty="0" smtClean="0"/>
              <a:t>，可提供</a:t>
            </a:r>
            <a:r>
              <a:rPr lang="en-US" altLang="zh-CN" dirty="0" smtClean="0"/>
              <a:t>16 </a:t>
            </a:r>
            <a:r>
              <a:rPr lang="zh-CN" altLang="en-US" dirty="0" smtClean="0"/>
              <a:t>位有效数字。</a:t>
            </a:r>
          </a:p>
          <a:p>
            <a:pPr eaLnBrk="1" hangingPunct="1"/>
            <a:r>
              <a:rPr lang="zh-CN" altLang="en-US" dirty="0" smtClean="0"/>
              <a:t>类型说明符 比特数（字节数） 有效数字    数的范围</a:t>
            </a:r>
          </a:p>
          <a:p>
            <a:pPr eaLnBrk="1" hangingPunct="1"/>
            <a:r>
              <a:rPr lang="en-US" altLang="zh-CN" dirty="0" smtClean="0"/>
              <a:t>float       32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           </a:t>
            </a:r>
            <a:r>
              <a:rPr lang="en-US" altLang="zh-CN" dirty="0" smtClean="0"/>
              <a:t>6~7      10</a:t>
            </a:r>
            <a:r>
              <a:rPr lang="en-US" altLang="zh-CN" baseline="30000" dirty="0" smtClean="0"/>
              <a:t>-37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double      64(8)              15~16     10</a:t>
            </a:r>
            <a:r>
              <a:rPr lang="en-US" altLang="zh-CN" baseline="30000" dirty="0" smtClean="0"/>
              <a:t>-307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308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long double 128(16)            18~19     10</a:t>
            </a:r>
            <a:r>
              <a:rPr lang="en-US" altLang="zh-CN" baseline="30000" dirty="0" smtClean="0"/>
              <a:t>-4931</a:t>
            </a:r>
            <a:r>
              <a:rPr lang="en-US" altLang="zh-CN" dirty="0" smtClean="0"/>
              <a:t>~10</a:t>
            </a:r>
            <a:r>
              <a:rPr lang="en-US" altLang="zh-CN" baseline="30000" dirty="0" smtClean="0"/>
              <a:t>4932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DA4EAF9-1351-4B24-AA40-25281BAFB207}" type="slidenum">
              <a:rPr kumimoji="0" lang="zh-CN" altLang="en-US" sz="120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23</a:t>
            </a:fld>
            <a:endParaRPr kumimoji="0" lang="en-US" altLang="zh-CN" sz="120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第一组，前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位相同，第二组，前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1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附录一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用八进制数或十六进制数构造的转义字符可以用来表示所有的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码和代码范围在</a:t>
            </a:r>
            <a:r>
              <a:rPr lang="en-US" altLang="zh-CN" dirty="0" smtClean="0"/>
              <a:t>128~255</a:t>
            </a:r>
            <a:r>
              <a:rPr lang="zh-CN" altLang="en-US" dirty="0" smtClean="0"/>
              <a:t>之间的扩展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如‘</a:t>
            </a:r>
            <a:r>
              <a:rPr lang="en-US" altLang="zh-CN" dirty="0" smtClean="0"/>
              <a:t>\101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(8*8+0+8=65)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’A’</a:t>
            </a:r>
          </a:p>
          <a:p>
            <a:pPr eaLnBrk="1" hangingPunct="1"/>
            <a:r>
              <a:rPr lang="en-US" altLang="zh-CN" dirty="0" smtClean="0"/>
              <a:t>‘\0’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’\000’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码为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的控制字符，即“空操作”；‘</a:t>
            </a:r>
            <a:r>
              <a:rPr lang="en-US" altLang="zh-CN" dirty="0" smtClean="0"/>
              <a:t>\x41</a:t>
            </a:r>
            <a:r>
              <a:rPr lang="zh-CN" altLang="en-US" dirty="0" smtClean="0"/>
              <a:t>’</a:t>
            </a:r>
            <a:r>
              <a:rPr lang="en-US" altLang="zh-CN" dirty="0" smtClean="0"/>
              <a:t>(4*16+1=65)</a:t>
            </a:r>
            <a:r>
              <a:rPr lang="zh-CN" altLang="en-US" dirty="0" smtClean="0"/>
              <a:t>代表字符</a:t>
            </a:r>
            <a:r>
              <a:rPr lang="en-US" altLang="zh-CN" dirty="0" smtClean="0"/>
              <a:t>’A’</a:t>
            </a:r>
          </a:p>
          <a:p>
            <a:pPr eaLnBrk="1" hangingPunct="1"/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E8BB91D-94CB-45DF-9ECE-9E1D9072174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\t:</a:t>
            </a:r>
            <a:r>
              <a:rPr lang="zh-CN" altLang="en-US" dirty="0" smtClean="0"/>
              <a:t>横向跳格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个字符位置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51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AA0C4BE-F962-4831-836B-0B9F51E746A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38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12788"/>
            <a:ext cx="4560887" cy="3421062"/>
          </a:xfrm>
          <a:solidFill>
            <a:srgbClr val="FFFFFF"/>
          </a:solidFill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348163"/>
            <a:ext cx="5014913" cy="41354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mtClean="0"/>
              <a:t>有符号数与无符号数进行混合运算，结果为无符号数。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结合性：运算符与操作数的结合方式。</a:t>
            </a:r>
            <a:endParaRPr lang="en-US" altLang="zh-CN" dirty="0" smtClean="0"/>
          </a:p>
          <a:p>
            <a:r>
              <a:rPr lang="zh-CN" altLang="en-US" dirty="0" smtClean="0"/>
              <a:t>一元运算符：自右向左</a:t>
            </a:r>
            <a:endParaRPr lang="en-US" altLang="zh-CN" dirty="0" smtClean="0"/>
          </a:p>
          <a:p>
            <a:r>
              <a:rPr lang="zh-CN" altLang="en-US" dirty="0" smtClean="0"/>
              <a:t>二元运算符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自左至右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33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，假：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84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a=1,b=8,c=9,d;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printf(“a=%d,b=%d,c=%d,d=%d\n”,a,b,c,d);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dirty="0" smtClean="0"/>
              <a:t>a=1,b=8,c=9,d=1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a=0;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d=(a||(b=10)||(c=2));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printf("a=%d,b=%d,c=%d,d=%d\n",a,b,c,d); // </a:t>
            </a:r>
            <a:r>
              <a:rPr lang="en-US" altLang="zh-CN" dirty="0" smtClean="0"/>
              <a:t>a=0,b=10,c=9,d=1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i1=0,i2=5;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 // 1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// 4</a:t>
            </a: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i1=1;</a:t>
            </a:r>
          </a:p>
          <a:p>
            <a:r>
              <a:rPr kumimoji="1" lang="nn-NO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printf("i1,i2,%d\n",!i1&amp;&amp;i2--); // 0     </a:t>
            </a: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("i2=%d\n",i2);   // 4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的有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比运算符优先级更优先。例如上例的（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i2-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-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）虽然优先级更高，但是也没有该规则高。</a:t>
            </a:r>
            <a:endParaRPr kumimoji="1"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逻辑运算符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有一些较为特殊的属性，由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&amp;&amp;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||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连接的表达式按从左到右的顺序进行行求值，并且，在知道结果值为真或假后立即停止计算</a:t>
            </a:r>
            <a:endParaRPr kumimoji="1" lang="pt-BR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99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/** 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自左向右，优先级顺序：</a:t>
            </a:r>
            <a:r>
              <a:rPr lang="en-US" altLang="zh-CN" dirty="0" smtClean="0"/>
              <a:t>&lt;,!,-(</a:t>
            </a:r>
            <a:r>
              <a:rPr lang="zh-CN" altLang="en-US" dirty="0" smtClean="0"/>
              <a:t>减</a:t>
            </a:r>
            <a:r>
              <a:rPr lang="en-US" altLang="zh-CN" dirty="0" smtClean="0"/>
              <a:t>),&gt;,||</a:t>
            </a:r>
          </a:p>
          <a:p>
            <a:r>
              <a:rPr lang="en-US" altLang="zh-CN" dirty="0" smtClean="0"/>
              <a:t>     5 &lt; 4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     !0  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4-!0  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     8&gt;4-!0   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最后 </a:t>
            </a:r>
            <a:r>
              <a:rPr lang="en-US" altLang="zh-CN" dirty="0" smtClean="0"/>
              <a:t>0||1 </a:t>
            </a:r>
            <a:r>
              <a:rPr lang="zh-CN" altLang="en-US" dirty="0" smtClean="0"/>
              <a:t>得</a:t>
            </a:r>
            <a:r>
              <a:rPr lang="en-US" altLang="zh-CN" dirty="0" smtClean="0"/>
              <a:t>1 </a:t>
            </a:r>
          </a:p>
          <a:p>
            <a:r>
              <a:rPr lang="en-US" altLang="zh-CN" dirty="0" smtClean="0"/>
              <a:t>    **/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 = 5&lt;4||8&gt;4-!0;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f=10;</a:t>
            </a:r>
          </a:p>
          <a:p>
            <a:r>
              <a:rPr lang="en-US" altLang="zh-CN" dirty="0" smtClean="0"/>
              <a:t>    e = 5&lt;4||8&gt;4-!(f=0);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5&gt;4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5&gt;4||8&gt;4-!0;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1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5&gt;4||8&gt;4-!(f=0);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1,10</a:t>
            </a:r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5&lt;4</a:t>
            </a:r>
            <a:r>
              <a:rPr lang="zh-CN" altLang="en-US" dirty="0" smtClean="0"/>
              <a:t>，得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，就知道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的结果，因此，后续操作不执行。 </a:t>
            </a:r>
          </a:p>
          <a:p>
            <a:r>
              <a:rPr lang="zh-CN" altLang="en-US" dirty="0" smtClean="0"/>
              <a:t>     **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e = 5&lt;4&amp;&amp;8&gt;4-!0;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("e=%d\</a:t>
            </a:r>
            <a:r>
              <a:rPr lang="en-US" altLang="zh-CN" dirty="0" err="1" smtClean="0"/>
              <a:t>n",e</a:t>
            </a:r>
            <a:r>
              <a:rPr lang="en-US" altLang="zh-CN" dirty="0" smtClean="0"/>
              <a:t>); // 0</a:t>
            </a:r>
          </a:p>
          <a:p>
            <a:r>
              <a:rPr lang="en-US" altLang="zh-CN" dirty="0" smtClean="0"/>
              <a:t>    f=10;</a:t>
            </a:r>
          </a:p>
          <a:p>
            <a:r>
              <a:rPr lang="en-US" altLang="zh-CN" dirty="0" smtClean="0"/>
              <a:t>    e = 5&lt;4&amp;&amp;8&gt;4-!(f=0);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("e=%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); // 0,10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89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2177F2E6-FFDA-4AA9-9CC8-AC6B53089FF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70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72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=3,j=3;</a:t>
            </a:r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先使用，再自增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d,i</a:t>
            </a:r>
            <a:r>
              <a:rPr lang="en-US" altLang="zh-CN" dirty="0" smtClean="0"/>
              <a:t>++=%d\n",</a:t>
            </a:r>
            <a:r>
              <a:rPr lang="en-US" altLang="zh-CN" dirty="0" err="1" smtClean="0"/>
              <a:t>i,i</a:t>
            </a:r>
            <a:r>
              <a:rPr lang="en-US" altLang="zh-CN" dirty="0" smtClean="0"/>
              <a:t>++);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=3,i++=3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=4,i++=3</a:t>
            </a:r>
            <a:r>
              <a:rPr lang="zh-CN" altLang="en-US" dirty="0" smtClean="0"/>
              <a:t>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("j++=%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</a:t>
            </a:r>
            <a:r>
              <a:rPr lang="en-US" altLang="zh-CN" dirty="0" err="1" smtClean="0"/>
              <a:t>n",j</a:t>
            </a:r>
            <a:r>
              <a:rPr lang="en-US" altLang="zh-CN" dirty="0" smtClean="0"/>
              <a:t>++,j); // j++=3,j=3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j=3,j++=3,</a:t>
            </a:r>
            <a:r>
              <a:rPr lang="zh-CN" altLang="en-US" dirty="0" smtClean="0"/>
              <a:t>相同） </a:t>
            </a:r>
          </a:p>
          <a:p>
            <a:pPr eaLnBrk="1" hangingPunct="1"/>
            <a:r>
              <a:rPr lang="zh-CN" altLang="en-US" dirty="0" smtClean="0"/>
              <a:t>	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先自增，再使用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=4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GCC</a:t>
            </a:r>
            <a:r>
              <a:rPr lang="zh-CN" altLang="en-US" dirty="0" smtClean="0"/>
              <a:t>：相同） 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++j=4,j=4  (GCC: ++j=4,j=3)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	// </a:t>
            </a:r>
            <a:r>
              <a:rPr lang="zh-CN" altLang="en-US" dirty="0" smtClean="0"/>
              <a:t>先自增两次，再使用</a:t>
            </a:r>
          </a:p>
          <a:p>
            <a:pPr eaLnBrk="1" hangingPunct="1"/>
            <a:r>
              <a:rPr lang="zh-CN" altLang="en-US" dirty="0" smtClean="0"/>
              <a:t>	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 j=3;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=%d\n",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 //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=5,++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=5 (GCC:5,5,4) </a:t>
            </a:r>
          </a:p>
          <a:p>
            <a:pPr eaLnBrk="1" hangingPunct="1"/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("++j=%d,++j=%</a:t>
            </a:r>
            <a:r>
              <a:rPr lang="en-US" altLang="zh-CN" dirty="0" err="1" smtClean="0"/>
              <a:t>d,j</a:t>
            </a:r>
            <a:r>
              <a:rPr lang="en-US" altLang="zh-CN" dirty="0" smtClean="0"/>
              <a:t>=%d\n",++j,++</a:t>
            </a:r>
            <a:r>
              <a:rPr lang="en-US" altLang="zh-CN" dirty="0" err="1" smtClean="0"/>
              <a:t>j,j</a:t>
            </a:r>
            <a:r>
              <a:rPr lang="en-US" altLang="zh-CN" dirty="0" smtClean="0"/>
              <a:t>); // ++j=5,++j=5,j=5  (GCC:5,4,3)</a:t>
            </a:r>
          </a:p>
          <a:p>
            <a:pPr eaLnBrk="1" hangingPunct="1"/>
            <a:r>
              <a:rPr lang="en-US" altLang="zh-CN" dirty="0" smtClean="0"/>
              <a:t>	</a:t>
            </a:r>
          </a:p>
          <a:p>
            <a:pPr eaLnBrk="1" hangingPunct="1"/>
            <a:r>
              <a:rPr lang="en-US" altLang="zh-CN" dirty="0" smtClean="0"/>
              <a:t>    // P42,</a:t>
            </a:r>
            <a:r>
              <a:rPr lang="zh-CN" altLang="en-US" dirty="0" smtClean="0"/>
              <a:t>结论，一条语句中，相同变量，仅有一次自增或自减操作，各编译器解释一样，如下例；否则如上例。 </a:t>
            </a:r>
            <a:r>
              <a:rPr lang="en-US" altLang="zh-CN" dirty="0" smtClean="0"/>
              <a:t>    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eaLnBrk="1" hangingPunct="1"/>
            <a:r>
              <a:rPr lang="en-US" altLang="zh-CN" dirty="0" smtClean="0"/>
              <a:t>    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("x=%d\n",++x); // GCC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x=11</a:t>
            </a:r>
            <a:r>
              <a:rPr lang="zh-CN" altLang="en-US" dirty="0" smtClean="0"/>
              <a:t>，与书上的解释相同</a:t>
            </a:r>
          </a:p>
          <a:p>
            <a:pPr eaLnBrk="1" hangingPunct="1"/>
            <a:r>
              <a:rPr lang="zh-CN" altLang="en-US" dirty="0" smtClean="0"/>
              <a:t>    </a:t>
            </a:r>
            <a:r>
              <a:rPr lang="en-US" altLang="zh-CN" dirty="0" smtClean="0"/>
              <a:t>x=10;</a:t>
            </a:r>
          </a:p>
          <a:p>
            <a:pPr eaLnBrk="1" hangingPunct="1"/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("x=%d\</a:t>
            </a:r>
            <a:r>
              <a:rPr lang="en-US" altLang="zh-CN" dirty="0" err="1" smtClean="0"/>
              <a:t>n",x</a:t>
            </a:r>
            <a:r>
              <a:rPr lang="en-US" altLang="zh-CN" dirty="0" smtClean="0"/>
              <a:t>++); // GCC: x=10</a:t>
            </a:r>
            <a:r>
              <a:rPr lang="zh-CN" altLang="en-US" dirty="0" smtClean="0"/>
              <a:t>，与书上的解释相同 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59909AD3-ACB1-422D-9E81-BC30DE2E6ABB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// &amp;&amp;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比运算符优先级更优先。例如本例的（</a:t>
            </a:r>
            <a:r>
              <a:rPr lang="en-US" altLang="zh-CN" dirty="0" smtClean="0"/>
              <a:t>i2--</a:t>
            </a:r>
            <a:r>
              <a:rPr lang="zh-CN" altLang="en-US" dirty="0" smtClean="0"/>
              <a:t>）虽然优先级更高，但是也没有该规则高。</a:t>
            </a:r>
          </a:p>
          <a:p>
            <a:pPr eaLnBrk="1" hangingPunct="1"/>
            <a:r>
              <a:rPr lang="en-US" altLang="zh-CN" dirty="0" smtClean="0"/>
              <a:t>// </a:t>
            </a:r>
            <a:r>
              <a:rPr lang="zh-CN" altLang="en-US" dirty="0" smtClean="0"/>
              <a:t>逻辑运算符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有一些较为特殊的属性，由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与</a:t>
            </a:r>
            <a:r>
              <a:rPr lang="en-US" altLang="zh-CN" dirty="0" smtClean="0"/>
              <a:t>||</a:t>
            </a:r>
            <a:r>
              <a:rPr lang="zh-CN" altLang="en-US" dirty="0" smtClean="0"/>
              <a:t>连接的表达式按从左到右的顺序进行行求值，并且，在知道结果值为真或假后立即停止计算。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++,--</a:t>
            </a:r>
            <a:r>
              <a:rPr lang="zh-CN" altLang="en-US" dirty="0" smtClean="0"/>
              <a:t>优先级</a:t>
            </a:r>
            <a:r>
              <a:rPr lang="en-US" altLang="zh-CN" dirty="0" smtClean="0"/>
              <a:t>2(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，高于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级）和</a:t>
            </a:r>
            <a:r>
              <a:rPr lang="en-US" altLang="zh-CN" dirty="0" smtClean="0"/>
              <a:t>||(12</a:t>
            </a:r>
            <a:r>
              <a:rPr lang="zh-CN" altLang="en-US" dirty="0" smtClean="0"/>
              <a:t>级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‘</a:t>
            </a:r>
            <a:r>
              <a:rPr lang="en-US" altLang="zh-CN" dirty="0" smtClean="0"/>
              <a:t>a’: 97</a:t>
            </a:r>
          </a:p>
          <a:p>
            <a:r>
              <a:rPr lang="en-US" altLang="zh-CN" dirty="0" smtClean="0"/>
              <a:t>‘A’: 65</a:t>
            </a:r>
            <a:endParaRPr lang="zh-CN" altLang="en-US" dirty="0" smtClean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61E4420-3EDE-4199-B1AB-3FAED42A4785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a=3*5,a*4; // ==》(a=3*5),a*4;</a:t>
            </a:r>
          </a:p>
          <a:p>
            <a:r>
              <a:rPr lang="en-US" altLang="zh-CN" dirty="0" smtClean="0"/>
              <a:t>b=(3*5,a*4);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a;</a:t>
            </a:r>
          </a:p>
          <a:p>
            <a:r>
              <a:rPr lang="en-US" altLang="zh-CN" dirty="0" smtClean="0"/>
              <a:t>a=(3*5,a*4);  // 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没有初值，因此此表达式赋给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的值也是不确定。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2E3B509-C7D6-438D-A8C2-43929BE91BE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78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vc</a:t>
            </a:r>
            <a:r>
              <a:rPr lang="en-US" altLang="zh-CN" dirty="0" smtClean="0"/>
              <a:t>++</a:t>
            </a:r>
          </a:p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zh-CN" altLang="en-US" dirty="0" smtClean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4081A0B6-8306-43A9-959F-6BEB1EBC64C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左移</a:t>
            </a:r>
            <a:r>
              <a:rPr lang="en-US" altLang="zh-CN" smtClean="0"/>
              <a:t>2</a:t>
            </a:r>
            <a:r>
              <a:rPr lang="zh-CN" altLang="en-US" smtClean="0"/>
              <a:t>位，</a:t>
            </a:r>
            <a:r>
              <a:rPr lang="en-US" altLang="zh-CN" smtClean="0"/>
              <a:t>= 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</a:t>
            </a:r>
            <a:r>
              <a:rPr lang="en-US" altLang="zh-CN" smtClean="0"/>
              <a:t>2</a:t>
            </a:r>
            <a:r>
              <a:rPr lang="zh-CN" altLang="en-US" smtClean="0"/>
              <a:t>次方</a:t>
            </a:r>
            <a:endParaRPr lang="en-US" altLang="zh-CN" smtClean="0"/>
          </a:p>
          <a:p>
            <a:r>
              <a:rPr lang="zh-CN" altLang="en-US" smtClean="0"/>
              <a:t>负数补码</a:t>
            </a:r>
            <a:r>
              <a:rPr lang="en-US" altLang="zh-CN" smtClean="0"/>
              <a:t>=</a:t>
            </a:r>
            <a:r>
              <a:rPr lang="zh-CN" altLang="en-US" smtClean="0"/>
              <a:t>反码</a:t>
            </a:r>
            <a:r>
              <a:rPr lang="en-US" altLang="zh-CN" smtClean="0"/>
              <a:t>+1</a:t>
            </a:r>
          </a:p>
          <a:p>
            <a:r>
              <a:rPr lang="zh-CN" altLang="en-US" smtClean="0"/>
              <a:t>负数原码</a:t>
            </a:r>
            <a:r>
              <a:rPr lang="en-US" altLang="zh-CN" smtClean="0"/>
              <a:t>=</a:t>
            </a:r>
            <a:r>
              <a:rPr lang="zh-CN" altLang="en-US" smtClean="0"/>
              <a:t>负数补码的反码</a:t>
            </a:r>
            <a:r>
              <a:rPr lang="en-US" altLang="zh-CN" smtClean="0"/>
              <a:t>+1</a:t>
            </a:r>
          </a:p>
          <a:p>
            <a:endParaRPr lang="en-US" altLang="zh-CN" smtClean="0"/>
          </a:p>
          <a:p>
            <a:r>
              <a:rPr lang="en-US" altLang="zh-CN" smtClean="0"/>
              <a:t>1110 0000</a:t>
            </a:r>
            <a:r>
              <a:rPr lang="zh-CN" altLang="en-US" smtClean="0"/>
              <a:t>反</a:t>
            </a:r>
            <a:r>
              <a:rPr lang="en-US" altLang="zh-CN" smtClean="0"/>
              <a:t>=1001 1111</a:t>
            </a:r>
          </a:p>
          <a:p>
            <a:r>
              <a:rPr lang="en-US" altLang="zh-CN" smtClean="0"/>
              <a:t>1001 1111 + 1 = 1010 0000 = -</a:t>
            </a:r>
            <a:r>
              <a:rPr lang="zh-CN" altLang="en-US" smtClean="0"/>
              <a:t>（</a:t>
            </a:r>
            <a:r>
              <a:rPr lang="en-US" altLang="zh-CN" smtClean="0"/>
              <a:t>0010 0000</a:t>
            </a:r>
            <a:r>
              <a:rPr lang="zh-CN" altLang="en-US" smtClean="0"/>
              <a:t>）</a:t>
            </a:r>
            <a:r>
              <a:rPr lang="en-US" altLang="zh-CN" smtClean="0"/>
              <a:t>=-0x20=-32</a:t>
            </a:r>
          </a:p>
          <a:p>
            <a:endParaRPr lang="zh-CN" altLang="en-US" smtClean="0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8CE9559-8CF8-41AD-8887-C539B814E3FD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84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对于正数，</a:t>
            </a:r>
            <a:r>
              <a:rPr lang="zh-CN" altLang="en-US" b="1" smtClean="0">
                <a:solidFill>
                  <a:srgbClr val="080300"/>
                </a:solidFill>
              </a:rPr>
              <a:t>原码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对于负数，</a:t>
            </a:r>
            <a:r>
              <a:rPr lang="zh-CN" altLang="en-US" b="1" smtClean="0">
                <a:solidFill>
                  <a:srgbClr val="080300"/>
                </a:solidFill>
              </a:rPr>
              <a:t>补码</a:t>
            </a:r>
            <a:r>
              <a:rPr lang="en-US" altLang="zh-CN" b="1" smtClean="0">
                <a:solidFill>
                  <a:srgbClr val="080300"/>
                </a:solidFill>
              </a:rPr>
              <a:t>=</a:t>
            </a:r>
            <a:r>
              <a:rPr lang="zh-CN" altLang="en-US" b="1" smtClean="0">
                <a:solidFill>
                  <a:srgbClr val="080300"/>
                </a:solidFill>
              </a:rPr>
              <a:t>反码</a:t>
            </a:r>
            <a:r>
              <a:rPr lang="en-US" altLang="zh-CN" b="1" smtClean="0">
                <a:solidFill>
                  <a:srgbClr val="080300"/>
                </a:solidFill>
              </a:rPr>
              <a:t>+1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smtClean="0"/>
              <a:t>补码是可逆的，即再对补码求补得到原码</a:t>
            </a: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 1000 1111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补</a:t>
            </a:r>
            <a:r>
              <a:rPr lang="en-US" altLang="zh-CN" smtClean="0"/>
              <a:t>= 1111 0000</a:t>
            </a:r>
            <a:r>
              <a:rPr lang="zh-CN" altLang="en-US" smtClean="0"/>
              <a:t>反 </a:t>
            </a:r>
            <a:r>
              <a:rPr lang="en-US" altLang="zh-CN" smtClean="0"/>
              <a:t>+ 1 = 1000 1111 + 1 = 1001 0000 = -16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en-US" altLang="zh-CN" b="1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mtClean="0"/>
              <a:t>1111 0000</a:t>
            </a:r>
            <a:r>
              <a:rPr lang="zh-CN" altLang="en-US" smtClean="0"/>
              <a:t>反</a:t>
            </a:r>
            <a:r>
              <a:rPr lang="en-US" altLang="zh-CN" smtClean="0"/>
              <a:t>=1000 1111</a:t>
            </a:r>
          </a:p>
          <a:p>
            <a:r>
              <a:rPr lang="en-US" altLang="zh-CN" smtClean="0"/>
              <a:t>1000 1111 + 1 = 1001 0000</a:t>
            </a:r>
            <a:r>
              <a:rPr lang="zh-CN" altLang="en-US" smtClean="0"/>
              <a:t> </a:t>
            </a:r>
            <a:r>
              <a:rPr lang="en-US" altLang="zh-CN" smtClean="0"/>
              <a:t>= -0x10=-16</a:t>
            </a: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E0B2DDE-3E88-4F3F-86D2-2A7162D5FB9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86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ym typeface="Monotype Sorts" pitchFamily="2" charset="2"/>
              </a:rPr>
              <a:t>若  </a:t>
            </a:r>
            <a:r>
              <a:rPr lang="en-US" altLang="zh-CN" smtClean="0">
                <a:sym typeface="Monotype Sorts" pitchFamily="2" charset="2"/>
              </a:rPr>
              <a:t>int a= 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>
                <a:sym typeface="Monotype Sorts" pitchFamily="2" charset="2"/>
              </a:rPr>
              <a:t>60, b=6</a:t>
            </a:r>
          </a:p>
          <a:p>
            <a:r>
              <a:rPr lang="en-US" altLang="zh-CN" smtClean="0"/>
              <a:t>a&amp;b=4</a:t>
            </a:r>
          </a:p>
          <a:p>
            <a:r>
              <a:rPr lang="en-US" altLang="zh-CN" smtClean="0"/>
              <a:t>(a)</a:t>
            </a:r>
            <a:r>
              <a:rPr lang="zh-CN" altLang="zh-CN" baseline="-25000" smtClean="0"/>
              <a:t>补</a:t>
            </a:r>
            <a:r>
              <a:rPr lang="zh-CN" altLang="zh-CN" smtClean="0"/>
              <a:t>= 11000100</a:t>
            </a:r>
            <a:endParaRPr lang="en-US" altLang="zh-CN" smtClean="0"/>
          </a:p>
          <a:p>
            <a:r>
              <a:rPr lang="en-US" altLang="zh-CN" smtClean="0"/>
              <a:t>(b)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/>
              <a:t>= 00000110</a:t>
            </a:r>
          </a:p>
          <a:p>
            <a:r>
              <a:rPr lang="en-US" altLang="zh-CN" smtClean="0"/>
              <a:t>(a&amp;b)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=00000100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F4F6A5E-C5E0-4817-9C5E-E553F9B78C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还原：补码再求补码，即为原码</a:t>
            </a:r>
            <a:endParaRPr lang="en-US" altLang="zh-CN" dirty="0" smtClean="0">
              <a:solidFill>
                <a:srgbClr val="000066"/>
              </a:solidFill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ym typeface="Monotype Sorts" pitchFamily="2" charset="2"/>
              </a:rPr>
              <a:t>若 </a:t>
            </a:r>
            <a:r>
              <a:rPr lang="en-US" altLang="zh-CN" dirty="0" err="1" smtClean="0">
                <a:sym typeface="Monotype Sorts" pitchFamily="2" charset="2"/>
              </a:rPr>
              <a:t>int</a:t>
            </a:r>
            <a:r>
              <a:rPr lang="en-US" altLang="zh-CN" dirty="0" smtClean="0">
                <a:sym typeface="Monotype Sorts" pitchFamily="2" charset="2"/>
              </a:rPr>
              <a:t> a= </a:t>
            </a:r>
            <a:r>
              <a:rPr lang="en-US" altLang="zh-CN" dirty="0" smtClean="0">
                <a:sym typeface="Symbol" pitchFamily="18" charset="2"/>
              </a:rPr>
              <a:t> </a:t>
            </a:r>
            <a:r>
              <a:rPr lang="en-US" altLang="zh-CN" dirty="0" smtClean="0">
                <a:sym typeface="Monotype Sorts" pitchFamily="2" charset="2"/>
              </a:rPr>
              <a:t>127, b=126;</a:t>
            </a:r>
          </a:p>
          <a:p>
            <a:r>
              <a:rPr lang="en-US" altLang="zh-CN" dirty="0" err="1" smtClean="0"/>
              <a:t>a|b</a:t>
            </a:r>
            <a:r>
              <a:rPr lang="en-US" altLang="zh-CN" dirty="0" smtClean="0"/>
              <a:t>= </a:t>
            </a:r>
            <a:r>
              <a:rPr lang="en-US" altLang="zh-CN" dirty="0" smtClean="0">
                <a:sym typeface="Symbol" pitchFamily="18" charset="2"/>
              </a:rPr>
              <a:t>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(a)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=11111111</a:t>
            </a:r>
          </a:p>
          <a:p>
            <a:r>
              <a:rPr lang="en-US" altLang="zh-CN" dirty="0" smtClean="0"/>
              <a:t>(a)</a:t>
            </a:r>
            <a:r>
              <a:rPr lang="zh-CN" altLang="zh-CN" baseline="-25000" dirty="0" smtClean="0"/>
              <a:t>补</a:t>
            </a:r>
            <a:r>
              <a:rPr lang="zh-CN" altLang="zh-CN" dirty="0" smtClean="0"/>
              <a:t>= 10000000+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    =10000001</a:t>
            </a:r>
          </a:p>
          <a:p>
            <a:r>
              <a:rPr lang="en-US" altLang="zh-CN" dirty="0" smtClean="0"/>
              <a:t>(b)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/>
              <a:t>= 01111110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a|b</a:t>
            </a:r>
            <a:r>
              <a:rPr lang="en-US" altLang="zh-CN" dirty="0" smtClean="0"/>
              <a:t>)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r>
              <a:rPr lang="en-US" altLang="zh-CN" dirty="0" smtClean="0">
                <a:sym typeface="Symbol" pitchFamily="18" charset="2"/>
              </a:rPr>
              <a:t>= 11111111</a:t>
            </a:r>
          </a:p>
          <a:p>
            <a:r>
              <a:rPr lang="zh-CN" altLang="en-US" b="1" dirty="0" smtClean="0">
                <a:solidFill>
                  <a:srgbClr val="0000FF"/>
                </a:solidFill>
                <a:sym typeface="Symbol" pitchFamily="18" charset="2"/>
              </a:rPr>
              <a:t>还原：</a:t>
            </a:r>
            <a:r>
              <a:rPr lang="en-US" altLang="zh-CN" dirty="0" smtClean="0">
                <a:sym typeface="Symbol" pitchFamily="18" charset="2"/>
              </a:rPr>
              <a:t>10000000+1</a:t>
            </a:r>
          </a:p>
          <a:p>
            <a:r>
              <a:rPr lang="en-US" altLang="zh-CN" dirty="0" smtClean="0">
                <a:sym typeface="Symbol" pitchFamily="18" charset="2"/>
              </a:rPr>
              <a:t>       = -1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BBF8B4B-9812-4E5D-A7C3-54E25031B98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PI3.14159 </a:t>
            </a:r>
            <a:r>
              <a:rPr lang="zh-CN" altLang="en-US" dirty="0" smtClean="0"/>
              <a:t>内含小数点，非数字、字母、下划线，因此非法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a+b</a:t>
            </a:r>
            <a:r>
              <a:rPr lang="zh-CN" altLang="en-US" dirty="0" smtClean="0"/>
              <a:t>内含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号，非数字、字母、下划线，因此非法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784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-50</a:t>
            </a:r>
            <a:r>
              <a:rPr lang="zh-CN" altLang="en-US" dirty="0" smtClean="0">
                <a:solidFill>
                  <a:srgbClr val="000066"/>
                </a:solidFill>
                <a:sym typeface="Symbol" pitchFamily="18" charset="2"/>
              </a:rPr>
              <a:t>原码</a:t>
            </a:r>
            <a:r>
              <a:rPr lang="en-US" altLang="zh-CN" dirty="0" smtClean="0">
                <a:solidFill>
                  <a:srgbClr val="000066"/>
                </a:solidFill>
                <a:sym typeface="Symbol" pitchFamily="18" charset="2"/>
              </a:rPr>
              <a:t>=10110010</a:t>
            </a:r>
            <a:endParaRPr lang="en-US" altLang="zh-CN" dirty="0" smtClean="0">
              <a:solidFill>
                <a:srgbClr val="000066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负数补码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反码</a:t>
            </a:r>
            <a:r>
              <a:rPr lang="en-US" altLang="zh-CN" dirty="0" smtClean="0"/>
              <a:t>+1</a:t>
            </a:r>
          </a:p>
          <a:p>
            <a:r>
              <a:rPr lang="zh-CN" altLang="en-US" dirty="0" smtClean="0"/>
              <a:t>补码再求补码即为原码，即，原码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补码的反码</a:t>
            </a:r>
            <a:r>
              <a:rPr lang="en-US" altLang="zh-CN" dirty="0" smtClean="0"/>
              <a:t>+1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负数反码</a:t>
            </a:r>
            <a:r>
              <a:rPr lang="en-US" altLang="zh-CN" dirty="0" smtClean="0"/>
              <a:t>=</a:t>
            </a:r>
            <a:r>
              <a:rPr lang="zh-CN" altLang="en-US" dirty="0" smtClean="0"/>
              <a:t>符号位不变（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），其余位取反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EE7DB07-C6B4-45CF-819F-5A8161B0C2B3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89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a,b,tmp</a:t>
            </a:r>
          </a:p>
          <a:p>
            <a:r>
              <a:rPr lang="en-US" altLang="zh-CN" smtClean="0"/>
              <a:t>tmp=a;  a=b;  b=tmp</a:t>
            </a:r>
            <a:endParaRPr lang="zh-CN" altLang="en-US" smtClean="0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162AA208-8E5B-47FB-950F-32296DF40062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582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 smtClean="0"/>
              <a:t>当不同类型的常量和变量在表达式中混合使用时，它们最终将被转换为同一类型。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语言在类型转换时是“向上”靠的。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语言规定，不同类型的数据在参加运算之前会自动转换成相同的类型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两个操作数之间运算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，然后再进行运算。运算结果的类型也就是转换后的类型。转换的规则为：</a:t>
            </a:r>
          </a:p>
          <a:p>
            <a:pPr>
              <a:lnSpc>
                <a:spcPct val="140000"/>
              </a:lnSpc>
            </a:pPr>
            <a:r>
              <a:rPr lang="en-US" altLang="zh-CN" dirty="0" smtClean="0"/>
              <a:t>(1) </a:t>
            </a:r>
            <a:r>
              <a:rPr lang="zh-CN" altLang="en-US" dirty="0" smtClean="0"/>
              <a:t>转换的结果必定是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种基本类型：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型。因此两个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型的数据运算，也要先转换成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型，运算结果也是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型； 只要有一个数据是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型，都要先转换成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型，最后结果也是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型。</a:t>
            </a:r>
          </a:p>
          <a:p>
            <a:r>
              <a:rPr lang="en-US" altLang="zh-CN" dirty="0" smtClean="0"/>
              <a:t>(2) </a:t>
            </a:r>
            <a:r>
              <a:rPr lang="zh-CN" altLang="en-US" dirty="0" smtClean="0"/>
              <a:t>各类型级别由低到高的顺序为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unsigned 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。除如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所述要进行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向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向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的转换外，其余类型的混合运算均按此顺序由低到高自动转换。另外，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语言规定，有符号类型数据与无符号类型数据进行混合运算，结果为无符号类型。例如，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型数据和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型数据的运算结果为</a:t>
            </a:r>
            <a:r>
              <a:rPr lang="en-US" altLang="zh-CN" dirty="0" smtClean="0"/>
              <a:t>unsigned</a:t>
            </a:r>
            <a:r>
              <a:rPr lang="zh-CN" altLang="en-US" dirty="0" smtClean="0"/>
              <a:t>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53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转换的结果必定是三种类型：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double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839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+=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/=,x</a:t>
            </a:r>
            <a:r>
              <a:rPr lang="en-US" altLang="zh-CN" baseline="0" dirty="0" smtClean="0"/>
              <a:t>%=, &lt;&lt;=, &amp;=,|=  </a:t>
            </a:r>
            <a:r>
              <a:rPr lang="zh-CN" altLang="en-US" baseline="0" dirty="0" smtClean="0"/>
              <a:t>优先级</a:t>
            </a:r>
            <a:r>
              <a:rPr lang="en-US" altLang="zh-CN" baseline="0" dirty="0" smtClean="0"/>
              <a:t>14</a:t>
            </a:r>
            <a:r>
              <a:rPr lang="zh-CN" altLang="en-US" baseline="0" dirty="0" smtClean="0"/>
              <a:t>，倒数第二，优先级低，自右向左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x*=y+8  </a:t>
            </a:r>
            <a:r>
              <a:rPr lang="en-US" altLang="zh-CN" baseline="0" dirty="0" smtClean="0">
                <a:sym typeface="Wingdings" pitchFamily="2" charset="2"/>
              </a:rPr>
              <a:t> x *= (y+8)  x= x*(y=8)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33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1/2</a:t>
            </a:r>
            <a:r>
              <a:rPr lang="zh-CN" altLang="en-US" dirty="0" smtClean="0"/>
              <a:t>要写成</a:t>
            </a:r>
            <a:r>
              <a:rPr lang="en-US" altLang="zh-CN" dirty="0" smtClean="0"/>
              <a:t>0.5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1.0/2</a:t>
            </a:r>
            <a:r>
              <a:rPr lang="zh-CN" altLang="en-US" dirty="0" smtClean="0"/>
              <a:t>，否则，两个整数相除，结果为整数。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(1&lt;x&lt;10)  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不等效于 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</a:rPr>
              <a:t>if (x&gt;1 &amp;&amp; x&lt;10)</a:t>
            </a:r>
            <a:r>
              <a:rPr lang="zh-CN" altLang="en-US" dirty="0" smtClean="0">
                <a:solidFill>
                  <a:srgbClr val="000000"/>
                </a:solidFill>
                <a:latin typeface="Times New Roman" pitchFamily="18" charset="0"/>
              </a:rPr>
              <a:t>，后者在程序中表达前者的数学意义</a:t>
            </a:r>
            <a:endParaRPr lang="en-US" altLang="zh-CN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</a:rPr>
              <a:t>如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: x=20;     1&lt;x&lt;10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，真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 ;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但是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x&gt;1 &amp;&amp; x&lt;10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值为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</a:rPr>
              <a:t>，假</a:t>
            </a:r>
            <a:endParaRPr lang="en-US" altLang="zh-CN" sz="20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6367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优先级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正负号   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+ - </a:t>
            </a:r>
            <a:r>
              <a:rPr lang="zh-CN" altLang="en-US" dirty="0" smtClean="0">
                <a:solidFill>
                  <a:srgbClr val="000000"/>
                </a:solidFill>
              </a:rPr>
              <a:t>加，减   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比较运算符    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三元</a:t>
            </a:r>
            <a:r>
              <a:rPr lang="en-US" altLang="zh-CN" dirty="0" smtClean="0">
                <a:solidFill>
                  <a:srgbClr val="000000"/>
                </a:solidFill>
              </a:rPr>
              <a:t>?:        13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en-US" altLang="zh-CN" dirty="0" smtClean="0">
                <a:solidFill>
                  <a:srgbClr val="000000"/>
                </a:solidFill>
              </a:rPr>
              <a:t>a&gt;</a:t>
            </a:r>
            <a:r>
              <a:rPr lang="en-US" altLang="zh-CN" dirty="0" err="1" smtClean="0">
                <a:solidFill>
                  <a:srgbClr val="000000"/>
                </a:solidFill>
              </a:rPr>
              <a:t>b+c</a:t>
            </a:r>
            <a:r>
              <a:rPr lang="en-US" altLang="zh-CN" dirty="0" smtClean="0">
                <a:solidFill>
                  <a:srgbClr val="000000"/>
                </a:solidFill>
              </a:rPr>
              <a:t>&lt;=j</a:t>
            </a:r>
            <a:r>
              <a:rPr lang="en-US" altLang="zh-CN" baseline="0" dirty="0" smtClean="0">
                <a:solidFill>
                  <a:srgbClr val="000000"/>
                </a:solidFill>
              </a:rPr>
              <a:t>  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 12.3&gt;(-8.2)+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‘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a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’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 4   12.3&gt; (-8.2+97)&lt;=4   12.3&gt;88.8&lt;=4   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左结合 （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12.3&gt;88.8</a:t>
            </a:r>
            <a:r>
              <a:rPr lang="zh-CN" altLang="en-US" baseline="0" dirty="0" smtClean="0">
                <a:solidFill>
                  <a:srgbClr val="000000"/>
                </a:solidFill>
                <a:sym typeface="Wingdings" pitchFamily="2" charset="2"/>
              </a:rPr>
              <a:t>）</a:t>
            </a:r>
            <a:r>
              <a:rPr lang="en-US" altLang="zh-CN" baseline="0" dirty="0" smtClean="0">
                <a:solidFill>
                  <a:srgbClr val="000000"/>
                </a:solidFill>
                <a:sym typeface="Wingdings" pitchFamily="2" charset="2"/>
              </a:rPr>
              <a:t>&lt;=4   0&lt;=4   1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80DDDA9A-F559-4DDE-B91A-37286C6CF3E1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107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("floor:%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n",floor</a:t>
            </a:r>
            <a:r>
              <a:rPr lang="en-US" altLang="zh-CN" sz="1200" dirty="0" smtClean="0"/>
              <a:t>(3.14),floor(9.9),floor(-3.14),floor(-9.9));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("ceil:%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n",ceil</a:t>
            </a:r>
            <a:r>
              <a:rPr lang="en-US" altLang="zh-CN" sz="1200" dirty="0" smtClean="0"/>
              <a:t>(3.14),ceil(9.9),ceil(-3.14),ceil(-9.9)); </a:t>
            </a:r>
          </a:p>
          <a:p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("round:%</a:t>
            </a:r>
            <a:r>
              <a:rPr lang="en-US" altLang="zh-CN" sz="1200" dirty="0" err="1" smtClean="0"/>
              <a:t>lf,%lf,%lf,%lf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n",round</a:t>
            </a:r>
            <a:r>
              <a:rPr lang="en-US" altLang="zh-CN" sz="1200" dirty="0" smtClean="0"/>
              <a:t>(3.14),round(9.9),round(-3.14),round(-9.9)); </a:t>
            </a:r>
          </a:p>
          <a:p>
            <a:r>
              <a:rPr lang="en-US" altLang="zh-CN" sz="1200" dirty="0" smtClean="0"/>
              <a:t>floor:3.000000,9.000000,-4.000000,-10.000000</a:t>
            </a:r>
          </a:p>
          <a:p>
            <a:r>
              <a:rPr lang="en-US" altLang="zh-CN" sz="1200" dirty="0" smtClean="0"/>
              <a:t>ceil:4.000000,10.000000,-3.000000,-9.000000</a:t>
            </a:r>
          </a:p>
          <a:p>
            <a:r>
              <a:rPr lang="en-US" altLang="zh-CN" sz="1200" dirty="0" smtClean="0"/>
              <a:t>round:3.000000,10.000000,-3.000000,-10.000000</a:t>
            </a:r>
            <a:endParaRPr lang="zh-CN" altLang="en-US" sz="120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DA3B1F-4C89-4399-8A0F-671877574BFA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2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7D92CB89-CD40-4A98-BA6D-3A3FD7E439F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03120D67-8655-437C-BDDD-2BB71AC9E456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  <a:p>
            <a:endParaRPr lang="zh-CN" altLang="en-US" smtClean="0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3FEC9FB4-90C7-4DBD-AF91-7929701B9A5C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bytes: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=4,long=4,float=4,double=8,char=1,short=2</a:t>
            </a:r>
          </a:p>
          <a:p>
            <a:endParaRPr lang="en-US" altLang="zh-CN" dirty="0" smtClean="0"/>
          </a:p>
          <a:p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B6695FD9-D761-4B82-8357-CE3D127C47B9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13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TC</a:t>
            </a:r>
            <a:r>
              <a:rPr lang="zh-CN" altLang="en-US" smtClean="0"/>
              <a:t>，</a:t>
            </a:r>
            <a:r>
              <a:rPr lang="en-US" altLang="zh-CN" smtClean="0"/>
              <a:t>VC++ int</a:t>
            </a:r>
            <a:r>
              <a:rPr lang="zh-CN" altLang="en-US" smtClean="0"/>
              <a:t>型分别用</a:t>
            </a:r>
            <a:r>
              <a:rPr lang="en-US" altLang="zh-CN" smtClean="0"/>
              <a:t>2</a:t>
            </a:r>
            <a:r>
              <a:rPr lang="zh-CN" altLang="en-US" smtClean="0"/>
              <a:t>个字节和</a:t>
            </a:r>
            <a:r>
              <a:rPr lang="en-US" altLang="zh-CN" smtClean="0"/>
              <a:t>4</a:t>
            </a:r>
            <a:r>
              <a:rPr lang="zh-CN" altLang="en-US" smtClean="0"/>
              <a:t>个字节存储</a:t>
            </a:r>
          </a:p>
          <a:p>
            <a:endParaRPr lang="zh-CN" altLang="en-US" smtClean="0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A79FCFEB-84AC-42E2-84A6-B2AC759FCD70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18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 smtClean="0"/>
              <a:t>d.ddddE+n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小数点向右移动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err="1" smtClean="0"/>
              <a:t>d.ddddE</a:t>
            </a:r>
            <a:r>
              <a:rPr lang="en-US" altLang="zh-CN" dirty="0" smtClean="0"/>
              <a:t>-n  </a:t>
            </a:r>
            <a:r>
              <a:rPr lang="zh-CN" altLang="en-US" dirty="0" smtClean="0"/>
              <a:t>小数点向左移动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小数点可以移动，因此称为浮点数</a:t>
            </a:r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fld id="{E6426412-AD0D-46C4-AAA5-14A544A42F2E}" type="slidenum">
              <a:rPr lang="en-US" altLang="zh-CN" sz="12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pPr eaLnBrk="1" hangingPunct="1"/>
              <a:t>21</a:t>
            </a:fld>
            <a:endParaRPr lang="en-US" altLang="zh-CN" sz="120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7A6A6AF-A509-4602-8703-F1B5C0AD9ED8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0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1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6ED55-C034-4CCD-B803-96C759A21C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7171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F78A-4D0A-43B4-994A-E0656932CA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0111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4321-4A8B-42F9-96F5-B168E770F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1617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7D9E1A3A-F50E-4C36-9465-5CC38E1B5DA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542088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AutoShape 1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6286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34925" y="6524625"/>
            <a:ext cx="4797425" cy="301625"/>
            <a:chOff x="2644" y="4130"/>
            <a:chExt cx="3116" cy="19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836" y="4132"/>
              <a:ext cx="2924" cy="1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 flipH="1">
              <a:off x="2644" y="4130"/>
              <a:ext cx="187" cy="19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1625" y="6524625"/>
            <a:ext cx="4046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</a:rPr>
              <a:t>西安电子科技大学  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Times New Roman" pitchFamily="18" charset="0"/>
              </a:rPr>
              <a:t>Xidian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</a:rPr>
              <a:t> University</a:t>
            </a: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0FE370A9-6935-4368-BF03-8F701F682A43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1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D7E73-4FAB-4BC8-8836-E22C419994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076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0" y="6453188"/>
            <a:ext cx="4816475" cy="376237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45388" y="6453188"/>
            <a:ext cx="1563687" cy="373062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A95EB540-065B-4A23-8D60-0C18B736B77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02300" y="6488113"/>
            <a:ext cx="1169988" cy="338137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F0F-7E1D-4584-83A2-AE23F86D4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07350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6369E440-26C0-4A93-82AE-068DD8D494E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13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4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3E039-8D00-4F36-97FC-733834DD6F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10833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4631F468-0B1E-424F-8EE4-ABFF99DB44A6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9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0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D533-9D70-47B7-8911-30E77D74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24357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 smtClean="0"/>
              <a:t>第</a:t>
            </a:r>
            <a:fld id="{F36B9565-A206-429C-A47D-773D211316F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9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日期占位符 6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6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C050-D86B-413F-AD01-89376E5FD8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099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34925" y="6524625"/>
            <a:ext cx="4797425" cy="304800"/>
            <a:chOff x="0" y="4122"/>
            <a:chExt cx="3022" cy="192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 flipH="1">
              <a:off x="0" y="4122"/>
              <a:ext cx="3022" cy="190"/>
              <a:chOff x="2644" y="4130"/>
              <a:chExt cx="3116" cy="190"/>
            </a:xfrm>
          </p:grpSpPr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836" y="413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 flipH="1">
                <a:off x="2644" y="413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" y="4122"/>
              <a:ext cx="25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西安电子科技大学  </a:t>
              </a:r>
              <a:r>
                <a:rPr lang="en-US" altLang="zh-CN" sz="1400" b="1" dirty="0" err="1" smtClean="0">
                  <a:solidFill>
                    <a:schemeClr val="bg1"/>
                  </a:solidFill>
                  <a:latin typeface="Times New Roman" pitchFamily="18" charset="0"/>
                </a:rPr>
                <a:t>Xidian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Times New Roman" pitchFamily="18" charset="0"/>
                </a:rPr>
                <a:t> University</a:t>
              </a:r>
            </a:p>
          </p:txBody>
        </p:sp>
      </p:grp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7551738" y="6524625"/>
            <a:ext cx="1557337" cy="301625"/>
          </a:xfrm>
          <a:prstGeom prst="rect">
            <a:avLst/>
          </a:prstGeom>
          <a:solidFill>
            <a:srgbClr val="FF0000"/>
          </a:solidFill>
        </p:spPr>
        <p:txBody>
          <a:bodyPr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mtClean="0"/>
              <a:t>第</a:t>
            </a:r>
            <a:fld id="{8AEC4350-BA41-438D-B079-C5E2675A1AED}" type="slidenum">
              <a:rPr lang="en-US" altLang="zh-CN" smtClean="0"/>
              <a:pPr>
                <a:defRPr/>
              </a:pPr>
              <a:t>‹#›</a:t>
            </a:fld>
            <a:r>
              <a:rPr lang="zh-CN" altLang="en-US" smtClean="0"/>
              <a:t>页</a:t>
            </a:r>
            <a:endParaRPr lang="en-US" altLang="zh-CN" dirty="0"/>
          </a:p>
        </p:txBody>
      </p:sp>
      <p:grpSp>
        <p:nvGrpSpPr>
          <p:cNvPr id="11" name="组合 12"/>
          <p:cNvGrpSpPr>
            <a:grpSpLocks/>
          </p:cNvGrpSpPr>
          <p:nvPr userDrawn="1"/>
        </p:nvGrpSpPr>
        <p:grpSpPr bwMode="auto">
          <a:xfrm>
            <a:off x="5715000" y="6553200"/>
            <a:ext cx="1165225" cy="273050"/>
            <a:chOff x="5714998" y="6553200"/>
            <a:chExt cx="1165227" cy="273050"/>
          </a:xfrm>
        </p:grpSpPr>
        <p:sp>
          <p:nvSpPr>
            <p:cNvPr id="12" name="AutoShape 15">
              <a:hlinkClick r:id="" action="ppaction://hlinkshowjump?jump=nextslide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6400800" y="6553200"/>
              <a:ext cx="4794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6">
              <a:hlinkClick r:id="" action="ppaction://hlinkshowjump?jump=previousslide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714998" y="6553200"/>
              <a:ext cx="403225" cy="273050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DFD5-D696-4D84-A1D0-C14B3CBC0F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01569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727C-063D-4F72-B5C3-C39C0F6A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05574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2C1446-252A-4C2C-AC91-711D7372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64" r:id="rId9"/>
    <p:sldLayoutId id="2147483765" r:id="rId10"/>
    <p:sldLayoutId id="2147483766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gif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7.wmf"/><Relationship Id="rId5" Type="http://schemas.openxmlformats.org/officeDocument/2006/relationships/image" Target="../media/image2.png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8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37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4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5.xml"/><Relationship Id="rId4" Type="http://schemas.openxmlformats.org/officeDocument/2006/relationships/slide" Target="slide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3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audio" Target="../media/audio3.wav"/><Relationship Id="rId7" Type="http://schemas.openxmlformats.org/officeDocument/2006/relationships/slide" Target="slide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8.xml"/><Relationship Id="rId5" Type="http://schemas.openxmlformats.org/officeDocument/2006/relationships/slide" Target="slide55.xml"/><Relationship Id="rId4" Type="http://schemas.openxmlformats.org/officeDocument/2006/relationships/audio" Target="../media/audio1.wav"/><Relationship Id="rId9" Type="http://schemas.openxmlformats.org/officeDocument/2006/relationships/slide" Target="slide9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audio" Target="../media/audio2.wav"/><Relationship Id="rId4" Type="http://schemas.openxmlformats.org/officeDocument/2006/relationships/slide" Target="slide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6.xml"/><Relationship Id="rId4" Type="http://schemas.openxmlformats.org/officeDocument/2006/relationships/slide" Target="slide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gif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82750"/>
            <a:ext cx="8153400" cy="129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第2章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的基本数据类型及运算</a:t>
            </a:r>
            <a:endParaRPr lang="zh-CN" alt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81400"/>
            <a:ext cx="58674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         西安电子科技大学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1295400" y="692150"/>
            <a:ext cx="44481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sz="4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kumimoji="0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  </a:t>
            </a:r>
            <a:r>
              <a:rPr kumimoji="0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语言程序设计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3" name="AutoShape 25"/>
          <p:cNvSpPr>
            <a:spLocks noChangeArrowheads="1"/>
          </p:cNvSpPr>
          <p:nvPr/>
        </p:nvSpPr>
        <p:spPr bwMode="auto">
          <a:xfrm>
            <a:off x="685800" y="1524000"/>
            <a:ext cx="8458200" cy="38862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990600" y="2133600"/>
            <a:ext cx="7086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－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128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127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－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32768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32767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3.4e-38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3.4e+38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1.7e-308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～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1.7e+308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取值为 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</a:rPr>
              <a:t>valueless</a:t>
            </a:r>
          </a:p>
        </p:txBody>
      </p:sp>
      <p:grpSp>
        <p:nvGrpSpPr>
          <p:cNvPr id="19460" name="Group 16"/>
          <p:cNvGrpSpPr>
            <a:grpSpLocks/>
          </p:cNvGrpSpPr>
          <p:nvPr/>
        </p:nvGrpSpPr>
        <p:grpSpPr bwMode="auto">
          <a:xfrm>
            <a:off x="6858000" y="5029200"/>
            <a:ext cx="1871663" cy="1441450"/>
            <a:chOff x="3833" y="2976"/>
            <a:chExt cx="1179" cy="908"/>
          </a:xfrm>
        </p:grpSpPr>
        <p:sp>
          <p:nvSpPr>
            <p:cNvPr id="19466" name="AutoShape 17"/>
            <p:cNvSpPr>
              <a:spLocks noChangeArrowheads="1"/>
            </p:cNvSpPr>
            <p:nvPr/>
          </p:nvSpPr>
          <p:spPr bwMode="auto">
            <a:xfrm rot="-8279616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tx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7" name="Line 18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461" name="Group 20"/>
          <p:cNvGrpSpPr>
            <a:grpSpLocks/>
          </p:cNvGrpSpPr>
          <p:nvPr/>
        </p:nvGrpSpPr>
        <p:grpSpPr bwMode="auto">
          <a:xfrm>
            <a:off x="457200" y="1295400"/>
            <a:ext cx="1728788" cy="1728788"/>
            <a:chOff x="385" y="391"/>
            <a:chExt cx="1089" cy="1089"/>
          </a:xfrm>
        </p:grpSpPr>
        <p:sp>
          <p:nvSpPr>
            <p:cNvPr id="19463" name="Line 21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4" name="Line 22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871" name="AutoShape 23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rgbClr val="008000"/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8874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基本数据类型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AutoShape 23"/>
          <p:cNvSpPr>
            <a:spLocks noChangeArrowheads="1"/>
          </p:cNvSpPr>
          <p:nvPr/>
        </p:nvSpPr>
        <p:spPr bwMode="auto">
          <a:xfrm>
            <a:off x="323850" y="1268413"/>
            <a:ext cx="8424863" cy="4968875"/>
          </a:xfrm>
          <a:prstGeom prst="flowChartAlternateProcess">
            <a:avLst/>
          </a:prstGeom>
          <a:gradFill rotWithShape="1">
            <a:gsLst>
              <a:gs pos="0">
                <a:srgbClr val="FFCC00"/>
              </a:gs>
              <a:gs pos="100000">
                <a:srgbClr val="FFFFFF">
                  <a:alpha val="21001"/>
                </a:srgbClr>
              </a:gs>
            </a:gsLst>
            <a:lin ang="27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7763" name="Text Box 2"/>
          <p:cNvSpPr txBox="1">
            <a:spLocks noChangeArrowheads="1"/>
          </p:cNvSpPr>
          <p:nvPr/>
        </p:nvSpPr>
        <p:spPr bwMode="auto">
          <a:xfrm>
            <a:off x="900113" y="1341438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有二种方法进行数据类型转换：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755650" y="35004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且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强制类型转换运算优先于算术运算符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2051050" y="2614613"/>
            <a:ext cx="215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FF49FF"/>
                </a:solidFill>
                <a:latin typeface="楷体_GB2312" pitchFamily="49" charset="-122"/>
              </a:rPr>
              <a:t>2.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系统自动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1331913" y="4365625"/>
            <a:ext cx="5221287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float,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不合法。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但可用(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int)x%3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来解决。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2051050" y="1966913"/>
            <a:ext cx="1436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FF49FF"/>
                </a:solidFill>
                <a:latin typeface="楷体_GB2312" pitchFamily="49" charset="-122"/>
              </a:rPr>
              <a:t>1.</a:t>
            </a:r>
            <a:r>
              <a:rPr lang="en-US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强制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11990" name="AutoShape 22"/>
          <p:cNvSpPr>
            <a:spLocks noChangeArrowheads="1"/>
          </p:cNvSpPr>
          <p:nvPr/>
        </p:nvSpPr>
        <p:spPr bwMode="auto">
          <a:xfrm>
            <a:off x="395288" y="177285"/>
            <a:ext cx="2520528" cy="1469469"/>
          </a:xfrm>
          <a:prstGeom prst="irregularSeal1">
            <a:avLst/>
          </a:prstGeom>
          <a:gradFill rotWithShape="0">
            <a:gsLst>
              <a:gs pos="0">
                <a:srgbClr val="CCECFF"/>
              </a:gs>
              <a:gs pos="100000">
                <a:srgbClr val="339933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小结</a:t>
            </a:r>
            <a:endParaRPr lang="zh-CN" altLang="en-US" sz="28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7769" name="AutoShape 24"/>
          <p:cNvSpPr>
            <a:spLocks noChangeArrowheads="1"/>
          </p:cNvSpPr>
          <p:nvPr/>
        </p:nvSpPr>
        <p:spPr bwMode="auto">
          <a:xfrm>
            <a:off x="755650" y="4292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12" name="Text Box 20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6828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赋值语句</a:t>
            </a:r>
          </a:p>
        </p:txBody>
      </p:sp>
      <p:sp>
        <p:nvSpPr>
          <p:cNvPr id="118787" name="AutoShape 21"/>
          <p:cNvSpPr>
            <a:spLocks noChangeArrowheads="1"/>
          </p:cNvSpPr>
          <p:nvPr/>
        </p:nvSpPr>
        <p:spPr bwMode="auto">
          <a:xfrm>
            <a:off x="4140200" y="549275"/>
            <a:ext cx="4320232" cy="935038"/>
          </a:xfrm>
          <a:prstGeom prst="cloudCallout">
            <a:avLst>
              <a:gd name="adj1" fmla="val -81282"/>
              <a:gd name="adj2" fmla="val -10611"/>
            </a:avLst>
          </a:prstGeom>
          <a:gradFill rotWithShape="1">
            <a:gsLst>
              <a:gs pos="0">
                <a:srgbClr val="FFFFFF"/>
              </a:gs>
              <a:gs pos="50000">
                <a:srgbClr val="99CC0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也可叫赋值表达式</a:t>
            </a:r>
          </a:p>
        </p:txBody>
      </p:sp>
      <p:sp>
        <p:nvSpPr>
          <p:cNvPr id="118788" name="Text Box 22"/>
          <p:cNvSpPr txBox="1">
            <a:spLocks noChangeArrowheads="1"/>
          </p:cNvSpPr>
          <p:nvPr/>
        </p:nvSpPr>
        <p:spPr bwMode="auto">
          <a:xfrm>
            <a:off x="1116013" y="19161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简单赋值语句</a:t>
            </a:r>
          </a:p>
        </p:txBody>
      </p:sp>
      <p:sp>
        <p:nvSpPr>
          <p:cNvPr id="118789" name="Text Box 23"/>
          <p:cNvSpPr txBox="1">
            <a:spLocks noChangeArrowheads="1"/>
          </p:cNvSpPr>
          <p:nvPr/>
        </p:nvSpPr>
        <p:spPr bwMode="auto">
          <a:xfrm>
            <a:off x="1042988" y="3860800"/>
            <a:ext cx="273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宋体" pitchFamily="2" charset="-122"/>
              </a:rPr>
              <a:t>复合赋值语句</a:t>
            </a:r>
          </a:p>
        </p:txBody>
      </p:sp>
      <p:sp>
        <p:nvSpPr>
          <p:cNvPr id="118790" name="AutoShape 24"/>
          <p:cNvSpPr>
            <a:spLocks noChangeArrowheads="1"/>
          </p:cNvSpPr>
          <p:nvPr/>
        </p:nvSpPr>
        <p:spPr bwMode="auto">
          <a:xfrm>
            <a:off x="4427538" y="1916113"/>
            <a:ext cx="3097212" cy="1512887"/>
          </a:xfrm>
          <a:prstGeom prst="cloudCallout">
            <a:avLst>
              <a:gd name="adj1" fmla="val -84907"/>
              <a:gd name="adj2" fmla="val -25657"/>
            </a:avLst>
          </a:prstGeom>
          <a:gradFill rotWithShape="1">
            <a:gsLst>
              <a:gs pos="0">
                <a:srgbClr val="FFFFFF"/>
              </a:gs>
              <a:gs pos="100000">
                <a:srgbClr val="CC99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>
                <a:solidFill>
                  <a:srgbClr val="000000"/>
                </a:solidFill>
              </a:rPr>
              <a:t>例如：        </a:t>
            </a:r>
            <a:r>
              <a:rPr lang="en-US" altLang="zh-CN">
                <a:solidFill>
                  <a:srgbClr val="000000"/>
                </a:solidFill>
              </a:rPr>
              <a:t>year=2005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r>
              <a:rPr lang="en-US" altLang="zh-CN">
                <a:solidFill>
                  <a:srgbClr val="000000"/>
                </a:solidFill>
              </a:rPr>
              <a:t>age=18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</p:txBody>
      </p:sp>
      <p:pic>
        <p:nvPicPr>
          <p:cNvPr id="118791" name="Picture 27" descr="1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949950"/>
            <a:ext cx="40481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827088" y="155733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"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号之前加一个其它运算符。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539750" y="4941888"/>
            <a:ext cx="860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语言规定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凡是二目运算符均可构成复合运算符。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a+=3;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=y+8; 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x%=3;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119813" name="AutoShape 22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19814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19815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 </a:t>
            </a:r>
            <a:r>
              <a:rPr lang="en-US" altLang="zh-CN">
                <a:solidFill>
                  <a:srgbClr val="0000FF"/>
                </a:solidFill>
              </a:rPr>
              <a:t>a=a+3</a:t>
            </a:r>
          </a:p>
        </p:txBody>
      </p:sp>
      <p:sp>
        <p:nvSpPr>
          <p:cNvPr id="119816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 </a:t>
            </a:r>
            <a:r>
              <a:rPr lang="en-US" altLang="zh-CN">
                <a:solidFill>
                  <a:srgbClr val="0000FF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rgbClr val="0000FF"/>
                </a:solidFill>
              </a:rPr>
              <a:t>(y+8)</a:t>
            </a:r>
          </a:p>
        </p:txBody>
      </p:sp>
      <p:sp>
        <p:nvSpPr>
          <p:cNvPr id="119817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</a:rPr>
              <a:t>相当于</a:t>
            </a:r>
            <a:r>
              <a:rPr lang="en-US" altLang="zh-CN">
                <a:solidFill>
                  <a:srgbClr val="0000FF"/>
                </a:solidFill>
              </a:rPr>
              <a:t>x=x%3</a:t>
            </a:r>
          </a:p>
        </p:txBody>
      </p:sp>
      <p:pic>
        <p:nvPicPr>
          <p:cNvPr id="119818" name="Picture 30" descr="5DF9723BC7BDCF975CD6F66EA3785F7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781300"/>
            <a:ext cx="13731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89240"/>
            <a:ext cx="771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复合赋值运算符的优先级</a:t>
            </a:r>
            <a:r>
              <a:rPr lang="en-US" altLang="zh-CN" b="1" dirty="0" smtClean="0"/>
              <a:t>14</a:t>
            </a:r>
            <a:r>
              <a:rPr lang="zh-CN" altLang="en-US" b="1" dirty="0" smtClean="0"/>
              <a:t>，倒数第二，结合结合方向：自右向左。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03350" y="1557338"/>
            <a:ext cx="7151688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赋值运算符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 &lt;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</p:txBody>
      </p:sp>
      <p:sp>
        <p:nvSpPr>
          <p:cNvPr id="120835" name="Rectangle 4"/>
          <p:cNvSpPr>
            <a:spLocks noChangeArrowheads="1"/>
          </p:cNvSpPr>
          <p:nvPr/>
        </p:nvSpPr>
        <p:spPr bwMode="auto">
          <a:xfrm>
            <a:off x="971550" y="2924175"/>
            <a:ext cx="628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x=10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为一赋值表达式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其中&lt;表达式&gt;又可以是一个赋值表达式。</a:t>
            </a: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990600" y="4184650"/>
            <a:ext cx="7042150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x=(y=10)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相当于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     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由于赋值号为右结合性,于是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( ) 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sym typeface="Monotype Sorts" pitchFamily="2" charset="2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可省略，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00"/>
                </a:solidFill>
                <a:latin typeface="楷体_GB2312" pitchFamily="49" charset="-122"/>
              </a:rPr>
              <a:t>     即为：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x=y=10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120837" name="AutoShape 21"/>
          <p:cNvSpPr>
            <a:spLocks noChangeArrowheads="1"/>
          </p:cNvSpPr>
          <p:nvPr/>
        </p:nvSpPr>
        <p:spPr bwMode="auto">
          <a:xfrm>
            <a:off x="468313" y="549275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复合赋值表达式</a:t>
            </a:r>
          </a:p>
        </p:txBody>
      </p:sp>
      <p:sp>
        <p:nvSpPr>
          <p:cNvPr id="120838" name="AutoShape 22"/>
          <p:cNvSpPr>
            <a:spLocks noChangeArrowheads="1"/>
          </p:cNvSpPr>
          <p:nvPr/>
        </p:nvSpPr>
        <p:spPr bwMode="auto">
          <a:xfrm>
            <a:off x="611188" y="27813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20839" name="AutoShape 23"/>
          <p:cNvSpPr>
            <a:spLocks noChangeArrowheads="1"/>
          </p:cNvSpPr>
          <p:nvPr/>
        </p:nvSpPr>
        <p:spPr bwMode="auto">
          <a:xfrm>
            <a:off x="539750" y="42211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9" name="AutoShape 29"/>
          <p:cNvSpPr>
            <a:spLocks noChangeArrowheads="1"/>
          </p:cNvSpPr>
          <p:nvPr/>
        </p:nvSpPr>
        <p:spPr bwMode="auto">
          <a:xfrm>
            <a:off x="755650" y="4221163"/>
            <a:ext cx="7777163" cy="1871662"/>
          </a:xfrm>
          <a:prstGeom prst="flowChartAlternateProcess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1116013" y="3644900"/>
            <a:ext cx="595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a – =a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(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12)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116013" y="836613"/>
            <a:ext cx="2519362" cy="1673225"/>
          </a:xfrm>
          <a:prstGeom prst="rect">
            <a:avLst/>
          </a:prstGeom>
          <a:gradFill rotWithShape="1">
            <a:gsLst>
              <a:gs pos="0">
                <a:srgbClr val="9966FF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a=5+(c=6)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a=(b=4)+(c=6)    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a=(b=10)/ (c=2)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65163" y="2655888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还可用复合赋值运算符作下列运算：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744538" y="4257675"/>
            <a:ext cx="30353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b="1" u="sng">
                <a:solidFill>
                  <a:srgbClr val="0000FF"/>
                </a:solidFill>
                <a:latin typeface="楷体_GB2312" pitchFamily="49" charset="-122"/>
                <a:sym typeface="Symbol" pitchFamily="18" charset="2"/>
              </a:rPr>
              <a:t>步骤: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aa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　　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 =a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　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+ = –132 </a:t>
            </a:r>
          </a:p>
        </p:txBody>
      </p:sp>
      <p:sp>
        <p:nvSpPr>
          <p:cNvPr id="121863" name="AutoShape 21"/>
          <p:cNvSpPr>
            <a:spLocks noChangeArrowheads="1"/>
          </p:cNvSpPr>
          <p:nvPr/>
        </p:nvSpPr>
        <p:spPr bwMode="auto">
          <a:xfrm>
            <a:off x="468313" y="3333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62" name="AutoShape 22"/>
          <p:cNvSpPr>
            <a:spLocks noChangeArrowheads="1"/>
          </p:cNvSpPr>
          <p:nvPr/>
        </p:nvSpPr>
        <p:spPr bwMode="auto">
          <a:xfrm>
            <a:off x="3635375" y="90805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3" name="Text Box 23"/>
          <p:cNvSpPr txBox="1">
            <a:spLocks noChangeArrowheads="1"/>
          </p:cNvSpPr>
          <p:nvPr/>
        </p:nvSpPr>
        <p:spPr bwMode="auto">
          <a:xfrm>
            <a:off x="4572000" y="765175"/>
            <a:ext cx="2160588" cy="420688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c=6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　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a=11</a:t>
            </a:r>
          </a:p>
        </p:txBody>
      </p:sp>
      <p:sp>
        <p:nvSpPr>
          <p:cNvPr id="215064" name="AutoShape 24"/>
          <p:cNvSpPr>
            <a:spLocks noChangeArrowheads="1"/>
          </p:cNvSpPr>
          <p:nvPr/>
        </p:nvSpPr>
        <p:spPr bwMode="auto">
          <a:xfrm>
            <a:off x="3635375" y="1484313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72000" y="1341438"/>
            <a:ext cx="2232025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b=4,c=6,a=10</a:t>
            </a:r>
          </a:p>
        </p:txBody>
      </p:sp>
      <p:sp>
        <p:nvSpPr>
          <p:cNvPr id="215066" name="AutoShape 26"/>
          <p:cNvSpPr>
            <a:spLocks noChangeArrowheads="1"/>
          </p:cNvSpPr>
          <p:nvPr/>
        </p:nvSpPr>
        <p:spPr bwMode="auto">
          <a:xfrm>
            <a:off x="3635375" y="2133600"/>
            <a:ext cx="935038" cy="215900"/>
          </a:xfrm>
          <a:prstGeom prst="rightArrow">
            <a:avLst>
              <a:gd name="adj1" fmla="val 50000"/>
              <a:gd name="adj2" fmla="val 108272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2305050" cy="420687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b=10,c=2, a=5</a:t>
            </a:r>
          </a:p>
        </p:txBody>
      </p:sp>
      <p:sp>
        <p:nvSpPr>
          <p:cNvPr id="215068" name="AutoShape 28"/>
          <p:cNvSpPr>
            <a:spLocks noChangeArrowheads="1"/>
          </p:cNvSpPr>
          <p:nvPr/>
        </p:nvSpPr>
        <p:spPr bwMode="auto">
          <a:xfrm>
            <a:off x="4683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15070" name="AutoShape 30"/>
          <p:cNvSpPr>
            <a:spLocks noChangeArrowheads="1"/>
          </p:cNvSpPr>
          <p:nvPr/>
        </p:nvSpPr>
        <p:spPr bwMode="auto">
          <a:xfrm>
            <a:off x="3492500" y="43656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1" name="Text Box 31"/>
          <p:cNvSpPr txBox="1">
            <a:spLocks noChangeArrowheads="1"/>
          </p:cNvSpPr>
          <p:nvPr/>
        </p:nvSpPr>
        <p:spPr bwMode="auto">
          <a:xfrm>
            <a:off x="4284663" y="4292600"/>
            <a:ext cx="7921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144.</a:t>
            </a:r>
          </a:p>
        </p:txBody>
      </p:sp>
      <p:sp>
        <p:nvSpPr>
          <p:cNvPr id="215074" name="AutoShape 34"/>
          <p:cNvSpPr>
            <a:spLocks noChangeArrowheads="1"/>
          </p:cNvSpPr>
          <p:nvPr/>
        </p:nvSpPr>
        <p:spPr bwMode="auto">
          <a:xfrm>
            <a:off x="3492500" y="4941888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5" name="Text Box 35"/>
          <p:cNvSpPr txBox="1">
            <a:spLocks noChangeArrowheads="1"/>
          </p:cNvSpPr>
          <p:nvPr/>
        </p:nvSpPr>
        <p:spPr bwMode="auto">
          <a:xfrm>
            <a:off x="4140200" y="4797425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a=a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a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</a:t>
            </a:r>
            <a:r>
              <a:rPr lang="en-US" altLang="zh-CN">
                <a:solidFill>
                  <a:schemeClr val="tx1"/>
                </a:solidFill>
              </a:rPr>
              <a:t>a=12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144=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</a:t>
            </a:r>
          </a:p>
        </p:txBody>
      </p:sp>
      <p:sp>
        <p:nvSpPr>
          <p:cNvPr id="215076" name="AutoShape 36"/>
          <p:cNvSpPr>
            <a:spLocks noChangeArrowheads="1"/>
          </p:cNvSpPr>
          <p:nvPr/>
        </p:nvSpPr>
        <p:spPr bwMode="auto">
          <a:xfrm>
            <a:off x="3563938" y="55165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gradFill rotWithShape="0">
            <a:gsLst>
              <a:gs pos="0">
                <a:srgbClr val="9966FF"/>
              </a:gs>
              <a:gs pos="50000">
                <a:srgbClr val="B18BFF"/>
              </a:gs>
              <a:gs pos="100000">
                <a:srgbClr val="9966FF"/>
              </a:gs>
            </a:gsLst>
            <a:lin ang="54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7" name="Text Box 37"/>
          <p:cNvSpPr txBox="1">
            <a:spLocks noChangeArrowheads="1"/>
          </p:cNvSpPr>
          <p:nvPr/>
        </p:nvSpPr>
        <p:spPr bwMode="auto">
          <a:xfrm>
            <a:off x="4356100" y="5373688"/>
            <a:ext cx="4572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a = a+(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132) =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>
                <a:solidFill>
                  <a:schemeClr val="tx1"/>
                </a:solidFill>
              </a:rPr>
              <a:t>264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1000"/>
                                        <p:tgtEl>
                                          <p:spTgt spid="21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5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5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2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9" grpId="0" animBg="1"/>
      <p:bldP spid="215042" grpId="0" autoUpdateAnimBg="0"/>
      <p:bldP spid="215043" grpId="0" build="p" autoUpdateAnimBg="0" advAuto="0"/>
      <p:bldP spid="215043" grpId="1" build="allAtOnce" animBg="1"/>
      <p:bldP spid="215044" grpId="0" build="p" autoUpdateAnimBg="0"/>
      <p:bldP spid="215045" grpId="0" build="p" autoUpdateAnimBg="0"/>
      <p:bldP spid="215062" grpId="0" animBg="1"/>
      <p:bldP spid="215063" grpId="0" animBg="1"/>
      <p:bldP spid="215064" grpId="0" animBg="1"/>
      <p:bldP spid="215065" grpId="0" animBg="1"/>
      <p:bldP spid="215066" grpId="0" animBg="1"/>
      <p:bldP spid="215067" grpId="0" animBg="1"/>
      <p:bldP spid="215068" grpId="0" animBg="1"/>
      <p:bldP spid="215070" grpId="0" animBg="1"/>
      <p:bldP spid="215071" grpId="0"/>
      <p:bldP spid="215074" grpId="0" animBg="1"/>
      <p:bldP spid="215075" grpId="0"/>
      <p:bldP spid="215076" grpId="0" animBg="1"/>
      <p:bldP spid="21507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684213" y="1628775"/>
            <a:ext cx="8135937" cy="4537075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755650" y="1844675"/>
            <a:ext cx="78136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为了增加程序的可读性，在Ｃ的表达式中可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　　以随意增加空格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1331913" y="3860800"/>
            <a:ext cx="7602537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除了按照优先级执行外，还可以通过圆括号改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</a:rPr>
              <a:t>变执行顺序．</a:t>
            </a:r>
          </a:p>
        </p:txBody>
      </p:sp>
      <p:grpSp>
        <p:nvGrpSpPr>
          <p:cNvPr id="129029" name="Group 22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29037" name="AutoShape 23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24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2236" name="Text Box 2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6004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空格和圆括号</a:t>
            </a:r>
          </a:p>
        </p:txBody>
      </p:sp>
      <p:pic>
        <p:nvPicPr>
          <p:cNvPr id="129031" name="Picture 31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2" name="Text Box 34"/>
          <p:cNvSpPr txBox="1">
            <a:spLocks noChangeArrowheads="1"/>
          </p:cNvSpPr>
          <p:nvPr/>
        </p:nvSpPr>
        <p:spPr bwMode="auto">
          <a:xfrm>
            <a:off x="1979613" y="3213100"/>
            <a:ext cx="1008062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129033" name="Text Box 35"/>
          <p:cNvSpPr txBox="1">
            <a:spLocks noChangeArrowheads="1"/>
          </p:cNvSpPr>
          <p:nvPr/>
        </p:nvSpPr>
        <p:spPr bwMode="auto">
          <a:xfrm>
            <a:off x="3995738" y="3213100"/>
            <a:ext cx="2520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　　</a:t>
            </a:r>
          </a:p>
        </p:txBody>
      </p:sp>
      <p:sp>
        <p:nvSpPr>
          <p:cNvPr id="222240" name="Rectangle 32"/>
          <p:cNvSpPr>
            <a:spLocks noChangeArrowheads="1"/>
          </p:cNvSpPr>
          <p:nvPr/>
        </p:nvSpPr>
        <p:spPr bwMode="auto">
          <a:xfrm>
            <a:off x="1187450" y="3213100"/>
            <a:ext cx="7602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如：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a=5*b;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与　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a   =    5     *     b;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　等价</a:t>
            </a:r>
          </a:p>
        </p:txBody>
      </p:sp>
      <p:pic>
        <p:nvPicPr>
          <p:cNvPr id="129035" name="Picture 36" descr="BD1456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3382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Text Box 37"/>
          <p:cNvSpPr txBox="1">
            <a:spLocks noChangeArrowheads="1"/>
          </p:cNvSpPr>
          <p:nvPr/>
        </p:nvSpPr>
        <p:spPr bwMode="auto">
          <a:xfrm>
            <a:off x="1835150" y="5157788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宋体" pitchFamily="2" charset="-122"/>
              </a:rPr>
              <a:t>这是因为圆括号的优先级最高，为１级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19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0085" name="AutoShape 20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AutoShape 21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3257" name="Text Box 25">
            <a:hlinkClick r:id="" action="ppaction://noaction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2736850" cy="707886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综合</a:t>
            </a:r>
            <a:r>
              <a:rPr lang="zh-CN" altLang="en-US" sz="40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举例</a:t>
            </a:r>
            <a:endParaRPr lang="zh-CN" altLang="en-US" sz="4000" b="1" dirty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052" name="AutoShape 31"/>
          <p:cNvSpPr>
            <a:spLocks noChangeArrowheads="1"/>
          </p:cNvSpPr>
          <p:nvPr/>
        </p:nvSpPr>
        <p:spPr bwMode="auto">
          <a:xfrm>
            <a:off x="900113" y="1628775"/>
            <a:ext cx="2232025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表达式书写</a:t>
            </a:r>
            <a:endParaRPr lang="zh-CN" altLang="en-US"/>
          </a:p>
        </p:txBody>
      </p:sp>
      <p:sp>
        <p:nvSpPr>
          <p:cNvPr id="223264" name="AutoShape 32"/>
          <p:cNvSpPr>
            <a:spLocks noChangeArrowheads="1"/>
          </p:cNvSpPr>
          <p:nvPr/>
        </p:nvSpPr>
        <p:spPr bwMode="auto">
          <a:xfrm>
            <a:off x="684213" y="25654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3265" name="Text Box 33"/>
          <p:cNvSpPr txBox="1">
            <a:spLocks noChangeArrowheads="1"/>
          </p:cNvSpPr>
          <p:nvPr/>
        </p:nvSpPr>
        <p:spPr bwMode="auto">
          <a:xfrm>
            <a:off x="2051050" y="2492375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写出下列算式的表达式：</a:t>
            </a:r>
          </a:p>
        </p:txBody>
      </p:sp>
      <p:sp>
        <p:nvSpPr>
          <p:cNvPr id="130055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6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0058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3295" name="Group 63"/>
          <p:cNvGrpSpPr>
            <a:grpSpLocks/>
          </p:cNvGrpSpPr>
          <p:nvPr/>
        </p:nvGrpSpPr>
        <p:grpSpPr bwMode="auto">
          <a:xfrm>
            <a:off x="1258888" y="3284538"/>
            <a:ext cx="2087562" cy="457200"/>
            <a:chOff x="793" y="2069"/>
            <a:chExt cx="1315" cy="288"/>
          </a:xfrm>
        </p:grpSpPr>
        <p:sp>
          <p:nvSpPr>
            <p:cNvPr id="130083" name="Text Box 34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0084" name="Object 46"/>
            <p:cNvGraphicFramePr>
              <a:graphicFrameLocks noChangeAspect="1"/>
            </p:cNvGraphicFramePr>
            <p:nvPr/>
          </p:nvGraphicFramePr>
          <p:xfrm>
            <a:off x="1247" y="2069"/>
            <a:ext cx="86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59" name="Equation" r:id="rId6" imgW="660113" imgH="203112" progId="Equation.DSMT4">
                    <p:embed/>
                  </p:oleObj>
                </mc:Choice>
                <mc:Fallback>
                  <p:oleObj name="Equation" r:id="rId6" imgW="660113" imgH="203112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069"/>
                          <a:ext cx="86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6" name="Group 64"/>
          <p:cNvGrpSpPr>
            <a:grpSpLocks/>
          </p:cNvGrpSpPr>
          <p:nvPr/>
        </p:nvGrpSpPr>
        <p:grpSpPr bwMode="auto">
          <a:xfrm>
            <a:off x="1258888" y="4005263"/>
            <a:ext cx="2233612" cy="457200"/>
            <a:chOff x="793" y="2523"/>
            <a:chExt cx="1407" cy="288"/>
          </a:xfrm>
        </p:grpSpPr>
        <p:sp>
          <p:nvSpPr>
            <p:cNvPr id="130081" name="Text Box 35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0082" name="Object 47"/>
            <p:cNvGraphicFramePr>
              <a:graphicFrameLocks noChangeAspect="1"/>
            </p:cNvGraphicFramePr>
            <p:nvPr/>
          </p:nvGraphicFramePr>
          <p:xfrm>
            <a:off x="1202" y="2523"/>
            <a:ext cx="9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60" name="Equation" r:id="rId8" imgW="812447" imgH="177723" progId="Equation.DSMT4">
                    <p:embed/>
                  </p:oleObj>
                </mc:Choice>
                <mc:Fallback>
                  <p:oleObj name="Equation" r:id="rId8" imgW="812447" imgH="177723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99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7" name="Group 65"/>
          <p:cNvGrpSpPr>
            <a:grpSpLocks/>
          </p:cNvGrpSpPr>
          <p:nvPr/>
        </p:nvGrpSpPr>
        <p:grpSpPr bwMode="auto">
          <a:xfrm>
            <a:off x="1258888" y="4508500"/>
            <a:ext cx="2809875" cy="790575"/>
            <a:chOff x="793" y="2840"/>
            <a:chExt cx="1770" cy="498"/>
          </a:xfrm>
        </p:grpSpPr>
        <p:sp>
          <p:nvSpPr>
            <p:cNvPr id="130079" name="Text Box 36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0080" name="Object 48"/>
            <p:cNvGraphicFramePr>
              <a:graphicFrameLocks noChangeAspect="1"/>
            </p:cNvGraphicFramePr>
            <p:nvPr/>
          </p:nvGraphicFramePr>
          <p:xfrm>
            <a:off x="1156" y="2840"/>
            <a:ext cx="1407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61" name="Equation" r:id="rId10" imgW="1256755" imgH="444307" progId="Equation.DSMT4">
                    <p:embed/>
                  </p:oleObj>
                </mc:Choice>
                <mc:Fallback>
                  <p:oleObj name="Equation" r:id="rId10" imgW="1256755" imgH="444307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40"/>
                          <a:ext cx="1407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3298" name="Group 66"/>
          <p:cNvGrpSpPr>
            <a:grpSpLocks/>
          </p:cNvGrpSpPr>
          <p:nvPr/>
        </p:nvGrpSpPr>
        <p:grpSpPr bwMode="auto">
          <a:xfrm>
            <a:off x="1258888" y="5300663"/>
            <a:ext cx="2520950" cy="715962"/>
            <a:chOff x="793" y="3339"/>
            <a:chExt cx="1588" cy="451"/>
          </a:xfrm>
        </p:grpSpPr>
        <p:sp>
          <p:nvSpPr>
            <p:cNvPr id="130077" name="Text Box 37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0078" name="Object 49"/>
            <p:cNvGraphicFramePr>
              <a:graphicFrameLocks noChangeAspect="1"/>
            </p:cNvGraphicFramePr>
            <p:nvPr/>
          </p:nvGraphicFramePr>
          <p:xfrm>
            <a:off x="1202" y="3339"/>
            <a:ext cx="1179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62" name="Equation" r:id="rId12" imgW="1028254" imgH="393529" progId="Equation.DSMT4">
                    <p:embed/>
                  </p:oleObj>
                </mc:Choice>
                <mc:Fallback>
                  <p:oleObj name="Equation" r:id="rId12" imgW="1028254" imgH="393529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339"/>
                          <a:ext cx="1179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282" name="AutoShape 50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3" name="AutoShape 51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4" name="AutoShape 52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285" name="AutoShape 53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3286" name="Object 54"/>
          <p:cNvGraphicFramePr>
            <a:graphicFrameLocks noChangeAspect="1"/>
          </p:cNvGraphicFramePr>
          <p:nvPr/>
        </p:nvGraphicFramePr>
        <p:xfrm>
          <a:off x="5508625" y="3284538"/>
          <a:ext cx="18716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3" name="Equation" r:id="rId14" imgW="952087" imgH="177723" progId="Equation.DSMT4">
                  <p:embed/>
                </p:oleObj>
              </mc:Choice>
              <mc:Fallback>
                <p:oleObj name="Equation" r:id="rId14" imgW="952087" imgH="177723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18716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87" name="Object 55"/>
          <p:cNvGraphicFramePr>
            <a:graphicFrameLocks noChangeAspect="1"/>
          </p:cNvGraphicFramePr>
          <p:nvPr/>
        </p:nvGraphicFramePr>
        <p:xfrm>
          <a:off x="5364163" y="3860800"/>
          <a:ext cx="2952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4" name="Equation" r:id="rId16" imgW="1548728" imgH="203112" progId="Equation.DSMT4">
                  <p:embed/>
                </p:oleObj>
              </mc:Choice>
              <mc:Fallback>
                <p:oleObj name="Equation" r:id="rId16" imgW="1548728" imgH="203112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952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94" name="Group 62"/>
          <p:cNvGrpSpPr>
            <a:grpSpLocks/>
          </p:cNvGrpSpPr>
          <p:nvPr/>
        </p:nvGrpSpPr>
        <p:grpSpPr bwMode="auto">
          <a:xfrm>
            <a:off x="5364163" y="4292600"/>
            <a:ext cx="2952750" cy="1512888"/>
            <a:chOff x="3379" y="2704"/>
            <a:chExt cx="1860" cy="953"/>
          </a:xfrm>
        </p:grpSpPr>
        <p:sp>
          <p:nvSpPr>
            <p:cNvPr id="130072" name="Line 56"/>
            <p:cNvSpPr>
              <a:spLocks noChangeShapeType="1"/>
            </p:cNvSpPr>
            <p:nvPr/>
          </p:nvSpPr>
          <p:spPr bwMode="auto">
            <a:xfrm>
              <a:off x="3742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Line 57"/>
            <p:cNvSpPr>
              <a:spLocks noChangeShapeType="1"/>
            </p:cNvSpPr>
            <p:nvPr/>
          </p:nvSpPr>
          <p:spPr bwMode="auto">
            <a:xfrm>
              <a:off x="4694" y="2704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Line 58"/>
            <p:cNvSpPr>
              <a:spLocks noChangeShapeType="1"/>
            </p:cNvSpPr>
            <p:nvPr/>
          </p:nvSpPr>
          <p:spPr bwMode="auto">
            <a:xfrm>
              <a:off x="4241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Line 59"/>
            <p:cNvSpPr>
              <a:spLocks noChangeShapeType="1"/>
            </p:cNvSpPr>
            <p:nvPr/>
          </p:nvSpPr>
          <p:spPr bwMode="auto">
            <a:xfrm>
              <a:off x="3379" y="2750"/>
              <a:ext cx="5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AutoShape 60"/>
            <p:cNvSpPr>
              <a:spLocks noChangeArrowheads="1"/>
            </p:cNvSpPr>
            <p:nvPr/>
          </p:nvSpPr>
          <p:spPr bwMode="auto">
            <a:xfrm>
              <a:off x="3470" y="3203"/>
              <a:ext cx="1769" cy="454"/>
            </a:xfrm>
            <a:prstGeom prst="wedgeRoundRectCallout">
              <a:avLst>
                <a:gd name="adj1" fmla="val 1722"/>
                <a:gd name="adj2" fmla="val -149778"/>
                <a:gd name="adj3" fmla="val 1666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rect">
                <a:fillToRect l="50000" t="50000" r="50000" b="50000"/>
              </a:path>
            </a:gradFill>
            <a:ln w="9525" algn="ctr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457200" indent="-457200" algn="l">
                <a:buFontTx/>
                <a:buAutoNum type="arabicPlain" startAt="14"/>
              </a:pPr>
              <a:r>
                <a:rPr lang="zh-CN" altLang="en-US">
                  <a:solidFill>
                    <a:srgbClr val="000000"/>
                  </a:solidFill>
                </a:rPr>
                <a:t>　</a:t>
              </a:r>
              <a:r>
                <a:rPr lang="en-US" altLang="zh-CN">
                  <a:solidFill>
                    <a:srgbClr val="000000"/>
                  </a:solidFill>
                </a:rPr>
                <a:t>6   11  6</a:t>
              </a:r>
            </a:p>
            <a:p>
              <a:pPr marL="457200" indent="-457200"/>
              <a:r>
                <a:rPr lang="zh-CN" altLang="en-US">
                  <a:solidFill>
                    <a:srgbClr val="000000"/>
                  </a:solidFill>
                </a:rPr>
                <a:t>故括号可省略</a:t>
              </a:r>
            </a:p>
          </p:txBody>
        </p:sp>
      </p:grpSp>
      <p:graphicFrame>
        <p:nvGraphicFramePr>
          <p:cNvPr id="223299" name="Object 67"/>
          <p:cNvGraphicFramePr>
            <a:graphicFrameLocks noChangeAspect="1"/>
          </p:cNvGraphicFramePr>
          <p:nvPr/>
        </p:nvGraphicFramePr>
        <p:xfrm>
          <a:off x="5148263" y="4652963"/>
          <a:ext cx="39957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5" name="Equation" r:id="rId18" imgW="2349500" imgH="203200" progId="Equation.DSMT4">
                  <p:embed/>
                </p:oleObj>
              </mc:Choice>
              <mc:Fallback>
                <p:oleObj name="Equation" r:id="rId18" imgW="2349500" imgH="2032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652963"/>
                        <a:ext cx="39957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00" name="Object 68"/>
          <p:cNvGraphicFramePr>
            <a:graphicFrameLocks noChangeAspect="1"/>
          </p:cNvGraphicFramePr>
          <p:nvPr/>
        </p:nvGraphicFramePr>
        <p:xfrm>
          <a:off x="5219700" y="5445125"/>
          <a:ext cx="3744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66" name="Equation" r:id="rId20" imgW="1739900" imgH="203200" progId="Equation.DSMT4">
                  <p:embed/>
                </p:oleObj>
              </mc:Choice>
              <mc:Fallback>
                <p:oleObj name="Equation" r:id="rId20" imgW="17399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744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4" grpId="0" animBg="1"/>
      <p:bldP spid="223265" grpId="0"/>
      <p:bldP spid="223282" grpId="0" animBg="1"/>
      <p:bldP spid="223283" grpId="0" animBg="1"/>
      <p:bldP spid="223284" grpId="0" animBg="1"/>
      <p:bldP spid="22328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16"/>
          <p:cNvGrpSpPr>
            <a:grpSpLocks/>
          </p:cNvGrpSpPr>
          <p:nvPr/>
        </p:nvGrpSpPr>
        <p:grpSpPr bwMode="auto">
          <a:xfrm>
            <a:off x="5715000" y="6553200"/>
            <a:ext cx="1165225" cy="304800"/>
            <a:chOff x="3600" y="4128"/>
            <a:chExt cx="734" cy="192"/>
          </a:xfrm>
        </p:grpSpPr>
        <p:sp>
          <p:nvSpPr>
            <p:cNvPr id="131110" name="AutoShape 17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032" y="4128"/>
              <a:ext cx="302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11" name="AutoShape 18">
              <a:hlinkClick r:id="" action="ppaction://hlinkshowjump?jump=previousslide" highlightClick="1"/>
            </p:cNvPr>
            <p:cNvSpPr>
              <a:spLocks noChangeArrowheads="1"/>
            </p:cNvSpPr>
            <p:nvPr/>
          </p:nvSpPr>
          <p:spPr bwMode="auto">
            <a:xfrm rot="10800000">
              <a:off x="3600" y="4128"/>
              <a:ext cx="254" cy="192"/>
            </a:xfrm>
            <a:prstGeom prst="actionButtonForwardNex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1075" name="AutoShape 23"/>
          <p:cNvSpPr>
            <a:spLocks noChangeArrowheads="1"/>
          </p:cNvSpPr>
          <p:nvPr/>
        </p:nvSpPr>
        <p:spPr bwMode="auto">
          <a:xfrm>
            <a:off x="827088" y="476250"/>
            <a:ext cx="2232025" cy="64928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类型转换</a:t>
            </a:r>
            <a:endParaRPr lang="zh-CN" altLang="en-US"/>
          </a:p>
        </p:txBody>
      </p:sp>
      <p:sp>
        <p:nvSpPr>
          <p:cNvPr id="227352" name="AutoShape 24"/>
          <p:cNvSpPr>
            <a:spLocks noChangeArrowheads="1"/>
          </p:cNvSpPr>
          <p:nvPr/>
        </p:nvSpPr>
        <p:spPr bwMode="auto">
          <a:xfrm>
            <a:off x="539750" y="15573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692275" y="1557338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求下列表达式的值，并指出最后类型：</a:t>
            </a:r>
          </a:p>
        </p:txBody>
      </p:sp>
      <p:sp>
        <p:nvSpPr>
          <p:cNvPr id="13107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79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1081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258888" y="3284538"/>
            <a:ext cx="2324100" cy="457200"/>
            <a:chOff x="793" y="2069"/>
            <a:chExt cx="1464" cy="288"/>
          </a:xfrm>
        </p:grpSpPr>
        <p:sp>
          <p:nvSpPr>
            <p:cNvPr id="131108" name="Text Box 35"/>
            <p:cNvSpPr txBox="1">
              <a:spLocks noChangeArrowheads="1"/>
            </p:cNvSpPr>
            <p:nvPr/>
          </p:nvSpPr>
          <p:spPr bwMode="auto">
            <a:xfrm>
              <a:off x="793" y="206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(1) </a:t>
              </a:r>
            </a:p>
          </p:txBody>
        </p:sp>
        <p:graphicFrame>
          <p:nvGraphicFramePr>
            <p:cNvPr id="131109" name="Object 36"/>
            <p:cNvGraphicFramePr>
              <a:graphicFrameLocks noChangeAspect="1"/>
            </p:cNvGraphicFramePr>
            <p:nvPr/>
          </p:nvGraphicFramePr>
          <p:xfrm>
            <a:off x="1098" y="2069"/>
            <a:ext cx="115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54" name="Equation" r:id="rId4" imgW="888614" imgH="203112" progId="Equation.DSMT4">
                    <p:embed/>
                  </p:oleObj>
                </mc:Choice>
                <mc:Fallback>
                  <p:oleObj name="Equation" r:id="rId4" imgW="888614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069"/>
                          <a:ext cx="115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5" name="Group 37"/>
          <p:cNvGrpSpPr>
            <a:grpSpLocks/>
          </p:cNvGrpSpPr>
          <p:nvPr/>
        </p:nvGrpSpPr>
        <p:grpSpPr bwMode="auto">
          <a:xfrm>
            <a:off x="1258888" y="3979863"/>
            <a:ext cx="2060575" cy="482600"/>
            <a:chOff x="793" y="2507"/>
            <a:chExt cx="1298" cy="304"/>
          </a:xfrm>
        </p:grpSpPr>
        <p:sp>
          <p:nvSpPr>
            <p:cNvPr id="131106" name="Text Box 38"/>
            <p:cNvSpPr txBox="1">
              <a:spLocks noChangeArrowheads="1"/>
            </p:cNvSpPr>
            <p:nvPr/>
          </p:nvSpPr>
          <p:spPr bwMode="auto">
            <a:xfrm>
              <a:off x="793" y="252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(2)</a:t>
              </a:r>
            </a:p>
          </p:txBody>
        </p:sp>
        <p:graphicFrame>
          <p:nvGraphicFramePr>
            <p:cNvPr id="131107" name="Object 39"/>
            <p:cNvGraphicFramePr>
              <a:graphicFrameLocks noChangeAspect="1"/>
            </p:cNvGraphicFramePr>
            <p:nvPr/>
          </p:nvGraphicFramePr>
          <p:xfrm>
            <a:off x="1311" y="2507"/>
            <a:ext cx="78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55" name="Equation" r:id="rId6" imgW="634725" imgH="203112" progId="Equation.DSMT4">
                    <p:embed/>
                  </p:oleObj>
                </mc:Choice>
                <mc:Fallback>
                  <p:oleObj name="Equation" r:id="rId6" imgW="634725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507"/>
                          <a:ext cx="78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8" name="Group 40"/>
          <p:cNvGrpSpPr>
            <a:grpSpLocks/>
          </p:cNvGrpSpPr>
          <p:nvPr/>
        </p:nvGrpSpPr>
        <p:grpSpPr bwMode="auto">
          <a:xfrm>
            <a:off x="1258888" y="4652963"/>
            <a:ext cx="2520950" cy="458787"/>
            <a:chOff x="793" y="2975"/>
            <a:chExt cx="1556" cy="251"/>
          </a:xfrm>
        </p:grpSpPr>
        <p:sp>
          <p:nvSpPr>
            <p:cNvPr id="131104" name="Text Box 41"/>
            <p:cNvSpPr txBox="1">
              <a:spLocks noChangeArrowheads="1"/>
            </p:cNvSpPr>
            <p:nvPr/>
          </p:nvSpPr>
          <p:spPr bwMode="auto">
            <a:xfrm>
              <a:off x="793" y="297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(3)</a:t>
              </a:r>
            </a:p>
          </p:txBody>
        </p:sp>
        <p:graphicFrame>
          <p:nvGraphicFramePr>
            <p:cNvPr id="131105" name="Object 42"/>
            <p:cNvGraphicFramePr>
              <a:graphicFrameLocks noChangeAspect="1"/>
            </p:cNvGraphicFramePr>
            <p:nvPr/>
          </p:nvGraphicFramePr>
          <p:xfrm>
            <a:off x="1369" y="2975"/>
            <a:ext cx="9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56" name="Equation" r:id="rId8" imgW="876300" imgH="203200" progId="Equation.DSMT4">
                    <p:embed/>
                  </p:oleObj>
                </mc:Choice>
                <mc:Fallback>
                  <p:oleObj name="Equation" r:id="rId8" imgW="8763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975"/>
                          <a:ext cx="9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71" name="Group 43"/>
          <p:cNvGrpSpPr>
            <a:grpSpLocks/>
          </p:cNvGrpSpPr>
          <p:nvPr/>
        </p:nvGrpSpPr>
        <p:grpSpPr bwMode="auto">
          <a:xfrm>
            <a:off x="1258888" y="5445125"/>
            <a:ext cx="2220912" cy="457200"/>
            <a:chOff x="793" y="3430"/>
            <a:chExt cx="1399" cy="288"/>
          </a:xfrm>
        </p:grpSpPr>
        <p:sp>
          <p:nvSpPr>
            <p:cNvPr id="131102" name="Text Box 44"/>
            <p:cNvSpPr txBox="1">
              <a:spLocks noChangeArrowheads="1"/>
            </p:cNvSpPr>
            <p:nvPr/>
          </p:nvSpPr>
          <p:spPr bwMode="auto">
            <a:xfrm>
              <a:off x="793" y="3430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189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00"/>
                  </a:solidFill>
                </a:rPr>
                <a:t>(4)</a:t>
              </a:r>
            </a:p>
          </p:txBody>
        </p:sp>
        <p:graphicFrame>
          <p:nvGraphicFramePr>
            <p:cNvPr id="131103" name="Object 45"/>
            <p:cNvGraphicFramePr>
              <a:graphicFrameLocks noChangeAspect="1"/>
            </p:cNvGraphicFramePr>
            <p:nvPr/>
          </p:nvGraphicFramePr>
          <p:xfrm>
            <a:off x="1391" y="3448"/>
            <a:ext cx="80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57" name="Equation" r:id="rId10" imgW="698197" imgH="203112" progId="Equation.DSMT4">
                    <p:embed/>
                  </p:oleObj>
                </mc:Choice>
                <mc:Fallback>
                  <p:oleObj name="Equation" r:id="rId10" imgW="69819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448"/>
                          <a:ext cx="801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FF0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FFFF00"/>
                                  </a:gs>
                                </a:gsLst>
                                <a:lin ang="189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FF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4" name="AutoShape 46"/>
          <p:cNvSpPr>
            <a:spLocks noChangeArrowheads="1"/>
          </p:cNvSpPr>
          <p:nvPr/>
        </p:nvSpPr>
        <p:spPr bwMode="auto">
          <a:xfrm>
            <a:off x="4140200" y="3429000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5" name="AutoShape 47"/>
          <p:cNvSpPr>
            <a:spLocks noChangeArrowheads="1"/>
          </p:cNvSpPr>
          <p:nvPr/>
        </p:nvSpPr>
        <p:spPr bwMode="auto">
          <a:xfrm>
            <a:off x="4140200" y="4005263"/>
            <a:ext cx="1152525" cy="71437"/>
          </a:xfrm>
          <a:prstGeom prst="rightArrow">
            <a:avLst>
              <a:gd name="adj1" fmla="val 50000"/>
              <a:gd name="adj2" fmla="val 40333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6" name="AutoShape 48"/>
          <p:cNvSpPr>
            <a:spLocks noChangeArrowheads="1"/>
          </p:cNvSpPr>
          <p:nvPr/>
        </p:nvSpPr>
        <p:spPr bwMode="auto">
          <a:xfrm>
            <a:off x="4211638" y="4797425"/>
            <a:ext cx="936625" cy="71438"/>
          </a:xfrm>
          <a:prstGeom prst="rightArrow">
            <a:avLst>
              <a:gd name="adj1" fmla="val 50000"/>
              <a:gd name="adj2" fmla="val 327775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7" name="AutoShape 49"/>
          <p:cNvSpPr>
            <a:spLocks noChangeArrowheads="1"/>
          </p:cNvSpPr>
          <p:nvPr/>
        </p:nvSpPr>
        <p:spPr bwMode="auto">
          <a:xfrm>
            <a:off x="3995738" y="5661025"/>
            <a:ext cx="1152525" cy="71438"/>
          </a:xfrm>
          <a:prstGeom prst="rightArrow">
            <a:avLst>
              <a:gd name="adj1" fmla="val 50000"/>
              <a:gd name="adj2" fmla="val 403331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7378" name="Object 50"/>
          <p:cNvGraphicFramePr>
            <a:graphicFrameLocks noChangeAspect="1"/>
          </p:cNvGraphicFramePr>
          <p:nvPr/>
        </p:nvGraphicFramePr>
        <p:xfrm>
          <a:off x="5364163" y="3284538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58" name="Equation" r:id="rId12" imgW="1282144" imgH="177723" progId="Equation.DSMT4">
                  <p:embed/>
                </p:oleObj>
              </mc:Choice>
              <mc:Fallback>
                <p:oleObj name="Equation" r:id="rId12" imgW="1282144" imgH="177723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79" name="Object 51"/>
          <p:cNvGraphicFramePr>
            <a:graphicFrameLocks noChangeAspect="1"/>
          </p:cNvGraphicFramePr>
          <p:nvPr/>
        </p:nvGraphicFramePr>
        <p:xfrm>
          <a:off x="5508625" y="3933825"/>
          <a:ext cx="1428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59" name="Equation" r:id="rId14" imgW="748975" imgH="177723" progId="Equation.DSMT4">
                  <p:embed/>
                </p:oleObj>
              </mc:Choice>
              <mc:Fallback>
                <p:oleObj name="Equation" r:id="rId14" imgW="748975" imgH="177723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1428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6" name="Object 58"/>
          <p:cNvGraphicFramePr>
            <a:graphicFrameLocks noChangeAspect="1"/>
          </p:cNvGraphicFramePr>
          <p:nvPr/>
        </p:nvGraphicFramePr>
        <p:xfrm>
          <a:off x="5508625" y="4652963"/>
          <a:ext cx="2439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0" name="Equation" r:id="rId16" imgW="1435100" imgH="203200" progId="Equation.DSMT4">
                  <p:embed/>
                </p:oleObj>
              </mc:Choice>
              <mc:Fallback>
                <p:oleObj name="Equation" r:id="rId16" imgW="1435100" imgH="203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652963"/>
                        <a:ext cx="24399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87" name="Object 59"/>
          <p:cNvGraphicFramePr>
            <a:graphicFrameLocks noChangeAspect="1"/>
          </p:cNvGraphicFramePr>
          <p:nvPr/>
        </p:nvGraphicFramePr>
        <p:xfrm>
          <a:off x="5292725" y="5516563"/>
          <a:ext cx="353218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1" name="Equation" r:id="rId18" imgW="1676400" imgH="203200" progId="Equation.DSMT4">
                  <p:embed/>
                </p:oleObj>
              </mc:Choice>
              <mc:Fallback>
                <p:oleObj name="Equation" r:id="rId18" imgW="1676400" imgH="203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516563"/>
                        <a:ext cx="353218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971550" y="2205038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</a:rPr>
              <a:t>已知：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a=12.3 , b=-8.2 , i=5 ,j=4 , c=‘a’</a:t>
            </a:r>
          </a:p>
        </p:txBody>
      </p:sp>
      <p:graphicFrame>
        <p:nvGraphicFramePr>
          <p:cNvPr id="227390" name="Object 62"/>
          <p:cNvGraphicFramePr>
            <a:graphicFrameLocks noChangeAspect="1"/>
          </p:cNvGraphicFramePr>
          <p:nvPr/>
        </p:nvGraphicFramePr>
        <p:xfrm>
          <a:off x="5364163" y="3644900"/>
          <a:ext cx="2520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2" name="Equation" r:id="rId20" imgW="1282144" imgH="177723" progId="Equation.DSMT4">
                  <p:embed/>
                </p:oleObj>
              </mc:Choice>
              <mc:Fallback>
                <p:oleObj name="Equation" r:id="rId20" imgW="1282144" imgH="177723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644900"/>
                        <a:ext cx="2520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1" name="AutoShape 63"/>
          <p:cNvSpPr>
            <a:spLocks noChangeArrowheads="1"/>
          </p:cNvSpPr>
          <p:nvPr/>
        </p:nvSpPr>
        <p:spPr bwMode="auto">
          <a:xfrm>
            <a:off x="6804025" y="191611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graphicFrame>
        <p:nvGraphicFramePr>
          <p:cNvPr id="227392" name="Object 64"/>
          <p:cNvGraphicFramePr>
            <a:graphicFrameLocks noChangeAspect="1"/>
          </p:cNvGraphicFramePr>
          <p:nvPr/>
        </p:nvGraphicFramePr>
        <p:xfrm>
          <a:off x="5435600" y="4221163"/>
          <a:ext cx="27368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3" name="Equation" r:id="rId22" imgW="1434477" imgH="177723" progId="Equation.DSMT4">
                  <p:embed/>
                </p:oleObj>
              </mc:Choice>
              <mc:Fallback>
                <p:oleObj name="Equation" r:id="rId22" imgW="1434477" imgH="17772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221163"/>
                        <a:ext cx="27368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3" name="AutoShape 65"/>
          <p:cNvSpPr>
            <a:spLocks noChangeArrowheads="1"/>
          </p:cNvSpPr>
          <p:nvPr/>
        </p:nvSpPr>
        <p:spPr bwMode="auto">
          <a:xfrm>
            <a:off x="7054850" y="2420938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graphicFrame>
        <p:nvGraphicFramePr>
          <p:cNvPr id="227394" name="Object 66"/>
          <p:cNvGraphicFramePr>
            <a:graphicFrameLocks noChangeAspect="1"/>
          </p:cNvGraphicFramePr>
          <p:nvPr/>
        </p:nvGraphicFramePr>
        <p:xfrm>
          <a:off x="5435600" y="5084763"/>
          <a:ext cx="22685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64" name="Equation" r:id="rId24" imgW="1332921" imgH="177723" progId="Equation.DSMT4">
                  <p:embed/>
                </p:oleObj>
              </mc:Choice>
              <mc:Fallback>
                <p:oleObj name="Equation" r:id="rId24" imgW="1332921" imgH="177723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84763"/>
                        <a:ext cx="2268538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0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00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6804025" y="3357563"/>
            <a:ext cx="2089150" cy="1008062"/>
          </a:xfrm>
          <a:prstGeom prst="cloudCallout">
            <a:avLst>
              <a:gd name="adj1" fmla="val -9880"/>
              <a:gd name="adj2" fmla="val 130000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int</a:t>
            </a:r>
            <a:r>
              <a:rPr lang="zh-CN" altLang="en-US"/>
              <a:t>型</a:t>
            </a:r>
          </a:p>
        </p:txBody>
      </p:sp>
      <p:sp>
        <p:nvSpPr>
          <p:cNvPr id="227396" name="AutoShape 68"/>
          <p:cNvSpPr>
            <a:spLocks noChangeArrowheads="1"/>
          </p:cNvSpPr>
          <p:nvPr/>
        </p:nvSpPr>
        <p:spPr bwMode="auto">
          <a:xfrm>
            <a:off x="7054850" y="3860800"/>
            <a:ext cx="2089150" cy="1008063"/>
          </a:xfrm>
          <a:prstGeom prst="cloudCallout">
            <a:avLst>
              <a:gd name="adj1" fmla="val 22190"/>
              <a:gd name="adj2" fmla="val 123856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>
            <a:solidFill>
              <a:srgbClr val="FF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/>
              <a:t>double</a:t>
            </a:r>
            <a:r>
              <a:rPr lang="zh-CN" altLang="en-US"/>
              <a:t>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662238"/>
            <a:ext cx="6149280" cy="461665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类型说明：</a:t>
            </a:r>
            <a:r>
              <a:rPr lang="en-US" altLang="zh-CN" b="1" dirty="0" smtClean="0"/>
              <a:t>float </a:t>
            </a:r>
            <a:r>
              <a:rPr lang="en-US" altLang="zh-CN" b="1" dirty="0" err="1" smtClean="0"/>
              <a:t>a,b</a:t>
            </a:r>
            <a:r>
              <a:rPr lang="en-US" altLang="zh-CN" b="1" dirty="0" smtClean="0"/>
              <a:t>;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i,j</a:t>
            </a:r>
            <a:r>
              <a:rPr lang="en-US" altLang="zh-CN" b="1" dirty="0" smtClean="0"/>
              <a:t>; char c;</a:t>
            </a:r>
            <a:endParaRPr lang="zh-CN" altLang="en-US" b="1" dirty="0"/>
          </a:p>
        </p:txBody>
      </p:sp>
      <p:sp>
        <p:nvSpPr>
          <p:cNvPr id="42" name="Text Box 44"/>
          <p:cNvSpPr txBox="1">
            <a:spLocks noChangeArrowheads="1"/>
          </p:cNvSpPr>
          <p:nvPr/>
        </p:nvSpPr>
        <p:spPr bwMode="auto">
          <a:xfrm>
            <a:off x="1259632" y="5996136"/>
            <a:ext cx="24482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(5)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&lt;j&amp;&amp;j&lt;c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716462" y="5996136"/>
            <a:ext cx="2735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0000"/>
                </a:solidFill>
              </a:rPr>
              <a:t>=5&lt;4&amp;&amp;4&lt;‘a’= 0</a:t>
            </a: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320" y="6045973"/>
            <a:ext cx="1584871" cy="400110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326160" y="570061"/>
            <a:ext cx="49685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表达式的类型：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long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double</a:t>
            </a: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2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2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22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2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27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27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227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2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27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2" grpId="0" animBg="1"/>
      <p:bldP spid="227353" grpId="0"/>
      <p:bldP spid="227374" grpId="0" animBg="1"/>
      <p:bldP spid="227375" grpId="0" animBg="1"/>
      <p:bldP spid="227376" grpId="0" animBg="1"/>
      <p:bldP spid="227377" grpId="0" animBg="1"/>
      <p:bldP spid="227388" grpId="0"/>
      <p:bldP spid="227391" grpId="0" animBg="1"/>
      <p:bldP spid="227391" grpId="1" animBg="1"/>
      <p:bldP spid="227393" grpId="0" animBg="1"/>
      <p:bldP spid="227393" grpId="1" animBg="1"/>
      <p:bldP spid="227395" grpId="0" animBg="1"/>
      <p:bldP spid="227395" grpId="1" animBg="1"/>
      <p:bldP spid="227396" grpId="0" animBg="1"/>
      <p:bldP spid="227396" grpId="1" animBg="1"/>
      <p:bldP spid="2" grpId="0" animBg="1"/>
      <p:bldP spid="42" grpId="0"/>
      <p:bldP spid="44" grpId="0"/>
      <p:bldP spid="3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624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常用数学函数摘录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p251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附录二 常用库函数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692" y="476672"/>
            <a:ext cx="8640960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stdlib.h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abs(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        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labs(long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x); </a:t>
            </a:r>
            <a:r>
              <a:rPr lang="en-US" altLang="zh-CN" sz="2000" b="1" dirty="0"/>
              <a:t>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fabs</a:t>
            </a:r>
            <a:r>
              <a:rPr lang="en-US" altLang="zh-CN" sz="2000" b="1" dirty="0" smtClean="0"/>
              <a:t>(double x);   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绝对值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fmod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x/y</a:t>
            </a:r>
            <a:r>
              <a:rPr lang="zh-CN" altLang="en-US" sz="2000" b="1" dirty="0" smtClean="0"/>
              <a:t>的浮点余数，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整数求余</a:t>
            </a:r>
            <a:r>
              <a:rPr lang="en-US" altLang="zh-CN" sz="2000" b="1" dirty="0" smtClean="0"/>
              <a:t>%】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sin(double x); 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x(</a:t>
            </a:r>
            <a:r>
              <a:rPr lang="zh-CN" altLang="en-US" sz="2000" b="1" dirty="0" smtClean="0"/>
              <a:t>弧度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的正弦值，</a:t>
            </a:r>
            <a:r>
              <a:rPr lang="en-US" altLang="zh-CN" sz="2000" b="1" dirty="0" err="1" smtClean="0"/>
              <a:t>cos</a:t>
            </a:r>
            <a:r>
              <a:rPr lang="en-US" altLang="zh-CN" sz="2000" b="1" dirty="0" smtClean="0"/>
              <a:t>(x),tan(x)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/>
              <a:t>double </a:t>
            </a:r>
            <a:r>
              <a:rPr lang="en-US" altLang="zh-CN" sz="2000" b="1" dirty="0" err="1" smtClean="0"/>
              <a:t>asin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/>
              <a:t>x);  // </a:t>
            </a:r>
            <a:r>
              <a:rPr lang="zh-CN" altLang="en-US" sz="2000" b="1" dirty="0"/>
              <a:t>返回参数</a:t>
            </a:r>
            <a:r>
              <a:rPr lang="en-US" altLang="zh-CN" sz="2000" b="1" dirty="0"/>
              <a:t>x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反</a:t>
            </a:r>
            <a:r>
              <a:rPr lang="zh-CN" altLang="en-US" sz="2000" b="1" dirty="0" smtClean="0"/>
              <a:t>正弦</a:t>
            </a:r>
            <a:r>
              <a:rPr lang="zh-CN" altLang="en-US" sz="2000" b="1" dirty="0"/>
              <a:t>值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acos</a:t>
            </a:r>
            <a:r>
              <a:rPr lang="en-US" altLang="zh-CN" sz="2000" b="1" dirty="0" smtClean="0"/>
              <a:t>(x),</a:t>
            </a:r>
            <a:r>
              <a:rPr lang="en-US" altLang="zh-CN" sz="2000" b="1" dirty="0" err="1" smtClean="0"/>
              <a:t>atan</a:t>
            </a:r>
            <a:r>
              <a:rPr lang="en-US" altLang="zh-CN" sz="2000" b="1" dirty="0" smtClean="0"/>
              <a:t>(x)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exp</a:t>
            </a:r>
            <a:r>
              <a:rPr lang="en-US" altLang="zh-CN" sz="2000" b="1" dirty="0" smtClean="0"/>
              <a:t>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次方值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log(double x);   // </a:t>
            </a:r>
            <a:r>
              <a:rPr lang="zh-CN" altLang="en-US" sz="2000" b="1" dirty="0" smtClean="0"/>
              <a:t>返回以</a:t>
            </a:r>
            <a:r>
              <a:rPr lang="en-US" altLang="zh-CN" sz="2000" b="1" dirty="0" smtClean="0"/>
              <a:t>e</a:t>
            </a:r>
            <a:r>
              <a:rPr lang="zh-CN" altLang="en-US" sz="2000" b="1" dirty="0" smtClean="0"/>
              <a:t>为底的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对数值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自然对数值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log10(double x);  //</a:t>
            </a:r>
            <a:r>
              <a:rPr lang="zh-CN" altLang="en-US" sz="2000" b="1" dirty="0"/>
              <a:t>返回</a:t>
            </a:r>
            <a:r>
              <a:rPr lang="zh-CN" altLang="en-US" sz="2000" b="1" dirty="0" smtClean="0"/>
              <a:t>以</a:t>
            </a:r>
            <a:r>
              <a:rPr lang="en-US" altLang="zh-CN" sz="2000" b="1" dirty="0" smtClean="0"/>
              <a:t>10</a:t>
            </a:r>
            <a:r>
              <a:rPr lang="zh-CN" altLang="en-US" sz="2000" b="1" dirty="0" smtClean="0"/>
              <a:t>为</a:t>
            </a:r>
            <a:r>
              <a:rPr lang="zh-CN" altLang="en-US" sz="2000" b="1" dirty="0"/>
              <a:t>底的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对</a:t>
            </a:r>
            <a:r>
              <a:rPr lang="zh-CN" altLang="en-US" sz="2000" b="1" dirty="0" smtClean="0"/>
              <a:t>数值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pow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x,double</a:t>
            </a:r>
            <a:r>
              <a:rPr lang="en-US" altLang="zh-CN" sz="2000" b="1" dirty="0" smtClean="0"/>
              <a:t> y); // </a:t>
            </a:r>
            <a:r>
              <a:rPr lang="zh-CN" altLang="en-US" sz="2000" b="1" dirty="0" smtClean="0"/>
              <a:t>返回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y</a:t>
            </a:r>
            <a:r>
              <a:rPr lang="zh-CN" altLang="en-US" sz="2000" b="1" dirty="0" smtClean="0"/>
              <a:t>次方</a:t>
            </a:r>
            <a:endParaRPr lang="en-US" altLang="zh-CN" sz="2000" b="1" dirty="0" smtClean="0"/>
          </a:p>
          <a:p>
            <a:pPr algn="l">
              <a:lnSpc>
                <a:spcPct val="150000"/>
              </a:lnSpc>
            </a:pPr>
            <a:r>
              <a:rPr lang="en-US" altLang="zh-CN" sz="2000" b="1" dirty="0" smtClean="0"/>
              <a:t>double </a:t>
            </a:r>
            <a:r>
              <a:rPr lang="en-US" altLang="zh-CN" sz="2000" b="1" dirty="0" err="1" smtClean="0"/>
              <a:t>sqrt</a:t>
            </a:r>
            <a:r>
              <a:rPr lang="en-US" altLang="zh-CN" sz="2000" b="1" dirty="0" smtClean="0"/>
              <a:t>(double x);  // </a:t>
            </a:r>
            <a:r>
              <a:rPr lang="zh-CN" altLang="en-US" sz="2000" b="1" dirty="0" smtClean="0"/>
              <a:t>返回参数</a:t>
            </a:r>
            <a:r>
              <a:rPr lang="en-US" altLang="zh-CN" sz="2000" b="1" dirty="0" smtClean="0"/>
              <a:t>x</a:t>
            </a:r>
            <a:r>
              <a:rPr lang="zh-CN" altLang="en-US" sz="2000" b="1" dirty="0" smtClean="0"/>
              <a:t>的平方根值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41289622"/>
      </p:ext>
    </p:extLst>
  </p:cSld>
  <p:clrMapOvr>
    <a:masterClrMapping/>
  </p:clrMapOvr>
  <p:transition>
    <p:rand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四舍五入</a:t>
            </a:r>
            <a:r>
              <a:rPr lang="zh-CN" altLang="en-US" b="1" dirty="0"/>
              <a:t>取整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04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不小于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的最小整数。 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轴的右边取值</a:t>
            </a:r>
            <a:r>
              <a:rPr lang="en-US" altLang="zh-CN" sz="2000" dirty="0"/>
              <a:t>, </a:t>
            </a:r>
            <a:r>
              <a:rPr lang="zh-CN" altLang="en-US" sz="2000" dirty="0"/>
              <a:t>上取整 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ceil(double x</a:t>
            </a:r>
            <a:r>
              <a:rPr lang="en-US" altLang="zh-CN" sz="2000" b="1" dirty="0" smtClean="0"/>
              <a:t>);</a:t>
            </a:r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计算</a:t>
            </a:r>
            <a:r>
              <a:rPr lang="zh-CN" altLang="en-US" sz="2000" dirty="0"/>
              <a:t>不大于</a:t>
            </a:r>
            <a:r>
              <a:rPr lang="en-US" altLang="zh-CN" sz="2000" dirty="0"/>
              <a:t>x</a:t>
            </a:r>
            <a:r>
              <a:rPr lang="zh-CN" altLang="en-US" sz="2000" dirty="0"/>
              <a:t>的最大整数。向</a:t>
            </a:r>
            <a:r>
              <a:rPr lang="en-US" altLang="zh-CN" sz="2000" dirty="0"/>
              <a:t>x</a:t>
            </a:r>
            <a:r>
              <a:rPr lang="zh-CN" altLang="en-US" sz="2000" dirty="0"/>
              <a:t>轴的左边取值，下取整 </a:t>
            </a:r>
            <a:r>
              <a:rPr lang="en-US" altLang="zh-CN" sz="2000" dirty="0" smtClean="0"/>
              <a:t> </a:t>
            </a:r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floor(double x); </a:t>
            </a:r>
            <a:endParaRPr lang="en-US" altLang="zh-CN" sz="2000" b="1" dirty="0" smtClean="0"/>
          </a:p>
          <a:p>
            <a:pPr algn="l"/>
            <a:endParaRPr lang="en-US" altLang="zh-CN" sz="2000" dirty="0" smtClean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：获取浮点数</a:t>
            </a:r>
            <a:r>
              <a:rPr lang="en-US" altLang="zh-CN" sz="2000" dirty="0"/>
              <a:t>x</a:t>
            </a:r>
            <a:r>
              <a:rPr lang="zh-CN" altLang="en-US" sz="2000" dirty="0"/>
              <a:t>最接近的整数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algn="l"/>
            <a:r>
              <a:rPr lang="en-US" altLang="zh-CN" sz="2000" b="1" dirty="0" smtClean="0"/>
              <a:t>x </a:t>
            </a:r>
            <a:r>
              <a:rPr lang="en-US" altLang="zh-CN" sz="2000" b="1" dirty="0"/>
              <a:t>&lt; 0.0 ? ceil(x-0.5) : floor(x + 0.5</a:t>
            </a:r>
            <a:r>
              <a:rPr lang="en-US" altLang="zh-CN" sz="2000" b="1" dirty="0" smtClean="0"/>
              <a:t>)</a:t>
            </a:r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 smtClean="0"/>
              <a:t>// </a:t>
            </a:r>
            <a:r>
              <a:rPr lang="zh-CN" altLang="en-US" sz="2000" dirty="0" smtClean="0"/>
              <a:t>四舍五入</a:t>
            </a:r>
            <a:r>
              <a:rPr lang="zh-CN" altLang="en-US" sz="2000" dirty="0"/>
              <a:t>取整，有些编译器没有此函数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algn="l"/>
            <a:r>
              <a:rPr lang="en-US" altLang="zh-CN" sz="2000" b="1" dirty="0" smtClean="0"/>
              <a:t>double </a:t>
            </a:r>
            <a:r>
              <a:rPr lang="en-US" altLang="zh-CN" sz="2000" b="1" dirty="0"/>
              <a:t>round(double x</a:t>
            </a:r>
            <a:r>
              <a:rPr lang="en-US" altLang="zh-CN" sz="2000" b="1" dirty="0" smtClean="0"/>
              <a:t>);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65708406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1"/>
          <p:cNvGrpSpPr>
            <a:grpSpLocks/>
          </p:cNvGrpSpPr>
          <p:nvPr/>
        </p:nvGrpSpPr>
        <p:grpSpPr bwMode="auto">
          <a:xfrm>
            <a:off x="6858000" y="5416550"/>
            <a:ext cx="1871663" cy="1441450"/>
            <a:chOff x="3833" y="2976"/>
            <a:chExt cx="1179" cy="908"/>
          </a:xfrm>
        </p:grpSpPr>
        <p:sp>
          <p:nvSpPr>
            <p:cNvPr id="20492" name="AutoShape 32"/>
            <p:cNvSpPr>
              <a:spLocks noChangeArrowheads="1"/>
            </p:cNvSpPr>
            <p:nvPr/>
          </p:nvSpPr>
          <p:spPr bwMode="auto">
            <a:xfrm rot="-8279616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3" name="Line 33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4" name="Line 34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16" name="AutoShape 44"/>
          <p:cNvSpPr>
            <a:spLocks noChangeArrowheads="1"/>
          </p:cNvSpPr>
          <p:nvPr/>
        </p:nvSpPr>
        <p:spPr bwMode="auto">
          <a:xfrm>
            <a:off x="922338" y="1905000"/>
            <a:ext cx="7826375" cy="4343400"/>
          </a:xfrm>
          <a:prstGeom prst="foldedCorner">
            <a:avLst>
              <a:gd name="adj" fmla="val 1250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84" name="Text Box 17"/>
          <p:cNvSpPr txBox="1">
            <a:spLocks noChangeArrowheads="1"/>
          </p:cNvSpPr>
          <p:nvPr/>
        </p:nvSpPr>
        <p:spPr bwMode="auto">
          <a:xfrm>
            <a:off x="990600" y="2133600"/>
            <a:ext cx="7902575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字符型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char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存储字符的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ASCII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码和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8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位二进制数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整  型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int</a:t>
            </a: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 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存储整数，要注意范围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endParaRPr lang="zh-CN" altLang="en-US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实型（浮点型）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float</a:t>
            </a:r>
            <a:endParaRPr lang="en-US" altLang="zh-CN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rgbClr val="002060"/>
                </a:solidFill>
                <a:latin typeface="楷体_GB2312" pitchFamily="49" charset="-122"/>
              </a:rPr>
              <a:t>                 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double</a:t>
            </a:r>
            <a:endParaRPr lang="en-US" altLang="zh-CN">
              <a:solidFill>
                <a:srgbClr val="002060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无值型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  </a:t>
            </a:r>
            <a:r>
              <a:rPr lang="zh-CN" altLang="en-US" b="1">
                <a:solidFill>
                  <a:srgbClr val="002060"/>
                </a:solidFill>
                <a:latin typeface="楷体_GB2312" pitchFamily="49" charset="-122"/>
              </a:rPr>
              <a:t> </a:t>
            </a:r>
            <a:r>
              <a:rPr lang="en-US" altLang="zh-CN" b="1">
                <a:solidFill>
                  <a:srgbClr val="002060"/>
                </a:solidFill>
                <a:latin typeface="楷体_GB2312" pitchFamily="49" charset="-122"/>
              </a:rPr>
              <a:t>void    </a:t>
            </a:r>
            <a:r>
              <a:rPr lang="zh-CN" altLang="en-US">
                <a:solidFill>
                  <a:srgbClr val="002060"/>
                </a:solidFill>
                <a:latin typeface="楷体_GB2312" pitchFamily="49" charset="-122"/>
              </a:rPr>
              <a:t>表示函数无返回值或用于指针</a:t>
            </a:r>
            <a:endParaRPr lang="zh-CN" altLang="en-US">
              <a:solidFill>
                <a:srgbClr val="002060"/>
              </a:solidFill>
              <a:latin typeface="Times New Roman" pitchFamily="18" charset="0"/>
            </a:endParaRPr>
          </a:p>
        </p:txBody>
      </p:sp>
      <p:grpSp>
        <p:nvGrpSpPr>
          <p:cNvPr id="20485" name="Group 35"/>
          <p:cNvGrpSpPr>
            <a:grpSpLocks/>
          </p:cNvGrpSpPr>
          <p:nvPr/>
        </p:nvGrpSpPr>
        <p:grpSpPr bwMode="auto">
          <a:xfrm>
            <a:off x="457200" y="1295400"/>
            <a:ext cx="1728788" cy="1728788"/>
            <a:chOff x="385" y="391"/>
            <a:chExt cx="1089" cy="1089"/>
          </a:xfrm>
        </p:grpSpPr>
        <p:sp>
          <p:nvSpPr>
            <p:cNvPr id="20489" name="Line 36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0" name="Line 37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AutoShape 38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11" name="Text Box 39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219200" y="609600"/>
            <a:ext cx="3429000" cy="701675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基本数据类型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7" name="Text Box 41"/>
          <p:cNvSpPr txBox="1">
            <a:spLocks noChangeArrowheads="1"/>
          </p:cNvSpPr>
          <p:nvPr/>
        </p:nvSpPr>
        <p:spPr bwMode="auto">
          <a:xfrm>
            <a:off x="5003800" y="40767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存储实数＝整数＋小数</a:t>
            </a:r>
            <a:endParaRPr lang="zh-CN" altLang="en-US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488" name="AutoShape 43"/>
          <p:cNvSpPr>
            <a:spLocks/>
          </p:cNvSpPr>
          <p:nvPr/>
        </p:nvSpPr>
        <p:spPr bwMode="auto">
          <a:xfrm>
            <a:off x="4927600" y="3962400"/>
            <a:ext cx="76200" cy="6096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4" name="AutoShape 18"/>
          <p:cNvSpPr>
            <a:spLocks noChangeArrowheads="1"/>
          </p:cNvSpPr>
          <p:nvPr/>
        </p:nvSpPr>
        <p:spPr bwMode="auto">
          <a:xfrm>
            <a:off x="1403350" y="1341438"/>
            <a:ext cx="6913563" cy="5111750"/>
          </a:xfrm>
          <a:prstGeom prst="bevel">
            <a:avLst>
              <a:gd name="adj" fmla="val 4722"/>
            </a:avLst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2987675" y="404813"/>
            <a:ext cx="2447925" cy="950912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276600" y="620713"/>
            <a:ext cx="174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本章小结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457200" y="319088"/>
          <a:ext cx="876300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73" name="剪辑" r:id="rId3" imgW="1296063" imgH="3934305" progId="MS_ClipArt_Gallery.2">
                  <p:embed/>
                </p:oleObj>
              </mc:Choice>
              <mc:Fallback>
                <p:oleObj name="剪辑" r:id="rId3" imgW="1296063" imgH="39343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9088"/>
                        <a:ext cx="876300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1905000" y="1677988"/>
            <a:ext cx="6400800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语言中的基本数据类型．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常量和变量．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算术运算符和赋值运算符及表达式．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关系运算符和逻辑运算符及表达式．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条件运算符和逗号运算符及表达式．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位运算符和其他运算符及表达式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数据类型转换．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kumimoji="0"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各种表达式的正确书写．</a:t>
            </a:r>
          </a:p>
        </p:txBody>
      </p:sp>
      <p:sp>
        <p:nvSpPr>
          <p:cNvPr id="132103" name="Rectangle 14"/>
          <p:cNvSpPr>
            <a:spLocks noChangeArrowheads="1"/>
          </p:cNvSpPr>
          <p:nvPr/>
        </p:nvSpPr>
        <p:spPr bwMode="auto">
          <a:xfrm flipV="1">
            <a:off x="57912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331913" y="3003550"/>
            <a:ext cx="6948487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P. 54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1    2    3   4   5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33123" name="Object 4"/>
          <p:cNvGraphicFramePr>
            <a:graphicFrameLocks noChangeAspect="1"/>
          </p:cNvGraphicFramePr>
          <p:nvPr/>
        </p:nvGraphicFramePr>
        <p:xfrm>
          <a:off x="762000" y="685800"/>
          <a:ext cx="134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5" name="剪辑" r:id="rId3" imgW="3025775" imgH="3252788" progId="MS_ClipArt_Gallery.2">
                  <p:embed/>
                </p:oleObj>
              </mc:Choice>
              <mc:Fallback>
                <p:oleObj name="剪辑" r:id="rId3" imgW="3025775" imgH="32527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5800"/>
                        <a:ext cx="134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4" name="AutoShape 5"/>
          <p:cNvSpPr>
            <a:spLocks noChangeArrowheads="1"/>
          </p:cNvSpPr>
          <p:nvPr/>
        </p:nvSpPr>
        <p:spPr bwMode="auto">
          <a:xfrm>
            <a:off x="2819400" y="762000"/>
            <a:ext cx="3886200" cy="588963"/>
          </a:xfrm>
          <a:prstGeom prst="wedgeRoundRectCallout">
            <a:avLst>
              <a:gd name="adj1" fmla="val -40032"/>
              <a:gd name="adj2" fmla="val 180190"/>
              <a:gd name="adj3" fmla="val 16667"/>
            </a:avLst>
          </a:prstGeom>
          <a:solidFill>
            <a:srgbClr val="FFFF99"/>
          </a:solidFill>
          <a:ln w="349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本章练习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25" name="Rectangle 13"/>
          <p:cNvSpPr>
            <a:spLocks noChangeArrowheads="1"/>
          </p:cNvSpPr>
          <p:nvPr/>
        </p:nvSpPr>
        <p:spPr bwMode="auto">
          <a:xfrm flipV="1">
            <a:off x="5943600" y="381000"/>
            <a:ext cx="2971800" cy="762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类型修饰符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1507" name="Text Box 37"/>
          <p:cNvSpPr txBox="1">
            <a:spLocks noChangeArrowheads="1"/>
          </p:cNvSpPr>
          <p:nvPr/>
        </p:nvSpPr>
        <p:spPr bwMode="auto">
          <a:xfrm>
            <a:off x="611188" y="2565400"/>
            <a:ext cx="312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用于修饰基本类型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（只针对基本数据类型）</a:t>
            </a:r>
          </a:p>
        </p:txBody>
      </p:sp>
      <p:sp>
        <p:nvSpPr>
          <p:cNvPr id="21508" name="AutoShape 38"/>
          <p:cNvSpPr>
            <a:spLocks/>
          </p:cNvSpPr>
          <p:nvPr/>
        </p:nvSpPr>
        <p:spPr bwMode="auto">
          <a:xfrm>
            <a:off x="35052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Text Box 40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signed</a:t>
            </a:r>
          </a:p>
        </p:txBody>
      </p:sp>
      <p:sp>
        <p:nvSpPr>
          <p:cNvPr id="21510" name="Text Box 41"/>
          <p:cNvSpPr txBox="1">
            <a:spLocks noChangeArrowheads="1"/>
          </p:cNvSpPr>
          <p:nvPr/>
        </p:nvSpPr>
        <p:spPr bwMode="auto">
          <a:xfrm>
            <a:off x="3657600" y="2286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</a:t>
            </a:r>
          </a:p>
        </p:txBody>
      </p:sp>
      <p:sp>
        <p:nvSpPr>
          <p:cNvPr id="21511" name="Text Box 42"/>
          <p:cNvSpPr txBox="1">
            <a:spLocks noChangeArrowheads="1"/>
          </p:cNvSpPr>
          <p:nvPr/>
        </p:nvSpPr>
        <p:spPr bwMode="auto">
          <a:xfrm>
            <a:off x="3886200" y="2819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long</a:t>
            </a:r>
          </a:p>
        </p:txBody>
      </p:sp>
      <p:sp>
        <p:nvSpPr>
          <p:cNvPr id="21512" name="Text Box 43"/>
          <p:cNvSpPr txBox="1">
            <a:spLocks noChangeArrowheads="1"/>
          </p:cNvSpPr>
          <p:nvPr/>
        </p:nvSpPr>
        <p:spPr bwMode="auto">
          <a:xfrm>
            <a:off x="38862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short</a:t>
            </a:r>
          </a:p>
        </p:txBody>
      </p:sp>
      <p:sp>
        <p:nvSpPr>
          <p:cNvPr id="21513" name="Text Box 44"/>
          <p:cNvSpPr txBox="1">
            <a:spLocks noChangeArrowheads="1"/>
          </p:cNvSpPr>
          <p:nvPr/>
        </p:nvSpPr>
        <p:spPr bwMode="auto">
          <a:xfrm>
            <a:off x="5292725" y="1773238"/>
            <a:ext cx="3125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表示有符号数（缺省）</a:t>
            </a:r>
          </a:p>
        </p:txBody>
      </p:sp>
      <p:sp>
        <p:nvSpPr>
          <p:cNvPr id="21514" name="Text Box 45"/>
          <p:cNvSpPr txBox="1">
            <a:spLocks noChangeArrowheads="1"/>
          </p:cNvSpPr>
          <p:nvPr/>
        </p:nvSpPr>
        <p:spPr bwMode="auto">
          <a:xfrm>
            <a:off x="5292725" y="22764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表示无符号数</a:t>
            </a:r>
          </a:p>
        </p:txBody>
      </p:sp>
      <p:sp>
        <p:nvSpPr>
          <p:cNvPr id="21515" name="Text Box 46"/>
          <p:cNvSpPr txBox="1">
            <a:spLocks noChangeArrowheads="1"/>
          </p:cNvSpPr>
          <p:nvPr/>
        </p:nvSpPr>
        <p:spPr bwMode="auto">
          <a:xfrm>
            <a:off x="5292725" y="27813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表示数据长度较大</a:t>
            </a:r>
          </a:p>
        </p:txBody>
      </p:sp>
      <p:sp>
        <p:nvSpPr>
          <p:cNvPr id="21516" name="Text Box 47"/>
          <p:cNvSpPr txBox="1">
            <a:spLocks noChangeArrowheads="1"/>
          </p:cNvSpPr>
          <p:nvPr/>
        </p:nvSpPr>
        <p:spPr bwMode="auto">
          <a:xfrm>
            <a:off x="5292725" y="3357563"/>
            <a:ext cx="355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表示数据长度较短（缺省）</a:t>
            </a:r>
          </a:p>
        </p:txBody>
      </p:sp>
      <p:sp>
        <p:nvSpPr>
          <p:cNvPr id="21517" name="Text Box 48"/>
          <p:cNvSpPr txBox="1">
            <a:spLocks noChangeArrowheads="1"/>
          </p:cNvSpPr>
          <p:nvPr/>
        </p:nvSpPr>
        <p:spPr bwMode="auto">
          <a:xfrm>
            <a:off x="914400" y="4495800"/>
            <a:ext cx="6781800" cy="4572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Tahoma" pitchFamily="34" charset="0"/>
                <a:ea typeface="宋体" pitchFamily="2" charset="-122"/>
                <a:hlinkClick r:id="rId4" action="ppaction://hlinksldjump"/>
              </a:rPr>
              <a:t>这样由于类型修饰符形成了数据类型的扩充</a:t>
            </a:r>
            <a:endParaRPr lang="zh-CN" altLang="en-US" b="1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533400"/>
            <a:ext cx="4343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基本类型和修饰符的组合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81175" name="Group 279"/>
          <p:cNvGraphicFramePr>
            <a:graphicFrameLocks noGrp="1"/>
          </p:cNvGraphicFramePr>
          <p:nvPr/>
        </p:nvGraphicFramePr>
        <p:xfrm>
          <a:off x="1524000" y="1219200"/>
          <a:ext cx="6781800" cy="5149855"/>
        </p:xfrm>
        <a:graphic>
          <a:graphicData uri="http://schemas.openxmlformats.org/drawingml/2006/table">
            <a:tbl>
              <a:tblPr/>
              <a:tblGrid>
                <a:gridCol w="1828800"/>
                <a:gridCol w="1981200"/>
                <a:gridCol w="2971800"/>
              </a:tblGrid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二进制长度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0~255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char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-128~127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16(VC++ 32)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0~65535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signed short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-32768~32767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-2147483648~2147483647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unsigned long int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0~4294967295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3.4e-38~3.4e+38(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1.7e-308~1.7e+308(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long double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1.0e-4932~1.0e+4931(</a:t>
                      </a: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绝对值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7" name="Rectangle 28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838200" y="762000"/>
            <a:ext cx="21336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访问修饰符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609600" y="2590800"/>
            <a:ext cx="297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用于控制系统访问和修改变量方式</a:t>
            </a:r>
          </a:p>
        </p:txBody>
      </p:sp>
      <p:sp>
        <p:nvSpPr>
          <p:cNvPr id="23556" name="AutoShape 17"/>
          <p:cNvSpPr>
            <a:spLocks/>
          </p:cNvSpPr>
          <p:nvPr/>
        </p:nvSpPr>
        <p:spPr bwMode="auto">
          <a:xfrm>
            <a:off x="3657600" y="1981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36576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3733800" y="32766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volatile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334000" y="18288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表示常量</a:t>
            </a:r>
          </a:p>
        </p:txBody>
      </p:sp>
      <p:sp>
        <p:nvSpPr>
          <p:cNvPr id="23560" name="Text Box 23"/>
          <p:cNvSpPr txBox="1">
            <a:spLocks noChangeArrowheads="1"/>
          </p:cNvSpPr>
          <p:nvPr/>
        </p:nvSpPr>
        <p:spPr bwMode="auto">
          <a:xfrm>
            <a:off x="5486400" y="3352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CC3300"/>
                </a:solidFill>
                <a:latin typeface="Tahoma" pitchFamily="34" charset="0"/>
                <a:ea typeface="宋体" pitchFamily="2" charset="-122"/>
              </a:rPr>
              <a:t>表示易变量</a:t>
            </a:r>
          </a:p>
        </p:txBody>
      </p:sp>
      <p:sp>
        <p:nvSpPr>
          <p:cNvPr id="23561" name="AutoShape 27"/>
          <p:cNvSpPr>
            <a:spLocks noChangeArrowheads="1"/>
          </p:cNvSpPr>
          <p:nvPr/>
        </p:nvSpPr>
        <p:spPr bwMode="auto">
          <a:xfrm>
            <a:off x="9144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3562" name="Text Box 28"/>
          <p:cNvSpPr txBox="1">
            <a:spLocks noChangeArrowheads="1"/>
          </p:cNvSpPr>
          <p:nvPr/>
        </p:nvSpPr>
        <p:spPr bwMode="auto">
          <a:xfrm>
            <a:off x="1981200" y="4648200"/>
            <a:ext cx="69342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rgbClr val="FF99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const int num=10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 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/* </a:t>
            </a: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定义一个不能被程序修改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                      的整型常量</a:t>
            </a:r>
            <a:r>
              <a:rPr lang="en-US" altLang="zh-CN" sz="1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num*/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"/>
          <p:cNvSpPr>
            <a:spLocks noChangeArrowheads="1"/>
          </p:cNvSpPr>
          <p:nvPr/>
        </p:nvSpPr>
        <p:spPr bwMode="auto">
          <a:xfrm>
            <a:off x="685800" y="1371600"/>
            <a:ext cx="8458200" cy="4953000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85800" y="5257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枚举型  将几种可能的值一一列举出来</a:t>
            </a:r>
          </a:p>
        </p:txBody>
      </p:sp>
      <p:sp>
        <p:nvSpPr>
          <p:cNvPr id="83993" name="Text Box 2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810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构造数据类型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581" name="Text Box 26"/>
          <p:cNvSpPr txBox="1">
            <a:spLocks noChangeArrowheads="1"/>
          </p:cNvSpPr>
          <p:nvPr/>
        </p:nvSpPr>
        <p:spPr bwMode="auto">
          <a:xfrm>
            <a:off x="685800" y="2209800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数组    一组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连续有序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存放在一起的具有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相同类型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 的数据</a:t>
            </a:r>
            <a:endParaRPr lang="zh-CN" altLang="en-US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2" name="Text Box 29"/>
          <p:cNvSpPr txBox="1">
            <a:spLocks noChangeArrowheads="1"/>
          </p:cNvSpPr>
          <p:nvPr/>
        </p:nvSpPr>
        <p:spPr bwMode="auto">
          <a:xfrm>
            <a:off x="685800" y="3124200"/>
            <a:ext cx="7162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结构体  将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不同类型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的数据按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一定顺序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存放在一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 起的数据结构</a:t>
            </a:r>
            <a:endParaRPr lang="zh-CN" altLang="en-US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583" name="Text Box 30"/>
          <p:cNvSpPr txBox="1">
            <a:spLocks noChangeArrowheads="1"/>
          </p:cNvSpPr>
          <p:nvPr/>
        </p:nvSpPr>
        <p:spPr bwMode="auto">
          <a:xfrm>
            <a:off x="685800" y="4114800"/>
            <a:ext cx="7467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Monotype Sorts" pitchFamily="2" charset="2"/>
              <a:buChar char="*"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共用体  将</a:t>
            </a:r>
            <a:r>
              <a:rPr lang="zh-CN" altLang="en-US" b="1">
                <a:solidFill>
                  <a:srgbClr val="A50021"/>
                </a:solidFill>
                <a:latin typeface="楷体_GB2312" pitchFamily="49" charset="-122"/>
              </a:rPr>
              <a:t>不同类型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的数据都存放在同一起始地址</a:t>
            </a:r>
          </a:p>
          <a:p>
            <a:pPr algn="l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         的内存单元中，共用一段内存来节省内存</a:t>
            </a:r>
            <a:endParaRPr lang="zh-CN" altLang="en-US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24584" name="Group 39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4585" name="Group 3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4589" name="AutoShape 3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0" name="AutoShape 3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1" name="AutoShape 3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586" name="Line 3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7" name="Line 3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8" name="Line 3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1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§2.3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常量</a:t>
            </a:r>
          </a:p>
        </p:txBody>
      </p:sp>
      <p:sp>
        <p:nvSpPr>
          <p:cNvPr id="89125" name="Text Box 3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GB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数 值 常 量</a:t>
            </a:r>
            <a:r>
              <a:rPr kumimoji="0" lang="zh-CN" altLang="en-GB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9126" name="Text Box 38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37338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字符串常量</a:t>
            </a:r>
          </a:p>
        </p:txBody>
      </p:sp>
      <p:sp>
        <p:nvSpPr>
          <p:cNvPr id="89127" name="Text Box 39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0" y="2895600"/>
            <a:ext cx="3200400" cy="51911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字 符 常 量</a:t>
            </a:r>
          </a:p>
        </p:txBody>
      </p:sp>
      <p:sp>
        <p:nvSpPr>
          <p:cNvPr id="26630" name="Rectangle 40"/>
          <p:cNvSpPr>
            <a:spLocks noChangeArrowheads="1"/>
          </p:cNvSpPr>
          <p:nvPr/>
        </p:nvSpPr>
        <p:spPr bwMode="auto">
          <a:xfrm>
            <a:off x="2057400" y="5486400"/>
            <a:ext cx="5181600" cy="33178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7999">
                <a:srgbClr val="777777"/>
              </a:gs>
              <a:gs pos="31000">
                <a:srgbClr val="292929"/>
              </a:gs>
              <a:gs pos="33000">
                <a:srgbClr val="B2B2B2"/>
              </a:gs>
              <a:gs pos="37000">
                <a:srgbClr val="FFFFFF"/>
              </a:gs>
              <a:gs pos="78999">
                <a:srgbClr val="5F5F5F"/>
              </a:gs>
              <a:gs pos="87000">
                <a:srgbClr val="5F5F5F"/>
              </a:gs>
              <a:gs pos="100000">
                <a:srgbClr val="CBCBCB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7A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29" name="AutoShape 41"/>
          <p:cNvSpPr>
            <a:spLocks noChangeArrowheads="1"/>
          </p:cNvSpPr>
          <p:nvPr/>
        </p:nvSpPr>
        <p:spPr bwMode="auto">
          <a:xfrm>
            <a:off x="2786063" y="1371600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32" name="Oval 42"/>
          <p:cNvSpPr>
            <a:spLocks noChangeArrowheads="1"/>
          </p:cNvSpPr>
          <p:nvPr/>
        </p:nvSpPr>
        <p:spPr bwMode="auto">
          <a:xfrm>
            <a:off x="2786063" y="1371600"/>
            <a:ext cx="261937" cy="18573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131" name="AutoShape 43"/>
          <p:cNvSpPr>
            <a:spLocks noChangeArrowheads="1"/>
          </p:cNvSpPr>
          <p:nvPr/>
        </p:nvSpPr>
        <p:spPr bwMode="auto">
          <a:xfrm>
            <a:off x="6248400" y="1371600"/>
            <a:ext cx="227013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chemeClr val="tx2"/>
              </a:gs>
              <a:gs pos="5000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34" name="Oval 44"/>
          <p:cNvSpPr>
            <a:spLocks noChangeArrowheads="1"/>
          </p:cNvSpPr>
          <p:nvPr/>
        </p:nvSpPr>
        <p:spPr bwMode="auto">
          <a:xfrm>
            <a:off x="6248400" y="1371600"/>
            <a:ext cx="228600" cy="185738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635" name="Text Box 45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9" name="Text Box 17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25908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数值常量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7651" name="Group 21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27656" name="Group 22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27660" name="AutoShape 23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1" name="AutoShape 24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62" name="AutoShape 25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57" name="Line 26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8" name="Line 27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28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3" name="Text Box 31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27654" name="Text Box 32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2970213"/>
            <a:ext cx="4238625" cy="522287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实型（浮点型）常量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7655" name="Text Box 33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133600" y="3962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676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整型常量</a:t>
            </a:r>
          </a:p>
        </p:txBody>
      </p:sp>
      <p:sp>
        <p:nvSpPr>
          <p:cNvPr id="28675" name="Text Box 30"/>
          <p:cNvSpPr txBox="1">
            <a:spLocks noChangeArrowheads="1"/>
          </p:cNvSpPr>
          <p:nvPr/>
        </p:nvSpPr>
        <p:spPr bwMode="auto">
          <a:xfrm>
            <a:off x="762000" y="15240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整型常量按进制分为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28676" name="AutoShape 31"/>
          <p:cNvSpPr>
            <a:spLocks noChangeArrowheads="1"/>
          </p:cNvSpPr>
          <p:nvPr/>
        </p:nvSpPr>
        <p:spPr bwMode="auto">
          <a:xfrm>
            <a:off x="4053610" y="882650"/>
            <a:ext cx="2036440" cy="2057400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677" name="Text Box 32"/>
          <p:cNvSpPr txBox="1">
            <a:spLocks noChangeArrowheads="1"/>
          </p:cNvSpPr>
          <p:nvPr/>
        </p:nvSpPr>
        <p:spPr bwMode="auto">
          <a:xfrm>
            <a:off x="4419600" y="10731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十进制</a:t>
            </a:r>
          </a:p>
        </p:txBody>
      </p:sp>
      <p:sp>
        <p:nvSpPr>
          <p:cNvPr id="28678" name="Text Box 33"/>
          <p:cNvSpPr txBox="1">
            <a:spLocks noChangeArrowheads="1"/>
          </p:cNvSpPr>
          <p:nvPr/>
        </p:nvSpPr>
        <p:spPr bwMode="auto">
          <a:xfrm>
            <a:off x="4419600" y="16827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八进制</a:t>
            </a:r>
          </a:p>
        </p:txBody>
      </p:sp>
      <p:sp>
        <p:nvSpPr>
          <p:cNvPr id="28679" name="Text Box 34"/>
          <p:cNvSpPr txBox="1">
            <a:spLocks noChangeArrowheads="1"/>
          </p:cNvSpPr>
          <p:nvPr/>
        </p:nvSpPr>
        <p:spPr bwMode="auto">
          <a:xfrm>
            <a:off x="4343400" y="229235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十六进制</a:t>
            </a:r>
          </a:p>
        </p:txBody>
      </p:sp>
      <p:sp>
        <p:nvSpPr>
          <p:cNvPr id="28680" name="Text Box 35"/>
          <p:cNvSpPr txBox="1">
            <a:spLocks noChangeArrowheads="1"/>
          </p:cNvSpPr>
          <p:nvPr/>
        </p:nvSpPr>
        <p:spPr bwMode="auto">
          <a:xfrm>
            <a:off x="838200" y="306896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ahoma" pitchFamily="34" charset="0"/>
              </a:rPr>
              <a:t>十进制整数</a:t>
            </a:r>
          </a:p>
        </p:txBody>
      </p:sp>
      <p:sp>
        <p:nvSpPr>
          <p:cNvPr id="28681" name="Text Box 36"/>
          <p:cNvSpPr txBox="1">
            <a:spLocks noChangeArrowheads="1"/>
          </p:cNvSpPr>
          <p:nvPr/>
        </p:nvSpPr>
        <p:spPr bwMode="auto">
          <a:xfrm>
            <a:off x="990600" y="360236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的若干数字构成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8682" name="Text Box 37"/>
          <p:cNvSpPr txBox="1">
            <a:spLocks noChangeArrowheads="1"/>
          </p:cNvSpPr>
          <p:nvPr/>
        </p:nvSpPr>
        <p:spPr bwMode="auto">
          <a:xfrm>
            <a:off x="533400" y="4077072"/>
            <a:ext cx="8001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一个整数在内存中占用内存单元的数量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不同</a:t>
            </a:r>
            <a:r>
              <a:rPr lang="en-US" altLang="zh-CN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如</a:t>
            </a:r>
            <a:r>
              <a:rPr lang="en-US" altLang="zh-CN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Turbo C</a:t>
            </a:r>
            <a:r>
              <a:rPr lang="zh-CN" altLang="en-US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系统中：</a:t>
            </a:r>
            <a:endParaRPr lang="zh-CN" altLang="en-US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字符类型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占一个字节（－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128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127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），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整型</a:t>
            </a:r>
            <a:r>
              <a:rPr lang="en-US" altLang="zh-CN" dirty="0" err="1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占两个字节（－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32768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32767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），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长整型</a:t>
            </a:r>
            <a:r>
              <a:rPr lang="en-US" altLang="zh-CN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long</a:t>
            </a:r>
            <a:r>
              <a:rPr lang="zh-CN" altLang="en-US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占四个字节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17"/>
          <p:cNvSpPr>
            <a:spLocks noChangeArrowheads="1"/>
          </p:cNvSpPr>
          <p:nvPr/>
        </p:nvSpPr>
        <p:spPr bwMode="auto">
          <a:xfrm>
            <a:off x="1143000" y="5715000"/>
            <a:ext cx="6781800" cy="6858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Text Box 21"/>
          <p:cNvSpPr txBox="1">
            <a:spLocks noChangeArrowheads="1"/>
          </p:cNvSpPr>
          <p:nvPr/>
        </p:nvSpPr>
        <p:spPr bwMode="auto">
          <a:xfrm>
            <a:off x="685800" y="205740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八进制整数</a:t>
            </a:r>
          </a:p>
        </p:txBody>
      </p:sp>
      <p:sp>
        <p:nvSpPr>
          <p:cNvPr id="29700" name="Text Box 22"/>
          <p:cNvSpPr txBox="1">
            <a:spLocks noChangeArrowheads="1"/>
          </p:cNvSpPr>
          <p:nvPr/>
        </p:nvSpPr>
        <p:spPr bwMode="auto">
          <a:xfrm>
            <a:off x="2057400" y="609600"/>
            <a:ext cx="6096000" cy="1004888"/>
          </a:xfrm>
          <a:prstGeom prst="rect">
            <a:avLst/>
          </a:prstGeom>
          <a:solidFill>
            <a:srgbClr val="33CCCC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当一个数是长整型时，应在其后面加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上字母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或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. 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最好用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L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</a:t>
            </a:r>
            <a:endParaRPr lang="en-US" altLang="zh-CN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701" name="Text Box 23"/>
          <p:cNvSpPr txBox="1">
            <a:spLocks noChangeArrowheads="1"/>
          </p:cNvSpPr>
          <p:nvPr/>
        </p:nvSpPr>
        <p:spPr bwMode="auto">
          <a:xfrm>
            <a:off x="1752600" y="3581400"/>
            <a:ext cx="620395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－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为十进制，而－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则为八进制数，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显然有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 != 0123</a:t>
            </a:r>
          </a:p>
        </p:txBody>
      </p:sp>
      <p:sp>
        <p:nvSpPr>
          <p:cNvPr id="29702" name="AutoShape 46"/>
          <p:cNvSpPr>
            <a:spLocks noChangeArrowheads="1"/>
          </p:cNvSpPr>
          <p:nvPr/>
        </p:nvSpPr>
        <p:spPr bwMode="auto">
          <a:xfrm>
            <a:off x="395288" y="333375"/>
            <a:ext cx="1800225" cy="1366838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2207" name="Text Box 47"/>
          <p:cNvSpPr txBox="1">
            <a:spLocks noChangeArrowheads="1"/>
          </p:cNvSpPr>
          <p:nvPr/>
        </p:nvSpPr>
        <p:spPr bwMode="auto">
          <a:xfrm>
            <a:off x="755650" y="2708275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第一位数字一定是</a:t>
            </a:r>
            <a:r>
              <a:rPr lang="en-US" altLang="zh-CN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9704" name="AutoShape 48"/>
          <p:cNvSpPr>
            <a:spLocks noChangeArrowheads="1"/>
          </p:cNvSpPr>
          <p:nvPr/>
        </p:nvSpPr>
        <p:spPr bwMode="auto">
          <a:xfrm>
            <a:off x="685800" y="3429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hlink"/>
              </a:gs>
              <a:gs pos="100000">
                <a:srgbClr val="FF99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29705" name="Text Box 49"/>
          <p:cNvSpPr txBox="1">
            <a:spLocks noChangeArrowheads="1"/>
          </p:cNvSpPr>
          <p:nvPr/>
        </p:nvSpPr>
        <p:spPr bwMode="auto">
          <a:xfrm>
            <a:off x="685800" y="4572000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十六进制整数</a:t>
            </a:r>
          </a:p>
        </p:txBody>
      </p:sp>
      <p:sp>
        <p:nvSpPr>
          <p:cNvPr id="92210" name="Text Box 50"/>
          <p:cNvSpPr txBox="1">
            <a:spLocks noChangeArrowheads="1"/>
          </p:cNvSpPr>
          <p:nvPr/>
        </p:nvSpPr>
        <p:spPr bwMode="auto">
          <a:xfrm>
            <a:off x="762000" y="51816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前两位为</a:t>
            </a:r>
            <a:r>
              <a:rPr lang="en-US" altLang="zh-CN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0x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，后跟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和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a~f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29707" name="Text Box 51"/>
          <p:cNvSpPr txBox="1">
            <a:spLocks noChangeArrowheads="1"/>
          </p:cNvSpPr>
          <p:nvPr/>
        </p:nvSpPr>
        <p:spPr bwMode="auto">
          <a:xfrm>
            <a:off x="1524000" y="5853113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显然有 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123 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0x123</a:t>
            </a:r>
            <a:r>
              <a:rPr lang="zh-CN" altLang="en-US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是三个不同的数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4000" smtClean="0">
                <a:latin typeface="Times New Roman" pitchFamily="18" charset="0"/>
              </a:rPr>
              <a:t>第2章 </a:t>
            </a:r>
            <a:r>
              <a:rPr lang="en-US" altLang="zh-CN" sz="4000" smtClean="0">
                <a:latin typeface="Times New Roman" pitchFamily="18" charset="0"/>
              </a:rPr>
              <a:t>C</a:t>
            </a:r>
            <a:r>
              <a:rPr lang="zh-CN" altLang="en-US" sz="4000" smtClean="0">
                <a:latin typeface="Times New Roman" pitchFamily="18" charset="0"/>
              </a:rPr>
              <a:t>语言的基本数据类型及运算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marL="98425" indent="0" algn="just" eaLnBrk="1" fontAlgn="auto" hangingPunct="1">
              <a:spcAft>
                <a:spcPct val="20000"/>
              </a:spcAft>
              <a:buFont typeface="Arial" charset="0"/>
              <a:buNone/>
              <a:defRPr/>
            </a:pPr>
            <a:r>
              <a:rPr lang="zh-CN" altLang="en-US" sz="36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隶书" pitchFamily="49" charset="-122"/>
              </a:rPr>
              <a:t>内容提要：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标识符与关键字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数据类型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常量与变量</a:t>
            </a:r>
          </a:p>
          <a:p>
            <a:pPr marL="1235075" lvl="1" indent="-382588" algn="just" eaLnBrk="1" fontAlgn="auto" hangingPunct="1">
              <a:spcAft>
                <a:spcPct val="10000"/>
              </a:spcAft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★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运算符和表达式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2"/>
          <p:cNvSpPr txBox="1">
            <a:spLocks noChangeArrowheads="1"/>
          </p:cNvSpPr>
          <p:nvPr/>
        </p:nvSpPr>
        <p:spPr bwMode="auto">
          <a:xfrm>
            <a:off x="838200" y="3427413"/>
            <a:ext cx="24384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小数形式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755650" y="4025900"/>
            <a:ext cx="8153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以正负号开头，若干位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～</a:t>
            </a:r>
            <a:r>
              <a:rPr lang="en-US" altLang="zh-CN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</a:t>
            </a:r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的数字，</a:t>
            </a: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后跟一个小数点（必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须）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再跟若干位小数部分</a:t>
            </a:r>
            <a:r>
              <a:rPr lang="zh-CN" altLang="en-US" u="sng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1748" name="Text Box 2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836613"/>
            <a:ext cx="27432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单精度实型常量</a:t>
            </a:r>
          </a:p>
        </p:txBody>
      </p:sp>
      <p:sp>
        <p:nvSpPr>
          <p:cNvPr id="31749" name="AutoShape 27"/>
          <p:cNvSpPr>
            <a:spLocks noChangeArrowheads="1"/>
          </p:cNvSpPr>
          <p:nvPr/>
        </p:nvSpPr>
        <p:spPr bwMode="auto">
          <a:xfrm>
            <a:off x="4038600" y="1141413"/>
            <a:ext cx="2189163" cy="2379662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小数形式</a:t>
            </a:r>
          </a:p>
          <a:p>
            <a:endParaRPr lang="zh-CN" altLang="en-US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  <a:p>
            <a:endParaRPr lang="zh-CN" altLang="en-US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  <a:p>
            <a:r>
              <a:rPr lang="zh-CN" altLang="en-US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指数形式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6"/>
          <p:cNvSpPr txBox="1">
            <a:spLocks noChangeArrowheads="1"/>
          </p:cNvSpPr>
          <p:nvPr/>
        </p:nvSpPr>
        <p:spPr bwMode="auto">
          <a:xfrm>
            <a:off x="762000" y="609600"/>
            <a:ext cx="198120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ahoma" pitchFamily="34" charset="0"/>
              </a:rPr>
              <a:t>指数形式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762000" y="1524000"/>
            <a:ext cx="8153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分为尾数部分和指数部分，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尾数部分可是整数或小数形式</a:t>
            </a:r>
            <a:r>
              <a:rPr lang="zh-CN" altLang="en-US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指数部分是一个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或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后跟一个整数</a:t>
            </a:r>
          </a:p>
        </p:txBody>
      </p:sp>
      <p:sp>
        <p:nvSpPr>
          <p:cNvPr id="32772" name="AutoShape 21"/>
          <p:cNvSpPr>
            <a:spLocks noChangeArrowheads="1"/>
          </p:cNvSpPr>
          <p:nvPr/>
        </p:nvSpPr>
        <p:spPr bwMode="auto">
          <a:xfrm>
            <a:off x="457200" y="2743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32773" name="Text Box 22"/>
          <p:cNvSpPr txBox="1">
            <a:spLocks noChangeArrowheads="1"/>
          </p:cNvSpPr>
          <p:nvPr/>
        </p:nvSpPr>
        <p:spPr bwMode="auto">
          <a:xfrm>
            <a:off x="1143000" y="31242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123</a:t>
            </a:r>
            <a:r>
              <a:rPr lang="en-GB" altLang="zh-CN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-456e-02 ， 0e0 ，  9.23e2</a:t>
            </a:r>
            <a:endParaRPr lang="en-US" altLang="zh-CN" sz="28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255" name="AutoShape 23"/>
          <p:cNvSpPr>
            <a:spLocks noChangeArrowheads="1"/>
          </p:cNvSpPr>
          <p:nvPr/>
        </p:nvSpPr>
        <p:spPr bwMode="auto">
          <a:xfrm>
            <a:off x="395288" y="3860800"/>
            <a:ext cx="1527175" cy="1274763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5256" name="AutoShape 24"/>
          <p:cNvSpPr>
            <a:spLocks noChangeArrowheads="1"/>
          </p:cNvSpPr>
          <p:nvPr/>
        </p:nvSpPr>
        <p:spPr bwMode="auto">
          <a:xfrm>
            <a:off x="2286000" y="4114800"/>
            <a:ext cx="5105400" cy="9144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前必须有数字，</a:t>
            </a:r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后必须是整数</a:t>
            </a:r>
          </a:p>
        </p:txBody>
      </p:sp>
      <p:sp>
        <p:nvSpPr>
          <p:cNvPr id="95257" name="AutoShape 25"/>
          <p:cNvSpPr>
            <a:spLocks noChangeArrowheads="1"/>
          </p:cNvSpPr>
          <p:nvPr/>
        </p:nvSpPr>
        <p:spPr bwMode="auto">
          <a:xfrm>
            <a:off x="533400" y="5257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1619250" y="5430838"/>
            <a:ext cx="6705600" cy="5191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zh-CN" sz="28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e+03 ， -e-.2</a:t>
            </a:r>
            <a:r>
              <a:rPr lang="zh-CN" altLang="en-GB" sz="28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均为不合法的指数形式</a:t>
            </a:r>
            <a:endParaRPr lang="zh-CN" altLang="en-US" sz="28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3200" y="176375"/>
            <a:ext cx="617739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dirty="0" err="1"/>
              <a:t>d.ddddE+n</a:t>
            </a:r>
            <a:r>
              <a:rPr lang="en-US" altLang="zh-CN" dirty="0"/>
              <a:t>  </a:t>
            </a:r>
            <a:r>
              <a:rPr lang="zh-CN" altLang="en-US" dirty="0"/>
              <a:t>小数点向右移动</a:t>
            </a:r>
            <a:r>
              <a:rPr lang="en-US" altLang="zh-CN" dirty="0"/>
              <a:t>n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d.dddd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n</a:t>
            </a:r>
            <a:endParaRPr lang="en-US" altLang="zh-CN" baseline="30000" dirty="0"/>
          </a:p>
          <a:p>
            <a:pPr algn="l"/>
            <a:r>
              <a:rPr lang="en-US" altLang="zh-CN" dirty="0" err="1"/>
              <a:t>d.ddddE</a:t>
            </a:r>
            <a:r>
              <a:rPr lang="en-US" altLang="zh-CN" dirty="0"/>
              <a:t>-n  </a:t>
            </a:r>
            <a:r>
              <a:rPr lang="zh-CN" altLang="en-US" dirty="0"/>
              <a:t>小数点向左移动</a:t>
            </a:r>
            <a:r>
              <a:rPr lang="en-US" altLang="zh-CN" dirty="0"/>
              <a:t>n</a:t>
            </a:r>
            <a:r>
              <a:rPr lang="zh-CN" altLang="en-US" dirty="0" smtClean="0"/>
              <a:t>位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d.dddd</a:t>
            </a:r>
            <a:r>
              <a:rPr lang="zh-CN" altLang="en-US" dirty="0"/>
              <a:t>*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-n</a:t>
            </a:r>
            <a:endParaRPr lang="en-US" altLang="zh-CN" dirty="0"/>
          </a:p>
          <a:p>
            <a:pPr algn="l"/>
            <a:r>
              <a:rPr lang="zh-CN" altLang="en-US" dirty="0"/>
              <a:t>小数点可以移动，</a:t>
            </a:r>
            <a:r>
              <a:rPr lang="zh-CN" altLang="en-US" dirty="0" smtClean="0"/>
              <a:t>因此</a:t>
            </a:r>
            <a:r>
              <a:rPr lang="zh-CN" altLang="en-US" dirty="0"/>
              <a:t>实</a:t>
            </a:r>
            <a:r>
              <a:rPr lang="zh-CN" altLang="en-US" dirty="0" smtClean="0"/>
              <a:t>型又称为</a:t>
            </a:r>
            <a:r>
              <a:rPr lang="zh-CN" altLang="en-US" dirty="0"/>
              <a:t>浮点数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nimBg="1"/>
      <p:bldP spid="95256" grpId="0" animBg="1"/>
      <p:bldP spid="95257" grpId="0" animBg="1"/>
      <p:bldP spid="952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51738" y="6524625"/>
            <a:ext cx="1557337" cy="301625"/>
          </a:xfrm>
        </p:spPr>
        <p:txBody>
          <a:bodyPr/>
          <a:lstStyle/>
          <a:p>
            <a:pPr>
              <a:defRPr/>
            </a:pPr>
            <a:fld id="{DB2D5EFD-9680-4E6B-9FDE-5C688CE5CDB8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08050"/>
            <a:ext cx="8712200" cy="1657350"/>
          </a:xfrm>
        </p:spPr>
        <p:txBody>
          <a:bodyPr/>
          <a:lstStyle/>
          <a:p>
            <a:pPr marL="0" indent="0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虽然实型常量的表示形式有两种，但在内存中均是以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指数形式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存放。尾数部分所占位数（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）决定了它的有效位数，指数部分所占位数（</a:t>
            </a:r>
            <a:r>
              <a:rPr lang="en-US" altLang="zh-CN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个字节</a:t>
            </a:r>
            <a:r>
              <a:rPr lang="zh-CN" altLang="en-US" sz="2400" b="1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）决定了它的数值范围。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532813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单精度实型，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7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双精度实型，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15~16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位有效数字，在内存中占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</a:rPr>
              <a:t>8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个字节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超过有效位的数据是不精确的，故可能产生误差。</a:t>
            </a:r>
            <a:endParaRPr lang="en-US" altLang="zh-CN" b="1" dirty="0">
              <a:solidFill>
                <a:srgbClr val="0000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"/>
              </a:spcBef>
              <a:buClr>
                <a:srgbClr val="FF0000"/>
              </a:buClr>
              <a:buSzPct val="75000"/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</a:rPr>
              <a:t>实型数表示的数值范围是很大的，而它的有效位数是有限的。</a:t>
            </a:r>
          </a:p>
        </p:txBody>
      </p:sp>
      <p:sp>
        <p:nvSpPr>
          <p:cNvPr id="14346" name="TextBox 1"/>
          <p:cNvSpPr txBox="1">
            <a:spLocks noChangeArrowheads="1"/>
          </p:cNvSpPr>
          <p:nvPr/>
        </p:nvSpPr>
        <p:spPr bwMode="auto">
          <a:xfrm>
            <a:off x="6443663" y="3429000"/>
            <a:ext cx="1368425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3.14159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87450" y="285273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数符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尾数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阶符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指数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187450" y="3417888"/>
          <a:ext cx="4824414" cy="371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68"/>
                <a:gridCol w="1620139"/>
                <a:gridCol w="828071"/>
                <a:gridCol w="1584136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.314159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+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L="91438" marR="91438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6443663" y="2852738"/>
            <a:ext cx="1873250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楷体_GB2312" pitchFamily="49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tx2"/>
                </a:solidFill>
                <a:ea typeface="楷体_GB2312" pitchFamily="49" charset="-122"/>
              </a:rPr>
              <a:t>0.314159E+01</a:t>
            </a:r>
            <a:endParaRPr lang="zh-CN" altLang="en-US" sz="2000" dirty="0" smtClean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4" grpId="0" autoUpdateAnimBg="0"/>
      <p:bldP spid="14346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34063"/>
            <a:ext cx="2133600" cy="365125"/>
          </a:xfrm>
        </p:spPr>
        <p:txBody>
          <a:bodyPr/>
          <a:lstStyle/>
          <a:p>
            <a:pPr>
              <a:defRPr/>
            </a:pPr>
            <a:fld id="{FEE8370B-2AED-4B01-8A95-409E49096B2A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100013"/>
            <a:ext cx="8229600" cy="1143001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楷体" pitchFamily="49" charset="-122"/>
                <a:ea typeface="楷体" pitchFamily="49" charset="-122"/>
              </a:rPr>
              <a:t>实型常量的舍入误差</a:t>
            </a:r>
            <a:r>
              <a:rPr lang="zh-CN" altLang="en-US" sz="40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971550" y="3644900"/>
          <a:ext cx="6553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5" name="位图图像" r:id="rId4" imgW="4466667" imgH="323981" progId="Paint.Picture">
                  <p:embed/>
                </p:oleObj>
              </mc:Choice>
              <mc:Fallback>
                <p:oleObj name="位图图像" r:id="rId4" imgW="4466667" imgH="32398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53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30"/>
          <p:cNvGraphicFramePr>
            <a:graphicFrameLocks noChangeAspect="1"/>
          </p:cNvGraphicFramePr>
          <p:nvPr/>
        </p:nvGraphicFramePr>
        <p:xfrm>
          <a:off x="1277938" y="1196975"/>
          <a:ext cx="4157662" cy="214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6" name="位图图像" r:id="rId6" imgW="3533333" imgH="2085714" progId="Paint.Picture">
                  <p:embed/>
                </p:oleObj>
              </mc:Choice>
              <mc:Fallback>
                <p:oleObj name="位图图像" r:id="rId6" imgW="3533333" imgH="2085714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196975"/>
                        <a:ext cx="4157662" cy="214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1828800" y="4373563"/>
            <a:ext cx="7010400" cy="2133600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57200" y="4221163"/>
            <a:ext cx="1593850" cy="1363662"/>
          </a:xfrm>
          <a:prstGeom prst="irregularSeal2">
            <a:avLst/>
          </a:prstGeom>
          <a:gradFill rotWithShape="0">
            <a:gsLst>
              <a:gs pos="0">
                <a:schemeClr val="accent1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057400" y="4602163"/>
            <a:ext cx="6553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虽然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语言中，单精度实数的范围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绝对值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3.4e-38~3.4e+38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，但是计算中单精度实数的有效数字只有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位，超过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位的将不再精确，无实际参考</a:t>
            </a:r>
            <a:r>
              <a:rPr lang="zh-CN" altLang="en-US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价值。</a:t>
            </a:r>
            <a:r>
              <a:rPr lang="zh-CN" altLang="en-US" dirty="0"/>
              <a:t>有效位与小数点位置</a:t>
            </a:r>
            <a:r>
              <a:rPr lang="zh-CN" altLang="en-US" dirty="0" smtClean="0"/>
              <a:t>无关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457200" y="12954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单精度实数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位有效数字，长整型也只有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位有效数字，而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双精度常量有效位可达</a:t>
            </a:r>
            <a:r>
              <a:rPr lang="en-US" altLang="zh-CN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位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64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位），更有长双精度常量可有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位有效数字，在内存中占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个字节（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128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位），取值范围在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1e-4931~1e+4932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之间。</a:t>
            </a:r>
            <a:endParaRPr lang="zh-CN" altLang="en-US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3" name="Text Box 19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19812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双精度常量</a:t>
            </a:r>
          </a:p>
        </p:txBody>
      </p:sp>
      <p:sp>
        <p:nvSpPr>
          <p:cNvPr id="96276" name="AutoShape 20"/>
          <p:cNvSpPr>
            <a:spLocks noChangeArrowheads="1"/>
          </p:cNvSpPr>
          <p:nvPr/>
        </p:nvSpPr>
        <p:spPr bwMode="auto">
          <a:xfrm>
            <a:off x="457200" y="3663280"/>
            <a:ext cx="4267200" cy="22860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1.234567891234567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90345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a==b</a:t>
            </a:r>
          </a:p>
        </p:txBody>
      </p:sp>
      <p:sp>
        <p:nvSpPr>
          <p:cNvPr id="96277" name="AutoShape 21"/>
          <p:cNvSpPr>
            <a:spLocks noChangeArrowheads="1"/>
          </p:cNvSpPr>
          <p:nvPr/>
        </p:nvSpPr>
        <p:spPr bwMode="auto">
          <a:xfrm>
            <a:off x="457200" y="312988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96278" name="AutoShape 22"/>
          <p:cNvSpPr>
            <a:spLocks noChangeArrowheads="1"/>
          </p:cNvSpPr>
          <p:nvPr/>
        </p:nvSpPr>
        <p:spPr bwMode="auto">
          <a:xfrm>
            <a:off x="4648200" y="3663280"/>
            <a:ext cx="4267200" cy="2209800"/>
          </a:xfrm>
          <a:prstGeom prst="vertic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double a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，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789454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b=</a:t>
            </a:r>
            <a:r>
              <a:rPr lang="en-US" altLang="zh-CN" sz="1800" b="1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1.23456789123456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820345</a:t>
            </a:r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；</a:t>
            </a:r>
          </a:p>
          <a:p>
            <a:pPr algn="l"/>
            <a:r>
              <a:rPr lang="zh-CN" altLang="en-US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则系统会认为</a:t>
            </a:r>
            <a:r>
              <a:rPr lang="en-US" altLang="zh-CN" sz="1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 !=b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9768" y="6033398"/>
            <a:ext cx="73768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第一组，前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位相同，第二组，前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位相</a:t>
            </a:r>
            <a:r>
              <a:rPr lang="zh-CN" altLang="en-US" dirty="0" smtClean="0">
                <a:solidFill>
                  <a:schemeClr val="tx1"/>
                </a:solidFill>
              </a:rPr>
              <a:t>同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6" grpId="0" animBg="1" autoUpdateAnimBg="0"/>
      <p:bldP spid="96277" grpId="0" animBg="1" autoUpdateAnimBg="0"/>
      <p:bldP spid="96278" grpId="0" animBg="1" autoUpdateAnimBg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95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25908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868" name="Group 16"/>
          <p:cNvGrpSpPr>
            <a:grpSpLocks/>
          </p:cNvGrpSpPr>
          <p:nvPr/>
        </p:nvGrpSpPr>
        <p:grpSpPr bwMode="auto">
          <a:xfrm>
            <a:off x="7267575" y="5638800"/>
            <a:ext cx="1801813" cy="720725"/>
            <a:chOff x="4578" y="3552"/>
            <a:chExt cx="1135" cy="454"/>
          </a:xfrm>
        </p:grpSpPr>
        <p:grpSp>
          <p:nvGrpSpPr>
            <p:cNvPr id="36876" name="Group 17"/>
            <p:cNvGrpSpPr>
              <a:grpSpLocks/>
            </p:cNvGrpSpPr>
            <p:nvPr/>
          </p:nvGrpSpPr>
          <p:grpSpPr bwMode="auto">
            <a:xfrm>
              <a:off x="4896" y="3552"/>
              <a:ext cx="635" cy="318"/>
              <a:chOff x="3606" y="3475"/>
              <a:chExt cx="635" cy="318"/>
            </a:xfrm>
          </p:grpSpPr>
          <p:sp>
            <p:nvSpPr>
              <p:cNvPr id="36880" name="AutoShape 18"/>
              <p:cNvSpPr>
                <a:spLocks noChangeArrowheads="1"/>
              </p:cNvSpPr>
              <p:nvPr/>
            </p:nvSpPr>
            <p:spPr bwMode="auto">
              <a:xfrm>
                <a:off x="3606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1" name="AutoShape 19"/>
              <p:cNvSpPr>
                <a:spLocks noChangeArrowheads="1"/>
              </p:cNvSpPr>
              <p:nvPr/>
            </p:nvSpPr>
            <p:spPr bwMode="auto">
              <a:xfrm>
                <a:off x="3787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2" name="AutoShape 20"/>
              <p:cNvSpPr>
                <a:spLocks noChangeArrowheads="1"/>
              </p:cNvSpPr>
              <p:nvPr/>
            </p:nvSpPr>
            <p:spPr bwMode="auto">
              <a:xfrm>
                <a:off x="3969" y="3475"/>
                <a:ext cx="272" cy="318"/>
              </a:xfrm>
              <a:prstGeom prst="moon">
                <a:avLst>
                  <a:gd name="adj" fmla="val 38602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2700000" scaled="1"/>
              </a:gradFill>
              <a:ln w="3175" algn="ctr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877" name="Line 21"/>
            <p:cNvSpPr>
              <a:spLocks noChangeShapeType="1"/>
            </p:cNvSpPr>
            <p:nvPr/>
          </p:nvSpPr>
          <p:spPr bwMode="auto">
            <a:xfrm>
              <a:off x="4578" y="3915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8" name="Line 22"/>
            <p:cNvSpPr>
              <a:spLocks noChangeShapeType="1"/>
            </p:cNvSpPr>
            <p:nvPr/>
          </p:nvSpPr>
          <p:spPr bwMode="auto">
            <a:xfrm>
              <a:off x="4669" y="3960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9" name="Line 23"/>
            <p:cNvSpPr>
              <a:spLocks noChangeShapeType="1"/>
            </p:cNvSpPr>
            <p:nvPr/>
          </p:nvSpPr>
          <p:spPr bwMode="auto">
            <a:xfrm>
              <a:off x="4760" y="4006"/>
              <a:ext cx="953" cy="0"/>
            </a:xfrm>
            <a:prstGeom prst="line">
              <a:avLst/>
            </a:prstGeom>
            <a:noFill/>
            <a:ln w="31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990599" y="1600200"/>
            <a:ext cx="7789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即：单引号括起来的</a:t>
            </a:r>
            <a:r>
              <a:rPr lang="zh-CN" altLang="en-US" sz="28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一个</a:t>
            </a:r>
            <a:r>
              <a:rPr lang="zh-CN" altLang="en-US" sz="28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字符，如 </a:t>
            </a:r>
            <a:r>
              <a:rPr lang="en-US" altLang="zh-CN" sz="28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char a=‘a’;</a:t>
            </a:r>
            <a:endParaRPr lang="zh-CN" altLang="en-US" sz="2800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307" name="Text Box 2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2514600"/>
            <a:ext cx="69342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每个字符常量在内存中占一个字节空间</a:t>
            </a:r>
          </a:p>
        </p:txBody>
      </p:sp>
      <p:sp>
        <p:nvSpPr>
          <p:cNvPr id="97309" name="AutoShape 29"/>
          <p:cNvSpPr>
            <a:spLocks noChangeArrowheads="1"/>
          </p:cNvSpPr>
          <p:nvPr/>
        </p:nvSpPr>
        <p:spPr bwMode="auto">
          <a:xfrm>
            <a:off x="457200" y="2438400"/>
            <a:ext cx="1377950" cy="1277938"/>
          </a:xfrm>
          <a:prstGeom prst="irregularSeal2">
            <a:avLst/>
          </a:prstGeom>
          <a:gradFill rotWithShape="0">
            <a:gsLst>
              <a:gs pos="0">
                <a:schemeClr val="folHlink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7310" name="Text Box 3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3276600"/>
            <a:ext cx="69342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字符常量在单引号内只有一个字符</a:t>
            </a:r>
          </a:p>
        </p:txBody>
      </p:sp>
      <p:sp>
        <p:nvSpPr>
          <p:cNvPr id="97311" name="Text Box 31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6934200" cy="116046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字符常量取值范围是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～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255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，对应其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ASCII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码，故共有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256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个字符常量</a:t>
            </a:r>
          </a:p>
        </p:txBody>
      </p:sp>
      <p:sp>
        <p:nvSpPr>
          <p:cNvPr id="97313" name="AutoShape 33"/>
          <p:cNvSpPr>
            <a:spLocks noChangeArrowheads="1"/>
          </p:cNvSpPr>
          <p:nvPr/>
        </p:nvSpPr>
        <p:spPr bwMode="auto">
          <a:xfrm>
            <a:off x="457200" y="5373960"/>
            <a:ext cx="3124200" cy="1295400"/>
          </a:xfrm>
          <a:prstGeom prst="cloudCallout">
            <a:avLst>
              <a:gd name="adj1" fmla="val 20375"/>
              <a:gd name="adj2" fmla="val -127940"/>
            </a:avLst>
          </a:prstGeom>
          <a:gradFill rotWithShape="0">
            <a:gsLst>
              <a:gs pos="0">
                <a:srgbClr val="6699FF"/>
              </a:gs>
              <a:gs pos="100000">
                <a:srgbClr val="FFCC00"/>
              </a:gs>
            </a:gsLst>
            <a:path path="rect">
              <a:fillToRect r="100000" b="10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如：</a:t>
            </a:r>
            <a:r>
              <a:rPr lang="zh-CN" altLang="en-US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abc</a:t>
            </a:r>
            <a:r>
              <a:rPr lang="en-US" altLang="zh-CN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为非法字符常量</a:t>
            </a:r>
          </a:p>
        </p:txBody>
      </p:sp>
      <p:sp>
        <p:nvSpPr>
          <p:cNvPr id="97314" name="AutoShape 34"/>
          <p:cNvSpPr>
            <a:spLocks noChangeArrowheads="1"/>
          </p:cNvSpPr>
          <p:nvPr/>
        </p:nvSpPr>
        <p:spPr bwMode="auto">
          <a:xfrm>
            <a:off x="3849960" y="5534744"/>
            <a:ext cx="3962400" cy="990600"/>
          </a:xfrm>
          <a:prstGeom prst="cloudCallout">
            <a:avLst>
              <a:gd name="adj1" fmla="val 440"/>
              <a:gd name="adj2" fmla="val -130130"/>
            </a:avLst>
          </a:prstGeom>
          <a:gradFill rotWithShape="0">
            <a:gsLst>
              <a:gs pos="0">
                <a:srgbClr val="6699FF"/>
              </a:gs>
              <a:gs pos="100000">
                <a:srgbClr val="FFCC00"/>
              </a:gs>
            </a:gsLst>
            <a:path path="rect">
              <a:fillToRect r="100000" b="100000"/>
            </a:path>
          </a:gradFill>
          <a:ln w="9525">
            <a:solidFill>
              <a:schemeClr val="accent1"/>
            </a:solidFill>
            <a:round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如：</a:t>
            </a:r>
            <a:r>
              <a:rPr lang="zh-CN" altLang="en-US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</a:t>
            </a:r>
            <a:r>
              <a:rPr lang="en-US" altLang="zh-CN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与</a:t>
            </a:r>
            <a:r>
              <a:rPr lang="zh-CN" altLang="en-US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‘</a:t>
            </a:r>
            <a:r>
              <a:rPr lang="en-US" altLang="zh-CN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A</a:t>
            </a:r>
            <a:r>
              <a:rPr lang="en-US" altLang="zh-CN" sz="2000" b="1">
                <a:solidFill>
                  <a:srgbClr val="333300"/>
                </a:solidFill>
                <a:latin typeface="Times New Roman"/>
                <a:sym typeface="Monotype Sorts" pitchFamily="2" charset="2"/>
              </a:rPr>
              <a:t>’</a:t>
            </a:r>
            <a:r>
              <a:rPr lang="zh-CN" altLang="en-US" sz="2000" b="1">
                <a:solidFill>
                  <a:srgbClr val="333300"/>
                </a:solidFill>
                <a:latin typeface="楷体_GB2312" pitchFamily="49" charset="-122"/>
                <a:sym typeface="Monotype Sorts" pitchFamily="2" charset="2"/>
              </a:rPr>
              <a:t>为不同的字符常量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3" grpId="0" animBg="1"/>
      <p:bldP spid="973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5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905000" y="762000"/>
            <a:ext cx="6934200" cy="244316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字符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常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量中的数据是一整型数据。输出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时既可输出字符,亦可输出整数,且字符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常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量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可作整数运算</a:t>
            </a:r>
            <a:r>
              <a:rPr lang="zh-CN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zh-CN" sz="2800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891" name="AutoShape 26"/>
          <p:cNvSpPr>
            <a:spLocks noChangeArrowheads="1"/>
          </p:cNvSpPr>
          <p:nvPr/>
        </p:nvSpPr>
        <p:spPr bwMode="auto">
          <a:xfrm>
            <a:off x="457200" y="0"/>
            <a:ext cx="1450975" cy="1268413"/>
          </a:xfrm>
          <a:prstGeom prst="irregularSeal2">
            <a:avLst/>
          </a:prstGeom>
          <a:gradFill rotWithShape="0">
            <a:gsLst>
              <a:gs pos="0">
                <a:schemeClr val="folHlink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楷体_GB2312" pitchFamily="49" charset="-122"/>
              </a:rPr>
              <a:t>注意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457200" y="3048000"/>
            <a:ext cx="8686800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{  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(”c1=%c ,c2= %c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c3=%c", 37, 38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38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37);</a:t>
            </a:r>
          </a:p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99360" name="Rectangle 32" descr="a051"/>
          <p:cNvSpPr>
            <a:spLocks noChangeArrowheads="1"/>
          </p:cNvSpPr>
          <p:nvPr/>
        </p:nvSpPr>
        <p:spPr bwMode="auto">
          <a:xfrm>
            <a:off x="1524000" y="5181600"/>
            <a:ext cx="4991100" cy="647700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>
            <a:outerShdw dist="107763" dir="2700000" algn="ctr" rotWithShape="0">
              <a:schemeClr val="folHlink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运行结果: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c1=% , c2=&amp;</a:t>
            </a:r>
            <a:r>
              <a:rPr lang="en-US" altLang="zh-CN"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,c3=K</a:t>
            </a:r>
          </a:p>
        </p:txBody>
      </p:sp>
      <p:sp>
        <p:nvSpPr>
          <p:cNvPr id="99361" name="AutoShape 33"/>
          <p:cNvSpPr>
            <a:spLocks noChangeArrowheads="1"/>
          </p:cNvSpPr>
          <p:nvPr/>
        </p:nvSpPr>
        <p:spPr bwMode="auto">
          <a:xfrm>
            <a:off x="609600" y="2590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9" grpId="0" autoUpdateAnimBg="0"/>
      <p:bldP spid="99360" grpId="0" animBg="1" autoUpdateAnimBg="0"/>
      <p:bldP spid="9936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5" name="Text Box 15">
            <a:hlinkClick r:id="rId3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09575" y="665163"/>
            <a:ext cx="8353425" cy="868362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转义字符(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P36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</a:t>
            </a:r>
            <a:r>
              <a:rPr lang="en-US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2.3)</a:t>
            </a:r>
            <a:r>
              <a:rPr lang="zh-CN" altLang="en-US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  <a:r>
              <a:rPr kumimoji="0"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楷体_GB2312" pitchFamily="49" charset="-122"/>
              </a:rPr>
              <a:t>反斜线后面跟特定的字符，可以表示某些不可打印的字符或代表某种功能</a:t>
            </a:r>
            <a:r>
              <a:rPr lang="zh-CN" altLang="zh-CN" sz="28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。</a:t>
            </a:r>
            <a:endParaRPr lang="zh-CN" altLang="en-US" sz="2800" b="1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8916" name="Group 93"/>
          <p:cNvGrpSpPr>
            <a:grpSpLocks/>
          </p:cNvGrpSpPr>
          <p:nvPr/>
        </p:nvGrpSpPr>
        <p:grpSpPr bwMode="auto">
          <a:xfrm>
            <a:off x="395288" y="1052513"/>
            <a:ext cx="8610600" cy="3805237"/>
            <a:chOff x="336" y="1734"/>
            <a:chExt cx="5424" cy="2397"/>
          </a:xfrm>
        </p:grpSpPr>
        <p:grpSp>
          <p:nvGrpSpPr>
            <p:cNvPr id="38918" name="Group 51"/>
            <p:cNvGrpSpPr>
              <a:grpSpLocks/>
            </p:cNvGrpSpPr>
            <p:nvPr/>
          </p:nvGrpSpPr>
          <p:grpSpPr bwMode="auto">
            <a:xfrm>
              <a:off x="336" y="1734"/>
              <a:ext cx="5424" cy="2394"/>
              <a:chOff x="166" y="977"/>
              <a:chExt cx="5414" cy="2394"/>
            </a:xfrm>
          </p:grpSpPr>
          <p:sp>
            <p:nvSpPr>
              <p:cNvPr id="38956" name="Rectangle 52"/>
              <p:cNvSpPr>
                <a:spLocks noChangeArrowheads="1"/>
              </p:cNvSpPr>
              <p:nvPr/>
            </p:nvSpPr>
            <p:spPr bwMode="auto">
              <a:xfrm>
                <a:off x="166" y="1296"/>
                <a:ext cx="5414" cy="207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kumimoji="0" lang="zh-CN" altLang="en-US" sz="4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57" name="Rectangle 53"/>
              <p:cNvSpPr>
                <a:spLocks noChangeArrowheads="1"/>
              </p:cNvSpPr>
              <p:nvPr/>
            </p:nvSpPr>
            <p:spPr bwMode="auto">
              <a:xfrm>
                <a:off x="433" y="977"/>
                <a:ext cx="4896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lvl="2" eaLnBrk="0" hangingPunct="0"/>
                <a:endParaRPr kumimoji="0" lang="zh-CN" altLang="en-US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38919" name="Text Box 55"/>
            <p:cNvSpPr txBox="1">
              <a:spLocks noChangeArrowheads="1"/>
            </p:cNvSpPr>
            <p:nvPr/>
          </p:nvSpPr>
          <p:spPr bwMode="auto">
            <a:xfrm>
              <a:off x="480" y="2112"/>
              <a:ext cx="7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0" name="Text Box 56"/>
            <p:cNvSpPr txBox="1">
              <a:spLocks noChangeArrowheads="1"/>
            </p:cNvSpPr>
            <p:nvPr/>
          </p:nvSpPr>
          <p:spPr bwMode="auto">
            <a:xfrm>
              <a:off x="1827" y="21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1" name="Text Box 57"/>
            <p:cNvSpPr txBox="1">
              <a:spLocks noChangeArrowheads="1"/>
            </p:cNvSpPr>
            <p:nvPr/>
          </p:nvSpPr>
          <p:spPr bwMode="auto">
            <a:xfrm>
              <a:off x="566" y="2411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endParaRPr kumimoji="0"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2" name="Text Box 58"/>
            <p:cNvSpPr txBox="1">
              <a:spLocks noChangeArrowheads="1"/>
            </p:cNvSpPr>
            <p:nvPr/>
          </p:nvSpPr>
          <p:spPr bwMode="auto">
            <a:xfrm>
              <a:off x="557" y="2705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3" name="Text Box 59"/>
            <p:cNvSpPr txBox="1">
              <a:spLocks noChangeArrowheads="1"/>
            </p:cNvSpPr>
            <p:nvPr/>
          </p:nvSpPr>
          <p:spPr bwMode="auto">
            <a:xfrm>
              <a:off x="593" y="2999"/>
              <a:ext cx="232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en-US" altLang="zh-CN" sz="4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4" name="Text Box 60"/>
            <p:cNvSpPr txBox="1">
              <a:spLocks noChangeArrowheads="1"/>
            </p:cNvSpPr>
            <p:nvPr/>
          </p:nvSpPr>
          <p:spPr bwMode="auto">
            <a:xfrm>
              <a:off x="574" y="3293"/>
              <a:ext cx="25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’’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5" name="Text Box 61"/>
            <p:cNvSpPr txBox="1">
              <a:spLocks noChangeArrowheads="1"/>
            </p:cNvSpPr>
            <p:nvPr/>
          </p:nvSpPr>
          <p:spPr bwMode="auto">
            <a:xfrm>
              <a:off x="592" y="3543"/>
              <a:ext cx="214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2000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\’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6" name="Text Box 62"/>
            <p:cNvSpPr txBox="1">
              <a:spLocks noChangeArrowheads="1"/>
            </p:cNvSpPr>
            <p:nvPr/>
          </p:nvSpPr>
          <p:spPr bwMode="auto">
            <a:xfrm>
              <a:off x="566" y="3881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ddd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7" name="Text Box 63"/>
            <p:cNvSpPr txBox="1">
              <a:spLocks noChangeArrowheads="1"/>
            </p:cNvSpPr>
            <p:nvPr/>
          </p:nvSpPr>
          <p:spPr bwMode="auto">
            <a:xfrm>
              <a:off x="3093" y="2368"/>
              <a:ext cx="203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8" name="Text Box 64"/>
            <p:cNvSpPr txBox="1">
              <a:spLocks noChangeArrowheads="1"/>
            </p:cNvSpPr>
            <p:nvPr/>
          </p:nvSpPr>
          <p:spPr bwMode="auto">
            <a:xfrm>
              <a:off x="3094" y="2684"/>
              <a:ext cx="239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29" name="Text Box 65"/>
            <p:cNvSpPr txBox="1">
              <a:spLocks noChangeArrowheads="1"/>
            </p:cNvSpPr>
            <p:nvPr/>
          </p:nvSpPr>
          <p:spPr bwMode="auto">
            <a:xfrm>
              <a:off x="3093" y="2999"/>
              <a:ext cx="212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  <a:endParaRPr kumimoji="0"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0" name="Text Box 66"/>
            <p:cNvSpPr txBox="1">
              <a:spLocks noChangeArrowheads="1"/>
            </p:cNvSpPr>
            <p:nvPr/>
          </p:nvSpPr>
          <p:spPr bwMode="auto">
            <a:xfrm>
              <a:off x="3129" y="3293"/>
              <a:ext cx="24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\0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1" name="Text Box 67"/>
            <p:cNvSpPr txBox="1">
              <a:spLocks noChangeArrowheads="1"/>
            </p:cNvSpPr>
            <p:nvPr/>
          </p:nvSpPr>
          <p:spPr bwMode="auto">
            <a:xfrm>
              <a:off x="3129" y="3543"/>
              <a:ext cx="20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\\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2" name="Text Box 68"/>
            <p:cNvSpPr txBox="1">
              <a:spLocks noChangeArrowheads="1"/>
            </p:cNvSpPr>
            <p:nvPr/>
          </p:nvSpPr>
          <p:spPr bwMode="auto">
            <a:xfrm>
              <a:off x="3093" y="3866"/>
              <a:ext cx="40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\</a:t>
              </a:r>
              <a:r>
                <a:rPr kumimoji="0" lang="en-US" altLang="zh-CN" sz="2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xhh</a:t>
              </a:r>
              <a:endParaRPr kumimoji="0"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3" name="Text Box 69"/>
            <p:cNvSpPr txBox="1">
              <a:spLocks noChangeArrowheads="1"/>
            </p:cNvSpPr>
            <p:nvPr/>
          </p:nvSpPr>
          <p:spPr bwMode="auto">
            <a:xfrm>
              <a:off x="2909" y="2112"/>
              <a:ext cx="7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转义字符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4" name="Text Box 70"/>
            <p:cNvSpPr txBox="1">
              <a:spLocks noChangeArrowheads="1"/>
            </p:cNvSpPr>
            <p:nvPr/>
          </p:nvSpPr>
          <p:spPr bwMode="auto">
            <a:xfrm>
              <a:off x="4294" y="2112"/>
              <a:ext cx="43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含义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5" name="Text Box 71"/>
            <p:cNvSpPr txBox="1">
              <a:spLocks noChangeArrowheads="1"/>
            </p:cNvSpPr>
            <p:nvPr/>
          </p:nvSpPr>
          <p:spPr bwMode="auto">
            <a:xfrm>
              <a:off x="1607" y="2411"/>
              <a:ext cx="763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回车换行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6" name="Text Box 72"/>
            <p:cNvSpPr txBox="1">
              <a:spLocks noChangeArrowheads="1"/>
            </p:cNvSpPr>
            <p:nvPr/>
          </p:nvSpPr>
          <p:spPr bwMode="auto">
            <a:xfrm>
              <a:off x="1761" y="2684"/>
              <a:ext cx="43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回车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7" name="Text Box 73"/>
            <p:cNvSpPr txBox="1">
              <a:spLocks noChangeArrowheads="1"/>
            </p:cNvSpPr>
            <p:nvPr/>
          </p:nvSpPr>
          <p:spPr bwMode="auto">
            <a:xfrm>
              <a:off x="1770" y="2999"/>
              <a:ext cx="115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报警（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BEEP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）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8" name="Text Box 74"/>
            <p:cNvSpPr txBox="1">
              <a:spLocks noChangeArrowheads="1"/>
            </p:cNvSpPr>
            <p:nvPr/>
          </p:nvSpPr>
          <p:spPr bwMode="auto">
            <a:xfrm>
              <a:off x="1770" y="3293"/>
              <a:ext cx="60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双引号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39" name="Text Box 75"/>
            <p:cNvSpPr txBox="1">
              <a:spLocks noChangeArrowheads="1"/>
            </p:cNvSpPr>
            <p:nvPr/>
          </p:nvSpPr>
          <p:spPr bwMode="auto">
            <a:xfrm>
              <a:off x="1667" y="3543"/>
              <a:ext cx="59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单引号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0" name="Text Box 76"/>
            <p:cNvSpPr txBox="1">
              <a:spLocks noChangeArrowheads="1"/>
            </p:cNvSpPr>
            <p:nvPr/>
          </p:nvSpPr>
          <p:spPr bwMode="auto">
            <a:xfrm>
              <a:off x="1152" y="3919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位8进制数代表的字符(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码）</a:t>
              </a:r>
            </a:p>
          </p:txBody>
        </p:sp>
        <p:sp>
          <p:nvSpPr>
            <p:cNvPr id="38941" name="Text Box 77"/>
            <p:cNvSpPr txBox="1">
              <a:spLocks noChangeArrowheads="1"/>
            </p:cNvSpPr>
            <p:nvPr/>
          </p:nvSpPr>
          <p:spPr bwMode="auto">
            <a:xfrm>
              <a:off x="3829" y="2411"/>
              <a:ext cx="192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横向跳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格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(8</a:t>
              </a:r>
              <a:r>
                <a:rPr kumimoji="0"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个字符位置</a:t>
              </a:r>
              <a:r>
                <a:rPr kumimoji="0"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kumimoji="0" lang="zh-CN" altLang="en-US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2" name="Text Box 78"/>
            <p:cNvSpPr txBox="1">
              <a:spLocks noChangeArrowheads="1"/>
            </p:cNvSpPr>
            <p:nvPr/>
          </p:nvSpPr>
          <p:spPr bwMode="auto">
            <a:xfrm>
              <a:off x="4470" y="2684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退格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3" name="Text Box 79"/>
            <p:cNvSpPr txBox="1">
              <a:spLocks noChangeArrowheads="1"/>
            </p:cNvSpPr>
            <p:nvPr/>
          </p:nvSpPr>
          <p:spPr bwMode="auto">
            <a:xfrm>
              <a:off x="4470" y="299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换页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4" name="Text Box 80"/>
            <p:cNvSpPr txBox="1">
              <a:spLocks noChangeArrowheads="1"/>
            </p:cNvSpPr>
            <p:nvPr/>
          </p:nvSpPr>
          <p:spPr bwMode="auto">
            <a:xfrm>
              <a:off x="4422" y="3293"/>
              <a:ext cx="8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(NULL)</a:t>
              </a:r>
              <a:endParaRPr kumimoji="0" lang="zh-CN" altLang="en-US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5" name="Text Box 81"/>
            <p:cNvSpPr txBox="1">
              <a:spLocks noChangeArrowheads="1"/>
            </p:cNvSpPr>
            <p:nvPr/>
          </p:nvSpPr>
          <p:spPr bwMode="auto">
            <a:xfrm>
              <a:off x="4470" y="3587"/>
              <a:ext cx="5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反斜线</a:t>
              </a:r>
              <a:endParaRPr kumimoji="0" lang="zh-CN" altLang="en-US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946" name="Text Box 82"/>
            <p:cNvSpPr txBox="1">
              <a:spLocks noChangeArrowheads="1"/>
            </p:cNvSpPr>
            <p:nvPr/>
          </p:nvSpPr>
          <p:spPr bwMode="auto">
            <a:xfrm>
              <a:off x="3792" y="3888"/>
              <a:ext cx="196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到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位16进制数代表的字符(</a:t>
              </a:r>
              <a:r>
                <a:rPr kumimoji="0" lang="en-US" altLang="zh-CN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ASCII</a:t>
              </a:r>
              <a:r>
                <a:rPr kumimoji="0" lang="zh-CN" altLang="en-US" sz="1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码)</a:t>
              </a:r>
            </a:p>
          </p:txBody>
        </p:sp>
        <p:sp>
          <p:nvSpPr>
            <p:cNvPr id="38947" name="Line 83"/>
            <p:cNvSpPr>
              <a:spLocks noChangeShapeType="1"/>
            </p:cNvSpPr>
            <p:nvPr/>
          </p:nvSpPr>
          <p:spPr bwMode="auto">
            <a:xfrm>
              <a:off x="2920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84"/>
            <p:cNvSpPr>
              <a:spLocks noChangeShapeType="1"/>
            </p:cNvSpPr>
            <p:nvPr/>
          </p:nvSpPr>
          <p:spPr bwMode="auto">
            <a:xfrm>
              <a:off x="1218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Line 85"/>
            <p:cNvSpPr>
              <a:spLocks noChangeShapeType="1"/>
            </p:cNvSpPr>
            <p:nvPr/>
          </p:nvSpPr>
          <p:spPr bwMode="auto">
            <a:xfrm>
              <a:off x="3811" y="2053"/>
              <a:ext cx="0" cy="20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Line 86"/>
            <p:cNvSpPr>
              <a:spLocks noChangeShapeType="1"/>
            </p:cNvSpPr>
            <p:nvPr/>
          </p:nvSpPr>
          <p:spPr bwMode="auto">
            <a:xfrm>
              <a:off x="336" y="2365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Line 87"/>
            <p:cNvSpPr>
              <a:spLocks noChangeShapeType="1"/>
            </p:cNvSpPr>
            <p:nvPr/>
          </p:nvSpPr>
          <p:spPr bwMode="auto">
            <a:xfrm>
              <a:off x="336" y="2658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88"/>
            <p:cNvSpPr>
              <a:spLocks noChangeShapeType="1"/>
            </p:cNvSpPr>
            <p:nvPr/>
          </p:nvSpPr>
          <p:spPr bwMode="auto">
            <a:xfrm>
              <a:off x="336" y="2952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89"/>
            <p:cNvSpPr>
              <a:spLocks noChangeShapeType="1"/>
            </p:cNvSpPr>
            <p:nvPr/>
          </p:nvSpPr>
          <p:spPr bwMode="auto">
            <a:xfrm>
              <a:off x="336" y="3246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90"/>
            <p:cNvSpPr>
              <a:spLocks noChangeShapeType="1"/>
            </p:cNvSpPr>
            <p:nvPr/>
          </p:nvSpPr>
          <p:spPr bwMode="auto">
            <a:xfrm>
              <a:off x="336" y="3540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91"/>
            <p:cNvSpPr>
              <a:spLocks noChangeShapeType="1"/>
            </p:cNvSpPr>
            <p:nvPr/>
          </p:nvSpPr>
          <p:spPr bwMode="auto">
            <a:xfrm>
              <a:off x="336" y="3834"/>
              <a:ext cx="54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95313" y="5013325"/>
            <a:ext cx="8410575" cy="15700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en-US" altLang="zh-CN" b="1" dirty="0"/>
              <a:t>‘\0’</a:t>
            </a:r>
            <a:r>
              <a:rPr lang="zh-CN" altLang="en-US" b="1" dirty="0"/>
              <a:t>或</a:t>
            </a:r>
            <a:r>
              <a:rPr lang="en-US" altLang="zh-CN" b="1" dirty="0"/>
              <a:t>’\000’</a:t>
            </a:r>
            <a:r>
              <a:rPr lang="zh-CN" altLang="en-US" b="1" dirty="0"/>
              <a:t>代表</a:t>
            </a:r>
            <a:r>
              <a:rPr lang="en-US" altLang="zh-CN" b="1" dirty="0"/>
              <a:t>ASCII</a:t>
            </a:r>
            <a:r>
              <a:rPr lang="zh-CN" altLang="en-US" b="1" dirty="0"/>
              <a:t>码为</a:t>
            </a:r>
            <a:r>
              <a:rPr lang="en-US" altLang="zh-CN" b="1" dirty="0"/>
              <a:t>0</a:t>
            </a:r>
            <a:r>
              <a:rPr lang="zh-CN" altLang="en-US" b="1" dirty="0"/>
              <a:t>的控制字符，即“空操作”；‘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’A’</a:t>
            </a:r>
            <a:endParaRPr lang="zh-CN" altLang="en-US" b="1" dirty="0"/>
          </a:p>
          <a:p>
            <a:pPr algn="l">
              <a:defRPr/>
            </a:pPr>
            <a:endParaRPr lang="zh-CN" altLang="en-US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 txBox="1">
            <a:spLocks noChangeArrowheads="1"/>
          </p:cNvSpPr>
          <p:nvPr/>
        </p:nvSpPr>
        <p:spPr bwMode="auto">
          <a:xfrm>
            <a:off x="304800" y="14605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转义字符举例</a:t>
            </a:r>
            <a:endParaRPr kumimoji="0" lang="en-US" altLang="zh-CN" sz="4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41" name="Rectangle 50"/>
          <p:cNvSpPr>
            <a:spLocks noChangeArrowheads="1"/>
          </p:cNvSpPr>
          <p:nvPr/>
        </p:nvSpPr>
        <p:spPr bwMode="auto">
          <a:xfrm>
            <a:off x="611560" y="1196752"/>
            <a:ext cx="774223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("\tab\rcd\n\'ef\\ghx");</a:t>
            </a:r>
          </a:p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pt-BR" altLang="zh-CN" sz="2800" dirty="0" smtClean="0">
                <a:solidFill>
                  <a:srgbClr val="000000"/>
                </a:solidFill>
                <a:latin typeface="Times New Roman" pitchFamily="18" charset="0"/>
              </a:rPr>
              <a:t>printf</a:t>
            </a:r>
            <a:r>
              <a:rPr kumimoji="0" lang="pt-BR" altLang="zh-CN" sz="2800" dirty="0">
                <a:solidFill>
                  <a:srgbClr val="000000"/>
                </a:solidFill>
                <a:latin typeface="Times New Roman" pitchFamily="18" charset="0"/>
              </a:rPr>
              <a:t>("A\101Nbc\x41\nDEF\n");</a:t>
            </a:r>
            <a:endParaRPr kumimoji="0" lang="en-US" altLang="zh-CN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13" y="4038163"/>
            <a:ext cx="711443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b="1" dirty="0"/>
              <a:t>‘</a:t>
            </a:r>
            <a:r>
              <a:rPr lang="en-US" altLang="zh-CN" b="1" dirty="0"/>
              <a:t>\101</a:t>
            </a:r>
            <a:r>
              <a:rPr lang="zh-CN" altLang="en-US" b="1" dirty="0"/>
              <a:t>’</a:t>
            </a:r>
            <a:r>
              <a:rPr lang="en-US" altLang="zh-CN" b="1" dirty="0"/>
              <a:t>(</a:t>
            </a:r>
            <a:r>
              <a:rPr lang="en-US" altLang="zh-CN" b="1" dirty="0" smtClean="0"/>
              <a:t>8*8+0+1=65</a:t>
            </a:r>
            <a:r>
              <a:rPr lang="en-US" altLang="zh-CN" b="1" dirty="0"/>
              <a:t>)</a:t>
            </a:r>
            <a:r>
              <a:rPr lang="zh-CN" altLang="en-US" b="1" dirty="0"/>
              <a:t>代表</a:t>
            </a:r>
            <a:r>
              <a:rPr lang="en-US" altLang="zh-CN" b="1" dirty="0"/>
              <a:t>’A’</a:t>
            </a:r>
          </a:p>
          <a:p>
            <a:pPr algn="l">
              <a:defRPr/>
            </a:pPr>
            <a:r>
              <a:rPr lang="zh-CN" altLang="en-US" b="1" dirty="0" smtClean="0"/>
              <a:t>‘</a:t>
            </a:r>
            <a:r>
              <a:rPr lang="en-US" altLang="zh-CN" b="1" dirty="0"/>
              <a:t>\x41</a:t>
            </a:r>
            <a:r>
              <a:rPr lang="zh-CN" altLang="en-US" b="1" dirty="0"/>
              <a:t>’</a:t>
            </a:r>
            <a:r>
              <a:rPr lang="en-US" altLang="zh-CN" b="1" dirty="0"/>
              <a:t>(4*16+1=65)</a:t>
            </a:r>
            <a:r>
              <a:rPr lang="zh-CN" altLang="en-US" b="1" dirty="0"/>
              <a:t>代表字符</a:t>
            </a:r>
            <a:r>
              <a:rPr lang="en-US" altLang="zh-CN" b="1" dirty="0"/>
              <a:t>’A</a:t>
            </a:r>
            <a:r>
              <a:rPr lang="en-US" altLang="zh-CN" b="1" dirty="0" smtClean="0"/>
              <a:t>’</a:t>
            </a:r>
            <a:endParaRPr lang="zh-CN" altLang="en-US" b="1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1741"/>
            <a:ext cx="2172019" cy="8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5271591"/>
            <a:ext cx="712879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问题</a:t>
            </a:r>
            <a:r>
              <a:rPr lang="en-US" altLang="zh-CN" dirty="0" smtClean="0"/>
              <a:t>: </a:t>
            </a:r>
            <a:r>
              <a:rPr lang="zh-CN" altLang="en-US" dirty="0" smtClean="0"/>
              <a:t>指出第二个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语句后的光标位置？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9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1143000" y="4572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字符串常量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990600" y="1600200"/>
            <a:ext cx="718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即：双引号括起来的</a:t>
            </a:r>
            <a:r>
              <a:rPr lang="zh-CN" altLang="en-US" sz="28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字符序列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，如，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</a:t>
            </a:r>
            <a:r>
              <a:rPr lang="en-US" altLang="zh-CN" sz="28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abc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”</a:t>
            </a:r>
            <a:endParaRPr lang="zh-CN" altLang="en-US" sz="2800" b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964" name="Text Box 25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字符常量为单引号，字符串常量为双引号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5" name="AutoShape 31"/>
          <p:cNvSpPr>
            <a:spLocks noChangeArrowheads="1"/>
          </p:cNvSpPr>
          <p:nvPr/>
        </p:nvSpPr>
        <p:spPr bwMode="auto">
          <a:xfrm>
            <a:off x="762000" y="2362200"/>
            <a:ext cx="2730500" cy="8509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accent1">
              <a:alpha val="79999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字符串与字符</a:t>
            </a:r>
          </a:p>
        </p:txBody>
      </p:sp>
      <p:sp>
        <p:nvSpPr>
          <p:cNvPr id="40966" name="Text Box 3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114800"/>
            <a:ext cx="74676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 </a:t>
            </a: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字符常量为一个字符，字符串常量为字符序列</a:t>
            </a:r>
            <a:endParaRPr lang="zh-CN" altLang="en-US" b="1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61" name="Text Box 37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7467600" cy="157003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字符常量在内存中占一个字节，字符串常量以‘</a:t>
            </a: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\0’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en-US" altLang="zh-CN" dirty="0" smtClean="0">
                <a:solidFill>
                  <a:srgbClr val="FF3300"/>
                </a:solidFill>
                <a:sym typeface="Monotype Sorts" pitchFamily="2" charset="2"/>
              </a:rPr>
              <a:t>     </a:t>
            </a:r>
            <a:r>
              <a:rPr lang="zh-CN" altLang="en-US" dirty="0" smtClean="0">
                <a:solidFill>
                  <a:srgbClr val="FF3300"/>
                </a:solidFill>
                <a:sym typeface="Monotype Sorts" pitchFamily="2" charset="2"/>
              </a:rPr>
              <a:t>为结束标志，在内存中占的空间为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序列长度＋</a:t>
            </a:r>
            <a:r>
              <a:rPr lang="en-US" altLang="zh-CN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1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Monotype Sorts" pitchFamily="2" charset="2"/>
              </a:rPr>
              <a:t>，</a:t>
            </a:r>
          </a:p>
          <a:p>
            <a:pPr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</a:rPr>
              <a:t>      但是其字符串的长度为</a:t>
            </a:r>
            <a:r>
              <a:rPr lang="zh-CN" altLang="en-US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序列长度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7"/>
          <p:cNvSpPr>
            <a:spLocks noChangeArrowheads="1"/>
          </p:cNvSpPr>
          <p:nvPr/>
        </p:nvSpPr>
        <p:spPr bwMode="auto">
          <a:xfrm>
            <a:off x="838200" y="260350"/>
            <a:ext cx="24384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§2.1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标识符</a:t>
            </a: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6659563" y="5526088"/>
            <a:ext cx="1676400" cy="831850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a+b=579</a:t>
            </a:r>
          </a:p>
        </p:txBody>
      </p:sp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185192" y="2668791"/>
            <a:ext cx="2514600" cy="1600200"/>
            <a:chOff x="0" y="1776"/>
            <a:chExt cx="1584" cy="1008"/>
          </a:xfrm>
          <a:solidFill>
            <a:srgbClr val="92D050"/>
          </a:solidFill>
        </p:grpSpPr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676" name="AutoShape 20"/>
            <p:cNvSpPr>
              <a:spLocks noChangeArrowheads="1"/>
            </p:cNvSpPr>
            <p:nvPr/>
          </p:nvSpPr>
          <p:spPr bwMode="auto">
            <a:xfrm>
              <a:off x="0" y="1776"/>
              <a:ext cx="1584" cy="492"/>
            </a:xfrm>
            <a:prstGeom prst="cloudCallout">
              <a:avLst>
                <a:gd name="adj1" fmla="val 28218"/>
                <a:gd name="adj2" fmla="val 106505"/>
              </a:avLst>
            </a:prstGeom>
            <a:grp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tx1"/>
                  </a:solidFill>
                  <a:latin typeface="Times New Roman" pitchFamily="18" charset="0"/>
                </a:rPr>
                <a:t>数据类型</a:t>
              </a:r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2700338" y="2436813"/>
            <a:ext cx="5688012" cy="1831975"/>
            <a:chOff x="1701" y="1964"/>
            <a:chExt cx="3583" cy="1154"/>
          </a:xfrm>
        </p:grpSpPr>
        <p:sp>
          <p:nvSpPr>
            <p:cNvPr id="12295" name="Rectangle 22"/>
            <p:cNvSpPr>
              <a:spLocks noChangeArrowheads="1"/>
            </p:cNvSpPr>
            <p:nvPr/>
          </p:nvSpPr>
          <p:spPr bwMode="auto">
            <a:xfrm>
              <a:off x="1701" y="2830"/>
              <a:ext cx="1008" cy="28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AutoShape 21"/>
            <p:cNvSpPr>
              <a:spLocks noChangeArrowheads="1"/>
            </p:cNvSpPr>
            <p:nvPr/>
          </p:nvSpPr>
          <p:spPr bwMode="auto">
            <a:xfrm>
              <a:off x="3700" y="1964"/>
              <a:ext cx="1584" cy="610"/>
            </a:xfrm>
            <a:prstGeom prst="cloudCallout">
              <a:avLst>
                <a:gd name="adj1" fmla="val -115278"/>
                <a:gd name="adj2" fmla="val 76231"/>
              </a:avLst>
            </a:prstGeom>
            <a:solidFill>
              <a:srgbClr val="92D050"/>
            </a:solidFill>
            <a:ln w="317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tx1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lang="zh-CN" altLang="en-US" sz="1800" b="1">
                  <a:solidFill>
                    <a:schemeClr val="accent1"/>
                  </a:solidFill>
                  <a:latin typeface="Times New Roman" pitchFamily="18" charset="0"/>
                </a:rPr>
                <a:t>变量名（标识符）</a:t>
              </a:r>
            </a:p>
          </p:txBody>
        </p:sp>
      </p:grpSp>
      <p:sp>
        <p:nvSpPr>
          <p:cNvPr id="12294" name="Text Box 30"/>
          <p:cNvSpPr txBox="1">
            <a:spLocks noChangeArrowheads="1"/>
          </p:cNvSpPr>
          <p:nvPr/>
        </p:nvSpPr>
        <p:spPr bwMode="auto">
          <a:xfrm>
            <a:off x="914400" y="1604963"/>
            <a:ext cx="7620000" cy="491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 dirty="0">
                <a:solidFill>
                  <a:srgbClr val="FF33CC"/>
                </a:solidFill>
                <a:latin typeface="幼圆" pitchFamily="49" charset="-122"/>
                <a:ea typeface="幼圆" pitchFamily="49" charset="-122"/>
              </a:rPr>
              <a:t>1: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/*  Example for add program  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#include 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&gt;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void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main(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{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sum;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这是定义变量*/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	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a=123; b=456;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给变量赋值*/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sum=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             </a:t>
            </a:r>
            <a:r>
              <a:rPr lang="en-US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/*</a:t>
            </a:r>
            <a:r>
              <a:rPr lang="zh-CN" altLang="zh-CN" sz="2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求两个数之和*/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 %d\n", sum);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5"/>
          <p:cNvGrpSpPr>
            <a:grpSpLocks/>
          </p:cNvGrpSpPr>
          <p:nvPr/>
        </p:nvGrpSpPr>
        <p:grpSpPr bwMode="auto">
          <a:xfrm>
            <a:off x="107950" y="4670425"/>
            <a:ext cx="8796338" cy="647700"/>
            <a:chOff x="288" y="624"/>
            <a:chExt cx="5541" cy="408"/>
          </a:xfrm>
        </p:grpSpPr>
        <p:sp>
          <p:nvSpPr>
            <p:cNvPr id="41992" name="Rectangle 18" descr="a051"/>
            <p:cNvSpPr>
              <a:spLocks noChangeArrowheads="1"/>
            </p:cNvSpPr>
            <p:nvPr/>
          </p:nvSpPr>
          <p:spPr bwMode="auto">
            <a:xfrm>
              <a:off x="432" y="624"/>
              <a:ext cx="5088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288" y="624"/>
              <a:ext cx="5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‘a’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grpSp>
        <p:nvGrpSpPr>
          <p:cNvPr id="41987" name="Group 24"/>
          <p:cNvGrpSpPr>
            <a:grpSpLocks/>
          </p:cNvGrpSpPr>
          <p:nvPr/>
        </p:nvGrpSpPr>
        <p:grpSpPr bwMode="auto">
          <a:xfrm>
            <a:off x="336550" y="5661025"/>
            <a:ext cx="8458200" cy="647700"/>
            <a:chOff x="240" y="3120"/>
            <a:chExt cx="5328" cy="408"/>
          </a:xfrm>
        </p:grpSpPr>
        <p:sp>
          <p:nvSpPr>
            <p:cNvPr id="41990" name="Rectangle 21" descr="a051"/>
            <p:cNvSpPr>
              <a:spLocks noChangeArrowheads="1"/>
            </p:cNvSpPr>
            <p:nvPr/>
          </p:nvSpPr>
          <p:spPr bwMode="auto">
            <a:xfrm>
              <a:off x="240" y="3120"/>
              <a:ext cx="5232" cy="408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ffectLst>
              <a:outerShdw dist="107763" dir="2700000" algn="ctr" rotWithShape="0">
                <a:schemeClr val="folHlink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991" name="Text Box 22"/>
            <p:cNvSpPr txBox="1">
              <a:spLocks noChangeArrowheads="1"/>
            </p:cNvSpPr>
            <p:nvPr/>
          </p:nvSpPr>
          <p:spPr bwMode="auto">
            <a:xfrm>
              <a:off x="288" y="316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“a”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为字符串常量，其长度为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，在内存中占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个字节</a:t>
              </a: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50825" y="404813"/>
            <a:ext cx="8391525" cy="3960812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</a:rPr>
              <a:t>例，"</a:t>
            </a:r>
            <a:r>
              <a:rPr kumimoji="0" lang="en-US" altLang="zh-CN" sz="2400" dirty="0" smtClean="0">
                <a:latin typeface="Times New Roman" pitchFamily="18" charset="0"/>
              </a:rPr>
              <a:t>ABC"、"123"、"a"、 "\n\t " </a:t>
            </a: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字符串常量的长度 ：所包含的字符个数 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ABC”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的长度为3， </a:t>
            </a:r>
            <a:r>
              <a:rPr kumimoji="0" lang="zh-CN" altLang="en-US" sz="2400" dirty="0" smtClean="0">
                <a:latin typeface="Times New Roman"/>
                <a:ea typeface="楷体_GB2312" pitchFamily="49" charset="-122"/>
              </a:rPr>
              <a:t>“</a:t>
            </a:r>
            <a:r>
              <a:rPr kumimoji="0" lang="en-US" altLang="zh-CN" sz="2400" dirty="0" smtClean="0">
                <a:latin typeface="Times New Roman"/>
                <a:ea typeface="楷体_GB2312" pitchFamily="49" charset="-122"/>
              </a:rPr>
              <a:t>”</a:t>
            </a:r>
            <a:r>
              <a:rPr kumimoji="0" lang="zh-CN" altLang="en-US" sz="2400" dirty="0" smtClean="0">
                <a:latin typeface="楷体_GB2312" pitchFamily="49" charset="-122"/>
                <a:ea typeface="楷体_GB2312" pitchFamily="49" charset="-122"/>
              </a:rPr>
              <a:t>的长度为0，称为空串。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0" lang="zh-CN" altLang="en-US" sz="2400" dirty="0" smtClean="0">
                <a:latin typeface="楷体_GB2312" pitchFamily="49" charset="-122"/>
              </a:rPr>
              <a:t>字符串常量的存储方式：每个字符串尾自动加一个 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‘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\0</a:t>
            </a:r>
            <a:r>
              <a:rPr kumimoji="0" lang="zh-CN" altLang="en-US" sz="2400" dirty="0" smtClean="0">
                <a:solidFill>
                  <a:srgbClr val="FF0000"/>
                </a:solidFill>
                <a:latin typeface="Times New Roman"/>
              </a:rPr>
              <a:t>’</a:t>
            </a:r>
            <a:r>
              <a:rPr kumimoji="0" lang="zh-CN" altLang="en-US" sz="2400" dirty="0" smtClean="0">
                <a:latin typeface="楷体_GB2312" pitchFamily="49" charset="-122"/>
              </a:rPr>
              <a:t> 作为字符串结束标志</a:t>
            </a:r>
          </a:p>
          <a:p>
            <a:pPr lvl="1"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例如：“</a:t>
            </a:r>
            <a:r>
              <a:rPr kumimoji="0" lang="en-US" altLang="zh-CN" sz="2400" dirty="0" smtClean="0">
                <a:latin typeface="Times New Roman" pitchFamily="18" charset="0"/>
                <a:ea typeface="楷体_GB2312" pitchFamily="49" charset="-122"/>
              </a:rPr>
              <a:t>CHINA”</a:t>
            </a:r>
            <a:r>
              <a:rPr kumimoji="0" lang="zh-CN" altLang="en-US" sz="2400" dirty="0" smtClean="0">
                <a:latin typeface="Times New Roman" pitchFamily="18" charset="0"/>
                <a:ea typeface="楷体_GB2312" pitchFamily="49" charset="-122"/>
              </a:rPr>
              <a:t>在内存中为：</a:t>
            </a:r>
            <a:endParaRPr kumimoji="0"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所</a:t>
            </a:r>
            <a:r>
              <a:rPr lang="zh-CN" altLang="en-US" sz="2400" dirty="0"/>
              <a:t>占存储单元数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字符串长度＋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r>
              <a:rPr lang="zh-CN" altLang="en-US" sz="2400" dirty="0" smtClean="0"/>
              <a:t>转义字符</a:t>
            </a:r>
            <a:r>
              <a:rPr lang="zh-CN" altLang="en-US" sz="2400" dirty="0"/>
              <a:t>也可以出现在字符串中，作为一个字符看待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>
              <a:latin typeface="楷体_GB2312" pitchFamily="49" charset="-122"/>
            </a:endParaRPr>
          </a:p>
          <a:p>
            <a:pPr eaLnBrk="1" hangingPunct="1">
              <a:spcBef>
                <a:spcPct val="10000"/>
              </a:spcBef>
              <a:spcAft>
                <a:spcPct val="20000"/>
              </a:spcAft>
              <a:defRPr/>
            </a:pPr>
            <a:endParaRPr kumimoji="0"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5364163" y="2565400"/>
          <a:ext cx="2676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3" name="位图图像" r:id="rId4" imgW="2295238" imgH="428798" progId="PBrush">
                  <p:embed/>
                </p:oleObj>
              </mc:Choice>
              <mc:Fallback>
                <p:oleObj name="位图图像" r:id="rId4" imgW="2295238" imgH="428798" progId="PBrus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565400"/>
                        <a:ext cx="26765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12"/>
          <p:cNvSpPr>
            <a:spLocks noChangeArrowheads="1"/>
          </p:cNvSpPr>
          <p:nvPr/>
        </p:nvSpPr>
        <p:spPr bwMode="auto">
          <a:xfrm>
            <a:off x="609600" y="228600"/>
            <a:ext cx="3098800" cy="896938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00CC99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变量</a:t>
            </a:r>
          </a:p>
        </p:txBody>
      </p:sp>
      <p:sp>
        <p:nvSpPr>
          <p:cNvPr id="43011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133600"/>
            <a:ext cx="2881313" cy="51911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DAED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变量的定义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2" name="Text Box 17">
            <a:hlinkClick r:id="rId4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132138" y="3716338"/>
            <a:ext cx="29527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DF6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变量初始化</a:t>
            </a:r>
          </a:p>
        </p:txBody>
      </p:sp>
      <p:sp>
        <p:nvSpPr>
          <p:cNvPr id="43013" name="Text Box 18">
            <a:hlinkClick r:id="rId5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2881313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E6F3FF"/>
              </a:gs>
              <a:gs pos="100000">
                <a:srgbClr val="3399FF"/>
              </a:gs>
            </a:gsLst>
            <a:lin ang="27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变量的分类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2051050" y="5445125"/>
            <a:ext cx="5181600" cy="331788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9000">
                <a:srgbClr val="CC99FF"/>
              </a:gs>
              <a:gs pos="64000">
                <a:srgbClr val="9966FF"/>
              </a:gs>
              <a:gs pos="82001">
                <a:srgbClr val="99CCFF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7A99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Oval 21"/>
          <p:cNvSpPr>
            <a:spLocks noChangeArrowheads="1"/>
          </p:cNvSpPr>
          <p:nvPr/>
        </p:nvSpPr>
        <p:spPr bwMode="auto">
          <a:xfrm>
            <a:off x="2916238" y="1341438"/>
            <a:ext cx="261937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6" name="AutoShape 22"/>
          <p:cNvSpPr>
            <a:spLocks noChangeArrowheads="1"/>
          </p:cNvSpPr>
          <p:nvPr/>
        </p:nvSpPr>
        <p:spPr bwMode="auto">
          <a:xfrm>
            <a:off x="6084888" y="1341438"/>
            <a:ext cx="227012" cy="4114800"/>
          </a:xfrm>
          <a:prstGeom prst="can">
            <a:avLst>
              <a:gd name="adj" fmla="val 72671"/>
            </a:avLst>
          </a:prstGeom>
          <a:gradFill rotWithShape="1">
            <a:gsLst>
              <a:gs pos="0">
                <a:srgbClr val="000080"/>
              </a:gs>
              <a:gs pos="50000">
                <a:srgbClr val="FFFFFF"/>
              </a:gs>
              <a:gs pos="100000">
                <a:srgbClr val="000080"/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Oval 23"/>
          <p:cNvSpPr>
            <a:spLocks noChangeArrowheads="1"/>
          </p:cNvSpPr>
          <p:nvPr/>
        </p:nvSpPr>
        <p:spPr bwMode="auto">
          <a:xfrm>
            <a:off x="608488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018" name="Text Box 24"/>
          <p:cNvSpPr txBox="1">
            <a:spLocks noChangeArrowheads="1"/>
          </p:cNvSpPr>
          <p:nvPr/>
        </p:nvSpPr>
        <p:spPr bwMode="auto">
          <a:xfrm>
            <a:off x="2590800" y="2590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endParaRPr lang="zh-CN" altLang="zh-CN" u="sng">
              <a:solidFill>
                <a:schemeClr val="accent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3019" name="Text Box 25">
            <a:hlinkClick r:id="rId6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203575" y="4581525"/>
            <a:ext cx="2819400" cy="5191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50000">
                <a:srgbClr val="E0F3FF"/>
              </a:gs>
              <a:gs pos="100000">
                <a:srgbClr val="0099FF"/>
              </a:gs>
            </a:gsLst>
            <a:lin ang="189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GB" sz="280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应用举例</a:t>
            </a:r>
            <a:r>
              <a:rPr kumimoji="0" lang="zh-CN" altLang="en-GB">
                <a:latin typeface="隶书" pitchFamily="49" charset="-122"/>
                <a:ea typeface="隶书" pitchFamily="49" charset="-122"/>
              </a:rPr>
              <a:t>  </a:t>
            </a:r>
            <a:endParaRPr kumimoji="0" lang="zh-CN" altLang="en-US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7780" name="AutoShape 20"/>
          <p:cNvSpPr>
            <a:spLocks noChangeArrowheads="1"/>
          </p:cNvSpPr>
          <p:nvPr/>
        </p:nvSpPr>
        <p:spPr bwMode="auto">
          <a:xfrm>
            <a:off x="2916238" y="1341438"/>
            <a:ext cx="260350" cy="4114800"/>
          </a:xfrm>
          <a:prstGeom prst="can">
            <a:avLst>
              <a:gd name="adj" fmla="val 63366"/>
            </a:avLst>
          </a:prstGeom>
          <a:gradFill rotWithShape="1">
            <a:gsLst>
              <a:gs pos="0">
                <a:srgbClr val="003366">
                  <a:alpha val="70000"/>
                </a:srgbClr>
              </a:gs>
              <a:gs pos="50000">
                <a:srgbClr val="E8F2FF"/>
              </a:gs>
              <a:gs pos="100000">
                <a:srgbClr val="003366">
                  <a:alpha val="70000"/>
                </a:srgbClr>
              </a:gs>
            </a:gsLst>
            <a:lin ang="5400000" scaled="1"/>
          </a:gra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23" name="Oval 26"/>
          <p:cNvSpPr>
            <a:spLocks noChangeArrowheads="1"/>
          </p:cNvSpPr>
          <p:nvPr/>
        </p:nvSpPr>
        <p:spPr bwMode="auto">
          <a:xfrm>
            <a:off x="2916238" y="1341438"/>
            <a:ext cx="228600" cy="185737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zh-CN" sz="18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[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存储类型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] 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类型名  变量名表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383" name="Text Box 23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变量的定义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2133600" y="2743200"/>
            <a:ext cx="2362200" cy="1143000"/>
          </a:xfrm>
          <a:prstGeom prst="cloudCallout">
            <a:avLst>
              <a:gd name="adj1" fmla="val 12972"/>
              <a:gd name="adj2" fmla="val -91389"/>
            </a:avLst>
          </a:prstGeom>
          <a:gradFill rotWithShape="0">
            <a:gsLst>
              <a:gs pos="0">
                <a:srgbClr val="03D4A8">
                  <a:gamma/>
                  <a:tint val="0"/>
                  <a:invGamma/>
                </a:srgbClr>
              </a:gs>
              <a:gs pos="100000">
                <a:srgbClr val="03D4A8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指定某种类型</a:t>
            </a:r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5943600" y="609600"/>
            <a:ext cx="3200400" cy="1371600"/>
          </a:xfrm>
          <a:prstGeom prst="cloudCallout">
            <a:avLst>
              <a:gd name="adj1" fmla="val -54417"/>
              <a:gd name="adj2" fmla="val 48843"/>
            </a:avLst>
          </a:prstGeom>
          <a:gradFill rotWithShape="0">
            <a:gsLst>
              <a:gs pos="0">
                <a:srgbClr val="33CC33">
                  <a:gamma/>
                  <a:tint val="5882"/>
                  <a:invGamma/>
                </a:srgbClr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2"/>
            </a:solidFill>
            <a:round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可以是一个或者多个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标识符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以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’,’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隔开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)</a:t>
            </a:r>
            <a:endParaRPr lang="zh-CN" altLang="en-US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609600" y="4114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3600" y="4495800"/>
            <a:ext cx="5410200" cy="18018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i,j,num;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float a1,a2,sum;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x,y,d-221;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3810000" y="4724400"/>
            <a:ext cx="4419600" cy="1676400"/>
            <a:chOff x="2400" y="2976"/>
            <a:chExt cx="2784" cy="1056"/>
          </a:xfrm>
        </p:grpSpPr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3696" y="2976"/>
              <a:ext cx="1488" cy="720"/>
            </a:xfrm>
            <a:prstGeom prst="cloudCallout">
              <a:avLst>
                <a:gd name="adj1" fmla="val -109477"/>
                <a:gd name="adj2" fmla="val 57083"/>
              </a:avLst>
            </a:pr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非法标识符</a:t>
              </a:r>
            </a:p>
          </p:txBody>
        </p:sp>
        <p:grpSp>
          <p:nvGrpSpPr>
            <p:cNvPr id="44042" name="Group 31"/>
            <p:cNvGrpSpPr>
              <a:grpSpLocks/>
            </p:cNvGrpSpPr>
            <p:nvPr/>
          </p:nvGrpSpPr>
          <p:grpSpPr bwMode="auto">
            <a:xfrm>
              <a:off x="2400" y="3648"/>
              <a:ext cx="336" cy="384"/>
              <a:chOff x="2400" y="3648"/>
              <a:chExt cx="336" cy="384"/>
            </a:xfrm>
          </p:grpSpPr>
          <p:sp>
            <p:nvSpPr>
              <p:cNvPr id="44043" name="Line 29"/>
              <p:cNvSpPr>
                <a:spLocks noChangeShapeType="1"/>
              </p:cNvSpPr>
              <p:nvPr/>
            </p:nvSpPr>
            <p:spPr bwMode="auto">
              <a:xfrm flipH="1">
                <a:off x="2400" y="3648"/>
                <a:ext cx="336" cy="336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Line 30"/>
              <p:cNvSpPr>
                <a:spLocks noChangeShapeType="1"/>
              </p:cNvSpPr>
              <p:nvPr/>
            </p:nvSpPr>
            <p:spPr bwMode="auto">
              <a:xfrm>
                <a:off x="2448" y="3648"/>
                <a:ext cx="240" cy="384"/>
              </a:xfrm>
              <a:prstGeom prst="line">
                <a:avLst/>
              </a:prstGeom>
              <a:noFill/>
              <a:ln w="12700">
                <a:solidFill>
                  <a:srgbClr val="003300"/>
                </a:solidFill>
                <a:round/>
                <a:headEnd/>
                <a:tailEnd/>
              </a:ln>
              <a:effectLst>
                <a:prstShdw prst="shdw17" dist="17961" dir="13500000">
                  <a:srgbClr val="00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92080" y="3139723"/>
            <a:ext cx="3456384" cy="12763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合法标识符：以</a:t>
            </a:r>
            <a:r>
              <a:rPr lang="zh-CN" altLang="en-US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开头，由数字、字母和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下划线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组成的字符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序列。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  <p:bldP spid="15385" grpId="0" animBg="1"/>
      <p:bldP spid="15386" grpId="0" animBg="1" autoUpdateAnimBg="0"/>
      <p:bldP spid="15387" grpId="0" autoUpdateAnimBg="0"/>
      <p:bldP spid="1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3"/>
          <p:cNvGrpSpPr>
            <a:grpSpLocks/>
          </p:cNvGrpSpPr>
          <p:nvPr/>
        </p:nvGrpSpPr>
        <p:grpSpPr bwMode="auto">
          <a:xfrm>
            <a:off x="1447800" y="1219200"/>
            <a:ext cx="7010400" cy="990600"/>
            <a:chOff x="912" y="768"/>
            <a:chExt cx="4416" cy="624"/>
          </a:xfrm>
        </p:grpSpPr>
        <p:sp>
          <p:nvSpPr>
            <p:cNvPr id="118806" name="AutoShape 22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787" name="Text Box 3"/>
            <p:cNvSpPr txBox="1">
              <a:spLocks noChangeArrowheads="1"/>
            </p:cNvSpPr>
            <p:nvPr/>
          </p:nvSpPr>
          <p:spPr bwMode="auto">
            <a:xfrm>
              <a:off x="1056" y="864"/>
              <a:ext cx="4128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在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C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语言中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变量必须先定义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sym typeface="Monotype Sorts" pitchFamily="2" charset="2"/>
                </a:rPr>
                <a:t>后使用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688975" y="4648200"/>
            <a:ext cx="845502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若没有定义变量直接在程序中使用变量：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>
              <a:lnSpc>
                <a:spcPct val="110000"/>
              </a:lnSpc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student_num=30;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则编译时会指出未定义错误。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0" y="2133600"/>
            <a:ext cx="788352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若程序中有</a:t>
            </a:r>
            <a:r>
              <a:rPr lang="en-US" altLang="zh-CN" sz="2800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  <a:sym typeface="Monotype Sorts" pitchFamily="2" charset="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        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变量定义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       :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；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/*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给变量赋值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/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  <a:sym typeface="Monotype Sorts" pitchFamily="2" charset="2"/>
              </a:rPr>
              <a:t>是合法的。</a:t>
            </a:r>
          </a:p>
        </p:txBody>
      </p:sp>
      <p:sp>
        <p:nvSpPr>
          <p:cNvPr id="118804" name="AutoShape 20"/>
          <p:cNvSpPr>
            <a:spLocks noChangeArrowheads="1"/>
          </p:cNvSpPr>
          <p:nvPr/>
        </p:nvSpPr>
        <p:spPr bwMode="auto">
          <a:xfrm>
            <a:off x="70908" y="183758"/>
            <a:ext cx="2427883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45062" name="AutoShape 21"/>
          <p:cNvSpPr>
            <a:spLocks noChangeArrowheads="1"/>
          </p:cNvSpPr>
          <p:nvPr/>
        </p:nvSpPr>
        <p:spPr bwMode="auto">
          <a:xfrm>
            <a:off x="105866" y="116632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09600" y="1300163"/>
            <a:ext cx="7772400" cy="33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变量一旦被定义,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其类型便确定，</a:t>
            </a:r>
            <a:r>
              <a:rPr lang="zh-CN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编译时就会为其分配相应数量的单元。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rPr>
              <a:t> 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每一种变量会由于它的类型不同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占用不同的内存空间。</a:t>
            </a:r>
            <a:endParaRPr lang="en-US" altLang="zh-CN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变量的定义应该遵循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见名知义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的原则，以便于程序的维护。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如 用</a:t>
            </a:r>
            <a:r>
              <a:rPr lang="en-US" altLang="zh-CN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sum </a:t>
            </a:r>
            <a:r>
              <a:rPr lang="zh-CN" altLang="en-US" b="1" u="sng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表示求和</a:t>
            </a:r>
            <a:endParaRPr lang="en-US" altLang="zh-CN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539750" indent="-539750" algn="l">
              <a:spcBef>
                <a:spcPct val="30000"/>
              </a:spcBef>
              <a:buClr>
                <a:srgbClr val="A50021"/>
              </a:buClr>
              <a:buFont typeface="Wingdings" pitchFamily="2" charset="2"/>
              <a:buChar char="ü"/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变量定义的位置可以是函数内部（局部变量）、函数外部（全局变量）或作为函数的形式参数被定义</a:t>
            </a:r>
            <a:endParaRPr lang="zh-CN" altLang="en-US" b="1" u="sng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107950" y="81390"/>
            <a:ext cx="2087786" cy="978634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816191" y="4715171"/>
            <a:ext cx="4691913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student_num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=30;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全局变量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max(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num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      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形式参数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x;  //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局部变量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</a:t>
            </a:r>
            <a:endParaRPr lang="en-US" altLang="zh-CN" dirty="0" smtClean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4" name="Text Box 16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变量的分类</a:t>
            </a:r>
            <a:endParaRPr kumimoji="0" lang="zh-CN" altLang="en-US" sz="4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07" name="Text Box 26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18288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08" name="Text Box 27"/>
          <p:cNvSpPr txBox="1">
            <a:spLocks noChangeArrowheads="1"/>
          </p:cNvSpPr>
          <p:nvPr/>
        </p:nvSpPr>
        <p:spPr bwMode="auto">
          <a:xfrm>
            <a:off x="990600" y="160020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分为</a:t>
            </a:r>
            <a:r>
              <a:rPr lang="en-US" altLang="zh-CN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47109" name="Text Box 28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19050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实型变量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0" name="Text Box 29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581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字符型变量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1" name="Text Box 30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2133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7112" name="Text Box 31">
            <a:hlinkClick r:id="rId7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5181600"/>
            <a:ext cx="2438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  <a:endParaRPr lang="zh-CN" altLang="en-US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228600" y="1447800"/>
            <a:ext cx="8534400" cy="4724400"/>
          </a:xfrm>
          <a:prstGeom prst="bevel">
            <a:avLst>
              <a:gd name="adj" fmla="val 6856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accent1"/>
            </a:solidFill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457200" y="1828800"/>
            <a:ext cx="81534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变量类型                  类型名                               长度（字节）</a:t>
            </a:r>
            <a:endParaRPr lang="zh-CN" altLang="en-US">
              <a:solidFill>
                <a:srgbClr val="FF66CC"/>
              </a:solidFill>
              <a:latin typeface="Times New Roman" pitchFamily="18" charset="0"/>
              <a:ea typeface="隶书" pitchFamily="49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短整型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short int                                      2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</a:rPr>
              <a:t> </a:t>
            </a:r>
            <a:r>
              <a:rPr lang="zh-CN" altLang="en-US" b="1">
                <a:solidFill>
                  <a:srgbClr val="FF3300"/>
                </a:solidFill>
                <a:latin typeface="楷体_GB2312" pitchFamily="49" charset="-122"/>
              </a:rPr>
              <a:t>长整型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long int                                       4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无符号短整型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short int                      2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无符号长整型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long                             4</a:t>
            </a:r>
            <a:endParaRPr lang="en-US" altLang="zh-CN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单精度型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                                           4</a:t>
            </a:r>
            <a:endParaRPr lang="zh-CN" altLang="en-US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双精度型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                                        8</a:t>
            </a:r>
            <a:endParaRPr lang="zh-CN" altLang="en-US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字符型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char                                             1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</a:rPr>
              <a:t>无符号字符型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unsigned char                             1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7939608" cy="52322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整型变量、实型变量及字符型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变量（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Turbo C</a:t>
            </a:r>
            <a:r>
              <a:rPr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2800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2" name="AutoShape 26"/>
          <p:cNvSpPr>
            <a:spLocks noChangeArrowheads="1"/>
          </p:cNvSpPr>
          <p:nvPr/>
        </p:nvSpPr>
        <p:spPr bwMode="auto">
          <a:xfrm>
            <a:off x="1676400" y="3657600"/>
            <a:ext cx="3505200" cy="2362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CCFF"/>
              </a:gs>
              <a:gs pos="100000">
                <a:srgbClr val="CCCC00"/>
              </a:gs>
            </a:gsLst>
            <a:lin ang="18900000" scaled="1"/>
          </a:gradFill>
          <a:ln w="9525">
            <a:solidFill>
              <a:srgbClr val="99CC00"/>
            </a:solidFill>
            <a:round/>
            <a:headEnd/>
            <a:tailEnd/>
          </a:ln>
          <a:effectLst>
            <a:prstShdw prst="shdw17" dist="17961" dir="13500000">
              <a:srgbClr val="5C7A00"/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905000" y="404813"/>
            <a:ext cx="4735513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a; long x; unsigned m;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 u, v, w;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p, q, r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char  ch;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905000" y="3657600"/>
            <a:ext cx="31242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a=26;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x=36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l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m=45</a:t>
            </a: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u=2.6;</a:t>
            </a:r>
          </a:p>
          <a:p>
            <a:pPr algn="l" eaLnBrk="1" hangingPunct="1">
              <a:spcBef>
                <a:spcPct val="3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	ch=‘a’;</a:t>
            </a:r>
          </a:p>
        </p:txBody>
      </p:sp>
      <p:grpSp>
        <p:nvGrpSpPr>
          <p:cNvPr id="19475" name="Group 19"/>
          <p:cNvGrpSpPr>
            <a:grpSpLocks/>
          </p:cNvGrpSpPr>
          <p:nvPr/>
        </p:nvGrpSpPr>
        <p:grpSpPr bwMode="auto">
          <a:xfrm>
            <a:off x="609600" y="2519363"/>
            <a:ext cx="6400800" cy="838200"/>
            <a:chOff x="912" y="768"/>
            <a:chExt cx="4416" cy="624"/>
          </a:xfrm>
        </p:grpSpPr>
        <p:sp>
          <p:nvSpPr>
            <p:cNvPr id="19476" name="AutoShape 20" descr="04-04-01-1024-004"/>
            <p:cNvSpPr>
              <a:spLocks noChangeArrowheads="1"/>
            </p:cNvSpPr>
            <p:nvPr/>
          </p:nvSpPr>
          <p:spPr bwMode="auto">
            <a:xfrm>
              <a:off x="912" y="768"/>
              <a:ext cx="4416" cy="624"/>
            </a:xfrm>
            <a:prstGeom prst="horizontalScroll">
              <a:avLst>
                <a:gd name="adj" fmla="val 15866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1055" y="864"/>
              <a:ext cx="4129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  <a:buFont typeface="Wingdings" pitchFamily="2" charset="2"/>
                <a:buChar char="ü"/>
                <a:defRPr/>
              </a:pPr>
              <a:r>
                <a:rPr lang="zh-CN" altLang="en-US" sz="28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任何变量一经定义，就可以赋值。</a:t>
              </a:r>
              <a:endPara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Monotype Sorts" pitchFamily="2" charset="2"/>
              </a:endParaRPr>
            </a:p>
          </p:txBody>
        </p:sp>
      </p:grp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762000" y="36576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9159" name="AutoShape 23"/>
          <p:cNvSpPr>
            <a:spLocks noChangeArrowheads="1"/>
          </p:cNvSpPr>
          <p:nvPr/>
        </p:nvSpPr>
        <p:spPr bwMode="auto">
          <a:xfrm>
            <a:off x="7620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1981200" y="3505200"/>
            <a:ext cx="3124200" cy="2667000"/>
          </a:xfrm>
          <a:prstGeom prst="roundRect">
            <a:avLst>
              <a:gd name="adj" fmla="val 22736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2" grpId="0" animBg="1"/>
      <p:bldP spid="19463" grpId="0"/>
      <p:bldP spid="19478" grpId="0" animBg="1"/>
      <p:bldP spid="194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7859713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#include &lt;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  <a:b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{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a, b, c, d;        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/*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指定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a, b, c, d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为整型变量*/</a:t>
            </a:r>
            <a:b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</a:b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u;           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/*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指定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u</a:t>
            </a:r>
            <a: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  <a:t>为无符号整型变量*/</a:t>
            </a:r>
            <a:br>
              <a:rPr lang="zh-CN" altLang="zh-CN" b="1" dirty="0">
                <a:solidFill>
                  <a:schemeClr val="tx1"/>
                </a:solidFill>
                <a:latin typeface="楷体_GB2312" pitchFamily="49" charset="-122"/>
              </a:rPr>
            </a:b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a=12; b= –24; u=10;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762000" y="3352800"/>
            <a:ext cx="6024563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c=a+u; d=b+u;</a:t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printf("a+u=%d, b+u=%d\n",c,d);</a:t>
            </a:r>
            <a:b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}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438400" y="5181600"/>
            <a:ext cx="4038600" cy="898525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zh-CN" sz="2800" b="1">
                <a:solidFill>
                  <a:srgbClr val="B60086"/>
                </a:solidFill>
                <a:latin typeface="Times New Roman" pitchFamily="18" charset="0"/>
                <a:ea typeface="宋体" pitchFamily="2" charset="-122"/>
              </a:rPr>
              <a:t>运行结果为:</a:t>
            </a:r>
            <a:br>
              <a:rPr lang="zh-CN" altLang="zh-CN" sz="2800" b="1">
                <a:solidFill>
                  <a:srgbClr val="B60086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a+u=22, b+u= –14</a:t>
            </a:r>
          </a:p>
        </p:txBody>
      </p:sp>
      <p:sp>
        <p:nvSpPr>
          <p:cNvPr id="50181" name="AutoShape 17"/>
          <p:cNvSpPr>
            <a:spLocks noChangeArrowheads="1"/>
          </p:cNvSpPr>
          <p:nvPr/>
        </p:nvSpPr>
        <p:spPr bwMode="auto">
          <a:xfrm>
            <a:off x="3810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6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枚举型变量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914400" y="17526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是一种自定义的用标识符表示的集合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914400" y="25908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 </a:t>
            </a:r>
            <a:r>
              <a:rPr lang="zh-CN" altLang="en-US" sz="28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这个集合自动具有序号</a:t>
            </a:r>
            <a:endParaRPr lang="zh-CN" altLang="en-US" sz="28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120851" name="AutoShape 19"/>
          <p:cNvSpPr>
            <a:spLocks noChangeArrowheads="1"/>
          </p:cNvSpPr>
          <p:nvPr/>
        </p:nvSpPr>
        <p:spPr bwMode="auto">
          <a:xfrm>
            <a:off x="609600" y="3429000"/>
            <a:ext cx="28956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枚举类型的定义</a:t>
            </a:r>
          </a:p>
        </p:txBody>
      </p:sp>
      <p:grpSp>
        <p:nvGrpSpPr>
          <p:cNvPr id="120869" name="Group 37"/>
          <p:cNvGrpSpPr>
            <a:grpSpLocks/>
          </p:cNvGrpSpPr>
          <p:nvPr/>
        </p:nvGrpSpPr>
        <p:grpSpPr bwMode="auto">
          <a:xfrm>
            <a:off x="381000" y="4495800"/>
            <a:ext cx="8458200" cy="990600"/>
            <a:chOff x="480" y="2832"/>
            <a:chExt cx="5136" cy="648"/>
          </a:xfrm>
        </p:grpSpPr>
        <p:sp>
          <p:nvSpPr>
            <p:cNvPr id="51208" name="AutoShape 20"/>
            <p:cNvSpPr>
              <a:spLocks noChangeArrowheads="1"/>
            </p:cNvSpPr>
            <p:nvPr/>
          </p:nvSpPr>
          <p:spPr bwMode="auto">
            <a:xfrm>
              <a:off x="480" y="2832"/>
              <a:ext cx="5136" cy="64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" name="Text Box 21"/>
            <p:cNvSpPr txBox="1">
              <a:spLocks noChangeArrowheads="1"/>
            </p:cNvSpPr>
            <p:nvPr/>
          </p:nvSpPr>
          <p:spPr bwMode="auto">
            <a:xfrm>
              <a:off x="480" y="2976"/>
              <a:ext cx="502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{标识符1， 标识符2，…，标识符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变量表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</p:grpSp>
      <p:sp>
        <p:nvSpPr>
          <p:cNvPr id="120870" name="AutoShape 38"/>
          <p:cNvSpPr>
            <a:spLocks noChangeArrowheads="1"/>
          </p:cNvSpPr>
          <p:nvPr/>
        </p:nvSpPr>
        <p:spPr bwMode="auto">
          <a:xfrm>
            <a:off x="5181600" y="2819400"/>
            <a:ext cx="3657600" cy="1219200"/>
          </a:xfrm>
          <a:prstGeom prst="cloudCallout">
            <a:avLst>
              <a:gd name="adj1" fmla="val -40343"/>
              <a:gd name="adj2" fmla="val 103778"/>
            </a:avLst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18900000" scaled="1"/>
          </a:gradFill>
          <a:ln w="9525">
            <a:solidFill>
              <a:srgbClr val="FF99CC"/>
            </a:solidFill>
            <a:round/>
            <a:headEnd/>
            <a:tailEnd/>
          </a:ln>
          <a:effectLst>
            <a:prstShdw prst="shdw18" dist="17961" dir="13500000">
              <a:srgbClr val="FF99CC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变量可能具有值的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列表，缺省为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0,1,2,…,n-1</a:t>
            </a:r>
            <a:endParaRPr lang="zh-CN" altLang="en-US" sz="2000" b="1" dirty="0">
              <a:solidFill>
                <a:srgbClr val="FF3300"/>
              </a:solidFill>
              <a:latin typeface="Times New Roman" pitchFamily="18" charset="0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62000" y="1600200"/>
            <a:ext cx="784225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跟每个人的名字一样，用来标志识别各种变量、数组、函数、标号及其他对象的符号</a:t>
            </a:r>
          </a:p>
        </p:txBody>
      </p:sp>
      <p:grpSp>
        <p:nvGrpSpPr>
          <p:cNvPr id="13315" name="Group 27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3" name="AutoShape 17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24" name="Group 28"/>
          <p:cNvGrpSpPr>
            <a:grpSpLocks/>
          </p:cNvGrpSpPr>
          <p:nvPr/>
        </p:nvGrpSpPr>
        <p:grpSpPr bwMode="auto">
          <a:xfrm>
            <a:off x="304800" y="2743200"/>
            <a:ext cx="3048000" cy="384175"/>
            <a:chOff x="192" y="1728"/>
            <a:chExt cx="1920" cy="242"/>
          </a:xfrm>
        </p:grpSpPr>
        <p:sp>
          <p:nvSpPr>
            <p:cNvPr id="4114" name="Text Box 18"/>
            <p:cNvSpPr txBox="1">
              <a:spLocks noChangeArrowheads="1"/>
            </p:cNvSpPr>
            <p:nvPr/>
          </p:nvSpPr>
          <p:spPr bwMode="auto">
            <a:xfrm>
              <a:off x="432" y="1728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什么是标识符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80" y="1728"/>
              <a:ext cx="163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定义标识符规则</a:t>
              </a:r>
            </a:p>
          </p:txBody>
        </p:sp>
        <p:sp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192" y="1776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85800" y="3276600"/>
            <a:ext cx="73914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以</a:t>
            </a:r>
            <a:r>
              <a:rPr lang="zh-CN" altLang="en-US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字母或者下划线</a:t>
            </a:r>
            <a:r>
              <a:rPr lang="zh-CN" altLang="en-US" sz="2800" dirty="0">
                <a:latin typeface="Times New Roman" pitchFamily="18" charset="0"/>
              </a:rPr>
              <a:t>开头，由数字、字母和下划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800" dirty="0">
                <a:latin typeface="Times New Roman" pitchFamily="18" charset="0"/>
              </a:rPr>
              <a:t>线组成的字符序列</a:t>
            </a:r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533400" y="4419600"/>
            <a:ext cx="762000" cy="533400"/>
          </a:xfrm>
          <a:prstGeom prst="ribbon2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07704" y="4953000"/>
            <a:ext cx="1676400" cy="1458861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D1_15 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PI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_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                     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1981200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合法的标识符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4067944" y="4419600"/>
            <a:ext cx="1371600" cy="533400"/>
          </a:xfrm>
          <a:prstGeom prst="downArrowCallout">
            <a:avLst>
              <a:gd name="adj1" fmla="val 64286"/>
              <a:gd name="adj2" fmla="val 6428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6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非法的标识符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63192" y="4965510"/>
            <a:ext cx="2160240" cy="1481138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FF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GB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15_D1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PI3.14159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2" grpId="0" autoUpdateAnimBg="0"/>
      <p:bldP spid="4118" grpId="0" autoUpdateAnimBg="0"/>
      <p:bldP spid="4119" grpId="0" animBg="1" autoUpdateAnimBg="0"/>
      <p:bldP spid="4099" grpId="0" animBg="1"/>
      <p:bldP spid="4120" grpId="0" animBg="1"/>
      <p:bldP spid="4121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8"/>
          <p:cNvSpPr>
            <a:spLocks noChangeArrowheads="1"/>
          </p:cNvSpPr>
          <p:nvPr/>
        </p:nvSpPr>
        <p:spPr bwMode="auto">
          <a:xfrm>
            <a:off x="381000" y="304800"/>
            <a:ext cx="2209800" cy="5334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序  号</a:t>
            </a:r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2286000" y="1066800"/>
            <a:ext cx="4800600" cy="1235075"/>
            <a:chOff x="624" y="912"/>
            <a:chExt cx="3024" cy="778"/>
          </a:xfrm>
        </p:grpSpPr>
        <p:sp>
          <p:nvSpPr>
            <p:cNvPr id="52259" name="AutoShape 21"/>
            <p:cNvSpPr>
              <a:spLocks noChangeArrowheads="1"/>
            </p:cNvSpPr>
            <p:nvPr/>
          </p:nvSpPr>
          <p:spPr bwMode="auto">
            <a:xfrm>
              <a:off x="624" y="912"/>
              <a:ext cx="3024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Rectangle 22"/>
            <p:cNvSpPr>
              <a:spLocks noChangeArrowheads="1"/>
            </p:cNvSpPr>
            <p:nvPr/>
          </p:nvSpPr>
          <p:spPr bwMode="auto">
            <a:xfrm>
              <a:off x="886" y="1093"/>
              <a:ext cx="2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标识符1， 标识符2，…，标识符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52261" name="Line 23"/>
            <p:cNvSpPr>
              <a:spLocks noChangeShapeType="1"/>
            </p:cNvSpPr>
            <p:nvPr/>
          </p:nvSpPr>
          <p:spPr bwMode="auto">
            <a:xfrm>
              <a:off x="1152" y="1344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Line 24"/>
            <p:cNvSpPr>
              <a:spLocks noChangeShapeType="1"/>
            </p:cNvSpPr>
            <p:nvPr/>
          </p:nvSpPr>
          <p:spPr bwMode="auto">
            <a:xfrm>
              <a:off x="1968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Line 25"/>
            <p:cNvSpPr>
              <a:spLocks noChangeShapeType="1"/>
            </p:cNvSpPr>
            <p:nvPr/>
          </p:nvSpPr>
          <p:spPr bwMode="auto">
            <a:xfrm>
              <a:off x="3072" y="1296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26"/>
            <p:cNvSpPr txBox="1">
              <a:spLocks noChangeArrowheads="1"/>
            </p:cNvSpPr>
            <p:nvPr/>
          </p:nvSpPr>
          <p:spPr bwMode="auto">
            <a:xfrm>
              <a:off x="1056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65" name="Text Box 27"/>
            <p:cNvSpPr txBox="1">
              <a:spLocks noChangeArrowheads="1"/>
            </p:cNvSpPr>
            <p:nvPr/>
          </p:nvSpPr>
          <p:spPr bwMode="auto">
            <a:xfrm>
              <a:off x="1872" y="144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66" name="Text Box 28"/>
            <p:cNvSpPr txBox="1">
              <a:spLocks noChangeArrowheads="1"/>
            </p:cNvSpPr>
            <p:nvPr/>
          </p:nvSpPr>
          <p:spPr bwMode="auto">
            <a:xfrm>
              <a:off x="2928" y="1440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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457200" y="1371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自动设置</a:t>
            </a:r>
          </a:p>
        </p:txBody>
      </p:sp>
      <p:sp>
        <p:nvSpPr>
          <p:cNvPr id="121887" name="Text Box 31"/>
          <p:cNvSpPr txBox="1">
            <a:spLocks noChangeArrowheads="1"/>
          </p:cNvSpPr>
          <p:nvPr/>
        </p:nvSpPr>
        <p:spPr bwMode="auto">
          <a:xfrm>
            <a:off x="381000" y="2590800"/>
            <a:ext cx="226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· </a:t>
            </a: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人为设置</a:t>
            </a:r>
          </a:p>
        </p:txBody>
      </p:sp>
      <p:grpSp>
        <p:nvGrpSpPr>
          <p:cNvPr id="121914" name="Group 58"/>
          <p:cNvGrpSpPr>
            <a:grpSpLocks/>
          </p:cNvGrpSpPr>
          <p:nvPr/>
        </p:nvGrpSpPr>
        <p:grpSpPr bwMode="auto">
          <a:xfrm>
            <a:off x="2286000" y="2590800"/>
            <a:ext cx="8058150" cy="533400"/>
            <a:chOff x="528" y="2256"/>
            <a:chExt cx="5076" cy="336"/>
          </a:xfrm>
        </p:grpSpPr>
        <p:sp>
          <p:nvSpPr>
            <p:cNvPr id="52257" name="AutoShape 32"/>
            <p:cNvSpPr>
              <a:spLocks noChangeArrowheads="1"/>
            </p:cNvSpPr>
            <p:nvPr/>
          </p:nvSpPr>
          <p:spPr bwMode="auto">
            <a:xfrm>
              <a:off x="528" y="2256"/>
              <a:ext cx="3648" cy="33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3E7"/>
                </a:gs>
                <a:gs pos="50000">
                  <a:srgbClr val="FFDCB9"/>
                </a:gs>
                <a:gs pos="100000">
                  <a:srgbClr val="FFF3E7"/>
                </a:gs>
              </a:gsLst>
              <a:lin ang="0" scaled="1"/>
            </a:gradFill>
            <a:ln w="12700">
              <a:solidFill>
                <a:srgbClr val="99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3"/>
            <p:cNvSpPr txBox="1">
              <a:spLocks noChangeArrowheads="1"/>
            </p:cNvSpPr>
            <p:nvPr/>
          </p:nvSpPr>
          <p:spPr bwMode="auto">
            <a:xfrm>
              <a:off x="576" y="2304"/>
              <a:ext cx="50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</a:t>
              </a:r>
              <a:r>
                <a:rPr lang="zh-CN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类型名{标识符1=1, 标识符2, …, 标识符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n}</a:t>
              </a:r>
            </a:p>
          </p:txBody>
        </p:sp>
      </p:grpSp>
      <p:grpSp>
        <p:nvGrpSpPr>
          <p:cNvPr id="121921" name="Group 65"/>
          <p:cNvGrpSpPr>
            <a:grpSpLocks/>
          </p:cNvGrpSpPr>
          <p:nvPr/>
        </p:nvGrpSpPr>
        <p:grpSpPr bwMode="auto">
          <a:xfrm>
            <a:off x="228600" y="3581400"/>
            <a:ext cx="8248650" cy="1143000"/>
            <a:chOff x="144" y="2256"/>
            <a:chExt cx="5196" cy="720"/>
          </a:xfrm>
        </p:grpSpPr>
        <p:sp>
          <p:nvSpPr>
            <p:cNvPr id="52246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enum workday{MON, TUE, WED, THU, FRI};</a:t>
              </a:r>
            </a:p>
          </p:txBody>
        </p:sp>
        <p:sp>
          <p:nvSpPr>
            <p:cNvPr id="52247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2253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2254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55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56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21926" name="Group 70"/>
          <p:cNvGrpSpPr>
            <a:grpSpLocks/>
          </p:cNvGrpSpPr>
          <p:nvPr/>
        </p:nvGrpSpPr>
        <p:grpSpPr bwMode="auto">
          <a:xfrm>
            <a:off x="990600" y="4819650"/>
            <a:ext cx="7581900" cy="1203325"/>
            <a:chOff x="624" y="3036"/>
            <a:chExt cx="4776" cy="758"/>
          </a:xfrm>
        </p:grpSpPr>
        <p:sp>
          <p:nvSpPr>
            <p:cNvPr id="52234" name="Text Box 41"/>
            <p:cNvSpPr txBox="1">
              <a:spLocks noChangeArrowheads="1"/>
            </p:cNvSpPr>
            <p:nvPr/>
          </p:nvSpPr>
          <p:spPr bwMode="auto">
            <a:xfrm>
              <a:off x="624" y="3036"/>
              <a:ext cx="4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enum workday{MON=1, TUE, WED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4, THU, FRI};</a:t>
              </a:r>
            </a:p>
          </p:txBody>
        </p:sp>
        <p:sp>
          <p:nvSpPr>
            <p:cNvPr id="52235" name="Line 42"/>
            <p:cNvSpPr>
              <a:spLocks noChangeShapeType="1"/>
            </p:cNvSpPr>
            <p:nvPr/>
          </p:nvSpPr>
          <p:spPr bwMode="auto">
            <a:xfrm>
              <a:off x="2146" y="3336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53"/>
            <p:cNvSpPr>
              <a:spLocks noChangeArrowheads="1"/>
            </p:cNvSpPr>
            <p:nvPr/>
          </p:nvSpPr>
          <p:spPr bwMode="auto">
            <a:xfrm>
              <a:off x="20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2237" name="Line 43"/>
            <p:cNvSpPr>
              <a:spLocks noChangeShapeType="1"/>
            </p:cNvSpPr>
            <p:nvPr/>
          </p:nvSpPr>
          <p:spPr bwMode="auto">
            <a:xfrm>
              <a:off x="2902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54"/>
            <p:cNvSpPr>
              <a:spLocks noChangeArrowheads="1"/>
            </p:cNvSpPr>
            <p:nvPr/>
          </p:nvSpPr>
          <p:spPr bwMode="auto">
            <a:xfrm>
              <a:off x="278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2239" name="Line 45"/>
            <p:cNvSpPr>
              <a:spLocks noChangeShapeType="1"/>
            </p:cNvSpPr>
            <p:nvPr/>
          </p:nvSpPr>
          <p:spPr bwMode="auto">
            <a:xfrm>
              <a:off x="3370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52"/>
            <p:cNvSpPr txBox="1">
              <a:spLocks noChangeArrowheads="1"/>
            </p:cNvSpPr>
            <p:nvPr/>
          </p:nvSpPr>
          <p:spPr bwMode="auto">
            <a:xfrm>
              <a:off x="3264" y="35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52241" name="Line 46"/>
            <p:cNvSpPr>
              <a:spLocks noChangeShapeType="1"/>
            </p:cNvSpPr>
            <p:nvPr/>
          </p:nvSpPr>
          <p:spPr bwMode="auto">
            <a:xfrm>
              <a:off x="4128" y="3312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55"/>
            <p:cNvSpPr>
              <a:spLocks noChangeArrowheads="1"/>
            </p:cNvSpPr>
            <p:nvPr/>
          </p:nvSpPr>
          <p:spPr bwMode="auto">
            <a:xfrm>
              <a:off x="40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grpSp>
          <p:nvGrpSpPr>
            <p:cNvPr id="52243" name="Group 64"/>
            <p:cNvGrpSpPr>
              <a:grpSpLocks/>
            </p:cNvGrpSpPr>
            <p:nvPr/>
          </p:nvGrpSpPr>
          <p:grpSpPr bwMode="auto">
            <a:xfrm>
              <a:off x="4512" y="3312"/>
              <a:ext cx="212" cy="458"/>
              <a:chOff x="4368" y="3312"/>
              <a:chExt cx="212" cy="458"/>
            </a:xfrm>
          </p:grpSpPr>
          <p:sp>
            <p:nvSpPr>
              <p:cNvPr id="52244" name="Line 44"/>
              <p:cNvSpPr>
                <a:spLocks noChangeShapeType="1"/>
              </p:cNvSpPr>
              <p:nvPr/>
            </p:nvSpPr>
            <p:spPr bwMode="auto">
              <a:xfrm>
                <a:off x="4474" y="3312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Rectangle 56"/>
              <p:cNvSpPr>
                <a:spLocks noChangeArrowheads="1"/>
              </p:cNvSpPr>
              <p:nvPr/>
            </p:nvSpPr>
            <p:spPr bwMode="auto">
              <a:xfrm>
                <a:off x="4368" y="34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</p:grp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0" y="3352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99CC00"/>
              </a:gs>
              <a:gs pos="100000">
                <a:srgbClr val="FF9900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5" grpId="0" autoUpdateAnimBg="0"/>
      <p:bldP spid="121887" grpId="0" autoUpdateAnimBg="0"/>
      <p:bldP spid="12191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46" name="Group 66"/>
          <p:cNvGrpSpPr>
            <a:grpSpLocks/>
          </p:cNvGrpSpPr>
          <p:nvPr/>
        </p:nvGrpSpPr>
        <p:grpSpPr bwMode="auto">
          <a:xfrm>
            <a:off x="3581400" y="1905000"/>
            <a:ext cx="2438400" cy="2057400"/>
            <a:chOff x="2256" y="1200"/>
            <a:chExt cx="1536" cy="1296"/>
          </a:xfrm>
        </p:grpSpPr>
        <p:sp>
          <p:nvSpPr>
            <p:cNvPr id="53260" name="Text Box 62"/>
            <p:cNvSpPr txBox="1">
              <a:spLocks noChangeArrowheads="1"/>
            </p:cNvSpPr>
            <p:nvPr/>
          </p:nvSpPr>
          <p:spPr bwMode="auto">
            <a:xfrm>
              <a:off x="2256" y="1200"/>
              <a:ext cx="1536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>
              <a:prstShdw prst="shdw17" dist="17961" dir="13500000">
                <a:srgbClr val="9999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61" name="AutoShape 63"/>
            <p:cNvSpPr>
              <a:spLocks noChangeArrowheads="1"/>
            </p:cNvSpPr>
            <p:nvPr/>
          </p:nvSpPr>
          <p:spPr bwMode="auto">
            <a:xfrm>
              <a:off x="2400" y="2112"/>
              <a:ext cx="1200" cy="384"/>
            </a:xfrm>
            <a:prstGeom prst="wedgeRectCallout">
              <a:avLst>
                <a:gd name="adj1" fmla="val 8250"/>
                <a:gd name="adj2" fmla="val -200000"/>
              </a:avLst>
            </a:prstGeom>
            <a:solidFill>
              <a:srgbClr val="CC99FF"/>
            </a:solidFill>
            <a:ln>
              <a:noFill/>
            </a:ln>
            <a:effectLst>
              <a:prstShdw prst="shdw17" dist="17961" dir="13500000">
                <a:srgbClr val="7A5C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枚举变量</a:t>
              </a:r>
            </a:p>
          </p:txBody>
        </p:sp>
      </p:grpSp>
      <p:grpSp>
        <p:nvGrpSpPr>
          <p:cNvPr id="122945" name="Group 65"/>
          <p:cNvGrpSpPr>
            <a:grpSpLocks/>
          </p:cNvGrpSpPr>
          <p:nvPr/>
        </p:nvGrpSpPr>
        <p:grpSpPr bwMode="auto">
          <a:xfrm>
            <a:off x="381000" y="1066800"/>
            <a:ext cx="3200400" cy="3124200"/>
            <a:chOff x="240" y="672"/>
            <a:chExt cx="2016" cy="1968"/>
          </a:xfrm>
        </p:grpSpPr>
        <p:sp>
          <p:nvSpPr>
            <p:cNvPr id="53257" name="Text Box 64"/>
            <p:cNvSpPr txBox="1">
              <a:spLocks noChangeArrowheads="1"/>
            </p:cNvSpPr>
            <p:nvPr/>
          </p:nvSpPr>
          <p:spPr bwMode="auto">
            <a:xfrm>
              <a:off x="1392" y="672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8" name="Text Box 58"/>
            <p:cNvSpPr txBox="1">
              <a:spLocks noChangeArrowheads="1"/>
            </p:cNvSpPr>
            <p:nvPr/>
          </p:nvSpPr>
          <p:spPr bwMode="auto">
            <a:xfrm>
              <a:off x="1392" y="1200"/>
              <a:ext cx="864" cy="327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>
              <a:prstShdw prst="shdw17" dist="17961" dir="13500000">
                <a:srgbClr val="5C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  <p:sp>
          <p:nvSpPr>
            <p:cNvPr id="53259" name="AutoShape 59"/>
            <p:cNvSpPr>
              <a:spLocks noChangeArrowheads="1"/>
            </p:cNvSpPr>
            <p:nvPr/>
          </p:nvSpPr>
          <p:spPr bwMode="auto">
            <a:xfrm>
              <a:off x="240" y="2160"/>
              <a:ext cx="1248" cy="480"/>
            </a:xfrm>
            <a:prstGeom prst="wedgeRectCallout">
              <a:avLst>
                <a:gd name="adj1" fmla="val 54889"/>
                <a:gd name="adj2" fmla="val -181667"/>
              </a:avLst>
            </a:prstGeom>
            <a:solidFill>
              <a:srgbClr val="FFCC99"/>
            </a:solidFill>
            <a:ln>
              <a:noFill/>
            </a:ln>
            <a:effectLst>
              <a:prstShdw prst="shdw17" dist="17961" dir="13500000">
                <a:srgbClr val="997A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itchFamily="18" charset="0"/>
                  <a:sym typeface="Monotype Sorts" pitchFamily="2" charset="2"/>
                </a:rPr>
                <a:t>枚举类型名</a:t>
              </a:r>
            </a:p>
          </p:txBody>
        </p:sp>
      </p:grpSp>
      <p:sp>
        <p:nvSpPr>
          <p:cNvPr id="53252" name="AutoShape 52"/>
          <p:cNvSpPr>
            <a:spLocks noChangeArrowheads="1"/>
          </p:cNvSpPr>
          <p:nvPr/>
        </p:nvSpPr>
        <p:spPr bwMode="auto">
          <a:xfrm>
            <a:off x="685800" y="457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22936" name="Text Box 56"/>
          <p:cNvSpPr txBox="1">
            <a:spLocks noChangeArrowheads="1"/>
          </p:cNvSpPr>
          <p:nvPr/>
        </p:nvSpPr>
        <p:spPr bwMode="auto">
          <a:xfrm>
            <a:off x="1295400" y="10668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{sun,mon,tue,wed,thu,fri,sat};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5400" y="1905000"/>
            <a:ext cx="67056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workday,restday;</a:t>
            </a:r>
          </a:p>
        </p:txBody>
      </p:sp>
      <p:sp>
        <p:nvSpPr>
          <p:cNvPr id="122947" name="Text Box 67"/>
          <p:cNvSpPr txBox="1">
            <a:spLocks noChangeArrowheads="1"/>
          </p:cNvSpPr>
          <p:nvPr/>
        </p:nvSpPr>
        <p:spPr bwMode="auto">
          <a:xfrm>
            <a:off x="609600" y="5562600"/>
            <a:ext cx="85344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 weekday {sun,mon,tue,wed,thu,fri,sat} workday,restday;</a:t>
            </a:r>
          </a:p>
        </p:txBody>
      </p:sp>
      <p:sp>
        <p:nvSpPr>
          <p:cNvPr id="122948" name="Text Box 68"/>
          <p:cNvSpPr txBox="1">
            <a:spLocks noChangeArrowheads="1"/>
          </p:cNvSpPr>
          <p:nvPr/>
        </p:nvSpPr>
        <p:spPr bwMode="auto">
          <a:xfrm>
            <a:off x="457200" y="4800600"/>
            <a:ext cx="5105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将上述二者合并定义可写为：</a:t>
            </a:r>
            <a:endParaRPr lang="zh-CN" altLang="en-US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6" grpId="0" autoUpdateAnimBg="0"/>
      <p:bldP spid="122937" grpId="0" autoUpdateAnimBg="0"/>
      <p:bldP spid="122947" grpId="0" autoUpdateAnimBg="0"/>
      <p:bldP spid="12294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正确理解枚举</a:t>
            </a:r>
          </a:p>
        </p:txBody>
      </p:sp>
      <p:grpSp>
        <p:nvGrpSpPr>
          <p:cNvPr id="123965" name="Group 61"/>
          <p:cNvGrpSpPr>
            <a:grpSpLocks/>
          </p:cNvGrpSpPr>
          <p:nvPr/>
        </p:nvGrpSpPr>
        <p:grpSpPr bwMode="auto">
          <a:xfrm>
            <a:off x="539750" y="1196975"/>
            <a:ext cx="8382000" cy="2497138"/>
            <a:chOff x="480" y="672"/>
            <a:chExt cx="5088" cy="1584"/>
          </a:xfrm>
          <a:solidFill>
            <a:srgbClr val="CCCC00"/>
          </a:solidFill>
        </p:grpSpPr>
        <p:sp>
          <p:nvSpPr>
            <p:cNvPr id="48151" name="filecab3"/>
            <p:cNvSpPr>
              <a:spLocks noEditPoints="1" noChangeArrowheads="1"/>
            </p:cNvSpPr>
            <p:nvPr/>
          </p:nvSpPr>
          <p:spPr bwMode="auto">
            <a:xfrm>
              <a:off x="480" y="672"/>
              <a:ext cx="5088" cy="15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1002 w 21600"/>
                <a:gd name="T25" fmla="*/ 505 h 21600"/>
                <a:gd name="T26" fmla="*/ 20543 w 21600"/>
                <a:gd name="T27" fmla="*/ 1876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788" y="0"/>
                  </a:moveTo>
                  <a:lnTo>
                    <a:pt x="0" y="0"/>
                  </a:lnTo>
                  <a:lnTo>
                    <a:pt x="0" y="10800"/>
                  </a:lnTo>
                  <a:lnTo>
                    <a:pt x="0" y="19099"/>
                  </a:lnTo>
                  <a:lnTo>
                    <a:pt x="8466" y="19099"/>
                  </a:lnTo>
                  <a:lnTo>
                    <a:pt x="8490" y="19440"/>
                  </a:lnTo>
                  <a:lnTo>
                    <a:pt x="8537" y="20008"/>
                  </a:lnTo>
                  <a:lnTo>
                    <a:pt x="8607" y="20349"/>
                  </a:lnTo>
                  <a:lnTo>
                    <a:pt x="8701" y="20691"/>
                  </a:lnTo>
                  <a:lnTo>
                    <a:pt x="8842" y="21145"/>
                  </a:lnTo>
                  <a:lnTo>
                    <a:pt x="9053" y="21373"/>
                  </a:lnTo>
                  <a:lnTo>
                    <a:pt x="9264" y="21600"/>
                  </a:lnTo>
                  <a:lnTo>
                    <a:pt x="9545" y="21600"/>
                  </a:lnTo>
                  <a:lnTo>
                    <a:pt x="10718" y="21600"/>
                  </a:lnTo>
                  <a:lnTo>
                    <a:pt x="11891" y="21600"/>
                  </a:lnTo>
                  <a:lnTo>
                    <a:pt x="12266" y="21600"/>
                  </a:lnTo>
                  <a:lnTo>
                    <a:pt x="12477" y="21429"/>
                  </a:lnTo>
                  <a:lnTo>
                    <a:pt x="12618" y="21202"/>
                  </a:lnTo>
                  <a:lnTo>
                    <a:pt x="12758" y="20861"/>
                  </a:lnTo>
                  <a:lnTo>
                    <a:pt x="12922" y="20349"/>
                  </a:lnTo>
                  <a:lnTo>
                    <a:pt x="12993" y="19952"/>
                  </a:lnTo>
                  <a:lnTo>
                    <a:pt x="13016" y="19440"/>
                  </a:lnTo>
                  <a:lnTo>
                    <a:pt x="13063" y="19099"/>
                  </a:lnTo>
                  <a:lnTo>
                    <a:pt x="21600" y="19099"/>
                  </a:lnTo>
                  <a:lnTo>
                    <a:pt x="21600" y="10800"/>
                  </a:lnTo>
                  <a:lnTo>
                    <a:pt x="21600" y="0"/>
                  </a:lnTo>
                  <a:lnTo>
                    <a:pt x="10788" y="0"/>
                  </a:lnTo>
                  <a:close/>
                  <a:moveTo>
                    <a:pt x="9053" y="19099"/>
                  </a:moveTo>
                  <a:lnTo>
                    <a:pt x="9053" y="19440"/>
                  </a:lnTo>
                  <a:lnTo>
                    <a:pt x="9076" y="19611"/>
                  </a:lnTo>
                  <a:lnTo>
                    <a:pt x="9123" y="19781"/>
                  </a:lnTo>
                  <a:lnTo>
                    <a:pt x="9193" y="20008"/>
                  </a:lnTo>
                  <a:lnTo>
                    <a:pt x="9264" y="20179"/>
                  </a:lnTo>
                  <a:lnTo>
                    <a:pt x="9334" y="20293"/>
                  </a:lnTo>
                  <a:lnTo>
                    <a:pt x="9405" y="20349"/>
                  </a:lnTo>
                  <a:lnTo>
                    <a:pt x="9545" y="20349"/>
                  </a:lnTo>
                  <a:lnTo>
                    <a:pt x="11891" y="20349"/>
                  </a:lnTo>
                  <a:lnTo>
                    <a:pt x="12031" y="20349"/>
                  </a:lnTo>
                  <a:lnTo>
                    <a:pt x="12172" y="20236"/>
                  </a:lnTo>
                  <a:lnTo>
                    <a:pt x="12266" y="20179"/>
                  </a:lnTo>
                  <a:lnTo>
                    <a:pt x="12336" y="20008"/>
                  </a:lnTo>
                  <a:lnTo>
                    <a:pt x="12383" y="19838"/>
                  </a:lnTo>
                  <a:lnTo>
                    <a:pt x="12430" y="19611"/>
                  </a:lnTo>
                  <a:lnTo>
                    <a:pt x="12477" y="19440"/>
                  </a:lnTo>
                  <a:lnTo>
                    <a:pt x="12477" y="19099"/>
                  </a:lnTo>
                  <a:lnTo>
                    <a:pt x="9053" y="19099"/>
                  </a:lnTo>
                  <a:close/>
                </a:path>
                <a:path w="21600" h="21600" extrusionOk="0">
                  <a:moveTo>
                    <a:pt x="9053" y="19099"/>
                  </a:moveTo>
                  <a:lnTo>
                    <a:pt x="0" y="19099"/>
                  </a:lnTo>
                  <a:lnTo>
                    <a:pt x="21600" y="19099"/>
                  </a:lnTo>
                </a:path>
              </a:pathLst>
            </a:custGeom>
            <a:grpFill/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60" name="Text Box 56"/>
            <p:cNvSpPr txBox="1">
              <a:spLocks noChangeArrowheads="1"/>
            </p:cNvSpPr>
            <p:nvPr/>
          </p:nvSpPr>
          <p:spPr bwMode="auto">
            <a:xfrm>
              <a:off x="528" y="720"/>
              <a:ext cx="4942" cy="1143"/>
            </a:xfrm>
            <a:prstGeom prst="rect">
              <a:avLst/>
            </a:prstGeom>
            <a:grpFill/>
            <a:ln>
              <a:noFill/>
            </a:ln>
            <a:effectLst>
              <a:prstShdw prst="shdw18" dist="17961" dir="13500000">
                <a:srgbClr val="CCEC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      </a:t>
              </a: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枚举元素实际上是用他们所对应的整型数来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代替，且可以把枚举元素用于任何整型表达式中，</a:t>
              </a:r>
            </a:p>
            <a:p>
              <a:pPr algn="l">
                <a:spcBef>
                  <a:spcPct val="50000"/>
                </a:spcBef>
                <a:defRPr/>
              </a:pPr>
              <a:r>
                <a:rPr lang="zh-CN" altLang="en-GB" sz="2800" b="1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即枚举类变量也可认为是一种特殊的整型变量</a:t>
              </a:r>
              <a:endPara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endParaRPr>
            </a:p>
          </p:txBody>
        </p:sp>
      </p:grpSp>
      <p:pic>
        <p:nvPicPr>
          <p:cNvPr id="54276" name="Picture 59" descr="BD082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876800"/>
            <a:ext cx="139223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AutoShape 62"/>
          <p:cNvSpPr>
            <a:spLocks noChangeArrowheads="1"/>
          </p:cNvSpPr>
          <p:nvPr/>
        </p:nvSpPr>
        <p:spPr bwMode="auto">
          <a:xfrm>
            <a:off x="457200" y="38862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变量值的确定</a:t>
            </a:r>
          </a:p>
        </p:txBody>
      </p:sp>
      <p:sp>
        <p:nvSpPr>
          <p:cNvPr id="123967" name="Text Box 63"/>
          <p:cNvSpPr txBox="1">
            <a:spLocks noChangeArrowheads="1"/>
          </p:cNvSpPr>
          <p:nvPr/>
        </p:nvSpPr>
        <p:spPr bwMode="auto">
          <a:xfrm>
            <a:off x="3246438" y="3886200"/>
            <a:ext cx="4648200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变量值等于该元素的序号</a:t>
            </a:r>
          </a:p>
        </p:txBody>
      </p:sp>
      <p:grpSp>
        <p:nvGrpSpPr>
          <p:cNvPr id="54279" name="Group 65"/>
          <p:cNvGrpSpPr>
            <a:grpSpLocks/>
          </p:cNvGrpSpPr>
          <p:nvPr/>
        </p:nvGrpSpPr>
        <p:grpSpPr bwMode="auto">
          <a:xfrm>
            <a:off x="-1116013" y="4652963"/>
            <a:ext cx="8248651" cy="1143000"/>
            <a:chOff x="144" y="2256"/>
            <a:chExt cx="5196" cy="720"/>
          </a:xfrm>
        </p:grpSpPr>
        <p:sp>
          <p:nvSpPr>
            <p:cNvPr id="54281" name="Text Box 35"/>
            <p:cNvSpPr txBox="1">
              <a:spLocks noChangeArrowheads="1"/>
            </p:cNvSpPr>
            <p:nvPr/>
          </p:nvSpPr>
          <p:spPr bwMode="auto">
            <a:xfrm>
              <a:off x="144" y="2256"/>
              <a:ext cx="5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            enum {MON, TUE, WED, THU, FRI} </a:t>
              </a:r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sym typeface="Monotype Sorts" pitchFamily="2" charset="2"/>
                </a:rPr>
                <a:t>workday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;</a:t>
              </a:r>
            </a:p>
          </p:txBody>
        </p:sp>
        <p:sp>
          <p:nvSpPr>
            <p:cNvPr id="54282" name="Line 36"/>
            <p:cNvSpPr>
              <a:spLocks noChangeShapeType="1"/>
            </p:cNvSpPr>
            <p:nvPr/>
          </p:nvSpPr>
          <p:spPr bwMode="auto">
            <a:xfrm>
              <a:off x="2064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7"/>
            <p:cNvSpPr>
              <a:spLocks noChangeShapeType="1"/>
            </p:cNvSpPr>
            <p:nvPr/>
          </p:nvSpPr>
          <p:spPr bwMode="auto">
            <a:xfrm>
              <a:off x="259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38"/>
            <p:cNvSpPr>
              <a:spLocks noChangeShapeType="1"/>
            </p:cNvSpPr>
            <p:nvPr/>
          </p:nvSpPr>
          <p:spPr bwMode="auto">
            <a:xfrm>
              <a:off x="408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39"/>
            <p:cNvSpPr>
              <a:spLocks noChangeShapeType="1"/>
            </p:cNvSpPr>
            <p:nvPr/>
          </p:nvSpPr>
          <p:spPr bwMode="auto">
            <a:xfrm>
              <a:off x="3072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6" name="Line 40"/>
            <p:cNvSpPr>
              <a:spLocks noChangeShapeType="1"/>
            </p:cNvSpPr>
            <p:nvPr/>
          </p:nvSpPr>
          <p:spPr bwMode="auto">
            <a:xfrm>
              <a:off x="3600" y="2544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Text Box 47"/>
            <p:cNvSpPr txBox="1">
              <a:spLocks noChangeArrowheads="1"/>
            </p:cNvSpPr>
            <p:nvPr/>
          </p:nvSpPr>
          <p:spPr bwMode="auto">
            <a:xfrm>
              <a:off x="350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54288" name="Rectangle 48"/>
            <p:cNvSpPr>
              <a:spLocks noChangeArrowheads="1"/>
            </p:cNvSpPr>
            <p:nvPr/>
          </p:nvSpPr>
          <p:spPr bwMode="auto">
            <a:xfrm>
              <a:off x="196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289" name="Rectangle 49"/>
            <p:cNvSpPr>
              <a:spLocks noChangeArrowheads="1"/>
            </p:cNvSpPr>
            <p:nvPr/>
          </p:nvSpPr>
          <p:spPr bwMode="auto">
            <a:xfrm>
              <a:off x="2448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54290" name="Rectangle 50"/>
            <p:cNvSpPr>
              <a:spLocks noChangeArrowheads="1"/>
            </p:cNvSpPr>
            <p:nvPr/>
          </p:nvSpPr>
          <p:spPr bwMode="auto">
            <a:xfrm>
              <a:off x="2976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54291" name="Rectangle 51"/>
            <p:cNvSpPr>
              <a:spLocks noChangeArrowheads="1"/>
            </p:cNvSpPr>
            <p:nvPr/>
          </p:nvSpPr>
          <p:spPr bwMode="auto">
            <a:xfrm>
              <a:off x="3984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54280" name="矩形 1"/>
          <p:cNvSpPr>
            <a:spLocks noChangeArrowheads="1"/>
          </p:cNvSpPr>
          <p:nvPr/>
        </p:nvSpPr>
        <p:spPr bwMode="auto">
          <a:xfrm>
            <a:off x="1092200" y="5910263"/>
            <a:ext cx="4487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 = 0; 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workday=MON 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66FF"/>
            </a:gs>
            <a:gs pos="100000">
              <a:srgbClr val="FFCB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38"/>
          <p:cNvSpPr>
            <a:spLocks noChangeArrowheads="1"/>
          </p:cNvSpPr>
          <p:nvPr/>
        </p:nvSpPr>
        <p:spPr bwMode="auto">
          <a:xfrm>
            <a:off x="228600" y="1600200"/>
            <a:ext cx="8686800" cy="2286000"/>
          </a:xfrm>
          <a:prstGeom prst="flowChartAlternateProcess">
            <a:avLst/>
          </a:prstGeom>
          <a:gradFill rotWithShape="0">
            <a:gsLst>
              <a:gs pos="0">
                <a:srgbClr val="FF9900"/>
              </a:gs>
              <a:gs pos="100000">
                <a:srgbClr val="FFE7C2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99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AutoShape 12"/>
          <p:cNvSpPr>
            <a:spLocks noChangeArrowheads="1"/>
          </p:cNvSpPr>
          <p:nvPr/>
        </p:nvSpPr>
        <p:spPr bwMode="auto">
          <a:xfrm>
            <a:off x="381000" y="304800"/>
            <a:ext cx="2438400" cy="6096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应用举例</a:t>
            </a:r>
          </a:p>
        </p:txBody>
      </p:sp>
      <p:sp>
        <p:nvSpPr>
          <p:cNvPr id="55300" name="Text Box 24"/>
          <p:cNvSpPr txBox="1">
            <a:spLocks noChangeArrowheads="1"/>
          </p:cNvSpPr>
          <p:nvPr/>
        </p:nvSpPr>
        <p:spPr bwMode="auto">
          <a:xfrm>
            <a:off x="107504" y="1676400"/>
            <a:ext cx="9265096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void main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enum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weekday {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sun,mon,tue,wed,thu,fri,sat</a:t>
            </a:r>
            <a:r>
              <a:rPr lang="en-US" altLang="zh-CN" b="1" dirty="0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}  </a:t>
            </a:r>
            <a:r>
              <a:rPr lang="en-US" altLang="zh-CN" b="1" dirty="0" err="1" smtClean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workday,restday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=sat;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printf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(“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is %d\n”,</a:t>
            </a:r>
            <a:r>
              <a:rPr lang="en-US" altLang="zh-CN" b="1" dirty="0" err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restday</a:t>
            </a:r>
            <a:r>
              <a:rPr lang="en-US" altLang="zh-CN" b="1" dirty="0">
                <a:solidFill>
                  <a:srgbClr val="00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);}</a:t>
            </a:r>
          </a:p>
        </p:txBody>
      </p:sp>
      <p:grpSp>
        <p:nvGrpSpPr>
          <p:cNvPr id="55301" name="Group 25"/>
          <p:cNvGrpSpPr>
            <a:grpSpLocks/>
          </p:cNvGrpSpPr>
          <p:nvPr/>
        </p:nvGrpSpPr>
        <p:grpSpPr bwMode="auto">
          <a:xfrm>
            <a:off x="7696200" y="5410200"/>
            <a:ext cx="914400" cy="914400"/>
            <a:chOff x="1632" y="1248"/>
            <a:chExt cx="2682" cy="2286"/>
          </a:xfrm>
        </p:grpSpPr>
        <p:sp>
          <p:nvSpPr>
            <p:cNvPr id="553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553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2819400" y="5410200"/>
            <a:ext cx="2209800" cy="5143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restday is 6</a:t>
            </a:r>
          </a:p>
        </p:txBody>
      </p:sp>
      <p:sp>
        <p:nvSpPr>
          <p:cNvPr id="124965" name="AutoShape 37"/>
          <p:cNvSpPr>
            <a:spLocks noChangeArrowheads="1"/>
          </p:cNvSpPr>
          <p:nvPr/>
        </p:nvSpPr>
        <p:spPr bwMode="auto">
          <a:xfrm>
            <a:off x="1181100" y="4891088"/>
            <a:ext cx="838200" cy="762000"/>
          </a:xfrm>
          <a:prstGeom prst="wedgeRoundRectCallout">
            <a:avLst>
              <a:gd name="adj1" fmla="val 143185"/>
              <a:gd name="adj2" fmla="val 37708"/>
              <a:gd name="adj3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339966"/>
            </a:solidFill>
            <a:miter lim="800000"/>
            <a:headEnd/>
            <a:tailEnd/>
          </a:ln>
          <a:effectLst>
            <a:prstShdw prst="shdw17" dist="17961" dir="13500000">
              <a:srgbClr val="1F5C3D"/>
            </a:prstShdw>
          </a:effectLst>
        </p:spPr>
        <p:txBody>
          <a:bodyPr anchor="ctr"/>
          <a:lstStyle/>
          <a:p>
            <a:pPr>
              <a:lnSpc>
                <a:spcPct val="50000"/>
              </a:lnSpc>
            </a:pP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运行</a:t>
            </a:r>
          </a:p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 animBg="1" autoUpdateAnimBg="0"/>
      <p:bldP spid="12496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2">
            <a:hlinkClick r:id="rId2" action="ppaction://hlinksldjump"/>
            <a:hlinkHover r:id="" action="ppaction://noaction">
              <a:snd r:embed="rId3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2819400" cy="519113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其他类型变量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838200" y="2362200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另外还有</a:t>
            </a:r>
            <a:r>
              <a:rPr lang="zh-CN" altLang="en-US" sz="3200" b="1" u="sng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rPr>
              <a:t>指针型变量、结构体型变量、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en-US" sz="3200" b="1" u="sng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rPr>
              <a:t>共用体型变量</a:t>
            </a:r>
            <a:r>
              <a:rPr lang="zh-CN" altLang="en-US" sz="3200" b="1">
                <a:solidFill>
                  <a:srgbClr val="660066"/>
                </a:solidFill>
                <a:latin typeface="楷体_GB2312" pitchFamily="49" charset="-122"/>
                <a:sym typeface="Monotype Sorts" pitchFamily="2" charset="2"/>
              </a:rPr>
              <a:t>等，将在后续章节中介绍</a:t>
            </a:r>
            <a:endParaRPr lang="zh-CN" altLang="en-US" sz="3200" b="1">
              <a:solidFill>
                <a:srgbClr val="660066"/>
              </a:solidFill>
              <a:latin typeface="楷体_GB2312" pitchFamily="49" charset="-122"/>
            </a:endParaRPr>
          </a:p>
        </p:txBody>
      </p:sp>
      <p:sp>
        <p:nvSpPr>
          <p:cNvPr id="56324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4" name="AutoShape 28"/>
          <p:cNvSpPr>
            <a:spLocks noChangeArrowheads="1"/>
          </p:cNvSpPr>
          <p:nvPr/>
        </p:nvSpPr>
        <p:spPr bwMode="auto">
          <a:xfrm>
            <a:off x="1905000" y="3365500"/>
            <a:ext cx="2819400" cy="11430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prstShdw prst="shdw18" dist="17961" dir="13500000">
              <a:srgbClr val="9933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991" name="Text Box 15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4038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变量的</a:t>
            </a:r>
            <a:r>
              <a:rPr kumimoji="0" lang="zh-CN" altLang="en-GB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初始化</a:t>
            </a:r>
            <a:endParaRPr kumimoji="0" lang="zh-CN" altLang="en-US" sz="4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9" name="Text Box 22"/>
          <p:cNvSpPr txBox="1">
            <a:spLocks noChangeArrowheads="1"/>
          </p:cNvSpPr>
          <p:nvPr/>
        </p:nvSpPr>
        <p:spPr bwMode="auto">
          <a:xfrm>
            <a:off x="931863" y="11969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定义变量的同时给其赋初值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0" name="AutoShape 24"/>
          <p:cNvSpPr>
            <a:spLocks noChangeArrowheads="1"/>
          </p:cNvSpPr>
          <p:nvPr/>
        </p:nvSpPr>
        <p:spPr bwMode="auto">
          <a:xfrm>
            <a:off x="762000" y="1844675"/>
            <a:ext cx="316547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ahoma" pitchFamily="34" charset="0"/>
              </a:rPr>
              <a:t>初始化的一般形式</a:t>
            </a:r>
          </a:p>
        </p:txBody>
      </p:sp>
      <p:sp>
        <p:nvSpPr>
          <p:cNvPr id="57351" name="Text Box 25"/>
          <p:cNvSpPr txBox="1">
            <a:spLocks noChangeArrowheads="1"/>
          </p:cNvSpPr>
          <p:nvPr/>
        </p:nvSpPr>
        <p:spPr bwMode="auto">
          <a:xfrm>
            <a:off x="914400" y="2708275"/>
            <a:ext cx="5486400" cy="519113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800" b="1">
                <a:solidFill>
                  <a:srgbClr val="003300"/>
                </a:solidFill>
                <a:latin typeface="Times New Roman" pitchFamily="18" charset="0"/>
                <a:sym typeface="Monotype Sorts" pitchFamily="2" charset="2"/>
              </a:rPr>
              <a:t>变量类型  变量名＝常量    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sym typeface="Monotype Sorts" pitchFamily="2" charset="2"/>
            </a:endParaRPr>
          </a:p>
        </p:txBody>
      </p:sp>
      <p:sp>
        <p:nvSpPr>
          <p:cNvPr id="57352" name="AutoShape 26"/>
          <p:cNvSpPr>
            <a:spLocks noChangeArrowheads="1"/>
          </p:cNvSpPr>
          <p:nvPr/>
        </p:nvSpPr>
        <p:spPr bwMode="auto">
          <a:xfrm>
            <a:off x="304800" y="32131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57353" name="Text Box 27"/>
          <p:cNvSpPr txBox="1">
            <a:spLocks noChangeArrowheads="1"/>
          </p:cNvSpPr>
          <p:nvPr/>
        </p:nvSpPr>
        <p:spPr bwMode="auto">
          <a:xfrm>
            <a:off x="1447800" y="3441700"/>
            <a:ext cx="3657600" cy="1004888"/>
          </a:xfrm>
          <a:prstGeom prst="rect">
            <a:avLst/>
          </a:prstGeom>
          <a:noFill/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CC33"/>
                    </a:gs>
                    <a:gs pos="100000">
                      <a:srgbClr val="CEF3CE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char abc=‘h’;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Monotype Sorts" pitchFamily="2" charset="2"/>
              </a:rPr>
              <a:t>int first=987;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1081088" y="4876800"/>
            <a:ext cx="6840537" cy="156966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不可以将具有相同初值的变量赋初值时写成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:</a:t>
            </a:r>
          </a:p>
          <a:p>
            <a:pPr algn="l">
              <a:defRPr/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a=b=c=6</a:t>
            </a:r>
            <a:r>
              <a:rPr lang="en-US" altLang="zh-CN" dirty="0" smtClean="0">
                <a:solidFill>
                  <a:schemeClr val="tx1"/>
                </a:solidFill>
                <a:ea typeface="隶书" pitchFamily="49" charset="-122"/>
              </a:rPr>
              <a:t>;     </a:t>
            </a:r>
            <a:r>
              <a:rPr lang="en-US" altLang="zh-CN" b="1" dirty="0" smtClean="0">
                <a:solidFill>
                  <a:srgbClr val="FF0000"/>
                </a:solidFill>
                <a:ea typeface="隶书" pitchFamily="49" charset="-122"/>
              </a:rPr>
              <a:t>╳</a:t>
            </a:r>
            <a:endParaRPr lang="en-US" altLang="zh-CN" b="1" dirty="0">
              <a:solidFill>
                <a:srgbClr val="FF0000"/>
              </a:solidFill>
              <a:ea typeface="隶书" pitchFamily="49" charset="-122"/>
            </a:endParaRP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可以这样写：</a:t>
            </a:r>
          </a:p>
          <a:p>
            <a:pPr algn="l">
              <a:defRPr/>
            </a:pPr>
            <a:r>
              <a:rPr lang="zh-CN" altLang="zh-CN" dirty="0">
                <a:solidFill>
                  <a:schemeClr val="tx1"/>
                </a:solidFill>
                <a:ea typeface="隶书" pitchFamily="49" charset="-122"/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  <a:ea typeface="隶书" pitchFamily="49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a=6, b=6, c=6;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34"/>
          <p:cNvGrpSpPr>
            <a:grpSpLocks/>
          </p:cNvGrpSpPr>
          <p:nvPr/>
        </p:nvGrpSpPr>
        <p:grpSpPr bwMode="auto">
          <a:xfrm>
            <a:off x="685800" y="1143000"/>
            <a:ext cx="7696200" cy="3124200"/>
            <a:chOff x="432" y="720"/>
            <a:chExt cx="4848" cy="1968"/>
          </a:xfrm>
        </p:grpSpPr>
        <p:sp>
          <p:nvSpPr>
            <p:cNvPr id="128003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004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全局和静态变量在程序编译阶段初始化，且只赋一次值；而局部变量是在进入定义它们的函数或复合语句时才作初始化，相当于赋值语句。每调用一次，就赋值一次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415925" y="395288"/>
            <a:ext cx="1565275" cy="909637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0">
                <a:srgbClr val="C4D6EB"/>
              </a:gs>
              <a:gs pos="50000">
                <a:srgbClr val="FFEBFA"/>
              </a:gs>
              <a:gs pos="65000">
                <a:srgbClr val="C4D6EB"/>
              </a:gs>
              <a:gs pos="80001">
                <a:srgbClr val="85C2FF"/>
              </a:gs>
              <a:gs pos="100000">
                <a:srgbClr val="5E9EFF"/>
              </a:gs>
            </a:gsLst>
            <a:lin ang="27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8" dist="17961" dir="13500000">
              <a:schemeClr val="tx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说明</a:t>
            </a:r>
          </a:p>
        </p:txBody>
      </p:sp>
      <p:sp>
        <p:nvSpPr>
          <p:cNvPr id="58372" name="AutoShape 6"/>
          <p:cNvSpPr>
            <a:spLocks noChangeArrowheads="1"/>
          </p:cNvSpPr>
          <p:nvPr/>
        </p:nvSpPr>
        <p:spPr bwMode="auto">
          <a:xfrm>
            <a:off x="533400" y="3810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374" name="AutoShape 26"/>
          <p:cNvSpPr>
            <a:spLocks noChangeArrowheads="1"/>
          </p:cNvSpPr>
          <p:nvPr/>
        </p:nvSpPr>
        <p:spPr bwMode="auto">
          <a:xfrm>
            <a:off x="228600" y="4343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8375" name="Group 35"/>
          <p:cNvGrpSpPr>
            <a:grpSpLocks/>
          </p:cNvGrpSpPr>
          <p:nvPr/>
        </p:nvGrpSpPr>
        <p:grpSpPr bwMode="auto">
          <a:xfrm>
            <a:off x="838200" y="4495800"/>
            <a:ext cx="5181600" cy="1905000"/>
            <a:chOff x="528" y="2832"/>
            <a:chExt cx="3264" cy="1200"/>
          </a:xfrm>
        </p:grpSpPr>
        <p:sp>
          <p:nvSpPr>
            <p:cNvPr id="128007" name="AutoShape 7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81" name="Text Box 27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 a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＝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12;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main()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{int b=34,c=56;</a:t>
              </a:r>
            </a:p>
            <a:p>
              <a:pPr algn="l" eaLnBrk="1" hangingPunct="1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printf(“%d,%d,%d”,a,b,c);}</a:t>
              </a:r>
            </a:p>
          </p:txBody>
        </p:sp>
      </p:grpSp>
      <p:sp>
        <p:nvSpPr>
          <p:cNvPr id="58376" name="AutoShape 28"/>
          <p:cNvSpPr>
            <a:spLocks/>
          </p:cNvSpPr>
          <p:nvPr/>
        </p:nvSpPr>
        <p:spPr bwMode="auto">
          <a:xfrm>
            <a:off x="3581400" y="45720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76394"/>
              <a:gd name="adj6" fmla="val -44264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8377" name="AutoShape 29"/>
          <p:cNvSpPr>
            <a:spLocks/>
          </p:cNvSpPr>
          <p:nvPr/>
        </p:nvSpPr>
        <p:spPr bwMode="auto">
          <a:xfrm>
            <a:off x="3962400" y="52578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62662"/>
              <a:gd name="adj6" fmla="val -31819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8378" name="AutoShape 32"/>
          <p:cNvSpPr>
            <a:spLocks noChangeArrowheads="1"/>
          </p:cNvSpPr>
          <p:nvPr/>
        </p:nvSpPr>
        <p:spPr bwMode="auto">
          <a:xfrm>
            <a:off x="6019800" y="5181600"/>
            <a:ext cx="928688" cy="552450"/>
          </a:xfrm>
          <a:prstGeom prst="notchedRightArrow">
            <a:avLst>
              <a:gd name="adj1" fmla="val 50000"/>
              <a:gd name="adj2" fmla="val 42026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8033" name="AutoShape 33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12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34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56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685800" y="838200"/>
            <a:ext cx="7696200" cy="2971800"/>
            <a:chOff x="432" y="720"/>
            <a:chExt cx="4848" cy="1968"/>
          </a:xfrm>
        </p:grpSpPr>
        <p:sp>
          <p:nvSpPr>
            <p:cNvPr id="129027" name="AutoShape 3" descr="04-04-01-1024-004"/>
            <p:cNvSpPr>
              <a:spLocks noChangeArrowheads="1"/>
            </p:cNvSpPr>
            <p:nvPr/>
          </p:nvSpPr>
          <p:spPr bwMode="auto">
            <a:xfrm>
              <a:off x="432" y="720"/>
              <a:ext cx="4848" cy="1968"/>
            </a:xfrm>
            <a:prstGeom prst="horizontalScroll">
              <a:avLst>
                <a:gd name="adj" fmla="val 6620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hlink"/>
              </a:solidFill>
              <a:round/>
              <a:headEnd/>
              <a:tailEnd/>
            </a:ln>
            <a:effectLst>
              <a:prstShdw prst="shdw18" dist="17961" dir="13500000">
                <a:schemeClr val="hlink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028" name="Text Box 4"/>
            <p:cNvSpPr txBox="1">
              <a:spLocks noChangeArrowheads="1"/>
            </p:cNvSpPr>
            <p:nvPr/>
          </p:nvSpPr>
          <p:spPr bwMode="auto">
            <a:xfrm>
              <a:off x="672" y="1056"/>
              <a:ext cx="4560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  <a:buClr>
                  <a:srgbClr val="A50021"/>
                </a:buClr>
                <a:buFont typeface="Wingdings" pitchFamily="2" charset="2"/>
                <a:buChar char="ü"/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所有的全局和静态变量在没有明确初始化的情况下自动赋</a:t>
              </a:r>
              <a:r>
                <a:rPr lang="en-US" altLang="zh-CN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0</a:t>
              </a:r>
              <a:r>
                <a:rPr lang="zh-CN" altLang="en-US" sz="2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</a:rPr>
                <a:t>，而局部变量和寄存器变量在未初始化时其值不确定</a:t>
              </a:r>
              <a:endPara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sym typeface="Monotype Sorts" pitchFamily="2" charset="2"/>
              </a:endParaRPr>
            </a:p>
          </p:txBody>
        </p:sp>
      </p:grpSp>
      <p:sp>
        <p:nvSpPr>
          <p:cNvPr id="59395" name="AutoShape 20"/>
          <p:cNvSpPr>
            <a:spLocks noChangeArrowheads="1"/>
          </p:cNvSpPr>
          <p:nvPr/>
        </p:nvSpPr>
        <p:spPr bwMode="auto">
          <a:xfrm>
            <a:off x="228600" y="41910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grpSp>
        <p:nvGrpSpPr>
          <p:cNvPr id="59396" name="Group 21"/>
          <p:cNvGrpSpPr>
            <a:grpSpLocks/>
          </p:cNvGrpSpPr>
          <p:nvPr/>
        </p:nvGrpSpPr>
        <p:grpSpPr bwMode="auto">
          <a:xfrm>
            <a:off x="838200" y="4343400"/>
            <a:ext cx="5181600" cy="1905000"/>
            <a:chOff x="528" y="2832"/>
            <a:chExt cx="3264" cy="1200"/>
          </a:xfrm>
        </p:grpSpPr>
        <p:sp>
          <p:nvSpPr>
            <p:cNvPr id="129046" name="AutoShape 22"/>
            <p:cNvSpPr>
              <a:spLocks noChangeArrowheads="1"/>
            </p:cNvSpPr>
            <p:nvPr/>
          </p:nvSpPr>
          <p:spPr bwMode="auto">
            <a:xfrm>
              <a:off x="528" y="2832"/>
              <a:ext cx="3264" cy="1200"/>
            </a:xfrm>
            <a:prstGeom prst="flowChartTerminator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prstShdw prst="shdw18" dist="17961" dir="13500000">
                <a:srgbClr val="993366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02" name="Text Box 23"/>
            <p:cNvSpPr txBox="1">
              <a:spLocks noChangeArrowheads="1"/>
            </p:cNvSpPr>
            <p:nvPr/>
          </p:nvSpPr>
          <p:spPr bwMode="auto">
            <a:xfrm>
              <a:off x="1008" y="2928"/>
              <a:ext cx="2304" cy="98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13500000">
                <a:srgbClr val="1F7A1F"/>
              </a:prstShdw>
            </a:effectLst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33CC33"/>
                      </a:gs>
                      <a:gs pos="100000">
                        <a:srgbClr val="CEF3CE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a;</a:t>
              </a:r>
            </a:p>
            <a:p>
              <a:pPr algn="l" eaLnBrk="1" hangingPunct="1"/>
              <a:r>
                <a:rPr lang="en-US" altLang="zh-CN" smtClean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void main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()</a:t>
              </a:r>
            </a:p>
            <a:p>
              <a:pPr algn="l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{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;</a:t>
              </a:r>
            </a:p>
            <a:p>
              <a:pPr algn="l" eaLnBrk="1" hangingPunct="1"/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printf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(“%d,%d,%d”,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a,b,c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rPr>
                <a:t>);}</a:t>
              </a:r>
            </a:p>
          </p:txBody>
        </p:sp>
      </p:grpSp>
      <p:sp>
        <p:nvSpPr>
          <p:cNvPr id="59397" name="AutoShape 24"/>
          <p:cNvSpPr>
            <a:spLocks/>
          </p:cNvSpPr>
          <p:nvPr/>
        </p:nvSpPr>
        <p:spPr bwMode="auto">
          <a:xfrm>
            <a:off x="3563938" y="4508500"/>
            <a:ext cx="1466850" cy="369888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全局变量</a:t>
            </a:r>
          </a:p>
        </p:txBody>
      </p:sp>
      <p:sp>
        <p:nvSpPr>
          <p:cNvPr id="59398" name="AutoShape 25"/>
          <p:cNvSpPr>
            <a:spLocks/>
          </p:cNvSpPr>
          <p:nvPr/>
        </p:nvSpPr>
        <p:spPr bwMode="auto">
          <a:xfrm>
            <a:off x="3995738" y="5157788"/>
            <a:ext cx="1466850" cy="369887"/>
          </a:xfrm>
          <a:prstGeom prst="accentCallout2">
            <a:avLst>
              <a:gd name="adj1" fmla="val 30903"/>
              <a:gd name="adj2" fmla="val -5194"/>
              <a:gd name="adj3" fmla="val 30903"/>
              <a:gd name="adj4" fmla="val -5194"/>
              <a:gd name="adj5" fmla="val 80685"/>
              <a:gd name="adj6" fmla="val -82792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 w="9525">
            <a:solidFill>
              <a:srgbClr val="008080"/>
            </a:solidFill>
            <a:miter lim="800000"/>
            <a:headEnd/>
            <a:tailEnd/>
          </a:ln>
          <a:effectLst>
            <a:prstShdw prst="shdw17" dist="17961" dir="13500000">
              <a:srgbClr val="004D4D"/>
            </a:prstShdw>
          </a:effectLst>
        </p:spPr>
        <p:txBody>
          <a:bodyPr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局部变量</a:t>
            </a:r>
          </a:p>
        </p:txBody>
      </p:sp>
      <p:sp>
        <p:nvSpPr>
          <p:cNvPr id="59399" name="AutoShape 26"/>
          <p:cNvSpPr>
            <a:spLocks noChangeArrowheads="1"/>
          </p:cNvSpPr>
          <p:nvPr/>
        </p:nvSpPr>
        <p:spPr bwMode="auto">
          <a:xfrm>
            <a:off x="6019800" y="5181600"/>
            <a:ext cx="928688" cy="479425"/>
          </a:xfrm>
          <a:prstGeom prst="notchedRightArrow">
            <a:avLst>
              <a:gd name="adj1" fmla="val 50000"/>
              <a:gd name="adj2" fmla="val 4842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129051" name="AutoShape 27"/>
          <p:cNvSpPr>
            <a:spLocks noChangeArrowheads="1"/>
          </p:cNvSpPr>
          <p:nvPr/>
        </p:nvSpPr>
        <p:spPr bwMode="auto">
          <a:xfrm>
            <a:off x="6934200" y="5105400"/>
            <a:ext cx="1905000" cy="685800"/>
          </a:xfrm>
          <a:prstGeom prst="flowChartProcess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23922"/>
                  <a:invGamma/>
                </a:schemeClr>
              </a:gs>
            </a:gsLst>
            <a:lin ang="27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prstShdw prst="shdw18" dist="17961" dir="13500000">
              <a:srgbClr val="80008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0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64</a:t>
            </a:r>
            <a:r>
              <a:rPr lang="zh-CN" altLang="en-US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，</a:t>
            </a: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3117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381000" y="188913"/>
            <a:ext cx="4119563" cy="1030287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00FF">
                  <a:gamma/>
                  <a:tint val="18039"/>
                  <a:invGamma/>
                </a:srgbClr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§2.</a:t>
            </a:r>
            <a:r>
              <a:rPr lang="zh-CN" altLang="en-GB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GB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运算符和表达式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6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35814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优先级和结合方向</a:t>
            </a:r>
          </a:p>
        </p:txBody>
      </p:sp>
      <p:grpSp>
        <p:nvGrpSpPr>
          <p:cNvPr id="60420" name="Group 41"/>
          <p:cNvGrpSpPr>
            <a:grpSpLocks/>
          </p:cNvGrpSpPr>
          <p:nvPr/>
        </p:nvGrpSpPr>
        <p:grpSpPr bwMode="auto">
          <a:xfrm>
            <a:off x="838200" y="1219200"/>
            <a:ext cx="1728788" cy="1728788"/>
            <a:chOff x="385" y="391"/>
            <a:chExt cx="1089" cy="1089"/>
          </a:xfrm>
        </p:grpSpPr>
        <p:sp>
          <p:nvSpPr>
            <p:cNvPr id="60443" name="Line 42"/>
            <p:cNvSpPr>
              <a:spLocks noChangeShapeType="1"/>
            </p:cNvSpPr>
            <p:nvPr/>
          </p:nvSpPr>
          <p:spPr bwMode="auto">
            <a:xfrm>
              <a:off x="385" y="527"/>
              <a:ext cx="1089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Line 43"/>
            <p:cNvSpPr>
              <a:spLocks noChangeShapeType="1"/>
            </p:cNvSpPr>
            <p:nvPr/>
          </p:nvSpPr>
          <p:spPr bwMode="auto">
            <a:xfrm>
              <a:off x="476" y="391"/>
              <a:ext cx="0" cy="1089"/>
            </a:xfrm>
            <a:prstGeom prst="line">
              <a:avLst/>
            </a:prstGeom>
            <a:noFill/>
            <a:ln w="31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0092" name="AutoShape 44"/>
            <p:cNvSpPr>
              <a:spLocks noChangeArrowheads="1"/>
            </p:cNvSpPr>
            <p:nvPr/>
          </p:nvSpPr>
          <p:spPr bwMode="auto">
            <a:xfrm rot="2361992">
              <a:off x="521" y="482"/>
              <a:ext cx="218" cy="420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33CC33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0421" name="Group 45"/>
          <p:cNvGrpSpPr>
            <a:grpSpLocks/>
          </p:cNvGrpSpPr>
          <p:nvPr/>
        </p:nvGrpSpPr>
        <p:grpSpPr bwMode="auto">
          <a:xfrm>
            <a:off x="6477000" y="5029200"/>
            <a:ext cx="1871663" cy="1441450"/>
            <a:chOff x="3833" y="2976"/>
            <a:chExt cx="1179" cy="908"/>
          </a:xfrm>
        </p:grpSpPr>
        <p:sp>
          <p:nvSpPr>
            <p:cNvPr id="130094" name="AutoShape 46"/>
            <p:cNvSpPr>
              <a:spLocks noChangeArrowheads="1"/>
            </p:cNvSpPr>
            <p:nvPr/>
          </p:nvSpPr>
          <p:spPr bwMode="auto">
            <a:xfrm rot="13320384">
              <a:off x="4557" y="3077"/>
              <a:ext cx="288" cy="452"/>
            </a:xfrm>
            <a:prstGeom prst="moon">
              <a:avLst>
                <a:gd name="adj" fmla="val 41352"/>
              </a:avLst>
            </a:prstGeom>
            <a:gradFill rotWithShape="1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441" name="Line 47"/>
            <p:cNvSpPr>
              <a:spLocks noChangeShapeType="1"/>
            </p:cNvSpPr>
            <p:nvPr/>
          </p:nvSpPr>
          <p:spPr bwMode="auto">
            <a:xfrm>
              <a:off x="3833" y="3521"/>
              <a:ext cx="1179" cy="0"/>
            </a:xfrm>
            <a:prstGeom prst="line">
              <a:avLst/>
            </a:prstGeom>
            <a:noFill/>
            <a:ln w="31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48"/>
            <p:cNvSpPr>
              <a:spLocks noChangeShapeType="1"/>
            </p:cNvSpPr>
            <p:nvPr/>
          </p:nvSpPr>
          <p:spPr bwMode="auto">
            <a:xfrm>
              <a:off x="4876" y="2976"/>
              <a:ext cx="0" cy="908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0087" name="Text Box 3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15240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赋值运算符</a:t>
            </a:r>
          </a:p>
        </p:txBody>
      </p:sp>
      <p:sp>
        <p:nvSpPr>
          <p:cNvPr id="130088" name="Text Box 40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逻辑运算符</a:t>
            </a:r>
          </a:p>
        </p:txBody>
      </p:sp>
      <p:sp>
        <p:nvSpPr>
          <p:cNvPr id="130097" name="Text Box 49">
            <a:hlinkClick r:id="" action="ppaction://hlinkshowjump?jump=nextslide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914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算术运算符</a:t>
            </a:r>
          </a:p>
        </p:txBody>
      </p:sp>
      <p:sp>
        <p:nvSpPr>
          <p:cNvPr id="130098" name="Text Box 50">
            <a:hlinkClick r:id="rId5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20574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关系运算符</a:t>
            </a:r>
          </a:p>
        </p:txBody>
      </p:sp>
      <p:sp>
        <p:nvSpPr>
          <p:cNvPr id="60426" name="Text Box 54">
            <a:hlinkClick r:id="rId2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24384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各种运算符</a:t>
            </a:r>
          </a:p>
        </p:txBody>
      </p:sp>
      <p:sp>
        <p:nvSpPr>
          <p:cNvPr id="130106" name="Text Box 58">
            <a:hlinkClick r:id="rId6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7338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逗号运算符</a:t>
            </a:r>
          </a:p>
        </p:txBody>
      </p:sp>
      <p:sp>
        <p:nvSpPr>
          <p:cNvPr id="130107" name="Text Box 59">
            <a:hlinkClick r:id="rId7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8006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其他运算符</a:t>
            </a:r>
          </a:p>
        </p:txBody>
      </p:sp>
      <p:sp>
        <p:nvSpPr>
          <p:cNvPr id="130108" name="Text Box 60">
            <a:hlinkClick r:id="rId8" action="ppaction://hlinksldjump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Symbol" pitchFamily="18" charset="2"/>
              <a:buNone/>
              <a:defRPr/>
            </a:pPr>
            <a:r>
              <a:rPr kumimoji="0"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条件运算符</a:t>
            </a:r>
          </a:p>
        </p:txBody>
      </p:sp>
      <p:sp>
        <p:nvSpPr>
          <p:cNvPr id="130109" name="Text Box 61">
            <a:hlinkClick r:id="" action="ppaction://noaction"/>
            <a:hlinkHover r:id="" action="ppaction://noaction">
              <a:snd r:embed="rId4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5715000" y="4267200"/>
            <a:ext cx="1828800" cy="457200"/>
          </a:xfrm>
          <a:prstGeom prst="rect">
            <a:avLst/>
          </a:prstGeom>
          <a:gradFill rotWithShape="1">
            <a:gsLst>
              <a:gs pos="0">
                <a:srgbClr val="CC00CC"/>
              </a:gs>
              <a:gs pos="50000">
                <a:schemeClr val="accent1"/>
              </a:gs>
              <a:gs pos="100000">
                <a:srgbClr val="CC00CC"/>
              </a:gs>
            </a:gsLst>
            <a:lin ang="5400000" scaled="1"/>
          </a:gradFill>
          <a:ln>
            <a:noFill/>
          </a:ln>
          <a:effectLst>
            <a:prstShdw prst="shdw18" dist="17961" dir="13500000">
              <a:srgbClr val="CC00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ts val="16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位运算符</a:t>
            </a:r>
          </a:p>
        </p:txBody>
      </p:sp>
      <p:sp>
        <p:nvSpPr>
          <p:cNvPr id="60431" name="Line 62"/>
          <p:cNvSpPr>
            <a:spLocks noChangeShapeType="1"/>
          </p:cNvSpPr>
          <p:nvPr/>
        </p:nvSpPr>
        <p:spPr bwMode="auto">
          <a:xfrm flipV="1">
            <a:off x="4800600" y="1219200"/>
            <a:ext cx="838200" cy="1295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2" name="Line 64"/>
          <p:cNvSpPr>
            <a:spLocks noChangeShapeType="1"/>
          </p:cNvSpPr>
          <p:nvPr/>
        </p:nvSpPr>
        <p:spPr bwMode="auto">
          <a:xfrm flipV="1">
            <a:off x="4875213" y="1903413"/>
            <a:ext cx="83820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3" name="Line 65"/>
          <p:cNvSpPr>
            <a:spLocks noChangeShapeType="1"/>
          </p:cNvSpPr>
          <p:nvPr/>
        </p:nvSpPr>
        <p:spPr bwMode="auto">
          <a:xfrm flipV="1">
            <a:off x="4876800" y="2362200"/>
            <a:ext cx="762000" cy="228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4" name="Line 66"/>
          <p:cNvSpPr>
            <a:spLocks noChangeShapeType="1"/>
          </p:cNvSpPr>
          <p:nvPr/>
        </p:nvSpPr>
        <p:spPr bwMode="auto">
          <a:xfrm>
            <a:off x="4876800" y="2667000"/>
            <a:ext cx="762000" cy="76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5" name="Line 67"/>
          <p:cNvSpPr>
            <a:spLocks noChangeShapeType="1"/>
          </p:cNvSpPr>
          <p:nvPr/>
        </p:nvSpPr>
        <p:spPr bwMode="auto">
          <a:xfrm>
            <a:off x="4876800" y="2819400"/>
            <a:ext cx="762000" cy="457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6" name="Line 68"/>
          <p:cNvSpPr>
            <a:spLocks noChangeShapeType="1"/>
          </p:cNvSpPr>
          <p:nvPr/>
        </p:nvSpPr>
        <p:spPr bwMode="auto">
          <a:xfrm>
            <a:off x="4876800" y="2819400"/>
            <a:ext cx="838200" cy="12192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7" name="Line 69"/>
          <p:cNvSpPr>
            <a:spLocks noChangeShapeType="1"/>
          </p:cNvSpPr>
          <p:nvPr/>
        </p:nvSpPr>
        <p:spPr bwMode="auto">
          <a:xfrm>
            <a:off x="4800600" y="2819400"/>
            <a:ext cx="838200" cy="1676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8" name="Line 70"/>
          <p:cNvSpPr>
            <a:spLocks noChangeShapeType="1"/>
          </p:cNvSpPr>
          <p:nvPr/>
        </p:nvSpPr>
        <p:spPr bwMode="auto">
          <a:xfrm>
            <a:off x="4724400" y="2819400"/>
            <a:ext cx="914400" cy="22098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39" name="Text Box 72">
            <a:hlinkClick r:id="rId9" action="ppaction://hlinksldjump"/>
            <a:hlinkHover r:id="" action="ppaction://noaction">
              <a:snd r:embed="rId3" name="Thud7.WAV"/>
            </a:hlinkHover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2514600" cy="457200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ea typeface="隶书" pitchFamily="49" charset="-122"/>
              </a:rPr>
              <a:t>各种表达式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609600" y="1603375"/>
            <a:ext cx="7891463" cy="3986213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838200" y="1908175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一、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算术运算符（表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2-4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）</a:t>
            </a:r>
            <a:endParaRPr lang="zh-CN" altLang="en-US" sz="3200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1752600" y="2670175"/>
            <a:ext cx="420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加法，正值。  如：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3+6, +3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5" name="Rectangle 6"/>
          <p:cNvSpPr>
            <a:spLocks noChangeArrowheads="1"/>
          </p:cNvSpPr>
          <p:nvPr/>
        </p:nvSpPr>
        <p:spPr bwMode="auto">
          <a:xfrm>
            <a:off x="1752600" y="3203575"/>
            <a:ext cx="422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减法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负值。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6– 4, –5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6" name="Rectangle 7"/>
          <p:cNvSpPr>
            <a:spLocks noChangeArrowheads="1"/>
          </p:cNvSpPr>
          <p:nvPr/>
        </p:nvSpPr>
        <p:spPr bwMode="auto">
          <a:xfrm>
            <a:off x="1828800" y="37369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乘法。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38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7" name="Rectangle 8"/>
          <p:cNvSpPr>
            <a:spLocks noChangeArrowheads="1"/>
          </p:cNvSpPr>
          <p:nvPr/>
        </p:nvSpPr>
        <p:spPr bwMode="auto">
          <a:xfrm>
            <a:off x="1752600" y="4270375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/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除法。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8 / 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1752600" y="4727575"/>
            <a:ext cx="450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%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求余。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如：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7 % 4 的值为3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61449" name="Picture 1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0" name="Text Box 26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64770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算术运算符和赋值运算符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1" name="Picture 21" descr="docto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39" b="-6499"/>
          <a:stretch>
            <a:fillRect/>
          </a:stretch>
        </p:blipFill>
        <p:spPr bwMode="auto">
          <a:xfrm>
            <a:off x="762000" y="1828800"/>
            <a:ext cx="120491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2" name="Freeform 22"/>
          <p:cNvSpPr>
            <a:spLocks/>
          </p:cNvSpPr>
          <p:nvPr/>
        </p:nvSpPr>
        <p:spPr bwMode="auto">
          <a:xfrm>
            <a:off x="1676400" y="1981200"/>
            <a:ext cx="6858000" cy="4191000"/>
          </a:xfrm>
          <a:custGeom>
            <a:avLst/>
            <a:gdLst>
              <a:gd name="T0" fmla="*/ 242 w 4924"/>
              <a:gd name="T1" fmla="*/ 280 h 3292"/>
              <a:gd name="T2" fmla="*/ 590 w 4924"/>
              <a:gd name="T3" fmla="*/ 160 h 3292"/>
              <a:gd name="T4" fmla="*/ 998 w 4924"/>
              <a:gd name="T5" fmla="*/ 220 h 3292"/>
              <a:gd name="T6" fmla="*/ 1514 w 4924"/>
              <a:gd name="T7" fmla="*/ 16 h 3292"/>
              <a:gd name="T8" fmla="*/ 2186 w 4924"/>
              <a:gd name="T9" fmla="*/ 124 h 3292"/>
              <a:gd name="T10" fmla="*/ 2882 w 4924"/>
              <a:gd name="T11" fmla="*/ 88 h 3292"/>
              <a:gd name="T12" fmla="*/ 3494 w 4924"/>
              <a:gd name="T13" fmla="*/ 220 h 3292"/>
              <a:gd name="T14" fmla="*/ 3806 w 4924"/>
              <a:gd name="T15" fmla="*/ 76 h 3292"/>
              <a:gd name="T16" fmla="*/ 4226 w 4924"/>
              <a:gd name="T17" fmla="*/ 148 h 3292"/>
              <a:gd name="T18" fmla="*/ 4766 w 4924"/>
              <a:gd name="T19" fmla="*/ 412 h 3292"/>
              <a:gd name="T20" fmla="*/ 4766 w 4924"/>
              <a:gd name="T21" fmla="*/ 892 h 3292"/>
              <a:gd name="T22" fmla="*/ 4898 w 4924"/>
              <a:gd name="T23" fmla="*/ 1480 h 3292"/>
              <a:gd name="T24" fmla="*/ 4838 w 4924"/>
              <a:gd name="T25" fmla="*/ 1924 h 3292"/>
              <a:gd name="T26" fmla="*/ 4922 w 4924"/>
              <a:gd name="T27" fmla="*/ 2452 h 3292"/>
              <a:gd name="T28" fmla="*/ 4826 w 4924"/>
              <a:gd name="T29" fmla="*/ 2728 h 3292"/>
              <a:gd name="T30" fmla="*/ 4706 w 4924"/>
              <a:gd name="T31" fmla="*/ 3028 h 3292"/>
              <a:gd name="T32" fmla="*/ 4142 w 4924"/>
              <a:gd name="T33" fmla="*/ 3028 h 3292"/>
              <a:gd name="T34" fmla="*/ 3578 w 4924"/>
              <a:gd name="T35" fmla="*/ 3112 h 3292"/>
              <a:gd name="T36" fmla="*/ 3146 w 4924"/>
              <a:gd name="T37" fmla="*/ 3076 h 3292"/>
              <a:gd name="T38" fmla="*/ 2822 w 4924"/>
              <a:gd name="T39" fmla="*/ 3184 h 3292"/>
              <a:gd name="T40" fmla="*/ 2330 w 4924"/>
              <a:gd name="T41" fmla="*/ 3148 h 3292"/>
              <a:gd name="T42" fmla="*/ 1982 w 4924"/>
              <a:gd name="T43" fmla="*/ 3280 h 3292"/>
              <a:gd name="T44" fmla="*/ 1394 w 4924"/>
              <a:gd name="T45" fmla="*/ 3220 h 3292"/>
              <a:gd name="T46" fmla="*/ 1070 w 4924"/>
              <a:gd name="T47" fmla="*/ 3136 h 3292"/>
              <a:gd name="T48" fmla="*/ 686 w 4924"/>
              <a:gd name="T49" fmla="*/ 3088 h 3292"/>
              <a:gd name="T50" fmla="*/ 398 w 4924"/>
              <a:gd name="T51" fmla="*/ 2524 h 3292"/>
              <a:gd name="T52" fmla="*/ 98 w 4924"/>
              <a:gd name="T53" fmla="*/ 1852 h 3292"/>
              <a:gd name="T54" fmla="*/ 206 w 4924"/>
              <a:gd name="T55" fmla="*/ 1156 h 3292"/>
              <a:gd name="T56" fmla="*/ 2 w 4924"/>
              <a:gd name="T57" fmla="*/ 808 h 3292"/>
              <a:gd name="T58" fmla="*/ 242 w 4924"/>
              <a:gd name="T59" fmla="*/ 28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2209800" y="2641600"/>
            <a:ext cx="4810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语言区分大小写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2590800" y="3048000"/>
            <a:ext cx="63738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66750" indent="-666750"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             如：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price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，是两个不同的标识符。</a:t>
            </a: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2700338" y="40386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．标识符的长度一般不超过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个字符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3348038" y="4508500"/>
            <a:ext cx="5029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具体情况</a:t>
            </a:r>
            <a:r>
              <a:rPr lang="zh-CN" altLang="en-GB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视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不同系统而定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Turbo C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VC++6.0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247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44" name="AutoShape 18"/>
          <p:cNvSpPr>
            <a:spLocks noChangeArrowheads="1"/>
          </p:cNvSpPr>
          <p:nvPr/>
        </p:nvSpPr>
        <p:spPr bwMode="auto">
          <a:xfrm>
            <a:off x="457200" y="533400"/>
            <a:ext cx="1216025" cy="547688"/>
          </a:xfrm>
          <a:prstGeom prst="cloudCallout">
            <a:avLst>
              <a:gd name="adj1" fmla="val 109009"/>
              <a:gd name="adj2" fmla="val 47681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</a:rPr>
              <a:t>建议</a:t>
            </a:r>
            <a:endParaRPr lang="zh-CN" altLang="en-US" sz="2800" b="1">
              <a:solidFill>
                <a:schemeClr val="tx1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14345" name="Text Box 19"/>
          <p:cNvSpPr txBox="1">
            <a:spLocks noChangeArrowheads="1"/>
          </p:cNvSpPr>
          <p:nvPr/>
        </p:nvSpPr>
        <p:spPr bwMode="auto">
          <a:xfrm>
            <a:off x="2438400" y="609600"/>
            <a:ext cx="60960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见名知义，采用具有一定意义的英文单词、缩写作为标识符。</a:t>
            </a:r>
            <a:endParaRPr lang="en-US" altLang="zh-CN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  <a:buFont typeface="Calibri" pitchFamily="34" charset="0"/>
              <a:buAutoNum type="arabicPeriod"/>
            </a:pPr>
            <a:r>
              <a:rPr lang="zh-CN" altLang="en-US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除了定义宏名之外，标识符通常采用小写字母</a:t>
            </a:r>
          </a:p>
        </p:txBody>
      </p:sp>
      <p:sp>
        <p:nvSpPr>
          <p:cNvPr id="14346" name="Text Box 27"/>
          <p:cNvSpPr txBox="1">
            <a:spLocks noChangeArrowheads="1"/>
          </p:cNvSpPr>
          <p:nvPr/>
        </p:nvSpPr>
        <p:spPr bwMode="auto">
          <a:xfrm>
            <a:off x="2438400" y="1376363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497138" y="5127625"/>
            <a:ext cx="4811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．不能使用关键字</a:t>
            </a:r>
            <a:endParaRPr lang="zh-CN" altLang="en-US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45" grpId="0"/>
      <p:bldP spid="5146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reeform 20"/>
          <p:cNvSpPr>
            <a:spLocks/>
          </p:cNvSpPr>
          <p:nvPr/>
        </p:nvSpPr>
        <p:spPr bwMode="auto">
          <a:xfrm>
            <a:off x="1143000" y="1371600"/>
            <a:ext cx="7239000" cy="4267200"/>
          </a:xfrm>
          <a:custGeom>
            <a:avLst/>
            <a:gdLst>
              <a:gd name="T0" fmla="*/ 2147483647 w 4924"/>
              <a:gd name="T1" fmla="*/ 2147483647 h 3292"/>
              <a:gd name="T2" fmla="*/ 2147483647 w 4924"/>
              <a:gd name="T3" fmla="*/ 2147483647 h 3292"/>
              <a:gd name="T4" fmla="*/ 2147483647 w 4924"/>
              <a:gd name="T5" fmla="*/ 2147483647 h 3292"/>
              <a:gd name="T6" fmla="*/ 2147483647 w 4924"/>
              <a:gd name="T7" fmla="*/ 2147483647 h 3292"/>
              <a:gd name="T8" fmla="*/ 2147483647 w 4924"/>
              <a:gd name="T9" fmla="*/ 2147483647 h 3292"/>
              <a:gd name="T10" fmla="*/ 2147483647 w 4924"/>
              <a:gd name="T11" fmla="*/ 2147483647 h 3292"/>
              <a:gd name="T12" fmla="*/ 2147483647 w 4924"/>
              <a:gd name="T13" fmla="*/ 2147483647 h 3292"/>
              <a:gd name="T14" fmla="*/ 2147483647 w 4924"/>
              <a:gd name="T15" fmla="*/ 2147483647 h 3292"/>
              <a:gd name="T16" fmla="*/ 2147483647 w 4924"/>
              <a:gd name="T17" fmla="*/ 2147483647 h 3292"/>
              <a:gd name="T18" fmla="*/ 2147483647 w 4924"/>
              <a:gd name="T19" fmla="*/ 2147483647 h 3292"/>
              <a:gd name="T20" fmla="*/ 2147483647 w 4924"/>
              <a:gd name="T21" fmla="*/ 2147483647 h 3292"/>
              <a:gd name="T22" fmla="*/ 2147483647 w 4924"/>
              <a:gd name="T23" fmla="*/ 2147483647 h 3292"/>
              <a:gd name="T24" fmla="*/ 2147483647 w 4924"/>
              <a:gd name="T25" fmla="*/ 2147483647 h 3292"/>
              <a:gd name="T26" fmla="*/ 2147483647 w 4924"/>
              <a:gd name="T27" fmla="*/ 2147483647 h 3292"/>
              <a:gd name="T28" fmla="*/ 2147483647 w 4924"/>
              <a:gd name="T29" fmla="*/ 2147483647 h 3292"/>
              <a:gd name="T30" fmla="*/ 2147483647 w 4924"/>
              <a:gd name="T31" fmla="*/ 2147483647 h 3292"/>
              <a:gd name="T32" fmla="*/ 2147483647 w 4924"/>
              <a:gd name="T33" fmla="*/ 2147483647 h 3292"/>
              <a:gd name="T34" fmla="*/ 2147483647 w 4924"/>
              <a:gd name="T35" fmla="*/ 2147483647 h 3292"/>
              <a:gd name="T36" fmla="*/ 2147483647 w 4924"/>
              <a:gd name="T37" fmla="*/ 2147483647 h 3292"/>
              <a:gd name="T38" fmla="*/ 2147483647 w 4924"/>
              <a:gd name="T39" fmla="*/ 2147483647 h 3292"/>
              <a:gd name="T40" fmla="*/ 2147483647 w 4924"/>
              <a:gd name="T41" fmla="*/ 2147483647 h 3292"/>
              <a:gd name="T42" fmla="*/ 2147483647 w 4924"/>
              <a:gd name="T43" fmla="*/ 2147483647 h 3292"/>
              <a:gd name="T44" fmla="*/ 2147483647 w 4924"/>
              <a:gd name="T45" fmla="*/ 2147483647 h 3292"/>
              <a:gd name="T46" fmla="*/ 2147483647 w 4924"/>
              <a:gd name="T47" fmla="*/ 2147483647 h 3292"/>
              <a:gd name="T48" fmla="*/ 2147483647 w 4924"/>
              <a:gd name="T49" fmla="*/ 2147483647 h 3292"/>
              <a:gd name="T50" fmla="*/ 2147483647 w 4924"/>
              <a:gd name="T51" fmla="*/ 2147483647 h 3292"/>
              <a:gd name="T52" fmla="*/ 2147483647 w 4924"/>
              <a:gd name="T53" fmla="*/ 2147483647 h 3292"/>
              <a:gd name="T54" fmla="*/ 2147483647 w 4924"/>
              <a:gd name="T55" fmla="*/ 2147483647 h 3292"/>
              <a:gd name="T56" fmla="*/ 2147483647 w 4924"/>
              <a:gd name="T57" fmla="*/ 2147483647 h 3292"/>
              <a:gd name="T58" fmla="*/ 2147483647 w 4924"/>
              <a:gd name="T59" fmla="*/ 2147483647 h 329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24" h="3292">
                <a:moveTo>
                  <a:pt x="242" y="280"/>
                </a:moveTo>
                <a:cubicBezTo>
                  <a:pt x="340" y="172"/>
                  <a:pt x="464" y="170"/>
                  <a:pt x="590" y="160"/>
                </a:cubicBezTo>
                <a:cubicBezTo>
                  <a:pt x="716" y="150"/>
                  <a:pt x="844" y="244"/>
                  <a:pt x="998" y="220"/>
                </a:cubicBezTo>
                <a:cubicBezTo>
                  <a:pt x="1152" y="196"/>
                  <a:pt x="1316" y="32"/>
                  <a:pt x="1514" y="16"/>
                </a:cubicBezTo>
                <a:cubicBezTo>
                  <a:pt x="1712" y="0"/>
                  <a:pt x="1958" y="112"/>
                  <a:pt x="2186" y="124"/>
                </a:cubicBezTo>
                <a:cubicBezTo>
                  <a:pt x="2414" y="136"/>
                  <a:pt x="2664" y="72"/>
                  <a:pt x="2882" y="88"/>
                </a:cubicBezTo>
                <a:cubicBezTo>
                  <a:pt x="3100" y="104"/>
                  <a:pt x="3340" y="222"/>
                  <a:pt x="3494" y="220"/>
                </a:cubicBezTo>
                <a:cubicBezTo>
                  <a:pt x="3648" y="218"/>
                  <a:pt x="3684" y="88"/>
                  <a:pt x="3806" y="76"/>
                </a:cubicBezTo>
                <a:cubicBezTo>
                  <a:pt x="3928" y="64"/>
                  <a:pt x="4066" y="92"/>
                  <a:pt x="4226" y="148"/>
                </a:cubicBezTo>
                <a:cubicBezTo>
                  <a:pt x="4386" y="204"/>
                  <a:pt x="4676" y="288"/>
                  <a:pt x="4766" y="412"/>
                </a:cubicBezTo>
                <a:cubicBezTo>
                  <a:pt x="4856" y="536"/>
                  <a:pt x="4744" y="714"/>
                  <a:pt x="4766" y="892"/>
                </a:cubicBezTo>
                <a:cubicBezTo>
                  <a:pt x="4788" y="1070"/>
                  <a:pt x="4886" y="1308"/>
                  <a:pt x="4898" y="1480"/>
                </a:cubicBezTo>
                <a:cubicBezTo>
                  <a:pt x="4910" y="1652"/>
                  <a:pt x="4834" y="1762"/>
                  <a:pt x="4838" y="1924"/>
                </a:cubicBezTo>
                <a:cubicBezTo>
                  <a:pt x="4842" y="2086"/>
                  <a:pt x="4924" y="2318"/>
                  <a:pt x="4922" y="2452"/>
                </a:cubicBezTo>
                <a:cubicBezTo>
                  <a:pt x="4920" y="2586"/>
                  <a:pt x="4862" y="2632"/>
                  <a:pt x="4826" y="2728"/>
                </a:cubicBezTo>
                <a:cubicBezTo>
                  <a:pt x="4790" y="2824"/>
                  <a:pt x="4820" y="2978"/>
                  <a:pt x="4706" y="3028"/>
                </a:cubicBezTo>
                <a:cubicBezTo>
                  <a:pt x="4592" y="3078"/>
                  <a:pt x="4330" y="3014"/>
                  <a:pt x="4142" y="3028"/>
                </a:cubicBezTo>
                <a:cubicBezTo>
                  <a:pt x="3954" y="3042"/>
                  <a:pt x="3744" y="3104"/>
                  <a:pt x="3578" y="3112"/>
                </a:cubicBezTo>
                <a:cubicBezTo>
                  <a:pt x="3412" y="3120"/>
                  <a:pt x="3272" y="3064"/>
                  <a:pt x="3146" y="3076"/>
                </a:cubicBezTo>
                <a:cubicBezTo>
                  <a:pt x="3020" y="3088"/>
                  <a:pt x="2958" y="3172"/>
                  <a:pt x="2822" y="3184"/>
                </a:cubicBezTo>
                <a:cubicBezTo>
                  <a:pt x="2686" y="3196"/>
                  <a:pt x="2470" y="3132"/>
                  <a:pt x="2330" y="3148"/>
                </a:cubicBezTo>
                <a:cubicBezTo>
                  <a:pt x="2190" y="3164"/>
                  <a:pt x="2138" y="3268"/>
                  <a:pt x="1982" y="3280"/>
                </a:cubicBezTo>
                <a:cubicBezTo>
                  <a:pt x="1826" y="3292"/>
                  <a:pt x="1546" y="3244"/>
                  <a:pt x="1394" y="3220"/>
                </a:cubicBezTo>
                <a:cubicBezTo>
                  <a:pt x="1242" y="3196"/>
                  <a:pt x="1188" y="3158"/>
                  <a:pt x="1070" y="3136"/>
                </a:cubicBezTo>
                <a:cubicBezTo>
                  <a:pt x="952" y="3114"/>
                  <a:pt x="798" y="3190"/>
                  <a:pt x="686" y="3088"/>
                </a:cubicBezTo>
                <a:cubicBezTo>
                  <a:pt x="574" y="2986"/>
                  <a:pt x="496" y="2730"/>
                  <a:pt x="398" y="2524"/>
                </a:cubicBezTo>
                <a:cubicBezTo>
                  <a:pt x="300" y="2318"/>
                  <a:pt x="130" y="2080"/>
                  <a:pt x="98" y="1852"/>
                </a:cubicBezTo>
                <a:cubicBezTo>
                  <a:pt x="66" y="1624"/>
                  <a:pt x="222" y="1330"/>
                  <a:pt x="206" y="1156"/>
                </a:cubicBezTo>
                <a:cubicBezTo>
                  <a:pt x="190" y="982"/>
                  <a:pt x="4" y="952"/>
                  <a:pt x="2" y="808"/>
                </a:cubicBezTo>
                <a:cubicBezTo>
                  <a:pt x="0" y="664"/>
                  <a:pt x="144" y="388"/>
                  <a:pt x="242" y="280"/>
                </a:cubicBezTo>
                <a:close/>
              </a:path>
            </a:pathLst>
          </a:custGeom>
          <a:gradFill rotWithShape="0">
            <a:gsLst>
              <a:gs pos="0">
                <a:srgbClr val="C1F0C1"/>
              </a:gs>
              <a:gs pos="100000">
                <a:srgbClr val="33CC33"/>
              </a:gs>
            </a:gsLst>
            <a:lin ang="2700000" scaled="1"/>
          </a:gradFill>
          <a:ln w="57150" cmpd="sng">
            <a:solidFill>
              <a:srgbClr val="3F774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588963" y="1514475"/>
            <a:ext cx="8142287" cy="162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047750" indent="-1047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</a:t>
            </a:r>
            <a:r>
              <a:rPr lang="en-US" altLang="zh-CN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两个整型数据相除 ，结果取整，    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两个实型数据相除结果为实型。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             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–5/ 3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lang="zh-CN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– </a:t>
            </a:r>
            <a:r>
              <a:rPr lang="zh-CN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;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sym typeface="Symbol" pitchFamily="18" charset="2"/>
              </a:rPr>
              <a:t>1.0/2=0.5;  9.33/3.22=2.897516; </a:t>
            </a:r>
            <a:endParaRPr lang="en-US" altLang="zh-CN" dirty="0"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1752600" y="2895600"/>
            <a:ext cx="5638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求余运算“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%”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只能用于整型数据</a:t>
            </a:r>
          </a:p>
        </p:txBody>
      </p:sp>
      <p:sp>
        <p:nvSpPr>
          <p:cNvPr id="62469" name="Rectangle 21"/>
          <p:cNvSpPr>
            <a:spLocks noChangeArrowheads="1"/>
          </p:cNvSpPr>
          <p:nvPr/>
        </p:nvSpPr>
        <p:spPr bwMode="auto">
          <a:xfrm>
            <a:off x="1752600" y="3581400"/>
            <a:ext cx="56388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70000"/>
              </a:lnSpc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1%2=1       ;       10%3=1</a:t>
            </a:r>
          </a:p>
        </p:txBody>
      </p:sp>
      <p:sp>
        <p:nvSpPr>
          <p:cNvPr id="62470" name="AutoShape 25"/>
          <p:cNvSpPr>
            <a:spLocks noChangeArrowheads="1"/>
          </p:cNvSpPr>
          <p:nvPr/>
        </p:nvSpPr>
        <p:spPr bwMode="auto">
          <a:xfrm>
            <a:off x="685800" y="533400"/>
            <a:ext cx="1524000" cy="990600"/>
          </a:xfrm>
          <a:prstGeom prst="star24">
            <a:avLst>
              <a:gd name="adj" fmla="val 37500"/>
            </a:avLst>
          </a:prstGeom>
          <a:noFill/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2471" name="AutoShape 26"/>
          <p:cNvSpPr>
            <a:spLocks noChangeArrowheads="1"/>
          </p:cNvSpPr>
          <p:nvPr/>
        </p:nvSpPr>
        <p:spPr bwMode="auto">
          <a:xfrm>
            <a:off x="609600" y="609600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4"/>
          <p:cNvSpPr>
            <a:spLocks noChangeArrowheads="1"/>
          </p:cNvSpPr>
          <p:nvPr/>
        </p:nvSpPr>
        <p:spPr bwMode="auto">
          <a:xfrm>
            <a:off x="609600" y="1066800"/>
            <a:ext cx="7848600" cy="44196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44034" name="Text Box 2" descr="back0"/>
          <p:cNvSpPr txBox="1">
            <a:spLocks noChangeArrowheads="1"/>
          </p:cNvSpPr>
          <p:nvPr/>
        </p:nvSpPr>
        <p:spPr bwMode="auto">
          <a:xfrm>
            <a:off x="558800" y="935038"/>
            <a:ext cx="78994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二、算术表达式及算术运算符的优先级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143000" y="2895600"/>
            <a:ext cx="59817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运算对象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常量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函数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等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143000" y="3581400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( )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++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en-US" altLang="zh-CN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--</a:t>
            </a:r>
            <a:r>
              <a:rPr lang="zh-CN" altLang="en-US" sz="2800">
                <a:solidFill>
                  <a:srgbClr val="CC3300"/>
                </a:solidFill>
                <a:latin typeface="隶书" pitchFamily="49" charset="-122"/>
                <a:ea typeface="隶书" pitchFamily="49" charset="-122"/>
                <a:sym typeface="Monotype Sorts" pitchFamily="2" charset="2"/>
              </a:rPr>
              <a:t>、</a:t>
            </a:r>
            <a:r>
              <a:rPr lang="zh-CN" altLang="en-US">
                <a:latin typeface="隶书" pitchFamily="49" charset="-122"/>
                <a:ea typeface="隶书" pitchFamily="49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</a:t>
            </a:r>
            <a:endParaRPr lang="en-US" altLang="zh-CN" sz="280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533400" y="1524000"/>
            <a:ext cx="7831138" cy="130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算术表达式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用算术运算符和括号将运算对象连接起来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且符合</a:t>
            </a:r>
            <a:r>
              <a:rPr lang="en-US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rgbClr val="003300"/>
                </a:solidFill>
                <a:latin typeface="Times New Roman" pitchFamily="18" charset="0"/>
                <a:ea typeface="宋体" pitchFamily="2" charset="-122"/>
              </a:rPr>
              <a:t>语法规则的式子。</a:t>
            </a:r>
            <a:endParaRPr lang="zh-CN" altLang="en-US" sz="2800" b="1">
              <a:solidFill>
                <a:srgbClr val="00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2514600" y="42672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62200" y="43651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最高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(1)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477000" y="4343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低</a:t>
            </a:r>
            <a:r>
              <a:rPr lang="en-US" altLang="zh-CN" sz="20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(4)</a:t>
            </a:r>
            <a:endParaRPr lang="zh-CN" alt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8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32766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9530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6400800" y="4038600"/>
            <a:ext cx="1066800" cy="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3635896" y="4419600"/>
            <a:ext cx="2383904" cy="46166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隶书" pitchFamily="49" charset="-122"/>
              </a:rPr>
              <a:t>(</a:t>
            </a:r>
            <a:r>
              <a:rPr lang="zh-CN" altLang="en-US" dirty="0">
                <a:ea typeface="隶书" pitchFamily="49" charset="-122"/>
              </a:rPr>
              <a:t>详</a:t>
            </a:r>
            <a:r>
              <a:rPr lang="zh-CN" altLang="en-US" dirty="0" smtClean="0">
                <a:ea typeface="隶书" pitchFamily="49" charset="-122"/>
              </a:rPr>
              <a:t>见</a:t>
            </a:r>
            <a:r>
              <a:rPr lang="en-US" altLang="zh-CN" dirty="0" smtClean="0">
                <a:ea typeface="隶书" pitchFamily="49" charset="-122"/>
              </a:rPr>
              <a:t>P48</a:t>
            </a:r>
            <a:r>
              <a:rPr lang="zh-CN" altLang="en-US" dirty="0" smtClean="0">
                <a:ea typeface="隶书" pitchFamily="49" charset="-122"/>
              </a:rPr>
              <a:t>表</a:t>
            </a:r>
            <a:r>
              <a:rPr lang="en-US" altLang="zh-CN" dirty="0" smtClean="0">
                <a:ea typeface="隶书" pitchFamily="49" charset="-122"/>
              </a:rPr>
              <a:t>2.8)</a:t>
            </a:r>
            <a:endParaRPr lang="en-US" altLang="zh-CN" dirty="0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utoUpdateAnimBg="0"/>
      <p:bldP spid="44040" grpId="0" autoUpdateAnimBg="0"/>
      <p:bldP spid="44057" grpId="0" animBg="1"/>
      <p:bldP spid="44058" grpId="0" animBg="1"/>
      <p:bldP spid="44059" grpId="0" animBg="1"/>
      <p:bldP spid="4406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20" name="Rectangle 8"/>
          <p:cNvSpPr>
            <a:spLocks noChangeArrowheads="1"/>
          </p:cNvSpPr>
          <p:nvPr/>
        </p:nvSpPr>
        <p:spPr bwMode="auto">
          <a:xfrm>
            <a:off x="1763713" y="332656"/>
            <a:ext cx="561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表 </a:t>
            </a:r>
            <a:r>
              <a:rPr lang="en-US" altLang="zh-CN" b="1" dirty="0"/>
              <a:t>2.8  C</a:t>
            </a:r>
            <a:r>
              <a:rPr lang="zh-CN" altLang="en-US" b="1" dirty="0"/>
              <a:t>语言运算符的优先级和结合方向</a:t>
            </a:r>
          </a:p>
        </p:txBody>
      </p:sp>
      <p:pic>
        <p:nvPicPr>
          <p:cNvPr id="550921" name="Picture 9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52"/>
          <a:stretch>
            <a:fillRect/>
          </a:stretch>
        </p:blipFill>
        <p:spPr bwMode="auto">
          <a:xfrm>
            <a:off x="1187450" y="980728"/>
            <a:ext cx="7416998" cy="539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395536" y="1095127"/>
            <a:ext cx="576065" cy="5171802"/>
            <a:chOff x="395536" y="1095127"/>
            <a:chExt cx="576065" cy="5171802"/>
          </a:xfrm>
        </p:grpSpPr>
        <p:sp>
          <p:nvSpPr>
            <p:cNvPr id="2" name="下箭头 1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28275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756" name="Picture 4" descr="b2-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21"/>
          <a:stretch>
            <a:fillRect/>
          </a:stretch>
        </p:blipFill>
        <p:spPr bwMode="auto">
          <a:xfrm>
            <a:off x="731034" y="548680"/>
            <a:ext cx="8017430" cy="51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75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381750"/>
            <a:ext cx="755650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179388" y="5876925"/>
            <a:ext cx="8964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/>
              <a:t>注： 运算形式一栏中各字母的含义如下： </a:t>
            </a:r>
            <a:r>
              <a:rPr lang="en-US" altLang="zh-CN" sz="1600"/>
              <a:t>a—</a:t>
            </a:r>
            <a:r>
              <a:rPr lang="zh-CN" altLang="en-US" sz="1600"/>
              <a:t>数组， </a:t>
            </a:r>
            <a:r>
              <a:rPr lang="en-US" altLang="zh-CN" sz="1600"/>
              <a:t>e—</a:t>
            </a:r>
            <a:r>
              <a:rPr lang="zh-CN" altLang="en-US" sz="1600"/>
              <a:t>表达式， </a:t>
            </a:r>
            <a:r>
              <a:rPr lang="en-US" altLang="zh-CN" sz="1600"/>
              <a:t>p—</a:t>
            </a:r>
            <a:r>
              <a:rPr lang="zh-CN" altLang="en-US" sz="1600"/>
              <a:t>指针， </a:t>
            </a:r>
            <a:r>
              <a:rPr lang="en-US" altLang="zh-CN" sz="1600"/>
              <a:t>t—</a:t>
            </a:r>
            <a:r>
              <a:rPr lang="zh-CN" altLang="en-US" sz="1600"/>
              <a:t>类型， </a:t>
            </a:r>
            <a:r>
              <a:rPr lang="en-US" altLang="zh-CN" sz="1600"/>
              <a:t>x, y—</a:t>
            </a:r>
            <a:r>
              <a:rPr lang="zh-CN" altLang="en-US" sz="1600"/>
              <a:t>变量。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512" y="476672"/>
            <a:ext cx="576065" cy="5171802"/>
            <a:chOff x="395536" y="1095127"/>
            <a:chExt cx="576065" cy="5171802"/>
          </a:xfrm>
        </p:grpSpPr>
        <p:sp>
          <p:nvSpPr>
            <p:cNvPr id="6" name="下箭头 5"/>
            <p:cNvSpPr/>
            <p:nvPr/>
          </p:nvSpPr>
          <p:spPr>
            <a:xfrm rot="10800000">
              <a:off x="539552" y="1806809"/>
              <a:ext cx="360040" cy="3744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1095127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高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5805264"/>
              <a:ext cx="57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低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1291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09600" y="333375"/>
            <a:ext cx="80422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1428750" indent="-1428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运算结合方向有两种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自左向右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为左结合性</a:t>
            </a:r>
            <a:b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                      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自右向左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为右结合性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219200" y="3235325"/>
            <a:ext cx="514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 / c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 1.5 + 'a'–d e;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79512" y="5805264"/>
            <a:ext cx="241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a=b=c=d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854200" y="364966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772025" y="3649663"/>
            <a:ext cx="485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1854200" y="3733800"/>
            <a:ext cx="119380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836738" y="3841750"/>
            <a:ext cx="1973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1836738" y="3970338"/>
            <a:ext cx="2625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836738" y="4111625"/>
            <a:ext cx="333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2675682" y="5862216"/>
            <a:ext cx="3192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相当于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 a=(b=(c=d));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304800" y="1196975"/>
            <a:ext cx="84772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若在操作数的两侧的运算符有相同的优先级，则按它们的结合方向顺序处理，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一般二元运算符的结合方向为自左向右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4525" name="Picture 30" descr="3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3657600"/>
            <a:ext cx="2001837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304800" y="4581128"/>
            <a:ext cx="4276725" cy="5794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9933"/>
                    </a:gs>
                    <a:gs pos="50000">
                      <a:srgbClr val="CCECFF"/>
                    </a:gs>
                    <a:gs pos="100000">
                      <a:srgbClr val="339933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三、赋值运算符：“ </a:t>
            </a:r>
            <a:r>
              <a:rPr lang="en-US" altLang="zh-CN" sz="32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= ”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1547664" y="5301208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结合方向为自右向左</a:t>
            </a:r>
            <a:endParaRPr lang="zh-CN" altLang="en-US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770485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2925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如，下式中操作数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两侧的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运算符优先级相同，按自左向右的结合方向决定处理顺序。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build="p" autoUpdateAnimBg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build="p" autoUpdateAnimBg="0"/>
      <p:bldP spid="45087" grpId="0"/>
      <p:bldP spid="45088" grpId="0" build="p" autoUpdateAnimBg="0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3"/>
          <p:cNvSpPr>
            <a:spLocks noChangeArrowheads="1"/>
          </p:cNvSpPr>
          <p:nvPr/>
        </p:nvSpPr>
        <p:spPr bwMode="auto">
          <a:xfrm>
            <a:off x="609600" y="1600200"/>
            <a:ext cx="8077200" cy="5029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5539" name="Picture 3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2479675"/>
            <a:ext cx="8069263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关系运算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就是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运算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如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: 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为一比较运算,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a=5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成立。结果为“真”,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若：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；    则：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b&gt;3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不成立。结果为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假”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272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上述表达式中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: a&gt;3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b&gt;3 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称为关系表达式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3400" y="18288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一、关系运算</a:t>
            </a:r>
            <a:endParaRPr lang="zh-CN" altLang="en-US" sz="2800" b="1">
              <a:solidFill>
                <a:srgbClr val="0000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102" name="Text Box 22">
            <a:hlinkClick r:id="rId4" action="ppaction://hlinksldjump"/>
            <a:hlinkHover r:id="" action="ppaction://noaction">
              <a:snd r:embed="rId5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6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2"/>
          <p:cNvSpPr>
            <a:spLocks noChangeArrowheads="1"/>
          </p:cNvSpPr>
          <p:nvPr/>
        </p:nvSpPr>
        <p:spPr bwMode="auto">
          <a:xfrm>
            <a:off x="533400" y="762000"/>
            <a:ext cx="8153400" cy="57912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47700" y="715963"/>
            <a:ext cx="6477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关系运算符及其优先次序</a:t>
            </a:r>
            <a:endParaRPr lang="zh-CN" altLang="en-US" sz="3200" b="1" i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文鼎魏碑体简" pitchFamily="18" charset="-122"/>
              <a:ea typeface="文鼎魏碑体简" pitchFamily="18" charset="-122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09600" y="3200400"/>
            <a:ext cx="8042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87350" indent="-387350"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&lt;, &lt;=, &gt;, &gt;=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 =, !=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为同一优先级（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级）； 但前者高于后者。</a:t>
            </a:r>
          </a:p>
        </p:txBody>
      </p:sp>
      <p:sp>
        <p:nvSpPr>
          <p:cNvPr id="6656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73914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关系运算符优先级（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级）低于算术运算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    符（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级）</a:t>
            </a:r>
          </a:p>
        </p:txBody>
      </p:sp>
      <p:sp>
        <p:nvSpPr>
          <p:cNvPr id="66566" name="Rectangle 5"/>
          <p:cNvSpPr>
            <a:spLocks noChangeArrowheads="1"/>
          </p:cNvSpPr>
          <p:nvPr/>
        </p:nvSpPr>
        <p:spPr bwMode="auto">
          <a:xfrm>
            <a:off x="1066800" y="1447800"/>
            <a:ext cx="7134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语言提供了六种关系运算符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&lt;=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&gt;=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 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  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!=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</a:t>
            </a: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609600" y="2667000"/>
            <a:ext cx="17049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优先级为</a:t>
            </a:r>
            <a:r>
              <a:rPr lang="en-US" altLang="zh-CN" sz="2800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66568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6569" name="Picture 23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768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24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9"/>
          <p:cNvSpPr>
            <a:spLocks noChangeArrowheads="1"/>
          </p:cNvSpPr>
          <p:nvPr/>
        </p:nvSpPr>
        <p:spPr bwMode="auto">
          <a:xfrm>
            <a:off x="533400" y="609600"/>
            <a:ext cx="7391400" cy="3200400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FF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09600" y="623888"/>
            <a:ext cx="6251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关系运算符优先级高于赋值运算符。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2844800" y="1201738"/>
            <a:ext cx="3105150" cy="2284412"/>
            <a:chOff x="1733" y="833"/>
            <a:chExt cx="1956" cy="1439"/>
          </a:xfrm>
        </p:grpSpPr>
        <p:sp>
          <p:nvSpPr>
            <p:cNvPr id="67603" name="Text Box 5"/>
            <p:cNvSpPr txBox="1">
              <a:spLocks noChangeArrowheads="1"/>
            </p:cNvSpPr>
            <p:nvPr/>
          </p:nvSpPr>
          <p:spPr bwMode="auto">
            <a:xfrm>
              <a:off x="1733" y="833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算术运算符</a:t>
              </a:r>
            </a:p>
          </p:txBody>
        </p:sp>
        <p:sp>
          <p:nvSpPr>
            <p:cNvPr id="67604" name="Text Box 6"/>
            <p:cNvSpPr txBox="1">
              <a:spLocks noChangeArrowheads="1"/>
            </p:cNvSpPr>
            <p:nvPr/>
          </p:nvSpPr>
          <p:spPr bwMode="auto">
            <a:xfrm>
              <a:off x="1733" y="1945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赋值运算符</a:t>
              </a:r>
            </a:p>
          </p:txBody>
        </p:sp>
        <p:sp>
          <p:nvSpPr>
            <p:cNvPr id="67605" name="Text Box 7"/>
            <p:cNvSpPr txBox="1">
              <a:spLocks noChangeArrowheads="1"/>
            </p:cNvSpPr>
            <p:nvPr/>
          </p:nvSpPr>
          <p:spPr bwMode="auto">
            <a:xfrm>
              <a:off x="1733" y="1366"/>
              <a:ext cx="1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关系运算符</a:t>
              </a:r>
            </a:p>
          </p:txBody>
        </p:sp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3154" y="86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高</a:t>
              </a:r>
            </a:p>
          </p:txBody>
        </p:sp>
        <p:sp>
          <p:nvSpPr>
            <p:cNvPr id="67607" name="Rectangle 9"/>
            <p:cNvSpPr>
              <a:spLocks noChangeArrowheads="1"/>
            </p:cNvSpPr>
            <p:nvPr/>
          </p:nvSpPr>
          <p:spPr bwMode="auto">
            <a:xfrm>
              <a:off x="3154" y="171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67608" name="Line 10"/>
            <p:cNvSpPr>
              <a:spLocks noChangeShapeType="1"/>
            </p:cNvSpPr>
            <p:nvPr/>
          </p:nvSpPr>
          <p:spPr bwMode="auto">
            <a:xfrm flipV="1">
              <a:off x="2267" y="117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11"/>
            <p:cNvSpPr>
              <a:spLocks noChangeShapeType="1"/>
            </p:cNvSpPr>
            <p:nvPr/>
          </p:nvSpPr>
          <p:spPr bwMode="auto">
            <a:xfrm flipV="1">
              <a:off x="2289" y="1712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12"/>
            <p:cNvSpPr>
              <a:spLocks noChangeShapeType="1"/>
            </p:cNvSpPr>
            <p:nvPr/>
          </p:nvSpPr>
          <p:spPr bwMode="auto">
            <a:xfrm>
              <a:off x="3334" y="1244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" name="Group 37"/>
          <p:cNvGrpSpPr>
            <a:grpSpLocks/>
          </p:cNvGrpSpPr>
          <p:nvPr/>
        </p:nvGrpSpPr>
        <p:grpSpPr bwMode="auto">
          <a:xfrm>
            <a:off x="2971800" y="3962400"/>
            <a:ext cx="4724400" cy="1981200"/>
            <a:chOff x="1440" y="2496"/>
            <a:chExt cx="2976" cy="1248"/>
          </a:xfrm>
        </p:grpSpPr>
        <p:grpSp>
          <p:nvGrpSpPr>
            <p:cNvPr id="67595" name="Group 32"/>
            <p:cNvGrpSpPr>
              <a:grpSpLocks/>
            </p:cNvGrpSpPr>
            <p:nvPr/>
          </p:nvGrpSpPr>
          <p:grpSpPr bwMode="auto">
            <a:xfrm>
              <a:off x="1440" y="2496"/>
              <a:ext cx="2640" cy="1248"/>
              <a:chOff x="528" y="2832"/>
              <a:chExt cx="3264" cy="1200"/>
            </a:xfrm>
          </p:grpSpPr>
          <p:sp>
            <p:nvSpPr>
              <p:cNvPr id="48161" name="AutoShape 33"/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3264" cy="1200"/>
              </a:xfrm>
              <a:prstGeom prst="flowChartTerminator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23922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rgbClr val="993366"/>
                </a:solidFill>
                <a:miter lim="800000"/>
                <a:headEnd/>
                <a:tailEnd/>
              </a:ln>
              <a:effectLst>
                <a:prstShdw prst="shdw18" dist="17961" dir="13500000">
                  <a:srgbClr val="993366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602" name="Text Box 34"/>
              <p:cNvSpPr txBox="1">
                <a:spLocks noChangeArrowheads="1"/>
              </p:cNvSpPr>
              <p:nvPr/>
            </p:nvSpPr>
            <p:spPr bwMode="auto">
              <a:xfrm>
                <a:off x="1008" y="2927"/>
                <a:ext cx="2304" cy="27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13500000">
                  <a:srgbClr val="1F7A1F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33CC33"/>
                        </a:gs>
                        <a:gs pos="100000">
                          <a:srgbClr val="CEF3CE"/>
                        </a:gs>
                      </a:gsLst>
                      <a:lin ang="27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996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/>
                <a:endParaRPr lang="zh-CN" altLang="zh-CN">
                  <a:solidFill>
                    <a:schemeClr val="tx1"/>
                  </a:solidFill>
                  <a:latin typeface="Times New Roman" pitchFamily="18" charset="0"/>
                  <a:sym typeface="Monotype Sorts" pitchFamily="2" charset="2"/>
                </a:endParaRPr>
              </a:p>
            </p:txBody>
          </p:sp>
        </p:grpSp>
        <p:grpSp>
          <p:nvGrpSpPr>
            <p:cNvPr id="67596" name="Group 35"/>
            <p:cNvGrpSpPr>
              <a:grpSpLocks/>
            </p:cNvGrpSpPr>
            <p:nvPr/>
          </p:nvGrpSpPr>
          <p:grpSpPr bwMode="auto">
            <a:xfrm>
              <a:off x="1680" y="2496"/>
              <a:ext cx="2736" cy="1152"/>
              <a:chOff x="960" y="2496"/>
              <a:chExt cx="2736" cy="1152"/>
            </a:xfrm>
          </p:grpSpPr>
          <p:sp>
            <p:nvSpPr>
              <p:cNvPr id="67597" name="Text Box 13"/>
              <p:cNvSpPr txBox="1">
                <a:spLocks noChangeArrowheads="1"/>
              </p:cNvSpPr>
              <p:nvPr/>
            </p:nvSpPr>
            <p:spPr bwMode="auto">
              <a:xfrm>
                <a:off x="960" y="2496"/>
                <a:ext cx="27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2"/>
                    </a:solidFill>
                    <a:latin typeface="宋体" pitchFamily="2" charset="-122"/>
                    <a:ea typeface="楷体_GB2312" pitchFamily="49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c&gt;a+b 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c&gt;(a+b)</a:t>
                </a:r>
              </a:p>
            </p:txBody>
          </p:sp>
          <p:sp>
            <p:nvSpPr>
              <p:cNvPr id="67598" name="Rectangle 14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22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a&gt;b!=c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(a&gt;b)!=c</a:t>
                </a:r>
              </a:p>
            </p:txBody>
          </p:sp>
          <p:sp>
            <p:nvSpPr>
              <p:cNvPr id="67599" name="Rectangle 15"/>
              <p:cNvSpPr>
                <a:spLocks noChangeArrowheads="1"/>
              </p:cNvSpPr>
              <p:nvPr/>
            </p:nvSpPr>
            <p:spPr bwMode="auto">
              <a:xfrm>
                <a:off x="1200" y="3072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 =b&lt;c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 =(b&lt;c)</a:t>
                </a:r>
              </a:p>
            </p:txBody>
          </p:sp>
          <p:sp>
            <p:nvSpPr>
              <p:cNvPr id="67600" name="Rectangle 16"/>
              <p:cNvSpPr>
                <a:spLocks noChangeArrowheads="1"/>
              </p:cNvSpPr>
              <p:nvPr/>
            </p:nvSpPr>
            <p:spPr bwMode="auto">
              <a:xfrm>
                <a:off x="1200" y="3360"/>
                <a:ext cx="1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a=b&gt;c  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   </a:t>
                </a: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a=(b&gt;c)</a:t>
                </a:r>
              </a:p>
            </p:txBody>
          </p:sp>
        </p:grpSp>
      </p:grpSp>
      <p:pic>
        <p:nvPicPr>
          <p:cNvPr id="67590" name="Picture 28" descr="BD1486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1714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AutoShape 30"/>
          <p:cNvSpPr>
            <a:spLocks noChangeArrowheads="1"/>
          </p:cNvSpPr>
          <p:nvPr/>
        </p:nvSpPr>
        <p:spPr bwMode="auto">
          <a:xfrm>
            <a:off x="20574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50000">
                <a:srgbClr val="0000CC"/>
              </a:gs>
              <a:gs pos="100000">
                <a:srgbClr val="33CC33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67592" name="Picture 36" descr="1-B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286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Rectangle 4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94" name="TextBox 1"/>
          <p:cNvSpPr txBox="1">
            <a:spLocks noChangeArrowheads="1"/>
          </p:cNvSpPr>
          <p:nvPr/>
        </p:nvSpPr>
        <p:spPr bwMode="auto">
          <a:xfrm>
            <a:off x="7162800" y="4076700"/>
            <a:ext cx="1801813" cy="830263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&gt; &lt;      6</a:t>
            </a:r>
          </a:p>
          <a:p>
            <a:pPr algn="l" eaLnBrk="1" hangingPunct="1"/>
            <a:r>
              <a:rPr lang="en-US" altLang="zh-CN"/>
              <a:t>!= ==    7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2079625" y="3921125"/>
            <a:ext cx="40386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关系表达式的结果值为:</a:t>
            </a:r>
            <a:endParaRPr lang="en-US" altLang="zh-CN" sz="2800">
              <a:solidFill>
                <a:srgbClr val="0070C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838200" y="685800"/>
            <a:ext cx="7924800" cy="2246313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50000">
                <a:srgbClr val="FF9900"/>
              </a:gs>
              <a:gs pos="100000">
                <a:srgbClr val="33CC33"/>
              </a:gs>
            </a:gsLst>
            <a:lin ang="27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endParaRPr lang="en-US" altLang="zh-CN">
              <a:solidFill>
                <a:srgbClr val="1B06DE"/>
              </a:solidFill>
              <a:latin typeface="Times New Roman" pitchFamily="18" charset="0"/>
              <a:ea typeface="宋体" pitchFamily="2" charset="-122"/>
            </a:endParaRPr>
          </a:p>
          <a:p>
            <a:pPr marL="1993900" indent="-19939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用关系运算符将两个表达式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算术、关系、 逻辑、赋值、</a:t>
            </a:r>
          </a:p>
          <a:p>
            <a:pPr marL="1993900" indent="-1993900"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   字符等表达式</a:t>
            </a:r>
            <a:r>
              <a:rPr lang="en-US" altLang="zh-CN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>
                <a:solidFill>
                  <a:srgbClr val="1B06DE"/>
                </a:solidFill>
                <a:latin typeface="Times New Roman" pitchFamily="18" charset="0"/>
                <a:ea typeface="宋体" pitchFamily="2" charset="-122"/>
              </a:rPr>
              <a:t>连接起来的式子。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1905000" y="46482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结果为真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1905000" y="5334000"/>
            <a:ext cx="4495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0 –– 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结果为假 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宋体" pitchFamily="2" charset="-122"/>
              </a:rPr>
              <a:t>条件不成立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68614" name="AutoShape 22"/>
          <p:cNvSpPr>
            <a:spLocks noChangeArrowheads="1"/>
          </p:cNvSpPr>
          <p:nvPr/>
        </p:nvSpPr>
        <p:spPr bwMode="auto">
          <a:xfrm>
            <a:off x="3886200" y="30480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gradFill rotWithShape="0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267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.</a:t>
            </a:r>
            <a:r>
              <a:rPr lang="en-US" altLang="zh-CN" sz="32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 </a:t>
            </a:r>
            <a:r>
              <a:rPr lang="zh-CN" altLang="en-US" sz="32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魏碑体简" pitchFamily="18" charset="-122"/>
                <a:ea typeface="文鼎魏碑体简" pitchFamily="18" charset="-122"/>
              </a:rPr>
              <a:t>关系表达式</a:t>
            </a:r>
          </a:p>
        </p:txBody>
      </p:sp>
      <p:pic>
        <p:nvPicPr>
          <p:cNvPr id="68616" name="Picture 24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7" name="Picture 25" descr="BD0728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33800"/>
            <a:ext cx="17287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3"/>
          <p:cNvSpPr>
            <a:spLocks noChangeArrowheads="1"/>
          </p:cNvSpPr>
          <p:nvPr/>
        </p:nvSpPr>
        <p:spPr bwMode="auto">
          <a:xfrm>
            <a:off x="228600" y="914400"/>
            <a:ext cx="8458200" cy="4648200"/>
          </a:xfrm>
          <a:prstGeom prst="horizontalScroll">
            <a:avLst>
              <a:gd name="adj" fmla="val 4713"/>
            </a:avLst>
          </a:prstGeom>
          <a:gradFill rotWithShape="0">
            <a:gsLst>
              <a:gs pos="0">
                <a:srgbClr val="E0B3B3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en-US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sz="280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rPr>
              <a:t>:   a=3; b=2; c=1;</a:t>
            </a:r>
            <a:endParaRPr lang="en-US" altLang="zh-CN" sz="2800">
              <a:solidFill>
                <a:srgbClr val="0000CC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1752600" y="2181225"/>
            <a:ext cx="228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d=((a&gt;b)= =c)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1797050" y="3068638"/>
            <a:ext cx="1860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d=(b+c&lt;a)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8" name="Rectangle 7"/>
          <p:cNvSpPr>
            <a:spLocks noChangeArrowheads="1"/>
          </p:cNvSpPr>
          <p:nvPr/>
        </p:nvSpPr>
        <p:spPr bwMode="auto">
          <a:xfrm>
            <a:off x="1752600" y="3873500"/>
            <a:ext cx="1576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9639" name="Rectangle 8"/>
          <p:cNvSpPr>
            <a:spLocks noChangeArrowheads="1"/>
          </p:cNvSpPr>
          <p:nvPr/>
        </p:nvSpPr>
        <p:spPr bwMode="auto">
          <a:xfrm>
            <a:off x="1782763" y="4725988"/>
            <a:ext cx="195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d=a&gt;b&gt;c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368800" y="2224088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4368800" y="3068638"/>
            <a:ext cx="422102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b+c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)&lt;a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成立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所以的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</a:t>
            </a:r>
            <a:r>
              <a:rPr lang="zh-CN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4368800" y="3873500"/>
            <a:ext cx="349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值为1, 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d=1.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4368800" y="4725988"/>
            <a:ext cx="430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为1,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a&gt;b&gt;c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为0,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所以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d=0.</a:t>
            </a:r>
          </a:p>
        </p:txBody>
      </p:sp>
      <p:sp>
        <p:nvSpPr>
          <p:cNvPr id="69644" name="Text Box 13"/>
          <p:cNvSpPr txBox="1">
            <a:spLocks noChangeArrowheads="1"/>
          </p:cNvSpPr>
          <p:nvPr/>
        </p:nvSpPr>
        <p:spPr bwMode="auto">
          <a:xfrm>
            <a:off x="990600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</a:p>
        </p:txBody>
      </p:sp>
      <p:sp>
        <p:nvSpPr>
          <p:cNvPr id="69645" name="AutoShape 25"/>
          <p:cNvSpPr>
            <a:spLocks noChangeArrowheads="1"/>
          </p:cNvSpPr>
          <p:nvPr/>
        </p:nvSpPr>
        <p:spPr bwMode="auto">
          <a:xfrm>
            <a:off x="685800" y="685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69646" name="Rectangle 2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205" name="AutoShape 29"/>
          <p:cNvSpPr>
            <a:spLocks noChangeArrowheads="1"/>
          </p:cNvSpPr>
          <p:nvPr/>
        </p:nvSpPr>
        <p:spPr bwMode="auto">
          <a:xfrm>
            <a:off x="2987675" y="5516563"/>
            <a:ext cx="5775325" cy="720725"/>
          </a:xfrm>
          <a:prstGeom prst="wedgeRoundRectCallout">
            <a:avLst>
              <a:gd name="adj1" fmla="val -63574"/>
              <a:gd name="adj2" fmla="val -99338"/>
              <a:gd name="adj3" fmla="val 16667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dirty="0">
                <a:solidFill>
                  <a:srgbClr val="000000"/>
                </a:solidFill>
              </a:rPr>
              <a:t>‘</a:t>
            </a:r>
            <a:r>
              <a:rPr lang="en-US" altLang="zh-CN" dirty="0">
                <a:solidFill>
                  <a:srgbClr val="000000"/>
                </a:solidFill>
              </a:rPr>
              <a:t>&gt;</a:t>
            </a:r>
            <a:r>
              <a:rPr lang="zh-CN" altLang="en-US" dirty="0">
                <a:solidFill>
                  <a:srgbClr val="000000"/>
                </a:solidFill>
              </a:rPr>
              <a:t>’运算符为左结合性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即“自左至右</a:t>
            </a:r>
            <a:r>
              <a:rPr lang="zh-CN" altLang="en-US" dirty="0" smtClean="0">
                <a:solidFill>
                  <a:srgbClr val="000000"/>
                </a:solidFill>
              </a:rPr>
              <a:t>”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因此，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先与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</a:rPr>
              <a:t>结合</a:t>
            </a:r>
            <a:r>
              <a:rPr lang="en-US" altLang="zh-CN" dirty="0" smtClean="0">
                <a:solidFill>
                  <a:srgbClr val="000000"/>
                </a:solidFill>
              </a:rPr>
              <a:t>,(a&gt;b)&gt;c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  <p:bldP spid="50186" grpId="0" autoUpdateAnimBg="0"/>
      <p:bldP spid="50187" grpId="0" autoUpdateAnimBg="0"/>
      <p:bldP spid="50188" grpId="0" autoUpdateAnimBg="0"/>
      <p:bldP spid="502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04800" y="1066800"/>
            <a:ext cx="2667000" cy="384175"/>
            <a:chOff x="192" y="672"/>
            <a:chExt cx="1680" cy="242"/>
          </a:xfrm>
        </p:grpSpPr>
        <p:sp>
          <p:nvSpPr>
            <p:cNvPr id="74755" name="Text Box 3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2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什么是关键字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?</a:t>
              </a:r>
            </a:p>
          </p:txBody>
        </p:sp>
        <p:sp>
          <p:nvSpPr>
            <p:cNvPr id="74756" name="AutoShape 4"/>
            <p:cNvSpPr>
              <a:spLocks noChangeArrowheads="1"/>
            </p:cNvSpPr>
            <p:nvPr/>
          </p:nvSpPr>
          <p:spPr bwMode="auto">
            <a:xfrm>
              <a:off x="192" y="720"/>
              <a:ext cx="192" cy="144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762000" y="16002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即不能再用作标识符的保留字，共</a:t>
            </a:r>
            <a:r>
              <a:rPr lang="en-US" altLang="zh-CN" sz="2800">
                <a:latin typeface="Times New Roman" pitchFamily="18" charset="0"/>
              </a:rPr>
              <a:t>32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685800" y="2362200"/>
            <a:ext cx="73914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分别为：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auto,extern,register,static</a:t>
            </a: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char,const,double,enum,float,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int,long,short,signed,struct,typedef,union,unsigned,void,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                      volatile</a:t>
            </a:r>
            <a:r>
              <a:rPr lang="en-US" altLang="zh-CN" sz="2000">
                <a:latin typeface="Times New Roman" pitchFamily="18" charset="0"/>
              </a:rPr>
              <a:t>,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break,case,continue,dafault,do,else,for,goto,if,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                      switch, while,return</a:t>
            </a:r>
            <a:r>
              <a:rPr lang="en-US" altLang="zh-CN" sz="2000">
                <a:solidFill>
                  <a:srgbClr val="333300"/>
                </a:solidFill>
                <a:latin typeface="Times New Roman" pitchFamily="18" charset="0"/>
              </a:rPr>
              <a:t>,</a:t>
            </a:r>
            <a:r>
              <a:rPr lang="en-US" altLang="zh-CN" sz="2000">
                <a:solidFill>
                  <a:srgbClr val="008000"/>
                </a:solidFill>
                <a:latin typeface="Times New Roman" pitchFamily="18" charset="0"/>
              </a:rPr>
              <a:t>sizeof</a:t>
            </a: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3200400" y="1447800"/>
            <a:ext cx="1447800" cy="685800"/>
          </a:xfrm>
          <a:prstGeom prst="wedgeEllipseCallout">
            <a:avLst>
              <a:gd name="adj1" fmla="val -46708"/>
              <a:gd name="adj2" fmla="val 109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变量存储类别</a:t>
            </a:r>
            <a:endParaRPr lang="zh-CN" altLang="en-US" sz="16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6096000" y="1371600"/>
            <a:ext cx="1905000" cy="838200"/>
          </a:xfrm>
          <a:prstGeom prst="wedgeEllipseCallout">
            <a:avLst>
              <a:gd name="adj1" fmla="val -47500"/>
              <a:gd name="adj2" fmla="val 8087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常量、变量类型定义</a:t>
            </a:r>
            <a:endParaRPr lang="zh-CN" altLang="en-US" sz="1800" b="1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5715000" y="3962400"/>
            <a:ext cx="1524000" cy="609600"/>
          </a:xfrm>
          <a:prstGeom prst="wedgeEllipseCallout">
            <a:avLst>
              <a:gd name="adj1" fmla="val -39269"/>
              <a:gd name="adj2" fmla="val -107292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GB" sz="1600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函数语句</a:t>
            </a:r>
            <a:endParaRPr lang="zh-CN" altLang="en-US" sz="1600">
              <a:solidFill>
                <a:schemeClr val="bg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381000" y="4191000"/>
            <a:ext cx="2057400" cy="384175"/>
            <a:chOff x="192" y="672"/>
            <a:chExt cx="1680" cy="244"/>
          </a:xfrm>
        </p:grpSpPr>
        <p:sp>
          <p:nvSpPr>
            <p:cNvPr id="74776" name="Text Box 24"/>
            <p:cNvSpPr txBox="1">
              <a:spLocks noChangeArrowheads="1"/>
            </p:cNvSpPr>
            <p:nvPr/>
          </p:nvSpPr>
          <p:spPr bwMode="auto">
            <a:xfrm>
              <a:off x="480" y="672"/>
              <a:ext cx="1392" cy="244"/>
            </a:xfrm>
            <a:prstGeom prst="rect">
              <a:avLst/>
            </a:prstGeom>
            <a:gradFill rotWithShape="0">
              <a:gsLst>
                <a:gs pos="0">
                  <a:srgbClr val="66CCFF"/>
                </a:gs>
                <a:gs pos="50000">
                  <a:schemeClr val="bg1"/>
                </a:gs>
                <a:gs pos="100000">
                  <a:srgbClr val="66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GB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命令单词</a:t>
              </a:r>
              <a:endPara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>
              <a:off x="192" y="720"/>
              <a:ext cx="192" cy="135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62000" y="4800600"/>
            <a:ext cx="7391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用于编译预处理，共</a:t>
            </a:r>
            <a:r>
              <a:rPr lang="en-US" altLang="zh-CN" sz="2800">
                <a:latin typeface="Times New Roman" pitchFamily="18" charset="0"/>
              </a:rPr>
              <a:t>12</a:t>
            </a:r>
            <a:r>
              <a:rPr lang="zh-CN" altLang="en-US" sz="2800">
                <a:latin typeface="Times New Roman" pitchFamily="18" charset="0"/>
              </a:rPr>
              <a:t>个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762000" y="5233988"/>
            <a:ext cx="8382000" cy="8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Times New Roman" pitchFamily="18" charset="0"/>
              </a:rPr>
              <a:t>以下字符串前加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：如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en-US" altLang="zh-CN" sz="2800" dirty="0" err="1" smtClean="0">
                <a:latin typeface="Times New Roman" pitchFamily="18" charset="0"/>
              </a:rPr>
              <a:t>define,#include</a:t>
            </a:r>
            <a:endParaRPr lang="zh-CN" altLang="en-US" sz="2800" dirty="0">
              <a:latin typeface="Times New Roman" pitchFamily="18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latin typeface="Times New Roman" pitchFamily="18" charset="0"/>
              </a:rPr>
              <a:t>      </a:t>
            </a:r>
            <a:r>
              <a:rPr lang="en-US" altLang="zh-CN" sz="2000" b="1" dirty="0">
                <a:latin typeface="Times New Roman" pitchFamily="18" charset="0"/>
              </a:rPr>
              <a:t>define, </a:t>
            </a:r>
            <a:r>
              <a:rPr lang="en-US" altLang="zh-CN" sz="2000" b="1" dirty="0" err="1">
                <a:latin typeface="Times New Roman" pitchFamily="18" charset="0"/>
              </a:rPr>
              <a:t>elif</a:t>
            </a:r>
            <a:r>
              <a:rPr lang="en-US" altLang="zh-CN" sz="2000" b="1" dirty="0">
                <a:latin typeface="Times New Roman" pitchFamily="18" charset="0"/>
              </a:rPr>
              <a:t>, else, </a:t>
            </a:r>
            <a:r>
              <a:rPr lang="en-US" altLang="zh-CN" sz="2000" b="1" dirty="0" err="1">
                <a:latin typeface="Times New Roman" pitchFamily="18" charset="0"/>
              </a:rPr>
              <a:t>endif,error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if,ifdef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ifndef</a:t>
            </a:r>
            <a:r>
              <a:rPr lang="en-US" altLang="zh-CN" sz="2000" b="1" dirty="0">
                <a:latin typeface="Times New Roman" pitchFamily="18" charset="0"/>
              </a:rPr>
              <a:t>, include, line, </a:t>
            </a:r>
            <a:r>
              <a:rPr lang="en-US" altLang="zh-CN" sz="2000" b="1" dirty="0" err="1">
                <a:latin typeface="Times New Roman" pitchFamily="18" charset="0"/>
              </a:rPr>
              <a:t>progma</a:t>
            </a:r>
            <a:r>
              <a:rPr lang="en-US" altLang="zh-CN" sz="2000" b="1" dirty="0">
                <a:latin typeface="Times New Roman" pitchFamily="18" charset="0"/>
              </a:rPr>
              <a:t>, </a:t>
            </a:r>
            <a:r>
              <a:rPr lang="en-US" altLang="zh-CN" sz="2000" b="1" dirty="0" err="1">
                <a:latin typeface="Times New Roman" pitchFamily="18" charset="0"/>
              </a:rPr>
              <a:t>undef</a:t>
            </a:r>
            <a:endParaRPr lang="en-US" altLang="zh-CN" sz="2000" b="1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957513" y="1066800"/>
            <a:ext cx="5400675" cy="2489200"/>
          </a:xfrm>
          <a:prstGeom prst="wave">
            <a:avLst>
              <a:gd name="adj1" fmla="val 13005"/>
              <a:gd name="adj2" fmla="val 0"/>
            </a:avLst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一般：关键字和命令单词属于系统内定名字，用户不要或最好不要使用做变量标识符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20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  <p:bldP spid="74771" grpId="0" autoUpdateAnimBg="0"/>
      <p:bldP spid="74772" grpId="0" animBg="1" autoUpdateAnimBg="0"/>
      <p:bldP spid="74773" grpId="0" animBg="1" autoUpdateAnimBg="0"/>
      <p:bldP spid="74774" grpId="0" animBg="1" autoUpdateAnimBg="0"/>
      <p:bldP spid="74778" grpId="0" autoUpdateAnimBg="0"/>
      <p:bldP spid="74779" grpId="0" autoUpdateAnimBg="0"/>
      <p:bldP spid="7478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AutoShape 3"/>
          <p:cNvSpPr>
            <a:spLocks noChangeArrowheads="1"/>
          </p:cNvSpPr>
          <p:nvPr/>
        </p:nvSpPr>
        <p:spPr bwMode="auto">
          <a:xfrm>
            <a:off x="285750" y="2819400"/>
            <a:ext cx="8858250" cy="3105150"/>
          </a:xfrm>
          <a:prstGeom prst="bracketPair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9900FF"/>
            </a:solidFill>
            <a:round/>
            <a:headEnd/>
            <a:tailEnd/>
          </a:ln>
          <a:effectLst>
            <a:outerShdw dist="76200" dir="54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5557" name="Group 5"/>
          <p:cNvGrpSpPr>
            <a:grpSpLocks/>
          </p:cNvGrpSpPr>
          <p:nvPr/>
        </p:nvGrpSpPr>
        <p:grpSpPr bwMode="auto">
          <a:xfrm>
            <a:off x="431800" y="3138488"/>
            <a:ext cx="8483600" cy="2614613"/>
            <a:chOff x="211" y="2097"/>
            <a:chExt cx="5344" cy="1647"/>
          </a:xfrm>
          <a:solidFill>
            <a:schemeClr val="bg2">
              <a:lumMod val="90000"/>
            </a:schemeClr>
          </a:solidFill>
        </p:grpSpPr>
        <p:sp>
          <p:nvSpPr>
            <p:cNvPr id="65558" name="Text Box 6"/>
            <p:cNvSpPr txBox="1">
              <a:spLocks noChangeArrowheads="1"/>
            </p:cNvSpPr>
            <p:nvPr/>
          </p:nvSpPr>
          <p:spPr bwMode="auto">
            <a:xfrm>
              <a:off x="384" y="2097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a            b          !a             !b       a&amp;&amp;b           a || b</a:t>
              </a:r>
            </a:p>
          </p:txBody>
        </p:sp>
        <p:sp>
          <p:nvSpPr>
            <p:cNvPr id="65559" name="Text Box 7"/>
            <p:cNvSpPr txBox="1">
              <a:spLocks noChangeArrowheads="1"/>
            </p:cNvSpPr>
            <p:nvPr/>
          </p:nvSpPr>
          <p:spPr bwMode="auto">
            <a:xfrm>
              <a:off x="384" y="2424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真         假            假           真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384" y="2751"/>
              <a:ext cx="5072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真        假         假            真           假               真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384" y="3078"/>
              <a:ext cx="4817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真         真            假           假               真</a:t>
              </a:r>
              <a:endParaRPr lang="zh-CN" altLang="en-US" sz="280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2" name="Text Box 10"/>
            <p:cNvSpPr txBox="1">
              <a:spLocks noChangeArrowheads="1"/>
            </p:cNvSpPr>
            <p:nvPr/>
          </p:nvSpPr>
          <p:spPr bwMode="auto">
            <a:xfrm>
              <a:off x="384" y="3405"/>
              <a:ext cx="4661" cy="3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defRPr/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假        假         真            真           假               假</a:t>
              </a:r>
              <a:endPara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563" name="Line 11"/>
            <p:cNvSpPr>
              <a:spLocks noChangeShapeType="1"/>
            </p:cNvSpPr>
            <p:nvPr/>
          </p:nvSpPr>
          <p:spPr bwMode="auto">
            <a:xfrm>
              <a:off x="211" y="2097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4" name="Line 12"/>
            <p:cNvSpPr>
              <a:spLocks noChangeShapeType="1"/>
            </p:cNvSpPr>
            <p:nvPr/>
          </p:nvSpPr>
          <p:spPr bwMode="auto">
            <a:xfrm>
              <a:off x="211" y="2424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5" name="Line 13"/>
            <p:cNvSpPr>
              <a:spLocks noChangeShapeType="1"/>
            </p:cNvSpPr>
            <p:nvPr/>
          </p:nvSpPr>
          <p:spPr bwMode="auto">
            <a:xfrm>
              <a:off x="211" y="2751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6" name="Line 14"/>
            <p:cNvSpPr>
              <a:spLocks noChangeShapeType="1"/>
            </p:cNvSpPr>
            <p:nvPr/>
          </p:nvSpPr>
          <p:spPr bwMode="auto">
            <a:xfrm>
              <a:off x="211" y="3078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7" name="Line 15"/>
            <p:cNvSpPr>
              <a:spLocks noChangeShapeType="1"/>
            </p:cNvSpPr>
            <p:nvPr/>
          </p:nvSpPr>
          <p:spPr bwMode="auto">
            <a:xfrm>
              <a:off x="211" y="3405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8" name="Line 16"/>
            <p:cNvSpPr>
              <a:spLocks noChangeShapeType="1"/>
            </p:cNvSpPr>
            <p:nvPr/>
          </p:nvSpPr>
          <p:spPr bwMode="auto">
            <a:xfrm>
              <a:off x="211" y="3732"/>
              <a:ext cx="53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69" name="Line 17"/>
            <p:cNvSpPr>
              <a:spLocks noChangeShapeType="1"/>
            </p:cNvSpPr>
            <p:nvPr/>
          </p:nvSpPr>
          <p:spPr bwMode="auto">
            <a:xfrm>
              <a:off x="93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0" name="Line 18"/>
            <p:cNvSpPr>
              <a:spLocks noChangeShapeType="1"/>
            </p:cNvSpPr>
            <p:nvPr/>
          </p:nvSpPr>
          <p:spPr bwMode="auto">
            <a:xfrm>
              <a:off x="1622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1" name="Line 19"/>
            <p:cNvSpPr>
              <a:spLocks noChangeShapeType="1"/>
            </p:cNvSpPr>
            <p:nvPr/>
          </p:nvSpPr>
          <p:spPr bwMode="auto">
            <a:xfrm>
              <a:off x="2423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2" name="Line 20"/>
            <p:cNvSpPr>
              <a:spLocks noChangeShapeType="1"/>
            </p:cNvSpPr>
            <p:nvPr/>
          </p:nvSpPr>
          <p:spPr bwMode="auto">
            <a:xfrm>
              <a:off x="3278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573" name="Line 21"/>
            <p:cNvSpPr>
              <a:spLocks noChangeShapeType="1"/>
            </p:cNvSpPr>
            <p:nvPr/>
          </p:nvSpPr>
          <p:spPr bwMode="auto">
            <a:xfrm>
              <a:off x="4201" y="2097"/>
              <a:ext cx="0" cy="164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660" name="Rectangle 22"/>
          <p:cNvSpPr>
            <a:spLocks noChangeArrowheads="1"/>
          </p:cNvSpPr>
          <p:nvPr/>
        </p:nvSpPr>
        <p:spPr bwMode="auto">
          <a:xfrm>
            <a:off x="1295400" y="2209800"/>
            <a:ext cx="525817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有三种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: &amp;&amp;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);     ! (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0661" name="Text Box 23"/>
          <p:cNvSpPr txBox="1">
            <a:spLocks noChangeArrowheads="1"/>
          </p:cNvSpPr>
          <p:nvPr/>
        </p:nvSpPr>
        <p:spPr bwMode="auto">
          <a:xfrm>
            <a:off x="762000" y="16002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一、逻辑运算符</a:t>
            </a:r>
          </a:p>
        </p:txBody>
      </p:sp>
      <p:sp>
        <p:nvSpPr>
          <p:cNvPr id="134178" name="Text Box 34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</a:p>
        </p:txBody>
      </p:sp>
      <p:sp>
        <p:nvSpPr>
          <p:cNvPr id="70663" name="Rectangle 38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4" name="TextBox 37"/>
          <p:cNvSpPr txBox="1">
            <a:spLocks noChangeArrowheads="1"/>
          </p:cNvSpPr>
          <p:nvPr/>
        </p:nvSpPr>
        <p:spPr bwMode="auto">
          <a:xfrm>
            <a:off x="620713" y="6064250"/>
            <a:ext cx="2922587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0665" name="TextBox 38"/>
          <p:cNvSpPr txBox="1">
            <a:spLocks noChangeArrowheads="1"/>
          </p:cNvSpPr>
          <p:nvPr/>
        </p:nvSpPr>
        <p:spPr bwMode="auto">
          <a:xfrm>
            <a:off x="4097338" y="6021388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a||b,</a:t>
            </a:r>
            <a:r>
              <a:rPr lang="zh-CN" altLang="en-US" b="1"/>
              <a:t>有</a:t>
            </a:r>
            <a:r>
              <a:rPr lang="en-US" altLang="zh-CN" b="1"/>
              <a:t>1</a:t>
            </a:r>
            <a:r>
              <a:rPr lang="zh-CN" altLang="en-US" b="1"/>
              <a:t>则</a:t>
            </a:r>
            <a:r>
              <a:rPr lang="en-US" altLang="zh-CN" b="1"/>
              <a:t>1</a:t>
            </a:r>
            <a:endParaRPr lang="zh-CN" altLang="en-US" b="1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CC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 descr="蓝色砂纸"/>
          <p:cNvSpPr>
            <a:spLocks noChangeArrowheads="1"/>
          </p:cNvSpPr>
          <p:nvPr/>
        </p:nvSpPr>
        <p:spPr bwMode="auto">
          <a:xfrm>
            <a:off x="1028700" y="1009650"/>
            <a:ext cx="6819900" cy="207645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9900FF"/>
            </a:solidFill>
            <a:round/>
            <a:headEnd/>
            <a:tailEnd type="none" w="med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71600" y="3714750"/>
            <a:ext cx="6000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if (grade&gt;60 &amp;&amp; grade &lt;100)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095500" y="4667250"/>
            <a:ext cx="6477000" cy="53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=37.5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price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=50.0</a:t>
            </a:r>
            <a:r>
              <a:rPr lang="en-US" altLang="zh-CN" sz="4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52550" y="1276350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逻辑运算符的作用：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828800" y="1981200"/>
            <a:ext cx="611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可把简单的条件组合成复杂的条件</a:t>
            </a:r>
          </a:p>
        </p:txBody>
      </p:sp>
      <p:sp>
        <p:nvSpPr>
          <p:cNvPr id="7168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688" name="AutoShape 23"/>
          <p:cNvSpPr>
            <a:spLocks noChangeArrowheads="1"/>
          </p:cNvSpPr>
          <p:nvPr/>
        </p:nvSpPr>
        <p:spPr bwMode="auto">
          <a:xfrm>
            <a:off x="990600" y="3505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C9FF"/>
            </a:gs>
            <a:gs pos="50000">
              <a:srgbClr val="FFFFFF"/>
            </a:gs>
            <a:gs pos="100000">
              <a:srgbClr val="FFC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776288"/>
            <a:ext cx="561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二、逻辑运算符的优先关系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09600" y="3505200"/>
            <a:ext cx="80692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&amp;&amp;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低于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关系运算符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6~7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高于算术运算符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2~4</a:t>
            </a: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级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1676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!(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). &amp;&amp;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于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295400" y="230028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即: !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&amp;&amp;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066800" y="4800600"/>
            <a:ext cx="49752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a&amp;&amp;b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 &amp;&amp; c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((!a)&amp;&amp;b)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x&gt;y)&amp;&amp;c)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6948488" y="2997200"/>
            <a:ext cx="1747837" cy="2678113"/>
            <a:chOff x="4377" y="2845"/>
            <a:chExt cx="1101" cy="855"/>
          </a:xfrm>
        </p:grpSpPr>
        <p:sp>
          <p:nvSpPr>
            <p:cNvPr id="72717" name="Text Box 8"/>
            <p:cNvSpPr txBox="1">
              <a:spLocks noChangeArrowheads="1"/>
            </p:cNvSpPr>
            <p:nvPr/>
          </p:nvSpPr>
          <p:spPr bwMode="auto">
            <a:xfrm>
              <a:off x="4377" y="2845"/>
              <a:ext cx="1101" cy="85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！          高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算术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关系</a:t>
              </a:r>
              <a:endPara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&amp;&amp;  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||          </a:t>
              </a:r>
              <a:r>
                <a:rPr lang="en-US" altLang="zh-CN" dirty="0" smtClean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      </a:t>
              </a:r>
              <a:r>
                <a:rPr lang="zh-CN" altLang="en-US" dirty="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低</a:t>
              </a:r>
            </a:p>
          </p:txBody>
        </p:sp>
        <p:sp>
          <p:nvSpPr>
            <p:cNvPr id="72718" name="Line 9"/>
            <p:cNvSpPr>
              <a:spLocks noChangeShapeType="1"/>
            </p:cNvSpPr>
            <p:nvPr/>
          </p:nvSpPr>
          <p:spPr bwMode="auto">
            <a:xfrm flipH="1" flipV="1">
              <a:off x="5012" y="2891"/>
              <a:ext cx="0" cy="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2" name="Rectangle 25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713" name="AutoShape 26"/>
          <p:cNvSpPr>
            <a:spLocks noChangeArrowheads="1"/>
          </p:cNvSpPr>
          <p:nvPr/>
        </p:nvSpPr>
        <p:spPr bwMode="auto">
          <a:xfrm>
            <a:off x="1676400" y="2819400"/>
            <a:ext cx="641350" cy="639763"/>
          </a:xfrm>
          <a:prstGeom prst="upArrowCallout">
            <a:avLst>
              <a:gd name="adj1" fmla="val 25062"/>
              <a:gd name="adj2" fmla="val 25062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4" name="AutoShape 27"/>
          <p:cNvSpPr>
            <a:spLocks noChangeArrowheads="1"/>
          </p:cNvSpPr>
          <p:nvPr/>
        </p:nvSpPr>
        <p:spPr bwMode="auto">
          <a:xfrm>
            <a:off x="24384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11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5" name="AutoShape 28"/>
          <p:cNvSpPr>
            <a:spLocks noChangeArrowheads="1"/>
          </p:cNvSpPr>
          <p:nvPr/>
        </p:nvSpPr>
        <p:spPr bwMode="auto">
          <a:xfrm>
            <a:off x="3276600" y="2819400"/>
            <a:ext cx="793750" cy="639763"/>
          </a:xfrm>
          <a:prstGeom prst="upArrowCallout">
            <a:avLst>
              <a:gd name="adj1" fmla="val 31017"/>
              <a:gd name="adj2" fmla="val 31017"/>
              <a:gd name="adj3" fmla="val 16667"/>
              <a:gd name="adj4" fmla="val 66667"/>
            </a:avLst>
          </a:prstGeom>
          <a:gradFill rotWithShape="0">
            <a:gsLst>
              <a:gs pos="0">
                <a:srgbClr val="CCECFF"/>
              </a:gs>
              <a:gs pos="100000">
                <a:srgbClr val="CCCC00"/>
              </a:gs>
            </a:gsLst>
            <a:lin ang="540000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ea typeface="隶书" pitchFamily="49" charset="-122"/>
              </a:rPr>
              <a:t>12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72716" name="AutoShape 29"/>
          <p:cNvSpPr>
            <a:spLocks noChangeArrowheads="1"/>
          </p:cNvSpPr>
          <p:nvPr/>
        </p:nvSpPr>
        <p:spPr bwMode="auto">
          <a:xfrm>
            <a:off x="609600" y="47244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76300" y="6667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宋体" pitchFamily="2" charset="-122"/>
              </a:rPr>
              <a:t>三、逻辑表达式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52500" y="2816225"/>
            <a:ext cx="71977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1.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逻辑表达式的值与关系表达式值一样，真为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，假为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90600" y="4095750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    a=4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 !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值为0.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04950" y="5467350"/>
            <a:ext cx="428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a=4, b=5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a&amp;&amp;b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971550" y="1504950"/>
            <a:ext cx="721995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        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逻辑运算符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&gt;&lt;</a:t>
            </a: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操作数</a:t>
            </a:r>
            <a:r>
              <a:rPr lang="en-US" altLang="zh-CN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以下看一看逻辑表达式的值及具体的运算。</a:t>
            </a:r>
            <a:endParaRPr lang="zh-CN" altLang="en-US" b="1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1793875" y="4727575"/>
            <a:ext cx="5279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此处只要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 0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为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真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(1)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则!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值为0.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73736" name="Rectangle 23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737" name="AutoShape 24"/>
          <p:cNvSpPr>
            <a:spLocks noChangeArrowheads="1"/>
          </p:cNvSpPr>
          <p:nvPr/>
        </p:nvSpPr>
        <p:spPr bwMode="auto">
          <a:xfrm>
            <a:off x="457200" y="3886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pic>
        <p:nvPicPr>
          <p:cNvPr id="73738" name="Picture 25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26" descr="BD14578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E7E7FF"/>
            </a:gs>
            <a:gs pos="100000">
              <a:srgbClr val="FFFF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ChangeArrowheads="1"/>
          </p:cNvSpPr>
          <p:nvPr/>
        </p:nvSpPr>
        <p:spPr bwMode="auto">
          <a:xfrm>
            <a:off x="819150" y="3448050"/>
            <a:ext cx="7600950" cy="2438400"/>
          </a:xfrm>
          <a:prstGeom prst="plaque">
            <a:avLst>
              <a:gd name="adj" fmla="val 919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152650" y="2357438"/>
            <a:ext cx="45227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4&amp;&amp;0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38300" y="4781550"/>
            <a:ext cx="6148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在逻辑运算中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非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值参加逻辑运算时被看成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处理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152650" y="78105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a=4, b=5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2152650" y="154305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a=4, b=5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441825" y="762000"/>
            <a:ext cx="130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 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4441825" y="1543050"/>
            <a:ext cx="1326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a||b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441825" y="235743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为1.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566863" y="3695700"/>
            <a:ext cx="6205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上面各式中的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均可以是任何其它表达式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04800" y="2857500"/>
            <a:ext cx="1530350" cy="1076325"/>
          </a:xfrm>
          <a:prstGeom prst="irregularSeal2">
            <a:avLst/>
          </a:prstGeom>
          <a:gradFill rotWithShape="0">
            <a:gsLst>
              <a:gs pos="0">
                <a:srgbClr val="76002F"/>
              </a:gs>
              <a:gs pos="100000">
                <a:srgbClr val="FF0066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00FF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</a:rPr>
              <a:t>注意</a:t>
            </a:r>
          </a:p>
        </p:txBody>
      </p:sp>
      <p:pic>
        <p:nvPicPr>
          <p:cNvPr id="74764" name="Picture 13" descr="AG00316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88" y="4191000"/>
            <a:ext cx="1484312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5" name="Rectangle 29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4766" name="Picture 30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7" name="Picture 31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72" name="Picture 32" descr="BD1457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2743200" y="28194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2743200" y="2971800"/>
            <a:ext cx="1219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5" name="Line 35"/>
          <p:cNvSpPr>
            <a:spLocks noChangeShapeType="1"/>
          </p:cNvSpPr>
          <p:nvPr/>
        </p:nvSpPr>
        <p:spPr bwMode="auto">
          <a:xfrm>
            <a:off x="4572000" y="1981200"/>
            <a:ext cx="228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4572000" y="2133600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/>
      <p:bldP spid="138243" grpId="0" autoUpdateAnimBg="0"/>
      <p:bldP spid="68612" grpId="0"/>
      <p:bldP spid="138246" grpId="0" autoUpdateAnimBg="0"/>
      <p:bldP spid="138247" grpId="0" autoUpdateAnimBg="0"/>
      <p:bldP spid="138248" grpId="0" autoUpdateAnimBg="0"/>
      <p:bldP spid="138249" grpId="0" autoUpdateAnimBg="0"/>
      <p:bldP spid="68618" grpId="0"/>
      <p:bldP spid="68619" grpId="0" animBg="1"/>
      <p:bldP spid="138273" grpId="0" animBg="1"/>
      <p:bldP spid="138274" grpId="0" animBg="1"/>
      <p:bldP spid="138275" grpId="0" animBg="1"/>
      <p:bldP spid="13827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B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57200" y="620688"/>
            <a:ext cx="8216900" cy="17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7350" indent="-3873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785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smtClean="0"/>
              <a:t>2. 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一个逻辑表达式中的逻辑运算符并不是一定全部执行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当表达式的值已经知道时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后面的运算则停止进行。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&amp;&amp;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与</a:t>
            </a:r>
            <a:r>
              <a:rPr lang="en-US" altLang="zh-CN" b="1" dirty="0">
                <a:solidFill>
                  <a:srgbClr val="FF0000"/>
                </a:solidFill>
                <a:sym typeface="Monotype Sorts" pitchFamily="2" charset="2"/>
              </a:rPr>
              <a:t>||</a:t>
            </a:r>
            <a:r>
              <a:rPr lang="zh-CN" altLang="en-US" b="1" dirty="0">
                <a:solidFill>
                  <a:srgbClr val="FF0000"/>
                </a:solidFill>
                <a:sym typeface="Monotype Sorts" pitchFamily="2" charset="2"/>
              </a:rPr>
              <a:t>连接的表达式按从左到右的顺序</a:t>
            </a:r>
            <a:r>
              <a:rPr lang="zh-CN" altLang="en-US" b="1" dirty="0" smtClean="0">
                <a:solidFill>
                  <a:srgbClr val="FF0000"/>
                </a:solidFill>
                <a:sym typeface="Monotype Sorts" pitchFamily="2" charset="2"/>
              </a:rPr>
              <a:t>进行（即使右端的优先级高，也是如此）。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390650" y="2776538"/>
            <a:ext cx="70485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65150" indent="-5651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a&amp;&amp;b&amp;&amp;c.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假)时,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b,c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不再判断。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a=1,b=0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不再判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c.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143000" y="40386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||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.      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当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a=1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b,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均不必判别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5781" name="Rectangle 2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782" name="AutoShape 21"/>
          <p:cNvSpPr>
            <a:spLocks noChangeArrowheads="1"/>
          </p:cNvSpPr>
          <p:nvPr/>
        </p:nvSpPr>
        <p:spPr bwMode="auto">
          <a:xfrm>
            <a:off x="457200" y="29718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3" name="AutoShape 22"/>
          <p:cNvSpPr>
            <a:spLocks noChangeArrowheads="1"/>
          </p:cNvSpPr>
          <p:nvPr/>
        </p:nvSpPr>
        <p:spPr bwMode="auto">
          <a:xfrm>
            <a:off x="533400" y="5029200"/>
            <a:ext cx="9144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5784" name="AutoShape 23"/>
          <p:cNvSpPr>
            <a:spLocks noChangeArrowheads="1"/>
          </p:cNvSpPr>
          <p:nvPr/>
        </p:nvSpPr>
        <p:spPr bwMode="auto">
          <a:xfrm>
            <a:off x="1689100" y="4937125"/>
            <a:ext cx="6985000" cy="13271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 a=1,b=8,c=9,d;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d=(</a:t>
            </a:r>
            <a:r>
              <a:rPr lang="en-US" altLang="zh-CN" dirty="0" smtClean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a||(b=10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)||(c=2));</a:t>
            </a:r>
          </a:p>
          <a:p>
            <a:pPr algn="l"/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(“a=%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d,d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=%d”,</a:t>
            </a:r>
            <a:r>
              <a:rPr lang="en-US" altLang="zh-CN" dirty="0" err="1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a,b,c,d</a:t>
            </a: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39288" name="AutoShape 24"/>
          <p:cNvSpPr>
            <a:spLocks noChangeArrowheads="1"/>
          </p:cNvSpPr>
          <p:nvPr/>
        </p:nvSpPr>
        <p:spPr bwMode="auto">
          <a:xfrm>
            <a:off x="5257800" y="4648200"/>
            <a:ext cx="3657600" cy="7620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ea typeface="隶书" pitchFamily="49" charset="-122"/>
              </a:rPr>
              <a:t>结果</a:t>
            </a:r>
            <a:r>
              <a:rPr lang="en-US" altLang="zh-CN">
                <a:ea typeface="隶书" pitchFamily="49" charset="-122"/>
              </a:rPr>
              <a:t>:a=1,b=8,c=9,d=1</a:t>
            </a:r>
          </a:p>
        </p:txBody>
      </p:sp>
      <p:sp>
        <p:nvSpPr>
          <p:cNvPr id="75786" name="TextBox 1"/>
          <p:cNvSpPr txBox="1">
            <a:spLocks noChangeArrowheads="1"/>
          </p:cNvSpPr>
          <p:nvPr/>
        </p:nvSpPr>
        <p:spPr bwMode="auto">
          <a:xfrm>
            <a:off x="477838" y="2318966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a&amp;&amp;b,</a:t>
            </a:r>
            <a:r>
              <a:rPr lang="zh-CN" altLang="en-US" b="1"/>
              <a:t>有</a:t>
            </a:r>
            <a:r>
              <a:rPr lang="en-US" altLang="zh-CN" b="1"/>
              <a:t>0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endParaRPr lang="zh-CN" altLang="en-US" b="1">
              <a:sym typeface="Monotype Sorts" pitchFamily="2" charset="2"/>
            </a:endParaRPr>
          </a:p>
        </p:txBody>
      </p:sp>
      <p:sp>
        <p:nvSpPr>
          <p:cNvPr id="75787" name="TextBox 22"/>
          <p:cNvSpPr txBox="1">
            <a:spLocks noChangeArrowheads="1"/>
          </p:cNvSpPr>
          <p:nvPr/>
        </p:nvSpPr>
        <p:spPr bwMode="auto">
          <a:xfrm>
            <a:off x="3952875" y="2276103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8"/>
            <a:ext cx="460851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e = 5&lt;4||8&gt;4-!0;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  <a:endParaRPr lang="en-US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5148064" y="980728"/>
            <a:ext cx="3816424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/>
              <a:t>/** 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自左向右，优先级顺序：</a:t>
            </a:r>
            <a:r>
              <a:rPr lang="en-US" altLang="zh-CN" sz="2000" b="1" dirty="0"/>
              <a:t>&lt;,!,-(</a:t>
            </a:r>
            <a:r>
              <a:rPr lang="zh-CN" altLang="en-US" sz="2000" b="1" dirty="0"/>
              <a:t>减</a:t>
            </a:r>
            <a:r>
              <a:rPr lang="en-US" altLang="zh-CN" sz="2000" b="1" dirty="0"/>
              <a:t>),&gt;,||</a:t>
            </a:r>
          </a:p>
          <a:p>
            <a:pPr algn="l"/>
            <a:r>
              <a:rPr lang="en-US" altLang="zh-CN" sz="2000" b="1" dirty="0"/>
              <a:t>     5 &lt; 4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0</a:t>
            </a:r>
          </a:p>
          <a:p>
            <a:pPr algn="l"/>
            <a:r>
              <a:rPr lang="en-US" altLang="zh-CN" sz="2000" b="1" dirty="0"/>
              <a:t>     !0  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4-!0  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3</a:t>
            </a:r>
          </a:p>
          <a:p>
            <a:pPr algn="l"/>
            <a:r>
              <a:rPr lang="en-US" altLang="zh-CN" sz="2000" b="1" dirty="0"/>
              <a:t>     8&gt;4-!0   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</a:t>
            </a:r>
          </a:p>
          <a:p>
            <a:pPr algn="l"/>
            <a:r>
              <a:rPr lang="en-US" altLang="zh-CN" sz="2000" b="1" dirty="0"/>
              <a:t>     </a:t>
            </a:r>
            <a:r>
              <a:rPr lang="zh-CN" altLang="en-US" sz="2000" b="1" dirty="0"/>
              <a:t>最后 </a:t>
            </a:r>
            <a:r>
              <a:rPr lang="en-US" altLang="zh-CN" sz="2000" b="1" dirty="0"/>
              <a:t>0||1 </a:t>
            </a:r>
            <a:r>
              <a:rPr lang="zh-CN" altLang="en-US" sz="2000" b="1" dirty="0"/>
              <a:t>得</a:t>
            </a:r>
            <a:r>
              <a:rPr lang="en-US" altLang="zh-CN" sz="2000" b="1" dirty="0"/>
              <a:t>1 </a:t>
            </a:r>
          </a:p>
          <a:p>
            <a:pPr algn="l"/>
            <a:r>
              <a:rPr lang="en-US" altLang="zh-CN" sz="2000" b="1" dirty="0"/>
              <a:t>    **/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8864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计算表达式的值，上机验证方法举例：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853541"/>
            <a:ext cx="460851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验证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f=10;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5&lt;4||8&gt;4-!(f=0);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1,0</a:t>
            </a:r>
            <a:endParaRPr lang="en-US" altLang="zh-C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0568" y="3293701"/>
            <a:ext cx="4608512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 smtClean="0"/>
              <a:t>/**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 </a:t>
            </a:r>
            <a:r>
              <a:rPr lang="zh-CN" altLang="en-US" sz="2000" b="1" dirty="0"/>
              <a:t>执行</a:t>
            </a:r>
            <a:r>
              <a:rPr lang="en-US" altLang="zh-CN" sz="2000" b="1" dirty="0"/>
              <a:t>5&gt;4</a:t>
            </a:r>
            <a:r>
              <a:rPr lang="zh-CN" altLang="en-US" sz="2000" b="1" dirty="0"/>
              <a:t>，得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，就知道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的结果</a:t>
            </a:r>
            <a:r>
              <a:rPr lang="zh-CN" altLang="en-US" sz="2000" b="1" dirty="0" smtClean="0"/>
              <a:t>，</a:t>
            </a:r>
            <a:endParaRPr lang="en-US" altLang="zh-CN" sz="2000" b="1" dirty="0" smtClean="0"/>
          </a:p>
          <a:p>
            <a:pPr algn="l"/>
            <a:r>
              <a:rPr lang="en-US" altLang="zh-CN" sz="2000" b="1" dirty="0"/>
              <a:t> </a:t>
            </a:r>
            <a:r>
              <a:rPr lang="zh-CN" altLang="en-US" sz="2000" b="1" dirty="0" smtClean="0"/>
              <a:t>因此</a:t>
            </a:r>
            <a:r>
              <a:rPr lang="zh-CN" altLang="en-US" sz="2000" b="1" dirty="0"/>
              <a:t>，后续操作不执行。 </a:t>
            </a:r>
          </a:p>
          <a:p>
            <a:pPr algn="l"/>
            <a:r>
              <a:rPr lang="zh-CN" altLang="en-US" sz="2000" b="1" dirty="0" smtClean="0"/>
              <a:t>**</a:t>
            </a:r>
            <a:r>
              <a:rPr lang="en-US" altLang="zh-CN" sz="2000" b="1" dirty="0" smtClean="0"/>
              <a:t>/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5&gt;4||8&gt;4-!0; 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("e=%d\</a:t>
            </a:r>
            <a:r>
              <a:rPr lang="en-US" altLang="zh-CN" sz="2000" b="1" dirty="0" err="1"/>
              <a:t>n",e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</a:t>
            </a:r>
          </a:p>
          <a:p>
            <a:pPr algn="l"/>
            <a:r>
              <a:rPr lang="en-US" altLang="zh-CN" sz="2000" b="1" dirty="0" smtClean="0"/>
              <a:t>// </a:t>
            </a:r>
            <a:r>
              <a:rPr lang="zh-CN" altLang="en-US" sz="2000" b="1" dirty="0" smtClean="0"/>
              <a:t>验证</a:t>
            </a:r>
            <a:endParaRPr lang="en-US" altLang="zh-CN" sz="2000" b="1" dirty="0"/>
          </a:p>
          <a:p>
            <a:pPr algn="l"/>
            <a:r>
              <a:rPr lang="en-US" altLang="zh-CN" sz="2000" b="1" dirty="0" smtClean="0"/>
              <a:t>f=10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/>
              <a:t>e </a:t>
            </a:r>
            <a:r>
              <a:rPr lang="en-US" altLang="zh-CN" sz="2000" b="1" dirty="0"/>
              <a:t>= 5&gt;4||8&gt;4-!(f=0);</a:t>
            </a:r>
          </a:p>
          <a:p>
            <a:pPr algn="l"/>
            <a:r>
              <a:rPr lang="en-US" altLang="zh-CN" sz="2000" b="1" dirty="0" err="1" smtClean="0"/>
              <a:t>printf</a:t>
            </a:r>
            <a:r>
              <a:rPr lang="en-US" altLang="zh-CN" sz="2000" b="1" dirty="0"/>
              <a:t>("e=%</a:t>
            </a:r>
            <a:r>
              <a:rPr lang="en-US" altLang="zh-CN" sz="2000" b="1" dirty="0" err="1"/>
              <a:t>d,f</a:t>
            </a:r>
            <a:r>
              <a:rPr lang="en-US" altLang="zh-CN" sz="2000" b="1" dirty="0"/>
              <a:t>=%d\n",</a:t>
            </a:r>
            <a:r>
              <a:rPr lang="en-US" altLang="zh-CN" sz="2000" b="1" dirty="0" err="1"/>
              <a:t>e,f</a:t>
            </a:r>
            <a:r>
              <a:rPr lang="en-US" altLang="zh-CN" sz="2000" b="1" dirty="0"/>
              <a:t>); // </a:t>
            </a:r>
            <a:r>
              <a:rPr lang="en-US" altLang="zh-CN" sz="2000" b="1" dirty="0" smtClean="0"/>
              <a:t>1,10</a:t>
            </a:r>
            <a:endParaRPr lang="en-US" altLang="zh-CN" sz="2000" b="1" dirty="0"/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796137" y="4274499"/>
            <a:ext cx="292258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a&amp;&amp;b,</a:t>
            </a:r>
            <a:r>
              <a:rPr lang="zh-CN" altLang="en-US" b="1" dirty="0"/>
              <a:t>有</a:t>
            </a:r>
            <a:r>
              <a:rPr lang="en-US" altLang="zh-CN" b="1" dirty="0"/>
              <a:t>0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endParaRPr lang="zh-CN" altLang="en-US" b="1" dirty="0">
              <a:sym typeface="Monotype Sorts" pitchFamily="2" charset="2"/>
            </a:endParaRPr>
          </a:p>
        </p:txBody>
      </p:sp>
      <p:sp>
        <p:nvSpPr>
          <p:cNvPr id="8" name="TextBox 22"/>
          <p:cNvSpPr txBox="1">
            <a:spLocks noChangeArrowheads="1"/>
          </p:cNvSpPr>
          <p:nvPr/>
        </p:nvSpPr>
        <p:spPr bwMode="auto">
          <a:xfrm>
            <a:off x="5796136" y="5013176"/>
            <a:ext cx="29225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/>
              <a:t>a||b,</a:t>
            </a:r>
            <a:r>
              <a:rPr lang="zh-CN" altLang="en-US" b="1" dirty="0"/>
              <a:t>有</a:t>
            </a:r>
            <a:r>
              <a:rPr lang="en-US" altLang="zh-CN" b="1" dirty="0"/>
              <a:t>1</a:t>
            </a:r>
            <a:r>
              <a:rPr lang="zh-CN" altLang="en-US" b="1" dirty="0"/>
              <a:t>则 </a:t>
            </a:r>
            <a:r>
              <a:rPr lang="en-US" altLang="zh-CN" b="1" dirty="0"/>
              <a:t>1</a:t>
            </a:r>
            <a:endParaRPr lang="zh-CN" altLang="en-US" b="1" dirty="0"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0261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4E993"/>
            </a:gs>
            <a:gs pos="100000">
              <a:srgbClr val="99CC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23900" y="2249710"/>
            <a:ext cx="7964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判断年号是否为润年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703388" y="3333973"/>
            <a:ext cx="660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润年必须满足下列条件中的任意一个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179638" y="5142135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能被</a:t>
            </a:r>
            <a:r>
              <a:rPr lang="en-US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400</a:t>
            </a:r>
            <a:r>
              <a:rPr lang="zh-CN" altLang="en-US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整除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60588" y="4208685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年号能被4整除但不能被100整除。</a:t>
            </a:r>
            <a:endParaRPr lang="zh-CN" altLang="en-US" sz="2800" dirty="0">
              <a:solidFill>
                <a:srgbClr val="000066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6806" name="Rectangle 21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807" name="AutoShape 22"/>
          <p:cNvSpPr>
            <a:spLocks noChangeArrowheads="1"/>
          </p:cNvSpPr>
          <p:nvPr/>
        </p:nvSpPr>
        <p:spPr bwMode="auto">
          <a:xfrm>
            <a:off x="762000" y="1865535"/>
            <a:ext cx="990600" cy="4572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487" y="575101"/>
            <a:ext cx="47525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逻辑运算的转换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FEFFF"/>
            </a:gs>
            <a:gs pos="50000">
              <a:srgbClr val="FFFFFF"/>
            </a:gs>
            <a:gs pos="100000">
              <a:srgbClr val="EFE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66700" y="5181600"/>
            <a:ext cx="8458200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year%100= =0&amp;&amp; year%400!=0)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419100" y="228600"/>
            <a:ext cx="4548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设用变量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year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表示年号</a:t>
            </a: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342900" y="1314450"/>
            <a:ext cx="8458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</a:t>
            </a:r>
            <a:r>
              <a:rPr lang="zh-CN" altLang="zh-CN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year%4= =0&amp;&amp;  year% 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100 !=0)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|| 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year%400= =0)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为润年,否则为非润年。</a:t>
            </a:r>
          </a:p>
        </p:txBody>
      </p:sp>
      <p:sp>
        <p:nvSpPr>
          <p:cNvPr id="77829" name="Rectangle 6"/>
          <p:cNvSpPr>
            <a:spLocks noChangeArrowheads="1"/>
          </p:cNvSpPr>
          <p:nvPr/>
        </p:nvSpPr>
        <p:spPr bwMode="auto">
          <a:xfrm>
            <a:off x="571500" y="2498725"/>
            <a:ext cx="80787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如果要判别非润年可在上述表达式前加非(!)运算符.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160338" y="3681413"/>
            <a:ext cx="898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当</a:t>
            </a:r>
            <a:r>
              <a:rPr lang="zh-CN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!( 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year%4= =0 &amp;&amp; year%100!=0)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||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year% 400= = 0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为1时,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year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为非润年。</a:t>
            </a: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574675" y="47244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或者: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2" name="Rectangle 9"/>
          <p:cNvSpPr>
            <a:spLocks noChangeArrowheads="1"/>
          </p:cNvSpPr>
          <p:nvPr/>
        </p:nvSpPr>
        <p:spPr bwMode="auto">
          <a:xfrm>
            <a:off x="590550" y="30781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即: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77833" name="Rectangle 10"/>
          <p:cNvSpPr>
            <a:spLocks noChangeArrowheads="1"/>
          </p:cNvSpPr>
          <p:nvPr/>
        </p:nvSpPr>
        <p:spPr bwMode="auto">
          <a:xfrm>
            <a:off x="608013" y="722313"/>
            <a:ext cx="66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则: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34" name="Picture 11" descr="WB01526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5410200"/>
            <a:ext cx="9382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5" name="Rectangle 26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7904" y="5896917"/>
            <a:ext cx="4752528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!(a||b)=!a&amp;&amp;!b,!(a&amp;&amp;b)=!a||!b)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36"/>
          <p:cNvSpPr>
            <a:spLocks noChangeArrowheads="1"/>
          </p:cNvSpPr>
          <p:nvPr/>
        </p:nvSpPr>
        <p:spPr bwMode="auto">
          <a:xfrm>
            <a:off x="539750" y="42926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1619250" y="3716338"/>
            <a:ext cx="3240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= 3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j;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323528" y="2276475"/>
            <a:ext cx="7956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++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i: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值+1,再使用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先自增，再使用。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23528" y="2852738"/>
            <a:ext cx="7668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++: 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楷体_GB2312" pitchFamily="49" charset="-122"/>
              </a:rPr>
              <a:t>值+</a:t>
            </a:r>
            <a:r>
              <a:rPr lang="zh-CN" altLang="zh-CN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。</a:t>
            </a:r>
            <a:r>
              <a:rPr lang="zh-CN" altLang="en-US" dirty="0" smtClean="0">
                <a:solidFill>
                  <a:srgbClr val="000000"/>
                </a:solidFill>
                <a:latin typeface="楷体_GB2312" pitchFamily="49" charset="-122"/>
              </a:rPr>
              <a:t>先使用，再自增。</a:t>
            </a:r>
            <a:endParaRPr lang="en-US" altLang="zh-CN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96925" y="4373563"/>
            <a:ext cx="7813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 ++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j=4,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=4.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=i+1; j=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762000" y="5248275"/>
            <a:ext cx="76025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j=i++;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i=4.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i=i+1</a:t>
            </a:r>
          </a:p>
        </p:txBody>
      </p:sp>
      <p:sp>
        <p:nvSpPr>
          <p:cNvPr id="155681" name="Text Box 33">
            <a:hlinkClick r:id="" action="ppaction://noaction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424815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自增自减运算符</a:t>
            </a:r>
          </a:p>
        </p:txBody>
      </p:sp>
      <p:sp>
        <p:nvSpPr>
          <p:cNvPr id="122889" name="AutoShape 34"/>
          <p:cNvSpPr>
            <a:spLocks noChangeArrowheads="1"/>
          </p:cNvSpPr>
          <p:nvPr/>
        </p:nvSpPr>
        <p:spPr bwMode="auto">
          <a:xfrm>
            <a:off x="900113" y="1341438"/>
            <a:ext cx="2089150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FF"/>
                </a:solidFill>
              </a:rPr>
              <a:t>+ + </a:t>
            </a:r>
            <a:r>
              <a:rPr lang="zh-CN" altLang="en-US" b="1">
                <a:solidFill>
                  <a:srgbClr val="0000FF"/>
                </a:solidFill>
              </a:rPr>
              <a:t>自增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22890" name="AutoShape 35"/>
          <p:cNvSpPr>
            <a:spLocks noChangeArrowheads="1"/>
          </p:cNvSpPr>
          <p:nvPr/>
        </p:nvSpPr>
        <p:spPr bwMode="auto">
          <a:xfrm>
            <a:off x="395288" y="3357563"/>
            <a:ext cx="1081087" cy="4318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8842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/>
          <p:cNvSpPr>
            <a:spLocks noChangeArrowheads="1"/>
          </p:cNvSpPr>
          <p:nvPr/>
        </p:nvSpPr>
        <p:spPr bwMode="auto">
          <a:xfrm>
            <a:off x="609600" y="228600"/>
            <a:ext cx="2954338" cy="823913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bg1"/>
              </a:gs>
              <a:gs pos="100000">
                <a:srgbClr val="0099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990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n-US" altLang="zh-CN" sz="2800" b="1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§2.2 </a:t>
            </a:r>
            <a:r>
              <a:rPr lang="zh-CN" altLang="en-US" sz="2800" b="1">
                <a:solidFill>
                  <a:srgbClr val="333300"/>
                </a:solidFill>
                <a:latin typeface="楷体_GB2312" pitchFamily="49" charset="-122"/>
              </a:rPr>
              <a:t>数据类型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28600" y="1371600"/>
            <a:ext cx="8153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应用对象：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数值数据、文字数据、图象数据、声音数据等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228600" y="1981200"/>
            <a:ext cx="2255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lang="en-GB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言：</a:t>
            </a:r>
          </a:p>
        </p:txBody>
      </p:sp>
      <p:sp>
        <p:nvSpPr>
          <p:cNvPr id="76852" name="Rectangle 52"/>
          <p:cNvSpPr>
            <a:spLocks noChangeArrowheads="1"/>
          </p:cNvSpPr>
          <p:nvPr/>
        </p:nvSpPr>
        <p:spPr bwMode="auto">
          <a:xfrm>
            <a:off x="2590800" y="1981200"/>
            <a:ext cx="5486400" cy="441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66800" y="4191000"/>
            <a:ext cx="1524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</a:rPr>
              <a:t>数据类型</a:t>
            </a:r>
          </a:p>
        </p:txBody>
      </p:sp>
      <p:sp>
        <p:nvSpPr>
          <p:cNvPr id="76848" name="AutoShape 48"/>
          <p:cNvSpPr>
            <a:spLocks noChangeArrowheads="1"/>
          </p:cNvSpPr>
          <p:nvPr/>
        </p:nvSpPr>
        <p:spPr bwMode="auto">
          <a:xfrm>
            <a:off x="4419600" y="2057400"/>
            <a:ext cx="1828800" cy="304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字符型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char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2971800" y="28194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基本类型</a:t>
            </a:r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3048000" y="4876800"/>
            <a:ext cx="152400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构造类型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3048000" y="5867400"/>
            <a:ext cx="152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</a:rPr>
              <a:t>指针类型</a:t>
            </a: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4495800" y="2514600"/>
            <a:ext cx="17526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整型 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int</a:t>
            </a:r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4495800" y="3048000"/>
            <a:ext cx="762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实型</a:t>
            </a:r>
          </a:p>
        </p:txBody>
      </p:sp>
      <p:sp>
        <p:nvSpPr>
          <p:cNvPr id="76833" name="AutoShape 33"/>
          <p:cNvSpPr>
            <a:spLocks/>
          </p:cNvSpPr>
          <p:nvPr/>
        </p:nvSpPr>
        <p:spPr bwMode="auto">
          <a:xfrm>
            <a:off x="2743200" y="2590800"/>
            <a:ext cx="228600" cy="3573463"/>
          </a:xfrm>
          <a:prstGeom prst="leftBrace">
            <a:avLst>
              <a:gd name="adj1" fmla="val 1302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4" name="AutoShape 34"/>
          <p:cNvSpPr>
            <a:spLocks/>
          </p:cNvSpPr>
          <p:nvPr/>
        </p:nvSpPr>
        <p:spPr bwMode="auto">
          <a:xfrm>
            <a:off x="4267200" y="2057400"/>
            <a:ext cx="152400" cy="1662113"/>
          </a:xfrm>
          <a:prstGeom prst="leftBrace">
            <a:avLst>
              <a:gd name="adj1" fmla="val 908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4495800" y="3505200"/>
            <a:ext cx="20574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无值型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void</a:t>
            </a:r>
          </a:p>
        </p:txBody>
      </p:sp>
      <p:sp>
        <p:nvSpPr>
          <p:cNvPr id="76836" name="AutoShape 36"/>
          <p:cNvSpPr>
            <a:spLocks/>
          </p:cNvSpPr>
          <p:nvPr/>
        </p:nvSpPr>
        <p:spPr bwMode="auto">
          <a:xfrm>
            <a:off x="5334000" y="2971800"/>
            <a:ext cx="228600" cy="498475"/>
          </a:xfrm>
          <a:prstGeom prst="leftBrace">
            <a:avLst>
              <a:gd name="adj1" fmla="val 18171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37" name="Text Box 37"/>
          <p:cNvSpPr txBox="1">
            <a:spLocks noChangeArrowheads="1"/>
          </p:cNvSpPr>
          <p:nvPr/>
        </p:nvSpPr>
        <p:spPr bwMode="auto">
          <a:xfrm>
            <a:off x="5638800" y="2805113"/>
            <a:ext cx="2286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单精度实型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float</a:t>
            </a:r>
          </a:p>
        </p:txBody>
      </p:sp>
      <p:sp>
        <p:nvSpPr>
          <p:cNvPr id="76839" name="AutoShape 39"/>
          <p:cNvSpPr>
            <a:spLocks/>
          </p:cNvSpPr>
          <p:nvPr/>
        </p:nvSpPr>
        <p:spPr bwMode="auto">
          <a:xfrm>
            <a:off x="4267200" y="4052888"/>
            <a:ext cx="152400" cy="1911350"/>
          </a:xfrm>
          <a:prstGeom prst="leftBrace">
            <a:avLst>
              <a:gd name="adj1" fmla="val 10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4419600" y="4135438"/>
            <a:ext cx="22098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枚举型 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enum </a:t>
            </a:r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419600" y="4716463"/>
            <a:ext cx="762000" cy="3413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数组 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4419600" y="5299075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结构体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struct</a:t>
            </a:r>
          </a:p>
        </p:txBody>
      </p:sp>
      <p:sp>
        <p:nvSpPr>
          <p:cNvPr id="76843" name="Text Box 43"/>
          <p:cNvSpPr txBox="1">
            <a:spLocks noChangeArrowheads="1"/>
          </p:cNvSpPr>
          <p:nvPr/>
        </p:nvSpPr>
        <p:spPr bwMode="auto">
          <a:xfrm>
            <a:off x="4419600" y="5797550"/>
            <a:ext cx="22098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共用体     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union</a:t>
            </a:r>
          </a:p>
        </p:txBody>
      </p: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38800" y="3200400"/>
            <a:ext cx="2286000" cy="3413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008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双精度实型  </a:t>
            </a:r>
            <a:r>
              <a:rPr lang="en-US" altLang="zh-CN" sz="200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33"/>
          <p:cNvSpPr>
            <a:spLocks noChangeArrowheads="1"/>
          </p:cNvSpPr>
          <p:nvPr/>
        </p:nvSpPr>
        <p:spPr bwMode="auto">
          <a:xfrm>
            <a:off x="539750" y="4076700"/>
            <a:ext cx="8064500" cy="1655763"/>
          </a:xfrm>
          <a:prstGeom prst="flowChartAlternateProcess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684213" y="1341438"/>
            <a:ext cx="80787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先使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1,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再使用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。先自减，再使用。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84213" y="2060575"/>
            <a:ext cx="756019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先使用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值,再使</a:t>
            </a:r>
            <a:r>
              <a:rPr lang="en-US" altLang="zh-CN" sz="280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zh-CN" sz="2800" dirty="0">
                <a:solidFill>
                  <a:srgbClr val="000000"/>
                </a:solidFill>
                <a:latin typeface="楷体_GB2312" pitchFamily="49" charset="-122"/>
              </a:rPr>
              <a:t>值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lang="en-US" altLang="zh-CN" sz="2800" dirty="0" smtClean="0">
                <a:solidFill>
                  <a:srgbClr val="000000"/>
                </a:solidFill>
                <a:latin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楷体_GB2312" pitchFamily="49" charset="-122"/>
              </a:rPr>
              <a:t>。先使用，再自减。</a:t>
            </a:r>
            <a:endParaRPr lang="en-US" altLang="zh-CN" sz="28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852488" y="3362325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 i = 3 , j;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52488" y="4200525"/>
            <a:ext cx="758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j=– – i;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j=2,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i=i–1; j=i;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30263" y="5005388"/>
            <a:ext cx="760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folHlink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j=i– –;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结果为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j=3, i=2.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j=i; i=i–1;</a:t>
            </a:r>
          </a:p>
        </p:txBody>
      </p:sp>
      <p:sp>
        <p:nvSpPr>
          <p:cNvPr id="123912" name="Rectangle 30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913" name="AutoShape 31"/>
          <p:cNvSpPr>
            <a:spLocks noChangeArrowheads="1"/>
          </p:cNvSpPr>
          <p:nvPr/>
        </p:nvSpPr>
        <p:spPr bwMode="auto">
          <a:xfrm>
            <a:off x="468313" y="260350"/>
            <a:ext cx="2087562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</a:rPr>
              <a:t>－－自减１</a:t>
            </a:r>
            <a:endParaRPr lang="zh-CN" altLang="en-US"/>
          </a:p>
        </p:txBody>
      </p:sp>
      <p:sp>
        <p:nvSpPr>
          <p:cNvPr id="123914" name="AutoShape 32"/>
          <p:cNvSpPr>
            <a:spLocks noChangeArrowheads="1"/>
          </p:cNvSpPr>
          <p:nvPr/>
        </p:nvSpPr>
        <p:spPr bwMode="auto">
          <a:xfrm>
            <a:off x="684213" y="32131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741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AutoShape 25"/>
          <p:cNvSpPr>
            <a:spLocks noChangeArrowheads="1"/>
          </p:cNvSpPr>
          <p:nvPr/>
        </p:nvSpPr>
        <p:spPr bwMode="auto">
          <a:xfrm>
            <a:off x="395288" y="1052513"/>
            <a:ext cx="8353425" cy="5184775"/>
          </a:xfrm>
          <a:prstGeom prst="flowChartPunchedCard">
            <a:avLst/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1403350" y="1700213"/>
            <a:ext cx="72580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++和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运算</a:t>
            </a:r>
            <a:r>
              <a:rPr lang="zh-CN" altLang="en-US" sz="2800" b="1">
                <a:solidFill>
                  <a:schemeClr val="tx1"/>
                </a:solidFill>
                <a:latin typeface="楷体_GB2312" pitchFamily="49" charset="-122"/>
              </a:rPr>
              <a:t>符</a:t>
            </a: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只能用于变量,不得用于常量</a:t>
            </a:r>
            <a:endParaRPr lang="zh-CN" altLang="en-US" sz="2800" b="1">
              <a:solidFill>
                <a:schemeClr val="tx1"/>
              </a:solidFill>
              <a:latin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tx1"/>
                </a:solidFill>
                <a:latin typeface="楷体_GB2312" pitchFamily="49" charset="-122"/>
              </a:rPr>
              <a:t>和表达式.</a:t>
            </a:r>
            <a:endParaRPr lang="en-US" altLang="zh-CN" sz="2800" b="1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3276600" y="2349500"/>
            <a:ext cx="489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5+ +,  (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a+b)+ +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均为不合法.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24933" name="Picture 21" descr="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3799">
            <a:off x="468313" y="476250"/>
            <a:ext cx="365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4" name="AutoShape 22"/>
          <p:cNvSpPr>
            <a:spLocks noChangeArrowheads="1"/>
          </p:cNvSpPr>
          <p:nvPr/>
        </p:nvSpPr>
        <p:spPr bwMode="auto">
          <a:xfrm>
            <a:off x="250825" y="692150"/>
            <a:ext cx="1657350" cy="1008063"/>
          </a:xfrm>
          <a:prstGeom prst="irregularSeal1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18900000" scaled="1"/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</a:rPr>
              <a:t>注意</a:t>
            </a:r>
            <a:endParaRPr lang="zh-CN" altLang="en-US">
              <a:solidFill>
                <a:schemeClr val="accent1"/>
              </a:solidFill>
              <a:ea typeface="隶书" pitchFamily="49" charset="-122"/>
            </a:endParaRPr>
          </a:p>
        </p:txBody>
      </p:sp>
      <p:pic>
        <p:nvPicPr>
          <p:cNvPr id="124935" name="Picture 26" descr="b8_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6" name="Picture 27" descr="8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141663"/>
            <a:ext cx="4556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7" name="Text Box 28"/>
          <p:cNvSpPr txBox="1">
            <a:spLocks noChangeArrowheads="1"/>
          </p:cNvSpPr>
          <p:nvPr/>
        </p:nvSpPr>
        <p:spPr bwMode="auto">
          <a:xfrm>
            <a:off x="1331913" y="3141663"/>
            <a:ext cx="72580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++,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–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的结合性为从右至左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而一般算术运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算符为从左至右。</a:t>
            </a:r>
          </a:p>
        </p:txBody>
      </p:sp>
      <p:sp>
        <p:nvSpPr>
          <p:cNvPr id="124938" name="Text Box 29"/>
          <p:cNvSpPr txBox="1">
            <a:spLocks noChangeArrowheads="1"/>
          </p:cNvSpPr>
          <p:nvPr/>
        </p:nvSpPr>
        <p:spPr bwMode="auto">
          <a:xfrm>
            <a:off x="827088" y="4292600"/>
            <a:ext cx="78343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rPr>
              <a:t>如</a:t>
            </a:r>
            <a:r>
              <a:rPr lang="en-US" altLang="zh-CN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T Extra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“–”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（负号）和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“+ +”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同一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(2),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自右向左，因此：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–(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</a:t>
            </a:r>
          </a:p>
          <a:p>
            <a:pPr algn="l"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x*y++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x*(y++)  【’*’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(3),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低于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’++’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优先级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(2)】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274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include&lt;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先使用，再自增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n”,x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x=10;</a:t>
            </a: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// </a:t>
            </a:r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先自增，再使用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(“x=%d\n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”,++x);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//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复合赋值，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a=a*b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 a *= b;(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后面讲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a=2, b=3, c=4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a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*=16+(b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++) - (++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(“a=%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d,b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=%d\n”,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a,b,c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);   	 </a:t>
            </a:r>
          </a:p>
          <a:p>
            <a:pPr algn="l" eaLnBrk="1" hangingPunct="1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63888" y="2492896"/>
            <a:ext cx="898002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x=10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546973" y="3429000"/>
            <a:ext cx="881011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x=11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4797152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a=a*[16+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b++)-(++c)]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96136" y="5199583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a=2*(16+3-5)=2*14=28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96136" y="5661248"/>
            <a:ext cx="31834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b=4,c=5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1052736"/>
            <a:ext cx="3183458" cy="31700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/>
              <a:t>不要在一个表达式中，使用相同变量的自增、自减运算符，编译系统不同，解释可能不同。例如：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smtClean="0"/>
              <a:t>a=</a:t>
            </a:r>
            <a:r>
              <a:rPr lang="en-US" altLang="zh-CN" sz="2000" b="1" dirty="0" err="1" smtClean="0"/>
              <a:t>num</a:t>
            </a:r>
            <a:r>
              <a:rPr lang="en-US" altLang="zh-CN" sz="2000" b="1" dirty="0" smtClean="0"/>
              <a:t>/2+5*(1+num++);</a:t>
            </a:r>
          </a:p>
          <a:p>
            <a:pPr algn="l"/>
            <a:r>
              <a:rPr lang="en-US" altLang="zh-CN" sz="2000" b="1" dirty="0" smtClean="0"/>
              <a:t>y=</a:t>
            </a:r>
            <a:r>
              <a:rPr lang="en-US" altLang="zh-CN" sz="2000" b="1" dirty="0"/>
              <a:t>(</a:t>
            </a:r>
            <a:r>
              <a:rPr lang="en-US" altLang="zh-CN" sz="2000" b="1" dirty="0" smtClean="0"/>
              <a:t>n++) + (n++);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zh-CN" altLang="en-US" sz="2000" b="1" dirty="0" smtClean="0"/>
              <a:t>类似地，不要在函数参数中使用。例如：</a:t>
            </a:r>
            <a:endParaRPr lang="en-US" altLang="zh-CN" sz="2000" b="1" dirty="0" smtClean="0"/>
          </a:p>
          <a:p>
            <a:pPr algn="l"/>
            <a:r>
              <a:rPr lang="en-US" altLang="zh-CN" sz="2000" b="1" dirty="0" err="1"/>
              <a:t>printf</a:t>
            </a:r>
            <a:r>
              <a:rPr lang="en-US" altLang="zh-CN" sz="2000" b="1" dirty="0"/>
              <a:t>(“%d,%d”,</a:t>
            </a:r>
            <a:r>
              <a:rPr lang="en-US" altLang="zh-CN" sz="2000" b="1" dirty="0" err="1"/>
              <a:t>i,i</a:t>
            </a:r>
            <a:r>
              <a:rPr lang="en-US" altLang="zh-CN" sz="2000" b="1" dirty="0"/>
              <a:t>++);</a:t>
            </a:r>
          </a:p>
        </p:txBody>
      </p:sp>
    </p:spTree>
    <p:extLst>
      <p:ext uri="{BB962C8B-B14F-4D97-AF65-F5344CB8AC3E}">
        <p14:creationId xmlns:p14="http://schemas.microsoft.com/office/powerpoint/2010/main" val="26688628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0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5"/>
          <p:cNvSpPr txBox="1">
            <a:spLocks noChangeArrowheads="1"/>
          </p:cNvSpPr>
          <p:nvPr/>
        </p:nvSpPr>
        <p:spPr bwMode="auto">
          <a:xfrm>
            <a:off x="323528" y="1052737"/>
            <a:ext cx="5328591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eaLnBrk="1" hangingPunct="1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void main( 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nn-NO" altLang="zh-CN" dirty="0"/>
              <a:t>int i1=0,i2=5;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</a:t>
            </a:r>
            <a:r>
              <a:rPr lang="nn-NO" altLang="zh-CN" dirty="0" smtClean="0"/>
              <a:t>(“%d\n”,!</a:t>
            </a:r>
            <a:r>
              <a:rPr lang="nn-NO" altLang="zh-CN" dirty="0"/>
              <a:t>i1&amp;&amp;i2--); </a:t>
            </a:r>
            <a:r>
              <a:rPr lang="nn-NO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// 1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</a:t>
            </a:r>
            <a:r>
              <a:rPr lang="nn-NO" altLang="zh-CN" dirty="0" smtClean="0">
                <a:solidFill>
                  <a:schemeClr val="tx2"/>
                </a:solidFill>
              </a:rPr>
              <a:t>// 4</a:t>
            </a:r>
            <a:endParaRPr lang="nn-NO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nn-NO" altLang="zh-CN" dirty="0"/>
              <a:t>     i1=1;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printf("%d\n",!i1&amp;&amp;i2--); </a:t>
            </a:r>
            <a:r>
              <a:rPr lang="nn-NO" altLang="zh-CN" dirty="0">
                <a:solidFill>
                  <a:schemeClr val="tx2"/>
                </a:solidFill>
              </a:rPr>
              <a:t>// 0</a:t>
            </a:r>
            <a:r>
              <a:rPr lang="nn-NO" altLang="zh-CN" dirty="0"/>
              <a:t>     </a:t>
            </a:r>
          </a:p>
          <a:p>
            <a:pPr>
              <a:lnSpc>
                <a:spcPct val="150000"/>
              </a:lnSpc>
            </a:pPr>
            <a:r>
              <a:rPr lang="nn-NO" altLang="zh-CN" dirty="0"/>
              <a:t>     printf("%d\n",i2);   </a:t>
            </a:r>
            <a:r>
              <a:rPr lang="nn-NO" altLang="zh-CN" dirty="0">
                <a:solidFill>
                  <a:schemeClr val="tx2"/>
                </a:solidFill>
              </a:rPr>
              <a:t>// 4 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4" name="AutoShape 23"/>
          <p:cNvSpPr>
            <a:spLocks noChangeArrowheads="1"/>
          </p:cNvSpPr>
          <p:nvPr/>
        </p:nvSpPr>
        <p:spPr bwMode="auto">
          <a:xfrm>
            <a:off x="468313" y="260350"/>
            <a:ext cx="2232025" cy="6477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自</a:t>
            </a:r>
            <a:r>
              <a:rPr lang="zh-CN" altLang="en-US" b="1" dirty="0" smtClean="0">
                <a:solidFill>
                  <a:srgbClr val="0000FF"/>
                </a:solidFill>
              </a:rPr>
              <a:t>增、自减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2956882"/>
            <a:ext cx="2880320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&amp;&amp;(i2--)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继续执行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499992" y="4365104"/>
            <a:ext cx="3168352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0&amp;&amp;(i2--),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不执行执行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i2--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45976" y="5871175"/>
            <a:ext cx="7992887" cy="101566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000" b="1" dirty="0"/>
              <a:t>由</a:t>
            </a:r>
            <a:r>
              <a:rPr lang="en-US" altLang="zh-CN" sz="2000" b="1" dirty="0"/>
              <a:t>&amp;&amp;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||</a:t>
            </a:r>
            <a:r>
              <a:rPr lang="zh-CN" altLang="en-US" sz="2000" b="1" dirty="0"/>
              <a:t>连接的表达式按从左到右的顺序进行行求</a:t>
            </a:r>
            <a:r>
              <a:rPr lang="zh-CN" altLang="en-US" sz="2000" b="1" dirty="0" smtClean="0"/>
              <a:t>值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/>
              <a:t>即使右端的优先级高也是如此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并且，在知道结果值为真或假后立即停止计算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a&amp;&amp;b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为</a:t>
            </a:r>
            <a:r>
              <a:rPr lang="en-US" altLang="zh-CN" sz="2000" b="1" dirty="0" smtClean="0"/>
              <a:t>0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a||b</a:t>
            </a:r>
            <a:r>
              <a:rPr lang="zh-CN" altLang="en-US" sz="2000" b="1" dirty="0" smtClean="0"/>
              <a:t>的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6735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509713" y="1552575"/>
            <a:ext cx="7634287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当判断条件不论是“ 真”是“ 假”, 均给同一变量赋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值</a:t>
            </a:r>
            <a:endParaRPr lang="zh-CN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042988" y="2420938"/>
            <a:ext cx="3703637" cy="5349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三元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? :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474" name="Text Box 18">
            <a:hlinkClick r:id="rId2" action="ppaction://hlinksldjump"/>
            <a:hlinkHover r:id="" action="ppaction://noaction">
              <a:snd r:embed="rId3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4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</a:p>
        </p:txBody>
      </p:sp>
      <p:sp>
        <p:nvSpPr>
          <p:cNvPr id="78853" name="AutoShape 19"/>
          <p:cNvSpPr>
            <a:spLocks noChangeArrowheads="1"/>
          </p:cNvSpPr>
          <p:nvPr/>
        </p:nvSpPr>
        <p:spPr bwMode="auto">
          <a:xfrm>
            <a:off x="-36513" y="1193800"/>
            <a:ext cx="1546226" cy="1322388"/>
          </a:xfrm>
          <a:prstGeom prst="irregularSeal1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 b="1">
                <a:ea typeface="隶书" pitchFamily="49" charset="-122"/>
              </a:rPr>
              <a:t>问题</a:t>
            </a:r>
          </a:p>
        </p:txBody>
      </p:sp>
      <p:sp>
        <p:nvSpPr>
          <p:cNvPr id="78854" name="Rectangle 20"/>
          <p:cNvSpPr>
            <a:spLocks noChangeArrowheads="1"/>
          </p:cNvSpPr>
          <p:nvPr/>
        </p:nvSpPr>
        <p:spPr bwMode="auto">
          <a:xfrm>
            <a:off x="3505200" y="3200400"/>
            <a:ext cx="4322763" cy="581025"/>
          </a:xfrm>
          <a:prstGeom prst="rect">
            <a:avLst/>
          </a:prstGeom>
          <a:solidFill>
            <a:srgbClr val="CCFFCC"/>
          </a:solidFill>
          <a:ln w="1905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表达式1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?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表达式2</a:t>
            </a:r>
            <a:r>
              <a:rPr lang="zh-CN" altLang="zh-CN" sz="2800" b="1">
                <a:latin typeface="Times New Roman" pitchFamily="18" charset="0"/>
                <a:ea typeface="宋体" pitchFamily="2" charset="-122"/>
              </a:rPr>
              <a:t>: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表达式3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5" name="Text Box 21"/>
          <p:cNvSpPr txBox="1">
            <a:spLocks noChangeArrowheads="1"/>
          </p:cNvSpPr>
          <p:nvPr/>
        </p:nvSpPr>
        <p:spPr bwMode="auto">
          <a:xfrm>
            <a:off x="1371600" y="3276600"/>
            <a:ext cx="24971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一般形式：</a:t>
            </a:r>
            <a:endParaRPr lang="zh-CN" altLang="en-US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6" name="Text Box 22"/>
          <p:cNvSpPr txBox="1">
            <a:spLocks noChangeArrowheads="1"/>
          </p:cNvSpPr>
          <p:nvPr/>
        </p:nvSpPr>
        <p:spPr bwMode="auto">
          <a:xfrm>
            <a:off x="1371600" y="3886200"/>
            <a:ext cx="727233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863600" indent="-863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defTabSz="952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功        能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先判表达式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0,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则值为表达式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 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否则为表达式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的值。</a:t>
            </a:r>
          </a:p>
        </p:txBody>
      </p:sp>
      <p:sp>
        <p:nvSpPr>
          <p:cNvPr id="78857" name="Rectangle 23"/>
          <p:cNvSpPr>
            <a:spLocks noChangeArrowheads="1"/>
          </p:cNvSpPr>
          <p:nvPr/>
        </p:nvSpPr>
        <p:spPr bwMode="auto">
          <a:xfrm>
            <a:off x="3200400" y="5181600"/>
            <a:ext cx="31972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max=a&gt;b? a:b;</a:t>
            </a:r>
          </a:p>
        </p:txBody>
      </p:sp>
      <p:sp>
        <p:nvSpPr>
          <p:cNvPr id="78858" name="AutoShape 24"/>
          <p:cNvSpPr>
            <a:spLocks noChangeArrowheads="1"/>
          </p:cNvSpPr>
          <p:nvPr/>
        </p:nvSpPr>
        <p:spPr bwMode="auto">
          <a:xfrm>
            <a:off x="2133600" y="5105400"/>
            <a:ext cx="7620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78859" name="Rectangle 27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60" name="Rectangle 30"/>
          <p:cNvSpPr>
            <a:spLocks noChangeArrowheads="1"/>
          </p:cNvSpPr>
          <p:nvPr/>
        </p:nvSpPr>
        <p:spPr bwMode="auto">
          <a:xfrm>
            <a:off x="3492500" y="5734050"/>
            <a:ext cx="4289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当</a:t>
            </a:r>
            <a:r>
              <a:rPr lang="en-US" altLang="zh-CN">
                <a:solidFill>
                  <a:schemeClr val="tx1"/>
                </a:solidFill>
              </a:rPr>
              <a:t>a&gt;b. max 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 a. </a:t>
            </a:r>
            <a:r>
              <a:rPr lang="zh-CN" altLang="zh-CN">
                <a:solidFill>
                  <a:schemeClr val="tx1"/>
                </a:solidFill>
              </a:rPr>
              <a:t>否则</a:t>
            </a:r>
            <a:r>
              <a:rPr lang="en-US" altLang="zh-CN">
                <a:solidFill>
                  <a:schemeClr val="tx1"/>
                </a:solidFill>
              </a:rPr>
              <a:t>max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zh-CN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reeform 29"/>
          <p:cNvSpPr>
            <a:spLocks/>
          </p:cNvSpPr>
          <p:nvPr/>
        </p:nvSpPr>
        <p:spPr bwMode="auto">
          <a:xfrm>
            <a:off x="609600" y="609600"/>
            <a:ext cx="8304213" cy="59563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75" name="Text Box 6"/>
          <p:cNvSpPr txBox="1">
            <a:spLocks noChangeArrowheads="1"/>
          </p:cNvSpPr>
          <p:nvPr/>
        </p:nvSpPr>
        <p:spPr bwMode="auto">
          <a:xfrm>
            <a:off x="1447800" y="1066800"/>
            <a:ext cx="658018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(13)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优先于赋值运算符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(14)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 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1828800" y="1676400"/>
            <a:ext cx="3797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可去掉( )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7" name="Rectangle 22"/>
          <p:cNvSpPr>
            <a:spLocks noChangeArrowheads="1"/>
          </p:cNvSpPr>
          <p:nvPr/>
        </p:nvSpPr>
        <p:spPr bwMode="auto">
          <a:xfrm>
            <a:off x="5791200" y="381000"/>
            <a:ext cx="2971800" cy="508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878" name="AutoShape 32"/>
          <p:cNvSpPr>
            <a:spLocks noChangeArrowheads="1"/>
          </p:cNvSpPr>
          <p:nvPr/>
        </p:nvSpPr>
        <p:spPr bwMode="auto">
          <a:xfrm>
            <a:off x="304800" y="228600"/>
            <a:ext cx="1219200" cy="762000"/>
          </a:xfrm>
          <a:prstGeom prst="cloudCallout">
            <a:avLst>
              <a:gd name="adj1" fmla="val 61981"/>
              <a:gd name="adj2" fmla="val 66042"/>
            </a:avLst>
          </a:prstGeom>
          <a:solidFill>
            <a:srgbClr val="CC3300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r>
              <a:rPr lang="zh-CN" altLang="en-US">
                <a:solidFill>
                  <a:srgbClr val="000066"/>
                </a:solidFill>
                <a:ea typeface="隶书" pitchFamily="49" charset="-122"/>
              </a:rPr>
              <a:t>注意</a:t>
            </a:r>
          </a:p>
        </p:txBody>
      </p:sp>
      <p:pic>
        <p:nvPicPr>
          <p:cNvPr id="79879" name="Picture 3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0" name="Text Box 34"/>
          <p:cNvSpPr txBox="1">
            <a:spLocks noChangeArrowheads="1"/>
          </p:cNvSpPr>
          <p:nvPr/>
        </p:nvSpPr>
        <p:spPr bwMode="auto">
          <a:xfrm>
            <a:off x="990600" y="2362200"/>
            <a:ext cx="766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条件运算符低于关系运算符和算术运算符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9881" name="Picture 35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2286000" y="2819400"/>
            <a:ext cx="33940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max=a&gt;b? a:b+1</a:t>
            </a:r>
          </a:p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 a&gt;b? a:(b+1)</a:t>
            </a:r>
          </a:p>
          <a:p>
            <a:pPr algn="l"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并不是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max=(a&gt;b? a:b)+1</a:t>
            </a: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1905000" y="4572000"/>
            <a:ext cx="6165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条件运算符结合性为从右至左。</a:t>
            </a:r>
          </a:p>
        </p:txBody>
      </p:sp>
      <p:sp>
        <p:nvSpPr>
          <p:cNvPr id="79884" name="Rectangle 38"/>
          <p:cNvSpPr>
            <a:spLocks noChangeArrowheads="1"/>
          </p:cNvSpPr>
          <p:nvPr/>
        </p:nvSpPr>
        <p:spPr bwMode="auto">
          <a:xfrm>
            <a:off x="2438400" y="5181600"/>
            <a:ext cx="517525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a&gt;b? a:c&gt;d ? c:d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相当于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a&gt;b? a:(c&gt;d? c:d)</a:t>
            </a:r>
          </a:p>
        </p:txBody>
      </p:sp>
      <p:pic>
        <p:nvPicPr>
          <p:cNvPr id="79885" name="Picture 3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reeform 22"/>
          <p:cNvSpPr>
            <a:spLocks/>
          </p:cNvSpPr>
          <p:nvPr/>
        </p:nvSpPr>
        <p:spPr bwMode="auto">
          <a:xfrm>
            <a:off x="609600" y="533400"/>
            <a:ext cx="8534400" cy="6032500"/>
          </a:xfrm>
          <a:custGeom>
            <a:avLst/>
            <a:gdLst>
              <a:gd name="T0" fmla="*/ 2147483647 w 5231"/>
              <a:gd name="T1" fmla="*/ 2147483647 h 3752"/>
              <a:gd name="T2" fmla="*/ 2147483647 w 5231"/>
              <a:gd name="T3" fmla="*/ 2147483647 h 3752"/>
              <a:gd name="T4" fmla="*/ 2147483647 w 5231"/>
              <a:gd name="T5" fmla="*/ 2147483647 h 3752"/>
              <a:gd name="T6" fmla="*/ 2147483647 w 5231"/>
              <a:gd name="T7" fmla="*/ 2147483647 h 3752"/>
              <a:gd name="T8" fmla="*/ 2147483647 w 5231"/>
              <a:gd name="T9" fmla="*/ 2147483647 h 3752"/>
              <a:gd name="T10" fmla="*/ 2147483647 w 5231"/>
              <a:gd name="T11" fmla="*/ 2147483647 h 3752"/>
              <a:gd name="T12" fmla="*/ 2147483647 w 5231"/>
              <a:gd name="T13" fmla="*/ 2147483647 h 3752"/>
              <a:gd name="T14" fmla="*/ 2147483647 w 5231"/>
              <a:gd name="T15" fmla="*/ 2147483647 h 3752"/>
              <a:gd name="T16" fmla="*/ 2147483647 w 5231"/>
              <a:gd name="T17" fmla="*/ 2147483647 h 3752"/>
              <a:gd name="T18" fmla="*/ 2147483647 w 5231"/>
              <a:gd name="T19" fmla="*/ 2147483647 h 3752"/>
              <a:gd name="T20" fmla="*/ 2147483647 w 5231"/>
              <a:gd name="T21" fmla="*/ 2147483647 h 3752"/>
              <a:gd name="T22" fmla="*/ 2147483647 w 5231"/>
              <a:gd name="T23" fmla="*/ 2147483647 h 3752"/>
              <a:gd name="T24" fmla="*/ 2147483647 w 5231"/>
              <a:gd name="T25" fmla="*/ 2147483647 h 3752"/>
              <a:gd name="T26" fmla="*/ 2147483647 w 5231"/>
              <a:gd name="T27" fmla="*/ 2147483647 h 3752"/>
              <a:gd name="T28" fmla="*/ 2147483647 w 5231"/>
              <a:gd name="T29" fmla="*/ 2147483647 h 3752"/>
              <a:gd name="T30" fmla="*/ 2147483647 w 5231"/>
              <a:gd name="T31" fmla="*/ 2147483647 h 3752"/>
              <a:gd name="T32" fmla="*/ 2147483647 w 5231"/>
              <a:gd name="T33" fmla="*/ 2147483647 h 3752"/>
              <a:gd name="T34" fmla="*/ 2147483647 w 5231"/>
              <a:gd name="T35" fmla="*/ 2147483647 h 3752"/>
              <a:gd name="T36" fmla="*/ 2147483647 w 5231"/>
              <a:gd name="T37" fmla="*/ 2147483647 h 3752"/>
              <a:gd name="T38" fmla="*/ 2147483647 w 5231"/>
              <a:gd name="T39" fmla="*/ 2147483647 h 3752"/>
              <a:gd name="T40" fmla="*/ 2147483647 w 5231"/>
              <a:gd name="T41" fmla="*/ 2147483647 h 3752"/>
              <a:gd name="T42" fmla="*/ 2147483647 w 5231"/>
              <a:gd name="T43" fmla="*/ 2147483647 h 3752"/>
              <a:gd name="T44" fmla="*/ 2147483647 w 5231"/>
              <a:gd name="T45" fmla="*/ 2147483647 h 3752"/>
              <a:gd name="T46" fmla="*/ 2147483647 w 5231"/>
              <a:gd name="T47" fmla="*/ 2147483647 h 3752"/>
              <a:gd name="T48" fmla="*/ 2147483647 w 5231"/>
              <a:gd name="T49" fmla="*/ 2147483647 h 3752"/>
              <a:gd name="T50" fmla="*/ 2147483647 w 5231"/>
              <a:gd name="T51" fmla="*/ 2147483647 h 3752"/>
              <a:gd name="T52" fmla="*/ 2147483647 w 5231"/>
              <a:gd name="T53" fmla="*/ 2147483647 h 3752"/>
              <a:gd name="T54" fmla="*/ 2147483647 w 5231"/>
              <a:gd name="T55" fmla="*/ 2147483647 h 3752"/>
              <a:gd name="T56" fmla="*/ 2147483647 w 5231"/>
              <a:gd name="T57" fmla="*/ 2147483647 h 3752"/>
              <a:gd name="T58" fmla="*/ 2147483647 w 5231"/>
              <a:gd name="T59" fmla="*/ 2147483647 h 3752"/>
              <a:gd name="T60" fmla="*/ 2147483647 w 5231"/>
              <a:gd name="T61" fmla="*/ 2147483647 h 3752"/>
              <a:gd name="T62" fmla="*/ 2147483647 w 5231"/>
              <a:gd name="T63" fmla="*/ 2147483647 h 3752"/>
              <a:gd name="T64" fmla="*/ 2147483647 w 5231"/>
              <a:gd name="T65" fmla="*/ 2147483647 h 3752"/>
              <a:gd name="T66" fmla="*/ 2147483647 w 5231"/>
              <a:gd name="T67" fmla="*/ 2147483647 h 3752"/>
              <a:gd name="T68" fmla="*/ 2147483647 w 5231"/>
              <a:gd name="T69" fmla="*/ 2147483647 h 3752"/>
              <a:gd name="T70" fmla="*/ 2147483647 w 5231"/>
              <a:gd name="T71" fmla="*/ 2147483647 h 3752"/>
              <a:gd name="T72" fmla="*/ 2147483647 w 5231"/>
              <a:gd name="T73" fmla="*/ 2147483647 h 3752"/>
              <a:gd name="T74" fmla="*/ 2147483647 w 5231"/>
              <a:gd name="T75" fmla="*/ 2147483647 h 3752"/>
              <a:gd name="T76" fmla="*/ 2147483647 w 5231"/>
              <a:gd name="T77" fmla="*/ 2147483647 h 37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231" h="3752">
                <a:moveTo>
                  <a:pt x="223" y="304"/>
                </a:moveTo>
                <a:cubicBezTo>
                  <a:pt x="220" y="312"/>
                  <a:pt x="217" y="320"/>
                  <a:pt x="215" y="328"/>
                </a:cubicBezTo>
                <a:cubicBezTo>
                  <a:pt x="211" y="346"/>
                  <a:pt x="212" y="366"/>
                  <a:pt x="207" y="384"/>
                </a:cubicBezTo>
                <a:cubicBezTo>
                  <a:pt x="204" y="396"/>
                  <a:pt x="196" y="405"/>
                  <a:pt x="191" y="416"/>
                </a:cubicBezTo>
                <a:cubicBezTo>
                  <a:pt x="188" y="424"/>
                  <a:pt x="185" y="432"/>
                  <a:pt x="183" y="440"/>
                </a:cubicBezTo>
                <a:cubicBezTo>
                  <a:pt x="161" y="528"/>
                  <a:pt x="139" y="616"/>
                  <a:pt x="119" y="704"/>
                </a:cubicBezTo>
                <a:cubicBezTo>
                  <a:pt x="105" y="766"/>
                  <a:pt x="86" y="826"/>
                  <a:pt x="71" y="888"/>
                </a:cubicBezTo>
                <a:cubicBezTo>
                  <a:pt x="67" y="904"/>
                  <a:pt x="55" y="936"/>
                  <a:pt x="55" y="936"/>
                </a:cubicBezTo>
                <a:cubicBezTo>
                  <a:pt x="44" y="1014"/>
                  <a:pt x="34" y="1092"/>
                  <a:pt x="15" y="1168"/>
                </a:cubicBezTo>
                <a:cubicBezTo>
                  <a:pt x="7" y="1306"/>
                  <a:pt x="0" y="1346"/>
                  <a:pt x="15" y="1496"/>
                </a:cubicBezTo>
                <a:cubicBezTo>
                  <a:pt x="17" y="1513"/>
                  <a:pt x="31" y="1544"/>
                  <a:pt x="31" y="1544"/>
                </a:cubicBezTo>
                <a:cubicBezTo>
                  <a:pt x="48" y="1665"/>
                  <a:pt x="45" y="1783"/>
                  <a:pt x="71" y="1904"/>
                </a:cubicBezTo>
                <a:cubicBezTo>
                  <a:pt x="68" y="1973"/>
                  <a:pt x="69" y="2043"/>
                  <a:pt x="63" y="2112"/>
                </a:cubicBezTo>
                <a:cubicBezTo>
                  <a:pt x="61" y="2134"/>
                  <a:pt x="47" y="2176"/>
                  <a:pt x="47" y="2176"/>
                </a:cubicBezTo>
                <a:cubicBezTo>
                  <a:pt x="50" y="2269"/>
                  <a:pt x="50" y="2363"/>
                  <a:pt x="55" y="2456"/>
                </a:cubicBezTo>
                <a:cubicBezTo>
                  <a:pt x="59" y="2530"/>
                  <a:pt x="90" y="2620"/>
                  <a:pt x="119" y="2688"/>
                </a:cubicBezTo>
                <a:cubicBezTo>
                  <a:pt x="137" y="2731"/>
                  <a:pt x="144" y="2780"/>
                  <a:pt x="159" y="2824"/>
                </a:cubicBezTo>
                <a:cubicBezTo>
                  <a:pt x="178" y="2880"/>
                  <a:pt x="187" y="2972"/>
                  <a:pt x="231" y="3016"/>
                </a:cubicBezTo>
                <a:cubicBezTo>
                  <a:pt x="272" y="3057"/>
                  <a:pt x="314" y="3093"/>
                  <a:pt x="359" y="3128"/>
                </a:cubicBezTo>
                <a:cubicBezTo>
                  <a:pt x="390" y="3152"/>
                  <a:pt x="426" y="3160"/>
                  <a:pt x="455" y="3184"/>
                </a:cubicBezTo>
                <a:cubicBezTo>
                  <a:pt x="480" y="3205"/>
                  <a:pt x="502" y="3227"/>
                  <a:pt x="527" y="3248"/>
                </a:cubicBezTo>
                <a:cubicBezTo>
                  <a:pt x="545" y="3302"/>
                  <a:pt x="518" y="3245"/>
                  <a:pt x="567" y="3280"/>
                </a:cubicBezTo>
                <a:cubicBezTo>
                  <a:pt x="588" y="3296"/>
                  <a:pt x="604" y="3317"/>
                  <a:pt x="623" y="3336"/>
                </a:cubicBezTo>
                <a:cubicBezTo>
                  <a:pt x="706" y="3419"/>
                  <a:pt x="774" y="3475"/>
                  <a:pt x="879" y="3528"/>
                </a:cubicBezTo>
                <a:cubicBezTo>
                  <a:pt x="902" y="3562"/>
                  <a:pt x="932" y="3564"/>
                  <a:pt x="967" y="3584"/>
                </a:cubicBezTo>
                <a:cubicBezTo>
                  <a:pt x="1047" y="3630"/>
                  <a:pt x="1154" y="3659"/>
                  <a:pt x="1247" y="3672"/>
                </a:cubicBezTo>
                <a:cubicBezTo>
                  <a:pt x="1303" y="3700"/>
                  <a:pt x="1361" y="3704"/>
                  <a:pt x="1423" y="3712"/>
                </a:cubicBezTo>
                <a:cubicBezTo>
                  <a:pt x="1490" y="3746"/>
                  <a:pt x="1591" y="3743"/>
                  <a:pt x="1663" y="3752"/>
                </a:cubicBezTo>
                <a:cubicBezTo>
                  <a:pt x="1814" y="3747"/>
                  <a:pt x="1961" y="3739"/>
                  <a:pt x="2111" y="3720"/>
                </a:cubicBezTo>
                <a:cubicBezTo>
                  <a:pt x="2570" y="3728"/>
                  <a:pt x="2942" y="3741"/>
                  <a:pt x="3415" y="3736"/>
                </a:cubicBezTo>
                <a:cubicBezTo>
                  <a:pt x="3503" y="3723"/>
                  <a:pt x="3452" y="3731"/>
                  <a:pt x="3567" y="3712"/>
                </a:cubicBezTo>
                <a:cubicBezTo>
                  <a:pt x="3607" y="3705"/>
                  <a:pt x="3638" y="3687"/>
                  <a:pt x="3679" y="3680"/>
                </a:cubicBezTo>
                <a:cubicBezTo>
                  <a:pt x="3739" y="3640"/>
                  <a:pt x="3877" y="3612"/>
                  <a:pt x="3951" y="3600"/>
                </a:cubicBezTo>
                <a:cubicBezTo>
                  <a:pt x="3962" y="3595"/>
                  <a:pt x="3972" y="3588"/>
                  <a:pt x="3983" y="3584"/>
                </a:cubicBezTo>
                <a:cubicBezTo>
                  <a:pt x="4004" y="3577"/>
                  <a:pt x="4047" y="3568"/>
                  <a:pt x="4047" y="3568"/>
                </a:cubicBezTo>
                <a:cubicBezTo>
                  <a:pt x="4086" y="3542"/>
                  <a:pt x="4130" y="3545"/>
                  <a:pt x="4175" y="3536"/>
                </a:cubicBezTo>
                <a:cubicBezTo>
                  <a:pt x="4244" y="3522"/>
                  <a:pt x="4313" y="3513"/>
                  <a:pt x="4383" y="3504"/>
                </a:cubicBezTo>
                <a:cubicBezTo>
                  <a:pt x="4430" y="3488"/>
                  <a:pt x="4480" y="3486"/>
                  <a:pt x="4527" y="3472"/>
                </a:cubicBezTo>
                <a:cubicBezTo>
                  <a:pt x="4543" y="3467"/>
                  <a:pt x="4559" y="3461"/>
                  <a:pt x="4575" y="3456"/>
                </a:cubicBezTo>
                <a:cubicBezTo>
                  <a:pt x="4583" y="3453"/>
                  <a:pt x="4599" y="3448"/>
                  <a:pt x="4599" y="3448"/>
                </a:cubicBezTo>
                <a:cubicBezTo>
                  <a:pt x="4655" y="3451"/>
                  <a:pt x="4711" y="3452"/>
                  <a:pt x="4767" y="3456"/>
                </a:cubicBezTo>
                <a:cubicBezTo>
                  <a:pt x="4814" y="3460"/>
                  <a:pt x="4864" y="3480"/>
                  <a:pt x="4911" y="3488"/>
                </a:cubicBezTo>
                <a:cubicBezTo>
                  <a:pt x="4962" y="3485"/>
                  <a:pt x="5021" y="3501"/>
                  <a:pt x="5063" y="3472"/>
                </a:cubicBezTo>
                <a:cubicBezTo>
                  <a:pt x="5082" y="3459"/>
                  <a:pt x="5111" y="3424"/>
                  <a:pt x="5111" y="3424"/>
                </a:cubicBezTo>
                <a:cubicBezTo>
                  <a:pt x="5123" y="3389"/>
                  <a:pt x="5124" y="3371"/>
                  <a:pt x="5151" y="3344"/>
                </a:cubicBezTo>
                <a:cubicBezTo>
                  <a:pt x="5170" y="3269"/>
                  <a:pt x="5188" y="3195"/>
                  <a:pt x="5207" y="3120"/>
                </a:cubicBezTo>
                <a:cubicBezTo>
                  <a:pt x="5212" y="3099"/>
                  <a:pt x="5211" y="3077"/>
                  <a:pt x="5215" y="3056"/>
                </a:cubicBezTo>
                <a:cubicBezTo>
                  <a:pt x="5219" y="3034"/>
                  <a:pt x="5231" y="2992"/>
                  <a:pt x="5231" y="2992"/>
                </a:cubicBezTo>
                <a:cubicBezTo>
                  <a:pt x="5228" y="2933"/>
                  <a:pt x="5228" y="2875"/>
                  <a:pt x="5223" y="2816"/>
                </a:cubicBezTo>
                <a:cubicBezTo>
                  <a:pt x="5221" y="2789"/>
                  <a:pt x="5211" y="2763"/>
                  <a:pt x="5207" y="2736"/>
                </a:cubicBezTo>
                <a:cubicBezTo>
                  <a:pt x="5189" y="2604"/>
                  <a:pt x="5176" y="2491"/>
                  <a:pt x="5127" y="2368"/>
                </a:cubicBezTo>
                <a:cubicBezTo>
                  <a:pt x="5121" y="2354"/>
                  <a:pt x="5100" y="2285"/>
                  <a:pt x="5087" y="2272"/>
                </a:cubicBezTo>
                <a:cubicBezTo>
                  <a:pt x="5083" y="2268"/>
                  <a:pt x="5031" y="2256"/>
                  <a:pt x="5031" y="2256"/>
                </a:cubicBezTo>
                <a:cubicBezTo>
                  <a:pt x="5017" y="2221"/>
                  <a:pt x="4992" y="2189"/>
                  <a:pt x="4983" y="2152"/>
                </a:cubicBezTo>
                <a:cubicBezTo>
                  <a:pt x="4966" y="2082"/>
                  <a:pt x="4944" y="2014"/>
                  <a:pt x="4927" y="1944"/>
                </a:cubicBezTo>
                <a:cubicBezTo>
                  <a:pt x="4903" y="1847"/>
                  <a:pt x="4943" y="1999"/>
                  <a:pt x="4895" y="1864"/>
                </a:cubicBezTo>
                <a:cubicBezTo>
                  <a:pt x="4888" y="1843"/>
                  <a:pt x="4884" y="1821"/>
                  <a:pt x="4879" y="1800"/>
                </a:cubicBezTo>
                <a:cubicBezTo>
                  <a:pt x="4876" y="1789"/>
                  <a:pt x="4871" y="1768"/>
                  <a:pt x="4871" y="1768"/>
                </a:cubicBezTo>
                <a:cubicBezTo>
                  <a:pt x="4862" y="1680"/>
                  <a:pt x="4840" y="1598"/>
                  <a:pt x="4823" y="1512"/>
                </a:cubicBezTo>
                <a:cubicBezTo>
                  <a:pt x="4818" y="1485"/>
                  <a:pt x="4813" y="1459"/>
                  <a:pt x="4807" y="1432"/>
                </a:cubicBezTo>
                <a:cubicBezTo>
                  <a:pt x="4802" y="1410"/>
                  <a:pt x="4791" y="1368"/>
                  <a:pt x="4791" y="1368"/>
                </a:cubicBezTo>
                <a:cubicBezTo>
                  <a:pt x="4788" y="1315"/>
                  <a:pt x="4784" y="1261"/>
                  <a:pt x="4783" y="1208"/>
                </a:cubicBezTo>
                <a:cubicBezTo>
                  <a:pt x="4779" y="1045"/>
                  <a:pt x="4780" y="883"/>
                  <a:pt x="4775" y="720"/>
                </a:cubicBezTo>
                <a:cubicBezTo>
                  <a:pt x="4775" y="710"/>
                  <a:pt x="4773" y="641"/>
                  <a:pt x="4759" y="616"/>
                </a:cubicBezTo>
                <a:cubicBezTo>
                  <a:pt x="4658" y="434"/>
                  <a:pt x="4380" y="378"/>
                  <a:pt x="4191" y="336"/>
                </a:cubicBezTo>
                <a:cubicBezTo>
                  <a:pt x="4132" y="323"/>
                  <a:pt x="3996" y="302"/>
                  <a:pt x="3951" y="280"/>
                </a:cubicBezTo>
                <a:cubicBezTo>
                  <a:pt x="3887" y="248"/>
                  <a:pt x="3799" y="228"/>
                  <a:pt x="3727" y="216"/>
                </a:cubicBezTo>
                <a:cubicBezTo>
                  <a:pt x="3647" y="203"/>
                  <a:pt x="3567" y="185"/>
                  <a:pt x="3487" y="168"/>
                </a:cubicBezTo>
                <a:cubicBezTo>
                  <a:pt x="3410" y="152"/>
                  <a:pt x="3316" y="106"/>
                  <a:pt x="3239" y="104"/>
                </a:cubicBezTo>
                <a:cubicBezTo>
                  <a:pt x="3122" y="101"/>
                  <a:pt x="3004" y="99"/>
                  <a:pt x="2887" y="96"/>
                </a:cubicBezTo>
                <a:cubicBezTo>
                  <a:pt x="2532" y="60"/>
                  <a:pt x="2180" y="12"/>
                  <a:pt x="1823" y="0"/>
                </a:cubicBezTo>
                <a:cubicBezTo>
                  <a:pt x="1533" y="11"/>
                  <a:pt x="1495" y="15"/>
                  <a:pt x="1295" y="40"/>
                </a:cubicBezTo>
                <a:cubicBezTo>
                  <a:pt x="1231" y="61"/>
                  <a:pt x="1168" y="68"/>
                  <a:pt x="1103" y="80"/>
                </a:cubicBezTo>
                <a:cubicBezTo>
                  <a:pt x="1081" y="84"/>
                  <a:pt x="1039" y="96"/>
                  <a:pt x="1039" y="96"/>
                </a:cubicBezTo>
                <a:cubicBezTo>
                  <a:pt x="967" y="144"/>
                  <a:pt x="836" y="143"/>
                  <a:pt x="751" y="152"/>
                </a:cubicBezTo>
                <a:cubicBezTo>
                  <a:pt x="645" y="187"/>
                  <a:pt x="516" y="178"/>
                  <a:pt x="407" y="184"/>
                </a:cubicBezTo>
                <a:cubicBezTo>
                  <a:pt x="319" y="202"/>
                  <a:pt x="353" y="191"/>
                  <a:pt x="303" y="208"/>
                </a:cubicBezTo>
                <a:cubicBezTo>
                  <a:pt x="255" y="256"/>
                  <a:pt x="236" y="238"/>
                  <a:pt x="223" y="304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143000" y="1143000"/>
            <a:ext cx="745807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81000" indent="-381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条件表达式不能取代一般的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语句,只有当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zh-CN" b="1">
                <a:latin typeface="Times New Roman" pitchFamily="18" charset="0"/>
                <a:ea typeface="宋体" pitchFamily="2" charset="-122"/>
              </a:rPr>
              <a:t>两 个分支为给同一变量赋值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时才可替代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if.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2362200"/>
            <a:ext cx="4246563" cy="202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if (a&gt;b) 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("%d", a);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else</a:t>
            </a:r>
            <a:b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("%d", b)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800600" y="3048000"/>
            <a:ext cx="2995613" cy="49371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("%d", a&gt;b? a:b);</a:t>
            </a:r>
          </a:p>
        </p:txBody>
      </p:sp>
      <p:pic>
        <p:nvPicPr>
          <p:cNvPr id="80902" name="Picture 23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AutoShape 26"/>
          <p:cNvSpPr>
            <a:spLocks noChangeArrowheads="1"/>
          </p:cNvSpPr>
          <p:nvPr/>
        </p:nvSpPr>
        <p:spPr bwMode="auto">
          <a:xfrm>
            <a:off x="3429000" y="3200400"/>
            <a:ext cx="1295400" cy="381000"/>
          </a:xfrm>
          <a:prstGeom prst="leftRightArrow">
            <a:avLst>
              <a:gd name="adj1" fmla="val 50000"/>
              <a:gd name="adj2" fmla="val 68000"/>
            </a:avLst>
          </a:prstGeom>
          <a:solidFill>
            <a:srgbClr val="CC3300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0904" name="Text Box 27"/>
          <p:cNvSpPr txBox="1">
            <a:spLocks noChangeArrowheads="1"/>
          </p:cNvSpPr>
          <p:nvPr/>
        </p:nvSpPr>
        <p:spPr bwMode="auto">
          <a:xfrm>
            <a:off x="1828800" y="4953000"/>
            <a:ext cx="835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、表达式</a:t>
            </a:r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的类型可以不同</a:t>
            </a:r>
          </a:p>
        </p:txBody>
      </p:sp>
      <p:pic>
        <p:nvPicPr>
          <p:cNvPr id="80905" name="Picture 28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29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6" name="Text Box 29"/>
          <p:cNvSpPr txBox="1">
            <a:spLocks noChangeArrowheads="1"/>
          </p:cNvSpPr>
          <p:nvPr/>
        </p:nvSpPr>
        <p:spPr bwMode="auto">
          <a:xfrm>
            <a:off x="2339975" y="544512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Ｃ语言会根据需要进行类型转换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150533" grpId="0" animBg="1"/>
      <p:bldP spid="8090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3"/>
          <p:cNvSpPr txBox="1">
            <a:spLocks noChangeArrowheads="1"/>
          </p:cNvSpPr>
          <p:nvPr/>
        </p:nvSpPr>
        <p:spPr bwMode="auto">
          <a:xfrm>
            <a:off x="1331913" y="2781300"/>
            <a:ext cx="6403975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main(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{ char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("%c", &amp;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algn="l" eaLnBrk="1" hangingPunct="1">
              <a:spcBef>
                <a:spcPct val="50000"/>
              </a:spcBef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("%c",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  <a:b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}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4400" y="1066800"/>
            <a:ext cx="72675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571500" indent="-571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输入一个字符，判别它是否大写字母，如果是，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将它转换成小写字母；如果不是，不转换。然后输出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最后得到的字符。</a:t>
            </a:r>
            <a:endParaRPr lang="zh-CN" altLang="en-US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4" name="Text Box 23"/>
          <p:cNvSpPr txBox="1">
            <a:spLocks noChangeArrowheads="1"/>
          </p:cNvSpPr>
          <p:nvPr/>
        </p:nvSpPr>
        <p:spPr bwMode="auto">
          <a:xfrm>
            <a:off x="1258888" y="43656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</a:rPr>
              <a:t>   </a:t>
            </a:r>
            <a:r>
              <a:rPr lang="en-US" altLang="zh-CN" b="1">
                <a:solidFill>
                  <a:srgbClr val="0000FF"/>
                </a:solidFill>
              </a:rPr>
              <a:t>ch=(ch&gt;='A' &amp;&amp; ch&lt;='Z') ? (ch+32):ch;</a:t>
            </a:r>
          </a:p>
        </p:txBody>
      </p:sp>
      <p:sp>
        <p:nvSpPr>
          <p:cNvPr id="81925" name="AutoShape 24"/>
          <p:cNvSpPr>
            <a:spLocks noChangeArrowheads="1"/>
          </p:cNvSpPr>
          <p:nvPr/>
        </p:nvSpPr>
        <p:spPr bwMode="auto">
          <a:xfrm>
            <a:off x="611188" y="404813"/>
            <a:ext cx="1657350" cy="503237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举　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76056" y="2128748"/>
            <a:ext cx="1667835" cy="120032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ASCII</a:t>
            </a:r>
            <a:r>
              <a:rPr lang="zh-CN" altLang="en-US" dirty="0" smtClean="0">
                <a:solidFill>
                  <a:schemeClr val="tx1"/>
                </a:solidFill>
              </a:rPr>
              <a:t>码：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‘</a:t>
            </a:r>
            <a:r>
              <a:rPr lang="en-US" altLang="zh-CN" dirty="0" smtClean="0">
                <a:solidFill>
                  <a:schemeClr val="tx1"/>
                </a:solidFill>
              </a:rPr>
              <a:t>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97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‘A’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911" y="3450312"/>
            <a:ext cx="3491880" cy="46166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小写字母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</a:rPr>
              <a:t>大写字母</a:t>
            </a:r>
            <a:r>
              <a:rPr lang="en-US" altLang="zh-CN" dirty="0" smtClean="0">
                <a:solidFill>
                  <a:schemeClr val="tx1"/>
                </a:solidFill>
              </a:rPr>
              <a:t>+32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AutoShape 19"/>
          <p:cNvSpPr>
            <a:spLocks noChangeArrowheads="1"/>
          </p:cNvSpPr>
          <p:nvPr/>
        </p:nvSpPr>
        <p:spPr bwMode="auto">
          <a:xfrm>
            <a:off x="1828800" y="4724400"/>
            <a:ext cx="2286000" cy="175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762000" y="1714500"/>
            <a:ext cx="5500688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一般形式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950913" y="2759075"/>
            <a:ext cx="72390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其计算规则</a:t>
            </a:r>
            <a:r>
              <a:rPr lang="en-US" altLang="zh-CN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先计算表达式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再计算表达式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2,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最后值为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的值。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2949" name="Rectangle 6"/>
          <p:cNvSpPr>
            <a:spLocks noChangeArrowheads="1"/>
          </p:cNvSpPr>
          <p:nvPr/>
        </p:nvSpPr>
        <p:spPr bwMode="auto">
          <a:xfrm>
            <a:off x="1371600" y="4800600"/>
            <a:ext cx="4122738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 a, b;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a=3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4;</a:t>
            </a:r>
            <a:b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b=(3*5, a*4);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4572000" y="4953000"/>
            <a:ext cx="2674938" cy="1082675"/>
            <a:chOff x="2851" y="2832"/>
            <a:chExt cx="1685" cy="682"/>
          </a:xfrm>
        </p:grpSpPr>
        <p:sp>
          <p:nvSpPr>
            <p:cNvPr id="82956" name="Rectangle 21"/>
            <p:cNvSpPr>
              <a:spLocks noChangeArrowheads="1"/>
            </p:cNvSpPr>
            <p:nvPr/>
          </p:nvSpPr>
          <p:spPr bwMode="auto">
            <a:xfrm>
              <a:off x="3264" y="2832"/>
              <a:ext cx="960" cy="67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57" name="Rectangle 7"/>
            <p:cNvSpPr>
              <a:spLocks noChangeArrowheads="1"/>
            </p:cNvSpPr>
            <p:nvPr/>
          </p:nvSpPr>
          <p:spPr bwMode="auto">
            <a:xfrm>
              <a:off x="2851" y="2864"/>
              <a:ext cx="1685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476250" indent="-476250"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 a=15</a:t>
              </a:r>
              <a:b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</a:b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b=60</a:t>
              </a:r>
              <a:endPara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152593" name="Text Box 1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276600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逗号运算符</a:t>
            </a:r>
          </a:p>
        </p:txBody>
      </p:sp>
      <p:sp>
        <p:nvSpPr>
          <p:cNvPr id="82952" name="AutoShape 18"/>
          <p:cNvSpPr>
            <a:spLocks noChangeArrowheads="1"/>
          </p:cNvSpPr>
          <p:nvPr/>
        </p:nvSpPr>
        <p:spPr bwMode="auto">
          <a:xfrm>
            <a:off x="685800" y="46482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82953" name="AutoShape 20"/>
          <p:cNvSpPr>
            <a:spLocks noChangeArrowheads="1"/>
          </p:cNvSpPr>
          <p:nvPr/>
        </p:nvSpPr>
        <p:spPr bwMode="auto">
          <a:xfrm>
            <a:off x="4267200" y="5334000"/>
            <a:ext cx="914400" cy="533400"/>
          </a:xfrm>
          <a:prstGeom prst="notchedRight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33CC33"/>
              </a:gs>
              <a:gs pos="100000">
                <a:srgbClr val="CEF3CE"/>
              </a:gs>
            </a:gsLst>
            <a:lin ang="2700000" scaled="1"/>
          </a:gradFill>
          <a:ln>
            <a:noFill/>
          </a:ln>
          <a:effectLst>
            <a:prstShdw prst="shdw17" dist="17961" dir="13500000">
              <a:srgbClr val="1F7A1F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sym typeface="Monotype Sorts" pitchFamily="2" charset="2"/>
              </a:rPr>
              <a:t>结果</a:t>
            </a:r>
          </a:p>
        </p:txBody>
      </p:sp>
      <p:sp>
        <p:nvSpPr>
          <p:cNvPr id="82954" name="AutoShape 23" descr="画布"/>
          <p:cNvSpPr>
            <a:spLocks noChangeArrowheads="1"/>
          </p:cNvSpPr>
          <p:nvPr/>
        </p:nvSpPr>
        <p:spPr bwMode="auto">
          <a:xfrm>
            <a:off x="4932363" y="1052513"/>
            <a:ext cx="2232025" cy="863600"/>
          </a:xfrm>
          <a:prstGeom prst="wedgeEllipseCallout">
            <a:avLst>
              <a:gd name="adj1" fmla="val -98861"/>
              <a:gd name="adj2" fmla="val -48528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0000FF"/>
                </a:solidFill>
              </a:rPr>
              <a:t>优先级最低为</a:t>
            </a:r>
            <a:r>
              <a:rPr lang="en-US" altLang="zh-CN" b="1">
                <a:solidFill>
                  <a:srgbClr val="0000FF"/>
                </a:solidFill>
              </a:rPr>
              <a:t>15</a:t>
            </a:r>
            <a:r>
              <a:rPr lang="zh-CN" altLang="en-US" b="1">
                <a:solidFill>
                  <a:srgbClr val="0000FF"/>
                </a:solidFill>
              </a:rPr>
              <a:t>级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32363" y="4283075"/>
            <a:ext cx="4024312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a=3*5,a*4;   ==》(a=3*5),a*4;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286000" y="3505200"/>
            <a:ext cx="838200" cy="685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3971" name="AutoShape 25"/>
          <p:cNvSpPr>
            <a:spLocks noChangeArrowheads="1"/>
          </p:cNvSpPr>
          <p:nvPr/>
        </p:nvSpPr>
        <p:spPr bwMode="auto">
          <a:xfrm>
            <a:off x="990600" y="685800"/>
            <a:ext cx="4343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971550" y="788988"/>
            <a:ext cx="413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  b=( (a=3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5, a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4), a+5);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971550" y="4416425"/>
            <a:ext cx="75628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 b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扩展形式</a:t>
            </a: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1,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2, …,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n,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268538" y="3573463"/>
            <a:ext cx="91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b=20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1524000" y="296545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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a+5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b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即 20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b.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524000" y="1514475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3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5=15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a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524000" y="2239963"/>
            <a:ext cx="5125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FF49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a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4=60    (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a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值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不会改</a:t>
            </a:r>
            <a:r>
              <a:rPr lang="zh-CN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838200" y="5715000"/>
            <a:ext cx="393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结果为表达式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zh-CN" altLang="zh-CN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的值</a:t>
            </a: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9" name="AutoShape 24"/>
          <p:cNvSpPr>
            <a:spLocks noChangeArrowheads="1"/>
          </p:cNvSpPr>
          <p:nvPr/>
        </p:nvSpPr>
        <p:spPr bwMode="auto">
          <a:xfrm>
            <a:off x="762000" y="22860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 flipH="1">
            <a:off x="1143000" y="1481138"/>
            <a:ext cx="1141413" cy="30591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1865 w 21600"/>
              <a:gd name="T25" fmla="*/ 15836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175" y="0"/>
                </a:moveTo>
                <a:lnTo>
                  <a:pt x="12750" y="6164"/>
                </a:lnTo>
                <a:lnTo>
                  <a:pt x="15836" y="6164"/>
                </a:lnTo>
                <a:lnTo>
                  <a:pt x="15836" y="15836"/>
                </a:lnTo>
                <a:lnTo>
                  <a:pt x="6164" y="15836"/>
                </a:lnTo>
                <a:lnTo>
                  <a:pt x="6164" y="12750"/>
                </a:lnTo>
                <a:lnTo>
                  <a:pt x="0" y="17175"/>
                </a:lnTo>
                <a:lnTo>
                  <a:pt x="6164" y="21600"/>
                </a:lnTo>
                <a:lnTo>
                  <a:pt x="6164" y="18514"/>
                </a:lnTo>
                <a:lnTo>
                  <a:pt x="18514" y="18514"/>
                </a:lnTo>
                <a:lnTo>
                  <a:pt x="18514" y="6164"/>
                </a:lnTo>
                <a:lnTo>
                  <a:pt x="21600" y="6164"/>
                </a:lnTo>
                <a:lnTo>
                  <a:pt x="17175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结果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0" grpId="0" animBg="1"/>
      <p:bldP spid="153603" grpId="0" autoUpdateAnimBg="0"/>
      <p:bldP spid="153604" grpId="0"/>
      <p:bldP spid="153605" grpId="0" autoUpdateAnimBg="0"/>
      <p:bldP spid="153606" grpId="0" autoUpdateAnimBg="0"/>
      <p:bldP spid="153607" grpId="0" autoUpdateAnimBg="0"/>
      <p:bldP spid="153608" grpId="0" autoUpdateAnimBg="0"/>
      <p:bldP spid="15362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95536" y="26064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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楷体_GB2312" pitchFamily="49" charset="-122"/>
              </a:rPr>
              <a:t>C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语言对程序中要用到的每一个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楷体_GB2312" pitchFamily="49" charset="-122"/>
              </a:rPr>
              <a:t>变量都</a:t>
            </a:r>
            <a:r>
              <a:rPr lang="zh-CN" altLang="en-US" sz="2800" b="1" u="sng" dirty="0">
                <a:solidFill>
                  <a:srgbClr val="0000FF"/>
                </a:solidFill>
                <a:latin typeface="楷体_GB2312" pitchFamily="49" charset="-122"/>
              </a:rPr>
              <a:t>要事先指定它的数据类型！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3400" y="3048000"/>
            <a:ext cx="8610600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2" action="ppaction://hlinksldjump"/>
              </a:rPr>
              <a:t>不同类型的数据在内存中占据不同长度的存储区。</a:t>
            </a:r>
            <a:endParaRPr lang="zh-CN" altLang="en-US" sz="2800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3" action="ppaction://hlinksldjump"/>
              </a:rPr>
              <a:t>不同类型的数据取值范围不同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．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  <a:hlinkClick r:id="rId4" action="ppaction://hlinksldjump"/>
              </a:rPr>
              <a:t>不同类型的数据有不同的操作</a:t>
            </a:r>
            <a:r>
              <a:rPr lang="zh-CN" altLang="en-US" sz="2800" dirty="0">
                <a:solidFill>
                  <a:srgbClr val="00206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dirty="0">
              <a:solidFill>
                <a:srgbClr val="00206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2" name="Text Box 20">
            <a:hlinkClick r:id="rId5" action="ppaction://hlinksldjump"/>
            <a:hlinkHover r:id="" action="ppaction://noaction">
              <a:snd r:embed="rId6" name="Drip01.WAV"/>
            </a:hlinkHover>
          </p:cNvPr>
          <p:cNvSpPr txBox="1">
            <a:spLocks noChangeArrowheads="1"/>
          </p:cNvSpPr>
          <p:nvPr/>
        </p:nvSpPr>
        <p:spPr bwMode="auto">
          <a:xfrm>
            <a:off x="914400" y="2262188"/>
            <a:ext cx="3962400" cy="51911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CECFF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>
            <a:prstShdw prst="shdw17" dist="17961" dir="135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为什么要指定数据类型</a:t>
            </a:r>
            <a:r>
              <a:rPr lang="en-US" altLang="zh-CN" sz="28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?</a:t>
            </a:r>
            <a:endParaRPr lang="en-US" altLang="zh-CN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68144" y="952084"/>
            <a:ext cx="18002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char c;</a:t>
            </a:r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;</a:t>
            </a:r>
          </a:p>
          <a:p>
            <a:pPr algn="l"/>
            <a:r>
              <a:rPr lang="en-US" altLang="zh-CN" dirty="0" smtClean="0"/>
              <a:t>float f;</a:t>
            </a:r>
          </a:p>
          <a:p>
            <a:pPr algn="l"/>
            <a:r>
              <a:rPr lang="en-US" altLang="zh-CN" dirty="0" smtClean="0"/>
              <a:t>double d;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74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29"/>
          <p:cNvSpPr>
            <a:spLocks noChangeArrowheads="1"/>
          </p:cNvSpPr>
          <p:nvPr/>
        </p:nvSpPr>
        <p:spPr bwMode="auto">
          <a:xfrm>
            <a:off x="5364163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1" name="AutoShape 30"/>
          <p:cNvSpPr>
            <a:spLocks noChangeArrowheads="1"/>
          </p:cNvSpPr>
          <p:nvPr/>
        </p:nvSpPr>
        <p:spPr bwMode="auto">
          <a:xfrm>
            <a:off x="61563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2" name="AutoShape 31"/>
          <p:cNvSpPr>
            <a:spLocks noChangeArrowheads="1"/>
          </p:cNvSpPr>
          <p:nvPr/>
        </p:nvSpPr>
        <p:spPr bwMode="auto">
          <a:xfrm>
            <a:off x="6804025" y="4076700"/>
            <a:ext cx="431800" cy="576263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3" name="AutoShape 26"/>
          <p:cNvSpPr>
            <a:spLocks noChangeArrowheads="1"/>
          </p:cNvSpPr>
          <p:nvPr/>
        </p:nvSpPr>
        <p:spPr bwMode="auto">
          <a:xfrm>
            <a:off x="5580063" y="2636838"/>
            <a:ext cx="431800" cy="576262"/>
          </a:xfrm>
          <a:prstGeom prst="wedgeRoundRectCallout">
            <a:avLst>
              <a:gd name="adj1" fmla="val -60296"/>
              <a:gd name="adj2" fmla="val 102894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89094" name="AutoShape 25"/>
          <p:cNvSpPr>
            <a:spLocks noChangeArrowheads="1"/>
          </p:cNvSpPr>
          <p:nvPr/>
        </p:nvSpPr>
        <p:spPr bwMode="auto">
          <a:xfrm>
            <a:off x="6084888" y="2636838"/>
            <a:ext cx="1152525" cy="576262"/>
          </a:xfrm>
          <a:prstGeom prst="wedgeRoundRectCallout">
            <a:avLst>
              <a:gd name="adj1" fmla="val 89806"/>
              <a:gd name="adj2" fmla="val 87741"/>
              <a:gd name="adj3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/>
          <a:lstStyle/>
          <a:p>
            <a:endParaRPr lang="zh-CN" altLang="zh-CN">
              <a:ea typeface="隶书" pitchFamily="49" charset="-122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位运算符分为两类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endParaRPr lang="zh-CN" altLang="en-US" sz="28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1258888" y="263683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只有一个</a:t>
            </a:r>
            <a:r>
              <a:rPr lang="zh-CN" altLang="en-US" sz="2800" b="1" u="sng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变量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~, &lt;&lt;, &gt;&gt;</a:t>
            </a:r>
          </a:p>
        </p:txBody>
      </p:sp>
      <p:sp>
        <p:nvSpPr>
          <p:cNvPr id="89097" name="Text Box 5"/>
          <p:cNvSpPr txBox="1">
            <a:spLocks noChangeArrowheads="1"/>
          </p:cNvSpPr>
          <p:nvPr/>
        </p:nvSpPr>
        <p:spPr bwMode="auto">
          <a:xfrm>
            <a:off x="1331913" y="4149725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有两个变量参与运算： 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&amp;,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b="1">
                <a:solidFill>
                  <a:schemeClr val="tx1"/>
                </a:solidFill>
                <a:ea typeface="隶书" pitchFamily="49" charset="-122"/>
              </a:rPr>
              <a:t>|</a:t>
            </a:r>
          </a:p>
        </p:txBody>
      </p:sp>
      <p:pic>
        <p:nvPicPr>
          <p:cNvPr id="89098" name="Picture 22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AutoShape 23"/>
          <p:cNvSpPr>
            <a:spLocks noChangeArrowheads="1"/>
          </p:cNvSpPr>
          <p:nvPr/>
        </p:nvSpPr>
        <p:spPr bwMode="auto">
          <a:xfrm>
            <a:off x="400050" y="765174"/>
            <a:ext cx="1511300" cy="576263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</a:rPr>
              <a:t>位运算符</a:t>
            </a:r>
            <a:endParaRPr lang="zh-CN" altLang="en-US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9100" name="Text Box 27"/>
          <p:cNvSpPr txBox="1">
            <a:spLocks noChangeArrowheads="1"/>
          </p:cNvSpPr>
          <p:nvPr/>
        </p:nvSpPr>
        <p:spPr bwMode="auto">
          <a:xfrm>
            <a:off x="5003800" y="3500438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２级</a:t>
            </a:r>
          </a:p>
        </p:txBody>
      </p:sp>
      <p:sp>
        <p:nvSpPr>
          <p:cNvPr id="89101" name="Text Box 28"/>
          <p:cNvSpPr txBox="1">
            <a:spLocks noChangeArrowheads="1"/>
          </p:cNvSpPr>
          <p:nvPr/>
        </p:nvSpPr>
        <p:spPr bwMode="auto">
          <a:xfrm>
            <a:off x="7451725" y="3429000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５级</a:t>
            </a:r>
          </a:p>
        </p:txBody>
      </p:sp>
      <p:sp>
        <p:nvSpPr>
          <p:cNvPr id="89102" name="Text Box 32"/>
          <p:cNvSpPr txBox="1">
            <a:spLocks noChangeArrowheads="1"/>
          </p:cNvSpPr>
          <p:nvPr/>
        </p:nvSpPr>
        <p:spPr bwMode="auto">
          <a:xfrm>
            <a:off x="47879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８级</a:t>
            </a:r>
          </a:p>
        </p:txBody>
      </p:sp>
      <p:sp>
        <p:nvSpPr>
          <p:cNvPr id="89103" name="Text Box 33"/>
          <p:cNvSpPr txBox="1">
            <a:spLocks noChangeArrowheads="1"/>
          </p:cNvSpPr>
          <p:nvPr/>
        </p:nvSpPr>
        <p:spPr bwMode="auto">
          <a:xfrm>
            <a:off x="5651500" y="4868863"/>
            <a:ext cx="8636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隶书" pitchFamily="49" charset="-122"/>
              </a:rPr>
              <a:t>９级</a:t>
            </a:r>
          </a:p>
        </p:txBody>
      </p:sp>
      <p:sp>
        <p:nvSpPr>
          <p:cNvPr id="89104" name="Text Box 34"/>
          <p:cNvSpPr txBox="1">
            <a:spLocks noChangeArrowheads="1"/>
          </p:cNvSpPr>
          <p:nvPr/>
        </p:nvSpPr>
        <p:spPr bwMode="auto">
          <a:xfrm>
            <a:off x="6300788" y="4868863"/>
            <a:ext cx="10795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10</a:t>
            </a:r>
            <a:r>
              <a:rPr lang="zh-CN" altLang="en-US">
                <a:ea typeface="隶书" pitchFamily="49" charset="-122"/>
              </a:rPr>
              <a:t>级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46113" y="5589240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运算符常用于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char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unsigned </a:t>
            </a:r>
            <a:r>
              <a:rPr lang="zh-CN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类型的整数。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391840" y="2619851"/>
            <a:ext cx="8208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位运算时，除二进制外，也可采用八进制或十六进制数。</a:t>
            </a:r>
            <a:endParaRPr lang="zh-CN" altLang="en-US" b="1" dirty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116013" y="3141663"/>
            <a:ext cx="529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　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幼圆" pitchFamily="49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92275" y="3716338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unsigned 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a=0;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835150" y="4292600"/>
            <a:ext cx="609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("%x, %u\n", ~a, ~a);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763713" y="4725144"/>
            <a:ext cx="1182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07950" y="5300663"/>
            <a:ext cx="38671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TC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ffff,   65535</a:t>
            </a:r>
          </a:p>
        </p:txBody>
      </p:sp>
      <p:pic>
        <p:nvPicPr>
          <p:cNvPr id="90120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2" name="AutoShape 25"/>
          <p:cNvSpPr>
            <a:spLocks noChangeArrowheads="1"/>
          </p:cNvSpPr>
          <p:nvPr/>
        </p:nvSpPr>
        <p:spPr bwMode="auto">
          <a:xfrm>
            <a:off x="395288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450533" y="620688"/>
            <a:ext cx="45370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１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按位取反（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NOT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 </a:t>
            </a:r>
            <a:r>
              <a:rPr lang="en-US" altLang="zh-CN" b="1" dirty="0">
                <a:solidFill>
                  <a:schemeClr val="tx1"/>
                </a:solidFill>
                <a:ea typeface="隶书" pitchFamily="49" charset="-122"/>
              </a:rPr>
              <a:t>~</a:t>
            </a:r>
            <a:r>
              <a:rPr lang="zh-CN" altLang="en-US" b="1" dirty="0">
                <a:solidFill>
                  <a:schemeClr val="tx1"/>
                </a:solidFill>
                <a:ea typeface="隶书" pitchFamily="49" charset="-122"/>
              </a:rPr>
              <a:t>　</a:t>
            </a:r>
          </a:p>
        </p:txBody>
      </p:sp>
      <p:sp>
        <p:nvSpPr>
          <p:cNvPr id="90124" name="Text Box 7"/>
          <p:cNvSpPr txBox="1">
            <a:spLocks noChangeArrowheads="1"/>
          </p:cNvSpPr>
          <p:nvPr/>
        </p:nvSpPr>
        <p:spPr bwMode="auto">
          <a:xfrm>
            <a:off x="4140200" y="5300663"/>
            <a:ext cx="4895850" cy="116998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运行结果（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VC++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）：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ffffffff,4294967295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340767"/>
            <a:ext cx="2496004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a=10011010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a=01100101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33CC3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400050" y="9715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实际上：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0000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657350" y="180975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65535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743700" y="18478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ffff)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00050" y="2590800"/>
            <a:ext cx="664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a=0000 0000 0000 0001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1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00050" y="3524250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则：~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a=1111 1111 1111 1110         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表示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a= 65534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5695950" y="3981450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十六进制：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fffe)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00050" y="4705350"/>
            <a:ext cx="771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注：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(ffff)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16</a:t>
            </a:r>
            <a:r>
              <a:rPr lang="en-US" altLang="zh-CN" sz="2800" baseline="30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133600" y="5476875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=65535</a:t>
            </a:r>
          </a:p>
        </p:txBody>
      </p:sp>
      <p:pic>
        <p:nvPicPr>
          <p:cNvPr id="91146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矩形 1"/>
          <p:cNvSpPr>
            <a:spLocks noChangeArrowheads="1"/>
          </p:cNvSpPr>
          <p:nvPr/>
        </p:nvSpPr>
        <p:spPr bwMode="auto">
          <a:xfrm>
            <a:off x="317500" y="438150"/>
            <a:ext cx="2062163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unsigned  int a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/>
          <p:cNvSpPr>
            <a:spLocks noChangeArrowheads="1"/>
          </p:cNvSpPr>
          <p:nvPr/>
        </p:nvSpPr>
        <p:spPr bwMode="auto">
          <a:xfrm>
            <a:off x="663575" y="2420938"/>
            <a:ext cx="7539038" cy="2717800"/>
          </a:xfrm>
          <a:prstGeom prst="horizontalScroll">
            <a:avLst>
              <a:gd name="adj" fmla="val 10736"/>
            </a:avLst>
          </a:prstGeom>
          <a:solidFill>
            <a:srgbClr val="FFDE9B"/>
          </a:soli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3" name="Text Box 7"/>
          <p:cNvSpPr txBox="1">
            <a:spLocks noChangeArrowheads="1"/>
          </p:cNvSpPr>
          <p:nvPr/>
        </p:nvSpPr>
        <p:spPr bwMode="auto">
          <a:xfrm>
            <a:off x="1108075" y="2924175"/>
            <a:ext cx="6804025" cy="171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作用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把变量名所代表的数中各个位全部左移若干位并丢弃，右边空出的位补零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高位丢失，右补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0】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00100" y="685800"/>
            <a:ext cx="3162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按位左移：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&lt;&lt;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>
            <a:off x="2374900" y="1690688"/>
            <a:ext cx="4203700" cy="576262"/>
          </a:xfrm>
          <a:prstGeom prst="roundRect">
            <a:avLst>
              <a:gd name="adj" fmla="val 16972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&lt;&lt;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pic>
        <p:nvPicPr>
          <p:cNvPr id="92167" name="Picture 25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62064" y="5229200"/>
            <a:ext cx="3100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 = </a:t>
            </a:r>
            <a:r>
              <a:rPr lang="en-US" altLang="zh-CN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011010</a:t>
            </a: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 = 011010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666750" y="24765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　　　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</a:t>
            </a:r>
            <a:r>
              <a:rPr lang="en-US" altLang="zh-CN" sz="2800" b="1" dirty="0" smtClean="0">
                <a:solidFill>
                  <a:srgbClr val="FF33CC"/>
                </a:solidFill>
                <a:latin typeface="Times New Roman" pitchFamily="18" charset="0"/>
                <a:ea typeface="幼圆" pitchFamily="49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04950" y="708025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a=8;    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1774825" y="1149350"/>
            <a:ext cx="510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b=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8;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774825" y="1555750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a&lt;&lt;2);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74825" y="2054225"/>
            <a:ext cx="440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printf("%d\n", b&lt;&lt;2);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04950" y="23812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93192" name="Text Box 9"/>
          <p:cNvSpPr txBox="1">
            <a:spLocks noChangeArrowheads="1"/>
          </p:cNvSpPr>
          <p:nvPr/>
        </p:nvSpPr>
        <p:spPr bwMode="auto">
          <a:xfrm>
            <a:off x="5672138" y="1843088"/>
            <a:ext cx="3219450" cy="793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</a:t>
            </a:r>
          </a:p>
          <a:p>
            <a:pPr algn="l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32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3" name="AutoShape 10" descr="40%"/>
          <p:cNvSpPr>
            <a:spLocks noChangeArrowheads="1"/>
          </p:cNvSpPr>
          <p:nvPr/>
        </p:nvSpPr>
        <p:spPr bwMode="auto">
          <a:xfrm>
            <a:off x="182563" y="3084513"/>
            <a:ext cx="7951787" cy="3349625"/>
          </a:xfrm>
          <a:prstGeom prst="roundRect">
            <a:avLst>
              <a:gd name="adj" fmla="val 16667"/>
            </a:avLst>
          </a:prstGeom>
          <a:pattFill prst="pct40">
            <a:fgClr>
              <a:srgbClr val="66CCFF"/>
            </a:fgClr>
            <a:bgClr>
              <a:srgbClr val="FFFFFF"/>
            </a:bgClr>
          </a:patt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1930400" y="4062413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001000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5" name="Rectangle 16"/>
          <p:cNvSpPr>
            <a:spLocks noChangeArrowheads="1"/>
          </p:cNvSpPr>
          <p:nvPr/>
        </p:nvSpPr>
        <p:spPr bwMode="auto">
          <a:xfrm>
            <a:off x="1479550" y="3084513"/>
            <a:ext cx="623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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对正整数：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a=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00001000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+8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6" name="Text Box 23"/>
          <p:cNvSpPr txBox="1">
            <a:spLocks noChangeArrowheads="1"/>
          </p:cNvSpPr>
          <p:nvPr/>
        </p:nvSpPr>
        <p:spPr bwMode="auto">
          <a:xfrm>
            <a:off x="1763713" y="5641975"/>
            <a:ext cx="5953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b&lt;&lt;2= 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1 1 0 0 0 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 0 【-32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的补码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】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7" name="Rectangle 25"/>
          <p:cNvSpPr>
            <a:spLocks noChangeArrowheads="1"/>
          </p:cNvSpPr>
          <p:nvPr/>
        </p:nvSpPr>
        <p:spPr bwMode="auto">
          <a:xfrm>
            <a:off x="1628774" y="4570413"/>
            <a:ext cx="6255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 dirty="0">
                <a:solidFill>
                  <a:srgbClr val="9900FF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 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对负整数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b)</a:t>
            </a:r>
            <a:r>
              <a: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1000   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98" name="AutoShape 44"/>
          <p:cNvSpPr>
            <a:spLocks noChangeArrowheads="1"/>
          </p:cNvSpPr>
          <p:nvPr/>
        </p:nvSpPr>
        <p:spPr bwMode="auto">
          <a:xfrm>
            <a:off x="468313" y="260350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3199" name="TextBox 1"/>
          <p:cNvSpPr txBox="1">
            <a:spLocks noChangeArrowheads="1"/>
          </p:cNvSpPr>
          <p:nvPr/>
        </p:nvSpPr>
        <p:spPr bwMode="auto">
          <a:xfrm>
            <a:off x="1258888" y="5072063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11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  <p:sp>
        <p:nvSpPr>
          <p:cNvPr id="93200" name="TextBox 44"/>
          <p:cNvSpPr txBox="1">
            <a:spLocks noChangeArrowheads="1"/>
          </p:cNvSpPr>
          <p:nvPr/>
        </p:nvSpPr>
        <p:spPr bwMode="auto">
          <a:xfrm>
            <a:off x="1187450" y="3500438"/>
            <a:ext cx="550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最左边的</a:t>
            </a:r>
            <a:r>
              <a:rPr lang="en-US" altLang="zh-CN"/>
              <a:t>00</a:t>
            </a:r>
            <a:r>
              <a:rPr lang="zh-CN" altLang="en-US"/>
              <a:t>丢失，右边补入</a:t>
            </a:r>
            <a:r>
              <a:rPr lang="en-US" altLang="zh-CN"/>
              <a:t>00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AutoShape 2"/>
          <p:cNvSpPr>
            <a:spLocks noChangeArrowheads="1"/>
          </p:cNvSpPr>
          <p:nvPr/>
        </p:nvSpPr>
        <p:spPr bwMode="auto">
          <a:xfrm>
            <a:off x="266700" y="2152650"/>
            <a:ext cx="8477250" cy="4400550"/>
          </a:xfrm>
          <a:prstGeom prst="horizontalScroll">
            <a:avLst>
              <a:gd name="adj" fmla="val 8495"/>
            </a:avLst>
          </a:prstGeom>
          <a:gradFill rotWithShape="0">
            <a:gsLst>
              <a:gs pos="0">
                <a:srgbClr val="FFDE9B"/>
              </a:gs>
              <a:gs pos="50000">
                <a:srgbClr val="FFFFFF"/>
              </a:gs>
              <a:gs pos="100000">
                <a:srgbClr val="FFDE9B"/>
              </a:gs>
            </a:gsLst>
            <a:lin ang="5400000" scaled="1"/>
          </a:gradFill>
          <a:ln w="9525">
            <a:solidFill>
              <a:srgbClr val="FF33CC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85800" y="7048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按位右移：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&gt;&gt;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2446338" y="1512888"/>
            <a:ext cx="4098925" cy="644525"/>
          </a:xfrm>
          <a:prstGeom prst="roundRect">
            <a:avLst>
              <a:gd name="adj" fmla="val 33060"/>
            </a:avLst>
          </a:prstGeom>
          <a:solidFill>
            <a:srgbClr val="FFFF00"/>
          </a:solidFill>
          <a:ln w="9525">
            <a:solidFill>
              <a:srgbClr val="FFCC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形式：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变量名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&gt;&gt;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位数</a:t>
            </a:r>
          </a:p>
        </p:txBody>
      </p:sp>
      <p:grpSp>
        <p:nvGrpSpPr>
          <p:cNvPr id="95237" name="Group 5"/>
          <p:cNvGrpSpPr>
            <a:grpSpLocks/>
          </p:cNvGrpSpPr>
          <p:nvPr/>
        </p:nvGrpSpPr>
        <p:grpSpPr bwMode="auto">
          <a:xfrm>
            <a:off x="952500" y="2781300"/>
            <a:ext cx="7562850" cy="1136650"/>
            <a:chOff x="552" y="1788"/>
            <a:chExt cx="4764" cy="716"/>
          </a:xfrm>
        </p:grpSpPr>
        <p:sp>
          <p:nvSpPr>
            <p:cNvPr id="95242" name="Oval 6"/>
            <p:cNvSpPr>
              <a:spLocks noChangeArrowheads="1"/>
            </p:cNvSpPr>
            <p:nvPr/>
          </p:nvSpPr>
          <p:spPr bwMode="auto">
            <a:xfrm>
              <a:off x="552" y="1788"/>
              <a:ext cx="852" cy="480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Text Box 7"/>
            <p:cNvSpPr txBox="1">
              <a:spLocks noChangeArrowheads="1"/>
            </p:cNvSpPr>
            <p:nvPr/>
          </p:nvSpPr>
          <p:spPr bwMode="auto">
            <a:xfrm>
              <a:off x="660" y="180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333500" indent="-13335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作用：   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把变量所代表的数中的各个位全部右移若干位，左边空出的位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或补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</p:grp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1028700" y="4038600"/>
            <a:ext cx="80200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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int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或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unsigned char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变量；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9" name="Rectangle 9"/>
          <p:cNvSpPr>
            <a:spLocks noChangeArrowheads="1"/>
          </p:cNvSpPr>
          <p:nvPr/>
        </p:nvSpPr>
        <p:spPr bwMode="auto">
          <a:xfrm>
            <a:off x="3260725" y="4665663"/>
            <a:ext cx="2795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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型的正数。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  <a:sym typeface="Monotype Sorts" pitchFamily="2" charset="2"/>
            </a:endParaRP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1085850" y="5334000"/>
            <a:ext cx="7581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1143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补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的情况：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型的负数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，或负数的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变量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5241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ChangeArrowheads="1"/>
          </p:cNvSpPr>
          <p:nvPr/>
        </p:nvSpPr>
        <p:spPr bwMode="auto">
          <a:xfrm>
            <a:off x="419100" y="2286000"/>
            <a:ext cx="8191500" cy="4495800"/>
          </a:xfrm>
          <a:prstGeom prst="horizontalScroll">
            <a:avLst>
              <a:gd name="adj" fmla="val 5454"/>
            </a:avLst>
          </a:prstGeom>
          <a:solidFill>
            <a:schemeClr val="bg2">
              <a:lumMod val="90000"/>
            </a:schemeClr>
          </a:solidFill>
          <a:ln w="9525">
            <a:solidFill>
              <a:srgbClr val="FF0066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9" name="AutoShape 3"/>
          <p:cNvSpPr>
            <a:spLocks noChangeArrowheads="1"/>
          </p:cNvSpPr>
          <p:nvPr/>
        </p:nvSpPr>
        <p:spPr bwMode="auto">
          <a:xfrm>
            <a:off x="704850" y="285750"/>
            <a:ext cx="7677150" cy="1847850"/>
          </a:xfrm>
          <a:prstGeom prst="roundRect">
            <a:avLst>
              <a:gd name="adj" fmla="val 16667"/>
            </a:avLst>
          </a:prstGeom>
          <a:solidFill>
            <a:srgbClr val="FFDE9B"/>
          </a:solidFill>
          <a:ln w="9525">
            <a:solidFill>
              <a:srgbClr val="FF33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876300" y="400050"/>
            <a:ext cx="537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76300" y="971550"/>
            <a:ext cx="491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a&gt;&gt;2=16 (</a:t>
            </a:r>
            <a:r>
              <a:rPr lang="en-US" altLang="zh-CN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010000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)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289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4438650" y="163830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72100" y="952500"/>
            <a:ext cx="291465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称为逻辑右移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933450" y="2762250"/>
            <a:ext cx="598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a=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64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原码：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11000000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952500" y="333375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a&gt;&gt;2=[a]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补码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2384425" y="3914775"/>
            <a:ext cx="2544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=([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a]</a:t>
            </a:r>
            <a:r>
              <a:rPr lang="zh-CN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反码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384425" y="4486275"/>
            <a:ext cx="330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=(10111111+1)&gt;&gt;2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384425" y="4981575"/>
            <a:ext cx="283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=(11000000)&gt;&gt;2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2384425" y="5476875"/>
            <a:ext cx="3406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zh-CN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11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110000</a:t>
            </a: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00</a:t>
            </a:r>
            <a:r>
              <a:rPr lang="en-US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= -16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5505450" y="5467350"/>
            <a:ext cx="2819400" cy="528638"/>
          </a:xfrm>
          <a:prstGeom prst="rect">
            <a:avLst/>
          </a:prstGeom>
          <a:solidFill>
            <a:srgbClr val="66CCFF"/>
          </a:soli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称为算术右移</a:t>
            </a: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2" name="Group 16"/>
          <p:cNvGrpSpPr>
            <a:grpSpLocks/>
          </p:cNvGrpSpPr>
          <p:nvPr/>
        </p:nvGrpSpPr>
        <p:grpSpPr bwMode="auto">
          <a:xfrm>
            <a:off x="3200400" y="1409700"/>
            <a:ext cx="285750" cy="247650"/>
            <a:chOff x="2016" y="936"/>
            <a:chExt cx="180" cy="156"/>
          </a:xfrm>
        </p:grpSpPr>
        <p:sp>
          <p:nvSpPr>
            <p:cNvPr id="96284" name="Line 17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3" name="Group 19"/>
          <p:cNvGrpSpPr>
            <a:grpSpLocks/>
          </p:cNvGrpSpPr>
          <p:nvPr/>
        </p:nvGrpSpPr>
        <p:grpSpPr bwMode="auto">
          <a:xfrm>
            <a:off x="4629150" y="1409700"/>
            <a:ext cx="285750" cy="247650"/>
            <a:chOff x="2916" y="936"/>
            <a:chExt cx="180" cy="156"/>
          </a:xfrm>
        </p:grpSpPr>
        <p:sp>
          <p:nvSpPr>
            <p:cNvPr id="96282" name="Line 20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1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74" name="Text Box 22"/>
          <p:cNvSpPr txBox="1">
            <a:spLocks noChangeArrowheads="1"/>
          </p:cNvSpPr>
          <p:nvPr/>
        </p:nvSpPr>
        <p:spPr bwMode="auto">
          <a:xfrm>
            <a:off x="25146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补入</a:t>
            </a:r>
            <a:endParaRPr lang="zh-CN" altLang="en-US" sz="2800">
              <a:solidFill>
                <a:srgbClr val="FF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75" name="Text Box 23"/>
          <p:cNvSpPr txBox="1">
            <a:spLocks noChangeArrowheads="1"/>
          </p:cNvSpPr>
          <p:nvPr/>
        </p:nvSpPr>
        <p:spPr bwMode="auto">
          <a:xfrm>
            <a:off x="3924300" y="60769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丢失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6276" name="Group 24"/>
          <p:cNvGrpSpPr>
            <a:grpSpLocks/>
          </p:cNvGrpSpPr>
          <p:nvPr/>
        </p:nvGrpSpPr>
        <p:grpSpPr bwMode="auto">
          <a:xfrm>
            <a:off x="2705100" y="5886450"/>
            <a:ext cx="285750" cy="247650"/>
            <a:chOff x="2016" y="936"/>
            <a:chExt cx="180" cy="156"/>
          </a:xfrm>
        </p:grpSpPr>
        <p:sp>
          <p:nvSpPr>
            <p:cNvPr id="96280" name="Line 25"/>
            <p:cNvSpPr>
              <a:spLocks noChangeShapeType="1"/>
            </p:cNvSpPr>
            <p:nvPr/>
          </p:nvSpPr>
          <p:spPr bwMode="auto">
            <a:xfrm>
              <a:off x="2088" y="948"/>
              <a:ext cx="0" cy="144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6"/>
            <p:cNvSpPr>
              <a:spLocks noChangeShapeType="1"/>
            </p:cNvSpPr>
            <p:nvPr/>
          </p:nvSpPr>
          <p:spPr bwMode="auto">
            <a:xfrm>
              <a:off x="2016" y="936"/>
              <a:ext cx="180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4133850" y="5905500"/>
            <a:ext cx="285750" cy="247650"/>
            <a:chOff x="2916" y="936"/>
            <a:chExt cx="180" cy="156"/>
          </a:xfrm>
        </p:grpSpPr>
        <p:sp>
          <p:nvSpPr>
            <p:cNvPr id="96278" name="Line 28"/>
            <p:cNvSpPr>
              <a:spLocks noChangeShapeType="1"/>
            </p:cNvSpPr>
            <p:nvPr/>
          </p:nvSpPr>
          <p:spPr bwMode="auto">
            <a:xfrm>
              <a:off x="3000" y="936"/>
              <a:ext cx="0" cy="15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29"/>
            <p:cNvSpPr>
              <a:spLocks noChangeShapeType="1"/>
            </p:cNvSpPr>
            <p:nvPr/>
          </p:nvSpPr>
          <p:spPr bwMode="auto">
            <a:xfrm>
              <a:off x="2916" y="936"/>
              <a:ext cx="1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AutoShape 34"/>
          <p:cNvSpPr>
            <a:spLocks noChangeArrowheads="1"/>
          </p:cNvSpPr>
          <p:nvPr/>
        </p:nvSpPr>
        <p:spPr bwMode="auto">
          <a:xfrm>
            <a:off x="4643438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331" name="AutoShape 25"/>
          <p:cNvSpPr>
            <a:spLocks noChangeArrowheads="1"/>
          </p:cNvSpPr>
          <p:nvPr/>
        </p:nvSpPr>
        <p:spPr bwMode="auto">
          <a:xfrm>
            <a:off x="468313" y="1844675"/>
            <a:ext cx="4249737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6370" name="Text Box 2"/>
          <p:cNvSpPr txBox="1">
            <a:spLocks noChangeArrowheads="1"/>
          </p:cNvSpPr>
          <p:nvPr/>
        </p:nvSpPr>
        <p:spPr bwMode="auto">
          <a:xfrm>
            <a:off x="468313" y="548680"/>
            <a:ext cx="842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按位与（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&amp;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1&amp;1=1, 1&amp;0=0, 0&amp;0=0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） 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827088" y="2133600"/>
            <a:ext cx="439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1258888" y="2852738"/>
            <a:ext cx="3033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=00111100</a:t>
            </a:r>
          </a:p>
        </p:txBody>
      </p:sp>
      <p:sp>
        <p:nvSpPr>
          <p:cNvPr id="99335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234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=00001010</a:t>
            </a:r>
          </a:p>
        </p:txBody>
      </p:sp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971550" y="4076700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=00001000</a:t>
            </a:r>
          </a:p>
        </p:txBody>
      </p:sp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165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(a&amp;b)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=8</a:t>
            </a:r>
          </a:p>
        </p:txBody>
      </p:sp>
      <p:pic>
        <p:nvPicPr>
          <p:cNvPr id="99338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24"/>
          <p:cNvSpPr>
            <a:spLocks noChangeArrowheads="1"/>
          </p:cNvSpPr>
          <p:nvPr/>
        </p:nvSpPr>
        <p:spPr bwMode="auto">
          <a:xfrm>
            <a:off x="250825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9340" name="Text Box 27"/>
          <p:cNvSpPr txBox="1">
            <a:spLocks noChangeArrowheads="1"/>
          </p:cNvSpPr>
          <p:nvPr/>
        </p:nvSpPr>
        <p:spPr bwMode="auto">
          <a:xfrm>
            <a:off x="4572000" y="1989138"/>
            <a:ext cx="489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   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 sz="28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41" name="Text Box 28"/>
          <p:cNvSpPr txBox="1">
            <a:spLocks noChangeArrowheads="1"/>
          </p:cNvSpPr>
          <p:nvPr/>
        </p:nvSpPr>
        <p:spPr bwMode="auto">
          <a:xfrm>
            <a:off x="4859338" y="2565400"/>
            <a:ext cx="409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=(a)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  <p:sp>
        <p:nvSpPr>
          <p:cNvPr id="99342" name="Text Box 29"/>
          <p:cNvSpPr txBox="1">
            <a:spLocks noChangeArrowheads="1"/>
          </p:cNvSpPr>
          <p:nvPr/>
        </p:nvSpPr>
        <p:spPr bwMode="auto">
          <a:xfrm>
            <a:off x="5219700" y="4868863"/>
            <a:ext cx="271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00001010</a:t>
            </a:r>
          </a:p>
        </p:txBody>
      </p:sp>
      <p:sp>
        <p:nvSpPr>
          <p:cNvPr id="99343" name="Text Box 30"/>
          <p:cNvSpPr txBox="1">
            <a:spLocks noChangeArrowheads="1"/>
          </p:cNvSpPr>
          <p:nvPr/>
        </p:nvSpPr>
        <p:spPr bwMode="auto">
          <a:xfrm>
            <a:off x="5076825" y="5516563"/>
            <a:ext cx="289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a&amp;b=0</a:t>
            </a:r>
          </a:p>
        </p:txBody>
      </p:sp>
      <p:sp>
        <p:nvSpPr>
          <p:cNvPr id="99344" name="Text Box 31"/>
          <p:cNvSpPr txBox="1">
            <a:spLocks noChangeArrowheads="1"/>
          </p:cNvSpPr>
          <p:nvPr/>
        </p:nvSpPr>
        <p:spPr bwMode="auto">
          <a:xfrm>
            <a:off x="5795963" y="4292600"/>
            <a:ext cx="209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11000100</a:t>
            </a:r>
          </a:p>
        </p:txBody>
      </p:sp>
      <p:sp>
        <p:nvSpPr>
          <p:cNvPr id="99345" name="Rectangle 32"/>
          <p:cNvSpPr>
            <a:spLocks noChangeArrowheads="1"/>
          </p:cNvSpPr>
          <p:nvPr/>
        </p:nvSpPr>
        <p:spPr bwMode="auto">
          <a:xfrm>
            <a:off x="5795963" y="37893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 11000011+1</a:t>
            </a:r>
          </a:p>
        </p:txBody>
      </p:sp>
      <p:sp>
        <p:nvSpPr>
          <p:cNvPr id="99346" name="Rectangle 33"/>
          <p:cNvSpPr>
            <a:spLocks noChangeArrowheads="1"/>
          </p:cNvSpPr>
          <p:nvPr/>
        </p:nvSpPr>
        <p:spPr bwMode="auto">
          <a:xfrm>
            <a:off x="5795963" y="321310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= (10111100)</a:t>
            </a:r>
            <a:r>
              <a:rPr lang="zh-CN" altLang="en-US" sz="2800" baseline="-25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反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+1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5"/>
          <p:cNvSpPr>
            <a:spLocks noChangeArrowheads="1"/>
          </p:cNvSpPr>
          <p:nvPr/>
        </p:nvSpPr>
        <p:spPr bwMode="auto">
          <a:xfrm>
            <a:off x="468313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71550" y="620713"/>
            <a:ext cx="746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OR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）：</a:t>
            </a:r>
            <a:r>
              <a:rPr lang="en-US" altLang="zh-CN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|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1|1=1, 1|0=1, 0|0=0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0356" name="Text Box 3"/>
          <p:cNvSpPr txBox="1">
            <a:spLocks noChangeArrowheads="1"/>
          </p:cNvSpPr>
          <p:nvPr/>
        </p:nvSpPr>
        <p:spPr bwMode="auto">
          <a:xfrm>
            <a:off x="611188" y="2205038"/>
            <a:ext cx="4716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7" name="Text Box 4"/>
          <p:cNvSpPr txBox="1">
            <a:spLocks noChangeArrowheads="1"/>
          </p:cNvSpPr>
          <p:nvPr/>
        </p:nvSpPr>
        <p:spPr bwMode="auto">
          <a:xfrm>
            <a:off x="1116013" y="2852738"/>
            <a:ext cx="373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00111100</a:t>
            </a:r>
          </a:p>
        </p:txBody>
      </p:sp>
      <p:sp>
        <p:nvSpPr>
          <p:cNvPr id="100358" name="Text Box 5"/>
          <p:cNvSpPr txBox="1">
            <a:spLocks noChangeArrowheads="1"/>
          </p:cNvSpPr>
          <p:nvPr/>
        </p:nvSpPr>
        <p:spPr bwMode="auto">
          <a:xfrm>
            <a:off x="1835150" y="33575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59" name="Text Box 6"/>
          <p:cNvSpPr txBox="1">
            <a:spLocks noChangeArrowheads="1"/>
          </p:cNvSpPr>
          <p:nvPr/>
        </p:nvSpPr>
        <p:spPr bwMode="auto">
          <a:xfrm>
            <a:off x="1116013" y="41497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=00111110</a:t>
            </a:r>
          </a:p>
        </p:txBody>
      </p:sp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1835150" y="47244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sz="2800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=62</a:t>
            </a:r>
          </a:p>
        </p:txBody>
      </p:sp>
      <p:pic>
        <p:nvPicPr>
          <p:cNvPr id="100361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2" name="AutoShape 24"/>
          <p:cNvSpPr>
            <a:spLocks noChangeArrowheads="1"/>
          </p:cNvSpPr>
          <p:nvPr/>
        </p:nvSpPr>
        <p:spPr bwMode="auto">
          <a:xfrm>
            <a:off x="323850" y="13414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0363" name="AutoShape 26"/>
          <p:cNvSpPr>
            <a:spLocks noChangeArrowheads="1"/>
          </p:cNvSpPr>
          <p:nvPr/>
        </p:nvSpPr>
        <p:spPr bwMode="auto">
          <a:xfrm>
            <a:off x="4643438" y="1916113"/>
            <a:ext cx="4249737" cy="4465637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chemeClr val="bg1"/>
              </a:gs>
              <a:gs pos="100000">
                <a:srgbClr val="9966FF"/>
              </a:gs>
            </a:gsLst>
            <a:lin ang="27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364" name="Text Box 28"/>
          <p:cNvSpPr txBox="1">
            <a:spLocks noChangeArrowheads="1"/>
          </p:cNvSpPr>
          <p:nvPr/>
        </p:nvSpPr>
        <p:spPr bwMode="auto">
          <a:xfrm>
            <a:off x="5508625" y="2276475"/>
            <a:ext cx="253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60, b=10;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65" name="Text Box 29"/>
          <p:cNvSpPr txBox="1">
            <a:spLocks noChangeArrowheads="1"/>
          </p:cNvSpPr>
          <p:nvPr/>
        </p:nvSpPr>
        <p:spPr bwMode="auto">
          <a:xfrm>
            <a:off x="4859338" y="2924175"/>
            <a:ext cx="381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即：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11000011+1</a:t>
            </a:r>
          </a:p>
        </p:txBody>
      </p:sp>
      <p:sp>
        <p:nvSpPr>
          <p:cNvPr id="100366" name="Text Box 30"/>
          <p:cNvSpPr txBox="1">
            <a:spLocks noChangeArrowheads="1"/>
          </p:cNvSpPr>
          <p:nvPr/>
        </p:nvSpPr>
        <p:spPr bwMode="auto">
          <a:xfrm>
            <a:off x="5435600" y="3860800"/>
            <a:ext cx="276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00001010</a:t>
            </a:r>
          </a:p>
        </p:txBody>
      </p:sp>
      <p:sp>
        <p:nvSpPr>
          <p:cNvPr id="100367" name="Text Box 31"/>
          <p:cNvSpPr txBox="1">
            <a:spLocks noChangeArrowheads="1"/>
          </p:cNvSpPr>
          <p:nvPr/>
        </p:nvSpPr>
        <p:spPr bwMode="auto">
          <a:xfrm>
            <a:off x="4932363" y="4292600"/>
            <a:ext cx="3240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=11001110</a:t>
            </a:r>
          </a:p>
        </p:txBody>
      </p:sp>
      <p:sp>
        <p:nvSpPr>
          <p:cNvPr id="100368" name="Text Box 32"/>
          <p:cNvSpPr txBox="1">
            <a:spLocks noChangeArrowheads="1"/>
          </p:cNvSpPr>
          <p:nvPr/>
        </p:nvSpPr>
        <p:spPr bwMode="auto">
          <a:xfrm>
            <a:off x="5940425" y="3429000"/>
            <a:ext cx="218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11000100</a:t>
            </a:r>
          </a:p>
        </p:txBody>
      </p:sp>
      <p:sp>
        <p:nvSpPr>
          <p:cNvPr id="100369" name="Text Box 33"/>
          <p:cNvSpPr txBox="1">
            <a:spLocks noChangeArrowheads="1"/>
          </p:cNvSpPr>
          <p:nvPr/>
        </p:nvSpPr>
        <p:spPr bwMode="auto">
          <a:xfrm>
            <a:off x="4932363" y="4941888"/>
            <a:ext cx="370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 </a:t>
            </a:r>
            <a:r>
              <a:rPr lang="zh-CN" altLang="en-US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还原：</a:t>
            </a:r>
            <a:r>
              <a:rPr lang="en-US" altLang="zh-CN" sz="2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10110001+1=10110010</a:t>
            </a:r>
            <a:endParaRPr lang="en-US" altLang="zh-CN" sz="200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70" name="Text Box 34"/>
          <p:cNvSpPr txBox="1">
            <a:spLocks noChangeArrowheads="1"/>
          </p:cNvSpPr>
          <p:nvPr/>
        </p:nvSpPr>
        <p:spPr bwMode="auto">
          <a:xfrm>
            <a:off x="5076825" y="5516563"/>
            <a:ext cx="335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则：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(a|b)</a:t>
            </a:r>
            <a:r>
              <a:rPr lang="en-US" altLang="zh-CN" baseline="-250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50</a:t>
            </a:r>
            <a:endParaRPr lang="en-US" altLang="zh-CN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23"/>
          <p:cNvSpPr>
            <a:spLocks noChangeArrowheads="1"/>
          </p:cNvSpPr>
          <p:nvPr/>
        </p:nvSpPr>
        <p:spPr bwMode="auto">
          <a:xfrm>
            <a:off x="2050454" y="1844675"/>
            <a:ext cx="4249738" cy="4465638"/>
          </a:xfrm>
          <a:prstGeom prst="verticalScroll">
            <a:avLst>
              <a:gd name="adj" fmla="val 5176"/>
            </a:avLst>
          </a:prstGeom>
          <a:gradFill rotWithShape="1">
            <a:gsLst>
              <a:gs pos="0">
                <a:srgbClr val="33996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323850" y="548680"/>
            <a:ext cx="86406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按位异或（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XOR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 </a:t>
            </a:r>
            <a:endParaRPr lang="en-US" altLang="zh-CN" sz="28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l"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1∧1=0, 1∧0=1, 0∧0=0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，不同为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1)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1" name="Text Box 3"/>
          <p:cNvSpPr txBox="1">
            <a:spLocks noChangeArrowheads="1"/>
          </p:cNvSpPr>
          <p:nvPr/>
        </p:nvSpPr>
        <p:spPr bwMode="auto">
          <a:xfrm>
            <a:off x="2411834" y="21336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 a=60, b=10;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2" name="Text Box 4"/>
          <p:cNvSpPr txBox="1">
            <a:spLocks noChangeArrowheads="1"/>
          </p:cNvSpPr>
          <p:nvPr/>
        </p:nvSpPr>
        <p:spPr bwMode="auto">
          <a:xfrm>
            <a:off x="2556297" y="2781300"/>
            <a:ext cx="3259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00111100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3" name="Text Box 5"/>
          <p:cNvSpPr txBox="1">
            <a:spLocks noChangeArrowheads="1"/>
          </p:cNvSpPr>
          <p:nvPr/>
        </p:nvSpPr>
        <p:spPr bwMode="auto">
          <a:xfrm>
            <a:off x="3275434" y="3357563"/>
            <a:ext cx="2601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(b)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00001010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4" name="Text Box 6"/>
          <p:cNvSpPr txBox="1">
            <a:spLocks noChangeArrowheads="1"/>
          </p:cNvSpPr>
          <p:nvPr/>
        </p:nvSpPr>
        <p:spPr bwMode="auto">
          <a:xfrm>
            <a:off x="2340397" y="4005263"/>
            <a:ext cx="357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00110110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3491334" y="4797425"/>
            <a:ext cx="176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(a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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b)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=54</a:t>
            </a:r>
          </a:p>
        </p:txBody>
      </p:sp>
      <p:sp>
        <p:nvSpPr>
          <p:cNvPr id="101386" name="AutoShape 24"/>
          <p:cNvSpPr>
            <a:spLocks noChangeArrowheads="1"/>
          </p:cNvSpPr>
          <p:nvPr/>
        </p:nvSpPr>
        <p:spPr bwMode="auto">
          <a:xfrm>
            <a:off x="840904" y="1556792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 dirty="0">
              <a:ea typeface="隶书" pitchFamily="49" charset="-122"/>
            </a:endParaRPr>
          </a:p>
        </p:txBody>
      </p:sp>
      <p:pic>
        <p:nvPicPr>
          <p:cNvPr id="101387" name="Picture 25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26"/>
          <p:cNvSpPr txBox="1">
            <a:spLocks noChangeArrowheads="1"/>
          </p:cNvSpPr>
          <p:nvPr/>
        </p:nvSpPr>
        <p:spPr bwMode="auto">
          <a:xfrm>
            <a:off x="762000" y="685800"/>
            <a:ext cx="8131175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GB" sz="40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 基本</a:t>
            </a:r>
            <a:r>
              <a:rPr lang="zh-CN" altLang="en-GB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数据类型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（以</a:t>
            </a:r>
            <a:r>
              <a:rPr lang="en-US" altLang="zh-CN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Turbo C</a:t>
            </a:r>
            <a:r>
              <a:rPr lang="zh-CN" altLang="en-US" sz="4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CommercialPi BT" pitchFamily="18" charset="2"/>
              </a:rPr>
              <a:t>系统为例）</a:t>
            </a:r>
            <a:endParaRPr lang="zh-CN" altLang="en-GB" sz="4000" dirty="0">
              <a:solidFill>
                <a:srgbClr val="FF3300"/>
              </a:solidFill>
              <a:latin typeface="Times New Roman" pitchFamily="18" charset="0"/>
              <a:ea typeface="宋体" pitchFamily="2" charset="-122"/>
              <a:sym typeface="CommercialPi BT" pitchFamily="18" charset="2"/>
            </a:endParaRP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字符型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char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整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16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实  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float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        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double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64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  <a:p>
            <a:pPr algn="l">
              <a:spcBef>
                <a:spcPct val="50000"/>
              </a:spcBef>
              <a:buFont typeface="Monotype Sorts" pitchFamily="2" charset="2"/>
              <a:buChar char="*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无值型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</a:rPr>
              <a:t>void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内存中占据长度为</a:t>
            </a:r>
            <a:r>
              <a:rPr lang="en-US" altLang="zh-CN" sz="36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个字节（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位）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3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02404" name="Text Box 32"/>
          <p:cNvSpPr txBox="1">
            <a:spLocks noChangeArrowheads="1"/>
          </p:cNvSpPr>
          <p:nvPr/>
        </p:nvSpPr>
        <p:spPr bwMode="auto">
          <a:xfrm>
            <a:off x="600075" y="18288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位与（</a:t>
            </a:r>
            <a:r>
              <a:rPr lang="en-US" altLang="zh-CN" sz="2800" b="1">
                <a:solidFill>
                  <a:srgbClr val="000000"/>
                </a:solidFill>
              </a:rPr>
              <a:t>AND</a:t>
            </a:r>
            <a:r>
              <a:rPr lang="zh-CN" altLang="en-US" sz="2800" b="1">
                <a:solidFill>
                  <a:srgbClr val="000000"/>
                </a:solidFill>
              </a:rPr>
              <a:t>）</a:t>
            </a:r>
            <a:r>
              <a:rPr lang="zh-CN" altLang="en-US" sz="2800">
                <a:solidFill>
                  <a:srgbClr val="000000"/>
                </a:solidFill>
                <a:ea typeface="隶书" pitchFamily="49" charset="-122"/>
              </a:rPr>
              <a:t>（＆）：</a:t>
            </a: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，将指定某些位清零或保留某些位</a:t>
            </a:r>
            <a:endParaRPr lang="en-US" altLang="zh-CN" sz="2800">
              <a:ea typeface="隶书" pitchFamily="49" charset="-122"/>
            </a:endParaRPr>
          </a:p>
          <a:p>
            <a:r>
              <a:rPr lang="zh-CN" altLang="en-US" sz="2800">
                <a:ea typeface="隶书" pitchFamily="49" charset="-122"/>
              </a:rPr>
              <a:t>例：</a:t>
            </a:r>
            <a:r>
              <a:rPr lang="en-US" altLang="zh-CN" sz="2800">
                <a:ea typeface="隶书" pitchFamily="49" charset="-122"/>
              </a:rPr>
              <a:t>a=10011100</a:t>
            </a:r>
            <a:r>
              <a:rPr lang="zh-CN" altLang="en-US" sz="2800">
                <a:ea typeface="隶书" pitchFamily="49" charset="-122"/>
              </a:rPr>
              <a:t>则</a:t>
            </a:r>
            <a:r>
              <a:rPr lang="en-US" altLang="zh-CN" sz="2800">
                <a:ea typeface="隶书" pitchFamily="49" charset="-122"/>
              </a:rPr>
              <a:t>a&amp;00001111</a:t>
            </a:r>
            <a:r>
              <a:rPr lang="zh-CN" altLang="en-US" sz="2800">
                <a:ea typeface="隶书" pitchFamily="49" charset="-122"/>
              </a:rPr>
              <a:t>的结果是：</a:t>
            </a:r>
          </a:p>
          <a:p>
            <a:r>
              <a:rPr lang="en-US" altLang="zh-CN" sz="2800">
                <a:ea typeface="隶书" pitchFamily="49" charset="-122"/>
              </a:rPr>
              <a:t>00001100</a:t>
            </a:r>
            <a:r>
              <a:rPr lang="zh-CN" altLang="en-US" sz="2800">
                <a:ea typeface="隶书" pitchFamily="49" charset="-122"/>
              </a:rPr>
              <a:t>将</a:t>
            </a:r>
            <a:r>
              <a:rPr lang="en-US" altLang="zh-CN" sz="2800">
                <a:ea typeface="隶书" pitchFamily="49" charset="-122"/>
              </a:rPr>
              <a:t>a</a:t>
            </a:r>
            <a:r>
              <a:rPr lang="zh-CN" altLang="en-US" sz="2800">
                <a:ea typeface="隶书" pitchFamily="49" charset="-122"/>
              </a:rPr>
              <a:t>的高４位清零，低４位保留</a:t>
            </a:r>
          </a:p>
        </p:txBody>
      </p:sp>
      <p:sp>
        <p:nvSpPr>
          <p:cNvPr id="102405" name="Text Box 36"/>
          <p:cNvSpPr txBox="1">
            <a:spLocks noChangeArrowheads="1"/>
          </p:cNvSpPr>
          <p:nvPr/>
        </p:nvSpPr>
        <p:spPr bwMode="auto">
          <a:xfrm>
            <a:off x="600075" y="4191000"/>
            <a:ext cx="8162925" cy="18161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位或（</a:t>
            </a:r>
            <a:r>
              <a:rPr lang="en-US" altLang="zh-CN" sz="2800" b="1" dirty="0">
                <a:solidFill>
                  <a:srgbClr val="000000"/>
                </a:solidFill>
              </a:rPr>
              <a:t>OR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en-US" sz="2800" dirty="0">
                <a:solidFill>
                  <a:srgbClr val="000000"/>
                </a:solidFill>
                <a:ea typeface="隶书" pitchFamily="49" charset="-122"/>
              </a:rPr>
              <a:t>（｜）：</a:t>
            </a:r>
            <a:r>
              <a:rPr lang="zh-CN" altLang="en-US" sz="2800" b="1" dirty="0">
                <a:solidFill>
                  <a:srgbClr val="000000"/>
                </a:solidFill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，将指定某些位置１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保留某些位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r>
              <a:rPr lang="zh-CN" altLang="en-US" sz="2800" dirty="0">
                <a:ea typeface="隶书" pitchFamily="49" charset="-122"/>
              </a:rPr>
              <a:t>例：</a:t>
            </a:r>
            <a:r>
              <a:rPr lang="en-US" altLang="zh-CN" sz="2800" dirty="0">
                <a:ea typeface="隶书" pitchFamily="49" charset="-122"/>
              </a:rPr>
              <a:t>a=10011100 </a:t>
            </a:r>
            <a:r>
              <a:rPr lang="zh-CN" altLang="en-US" sz="2800" dirty="0">
                <a:ea typeface="隶书" pitchFamily="49" charset="-122"/>
              </a:rPr>
              <a:t>则　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｜</a:t>
            </a:r>
            <a:r>
              <a:rPr lang="en-US" altLang="zh-CN" sz="2800" dirty="0">
                <a:ea typeface="隶书" pitchFamily="49" charset="-122"/>
              </a:rPr>
              <a:t>00001111</a:t>
            </a:r>
            <a:r>
              <a:rPr lang="zh-CN" altLang="en-US" sz="2800" dirty="0">
                <a:ea typeface="隶书" pitchFamily="49" charset="-122"/>
              </a:rPr>
              <a:t>的结果</a:t>
            </a:r>
          </a:p>
          <a:p>
            <a:r>
              <a:rPr lang="zh-CN" altLang="en-US" sz="2800" dirty="0">
                <a:ea typeface="隶书" pitchFamily="49" charset="-122"/>
              </a:rPr>
              <a:t>是：</a:t>
            </a:r>
            <a:r>
              <a:rPr lang="en-US" altLang="zh-CN" sz="2800" dirty="0">
                <a:ea typeface="隶书" pitchFamily="49" charset="-122"/>
              </a:rPr>
              <a:t>10011111</a:t>
            </a:r>
            <a:r>
              <a:rPr lang="zh-CN" altLang="en-US" sz="2800" dirty="0">
                <a:ea typeface="隶书" pitchFamily="49" charset="-122"/>
              </a:rPr>
              <a:t>将</a:t>
            </a:r>
            <a:r>
              <a:rPr lang="en-US" altLang="zh-CN" sz="2800" dirty="0">
                <a:ea typeface="隶书" pitchFamily="49" charset="-122"/>
              </a:rPr>
              <a:t>a</a:t>
            </a:r>
            <a:r>
              <a:rPr lang="zh-CN" altLang="en-US" sz="2800" dirty="0">
                <a:ea typeface="隶书" pitchFamily="49" charset="-122"/>
              </a:rPr>
              <a:t>的高４位保持不变，低４位置１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3" descr="BD2133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AutoShape 24"/>
          <p:cNvSpPr>
            <a:spLocks noChangeArrowheads="1"/>
          </p:cNvSpPr>
          <p:nvPr/>
        </p:nvSpPr>
        <p:spPr bwMode="auto">
          <a:xfrm>
            <a:off x="323850" y="620713"/>
            <a:ext cx="3168650" cy="792162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位运算符的典型使用</a:t>
            </a:r>
          </a:p>
        </p:txBody>
      </p:sp>
      <p:sp>
        <p:nvSpPr>
          <p:cNvPr id="195627" name="Text Box 43"/>
          <p:cNvSpPr txBox="1">
            <a:spLocks noChangeArrowheads="1"/>
          </p:cNvSpPr>
          <p:nvPr/>
        </p:nvSpPr>
        <p:spPr bwMode="auto">
          <a:xfrm>
            <a:off x="323850" y="1557338"/>
            <a:ext cx="8439150" cy="44005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位异或（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XOR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en-US" sz="2800" dirty="0" smtClean="0">
                <a:solidFill>
                  <a:srgbClr val="000000"/>
                </a:solidFill>
                <a:ea typeface="隶书" pitchFamily="49" charset="-122"/>
              </a:rPr>
              <a:t>（＾）：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相同为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0,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不同为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</a:p>
          <a:p>
            <a:pPr marL="457200" indent="-457200" algn="l" eaLnBrk="1" hangingPunct="1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使特定位反转，特定位保留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 eaLnBrk="1" hangingPunct="1">
              <a:spcBef>
                <a:spcPct val="50000"/>
              </a:spcBef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smtClean="0">
                <a:ea typeface="隶书" pitchFamily="49" charset="-122"/>
              </a:rPr>
              <a:t>a^00001111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10010011</a:t>
            </a:r>
            <a:r>
              <a:rPr lang="zh-CN" altLang="en-US" sz="2800" dirty="0" smtClean="0">
                <a:ea typeface="隶书" pitchFamily="49" charset="-122"/>
              </a:rPr>
              <a:t>将</a:t>
            </a:r>
            <a:r>
              <a:rPr lang="en-US" altLang="zh-CN" sz="2800" dirty="0" smtClean="0">
                <a:ea typeface="隶书" pitchFamily="49" charset="-122"/>
              </a:rPr>
              <a:t>a</a:t>
            </a:r>
            <a:r>
              <a:rPr lang="zh-CN" altLang="en-US" sz="2800" dirty="0" smtClean="0">
                <a:ea typeface="隶书" pitchFamily="49" charset="-122"/>
              </a:rPr>
              <a:t>的高４位保留不变，低４位取反</a:t>
            </a:r>
            <a:endParaRPr lang="en-US" altLang="zh-CN" sz="2800" dirty="0" smtClean="0">
              <a:ea typeface="隶书" pitchFamily="49" charset="-122"/>
            </a:endParaRP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使整个数清零</a:t>
            </a:r>
            <a:endParaRPr lang="zh-CN" altLang="en-US" sz="2800" dirty="0" smtClean="0">
              <a:ea typeface="隶书" pitchFamily="49" charset="-122"/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a=10011100 </a:t>
            </a:r>
            <a:r>
              <a:rPr lang="zh-CN" altLang="en-US" sz="2800" dirty="0" smtClean="0">
                <a:ea typeface="隶书" pitchFamily="49" charset="-122"/>
              </a:rPr>
              <a:t>则　</a:t>
            </a:r>
            <a:r>
              <a:rPr lang="en-US" altLang="zh-CN" sz="2800" dirty="0" err="1" smtClean="0">
                <a:ea typeface="隶书" pitchFamily="49" charset="-122"/>
              </a:rPr>
              <a:t>a^a</a:t>
            </a:r>
            <a:r>
              <a:rPr lang="zh-CN" altLang="en-US" sz="2800" dirty="0" smtClean="0">
                <a:ea typeface="隶书" pitchFamily="49" charset="-122"/>
              </a:rPr>
              <a:t>的结果是：</a:t>
            </a:r>
            <a:r>
              <a:rPr lang="en-US" altLang="zh-CN" sz="2800" dirty="0" smtClean="0">
                <a:ea typeface="隶书" pitchFamily="49" charset="-122"/>
              </a:rPr>
              <a:t>00000000</a:t>
            </a:r>
          </a:p>
          <a:p>
            <a:pPr marL="457200" indent="-457200" algn="l">
              <a:buFont typeface="Arial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000000"/>
                </a:solidFill>
              </a:rPr>
              <a:t>交换两个整型数，不用中间变量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例：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zh-CN" altLang="en-US" sz="2800" dirty="0" smtClean="0">
                <a:ea typeface="隶书" pitchFamily="49" charset="-122"/>
              </a:rPr>
              <a:t>５</a:t>
            </a:r>
            <a:r>
              <a:rPr lang="en-US" altLang="zh-CN" sz="2800" dirty="0" smtClean="0">
                <a:ea typeface="隶书" pitchFamily="49" charset="-122"/>
              </a:rPr>
              <a:t>,b=6</a:t>
            </a:r>
            <a:r>
              <a:rPr lang="zh-CN" altLang="en-US" sz="2800" dirty="0" smtClean="0">
                <a:ea typeface="隶书" pitchFamily="49" charset="-122"/>
              </a:rPr>
              <a:t>； 则　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b=</a:t>
            </a:r>
            <a:r>
              <a:rPr lang="en-US" altLang="zh-CN" sz="2800" dirty="0" err="1" smtClean="0">
                <a:ea typeface="隶书" pitchFamily="49" charset="-122"/>
              </a:rPr>
              <a:t>b^a</a:t>
            </a:r>
            <a:r>
              <a:rPr lang="zh-CN" altLang="en-US" sz="2800" dirty="0" smtClean="0">
                <a:ea typeface="隶书" pitchFamily="49" charset="-122"/>
              </a:rPr>
              <a:t>；</a:t>
            </a:r>
            <a:r>
              <a:rPr lang="en-US" altLang="zh-CN" sz="2800" dirty="0" smtClean="0">
                <a:ea typeface="隶书" pitchFamily="49" charset="-122"/>
              </a:rPr>
              <a:t>a=</a:t>
            </a:r>
            <a:r>
              <a:rPr lang="en-US" altLang="zh-CN" sz="2800" dirty="0" err="1" smtClean="0">
                <a:ea typeface="隶书" pitchFamily="49" charset="-122"/>
              </a:rPr>
              <a:t>a^b</a:t>
            </a:r>
            <a:r>
              <a:rPr lang="en-US" altLang="zh-CN" sz="2800" dirty="0" smtClean="0">
                <a:ea typeface="隶书" pitchFamily="49" charset="-122"/>
              </a:rPr>
              <a:t>;</a:t>
            </a:r>
          </a:p>
          <a:p>
            <a:pPr lvl="1" indent="0" algn="l">
              <a:defRPr/>
            </a:pPr>
            <a:r>
              <a:rPr lang="zh-CN" altLang="en-US" sz="2800" dirty="0" smtClean="0">
                <a:ea typeface="隶书" pitchFamily="49" charset="-122"/>
              </a:rPr>
              <a:t>实现</a:t>
            </a:r>
            <a:r>
              <a:rPr lang="en-US" altLang="zh-CN" sz="2800" dirty="0" err="1" smtClean="0">
                <a:ea typeface="隶书" pitchFamily="49" charset="-122"/>
              </a:rPr>
              <a:t>a,b</a:t>
            </a:r>
            <a:r>
              <a:rPr lang="zh-CN" altLang="en-US" sz="2800" dirty="0" smtClean="0">
                <a:ea typeface="隶书" pitchFamily="49" charset="-122"/>
              </a:rPr>
              <a:t>互换</a:t>
            </a:r>
            <a:endParaRPr lang="zh-CN" alt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103429" name="TextBox 1"/>
          <p:cNvSpPr txBox="1">
            <a:spLocks noChangeArrowheads="1"/>
          </p:cNvSpPr>
          <p:nvPr/>
        </p:nvSpPr>
        <p:spPr bwMode="auto">
          <a:xfrm>
            <a:off x="4532313" y="6021388"/>
            <a:ext cx="3856037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tmp=a;  a=b;  b=tmp;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25"/>
          <p:cNvSpPr>
            <a:spLocks noChangeArrowheads="1"/>
          </p:cNvSpPr>
          <p:nvPr/>
        </p:nvSpPr>
        <p:spPr bwMode="auto">
          <a:xfrm>
            <a:off x="611188" y="1773238"/>
            <a:ext cx="7891462" cy="3986212"/>
          </a:xfrm>
          <a:prstGeom prst="flowChartDocument">
            <a:avLst/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66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755650" y="1989138"/>
            <a:ext cx="510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P47,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表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2-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文鼎魏碑体简" pitchFamily="18" charset="-122"/>
              </a:rPr>
              <a:t>７）</a:t>
            </a:r>
            <a:endParaRPr lang="zh-CN" altLang="en-US" sz="32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文鼎魏碑体简" pitchFamily="18" charset="-122"/>
            </a:endParaRPr>
          </a:p>
        </p:txBody>
      </p:sp>
      <p:sp>
        <p:nvSpPr>
          <p:cNvPr id="104452" name="Rectangle 28"/>
          <p:cNvSpPr>
            <a:spLocks noChangeArrowheads="1"/>
          </p:cNvSpPr>
          <p:nvPr/>
        </p:nvSpPr>
        <p:spPr bwMode="auto">
          <a:xfrm>
            <a:off x="1476375" y="2708275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（）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[]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-&gt;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.</a:t>
            </a:r>
          </a:p>
        </p:txBody>
      </p:sp>
      <p:sp>
        <p:nvSpPr>
          <p:cNvPr id="104453" name="Rectangle 29"/>
          <p:cNvSpPr>
            <a:spLocks noChangeArrowheads="1"/>
          </p:cNvSpPr>
          <p:nvPr/>
        </p:nvSpPr>
        <p:spPr bwMode="auto">
          <a:xfrm>
            <a:off x="1331913" y="3573463"/>
            <a:ext cx="368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ea typeface="隶书" pitchFamily="49" charset="-122"/>
              </a:rPr>
              <a:t> (</a:t>
            </a:r>
            <a:r>
              <a:rPr lang="zh-CN" altLang="en-US">
                <a:ea typeface="隶书" pitchFamily="49" charset="-122"/>
              </a:rPr>
              <a:t>类型</a:t>
            </a:r>
            <a:r>
              <a:rPr lang="en-US" altLang="zh-CN">
                <a:ea typeface="隶书" pitchFamily="49" charset="-122"/>
              </a:rPr>
              <a:t>)</a:t>
            </a:r>
            <a:r>
              <a:rPr lang="zh-CN" altLang="en-US">
                <a:ea typeface="隶书" pitchFamily="49" charset="-122"/>
              </a:rPr>
              <a:t>、* 、</a:t>
            </a:r>
            <a:r>
              <a:rPr lang="en-US" altLang="zh-CN">
                <a:ea typeface="隶书" pitchFamily="49" charset="-122"/>
              </a:rPr>
              <a:t>&amp; </a:t>
            </a:r>
            <a:r>
              <a:rPr lang="zh-CN" altLang="en-US">
                <a:ea typeface="隶书" pitchFamily="49" charset="-122"/>
              </a:rPr>
              <a:t>、</a:t>
            </a:r>
            <a:r>
              <a:rPr lang="en-US" altLang="zh-CN">
                <a:ea typeface="隶书" pitchFamily="49" charset="-122"/>
              </a:rPr>
              <a:t>sizeof</a:t>
            </a:r>
          </a:p>
        </p:txBody>
      </p:sp>
      <p:sp>
        <p:nvSpPr>
          <p:cNvPr id="104454" name="Rectangle 30"/>
          <p:cNvSpPr>
            <a:spLocks noChangeArrowheads="1"/>
          </p:cNvSpPr>
          <p:nvPr/>
        </p:nvSpPr>
        <p:spPr bwMode="auto">
          <a:xfrm>
            <a:off x="5292725" y="2708275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优先级为１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最高</a:t>
            </a:r>
          </a:p>
        </p:txBody>
      </p:sp>
      <p:pic>
        <p:nvPicPr>
          <p:cNvPr id="104455" name="Picture 3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381000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655" name="Text Box 47">
            <a:hlinkClick r:id="rId3" action="ppaction://hlinksldjump"/>
            <a:hlinkHover r:id="" action="ppaction://noaction">
              <a:snd r:embed="rId4" name="Thud3.WAV"/>
            </a:hlinkHover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114675" cy="70167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Monotype Sorts" pitchFamily="2" charset="2"/>
              <a:buBlip>
                <a:blip r:embed="rId5"/>
              </a:buBlip>
              <a:defRPr/>
            </a:pPr>
            <a:r>
              <a:rPr lang="zh-CN" altLang="en-US" sz="4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其它运算符</a:t>
            </a:r>
          </a:p>
        </p:txBody>
      </p:sp>
      <p:sp>
        <p:nvSpPr>
          <p:cNvPr id="104457" name="Rectangle 52"/>
          <p:cNvSpPr>
            <a:spLocks noChangeArrowheads="1"/>
          </p:cNvSpPr>
          <p:nvPr/>
        </p:nvSpPr>
        <p:spPr bwMode="auto">
          <a:xfrm>
            <a:off x="5292725" y="3644900"/>
            <a:ext cx="232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优先级为２</a:t>
            </a:r>
            <a:r>
              <a:rPr lang="zh-CN" altLang="en-US" b="1">
                <a:solidFill>
                  <a:srgbClr val="3399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次高</a:t>
            </a:r>
          </a:p>
        </p:txBody>
      </p:sp>
      <p:grpSp>
        <p:nvGrpSpPr>
          <p:cNvPr id="104458" name="Group 54"/>
          <p:cNvGrpSpPr>
            <a:grpSpLocks/>
          </p:cNvGrpSpPr>
          <p:nvPr/>
        </p:nvGrpSpPr>
        <p:grpSpPr bwMode="auto">
          <a:xfrm>
            <a:off x="971550" y="5851525"/>
            <a:ext cx="5110163" cy="457200"/>
            <a:chOff x="567" y="2160"/>
            <a:chExt cx="3219" cy="288"/>
          </a:xfrm>
        </p:grpSpPr>
        <p:sp>
          <p:nvSpPr>
            <p:cNvPr id="104461" name="Rectangle 32"/>
            <p:cNvSpPr>
              <a:spLocks noChangeArrowheads="1"/>
            </p:cNvSpPr>
            <p:nvPr/>
          </p:nvSpPr>
          <p:spPr bwMode="auto">
            <a:xfrm>
              <a:off x="1111" y="2160"/>
              <a:ext cx="26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　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sqrt((double) i)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强制类型转换 </a:t>
              </a:r>
            </a:p>
          </p:txBody>
        </p:sp>
        <p:sp>
          <p:nvSpPr>
            <p:cNvPr id="104462" name="AutoShape 53"/>
            <p:cNvSpPr>
              <a:spLocks noChangeArrowheads="1"/>
            </p:cNvSpPr>
            <p:nvPr/>
          </p:nvSpPr>
          <p:spPr bwMode="auto">
            <a:xfrm>
              <a:off x="567" y="2160"/>
              <a:ext cx="672" cy="240"/>
            </a:xfrm>
            <a:prstGeom prst="ribbon2">
              <a:avLst>
                <a:gd name="adj1" fmla="val 12500"/>
                <a:gd name="adj2" fmla="val 50000"/>
              </a:avLst>
            </a:prstGeom>
            <a:gradFill rotWithShape="0">
              <a:gsLst>
                <a:gs pos="0">
                  <a:srgbClr val="33CC33"/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A50021"/>
                  </a:solidFill>
                  <a:latin typeface="Tahoma" pitchFamily="34" charset="0"/>
                  <a:ea typeface="宋体" pitchFamily="2" charset="-122"/>
                </a:rPr>
                <a:t>例</a:t>
              </a:r>
              <a:endParaRPr lang="zh-CN" altLang="en-US">
                <a:ea typeface="隶书" pitchFamily="49" charset="-122"/>
              </a:endParaRPr>
            </a:p>
          </p:txBody>
        </p:sp>
      </p:grpSp>
      <p:pic>
        <p:nvPicPr>
          <p:cNvPr id="104459" name="Picture 83" descr="xcx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157788"/>
            <a:ext cx="2087563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0638" y="4076700"/>
            <a:ext cx="5162550" cy="15700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/>
              <a:t>&amp;</a:t>
            </a:r>
            <a:r>
              <a:rPr lang="zh-CN" altLang="en-US" dirty="0"/>
              <a:t> 地址运算符</a:t>
            </a:r>
            <a:endParaRPr lang="en-US" altLang="zh-CN" dirty="0"/>
          </a:p>
          <a:p>
            <a:pPr algn="l">
              <a:defRPr/>
            </a:pPr>
            <a:r>
              <a:rPr lang="zh-CN" altLang="en-US" dirty="0"/>
              <a:t>* 指针运算符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类型长度运算符</a:t>
            </a:r>
            <a:endParaRPr lang="en-US" altLang="zh-CN" dirty="0"/>
          </a:p>
          <a:p>
            <a:pPr algn="l">
              <a:defRPr/>
            </a:pPr>
            <a:r>
              <a:rPr lang="en-US" altLang="zh-CN" dirty="0"/>
              <a:t>-&gt;</a:t>
            </a:r>
            <a:r>
              <a:rPr lang="zh-CN" altLang="en-US" dirty="0"/>
              <a:t>成员运算符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>
            <a:spLocks noChangeArrowheads="1"/>
          </p:cNvSpPr>
          <p:nvPr/>
        </p:nvSpPr>
        <p:spPr bwMode="auto">
          <a:xfrm>
            <a:off x="2051050" y="249237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形式</a:t>
            </a:r>
            <a:r>
              <a:rPr lang="en-US" altLang="zh-CN" sz="28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类型名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表达式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00113" y="3500438"/>
            <a:ext cx="6983412" cy="57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　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(double) a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1971675" y="4077072"/>
            <a:ext cx="531177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(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   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x+y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转换为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1" name="Rectangle 6"/>
          <p:cNvSpPr>
            <a:spLocks noChangeArrowheads="1"/>
          </p:cNvSpPr>
          <p:nvPr/>
        </p:nvSpPr>
        <p:spPr bwMode="auto">
          <a:xfrm>
            <a:off x="1971674" y="4725144"/>
            <a:ext cx="64887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 0.0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02" name="AutoShape 9"/>
          <p:cNvSpPr>
            <a:spLocks noChangeArrowheads="1"/>
          </p:cNvSpPr>
          <p:nvPr/>
        </p:nvSpPr>
        <p:spPr bwMode="auto">
          <a:xfrm>
            <a:off x="323850" y="620713"/>
            <a:ext cx="3095625" cy="720725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189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</a:rPr>
              <a:t>表达式中的类型转换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6503" name="Text Box 10"/>
          <p:cNvSpPr txBox="1">
            <a:spLocks noChangeArrowheads="1"/>
          </p:cNvSpPr>
          <p:nvPr/>
        </p:nvSpPr>
        <p:spPr bwMode="auto">
          <a:xfrm>
            <a:off x="971550" y="1628775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强制类型转换</a:t>
            </a:r>
          </a:p>
        </p:txBody>
      </p:sp>
      <p:sp>
        <p:nvSpPr>
          <p:cNvPr id="106504" name="AutoShape 11"/>
          <p:cNvSpPr>
            <a:spLocks noChangeArrowheads="1"/>
          </p:cNvSpPr>
          <p:nvPr/>
        </p:nvSpPr>
        <p:spPr bwMode="auto">
          <a:xfrm>
            <a:off x="539750" y="3141663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907704" y="5301208"/>
            <a:ext cx="68407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(float) 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float,1.0/2=0.5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907704" y="5877272"/>
            <a:ext cx="4968552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／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;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两个整数运算，结果为整数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;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reeform 8"/>
          <p:cNvSpPr>
            <a:spLocks/>
          </p:cNvSpPr>
          <p:nvPr/>
        </p:nvSpPr>
        <p:spPr bwMode="auto">
          <a:xfrm>
            <a:off x="684213" y="836613"/>
            <a:ext cx="8424862" cy="5688012"/>
          </a:xfrm>
          <a:custGeom>
            <a:avLst/>
            <a:gdLst>
              <a:gd name="T0" fmla="*/ 2147483647 w 5095"/>
              <a:gd name="T1" fmla="*/ 2147483647 h 3173"/>
              <a:gd name="T2" fmla="*/ 2147483647 w 5095"/>
              <a:gd name="T3" fmla="*/ 2147483647 h 3173"/>
              <a:gd name="T4" fmla="*/ 2147483647 w 5095"/>
              <a:gd name="T5" fmla="*/ 2147483647 h 3173"/>
              <a:gd name="T6" fmla="*/ 2147483647 w 5095"/>
              <a:gd name="T7" fmla="*/ 2147483647 h 3173"/>
              <a:gd name="T8" fmla="*/ 2147483647 w 5095"/>
              <a:gd name="T9" fmla="*/ 2147483647 h 3173"/>
              <a:gd name="T10" fmla="*/ 2147483647 w 5095"/>
              <a:gd name="T11" fmla="*/ 2147483647 h 3173"/>
              <a:gd name="T12" fmla="*/ 2147483647 w 5095"/>
              <a:gd name="T13" fmla="*/ 2147483647 h 3173"/>
              <a:gd name="T14" fmla="*/ 2147483647 w 5095"/>
              <a:gd name="T15" fmla="*/ 2147483647 h 3173"/>
              <a:gd name="T16" fmla="*/ 2147483647 w 5095"/>
              <a:gd name="T17" fmla="*/ 2147483647 h 3173"/>
              <a:gd name="T18" fmla="*/ 2147483647 w 5095"/>
              <a:gd name="T19" fmla="*/ 2147483647 h 3173"/>
              <a:gd name="T20" fmla="*/ 2147483647 w 5095"/>
              <a:gd name="T21" fmla="*/ 2147483647 h 3173"/>
              <a:gd name="T22" fmla="*/ 2147483647 w 5095"/>
              <a:gd name="T23" fmla="*/ 2147483647 h 3173"/>
              <a:gd name="T24" fmla="*/ 2147483647 w 5095"/>
              <a:gd name="T25" fmla="*/ 2147483647 h 3173"/>
              <a:gd name="T26" fmla="*/ 2147483647 w 5095"/>
              <a:gd name="T27" fmla="*/ 2147483647 h 3173"/>
              <a:gd name="T28" fmla="*/ 2147483647 w 5095"/>
              <a:gd name="T29" fmla="*/ 2147483647 h 3173"/>
              <a:gd name="T30" fmla="*/ 2147483647 w 5095"/>
              <a:gd name="T31" fmla="*/ 2147483647 h 3173"/>
              <a:gd name="T32" fmla="*/ 2147483647 w 5095"/>
              <a:gd name="T33" fmla="*/ 2147483647 h 3173"/>
              <a:gd name="T34" fmla="*/ 2147483647 w 5095"/>
              <a:gd name="T35" fmla="*/ 2147483647 h 3173"/>
              <a:gd name="T36" fmla="*/ 2147483647 w 5095"/>
              <a:gd name="T37" fmla="*/ 2147483647 h 3173"/>
              <a:gd name="T38" fmla="*/ 2147483647 w 5095"/>
              <a:gd name="T39" fmla="*/ 2147483647 h 3173"/>
              <a:gd name="T40" fmla="*/ 2147483647 w 5095"/>
              <a:gd name="T41" fmla="*/ 2147483647 h 3173"/>
              <a:gd name="T42" fmla="*/ 2147483647 w 5095"/>
              <a:gd name="T43" fmla="*/ 2147483647 h 3173"/>
              <a:gd name="T44" fmla="*/ 2147483647 w 5095"/>
              <a:gd name="T45" fmla="*/ 2147483647 h 3173"/>
              <a:gd name="T46" fmla="*/ 2147483647 w 5095"/>
              <a:gd name="T47" fmla="*/ 2147483647 h 3173"/>
              <a:gd name="T48" fmla="*/ 2147483647 w 5095"/>
              <a:gd name="T49" fmla="*/ 2147483647 h 3173"/>
              <a:gd name="T50" fmla="*/ 2147483647 w 5095"/>
              <a:gd name="T51" fmla="*/ 2147483647 h 3173"/>
              <a:gd name="T52" fmla="*/ 2147483647 w 5095"/>
              <a:gd name="T53" fmla="*/ 2147483647 h 3173"/>
              <a:gd name="T54" fmla="*/ 2147483647 w 5095"/>
              <a:gd name="T55" fmla="*/ 2147483647 h 3173"/>
              <a:gd name="T56" fmla="*/ 2147483647 w 5095"/>
              <a:gd name="T57" fmla="*/ 2147483647 h 3173"/>
              <a:gd name="T58" fmla="*/ 2147483647 w 5095"/>
              <a:gd name="T59" fmla="*/ 2147483647 h 3173"/>
              <a:gd name="T60" fmla="*/ 2147483647 w 5095"/>
              <a:gd name="T61" fmla="*/ 2147483647 h 3173"/>
              <a:gd name="T62" fmla="*/ 2147483647 w 5095"/>
              <a:gd name="T63" fmla="*/ 2147483647 h 3173"/>
              <a:gd name="T64" fmla="*/ 2147483647 w 5095"/>
              <a:gd name="T65" fmla="*/ 2147483647 h 3173"/>
              <a:gd name="T66" fmla="*/ 2147483647 w 5095"/>
              <a:gd name="T67" fmla="*/ 2147483647 h 3173"/>
              <a:gd name="T68" fmla="*/ 2147483647 w 5095"/>
              <a:gd name="T69" fmla="*/ 2147483647 h 317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095" h="3173">
                <a:moveTo>
                  <a:pt x="503" y="384"/>
                </a:moveTo>
                <a:cubicBezTo>
                  <a:pt x="539" y="366"/>
                  <a:pt x="555" y="349"/>
                  <a:pt x="594" y="339"/>
                </a:cubicBezTo>
                <a:cubicBezTo>
                  <a:pt x="678" y="288"/>
                  <a:pt x="774" y="270"/>
                  <a:pt x="869" y="247"/>
                </a:cubicBezTo>
                <a:cubicBezTo>
                  <a:pt x="936" y="231"/>
                  <a:pt x="995" y="199"/>
                  <a:pt x="1061" y="183"/>
                </a:cubicBezTo>
                <a:cubicBezTo>
                  <a:pt x="1073" y="177"/>
                  <a:pt x="1085" y="170"/>
                  <a:pt x="1097" y="165"/>
                </a:cubicBezTo>
                <a:cubicBezTo>
                  <a:pt x="1115" y="158"/>
                  <a:pt x="1152" y="147"/>
                  <a:pt x="1152" y="147"/>
                </a:cubicBezTo>
                <a:cubicBezTo>
                  <a:pt x="1202" y="109"/>
                  <a:pt x="1226" y="121"/>
                  <a:pt x="1280" y="101"/>
                </a:cubicBezTo>
                <a:cubicBezTo>
                  <a:pt x="1393" y="60"/>
                  <a:pt x="1431" y="48"/>
                  <a:pt x="1563" y="37"/>
                </a:cubicBezTo>
                <a:cubicBezTo>
                  <a:pt x="1624" y="25"/>
                  <a:pt x="1684" y="10"/>
                  <a:pt x="1746" y="0"/>
                </a:cubicBezTo>
                <a:cubicBezTo>
                  <a:pt x="2002" y="7"/>
                  <a:pt x="2258" y="9"/>
                  <a:pt x="2514" y="19"/>
                </a:cubicBezTo>
                <a:cubicBezTo>
                  <a:pt x="2566" y="21"/>
                  <a:pt x="2618" y="41"/>
                  <a:pt x="2670" y="46"/>
                </a:cubicBezTo>
                <a:cubicBezTo>
                  <a:pt x="2743" y="53"/>
                  <a:pt x="2948" y="61"/>
                  <a:pt x="3008" y="64"/>
                </a:cubicBezTo>
                <a:cubicBezTo>
                  <a:pt x="3157" y="86"/>
                  <a:pt x="3307" y="115"/>
                  <a:pt x="3456" y="128"/>
                </a:cubicBezTo>
                <a:cubicBezTo>
                  <a:pt x="3537" y="150"/>
                  <a:pt x="3608" y="151"/>
                  <a:pt x="3694" y="156"/>
                </a:cubicBezTo>
                <a:cubicBezTo>
                  <a:pt x="3812" y="180"/>
                  <a:pt x="3931" y="194"/>
                  <a:pt x="4050" y="211"/>
                </a:cubicBezTo>
                <a:cubicBezTo>
                  <a:pt x="4071" y="214"/>
                  <a:pt x="4093" y="216"/>
                  <a:pt x="4114" y="220"/>
                </a:cubicBezTo>
                <a:cubicBezTo>
                  <a:pt x="4145" y="225"/>
                  <a:pt x="4206" y="238"/>
                  <a:pt x="4206" y="238"/>
                </a:cubicBezTo>
                <a:cubicBezTo>
                  <a:pt x="4221" y="247"/>
                  <a:pt x="4235" y="259"/>
                  <a:pt x="4251" y="266"/>
                </a:cubicBezTo>
                <a:cubicBezTo>
                  <a:pt x="4263" y="271"/>
                  <a:pt x="4277" y="269"/>
                  <a:pt x="4288" y="275"/>
                </a:cubicBezTo>
                <a:cubicBezTo>
                  <a:pt x="4299" y="281"/>
                  <a:pt x="4305" y="294"/>
                  <a:pt x="4315" y="302"/>
                </a:cubicBezTo>
                <a:cubicBezTo>
                  <a:pt x="4362" y="340"/>
                  <a:pt x="4410" y="379"/>
                  <a:pt x="4462" y="412"/>
                </a:cubicBezTo>
                <a:cubicBezTo>
                  <a:pt x="4507" y="479"/>
                  <a:pt x="4450" y="401"/>
                  <a:pt x="4507" y="458"/>
                </a:cubicBezTo>
                <a:cubicBezTo>
                  <a:pt x="4544" y="495"/>
                  <a:pt x="4567" y="532"/>
                  <a:pt x="4617" y="549"/>
                </a:cubicBezTo>
                <a:cubicBezTo>
                  <a:pt x="4688" y="620"/>
                  <a:pt x="4652" y="604"/>
                  <a:pt x="4709" y="622"/>
                </a:cubicBezTo>
                <a:cubicBezTo>
                  <a:pt x="4727" y="634"/>
                  <a:pt x="4750" y="641"/>
                  <a:pt x="4763" y="659"/>
                </a:cubicBezTo>
                <a:cubicBezTo>
                  <a:pt x="4769" y="668"/>
                  <a:pt x="4773" y="679"/>
                  <a:pt x="4782" y="686"/>
                </a:cubicBezTo>
                <a:cubicBezTo>
                  <a:pt x="4789" y="692"/>
                  <a:pt x="4800" y="692"/>
                  <a:pt x="4809" y="695"/>
                </a:cubicBezTo>
                <a:cubicBezTo>
                  <a:pt x="4847" y="733"/>
                  <a:pt x="4888" y="770"/>
                  <a:pt x="4919" y="814"/>
                </a:cubicBezTo>
                <a:cubicBezTo>
                  <a:pt x="4932" y="832"/>
                  <a:pt x="4943" y="851"/>
                  <a:pt x="4955" y="869"/>
                </a:cubicBezTo>
                <a:cubicBezTo>
                  <a:pt x="4961" y="878"/>
                  <a:pt x="4974" y="896"/>
                  <a:pt x="4974" y="896"/>
                </a:cubicBezTo>
                <a:cubicBezTo>
                  <a:pt x="4998" y="997"/>
                  <a:pt x="4989" y="945"/>
                  <a:pt x="5001" y="1052"/>
                </a:cubicBezTo>
                <a:cubicBezTo>
                  <a:pt x="5007" y="1244"/>
                  <a:pt x="5020" y="1402"/>
                  <a:pt x="5029" y="1591"/>
                </a:cubicBezTo>
                <a:cubicBezTo>
                  <a:pt x="5023" y="1883"/>
                  <a:pt x="5095" y="2165"/>
                  <a:pt x="4882" y="2378"/>
                </a:cubicBezTo>
                <a:cubicBezTo>
                  <a:pt x="4862" y="2437"/>
                  <a:pt x="4889" y="2369"/>
                  <a:pt x="4837" y="2442"/>
                </a:cubicBezTo>
                <a:cubicBezTo>
                  <a:pt x="4831" y="2450"/>
                  <a:pt x="4832" y="2461"/>
                  <a:pt x="4827" y="2469"/>
                </a:cubicBezTo>
                <a:cubicBezTo>
                  <a:pt x="4809" y="2499"/>
                  <a:pt x="4797" y="2509"/>
                  <a:pt x="4773" y="2533"/>
                </a:cubicBezTo>
                <a:cubicBezTo>
                  <a:pt x="4757" y="2577"/>
                  <a:pt x="4718" y="2615"/>
                  <a:pt x="4690" y="2652"/>
                </a:cubicBezTo>
                <a:cubicBezTo>
                  <a:pt x="4662" y="2689"/>
                  <a:pt x="4645" y="2728"/>
                  <a:pt x="4599" y="2743"/>
                </a:cubicBezTo>
                <a:cubicBezTo>
                  <a:pt x="4564" y="2797"/>
                  <a:pt x="4604" y="2750"/>
                  <a:pt x="4535" y="2780"/>
                </a:cubicBezTo>
                <a:cubicBezTo>
                  <a:pt x="4521" y="2786"/>
                  <a:pt x="4512" y="2800"/>
                  <a:pt x="4498" y="2807"/>
                </a:cubicBezTo>
                <a:cubicBezTo>
                  <a:pt x="4492" y="2810"/>
                  <a:pt x="4417" y="2826"/>
                  <a:pt x="4416" y="2826"/>
                </a:cubicBezTo>
                <a:cubicBezTo>
                  <a:pt x="4371" y="2838"/>
                  <a:pt x="4335" y="2854"/>
                  <a:pt x="4288" y="2862"/>
                </a:cubicBezTo>
                <a:cubicBezTo>
                  <a:pt x="4237" y="2900"/>
                  <a:pt x="4184" y="2914"/>
                  <a:pt x="4123" y="2926"/>
                </a:cubicBezTo>
                <a:cubicBezTo>
                  <a:pt x="4053" y="2972"/>
                  <a:pt x="3963" y="2985"/>
                  <a:pt x="3886" y="3018"/>
                </a:cubicBezTo>
                <a:cubicBezTo>
                  <a:pt x="3845" y="3057"/>
                  <a:pt x="3783" y="3066"/>
                  <a:pt x="3730" y="3082"/>
                </a:cubicBezTo>
                <a:cubicBezTo>
                  <a:pt x="3685" y="3095"/>
                  <a:pt x="3647" y="3122"/>
                  <a:pt x="3602" y="3136"/>
                </a:cubicBezTo>
                <a:cubicBezTo>
                  <a:pt x="3529" y="3158"/>
                  <a:pt x="3449" y="3165"/>
                  <a:pt x="3374" y="3173"/>
                </a:cubicBezTo>
                <a:cubicBezTo>
                  <a:pt x="2242" y="3158"/>
                  <a:pt x="2365" y="3171"/>
                  <a:pt x="1701" y="3109"/>
                </a:cubicBezTo>
                <a:cubicBezTo>
                  <a:pt x="1445" y="3059"/>
                  <a:pt x="1186" y="3044"/>
                  <a:pt x="933" y="2981"/>
                </a:cubicBezTo>
                <a:cubicBezTo>
                  <a:pt x="909" y="2947"/>
                  <a:pt x="872" y="2930"/>
                  <a:pt x="832" y="2917"/>
                </a:cubicBezTo>
                <a:cubicBezTo>
                  <a:pt x="778" y="2842"/>
                  <a:pt x="703" y="2804"/>
                  <a:pt x="631" y="2752"/>
                </a:cubicBezTo>
                <a:cubicBezTo>
                  <a:pt x="559" y="2700"/>
                  <a:pt x="530" y="2657"/>
                  <a:pt x="439" y="2634"/>
                </a:cubicBezTo>
                <a:cubicBezTo>
                  <a:pt x="408" y="2601"/>
                  <a:pt x="429" y="2618"/>
                  <a:pt x="366" y="2597"/>
                </a:cubicBezTo>
                <a:cubicBezTo>
                  <a:pt x="332" y="2586"/>
                  <a:pt x="308" y="2562"/>
                  <a:pt x="274" y="2551"/>
                </a:cubicBezTo>
                <a:cubicBezTo>
                  <a:pt x="227" y="2504"/>
                  <a:pt x="198" y="2489"/>
                  <a:pt x="146" y="2451"/>
                </a:cubicBezTo>
                <a:cubicBezTo>
                  <a:pt x="100" y="2357"/>
                  <a:pt x="69" y="2262"/>
                  <a:pt x="46" y="2158"/>
                </a:cubicBezTo>
                <a:cubicBezTo>
                  <a:pt x="37" y="2067"/>
                  <a:pt x="28" y="1971"/>
                  <a:pt x="0" y="1884"/>
                </a:cubicBezTo>
                <a:cubicBezTo>
                  <a:pt x="3" y="1793"/>
                  <a:pt x="4" y="1701"/>
                  <a:pt x="9" y="1610"/>
                </a:cubicBezTo>
                <a:cubicBezTo>
                  <a:pt x="10" y="1597"/>
                  <a:pt x="16" y="1586"/>
                  <a:pt x="18" y="1573"/>
                </a:cubicBezTo>
                <a:cubicBezTo>
                  <a:pt x="22" y="1549"/>
                  <a:pt x="22" y="1524"/>
                  <a:pt x="27" y="1500"/>
                </a:cubicBezTo>
                <a:cubicBezTo>
                  <a:pt x="31" y="1481"/>
                  <a:pt x="40" y="1463"/>
                  <a:pt x="46" y="1445"/>
                </a:cubicBezTo>
                <a:cubicBezTo>
                  <a:pt x="49" y="1436"/>
                  <a:pt x="55" y="1418"/>
                  <a:pt x="55" y="1418"/>
                </a:cubicBezTo>
                <a:cubicBezTo>
                  <a:pt x="67" y="1319"/>
                  <a:pt x="76" y="1347"/>
                  <a:pt x="110" y="1262"/>
                </a:cubicBezTo>
                <a:cubicBezTo>
                  <a:pt x="129" y="1215"/>
                  <a:pt x="137" y="1133"/>
                  <a:pt x="174" y="1098"/>
                </a:cubicBezTo>
                <a:cubicBezTo>
                  <a:pt x="197" y="1026"/>
                  <a:pt x="161" y="1127"/>
                  <a:pt x="219" y="1024"/>
                </a:cubicBezTo>
                <a:cubicBezTo>
                  <a:pt x="236" y="994"/>
                  <a:pt x="236" y="963"/>
                  <a:pt x="256" y="933"/>
                </a:cubicBezTo>
                <a:cubicBezTo>
                  <a:pt x="282" y="828"/>
                  <a:pt x="328" y="728"/>
                  <a:pt x="375" y="631"/>
                </a:cubicBezTo>
                <a:cubicBezTo>
                  <a:pt x="382" y="579"/>
                  <a:pt x="395" y="542"/>
                  <a:pt x="411" y="494"/>
                </a:cubicBezTo>
                <a:cubicBezTo>
                  <a:pt x="411" y="490"/>
                  <a:pt x="389" y="350"/>
                  <a:pt x="457" y="357"/>
                </a:cubicBezTo>
                <a:cubicBezTo>
                  <a:pt x="475" y="359"/>
                  <a:pt x="488" y="375"/>
                  <a:pt x="503" y="384"/>
                </a:cubicBezTo>
                <a:close/>
              </a:path>
            </a:pathLst>
          </a:custGeom>
          <a:gradFill rotWithShape="1">
            <a:gsLst>
              <a:gs pos="0">
                <a:srgbClr val="CCCC00"/>
              </a:gs>
              <a:gs pos="100000">
                <a:schemeClr val="bg1"/>
              </a:gs>
            </a:gsLst>
            <a:lin ang="18900000" scaled="1"/>
          </a:grad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23" name="Text Box 2"/>
          <p:cNvSpPr txBox="1">
            <a:spLocks noChangeArrowheads="1"/>
          </p:cNvSpPr>
          <p:nvPr/>
        </p:nvSpPr>
        <p:spPr bwMode="auto">
          <a:xfrm>
            <a:off x="1908175" y="1125538"/>
            <a:ext cx="487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　　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括号不能省略。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1403350" y="2349500"/>
            <a:ext cx="609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　</a:t>
            </a:r>
            <a:r>
              <a:rPr lang="zh-CN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int) (x+y)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不能写成</a:t>
            </a:r>
            <a:r>
              <a:rPr lang="zh-CN" altLang="zh-CN" sz="2800">
                <a:solidFill>
                  <a:srgbClr val="000000"/>
                </a:solidFill>
                <a:ea typeface="宋体" pitchFamily="2" charset="-122"/>
              </a:rPr>
              <a:t>: (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int)x+y</a:t>
            </a:r>
            <a:endParaRPr lang="en-US" altLang="zh-CN" sz="280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2268538" y="1628775"/>
            <a:ext cx="49212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否则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intx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会理解为变量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intx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07526" name="Rectangle 5"/>
          <p:cNvSpPr>
            <a:spLocks noChangeArrowheads="1"/>
          </p:cNvSpPr>
          <p:nvPr/>
        </p:nvSpPr>
        <p:spPr bwMode="auto">
          <a:xfrm>
            <a:off x="2339975" y="2924175"/>
            <a:ext cx="44005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否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只会将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转成整型.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527" name="AutoShape 7"/>
          <p:cNvSpPr>
            <a:spLocks noChangeArrowheads="1"/>
          </p:cNvSpPr>
          <p:nvPr/>
        </p:nvSpPr>
        <p:spPr bwMode="auto">
          <a:xfrm>
            <a:off x="395288" y="0"/>
            <a:ext cx="1512887" cy="1341438"/>
          </a:xfrm>
          <a:prstGeom prst="irregularSeal1">
            <a:avLst/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rgbClr val="0033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zh-CN" altLang="en-US" b="1">
                <a:latin typeface="Times New Roman" pitchFamily="18" charset="0"/>
              </a:rPr>
              <a:t>注意</a:t>
            </a:r>
            <a:endParaRPr lang="zh-CN" altLang="en-US">
              <a:ea typeface="隶书" pitchFamily="49" charset="-122"/>
            </a:endParaRPr>
          </a:p>
        </p:txBody>
      </p:sp>
      <p:pic>
        <p:nvPicPr>
          <p:cNvPr id="107528" name="Picture 9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4128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9" name="Picture 10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923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30" name="Picture 11" descr="BD14981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73463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31" name="Text Box 12"/>
          <p:cNvSpPr txBox="1">
            <a:spLocks noChangeArrowheads="1"/>
          </p:cNvSpPr>
          <p:nvPr/>
        </p:nvSpPr>
        <p:spPr bwMode="auto">
          <a:xfrm>
            <a:off x="1187450" y="3357563"/>
            <a:ext cx="72771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转换后的类型数据由系统分配一个中间变量存放，而原变量类型不变。</a:t>
            </a:r>
          </a:p>
        </p:txBody>
      </p:sp>
      <p:sp>
        <p:nvSpPr>
          <p:cNvPr id="107532" name="Rectangle 13"/>
          <p:cNvSpPr>
            <a:spLocks noChangeArrowheads="1"/>
          </p:cNvSpPr>
          <p:nvPr/>
        </p:nvSpPr>
        <p:spPr bwMode="auto">
          <a:xfrm>
            <a:off x="2268538" y="4581525"/>
            <a:ext cx="34353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若有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 x;</a:t>
            </a:r>
          </a:p>
        </p:txBody>
      </p:sp>
      <p:sp>
        <p:nvSpPr>
          <p:cNvPr id="107533" name="Rectangle 14"/>
          <p:cNvSpPr>
            <a:spLocks noChangeArrowheads="1"/>
          </p:cNvSpPr>
          <p:nvPr/>
        </p:nvSpPr>
        <p:spPr bwMode="auto">
          <a:xfrm>
            <a:off x="4427538" y="4652963"/>
            <a:ext cx="2714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:   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(int)x;</a:t>
            </a:r>
          </a:p>
        </p:txBody>
      </p:sp>
      <p:sp>
        <p:nvSpPr>
          <p:cNvPr id="107534" name="Rectangle 15"/>
          <p:cNvSpPr>
            <a:spLocks noChangeArrowheads="1"/>
          </p:cNvSpPr>
          <p:nvPr/>
        </p:nvSpPr>
        <p:spPr bwMode="auto">
          <a:xfrm>
            <a:off x="2084626" y="5138738"/>
            <a:ext cx="6647974" cy="101566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本身仍为实型,而(</a:t>
            </a:r>
            <a:r>
              <a:rPr lang="en-US" altLang="zh-CN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)x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由一个中间变量(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整</a:t>
            </a:r>
            <a:r>
              <a:rPr lang="zh-CN" altLang="en-US" dirty="0" smtClean="0">
                <a:solidFill>
                  <a:schemeClr val="tx1"/>
                </a:solidFill>
                <a:ea typeface="宋体" pitchFamily="2" charset="-122"/>
              </a:rPr>
              <a:t>数</a:t>
            </a:r>
            <a:r>
              <a:rPr lang="zh-CN" altLang="zh-CN" dirty="0" smtClean="0">
                <a:solidFill>
                  <a:schemeClr val="tx1"/>
                </a:solidFill>
                <a:ea typeface="宋体" pitchFamily="2" charset="-122"/>
              </a:rPr>
              <a:t>)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存放</a:t>
            </a: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宋体" pitchFamily="2" charset="-122"/>
              </a:rPr>
              <a:t>的整数部分。</a:t>
            </a:r>
            <a:endParaRPr lang="zh-CN" altLang="en-US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9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742950"/>
            <a:ext cx="712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　　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#include &lt;stdio.h&gt;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47850" y="1304925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void main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 )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847850" y="1868488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{ int a=15, b=20, c;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2190750" y="24320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float x=16.82, y=2.74, z;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190750" y="2995613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z=(float)(a+b);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2190750" y="3559175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c=(int)(x+y);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190750" y="4122738"/>
            <a:ext cx="440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printf("z=%f, c=%d", z, c);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1885950" y="4686300"/>
            <a:ext cx="85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143000" y="5334000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z=35.000000, c=19</a:t>
            </a:r>
          </a:p>
        </p:txBody>
      </p:sp>
      <p:pic>
        <p:nvPicPr>
          <p:cNvPr id="108555" name="Picture 26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6" name="AutoShape 27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8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258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C</a:t>
            </a: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语言允许双精度、单精度、整型及字符数据之间混合运算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10+'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a'+1.5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–8765.1234  'b'</a:t>
            </a: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是允许的。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571" name="Text Box 20"/>
          <p:cNvSpPr txBox="1">
            <a:spLocks noChangeArrowheads="1"/>
          </p:cNvSpPr>
          <p:nvPr/>
        </p:nvSpPr>
        <p:spPr bwMode="auto">
          <a:xfrm>
            <a:off x="611188" y="836613"/>
            <a:ext cx="2520950" cy="457200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</a:rPr>
              <a:t>系统自动转换</a:t>
            </a:r>
          </a:p>
        </p:txBody>
      </p:sp>
      <p:pic>
        <p:nvPicPr>
          <p:cNvPr id="109572" name="Picture 21" descr="BD21332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AutoShape 22"/>
          <p:cNvSpPr>
            <a:spLocks noChangeArrowheads="1"/>
          </p:cNvSpPr>
          <p:nvPr/>
        </p:nvSpPr>
        <p:spPr bwMode="auto">
          <a:xfrm>
            <a:off x="450328" y="4054733"/>
            <a:ext cx="8298135" cy="224742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u="sng" dirty="0">
                <a:solidFill>
                  <a:srgbClr val="A50021"/>
                </a:solidFill>
                <a:ea typeface="隶书" pitchFamily="49" charset="-122"/>
              </a:rPr>
              <a:t> </a:t>
            </a:r>
            <a:r>
              <a:rPr lang="zh-CN" altLang="en-US" sz="2800" b="1" u="sng" dirty="0" smtClean="0">
                <a:solidFill>
                  <a:srgbClr val="A50021"/>
                </a:solidFill>
              </a:rPr>
              <a:t>运算规则 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:  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先转换成同一类型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</a:rPr>
              <a:t>转换规则：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不同类型的两个操作数，“向上”转换为同一类型，转换结果必定是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种基本类型：</a:t>
            </a:r>
            <a:r>
              <a:rPr lang="en-US" altLang="zh-CN" sz="2800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sz="28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478088" y="533400"/>
            <a:ext cx="2381250" cy="4333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double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float</a:t>
            </a:r>
            <a:endParaRPr lang="en-US" altLang="zh-CN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719263" y="1219200"/>
            <a:ext cx="546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高低</a:t>
            </a:r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478088" y="1219200"/>
            <a:ext cx="0" cy="2667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3484563" y="1054100"/>
            <a:ext cx="487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365500" y="1450975"/>
            <a:ext cx="815975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long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590925" y="207486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3135313" y="2371725"/>
            <a:ext cx="1466850" cy="519113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50000">
                <a:schemeClr val="bg1"/>
              </a:gs>
              <a:gs pos="100000">
                <a:srgbClr val="99CC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unsigned</a:t>
            </a: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3608388" y="3013075"/>
            <a:ext cx="3984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</a:t>
            </a: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2730500" y="3297238"/>
            <a:ext cx="2587625" cy="51911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int </a:t>
            </a:r>
            <a:r>
              <a:rPr lang="en-US" altLang="zh-CN" sz="2800">
                <a:solidFill>
                  <a:srgbClr val="99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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char, short</a:t>
            </a:r>
          </a:p>
        </p:txBody>
      </p:sp>
      <p:sp>
        <p:nvSpPr>
          <p:cNvPr id="110603" name="AutoShape 29"/>
          <p:cNvSpPr>
            <a:spLocks noChangeArrowheads="1"/>
          </p:cNvSpPr>
          <p:nvPr/>
        </p:nvSpPr>
        <p:spPr bwMode="auto">
          <a:xfrm>
            <a:off x="468313" y="404813"/>
            <a:ext cx="1585912" cy="5159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A50021"/>
                </a:solidFill>
              </a:rPr>
              <a:t>转换方法</a:t>
            </a:r>
          </a:p>
        </p:txBody>
      </p:sp>
      <p:sp>
        <p:nvSpPr>
          <p:cNvPr id="203806" name="AutoShape 30"/>
          <p:cNvSpPr>
            <a:spLocks noChangeArrowheads="1"/>
          </p:cNvSpPr>
          <p:nvPr/>
        </p:nvSpPr>
        <p:spPr bwMode="auto">
          <a:xfrm>
            <a:off x="0" y="3573463"/>
            <a:ext cx="1346200" cy="790575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13500000">
              <a:srgbClr val="990000"/>
            </a:prstShdw>
          </a:effectLst>
        </p:spPr>
        <p:txBody>
          <a:bodyPr wrap="none" anchor="ctr">
            <a:spAutoFit/>
          </a:bodyPr>
          <a:lstStyle/>
          <a:p>
            <a:r>
              <a:rPr lang="zh-CN" altLang="en-US">
                <a:ea typeface="隶书" pitchFamily="49" charset="-122"/>
              </a:rPr>
              <a:t>说明</a:t>
            </a:r>
          </a:p>
        </p:txBody>
      </p:sp>
      <p:grpSp>
        <p:nvGrpSpPr>
          <p:cNvPr id="103438" name="组合 1"/>
          <p:cNvGrpSpPr>
            <a:grpSpLocks/>
          </p:cNvGrpSpPr>
          <p:nvPr/>
        </p:nvGrpSpPr>
        <p:grpSpPr bwMode="auto">
          <a:xfrm>
            <a:off x="611188" y="4211638"/>
            <a:ext cx="8458200" cy="2097087"/>
            <a:chOff x="685800" y="4211638"/>
            <a:chExt cx="8458200" cy="2097087"/>
          </a:xfrm>
        </p:grpSpPr>
        <p:sp>
          <p:nvSpPr>
            <p:cNvPr id="110606" name="AutoShape 32"/>
            <p:cNvSpPr>
              <a:spLocks noChangeArrowheads="1"/>
            </p:cNvSpPr>
            <p:nvPr/>
          </p:nvSpPr>
          <p:spPr bwMode="auto">
            <a:xfrm>
              <a:off x="827088" y="4292600"/>
              <a:ext cx="8316912" cy="2016125"/>
            </a:xfrm>
            <a:prstGeom prst="flowChartAlternateProcess">
              <a:avLst/>
            </a:prstGeom>
            <a:solidFill>
              <a:srgbClr val="FFFF00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7" name="Text Box 5"/>
            <p:cNvSpPr txBox="1">
              <a:spLocks noChangeArrowheads="1"/>
            </p:cNvSpPr>
            <p:nvPr/>
          </p:nvSpPr>
          <p:spPr bwMode="auto">
            <a:xfrm>
              <a:off x="685800" y="4211638"/>
              <a:ext cx="8001000" cy="122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表示必定转换。如‘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a’ +‘ b’,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先转换为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    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结果为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int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。</a:t>
              </a:r>
            </a:p>
          </p:txBody>
        </p:sp>
        <p:sp>
          <p:nvSpPr>
            <p:cNvPr id="110608" name="Rectangle 13"/>
            <p:cNvSpPr>
              <a:spLocks noChangeArrowheads="1"/>
            </p:cNvSpPr>
            <p:nvPr/>
          </p:nvSpPr>
          <p:spPr bwMode="auto">
            <a:xfrm>
              <a:off x="2976563" y="4992688"/>
              <a:ext cx="5006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即: 既使是同一种类型也按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zh-CN" altLang="zh-CN">
                  <a:solidFill>
                    <a:srgbClr val="9966FF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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r>
                <a:rPr lang="zh-CN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转换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pic>
          <p:nvPicPr>
            <p:cNvPr id="110609" name="Picture 33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437063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0" name="Text Box 34"/>
            <p:cNvSpPr txBox="1">
              <a:spLocks noChangeArrowheads="1"/>
            </p:cNvSpPr>
            <p:nvPr/>
          </p:nvSpPr>
          <p:spPr bwMode="auto">
            <a:xfrm>
              <a:off x="755650" y="5445125"/>
              <a:ext cx="8388350" cy="61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2"/>
                  </a:solidFill>
                  <a:latin typeface="宋体" pitchFamily="2" charset="-122"/>
                  <a:ea typeface="楷体_GB2312" pitchFamily="49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    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图中“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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”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: 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表示低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  <a:sym typeface="Symbol" pitchFamily="18" charset="2"/>
                </a:rPr>
                <a:t>、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高型数据运算时</a:t>
              </a:r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,</a:t>
              </a:r>
              <a:r>
                <a:rPr lang="zh-CN" altLang="en-US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均先转换为高型</a:t>
              </a:r>
            </a:p>
          </p:txBody>
        </p:sp>
        <p:pic>
          <p:nvPicPr>
            <p:cNvPr id="110611" name="Picture 35" descr="BD14578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5589588"/>
              <a:ext cx="2159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5613401" y="826527"/>
            <a:ext cx="3351088" cy="29625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C00"/>
              </a:gs>
            </a:gsLst>
            <a:lin ang="5400000" scaled="1"/>
          </a:gradFill>
          <a:ln w="19050">
            <a:solidFill>
              <a:schemeClr val="tx2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</a:rPr>
              <a:t>不同类型的两个操作数，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“向上”转换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成同一类型</a:t>
            </a:r>
            <a:r>
              <a:rPr lang="en-US" altLang="zh-CN" b="1" dirty="0">
                <a:solidFill>
                  <a:schemeClr val="tx1"/>
                </a:solidFill>
                <a:latin typeface="楷体_GB2312" pitchFamily="49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</a:rPr>
              <a:t>再计算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转换的结果一定是三种数据类型：</a:t>
            </a:r>
            <a:endParaRPr lang="en-US" altLang="zh-CN" b="1" dirty="0" smtClean="0">
              <a:solidFill>
                <a:schemeClr val="tx1"/>
              </a:solidFill>
              <a:latin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chemeClr val="tx1"/>
                </a:solidFill>
                <a:latin typeface="楷体_GB2312" pitchFamily="49" charset="-122"/>
              </a:rPr>
              <a:t>int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long</a:t>
            </a:r>
            <a:r>
              <a:rPr lang="zh-CN" altLang="en-US" b="1" dirty="0" smtClean="0">
                <a:solidFill>
                  <a:schemeClr val="tx1"/>
                </a:solidFill>
                <a:latin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  <a:latin typeface="楷体_GB2312" pitchFamily="49" charset="-122"/>
              </a:rPr>
              <a:t>double</a:t>
            </a:r>
            <a:endParaRPr lang="zh-CN" altLang="en-US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nimBg="1" autoUpdateAnimBg="0"/>
      <p:bldP spid="203779" grpId="0" autoUpdateAnimBg="0"/>
      <p:bldP spid="203780" grpId="0" animBg="1"/>
      <p:bldP spid="203783" grpId="0" autoUpdateAnimBg="0"/>
      <p:bldP spid="203784" grpId="0" animBg="1" autoUpdateAnimBg="0"/>
      <p:bldP spid="203785" grpId="0" autoUpdateAnimBg="0"/>
      <p:bldP spid="203786" grpId="0" animBg="1" autoUpdateAnimBg="0"/>
      <p:bldP spid="203787" grpId="0" autoUpdateAnimBg="0"/>
      <p:bldP spid="203788" grpId="0" animBg="1" autoUpdateAnimBg="0"/>
      <p:bldP spid="203806" grpId="0" animBg="1"/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726372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6672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 smtClean="0"/>
              <a:t>类型转换举例：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383159"/>
            <a:ext cx="792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char </a:t>
            </a:r>
            <a:r>
              <a:rPr lang="en-US" altLang="zh-CN" b="1" dirty="0" err="1" smtClean="0"/>
              <a:t>ch</a:t>
            </a:r>
            <a:r>
              <a:rPr lang="en-US" altLang="zh-CN" b="1" dirty="0" smtClean="0"/>
              <a:t>;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 float f; double d; result float;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587880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7" name="AutoShape 47"/>
          <p:cNvSpPr>
            <a:spLocks noChangeArrowheads="1"/>
          </p:cNvSpPr>
          <p:nvPr/>
        </p:nvSpPr>
        <p:spPr bwMode="auto">
          <a:xfrm rot="-5400000">
            <a:off x="3455988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３</a:t>
            </a:r>
          </a:p>
        </p:txBody>
      </p:sp>
      <p:sp>
        <p:nvSpPr>
          <p:cNvPr id="204846" name="AutoShape 46"/>
          <p:cNvSpPr>
            <a:spLocks noChangeArrowheads="1"/>
          </p:cNvSpPr>
          <p:nvPr/>
        </p:nvSpPr>
        <p:spPr bwMode="auto">
          <a:xfrm rot="-5400000">
            <a:off x="2663825" y="3321050"/>
            <a:ext cx="863600" cy="647700"/>
          </a:xfrm>
          <a:prstGeom prst="leftArrowCallout">
            <a:avLst>
              <a:gd name="adj1" fmla="val 25093"/>
              <a:gd name="adj2" fmla="val 12713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２</a:t>
            </a:r>
          </a:p>
        </p:txBody>
      </p:sp>
      <p:sp>
        <p:nvSpPr>
          <p:cNvPr id="204845" name="AutoShape 45"/>
          <p:cNvSpPr>
            <a:spLocks noChangeArrowheads="1"/>
          </p:cNvSpPr>
          <p:nvPr/>
        </p:nvSpPr>
        <p:spPr bwMode="auto">
          <a:xfrm rot="-5400000">
            <a:off x="1619250" y="3141663"/>
            <a:ext cx="865188" cy="1008062"/>
          </a:xfrm>
          <a:prstGeom prst="leftArrowCallout">
            <a:avLst>
              <a:gd name="adj1" fmla="val 29236"/>
              <a:gd name="adj2" fmla="val 14812"/>
              <a:gd name="adj3" fmla="val 0"/>
              <a:gd name="adj4" fmla="val 59162"/>
            </a:avLst>
          </a:prstGeom>
          <a:gradFill rotWithShape="0">
            <a:gsLst>
              <a:gs pos="0">
                <a:srgbClr val="FFFF00"/>
              </a:gs>
              <a:gs pos="50000">
                <a:srgbClr val="FFFFFF"/>
              </a:gs>
              <a:gs pos="100000">
                <a:srgbClr val="FFFF00"/>
              </a:gs>
            </a:gsLst>
            <a:lin ang="18900000" scaled="1"/>
          </a:gradFill>
          <a:ln w="9525" algn="ctr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altLang="zh-CN">
              <a:ea typeface="隶书" pitchFamily="49" charset="-122"/>
            </a:endParaRPr>
          </a:p>
          <a:p>
            <a:endParaRPr lang="en-US" altLang="zh-CN">
              <a:ea typeface="隶书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ea typeface="隶书" pitchFamily="49" charset="-122"/>
              </a:rPr>
              <a:t>１</a:t>
            </a:r>
          </a:p>
        </p:txBody>
      </p:sp>
      <p:grpSp>
        <p:nvGrpSpPr>
          <p:cNvPr id="204848" name="Group 48"/>
          <p:cNvGrpSpPr>
            <a:grpSpLocks/>
          </p:cNvGrpSpPr>
          <p:nvPr/>
        </p:nvGrpSpPr>
        <p:grpSpPr bwMode="auto">
          <a:xfrm>
            <a:off x="4284663" y="908050"/>
            <a:ext cx="4556125" cy="5191125"/>
            <a:chOff x="2699" y="572"/>
            <a:chExt cx="2870" cy="3270"/>
          </a:xfrm>
        </p:grpSpPr>
        <p:sp>
          <p:nvSpPr>
            <p:cNvPr id="111637" name="Rectangle 23"/>
            <p:cNvSpPr>
              <a:spLocks noChangeArrowheads="1"/>
            </p:cNvSpPr>
            <p:nvPr/>
          </p:nvSpPr>
          <p:spPr bwMode="auto">
            <a:xfrm>
              <a:off x="2699" y="572"/>
              <a:ext cx="2870" cy="327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99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AutoShape 24"/>
            <p:cNvSpPr>
              <a:spLocks noChangeArrowheads="1"/>
            </p:cNvSpPr>
            <p:nvPr/>
          </p:nvSpPr>
          <p:spPr bwMode="auto">
            <a:xfrm>
              <a:off x="2789" y="703"/>
              <a:ext cx="2676" cy="309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00"/>
                </a:gs>
                <a:gs pos="50000">
                  <a:srgbClr val="FFFFFF"/>
                </a:gs>
                <a:gs pos="100000">
                  <a:srgbClr val="FFFF00"/>
                </a:gs>
              </a:gsLst>
              <a:lin ang="18900000" scaled="1"/>
            </a:gra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-144463" y="3141663"/>
            <a:ext cx="42116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   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sym typeface="Symbol" pitchFamily="18" charset="2"/>
              </a:rPr>
              <a:t>计算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：</a:t>
            </a:r>
            <a:r>
              <a:rPr lang="en-US" altLang="zh-CN" sz="280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10+‘ a’+  if –d /e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116013" y="1052513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int </a:t>
            </a:r>
            <a:r>
              <a:rPr lang="zh-CN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float f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double  d ;</a:t>
            </a:r>
          </a:p>
          <a:p>
            <a:pPr algn="l">
              <a:lnSpc>
                <a:spcPct val="50000"/>
              </a:lnSpc>
              <a:spcBef>
                <a:spcPct val="7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long    e ;</a:t>
            </a:r>
          </a:p>
        </p:txBody>
      </p:sp>
      <p:pic>
        <p:nvPicPr>
          <p:cNvPr id="111624" name="Picture 20" descr="BD21332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02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1" name="AutoShape 21"/>
          <p:cNvSpPr>
            <a:spLocks noChangeArrowheads="1"/>
          </p:cNvSpPr>
          <p:nvPr/>
        </p:nvSpPr>
        <p:spPr bwMode="auto">
          <a:xfrm>
            <a:off x="323850" y="549275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>
                <a:solidFill>
                  <a:srgbClr val="A50021"/>
                </a:solidFill>
                <a:latin typeface="Tahoma" pitchFamily="34" charset="0"/>
                <a:ea typeface="宋体" pitchFamily="2" charset="-122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204833" name="Text Box 33"/>
          <p:cNvSpPr txBox="1">
            <a:spLocks noChangeArrowheads="1"/>
          </p:cNvSpPr>
          <p:nvPr/>
        </p:nvSpPr>
        <p:spPr bwMode="auto">
          <a:xfrm>
            <a:off x="4705350" y="1866900"/>
            <a:ext cx="353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宋体" pitchFamily="2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10+'a':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int,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int</a:t>
            </a: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4716463" y="2422525"/>
            <a:ext cx="408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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double, </a:t>
            </a:r>
            <a:r>
              <a:rPr lang="zh-CN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结果为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4789488" y="2997200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１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+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２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: </a:t>
            </a:r>
            <a:r>
              <a:rPr lang="zh-CN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6" name="Rectangle 36"/>
          <p:cNvSpPr>
            <a:spLocks noChangeArrowheads="1"/>
          </p:cNvSpPr>
          <p:nvPr/>
        </p:nvSpPr>
        <p:spPr bwMode="auto">
          <a:xfrm>
            <a:off x="4787900" y="3644900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 /e :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7" name="Rectangle 37"/>
          <p:cNvSpPr>
            <a:spLocks noChangeArrowheads="1"/>
          </p:cNvSpPr>
          <p:nvPr/>
        </p:nvSpPr>
        <p:spPr bwMode="auto">
          <a:xfrm>
            <a:off x="4716463" y="4222750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 (1+2)-3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转为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sym typeface="Monotype Sorts" pitchFamily="2" charset="2"/>
              </a:rPr>
              <a:t>double</a:t>
            </a:r>
          </a:p>
        </p:txBody>
      </p:sp>
      <p:sp>
        <p:nvSpPr>
          <p:cNvPr id="204838" name="Rectangle 38"/>
          <p:cNvSpPr>
            <a:spLocks noChangeArrowheads="1"/>
          </p:cNvSpPr>
          <p:nvPr/>
        </p:nvSpPr>
        <p:spPr bwMode="auto">
          <a:xfrm>
            <a:off x="5003800" y="1268413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则运算时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pic>
        <p:nvPicPr>
          <p:cNvPr id="204840" name="Picture 40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1" name="Picture 41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2" name="Picture 42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3" name="Picture 43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163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4" name="Picture 44" descr="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292600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7" grpId="0" animBg="1"/>
      <p:bldP spid="204846" grpId="0" animBg="1"/>
      <p:bldP spid="204803" grpId="0" build="p" autoUpdateAnimBg="0"/>
      <p:bldP spid="204804" grpId="0" autoUpdateAnimBg="0"/>
      <p:bldP spid="204821" grpId="0" animBg="1"/>
      <p:bldP spid="204833" grpId="0"/>
      <p:bldP spid="204834" grpId="0"/>
      <p:bldP spid="204835" grpId="0"/>
      <p:bldP spid="204836" grpId="0"/>
      <p:bldP spid="204837" grpId="0"/>
      <p:bldP spid="2048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9216</TotalTime>
  <Words>10308</Words>
  <Application>Microsoft Office PowerPoint</Application>
  <PresentationFormat>全屏显示(4:3)</PresentationFormat>
  <Paragraphs>1529</Paragraphs>
  <Slides>111</Slides>
  <Notes>38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111</vt:i4>
      </vt:variant>
    </vt:vector>
  </HeadingPairs>
  <TitlesOfParts>
    <vt:vector size="115" baseType="lpstr">
      <vt:lpstr>Office 主题​​</vt:lpstr>
      <vt:lpstr>位图图像</vt:lpstr>
      <vt:lpstr>Equation</vt:lpstr>
      <vt:lpstr>剪辑</vt:lpstr>
      <vt:lpstr>第2章 C的基本数据类型及运算</vt:lpstr>
      <vt:lpstr>第2章 C语言的基本数据类型及运算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实型常量的舍入误差 </vt:lpstr>
      <vt:lpstr>实型常量的舍入误差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568</cp:revision>
  <dcterms:created xsi:type="dcterms:W3CDTF">2003-07-10T12:25:36Z</dcterms:created>
  <dcterms:modified xsi:type="dcterms:W3CDTF">2016-10-09T10:15:17Z</dcterms:modified>
</cp:coreProperties>
</file>