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1"/>
  </p:sldMasterIdLst>
  <p:notesMasterIdLst>
    <p:notesMasterId r:id="rId39"/>
  </p:notesMasterIdLst>
  <p:handoutMasterIdLst>
    <p:handoutMasterId r:id="rId40"/>
  </p:handoutMasterIdLst>
  <p:sldIdLst>
    <p:sldId id="256" r:id="rId2"/>
    <p:sldId id="444" r:id="rId3"/>
    <p:sldId id="399" r:id="rId4"/>
    <p:sldId id="426" r:id="rId5"/>
    <p:sldId id="398" r:id="rId6"/>
    <p:sldId id="427" r:id="rId7"/>
    <p:sldId id="445" r:id="rId8"/>
    <p:sldId id="446" r:id="rId9"/>
    <p:sldId id="428" r:id="rId10"/>
    <p:sldId id="429" r:id="rId11"/>
    <p:sldId id="430" r:id="rId12"/>
    <p:sldId id="435" r:id="rId13"/>
    <p:sldId id="436" r:id="rId14"/>
    <p:sldId id="460" r:id="rId15"/>
    <p:sldId id="438" r:id="rId16"/>
    <p:sldId id="431" r:id="rId17"/>
    <p:sldId id="451" r:id="rId18"/>
    <p:sldId id="452" r:id="rId19"/>
    <p:sldId id="453" r:id="rId20"/>
    <p:sldId id="441" r:id="rId21"/>
    <p:sldId id="467" r:id="rId22"/>
    <p:sldId id="417" r:id="rId23"/>
    <p:sldId id="421" r:id="rId24"/>
    <p:sldId id="454" r:id="rId25"/>
    <p:sldId id="455" r:id="rId26"/>
    <p:sldId id="456" r:id="rId27"/>
    <p:sldId id="458" r:id="rId28"/>
    <p:sldId id="425" r:id="rId29"/>
    <p:sldId id="442" r:id="rId30"/>
    <p:sldId id="443" r:id="rId31"/>
    <p:sldId id="463" r:id="rId32"/>
    <p:sldId id="464" r:id="rId33"/>
    <p:sldId id="465" r:id="rId34"/>
    <p:sldId id="466" r:id="rId35"/>
    <p:sldId id="468" r:id="rId36"/>
    <p:sldId id="423" r:id="rId37"/>
    <p:sldId id="457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8080"/>
    <a:srgbClr val="3366CC"/>
    <a:srgbClr val="FFFFCC"/>
    <a:srgbClr val="FFFF99"/>
    <a:srgbClr val="FF0000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8" autoAdjust="0"/>
    <p:restoredTop sz="83819" autoAdjust="0"/>
  </p:normalViewPr>
  <p:slideViewPr>
    <p:cSldViewPr snapToObjects="1">
      <p:cViewPr>
        <p:scale>
          <a:sx n="50" d="100"/>
          <a:sy n="50" d="100"/>
        </p:scale>
        <p:origin x="-1555" y="-2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w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fld id="{C0CAB4C1-5E99-47CC-96D2-BC4C354A54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102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fld id="{FBA0217D-2E3F-4F89-B4DA-28D8AD2710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92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a+b</a:t>
            </a: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C5D639F-F0B2-4AAC-822F-906E66F73342}" type="slidenum">
              <a:rPr lang="zh-CN" altLang="en-US" sz="1200" smtClean="0">
                <a:latin typeface="Arial" charset="0"/>
              </a:rPr>
              <a:pPr/>
              <a:t>7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Times New Roman" pitchFamily="18" charset="0"/>
              </a:rPr>
              <a:t> 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zh-CN" smtClean="0">
                <a:latin typeface="Times New Roman" pitchFamily="18" charset="0"/>
              </a:rPr>
              <a:t>语言的编译环境有多种</a:t>
            </a:r>
            <a:r>
              <a:rPr lang="zh-CN" altLang="en-US" smtClean="0">
                <a:latin typeface="Times New Roman" pitchFamily="18" charset="0"/>
              </a:rPr>
              <a:t>，</a:t>
            </a:r>
            <a:r>
              <a:rPr lang="zh-CN" altLang="zh-CN" smtClean="0">
                <a:latin typeface="Times New Roman" pitchFamily="18" charset="0"/>
              </a:rPr>
              <a:t>如：</a:t>
            </a:r>
            <a:r>
              <a:rPr lang="en-US" altLang="zh-CN" smtClean="0">
                <a:latin typeface="Times New Roman" pitchFamily="18" charset="0"/>
              </a:rPr>
              <a:t>Turbo C, Borland C, Microsoft C </a:t>
            </a:r>
            <a:r>
              <a:rPr lang="zh-CN" altLang="zh-CN" smtClean="0">
                <a:latin typeface="Times New Roman" pitchFamily="18" charset="0"/>
              </a:rPr>
              <a:t>等</a:t>
            </a:r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0F08C6B-4892-484C-860F-36F489F230AB}" type="slidenum">
              <a:rPr lang="zh-CN" altLang="en-US" sz="1200" smtClean="0">
                <a:latin typeface="Arial" charset="0"/>
              </a:rPr>
              <a:pPr/>
              <a:t>11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8187A81-0B17-4C44-9426-97F849AEA7E0}" type="slidenum">
              <a:rPr lang="zh-CN" altLang="en-US" sz="1200" smtClean="0">
                <a:latin typeface="Arial" charset="0"/>
              </a:rPr>
              <a:pPr/>
              <a:t>14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有穷性：有限步骤、有限时间内能够实现该算法。例如，循环语句，必须是有限次循环，不能无休止地执行循环体中的语句。</a:t>
            </a:r>
            <a:endParaRPr lang="en-US" altLang="zh-CN" dirty="0" smtClean="0"/>
          </a:p>
          <a:p>
            <a:r>
              <a:rPr lang="zh-CN" altLang="en-US" dirty="0" smtClean="0"/>
              <a:t>确定性：算法中的每一个步骤的表述都应该是确定的、没有歧义的语句。</a:t>
            </a:r>
            <a:endParaRPr lang="en-US" altLang="zh-CN" dirty="0" smtClean="0"/>
          </a:p>
          <a:p>
            <a:r>
              <a:rPr lang="zh-CN" altLang="en-US" dirty="0" smtClean="0"/>
              <a:t>         “该数加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开方”</a:t>
            </a:r>
            <a:r>
              <a:rPr lang="en-US" altLang="zh-CN" dirty="0" smtClean="0"/>
              <a:t>--》 </a:t>
            </a:r>
            <a:r>
              <a:rPr lang="zh-CN" altLang="en-US" dirty="0" smtClean="0"/>
              <a:t>先将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开方，再加上该数；还是加上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后再开方呢？正确描述：“先将该数加上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后开方”</a:t>
            </a:r>
            <a:endParaRPr lang="en-US" altLang="zh-CN" dirty="0" smtClean="0"/>
          </a:p>
          <a:p>
            <a:r>
              <a:rPr lang="zh-CN" altLang="en-US" dirty="0" smtClean="0"/>
              <a:t>有效性：算法中的每一个步骤都能够有效地执行，并且有确定的结果。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数据是程序使用和处理的信息，而算法是程序使用的方法。</a:t>
            </a:r>
            <a:endParaRPr lang="en-US" altLang="zh-CN" dirty="0" smtClean="0"/>
          </a:p>
          <a:p>
            <a:r>
              <a:rPr lang="zh-CN" altLang="en-US" dirty="0" smtClean="0"/>
              <a:t>做菜程序，指定了各种调料的数量（数据），按照特定的步骤（菜谱，算法），烧制美味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AA69212-2881-443E-8CBB-0CBDA8AC1A20}" type="slidenum">
              <a:rPr lang="zh-CN" altLang="en-US" sz="1200" smtClean="0">
                <a:latin typeface="Arial" charset="0"/>
              </a:rPr>
              <a:pPr/>
              <a:t>20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有穷性：有限步骤、有限时间内能够实现该算法。例如，循环语句，必须是有限次循环，不能无休止地执行循环体中的语句。</a:t>
            </a:r>
            <a:endParaRPr lang="en-US" altLang="zh-CN" dirty="0" smtClean="0"/>
          </a:p>
          <a:p>
            <a:r>
              <a:rPr lang="zh-CN" altLang="en-US" dirty="0" smtClean="0"/>
              <a:t>确定性：算法中的每一个步骤的表述都应该是确定的、没有歧义的语句。</a:t>
            </a:r>
            <a:endParaRPr lang="en-US" altLang="zh-CN" dirty="0" smtClean="0"/>
          </a:p>
          <a:p>
            <a:r>
              <a:rPr lang="zh-CN" altLang="en-US" dirty="0" smtClean="0"/>
              <a:t>         “该数加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开方”</a:t>
            </a:r>
            <a:r>
              <a:rPr lang="en-US" altLang="zh-CN" dirty="0" smtClean="0"/>
              <a:t>--》 </a:t>
            </a:r>
            <a:r>
              <a:rPr lang="zh-CN" altLang="en-US" dirty="0" smtClean="0"/>
              <a:t>先将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开方，再加上该数；还是加上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后再开方呢？正确描述：“先将该数加上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后开方”</a:t>
            </a:r>
            <a:endParaRPr lang="en-US" altLang="zh-CN" dirty="0" smtClean="0"/>
          </a:p>
          <a:p>
            <a:r>
              <a:rPr lang="zh-CN" altLang="en-US" dirty="0" smtClean="0"/>
              <a:t>有效性：算法中的每一个步骤都能够有效地执行，并且有确定的结果。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数据是程序使用和处理的信息，而算法是程序使用的方法。</a:t>
            </a:r>
            <a:endParaRPr lang="en-US" altLang="zh-CN" dirty="0" smtClean="0"/>
          </a:p>
          <a:p>
            <a:r>
              <a:rPr lang="zh-CN" altLang="en-US" dirty="0" smtClean="0"/>
              <a:t>做菜程序，指定了各种调料的数量（数据），按照特定的步骤（菜谱，算法），烧制美味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AA69212-2881-443E-8CBB-0CBDA8AC1A20}" type="slidenum">
              <a:rPr lang="zh-CN" altLang="en-US" sz="1200" smtClean="0">
                <a:latin typeface="Arial" charset="0"/>
              </a:rPr>
              <a:pPr/>
              <a:t>21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美国学者</a:t>
            </a:r>
            <a:r>
              <a:rPr lang="en-US" altLang="zh-CN" smtClean="0"/>
              <a:t>I.Nassi</a:t>
            </a:r>
            <a:r>
              <a:rPr lang="zh-CN" altLang="en-US" smtClean="0"/>
              <a:t>和</a:t>
            </a:r>
            <a:r>
              <a:rPr lang="en-US" altLang="zh-CN" smtClean="0"/>
              <a:t>B.Shneiderman</a:t>
            </a:r>
            <a:r>
              <a:rPr lang="zh-CN" altLang="en-US" smtClean="0"/>
              <a:t>提出</a:t>
            </a:r>
            <a:r>
              <a:rPr lang="en-US" altLang="zh-CN" smtClean="0"/>
              <a:t>N-S</a:t>
            </a:r>
            <a:r>
              <a:rPr lang="zh-CN" altLang="en-US" smtClean="0"/>
              <a:t>结构化流程图（取两位学者名字的首字母）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1F825D5-645A-46FC-818A-752BBF131674}" type="slidenum">
              <a:rPr lang="zh-CN" altLang="en-US" sz="1200" smtClean="0">
                <a:latin typeface="Arial" charset="0"/>
              </a:rPr>
              <a:pPr/>
              <a:t>22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C-Free</a:t>
            </a:r>
            <a:r>
              <a:rPr lang="zh-CN" altLang="en-US" smtClean="0"/>
              <a:t>是一款支持多种编译器的专业化</a:t>
            </a:r>
            <a:r>
              <a:rPr lang="en-US" altLang="zh-CN" smtClean="0"/>
              <a:t>C/C++</a:t>
            </a:r>
            <a:r>
              <a:rPr lang="zh-CN" altLang="en-US" smtClean="0"/>
              <a:t>集成开发环境（</a:t>
            </a:r>
            <a:r>
              <a:rPr lang="en-US" altLang="zh-CN" smtClean="0"/>
              <a:t>IDE</a:t>
            </a:r>
            <a:r>
              <a:rPr lang="zh-CN" altLang="en-US" smtClean="0"/>
              <a:t>）。利用</a:t>
            </a:r>
            <a:r>
              <a:rPr lang="en-US" altLang="zh-CN" smtClean="0"/>
              <a:t>C-Free</a:t>
            </a:r>
            <a:r>
              <a:rPr lang="zh-CN" altLang="en-US" smtClean="0"/>
              <a:t>，使用者可以轻松地编辑、编译、连接、运行、调试</a:t>
            </a:r>
            <a:r>
              <a:rPr lang="en-US" altLang="zh-CN" smtClean="0"/>
              <a:t>C/C++</a:t>
            </a:r>
            <a:r>
              <a:rPr lang="zh-CN" altLang="en-US" smtClean="0"/>
              <a:t>程序。</a:t>
            </a:r>
          </a:p>
          <a:p>
            <a:r>
              <a:rPr lang="en-US" altLang="zh-CN" smtClean="0"/>
              <a:t>dev-C++ 5</a:t>
            </a:r>
            <a:r>
              <a:rPr lang="zh-CN" altLang="en-US" smtClean="0"/>
              <a:t>，这个软件只有</a:t>
            </a:r>
            <a:r>
              <a:rPr lang="en-US" altLang="zh-CN" smtClean="0"/>
              <a:t>9m</a:t>
            </a:r>
            <a:r>
              <a:rPr lang="zh-CN" altLang="en-US" smtClean="0"/>
              <a:t>左右，很是轻巧，但基本上支持所有</a:t>
            </a:r>
            <a:r>
              <a:rPr lang="en-US" altLang="zh-CN" smtClean="0"/>
              <a:t>c</a:t>
            </a:r>
            <a:r>
              <a:rPr lang="zh-CN" altLang="en-US" smtClean="0"/>
              <a:t>语言和</a:t>
            </a:r>
            <a:r>
              <a:rPr lang="en-US" altLang="zh-CN" smtClean="0"/>
              <a:t>c++</a:t>
            </a:r>
            <a:r>
              <a:rPr lang="zh-CN" altLang="en-US" smtClean="0"/>
              <a:t>的编程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Code::Blocks </a:t>
            </a:r>
            <a:r>
              <a:rPr lang="zh-CN" altLang="en-US" smtClean="0"/>
              <a:t>是一个开放源码的全功能的跨平台</a:t>
            </a:r>
            <a:r>
              <a:rPr lang="en-US" altLang="zh-CN" smtClean="0"/>
              <a:t>C/C++</a:t>
            </a:r>
            <a:r>
              <a:rPr lang="zh-CN" altLang="en-US" smtClean="0"/>
              <a:t>集成开发环境。 </a:t>
            </a:r>
            <a:r>
              <a:rPr lang="en-US" altLang="zh-CN" smtClean="0"/>
              <a:t>Code::Blocks</a:t>
            </a:r>
            <a:r>
              <a:rPr lang="zh-CN" altLang="en-US" smtClean="0"/>
              <a:t>是开放源码软件。</a:t>
            </a:r>
            <a:r>
              <a:rPr lang="en-US" altLang="zh-CN" smtClean="0"/>
              <a:t>Code::Blocks</a:t>
            </a:r>
            <a:r>
              <a:rPr lang="zh-CN" altLang="en-US" smtClean="0"/>
              <a:t>由纯粹的</a:t>
            </a:r>
            <a:r>
              <a:rPr lang="en-US" altLang="zh-CN" smtClean="0"/>
              <a:t>C++</a:t>
            </a:r>
            <a:r>
              <a:rPr lang="zh-CN" altLang="en-US" smtClean="0"/>
              <a:t>语言开发完成，它使用了蓍名的图形界面库</a:t>
            </a:r>
            <a:r>
              <a:rPr lang="en-US" altLang="zh-CN" smtClean="0"/>
              <a:t>wxWidgets</a:t>
            </a:r>
            <a:r>
              <a:rPr lang="zh-CN" altLang="en-US" smtClean="0"/>
              <a:t>版。对于追求完美的</a:t>
            </a:r>
            <a:r>
              <a:rPr lang="en-US" altLang="zh-CN" smtClean="0"/>
              <a:t>C++</a:t>
            </a:r>
            <a:r>
              <a:rPr lang="zh-CN" altLang="en-US" smtClean="0"/>
              <a:t>程序员，再也不必忍受</a:t>
            </a:r>
            <a:r>
              <a:rPr lang="en-US" altLang="zh-CN" smtClean="0"/>
              <a:t>Eclipse</a:t>
            </a:r>
            <a:r>
              <a:rPr lang="zh-CN" altLang="en-US" smtClean="0"/>
              <a:t>的缓慢，再也不必忍受</a:t>
            </a:r>
            <a:r>
              <a:rPr lang="en-US" altLang="zh-CN" smtClean="0"/>
              <a:t>VS.NET</a:t>
            </a:r>
            <a:r>
              <a:rPr lang="zh-CN" altLang="en-US" smtClean="0"/>
              <a:t>的庞大和高昂的价格。是一个开源、免费、跨平台（支持</a:t>
            </a:r>
            <a:r>
              <a:rPr lang="en-US" altLang="zh-CN" smtClean="0"/>
              <a:t>Windows</a:t>
            </a:r>
            <a:r>
              <a:rPr lang="zh-CN" altLang="en-US" smtClean="0"/>
              <a:t>、</a:t>
            </a:r>
            <a:r>
              <a:rPr lang="en-US" altLang="zh-CN" smtClean="0"/>
              <a:t>GNU/Linux</a:t>
            </a:r>
            <a:r>
              <a:rPr lang="zh-CN" altLang="en-US" smtClean="0"/>
              <a:t>、</a:t>
            </a:r>
            <a:r>
              <a:rPr lang="en-US" altLang="zh-CN" smtClean="0"/>
              <a:t>Mac OS X</a:t>
            </a:r>
            <a:r>
              <a:rPr lang="zh-CN" altLang="en-US" smtClean="0"/>
              <a:t>以及其他类</a:t>
            </a:r>
            <a:r>
              <a:rPr lang="en-US" altLang="zh-CN" smtClean="0"/>
              <a:t>UNIX</a:t>
            </a:r>
            <a:r>
              <a:rPr lang="zh-CN" altLang="en-US" smtClean="0"/>
              <a:t>）、支持插件扩展的</a:t>
            </a:r>
            <a:r>
              <a:rPr lang="en-US" altLang="zh-CN" smtClean="0"/>
              <a:t>C/C++</a:t>
            </a:r>
            <a:r>
              <a:rPr lang="zh-CN" altLang="en-US" smtClean="0"/>
              <a:t>集成开发环境。</a:t>
            </a:r>
            <a:r>
              <a:rPr lang="en-US" altLang="zh-CN" smtClean="0"/>
              <a:t>Code::Blocks</a:t>
            </a:r>
            <a:r>
              <a:rPr lang="zh-CN" altLang="en-US" smtClean="0"/>
              <a:t>的源码使用</a:t>
            </a:r>
            <a:r>
              <a:rPr lang="en-US" altLang="zh-CN" smtClean="0"/>
              <a:t>GPL3.0</a:t>
            </a:r>
            <a:r>
              <a:rPr lang="zh-CN" altLang="en-US" smtClean="0"/>
              <a:t>发布，是免费自由软件。</a:t>
            </a: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17E238A-CBD3-4E8F-9E4B-DAE0E0439AB2}" type="slidenum">
              <a:rPr lang="zh-CN" altLang="en-US" sz="1200" smtClean="0">
                <a:latin typeface="Arial" charset="0"/>
              </a:rPr>
              <a:pPr/>
              <a:t>29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/>
          </a:p>
        </p:txBody>
      </p:sp>
      <p:sp>
        <p:nvSpPr>
          <p:cNvPr id="5" name="AutoShape 1027"/>
          <p:cNvSpPr>
            <a:spLocks noChangeArrowheads="1"/>
          </p:cNvSpPr>
          <p:nvPr/>
        </p:nvSpPr>
        <p:spPr bwMode="auto">
          <a:xfrm>
            <a:off x="609600" y="838200"/>
            <a:ext cx="5029200" cy="2057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/>
          </a:p>
        </p:txBody>
      </p:sp>
      <p:grpSp>
        <p:nvGrpSpPr>
          <p:cNvPr id="6" name="Group 1029"/>
          <p:cNvGrpSpPr>
            <a:grpSpLocks/>
          </p:cNvGrpSpPr>
          <p:nvPr/>
        </p:nvGrpSpPr>
        <p:grpSpPr bwMode="auto">
          <a:xfrm>
            <a:off x="3810000" y="4267200"/>
            <a:ext cx="4876800" cy="166688"/>
            <a:chOff x="2288" y="3080"/>
            <a:chExt cx="3072" cy="201"/>
          </a:xfrm>
        </p:grpSpPr>
        <p:sp>
          <p:nvSpPr>
            <p:cNvPr id="7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199"/>
            </a:xfrm>
            <a:prstGeom prst="roundRect">
              <a:avLst>
                <a:gd name="adj" fmla="val 0"/>
              </a:avLst>
            </a:pr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" name="AutoShape 1058"/>
          <p:cNvSpPr>
            <a:spLocks noChangeArrowheads="1"/>
          </p:cNvSpPr>
          <p:nvPr userDrawn="1"/>
        </p:nvSpPr>
        <p:spPr bwMode="blackWhite">
          <a:xfrm>
            <a:off x="0" y="1981200"/>
            <a:ext cx="8991600" cy="1447800"/>
          </a:xfrm>
          <a:custGeom>
            <a:avLst/>
            <a:gdLst>
              <a:gd name="T0" fmla="*/ 0 w 6211"/>
              <a:gd name="T1" fmla="*/ 0 h 1000"/>
              <a:gd name="T2" fmla="*/ 2147483647 w 6211"/>
              <a:gd name="T3" fmla="*/ 0 h 1000"/>
              <a:gd name="T4" fmla="*/ 2147483647 w 6211"/>
              <a:gd name="T5" fmla="*/ 2147483647 h 1000"/>
              <a:gd name="T6" fmla="*/ 2147483647 w 6211"/>
              <a:gd name="T7" fmla="*/ 2147483647 h 1000"/>
              <a:gd name="T8" fmla="*/ 0 w 6211"/>
              <a:gd name="T9" fmla="*/ 2147483647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11"/>
              <a:gd name="T16" fmla="*/ 0 h 1000"/>
              <a:gd name="T17" fmla="*/ 3106 w 6211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11" h="1000">
                <a:moveTo>
                  <a:pt x="0" y="0"/>
                </a:moveTo>
                <a:lnTo>
                  <a:pt x="5710" y="0"/>
                </a:lnTo>
                <a:cubicBezTo>
                  <a:pt x="5987" y="0"/>
                  <a:pt x="6211" y="223"/>
                  <a:pt x="6211" y="500"/>
                </a:cubicBezTo>
                <a:cubicBezTo>
                  <a:pt x="6211" y="776"/>
                  <a:pt x="5987" y="999"/>
                  <a:pt x="5711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059"/>
          <p:cNvSpPr>
            <a:spLocks noChangeShapeType="1"/>
          </p:cNvSpPr>
          <p:nvPr userDrawn="1"/>
        </p:nvSpPr>
        <p:spPr bwMode="auto">
          <a:xfrm>
            <a:off x="0" y="3276600"/>
            <a:ext cx="8305800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" name="Picture 1072" descr="PE01605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33800"/>
            <a:ext cx="35814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928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3276600"/>
            <a:ext cx="4876800" cy="99060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09291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981200"/>
            <a:ext cx="7772400" cy="1143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56625" y="92075"/>
            <a:ext cx="587375" cy="396875"/>
          </a:xfrm>
        </p:spPr>
        <p:txBody>
          <a:bodyPr anchorCtr="0"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0D2075D-A3B5-45BF-9947-81FA997BB4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92660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E17AF-7760-46A8-9CE3-C7390276B8A6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D1F99-B1E8-4677-AEC5-D4662B9265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20878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BE340-A297-4783-8AA4-C0463F653B9E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0884E-AC97-4121-BF34-4B5DE1723D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47850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73731-D4D8-4249-83CD-F890A18B8353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FB641-8B3D-4350-9066-FC669FE5D5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531235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EFCDD-D5FC-4D28-B7A6-71DBD55507A5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8A5D8-1F20-4C90-B68B-BA89A5DB01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991756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87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1FAF5-4F85-4EAD-B9AC-1517464B412A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1764C-3035-488A-8EAF-F2376B232C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680774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C665E-246A-460B-ACF6-1354E1AC522A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0670D-FA8B-4506-B3EC-365B9687DC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186511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062E6-9EAC-47FE-B8D9-25690976A5B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C5FEC-9895-40B1-9D42-350986DD7A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57095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444A0-0F28-4BB5-949D-D964553559DD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81844-9CD6-4E7A-8ECA-0F256B5860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08426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72379-1871-4055-B82C-9DAFFB182F72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13A16-B610-45BE-9967-25AF103975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480472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7F6D5-B21D-4042-BAD9-487B350279A1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A5B65-301D-4178-B191-47C9126B5E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6271504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0"/>
            <a:ext cx="1143000" cy="68580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457200" y="0"/>
            <a:ext cx="6096000" cy="838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>
              <a:solidFill>
                <a:srgbClr val="FF9900"/>
              </a:solidFill>
            </a:endParaRPr>
          </a:p>
        </p:txBody>
      </p:sp>
      <p:sp>
        <p:nvSpPr>
          <p:cNvPr id="1028" name="AutoShape 5"/>
          <p:cNvSpPr>
            <a:spLocks noChangeArrowheads="1"/>
          </p:cNvSpPr>
          <p:nvPr/>
        </p:nvSpPr>
        <p:spPr bwMode="auto">
          <a:xfrm flipV="1">
            <a:off x="533400" y="838200"/>
            <a:ext cx="1295400" cy="5257800"/>
          </a:xfrm>
          <a:prstGeom prst="roundRect">
            <a:avLst>
              <a:gd name="adj" fmla="val 50000"/>
            </a:avLst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/>
          </a:p>
        </p:txBody>
      </p:sp>
      <p:sp>
        <p:nvSpPr>
          <p:cNvPr id="60826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69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0826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100000"/>
              </a:lnSpc>
              <a:defRPr sz="1400">
                <a:latin typeface="+mn-lt"/>
              </a:defRPr>
            </a:lvl1pPr>
          </a:lstStyle>
          <a:p>
            <a:pPr>
              <a:defRPr/>
            </a:pPr>
            <a:fld id="{32735B2D-A97F-4D01-9120-15A775F9DE6F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6082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lnSpc>
                <a:spcPct val="100000"/>
              </a:lnSpc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100000"/>
              </a:lnSpc>
              <a:defRPr sz="2000" b="1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13D46E8-7251-4820-83CA-D162EB8BB7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1"/>
          <p:cNvGrpSpPr>
            <a:grpSpLocks/>
          </p:cNvGrpSpPr>
          <p:nvPr/>
        </p:nvGrpSpPr>
        <p:grpSpPr bwMode="auto">
          <a:xfrm>
            <a:off x="304800" y="685800"/>
            <a:ext cx="7391400" cy="90488"/>
            <a:chOff x="144" y="1248"/>
            <a:chExt cx="4656" cy="201"/>
          </a:xfrm>
        </p:grpSpPr>
        <p:sp>
          <p:nvSpPr>
            <p:cNvPr id="1045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1"/>
            </a:xfrm>
            <a:prstGeom prst="roundRect">
              <a:avLst>
                <a:gd name="adj" fmla="val 0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" name="Rectangle 14"/>
          <p:cNvSpPr>
            <a:spLocks noChangeArrowheads="1"/>
          </p:cNvSpPr>
          <p:nvPr userDrawn="1"/>
        </p:nvSpPr>
        <p:spPr bwMode="auto">
          <a:xfrm>
            <a:off x="533400" y="5410200"/>
            <a:ext cx="1295400" cy="1447800"/>
          </a:xfrm>
          <a:prstGeom prst="rect">
            <a:avLst/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826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838200"/>
            <a:ext cx="8001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grpSp>
        <p:nvGrpSpPr>
          <p:cNvPr id="1036" name="Group 23"/>
          <p:cNvGrpSpPr>
            <a:grpSpLocks/>
          </p:cNvGrpSpPr>
          <p:nvPr userDrawn="1"/>
        </p:nvGrpSpPr>
        <p:grpSpPr bwMode="auto">
          <a:xfrm>
            <a:off x="6705600" y="4953000"/>
            <a:ext cx="2286000" cy="1752600"/>
            <a:chOff x="4224" y="3120"/>
            <a:chExt cx="1440" cy="1104"/>
          </a:xfrm>
        </p:grpSpPr>
        <p:sp>
          <p:nvSpPr>
            <p:cNvPr id="1037" name="Oval 15"/>
            <p:cNvSpPr>
              <a:spLocks noChangeArrowheads="1"/>
            </p:cNvSpPr>
            <p:nvPr userDrawn="1"/>
          </p:nvSpPr>
          <p:spPr bwMode="auto">
            <a:xfrm>
              <a:off x="4800" y="360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Oval 16"/>
            <p:cNvSpPr>
              <a:spLocks noChangeArrowheads="1"/>
            </p:cNvSpPr>
            <p:nvPr userDrawn="1"/>
          </p:nvSpPr>
          <p:spPr bwMode="auto">
            <a:xfrm>
              <a:off x="4224" y="39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Oval 17"/>
            <p:cNvSpPr>
              <a:spLocks noChangeArrowheads="1"/>
            </p:cNvSpPr>
            <p:nvPr userDrawn="1"/>
          </p:nvSpPr>
          <p:spPr bwMode="auto">
            <a:xfrm>
              <a:off x="5136" y="3888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Oval 18"/>
            <p:cNvSpPr>
              <a:spLocks noChangeArrowheads="1"/>
            </p:cNvSpPr>
            <p:nvPr userDrawn="1"/>
          </p:nvSpPr>
          <p:spPr bwMode="auto">
            <a:xfrm>
              <a:off x="5424" y="3696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Oval 19"/>
            <p:cNvSpPr>
              <a:spLocks noChangeArrowheads="1"/>
            </p:cNvSpPr>
            <p:nvPr userDrawn="1"/>
          </p:nvSpPr>
          <p:spPr bwMode="auto">
            <a:xfrm>
              <a:off x="5232" y="3120"/>
              <a:ext cx="432" cy="43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Oval 20"/>
            <p:cNvSpPr>
              <a:spLocks noChangeArrowheads="1"/>
            </p:cNvSpPr>
            <p:nvPr userDrawn="1"/>
          </p:nvSpPr>
          <p:spPr bwMode="auto">
            <a:xfrm>
              <a:off x="4656" y="3984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8277" name="AutoShape 21"/>
            <p:cNvSpPr>
              <a:spLocks noChangeArrowheads="1"/>
            </p:cNvSpPr>
            <p:nvPr userDrawn="1"/>
          </p:nvSpPr>
          <p:spPr bwMode="auto">
            <a:xfrm>
              <a:off x="4464" y="3456"/>
              <a:ext cx="240" cy="240"/>
            </a:xfrm>
            <a:prstGeom prst="star5">
              <a:avLst/>
            </a:prstGeom>
            <a:gradFill rotWithShape="0">
              <a:gsLst>
                <a:gs pos="0">
                  <a:srgbClr val="99CCFF">
                    <a:gamma/>
                    <a:tint val="0"/>
                    <a:invGamma/>
                  </a:srgbClr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8278" name="AutoShape 22"/>
            <p:cNvSpPr>
              <a:spLocks noChangeArrowheads="1"/>
            </p:cNvSpPr>
            <p:nvPr userDrawn="1"/>
          </p:nvSpPr>
          <p:spPr bwMode="auto">
            <a:xfrm rot="-5400000">
              <a:off x="4260" y="3516"/>
              <a:ext cx="312" cy="288"/>
            </a:xfrm>
            <a:prstGeom prst="star5">
              <a:avLst/>
            </a:prstGeom>
            <a:gradFill rotWithShape="0">
              <a:gsLst>
                <a:gs pos="0">
                  <a:srgbClr val="99CCFF">
                    <a:gamma/>
                    <a:tint val="0"/>
                    <a:invGamma/>
                  </a:srgbClr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8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08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08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08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08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3" grpId="0" build="p" autoUpdateAnimBg="0" advAuto="0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3200" b="1">
          <a:solidFill>
            <a:srgbClr val="0066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slide" Target="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Microsoft_Excel_97-2003_Worksheet2.xls"/><Relationship Id="rId5" Type="http://schemas.openxmlformats.org/officeDocument/2006/relationships/image" Target="../media/image19.emf"/><Relationship Id="rId4" Type="http://schemas.openxmlformats.org/officeDocument/2006/relationships/oleObject" Target="../embeddings/Microsoft_Word_97_-_2003_Document1.doc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1628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540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黑体" pitchFamily="2" charset="-122"/>
                <a:ea typeface="黑体" pitchFamily="2" charset="-122"/>
              </a:rPr>
              <a:t>语言程序设计</a:t>
            </a:r>
            <a:endParaRPr lang="en-US" altLang="zh-CN" sz="5400" smtClean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3208" y="2852936"/>
            <a:ext cx="6927304" cy="3313112"/>
          </a:xfrm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        西安电子科技大学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        主讲教师：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段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江涛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                      E-mail:  jtduan@mail.xidian.edu.cn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Telephone:  13609122945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B2221-3B71-4DE9-B421-A9808AFB87CB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二、发展过程</a:t>
            </a:r>
          </a:p>
        </p:txBody>
      </p:sp>
      <p:grpSp>
        <p:nvGrpSpPr>
          <p:cNvPr id="12293" name="Group 30"/>
          <p:cNvGrpSpPr>
            <a:grpSpLocks/>
          </p:cNvGrpSpPr>
          <p:nvPr/>
        </p:nvGrpSpPr>
        <p:grpSpPr bwMode="auto">
          <a:xfrm>
            <a:off x="990600" y="911225"/>
            <a:ext cx="7772400" cy="5830888"/>
            <a:chOff x="624" y="574"/>
            <a:chExt cx="4896" cy="3673"/>
          </a:xfrm>
        </p:grpSpPr>
        <p:sp>
          <p:nvSpPr>
            <p:cNvPr id="12300" name="Line 8"/>
            <p:cNvSpPr>
              <a:spLocks noChangeShapeType="1"/>
            </p:cNvSpPr>
            <p:nvPr/>
          </p:nvSpPr>
          <p:spPr bwMode="auto">
            <a:xfrm>
              <a:off x="1104" y="941"/>
              <a:ext cx="0" cy="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Line 9"/>
            <p:cNvSpPr>
              <a:spLocks noChangeShapeType="1"/>
            </p:cNvSpPr>
            <p:nvPr/>
          </p:nvSpPr>
          <p:spPr bwMode="auto">
            <a:xfrm flipH="1">
              <a:off x="1104" y="2734"/>
              <a:ext cx="3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Line 10"/>
            <p:cNvSpPr>
              <a:spLocks noChangeShapeType="1"/>
            </p:cNvSpPr>
            <p:nvPr/>
          </p:nvSpPr>
          <p:spPr bwMode="auto">
            <a:xfrm>
              <a:off x="1120" y="2016"/>
              <a:ext cx="1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Line 11"/>
            <p:cNvSpPr>
              <a:spLocks noChangeShapeType="1"/>
            </p:cNvSpPr>
            <p:nvPr/>
          </p:nvSpPr>
          <p:spPr bwMode="auto">
            <a:xfrm>
              <a:off x="1122" y="1325"/>
              <a:ext cx="1" cy="4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8140" name="AutoShape 12"/>
            <p:cNvSpPr>
              <a:spLocks noChangeArrowheads="1"/>
            </p:cNvSpPr>
            <p:nvPr/>
          </p:nvSpPr>
          <p:spPr bwMode="auto">
            <a:xfrm>
              <a:off x="624" y="2400"/>
              <a:ext cx="4896" cy="52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zh-CN" altLang="en-US" sz="2400" b="1"/>
                <a:t>：</a:t>
              </a:r>
              <a:r>
                <a:rPr lang="en-US" altLang="zh-CN" sz="2400" b="1"/>
                <a:t>Bell</a:t>
              </a:r>
              <a:r>
                <a:rPr lang="zh-CN" altLang="en-US" sz="2400" b="1"/>
                <a:t>实验室，1970年， </a:t>
              </a:r>
              <a:r>
                <a:rPr kumimoji="1" lang="en-US" altLang="zh-CN" sz="2400" b="1">
                  <a:sym typeface="Monotype Sorts" pitchFamily="2" charset="2"/>
                </a:rPr>
                <a:t>Ken Thompson </a:t>
              </a:r>
              <a:endParaRPr lang="zh-CN" altLang="en-US" sz="2400" b="1"/>
            </a:p>
            <a:p>
              <a:pPr>
                <a:lnSpc>
                  <a:spcPct val="100000"/>
                </a:lnSpc>
                <a:defRPr/>
              </a:pPr>
              <a:r>
                <a:rPr lang="zh-CN" altLang="en-US" sz="2400" b="1"/>
                <a:t>               并用其编写第一个</a:t>
              </a:r>
              <a:r>
                <a:rPr lang="en-US" altLang="zh-CN" sz="2400" b="1"/>
                <a:t>UNIX</a:t>
              </a:r>
              <a:r>
                <a:rPr lang="zh-CN" altLang="en-US" sz="2400" b="1"/>
                <a:t>系统</a:t>
              </a:r>
            </a:p>
          </p:txBody>
        </p:sp>
        <p:sp>
          <p:nvSpPr>
            <p:cNvPr id="688141" name="AutoShape 13"/>
            <p:cNvSpPr>
              <a:spLocks noChangeArrowheads="1"/>
            </p:cNvSpPr>
            <p:nvPr/>
          </p:nvSpPr>
          <p:spPr bwMode="auto">
            <a:xfrm>
              <a:off x="655" y="1140"/>
              <a:ext cx="4865" cy="34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CPL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en-US" altLang="zh-CN" sz="2400" b="1"/>
                <a:t>：</a:t>
              </a:r>
              <a:r>
                <a:rPr lang="zh-CN" altLang="en-US" sz="2400" b="1"/>
                <a:t>剑桥大学，1963年</a:t>
              </a:r>
            </a:p>
          </p:txBody>
        </p:sp>
        <p:sp>
          <p:nvSpPr>
            <p:cNvPr id="688142" name="AutoShape 14"/>
            <p:cNvSpPr>
              <a:spLocks noChangeArrowheads="1"/>
            </p:cNvSpPr>
            <p:nvPr/>
          </p:nvSpPr>
          <p:spPr bwMode="auto">
            <a:xfrm>
              <a:off x="655" y="1788"/>
              <a:ext cx="4865" cy="322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BCPL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en-US" altLang="zh-CN" sz="2400" b="1"/>
                <a:t>：</a:t>
              </a:r>
              <a:r>
                <a:rPr lang="zh-CN" altLang="en-US" sz="2400" b="1"/>
                <a:t>剑桥大学，1967年</a:t>
              </a:r>
            </a:p>
          </p:txBody>
        </p:sp>
        <p:sp>
          <p:nvSpPr>
            <p:cNvPr id="688143" name="AutoShape 15"/>
            <p:cNvSpPr>
              <a:spLocks noChangeArrowheads="1"/>
            </p:cNvSpPr>
            <p:nvPr/>
          </p:nvSpPr>
          <p:spPr bwMode="auto">
            <a:xfrm>
              <a:off x="624" y="3262"/>
              <a:ext cx="4896" cy="985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zh-CN" altLang="en-US" sz="2400" b="1" dirty="0"/>
                <a:t>：</a:t>
              </a:r>
              <a:r>
                <a:rPr lang="en-US" altLang="zh-CN" sz="2000" b="1" dirty="0"/>
                <a:t>Bell</a:t>
              </a:r>
              <a:r>
                <a:rPr lang="zh-CN" altLang="en-US" sz="2000" b="1" dirty="0"/>
                <a:t>实验室，1972～1973年， </a:t>
              </a:r>
              <a:r>
                <a:rPr kumimoji="1" lang="en-US" altLang="zh-CN" sz="2000" b="1" dirty="0" err="1">
                  <a:sym typeface="Monotype Sorts" pitchFamily="2" charset="2"/>
                </a:rPr>
                <a:t>D.M.Ritchie</a:t>
              </a:r>
              <a:endParaRPr lang="zh-CN" altLang="en-US" sz="2000" b="1" dirty="0"/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kumimoji="1" lang="en-US" altLang="zh-CN" sz="2000" b="1" dirty="0">
                  <a:sym typeface="Monotype Sorts" pitchFamily="2" charset="2"/>
                </a:rPr>
                <a:t>                  1973</a:t>
              </a:r>
              <a:r>
                <a:rPr kumimoji="1" lang="zh-CN" altLang="en-US" sz="2000" b="1" dirty="0">
                  <a:sym typeface="Monotype Sorts" pitchFamily="2" charset="2"/>
                </a:rPr>
                <a:t>年，</a:t>
              </a:r>
              <a:r>
                <a:rPr kumimoji="1" lang="en-US" altLang="zh-CN" sz="2000" b="1" dirty="0" err="1">
                  <a:sym typeface="Monotype Sorts" pitchFamily="2" charset="2"/>
                </a:rPr>
                <a:t>K.Thompson</a:t>
              </a:r>
              <a:r>
                <a:rPr kumimoji="1" lang="en-US" altLang="zh-CN" sz="2000" b="1" dirty="0">
                  <a:sym typeface="Monotype Sorts" pitchFamily="2" charset="2"/>
                </a:rPr>
                <a:t> &amp;</a:t>
              </a:r>
              <a:r>
                <a:rPr kumimoji="1" lang="en-US" altLang="zh-CN" sz="2000" b="1" dirty="0" err="1">
                  <a:sym typeface="Monotype Sorts" pitchFamily="2" charset="2"/>
                </a:rPr>
                <a:t>D.M.Ritchie</a:t>
              </a:r>
              <a:r>
                <a:rPr lang="zh-CN" altLang="en-US" sz="2000" b="1" dirty="0"/>
                <a:t>用其改写</a:t>
              </a:r>
              <a:r>
                <a:rPr lang="en-US" altLang="zh-CN" sz="2000" b="1" dirty="0"/>
                <a:t>UNIX</a:t>
              </a:r>
              <a:r>
                <a:rPr lang="zh-CN" altLang="en-US" sz="2000" b="1" dirty="0"/>
                <a:t>系统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lang="zh-CN" altLang="en-US" sz="2000" b="1" dirty="0"/>
                <a:t>              </a:t>
              </a:r>
              <a:r>
                <a:rPr kumimoji="1" lang="zh-CN" altLang="en-US" sz="2000" b="1" dirty="0">
                  <a:sym typeface="Monotype Sorts" pitchFamily="2" charset="2"/>
                </a:rPr>
                <a:t>    197</a:t>
              </a:r>
              <a:r>
                <a:rPr kumimoji="1" lang="en-US" altLang="zh-CN" sz="2000" b="1" dirty="0">
                  <a:sym typeface="Monotype Sorts" pitchFamily="2" charset="2"/>
                </a:rPr>
                <a:t>8</a:t>
              </a:r>
              <a:r>
                <a:rPr kumimoji="1" lang="zh-CN" altLang="en-US" sz="2000" b="1" dirty="0">
                  <a:sym typeface="Monotype Sorts" pitchFamily="2" charset="2"/>
                </a:rPr>
                <a:t>年，出现独立于</a:t>
              </a:r>
              <a:r>
                <a:rPr kumimoji="1" lang="en-US" altLang="zh-CN" sz="2000" b="1" dirty="0">
                  <a:sym typeface="Monotype Sorts" pitchFamily="2" charset="2"/>
                </a:rPr>
                <a:t>UNIX</a:t>
              </a:r>
              <a:r>
                <a:rPr kumimoji="1" lang="zh-CN" altLang="en-US" sz="2000" b="1" dirty="0">
                  <a:sym typeface="Monotype Sorts" pitchFamily="2" charset="2"/>
                </a:rPr>
                <a:t>和具体机器的</a:t>
              </a:r>
              <a:r>
                <a:rPr kumimoji="1" lang="en-US" altLang="zh-CN" sz="2000" b="1" dirty="0">
                  <a:sym typeface="Monotype Sorts" pitchFamily="2" charset="2"/>
                </a:rPr>
                <a:t>C</a:t>
              </a:r>
              <a:r>
                <a:rPr kumimoji="1" lang="zh-CN" altLang="zh-CN" sz="2000" b="1" dirty="0">
                  <a:sym typeface="Monotype Sorts" pitchFamily="2" charset="2"/>
                </a:rPr>
                <a:t>编译文本，</a:t>
              </a:r>
              <a:r>
                <a:rPr kumimoji="1" lang="zh-CN" altLang="en-US" sz="2000" b="1" dirty="0">
                  <a:sym typeface="Monotype Sorts" pitchFamily="2" charset="2"/>
                </a:rPr>
                <a:t>从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kumimoji="1" lang="zh-CN" altLang="en-US" sz="2000" b="1" dirty="0">
                  <a:sym typeface="Monotype Sorts" pitchFamily="2" charset="2"/>
                </a:rPr>
                <a:t>                  而使</a:t>
              </a:r>
              <a:r>
                <a:rPr kumimoji="1" lang="en-US" altLang="zh-CN" sz="2000" b="1" dirty="0">
                  <a:sym typeface="Monotype Sorts" pitchFamily="2" charset="2"/>
                </a:rPr>
                <a:t>C</a:t>
              </a:r>
              <a:r>
                <a:rPr kumimoji="1" lang="zh-CN" altLang="zh-CN" sz="2000" b="1" dirty="0">
                  <a:sym typeface="Monotype Sorts" pitchFamily="2" charset="2"/>
                </a:rPr>
                <a:t>语言广泛应用</a:t>
              </a:r>
              <a:endParaRPr kumimoji="1" lang="zh-CN" altLang="en-US" sz="2000" b="1" dirty="0">
                <a:sym typeface="Monotype Sorts" pitchFamily="2" charset="2"/>
              </a:endParaRPr>
            </a:p>
          </p:txBody>
        </p:sp>
        <p:sp>
          <p:nvSpPr>
            <p:cNvPr id="12308" name="Text Box 16"/>
            <p:cNvSpPr txBox="1">
              <a:spLocks noChangeArrowheads="1"/>
            </p:cNvSpPr>
            <p:nvPr/>
          </p:nvSpPr>
          <p:spPr bwMode="auto">
            <a:xfrm>
              <a:off x="1313" y="1530"/>
              <a:ext cx="99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 baseline="30000"/>
                <a:t>经简化</a:t>
              </a:r>
              <a:endParaRPr lang="zh-CN" altLang="en-US" sz="2400" b="1"/>
            </a:p>
          </p:txBody>
        </p:sp>
        <p:sp>
          <p:nvSpPr>
            <p:cNvPr id="12309" name="Text Box 17"/>
            <p:cNvSpPr txBox="1">
              <a:spLocks noChangeArrowheads="1"/>
            </p:cNvSpPr>
            <p:nvPr/>
          </p:nvSpPr>
          <p:spPr bwMode="auto">
            <a:xfrm>
              <a:off x="1290" y="2149"/>
              <a:ext cx="130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 baseline="30000"/>
                <a:t>进一步简化</a:t>
              </a:r>
              <a:endParaRPr lang="zh-CN" altLang="en-US" sz="2400" b="1"/>
            </a:p>
          </p:txBody>
        </p:sp>
        <p:sp>
          <p:nvSpPr>
            <p:cNvPr id="12310" name="Text Box 18"/>
            <p:cNvSpPr txBox="1">
              <a:spLocks noChangeArrowheads="1"/>
            </p:cNvSpPr>
            <p:nvPr/>
          </p:nvSpPr>
          <p:spPr bwMode="auto">
            <a:xfrm>
              <a:off x="1253" y="2974"/>
              <a:ext cx="407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 baseline="30000"/>
                <a:t>保持精练、接近硬件的优点，克服数据类型过少的不足</a:t>
              </a:r>
              <a:endParaRPr lang="zh-CN" altLang="en-US" sz="2400" b="1"/>
            </a:p>
          </p:txBody>
        </p:sp>
        <p:sp>
          <p:nvSpPr>
            <p:cNvPr id="688147" name="AutoShape 19"/>
            <p:cNvSpPr>
              <a:spLocks noChangeArrowheads="1"/>
            </p:cNvSpPr>
            <p:nvPr/>
          </p:nvSpPr>
          <p:spPr bwMode="auto">
            <a:xfrm>
              <a:off x="624" y="574"/>
              <a:ext cx="4865" cy="34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ALGOL 60</a:t>
              </a:r>
              <a:r>
                <a:rPr lang="en-US" altLang="zh-CN" sz="2400" b="1" dirty="0"/>
                <a:t>：</a:t>
              </a:r>
              <a:r>
                <a:rPr lang="zh-CN" altLang="en-US" sz="2400" b="1" dirty="0"/>
                <a:t>1960年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486400" y="1227138"/>
            <a:ext cx="1828800" cy="2417762"/>
            <a:chOff x="3456" y="1200"/>
            <a:chExt cx="1152" cy="1523"/>
          </a:xfrm>
        </p:grpSpPr>
        <p:pic>
          <p:nvPicPr>
            <p:cNvPr id="12298" name="Picture 22" descr="ken thomps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" y="1200"/>
              <a:ext cx="914" cy="1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" name="Text Box 23"/>
            <p:cNvSpPr txBox="1">
              <a:spLocks noChangeArrowheads="1"/>
            </p:cNvSpPr>
            <p:nvPr/>
          </p:nvSpPr>
          <p:spPr bwMode="auto">
            <a:xfrm>
              <a:off x="3456" y="2492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00"/>
                  </a:solidFill>
                  <a:sym typeface="Monotype Sorts" pitchFamily="2" charset="2"/>
                </a:rPr>
                <a:t>Ken Thompson</a:t>
              </a:r>
              <a:endParaRPr kumimoji="1" lang="zh-CN" altLang="en-US" sz="1800">
                <a:solidFill>
                  <a:srgbClr val="000000"/>
                </a:solidFill>
                <a:sym typeface="Monotype Sorts" pitchFamily="2" charset="2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7175500" y="1204913"/>
            <a:ext cx="1789113" cy="2439987"/>
            <a:chOff x="4478" y="1151"/>
            <a:chExt cx="1127" cy="1537"/>
          </a:xfrm>
        </p:grpSpPr>
        <p:pic>
          <p:nvPicPr>
            <p:cNvPr id="12296" name="Picture 25" descr="dennis_ritchi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" y="1151"/>
              <a:ext cx="933" cy="1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7" name="Text Box 26"/>
            <p:cNvSpPr txBox="1">
              <a:spLocks noChangeArrowheads="1"/>
            </p:cNvSpPr>
            <p:nvPr/>
          </p:nvSpPr>
          <p:spPr bwMode="auto">
            <a:xfrm>
              <a:off x="4478" y="2457"/>
              <a:ext cx="11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00"/>
                  </a:solidFill>
                </a:rPr>
                <a:t>Dennis Ritchie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65012-884D-4CE0-99FD-5A48BE0E2A1D}" type="slidenum">
              <a:rPr lang="zh-CN" altLang="en-US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 三、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标准</a:t>
            </a:r>
          </a:p>
        </p:txBody>
      </p:sp>
      <p:sp>
        <p:nvSpPr>
          <p:cNvPr id="689169" name="Text Box 17"/>
          <p:cNvSpPr txBox="1">
            <a:spLocks noChangeArrowheads="1"/>
          </p:cNvSpPr>
          <p:nvPr/>
        </p:nvSpPr>
        <p:spPr bwMode="auto">
          <a:xfrm>
            <a:off x="577850" y="3141663"/>
            <a:ext cx="8458200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CC"/>
                </a:solidFill>
                <a:sym typeface="Monotype Sorts" pitchFamily="2" charset="2"/>
              </a:rPr>
              <a:t></a:t>
            </a:r>
            <a:r>
              <a:rPr kumimoji="1" lang="zh-CN" altLang="en-US">
                <a:sym typeface="Monotype Sorts" pitchFamily="2" charset="2"/>
              </a:rPr>
              <a:t> 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198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3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年，美国标准化协会(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ANSI) 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对各种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C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版本进行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    修订于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1989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年</a:t>
            </a:r>
            <a:r>
              <a:rPr kumimoji="1" lang="zh-CN" altLang="zh-CN" b="1">
                <a:ea typeface="楷体_GB2312" pitchFamily="49" charset="-122"/>
                <a:sym typeface="Monotype Sorts" pitchFamily="2" charset="2"/>
              </a:rPr>
              <a:t>制定了</a:t>
            </a:r>
            <a:r>
              <a:rPr kumimoji="1" lang="en-US" altLang="zh-CN" b="1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ANSI C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。</a:t>
            </a:r>
          </a:p>
        </p:txBody>
      </p:sp>
      <p:sp>
        <p:nvSpPr>
          <p:cNvPr id="689171" name="Text Box 19"/>
          <p:cNvSpPr txBox="1">
            <a:spLocks noChangeArrowheads="1"/>
          </p:cNvSpPr>
          <p:nvPr/>
        </p:nvSpPr>
        <p:spPr bwMode="auto">
          <a:xfrm>
            <a:off x="611188" y="1192213"/>
            <a:ext cx="8305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7350" indent="-3873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CC"/>
                </a:solidFill>
                <a:sym typeface="Monotype Sorts" pitchFamily="2" charset="2"/>
              </a:rPr>
              <a:t></a:t>
            </a:r>
            <a:r>
              <a:rPr kumimoji="1" lang="zh-CN" altLang="en-US">
                <a:sym typeface="Monotype Sorts" pitchFamily="2" charset="2"/>
              </a:rPr>
              <a:t> 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1978年，美国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Brain W. Kernighan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与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Dennis M. Ritchie </a:t>
            </a:r>
            <a:r>
              <a:rPr kumimoji="1" lang="zh-CN" altLang="zh-CN" b="1">
                <a:ea typeface="楷体_GB2312" pitchFamily="49" charset="-122"/>
                <a:sym typeface="Monotype Sorts" pitchFamily="2" charset="2"/>
              </a:rPr>
              <a:t>联合出版一书《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The C Programming Language》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成为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ANSI C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之基础，</a:t>
            </a:r>
            <a:r>
              <a:rPr kumimoji="1" lang="zh-CN" altLang="zh-CN" b="1">
                <a:ea typeface="楷体_GB2312" pitchFamily="49" charset="-122"/>
                <a:sym typeface="Monotype Sorts" pitchFamily="2" charset="2"/>
              </a:rPr>
              <a:t>被称为</a:t>
            </a:r>
            <a:r>
              <a:rPr kumimoji="1" lang="zh-CN" altLang="zh-CN" b="1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标准C</a:t>
            </a:r>
            <a:r>
              <a:rPr kumimoji="1" lang="zh-CN" altLang="zh-CN" b="1">
                <a:ea typeface="楷体_GB2312" pitchFamily="49" charset="-122"/>
                <a:sym typeface="Monotype Sorts" pitchFamily="2" charset="2"/>
              </a:rPr>
              <a:t>。</a:t>
            </a:r>
            <a:endParaRPr kumimoji="1" lang="en-US" altLang="zh-CN" b="1"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9172" name="Text Box 20"/>
          <p:cNvSpPr txBox="1">
            <a:spLocks noChangeArrowheads="1"/>
          </p:cNvSpPr>
          <p:nvPr/>
        </p:nvSpPr>
        <p:spPr bwMode="auto">
          <a:xfrm>
            <a:off x="611188" y="5086350"/>
            <a:ext cx="8458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CC"/>
                </a:solidFill>
                <a:sym typeface="Monotype Sorts" pitchFamily="2" charset="2"/>
              </a:rPr>
              <a:t></a:t>
            </a:r>
            <a:r>
              <a:rPr kumimoji="1" lang="zh-CN" altLang="en-US">
                <a:sym typeface="Monotype Sorts" pitchFamily="2" charset="2"/>
              </a:rPr>
              <a:t> </a:t>
            </a:r>
            <a:r>
              <a:rPr kumimoji="1" lang="zh-CN" altLang="en-US" b="1">
                <a:sym typeface="Monotype Sorts" pitchFamily="2" charset="2"/>
              </a:rPr>
              <a:t>1999年，开发了新标准</a:t>
            </a:r>
            <a:r>
              <a:rPr kumimoji="1" lang="en-US" altLang="zh-CN" b="1">
                <a:solidFill>
                  <a:srgbClr val="FF0000"/>
                </a:solidFill>
                <a:sym typeface="Monotype Sorts" pitchFamily="2" charset="2"/>
              </a:rPr>
              <a:t>C99</a:t>
            </a:r>
            <a:r>
              <a:rPr kumimoji="1" lang="en-US" altLang="zh-CN" b="1">
                <a:sym typeface="Monotype Sorts" pitchFamily="2" charset="2"/>
              </a:rPr>
              <a:t>。</a:t>
            </a:r>
          </a:p>
        </p:txBody>
      </p:sp>
      <p:sp>
        <p:nvSpPr>
          <p:cNvPr id="689173" name="AutoShape 21"/>
          <p:cNvSpPr>
            <a:spLocks noChangeArrowheads="1"/>
          </p:cNvSpPr>
          <p:nvPr/>
        </p:nvSpPr>
        <p:spPr bwMode="auto">
          <a:xfrm rot="10800000">
            <a:off x="5638800" y="4495800"/>
            <a:ext cx="3352800" cy="762000"/>
          </a:xfrm>
          <a:prstGeom prst="wedgeEllipseCallout">
            <a:avLst>
              <a:gd name="adj1" fmla="val 55773"/>
              <a:gd name="adj2" fmla="val 56870"/>
            </a:avLst>
          </a:prstGeom>
          <a:solidFill>
            <a:srgbClr val="66FFFF"/>
          </a:solidFill>
          <a:ln w="9525">
            <a:solidFill>
              <a:srgbClr val="00CC99"/>
            </a:solidFill>
            <a:miter lim="800000"/>
            <a:headEnd/>
            <a:tailEnd/>
          </a:ln>
        </p:spPr>
        <p:txBody>
          <a:bodyPr rot="10800000"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目前流行的</a:t>
            </a:r>
            <a:r>
              <a:rPr kumimoji="1" lang="en-US" altLang="zh-CN" sz="2000" b="1">
                <a:solidFill>
                  <a:schemeClr val="bg2"/>
                </a:solidFill>
                <a:ea typeface="楷体_GB2312" pitchFamily="49" charset="-122"/>
              </a:rPr>
              <a:t>C</a:t>
            </a:r>
            <a:r>
              <a:rPr kumimoji="1" lang="zh-CN" altLang="en-US" sz="20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编译系统的基础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8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9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9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8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9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9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69" grpId="0" autoUpdateAnimBg="0"/>
      <p:bldP spid="689171" grpId="0" autoUpdateAnimBg="0"/>
      <p:bldP spid="689172" grpId="0" autoUpdateAnimBg="0"/>
      <p:bldP spid="68917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D0032-C147-44A3-8B88-5D9916E92E60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 简单的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程序介绍 </a:t>
            </a:r>
          </a:p>
        </p:txBody>
      </p:sp>
      <p:sp>
        <p:nvSpPr>
          <p:cNvPr id="694281" name="Text Box 9"/>
          <p:cNvSpPr txBox="1">
            <a:spLocks noChangeArrowheads="1"/>
          </p:cNvSpPr>
          <p:nvPr/>
        </p:nvSpPr>
        <p:spPr bwMode="auto">
          <a:xfrm>
            <a:off x="838200" y="908050"/>
            <a:ext cx="7620000" cy="2292935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1-1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：最简单的程序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＃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include &lt;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stdio.h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&gt;                                </a:t>
            </a:r>
            <a:r>
              <a:rPr lang="en-US" altLang="zh-CN" sz="22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包含头文件*/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             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void main( )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                                            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主函数*/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(“This is a c program!\n”);       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输出了一句话*/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}</a:t>
            </a:r>
          </a:p>
        </p:txBody>
      </p:sp>
      <p:sp>
        <p:nvSpPr>
          <p:cNvPr id="694282" name="Text Box 10"/>
          <p:cNvSpPr txBox="1">
            <a:spLocks noChangeArrowheads="1"/>
          </p:cNvSpPr>
          <p:nvPr/>
        </p:nvSpPr>
        <p:spPr bwMode="auto">
          <a:xfrm>
            <a:off x="838200" y="3276600"/>
            <a:ext cx="7620000" cy="3410164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1-2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：求两个数的和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＃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include &lt;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stdio.h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&gt;                               </a:t>
            </a:r>
            <a:r>
              <a:rPr lang="en-US" altLang="zh-CN" sz="2200" b="1" dirty="0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包含头文件*/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             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void main( ) 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                                            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主函数*/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a,b,sum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;                           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/*定义变量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 a=123;b=456;                        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/*给变量赋值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sum=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a+b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;                              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/*求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a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与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b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的和*/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(“sum is %d\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n”,sum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);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/*输出结果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}</a:t>
            </a:r>
          </a:p>
        </p:txBody>
      </p:sp>
      <p:graphicFrame>
        <p:nvGraphicFramePr>
          <p:cNvPr id="694278" name="Object 6"/>
          <p:cNvGraphicFramePr>
            <a:graphicFrameLocks noChangeAspect="1"/>
          </p:cNvGraphicFramePr>
          <p:nvPr/>
        </p:nvGraphicFramePr>
        <p:xfrm>
          <a:off x="6248400" y="6202363"/>
          <a:ext cx="12192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位图图像" r:id="rId3" imgW="1324160" imgH="371527" progId="Paint.Picture">
                  <p:embed/>
                </p:oleObj>
              </mc:Choice>
              <mc:Fallback>
                <p:oleObj name="位图图像" r:id="rId3" imgW="1324160" imgH="37152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6202363"/>
                        <a:ext cx="12192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76" name="Object 4"/>
          <p:cNvGraphicFramePr>
            <a:graphicFrameLocks noChangeAspect="1"/>
          </p:cNvGraphicFramePr>
          <p:nvPr/>
        </p:nvGraphicFramePr>
        <p:xfrm>
          <a:off x="5638800" y="2781300"/>
          <a:ext cx="2438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位图图像" r:id="rId5" imgW="1943371" imgH="304923" progId="Paint.Picture">
                  <p:embed/>
                </p:oleObj>
              </mc:Choice>
              <mc:Fallback>
                <p:oleObj name="位图图像" r:id="rId5" imgW="1943371" imgH="30492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781300"/>
                        <a:ext cx="2438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81" grpId="0" animBg="1" autoUpdateAnimBg="0"/>
      <p:bldP spid="69428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FD9495-1A6A-4C9A-A90A-DD9C00B8D267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2 </a:t>
            </a:r>
            <a:r>
              <a:rPr lang="zh-CN" altLang="en-US" dirty="0" smtClean="0">
                <a:latin typeface="Times New Roman" pitchFamily="18" charset="0"/>
              </a:rPr>
              <a:t>简单的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程序举例 </a:t>
            </a:r>
          </a:p>
        </p:txBody>
      </p:sp>
      <p:sp>
        <p:nvSpPr>
          <p:cNvPr id="695300" name="Text Box 4"/>
          <p:cNvSpPr txBox="1">
            <a:spLocks noChangeArrowheads="1"/>
          </p:cNvSpPr>
          <p:nvPr/>
        </p:nvSpPr>
        <p:spPr bwMode="auto">
          <a:xfrm>
            <a:off x="762000" y="1143000"/>
            <a:ext cx="8153400" cy="50075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1-3</a:t>
            </a:r>
            <a:r>
              <a:rPr lang="zh-CN" altLang="en-US" sz="1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：求两个数中的</a:t>
            </a:r>
            <a:r>
              <a:rPr lang="zh-CN" altLang="en-US" sz="1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大数    </a:t>
            </a:r>
            <a:endParaRPr lang="zh-CN" altLang="en-US" sz="1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＃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include &lt;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stdio.h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&gt;        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包含头文件*/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max(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x,int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y)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定义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max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函数，函数值为整型，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x，y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为形参，整型*/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z;                             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函数中用到的内部变量，也要加以定义*/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      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if(x&gt;y) z=x;                  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比较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x，y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的大小，如果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x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大于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y，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则执行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z＝x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else z=y;                       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否则执行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z＝y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endParaRPr lang="en-US" altLang="zh-CN" sz="18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return(z);                   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z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的值返回，通过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max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带回调用处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endParaRPr lang="en-US" altLang="zh-CN" sz="18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}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void main( )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                                     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主函数*/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a,b,c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;                                          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/*定义变量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d%d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”,&amp;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a,&amp;</a:t>
            </a:r>
            <a:r>
              <a:rPr lang="en-US" altLang="zh-CN" sz="1800" b="1" dirty="0" err="1" smtClean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);               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/*输入变量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a,b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的值*/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c=max(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a,b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);                                     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/*调用函数，将得到的值赋给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c*/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(“max is %d\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n”,c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);            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/*输出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c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的值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}</a:t>
            </a:r>
          </a:p>
        </p:txBody>
      </p:sp>
      <p:graphicFrame>
        <p:nvGraphicFramePr>
          <p:cNvPr id="695301" name="Object 5"/>
          <p:cNvGraphicFramePr>
            <a:graphicFrameLocks noChangeAspect="1"/>
          </p:cNvGraphicFramePr>
          <p:nvPr/>
        </p:nvGraphicFramePr>
        <p:xfrm>
          <a:off x="6096000" y="5791200"/>
          <a:ext cx="914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位图图像" r:id="rId3" imgW="914286" imgH="561905" progId="Paint.Picture">
                  <p:embed/>
                </p:oleObj>
              </mc:Choice>
              <mc:Fallback>
                <p:oleObj name="位图图像" r:id="rId3" imgW="914286" imgH="561905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791200"/>
                        <a:ext cx="914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75657" y="5908149"/>
            <a:ext cx="1512168" cy="8900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/*</a:t>
            </a:r>
          </a:p>
          <a:p>
            <a:r>
              <a:rPr lang="en-US" altLang="zh-CN" sz="1800" dirty="0"/>
              <a:t> </a:t>
            </a:r>
            <a:r>
              <a:rPr lang="zh-CN" altLang="en-US" sz="1800" dirty="0" smtClean="0"/>
              <a:t>多行注释</a:t>
            </a:r>
            <a:endParaRPr lang="en-US" altLang="zh-CN" sz="1800" dirty="0" smtClean="0"/>
          </a:p>
          <a:p>
            <a:r>
              <a:rPr lang="zh-CN" altLang="en-US" sz="1800" dirty="0" smtClean="0"/>
              <a:t>*</a:t>
            </a:r>
            <a:r>
              <a:rPr lang="en-US" altLang="zh-CN" sz="1800" dirty="0" smtClean="0"/>
              <a:t>/</a:t>
            </a:r>
            <a:endParaRPr lang="zh-CN" alt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3347864" y="6311120"/>
            <a:ext cx="1512168" cy="358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// </a:t>
            </a:r>
            <a:r>
              <a:rPr lang="zh-CN" altLang="en-US" sz="1800" dirty="0" smtClean="0"/>
              <a:t>单行注释</a:t>
            </a:r>
            <a:endParaRPr lang="en-US" altLang="zh-CN" sz="18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9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79D96-61C0-4980-965A-382977275EA5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C</a:t>
            </a:r>
            <a:r>
              <a:rPr lang="zh-CN" altLang="en-US" sz="3600" dirty="0" smtClean="0">
                <a:latin typeface="Times New Roman" pitchFamily="18" charset="0"/>
              </a:rPr>
              <a:t>语言程序格式与结构小结</a:t>
            </a:r>
          </a:p>
        </p:txBody>
      </p:sp>
      <p:sp>
        <p:nvSpPr>
          <p:cNvPr id="16389" name="AutoShape 1027"/>
          <p:cNvSpPr>
            <a:spLocks noChangeArrowheads="1"/>
          </p:cNvSpPr>
          <p:nvPr/>
        </p:nvSpPr>
        <p:spPr bwMode="auto">
          <a:xfrm>
            <a:off x="457200" y="685800"/>
            <a:ext cx="8458200" cy="58674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rgbClr val="9900FF"/>
            </a:solidFill>
            <a:round/>
            <a:headEnd/>
            <a:tailEnd type="none" w="med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1" name="Text Box 1028"/>
          <p:cNvSpPr txBox="1">
            <a:spLocks noChangeArrowheads="1"/>
          </p:cNvSpPr>
          <p:nvPr/>
        </p:nvSpPr>
        <p:spPr bwMode="auto">
          <a:xfrm>
            <a:off x="914400" y="836613"/>
            <a:ext cx="7543800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0000FF"/>
                </a:solidFill>
              </a:rPr>
              <a:t>1</a:t>
            </a:r>
            <a:r>
              <a:rPr lang="en-US" altLang="en-US" sz="2400">
                <a:solidFill>
                  <a:srgbClr val="0000FF"/>
                </a:solidFill>
              </a:rPr>
              <a:t>、</a:t>
            </a:r>
            <a:r>
              <a:rPr lang="en-US" altLang="zh-CN" sz="2400">
                <a:solidFill>
                  <a:srgbClr val="0000FF"/>
                </a:solidFill>
              </a:rPr>
              <a:t>c</a:t>
            </a:r>
            <a:r>
              <a:rPr lang="zh-CN" altLang="en-US" sz="2400">
                <a:solidFill>
                  <a:srgbClr val="0000FF"/>
                </a:solidFill>
              </a:rPr>
              <a:t>程序由一个主函数和若干个其他函数构成</a:t>
            </a:r>
            <a:r>
              <a:rPr lang="zh-CN" altLang="en-US" sz="2400"/>
              <a:t>，</a:t>
            </a:r>
            <a:r>
              <a:rPr lang="zh-CN" altLang="en-US" sz="2400" b="1">
                <a:solidFill>
                  <a:srgbClr val="C00000"/>
                </a:solidFill>
              </a:rPr>
              <a:t>函数是</a:t>
            </a:r>
            <a:r>
              <a:rPr lang="en-US" altLang="zh-CN" sz="2400" b="1">
                <a:solidFill>
                  <a:srgbClr val="C00000"/>
                </a:solidFill>
              </a:rPr>
              <a:t>c</a:t>
            </a:r>
            <a:r>
              <a:rPr lang="zh-CN" altLang="en-US" sz="2400" b="1">
                <a:solidFill>
                  <a:srgbClr val="C00000"/>
                </a:solidFill>
              </a:rPr>
              <a:t>程序的基本单位</a:t>
            </a:r>
          </a:p>
        </p:txBody>
      </p:sp>
      <p:sp>
        <p:nvSpPr>
          <p:cNvPr id="12" name="Text Box 1029"/>
          <p:cNvSpPr txBox="1">
            <a:spLocks noChangeArrowheads="1"/>
          </p:cNvSpPr>
          <p:nvPr/>
        </p:nvSpPr>
        <p:spPr bwMode="auto">
          <a:xfrm>
            <a:off x="914400" y="1679575"/>
            <a:ext cx="7696200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FF"/>
                </a:solidFill>
              </a:rPr>
              <a:t>2</a:t>
            </a:r>
            <a:r>
              <a:rPr lang="zh-CN" altLang="en-US" sz="2400" dirty="0">
                <a:solidFill>
                  <a:srgbClr val="0000FF"/>
                </a:solidFill>
              </a:rPr>
              <a:t>、函数由首部和函数体构成，首部中不论是否有形参</a:t>
            </a:r>
            <a:r>
              <a:rPr lang="zh-CN" altLang="en-US" sz="2400" b="1" dirty="0">
                <a:solidFill>
                  <a:srgbClr val="C00000"/>
                </a:solidFill>
              </a:rPr>
              <a:t>，（ ）均不能省略；函数体由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{   </a:t>
            </a:r>
            <a:r>
              <a:rPr lang="en-US" altLang="zh-CN" sz="2400" b="1" dirty="0">
                <a:solidFill>
                  <a:srgbClr val="C00000"/>
                </a:solidFill>
              </a:rPr>
              <a:t>}</a:t>
            </a:r>
            <a:r>
              <a:rPr lang="zh-CN" altLang="en-US" sz="2400" b="1" dirty="0">
                <a:solidFill>
                  <a:srgbClr val="C00000"/>
                </a:solidFill>
              </a:rPr>
              <a:t>括起，函数体可以是空函数</a:t>
            </a:r>
          </a:p>
        </p:txBody>
      </p:sp>
      <p:sp>
        <p:nvSpPr>
          <p:cNvPr id="13" name="Text Box 1030"/>
          <p:cNvSpPr txBox="1">
            <a:spLocks noChangeArrowheads="1"/>
          </p:cNvSpPr>
          <p:nvPr/>
        </p:nvSpPr>
        <p:spPr bwMode="auto">
          <a:xfrm>
            <a:off x="914400" y="2878138"/>
            <a:ext cx="7696200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0000FF"/>
                </a:solidFill>
              </a:rPr>
              <a:t>3</a:t>
            </a:r>
            <a:r>
              <a:rPr lang="zh-CN" altLang="en-US" sz="2400">
                <a:solidFill>
                  <a:srgbClr val="0000FF"/>
                </a:solidFill>
              </a:rPr>
              <a:t>、</a:t>
            </a:r>
            <a:r>
              <a:rPr lang="en-US" altLang="zh-CN" sz="2400">
                <a:solidFill>
                  <a:srgbClr val="0000FF"/>
                </a:solidFill>
              </a:rPr>
              <a:t>main( )</a:t>
            </a:r>
            <a:r>
              <a:rPr lang="zh-CN" altLang="en-US" sz="2400">
                <a:solidFill>
                  <a:srgbClr val="0000FF"/>
                </a:solidFill>
              </a:rPr>
              <a:t>可以位于程序中的任何位置，但是</a:t>
            </a:r>
            <a:r>
              <a:rPr lang="zh-CN" altLang="en-US" sz="2400" b="1">
                <a:solidFill>
                  <a:srgbClr val="C00000"/>
                </a:solidFill>
              </a:rPr>
              <a:t>程序总是从</a:t>
            </a:r>
            <a:r>
              <a:rPr lang="en-US" altLang="zh-CN" sz="2400" b="1">
                <a:solidFill>
                  <a:srgbClr val="C00000"/>
                </a:solidFill>
              </a:rPr>
              <a:t>main( ) </a:t>
            </a:r>
            <a:r>
              <a:rPr lang="zh-CN" altLang="en-US" sz="2400" b="1">
                <a:solidFill>
                  <a:srgbClr val="C00000"/>
                </a:solidFill>
              </a:rPr>
              <a:t>函数开始执行</a:t>
            </a:r>
          </a:p>
        </p:txBody>
      </p:sp>
      <p:sp>
        <p:nvSpPr>
          <p:cNvPr id="14" name="Text Box 1031"/>
          <p:cNvSpPr txBox="1">
            <a:spLocks noChangeArrowheads="1"/>
          </p:cNvSpPr>
          <p:nvPr/>
        </p:nvSpPr>
        <p:spPr bwMode="auto">
          <a:xfrm>
            <a:off x="914400" y="3721100"/>
            <a:ext cx="7467600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0000FF"/>
                </a:solidFill>
              </a:rPr>
              <a:t>4</a:t>
            </a:r>
            <a:r>
              <a:rPr lang="zh-CN" altLang="en-US" sz="2400">
                <a:solidFill>
                  <a:srgbClr val="0000FF"/>
                </a:solidFill>
              </a:rPr>
              <a:t>、通常，一行可以写多条语句，一条语句也可以分成多行写，但每个语句后均要以“；”结束，</a:t>
            </a:r>
            <a:r>
              <a:rPr lang="zh-CN" altLang="en-US" sz="2400" b="1">
                <a:solidFill>
                  <a:srgbClr val="C00000"/>
                </a:solidFill>
              </a:rPr>
              <a:t>“；”必不可少</a:t>
            </a:r>
          </a:p>
        </p:txBody>
      </p:sp>
      <p:sp>
        <p:nvSpPr>
          <p:cNvPr id="15" name="Text Box 1032"/>
          <p:cNvSpPr txBox="1">
            <a:spLocks noChangeArrowheads="1"/>
          </p:cNvSpPr>
          <p:nvPr/>
        </p:nvSpPr>
        <p:spPr bwMode="auto">
          <a:xfrm>
            <a:off x="914400" y="5661248"/>
            <a:ext cx="725011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FF"/>
                </a:solidFill>
              </a:rPr>
              <a:t>6</a:t>
            </a:r>
            <a:r>
              <a:rPr lang="zh-CN" altLang="en-US" sz="2400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</a:rPr>
              <a:t>c</a:t>
            </a:r>
            <a:r>
              <a:rPr lang="zh-CN" altLang="en-US" sz="2400" dirty="0">
                <a:solidFill>
                  <a:srgbClr val="0000FF"/>
                </a:solidFill>
              </a:rPr>
              <a:t>语言本身没有输入输出语句，需调用库函数实现</a:t>
            </a:r>
          </a:p>
        </p:txBody>
      </p:sp>
      <p:sp>
        <p:nvSpPr>
          <p:cNvPr id="16" name="Text Box 1033"/>
          <p:cNvSpPr txBox="1">
            <a:spLocks noChangeArrowheads="1"/>
          </p:cNvSpPr>
          <p:nvPr/>
        </p:nvSpPr>
        <p:spPr bwMode="auto">
          <a:xfrm>
            <a:off x="916632" y="4859561"/>
            <a:ext cx="7543800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FF"/>
                </a:solidFill>
              </a:rPr>
              <a:t>5</a:t>
            </a:r>
            <a:r>
              <a:rPr lang="zh-CN" altLang="en-US" sz="2400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</a:rPr>
              <a:t>/*    */   </a:t>
            </a:r>
            <a:r>
              <a:rPr lang="zh-CN" altLang="en-US" sz="2400" dirty="0">
                <a:solidFill>
                  <a:srgbClr val="0000FF"/>
                </a:solidFill>
              </a:rPr>
              <a:t>中的内容表示注释，可以在任何位置，但</a:t>
            </a:r>
            <a:r>
              <a:rPr lang="zh-CN" altLang="en-US" sz="2400" b="1" dirty="0">
                <a:solidFill>
                  <a:srgbClr val="C00000"/>
                </a:solidFill>
              </a:rPr>
              <a:t>须配对使用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12160" y="44624"/>
            <a:ext cx="2952328" cy="64807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max(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x,int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 y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) {   }</a:t>
            </a:r>
          </a:p>
          <a:p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void main( )  {   }</a:t>
            </a:r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940152" y="6093296"/>
            <a:ext cx="2952328" cy="64807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d%d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”,&amp;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a,&amp;</a:t>
            </a:r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);</a:t>
            </a:r>
          </a:p>
          <a:p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(“max is %d\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n”,c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); </a:t>
            </a:r>
            <a:endParaRPr lang="zh-CN" altLang="en-US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2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4A83D-9990-4F5C-819D-C8148E3F9A73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smtClean="0">
                <a:latin typeface="Times New Roman" pitchFamily="18" charset="0"/>
              </a:rPr>
              <a:t>C</a:t>
            </a:r>
            <a:r>
              <a:rPr lang="zh-CN" altLang="en-US" sz="3600" smtClean="0">
                <a:latin typeface="Times New Roman" pitchFamily="18" charset="0"/>
              </a:rPr>
              <a:t>程序的格式特点</a:t>
            </a:r>
          </a:p>
        </p:txBody>
      </p:sp>
      <p:sp>
        <p:nvSpPr>
          <p:cNvPr id="697347" name="Text Box 3"/>
          <p:cNvSpPr txBox="1">
            <a:spLocks noChangeArrowheads="1"/>
          </p:cNvSpPr>
          <p:nvPr/>
        </p:nvSpPr>
        <p:spPr bwMode="auto">
          <a:xfrm>
            <a:off x="-76200" y="1295400"/>
            <a:ext cx="8305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2573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大小写敏感，习惯用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  <a:ea typeface="楷体_GB2312" pitchFamily="49" charset="-122"/>
              </a:rPr>
              <a:t>小写</a:t>
            </a: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字母</a:t>
            </a: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不使用行号，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  <a:ea typeface="楷体_GB2312" pitchFamily="49" charset="-122"/>
              </a:rPr>
              <a:t>无程序行</a:t>
            </a: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概念</a:t>
            </a: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可使用空行和空格</a:t>
            </a: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常用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  <a:ea typeface="楷体_GB2312" pitchFamily="49" charset="-122"/>
              </a:rPr>
              <a:t>锯齿形</a:t>
            </a: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书写格式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FontTx/>
              <a:buAutoNum type="arabicPeriod"/>
            </a:pPr>
            <a:endParaRPr lang="en-US" altLang="zh-CN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97349" name="Text Box 5"/>
          <p:cNvSpPr txBox="1">
            <a:spLocks noChangeArrowheads="1"/>
          </p:cNvSpPr>
          <p:nvPr/>
        </p:nvSpPr>
        <p:spPr bwMode="auto">
          <a:xfrm>
            <a:off x="5652120" y="1340768"/>
            <a:ext cx="3182937" cy="487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en-US" altLang="zh-CN" sz="2400" dirty="0" err="1">
                <a:ea typeface="隶书" pitchFamily="49" charset="-122"/>
              </a:rPr>
              <a:t>int</a:t>
            </a:r>
            <a:r>
              <a:rPr kumimoji="1" lang="en-US" altLang="zh-CN" sz="2400" dirty="0">
                <a:ea typeface="隶书" pitchFamily="49" charset="-122"/>
              </a:rPr>
              <a:t> main( )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隶书" pitchFamily="49" charset="-122"/>
              </a:rPr>
              <a:t>{</a:t>
            </a:r>
            <a:r>
              <a:rPr kumimoji="1" lang="en-US" altLang="zh-CN" sz="2400" dirty="0">
                <a:ea typeface="隶书" pitchFamily="49" charset="-122"/>
              </a:rPr>
              <a:t>   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</a:t>
            </a:r>
            <a:r>
              <a:rPr kumimoji="1" lang="en-US" altLang="zh-CN" sz="2400" dirty="0" err="1">
                <a:ea typeface="隶书" pitchFamily="49" charset="-122"/>
              </a:rPr>
              <a:t>int</a:t>
            </a:r>
            <a:r>
              <a:rPr kumimoji="1" lang="en-US" altLang="zh-CN" sz="2400" dirty="0">
                <a:ea typeface="隶书" pitchFamily="49" charset="-122"/>
              </a:rPr>
              <a:t>  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 , j ,  sum;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sum=0;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for(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=1; 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&lt;10;i++)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{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     for(j=1;j&lt;10;j++)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     {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           sum+=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*j ;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     }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}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</a:t>
            </a:r>
            <a:r>
              <a:rPr kumimoji="1" lang="en-US" altLang="zh-CN" sz="2400" dirty="0" err="1">
                <a:ea typeface="隶书" pitchFamily="49" charset="-122"/>
              </a:rPr>
              <a:t>printf</a:t>
            </a:r>
            <a:r>
              <a:rPr kumimoji="1" lang="en-US" altLang="zh-CN" sz="2400" dirty="0">
                <a:ea typeface="隶书" pitchFamily="49" charset="-122"/>
              </a:rPr>
              <a:t>(“%d\</a:t>
            </a:r>
            <a:r>
              <a:rPr kumimoji="1" lang="en-US" altLang="zh-CN" sz="2400" dirty="0" err="1">
                <a:ea typeface="隶书" pitchFamily="49" charset="-122"/>
              </a:rPr>
              <a:t>n”,sum</a:t>
            </a:r>
            <a:r>
              <a:rPr kumimoji="1" lang="en-US" altLang="zh-CN" sz="2400" dirty="0">
                <a:ea typeface="隶书" pitchFamily="49" charset="-122"/>
              </a:rPr>
              <a:t>);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隶书" pitchFamily="49" charset="-122"/>
              </a:rPr>
              <a:t>}</a:t>
            </a:r>
            <a:endParaRPr kumimoji="1" lang="en-US" altLang="zh-CN" sz="2400" dirty="0">
              <a:ea typeface="隶书" pitchFamily="49" charset="-122"/>
            </a:endParaRPr>
          </a:p>
        </p:txBody>
      </p:sp>
      <p:sp>
        <p:nvSpPr>
          <p:cNvPr id="697352" name="Text Box 8"/>
          <p:cNvSpPr txBox="1">
            <a:spLocks noChangeArrowheads="1"/>
          </p:cNvSpPr>
          <p:nvPr/>
        </p:nvSpPr>
        <p:spPr bwMode="auto">
          <a:xfrm>
            <a:off x="1019175" y="3505200"/>
            <a:ext cx="4314825" cy="2039938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336600"/>
                </a:solidFill>
                <a:latin typeface="Arial" charset="0"/>
                <a:ea typeface="隶书" pitchFamily="49" charset="-122"/>
              </a:rPr>
              <a:t>优秀程序员的素质之一: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>
                <a:latin typeface="Arial" charset="0"/>
                <a:ea typeface="隶书" pitchFamily="49" charset="-122"/>
              </a:rPr>
              <a:t>使用</a:t>
            </a:r>
            <a:r>
              <a:rPr kumimoji="1" lang="en-US" altLang="zh-CN" sz="2000" dirty="0">
                <a:latin typeface="Arial" charset="0"/>
                <a:ea typeface="隶书" pitchFamily="49" charset="-122"/>
              </a:rPr>
              <a:t>TAB</a:t>
            </a:r>
            <a:r>
              <a:rPr kumimoji="1" lang="zh-CN" altLang="en-US" sz="2000" dirty="0">
                <a:latin typeface="Arial" charset="0"/>
                <a:ea typeface="隶书" pitchFamily="49" charset="-122"/>
              </a:rPr>
              <a:t>缩进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 smtClean="0">
                <a:latin typeface="Arial" charset="0"/>
                <a:ea typeface="隶书" pitchFamily="49" charset="-122"/>
              </a:rPr>
              <a:t>{ }</a:t>
            </a:r>
            <a:r>
              <a:rPr kumimoji="1" lang="zh-CN" altLang="en-US" sz="2000" dirty="0">
                <a:latin typeface="Arial" charset="0"/>
                <a:ea typeface="隶书" pitchFamily="49" charset="-122"/>
              </a:rPr>
              <a:t>对齐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>
                <a:latin typeface="Arial" charset="0"/>
                <a:ea typeface="隶书" pitchFamily="49" charset="-122"/>
              </a:rPr>
              <a:t>有足够的注释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>
                <a:latin typeface="Arial" charset="0"/>
                <a:ea typeface="隶书" pitchFamily="49" charset="-122"/>
              </a:rPr>
              <a:t>有合适的空行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79FB6-08D4-4D0C-920C-946114343EC8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1"/>
            <a:ext cx="8001000" cy="96470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kumimoji="0" lang="zh-CN" altLang="en-US" sz="2800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1. 语言简洁、紧凑、使用灵活</a:t>
            </a:r>
          </a:p>
          <a:p>
            <a:pPr lvl="1" eaLnBrk="1" hangingPunct="1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32</a:t>
            </a:r>
            <a:r>
              <a:rPr lang="zh-CN" altLang="en-US" sz="2400" dirty="0" smtClean="0">
                <a:latin typeface="Times New Roman" pitchFamily="18" charset="0"/>
              </a:rPr>
              <a:t>个关键字，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9</a:t>
            </a:r>
            <a:r>
              <a:rPr lang="zh-CN" altLang="en-US" sz="2400" dirty="0" smtClean="0">
                <a:latin typeface="Times New Roman" pitchFamily="18" charset="0"/>
              </a:rPr>
              <a:t>种控制语句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652463" y="1035050"/>
            <a:ext cx="77628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只有通过学习，方可理解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之特点，先简叙之：</a:t>
            </a:r>
            <a:endParaRPr kumimoji="1"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742280" y="2595385"/>
            <a:ext cx="6350000" cy="253047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xtLst/>
        </p:spPr>
        <p:txBody>
          <a:bodyPr anchor="ctr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>
              <a:lnSpc>
                <a:spcPct val="100000"/>
              </a:lnSpc>
            </a:pPr>
            <a:r>
              <a:rPr kumimoji="1" lang="zh-CN" altLang="en-US" sz="2000" b="1" dirty="0">
                <a:solidFill>
                  <a:srgbClr val="008000"/>
                </a:solidFill>
                <a:latin typeface="Arial" charset="0"/>
                <a:ea typeface="隶书" pitchFamily="49" charset="-122"/>
              </a:rPr>
              <a:t>32个关键字</a:t>
            </a:r>
            <a:r>
              <a:rPr kumimoji="1" lang="zh-CN" altLang="en-US" sz="2000" b="1" dirty="0">
                <a:solidFill>
                  <a:schemeClr val="tx2"/>
                </a:solidFill>
                <a:latin typeface="Arial" charset="0"/>
                <a:ea typeface="隶书" pitchFamily="49" charset="-122"/>
              </a:rPr>
              <a:t>：(</a:t>
            </a:r>
            <a:r>
              <a:rPr kumimoji="1" lang="zh-CN" altLang="en-US" sz="2000" b="1" dirty="0"/>
              <a:t>由系统定义，不能重作其它定义)</a:t>
            </a:r>
            <a:endParaRPr kumimoji="1" lang="zh-CN" altLang="en-US" sz="2000" b="1" dirty="0">
              <a:solidFill>
                <a:schemeClr val="tx2"/>
              </a:solidFill>
              <a:latin typeface="Arial" charset="0"/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auto          break       case        char 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const</a:t>
            </a:r>
            <a:endParaRPr kumimoji="1" lang="en-US" altLang="zh-CN" sz="2000" b="1" dirty="0">
              <a:solidFill>
                <a:srgbClr val="000000"/>
              </a:solidFill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continue   default      do            double     else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enum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    extern      float          for   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goto</a:t>
            </a:r>
            <a:endParaRPr kumimoji="1" lang="en-US" altLang="zh-CN" sz="2000" b="1" dirty="0">
              <a:solidFill>
                <a:srgbClr val="000000"/>
              </a:solidFill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if       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         long         register    return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short         signed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sizeof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   static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struct</a:t>
            </a:r>
            <a:endParaRPr kumimoji="1" lang="en-US" altLang="zh-CN" sz="2000" b="1" dirty="0">
              <a:solidFill>
                <a:srgbClr val="000000"/>
              </a:solidFill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switch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typedef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unsigned   union      void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volatile      while</a:t>
            </a:r>
            <a:endParaRPr kumimoji="1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690183" name="Text Box 7"/>
          <p:cNvSpPr txBox="1">
            <a:spLocks noChangeArrowheads="1"/>
          </p:cNvSpPr>
          <p:nvPr/>
        </p:nvSpPr>
        <p:spPr bwMode="auto">
          <a:xfrm>
            <a:off x="678359" y="5273913"/>
            <a:ext cx="6701953" cy="1323439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kumimoji="1" lang="zh-CN" alt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9种控制语句：</a:t>
            </a:r>
          </a:p>
          <a:p>
            <a:pPr lvl="1">
              <a:lnSpc>
                <a:spcPct val="100000"/>
              </a:lnSpc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 )~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else~            for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)~            while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)~        </a:t>
            </a:r>
            <a:r>
              <a:rPr kumimoji="1"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do~while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)</a:t>
            </a:r>
          </a:p>
          <a:p>
            <a:pPr lvl="1">
              <a:lnSpc>
                <a:spcPct val="100000"/>
              </a:lnSpc>
              <a:defRPr/>
            </a:pP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continue             break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switch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  <a:r>
              <a:rPr kumimoji="1"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goto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00000"/>
              </a:lnSpc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5E3898-EAD6-473F-A6C8-DC603632930D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382000" cy="1298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smtClean="0">
                <a:solidFill>
                  <a:schemeClr val="tx1"/>
                </a:solidFill>
                <a:effectLst/>
                <a:latin typeface="Times New Roman" pitchFamily="18" charset="0"/>
              </a:rPr>
              <a:t>2. </a:t>
            </a:r>
            <a:r>
              <a:rPr kumimoji="0" lang="zh-CN" altLang="en-US" smtClean="0">
                <a:solidFill>
                  <a:schemeClr val="tx1"/>
                </a:solidFill>
                <a:effectLst/>
                <a:latin typeface="楷体_GB2312" pitchFamily="49" charset="-122"/>
              </a:rPr>
              <a:t>运算符丰富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000" smtClean="0">
                <a:effectLst/>
                <a:latin typeface="Times New Roman" pitchFamily="18" charset="0"/>
                <a:ea typeface="宋体" pitchFamily="2" charset="-122"/>
              </a:rPr>
              <a:t>除了最基本的＋、－、×、÷、%等运算外，还将括号、赋值、强制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>
                <a:effectLst/>
                <a:latin typeface="Times New Roman" pitchFamily="18" charset="0"/>
                <a:ea typeface="宋体" pitchFamily="2" charset="-122"/>
              </a:rPr>
              <a:t>类型转换等均作为运算符，共有34种运算符。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49350" y="2289175"/>
            <a:ext cx="5334000" cy="4416425"/>
            <a:chOff x="724" y="1171"/>
            <a:chExt cx="3360" cy="2782"/>
          </a:xfrm>
        </p:grpSpPr>
        <p:sp>
          <p:nvSpPr>
            <p:cNvPr id="19463" name="AutoShape 6"/>
            <p:cNvSpPr>
              <a:spLocks/>
            </p:cNvSpPr>
            <p:nvPr/>
          </p:nvSpPr>
          <p:spPr bwMode="auto">
            <a:xfrm>
              <a:off x="1016" y="1248"/>
              <a:ext cx="178" cy="2668"/>
            </a:xfrm>
            <a:prstGeom prst="leftBrace">
              <a:avLst>
                <a:gd name="adj1" fmla="val 12490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4" name="Text Box 7"/>
            <p:cNvSpPr txBox="1">
              <a:spLocks noChangeArrowheads="1"/>
            </p:cNvSpPr>
            <p:nvPr/>
          </p:nvSpPr>
          <p:spPr bwMode="auto">
            <a:xfrm>
              <a:off x="724" y="1963"/>
              <a:ext cx="309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2400" b="1">
                  <a:solidFill>
                    <a:srgbClr val="FF0000"/>
                  </a:solidFill>
                </a:rPr>
                <a:t>C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solidFill>
                    <a:srgbClr val="FF0000"/>
                  </a:solidFill>
                </a:rPr>
                <a:t>运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solidFill>
                    <a:srgbClr val="FF0000"/>
                  </a:solidFill>
                </a:rPr>
                <a:t>算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solidFill>
                    <a:srgbClr val="FF0000"/>
                  </a:solidFill>
                </a:rPr>
                <a:t>符</a:t>
              </a:r>
            </a:p>
          </p:txBody>
        </p:sp>
        <p:sp>
          <p:nvSpPr>
            <p:cNvPr id="691208" name="Text Box 8"/>
            <p:cNvSpPr txBox="1">
              <a:spLocks noChangeArrowheads="1"/>
            </p:cNvSpPr>
            <p:nvPr/>
          </p:nvSpPr>
          <p:spPr bwMode="auto">
            <a:xfrm>
              <a:off x="1248" y="1171"/>
              <a:ext cx="2836" cy="2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算术运算符：（+  -  *  /  %  ++  --）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关系运算符：（&lt;  &lt;=   ==   &gt;   &gt;=   !=）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逻辑运算符：（！  &amp;&amp;  ||）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位运算符  ：（&lt;&lt;   &gt;&gt;   ～ |  ^  &amp;）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赋值运算符：（= 及其扩展）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条件运算符：（?:）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逗号运算符：（,）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指针运算符：（*  &amp;）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求字节数运算符：（</a:t>
              </a: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sizeof）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强制类型转换：（类型）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分量运算符：（ . -&gt;）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下标运算符：（[ ]）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圆括号运算符：（( )）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15728-62B5-4CEF-90BE-510AFA3FA4A2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382000" cy="12985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zh-CN" altLang="en-US" sz="2800" smtClean="0">
                <a:solidFill>
                  <a:schemeClr val="tx1"/>
                </a:solidFill>
                <a:effectLst/>
                <a:latin typeface="Times New Roman" pitchFamily="18" charset="0"/>
              </a:rPr>
              <a:t>3. </a:t>
            </a:r>
            <a:r>
              <a:rPr kumimoji="0" lang="zh-CN" altLang="en-US" sz="2800" smtClean="0">
                <a:solidFill>
                  <a:schemeClr val="tx1"/>
                </a:solidFill>
                <a:effectLst/>
                <a:latin typeface="楷体_GB2312" pitchFamily="49" charset="-122"/>
              </a:rPr>
              <a:t>数据结构丰富</a:t>
            </a:r>
          </a:p>
          <a:p>
            <a:pPr>
              <a:buClrTx/>
              <a:buSzTx/>
              <a:buFontTx/>
              <a:buNone/>
            </a:pPr>
            <a:r>
              <a:rPr lang="zh-CN" altLang="en-US" sz="2400" smtClean="0">
                <a:effectLst/>
                <a:latin typeface="Times New Roman" pitchFamily="18" charset="0"/>
                <a:ea typeface="宋体" pitchFamily="2" charset="-122"/>
              </a:rPr>
              <a:t>      除基本类型外, 有指针, 结构体、共用体等类型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85800" y="2082800"/>
            <a:ext cx="8305800" cy="3937000"/>
            <a:chOff x="432" y="1392"/>
            <a:chExt cx="5232" cy="2480"/>
          </a:xfrm>
        </p:grpSpPr>
        <p:sp>
          <p:nvSpPr>
            <p:cNvPr id="20487" name="Rectangle 8"/>
            <p:cNvSpPr>
              <a:spLocks noChangeArrowheads="1"/>
            </p:cNvSpPr>
            <p:nvPr/>
          </p:nvSpPr>
          <p:spPr bwMode="auto">
            <a:xfrm>
              <a:off x="432" y="2640"/>
              <a:ext cx="19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b="1">
                  <a:ea typeface="楷体_GB2312" pitchFamily="49" charset="-122"/>
                </a:rPr>
                <a:t>数据类型</a:t>
              </a:r>
            </a:p>
          </p:txBody>
        </p:sp>
        <p:sp>
          <p:nvSpPr>
            <p:cNvPr id="20488" name="Text Box 10"/>
            <p:cNvSpPr txBox="1">
              <a:spLocks noChangeArrowheads="1"/>
            </p:cNvSpPr>
            <p:nvPr/>
          </p:nvSpPr>
          <p:spPr bwMode="auto">
            <a:xfrm>
              <a:off x="2784" y="2448"/>
              <a:ext cx="1440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数组    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array</a:t>
              </a:r>
              <a:endParaRPr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结构体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struct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共用体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union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枚举    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enum</a:t>
              </a:r>
            </a:p>
          </p:txBody>
        </p:sp>
        <p:sp>
          <p:nvSpPr>
            <p:cNvPr id="20489" name="AutoShape 11"/>
            <p:cNvSpPr>
              <a:spLocks/>
            </p:cNvSpPr>
            <p:nvPr/>
          </p:nvSpPr>
          <p:spPr bwMode="auto">
            <a:xfrm>
              <a:off x="2592" y="2522"/>
              <a:ext cx="205" cy="875"/>
            </a:xfrm>
            <a:prstGeom prst="leftBrace">
              <a:avLst>
                <a:gd name="adj1" fmla="val 35569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</a:pPr>
              <a:endParaRPr kumimoji="1" lang="zh-CN" altLang="en-US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92237" name="Text Box 13"/>
            <p:cNvSpPr txBox="1">
              <a:spLocks noChangeArrowheads="1"/>
            </p:cNvSpPr>
            <p:nvPr/>
          </p:nvSpPr>
          <p:spPr bwMode="auto">
            <a:xfrm>
              <a:off x="4080" y="1824"/>
              <a:ext cx="1584" cy="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单精度型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float 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双精度型 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double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692238" name="Text Box 14"/>
            <p:cNvSpPr txBox="1">
              <a:spLocks noChangeArrowheads="1"/>
            </p:cNvSpPr>
            <p:nvPr/>
          </p:nvSpPr>
          <p:spPr bwMode="auto">
            <a:xfrm>
              <a:off x="2784" y="1392"/>
              <a:ext cx="1344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字符型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char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整  型    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int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    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实型(浮点型) 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空类型 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void</a:t>
              </a:r>
            </a:p>
          </p:txBody>
        </p:sp>
        <p:sp>
          <p:nvSpPr>
            <p:cNvPr id="20492" name="AutoShape 15"/>
            <p:cNvSpPr>
              <a:spLocks/>
            </p:cNvSpPr>
            <p:nvPr/>
          </p:nvSpPr>
          <p:spPr bwMode="auto">
            <a:xfrm>
              <a:off x="2640" y="1500"/>
              <a:ext cx="169" cy="889"/>
            </a:xfrm>
            <a:prstGeom prst="leftBrace">
              <a:avLst>
                <a:gd name="adj1" fmla="val 43836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AutoShape 16"/>
            <p:cNvSpPr>
              <a:spLocks/>
            </p:cNvSpPr>
            <p:nvPr/>
          </p:nvSpPr>
          <p:spPr bwMode="auto">
            <a:xfrm>
              <a:off x="4001" y="1872"/>
              <a:ext cx="127" cy="411"/>
            </a:xfrm>
            <a:prstGeom prst="leftBrace">
              <a:avLst>
                <a:gd name="adj1" fmla="val 26969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AutoShape 18"/>
            <p:cNvSpPr>
              <a:spLocks/>
            </p:cNvSpPr>
            <p:nvPr/>
          </p:nvSpPr>
          <p:spPr bwMode="auto">
            <a:xfrm>
              <a:off x="1440" y="1930"/>
              <a:ext cx="238" cy="1691"/>
            </a:xfrm>
            <a:prstGeom prst="leftBrace">
              <a:avLst>
                <a:gd name="adj1" fmla="val 59209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2243" name="Text Box 19"/>
            <p:cNvSpPr txBox="1">
              <a:spLocks noChangeArrowheads="1"/>
            </p:cNvSpPr>
            <p:nvPr/>
          </p:nvSpPr>
          <p:spPr bwMode="auto">
            <a:xfrm>
              <a:off x="1680" y="1776"/>
              <a:ext cx="1008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基本类型</a:t>
              </a:r>
            </a:p>
          </p:txBody>
        </p:sp>
        <p:sp>
          <p:nvSpPr>
            <p:cNvPr id="20496" name="Text Box 20"/>
            <p:cNvSpPr txBox="1">
              <a:spLocks noChangeArrowheads="1"/>
            </p:cNvSpPr>
            <p:nvPr/>
          </p:nvSpPr>
          <p:spPr bwMode="auto">
            <a:xfrm>
              <a:off x="1728" y="3429"/>
              <a:ext cx="912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指针类型</a:t>
              </a:r>
            </a:p>
          </p:txBody>
        </p:sp>
        <p:sp>
          <p:nvSpPr>
            <p:cNvPr id="20497" name="Text Box 21"/>
            <p:cNvSpPr txBox="1">
              <a:spLocks noChangeArrowheads="1"/>
            </p:cNvSpPr>
            <p:nvPr/>
          </p:nvSpPr>
          <p:spPr bwMode="auto">
            <a:xfrm>
              <a:off x="1680" y="2757"/>
              <a:ext cx="960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构造类型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B024CF-220E-49C5-9267-6848ACFAADC3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93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5867400" cy="7620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kumimoji="0" lang="zh-CN" altLang="en-US" sz="2800" smtClean="0">
                <a:solidFill>
                  <a:schemeClr val="tx1"/>
                </a:solidFill>
                <a:effectLst/>
                <a:latin typeface="楷体_GB2312" pitchFamily="49" charset="-122"/>
              </a:rPr>
              <a:t>4.具有结构化的控制语句</a:t>
            </a:r>
          </a:p>
        </p:txBody>
      </p:sp>
      <p:sp>
        <p:nvSpPr>
          <p:cNvPr id="693265" name="AutoShape 1041"/>
          <p:cNvSpPr>
            <a:spLocks noChangeArrowheads="1"/>
          </p:cNvSpPr>
          <p:nvPr/>
        </p:nvSpPr>
        <p:spPr bwMode="auto">
          <a:xfrm>
            <a:off x="5486400" y="2733675"/>
            <a:ext cx="3276600" cy="1219200"/>
          </a:xfrm>
          <a:prstGeom prst="cloudCallout">
            <a:avLst>
              <a:gd name="adj1" fmla="val -51694"/>
              <a:gd name="adj2" fmla="val 105597"/>
            </a:avLst>
          </a:prstGeom>
          <a:solidFill>
            <a:srgbClr val="EFD3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中级计算机语言</a:t>
            </a:r>
          </a:p>
        </p:txBody>
      </p:sp>
      <p:sp>
        <p:nvSpPr>
          <p:cNvPr id="21511" name="Rectangle 1043"/>
          <p:cNvSpPr>
            <a:spLocks noChangeArrowheads="1"/>
          </p:cNvSpPr>
          <p:nvPr/>
        </p:nvSpPr>
        <p:spPr bwMode="auto">
          <a:xfrm>
            <a:off x="762000" y="3740150"/>
            <a:ext cx="3400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7.语法限制不够严格</a:t>
            </a:r>
          </a:p>
        </p:txBody>
      </p:sp>
      <p:sp>
        <p:nvSpPr>
          <p:cNvPr id="21512" name="Rectangle 1044"/>
          <p:cNvSpPr>
            <a:spLocks noChangeArrowheads="1"/>
          </p:cNvSpPr>
          <p:nvPr/>
        </p:nvSpPr>
        <p:spPr bwMode="auto">
          <a:xfrm>
            <a:off x="762000" y="2841625"/>
            <a:ext cx="23288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6.可移植性好</a:t>
            </a:r>
          </a:p>
        </p:txBody>
      </p:sp>
      <p:sp>
        <p:nvSpPr>
          <p:cNvPr id="21513" name="Rectangle 1045"/>
          <p:cNvSpPr>
            <a:spLocks noChangeArrowheads="1"/>
          </p:cNvSpPr>
          <p:nvPr/>
        </p:nvSpPr>
        <p:spPr bwMode="auto">
          <a:xfrm>
            <a:off x="762000" y="1987550"/>
            <a:ext cx="625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5.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生成的目标代码质量高，执行效率高</a:t>
            </a:r>
          </a:p>
        </p:txBody>
      </p:sp>
      <p:sp>
        <p:nvSpPr>
          <p:cNvPr id="693270" name="Text Box 1046"/>
          <p:cNvSpPr txBox="1">
            <a:spLocks noChangeArrowheads="1"/>
          </p:cNvSpPr>
          <p:nvPr/>
        </p:nvSpPr>
        <p:spPr bwMode="auto">
          <a:xfrm>
            <a:off x="755650" y="4652963"/>
            <a:ext cx="8208963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8.允许直接访问物理地址，进行位操作，同时具备</a:t>
            </a:r>
            <a:r>
              <a:rPr lang="zh-CN" altLang="en-US" b="1">
                <a:ea typeface="楷体_GB2312" pitchFamily="49" charset="-122"/>
              </a:rPr>
              <a:t>“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高</a:t>
            </a:r>
            <a:r>
              <a:rPr lang="zh-CN" altLang="en-US" b="1">
                <a:ea typeface="楷体_GB2312" pitchFamily="49" charset="-122"/>
              </a:rPr>
              <a:t>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b="1">
                <a:ea typeface="楷体_GB2312" pitchFamily="49" charset="-122"/>
              </a:rPr>
              <a:t>“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低</a:t>
            </a:r>
            <a:r>
              <a:rPr lang="zh-CN" altLang="en-US" b="1">
                <a:ea typeface="楷体_GB2312" pitchFamily="49" charset="-122"/>
              </a:rPr>
              <a:t>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级语言之功能。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6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3EC049-C4FE-4AF0-BB19-4063AE909112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157288"/>
            <a:ext cx="8001000" cy="5943600"/>
          </a:xfrm>
        </p:spPr>
        <p:txBody>
          <a:bodyPr/>
          <a:lstStyle/>
          <a:p>
            <a:pPr marL="711200" indent="-609600" algn="just" eaLnBrk="1" hangingPunct="1">
              <a:buFont typeface="Wingdings" pitchFamily="2" charset="2"/>
              <a:buNone/>
              <a:defRPr/>
            </a:pP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课程目标：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掌握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C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语言的基本概念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熟悉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Turbo C/Visual C++6.0/Visual Studio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的上机操作环境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会读、会编、会调试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C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程序</a:t>
            </a:r>
            <a:endParaRPr lang="en-US" altLang="zh-CN" sz="2800" dirty="0" smtClean="0">
              <a:latin typeface="Times New Roman" pitchFamily="18" charset="0"/>
              <a:ea typeface="隶书" pitchFamily="49" charset="-122"/>
            </a:endParaRP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学会用结构化程序设计的方法编写程序</a:t>
            </a: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课程要求：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课前应做好预习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保持</a:t>
            </a:r>
            <a:r>
              <a:rPr lang="zh-CN" altLang="en-US" sz="2800" dirty="0" smtClean="0">
                <a:ea typeface="隶书" pitchFamily="49" charset="-122"/>
              </a:rPr>
              <a:t>课堂安静，头脑清醒，思维活跃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ea typeface="隶书" pitchFamily="49" charset="-122"/>
              </a:rPr>
              <a:t>认真、独立、按时完成作业</a:t>
            </a:r>
            <a:r>
              <a:rPr lang="en-US" altLang="zh-CN" sz="2800" dirty="0" smtClean="0">
                <a:ea typeface="隶书" pitchFamily="49" charset="-122"/>
              </a:rPr>
              <a:t>,</a:t>
            </a:r>
            <a:r>
              <a:rPr lang="zh-CN" altLang="en-US" sz="2800" dirty="0" smtClean="0">
                <a:ea typeface="隶书" pitchFamily="49" charset="-122"/>
              </a:rPr>
              <a:t>并上机验证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重视</a:t>
            </a:r>
            <a:r>
              <a:rPr lang="zh-CN" altLang="en-US" sz="2800" dirty="0" smtClean="0">
                <a:ea typeface="隶书" pitchFamily="49" charset="-122"/>
              </a:rPr>
              <a:t>上机实践，有效利用宝贵的上机时间</a:t>
            </a:r>
            <a:endParaRPr lang="zh-CN" altLang="en-US" sz="2800" dirty="0" smtClean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 语言程序设计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21923-9EC6-4F1E-9318-BBEC7100D0B8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1.4</a:t>
            </a:r>
            <a:r>
              <a:rPr lang="zh-CN" altLang="en-US" smtClean="0">
                <a:latin typeface="楷体_GB2312" pitchFamily="49" charset="-122"/>
              </a:rPr>
              <a:t> 用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楷体_GB2312" pitchFamily="49" charset="-122"/>
              </a:rPr>
              <a:t>语言解决实际问题的步骤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0010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smtClean="0">
                <a:latin typeface="Times New Roman" pitchFamily="18" charset="0"/>
              </a:rPr>
              <a:t>一、用</a:t>
            </a:r>
            <a:r>
              <a:rPr lang="en-US" altLang="zh-CN" sz="2800" smtClean="0">
                <a:latin typeface="Times New Roman" pitchFamily="18" charset="0"/>
              </a:rPr>
              <a:t>C</a:t>
            </a:r>
            <a:r>
              <a:rPr lang="zh-CN" altLang="en-US" sz="2800" smtClean="0">
                <a:latin typeface="Times New Roman" pitchFamily="18" charset="0"/>
              </a:rPr>
              <a:t>语言解决实际问题的过程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316360" y="2392288"/>
            <a:ext cx="6496000" cy="1828800"/>
            <a:chOff x="720" y="1056"/>
            <a:chExt cx="3984" cy="1488"/>
          </a:xfrm>
        </p:grpSpPr>
        <p:sp>
          <p:nvSpPr>
            <p:cNvPr id="22536" name="Text Box 5"/>
            <p:cNvSpPr txBox="1">
              <a:spLocks noChangeArrowheads="1"/>
            </p:cNvSpPr>
            <p:nvPr/>
          </p:nvSpPr>
          <p:spPr bwMode="auto">
            <a:xfrm>
              <a:off x="720" y="1056"/>
              <a:ext cx="912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ea typeface="楷体_GB2312" pitchFamily="49" charset="-122"/>
                </a:rPr>
                <a:t>分析问题</a:t>
              </a:r>
            </a:p>
          </p:txBody>
        </p:sp>
        <p:sp>
          <p:nvSpPr>
            <p:cNvPr id="22537" name="Text Box 6"/>
            <p:cNvSpPr txBox="1">
              <a:spLocks noChangeArrowheads="1"/>
            </p:cNvSpPr>
            <p:nvPr/>
          </p:nvSpPr>
          <p:spPr bwMode="auto">
            <a:xfrm>
              <a:off x="1968" y="1056"/>
              <a:ext cx="816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ea typeface="楷体_GB2312" pitchFamily="49" charset="-122"/>
                </a:rPr>
                <a:t>确定程序目标</a:t>
              </a:r>
            </a:p>
          </p:txBody>
        </p:sp>
        <p:sp>
          <p:nvSpPr>
            <p:cNvPr id="703495" name="Text Box 7"/>
            <p:cNvSpPr txBox="1">
              <a:spLocks noChangeArrowheads="1"/>
            </p:cNvSpPr>
            <p:nvPr/>
          </p:nvSpPr>
          <p:spPr bwMode="auto">
            <a:xfrm>
              <a:off x="3169" y="1056"/>
              <a:ext cx="1535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确定数据结构</a:t>
              </a:r>
            </a:p>
            <a:p>
              <a:pPr algn="ctr">
                <a:defRPr/>
              </a:pP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和算法</a:t>
              </a:r>
            </a:p>
          </p:txBody>
        </p:sp>
        <p:sp>
          <p:nvSpPr>
            <p:cNvPr id="22539" name="Line 8"/>
            <p:cNvSpPr>
              <a:spLocks noChangeShapeType="1"/>
            </p:cNvSpPr>
            <p:nvPr/>
          </p:nvSpPr>
          <p:spPr bwMode="auto">
            <a:xfrm>
              <a:off x="1632" y="1344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Line 9"/>
            <p:cNvSpPr>
              <a:spLocks noChangeShapeType="1"/>
            </p:cNvSpPr>
            <p:nvPr/>
          </p:nvSpPr>
          <p:spPr bwMode="auto">
            <a:xfrm>
              <a:off x="2784" y="134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Line 10"/>
            <p:cNvSpPr>
              <a:spLocks noChangeShapeType="1"/>
            </p:cNvSpPr>
            <p:nvPr/>
          </p:nvSpPr>
          <p:spPr bwMode="auto">
            <a:xfrm rot="5400000">
              <a:off x="3792" y="1776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Text Box 12"/>
            <p:cNvSpPr txBox="1">
              <a:spLocks noChangeArrowheads="1"/>
            </p:cNvSpPr>
            <p:nvPr/>
          </p:nvSpPr>
          <p:spPr bwMode="auto">
            <a:xfrm>
              <a:off x="2124" y="1920"/>
              <a:ext cx="1092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ea typeface="楷体_GB2312" pitchFamily="49" charset="-122"/>
                </a:rPr>
                <a:t>上机调试</a:t>
              </a:r>
            </a:p>
            <a:p>
              <a:pPr algn="ctr"/>
              <a:r>
                <a:rPr lang="zh-CN" altLang="en-US" sz="2400" b="1" dirty="0">
                  <a:ea typeface="楷体_GB2312" pitchFamily="49" charset="-122"/>
                </a:rPr>
                <a:t>运行</a:t>
              </a:r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 flipH="1">
              <a:off x="1733" y="2208"/>
              <a:ext cx="3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3505" name="Text Box 17"/>
            <p:cNvSpPr txBox="1">
              <a:spLocks noChangeArrowheads="1"/>
            </p:cNvSpPr>
            <p:nvPr/>
          </p:nvSpPr>
          <p:spPr bwMode="auto">
            <a:xfrm>
              <a:off x="720" y="1920"/>
              <a:ext cx="1008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rIns="54000"/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得到</a:t>
              </a:r>
            </a:p>
            <a:p>
              <a:pPr algn="ctr"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运行结果</a:t>
              </a:r>
            </a:p>
          </p:txBody>
        </p:sp>
        <p:sp>
          <p:nvSpPr>
            <p:cNvPr id="22545" name="Text Box 20"/>
            <p:cNvSpPr txBox="1">
              <a:spLocks noChangeArrowheads="1"/>
            </p:cNvSpPr>
            <p:nvPr/>
          </p:nvSpPr>
          <p:spPr bwMode="auto">
            <a:xfrm>
              <a:off x="3600" y="1920"/>
              <a:ext cx="720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ea typeface="楷体_GB2312" pitchFamily="49" charset="-122"/>
                </a:rPr>
                <a:t>编写</a:t>
              </a:r>
            </a:p>
            <a:p>
              <a:pPr algn="ctr"/>
              <a:r>
                <a:rPr lang="zh-CN" altLang="en-US" sz="2400" b="1">
                  <a:ea typeface="楷体_GB2312" pitchFamily="49" charset="-122"/>
                </a:rPr>
                <a:t>程序</a:t>
              </a:r>
            </a:p>
          </p:txBody>
        </p:sp>
        <p:sp>
          <p:nvSpPr>
            <p:cNvPr id="22546" name="Line 21"/>
            <p:cNvSpPr>
              <a:spLocks noChangeShapeType="1"/>
            </p:cNvSpPr>
            <p:nvPr/>
          </p:nvSpPr>
          <p:spPr bwMode="auto">
            <a:xfrm flipH="1">
              <a:off x="3221" y="2208"/>
              <a:ext cx="3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21923-9EC6-4F1E-9318-BBEC7100D0B8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二、算法</a:t>
            </a:r>
            <a:endParaRPr lang="zh-CN" altLang="en-US" dirty="0" smtClean="0">
              <a:latin typeface="楷体_GB2312" pitchFamily="49" charset="-122"/>
            </a:endParaRPr>
          </a:p>
        </p:txBody>
      </p:sp>
      <p:sp>
        <p:nvSpPr>
          <p:cNvPr id="703510" name="Rectangle 22"/>
          <p:cNvSpPr>
            <a:spLocks noChangeArrowheads="1"/>
          </p:cNvSpPr>
          <p:nvPr/>
        </p:nvSpPr>
        <p:spPr bwMode="auto">
          <a:xfrm>
            <a:off x="555624" y="1005840"/>
            <a:ext cx="8480871" cy="5735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算法 </a:t>
            </a: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—— </a:t>
            </a:r>
            <a:r>
              <a:rPr kumimoji="1"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程序的灵魂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什么是算法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为解决某一问题而采用的</a:t>
            </a:r>
            <a:r>
              <a:rPr kumimoji="1" lang="zh-CN" altLang="en-US" b="1" u="sng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方法和步骤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算法的基本要求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有穷</a:t>
            </a:r>
            <a:r>
              <a:rPr kumimoji="1" lang="zh-CN" alt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性</a:t>
            </a:r>
            <a:endParaRPr kumimoji="1" lang="en-US" altLang="zh-CN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zh-CN" altLang="en-US" sz="2400" dirty="0"/>
              <a:t>有限步骤、有限时间内能够实现该算法</a:t>
            </a:r>
            <a:endParaRPr kumimoji="1" lang="en-US" altLang="zh-CN" sz="2400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确定性</a:t>
            </a:r>
            <a:endParaRPr kumimoji="1" lang="en-US" altLang="zh-CN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zh-CN" altLang="en-US" sz="2400" dirty="0"/>
              <a:t>算法中的每一个步骤的表述都应该是确定的、没有歧义的语句</a:t>
            </a:r>
            <a:endParaRPr kumimoji="1" lang="en-US" altLang="zh-CN" sz="2400" b="1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有效性</a:t>
            </a:r>
            <a:endParaRPr kumimoji="1" lang="en-US" altLang="zh-CN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zh-CN" altLang="en-US" sz="2400" dirty="0"/>
              <a:t>算法中的每一个步骤都能够有效地执行，并且有确定的结果</a:t>
            </a:r>
          </a:p>
        </p:txBody>
      </p:sp>
    </p:spTree>
    <p:extLst>
      <p:ext uri="{BB962C8B-B14F-4D97-AF65-F5344CB8AC3E}">
        <p14:creationId xmlns:p14="http://schemas.microsoft.com/office/powerpoint/2010/main" val="41331645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83653-D6B9-425C-82D5-4FD21132B03F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二、算法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12875"/>
            <a:ext cx="6019800" cy="685800"/>
          </a:xfrm>
          <a:ln w="28575">
            <a:solidFill>
              <a:schemeClr val="accent2"/>
            </a:solidFill>
          </a:ln>
        </p:spPr>
        <p:txBody>
          <a:bodyPr/>
          <a:lstStyle/>
          <a:p>
            <a:pPr marL="1616075" indent="-1616075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000" smtClean="0">
                <a:latin typeface="Times New Roman" pitchFamily="18" charset="0"/>
              </a:rPr>
              <a:t>①自然语言表示法（带序号）：</a:t>
            </a:r>
          </a:p>
          <a:p>
            <a:pPr marL="1616075" indent="-1616075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zh-CN" altLang="en-US" sz="2000" smtClean="0">
                <a:latin typeface="楷体_GB2312" pitchFamily="49" charset="-122"/>
              </a:rPr>
              <a:t>  易懂但不直观</a:t>
            </a:r>
            <a:r>
              <a:rPr kumimoji="0" lang="en-US" altLang="zh-CN" sz="2000" smtClean="0">
                <a:latin typeface="楷体_GB2312" pitchFamily="49" charset="-122"/>
              </a:rPr>
              <a:t>，</a:t>
            </a:r>
            <a:r>
              <a:rPr kumimoji="0" lang="zh-CN" altLang="en-US" sz="2000" smtClean="0">
                <a:latin typeface="楷体_GB2312" pitchFamily="49" charset="-122"/>
              </a:rPr>
              <a:t>不严格，难于描述复杂算法</a:t>
            </a:r>
            <a:endParaRPr kumimoji="0" lang="en-US" altLang="zh-CN" sz="2000" smtClean="0">
              <a:latin typeface="楷体_GB2312" pitchFamily="49" charset="-122"/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914400" y="2197100"/>
            <a:ext cx="8077200" cy="1160463"/>
            <a:chOff x="576" y="1440"/>
            <a:chExt cx="5088" cy="731"/>
          </a:xfrm>
        </p:grpSpPr>
        <p:sp>
          <p:nvSpPr>
            <p:cNvPr id="675845" name="Rectangle 5"/>
            <p:cNvSpPr>
              <a:spLocks noChangeArrowheads="1"/>
            </p:cNvSpPr>
            <p:nvPr/>
          </p:nvSpPr>
          <p:spPr bwMode="auto">
            <a:xfrm>
              <a:off x="576" y="1440"/>
              <a:ext cx="5088" cy="73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1616075" indent="-1616075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②流程图表示法：灵活、自由、形象、直观，可表示任何算法</a:t>
              </a:r>
            </a:p>
            <a:p>
              <a:pPr marL="1616075" indent="-1616075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  <a:defRPr/>
              </a:pPr>
              <a:endPara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3598" name="AutoShape 7"/>
            <p:cNvSpPr>
              <a:spLocks noChangeArrowheads="1"/>
            </p:cNvSpPr>
            <p:nvPr/>
          </p:nvSpPr>
          <p:spPr bwMode="auto">
            <a:xfrm>
              <a:off x="1920" y="1733"/>
              <a:ext cx="432" cy="187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algn="ctr"/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23599" name="AutoShape 8"/>
            <p:cNvSpPr>
              <a:spLocks noChangeArrowheads="1"/>
            </p:cNvSpPr>
            <p:nvPr/>
          </p:nvSpPr>
          <p:spPr bwMode="auto">
            <a:xfrm>
              <a:off x="2544" y="1734"/>
              <a:ext cx="720" cy="186"/>
            </a:xfrm>
            <a:prstGeom prst="flowChartInputOutpu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23600" name="Line 13"/>
            <p:cNvSpPr>
              <a:spLocks noChangeShapeType="1"/>
            </p:cNvSpPr>
            <p:nvPr/>
          </p:nvSpPr>
          <p:spPr bwMode="auto">
            <a:xfrm>
              <a:off x="4848" y="182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1" name="AutoShape 14"/>
            <p:cNvSpPr>
              <a:spLocks noChangeArrowheads="1"/>
            </p:cNvSpPr>
            <p:nvPr/>
          </p:nvSpPr>
          <p:spPr bwMode="auto">
            <a:xfrm>
              <a:off x="4128" y="1680"/>
              <a:ext cx="576" cy="240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2" name="AutoShape 15"/>
            <p:cNvSpPr>
              <a:spLocks noChangeArrowheads="1"/>
            </p:cNvSpPr>
            <p:nvPr/>
          </p:nvSpPr>
          <p:spPr bwMode="auto">
            <a:xfrm>
              <a:off x="3456" y="1728"/>
              <a:ext cx="480" cy="192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856" name="Text Box 16"/>
            <p:cNvSpPr txBox="1">
              <a:spLocks noChangeArrowheads="1"/>
            </p:cNvSpPr>
            <p:nvPr/>
          </p:nvSpPr>
          <p:spPr bwMode="auto">
            <a:xfrm>
              <a:off x="1824" y="1918"/>
              <a:ext cx="62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起止</a:t>
              </a:r>
            </a:p>
          </p:txBody>
        </p:sp>
        <p:sp>
          <p:nvSpPr>
            <p:cNvPr id="675857" name="Text Box 17"/>
            <p:cNvSpPr txBox="1">
              <a:spLocks noChangeArrowheads="1"/>
            </p:cNvSpPr>
            <p:nvPr/>
          </p:nvSpPr>
          <p:spPr bwMode="auto">
            <a:xfrm>
              <a:off x="2400" y="1920"/>
              <a:ext cx="1008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输入/输出</a:t>
              </a:r>
            </a:p>
          </p:txBody>
        </p:sp>
        <p:sp>
          <p:nvSpPr>
            <p:cNvPr id="675858" name="Text Box 18"/>
            <p:cNvSpPr txBox="1">
              <a:spLocks noChangeArrowheads="1"/>
            </p:cNvSpPr>
            <p:nvPr/>
          </p:nvSpPr>
          <p:spPr bwMode="auto">
            <a:xfrm>
              <a:off x="3408" y="1929"/>
              <a:ext cx="57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处理</a:t>
              </a:r>
            </a:p>
          </p:txBody>
        </p:sp>
        <p:sp>
          <p:nvSpPr>
            <p:cNvPr id="675859" name="Text Box 19"/>
            <p:cNvSpPr txBox="1">
              <a:spLocks noChangeArrowheads="1"/>
            </p:cNvSpPr>
            <p:nvPr/>
          </p:nvSpPr>
          <p:spPr bwMode="auto">
            <a:xfrm>
              <a:off x="4128" y="1920"/>
              <a:ext cx="57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判断</a:t>
              </a:r>
            </a:p>
          </p:txBody>
        </p:sp>
        <p:sp>
          <p:nvSpPr>
            <p:cNvPr id="675860" name="Text Box 20"/>
            <p:cNvSpPr txBox="1">
              <a:spLocks noChangeArrowheads="1"/>
            </p:cNvSpPr>
            <p:nvPr/>
          </p:nvSpPr>
          <p:spPr bwMode="auto">
            <a:xfrm>
              <a:off x="4800" y="1920"/>
              <a:ext cx="72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流程线</a:t>
              </a:r>
            </a:p>
          </p:txBody>
        </p:sp>
      </p:grpSp>
      <p:sp>
        <p:nvSpPr>
          <p:cNvPr id="675863" name="Rectangle 23"/>
          <p:cNvSpPr>
            <a:spLocks noChangeArrowheads="1"/>
          </p:cNvSpPr>
          <p:nvPr/>
        </p:nvSpPr>
        <p:spPr bwMode="auto">
          <a:xfrm>
            <a:off x="914400" y="3429000"/>
            <a:ext cx="8077200" cy="762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③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N-S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流程图表示法：完全去掉了带箭头的流程线，全部算法都写在一</a:t>
            </a:r>
          </a:p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    个矩形框里（表示简单，符合结构化思想）</a:t>
            </a:r>
            <a:endParaRPr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5864" name="Rectangle 24"/>
          <p:cNvSpPr>
            <a:spLocks noChangeArrowheads="1"/>
          </p:cNvSpPr>
          <p:nvPr/>
        </p:nvSpPr>
        <p:spPr bwMode="auto">
          <a:xfrm>
            <a:off x="914400" y="5876925"/>
            <a:ext cx="8077200" cy="762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④伪代码表示法：用介于自然语言与计算机语言之间的的文字及符号 </a:t>
            </a:r>
          </a:p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来描述算法（方便、易懂、便于向计算机语言过渡）</a:t>
            </a:r>
            <a:endParaRPr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1524000" y="4221163"/>
            <a:ext cx="6553200" cy="1679575"/>
            <a:chOff x="960" y="2544"/>
            <a:chExt cx="4128" cy="1058"/>
          </a:xfrm>
        </p:grpSpPr>
        <p:sp>
          <p:nvSpPr>
            <p:cNvPr id="23563" name="Text Box 27"/>
            <p:cNvSpPr txBox="1">
              <a:spLocks noChangeArrowheads="1"/>
            </p:cNvSpPr>
            <p:nvPr/>
          </p:nvSpPr>
          <p:spPr bwMode="auto">
            <a:xfrm>
              <a:off x="960" y="2736"/>
              <a:ext cx="528" cy="2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64" name="Line 28"/>
            <p:cNvSpPr>
              <a:spLocks noChangeShapeType="1"/>
            </p:cNvSpPr>
            <p:nvPr/>
          </p:nvSpPr>
          <p:spPr bwMode="auto">
            <a:xfrm>
              <a:off x="1776" y="2544"/>
              <a:ext cx="0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Line 29"/>
            <p:cNvSpPr>
              <a:spLocks noChangeShapeType="1"/>
            </p:cNvSpPr>
            <p:nvPr/>
          </p:nvSpPr>
          <p:spPr bwMode="auto">
            <a:xfrm>
              <a:off x="1776" y="2544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Line 30"/>
            <p:cNvSpPr>
              <a:spLocks noChangeShapeType="1"/>
            </p:cNvSpPr>
            <p:nvPr/>
          </p:nvSpPr>
          <p:spPr bwMode="auto">
            <a:xfrm>
              <a:off x="1776" y="3360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Line 31"/>
            <p:cNvSpPr>
              <a:spLocks noChangeShapeType="1"/>
            </p:cNvSpPr>
            <p:nvPr/>
          </p:nvSpPr>
          <p:spPr bwMode="auto">
            <a:xfrm flipV="1">
              <a:off x="2688" y="2544"/>
              <a:ext cx="0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Line 32"/>
            <p:cNvSpPr>
              <a:spLocks noChangeShapeType="1"/>
            </p:cNvSpPr>
            <p:nvPr/>
          </p:nvSpPr>
          <p:spPr bwMode="auto">
            <a:xfrm>
              <a:off x="1776" y="3072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36"/>
            <p:cNvSpPr>
              <a:spLocks noChangeShapeType="1"/>
            </p:cNvSpPr>
            <p:nvPr/>
          </p:nvSpPr>
          <p:spPr bwMode="auto">
            <a:xfrm>
              <a:off x="2208" y="307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Line 37"/>
            <p:cNvSpPr>
              <a:spLocks noChangeShapeType="1"/>
            </p:cNvSpPr>
            <p:nvPr/>
          </p:nvSpPr>
          <p:spPr bwMode="auto">
            <a:xfrm>
              <a:off x="1776" y="2544"/>
              <a:ext cx="432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38"/>
            <p:cNvSpPr>
              <a:spLocks noChangeShapeType="1"/>
            </p:cNvSpPr>
            <p:nvPr/>
          </p:nvSpPr>
          <p:spPr bwMode="auto">
            <a:xfrm flipV="1">
              <a:off x="2208" y="2544"/>
              <a:ext cx="48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Text Box 39"/>
            <p:cNvSpPr txBox="1">
              <a:spLocks noChangeArrowheads="1"/>
            </p:cNvSpPr>
            <p:nvPr/>
          </p:nvSpPr>
          <p:spPr bwMode="auto">
            <a:xfrm>
              <a:off x="2064" y="263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23573" name="Text Box 40"/>
            <p:cNvSpPr txBox="1">
              <a:spLocks noChangeArrowheads="1"/>
            </p:cNvSpPr>
            <p:nvPr/>
          </p:nvSpPr>
          <p:spPr bwMode="auto">
            <a:xfrm>
              <a:off x="1776" y="283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23574" name="Text Box 41"/>
            <p:cNvSpPr txBox="1">
              <a:spLocks noChangeArrowheads="1"/>
            </p:cNvSpPr>
            <p:nvPr/>
          </p:nvSpPr>
          <p:spPr bwMode="auto">
            <a:xfrm>
              <a:off x="2352" y="283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3575" name="Text Box 42"/>
            <p:cNvSpPr txBox="1">
              <a:spLocks noChangeArrowheads="1"/>
            </p:cNvSpPr>
            <p:nvPr/>
          </p:nvSpPr>
          <p:spPr bwMode="auto">
            <a:xfrm>
              <a:off x="1824" y="311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76" name="Text Box 43"/>
            <p:cNvSpPr txBox="1">
              <a:spLocks noChangeArrowheads="1"/>
            </p:cNvSpPr>
            <p:nvPr/>
          </p:nvSpPr>
          <p:spPr bwMode="auto">
            <a:xfrm>
              <a:off x="2304" y="312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3577" name="Line 45"/>
            <p:cNvSpPr>
              <a:spLocks noChangeShapeType="1"/>
            </p:cNvSpPr>
            <p:nvPr/>
          </p:nvSpPr>
          <p:spPr bwMode="auto">
            <a:xfrm>
              <a:off x="2880" y="2638"/>
              <a:ext cx="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Line 46"/>
            <p:cNvSpPr>
              <a:spLocks noChangeShapeType="1"/>
            </p:cNvSpPr>
            <p:nvPr/>
          </p:nvSpPr>
          <p:spPr bwMode="auto">
            <a:xfrm>
              <a:off x="2880" y="2638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Line 47"/>
            <p:cNvSpPr>
              <a:spLocks noChangeShapeType="1"/>
            </p:cNvSpPr>
            <p:nvPr/>
          </p:nvSpPr>
          <p:spPr bwMode="auto">
            <a:xfrm>
              <a:off x="2880" y="3120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Line 48"/>
            <p:cNvSpPr>
              <a:spLocks noChangeShapeType="1"/>
            </p:cNvSpPr>
            <p:nvPr/>
          </p:nvSpPr>
          <p:spPr bwMode="auto">
            <a:xfrm>
              <a:off x="3888" y="2638"/>
              <a:ext cx="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Line 49"/>
            <p:cNvSpPr>
              <a:spLocks noChangeShapeType="1"/>
            </p:cNvSpPr>
            <p:nvPr/>
          </p:nvSpPr>
          <p:spPr bwMode="auto">
            <a:xfrm flipH="1">
              <a:off x="3120" y="2880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Line 50"/>
            <p:cNvSpPr>
              <a:spLocks noChangeShapeType="1"/>
            </p:cNvSpPr>
            <p:nvPr/>
          </p:nvSpPr>
          <p:spPr bwMode="auto">
            <a:xfrm>
              <a:off x="3120" y="288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3" name="Text Box 51"/>
            <p:cNvSpPr txBox="1">
              <a:spLocks noChangeArrowheads="1"/>
            </p:cNvSpPr>
            <p:nvPr/>
          </p:nvSpPr>
          <p:spPr bwMode="auto">
            <a:xfrm>
              <a:off x="3264" y="263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23584" name="Text Box 52"/>
            <p:cNvSpPr txBox="1">
              <a:spLocks noChangeArrowheads="1"/>
            </p:cNvSpPr>
            <p:nvPr/>
          </p:nvSpPr>
          <p:spPr bwMode="auto">
            <a:xfrm>
              <a:off x="3264" y="288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85" name="Line 53"/>
            <p:cNvSpPr>
              <a:spLocks noChangeShapeType="1"/>
            </p:cNvSpPr>
            <p:nvPr/>
          </p:nvSpPr>
          <p:spPr bwMode="auto">
            <a:xfrm>
              <a:off x="4080" y="2640"/>
              <a:ext cx="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6" name="Line 54"/>
            <p:cNvSpPr>
              <a:spLocks noChangeShapeType="1"/>
            </p:cNvSpPr>
            <p:nvPr/>
          </p:nvSpPr>
          <p:spPr bwMode="auto">
            <a:xfrm>
              <a:off x="4080" y="3118"/>
              <a:ext cx="1008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7" name="Line 55"/>
            <p:cNvSpPr>
              <a:spLocks noChangeShapeType="1"/>
            </p:cNvSpPr>
            <p:nvPr/>
          </p:nvSpPr>
          <p:spPr bwMode="auto">
            <a:xfrm>
              <a:off x="4080" y="2640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8" name="Line 56"/>
            <p:cNvSpPr>
              <a:spLocks noChangeShapeType="1"/>
            </p:cNvSpPr>
            <p:nvPr/>
          </p:nvSpPr>
          <p:spPr bwMode="auto">
            <a:xfrm>
              <a:off x="5088" y="2640"/>
              <a:ext cx="0" cy="4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9" name="Line 57"/>
            <p:cNvSpPr>
              <a:spLocks noChangeShapeType="1"/>
            </p:cNvSpPr>
            <p:nvPr/>
          </p:nvSpPr>
          <p:spPr bwMode="auto">
            <a:xfrm flipH="1">
              <a:off x="4320" y="2880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0" name="Line 58"/>
            <p:cNvSpPr>
              <a:spLocks noChangeShapeType="1"/>
            </p:cNvSpPr>
            <p:nvPr/>
          </p:nvSpPr>
          <p:spPr bwMode="auto">
            <a:xfrm flipV="1">
              <a:off x="4320" y="264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1" name="Text Box 59"/>
            <p:cNvSpPr txBox="1">
              <a:spLocks noChangeArrowheads="1"/>
            </p:cNvSpPr>
            <p:nvPr/>
          </p:nvSpPr>
          <p:spPr bwMode="auto">
            <a:xfrm>
              <a:off x="4464" y="264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92" name="Text Box 60"/>
            <p:cNvSpPr txBox="1">
              <a:spLocks noChangeArrowheads="1"/>
            </p:cNvSpPr>
            <p:nvPr/>
          </p:nvSpPr>
          <p:spPr bwMode="auto">
            <a:xfrm>
              <a:off x="4464" y="287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23593" name="Text Box 61"/>
            <p:cNvSpPr txBox="1">
              <a:spLocks noChangeArrowheads="1"/>
            </p:cNvSpPr>
            <p:nvPr/>
          </p:nvSpPr>
          <p:spPr bwMode="auto">
            <a:xfrm>
              <a:off x="960" y="3358"/>
              <a:ext cx="52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处理</a:t>
              </a:r>
            </a:p>
          </p:txBody>
        </p:sp>
        <p:sp>
          <p:nvSpPr>
            <p:cNvPr id="23594" name="Text Box 62"/>
            <p:cNvSpPr txBox="1">
              <a:spLocks noChangeArrowheads="1"/>
            </p:cNvSpPr>
            <p:nvPr/>
          </p:nvSpPr>
          <p:spPr bwMode="auto">
            <a:xfrm>
              <a:off x="1968" y="3358"/>
              <a:ext cx="52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判断</a:t>
              </a:r>
            </a:p>
          </p:txBody>
        </p:sp>
        <p:sp>
          <p:nvSpPr>
            <p:cNvPr id="23595" name="Text Box 63"/>
            <p:cNvSpPr txBox="1">
              <a:spLocks noChangeArrowheads="1"/>
            </p:cNvSpPr>
            <p:nvPr/>
          </p:nvSpPr>
          <p:spPr bwMode="auto">
            <a:xfrm>
              <a:off x="2976" y="3360"/>
              <a:ext cx="96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当型循环</a:t>
              </a:r>
            </a:p>
          </p:txBody>
        </p:sp>
        <p:sp>
          <p:nvSpPr>
            <p:cNvPr id="23596" name="Text Box 64"/>
            <p:cNvSpPr txBox="1">
              <a:spLocks noChangeArrowheads="1"/>
            </p:cNvSpPr>
            <p:nvPr/>
          </p:nvSpPr>
          <p:spPr bwMode="auto">
            <a:xfrm>
              <a:off x="4128" y="3360"/>
              <a:ext cx="96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直到型循环</a:t>
              </a:r>
            </a:p>
          </p:txBody>
        </p:sp>
      </p:grpSp>
      <p:sp>
        <p:nvSpPr>
          <p:cNvPr id="23562" name="Text Box 72"/>
          <p:cNvSpPr txBox="1">
            <a:spLocks noChangeArrowheads="1"/>
          </p:cNvSpPr>
          <p:nvPr/>
        </p:nvSpPr>
        <p:spPr bwMode="auto">
          <a:xfrm>
            <a:off x="685800" y="908050"/>
            <a:ext cx="5562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160000"/>
              <a:buFontTx/>
              <a:buChar char="•"/>
            </a:pPr>
            <a:r>
              <a:rPr kumimoji="1" lang="zh-CN" altLang="en-US" b="1">
                <a:ea typeface="楷体_GB2312" pitchFamily="49" charset="-122"/>
              </a:rPr>
              <a:t> 算法的表示方法</a:t>
            </a:r>
            <a:endParaRPr lang="zh-CN" altLang="en-US" b="1"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5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3" grpId="0" animBg="1" autoUpdateAnimBg="0"/>
      <p:bldP spid="67586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E0F6F4-8EF8-426D-AFE4-37E12C2FFE61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算法的表示方法举例</a:t>
            </a:r>
          </a:p>
        </p:txBody>
      </p:sp>
      <p:graphicFrame>
        <p:nvGraphicFramePr>
          <p:cNvPr id="679956" name="Object 20"/>
          <p:cNvGraphicFramePr>
            <a:graphicFrameLocks noChangeAspect="1"/>
          </p:cNvGraphicFramePr>
          <p:nvPr/>
        </p:nvGraphicFramePr>
        <p:xfrm>
          <a:off x="781050" y="914400"/>
          <a:ext cx="379095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6" name="Equation" r:id="rId3" imgW="1866900" imgH="431800" progId="Equation.DSMT4">
                  <p:embed/>
                </p:oleObj>
              </mc:Choice>
              <mc:Fallback>
                <p:oleObj name="Equation" r:id="rId3" imgW="1866900" imgH="431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914400"/>
                        <a:ext cx="379095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47" name="Object 111"/>
          <p:cNvGraphicFramePr>
            <a:graphicFrameLocks noChangeAspect="1"/>
          </p:cNvGraphicFramePr>
          <p:nvPr/>
        </p:nvGraphicFramePr>
        <p:xfrm>
          <a:off x="809625" y="1981200"/>
          <a:ext cx="2085975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7" name="位图图像" r:id="rId5" imgW="2085714" imgH="2790476" progId="Paint.Picture">
                  <p:embed/>
                </p:oleObj>
              </mc:Choice>
              <mc:Fallback>
                <p:oleObj name="位图图像" r:id="rId5" imgW="2085714" imgH="2790476" progId="Paint.Picture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1981200"/>
                        <a:ext cx="2085975" cy="279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48" name="Object 112"/>
          <p:cNvGraphicFramePr>
            <a:graphicFrameLocks noChangeAspect="1"/>
          </p:cNvGraphicFramePr>
          <p:nvPr/>
        </p:nvGraphicFramePr>
        <p:xfrm>
          <a:off x="3076575" y="1981200"/>
          <a:ext cx="1647825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8" name="位图图像" r:id="rId7" imgW="1647619" imgH="3666667" progId="Paint.Picture">
                  <p:embed/>
                </p:oleObj>
              </mc:Choice>
              <mc:Fallback>
                <p:oleObj name="位图图像" r:id="rId7" imgW="1647619" imgH="3666667" progId="Paint.Picture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1981200"/>
                        <a:ext cx="1647825" cy="366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49" name="Object 113"/>
          <p:cNvGraphicFramePr>
            <a:graphicFrameLocks noChangeAspect="1"/>
          </p:cNvGraphicFramePr>
          <p:nvPr/>
        </p:nvGraphicFramePr>
        <p:xfrm>
          <a:off x="4914900" y="1981200"/>
          <a:ext cx="19431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" name="位图图像" r:id="rId9" imgW="1943371" imgH="2400635" progId="Paint.Picture">
                  <p:embed/>
                </p:oleObj>
              </mc:Choice>
              <mc:Fallback>
                <p:oleObj name="位图图像" r:id="rId9" imgW="1943371" imgH="2400635" progId="Paint.Picture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1981200"/>
                        <a:ext cx="1943100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50" name="Object 114"/>
          <p:cNvGraphicFramePr>
            <a:graphicFrameLocks noChangeAspect="1"/>
          </p:cNvGraphicFramePr>
          <p:nvPr/>
        </p:nvGraphicFramePr>
        <p:xfrm>
          <a:off x="7192963" y="2239963"/>
          <a:ext cx="1395412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" name="BMP 图像" r:id="rId11" imgW="0" imgH="0" progId="Paint.Picture">
                  <p:embed/>
                </p:oleObj>
              </mc:Choice>
              <mc:Fallback>
                <p:oleObj name="BMP 图像" r:id="rId11" imgW="0" imgH="0" progId="Paint.Picture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2239963"/>
                        <a:ext cx="1395412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0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0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0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0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0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0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0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0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D26E91-78CE-4EAD-B31D-9FC82AB9AFDB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用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语言解决问题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457200" y="207645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en-US" sz="32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第一步：提出问题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609600" y="1466850"/>
            <a:ext cx="381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200">
                <a:solidFill>
                  <a:srgbClr val="000000"/>
                </a:solidFill>
              </a:rPr>
              <a:t>一</a:t>
            </a:r>
            <a:r>
              <a:rPr lang="en-US" altLang="zh-CN" sz="3200">
                <a:solidFill>
                  <a:srgbClr val="000000"/>
                </a:solidFill>
              </a:rPr>
              <a:t>. </a:t>
            </a:r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zh-CN" altLang="en-US">
                <a:solidFill>
                  <a:srgbClr val="000000"/>
                </a:solidFill>
              </a:rPr>
              <a:t>求解过程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81000" y="327660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2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第二步：分析问题，确定解决方案</a:t>
            </a:r>
            <a:endParaRPr lang="zh-CN" altLang="en-US" sz="32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81000" y="3810000"/>
            <a:ext cx="83820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2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该问题的数学模型就是在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【a,b】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内，求函数       的</a:t>
            </a:r>
          </a:p>
          <a:p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定积分</a:t>
            </a:r>
            <a:endParaRPr lang="zh-CN" altLang="en-US" sz="24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04800" y="50292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第三步：根据处理方案确定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算法</a:t>
            </a:r>
          </a:p>
        </p:txBody>
      </p:sp>
      <p:graphicFrame>
        <p:nvGraphicFramePr>
          <p:cNvPr id="25610" name="Object 26"/>
          <p:cNvGraphicFramePr>
            <a:graphicFrameLocks noChangeAspect="1"/>
          </p:cNvGraphicFramePr>
          <p:nvPr/>
        </p:nvGraphicFramePr>
        <p:xfrm>
          <a:off x="1447800" y="2819400"/>
          <a:ext cx="1295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0" name="Equation" r:id="rId3" imgW="583947" imgH="203112" progId="Equation.DSMT4">
                  <p:embed/>
                </p:oleObj>
              </mc:Choice>
              <mc:Fallback>
                <p:oleObj name="Equation" r:id="rId3" imgW="583947" imgH="20311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19400"/>
                        <a:ext cx="1295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27"/>
          <p:cNvGraphicFramePr>
            <a:graphicFrameLocks noChangeAspect="1"/>
          </p:cNvGraphicFramePr>
          <p:nvPr/>
        </p:nvGraphicFramePr>
        <p:xfrm>
          <a:off x="3132138" y="2781300"/>
          <a:ext cx="1828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1" name="Equation" r:id="rId5" imgW="723586" imgH="203112" progId="Equation.DSMT4">
                  <p:embed/>
                </p:oleObj>
              </mc:Choice>
              <mc:Fallback>
                <p:oleObj name="Equation" r:id="rId5" imgW="723586" imgH="203112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781300"/>
                        <a:ext cx="18288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29"/>
          <p:cNvGraphicFramePr>
            <a:graphicFrameLocks noChangeAspect="1"/>
          </p:cNvGraphicFramePr>
          <p:nvPr/>
        </p:nvGraphicFramePr>
        <p:xfrm>
          <a:off x="7086600" y="3886200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2" name="Equation" r:id="rId7" imgW="342751" imgH="203112" progId="Equation.DSMT4">
                  <p:embed/>
                </p:oleObj>
              </mc:Choice>
              <mc:Fallback>
                <p:oleObj name="Equation" r:id="rId7" imgW="342751" imgH="203112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886200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30"/>
          <p:cNvGraphicFramePr>
            <a:graphicFrameLocks noChangeAspect="1"/>
          </p:cNvGraphicFramePr>
          <p:nvPr/>
        </p:nvGraphicFramePr>
        <p:xfrm>
          <a:off x="1905000" y="4343400"/>
          <a:ext cx="1600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3" name="Equation" r:id="rId9" imgW="850531" imgH="330057" progId="Equation.DSMT4">
                  <p:embed/>
                </p:oleObj>
              </mc:Choice>
              <mc:Fallback>
                <p:oleObj name="Equation" r:id="rId9" imgW="850531" imgH="330057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1600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Text Box 32"/>
          <p:cNvSpPr txBox="1">
            <a:spLocks noChangeArrowheads="1"/>
          </p:cNvSpPr>
          <p:nvPr/>
        </p:nvSpPr>
        <p:spPr bwMode="auto">
          <a:xfrm>
            <a:off x="457200" y="55626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即：如何用自然语言的程序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实现的方法和步骤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5615" name="Group 73"/>
          <p:cNvGrpSpPr>
            <a:grpSpLocks/>
          </p:cNvGrpSpPr>
          <p:nvPr/>
        </p:nvGrpSpPr>
        <p:grpSpPr bwMode="auto">
          <a:xfrm>
            <a:off x="5562600" y="838200"/>
            <a:ext cx="2971800" cy="1936750"/>
            <a:chOff x="3552" y="576"/>
            <a:chExt cx="1872" cy="1220"/>
          </a:xfrm>
        </p:grpSpPr>
        <p:grpSp>
          <p:nvGrpSpPr>
            <p:cNvPr id="25617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5622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23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5624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5625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6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7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8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0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1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2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5633" name="AutoShape 56"/>
                <p:cNvCxnSpPr>
                  <a:cxnSpLocks noChangeShapeType="1"/>
                  <a:stCxn id="25623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5634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5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6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7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618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5619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/>
                <a:t>x</a:t>
              </a:r>
              <a:endParaRPr lang="en-US" altLang="zh-CN" sz="1800"/>
            </a:p>
          </p:txBody>
        </p:sp>
        <p:sp>
          <p:nvSpPr>
            <p:cNvPr id="25620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5621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  <p:sp>
        <p:nvSpPr>
          <p:cNvPr id="25616" name="TextBox 1"/>
          <p:cNvSpPr txBox="1">
            <a:spLocks noChangeArrowheads="1"/>
          </p:cNvSpPr>
          <p:nvPr/>
        </p:nvSpPr>
        <p:spPr bwMode="auto">
          <a:xfrm>
            <a:off x="5292725" y="2819400"/>
            <a:ext cx="3622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400"/>
              <a:t>求右图阴影部分的面积。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DAF1F-0241-4C37-966E-2867D92F1460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楷体_GB2312" pitchFamily="49" charset="-122"/>
              </a:rPr>
              <a:t>针对该例，结合定积分的原理可以采用矩形法或梯形法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990600" y="19812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：将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分成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等分，则每等分的长度为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h=(b-a)/n</a:t>
            </a:r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990600" y="27432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：则有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块面积，第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块的面积</a:t>
            </a:r>
          </a:p>
        </p:txBody>
      </p:sp>
      <p:graphicFrame>
        <p:nvGraphicFramePr>
          <p:cNvPr id="26631" name="Object 11"/>
          <p:cNvGraphicFramePr>
            <a:graphicFrameLocks noChangeAspect="1"/>
          </p:cNvGraphicFramePr>
          <p:nvPr/>
        </p:nvGraphicFramePr>
        <p:xfrm>
          <a:off x="5257800" y="2743200"/>
          <a:ext cx="3048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Equation" r:id="rId3" imgW="1435100" imgH="228600" progId="Equation.DSMT4">
                  <p:embed/>
                </p:oleObj>
              </mc:Choice>
              <mc:Fallback>
                <p:oleObj name="Equation" r:id="rId3" imgW="14351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43200"/>
                        <a:ext cx="30480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12"/>
          <p:cNvSpPr>
            <a:spLocks noChangeArrowheads="1"/>
          </p:cNvSpPr>
          <p:nvPr/>
        </p:nvSpPr>
        <p:spPr bwMode="auto">
          <a:xfrm>
            <a:off x="990600" y="33528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：则所求的面积</a:t>
            </a:r>
          </a:p>
        </p:txBody>
      </p:sp>
      <p:graphicFrame>
        <p:nvGraphicFramePr>
          <p:cNvPr id="26633" name="Object 13"/>
          <p:cNvGraphicFramePr>
            <a:graphicFrameLocks noChangeAspect="1"/>
          </p:cNvGraphicFramePr>
          <p:nvPr/>
        </p:nvGraphicFramePr>
        <p:xfrm>
          <a:off x="3429000" y="3381375"/>
          <a:ext cx="22860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5" name="Equation" r:id="rId5" imgW="1104900" imgH="228600" progId="Equation.DSMT4">
                  <p:embed/>
                </p:oleObj>
              </mc:Choice>
              <mc:Fallback>
                <p:oleObj name="Equation" r:id="rId5" imgW="11049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81375"/>
                        <a:ext cx="22860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14"/>
          <p:cNvSpPr txBox="1">
            <a:spLocks noChangeArrowheads="1"/>
          </p:cNvSpPr>
          <p:nvPr/>
        </p:nvSpPr>
        <p:spPr bwMode="auto">
          <a:xfrm>
            <a:off x="381000" y="40386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第四步：根据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算法，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编写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hlinkClick r:id="rId7" action="ppaction://hlinksldjump"/>
              </a:rPr>
              <a:t>源程序</a:t>
            </a:r>
            <a:endParaRPr lang="zh-CN" altLang="en-US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35" name="Text Box 15"/>
          <p:cNvSpPr txBox="1">
            <a:spLocks noChangeArrowheads="1"/>
          </p:cNvSpPr>
          <p:nvPr/>
        </p:nvSpPr>
        <p:spPr bwMode="auto">
          <a:xfrm>
            <a:off x="381000" y="48768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第五步：输入程序并上机调试</a:t>
            </a:r>
          </a:p>
        </p:txBody>
      </p:sp>
      <p:sp>
        <p:nvSpPr>
          <p:cNvPr id="26636" name="Text Box 16"/>
          <p:cNvSpPr txBox="1">
            <a:spLocks noChangeArrowheads="1"/>
          </p:cNvSpPr>
          <p:nvPr/>
        </p:nvSpPr>
        <p:spPr bwMode="auto">
          <a:xfrm>
            <a:off x="381000" y="57150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第六步：分析结果，修改优化程序</a:t>
            </a:r>
          </a:p>
        </p:txBody>
      </p:sp>
      <p:sp>
        <p:nvSpPr>
          <p:cNvPr id="26637" name="Rectangle 3"/>
          <p:cNvSpPr>
            <a:spLocks noChangeArrowheads="1"/>
          </p:cNvSpPr>
          <p:nvPr/>
        </p:nvSpPr>
        <p:spPr bwMode="auto">
          <a:xfrm>
            <a:off x="990600" y="1219200"/>
            <a:ext cx="2357438" cy="4572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以矩形法为例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pSp>
        <p:nvGrpSpPr>
          <p:cNvPr id="26638" name="Group 73"/>
          <p:cNvGrpSpPr>
            <a:grpSpLocks/>
          </p:cNvGrpSpPr>
          <p:nvPr/>
        </p:nvGrpSpPr>
        <p:grpSpPr bwMode="auto">
          <a:xfrm>
            <a:off x="6426200" y="3789363"/>
            <a:ext cx="2249488" cy="1806575"/>
            <a:chOff x="3552" y="576"/>
            <a:chExt cx="1872" cy="1220"/>
          </a:xfrm>
        </p:grpSpPr>
        <p:grpSp>
          <p:nvGrpSpPr>
            <p:cNvPr id="26639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6644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45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6646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6647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48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49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0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1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2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3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4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6655" name="AutoShape 56"/>
                <p:cNvCxnSpPr>
                  <a:cxnSpLocks noChangeShapeType="1"/>
                  <a:stCxn id="26645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6656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7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8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9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6640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6641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/>
                <a:t>x</a:t>
              </a:r>
              <a:endParaRPr lang="en-US" altLang="zh-CN" sz="1800"/>
            </a:p>
          </p:txBody>
        </p:sp>
        <p:sp>
          <p:nvSpPr>
            <p:cNvPr id="26642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6643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8FD09-BD2B-446C-9428-0755E0986082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楷体_GB2312" pitchFamily="49" charset="-122"/>
              </a:rPr>
              <a:t>算法表示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7653" name="Rectangle 14"/>
          <p:cNvSpPr>
            <a:spLocks noChangeArrowheads="1"/>
          </p:cNvSpPr>
          <p:nvPr/>
        </p:nvSpPr>
        <p:spPr bwMode="auto">
          <a:xfrm>
            <a:off x="684213" y="1989138"/>
            <a:ext cx="4800600" cy="411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4" name="Line 15"/>
          <p:cNvSpPr>
            <a:spLocks noChangeShapeType="1"/>
          </p:cNvSpPr>
          <p:nvPr/>
        </p:nvSpPr>
        <p:spPr bwMode="auto">
          <a:xfrm>
            <a:off x="701675" y="25987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5" name="Line 16"/>
          <p:cNvSpPr>
            <a:spLocks noChangeShapeType="1"/>
          </p:cNvSpPr>
          <p:nvPr/>
        </p:nvSpPr>
        <p:spPr bwMode="auto">
          <a:xfrm>
            <a:off x="701675" y="32083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6" name="Line 17"/>
          <p:cNvSpPr>
            <a:spLocks noChangeShapeType="1"/>
          </p:cNvSpPr>
          <p:nvPr/>
        </p:nvSpPr>
        <p:spPr bwMode="auto">
          <a:xfrm>
            <a:off x="701675" y="38941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7" name="Line 19"/>
          <p:cNvSpPr>
            <a:spLocks noChangeShapeType="1"/>
          </p:cNvSpPr>
          <p:nvPr/>
        </p:nvSpPr>
        <p:spPr bwMode="auto">
          <a:xfrm>
            <a:off x="701675" y="56467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8" name="Line 20"/>
          <p:cNvSpPr>
            <a:spLocks noChangeShapeType="1"/>
          </p:cNvSpPr>
          <p:nvPr/>
        </p:nvSpPr>
        <p:spPr bwMode="auto">
          <a:xfrm flipV="1">
            <a:off x="1616075" y="442753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9" name="Line 21"/>
          <p:cNvSpPr>
            <a:spLocks noChangeShapeType="1"/>
          </p:cNvSpPr>
          <p:nvPr/>
        </p:nvSpPr>
        <p:spPr bwMode="auto">
          <a:xfrm>
            <a:off x="1616075" y="4427538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0" name="Line 22"/>
          <p:cNvSpPr>
            <a:spLocks noChangeShapeType="1"/>
          </p:cNvSpPr>
          <p:nvPr/>
        </p:nvSpPr>
        <p:spPr bwMode="auto">
          <a:xfrm>
            <a:off x="1616075" y="5037138"/>
            <a:ext cx="3868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1" name="Text Box 26"/>
          <p:cNvSpPr txBox="1">
            <a:spLocks noChangeArrowheads="1"/>
          </p:cNvSpPr>
          <p:nvPr/>
        </p:nvSpPr>
        <p:spPr bwMode="auto">
          <a:xfrm>
            <a:off x="2454275" y="214153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/>
              <a:t>输入</a:t>
            </a:r>
            <a:r>
              <a:rPr lang="en-US" altLang="zh-CN" sz="1800"/>
              <a:t>a,b,n</a:t>
            </a:r>
          </a:p>
        </p:txBody>
      </p:sp>
      <p:sp>
        <p:nvSpPr>
          <p:cNvPr id="27662" name="Text Box 27"/>
          <p:cNvSpPr txBox="1">
            <a:spLocks noChangeArrowheads="1"/>
          </p:cNvSpPr>
          <p:nvPr/>
        </p:nvSpPr>
        <p:spPr bwMode="auto">
          <a:xfrm>
            <a:off x="2454275" y="282733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h=(b-a)/n</a:t>
            </a:r>
          </a:p>
        </p:txBody>
      </p:sp>
      <p:sp>
        <p:nvSpPr>
          <p:cNvPr id="27663" name="Text Box 28"/>
          <p:cNvSpPr txBox="1">
            <a:spLocks noChangeArrowheads="1"/>
          </p:cNvSpPr>
          <p:nvPr/>
        </p:nvSpPr>
        <p:spPr bwMode="auto">
          <a:xfrm>
            <a:off x="2149475" y="3436938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    s=0,i=1</a:t>
            </a:r>
          </a:p>
        </p:txBody>
      </p:sp>
      <p:sp>
        <p:nvSpPr>
          <p:cNvPr id="27664" name="Text Box 29"/>
          <p:cNvSpPr txBox="1">
            <a:spLocks noChangeArrowheads="1"/>
          </p:cNvSpPr>
          <p:nvPr/>
        </p:nvSpPr>
        <p:spPr bwMode="auto">
          <a:xfrm>
            <a:off x="1844675" y="41148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</a:t>
            </a:r>
            <a:r>
              <a:rPr lang="zh-CN" altLang="en-US" sz="1800"/>
              <a:t>当</a:t>
            </a:r>
            <a:r>
              <a:rPr lang="en-US" altLang="zh-CN" sz="1800"/>
              <a:t>i&lt;=n</a:t>
            </a:r>
            <a:r>
              <a:rPr lang="zh-CN" altLang="en-US" sz="1800"/>
              <a:t>时执行</a:t>
            </a:r>
          </a:p>
        </p:txBody>
      </p:sp>
      <p:sp>
        <p:nvSpPr>
          <p:cNvPr id="27665" name="Text Box 30"/>
          <p:cNvSpPr txBox="1">
            <a:spLocks noChangeArrowheads="1"/>
          </p:cNvSpPr>
          <p:nvPr/>
        </p:nvSpPr>
        <p:spPr bwMode="auto">
          <a:xfrm>
            <a:off x="2149475" y="4684713"/>
            <a:ext cx="2819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s=s+h*sin(a+(i-1)*h)</a:t>
            </a:r>
          </a:p>
        </p:txBody>
      </p:sp>
      <p:sp>
        <p:nvSpPr>
          <p:cNvPr id="27666" name="Text Box 31"/>
          <p:cNvSpPr txBox="1">
            <a:spLocks noChangeArrowheads="1"/>
          </p:cNvSpPr>
          <p:nvPr/>
        </p:nvSpPr>
        <p:spPr bwMode="auto">
          <a:xfrm>
            <a:off x="2530475" y="526573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 i=i+1</a:t>
            </a:r>
          </a:p>
        </p:txBody>
      </p:sp>
      <p:sp>
        <p:nvSpPr>
          <p:cNvPr id="27667" name="Text Box 32"/>
          <p:cNvSpPr txBox="1">
            <a:spLocks noChangeArrowheads="1"/>
          </p:cNvSpPr>
          <p:nvPr/>
        </p:nvSpPr>
        <p:spPr bwMode="auto">
          <a:xfrm>
            <a:off x="2301875" y="579913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 </a:t>
            </a:r>
            <a:r>
              <a:rPr lang="zh-CN" altLang="en-US" sz="1800"/>
              <a:t>输出</a:t>
            </a:r>
            <a:r>
              <a:rPr lang="en-US" altLang="zh-CN" sz="1800"/>
              <a:t>a,b,s,n</a:t>
            </a:r>
          </a:p>
        </p:txBody>
      </p:sp>
      <p:sp>
        <p:nvSpPr>
          <p:cNvPr id="27668" name="Rectangle 15"/>
          <p:cNvSpPr>
            <a:spLocks noChangeArrowheads="1"/>
          </p:cNvSpPr>
          <p:nvPr/>
        </p:nvSpPr>
        <p:spPr bwMode="auto">
          <a:xfrm>
            <a:off x="955675" y="1268413"/>
            <a:ext cx="2057400" cy="4572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N-S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流程图：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7669" name="Group 73"/>
          <p:cNvGrpSpPr>
            <a:grpSpLocks/>
          </p:cNvGrpSpPr>
          <p:nvPr/>
        </p:nvGrpSpPr>
        <p:grpSpPr bwMode="auto">
          <a:xfrm>
            <a:off x="5562600" y="838200"/>
            <a:ext cx="2971800" cy="1936750"/>
            <a:chOff x="3552" y="576"/>
            <a:chExt cx="1872" cy="1220"/>
          </a:xfrm>
        </p:grpSpPr>
        <p:grpSp>
          <p:nvGrpSpPr>
            <p:cNvPr id="27672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7677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78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7679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7680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1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2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3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4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5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6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7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7688" name="AutoShape 56"/>
                <p:cNvCxnSpPr>
                  <a:cxnSpLocks noChangeShapeType="1"/>
                  <a:stCxn id="27678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7689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90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91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92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7673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7674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/>
                <a:t>x</a:t>
              </a:r>
              <a:endParaRPr lang="en-US" altLang="zh-CN" sz="1800"/>
            </a:p>
          </p:txBody>
        </p:sp>
        <p:sp>
          <p:nvSpPr>
            <p:cNvPr id="27675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7676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324600" y="3436938"/>
          <a:ext cx="1600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9" name="Equation" r:id="rId3" imgW="850531" imgH="330057" progId="Equation.DSMT4">
                  <p:embed/>
                </p:oleObj>
              </mc:Choice>
              <mc:Fallback>
                <p:oleObj name="Equation" r:id="rId3" imgW="850531" imgH="33005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436938"/>
                        <a:ext cx="1600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475413" y="4246563"/>
          <a:ext cx="14097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0" name="Equation" r:id="rId5" imgW="850531" imgH="203112" progId="Equation.DSMT4">
                  <p:embed/>
                </p:oleObj>
              </mc:Choice>
              <mc:Fallback>
                <p:oleObj name="Equation" r:id="rId5" imgW="850531" imgH="20311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4246563"/>
                        <a:ext cx="14097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27654" grpId="0" animBg="1"/>
      <p:bldP spid="27655" grpId="0" animBg="1"/>
      <p:bldP spid="27656" grpId="0" animBg="1"/>
      <p:bldP spid="27657" grpId="0" animBg="1"/>
      <p:bldP spid="27658" grpId="0" animBg="1"/>
      <p:bldP spid="27659" grpId="0" animBg="1"/>
      <p:bldP spid="27660" grpId="0" animBg="1"/>
      <p:bldP spid="27661" grpId="0"/>
      <p:bldP spid="27662" grpId="0"/>
      <p:bldP spid="27663" grpId="0"/>
      <p:bldP spid="27664" grpId="0"/>
      <p:bldP spid="27665" grpId="0"/>
      <p:bldP spid="27666" grpId="0"/>
      <p:bldP spid="276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9FCCFA-B022-440A-A6AA-EA133FBE50C0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楷体_GB2312" pitchFamily="49" charset="-122"/>
              </a:rPr>
              <a:t>根据算法编写程序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grpSp>
        <p:nvGrpSpPr>
          <p:cNvPr id="28677" name="Group 73"/>
          <p:cNvGrpSpPr>
            <a:grpSpLocks/>
          </p:cNvGrpSpPr>
          <p:nvPr/>
        </p:nvGrpSpPr>
        <p:grpSpPr bwMode="auto">
          <a:xfrm>
            <a:off x="5562600" y="838200"/>
            <a:ext cx="2971800" cy="1936750"/>
            <a:chOff x="3552" y="576"/>
            <a:chExt cx="1872" cy="1220"/>
          </a:xfrm>
        </p:grpSpPr>
        <p:grpSp>
          <p:nvGrpSpPr>
            <p:cNvPr id="28681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8686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687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8688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868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0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1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2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3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4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5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6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8697" name="AutoShape 56"/>
                <p:cNvCxnSpPr>
                  <a:cxnSpLocks noChangeShapeType="1"/>
                  <a:stCxn id="28687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8698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9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0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1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8682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8683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 dirty="0"/>
                <a:t>x</a:t>
              </a:r>
              <a:endParaRPr lang="en-US" altLang="zh-CN" sz="1800" dirty="0"/>
            </a:p>
          </p:txBody>
        </p:sp>
        <p:sp>
          <p:nvSpPr>
            <p:cNvPr id="28684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8685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324600" y="3436938"/>
          <a:ext cx="1600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8" name="Equation" r:id="rId3" imgW="850531" imgH="330057" progId="Equation.DSMT4">
                  <p:embed/>
                </p:oleObj>
              </mc:Choice>
              <mc:Fallback>
                <p:oleObj name="Equation" r:id="rId3" imgW="850531" imgH="33005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436938"/>
                        <a:ext cx="1600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475413" y="4246563"/>
          <a:ext cx="14097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9" name="Equation" r:id="rId5" imgW="850531" imgH="203112" progId="Equation.DSMT4">
                  <p:embed/>
                </p:oleObj>
              </mc:Choice>
              <mc:Fallback>
                <p:oleObj name="Equation" r:id="rId5" imgW="850531" imgH="20311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4246563"/>
                        <a:ext cx="14097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971550" y="968375"/>
            <a:ext cx="70516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/>
              <a:t>#include &lt;stdio.h&gt;</a:t>
            </a:r>
          </a:p>
          <a:p>
            <a:r>
              <a:rPr lang="en-US" altLang="zh-CN" sz="2400"/>
              <a:t>#include &lt;math.h&gt;</a:t>
            </a:r>
          </a:p>
          <a:p>
            <a:r>
              <a:rPr lang="en-US" altLang="zh-CN" sz="2400"/>
              <a:t>void main()</a:t>
            </a:r>
          </a:p>
          <a:p>
            <a:r>
              <a:rPr lang="en-US" altLang="zh-CN" sz="2400"/>
              <a:t>{  float a,b</a:t>
            </a:r>
            <a:r>
              <a:rPr lang="en-GB" altLang="zh-CN" sz="2400"/>
              <a:t>,h</a:t>
            </a:r>
            <a:r>
              <a:rPr lang="en-US" altLang="zh-CN" sz="2400"/>
              <a:t>,s</a:t>
            </a:r>
            <a:r>
              <a:rPr lang="en-GB" altLang="zh-CN" sz="2400"/>
              <a:t>;</a:t>
            </a:r>
          </a:p>
          <a:p>
            <a:r>
              <a:rPr lang="en-GB" altLang="zh-CN" sz="2400"/>
              <a:t>    int i,n;</a:t>
            </a:r>
            <a:endParaRPr lang="en-US" altLang="zh-CN" sz="2400"/>
          </a:p>
          <a:p>
            <a:r>
              <a:rPr lang="en-US" altLang="zh-CN" sz="2400"/>
              <a:t>    printf(“</a:t>
            </a:r>
            <a:r>
              <a:rPr lang="en-GB" altLang="zh-CN" sz="2400"/>
              <a:t>p</a:t>
            </a:r>
            <a:r>
              <a:rPr lang="en-US" altLang="zh-CN" sz="2400"/>
              <a:t>lease i</a:t>
            </a:r>
            <a:r>
              <a:rPr lang="en-GB" altLang="zh-CN" sz="2400"/>
              <a:t>n</a:t>
            </a:r>
            <a:r>
              <a:rPr lang="en-US" altLang="zh-CN" sz="2400"/>
              <a:t>put </a:t>
            </a:r>
            <a:r>
              <a:rPr lang="en-GB" altLang="zh-CN" sz="2400"/>
              <a:t>values of a,b and n</a:t>
            </a:r>
            <a:r>
              <a:rPr lang="en-US" altLang="zh-CN" sz="2400"/>
              <a:t>:\n");</a:t>
            </a:r>
          </a:p>
          <a:p>
            <a:r>
              <a:rPr lang="en-US" altLang="zh-CN" sz="2400"/>
              <a:t>    scanf("%f,%f,%d",&amp;a,&amp;b,&amp;n);  </a:t>
            </a:r>
          </a:p>
          <a:p>
            <a:r>
              <a:rPr lang="en-US" altLang="zh-CN" sz="2400"/>
              <a:t>    h=(b-a)/n;</a:t>
            </a:r>
          </a:p>
          <a:p>
            <a:r>
              <a:rPr lang="en-US" altLang="zh-CN" sz="2400"/>
              <a:t>    s=0;</a:t>
            </a:r>
          </a:p>
          <a:p>
            <a:r>
              <a:rPr lang="en-US" altLang="zh-CN" sz="2400"/>
              <a:t>    i=1;</a:t>
            </a:r>
          </a:p>
          <a:p>
            <a:r>
              <a:rPr lang="en-US" altLang="zh-CN" sz="2400"/>
              <a:t>   while(i&lt;=n)</a:t>
            </a:r>
          </a:p>
          <a:p>
            <a:r>
              <a:rPr lang="en-US" altLang="zh-CN" sz="2400"/>
              <a:t>      {s=s+h*sin(a+(i-1)*h);</a:t>
            </a:r>
          </a:p>
          <a:p>
            <a:r>
              <a:rPr lang="en-US" altLang="zh-CN" sz="2400"/>
              <a:t>        i++;}</a:t>
            </a:r>
          </a:p>
          <a:p>
            <a:r>
              <a:rPr lang="en-US" altLang="zh-CN" sz="2400"/>
              <a:t>   printf(“a=%f,b=%f,n=%d,s=%f\n”,a,b,n,s);</a:t>
            </a:r>
          </a:p>
          <a:p>
            <a:r>
              <a:rPr lang="en-US" altLang="zh-CN" sz="2400"/>
              <a:t>} 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FB26B-63E8-47E3-A2F3-BDBDE5740EC6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三、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程序的上机步骤</a:t>
            </a:r>
            <a:endParaRPr lang="en-US" altLang="zh-CN" sz="3200" b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4705350" y="1293813"/>
            <a:ext cx="1263650" cy="3359150"/>
            <a:chOff x="3844" y="592"/>
            <a:chExt cx="796" cy="2116"/>
          </a:xfrm>
        </p:grpSpPr>
        <p:sp>
          <p:nvSpPr>
            <p:cNvPr id="29710" name="Text Box 34"/>
            <p:cNvSpPr txBox="1">
              <a:spLocks noChangeArrowheads="1"/>
            </p:cNvSpPr>
            <p:nvPr/>
          </p:nvSpPr>
          <p:spPr bwMode="auto">
            <a:xfrm>
              <a:off x="3844" y="5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编辑</a:t>
              </a:r>
            </a:p>
          </p:txBody>
        </p:sp>
        <p:sp>
          <p:nvSpPr>
            <p:cNvPr id="29711" name="Text Box 35"/>
            <p:cNvSpPr txBox="1">
              <a:spLocks noChangeArrowheads="1"/>
            </p:cNvSpPr>
            <p:nvPr/>
          </p:nvSpPr>
          <p:spPr bwMode="auto">
            <a:xfrm>
              <a:off x="3844" y="17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链接</a:t>
              </a:r>
            </a:p>
          </p:txBody>
        </p:sp>
        <p:sp>
          <p:nvSpPr>
            <p:cNvPr id="29712" name="Text Box 36"/>
            <p:cNvSpPr txBox="1">
              <a:spLocks noChangeArrowheads="1"/>
            </p:cNvSpPr>
            <p:nvPr/>
          </p:nvSpPr>
          <p:spPr bwMode="auto">
            <a:xfrm>
              <a:off x="3844" y="11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编译</a:t>
              </a:r>
            </a:p>
          </p:txBody>
        </p:sp>
        <p:sp>
          <p:nvSpPr>
            <p:cNvPr id="29713" name="Text Box 37"/>
            <p:cNvSpPr txBox="1">
              <a:spLocks noChangeArrowheads="1"/>
            </p:cNvSpPr>
            <p:nvPr/>
          </p:nvSpPr>
          <p:spPr bwMode="auto">
            <a:xfrm>
              <a:off x="3844" y="23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执行</a:t>
              </a:r>
            </a:p>
          </p:txBody>
        </p:sp>
        <p:sp>
          <p:nvSpPr>
            <p:cNvPr id="29714" name="AutoShape 38"/>
            <p:cNvSpPr>
              <a:spLocks noChangeArrowheads="1"/>
            </p:cNvSpPr>
            <p:nvPr/>
          </p:nvSpPr>
          <p:spPr bwMode="auto">
            <a:xfrm>
              <a:off x="4200" y="900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solidFill>
              <a:schemeClr val="accent2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AutoShape 39"/>
            <p:cNvSpPr>
              <a:spLocks noChangeArrowheads="1"/>
            </p:cNvSpPr>
            <p:nvPr/>
          </p:nvSpPr>
          <p:spPr bwMode="auto">
            <a:xfrm>
              <a:off x="4200" y="1506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solidFill>
              <a:schemeClr val="accent2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AutoShape 40"/>
            <p:cNvSpPr>
              <a:spLocks noChangeArrowheads="1"/>
            </p:cNvSpPr>
            <p:nvPr/>
          </p:nvSpPr>
          <p:spPr bwMode="auto">
            <a:xfrm>
              <a:off x="4200" y="2112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solidFill>
              <a:schemeClr val="accent2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468313" y="981075"/>
            <a:ext cx="6297612" cy="5481638"/>
            <a:chOff x="385" y="618"/>
            <a:chExt cx="3877" cy="3453"/>
          </a:xfrm>
        </p:grpSpPr>
        <p:graphicFrame>
          <p:nvGraphicFramePr>
            <p:cNvPr id="29708" name="Object 44"/>
            <p:cNvGraphicFramePr>
              <a:graphicFrameLocks noChangeAspect="1"/>
            </p:cNvGraphicFramePr>
            <p:nvPr/>
          </p:nvGraphicFramePr>
          <p:xfrm>
            <a:off x="385" y="618"/>
            <a:ext cx="3877" cy="3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1" name="Document" r:id="rId4" imgW="6543359" imgH="5367942" progId="Word.Document.8">
                    <p:embed/>
                  </p:oleObj>
                </mc:Choice>
                <mc:Fallback>
                  <p:oleObj name="Document" r:id="rId4" imgW="6543359" imgH="5367942" progId="Word.Document.8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618"/>
                          <a:ext cx="3877" cy="3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9" name="Text Box 45"/>
            <p:cNvSpPr txBox="1">
              <a:spLocks noChangeArrowheads="1"/>
            </p:cNvSpPr>
            <p:nvPr/>
          </p:nvSpPr>
          <p:spPr bwMode="auto">
            <a:xfrm>
              <a:off x="521" y="2614"/>
              <a:ext cx="4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1200">
                  <a:solidFill>
                    <a:srgbClr val="000000"/>
                  </a:solidFill>
                  <a:ea typeface="隶书" pitchFamily="49" charset="-122"/>
                </a:rPr>
                <a:t>file.exe</a:t>
              </a:r>
            </a:p>
          </p:txBody>
        </p:sp>
      </p:grpSp>
      <p:sp>
        <p:nvSpPr>
          <p:cNvPr id="684078" name="Text Box 46"/>
          <p:cNvSpPr txBox="1">
            <a:spLocks noChangeArrowheads="1"/>
          </p:cNvSpPr>
          <p:nvPr/>
        </p:nvSpPr>
        <p:spPr bwMode="auto">
          <a:xfrm>
            <a:off x="6059488" y="1217613"/>
            <a:ext cx="2855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编写程序代码,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生成源程序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c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 或*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.cpp</a:t>
            </a:r>
          </a:p>
        </p:txBody>
      </p:sp>
      <p:sp>
        <p:nvSpPr>
          <p:cNvPr id="684079" name="Text Box 47"/>
          <p:cNvSpPr txBox="1">
            <a:spLocks noChangeArrowheads="1"/>
          </p:cNvSpPr>
          <p:nvPr/>
        </p:nvSpPr>
        <p:spPr bwMode="auto">
          <a:xfrm>
            <a:off x="6016625" y="2041525"/>
            <a:ext cx="2470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语法分析查错，翻译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生成目标程序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obj</a:t>
            </a:r>
          </a:p>
        </p:txBody>
      </p:sp>
      <p:sp>
        <p:nvSpPr>
          <p:cNvPr id="684080" name="Text Box 48"/>
          <p:cNvSpPr txBox="1">
            <a:spLocks noChangeArrowheads="1"/>
          </p:cNvSpPr>
          <p:nvPr/>
        </p:nvSpPr>
        <p:spPr bwMode="auto">
          <a:xfrm>
            <a:off x="6057900" y="3008313"/>
            <a:ext cx="2978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与其它目标程序或库函数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链接装配,生成可执行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程序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exe</a:t>
            </a:r>
          </a:p>
        </p:txBody>
      </p:sp>
      <p:graphicFrame>
        <p:nvGraphicFramePr>
          <p:cNvPr id="684081" name="Object 49"/>
          <p:cNvGraphicFramePr>
            <a:graphicFrameLocks noChangeAspect="1"/>
          </p:cNvGraphicFramePr>
          <p:nvPr/>
        </p:nvGraphicFramePr>
        <p:xfrm>
          <a:off x="2798763" y="5013325"/>
          <a:ext cx="6291262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name="工作表" r:id="rId6" imgW="3474720" imgH="807648" progId="Excel.Sheet.8">
                  <p:embed/>
                </p:oleObj>
              </mc:Choice>
              <mc:Fallback>
                <p:oleObj name="工作表" r:id="rId6" imgW="3474720" imgH="807648" progId="Excel.Sheet.8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5013325"/>
                        <a:ext cx="6291262" cy="1574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4083" name="Text Box 51"/>
          <p:cNvSpPr txBox="1">
            <a:spLocks noChangeArrowheads="1"/>
          </p:cNvSpPr>
          <p:nvPr/>
        </p:nvSpPr>
        <p:spPr bwMode="auto">
          <a:xfrm>
            <a:off x="6084888" y="4024313"/>
            <a:ext cx="1743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运行程序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exe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检查结果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840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840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840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84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6840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78" grpId="0" autoUpdateAnimBg="0"/>
      <p:bldP spid="684079" grpId="0" autoUpdateAnimBg="0"/>
      <p:bldP spid="684080" grpId="0" autoUpdateAnimBg="0"/>
      <p:bldP spid="68408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85B3BE-D72C-4981-8AC8-604687554927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三、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程序的上机步骤</a:t>
            </a:r>
            <a:endParaRPr lang="en-US" altLang="zh-CN" sz="3200" b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0725" name="Rectangle 14"/>
          <p:cNvSpPr>
            <a:spLocks noChangeArrowheads="1"/>
          </p:cNvSpPr>
          <p:nvPr/>
        </p:nvSpPr>
        <p:spPr bwMode="auto">
          <a:xfrm>
            <a:off x="838200" y="1000125"/>
            <a:ext cx="77724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b="1">
                <a:ea typeface="楷体_GB2312" pitchFamily="49" charset="-122"/>
              </a:rPr>
              <a:t>  </a:t>
            </a:r>
            <a:r>
              <a:rPr kumimoji="1" lang="en-US" altLang="zh-CN" b="1">
                <a:ea typeface="楷体_GB2312" pitchFamily="49" charset="-122"/>
              </a:rPr>
              <a:t>Turbo C 2.0</a:t>
            </a:r>
            <a:r>
              <a:rPr kumimoji="1" lang="zh-CN" altLang="en-US" b="1">
                <a:ea typeface="楷体_GB2312" pitchFamily="49" charset="-122"/>
              </a:rPr>
              <a:t>编译系统</a:t>
            </a:r>
            <a:endParaRPr kumimoji="1" lang="en-US" altLang="zh-CN" b="1"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b="1">
                <a:ea typeface="楷体_GB2312" pitchFamily="49" charset="-122"/>
              </a:rPr>
              <a:t>Turbo C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集成开发环境</a:t>
            </a:r>
            <a:endParaRPr kumimoji="1"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555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533400" y="1971675"/>
            <a:ext cx="8458200" cy="5038725"/>
          </a:xfrm>
        </p:spPr>
        <p:txBody>
          <a:bodyPr/>
          <a:lstStyle/>
          <a:p>
            <a:pPr lvl="2" eaLnBrk="1" hangingPunct="1">
              <a:defRPr/>
            </a:pPr>
            <a:r>
              <a:rPr lang="zh-CN" altLang="en-US" sz="2400" dirty="0" smtClean="0"/>
              <a:t>进入</a:t>
            </a:r>
            <a:r>
              <a:rPr lang="en-US" altLang="zh-CN" sz="2400" dirty="0" smtClean="0"/>
              <a:t>Turbo C</a:t>
            </a:r>
          </a:p>
          <a:p>
            <a:pPr lvl="3" eaLnBrk="1" hangingPunct="1">
              <a:buFont typeface="Wingdings" pitchFamily="2" charset="2"/>
              <a:buChar char="§"/>
              <a:defRPr/>
            </a:pPr>
            <a:r>
              <a:rPr lang="en-US" altLang="zh-CN" sz="2400" dirty="0" smtClean="0"/>
              <a:t>D:\TC&gt;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TC</a:t>
            </a:r>
            <a:r>
              <a:rPr lang="en-US" altLang="zh-CN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.exe</a:t>
            </a:r>
            <a:r>
              <a:rPr lang="en-US" altLang="zh-CN" sz="2400" dirty="0" smtClean="0">
                <a:sym typeface="Symbol" pitchFamily="18" charset="2"/>
              </a:rPr>
              <a:t></a:t>
            </a:r>
          </a:p>
          <a:p>
            <a:pPr lvl="3" eaLnBrk="1" hangingPunct="1">
              <a:buFont typeface="Wingdings" pitchFamily="2" charset="2"/>
              <a:buChar char="§"/>
              <a:defRPr/>
            </a:pPr>
            <a:r>
              <a:rPr lang="zh-CN" altLang="en-US" sz="2400" dirty="0" smtClean="0">
                <a:sym typeface="Symbol" pitchFamily="18" charset="2"/>
              </a:rPr>
              <a:t>主控菜单</a:t>
            </a:r>
          </a:p>
          <a:p>
            <a:pPr lvl="4" eaLnBrk="1" hangingPunct="1">
              <a:defRPr/>
            </a:pPr>
            <a:r>
              <a:rPr lang="zh-CN" altLang="en-US" sz="2400" dirty="0" smtClean="0">
                <a:sym typeface="Symbol" pitchFamily="18" charset="2"/>
              </a:rPr>
              <a:t>文件操作</a:t>
            </a:r>
            <a:r>
              <a:rPr lang="en-US" altLang="zh-CN" sz="2400" dirty="0" smtClean="0">
                <a:sym typeface="Symbol" pitchFamily="18" charset="2"/>
              </a:rPr>
              <a:t>FILE :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New</a:t>
            </a:r>
            <a:r>
              <a:rPr lang="en-US" altLang="zh-CN" sz="2400" dirty="0" smtClean="0">
                <a:sym typeface="Symbol" pitchFamily="18" charset="2"/>
              </a:rPr>
              <a:t>  </a:t>
            </a:r>
            <a:r>
              <a:rPr lang="en-US" altLang="zh-CN" sz="2400" dirty="0" smtClean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Load</a:t>
            </a:r>
            <a:r>
              <a:rPr lang="en-US" altLang="zh-CN" sz="2400" dirty="0" smtClean="0">
                <a:sym typeface="Symbol" pitchFamily="18" charset="2"/>
              </a:rPr>
              <a:t>  </a:t>
            </a:r>
            <a:r>
              <a:rPr lang="en-US" altLang="zh-CN" sz="2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Save </a:t>
            </a:r>
            <a:r>
              <a:rPr lang="en-US" altLang="zh-CN" sz="2400" dirty="0" smtClean="0">
                <a:sym typeface="Symbol" pitchFamily="18" charset="2"/>
              </a:rPr>
              <a:t> </a:t>
            </a:r>
            <a:r>
              <a:rPr lang="en-US" altLang="zh-CN" sz="2400" dirty="0" smtClean="0">
                <a:solidFill>
                  <a:srgbClr val="33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Write to</a:t>
            </a:r>
          </a:p>
          <a:p>
            <a:pPr lvl="4" eaLnBrk="1" hangingPunct="1">
              <a:defRPr/>
            </a:pPr>
            <a:r>
              <a:rPr lang="zh-CN" altLang="en-US" sz="2400" dirty="0" smtClean="0">
                <a:sym typeface="Symbol" pitchFamily="18" charset="2"/>
              </a:rPr>
              <a:t>编辑操作</a:t>
            </a:r>
            <a:r>
              <a:rPr lang="en-US" altLang="zh-CN" sz="2400" dirty="0" smtClean="0">
                <a:sym typeface="Symbol" pitchFamily="18" charset="2"/>
              </a:rPr>
              <a:t>EDIT:</a:t>
            </a:r>
            <a:r>
              <a:rPr lang="zh-CN" altLang="en-US" sz="2400" dirty="0" smtClean="0">
                <a:solidFill>
                  <a:srgbClr val="33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插入/修改</a:t>
            </a:r>
            <a:r>
              <a:rPr lang="zh-CN" altLang="en-US" sz="2400" dirty="0" smtClean="0">
                <a:sym typeface="Symbol" pitchFamily="18" charset="2"/>
              </a:rPr>
              <a:t> 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块</a:t>
            </a:r>
            <a:r>
              <a:rPr lang="zh-CN" altLang="en-US" sz="2400" dirty="0" smtClean="0">
                <a:sym typeface="Symbol" pitchFamily="18" charset="2"/>
              </a:rPr>
              <a:t>  </a:t>
            </a:r>
            <a:r>
              <a:rPr lang="zh-CN" altLang="en-US" sz="2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查找/替换</a:t>
            </a:r>
            <a:endParaRPr lang="en-US" altLang="zh-CN" sz="2400" dirty="0" smtClean="0">
              <a:sym typeface="Symbol" pitchFamily="18" charset="2"/>
            </a:endParaRPr>
          </a:p>
          <a:p>
            <a:pPr lvl="4" eaLnBrk="1" hangingPunct="1">
              <a:defRPr/>
            </a:pPr>
            <a:r>
              <a:rPr lang="zh-CN" altLang="en-US" sz="2400" dirty="0" smtClean="0">
                <a:sym typeface="Symbol" pitchFamily="18" charset="2"/>
              </a:rPr>
              <a:t>编译链接</a:t>
            </a:r>
            <a:r>
              <a:rPr lang="en-US" altLang="zh-CN" sz="2400" dirty="0" smtClean="0">
                <a:solidFill>
                  <a:srgbClr val="33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COMPILE</a:t>
            </a:r>
            <a:r>
              <a:rPr lang="en-US" altLang="zh-CN" sz="2400" dirty="0" smtClean="0">
                <a:sym typeface="Symbol" pitchFamily="18" charset="2"/>
              </a:rPr>
              <a:t>  </a:t>
            </a:r>
            <a:r>
              <a:rPr lang="en-US" altLang="zh-CN" sz="2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LINK</a:t>
            </a:r>
            <a:r>
              <a:rPr lang="en-US" altLang="zh-CN" sz="2400" dirty="0" smtClean="0">
                <a:sym typeface="Symbol" pitchFamily="18" charset="2"/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MAKE</a:t>
            </a:r>
            <a:endParaRPr lang="en-US" altLang="zh-CN" sz="2400" dirty="0" smtClean="0">
              <a:sym typeface="Symbol" pitchFamily="18" charset="2"/>
            </a:endParaRPr>
          </a:p>
          <a:p>
            <a:pPr lvl="4" eaLnBrk="1" hangingPunct="1">
              <a:defRPr/>
            </a:pPr>
            <a:r>
              <a:rPr lang="zh-CN" altLang="en-US" sz="2400" dirty="0" smtClean="0">
                <a:sym typeface="Symbol" pitchFamily="18" charset="2"/>
              </a:rPr>
              <a:t>执行</a:t>
            </a:r>
            <a:r>
              <a:rPr lang="en-US" altLang="zh-CN" sz="2400" dirty="0" smtClean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RUN</a:t>
            </a:r>
            <a:endParaRPr lang="en-US" altLang="zh-CN" sz="2400" dirty="0" smtClean="0"/>
          </a:p>
          <a:p>
            <a:pPr lvl="2" eaLnBrk="1" hangingPunct="1">
              <a:defRPr/>
            </a:pPr>
            <a:r>
              <a:rPr lang="zh-CN" altLang="en-US" sz="2400" dirty="0" smtClean="0"/>
              <a:t>退出</a:t>
            </a:r>
            <a:r>
              <a:rPr lang="en-US" altLang="zh-CN" sz="2400" dirty="0" smtClean="0"/>
              <a:t>Turbo C</a:t>
            </a:r>
          </a:p>
          <a:p>
            <a:pPr lvl="3" eaLnBrk="1" hangingPunct="1">
              <a:defRPr/>
            </a:pPr>
            <a:r>
              <a:rPr lang="en-US" altLang="zh-CN" sz="2400" dirty="0" smtClean="0"/>
              <a:t>Alt  +x</a:t>
            </a:r>
          </a:p>
          <a:p>
            <a:pPr lvl="2" eaLnBrk="1" hangingPunct="1">
              <a:defRPr/>
            </a:pPr>
            <a:r>
              <a:rPr lang="zh-CN" altLang="en-US" sz="2400" dirty="0" smtClean="0"/>
              <a:t>帮助</a:t>
            </a:r>
            <a:r>
              <a:rPr lang="en-US" altLang="zh-CN" sz="2400" dirty="0" smtClean="0"/>
              <a:t>Help</a:t>
            </a:r>
          </a:p>
          <a:p>
            <a:pPr lvl="3" eaLnBrk="1" hangingPunct="1">
              <a:defRPr/>
            </a:pPr>
            <a:r>
              <a:rPr lang="en-US" altLang="zh-CN" sz="2400" dirty="0" smtClean="0"/>
              <a:t>F1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7D4142-C5F1-4E77-8025-4376D1BE397A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836613"/>
            <a:ext cx="8001000" cy="5943600"/>
          </a:xfrm>
        </p:spPr>
        <p:txBody>
          <a:bodyPr/>
          <a:lstStyle/>
          <a:p>
            <a:pPr marL="711200" indent="-609600" algn="just" eaLnBrk="1" hangingPunct="1">
              <a:buFont typeface="Wingdings" pitchFamily="2" charset="2"/>
              <a:buNone/>
              <a:defRPr/>
            </a:pPr>
            <a:r>
              <a:rPr lang="zh-CN" altLang="en-US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教材</a:t>
            </a: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：</a:t>
            </a:r>
            <a:endParaRPr lang="en-US" altLang="zh-CN" sz="2800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buFont typeface="Wingdings" pitchFamily="2" charset="2"/>
              <a:buNone/>
              <a:defRPr/>
            </a:pPr>
            <a:endParaRPr lang="zh-CN" altLang="en-US" sz="2800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altLang="zh-CN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《C</a:t>
            </a:r>
            <a:r>
              <a:rPr lang="zh-CN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程序设计</a:t>
            </a:r>
            <a:r>
              <a:rPr lang="en-US" altLang="zh-CN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》</a:t>
            </a:r>
            <a:r>
              <a:rPr lang="zh-CN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（第三版）荣政等  西安电子科技大学出版社</a:t>
            </a:r>
            <a:endParaRPr lang="en-US" altLang="zh-CN" sz="2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《</a:t>
            </a:r>
            <a:r>
              <a:rPr lang="zh-CN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</a:t>
            </a:r>
            <a:r>
              <a:rPr lang="zh-CN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程序设计）（第三版）学习指导</a:t>
            </a:r>
            <a:r>
              <a:rPr lang="en-US" altLang="zh-CN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》</a:t>
            </a: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endParaRPr lang="en-US" altLang="zh-CN" sz="2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课时安排：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30＋30</a:t>
            </a:r>
            <a:endParaRPr lang="en-US" altLang="zh-CN" sz="2800" dirty="0" smtClean="0">
              <a:latin typeface="隶书" pitchFamily="49" charset="-122"/>
              <a:ea typeface="隶书" pitchFamily="49" charset="-122"/>
            </a:endParaRP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endParaRPr lang="zh-CN" altLang="en-US" sz="2800" dirty="0" smtClean="0">
              <a:latin typeface="隶书" pitchFamily="49" charset="-122"/>
              <a:ea typeface="隶书" pitchFamily="49" charset="-122"/>
            </a:endParaRP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上机安排：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见附件</a:t>
            </a:r>
            <a:endParaRPr lang="zh-CN" altLang="en-US" sz="2800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 语言程序设计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B9AC22-65F2-4BCB-9F18-0E7E7FD74A55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三、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程序的上机步骤</a:t>
            </a:r>
            <a:endParaRPr lang="en-US" altLang="zh-CN" sz="3200" b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838200" y="9144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b="1">
                <a:ea typeface="楷体_GB2312" pitchFamily="49" charset="-122"/>
              </a:rPr>
              <a:t>Turbo C</a:t>
            </a:r>
            <a:r>
              <a:rPr kumimoji="1" lang="zh-CN" altLang="en-US" b="1">
                <a:ea typeface="楷体_GB2312" pitchFamily="49" charset="-122"/>
              </a:rPr>
              <a:t>中常用的功能键与编辑命令</a:t>
            </a:r>
            <a:endParaRPr kumimoji="1"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6569" name="Text Box 9"/>
          <p:cNvSpPr txBox="1">
            <a:spLocks noChangeArrowheads="1"/>
          </p:cNvSpPr>
          <p:nvPr/>
        </p:nvSpPr>
        <p:spPr bwMode="auto">
          <a:xfrm>
            <a:off x="914400" y="1482725"/>
            <a:ext cx="7467600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sz="2400" b="1">
                <a:solidFill>
                  <a:srgbClr val="D60093"/>
                </a:solidFill>
                <a:ea typeface="楷体_GB2312" pitchFamily="49" charset="-122"/>
              </a:rPr>
              <a:t>基本操作：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kumimoji="1" lang="en-US" altLang="zh-CN" sz="2000" b="1">
                <a:solidFill>
                  <a:srgbClr val="FF3300"/>
                </a:solidFill>
              </a:rPr>
              <a:t>F10-----</a:t>
            </a:r>
            <a:r>
              <a:rPr kumimoji="1" lang="zh-CN" altLang="zh-CN" sz="2000" b="1">
                <a:solidFill>
                  <a:srgbClr val="FF3300"/>
                </a:solidFill>
              </a:rPr>
              <a:t>调用主菜单</a:t>
            </a:r>
            <a:r>
              <a:rPr kumimoji="1" lang="zh-CN" altLang="en-US" sz="2000" b="1">
                <a:solidFill>
                  <a:srgbClr val="FF3300"/>
                </a:solidFill>
              </a:rPr>
              <a:t>               </a:t>
            </a:r>
            <a:r>
              <a:rPr kumimoji="1" lang="en-US" altLang="zh-CN" sz="2000" b="1">
                <a:solidFill>
                  <a:srgbClr val="FF3300"/>
                </a:solidFill>
              </a:rPr>
              <a:t>Alt+F9------</a:t>
            </a:r>
            <a:r>
              <a:rPr kumimoji="1" lang="zh-CN" altLang="en-US" sz="2000" b="1">
                <a:solidFill>
                  <a:srgbClr val="FF3300"/>
                </a:solidFill>
              </a:rPr>
              <a:t>编译源程序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kumimoji="1" lang="en-US" altLang="zh-CN" sz="2000" b="1">
                <a:solidFill>
                  <a:srgbClr val="FF3300"/>
                </a:solidFill>
              </a:rPr>
              <a:t>F2------</a:t>
            </a:r>
            <a:r>
              <a:rPr kumimoji="1" lang="zh-CN" altLang="en-US" sz="2000" b="1">
                <a:solidFill>
                  <a:srgbClr val="FF3300"/>
                </a:solidFill>
              </a:rPr>
              <a:t>源程序</a:t>
            </a:r>
            <a:r>
              <a:rPr kumimoji="1" lang="zh-CN" altLang="zh-CN" sz="2000" b="1">
                <a:solidFill>
                  <a:srgbClr val="FF3300"/>
                </a:solidFill>
              </a:rPr>
              <a:t>存盘</a:t>
            </a:r>
            <a:r>
              <a:rPr kumimoji="1" lang="zh-CN" altLang="en-US" sz="2000" b="1">
                <a:solidFill>
                  <a:srgbClr val="FF3300"/>
                </a:solidFill>
              </a:rPr>
              <a:t>               </a:t>
            </a:r>
            <a:r>
              <a:rPr kumimoji="1" lang="en-US" altLang="zh-CN" sz="2000" b="1">
                <a:solidFill>
                  <a:srgbClr val="FF3300"/>
                </a:solidFill>
              </a:rPr>
              <a:t>Ctrl+F9------</a:t>
            </a:r>
            <a:r>
              <a:rPr kumimoji="1" lang="zh-CN" altLang="en-US" sz="2000" b="1">
                <a:solidFill>
                  <a:srgbClr val="FF3300"/>
                </a:solidFill>
              </a:rPr>
              <a:t>编译连接运行源程序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kumimoji="1" lang="en-US" altLang="zh-CN" sz="2000" b="1">
                <a:solidFill>
                  <a:srgbClr val="FF3300"/>
                </a:solidFill>
              </a:rPr>
              <a:t>F3------</a:t>
            </a:r>
            <a:r>
              <a:rPr kumimoji="1" lang="zh-CN" altLang="zh-CN" sz="2000" b="1">
                <a:solidFill>
                  <a:srgbClr val="FF3300"/>
                </a:solidFill>
              </a:rPr>
              <a:t>打开源程序</a:t>
            </a:r>
            <a:r>
              <a:rPr kumimoji="1" lang="en-US" altLang="zh-CN" sz="2000" b="1">
                <a:solidFill>
                  <a:srgbClr val="FF3300"/>
                </a:solidFill>
              </a:rPr>
              <a:t>               Alt+F5------</a:t>
            </a:r>
            <a:r>
              <a:rPr kumimoji="1" lang="zh-CN" altLang="en-US" sz="2000" b="1">
                <a:solidFill>
                  <a:srgbClr val="FF3300"/>
                </a:solidFill>
              </a:rPr>
              <a:t>切换到输出屏幕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kumimoji="1" lang="en-US" altLang="zh-CN" sz="2000" b="1">
                <a:solidFill>
                  <a:srgbClr val="FF3300"/>
                </a:solidFill>
              </a:rPr>
              <a:t>Alt+x-----</a:t>
            </a:r>
            <a:r>
              <a:rPr kumimoji="1" lang="zh-CN" altLang="en-US" sz="2000" b="1">
                <a:solidFill>
                  <a:srgbClr val="FF3300"/>
                </a:solidFill>
              </a:rPr>
              <a:t>退出</a:t>
            </a:r>
            <a:r>
              <a:rPr kumimoji="1" lang="en-US" altLang="zh-CN" sz="2000" b="1">
                <a:solidFill>
                  <a:srgbClr val="FF3300"/>
                </a:solidFill>
              </a:rPr>
              <a:t>TC</a:t>
            </a:r>
            <a:endParaRPr kumimoji="1" lang="zh-CN" altLang="en-US" sz="2000" b="1">
              <a:solidFill>
                <a:srgbClr val="FF3300"/>
              </a:solidFill>
            </a:endParaRPr>
          </a:p>
        </p:txBody>
      </p:sp>
      <p:sp>
        <p:nvSpPr>
          <p:cNvPr id="706572" name="Text Box 12"/>
          <p:cNvSpPr txBox="1">
            <a:spLocks noChangeArrowheads="1"/>
          </p:cNvSpPr>
          <p:nvPr/>
        </p:nvSpPr>
        <p:spPr bwMode="auto">
          <a:xfrm>
            <a:off x="827088" y="4724400"/>
            <a:ext cx="7013575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sz="2400" b="1">
                <a:solidFill>
                  <a:srgbClr val="D60093"/>
                </a:solidFill>
                <a:ea typeface="楷体_GB2312" pitchFamily="49" charset="-122"/>
              </a:rPr>
              <a:t>程序调试：</a:t>
            </a:r>
          </a:p>
          <a:p>
            <a:pPr>
              <a:lnSpc>
                <a:spcPct val="100000"/>
              </a:lnSpc>
            </a:pPr>
            <a:r>
              <a:rPr kumimoji="1" lang="en-US" altLang="zh-CN" sz="2000" b="1">
                <a:solidFill>
                  <a:schemeClr val="bg2"/>
                </a:solidFill>
                <a:sym typeface="Wingdings 3" pitchFamily="18" charset="2"/>
              </a:rPr>
              <a:t>F8</a:t>
            </a:r>
            <a:r>
              <a:rPr kumimoji="1" lang="en-US" altLang="zh-CN" sz="2000" b="1">
                <a:sym typeface="Wingdings 3" pitchFamily="18" charset="2"/>
              </a:rPr>
              <a:t>-----</a:t>
            </a:r>
            <a:r>
              <a:rPr kumimoji="1" lang="zh-CN" altLang="en-US" sz="2000" b="1">
                <a:sym typeface="Wingdings 3" pitchFamily="18" charset="2"/>
              </a:rPr>
              <a:t>单步执行（不进入另一函数）   </a:t>
            </a:r>
            <a:r>
              <a:rPr kumimoji="1" lang="en-US" altLang="zh-CN" sz="2000" b="1">
                <a:solidFill>
                  <a:schemeClr val="bg2"/>
                </a:solidFill>
                <a:sym typeface="Wingdings 3" pitchFamily="18" charset="2"/>
              </a:rPr>
              <a:t>F7</a:t>
            </a:r>
            <a:r>
              <a:rPr kumimoji="1" lang="en-US" altLang="zh-CN" sz="2000" b="1">
                <a:sym typeface="Wingdings 3" pitchFamily="18" charset="2"/>
              </a:rPr>
              <a:t>-------</a:t>
            </a:r>
            <a:r>
              <a:rPr kumimoji="1" lang="zh-CN" altLang="en-US" sz="2000" b="1">
                <a:sym typeface="Wingdings 3" pitchFamily="18" charset="2"/>
              </a:rPr>
              <a:t>跟踪执行</a:t>
            </a:r>
          </a:p>
          <a:p>
            <a:pPr>
              <a:lnSpc>
                <a:spcPct val="100000"/>
              </a:lnSpc>
            </a:pPr>
            <a:r>
              <a:rPr kumimoji="1" lang="en-US" altLang="zh-CN" sz="2000" b="1">
                <a:solidFill>
                  <a:schemeClr val="bg2"/>
                </a:solidFill>
                <a:sym typeface="Wingdings 3" pitchFamily="18" charset="2"/>
              </a:rPr>
              <a:t>Ctrl+F8</a:t>
            </a:r>
            <a:r>
              <a:rPr kumimoji="1" lang="en-US" altLang="zh-CN" sz="2000" b="1">
                <a:sym typeface="Wingdings 3" pitchFamily="18" charset="2"/>
              </a:rPr>
              <a:t>------</a:t>
            </a:r>
            <a:r>
              <a:rPr kumimoji="1" lang="zh-CN" altLang="en-US" sz="2000" b="1">
                <a:sym typeface="Wingdings 3" pitchFamily="18" charset="2"/>
              </a:rPr>
              <a:t>设置断点                   </a:t>
            </a:r>
            <a:r>
              <a:rPr kumimoji="1" lang="en-US" altLang="zh-CN" sz="2000" b="1">
                <a:solidFill>
                  <a:schemeClr val="bg2"/>
                </a:solidFill>
                <a:sym typeface="Wingdings 3" pitchFamily="18" charset="2"/>
              </a:rPr>
              <a:t>Ctrl+F7</a:t>
            </a:r>
            <a:r>
              <a:rPr kumimoji="1" lang="en-US" altLang="zh-CN" sz="2000" b="1">
                <a:sym typeface="Wingdings 3" pitchFamily="18" charset="2"/>
              </a:rPr>
              <a:t>--------</a:t>
            </a:r>
            <a:r>
              <a:rPr kumimoji="1" lang="zh-CN" altLang="en-US" sz="2000" b="1">
                <a:sym typeface="Wingdings 3" pitchFamily="18" charset="2"/>
              </a:rPr>
              <a:t>添加观察变量</a:t>
            </a:r>
          </a:p>
          <a:p>
            <a:pPr>
              <a:lnSpc>
                <a:spcPct val="100000"/>
              </a:lnSpc>
            </a:pPr>
            <a:r>
              <a:rPr kumimoji="1" lang="en-US" altLang="zh-CN" sz="2000" b="1">
                <a:solidFill>
                  <a:schemeClr val="bg2"/>
                </a:solidFill>
                <a:sym typeface="Wingdings 3" pitchFamily="18" charset="2"/>
              </a:rPr>
              <a:t>Ctrl+F2</a:t>
            </a:r>
            <a:r>
              <a:rPr kumimoji="1" lang="en-US" altLang="zh-CN" sz="2000" b="1">
                <a:sym typeface="Wingdings 3" pitchFamily="18" charset="2"/>
              </a:rPr>
              <a:t>--------</a:t>
            </a:r>
            <a:r>
              <a:rPr kumimoji="1" lang="zh-CN" altLang="en-US" sz="2000" b="1">
                <a:sym typeface="Wingdings 3" pitchFamily="18" charset="2"/>
              </a:rPr>
              <a:t>程序重置</a:t>
            </a:r>
          </a:p>
        </p:txBody>
      </p:sp>
      <p:sp>
        <p:nvSpPr>
          <p:cNvPr id="706575" name="Text Box 15"/>
          <p:cNvSpPr txBox="1">
            <a:spLocks noChangeArrowheads="1"/>
          </p:cNvSpPr>
          <p:nvPr/>
        </p:nvSpPr>
        <p:spPr bwMode="auto">
          <a:xfrm>
            <a:off x="827088" y="3514725"/>
            <a:ext cx="19097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rgbClr val="D60093"/>
                </a:solidFill>
                <a:ea typeface="楷体_GB2312" pitchFamily="49" charset="-122"/>
              </a:rPr>
              <a:t>窗口操作：</a:t>
            </a:r>
          </a:p>
          <a:p>
            <a:pPr>
              <a:lnSpc>
                <a:spcPct val="100000"/>
              </a:lnSpc>
            </a:pPr>
            <a:r>
              <a:rPr kumimoji="1" lang="en-US" altLang="zh-CN" sz="2000" b="1">
                <a:solidFill>
                  <a:srgbClr val="FF9900"/>
                </a:solidFill>
                <a:sym typeface="Wingdings 3" pitchFamily="18" charset="2"/>
              </a:rPr>
              <a:t>F5</a:t>
            </a:r>
            <a:r>
              <a:rPr kumimoji="1" lang="en-US" altLang="zh-CN" sz="2000" b="1">
                <a:sym typeface="Wingdings 3" pitchFamily="18" charset="2"/>
              </a:rPr>
              <a:t>-----</a:t>
            </a:r>
            <a:r>
              <a:rPr kumimoji="1" lang="zh-CN" altLang="zh-CN" sz="2000" b="1">
                <a:sym typeface="Wingdings 3" pitchFamily="18" charset="2"/>
              </a:rPr>
              <a:t>窗口缩放</a:t>
            </a:r>
          </a:p>
          <a:p>
            <a:pPr>
              <a:lnSpc>
                <a:spcPct val="100000"/>
              </a:lnSpc>
            </a:pPr>
            <a:r>
              <a:rPr kumimoji="1" lang="en-US" altLang="zh-CN" sz="2000" b="1">
                <a:solidFill>
                  <a:srgbClr val="FF9900"/>
                </a:solidFill>
                <a:sym typeface="Wingdings 3" pitchFamily="18" charset="2"/>
              </a:rPr>
              <a:t>F6</a:t>
            </a:r>
            <a:r>
              <a:rPr kumimoji="1" lang="en-US" altLang="zh-CN" sz="2000" b="1">
                <a:sym typeface="Wingdings 3" pitchFamily="18" charset="2"/>
              </a:rPr>
              <a:t>-----</a:t>
            </a:r>
            <a:r>
              <a:rPr kumimoji="1" lang="zh-CN" altLang="zh-CN" sz="2000" b="1">
                <a:sym typeface="Wingdings 3" pitchFamily="18" charset="2"/>
              </a:rPr>
              <a:t>窗口切换</a:t>
            </a:r>
            <a:endParaRPr kumimoji="1" lang="zh-CN" altLang="en-US" sz="2000" b="1">
              <a:sym typeface="Wingdings 3" pitchFamily="18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03FDED-A858-4BBF-8468-D4ABA5FE7C33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VC++ 6.0 </a:t>
            </a:r>
            <a:r>
              <a:rPr lang="zh-CN" altLang="en-US" sz="3200" dirty="0" smtClean="0"/>
              <a:t>编译系统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3797" name="TextBox 8"/>
          <p:cNvSpPr txBox="1">
            <a:spLocks noChangeArrowheads="1"/>
          </p:cNvSpPr>
          <p:nvPr/>
        </p:nvSpPr>
        <p:spPr bwMode="auto">
          <a:xfrm>
            <a:off x="1258888" y="908050"/>
            <a:ext cx="6742112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Arial" charset="0"/>
              <a:buChar char="•"/>
            </a:pPr>
            <a:r>
              <a:rPr lang="zh-CN" altLang="en-US"/>
              <a:t>运行</a:t>
            </a:r>
            <a:r>
              <a:rPr lang="en-US" altLang="zh-CN"/>
              <a:t>VC++</a:t>
            </a:r>
          </a:p>
          <a:p>
            <a:pPr>
              <a:buFont typeface="Arial" charset="0"/>
              <a:buChar char="•"/>
            </a:pPr>
            <a:r>
              <a:rPr lang="zh-CN" altLang="en-US"/>
              <a:t>新建工程，输入工程名称</a:t>
            </a:r>
            <a:endParaRPr lang="en-US" altLang="zh-CN"/>
          </a:p>
          <a:p>
            <a:pPr>
              <a:buFont typeface="Arial" charset="0"/>
              <a:buChar char="•"/>
            </a:pPr>
            <a:r>
              <a:rPr lang="zh-CN" altLang="en-US"/>
              <a:t>选择</a:t>
            </a:r>
            <a:r>
              <a:rPr lang="en-US" altLang="zh-CN"/>
              <a:t>Win32 Console Application</a:t>
            </a:r>
          </a:p>
        </p:txBody>
      </p:sp>
      <p:pic>
        <p:nvPicPr>
          <p:cNvPr id="337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05038"/>
            <a:ext cx="6626225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8C2F8-3B16-4954-A585-6F70441148FE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VC++ 6.0 </a:t>
            </a:r>
            <a:r>
              <a:rPr lang="zh-CN" altLang="en-US" sz="3200" dirty="0" smtClean="0"/>
              <a:t>编译系统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774700"/>
            <a:ext cx="7702550" cy="582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FE0F-B149-4643-BF9E-F6456B5D2F0A}" type="slidenum">
              <a:rPr lang="zh-CN" altLang="en-US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VC++ 6.0 </a:t>
            </a:r>
            <a:r>
              <a:rPr lang="zh-CN" altLang="en-US" sz="3200" dirty="0" smtClean="0"/>
              <a:t>编译系统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889000"/>
            <a:ext cx="625475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B9B222-01DF-4972-A1AA-5533C54B9EB0}" type="slidenum">
              <a:rPr lang="zh-CN" altLang="en-US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VC++ 6.0 </a:t>
            </a:r>
            <a:r>
              <a:rPr lang="zh-CN" altLang="en-US" sz="3200" dirty="0" smtClean="0"/>
              <a:t>编译系统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33438"/>
            <a:ext cx="8748712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04800" y="1412875"/>
            <a:ext cx="6864350" cy="464236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/>
              <a:t>#include "</a:t>
            </a:r>
            <a:r>
              <a:rPr lang="en-US" altLang="zh-CN" dirty="0" err="1"/>
              <a:t>stdafx.h</a:t>
            </a:r>
            <a:r>
              <a:rPr lang="en-US" altLang="zh-CN" dirty="0"/>
              <a:t>" // for VC++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   // for </a:t>
            </a:r>
            <a:r>
              <a:rPr lang="en-US" altLang="zh-CN" dirty="0" err="1"/>
              <a:t>printf</a:t>
            </a:r>
            <a:r>
              <a:rPr lang="en-US" altLang="zh-CN" dirty="0"/>
              <a:t>(),</a:t>
            </a:r>
            <a:r>
              <a:rPr lang="en-US" altLang="zh-CN" dirty="0" err="1"/>
              <a:t>scanf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stdlib.h</a:t>
            </a:r>
            <a:r>
              <a:rPr lang="en-US" altLang="zh-CN" dirty="0"/>
              <a:t>&gt;  // for system("pause"); 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char* </a:t>
            </a:r>
            <a:r>
              <a:rPr lang="en-US" altLang="zh-CN" dirty="0" err="1"/>
              <a:t>argv</a:t>
            </a:r>
            <a:r>
              <a:rPr lang="en-US" altLang="zh-CN" dirty="0"/>
              <a:t>[])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(“hello </a:t>
            </a:r>
            <a:r>
              <a:rPr lang="en-US" altLang="zh-CN" dirty="0" err="1"/>
              <a:t>Wordld</a:t>
            </a:r>
            <a:r>
              <a:rPr lang="en-US" altLang="zh-CN" dirty="0"/>
              <a:t>!\n”);</a:t>
            </a:r>
          </a:p>
          <a:p>
            <a:endParaRPr lang="en-US" altLang="zh-CN" dirty="0"/>
          </a:p>
          <a:p>
            <a:r>
              <a:rPr lang="en-US" altLang="zh-CN" dirty="0"/>
              <a:t>    /* </a:t>
            </a:r>
            <a:r>
              <a:rPr lang="zh-CN" altLang="en-US" dirty="0"/>
              <a:t>保持显示程序运行结果的</a:t>
            </a:r>
            <a:r>
              <a:rPr lang="en-US" altLang="zh-CN" dirty="0"/>
              <a:t>DOS</a:t>
            </a:r>
            <a:r>
              <a:rPr lang="zh-CN" altLang="en-US" dirty="0"/>
              <a:t>窗口 </a:t>
            </a:r>
            <a:r>
              <a:rPr lang="en-US" altLang="zh-CN" dirty="0"/>
              <a:t>*/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/>
              <a:t>system</a:t>
            </a:r>
            <a:r>
              <a:rPr lang="en-US" altLang="zh-CN" dirty="0"/>
              <a:t>("pause");</a:t>
            </a:r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B9B222-01DF-4972-A1AA-5533C54B9EB0}" type="slidenum">
              <a:rPr lang="zh-CN" altLang="en-US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VC++ 6.0 </a:t>
            </a:r>
            <a:r>
              <a:rPr lang="zh-CN" altLang="en-US" sz="3200" dirty="0" smtClean="0"/>
              <a:t>编译系统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39552" y="692696"/>
            <a:ext cx="7272808" cy="393338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/>
              <a:t>#include "</a:t>
            </a:r>
            <a:r>
              <a:rPr lang="en-US" altLang="zh-CN" sz="2000" dirty="0" err="1"/>
              <a:t>stdafx.h</a:t>
            </a:r>
            <a:r>
              <a:rPr lang="en-US" altLang="zh-CN" sz="2000" dirty="0"/>
              <a:t>" // for VC++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   // for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  // for system("pause"); 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main(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argc</a:t>
            </a:r>
            <a:r>
              <a:rPr lang="en-US" altLang="zh-CN" sz="2000" dirty="0"/>
              <a:t>, char*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[])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a,b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(“%</a:t>
            </a:r>
            <a:r>
              <a:rPr lang="en-US" altLang="zh-CN" sz="2000" dirty="0" err="1" smtClean="0"/>
              <a:t>d%d</a:t>
            </a:r>
            <a:r>
              <a:rPr lang="en-US" altLang="zh-CN" sz="2000" dirty="0" smtClean="0"/>
              <a:t>”,&amp;</a:t>
            </a:r>
            <a:r>
              <a:rPr lang="en-US" altLang="zh-CN" sz="2000" dirty="0" err="1" smtClean="0"/>
              <a:t>a,&amp;b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输入两个数值之间以空格分割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=%d!\</a:t>
            </a:r>
            <a:r>
              <a:rPr lang="en-US" altLang="zh-CN" sz="2000" dirty="0"/>
              <a:t>n</a:t>
            </a:r>
            <a:r>
              <a:rPr lang="en-US" altLang="zh-CN" sz="2000" dirty="0" smtClean="0"/>
              <a:t>”,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);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smtClean="0"/>
              <a:t>    </a:t>
            </a:r>
            <a:r>
              <a:rPr lang="en-US" altLang="zh-CN" sz="2000" smtClean="0"/>
              <a:t>system</a:t>
            </a:r>
            <a:r>
              <a:rPr lang="en-US" altLang="zh-CN" sz="2000"/>
              <a:t>("pause");/* </a:t>
            </a:r>
            <a:r>
              <a:rPr lang="zh-CN" altLang="en-US" sz="2000" dirty="0"/>
              <a:t>保持显示程序运行结果的</a:t>
            </a:r>
            <a:r>
              <a:rPr lang="en-US" altLang="zh-CN" sz="2000" dirty="0"/>
              <a:t>DOS</a:t>
            </a:r>
            <a:r>
              <a:rPr lang="zh-CN" altLang="en-US" sz="2000" dirty="0"/>
              <a:t>窗口 </a:t>
            </a:r>
            <a:r>
              <a:rPr lang="en-US" altLang="zh-CN" sz="2000" dirty="0"/>
              <a:t>*/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return 0;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221088"/>
            <a:ext cx="8087816" cy="2574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/>
              <a:t>VC++6.0</a:t>
            </a:r>
            <a:r>
              <a:rPr lang="zh-CN" altLang="en-US" sz="2400" dirty="0" smtClean="0"/>
              <a:t>的任何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cpp</a:t>
            </a:r>
            <a:r>
              <a:rPr lang="zh-CN" altLang="en-US" sz="2400" dirty="0" smtClean="0"/>
              <a:t>必须含有头文件</a:t>
            </a:r>
            <a:r>
              <a:rPr lang="en-US" altLang="zh-CN" sz="2400" dirty="0" smtClean="0"/>
              <a:t>#include </a:t>
            </a:r>
            <a:r>
              <a:rPr lang="en-US" altLang="zh-CN" sz="2400" dirty="0"/>
              <a:t>“</a:t>
            </a:r>
            <a:r>
              <a:rPr lang="en-US" altLang="zh-CN" sz="2400" dirty="0" err="1"/>
              <a:t>stdafx.h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调用输入输出函数，必须有头文件</a:t>
            </a:r>
            <a:r>
              <a:rPr lang="en-US" altLang="zh-CN" sz="2400" dirty="0" smtClean="0"/>
              <a:t>#&lt;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程序中只能有一个主函数：</a:t>
            </a:r>
            <a:endParaRPr lang="en-US" altLang="zh-CN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argc,char</a:t>
            </a:r>
            <a:r>
              <a:rPr lang="en-US" altLang="zh-CN" sz="2400" dirty="0" smtClean="0"/>
              <a:t>* </a:t>
            </a:r>
            <a:r>
              <a:rPr lang="en-US" altLang="zh-CN" sz="2400" dirty="0" err="1" smtClean="0"/>
              <a:t>argv</a:t>
            </a:r>
            <a:r>
              <a:rPr lang="en-US" altLang="zh-CN" sz="2400" dirty="0" smtClean="0"/>
              <a:t>[]) { …   return 0;}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 ) </a:t>
            </a:r>
            <a:r>
              <a:rPr lang="en-US" altLang="zh-CN" sz="2400" dirty="0"/>
              <a:t>{ …   return 0</a:t>
            </a:r>
            <a:r>
              <a:rPr lang="en-US" altLang="zh-CN" sz="2400" dirty="0" smtClean="0"/>
              <a:t>;}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书上无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的主函数，请加上</a:t>
            </a:r>
            <a:r>
              <a:rPr lang="en-US" altLang="zh-CN" sz="2400" dirty="0" err="1" smtClean="0"/>
              <a:t>int</a:t>
            </a:r>
            <a:endParaRPr lang="en-US" altLang="zh-CN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/>
              <a:t>void main( ) { </a:t>
            </a:r>
            <a:r>
              <a:rPr lang="zh-CN" altLang="en-US" sz="2400" dirty="0" smtClean="0"/>
              <a:t>无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语句 </a:t>
            </a: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83668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latin typeface="Times New Roman" pitchFamily="18" charset="0"/>
              </a:rPr>
              <a:t>本章小结</a:t>
            </a:r>
          </a:p>
        </p:txBody>
      </p:sp>
      <p:pic>
        <p:nvPicPr>
          <p:cNvPr id="37893" name="Picture 7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49713"/>
            <a:ext cx="3657600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990600" y="1204913"/>
            <a:ext cx="74676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 1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、认识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语言格式与结构。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 2、熟悉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Turbo C/Visual C++6.0/Visual Studio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编程环境。</a:t>
            </a:r>
            <a:endParaRPr kumimoji="1" lang="en-US" altLang="zh-CN" b="1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3、理解算法的概念和两种流程图表示方法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D969D-4B8B-43BB-90A7-11595D781C68}" type="slidenum">
              <a:rPr lang="zh-CN" altLang="en-US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latin typeface="Times New Roman" pitchFamily="18" charset="0"/>
              </a:rPr>
              <a:t>作业</a:t>
            </a:r>
            <a:endParaRPr lang="zh-CN" altLang="en-US" sz="3600" dirty="0" smtClean="0">
              <a:latin typeface="Times New Roman" pitchFamily="18" charset="0"/>
            </a:endParaRPr>
          </a:p>
        </p:txBody>
      </p:sp>
      <p:pic>
        <p:nvPicPr>
          <p:cNvPr id="38917" name="Picture 7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49713"/>
            <a:ext cx="3657600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 Box 8"/>
          <p:cNvSpPr txBox="1">
            <a:spLocks noChangeArrowheads="1"/>
          </p:cNvSpPr>
          <p:nvPr/>
        </p:nvSpPr>
        <p:spPr bwMode="auto">
          <a:xfrm>
            <a:off x="990600" y="1204913"/>
            <a:ext cx="74676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 P29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11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12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14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）、（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）、（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）、（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690A6-E69C-47D5-AFD1-04241F06900C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85074" name="WordArt 18"/>
          <p:cNvSpPr>
            <a:spLocks noChangeArrowheads="1" noChangeShapeType="1" noTextEdit="1"/>
          </p:cNvSpPr>
          <p:nvPr/>
        </p:nvSpPr>
        <p:spPr bwMode="auto">
          <a:xfrm>
            <a:off x="2362200" y="936625"/>
            <a:ext cx="4343400" cy="739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4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华文细黑"/>
                <a:ea typeface="华文细黑"/>
              </a:rPr>
              <a:t>让我们共同回忆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09600" y="1828800"/>
            <a:ext cx="8534400" cy="4648200"/>
            <a:chOff x="384" y="1152"/>
            <a:chExt cx="5376" cy="2928"/>
          </a:xfrm>
        </p:grpSpPr>
        <p:sp>
          <p:nvSpPr>
            <p:cNvPr id="6150" name="Rectangle 4"/>
            <p:cNvSpPr>
              <a:spLocks noChangeArrowheads="1"/>
            </p:cNvSpPr>
            <p:nvPr/>
          </p:nvSpPr>
          <p:spPr bwMode="auto">
            <a:xfrm>
              <a:off x="384" y="1856"/>
              <a:ext cx="336" cy="1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计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算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机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系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统</a:t>
              </a:r>
            </a:p>
          </p:txBody>
        </p:sp>
        <p:sp>
          <p:nvSpPr>
            <p:cNvPr id="6151" name="Text Box 5"/>
            <p:cNvSpPr txBox="1">
              <a:spLocks noChangeArrowheads="1"/>
            </p:cNvSpPr>
            <p:nvPr/>
          </p:nvSpPr>
          <p:spPr bwMode="auto">
            <a:xfrm>
              <a:off x="1536" y="1152"/>
              <a:ext cx="1008" cy="1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运算器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控制器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存储器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输入设备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输出设备</a:t>
              </a:r>
            </a:p>
          </p:txBody>
        </p:sp>
        <p:sp>
          <p:nvSpPr>
            <p:cNvPr id="6152" name="AutoShape 6"/>
            <p:cNvSpPr>
              <a:spLocks/>
            </p:cNvSpPr>
            <p:nvPr/>
          </p:nvSpPr>
          <p:spPr bwMode="auto">
            <a:xfrm>
              <a:off x="1392" y="1259"/>
              <a:ext cx="185" cy="1296"/>
            </a:xfrm>
            <a:prstGeom prst="leftBrace">
              <a:avLst>
                <a:gd name="adj1" fmla="val 58378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AutoShape 7"/>
            <p:cNvSpPr>
              <a:spLocks/>
            </p:cNvSpPr>
            <p:nvPr/>
          </p:nvSpPr>
          <p:spPr bwMode="auto">
            <a:xfrm>
              <a:off x="720" y="1856"/>
              <a:ext cx="238" cy="1392"/>
            </a:xfrm>
            <a:prstGeom prst="leftBrace">
              <a:avLst>
                <a:gd name="adj1" fmla="val 48739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Text Box 8"/>
            <p:cNvSpPr txBox="1">
              <a:spLocks noChangeArrowheads="1"/>
            </p:cNvSpPr>
            <p:nvPr/>
          </p:nvSpPr>
          <p:spPr bwMode="auto">
            <a:xfrm>
              <a:off x="912" y="3083"/>
              <a:ext cx="62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软件</a:t>
              </a:r>
            </a:p>
          </p:txBody>
        </p:sp>
        <p:sp>
          <p:nvSpPr>
            <p:cNvPr id="6155" name="Text Box 9"/>
            <p:cNvSpPr txBox="1">
              <a:spLocks noChangeArrowheads="1"/>
            </p:cNvSpPr>
            <p:nvPr/>
          </p:nvSpPr>
          <p:spPr bwMode="auto">
            <a:xfrm>
              <a:off x="938" y="1765"/>
              <a:ext cx="646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硬件</a:t>
              </a:r>
            </a:p>
          </p:txBody>
        </p:sp>
        <p:sp>
          <p:nvSpPr>
            <p:cNvPr id="6156" name="AutoShape 10"/>
            <p:cNvSpPr>
              <a:spLocks/>
            </p:cNvSpPr>
            <p:nvPr/>
          </p:nvSpPr>
          <p:spPr bwMode="auto">
            <a:xfrm>
              <a:off x="1369" y="2917"/>
              <a:ext cx="119" cy="630"/>
            </a:xfrm>
            <a:prstGeom prst="leftBrace">
              <a:avLst>
                <a:gd name="adj1" fmla="val 44118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2400" y="1316"/>
              <a:ext cx="5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ea typeface="楷体_GB2312" pitchFamily="49" charset="-122"/>
                </a:rPr>
                <a:t>CPU</a:t>
              </a:r>
            </a:p>
          </p:txBody>
        </p: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1440" y="2875"/>
              <a:ext cx="912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7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系统软件</a:t>
              </a:r>
            </a:p>
            <a:p>
              <a:pPr>
                <a:lnSpc>
                  <a:spcPct val="100000"/>
                </a:lnSpc>
                <a:spcBef>
                  <a:spcPct val="70000"/>
                </a:spcBef>
                <a:spcAft>
                  <a:spcPct val="40000"/>
                </a:spcAft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应用软件</a:t>
              </a:r>
            </a:p>
          </p:txBody>
        </p:sp>
        <p:sp>
          <p:nvSpPr>
            <p:cNvPr id="6159" name="AutoShape 14"/>
            <p:cNvSpPr>
              <a:spLocks/>
            </p:cNvSpPr>
            <p:nvPr/>
          </p:nvSpPr>
          <p:spPr bwMode="auto">
            <a:xfrm>
              <a:off x="2281" y="2651"/>
              <a:ext cx="119" cy="774"/>
            </a:xfrm>
            <a:prstGeom prst="leftBrace">
              <a:avLst>
                <a:gd name="adj1" fmla="val 54202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Text Box 15"/>
            <p:cNvSpPr txBox="1">
              <a:spLocks noChangeArrowheads="1"/>
            </p:cNvSpPr>
            <p:nvPr/>
          </p:nvSpPr>
          <p:spPr bwMode="auto">
            <a:xfrm>
              <a:off x="2352" y="2587"/>
              <a:ext cx="1680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4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操作系统</a:t>
              </a:r>
            </a:p>
            <a:p>
              <a:pPr>
                <a:lnSpc>
                  <a:spcPct val="100000"/>
                </a:lnSpc>
                <a:spcBef>
                  <a:spcPct val="4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支持软件</a:t>
              </a:r>
            </a:p>
            <a:p>
              <a:pPr>
                <a:lnSpc>
                  <a:spcPct val="100000"/>
                </a:lnSpc>
                <a:spcBef>
                  <a:spcPct val="4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程序设计语言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与语言处理程序</a:t>
              </a:r>
            </a:p>
          </p:txBody>
        </p:sp>
        <p:sp>
          <p:nvSpPr>
            <p:cNvPr id="6161" name="AutoShape 16"/>
            <p:cNvSpPr>
              <a:spLocks/>
            </p:cNvSpPr>
            <p:nvPr/>
          </p:nvSpPr>
          <p:spPr bwMode="auto">
            <a:xfrm>
              <a:off x="3540" y="2987"/>
              <a:ext cx="119" cy="528"/>
            </a:xfrm>
            <a:prstGeom prst="leftBrace">
              <a:avLst>
                <a:gd name="adj1" fmla="val 36975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Text Box 17"/>
            <p:cNvSpPr txBox="1">
              <a:spLocks noChangeArrowheads="1"/>
            </p:cNvSpPr>
            <p:nvPr/>
          </p:nvSpPr>
          <p:spPr bwMode="auto">
            <a:xfrm>
              <a:off x="3600" y="2861"/>
              <a:ext cx="2160" cy="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机器语言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汇编语言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高级语言：</a:t>
              </a:r>
              <a:r>
                <a:rPr lang="en-US" altLang="zh-CN" sz="1800" b="1">
                  <a:solidFill>
                    <a:srgbClr val="008000"/>
                  </a:solidFill>
                  <a:ea typeface="楷体_GB2312" pitchFamily="49" charset="-122"/>
                </a:rPr>
                <a:t>C</a:t>
              </a:r>
              <a:r>
                <a:rPr lang="zh-CN" altLang="en-US" sz="1800" b="1">
                  <a:solidFill>
                    <a:srgbClr val="008000"/>
                  </a:solidFill>
                  <a:ea typeface="楷体_GB2312" pitchFamily="49" charset="-122"/>
                </a:rPr>
                <a:t>语言</a:t>
              </a:r>
              <a:r>
                <a:rPr lang="zh-CN" altLang="en-US" sz="1800" b="1">
                  <a:solidFill>
                    <a:srgbClr val="000000"/>
                  </a:solidFill>
                  <a:ea typeface="楷体_GB2312" pitchFamily="49" charset="-122"/>
                </a:rPr>
                <a:t>、</a:t>
              </a:r>
              <a:r>
                <a:rPr lang="en-US" altLang="zh-CN" sz="1800" b="1">
                  <a:solidFill>
                    <a:srgbClr val="000000"/>
                  </a:solidFill>
                  <a:ea typeface="楷体_GB2312" pitchFamily="49" charset="-122"/>
                </a:rPr>
                <a:t>Fortran、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1800" b="1">
                  <a:solidFill>
                    <a:srgbClr val="000000"/>
                  </a:solidFill>
                  <a:ea typeface="楷体_GB2312" pitchFamily="49" charset="-122"/>
                </a:rPr>
                <a:t>                       Pascal</a:t>
              </a:r>
            </a:p>
          </p:txBody>
        </p:sp>
        <p:sp>
          <p:nvSpPr>
            <p:cNvPr id="6163" name="AutoShape 20"/>
            <p:cNvSpPr>
              <a:spLocks/>
            </p:cNvSpPr>
            <p:nvPr/>
          </p:nvSpPr>
          <p:spPr bwMode="auto">
            <a:xfrm>
              <a:off x="2256" y="1259"/>
              <a:ext cx="144" cy="384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6164" name="AutoShape 21"/>
            <p:cNvSpPr>
              <a:spLocks/>
            </p:cNvSpPr>
            <p:nvPr/>
          </p:nvSpPr>
          <p:spPr bwMode="auto">
            <a:xfrm>
              <a:off x="2928" y="1451"/>
              <a:ext cx="144" cy="384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Text Box 22"/>
            <p:cNvSpPr txBox="1">
              <a:spLocks noChangeArrowheads="1"/>
            </p:cNvSpPr>
            <p:nvPr/>
          </p:nvSpPr>
          <p:spPr bwMode="auto">
            <a:xfrm>
              <a:off x="3072" y="1508"/>
              <a:ext cx="5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0000"/>
                  </a:solidFill>
                  <a:ea typeface="楷体_GB2312" pitchFamily="49" charset="-122"/>
                </a:rPr>
                <a:t>主机</a:t>
              </a:r>
            </a:p>
          </p:txBody>
        </p:sp>
        <p:sp>
          <p:nvSpPr>
            <p:cNvPr id="6166" name="Text Box 23"/>
            <p:cNvSpPr txBox="1">
              <a:spLocks noChangeArrowheads="1"/>
            </p:cNvSpPr>
            <p:nvPr/>
          </p:nvSpPr>
          <p:spPr bwMode="auto">
            <a:xfrm>
              <a:off x="3216" y="3838"/>
              <a:ext cx="187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分类：</a:t>
              </a:r>
              <a:r>
                <a:rPr lang="zh-CN" altLang="en-US" sz="2000" b="1">
                  <a:solidFill>
                    <a:srgbClr val="008000"/>
                  </a:solidFill>
                  <a:ea typeface="楷体_GB2312" pitchFamily="49" charset="-122"/>
                </a:rPr>
                <a:t>编译型</a:t>
              </a: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、解释型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FDFA1D-B79B-4446-BA16-EEF886B2589F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1362075"/>
            <a:ext cx="6096000" cy="3938588"/>
          </a:xfrm>
          <a:ln w="28575">
            <a:solidFill>
              <a:schemeClr val="accent2"/>
            </a:solidFill>
          </a:ln>
        </p:spPr>
        <p:txBody>
          <a:bodyPr/>
          <a:lstStyle/>
          <a:p>
            <a:pPr marL="101600" indent="0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4000" u="sng" dirty="0" smtClean="0">
                <a:latin typeface="Times New Roman" pitchFamily="18" charset="0"/>
                <a:ea typeface="隶书" pitchFamily="49" charset="-122"/>
              </a:rPr>
              <a:t>内容提要：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语言的发展历史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语言的特点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简单的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程序介绍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用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语言解决问题的步骤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第1章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</a:t>
            </a:r>
            <a:r>
              <a:rPr lang="zh-CN" altLang="en-US" dirty="0">
                <a:latin typeface="Times New Roman" pitchFamily="18" charset="0"/>
              </a:rPr>
              <a:t>基础</a:t>
            </a:r>
            <a:endParaRPr lang="zh-CN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48AF5-0E36-4D20-815E-317A94E8FC4A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1.1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语言的发展历史</a:t>
            </a:r>
          </a:p>
        </p:txBody>
      </p:sp>
      <p:sp>
        <p:nvSpPr>
          <p:cNvPr id="68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50292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程序设计语言的发展</a:t>
            </a:r>
            <a:r>
              <a:rPr lang="zh-CN" altLang="en-US" smtClean="0"/>
              <a:t> </a:t>
            </a:r>
          </a:p>
        </p:txBody>
      </p:sp>
      <p:sp>
        <p:nvSpPr>
          <p:cNvPr id="686097" name="Text Box 17"/>
          <p:cNvSpPr txBox="1">
            <a:spLocks noChangeArrowheads="1"/>
          </p:cNvSpPr>
          <p:nvPr/>
        </p:nvSpPr>
        <p:spPr bwMode="auto">
          <a:xfrm>
            <a:off x="1447800" y="2286000"/>
            <a:ext cx="561975" cy="17748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7098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0980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eaVert"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sz="2400"/>
              <a:t>机器语言</a:t>
            </a:r>
          </a:p>
        </p:txBody>
      </p:sp>
      <p:sp>
        <p:nvSpPr>
          <p:cNvPr id="686098" name="Text Box 18"/>
          <p:cNvSpPr txBox="1">
            <a:spLocks noChangeArrowheads="1"/>
          </p:cNvSpPr>
          <p:nvPr/>
        </p:nvSpPr>
        <p:spPr bwMode="auto">
          <a:xfrm>
            <a:off x="3124200" y="2286000"/>
            <a:ext cx="561975" cy="17748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7098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0980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eaVert"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sz="2400"/>
              <a:t>汇编语言</a:t>
            </a:r>
          </a:p>
        </p:txBody>
      </p:sp>
      <p:sp>
        <p:nvSpPr>
          <p:cNvPr id="686099" name="Text Box 19"/>
          <p:cNvSpPr txBox="1">
            <a:spLocks noChangeArrowheads="1"/>
          </p:cNvSpPr>
          <p:nvPr/>
        </p:nvSpPr>
        <p:spPr bwMode="auto">
          <a:xfrm>
            <a:off x="4800600" y="2286000"/>
            <a:ext cx="561975" cy="17748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7098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0980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eaVert"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sz="2400"/>
              <a:t>高级语言</a:t>
            </a:r>
          </a:p>
        </p:txBody>
      </p:sp>
      <p:sp>
        <p:nvSpPr>
          <p:cNvPr id="686100" name="AutoShape 20"/>
          <p:cNvSpPr>
            <a:spLocks noChangeArrowheads="1"/>
          </p:cNvSpPr>
          <p:nvPr/>
        </p:nvSpPr>
        <p:spPr bwMode="auto">
          <a:xfrm>
            <a:off x="2209800" y="3048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1" name="AutoShape 21"/>
          <p:cNvSpPr>
            <a:spLocks noChangeArrowheads="1"/>
          </p:cNvSpPr>
          <p:nvPr/>
        </p:nvSpPr>
        <p:spPr bwMode="auto">
          <a:xfrm>
            <a:off x="3962400" y="3048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2" name="Text Box 22"/>
          <p:cNvSpPr txBox="1">
            <a:spLocks noChangeArrowheads="1"/>
          </p:cNvSpPr>
          <p:nvPr/>
        </p:nvSpPr>
        <p:spPr bwMode="auto">
          <a:xfrm>
            <a:off x="6324600" y="2514600"/>
            <a:ext cx="1828800" cy="4699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5882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5882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sz="2400"/>
              <a:t>面向过程</a:t>
            </a:r>
          </a:p>
        </p:txBody>
      </p:sp>
      <p:sp>
        <p:nvSpPr>
          <p:cNvPr id="686103" name="Text Box 23"/>
          <p:cNvSpPr txBox="1">
            <a:spLocks noChangeArrowheads="1"/>
          </p:cNvSpPr>
          <p:nvPr/>
        </p:nvSpPr>
        <p:spPr bwMode="auto">
          <a:xfrm>
            <a:off x="6324600" y="3581400"/>
            <a:ext cx="1828800" cy="4699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5882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5882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sz="2400"/>
              <a:t>面向对象</a:t>
            </a:r>
          </a:p>
        </p:txBody>
      </p:sp>
      <p:sp>
        <p:nvSpPr>
          <p:cNvPr id="686104" name="AutoShape 24"/>
          <p:cNvSpPr>
            <a:spLocks noChangeArrowheads="1"/>
          </p:cNvSpPr>
          <p:nvPr/>
        </p:nvSpPr>
        <p:spPr bwMode="auto">
          <a:xfrm rot="1521747">
            <a:off x="5562600" y="3429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5" name="AutoShape 25"/>
          <p:cNvSpPr>
            <a:spLocks noChangeArrowheads="1"/>
          </p:cNvSpPr>
          <p:nvPr/>
        </p:nvSpPr>
        <p:spPr bwMode="auto">
          <a:xfrm rot="-2247786">
            <a:off x="5562600" y="27432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6" name="AutoShape 26"/>
          <p:cNvSpPr>
            <a:spLocks noChangeArrowheads="1"/>
          </p:cNvSpPr>
          <p:nvPr/>
        </p:nvSpPr>
        <p:spPr bwMode="auto">
          <a:xfrm>
            <a:off x="708025" y="4413250"/>
            <a:ext cx="6362700" cy="1225550"/>
          </a:xfrm>
          <a:prstGeom prst="wedgeRectCallout">
            <a:avLst>
              <a:gd name="adj1" fmla="val -32190"/>
              <a:gd name="adj2" fmla="val -77333"/>
            </a:avLst>
          </a:prstGeom>
          <a:solidFill>
            <a:schemeClr val="tx1"/>
          </a:solidFill>
          <a:ln w="38100" cap="sq">
            <a:solidFill>
              <a:srgbClr val="33CC33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1" lang="en-US" altLang="zh-CN" sz="2400" b="1">
                <a:solidFill>
                  <a:schemeClr val="bg1"/>
                </a:solidFill>
              </a:rPr>
              <a:t>CPU</a:t>
            </a:r>
            <a:r>
              <a:rPr kumimoji="1" lang="zh-CN" altLang="zh-CN" sz="2400" b="1">
                <a:solidFill>
                  <a:schemeClr val="bg1"/>
                </a:solidFill>
              </a:rPr>
              <a:t>指令系统，由0、1序列构成的指令码组成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如：10000000      加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        10010000      减</a:t>
            </a:r>
          </a:p>
        </p:txBody>
      </p:sp>
      <p:sp>
        <p:nvSpPr>
          <p:cNvPr id="686107" name="AutoShape 27"/>
          <p:cNvSpPr>
            <a:spLocks noChangeArrowheads="1"/>
          </p:cNvSpPr>
          <p:nvPr/>
        </p:nvSpPr>
        <p:spPr bwMode="auto">
          <a:xfrm>
            <a:off x="2317750" y="4741863"/>
            <a:ext cx="3898900" cy="860425"/>
          </a:xfrm>
          <a:prstGeom prst="wedgeRectCallout">
            <a:avLst>
              <a:gd name="adj1" fmla="val -20579"/>
              <a:gd name="adj2" fmla="val -137824"/>
            </a:avLst>
          </a:prstGeom>
          <a:solidFill>
            <a:schemeClr val="tx1"/>
          </a:solidFill>
          <a:ln w="38100" cap="sq">
            <a:solidFill>
              <a:srgbClr val="33CC33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用助记符号描述的指令系统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如:  </a:t>
            </a:r>
            <a:r>
              <a:rPr kumimoji="1" lang="en-US" altLang="zh-CN" sz="2400" b="1">
                <a:solidFill>
                  <a:schemeClr val="bg1"/>
                </a:solidFill>
              </a:rPr>
              <a:t>ADD    A,  B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851025" y="4060825"/>
            <a:ext cx="2366963" cy="1082675"/>
            <a:chOff x="1166" y="2654"/>
            <a:chExt cx="1491" cy="682"/>
          </a:xfrm>
        </p:grpSpPr>
        <p:cxnSp>
          <p:nvCxnSpPr>
            <p:cNvPr id="8210" name="AutoShape 29"/>
            <p:cNvCxnSpPr>
              <a:cxnSpLocks noChangeShapeType="1"/>
              <a:stCxn id="686106" idx="4"/>
              <a:endCxn id="686098" idx="2"/>
            </p:cNvCxnSpPr>
            <p:nvPr/>
          </p:nvCxnSpPr>
          <p:spPr bwMode="auto">
            <a:xfrm rot="-5400000">
              <a:off x="1677" y="2201"/>
              <a:ext cx="16" cy="921"/>
            </a:xfrm>
            <a:prstGeom prst="curvedConnector3">
              <a:avLst>
                <a:gd name="adj1" fmla="val -1300000"/>
              </a:avLst>
            </a:prstGeom>
            <a:noFill/>
            <a:ln w="38100" cap="sq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1" name="AutoShape 30"/>
            <p:cNvSpPr>
              <a:spLocks noChangeArrowheads="1"/>
            </p:cNvSpPr>
            <p:nvPr/>
          </p:nvSpPr>
          <p:spPr bwMode="auto">
            <a:xfrm>
              <a:off x="1166" y="3024"/>
              <a:ext cx="1491" cy="312"/>
            </a:xfrm>
            <a:prstGeom prst="wedgeRectCallout">
              <a:avLst>
                <a:gd name="adj1" fmla="val -13005"/>
                <a:gd name="adj2" fmla="val -91667"/>
              </a:avLst>
            </a:prstGeom>
            <a:solidFill>
              <a:schemeClr val="tx1"/>
            </a:solidFill>
            <a:ln w="38100" cap="sq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zh-CN" altLang="en-US" sz="2400" b="1">
                  <a:solidFill>
                    <a:schemeClr val="bg1"/>
                  </a:solidFill>
                </a:rPr>
                <a:t>面向机器的语言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86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686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97" grpId="0" animBg="1" autoUpdateAnimBg="0"/>
      <p:bldP spid="686098" grpId="0" animBg="1" autoUpdateAnimBg="0"/>
      <p:bldP spid="686099" grpId="0" animBg="1" autoUpdateAnimBg="0"/>
      <p:bldP spid="686100" grpId="0" animBg="1"/>
      <p:bldP spid="686101" grpId="0" animBg="1"/>
      <p:bldP spid="686102" grpId="0" animBg="1" autoUpdateAnimBg="0"/>
      <p:bldP spid="686103" grpId="0" animBg="1" autoUpdateAnimBg="0"/>
      <p:bldP spid="686104" grpId="0" animBg="1"/>
      <p:bldP spid="686105" grpId="0" animBg="1"/>
      <p:bldP spid="686106" grpId="0" animBg="1" autoUpdateAnimBg="0"/>
      <p:bldP spid="68610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pitchFamily="18" charset="0"/>
              </a:rPr>
              <a:t>1.1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语言的发展历史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5B7FF4-B60B-408C-BD7A-302FE49226E9}" type="datetime1">
              <a:rPr lang="zh-CN" altLang="en-US" smtClean="0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B653D8-8047-474C-BD88-E897F433F733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95325" y="1412875"/>
            <a:ext cx="7878763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249363" indent="-1249363"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第一代：</a:t>
            </a:r>
            <a:r>
              <a:rPr lang="zh-CN" altLang="en-US" dirty="0"/>
              <a:t>机器语言</a:t>
            </a:r>
            <a:r>
              <a:rPr lang="en-US" altLang="zh-CN" sz="2400" dirty="0"/>
              <a:t>==〉</a:t>
            </a:r>
            <a:r>
              <a:rPr lang="zh-CN" altLang="en-US" sz="2400" dirty="0"/>
              <a:t>是一种</a:t>
            </a:r>
            <a:r>
              <a:rPr lang="en-US" altLang="zh-CN" sz="2400" dirty="0"/>
              <a:t>CPU</a:t>
            </a:r>
            <a:r>
              <a:rPr lang="zh-CN" altLang="en-US" sz="2400" dirty="0"/>
              <a:t>机器语言。由数字</a:t>
            </a:r>
            <a:r>
              <a:rPr lang="en-US" altLang="zh-CN" sz="2400" dirty="0"/>
              <a:t>0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组合而成。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优点：机器可直接执行，速度快。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缺点：程序长，难记，难理解，不易查错。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第二代：</a:t>
            </a:r>
            <a:r>
              <a:rPr lang="zh-CN" altLang="en-US" dirty="0"/>
              <a:t>汇编语言</a:t>
            </a:r>
            <a:r>
              <a:rPr lang="en-US" altLang="zh-CN" sz="2400" dirty="0"/>
              <a:t>= =〉</a:t>
            </a:r>
            <a:r>
              <a:rPr lang="zh-CN" altLang="en-US" sz="2400" dirty="0"/>
              <a:t>用助记符描述的指令系统。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</a:t>
            </a:r>
            <a:r>
              <a:rPr lang="zh-CN" altLang="en-US" sz="2400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   如：</a:t>
            </a:r>
            <a:r>
              <a:rPr lang="en-US" altLang="zh-CN" sz="2400" dirty="0"/>
              <a:t>ADD </a:t>
            </a:r>
            <a:r>
              <a:rPr lang="en-US" altLang="zh-CN" sz="2400" dirty="0" err="1"/>
              <a:t>eax</a:t>
            </a:r>
            <a:r>
              <a:rPr lang="en-US" altLang="zh-CN" sz="2400" dirty="0"/>
              <a:t>, 1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dirty="0"/>
              <a:t>		  SUB </a:t>
            </a:r>
            <a:r>
              <a:rPr lang="en-US" altLang="zh-CN" sz="2400" dirty="0" err="1"/>
              <a:t>eax</a:t>
            </a:r>
            <a:r>
              <a:rPr lang="en-US" altLang="zh-CN" sz="2400" dirty="0"/>
              <a:t>, 1</a:t>
            </a:r>
            <a:endParaRPr lang="zh-CN" altLang="en-US" sz="2400" dirty="0"/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 优点：比机器语言较易理解，执行速度快。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  缺点：难度大，非专业人士难以掌握。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pitchFamily="18" charset="0"/>
              </a:rPr>
              <a:t>1.1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语言的发展历史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5B7FF4-B60B-408C-BD7A-302FE49226E9}" type="datetime1">
              <a:rPr lang="zh-CN" altLang="en-US" smtClean="0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255C66-85FC-49F4-92A1-351CAF7C6951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4800" y="774700"/>
            <a:ext cx="8458200" cy="60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第三代：</a:t>
            </a:r>
            <a:r>
              <a:rPr lang="zh-CN" altLang="en-US" dirty="0"/>
              <a:t>面向过程的高级语言</a:t>
            </a:r>
            <a:r>
              <a:rPr lang="en-US" altLang="zh-CN" sz="2400" dirty="0"/>
              <a:t>= =〉</a:t>
            </a:r>
            <a:r>
              <a:rPr lang="zh-CN" altLang="en-US" sz="2400" dirty="0"/>
              <a:t>或称算法语言。如：</a:t>
            </a:r>
            <a:r>
              <a:rPr lang="en-US" altLang="zh-CN" sz="2400" dirty="0"/>
              <a:t>Fortran</a:t>
            </a:r>
            <a:r>
              <a:rPr lang="zh-CN" altLang="en-US" sz="2400" dirty="0"/>
              <a:t>，</a:t>
            </a:r>
            <a:r>
              <a:rPr lang="en-US" altLang="zh-CN" sz="2400" dirty="0"/>
              <a:t>Basic</a:t>
            </a:r>
            <a:r>
              <a:rPr lang="zh-CN" altLang="en-US" sz="2400" dirty="0"/>
              <a:t>，</a:t>
            </a:r>
            <a:r>
              <a:rPr lang="en-US" altLang="zh-CN" sz="2400" dirty="0"/>
              <a:t>Pascal</a:t>
            </a:r>
            <a:r>
              <a:rPr lang="zh-CN" altLang="en-US" sz="2400" dirty="0"/>
              <a:t>，</a:t>
            </a:r>
            <a:r>
              <a:rPr lang="en-US" altLang="zh-CN" sz="2400" dirty="0"/>
              <a:t>C </a:t>
            </a:r>
            <a:r>
              <a:rPr lang="zh-CN" altLang="en-US" sz="2400" dirty="0"/>
              <a:t>等等。</a:t>
            </a:r>
          </a:p>
          <a:p>
            <a:pPr marL="1168400" lvl="1" indent="-711200">
              <a:lnSpc>
                <a:spcPct val="140000"/>
              </a:lnSpc>
              <a:defRPr/>
            </a:pPr>
            <a:r>
              <a:rPr lang="zh-CN" altLang="en-US" sz="2400" dirty="0"/>
              <a:t>        优点：灵活，易于理解，容易查错。</a:t>
            </a:r>
          </a:p>
          <a:p>
            <a:pPr marL="1168400" lvl="1" indent="-711200">
              <a:lnSpc>
                <a:spcPct val="140000"/>
              </a:lnSpc>
              <a:defRPr/>
            </a:pPr>
            <a:r>
              <a:rPr lang="zh-CN" altLang="en-US" sz="2400" dirty="0"/>
              <a:t>        缺点：对大型程序而言维护性较差，对“拟定”好的</a:t>
            </a:r>
            <a:br>
              <a:rPr lang="zh-CN" altLang="en-US" sz="2400" dirty="0"/>
            </a:br>
            <a:r>
              <a:rPr lang="zh-CN" altLang="en-US" sz="2400" dirty="0"/>
              <a:t>	  程序难以扩充，修改（所谓牵一而动百）。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第四代：</a:t>
            </a:r>
            <a:r>
              <a:rPr lang="zh-CN" altLang="en-US" dirty="0"/>
              <a:t>非过程化的高级语言</a:t>
            </a:r>
            <a:r>
              <a:rPr lang="en-US" altLang="zh-CN" sz="2400" dirty="0"/>
              <a:t>==〉</a:t>
            </a:r>
            <a:r>
              <a:rPr lang="zh-CN" altLang="en-US" sz="2400" dirty="0"/>
              <a:t>是一种面向对象的设计语言，如：</a:t>
            </a:r>
            <a:r>
              <a:rPr lang="en-US" altLang="zh-CN" sz="2400" dirty="0"/>
              <a:t>C++</a:t>
            </a:r>
            <a:r>
              <a:rPr lang="zh-CN" altLang="en-US" sz="2400" dirty="0"/>
              <a:t>，</a:t>
            </a:r>
            <a:r>
              <a:rPr lang="en-US" altLang="zh-CN" sz="2400" dirty="0"/>
              <a:t>Java </a:t>
            </a:r>
            <a:r>
              <a:rPr lang="zh-CN" altLang="en-US" sz="2400" dirty="0"/>
              <a:t>等等。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/>
              <a:t>	优点：灵活、易于理解、维护、修改、扩充。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/>
              <a:t>	缺点：掌握难度较大。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第五代：</a:t>
            </a:r>
            <a:r>
              <a:rPr lang="zh-CN" altLang="en-US" dirty="0"/>
              <a:t>可视化多媒体程序设计工具</a:t>
            </a:r>
            <a:r>
              <a:rPr lang="zh-CN" altLang="en-US" sz="2400" dirty="0"/>
              <a:t>。具有面向对象的思  想，如：</a:t>
            </a:r>
            <a:r>
              <a:rPr lang="en-US" altLang="zh-CN" sz="2400" dirty="0"/>
              <a:t>Visual C++</a:t>
            </a:r>
            <a:r>
              <a:rPr lang="zh-CN" altLang="en-US" sz="2400" dirty="0"/>
              <a:t>，</a:t>
            </a:r>
            <a:r>
              <a:rPr lang="en-US" altLang="zh-CN" sz="2400" dirty="0"/>
              <a:t>Visual Studio</a:t>
            </a:r>
            <a:r>
              <a:rPr lang="zh-CN" altLang="en-US" sz="2400" dirty="0"/>
              <a:t>，</a:t>
            </a:r>
            <a:r>
              <a:rPr lang="en-US" altLang="zh-CN" sz="2400" dirty="0"/>
              <a:t>Delphi</a:t>
            </a:r>
            <a:r>
              <a:rPr lang="zh-CN" altLang="en-US" sz="2400" dirty="0"/>
              <a:t>等等。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2015/1/20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646E6-98B2-4B23-8EEE-ED39564A56D8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 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语言的发展过程</a:t>
            </a:r>
          </a:p>
        </p:txBody>
      </p:sp>
      <p:sp>
        <p:nvSpPr>
          <p:cNvPr id="687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0772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一、产生背景</a:t>
            </a:r>
          </a:p>
        </p:txBody>
      </p:sp>
      <p:sp>
        <p:nvSpPr>
          <p:cNvPr id="11270" name="Text Box 16"/>
          <p:cNvSpPr txBox="1">
            <a:spLocks noChangeArrowheads="1"/>
          </p:cNvSpPr>
          <p:nvPr/>
        </p:nvSpPr>
        <p:spPr bwMode="auto">
          <a:xfrm>
            <a:off x="838200" y="1554163"/>
            <a:ext cx="6829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kumimoji="1" lang="zh-CN" altLang="en-US" sz="3200" b="1" i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语言是操作系统的设计语言</a:t>
            </a:r>
          </a:p>
        </p:txBody>
      </p:sp>
      <p:sp>
        <p:nvSpPr>
          <p:cNvPr id="11271" name="Text Box 17"/>
          <p:cNvSpPr txBox="1">
            <a:spLocks noChangeArrowheads="1"/>
          </p:cNvSpPr>
          <p:nvPr/>
        </p:nvSpPr>
        <p:spPr bwMode="auto">
          <a:xfrm>
            <a:off x="838200" y="2228850"/>
            <a:ext cx="81534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1400" indent="-10414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zh-CN" b="1">
                <a:ea typeface="楷体_GB2312" pitchFamily="49" charset="-122"/>
              </a:rPr>
              <a:t>操作系统：为用户使用计算机提供一个操作环境。</a:t>
            </a:r>
            <a:endParaRPr kumimoji="1" lang="zh-CN" altLang="en-US" b="1"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如：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DOS, UNIX,WINDOWS</a:t>
            </a:r>
            <a:endParaRPr kumimoji="1" lang="zh-CN" altLang="en-US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87123" name="Text Box 19" descr="1"/>
          <p:cNvSpPr txBox="1">
            <a:spLocks noChangeArrowheads="1"/>
          </p:cNvSpPr>
          <p:nvPr/>
        </p:nvSpPr>
        <p:spPr bwMode="auto">
          <a:xfrm>
            <a:off x="838200" y="3505200"/>
            <a:ext cx="7772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1400" indent="-10414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</a:rPr>
              <a:t>以前</a:t>
            </a:r>
            <a:r>
              <a:rPr kumimoji="1" lang="zh-CN" altLang="en-US" b="1"/>
              <a:t>：</a:t>
            </a:r>
            <a:r>
              <a:rPr kumimoji="1" lang="zh-CN" altLang="en-US" b="1">
                <a:ea typeface="楷体_GB2312" pitchFamily="49" charset="-122"/>
              </a:rPr>
              <a:t>操作系统</a:t>
            </a:r>
            <a:r>
              <a:rPr kumimoji="1" lang="zh-CN" altLang="zh-CN" b="1">
                <a:ea typeface="楷体_GB2312" pitchFamily="49" charset="-122"/>
              </a:rPr>
              <a:t>用汇编语言编写。汇编语言是一种二进制指令代码的符号表示，依赖于计算机硬件，可读性和可移植性都比较差。</a:t>
            </a:r>
            <a:endParaRPr kumimoji="1" lang="zh-CN" altLang="en-US" b="1">
              <a:ea typeface="楷体_GB2312" pitchFamily="49" charset="-122"/>
            </a:endParaRPr>
          </a:p>
        </p:txBody>
      </p:sp>
      <p:sp>
        <p:nvSpPr>
          <p:cNvPr id="687124" name="Text Box 20"/>
          <p:cNvSpPr txBox="1">
            <a:spLocks noChangeArrowheads="1"/>
          </p:cNvSpPr>
          <p:nvPr/>
        </p:nvSpPr>
        <p:spPr bwMode="auto">
          <a:xfrm>
            <a:off x="838200" y="514985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1400" indent="-10414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</a:rPr>
              <a:t>改进</a:t>
            </a:r>
            <a:r>
              <a:rPr kumimoji="1" lang="zh-CN" altLang="en-US" b="1"/>
              <a:t>：</a:t>
            </a:r>
            <a:r>
              <a:rPr kumimoji="1" lang="zh-CN" altLang="en-US" b="1">
                <a:ea typeface="楷体_GB2312" pitchFamily="49" charset="-122"/>
              </a:rPr>
              <a:t>用</a:t>
            </a:r>
            <a:r>
              <a:rPr kumimoji="1" lang="en-US" altLang="zh-CN" b="1">
                <a:ea typeface="楷体_GB2312" pitchFamily="49" charset="-122"/>
              </a:rPr>
              <a:t>C</a:t>
            </a:r>
            <a:r>
              <a:rPr kumimoji="1" lang="zh-CN" altLang="zh-CN" b="1">
                <a:ea typeface="楷体_GB2312" pitchFamily="49" charset="-122"/>
              </a:rPr>
              <a:t>语言编写，既提高了程序的可读性，又可与硬件打交道。</a:t>
            </a:r>
            <a:endParaRPr kumimoji="1" lang="zh-CN" altLang="en-US" b="1"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8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23" grpId="0" autoUpdateAnimBg="0"/>
      <p:bldP spid="687124" grpId="0" autoUpdateAnimBg="0"/>
    </p:bld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6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6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E:\office2000\Templates\Presentation Designs\Capsules.pot</Template>
  <TotalTime>9186</TotalTime>
  <Words>3348</Words>
  <Application>Microsoft Office PowerPoint</Application>
  <PresentationFormat>全屏显示(4:3)</PresentationFormat>
  <Paragraphs>548</Paragraphs>
  <Slides>37</Slides>
  <Notes>7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Capsules</vt:lpstr>
      <vt:lpstr>位图图像</vt:lpstr>
      <vt:lpstr>Equation</vt:lpstr>
      <vt:lpstr>BMP 图像</vt:lpstr>
      <vt:lpstr>Document</vt:lpstr>
      <vt:lpstr>工作表</vt:lpstr>
      <vt:lpstr>C语言程序设计</vt:lpstr>
      <vt:lpstr>C 语言程序设计</vt:lpstr>
      <vt:lpstr>C 语言程序设计</vt:lpstr>
      <vt:lpstr>PowerPoint 演示文稿</vt:lpstr>
      <vt:lpstr>第1章 C语言基础</vt:lpstr>
      <vt:lpstr>1.1 C语言的发展历史</vt:lpstr>
      <vt:lpstr>1.1 C语言的发展历史</vt:lpstr>
      <vt:lpstr>1.1 C语言的发展历史</vt:lpstr>
      <vt:lpstr> C语言的发展过程</vt:lpstr>
      <vt:lpstr>二、发展过程</vt:lpstr>
      <vt:lpstr> 三、C标准</vt:lpstr>
      <vt:lpstr>1.2 简单的C程序介绍 </vt:lpstr>
      <vt:lpstr>1.2 简单的C程序举例 </vt:lpstr>
      <vt:lpstr>C语言程序格式与结构小结</vt:lpstr>
      <vt:lpstr>C程序的格式特点</vt:lpstr>
      <vt:lpstr>1.3 C语言的特点</vt:lpstr>
      <vt:lpstr>1.3 C语言的特点</vt:lpstr>
      <vt:lpstr>1.3 C语言的特点</vt:lpstr>
      <vt:lpstr>1.3 C语言的特点</vt:lpstr>
      <vt:lpstr>1.4 用C语言解决实际问题的步骤</vt:lpstr>
      <vt:lpstr>二、算法</vt:lpstr>
      <vt:lpstr>二、算法</vt:lpstr>
      <vt:lpstr>算法的表示方法举例</vt:lpstr>
      <vt:lpstr>用C语言解决问题</vt:lpstr>
      <vt:lpstr>针对该例，结合定积分的原理可以采用矩形法或梯形法</vt:lpstr>
      <vt:lpstr>算法表示</vt:lpstr>
      <vt:lpstr>根据算法编写程序</vt:lpstr>
      <vt:lpstr>三、C程序的上机步骤</vt:lpstr>
      <vt:lpstr>三、C程序的上机步骤</vt:lpstr>
      <vt:lpstr>三、C程序的上机步骤</vt:lpstr>
      <vt:lpstr>VC++ 6.0 编译系统</vt:lpstr>
      <vt:lpstr>VC++ 6.0 编译系统</vt:lpstr>
      <vt:lpstr>VC++ 6.0 编译系统</vt:lpstr>
      <vt:lpstr>VC++ 6.0 编译系统</vt:lpstr>
      <vt:lpstr>VC++ 6.0 编译系统</vt:lpstr>
      <vt:lpstr>本章小结</vt:lpstr>
      <vt:lpstr>作业</vt:lpstr>
    </vt:vector>
  </TitlesOfParts>
  <Company>ustb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jsjjc</dc:creator>
  <cp:lastModifiedBy>Dun</cp:lastModifiedBy>
  <cp:revision>385</cp:revision>
  <cp:lastPrinted>1601-01-01T00:00:00Z</cp:lastPrinted>
  <dcterms:created xsi:type="dcterms:W3CDTF">2002-09-25T01:48:57Z</dcterms:created>
  <dcterms:modified xsi:type="dcterms:W3CDTF">2015-01-20T10:00:45Z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