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9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329" r:id="rId9"/>
    <p:sldId id="330" r:id="rId10"/>
    <p:sldId id="266" r:id="rId11"/>
    <p:sldId id="267" r:id="rId12"/>
    <p:sldId id="268" r:id="rId13"/>
    <p:sldId id="269" r:id="rId14"/>
    <p:sldId id="270" r:id="rId15"/>
    <p:sldId id="374" r:id="rId16"/>
    <p:sldId id="331" r:id="rId17"/>
    <p:sldId id="271" r:id="rId18"/>
    <p:sldId id="333" r:id="rId19"/>
    <p:sldId id="334" r:id="rId20"/>
    <p:sldId id="335" r:id="rId21"/>
    <p:sldId id="336" r:id="rId22"/>
    <p:sldId id="337" r:id="rId23"/>
    <p:sldId id="338" r:id="rId24"/>
    <p:sldId id="350" r:id="rId25"/>
    <p:sldId id="352" r:id="rId26"/>
    <p:sldId id="351" r:id="rId27"/>
    <p:sldId id="339" r:id="rId28"/>
    <p:sldId id="340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73" r:id="rId39"/>
    <p:sldId id="362" r:id="rId40"/>
    <p:sldId id="363" r:id="rId41"/>
    <p:sldId id="364" r:id="rId42"/>
    <p:sldId id="342" r:id="rId43"/>
    <p:sldId id="344" r:id="rId44"/>
    <p:sldId id="365" r:id="rId45"/>
    <p:sldId id="345" r:id="rId46"/>
    <p:sldId id="375" r:id="rId47"/>
    <p:sldId id="367" r:id="rId48"/>
    <p:sldId id="346" r:id="rId49"/>
    <p:sldId id="348" r:id="rId50"/>
    <p:sldId id="368" r:id="rId51"/>
    <p:sldId id="366" r:id="rId52"/>
    <p:sldId id="369" r:id="rId53"/>
    <p:sldId id="370" r:id="rId54"/>
    <p:sldId id="371" r:id="rId55"/>
    <p:sldId id="372" r:id="rId56"/>
    <p:sldId id="327" r:id="rId57"/>
    <p:sldId id="328" r:id="rId5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3CC33"/>
    <a:srgbClr val="996633"/>
    <a:srgbClr val="0099FF"/>
    <a:srgbClr val="FF3399"/>
    <a:srgbClr val="9999FF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8" autoAdjust="0"/>
    <p:restoredTop sz="66618" autoAdjust="0"/>
  </p:normalViewPr>
  <p:slideViewPr>
    <p:cSldViewPr>
      <p:cViewPr varScale="1">
        <p:scale>
          <a:sx n="44" d="100"/>
          <a:sy n="44" d="100"/>
        </p:scale>
        <p:origin x="-994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57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4CE66-3F64-4DCB-ACDB-A760481D44DD}" type="datetimeFigureOut">
              <a:rPr lang="zh-CN" altLang="en-US" smtClean="0"/>
              <a:t>2014/10/27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14BE5-FE67-4E60-B28F-AFD784992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3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预编译命令，如</a:t>
            </a:r>
            <a:endParaRPr lang="en-US" altLang="zh-CN" dirty="0" smtClean="0"/>
          </a:p>
          <a:p>
            <a:r>
              <a:rPr lang="en-US" altLang="zh-CN" dirty="0" smtClean="0"/>
              <a:t>#include </a:t>
            </a:r>
            <a:r>
              <a:rPr lang="zh-CN" altLang="en-US" dirty="0" smtClean="0"/>
              <a:t>‘</a:t>
            </a:r>
            <a:r>
              <a:rPr lang="en-US" altLang="zh-CN" dirty="0" err="1" smtClean="0"/>
              <a:t>stdafx.h</a:t>
            </a:r>
            <a:r>
              <a:rPr lang="zh-CN" altLang="en-US" dirty="0" smtClean="0"/>
              <a:t>’  </a:t>
            </a:r>
            <a:r>
              <a:rPr lang="en-US" altLang="zh-CN" dirty="0" smtClean="0"/>
              <a:t>// VC++6.0</a:t>
            </a:r>
          </a:p>
          <a:p>
            <a:r>
              <a:rPr lang="en-US" altLang="zh-CN" dirty="0" smtClean="0"/>
              <a:t>#include</a:t>
            </a:r>
            <a:r>
              <a:rPr lang="en-US" altLang="zh-CN" baseline="0" dirty="0" smtClean="0"/>
              <a:t> &lt;</a:t>
            </a:r>
            <a:r>
              <a:rPr lang="en-US" altLang="zh-CN" baseline="0" dirty="0" err="1" smtClean="0"/>
              <a:t>stdio.h</a:t>
            </a:r>
            <a:r>
              <a:rPr lang="en-US" altLang="zh-CN" baseline="0" dirty="0" smtClean="0"/>
              <a:t>&gt;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56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%o,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%</a:t>
            </a:r>
            <a:r>
              <a:rPr lang="zh-CN" altLang="en-US" dirty="0" smtClean="0"/>
              <a:t>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126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printf("%f,%e\n",0.0098765432,0.0098765432);       //  0.009877,9.876543e-003</a:t>
            </a:r>
          </a:p>
          <a:p>
            <a:r>
              <a:rPr lang="pt-B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printf("%f,%e\n",12.0098765432,12.0098765432);     // 12.009877,1.200988e+001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748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spcBef>
                <a:spcPct val="0"/>
              </a:spcBef>
            </a:pPr>
            <a:r>
              <a:rPr lang="zh-CN" altLang="en-US" sz="1200" dirty="0" smtClean="0">
                <a:effectLst/>
                <a:ea typeface="宋体" pitchFamily="2" charset="-122"/>
              </a:rPr>
              <a:t>#</a:t>
            </a:r>
            <a:r>
              <a:rPr lang="en-US" altLang="zh-CN" sz="1200" dirty="0" smtClean="0">
                <a:effectLst/>
                <a:ea typeface="宋体" pitchFamily="2" charset="-122"/>
              </a:rPr>
              <a:t>include &lt;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math.h</a:t>
            </a:r>
            <a:r>
              <a:rPr lang="en-US" altLang="zh-CN" sz="1200" dirty="0" smtClean="0">
                <a:effectLst/>
                <a:ea typeface="宋体" pitchFamily="2" charset="-122"/>
              </a:rPr>
              <a:t>&gt;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#include &lt;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stdio.h</a:t>
            </a:r>
            <a:r>
              <a:rPr lang="en-US" altLang="zh-CN" sz="1200" dirty="0" smtClean="0">
                <a:effectLst/>
                <a:ea typeface="宋体" pitchFamily="2" charset="-122"/>
              </a:rPr>
              <a:t>&gt;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main( )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{ 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float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a,b,c</a:t>
            </a:r>
            <a:r>
              <a:rPr lang="en-US" altLang="zh-CN" sz="1200" dirty="0" smtClean="0">
                <a:effectLst/>
                <a:ea typeface="宋体" pitchFamily="2" charset="-122"/>
              </a:rPr>
              <a:t>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s,area</a:t>
            </a:r>
            <a:r>
              <a:rPr lang="en-US" altLang="zh-CN" sz="1200" dirty="0" smtClean="0">
                <a:effectLst/>
                <a:ea typeface="宋体" pitchFamily="2" charset="-122"/>
              </a:rPr>
              <a:t>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scanf</a:t>
            </a:r>
            <a:r>
              <a:rPr lang="en-US" altLang="zh-CN" sz="1200" dirty="0" smtClean="0">
                <a:effectLst/>
                <a:ea typeface="宋体" pitchFamily="2" charset="-122"/>
              </a:rPr>
              <a:t>("%f, %f, %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f",&amp;a,&amp;b,&amp;c</a:t>
            </a:r>
            <a:r>
              <a:rPr lang="en-US" altLang="zh-CN" sz="1200" dirty="0" smtClean="0">
                <a:effectLst/>
                <a:ea typeface="宋体" pitchFamily="2" charset="-122"/>
              </a:rPr>
              <a:t>);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s =1.0/2*(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a+b+c</a:t>
            </a:r>
            <a:r>
              <a:rPr lang="en-US" altLang="zh-CN" sz="1200" dirty="0" smtClean="0">
                <a:effectLst/>
                <a:ea typeface="宋体" pitchFamily="2" charset="-122"/>
              </a:rPr>
              <a:t>)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area =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sqrt</a:t>
            </a:r>
            <a:r>
              <a:rPr lang="en-US" altLang="zh-CN" sz="1200" dirty="0" smtClean="0">
                <a:effectLst/>
                <a:ea typeface="宋体" pitchFamily="2" charset="-122"/>
              </a:rPr>
              <a:t>(s*(s-a)*(s-b)*(s-c))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printf</a:t>
            </a:r>
            <a:r>
              <a:rPr lang="en-US" altLang="zh-CN" sz="1200" dirty="0" smtClean="0">
                <a:effectLst/>
                <a:ea typeface="宋体" pitchFamily="2" charset="-122"/>
              </a:rPr>
              <a:t>("area = %8.3f \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n",area</a:t>
            </a:r>
            <a:r>
              <a:rPr lang="en-US" altLang="zh-CN" sz="1200" dirty="0" smtClean="0">
                <a:effectLst/>
                <a:ea typeface="宋体" pitchFamily="2" charset="-122"/>
              </a:rPr>
              <a:t>)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}</a:t>
            </a:r>
            <a:endParaRPr lang="zh-CN" altLang="en-US" sz="1200" smtClean="0">
              <a:effectLst/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277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函数原型说明，</a:t>
            </a:r>
            <a:endParaRPr lang="en-US" altLang="zh-CN" dirty="0" smtClean="0"/>
          </a:p>
          <a:p>
            <a:r>
              <a:rPr lang="zh-CN" altLang="en-US" dirty="0" smtClean="0"/>
              <a:t>函数类型</a:t>
            </a:r>
            <a:r>
              <a:rPr lang="zh-CN" altLang="en-US" baseline="0" dirty="0" smtClean="0"/>
              <a:t> 函数名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参数列表</a:t>
            </a:r>
            <a:r>
              <a:rPr lang="en-US" altLang="zh-CN" baseline="0" dirty="0" smtClean="0"/>
              <a:t>);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函数功能说明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41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当今，计算机内存，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越来越便宜，性能越来越好。因此注重结构和维护及易读性。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46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VC++,”</a:t>
            </a:r>
            <a:r>
              <a:rPr lang="en-US" altLang="zh-CN" dirty="0" err="1" smtClean="0"/>
              <a:t>stdafx.h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04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个字节的整数表示一个字符时，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输出低字节代表的字符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620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633</a:t>
            </a:r>
          </a:p>
          <a:p>
            <a:r>
              <a:rPr lang="en-US" altLang="zh-CN" dirty="0" smtClean="0"/>
              <a:t>0279h=2*16*16+7*16+9=633</a:t>
            </a:r>
          </a:p>
          <a:p>
            <a:r>
              <a:rPr lang="zh-CN" altLang="en-US" dirty="0" smtClean="0"/>
              <a:t>低字节：</a:t>
            </a:r>
            <a:r>
              <a:rPr lang="en-US" altLang="zh-CN" dirty="0" smtClean="0"/>
              <a:t>79h=7*16+9=121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>
                <a:sym typeface="Wingdings" pitchFamily="2" charset="2"/>
              </a:rPr>
              <a:t> </a:t>
            </a:r>
            <a:r>
              <a:rPr lang="zh-CN" altLang="en-US" baseline="0" dirty="0" smtClean="0">
                <a:sym typeface="Wingdings" pitchFamily="2" charset="2"/>
              </a:rPr>
              <a:t>‘</a:t>
            </a:r>
            <a:r>
              <a:rPr lang="en-US" altLang="zh-CN" baseline="0" dirty="0" smtClean="0">
                <a:sym typeface="Wingdings" pitchFamily="2" charset="2"/>
              </a:rPr>
              <a:t>y</a:t>
            </a:r>
            <a:r>
              <a:rPr lang="zh-CN" altLang="en-US" baseline="0" dirty="0" smtClean="0">
                <a:sym typeface="Wingdings" pitchFamily="2" charset="2"/>
              </a:rPr>
              <a:t>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16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优先考虑满足</a:t>
            </a: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%e </a:t>
            </a:r>
            <a:r>
              <a:rPr lang="zh-CN" altLang="en-US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科学记数，</a:t>
            </a: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3.8E-3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%g</a:t>
            </a:r>
            <a:r>
              <a:rPr lang="en-US" altLang="zh-CN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lang="en-US" altLang="zh-CN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%e</a:t>
            </a:r>
            <a:r>
              <a:rPr lang="zh-CN" altLang="en-US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%f</a:t>
            </a:r>
            <a:r>
              <a:rPr lang="zh-CN" altLang="en-US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中表达较短者</a:t>
            </a:r>
            <a:endParaRPr lang="en-US" altLang="zh-CN" sz="1200" b="0" dirty="0" smtClean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17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latin typeface="Times New Roman" pitchFamily="18" charset="0"/>
              </a:rPr>
              <a:t>printf</a:t>
            </a:r>
            <a:r>
              <a:rPr lang="en-US" altLang="zh-CN" b="0" dirty="0" smtClean="0">
                <a:latin typeface="Times New Roman" pitchFamily="18" charset="0"/>
              </a:rPr>
              <a:t>(“%4.8s\n”,“-1234.5678”);</a:t>
            </a:r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优先，</a:t>
            </a:r>
            <a:r>
              <a:rPr lang="en-US" altLang="zh-CN" dirty="0" smtClean="0"/>
              <a:t>m=n=8</a:t>
            </a:r>
            <a:r>
              <a:rPr lang="zh-CN" altLang="en-US" dirty="0" smtClean="0"/>
              <a:t>，因此，输出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个字符，包含</a:t>
            </a:r>
            <a:r>
              <a:rPr lang="en-US" altLang="zh-CN" dirty="0" smtClean="0"/>
              <a:t>-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1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字节的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型，</a:t>
            </a:r>
            <a:r>
              <a:rPr lang="en-US" altLang="zh-CN" dirty="0" smtClean="0"/>
              <a:t>-32768 ~ 32767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因为在</a:t>
            </a:r>
            <a:r>
              <a:rPr lang="en-US" altLang="zh-CN" dirty="0" smtClean="0"/>
              <a:t>VC++</a:t>
            </a:r>
            <a:r>
              <a:rPr lang="zh-CN" altLang="en-US" dirty="0" smtClean="0"/>
              <a:t>中，默认证型为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字节，因此，</a:t>
            </a:r>
            <a:r>
              <a:rPr lang="en-US" altLang="zh-CN" b="0" dirty="0" err="1" smtClean="0">
                <a:latin typeface="Times New Roman" pitchFamily="18" charset="0"/>
              </a:rPr>
              <a:t>printf</a:t>
            </a:r>
            <a:r>
              <a:rPr lang="en-US" altLang="zh-CN" b="0" dirty="0" smtClean="0">
                <a:latin typeface="Times New Roman" pitchFamily="18" charset="0"/>
              </a:rPr>
              <a:t>(“%d\n”,-1234567); </a:t>
            </a:r>
            <a:r>
              <a:rPr lang="zh-CN" altLang="en-US" b="0" dirty="0" smtClean="0">
                <a:latin typeface="Times New Roman" pitchFamily="18" charset="0"/>
              </a:rPr>
              <a:t>也可以输出正确的值。</a:t>
            </a:r>
            <a:endParaRPr lang="en-US" altLang="zh-CN" b="0" dirty="0" smtClean="0"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latin typeface="Times New Roman" pitchFamily="18" charset="0"/>
              </a:rPr>
              <a:t>在</a:t>
            </a:r>
            <a:r>
              <a:rPr lang="en-US" altLang="zh-CN" b="0" dirty="0" smtClean="0">
                <a:latin typeface="Times New Roman" pitchFamily="18" charset="0"/>
              </a:rPr>
              <a:t>TC</a:t>
            </a:r>
            <a:r>
              <a:rPr lang="zh-CN" altLang="en-US" b="0" dirty="0" smtClean="0">
                <a:latin typeface="Times New Roman" pitchFamily="18" charset="0"/>
              </a:rPr>
              <a:t>系统中，是例中的输出结果。</a:t>
            </a:r>
            <a:endParaRPr lang="en-US" altLang="zh-CN" b="0" dirty="0" smtClean="0"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latin typeface="Times New Roman" pitchFamily="18" charset="0"/>
              </a:rPr>
              <a:t>short</a:t>
            </a:r>
            <a:r>
              <a:rPr lang="en-US" altLang="zh-CN" b="0" baseline="0" dirty="0" smtClean="0">
                <a:latin typeface="Times New Roman" pitchFamily="18" charset="0"/>
              </a:rPr>
              <a:t> </a:t>
            </a:r>
            <a:r>
              <a:rPr lang="en-US" altLang="zh-CN" b="0" baseline="0" dirty="0" err="1" smtClean="0">
                <a:latin typeface="Times New Roman" pitchFamily="18" charset="0"/>
              </a:rPr>
              <a:t>int</a:t>
            </a:r>
            <a:r>
              <a:rPr lang="en-US" altLang="zh-CN" b="0" baseline="0" dirty="0" smtClean="0">
                <a:latin typeface="Times New Roman" pitchFamily="18" charset="0"/>
              </a:rPr>
              <a:t> a = -1234567;   // 2</a:t>
            </a:r>
            <a:r>
              <a:rPr lang="zh-CN" altLang="en-US" b="0" baseline="0" dirty="0" smtClean="0">
                <a:latin typeface="Times New Roman" pitchFamily="18" charset="0"/>
              </a:rPr>
              <a:t>字节整型</a:t>
            </a:r>
            <a:endParaRPr lang="en-US" altLang="zh-CN" b="0" baseline="0" dirty="0" smtClean="0"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baseline="0" dirty="0" smtClean="0">
                <a:latin typeface="Times New Roman" pitchFamily="18" charset="0"/>
              </a:rPr>
              <a:t>a</a:t>
            </a:r>
            <a:r>
              <a:rPr lang="zh-CN" altLang="en-US" b="0" baseline="0" dirty="0" smtClean="0">
                <a:latin typeface="Times New Roman" pitchFamily="18" charset="0"/>
              </a:rPr>
              <a:t>成为</a:t>
            </a:r>
            <a:r>
              <a:rPr lang="en-US" altLang="zh-CN" b="0" baseline="0" dirty="0" smtClean="0">
                <a:latin typeface="Times New Roman" pitchFamily="18" charset="0"/>
              </a:rPr>
              <a:t>10617</a:t>
            </a:r>
            <a:endParaRPr lang="en-US" altLang="zh-CN" b="0" dirty="0" smtClean="0">
              <a:latin typeface="Times New Roman" pitchFamily="18" charset="0"/>
            </a:endParaRPr>
          </a:p>
          <a:p>
            <a:endParaRPr lang="en-US" altLang="zh-CN" dirty="0" smtClean="0"/>
          </a:p>
          <a:p>
            <a:r>
              <a:rPr lang="en-US" altLang="zh-CN" b="0" baseline="0" dirty="0" smtClean="0">
                <a:latin typeface="Times New Roman" pitchFamily="18" charset="0"/>
              </a:rPr>
              <a:t>-1234567</a:t>
            </a:r>
            <a:r>
              <a:rPr lang="zh-CN" altLang="en-US" b="0" baseline="0" dirty="0" smtClean="0">
                <a:latin typeface="Times New Roman" pitchFamily="18" charset="0"/>
              </a:rPr>
              <a:t>四字节补码表示：</a:t>
            </a:r>
            <a:r>
              <a:rPr lang="en-US" altLang="zh-CN" b="0" baseline="0" dirty="0" smtClean="0">
                <a:latin typeface="Times New Roman" pitchFamily="18" charset="0"/>
              </a:rPr>
              <a:t>0x</a:t>
            </a:r>
            <a:r>
              <a:rPr lang="en-US" altLang="zh-CN" dirty="0" smtClean="0"/>
              <a:t>FFED2979  -- 0x2979</a:t>
            </a:r>
            <a:r>
              <a:rPr lang="en-US" altLang="zh-CN" baseline="0" dirty="0" smtClean="0"/>
              <a:t>  </a:t>
            </a:r>
            <a:r>
              <a:rPr lang="en-US" altLang="zh-CN" baseline="0" dirty="0" smtClean="0">
                <a:sym typeface="Wingdings" pitchFamily="2" charset="2"/>
              </a:rPr>
              <a:t> 10617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346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782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7828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7829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77830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1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2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3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4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6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7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8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9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0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1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2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3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4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5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6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7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8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9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0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1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2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3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4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5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6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7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8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9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0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1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2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3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4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5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6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7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8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9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0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1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2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3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4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5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6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7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8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9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80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7881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82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77883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4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5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6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8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7788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789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789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7893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94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95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ACA38CE-402B-4888-9C44-7C73238C1D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82234-D3BA-44CA-A037-0DBF89B1FA95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7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1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2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38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80EAA-B9CA-475F-B0B5-33E8C0FE7629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7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1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2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693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0BBB1-6833-4261-A5FA-C314FA1300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498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61F94-9516-48F5-BAB6-4DB284B29A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594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2AA48-9580-41E0-9BAF-6BA8DAEED6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86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07262-3FAE-4F05-9B1C-1D1C55C460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80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B974B-0D5E-47B8-8038-C7AFB7AE6FFF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6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0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1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661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F1B2D6-F174-42A8-B307-F59A2CD92663}" type="slidenum">
              <a:rPr lang="en-US" altLang="zh-CN"/>
              <a:pPr/>
              <a:t>‹#›</a:t>
            </a:fld>
            <a:endParaRPr lang="en-US" altLang="zh-CN" dirty="0"/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1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7" name="Text Box 17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888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01C3D-36D1-4319-A018-7AEBCD09FE6A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8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2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3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822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9913F-F213-4E55-94D2-08763020B427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8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2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3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2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680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7680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7680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6827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7682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685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5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6859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76860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2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686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6864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686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/>
            </a:lvl1pPr>
          </a:lstStyle>
          <a:p>
            <a:endParaRPr lang="en-US" altLang="zh-CN"/>
          </a:p>
        </p:txBody>
      </p:sp>
      <p:sp>
        <p:nvSpPr>
          <p:cNvPr id="7686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/>
            </a:lvl1pPr>
          </a:lstStyle>
          <a:p>
            <a:endParaRPr lang="en-US" altLang="zh-CN"/>
          </a:p>
        </p:txBody>
      </p:sp>
      <p:sp>
        <p:nvSpPr>
          <p:cNvPr id="7686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/>
            </a:lvl1pPr>
          </a:lstStyle>
          <a:p>
            <a:fld id="{575B3E8E-6271-47B5-B170-111EDBC3D22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4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4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file:///E:\TC\PASSWORD.EXE" TargetMode="External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1042988" y="1700213"/>
            <a:ext cx="6934200" cy="4419600"/>
          </a:xfrm>
          <a:prstGeom prst="bracketPair">
            <a:avLst>
              <a:gd name="adj" fmla="val 16667"/>
            </a:avLst>
          </a:prstGeom>
          <a:solidFill>
            <a:schemeClr val="accent2"/>
          </a:solidFill>
          <a:ln w="19050">
            <a:solidFill>
              <a:srgbClr val="FF66CC"/>
            </a:solidFill>
            <a:round/>
            <a:headEnd/>
            <a:tailEnd/>
          </a:ln>
          <a:effectLst>
            <a:outerShdw dist="107763" dir="2700000" algn="ctr" rotWithShape="0">
              <a:srgbClr val="FFFF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099" name="Picture 3" descr="BANR0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0388"/>
            <a:ext cx="6111875" cy="77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809750" y="609600"/>
            <a:ext cx="5600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第三章 </a:t>
            </a:r>
            <a:r>
              <a:rPr lang="en-US" altLang="zh-CN" sz="3600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3600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程序设计初步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908175" y="3213100"/>
            <a:ext cx="5976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理解解决问题的基本方法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908175" y="3860800"/>
            <a:ext cx="2303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文件包含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908175" y="2636838"/>
            <a:ext cx="592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结构化程序设计思想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1908175" y="4508500"/>
            <a:ext cx="592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数据输出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908175" y="5229225"/>
            <a:ext cx="592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数据输入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1412875" y="1820863"/>
            <a:ext cx="2341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本章目标：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AutoShape 37"/>
          <p:cNvSpPr>
            <a:spLocks noChangeArrowheads="1"/>
          </p:cNvSpPr>
          <p:nvPr/>
        </p:nvSpPr>
        <p:spPr bwMode="auto">
          <a:xfrm>
            <a:off x="827088" y="1484313"/>
            <a:ext cx="5832475" cy="39624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067175" y="314166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N-S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2627313" y="2565400"/>
            <a:ext cx="1371600" cy="2514600"/>
            <a:chOff x="1680" y="1824"/>
            <a:chExt cx="864" cy="1584"/>
          </a:xfrm>
        </p:grpSpPr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1968" y="211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solidFill>
                    <a:srgbClr val="FF3300"/>
                  </a:solidFill>
                  <a:latin typeface="Times New Roman" pitchFamily="18" charset="0"/>
                </a:rPr>
                <a:t>A</a:t>
              </a:r>
              <a:endParaRPr lang="en-US" altLang="zh-CN" sz="2800" b="0">
                <a:latin typeface="Times New Roman" pitchFamily="18" charset="0"/>
              </a:endParaRPr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1968" y="278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solidFill>
                    <a:srgbClr val="FF3300"/>
                  </a:solidFill>
                  <a:latin typeface="Times New Roman" pitchFamily="18" charset="0"/>
                </a:rPr>
                <a:t>B</a:t>
              </a:r>
              <a:endParaRPr lang="en-US" altLang="zh-CN" sz="2800" b="0">
                <a:latin typeface="Times New Roman" pitchFamily="18" charset="0"/>
              </a:endParaRPr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1920" y="2112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1920" y="2784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2112" y="182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2112" y="254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2112" y="316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1680" y="1894"/>
              <a:ext cx="864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301" name="Group 13"/>
          <p:cNvGrpSpPr>
            <a:grpSpLocks/>
          </p:cNvGrpSpPr>
          <p:nvPr/>
        </p:nvGrpSpPr>
        <p:grpSpPr bwMode="auto">
          <a:xfrm>
            <a:off x="4859338" y="3141663"/>
            <a:ext cx="771525" cy="1022350"/>
            <a:chOff x="3055" y="2314"/>
            <a:chExt cx="486" cy="644"/>
          </a:xfrm>
        </p:grpSpPr>
        <p:grpSp>
          <p:nvGrpSpPr>
            <p:cNvPr id="12302" name="Group 14"/>
            <p:cNvGrpSpPr>
              <a:grpSpLocks/>
            </p:cNvGrpSpPr>
            <p:nvPr/>
          </p:nvGrpSpPr>
          <p:grpSpPr bwMode="auto">
            <a:xfrm>
              <a:off x="3055" y="2314"/>
              <a:ext cx="486" cy="644"/>
              <a:chOff x="3055" y="2314"/>
              <a:chExt cx="486" cy="644"/>
            </a:xfrm>
          </p:grpSpPr>
          <p:sp>
            <p:nvSpPr>
              <p:cNvPr id="12303" name="Text Box 15"/>
              <p:cNvSpPr txBox="1">
                <a:spLocks noChangeArrowheads="1"/>
              </p:cNvSpPr>
              <p:nvPr/>
            </p:nvSpPr>
            <p:spPr bwMode="auto">
              <a:xfrm>
                <a:off x="3157" y="2331"/>
                <a:ext cx="384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0">
                    <a:latin typeface="Times New Roman" pitchFamily="18" charset="0"/>
                  </a:rPr>
                  <a:t>AB</a:t>
                </a:r>
              </a:p>
            </p:txBody>
          </p:sp>
          <p:sp>
            <p:nvSpPr>
              <p:cNvPr id="12304" name="Rectangle 16"/>
              <p:cNvSpPr>
                <a:spLocks noChangeArrowheads="1"/>
              </p:cNvSpPr>
              <p:nvPr/>
            </p:nvSpPr>
            <p:spPr bwMode="auto">
              <a:xfrm>
                <a:off x="3055" y="2314"/>
                <a:ext cx="456" cy="6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3055" y="2646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4067175" y="3644900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1692275" y="1700213"/>
            <a:ext cx="307816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先执行</a:t>
            </a:r>
            <a:r>
              <a:rPr lang="en-US" altLang="zh-CN" sz="2800" b="0">
                <a:solidFill>
                  <a:srgbClr val="FF3300"/>
                </a:solidFill>
                <a:latin typeface="Times New Roman" pitchFamily="18" charset="0"/>
              </a:rPr>
              <a:t>A</a:t>
            </a:r>
            <a:r>
              <a:rPr lang="en-US" altLang="zh-CN" sz="2800" b="0">
                <a:latin typeface="Times New Roman" pitchFamily="18" charset="0"/>
              </a:rPr>
              <a:t>, </a:t>
            </a:r>
            <a:r>
              <a:rPr lang="zh-CN" altLang="zh-CN" sz="2800" b="0">
                <a:latin typeface="Times New Roman" pitchFamily="18" charset="0"/>
              </a:rPr>
              <a:t>再执行</a:t>
            </a:r>
            <a:r>
              <a:rPr lang="en-US" altLang="zh-CN" sz="2800" b="0">
                <a:solidFill>
                  <a:srgbClr val="FF3300"/>
                </a:solidFill>
                <a:latin typeface="Times New Roman" pitchFamily="18" charset="0"/>
              </a:rPr>
              <a:t>B</a:t>
            </a:r>
            <a:r>
              <a:rPr lang="en-US" altLang="zh-CN" sz="2800" b="0">
                <a:latin typeface="Times New Roman" pitchFamily="18" charset="0"/>
              </a:rPr>
              <a:t>.</a:t>
            </a:r>
          </a:p>
        </p:txBody>
      </p:sp>
      <p:grpSp>
        <p:nvGrpSpPr>
          <p:cNvPr id="12309" name="Group 21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12310" name="Group 22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2311" name="Rectangle 23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2312" name="AutoShape 24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grpSp>
        <p:nvGrpSpPr>
          <p:cNvPr id="12321" name="Group 3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827088" y="692150"/>
            <a:ext cx="201771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顺序结构</a:t>
            </a:r>
          </a:p>
        </p:txBody>
      </p:sp>
      <p:pic>
        <p:nvPicPr>
          <p:cNvPr id="12326" name="Picture 38" descr="j01494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149725"/>
            <a:ext cx="2144712" cy="21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Box 1042"/>
          <p:cNvSpPr txBox="1">
            <a:spLocks noChangeArrowheads="1"/>
          </p:cNvSpPr>
          <p:nvPr/>
        </p:nvSpPr>
        <p:spPr bwMode="auto">
          <a:xfrm>
            <a:off x="7134426" y="2654300"/>
            <a:ext cx="1676400" cy="1127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a=3；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b=4;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c=</a:t>
            </a:r>
            <a:r>
              <a:rPr lang="en-US" altLang="zh-CN" sz="2000" dirty="0" err="1">
                <a:effectLst/>
              </a:rPr>
              <a:t>a+b</a:t>
            </a:r>
            <a:r>
              <a:rPr lang="en-US" altLang="zh-CN" sz="2000" dirty="0">
                <a:effectLst/>
              </a:rPr>
              <a:t>;</a:t>
            </a:r>
            <a:endParaRPr lang="zh-CN" altLang="en-US" sz="2000" dirty="0">
              <a:effectLst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5" grpId="0" animBg="1"/>
      <p:bldP spid="12291" grpId="0" autoUpdateAnimBg="0"/>
      <p:bldP spid="12306" grpId="0" animBg="1"/>
      <p:bldP spid="12307" grpId="0" autoUpdateAnimBg="0"/>
      <p:bldP spid="12324" grpId="0" animBg="1"/>
      <p:bldP spid="3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8" name="AutoShape 56"/>
          <p:cNvSpPr>
            <a:spLocks noChangeArrowheads="1"/>
          </p:cNvSpPr>
          <p:nvPr/>
        </p:nvSpPr>
        <p:spPr bwMode="auto">
          <a:xfrm>
            <a:off x="468314" y="2147888"/>
            <a:ext cx="5807074" cy="4068761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635896" y="3408588"/>
            <a:ext cx="75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N-S: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755650" y="2205038"/>
            <a:ext cx="2664222" cy="2952750"/>
            <a:chOff x="387" y="1192"/>
            <a:chExt cx="2289" cy="2527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810" y="2555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1985" y="2533"/>
              <a:ext cx="2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1419" y="1722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886" y="1611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1974" y="1598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3322" name="AutoShape 10"/>
            <p:cNvSpPr>
              <a:spLocks noChangeArrowheads="1"/>
            </p:cNvSpPr>
            <p:nvPr/>
          </p:nvSpPr>
          <p:spPr bwMode="auto">
            <a:xfrm>
              <a:off x="1110" y="1569"/>
              <a:ext cx="866" cy="6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711" y="2512"/>
              <a:ext cx="489" cy="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1864" y="2501"/>
              <a:ext cx="489" cy="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 flipH="1">
              <a:off x="909" y="1901"/>
              <a:ext cx="1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909" y="1901"/>
              <a:ext cx="0" cy="5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 flipH="1">
              <a:off x="1976" y="1890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2188" y="1891"/>
              <a:ext cx="0" cy="5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2110" y="2913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909" y="2924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910" y="3135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1555" y="3136"/>
              <a:ext cx="0" cy="5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3" name="Rectangle 21"/>
            <p:cNvSpPr>
              <a:spLocks noChangeArrowheads="1"/>
            </p:cNvSpPr>
            <p:nvPr/>
          </p:nvSpPr>
          <p:spPr bwMode="auto">
            <a:xfrm>
              <a:off x="387" y="1311"/>
              <a:ext cx="2289" cy="21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4" name="Line 22"/>
            <p:cNvSpPr>
              <a:spLocks noChangeShapeType="1"/>
            </p:cNvSpPr>
            <p:nvPr/>
          </p:nvSpPr>
          <p:spPr bwMode="auto">
            <a:xfrm>
              <a:off x="1533" y="1192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3563889" y="3941109"/>
            <a:ext cx="82924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336" name="Group 24"/>
          <p:cNvGrpSpPr>
            <a:grpSpLocks/>
          </p:cNvGrpSpPr>
          <p:nvPr/>
        </p:nvGrpSpPr>
        <p:grpSpPr bwMode="auto">
          <a:xfrm>
            <a:off x="4529084" y="3237844"/>
            <a:ext cx="1374775" cy="1207153"/>
            <a:chOff x="3956" y="1911"/>
            <a:chExt cx="1289" cy="866"/>
          </a:xfrm>
        </p:grpSpPr>
        <p:sp>
          <p:nvSpPr>
            <p:cNvPr id="13337" name="Text Box 25"/>
            <p:cNvSpPr txBox="1">
              <a:spLocks noChangeArrowheads="1"/>
            </p:cNvSpPr>
            <p:nvPr/>
          </p:nvSpPr>
          <p:spPr bwMode="auto">
            <a:xfrm>
              <a:off x="4822" y="2411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B </a:t>
              </a:r>
            </a:p>
          </p:txBody>
        </p:sp>
        <p:sp>
          <p:nvSpPr>
            <p:cNvPr id="13338" name="Rectangle 26"/>
            <p:cNvSpPr>
              <a:spLocks noChangeArrowheads="1"/>
            </p:cNvSpPr>
            <p:nvPr/>
          </p:nvSpPr>
          <p:spPr bwMode="auto">
            <a:xfrm>
              <a:off x="4022" y="2030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3339" name="Rectangle 27"/>
            <p:cNvSpPr>
              <a:spLocks noChangeArrowheads="1"/>
            </p:cNvSpPr>
            <p:nvPr/>
          </p:nvSpPr>
          <p:spPr bwMode="auto">
            <a:xfrm>
              <a:off x="4487" y="1931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3340" name="Rectangle 28"/>
            <p:cNvSpPr>
              <a:spLocks noChangeArrowheads="1"/>
            </p:cNvSpPr>
            <p:nvPr/>
          </p:nvSpPr>
          <p:spPr bwMode="auto">
            <a:xfrm>
              <a:off x="4986" y="2019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3341" name="Rectangle 29"/>
            <p:cNvSpPr>
              <a:spLocks noChangeArrowheads="1"/>
            </p:cNvSpPr>
            <p:nvPr/>
          </p:nvSpPr>
          <p:spPr bwMode="auto">
            <a:xfrm>
              <a:off x="4155" y="2398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42" name="Rectangle 30"/>
            <p:cNvSpPr>
              <a:spLocks noChangeArrowheads="1"/>
            </p:cNvSpPr>
            <p:nvPr/>
          </p:nvSpPr>
          <p:spPr bwMode="auto">
            <a:xfrm>
              <a:off x="3956" y="1911"/>
              <a:ext cx="1278" cy="8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3" name="Line 31"/>
            <p:cNvSpPr>
              <a:spLocks noChangeShapeType="1"/>
            </p:cNvSpPr>
            <p:nvPr/>
          </p:nvSpPr>
          <p:spPr bwMode="auto">
            <a:xfrm>
              <a:off x="3967" y="2355"/>
              <a:ext cx="1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4" name="Line 32"/>
            <p:cNvSpPr>
              <a:spLocks noChangeShapeType="1"/>
            </p:cNvSpPr>
            <p:nvPr/>
          </p:nvSpPr>
          <p:spPr bwMode="auto">
            <a:xfrm>
              <a:off x="4589" y="2367"/>
              <a:ext cx="0" cy="4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5" name="Line 33"/>
            <p:cNvSpPr>
              <a:spLocks noChangeShapeType="1"/>
            </p:cNvSpPr>
            <p:nvPr/>
          </p:nvSpPr>
          <p:spPr bwMode="auto">
            <a:xfrm>
              <a:off x="3956" y="1911"/>
              <a:ext cx="633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6" name="Line 34"/>
            <p:cNvSpPr>
              <a:spLocks noChangeShapeType="1"/>
            </p:cNvSpPr>
            <p:nvPr/>
          </p:nvSpPr>
          <p:spPr bwMode="auto">
            <a:xfrm flipH="1">
              <a:off x="4589" y="1911"/>
              <a:ext cx="645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900113" y="1628775"/>
            <a:ext cx="7208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0">
                <a:latin typeface="Times New Roman" pitchFamily="18" charset="0"/>
              </a:rPr>
              <a:t>存在某条件</a:t>
            </a:r>
            <a:r>
              <a:rPr lang="en-US" altLang="zh-CN" sz="2800" b="0">
                <a:latin typeface="Times New Roman" pitchFamily="18" charset="0"/>
              </a:rPr>
              <a:t>P, </a:t>
            </a:r>
            <a:r>
              <a:rPr lang="zh-CN" altLang="zh-CN" sz="2800" b="0">
                <a:latin typeface="Times New Roman" pitchFamily="18" charset="0"/>
              </a:rPr>
              <a:t>若</a:t>
            </a:r>
            <a:r>
              <a:rPr lang="en-US" altLang="zh-CN" sz="2800" b="0">
                <a:latin typeface="Times New Roman" pitchFamily="18" charset="0"/>
              </a:rPr>
              <a:t>P</a:t>
            </a:r>
            <a:r>
              <a:rPr lang="zh-CN" altLang="zh-CN" sz="2800" b="0">
                <a:latin typeface="Times New Roman" pitchFamily="18" charset="0"/>
              </a:rPr>
              <a:t>为真,则执行</a:t>
            </a:r>
            <a:r>
              <a:rPr lang="en-US" altLang="zh-CN" sz="2800" b="0">
                <a:latin typeface="Times New Roman" pitchFamily="18" charset="0"/>
              </a:rPr>
              <a:t>A, </a:t>
            </a:r>
            <a:r>
              <a:rPr lang="zh-CN" altLang="zh-CN" sz="2800" b="0">
                <a:latin typeface="Times New Roman" pitchFamily="18" charset="0"/>
              </a:rPr>
              <a:t>否则执行</a:t>
            </a:r>
            <a:r>
              <a:rPr lang="en-US" altLang="zh-CN" sz="2800" b="0">
                <a:latin typeface="Times New Roman" pitchFamily="18" charset="0"/>
              </a:rPr>
              <a:t>B</a:t>
            </a:r>
            <a:r>
              <a:rPr lang="zh-CN" altLang="en-US" sz="2800" b="0">
                <a:latin typeface="Times New Roman" pitchFamily="18" charset="0"/>
              </a:rPr>
              <a:t>。</a:t>
            </a:r>
          </a:p>
        </p:txBody>
      </p:sp>
      <p:grpSp>
        <p:nvGrpSpPr>
          <p:cNvPr id="13361" name="Group 49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3362" name="Rectangle 50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3363" name="Rectangle 51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755650" y="765175"/>
            <a:ext cx="2017713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选择结构</a:t>
            </a:r>
          </a:p>
        </p:txBody>
      </p:sp>
      <p:pic>
        <p:nvPicPr>
          <p:cNvPr id="13366" name="Picture 54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69" name="Rectangle 57"/>
          <p:cNvSpPr>
            <a:spLocks noChangeArrowheads="1"/>
          </p:cNvSpPr>
          <p:nvPr/>
        </p:nvSpPr>
        <p:spPr bwMode="auto">
          <a:xfrm>
            <a:off x="3276600" y="765175"/>
            <a:ext cx="5040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>
                <a:latin typeface="Times New Roman" pitchFamily="18" charset="0"/>
                <a:ea typeface="隶书" pitchFamily="49" charset="-122"/>
              </a:rPr>
              <a:t>有两种结构</a:t>
            </a:r>
            <a:r>
              <a:rPr lang="zh-CN" altLang="zh-CN" sz="2800" b="0">
                <a:latin typeface="Times New Roman" pitchFamily="18" charset="0"/>
              </a:rPr>
              <a:t>:</a:t>
            </a: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双分支</a:t>
            </a:r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和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多分支</a:t>
            </a:r>
          </a:p>
        </p:txBody>
      </p:sp>
      <p:sp>
        <p:nvSpPr>
          <p:cNvPr id="13370" name="AutoShape 58"/>
          <p:cNvSpPr>
            <a:spLocks noChangeArrowheads="1"/>
          </p:cNvSpPr>
          <p:nvPr/>
        </p:nvSpPr>
        <p:spPr bwMode="auto">
          <a:xfrm>
            <a:off x="4158794" y="5138458"/>
            <a:ext cx="1873250" cy="576262"/>
          </a:xfrm>
          <a:prstGeom prst="wedgeRoundRectCallout">
            <a:avLst>
              <a:gd name="adj1" fmla="val -71866"/>
              <a:gd name="adj2" fmla="val -159366"/>
              <a:gd name="adj3" fmla="val 1666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双分支</a:t>
            </a:r>
          </a:p>
        </p:txBody>
      </p:sp>
      <p:sp>
        <p:nvSpPr>
          <p:cNvPr id="43" name="Text Box 57"/>
          <p:cNvSpPr txBox="1">
            <a:spLocks noChangeArrowheads="1"/>
          </p:cNvSpPr>
          <p:nvPr/>
        </p:nvSpPr>
        <p:spPr bwMode="auto">
          <a:xfrm>
            <a:off x="6732240" y="2872854"/>
            <a:ext cx="2057400" cy="149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if(x!=0)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    y=sin(x)/x;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else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   y=1;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8" grpId="0" animBg="1"/>
      <p:bldP spid="13315" grpId="0" autoUpdateAnimBg="0"/>
      <p:bldP spid="13335" grpId="0" animBg="1"/>
      <p:bldP spid="13347" grpId="0" autoUpdateAnimBg="0"/>
      <p:bldP spid="13365" grpId="0" animBg="1"/>
      <p:bldP spid="13369" grpId="0" autoUpdateAnimBg="0"/>
      <p:bldP spid="13370" grpId="0" animBg="1"/>
      <p:bldP spid="4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5" name="AutoShape 39"/>
          <p:cNvSpPr>
            <a:spLocks noChangeArrowheads="1"/>
          </p:cNvSpPr>
          <p:nvPr/>
        </p:nvSpPr>
        <p:spPr bwMode="auto">
          <a:xfrm>
            <a:off x="355939" y="2204864"/>
            <a:ext cx="5313362" cy="2951708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1041121" y="2478085"/>
            <a:ext cx="3816350" cy="2114551"/>
            <a:chOff x="1444" y="1055"/>
            <a:chExt cx="2712" cy="1332"/>
          </a:xfrm>
        </p:grpSpPr>
        <p:sp>
          <p:nvSpPr>
            <p:cNvPr id="14340" name="Oval 4"/>
            <p:cNvSpPr>
              <a:spLocks noChangeArrowheads="1"/>
            </p:cNvSpPr>
            <p:nvPr/>
          </p:nvSpPr>
          <p:spPr bwMode="auto">
            <a:xfrm>
              <a:off x="2311" y="1055"/>
              <a:ext cx="478" cy="46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1" name="Text Box 5"/>
            <p:cNvSpPr txBox="1">
              <a:spLocks noChangeArrowheads="1"/>
            </p:cNvSpPr>
            <p:nvPr/>
          </p:nvSpPr>
          <p:spPr bwMode="auto">
            <a:xfrm>
              <a:off x="2433" y="1132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1521" y="1321"/>
              <a:ext cx="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K=K1</a:t>
              </a:r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 flipH="1">
              <a:off x="1700" y="1433"/>
              <a:ext cx="64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1466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A1</a:t>
              </a: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1444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2133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A2</a:t>
              </a: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2111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8" name="Text Box 12"/>
            <p:cNvSpPr txBox="1">
              <a:spLocks noChangeArrowheads="1"/>
            </p:cNvSpPr>
            <p:nvPr/>
          </p:nvSpPr>
          <p:spPr bwMode="auto">
            <a:xfrm>
              <a:off x="2867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Ai</a:t>
              </a: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2845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0" name="Text Box 14"/>
            <p:cNvSpPr txBox="1">
              <a:spLocks noChangeArrowheads="1"/>
            </p:cNvSpPr>
            <p:nvPr/>
          </p:nvSpPr>
          <p:spPr bwMode="auto">
            <a:xfrm>
              <a:off x="3656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An</a:t>
              </a:r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3634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2" name="Text Box 16"/>
            <p:cNvSpPr txBox="1">
              <a:spLocks noChangeArrowheads="1"/>
            </p:cNvSpPr>
            <p:nvPr/>
          </p:nvSpPr>
          <p:spPr bwMode="auto">
            <a:xfrm>
              <a:off x="2522" y="2049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353" name="Text Box 17"/>
            <p:cNvSpPr txBox="1">
              <a:spLocks noChangeArrowheads="1"/>
            </p:cNvSpPr>
            <p:nvPr/>
          </p:nvSpPr>
          <p:spPr bwMode="auto">
            <a:xfrm>
              <a:off x="3278" y="2049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 flipH="1">
              <a:off x="2311" y="1510"/>
              <a:ext cx="156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>
              <a:off x="2800" y="1355"/>
              <a:ext cx="1134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2700" y="1488"/>
              <a:ext cx="334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7" name="Text Box 21"/>
            <p:cNvSpPr txBox="1">
              <a:spLocks noChangeArrowheads="1"/>
            </p:cNvSpPr>
            <p:nvPr/>
          </p:nvSpPr>
          <p:spPr bwMode="auto">
            <a:xfrm>
              <a:off x="2120" y="1610"/>
              <a:ext cx="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K=K2</a:t>
              </a:r>
            </a:p>
          </p:txBody>
        </p:sp>
        <p:sp>
          <p:nvSpPr>
            <p:cNvPr id="14358" name="Text Box 22"/>
            <p:cNvSpPr txBox="1">
              <a:spLocks noChangeArrowheads="1"/>
            </p:cNvSpPr>
            <p:nvPr/>
          </p:nvSpPr>
          <p:spPr bwMode="auto">
            <a:xfrm>
              <a:off x="3064" y="1421"/>
              <a:ext cx="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K=Kn</a:t>
              </a:r>
            </a:p>
          </p:txBody>
        </p:sp>
      </p:grpSp>
      <p:grpSp>
        <p:nvGrpSpPr>
          <p:cNvPr id="14372" name="Group 3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4374" name="Rectangle 3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4376" name="AutoShape 40"/>
          <p:cNvSpPr>
            <a:spLocks noChangeArrowheads="1"/>
          </p:cNvSpPr>
          <p:nvPr/>
        </p:nvSpPr>
        <p:spPr bwMode="auto">
          <a:xfrm>
            <a:off x="3508266" y="764704"/>
            <a:ext cx="2447925" cy="863600"/>
          </a:xfrm>
          <a:prstGeom prst="wedgeRoundRectCallout">
            <a:avLst>
              <a:gd name="adj1" fmla="val -66213"/>
              <a:gd name="adj2" fmla="val 147796"/>
              <a:gd name="adj3" fmla="val 1666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多分支选择结构</a:t>
            </a:r>
          </a:p>
        </p:txBody>
      </p:sp>
      <p:sp>
        <p:nvSpPr>
          <p:cNvPr id="27" name="Text Box 57"/>
          <p:cNvSpPr txBox="1">
            <a:spLocks noChangeArrowheads="1"/>
          </p:cNvSpPr>
          <p:nvPr/>
        </p:nvSpPr>
        <p:spPr bwMode="auto">
          <a:xfrm>
            <a:off x="6307962" y="2471735"/>
            <a:ext cx="2057400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000" dirty="0" smtClean="0">
                <a:effectLst/>
              </a:rPr>
              <a:t>switch(k)</a:t>
            </a:r>
          </a:p>
          <a:p>
            <a:pPr>
              <a:buClr>
                <a:srgbClr val="FF0000"/>
              </a:buClr>
            </a:pPr>
            <a:r>
              <a:rPr lang="en-US" altLang="zh-CN" sz="2000" dirty="0" smtClean="0"/>
              <a:t>{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case k1: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A1; …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break;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case k2: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A2;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break;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default: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An;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5" dur="10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5" grpId="0" animBg="1"/>
      <p:bldP spid="14376" grpId="0" animBg="1"/>
      <p:bldP spid="2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" name="AutoShape 51"/>
          <p:cNvSpPr>
            <a:spLocks noChangeArrowheads="1"/>
          </p:cNvSpPr>
          <p:nvPr/>
        </p:nvSpPr>
        <p:spPr bwMode="auto">
          <a:xfrm>
            <a:off x="3563888" y="3068638"/>
            <a:ext cx="5400600" cy="33845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131148" y="4121150"/>
            <a:ext cx="67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N-S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3932287" y="3429000"/>
            <a:ext cx="1647825" cy="2611437"/>
            <a:chOff x="1294" y="2101"/>
            <a:chExt cx="1212" cy="2123"/>
          </a:xfrm>
        </p:grpSpPr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1728" y="2579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2227" y="2421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1826" y="2967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1693" y="3299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369" name="AutoShape 9"/>
            <p:cNvSpPr>
              <a:spLocks noChangeArrowheads="1"/>
            </p:cNvSpPr>
            <p:nvPr/>
          </p:nvSpPr>
          <p:spPr bwMode="auto">
            <a:xfrm>
              <a:off x="1468" y="2478"/>
              <a:ext cx="700" cy="489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1617" y="3301"/>
              <a:ext cx="455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>
              <a:off x="1828" y="2101"/>
              <a:ext cx="0" cy="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1839" y="3012"/>
              <a:ext cx="0" cy="2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1794" y="3691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 flipH="1">
              <a:off x="1305" y="3846"/>
              <a:ext cx="4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 flipV="1">
              <a:off x="1294" y="2291"/>
              <a:ext cx="0" cy="15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>
              <a:off x="1294" y="2291"/>
              <a:ext cx="4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2250" y="2702"/>
              <a:ext cx="2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2495" y="2702"/>
              <a:ext cx="0" cy="12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 flipH="1">
              <a:off x="1794" y="3968"/>
              <a:ext cx="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1794" y="3968"/>
              <a:ext cx="0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81" name="Group 21"/>
          <p:cNvGrpSpPr>
            <a:grpSpLocks/>
          </p:cNvGrpSpPr>
          <p:nvPr/>
        </p:nvGrpSpPr>
        <p:grpSpPr bwMode="auto">
          <a:xfrm>
            <a:off x="7189465" y="4133850"/>
            <a:ext cx="1552575" cy="1103313"/>
            <a:chOff x="3840" y="2785"/>
            <a:chExt cx="978" cy="695"/>
          </a:xfrm>
        </p:grpSpPr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4317" y="3153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3949" y="2828"/>
              <a:ext cx="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  <a:r>
                <a:rPr lang="zh-CN" altLang="zh-CN" sz="2800" b="0">
                  <a:latin typeface="Times New Roman" pitchFamily="18" charset="0"/>
                </a:rPr>
                <a:t>为</a:t>
              </a: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5384" name="Rectangle 24"/>
            <p:cNvSpPr>
              <a:spLocks noChangeArrowheads="1"/>
            </p:cNvSpPr>
            <p:nvPr/>
          </p:nvSpPr>
          <p:spPr bwMode="auto">
            <a:xfrm>
              <a:off x="3840" y="2785"/>
              <a:ext cx="978" cy="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>
              <a:off x="4117" y="3163"/>
              <a:ext cx="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>
              <a:off x="4117" y="3163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87" name="Group 27"/>
          <p:cNvGrpSpPr>
            <a:grpSpLocks/>
          </p:cNvGrpSpPr>
          <p:nvPr/>
        </p:nvGrpSpPr>
        <p:grpSpPr bwMode="auto">
          <a:xfrm>
            <a:off x="5908005" y="4327525"/>
            <a:ext cx="1184275" cy="590550"/>
            <a:chOff x="2583" y="3011"/>
            <a:chExt cx="1040" cy="267"/>
          </a:xfrm>
        </p:grpSpPr>
        <p:sp>
          <p:nvSpPr>
            <p:cNvPr id="15388" name="Line 28"/>
            <p:cNvSpPr>
              <a:spLocks noChangeShapeType="1"/>
            </p:cNvSpPr>
            <p:nvPr/>
          </p:nvSpPr>
          <p:spPr bwMode="auto">
            <a:xfrm>
              <a:off x="2583" y="3113"/>
              <a:ext cx="9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9" name="Line 29"/>
            <p:cNvSpPr>
              <a:spLocks noChangeShapeType="1"/>
            </p:cNvSpPr>
            <p:nvPr/>
          </p:nvSpPr>
          <p:spPr bwMode="auto">
            <a:xfrm>
              <a:off x="2583" y="3169"/>
              <a:ext cx="9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0" name="Freeform 30"/>
            <p:cNvSpPr>
              <a:spLocks/>
            </p:cNvSpPr>
            <p:nvPr/>
          </p:nvSpPr>
          <p:spPr bwMode="auto">
            <a:xfrm>
              <a:off x="3401" y="3011"/>
              <a:ext cx="222" cy="267"/>
            </a:xfrm>
            <a:custGeom>
              <a:avLst/>
              <a:gdLst>
                <a:gd name="T0" fmla="*/ 0 w 67"/>
                <a:gd name="T1" fmla="*/ 0 h 134"/>
                <a:gd name="T2" fmla="*/ 67 w 67"/>
                <a:gd name="T3" fmla="*/ 67 h 134"/>
                <a:gd name="T4" fmla="*/ 0 w 67"/>
                <a:gd name="T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134">
                  <a:moveTo>
                    <a:pt x="0" y="0"/>
                  </a:moveTo>
                  <a:lnTo>
                    <a:pt x="67" y="67"/>
                  </a:lnTo>
                  <a:lnTo>
                    <a:pt x="0" y="13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684213" y="2420938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当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条件成立时(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T),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反复执行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A,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直到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为“  假”时才停止循环</a:t>
            </a:r>
            <a:r>
              <a:rPr lang="zh-CN" altLang="zh-CN" sz="2800" b="0" dirty="0">
                <a:latin typeface="Times New Roman" pitchFamily="18" charset="0"/>
              </a:rPr>
              <a:t>.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3419475" y="692150"/>
            <a:ext cx="454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>
                <a:latin typeface="Times New Roman" pitchFamily="18" charset="0"/>
                <a:ea typeface="隶书" pitchFamily="49" charset="-122"/>
              </a:rPr>
              <a:t>有两种结构</a:t>
            </a:r>
            <a:r>
              <a:rPr lang="zh-CN" altLang="zh-CN" sz="2800" b="0">
                <a:latin typeface="Times New Roman" pitchFamily="18" charset="0"/>
              </a:rPr>
              <a:t>:</a:t>
            </a: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zh-CN" sz="2800" b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当型</a:t>
            </a:r>
            <a:r>
              <a:rPr lang="zh-CN" altLang="zh-CN" sz="2800" b="0">
                <a:latin typeface="Times New Roman" pitchFamily="18" charset="0"/>
                <a:ea typeface="隶书" pitchFamily="49" charset="-122"/>
              </a:rPr>
              <a:t>和</a:t>
            </a:r>
            <a:r>
              <a:rPr lang="zh-CN" altLang="zh-CN" sz="2800" b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直到型</a:t>
            </a:r>
            <a:endParaRPr lang="zh-CN" altLang="en-US" sz="2800" b="0">
              <a:solidFill>
                <a:srgbClr val="FF3300"/>
              </a:solidFill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15406" name="Group 4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5407" name="Rectangle 4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5408" name="Rectangle 4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5409" name="Text Box 49"/>
          <p:cNvSpPr txBox="1">
            <a:spLocks noChangeArrowheads="1"/>
          </p:cNvSpPr>
          <p:nvPr/>
        </p:nvSpPr>
        <p:spPr bwMode="auto">
          <a:xfrm>
            <a:off x="755650" y="620713"/>
            <a:ext cx="2017713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循环结构</a:t>
            </a:r>
          </a:p>
        </p:txBody>
      </p:sp>
      <p:sp>
        <p:nvSpPr>
          <p:cNvPr id="15410" name="Text Box 50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258888" y="1700213"/>
            <a:ext cx="2160587" cy="519112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>
                <a:solidFill>
                  <a:srgbClr val="A50021"/>
                </a:solidFill>
              </a:rPr>
              <a:t>当型结构</a:t>
            </a:r>
          </a:p>
        </p:txBody>
      </p:sp>
      <p:sp>
        <p:nvSpPr>
          <p:cNvPr id="38" name="Text Box 82"/>
          <p:cNvSpPr txBox="1">
            <a:spLocks noChangeArrowheads="1"/>
          </p:cNvSpPr>
          <p:nvPr/>
        </p:nvSpPr>
        <p:spPr bwMode="auto">
          <a:xfrm>
            <a:off x="922040" y="3861048"/>
            <a:ext cx="2209800" cy="2071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sum=0;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=1;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while(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&lt;=100)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{  sum+=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   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++;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1" grpId="0" animBg="1"/>
      <p:bldP spid="15363" grpId="0" autoUpdateAnimBg="0"/>
      <p:bldP spid="15391" grpId="0" autoUpdateAnimBg="0"/>
      <p:bldP spid="15392" grpId="0" autoUpdateAnimBg="0"/>
      <p:bldP spid="15409" grpId="0" animBg="1"/>
      <p:bldP spid="15410" grpId="0" animBg="1"/>
      <p:bldP spid="3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9" name="AutoShape 45"/>
          <p:cNvSpPr>
            <a:spLocks noChangeArrowheads="1"/>
          </p:cNvSpPr>
          <p:nvPr/>
        </p:nvSpPr>
        <p:spPr bwMode="auto">
          <a:xfrm>
            <a:off x="3884613" y="2209799"/>
            <a:ext cx="4497387" cy="2803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5492749" y="3250794"/>
            <a:ext cx="725487" cy="453230"/>
            <a:chOff x="2263" y="2421"/>
            <a:chExt cx="807" cy="267"/>
          </a:xfrm>
        </p:grpSpPr>
        <p:sp>
          <p:nvSpPr>
            <p:cNvPr id="16388" name="Line 4"/>
            <p:cNvSpPr>
              <a:spLocks noChangeShapeType="1"/>
            </p:cNvSpPr>
            <p:nvPr/>
          </p:nvSpPr>
          <p:spPr bwMode="auto">
            <a:xfrm>
              <a:off x="2263" y="2522"/>
              <a:ext cx="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>
              <a:off x="2263" y="2578"/>
              <a:ext cx="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0" name="Freeform 6"/>
            <p:cNvSpPr>
              <a:spLocks/>
            </p:cNvSpPr>
            <p:nvPr/>
          </p:nvSpPr>
          <p:spPr bwMode="auto">
            <a:xfrm>
              <a:off x="2848" y="2421"/>
              <a:ext cx="222" cy="267"/>
            </a:xfrm>
            <a:custGeom>
              <a:avLst/>
              <a:gdLst>
                <a:gd name="T0" fmla="*/ 0 w 67"/>
                <a:gd name="T1" fmla="*/ 0 h 134"/>
                <a:gd name="T2" fmla="*/ 67 w 67"/>
                <a:gd name="T3" fmla="*/ 67 h 134"/>
                <a:gd name="T4" fmla="*/ 0 w 67"/>
                <a:gd name="T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134">
                  <a:moveTo>
                    <a:pt x="0" y="0"/>
                  </a:moveTo>
                  <a:lnTo>
                    <a:pt x="67" y="67"/>
                  </a:lnTo>
                  <a:lnTo>
                    <a:pt x="0" y="13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391" name="Group 7"/>
          <p:cNvGrpSpPr>
            <a:grpSpLocks/>
          </p:cNvGrpSpPr>
          <p:nvPr/>
        </p:nvGrpSpPr>
        <p:grpSpPr bwMode="auto">
          <a:xfrm>
            <a:off x="4279899" y="2299687"/>
            <a:ext cx="1212850" cy="2435225"/>
            <a:chOff x="1211" y="1699"/>
            <a:chExt cx="945" cy="1878"/>
          </a:xfrm>
        </p:grpSpPr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1623" y="2032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1745" y="1699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1567" y="2043"/>
              <a:ext cx="411" cy="3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1684" y="2866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6396" name="AutoShape 12"/>
            <p:cNvSpPr>
              <a:spLocks noChangeArrowheads="1"/>
            </p:cNvSpPr>
            <p:nvPr/>
          </p:nvSpPr>
          <p:spPr bwMode="auto">
            <a:xfrm>
              <a:off x="1424" y="2765"/>
              <a:ext cx="700" cy="489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>
              <a:off x="1767" y="2410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1778" y="3266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flipH="1">
              <a:off x="1222" y="3010"/>
              <a:ext cx="1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flipV="1">
              <a:off x="1211" y="1833"/>
              <a:ext cx="0" cy="1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>
              <a:off x="1211" y="1833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2" name="Text Box 18"/>
            <p:cNvSpPr txBox="1">
              <a:spLocks noChangeArrowheads="1"/>
            </p:cNvSpPr>
            <p:nvPr/>
          </p:nvSpPr>
          <p:spPr bwMode="auto">
            <a:xfrm>
              <a:off x="1244" y="2699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6403" name="Text Box 19"/>
            <p:cNvSpPr txBox="1">
              <a:spLocks noChangeArrowheads="1"/>
            </p:cNvSpPr>
            <p:nvPr/>
          </p:nvSpPr>
          <p:spPr bwMode="auto">
            <a:xfrm>
              <a:off x="1822" y="3244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16404" name="Group 20"/>
          <p:cNvGrpSpPr>
            <a:grpSpLocks/>
          </p:cNvGrpSpPr>
          <p:nvPr/>
        </p:nvGrpSpPr>
        <p:grpSpPr bwMode="auto">
          <a:xfrm>
            <a:off x="6438899" y="2924176"/>
            <a:ext cx="1878014" cy="1030287"/>
            <a:chOff x="3335" y="2188"/>
            <a:chExt cx="1355" cy="694"/>
          </a:xfrm>
        </p:grpSpPr>
        <p:sp>
          <p:nvSpPr>
            <p:cNvPr id="16405" name="Text Box 21"/>
            <p:cNvSpPr txBox="1">
              <a:spLocks noChangeArrowheads="1"/>
            </p:cNvSpPr>
            <p:nvPr/>
          </p:nvSpPr>
          <p:spPr bwMode="auto">
            <a:xfrm>
              <a:off x="4136" y="2188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406" name="Rectangle 22"/>
            <p:cNvSpPr>
              <a:spLocks noChangeArrowheads="1"/>
            </p:cNvSpPr>
            <p:nvPr/>
          </p:nvSpPr>
          <p:spPr bwMode="auto">
            <a:xfrm>
              <a:off x="3335" y="2222"/>
              <a:ext cx="1200" cy="6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>
              <a:off x="3790" y="2233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>
              <a:off x="3790" y="2511"/>
              <a:ext cx="7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3456" y="2555"/>
              <a:ext cx="1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0">
                  <a:latin typeface="Times New Roman" pitchFamily="18" charset="0"/>
                </a:rPr>
                <a:t>直到</a:t>
              </a:r>
              <a:r>
                <a:rPr lang="en-US" altLang="zh-CN" sz="2800" b="0">
                  <a:latin typeface="Times New Roman" pitchFamily="18" charset="0"/>
                </a:rPr>
                <a:t>P</a:t>
              </a:r>
              <a:r>
                <a:rPr lang="zh-CN" altLang="zh-CN" sz="2800" b="0">
                  <a:latin typeface="Times New Roman" pitchFamily="18" charset="0"/>
                </a:rPr>
                <a:t>为</a:t>
              </a: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609600" y="1092200"/>
            <a:ext cx="7772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</a:t>
            </a:r>
            <a:r>
              <a:rPr lang="zh-CN" altLang="en-US" sz="2800" b="0">
                <a:latin typeface="Times New Roman" pitchFamily="18" charset="0"/>
              </a:rPr>
              <a:t>先执行</a:t>
            </a:r>
            <a:r>
              <a:rPr lang="en-US" altLang="zh-CN" sz="2800" b="0">
                <a:latin typeface="Times New Roman" pitchFamily="18" charset="0"/>
              </a:rPr>
              <a:t>A, </a:t>
            </a:r>
            <a:r>
              <a:rPr lang="zh-CN" altLang="zh-CN" sz="2800" b="0">
                <a:latin typeface="Times New Roman" pitchFamily="18" charset="0"/>
              </a:rPr>
              <a:t>再判断</a:t>
            </a:r>
            <a:r>
              <a:rPr lang="en-US" altLang="zh-CN" sz="2800" b="0">
                <a:latin typeface="Times New Roman" pitchFamily="18" charset="0"/>
              </a:rPr>
              <a:t>P,</a:t>
            </a:r>
            <a:r>
              <a:rPr lang="zh-CN" altLang="zh-CN" sz="2800" b="0">
                <a:latin typeface="Times New Roman" pitchFamily="18" charset="0"/>
              </a:rPr>
              <a:t>若为</a:t>
            </a:r>
            <a:r>
              <a:rPr lang="en-US" altLang="zh-CN" sz="2800" b="0">
                <a:latin typeface="Times New Roman" pitchFamily="18" charset="0"/>
              </a:rPr>
              <a:t>T,</a:t>
            </a:r>
            <a:r>
              <a:rPr lang="zh-CN" altLang="zh-CN" sz="2800" b="0">
                <a:latin typeface="Times New Roman" pitchFamily="18" charset="0"/>
              </a:rPr>
              <a:t>再执行</a:t>
            </a:r>
            <a:r>
              <a:rPr lang="en-US" altLang="zh-CN" sz="2800" b="0">
                <a:latin typeface="Times New Roman" pitchFamily="18" charset="0"/>
              </a:rPr>
              <a:t>A,</a:t>
            </a:r>
            <a:r>
              <a:rPr lang="zh-CN" altLang="zh-CN" sz="2800" b="0">
                <a:latin typeface="Times New Roman" pitchFamily="18" charset="0"/>
              </a:rPr>
              <a:t>如此反复,直到</a:t>
            </a:r>
            <a:r>
              <a:rPr lang="en-US" altLang="zh-CN" sz="2800" b="0">
                <a:latin typeface="Times New Roman" pitchFamily="18" charset="0"/>
              </a:rPr>
              <a:t>P</a:t>
            </a:r>
            <a:r>
              <a:rPr lang="zh-CN" altLang="zh-CN" sz="2800" b="0">
                <a:latin typeface="Times New Roman" pitchFamily="18" charset="0"/>
              </a:rPr>
              <a:t>为</a:t>
            </a:r>
            <a:r>
              <a:rPr lang="en-US" altLang="zh-CN" sz="2800" b="0">
                <a:latin typeface="Times New Roman" pitchFamily="18" charset="0"/>
              </a:rPr>
              <a:t>F.</a:t>
            </a:r>
          </a:p>
        </p:txBody>
      </p:sp>
      <p:grpSp>
        <p:nvGrpSpPr>
          <p:cNvPr id="16425" name="Group 4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6426" name="Rectangle 4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6427" name="Rectangle 4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6428" name="Text Box 44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331913" y="549275"/>
            <a:ext cx="1655762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>
                <a:solidFill>
                  <a:srgbClr val="A50021"/>
                </a:solidFill>
              </a:rPr>
              <a:t>直到型</a:t>
            </a:r>
          </a:p>
        </p:txBody>
      </p:sp>
      <p:sp>
        <p:nvSpPr>
          <p:cNvPr id="33" name="Text Box 76"/>
          <p:cNvSpPr txBox="1">
            <a:spLocks noChangeArrowheads="1"/>
          </p:cNvSpPr>
          <p:nvPr/>
        </p:nvSpPr>
        <p:spPr bwMode="auto">
          <a:xfrm>
            <a:off x="824880" y="2348880"/>
            <a:ext cx="2667000" cy="2014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sum=0;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=1;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do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{ sum+=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  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++;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 }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while(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&lt;=100);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10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9" grpId="0" animBg="1"/>
      <p:bldP spid="16410" grpId="0" autoUpdateAnimBg="0"/>
      <p:bldP spid="16428" grpId="0" animBg="1"/>
      <p:bldP spid="3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3" name="AutoShape 21"/>
          <p:cNvSpPr>
            <a:spLocks noChangeArrowheads="1"/>
          </p:cNvSpPr>
          <p:nvPr/>
        </p:nvSpPr>
        <p:spPr bwMode="auto">
          <a:xfrm>
            <a:off x="2700338" y="1700808"/>
            <a:ext cx="2663825" cy="2879725"/>
          </a:xfrm>
          <a:prstGeom prst="verticalScroll">
            <a:avLst>
              <a:gd name="adj" fmla="val 1072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132138" y="2421136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·顺序结构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132138" y="3106936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rgbClr val="9900FF"/>
                </a:solidFill>
                <a:latin typeface="Times New Roman" pitchFamily="18" charset="0"/>
              </a:rPr>
              <a:t>·选择结构</a:t>
            </a:r>
            <a:endParaRPr lang="zh-CN" altLang="en-US" sz="2800" b="0" dirty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132138" y="3730824"/>
            <a:ext cx="2730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·循环结构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grpSp>
        <p:nvGrpSpPr>
          <p:cNvPr id="79888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9889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9890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9892" name="AutoShape 20"/>
          <p:cNvSpPr>
            <a:spLocks noChangeArrowheads="1"/>
          </p:cNvSpPr>
          <p:nvPr/>
        </p:nvSpPr>
        <p:spPr bwMode="auto">
          <a:xfrm>
            <a:off x="611188" y="765175"/>
            <a:ext cx="28956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满足标准的结构</a:t>
            </a: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539750" y="5229225"/>
            <a:ext cx="8221663" cy="1128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　　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这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种结构组成的程序可以解决全部的问题</a:t>
            </a:r>
            <a:r>
              <a:rPr lang="en-US" altLang="zh-CN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所以任何一种高级语言都具备上述三种结构。</a:t>
            </a:r>
          </a:p>
        </p:txBody>
      </p:sp>
      <p:sp>
        <p:nvSpPr>
          <p:cNvPr id="12" name="AutoShape 47"/>
          <p:cNvSpPr>
            <a:spLocks noChangeArrowheads="1"/>
          </p:cNvSpPr>
          <p:nvPr/>
        </p:nvSpPr>
        <p:spPr bwMode="auto">
          <a:xfrm>
            <a:off x="186119" y="4437062"/>
            <a:ext cx="1873250" cy="792163"/>
          </a:xfrm>
          <a:prstGeom prst="star32">
            <a:avLst>
              <a:gd name="adj" fmla="val 375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已证明</a:t>
            </a:r>
          </a:p>
        </p:txBody>
      </p:sp>
    </p:spTree>
    <p:extLst>
      <p:ext uri="{BB962C8B-B14F-4D97-AF65-F5344CB8AC3E}">
        <p14:creationId xmlns:p14="http://schemas.microsoft.com/office/powerpoint/2010/main" val="13299761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827088" y="2133600"/>
            <a:ext cx="3987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自顶向下，逐步细化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258887" y="2997200"/>
            <a:ext cx="7119937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由三种基本结构</a:t>
            </a:r>
            <a:r>
              <a:rPr lang="zh-CN" altLang="en-US" sz="2800" dirty="0" smtClean="0">
                <a:latin typeface="Times New Roman" pitchFamily="18" charset="0"/>
                <a:ea typeface="楷体_GB2312" pitchFamily="49" charset="-122"/>
              </a:rPr>
              <a:t>搭建（顺序，选择，循环）</a:t>
            </a:r>
            <a:endParaRPr lang="zh-CN" altLang="en-US" sz="2800" b="0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82958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2959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2960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2961" name="AutoShape 17"/>
          <p:cNvSpPr>
            <a:spLocks noChangeArrowheads="1"/>
          </p:cNvSpPr>
          <p:nvPr/>
        </p:nvSpPr>
        <p:spPr bwMode="auto">
          <a:xfrm>
            <a:off x="755650" y="908050"/>
            <a:ext cx="3529013" cy="720725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结构化程序设计方法</a:t>
            </a:r>
          </a:p>
        </p:txBody>
      </p:sp>
      <p:sp>
        <p:nvSpPr>
          <p:cNvPr id="82962" name="AutoShape 18"/>
          <p:cNvSpPr>
            <a:spLocks noChangeArrowheads="1"/>
          </p:cNvSpPr>
          <p:nvPr/>
        </p:nvSpPr>
        <p:spPr bwMode="auto">
          <a:xfrm>
            <a:off x="5651500" y="908050"/>
            <a:ext cx="1944688" cy="576263"/>
          </a:xfrm>
          <a:prstGeom prst="wedgeRoundRectCallout">
            <a:avLst>
              <a:gd name="adj1" fmla="val -121509"/>
              <a:gd name="adj2" fmla="val 10056"/>
              <a:gd name="adj3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/>
              <a:t>即设计规则</a:t>
            </a:r>
          </a:p>
        </p:txBody>
      </p:sp>
      <p:pic>
        <p:nvPicPr>
          <p:cNvPr id="82963" name="Picture 19" descr="BD14579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3495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64" name="Picture 20" descr="BD14579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0686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967" name="Group 23"/>
          <p:cNvGrpSpPr>
            <a:grpSpLocks/>
          </p:cNvGrpSpPr>
          <p:nvPr/>
        </p:nvGrpSpPr>
        <p:grpSpPr bwMode="auto">
          <a:xfrm>
            <a:off x="684213" y="3789363"/>
            <a:ext cx="4824412" cy="863600"/>
            <a:chOff x="431" y="2387"/>
            <a:chExt cx="3039" cy="544"/>
          </a:xfrm>
        </p:grpSpPr>
        <p:sp>
          <p:nvSpPr>
            <p:cNvPr id="82966" name="AutoShape 22"/>
            <p:cNvSpPr>
              <a:spLocks noChangeArrowheads="1"/>
            </p:cNvSpPr>
            <p:nvPr/>
          </p:nvSpPr>
          <p:spPr bwMode="auto">
            <a:xfrm>
              <a:off x="431" y="2387"/>
              <a:ext cx="3039" cy="544"/>
            </a:xfrm>
            <a:prstGeom prst="flowChartAlternateProcess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5" name="Text Box 21"/>
            <p:cNvSpPr txBox="1">
              <a:spLocks noChangeArrowheads="1"/>
            </p:cNvSpPr>
            <p:nvPr/>
          </p:nvSpPr>
          <p:spPr bwMode="auto">
            <a:xfrm>
              <a:off x="657" y="2478"/>
              <a:ext cx="25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u="sng">
                  <a:solidFill>
                    <a:schemeClr val="tx2"/>
                  </a:solidFill>
                </a:rPr>
                <a:t>做到</a:t>
              </a:r>
              <a:r>
                <a:rPr lang="zh-CN" altLang="en-US"/>
                <a:t>：次序清楚，层次分明</a:t>
              </a:r>
            </a:p>
          </p:txBody>
        </p:sp>
      </p:grpSp>
      <p:pic>
        <p:nvPicPr>
          <p:cNvPr id="82969" name="Picture 25" descr="j01874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716338"/>
            <a:ext cx="22225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6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utoUpdateAnimBg="0"/>
      <p:bldP spid="82947" grpId="0" autoUpdateAnimBg="0"/>
      <p:bldP spid="829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5450"/>
            <a:ext cx="5108575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763688" y="723900"/>
            <a:ext cx="37290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sz="36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§3.2  </a:t>
            </a:r>
            <a:r>
              <a:rPr lang="zh-CN" altLang="en-US" sz="36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文件包含</a:t>
            </a:r>
          </a:p>
        </p:txBody>
      </p:sp>
      <p:sp>
        <p:nvSpPr>
          <p:cNvPr id="17427" name="AutoShape 19"/>
          <p:cNvSpPr>
            <a:spLocks noChangeArrowheads="1"/>
          </p:cNvSpPr>
          <p:nvPr/>
        </p:nvSpPr>
        <p:spPr bwMode="auto">
          <a:xfrm>
            <a:off x="914400" y="2204864"/>
            <a:ext cx="7562850" cy="3771900"/>
          </a:xfrm>
          <a:prstGeom prst="foldedCorner">
            <a:avLst>
              <a:gd name="adj" fmla="val 9213"/>
            </a:avLst>
          </a:prstGeom>
          <a:gradFill rotWithShape="0">
            <a:gsLst>
              <a:gs pos="0">
                <a:srgbClr val="CCFFCC">
                  <a:gamma/>
                  <a:tint val="23137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tint val="23137"/>
                  <a:invGamma/>
                </a:srgbClr>
              </a:gs>
            </a:gsLst>
            <a:lin ang="18900000" scaled="1"/>
          </a:gradFill>
          <a:ln w="9525">
            <a:solidFill>
              <a:srgbClr val="9900FF"/>
            </a:solidFill>
            <a:round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1276350" y="2513013"/>
            <a:ext cx="74721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预处理的意义：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简化程序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、便于开发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大程序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1276350" y="3122613"/>
            <a:ext cx="549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预处理的作用：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1692275" y="3716338"/>
            <a:ext cx="3314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 b="0">
                <a:solidFill>
                  <a:srgbClr val="9900FF"/>
                </a:solidFill>
                <a:latin typeface="Times New Roman" pitchFamily="18" charset="0"/>
                <a:sym typeface="Monotype Sorts" pitchFamily="2" charset="2"/>
              </a:rPr>
              <a:t> </a:t>
            </a:r>
            <a:r>
              <a:rPr lang="zh-CN" altLang="en-US" sz="2800">
                <a:latin typeface="Times New Roman" pitchFamily="18" charset="0"/>
                <a:ea typeface="楷体" pitchFamily="18" charset="-122"/>
                <a:sym typeface="Monotype Sorts" pitchFamily="2" charset="2"/>
              </a:rPr>
              <a:t>提高可移植性</a:t>
            </a:r>
            <a:endParaRPr lang="zh-CN" altLang="en-US" sz="2800">
              <a:latin typeface="Times New Roman" pitchFamily="18" charset="0"/>
              <a:ea typeface="楷体" pitchFamily="18" charset="-122"/>
            </a:endParaRP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1771650" y="4305300"/>
            <a:ext cx="3314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>
                <a:latin typeface="Times New Roman" pitchFamily="18" charset="0"/>
                <a:ea typeface="楷体" pitchFamily="18" charset="-122"/>
                <a:sym typeface="Monotype Sorts" pitchFamily="2" charset="2"/>
              </a:rPr>
              <a:t>提高可读性</a:t>
            </a:r>
            <a:endParaRPr lang="zh-CN" altLang="en-US" sz="2800">
              <a:latin typeface="Times New Roman" pitchFamily="18" charset="0"/>
              <a:ea typeface="楷体" pitchFamily="18" charset="-122"/>
            </a:endParaRP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1276350" y="5027613"/>
            <a:ext cx="549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预处理的方式：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在编译之前</a:t>
            </a:r>
          </a:p>
        </p:txBody>
      </p:sp>
      <p:pic>
        <p:nvPicPr>
          <p:cNvPr id="17433" name="Picture 25" descr="BD145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89363"/>
            <a:ext cx="287338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4" name="Picture 26" descr="BD145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365625"/>
            <a:ext cx="287338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5" name="AutoShape 27"/>
          <p:cNvSpPr>
            <a:spLocks noChangeArrowheads="1"/>
          </p:cNvSpPr>
          <p:nvPr/>
        </p:nvSpPr>
        <p:spPr bwMode="auto">
          <a:xfrm>
            <a:off x="6138614" y="1268760"/>
            <a:ext cx="2609850" cy="792162"/>
          </a:xfrm>
          <a:prstGeom prst="wedgeRoundRectCallout">
            <a:avLst>
              <a:gd name="adj1" fmla="val -68884"/>
              <a:gd name="adj2" fmla="val -97694"/>
              <a:gd name="adj3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  <a:ea typeface="楷体_GB2312" pitchFamily="49" charset="-122"/>
              </a:rPr>
              <a:t>#include  “</a:t>
            </a:r>
            <a:r>
              <a:rPr lang="en-US" altLang="zh-CN" dirty="0" err="1" smtClean="0">
                <a:solidFill>
                  <a:schemeClr val="tx2"/>
                </a:solidFill>
                <a:ea typeface="楷体_GB2312" pitchFamily="49" charset="-122"/>
              </a:rPr>
              <a:t>a.h</a:t>
            </a:r>
            <a:r>
              <a:rPr lang="en-US" altLang="zh-CN" dirty="0" smtClean="0">
                <a:solidFill>
                  <a:schemeClr val="tx2"/>
                </a:solidFill>
                <a:ea typeface="楷体_GB2312" pitchFamily="49" charset="-122"/>
              </a:rPr>
              <a:t>”</a:t>
            </a:r>
          </a:p>
          <a:p>
            <a:pPr algn="ctr"/>
            <a:r>
              <a:rPr lang="zh-CN" altLang="en-US" dirty="0" smtClean="0">
                <a:solidFill>
                  <a:schemeClr val="tx2"/>
                </a:solidFill>
                <a:ea typeface="楷体_GB2312" pitchFamily="49" charset="-122"/>
              </a:rPr>
              <a:t>属于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一种预处理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AutoShape 5"/>
          <p:cNvSpPr>
            <a:spLocks noChangeArrowheads="1"/>
          </p:cNvSpPr>
          <p:nvPr/>
        </p:nvSpPr>
        <p:spPr bwMode="auto">
          <a:xfrm>
            <a:off x="1187450" y="1628775"/>
            <a:ext cx="6384925" cy="182562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9FFC9">
                  <a:gamma/>
                  <a:tint val="0"/>
                  <a:invGamma/>
                </a:srgbClr>
              </a:gs>
              <a:gs pos="50000">
                <a:srgbClr val="C9FFC9"/>
              </a:gs>
              <a:gs pos="100000">
                <a:srgbClr val="C9FFC9">
                  <a:gamma/>
                  <a:tint val="0"/>
                  <a:invGamma/>
                </a:srgbClr>
              </a:gs>
            </a:gsLst>
            <a:lin ang="18900000" scaled="1"/>
          </a:gradFill>
          <a:ln w="28575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indent="762000">
              <a:lnSpc>
                <a:spcPct val="1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将</a:t>
            </a:r>
            <a:r>
              <a:rPr lang="en-US" altLang="zh-CN" sz="2800">
                <a:latin typeface="Times New Roman" pitchFamily="18" charset="0"/>
              </a:rPr>
              <a:t>#include</a:t>
            </a:r>
            <a:r>
              <a:rPr lang="zh-CN" altLang="zh-CN" sz="2800">
                <a:latin typeface="Times New Roman" pitchFamily="18" charset="0"/>
              </a:rPr>
              <a:t>后面所指定文件一份拷贝替换这条指令。</a:t>
            </a:r>
          </a:p>
        </p:txBody>
      </p:sp>
      <p:sp>
        <p:nvSpPr>
          <p:cNvPr id="84998" name="AutoShape 6"/>
          <p:cNvSpPr>
            <a:spLocks noChangeArrowheads="1"/>
          </p:cNvSpPr>
          <p:nvPr/>
        </p:nvSpPr>
        <p:spPr bwMode="auto">
          <a:xfrm>
            <a:off x="684213" y="549275"/>
            <a:ext cx="3455987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＃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include 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的意义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971550" y="3789363"/>
            <a:ext cx="792162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u="sng">
                <a:solidFill>
                  <a:schemeClr val="tx2"/>
                </a:solidFill>
                <a:ea typeface="楷体_GB2312" pitchFamily="49" charset="-122"/>
              </a:rPr>
              <a:t>原因在于</a:t>
            </a:r>
            <a:r>
              <a:rPr lang="zh-CN" altLang="en-US"/>
              <a:t>：</a:t>
            </a:r>
            <a:r>
              <a:rPr lang="zh-CN" altLang="en-US" b="0"/>
              <a:t>一</a:t>
            </a:r>
            <a:r>
              <a:rPr lang="zh-CN" altLang="en-US" b="0">
                <a:solidFill>
                  <a:srgbClr val="000000"/>
                </a:solidFill>
              </a:rPr>
              <a:t>个Ｃ程序由若干源文件组成，而一个源文件　　　　　</a:t>
            </a:r>
          </a:p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</a:rPr>
              <a:t>　　　　　可将另一个源文件的全部内容包含进来</a:t>
            </a:r>
          </a:p>
        </p:txBody>
      </p:sp>
      <p:grpSp>
        <p:nvGrpSpPr>
          <p:cNvPr id="85008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5009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5010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2"/>
          <p:cNvSpPr>
            <a:spLocks noChangeArrowheads="1"/>
          </p:cNvSpPr>
          <p:nvPr/>
        </p:nvSpPr>
        <p:spPr bwMode="auto">
          <a:xfrm>
            <a:off x="720725" y="1412875"/>
            <a:ext cx="7435850" cy="4241800"/>
          </a:xfrm>
          <a:prstGeom prst="roundRect">
            <a:avLst>
              <a:gd name="adj" fmla="val 13213"/>
            </a:avLst>
          </a:prstGeom>
          <a:gradFill rotWithShape="0">
            <a:gsLst>
              <a:gs pos="0">
                <a:srgbClr val="FFD3A7"/>
              </a:gs>
              <a:gs pos="100000">
                <a:srgbClr val="FFD3A7">
                  <a:gamma/>
                  <a:tint val="70980"/>
                  <a:invGamma/>
                </a:srgbClr>
              </a:gs>
            </a:gsLst>
            <a:lin ang="18900000" scaled="1"/>
          </a:gradFill>
          <a:ln w="9525">
            <a:solidFill>
              <a:srgbClr val="9900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pic>
        <p:nvPicPr>
          <p:cNvPr id="86019" name="Picture 3" descr="028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4"/>
          <a:stretch>
            <a:fillRect/>
          </a:stretch>
        </p:blipFill>
        <p:spPr bwMode="auto">
          <a:xfrm>
            <a:off x="7283450" y="4867275"/>
            <a:ext cx="16891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914400" y="1895475"/>
            <a:ext cx="4165600" cy="52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14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05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95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#</a:t>
            </a:r>
            <a:r>
              <a:rPr lang="en-US" altLang="zh-CN" sz="2800" dirty="0" smtClean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include &lt;</a:t>
            </a:r>
            <a:r>
              <a:rPr lang="zh-CN" altLang="zh-CN" sz="2800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文件名</a:t>
            </a:r>
            <a:r>
              <a:rPr lang="zh-CN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&gt;</a:t>
            </a:r>
            <a:endParaRPr lang="en-US" altLang="zh-CN" sz="2800" dirty="0">
              <a:solidFill>
                <a:srgbClr val="FF3300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619250" y="5013325"/>
            <a:ext cx="569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143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33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24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9900FF"/>
                </a:solidFill>
                <a:ea typeface="幼圆" pitchFamily="49" charset="-122"/>
              </a:rPr>
              <a:t>如：</a:t>
            </a:r>
            <a:r>
              <a:rPr lang="en-US" altLang="zh-CN" sz="2800"/>
              <a:t>stdlib.h,  myfun.c</a:t>
            </a:r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>
            <a:off x="4457700" y="2190750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4953000" y="1924050"/>
            <a:ext cx="3203575" cy="89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ts val="540"/>
              </a:spcBef>
              <a:defRPr>
                <a:latin typeface="Times New Roman" pitchFamily="18" charset="0"/>
              </a:defRPr>
            </a:lvl1pPr>
          </a:lstStyle>
          <a:p>
            <a:r>
              <a:rPr lang="zh-CN" altLang="en-US" dirty="0"/>
              <a:t>文件放在标准目录中</a:t>
            </a:r>
            <a:endParaRPr lang="en-US" altLang="zh-CN" dirty="0"/>
          </a:p>
          <a:p>
            <a:r>
              <a:rPr lang="zh-CN" altLang="en-US" dirty="0"/>
              <a:t>如</a:t>
            </a:r>
            <a:r>
              <a:rPr lang="en-US" altLang="zh-CN" dirty="0"/>
              <a:t>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914400" y="2752725"/>
            <a:ext cx="4165600" cy="52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14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05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95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 #</a:t>
            </a:r>
            <a:r>
              <a:rPr lang="en-US" altLang="zh-CN" sz="2800" dirty="0" smtClean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include "</a:t>
            </a:r>
            <a:r>
              <a:rPr lang="zh-CN" altLang="zh-CN" sz="2800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文件名</a:t>
            </a:r>
            <a:r>
              <a:rPr lang="zh-CN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"</a:t>
            </a:r>
            <a:endParaRPr lang="en-US" altLang="zh-CN" sz="2800" dirty="0">
              <a:solidFill>
                <a:srgbClr val="FF3300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>
            <a:off x="4457700" y="3048000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4953000" y="2781300"/>
            <a:ext cx="3651448" cy="89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540"/>
              </a:spcBef>
            </a:pPr>
            <a:r>
              <a:rPr lang="zh-CN" altLang="en-US" dirty="0">
                <a:latin typeface="Times New Roman" pitchFamily="18" charset="0"/>
              </a:rPr>
              <a:t>文件放在当前目录</a:t>
            </a:r>
            <a:r>
              <a:rPr lang="zh-CN" altLang="en-US" dirty="0" smtClean="0">
                <a:latin typeface="Times New Roman" pitchFamily="18" charset="0"/>
              </a:rPr>
              <a:t>中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ts val="540"/>
              </a:spcBef>
            </a:pPr>
            <a:r>
              <a:rPr lang="zh-CN" altLang="en-US" dirty="0" smtClean="0">
                <a:latin typeface="Times New Roman" pitchFamily="18" charset="0"/>
              </a:rPr>
              <a:t>如，“</a:t>
            </a:r>
            <a:r>
              <a:rPr lang="en-US" altLang="zh-CN" dirty="0" err="1" smtClean="0">
                <a:latin typeface="Times New Roman" pitchFamily="18" charset="0"/>
              </a:rPr>
              <a:t>stdafx.h</a:t>
            </a:r>
            <a:r>
              <a:rPr lang="zh-CN" altLang="en-US" dirty="0" smtClean="0">
                <a:latin typeface="Times New Roman" pitchFamily="18" charset="0"/>
              </a:rPr>
              <a:t>”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1547813" y="4292600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文件名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>
            <a:off x="2700338" y="4581525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3203575" y="4292600"/>
            <a:ext cx="4240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Times New Roman" pitchFamily="18" charset="0"/>
              </a:rPr>
              <a:t>以</a:t>
            </a:r>
            <a:r>
              <a:rPr lang="en-US" altLang="zh-CN" sz="2800" dirty="0">
                <a:latin typeface="Times New Roman" pitchFamily="18" charset="0"/>
              </a:rPr>
              <a:t>h</a:t>
            </a:r>
            <a:r>
              <a:rPr lang="zh-CN" altLang="zh-CN" sz="2800" dirty="0">
                <a:latin typeface="Times New Roman" pitchFamily="18" charset="0"/>
              </a:rPr>
              <a:t>或</a:t>
            </a:r>
            <a:r>
              <a:rPr lang="en-US" altLang="zh-CN" sz="2800" dirty="0" smtClean="0">
                <a:latin typeface="Times New Roman" pitchFamily="18" charset="0"/>
              </a:rPr>
              <a:t>c</a:t>
            </a:r>
            <a:r>
              <a:rPr lang="zh-CN" altLang="en-US" sz="2800" dirty="0" smtClean="0">
                <a:latin typeface="Times New Roman" pitchFamily="18" charset="0"/>
              </a:rPr>
              <a:t>或</a:t>
            </a:r>
            <a:r>
              <a:rPr lang="en-US" altLang="zh-CN" sz="2800" dirty="0" err="1" smtClean="0">
                <a:latin typeface="Times New Roman" pitchFamily="18" charset="0"/>
              </a:rPr>
              <a:t>cpp</a:t>
            </a:r>
            <a:r>
              <a:rPr lang="zh-CN" altLang="zh-CN" sz="2800" dirty="0" smtClean="0">
                <a:latin typeface="Times New Roman" pitchFamily="18" charset="0"/>
              </a:rPr>
              <a:t>作为</a:t>
            </a:r>
            <a:r>
              <a:rPr lang="zh-CN" altLang="zh-CN" sz="2800" dirty="0">
                <a:latin typeface="Times New Roman" pitchFamily="18" charset="0"/>
              </a:rPr>
              <a:t>后缀名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86031" name="AutoShape 15"/>
          <p:cNvSpPr>
            <a:spLocks noChangeArrowheads="1"/>
          </p:cNvSpPr>
          <p:nvPr/>
        </p:nvSpPr>
        <p:spPr bwMode="auto">
          <a:xfrm>
            <a:off x="684213" y="549275"/>
            <a:ext cx="3455987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＃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include 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的使用</a:t>
            </a:r>
          </a:p>
        </p:txBody>
      </p:sp>
      <p:grpSp>
        <p:nvGrpSpPr>
          <p:cNvPr id="86039" name="Group 2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6040" name="Rectangle 2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6041" name="Rectangle 2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6045" name="Text Box 29"/>
          <p:cNvSpPr txBox="1">
            <a:spLocks noChangeArrowheads="1"/>
          </p:cNvSpPr>
          <p:nvPr/>
        </p:nvSpPr>
        <p:spPr bwMode="auto">
          <a:xfrm>
            <a:off x="900113" y="3500438"/>
            <a:ext cx="4165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14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05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95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 #include </a:t>
            </a:r>
            <a:r>
              <a:rPr lang="zh-CN" altLang="zh-CN">
                <a:solidFill>
                  <a:srgbClr val="FF3300"/>
                </a:solidFill>
                <a:latin typeface="Tahoma" pitchFamily="34" charset="0"/>
                <a:sym typeface="Monotype Sorts" pitchFamily="2" charset="2"/>
              </a:rPr>
              <a:t>"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路径＼文件名</a:t>
            </a:r>
            <a:r>
              <a:rPr lang="zh-CN" altLang="zh-CN" sz="280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"</a:t>
            </a:r>
            <a:endParaRPr lang="en-US" altLang="zh-CN" sz="2800">
              <a:solidFill>
                <a:srgbClr val="FF3300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46" name="Line 30"/>
          <p:cNvSpPr>
            <a:spLocks noChangeShapeType="1"/>
          </p:cNvSpPr>
          <p:nvPr/>
        </p:nvSpPr>
        <p:spPr bwMode="auto">
          <a:xfrm>
            <a:off x="5003800" y="3789363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47" name="Text Box 31"/>
          <p:cNvSpPr txBox="1">
            <a:spLocks noChangeArrowheads="1"/>
          </p:cNvSpPr>
          <p:nvPr/>
        </p:nvSpPr>
        <p:spPr bwMode="auto">
          <a:xfrm>
            <a:off x="5508625" y="3573463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指定位置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2" name="AutoShape 22"/>
          <p:cNvSpPr>
            <a:spLocks noChangeArrowheads="1"/>
          </p:cNvSpPr>
          <p:nvPr/>
        </p:nvSpPr>
        <p:spPr bwMode="auto">
          <a:xfrm>
            <a:off x="539750" y="2924175"/>
            <a:ext cx="8135938" cy="3311525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22" name="Picture 2" descr="BILLB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60350"/>
            <a:ext cx="5764213" cy="133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835150" y="692150"/>
            <a:ext cx="5235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§3.1 C</a:t>
            </a:r>
            <a:r>
              <a:rPr lang="zh-CN" altLang="zh-CN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程序结构和语句</a:t>
            </a:r>
            <a:endParaRPr lang="zh-CN" altLang="en-US" sz="360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116013" y="4581525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en-US" sz="28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每一个源文件由</a:t>
            </a: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预编译命令</a:t>
            </a:r>
            <a:r>
              <a:rPr lang="zh-CN" altLang="en-US" sz="28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若干函数</a:t>
            </a:r>
            <a:r>
              <a:rPr lang="zh-CN" altLang="en-US" sz="28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组成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555875" y="3933825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(</a:t>
            </a:r>
            <a:r>
              <a:rPr lang="zh-CN" altLang="en-US" b="0">
                <a:latin typeface="Times New Roman" pitchFamily="18" charset="0"/>
              </a:rPr>
              <a:t>对每个文件分别编译，然后连接</a:t>
            </a:r>
            <a:r>
              <a:rPr lang="en-US" altLang="zh-CN" b="0">
                <a:latin typeface="Times New Roman" pitchFamily="18" charset="0"/>
              </a:rPr>
              <a:t>)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042988" y="3213100"/>
            <a:ext cx="7561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en-US" sz="2800" b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一般地， 一个</a:t>
            </a:r>
            <a:r>
              <a:rPr lang="en-US" altLang="zh-CN" sz="2800" b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zh-CN" sz="2800" b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程序可由多个</a:t>
            </a:r>
            <a:r>
              <a:rPr lang="zh-CN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源文件</a:t>
            </a:r>
            <a:r>
              <a:rPr lang="zh-CN" altLang="zh-CN" sz="2800" b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组成</a:t>
            </a:r>
            <a:endParaRPr lang="zh-CN" altLang="en-US" sz="2800" b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476375" y="5300663"/>
            <a:ext cx="6724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每一个函数由</a:t>
            </a: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说明部分</a:t>
            </a:r>
            <a:r>
              <a:rPr lang="zh-CN" altLang="en-US" sz="28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语句部分</a:t>
            </a:r>
            <a:r>
              <a:rPr lang="zh-CN" altLang="en-US" sz="2800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组成</a:t>
            </a:r>
          </a:p>
        </p:txBody>
      </p:sp>
      <p:sp>
        <p:nvSpPr>
          <p:cNvPr id="5141" name="Text Box 21">
            <a:hlinkClick r:id="" action="ppaction://noaction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84213" y="2060575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5"/>
              </a:buBlip>
            </a:pP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Ｃ程序结构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5143" name="Picture 23" descr="r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357563"/>
            <a:ext cx="287338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r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724400"/>
            <a:ext cx="287338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5" name="Picture 25" descr="r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445125"/>
            <a:ext cx="287338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2" grpId="0" animBg="1"/>
      <p:bldP spid="5125" grpId="0" build="p" autoUpdateAnimBg="0"/>
      <p:bldP spid="5126" grpId="0" build="p" autoUpdateAnimBg="0"/>
      <p:bldP spid="5127" grpId="0" build="p" autoUpdateAnimBg="0"/>
      <p:bldP spid="512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755650" y="3357563"/>
            <a:ext cx="76327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>
                <a:latin typeface="楷体" pitchFamily="18" charset="-122"/>
                <a:ea typeface="楷体" pitchFamily="18" charset="-122"/>
                <a:sym typeface="Monotype Sorts" pitchFamily="2" charset="2"/>
              </a:rPr>
              <a:t>    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当</a:t>
            </a:r>
            <a:r>
              <a:rPr lang="zh-CN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一组符号常量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的定义为公用时，可作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　　　　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为一个独立的文件被其它文件包含。</a:t>
            </a:r>
            <a:endParaRPr lang="zh-CN" altLang="en-US" sz="2800">
              <a:latin typeface="楷体_GB2312" pitchFamily="49" charset="-122"/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900113" y="1772816"/>
            <a:ext cx="7165975" cy="1645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latin typeface="楷体" pitchFamily="18" charset="-122"/>
                <a:ea typeface="楷体" pitchFamily="18" charset="-122"/>
              </a:rPr>
              <a:t>    </a:t>
            </a:r>
            <a:r>
              <a:rPr lang="zh-CN" altLang="zh-CN" sz="2800" dirty="0"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当</a:t>
            </a:r>
            <a:r>
              <a:rPr lang="zh-CN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函数</a:t>
            </a:r>
            <a:r>
              <a:rPr lang="zh-CN" altLang="zh-CN" sz="2800" dirty="0"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不在一个文件中，可用预处理方式使用另一个文件的函数</a:t>
            </a:r>
            <a:r>
              <a:rPr lang="zh-CN" altLang="zh-CN" sz="2800" dirty="0" smtClean="0"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。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.h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文件常用于函数原型说明文件。</a:t>
            </a:r>
            <a:endParaRPr lang="zh-CN" altLang="en-US" sz="2800" dirty="0">
              <a:latin typeface="楷体_GB2312" pitchFamily="49" charset="-122"/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7046" name="AutoShape 6"/>
          <p:cNvSpPr>
            <a:spLocks noChangeArrowheads="1"/>
          </p:cNvSpPr>
          <p:nvPr/>
        </p:nvSpPr>
        <p:spPr bwMode="auto">
          <a:xfrm>
            <a:off x="684213" y="692150"/>
            <a:ext cx="3455987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＃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include 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的作用</a:t>
            </a:r>
          </a:p>
        </p:txBody>
      </p:sp>
      <p:pic>
        <p:nvPicPr>
          <p:cNvPr id="87047" name="Picture 7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88964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048" name="Picture 8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573016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7056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7057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7058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pic>
        <p:nvPicPr>
          <p:cNvPr id="87062" name="Picture 22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8688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063" name="Rectangle 23"/>
          <p:cNvSpPr>
            <a:spLocks noChangeArrowheads="1"/>
          </p:cNvSpPr>
          <p:nvPr/>
        </p:nvSpPr>
        <p:spPr bwMode="auto">
          <a:xfrm>
            <a:off x="827088" y="4725516"/>
            <a:ext cx="7632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 dirty="0">
                <a:latin typeface="楷体" pitchFamily="18" charset="-122"/>
                <a:ea typeface="楷体" pitchFamily="18" charset="-122"/>
                <a:sym typeface="Monotype Sorts" pitchFamily="2" charset="2"/>
              </a:rPr>
              <a:t>   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这样做，节省了编程人员的重复劳动．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87" name="AutoShape 23"/>
          <p:cNvSpPr>
            <a:spLocks noChangeArrowheads="1"/>
          </p:cNvSpPr>
          <p:nvPr/>
        </p:nvSpPr>
        <p:spPr bwMode="auto">
          <a:xfrm>
            <a:off x="5508625" y="2420938"/>
            <a:ext cx="2592388" cy="32400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6" name="AutoShape 22"/>
          <p:cNvSpPr>
            <a:spLocks noChangeArrowheads="1"/>
          </p:cNvSpPr>
          <p:nvPr/>
        </p:nvSpPr>
        <p:spPr bwMode="auto">
          <a:xfrm>
            <a:off x="1187450" y="1844675"/>
            <a:ext cx="3671888" cy="42481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692275" y="2349500"/>
            <a:ext cx="2574925" cy="3541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# include "</a:t>
            </a:r>
            <a:r>
              <a:rPr lang="en-US" altLang="zh-CN" sz="2800" b="0" dirty="0" smtClean="0">
                <a:latin typeface="Times New Roman" pitchFamily="18" charset="0"/>
              </a:rPr>
              <a:t>f2.h </a:t>
            </a:r>
            <a:r>
              <a:rPr lang="en-US" altLang="zh-CN" sz="2800" b="0" dirty="0">
                <a:latin typeface="Times New Roman" pitchFamily="18" charset="0"/>
              </a:rPr>
              <a:t>"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 </a:t>
            </a:r>
            <a:r>
              <a:rPr lang="en-US" altLang="zh-CN" sz="2800" b="0" dirty="0" smtClean="0">
                <a:latin typeface="Times New Roman" pitchFamily="18" charset="0"/>
              </a:rPr>
              <a:t>void </a:t>
            </a:r>
            <a:r>
              <a:rPr lang="en-US" altLang="zh-CN" sz="2800" b="0" dirty="0">
                <a:latin typeface="Times New Roman" pitchFamily="18" charset="0"/>
              </a:rPr>
              <a:t>main ( )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{       </a:t>
            </a:r>
            <a:endParaRPr lang="en-US" altLang="zh-CN" sz="2800" b="0" dirty="0" smtClean="0"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  <a:sym typeface="MT Extra" pitchFamily="18" charset="2"/>
              </a:rPr>
              <a:t> </a:t>
            </a:r>
            <a:r>
              <a:rPr lang="en-US" altLang="zh-CN" sz="2800" b="0" dirty="0" smtClean="0">
                <a:latin typeface="Times New Roman" pitchFamily="18" charset="0"/>
                <a:sym typeface="MT Extra" pitchFamily="18" charset="2"/>
              </a:rPr>
              <a:t>      </a:t>
            </a:r>
            <a:r>
              <a:rPr lang="en-US" altLang="zh-CN" sz="2800" dirty="0" smtClean="0">
                <a:latin typeface="Times New Roman" pitchFamily="18" charset="0"/>
                <a:sym typeface="MT Extra" pitchFamily="18" charset="2"/>
              </a:rPr>
              <a:t>A</a:t>
            </a:r>
            <a:endParaRPr lang="en-US" altLang="zh-CN" sz="2800" dirty="0"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  }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19250" y="981075"/>
            <a:ext cx="3198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文件</a:t>
            </a:r>
            <a:r>
              <a:rPr lang="en-US" altLang="zh-CN" sz="2800" b="0">
                <a:latin typeface="Times New Roman" pitchFamily="18" charset="0"/>
              </a:rPr>
              <a:t>f1.c</a:t>
            </a:r>
            <a:r>
              <a:rPr lang="zh-CN" altLang="en-US" sz="2800">
                <a:latin typeface="宋体" pitchFamily="2" charset="-122"/>
              </a:rPr>
              <a:t>的内容为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5783263" y="1884363"/>
            <a:ext cx="23622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dirty="0">
                <a:latin typeface="Times New Roman" pitchFamily="18" charset="0"/>
              </a:rPr>
              <a:t>其中</a:t>
            </a:r>
            <a:r>
              <a:rPr lang="en-US" altLang="zh-CN" sz="2800" dirty="0" smtClean="0">
                <a:latin typeface="Times New Roman" pitchFamily="18" charset="0"/>
              </a:rPr>
              <a:t>f2.h</a:t>
            </a:r>
            <a:r>
              <a:rPr lang="zh-CN" altLang="en-US" sz="2800" dirty="0" smtClean="0">
                <a:latin typeface="Times New Roman" pitchFamily="18" charset="0"/>
              </a:rPr>
              <a:t>为</a:t>
            </a:r>
            <a:endParaRPr lang="zh-CN" altLang="en-US" sz="2800" dirty="0">
              <a:latin typeface="Times New Roman" pitchFamily="18" charset="0"/>
            </a:endParaRPr>
          </a:p>
        </p:txBody>
      </p:sp>
      <p:grpSp>
        <p:nvGrpSpPr>
          <p:cNvPr id="88069" name="Group 5"/>
          <p:cNvGrpSpPr>
            <a:grpSpLocks/>
          </p:cNvGrpSpPr>
          <p:nvPr/>
        </p:nvGrpSpPr>
        <p:grpSpPr bwMode="auto">
          <a:xfrm>
            <a:off x="5943600" y="2528888"/>
            <a:ext cx="1771650" cy="2484437"/>
            <a:chOff x="4020" y="1593"/>
            <a:chExt cx="1116" cy="1392"/>
          </a:xfrm>
        </p:grpSpPr>
        <p:sp>
          <p:nvSpPr>
            <p:cNvPr id="88070" name="Text Box 6"/>
            <p:cNvSpPr txBox="1">
              <a:spLocks noChangeArrowheads="1"/>
            </p:cNvSpPr>
            <p:nvPr/>
          </p:nvSpPr>
          <p:spPr bwMode="auto">
            <a:xfrm>
              <a:off x="4171" y="1593"/>
              <a:ext cx="869" cy="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lnSpc>
                  <a:spcPct val="190000"/>
                </a:lnSpc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 </a:t>
              </a:r>
            </a:p>
            <a:p>
              <a:pPr algn="ctr">
                <a:lnSpc>
                  <a:spcPct val="190000"/>
                </a:lnSpc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</a:rPr>
                <a:t>B</a:t>
              </a:r>
              <a:endParaRPr lang="en-US" altLang="zh-CN" sz="2800" b="0">
                <a:latin typeface="Times New Roman" pitchFamily="18" charset="0"/>
              </a:endParaRPr>
            </a:p>
          </p:txBody>
        </p:sp>
        <p:sp>
          <p:nvSpPr>
            <p:cNvPr id="88071" name="Rectangle 7"/>
            <p:cNvSpPr>
              <a:spLocks noChangeArrowheads="1"/>
            </p:cNvSpPr>
            <p:nvPr/>
          </p:nvSpPr>
          <p:spPr bwMode="auto">
            <a:xfrm>
              <a:off x="4020" y="1758"/>
              <a:ext cx="1116" cy="1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8079" name="Group 15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8080" name="Rectangle 16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8081" name="Rectangle 17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8085" name="AutoShape 21"/>
          <p:cNvSpPr>
            <a:spLocks noChangeArrowheads="1"/>
          </p:cNvSpPr>
          <p:nvPr/>
        </p:nvSpPr>
        <p:spPr bwMode="auto">
          <a:xfrm>
            <a:off x="611188" y="62071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7" grpId="0" animBg="1"/>
      <p:bldP spid="88086" grpId="0" animBg="1"/>
      <p:bldP spid="88066" grpId="0" animBg="1" autoUpdateAnimBg="0"/>
      <p:bldP spid="88067" grpId="0" autoUpdateAnimBg="0"/>
      <p:bldP spid="8806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755650" y="404813"/>
            <a:ext cx="2495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预编译后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2051050" y="1628775"/>
            <a:ext cx="2602421" cy="2679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B</a:t>
            </a:r>
            <a:endParaRPr lang="en-US" altLang="zh-CN" sz="2800" b="0" dirty="0">
              <a:latin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void main </a:t>
            </a:r>
            <a:r>
              <a:rPr lang="en-US" altLang="zh-CN" sz="2800" b="0" dirty="0">
                <a:latin typeface="Times New Roman" pitchFamily="18" charset="0"/>
              </a:rPr>
              <a:t>( </a:t>
            </a:r>
            <a:r>
              <a:rPr lang="en-US" altLang="zh-CN" sz="2800" b="0" dirty="0" smtClean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{    </a:t>
            </a:r>
            <a:endParaRPr lang="en-US" altLang="zh-CN" sz="2800" b="0" dirty="0">
              <a:latin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 smtClean="0">
                <a:latin typeface="Times New Roman" pitchFamily="18" charset="0"/>
              </a:rPr>
              <a:t>A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 }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89092" name="Line 4"/>
          <p:cNvSpPr>
            <a:spLocks noChangeShapeType="1"/>
          </p:cNvSpPr>
          <p:nvPr/>
        </p:nvSpPr>
        <p:spPr bwMode="auto">
          <a:xfrm>
            <a:off x="4067944" y="1844675"/>
            <a:ext cx="137559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1908175" y="981075"/>
            <a:ext cx="3867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f1.c</a:t>
            </a:r>
            <a:r>
              <a:rPr lang="zh-CN" altLang="zh-CN" sz="2800" b="0">
                <a:latin typeface="Times New Roman" pitchFamily="18" charset="0"/>
              </a:rPr>
              <a:t>的内容为：</a:t>
            </a:r>
            <a:endParaRPr lang="zh-CN" altLang="en-US" sz="2800" b="0">
              <a:latin typeface="Times New Roman" pitchFamily="18" charset="0"/>
            </a:endParaRP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5508625" y="1628775"/>
            <a:ext cx="2663825" cy="1818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为</a:t>
            </a:r>
            <a:r>
              <a:rPr lang="en-US" altLang="zh-CN" sz="2800" b="0" dirty="0" smtClean="0">
                <a:latin typeface="Times New Roman" pitchFamily="18" charset="0"/>
              </a:rPr>
              <a:t>f2.h</a:t>
            </a:r>
            <a:r>
              <a:rPr lang="zh-CN" altLang="zh-CN" sz="2800" b="0" dirty="0" smtClean="0">
                <a:latin typeface="Times New Roman" pitchFamily="18" charset="0"/>
              </a:rPr>
              <a:t>中</a:t>
            </a:r>
            <a:r>
              <a:rPr lang="zh-CN" altLang="zh-CN" sz="2800" b="0" dirty="0">
                <a:latin typeface="Times New Roman" pitchFamily="18" charset="0"/>
              </a:rPr>
              <a:t>的</a:t>
            </a:r>
            <a:r>
              <a:rPr lang="zh-CN" altLang="zh-CN" sz="2800" b="0" dirty="0" smtClean="0">
                <a:latin typeface="Times New Roman" pitchFamily="18" charset="0"/>
              </a:rPr>
              <a:t>内容</a:t>
            </a:r>
            <a:endParaRPr lang="en-US" altLang="zh-CN" sz="2800" b="0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fun1();</a:t>
            </a:r>
          </a:p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void fun2(</a:t>
            </a: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a);</a:t>
            </a:r>
            <a:endParaRPr lang="zh-CN" altLang="en-US" sz="2800" b="0" dirty="0">
              <a:latin typeface="Times New Roman" pitchFamily="18" charset="0"/>
            </a:endParaRP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2700338" y="4437063"/>
            <a:ext cx="546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  <a:sym typeface="Symbol" pitchFamily="18" charset="2"/>
              </a:rPr>
              <a:t></a:t>
            </a:r>
            <a:endParaRPr lang="en-US" altLang="zh-CN" sz="2800" b="0">
              <a:latin typeface="Times New Roman" pitchFamily="18" charset="0"/>
            </a:endParaRP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1979613" y="4797425"/>
            <a:ext cx="2963862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f1.c,f2.h,f2.c</a:t>
            </a:r>
            <a:r>
              <a:rPr lang="zh-CN" altLang="en-US" sz="2800" b="0" dirty="0" smtClean="0">
                <a:latin typeface="Times New Roman" pitchFamily="18" charset="0"/>
              </a:rPr>
              <a:t>进行</a:t>
            </a:r>
            <a:r>
              <a:rPr lang="zh-CN" altLang="en-US" sz="2800" b="0" dirty="0">
                <a:latin typeface="Times New Roman" pitchFamily="18" charset="0"/>
              </a:rPr>
              <a:t>正式编译</a:t>
            </a:r>
          </a:p>
        </p:txBody>
      </p:sp>
      <p:grpSp>
        <p:nvGrpSpPr>
          <p:cNvPr id="89104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9105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9106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9110" name="AutoShape 22"/>
          <p:cNvSpPr>
            <a:spLocks noChangeArrowheads="1"/>
          </p:cNvSpPr>
          <p:nvPr/>
        </p:nvSpPr>
        <p:spPr bwMode="auto">
          <a:xfrm>
            <a:off x="250825" y="5157788"/>
            <a:ext cx="1800225" cy="1295400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ea typeface="楷体_GB2312" pitchFamily="49" charset="-122"/>
              </a:rPr>
              <a:t>注意</a:t>
            </a:r>
          </a:p>
        </p:txBody>
      </p:sp>
      <p:sp>
        <p:nvSpPr>
          <p:cNvPr id="89111" name="Text Box 23"/>
          <p:cNvSpPr txBox="1">
            <a:spLocks noChangeArrowheads="1"/>
          </p:cNvSpPr>
          <p:nvPr/>
        </p:nvSpPr>
        <p:spPr bwMode="auto">
          <a:xfrm>
            <a:off x="2195513" y="5661025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几个源文件只能有一个主函数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main()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5508104" y="3645024"/>
            <a:ext cx="3580333" cy="1818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为</a:t>
            </a:r>
            <a:r>
              <a:rPr lang="en-US" altLang="zh-CN" sz="2800" b="0" dirty="0" smtClean="0">
                <a:latin typeface="Times New Roman" pitchFamily="18" charset="0"/>
              </a:rPr>
              <a:t>f2.c</a:t>
            </a:r>
            <a:r>
              <a:rPr lang="zh-CN" altLang="zh-CN" sz="2800" b="0" dirty="0" smtClean="0">
                <a:latin typeface="Times New Roman" pitchFamily="18" charset="0"/>
              </a:rPr>
              <a:t>中</a:t>
            </a:r>
            <a:r>
              <a:rPr lang="zh-CN" altLang="zh-CN" sz="2800" b="0" dirty="0">
                <a:latin typeface="Times New Roman" pitchFamily="18" charset="0"/>
              </a:rPr>
              <a:t>的</a:t>
            </a:r>
            <a:r>
              <a:rPr lang="zh-CN" altLang="zh-CN" sz="2800" b="0" dirty="0" smtClean="0">
                <a:latin typeface="Times New Roman" pitchFamily="18" charset="0"/>
              </a:rPr>
              <a:t>内容</a:t>
            </a:r>
            <a:endParaRPr lang="en-US" altLang="zh-CN" sz="2800" b="0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fun1() {   }</a:t>
            </a:r>
          </a:p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void fun2(</a:t>
            </a: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a)  {   }</a:t>
            </a:r>
            <a:endParaRPr lang="zh-CN" altLang="en-US" sz="2800" b="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1000"/>
                                        <p:tgtEl>
                                          <p:spTgt spid="8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autoUpdateAnimBg="0"/>
      <p:bldP spid="89091" grpId="0" animBg="1" autoUpdateAnimBg="0"/>
      <p:bldP spid="89092" grpId="0" animBg="1"/>
      <p:bldP spid="89093" grpId="0" autoUpdateAnimBg="0"/>
      <p:bldP spid="89094" grpId="0" animBg="1" autoUpdateAnimBg="0"/>
      <p:bldP spid="89095" grpId="0" autoUpdateAnimBg="0"/>
      <p:bldP spid="89096" grpId="0" autoUpdateAnimBg="0"/>
      <p:bldP spid="89110" grpId="0" animBg="1"/>
      <p:bldP spid="89111" grpId="0"/>
      <p:bldP spid="15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 descr="leaf1"/>
          <p:cNvSpPr>
            <a:spLocks noChangeArrowheads="1"/>
          </p:cNvSpPr>
          <p:nvPr/>
        </p:nvSpPr>
        <p:spPr bwMode="auto">
          <a:xfrm>
            <a:off x="0" y="1773238"/>
            <a:ext cx="9144001" cy="685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即将结果数据送到显示器或打印机终端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grpSp>
        <p:nvGrpSpPr>
          <p:cNvPr id="90153" name="Group 41"/>
          <p:cNvGrpSpPr>
            <a:grpSpLocks/>
          </p:cNvGrpSpPr>
          <p:nvPr/>
        </p:nvGrpSpPr>
        <p:grpSpPr bwMode="auto">
          <a:xfrm>
            <a:off x="1889125" y="425450"/>
            <a:ext cx="5108575" cy="1187450"/>
            <a:chOff x="1190" y="268"/>
            <a:chExt cx="3218" cy="748"/>
          </a:xfrm>
        </p:grpSpPr>
        <p:pic>
          <p:nvPicPr>
            <p:cNvPr id="90133" name="Picture 21" descr="BILLBR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" y="268"/>
              <a:ext cx="3218" cy="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134" name="Text Box 22"/>
            <p:cNvSpPr txBox="1">
              <a:spLocks noChangeArrowheads="1"/>
            </p:cNvSpPr>
            <p:nvPr/>
          </p:nvSpPr>
          <p:spPr bwMode="auto">
            <a:xfrm>
              <a:off x="1292" y="436"/>
              <a:ext cx="28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§3.3 </a:t>
              </a:r>
              <a:r>
                <a:rPr lang="zh-CN" altLang="en-US" sz="360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数据输出</a:t>
              </a:r>
            </a:p>
          </p:txBody>
        </p:sp>
      </p:grp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900113" y="2781300"/>
            <a:ext cx="439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常用的数据输出库函数有：</a:t>
            </a:r>
          </a:p>
        </p:txBody>
      </p:sp>
      <p:grpSp>
        <p:nvGrpSpPr>
          <p:cNvPr id="90143" name="Group 3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0144" name="Rectangle 3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0145" name="Rectangle 3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0149" name="AutoShape 37"/>
          <p:cNvSpPr>
            <a:spLocks noChangeArrowheads="1"/>
          </p:cNvSpPr>
          <p:nvPr/>
        </p:nvSpPr>
        <p:spPr bwMode="auto">
          <a:xfrm>
            <a:off x="4427538" y="2781300"/>
            <a:ext cx="2305050" cy="2520950"/>
          </a:xfrm>
          <a:prstGeom prst="verticalScroll">
            <a:avLst>
              <a:gd name="adj" fmla="val 818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90150" name="Text Box 38"/>
          <p:cNvSpPr txBox="1">
            <a:spLocks noChangeArrowheads="1"/>
          </p:cNvSpPr>
          <p:nvPr/>
        </p:nvSpPr>
        <p:spPr bwMode="auto">
          <a:xfrm>
            <a:off x="5003800" y="3141663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putchar</a:t>
            </a:r>
          </a:p>
        </p:txBody>
      </p:sp>
      <p:sp>
        <p:nvSpPr>
          <p:cNvPr id="90151" name="Text Box 39"/>
          <p:cNvSpPr txBox="1">
            <a:spLocks noChangeArrowheads="1"/>
          </p:cNvSpPr>
          <p:nvPr/>
        </p:nvSpPr>
        <p:spPr bwMode="auto">
          <a:xfrm>
            <a:off x="5076825" y="3789363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printf</a:t>
            </a:r>
          </a:p>
        </p:txBody>
      </p:sp>
      <p:sp>
        <p:nvSpPr>
          <p:cNvPr id="90152" name="Text Box 40"/>
          <p:cNvSpPr txBox="1">
            <a:spLocks noChangeArrowheads="1"/>
          </p:cNvSpPr>
          <p:nvPr/>
        </p:nvSpPr>
        <p:spPr bwMode="auto">
          <a:xfrm>
            <a:off x="5148263" y="4508500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puts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116013" y="2492375"/>
            <a:ext cx="19685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</a:t>
            </a:r>
            <a:r>
              <a:rPr lang="zh-CN" altLang="en-US" sz="2800" b="0">
                <a:latin typeface="Times New Roman" pitchFamily="18" charset="0"/>
              </a:rPr>
              <a:t>：</a:t>
            </a:r>
          </a:p>
        </p:txBody>
      </p:sp>
      <p:grpSp>
        <p:nvGrpSpPr>
          <p:cNvPr id="102428" name="Group 2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2429" name="Rectangle 2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2430" name="Rectangle 3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2437" name="Text Box 37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4"/>
              </a:buBlip>
            </a:pPr>
            <a:r>
              <a:rPr lang="en-GB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putchar</a:t>
            </a: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2439" name="Text Box 39"/>
          <p:cNvSpPr txBox="1">
            <a:spLocks noChangeArrowheads="1"/>
          </p:cNvSpPr>
          <p:nvPr/>
        </p:nvSpPr>
        <p:spPr bwMode="auto">
          <a:xfrm>
            <a:off x="1116013" y="1844675"/>
            <a:ext cx="360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ea typeface="楷体_GB2312" pitchFamily="49" charset="-122"/>
              </a:rPr>
              <a:t>功能</a:t>
            </a:r>
            <a:r>
              <a:rPr lang="zh-CN" altLang="en-US" sz="2800"/>
              <a:t>：输出</a:t>
            </a:r>
            <a:r>
              <a:rPr lang="zh-CN" altLang="en-US" sz="2800">
                <a:solidFill>
                  <a:srgbClr val="CC0000"/>
                </a:solidFill>
              </a:rPr>
              <a:t>一个</a:t>
            </a:r>
            <a:r>
              <a:rPr lang="zh-CN" altLang="en-US" sz="2800"/>
              <a:t>字符</a:t>
            </a:r>
          </a:p>
        </p:txBody>
      </p:sp>
      <p:sp>
        <p:nvSpPr>
          <p:cNvPr id="102440" name="Text Box 40"/>
          <p:cNvSpPr txBox="1">
            <a:spLocks noChangeArrowheads="1"/>
          </p:cNvSpPr>
          <p:nvPr/>
        </p:nvSpPr>
        <p:spPr bwMode="auto">
          <a:xfrm>
            <a:off x="2916238" y="2636838"/>
            <a:ext cx="28797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/>
              <a:t>char  letter;</a:t>
            </a:r>
          </a:p>
          <a:p>
            <a:pPr>
              <a:spcBef>
                <a:spcPct val="50000"/>
              </a:spcBef>
            </a:pPr>
            <a:r>
              <a:rPr lang="en-US" altLang="zh-CN" b="0" dirty="0"/>
              <a:t>letter=‘A’;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/>
              <a:t>putchar</a:t>
            </a:r>
            <a:r>
              <a:rPr lang="en-US" altLang="zh-CN" b="0" dirty="0"/>
              <a:t>(letter);</a:t>
            </a:r>
          </a:p>
        </p:txBody>
      </p:sp>
      <p:sp>
        <p:nvSpPr>
          <p:cNvPr id="102443" name="AutoShape 43"/>
          <p:cNvSpPr>
            <a:spLocks noChangeArrowheads="1"/>
          </p:cNvSpPr>
          <p:nvPr/>
        </p:nvSpPr>
        <p:spPr bwMode="auto">
          <a:xfrm>
            <a:off x="250825" y="4797425"/>
            <a:ext cx="1728788" cy="1296988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rgbClr val="CC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  <p:sp>
        <p:nvSpPr>
          <p:cNvPr id="102444" name="AutoShape 44"/>
          <p:cNvSpPr>
            <a:spLocks noChangeArrowheads="1"/>
          </p:cNvSpPr>
          <p:nvPr/>
        </p:nvSpPr>
        <p:spPr bwMode="auto">
          <a:xfrm>
            <a:off x="2051050" y="4365625"/>
            <a:ext cx="6842125" cy="21590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2445" name="Picture 45" descr="BD14565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58152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46" name="Text Box 46"/>
          <p:cNvSpPr txBox="1">
            <a:spLocks noChangeArrowheads="1"/>
          </p:cNvSpPr>
          <p:nvPr/>
        </p:nvSpPr>
        <p:spPr bwMode="auto">
          <a:xfrm>
            <a:off x="2627313" y="4508500"/>
            <a:ext cx="5761037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使用</a:t>
            </a:r>
            <a:r>
              <a:rPr lang="en-US" altLang="zh-CN" dirty="0" err="1"/>
              <a:t>putchar</a:t>
            </a:r>
            <a:r>
              <a:rPr lang="zh-CN" altLang="en-US" dirty="0"/>
              <a:t>函数时，要在程序的头部使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用文件包含．即：</a:t>
            </a: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</p:txBody>
      </p:sp>
      <p:sp>
        <p:nvSpPr>
          <p:cNvPr id="102447" name="Text Box 47"/>
          <p:cNvSpPr txBox="1">
            <a:spLocks noChangeArrowheads="1"/>
          </p:cNvSpPr>
          <p:nvPr/>
        </p:nvSpPr>
        <p:spPr bwMode="auto">
          <a:xfrm>
            <a:off x="2627313" y="5516563"/>
            <a:ext cx="5761037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使用该函数输出整型变量时，仅输出低字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节代表的字符</a:t>
            </a:r>
          </a:p>
        </p:txBody>
      </p:sp>
      <p:pic>
        <p:nvPicPr>
          <p:cNvPr id="102448" name="Picture 48" descr="BD14565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558958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3" grpId="0" animBg="1"/>
      <p:bldP spid="102444" grpId="0" animBg="1"/>
      <p:bldP spid="102446" grpId="0"/>
      <p:bldP spid="1024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grpSp>
        <p:nvGrpSpPr>
          <p:cNvPr id="104459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4460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4461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4469" name="Text Box 21"/>
          <p:cNvSpPr txBox="1">
            <a:spLocks noChangeArrowheads="1"/>
          </p:cNvSpPr>
          <p:nvPr/>
        </p:nvSpPr>
        <p:spPr bwMode="auto">
          <a:xfrm>
            <a:off x="2268538" y="1052513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#include&lt;stdio.h&gt;</a:t>
            </a:r>
          </a:p>
        </p:txBody>
      </p:sp>
      <p:sp>
        <p:nvSpPr>
          <p:cNvPr id="104476" name="AutoShape 28"/>
          <p:cNvSpPr>
            <a:spLocks noChangeArrowheads="1"/>
          </p:cNvSpPr>
          <p:nvPr/>
        </p:nvSpPr>
        <p:spPr bwMode="auto">
          <a:xfrm>
            <a:off x="900113" y="69215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04477" name="Text Box 29"/>
          <p:cNvSpPr txBox="1">
            <a:spLocks noChangeArrowheads="1"/>
          </p:cNvSpPr>
          <p:nvPr/>
        </p:nvSpPr>
        <p:spPr bwMode="auto">
          <a:xfrm>
            <a:off x="2411413" y="1557338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smtClean="0"/>
              <a:t>void main</a:t>
            </a:r>
            <a:r>
              <a:rPr lang="en-US" altLang="zh-CN" b="0" dirty="0"/>
              <a:t>()</a:t>
            </a:r>
          </a:p>
        </p:txBody>
      </p:sp>
      <p:sp>
        <p:nvSpPr>
          <p:cNvPr id="104478" name="Text Box 30"/>
          <p:cNvSpPr txBox="1">
            <a:spLocks noChangeArrowheads="1"/>
          </p:cNvSpPr>
          <p:nvPr/>
        </p:nvSpPr>
        <p:spPr bwMode="auto">
          <a:xfrm>
            <a:off x="2268538" y="1989138"/>
            <a:ext cx="2808287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0"/>
              <a:t>{ char  a,b;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int c;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a=</a:t>
            </a:r>
            <a:r>
              <a:rPr lang="en-US" altLang="zh-CN" b="0">
                <a:latin typeface="Times New Roman"/>
              </a:rPr>
              <a:t>‘</a:t>
            </a:r>
            <a:r>
              <a:rPr lang="en-US" altLang="zh-CN" b="0"/>
              <a:t>b</a:t>
            </a:r>
            <a:r>
              <a:rPr lang="en-US" altLang="zh-CN" b="0">
                <a:latin typeface="Times New Roman"/>
              </a:rPr>
              <a:t>’</a:t>
            </a:r>
            <a:r>
              <a:rPr lang="en-US" altLang="zh-CN" b="0"/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b=</a:t>
            </a:r>
            <a:r>
              <a:rPr lang="en-US" altLang="zh-CN" b="0">
                <a:latin typeface="Times New Roman"/>
              </a:rPr>
              <a:t>‘</a:t>
            </a:r>
            <a:r>
              <a:rPr lang="en-US" altLang="zh-CN" b="0"/>
              <a:t>o</a:t>
            </a:r>
            <a:r>
              <a:rPr lang="en-US" altLang="zh-CN" b="0">
                <a:latin typeface="Times New Roman"/>
              </a:rPr>
              <a:t>’</a:t>
            </a:r>
            <a:r>
              <a:rPr lang="en-US" altLang="zh-CN" b="0"/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c=633;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putchar(a);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putchar(b);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putchar(c);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</a:t>
            </a:r>
            <a:r>
              <a:rPr lang="en-US" altLang="zh-CN" b="0">
                <a:latin typeface="Times New Roman"/>
              </a:rPr>
              <a:t>‘</a:t>
            </a:r>
            <a:r>
              <a:rPr lang="en-US" altLang="zh-CN" b="0"/>
              <a:t>\n</a:t>
            </a:r>
            <a:r>
              <a:rPr lang="en-US" altLang="zh-CN" b="0">
                <a:latin typeface="Times New Roman"/>
              </a:rPr>
              <a:t>’</a:t>
            </a:r>
            <a:r>
              <a:rPr lang="en-US" altLang="zh-CN" b="0"/>
              <a:t>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}</a:t>
            </a:r>
          </a:p>
        </p:txBody>
      </p:sp>
      <p:sp>
        <p:nvSpPr>
          <p:cNvPr id="104481" name="AutoShape 33"/>
          <p:cNvSpPr>
            <a:spLocks noChangeArrowheads="1"/>
          </p:cNvSpPr>
          <p:nvPr/>
        </p:nvSpPr>
        <p:spPr bwMode="auto">
          <a:xfrm>
            <a:off x="4859338" y="2060575"/>
            <a:ext cx="1657350" cy="504825"/>
          </a:xfrm>
          <a:prstGeom prst="wedgeRoundRectCallout">
            <a:avLst>
              <a:gd name="adj1" fmla="val 40324"/>
              <a:gd name="adj2" fmla="val 13836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/>
              <a:t>运行结果</a:t>
            </a:r>
          </a:p>
        </p:txBody>
      </p:sp>
      <p:sp>
        <p:nvSpPr>
          <p:cNvPr id="104482" name="AutoShape 34"/>
          <p:cNvSpPr>
            <a:spLocks noChangeArrowheads="1"/>
          </p:cNvSpPr>
          <p:nvPr/>
        </p:nvSpPr>
        <p:spPr bwMode="auto">
          <a:xfrm>
            <a:off x="6300788" y="2997200"/>
            <a:ext cx="1871662" cy="4318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boy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4008" y="4293096"/>
            <a:ext cx="4444429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633 = 0x0279</a:t>
            </a:r>
          </a:p>
          <a:p>
            <a:r>
              <a:rPr lang="zh-CN" altLang="en-US" dirty="0" smtClean="0"/>
              <a:t>低字节：</a:t>
            </a:r>
            <a:endParaRPr lang="en-US" altLang="zh-CN" dirty="0" smtClean="0"/>
          </a:p>
          <a:p>
            <a:r>
              <a:rPr lang="en-US" altLang="zh-CN" dirty="0" smtClean="0"/>
              <a:t>0x79=7*16+9=121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>
                <a:sym typeface="Wingdings" pitchFamily="2" charset="2"/>
              </a:rPr>
              <a:t> </a:t>
            </a:r>
            <a:r>
              <a:rPr lang="zh-CN" altLang="en-US" baseline="0" dirty="0" smtClean="0">
                <a:sym typeface="Wingdings" pitchFamily="2" charset="2"/>
              </a:rPr>
              <a:t>‘</a:t>
            </a:r>
            <a:r>
              <a:rPr lang="en-US" altLang="zh-CN" baseline="0" dirty="0" smtClean="0">
                <a:sym typeface="Wingdings" pitchFamily="2" charset="2"/>
              </a:rPr>
              <a:t>y</a:t>
            </a:r>
            <a:r>
              <a:rPr lang="zh-CN" altLang="en-US" baseline="0" dirty="0" smtClean="0">
                <a:sym typeface="Wingdings" pitchFamily="2" charset="2"/>
              </a:rPr>
              <a:t>’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81" grpId="0" animBg="1"/>
      <p:bldP spid="104482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1116013" y="1484784"/>
            <a:ext cx="19431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470150" indent="-24701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6606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511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30416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32321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6893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4146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6037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50609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FF3300"/>
                </a:solidFill>
                <a:ea typeface="楷体_GB2312" pitchFamily="49" charset="-122"/>
              </a:rPr>
              <a:t>一般形式</a:t>
            </a:r>
            <a:endParaRPr lang="zh-CN" altLang="en-US" sz="28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1692274" y="2203921"/>
            <a:ext cx="6192093" cy="604838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printf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(“</a:t>
            </a:r>
            <a:r>
              <a:rPr lang="zh-CN" altLang="zh-CN" sz="2800" b="0" dirty="0">
                <a:solidFill>
                  <a:schemeClr val="tx2"/>
                </a:solidFill>
                <a:latin typeface="Times New Roman" pitchFamily="18" charset="0"/>
              </a:rPr>
              <a:t>格式控制序列</a:t>
            </a:r>
            <a:r>
              <a:rPr lang="zh-CN" altLang="en-US" sz="2800" b="0" dirty="0">
                <a:solidFill>
                  <a:schemeClr val="tx2"/>
                </a:solidFill>
                <a:latin typeface="Times New Roman" pitchFamily="18" charset="0"/>
              </a:rPr>
              <a:t>”</a:t>
            </a:r>
            <a:r>
              <a:rPr lang="zh-CN" altLang="zh-CN" sz="2800" b="0" dirty="0">
                <a:solidFill>
                  <a:schemeClr val="tx2"/>
                </a:solidFill>
                <a:latin typeface="Times New Roman" pitchFamily="18" charset="0"/>
              </a:rPr>
              <a:t>,输出</a:t>
            </a:r>
            <a:r>
              <a:rPr lang="zh-CN" altLang="en-US" sz="2800" b="0" dirty="0">
                <a:solidFill>
                  <a:schemeClr val="tx2"/>
                </a:solidFill>
                <a:latin typeface="Times New Roman" pitchFamily="18" charset="0"/>
              </a:rPr>
              <a:t>列</a:t>
            </a:r>
            <a:r>
              <a:rPr lang="zh-CN" altLang="zh-CN" sz="2800" b="0" dirty="0">
                <a:solidFill>
                  <a:schemeClr val="tx2"/>
                </a:solidFill>
                <a:latin typeface="Times New Roman" pitchFamily="18" charset="0"/>
              </a:rPr>
              <a:t>表);</a:t>
            </a:r>
            <a:endParaRPr lang="en-US" altLang="zh-CN" sz="2800" b="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467544" y="4446929"/>
            <a:ext cx="7848600" cy="148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098675" indent="-20986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780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5685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7590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9495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4067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8639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3211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7783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2"/>
                </a:solidFill>
                <a:ea typeface="楷体_GB2312" pitchFamily="49" charset="-122"/>
              </a:rPr>
              <a:t>输出列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表</a:t>
            </a:r>
            <a:r>
              <a:rPr lang="zh-CN" altLang="zh-CN" sz="2800" b="0" dirty="0"/>
              <a:t> </a:t>
            </a:r>
            <a:r>
              <a:rPr lang="en-US" altLang="zh-CN" sz="2800" b="0" dirty="0"/>
              <a:t>––– </a:t>
            </a:r>
            <a:r>
              <a:rPr lang="zh-CN" altLang="en-US" b="0" dirty="0">
                <a:solidFill>
                  <a:srgbClr val="000000"/>
                </a:solidFill>
              </a:rPr>
              <a:t>用“  </a:t>
            </a:r>
            <a:r>
              <a:rPr lang="en-US" altLang="zh-CN" b="0" dirty="0">
                <a:solidFill>
                  <a:srgbClr val="000000"/>
                </a:solidFill>
              </a:rPr>
              <a:t>,”</a:t>
            </a:r>
            <a:r>
              <a:rPr lang="zh-CN" altLang="en-US" b="0" dirty="0">
                <a:solidFill>
                  <a:srgbClr val="000000"/>
                </a:solidFill>
              </a:rPr>
              <a:t>号隔开的变量或表达式</a:t>
            </a:r>
            <a:r>
              <a:rPr lang="zh-CN" altLang="en-US" dirty="0">
                <a:solidFill>
                  <a:srgbClr val="FF0000"/>
                </a:solidFill>
              </a:rPr>
              <a:t>序列</a:t>
            </a:r>
            <a:r>
              <a:rPr lang="en-US" altLang="zh-CN" b="0" dirty="0">
                <a:solidFill>
                  <a:srgbClr val="000000"/>
                </a:solidFill>
              </a:rPr>
              <a:t>,</a:t>
            </a:r>
            <a:r>
              <a:rPr lang="zh-CN" altLang="en-US" b="0" dirty="0">
                <a:solidFill>
                  <a:srgbClr val="000000"/>
                </a:solidFill>
              </a:rPr>
              <a:t>其变量的值按对应的格式控制符所指定的</a:t>
            </a:r>
            <a:r>
              <a:rPr lang="zh-CN" altLang="en-US" dirty="0">
                <a:solidFill>
                  <a:srgbClr val="FF0000"/>
                </a:solidFill>
              </a:rPr>
              <a:t>格式</a:t>
            </a:r>
            <a:r>
              <a:rPr lang="zh-CN" altLang="en-US" b="0" dirty="0">
                <a:solidFill>
                  <a:srgbClr val="000000"/>
                </a:solidFill>
              </a:rPr>
              <a:t>输出。</a:t>
            </a:r>
          </a:p>
        </p:txBody>
      </p:sp>
      <p:grpSp>
        <p:nvGrpSpPr>
          <p:cNvPr id="103440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3441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3442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3446" name="Text Box 22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4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printf</a:t>
            </a: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zh-CN" altLang="en-GB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3447" name="Rectangle 23"/>
          <p:cNvSpPr>
            <a:spLocks noChangeArrowheads="1"/>
          </p:cNvSpPr>
          <p:nvPr/>
        </p:nvSpPr>
        <p:spPr bwMode="auto">
          <a:xfrm>
            <a:off x="395536" y="3701976"/>
            <a:ext cx="7883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3825" indent="-2663825"/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格式控制序列</a:t>
            </a:r>
            <a:r>
              <a:rPr lang="en-US" altLang="zh-CN" sz="2800" b="0" dirty="0">
                <a:latin typeface="Times New Roman" pitchFamily="18" charset="0"/>
              </a:rPr>
              <a:t>–––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用双引号“ 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...”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括起来的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格式符序列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619672" y="2924944"/>
            <a:ext cx="504056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例</a:t>
            </a:r>
            <a:r>
              <a:rPr lang="zh-CN" altLang="zh-CN" sz="2800" b="0" dirty="0" smtClean="0">
                <a:latin typeface="Times New Roman" pitchFamily="18" charset="0"/>
              </a:rPr>
              <a:t>：</a:t>
            </a:r>
            <a:r>
              <a:rPr lang="en-US" altLang="zh-CN" sz="2800" b="0" dirty="0" err="1">
                <a:latin typeface="Times New Roman" pitchFamily="18" charset="0"/>
              </a:rPr>
              <a:t>printf</a:t>
            </a:r>
            <a:r>
              <a:rPr lang="en-US" altLang="zh-CN" sz="2800" b="0" dirty="0">
                <a:latin typeface="Times New Roman" pitchFamily="18" charset="0"/>
              </a:rPr>
              <a:t>("a=%d, b=%d", a, b);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900113" y="1700213"/>
            <a:ext cx="73152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由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格式说明符</a:t>
            </a:r>
            <a:r>
              <a:rPr lang="zh-CN" altLang="en-US" sz="2800" b="0">
                <a:latin typeface="Times New Roman" pitchFamily="18" charset="0"/>
              </a:rPr>
              <a:t>和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普通字符</a:t>
            </a:r>
            <a:r>
              <a:rPr lang="zh-CN" altLang="en-US" sz="2800" b="0">
                <a:latin typeface="Times New Roman" pitchFamily="18" charset="0"/>
              </a:rPr>
              <a:t>组成。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187450" y="4149725"/>
            <a:ext cx="4032250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en-US" sz="2800" b="0">
                <a:solidFill>
                  <a:schemeClr val="tx2"/>
                </a:solidFill>
                <a:latin typeface="Times New Roman" pitchFamily="18" charset="0"/>
              </a:rPr>
              <a:t>普通字符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         原样输出</a:t>
            </a:r>
            <a:r>
              <a:rPr lang="en-US" altLang="zh-CN" sz="2800" b="0">
                <a:latin typeface="Times New Roman" pitchFamily="18" charset="0"/>
              </a:rPr>
              <a:t>,</a:t>
            </a:r>
            <a:r>
              <a:rPr lang="zh-CN" altLang="en-US" sz="2800" b="0">
                <a:latin typeface="Times New Roman" pitchFamily="18" charset="0"/>
              </a:rPr>
              <a:t>同时可以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使用转义字符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1187450" y="2349500"/>
            <a:ext cx="4214813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en-US" sz="2800" b="0">
                <a:solidFill>
                  <a:schemeClr val="tx2"/>
                </a:solidFill>
                <a:latin typeface="Times New Roman" pitchFamily="18" charset="0"/>
              </a:rPr>
              <a:t>格式说明符</a:t>
            </a:r>
            <a:r>
              <a:rPr lang="en-US" altLang="zh-CN" sz="2800" b="0">
                <a:solidFill>
                  <a:schemeClr val="tx2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</a:t>
            </a:r>
            <a:r>
              <a:rPr lang="zh-CN" altLang="en-US" sz="2800" b="0">
                <a:latin typeface="Times New Roman" pitchFamily="18" charset="0"/>
              </a:rPr>
              <a:t>由</a:t>
            </a:r>
            <a:r>
              <a:rPr lang="en-US" altLang="zh-CN" sz="2800" b="0">
                <a:latin typeface="Times New Roman" pitchFamily="18" charset="0"/>
              </a:rPr>
              <a:t>%</a:t>
            </a:r>
            <a:r>
              <a:rPr lang="zh-CN" altLang="en-US" sz="2800" b="0">
                <a:latin typeface="Times New Roman" pitchFamily="18" charset="0"/>
              </a:rPr>
              <a:t>加</a:t>
            </a:r>
            <a:r>
              <a:rPr lang="en-US" altLang="zh-CN" sz="2800" b="0">
                <a:latin typeface="Times New Roman" pitchFamily="18" charset="0"/>
              </a:rPr>
              <a:t>–</a:t>
            </a:r>
            <a:r>
              <a:rPr lang="zh-CN" altLang="en-US" sz="2800" b="0">
                <a:latin typeface="Times New Roman" pitchFamily="18" charset="0"/>
              </a:rPr>
              <a:t>格式字符组成</a:t>
            </a:r>
          </a:p>
        </p:txBody>
      </p:sp>
      <p:grpSp>
        <p:nvGrpSpPr>
          <p:cNvPr id="91161" name="Group 25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1162" name="Rectangle 26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1163" name="Rectangle 27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1167" name="AutoShape 31"/>
          <p:cNvSpPr>
            <a:spLocks noChangeArrowheads="1"/>
          </p:cNvSpPr>
          <p:nvPr/>
        </p:nvSpPr>
        <p:spPr bwMode="auto">
          <a:xfrm>
            <a:off x="684213" y="692150"/>
            <a:ext cx="2808287" cy="576263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格式控制序列</a:t>
            </a:r>
          </a:p>
        </p:txBody>
      </p:sp>
      <p:pic>
        <p:nvPicPr>
          <p:cNvPr id="91168" name="Picture 32" descr="BD14565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20938"/>
            <a:ext cx="28892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69" name="Picture 33" descr="BD14565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221163"/>
            <a:ext cx="28892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70" name="AutoShape 34"/>
          <p:cNvSpPr>
            <a:spLocks noChangeArrowheads="1"/>
          </p:cNvSpPr>
          <p:nvPr/>
        </p:nvSpPr>
        <p:spPr bwMode="auto">
          <a:xfrm>
            <a:off x="6748513" y="131921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/>
              <a:t>例</a:t>
            </a:r>
          </a:p>
        </p:txBody>
      </p:sp>
      <p:grpSp>
        <p:nvGrpSpPr>
          <p:cNvPr id="91173" name="Group 37"/>
          <p:cNvGrpSpPr>
            <a:grpSpLocks/>
          </p:cNvGrpSpPr>
          <p:nvPr/>
        </p:nvGrpSpPr>
        <p:grpSpPr bwMode="auto">
          <a:xfrm>
            <a:off x="5795963" y="2060575"/>
            <a:ext cx="2952750" cy="3887788"/>
            <a:chOff x="3651" y="1389"/>
            <a:chExt cx="1860" cy="2449"/>
          </a:xfrm>
        </p:grpSpPr>
        <p:sp>
          <p:nvSpPr>
            <p:cNvPr id="91171" name="AutoShape 35"/>
            <p:cNvSpPr>
              <a:spLocks noChangeArrowheads="1"/>
            </p:cNvSpPr>
            <p:nvPr/>
          </p:nvSpPr>
          <p:spPr bwMode="auto">
            <a:xfrm>
              <a:off x="3651" y="1389"/>
              <a:ext cx="1860" cy="2449"/>
            </a:xfrm>
            <a:prstGeom prst="foldedCorner">
              <a:avLst>
                <a:gd name="adj" fmla="val 1250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72" name="AutoShape 36"/>
            <p:cNvSpPr>
              <a:spLocks noChangeArrowheads="1"/>
            </p:cNvSpPr>
            <p:nvPr/>
          </p:nvSpPr>
          <p:spPr bwMode="auto">
            <a:xfrm>
              <a:off x="3787" y="1525"/>
              <a:ext cx="1588" cy="213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1174" name="Text Box 38"/>
          <p:cNvSpPr txBox="1">
            <a:spLocks noChangeArrowheads="1"/>
          </p:cNvSpPr>
          <p:nvPr/>
        </p:nvSpPr>
        <p:spPr bwMode="auto">
          <a:xfrm>
            <a:off x="5940425" y="249237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c</a:t>
            </a:r>
            <a:r>
              <a:rPr lang="zh-CN" altLang="en-US"/>
              <a:t>　</a:t>
            </a:r>
            <a:r>
              <a:rPr lang="zh-CN" altLang="en-US" sz="2000" b="0"/>
              <a:t>表示字符格式</a:t>
            </a:r>
          </a:p>
        </p:txBody>
      </p:sp>
      <p:sp>
        <p:nvSpPr>
          <p:cNvPr id="91175" name="Text Box 39"/>
          <p:cNvSpPr txBox="1">
            <a:spLocks noChangeArrowheads="1"/>
          </p:cNvSpPr>
          <p:nvPr/>
        </p:nvSpPr>
        <p:spPr bwMode="auto">
          <a:xfrm>
            <a:off x="5940425" y="2997200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d</a:t>
            </a:r>
            <a:r>
              <a:rPr lang="zh-CN" altLang="en-US"/>
              <a:t>　</a:t>
            </a:r>
            <a:r>
              <a:rPr lang="zh-CN" altLang="en-US" sz="2000" b="0"/>
              <a:t>表示整数格式</a:t>
            </a:r>
          </a:p>
        </p:txBody>
      </p:sp>
      <p:sp>
        <p:nvSpPr>
          <p:cNvPr id="91176" name="Text Box 40"/>
          <p:cNvSpPr txBox="1">
            <a:spLocks noChangeArrowheads="1"/>
          </p:cNvSpPr>
          <p:nvPr/>
        </p:nvSpPr>
        <p:spPr bwMode="auto">
          <a:xfrm>
            <a:off x="5940425" y="3573463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f</a:t>
            </a:r>
            <a:r>
              <a:rPr lang="zh-CN" altLang="en-US"/>
              <a:t>　</a:t>
            </a:r>
            <a:r>
              <a:rPr lang="zh-CN" altLang="en-US" sz="2000" b="0"/>
              <a:t>表示实数格式</a:t>
            </a:r>
          </a:p>
        </p:txBody>
      </p:sp>
      <p:sp>
        <p:nvSpPr>
          <p:cNvPr id="91177" name="Text Box 41"/>
          <p:cNvSpPr txBox="1">
            <a:spLocks noChangeArrowheads="1"/>
          </p:cNvSpPr>
          <p:nvPr/>
        </p:nvSpPr>
        <p:spPr bwMode="auto">
          <a:xfrm>
            <a:off x="5940425" y="4076700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s</a:t>
            </a:r>
            <a:r>
              <a:rPr lang="zh-CN" altLang="en-US"/>
              <a:t>　</a:t>
            </a:r>
            <a:r>
              <a:rPr lang="zh-CN" altLang="en-US" sz="2000" b="0"/>
              <a:t>表示字符串</a:t>
            </a:r>
          </a:p>
        </p:txBody>
      </p:sp>
      <p:sp>
        <p:nvSpPr>
          <p:cNvPr id="91178" name="Text Box 42"/>
          <p:cNvSpPr txBox="1">
            <a:spLocks noChangeArrowheads="1"/>
          </p:cNvSpPr>
          <p:nvPr/>
        </p:nvSpPr>
        <p:spPr bwMode="auto">
          <a:xfrm>
            <a:off x="5940425" y="458152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u</a:t>
            </a:r>
            <a:r>
              <a:rPr lang="zh-CN" altLang="en-US"/>
              <a:t>　</a:t>
            </a:r>
            <a:r>
              <a:rPr lang="zh-CN" altLang="en-US" sz="2000" b="0"/>
              <a:t>表示无符号数</a:t>
            </a:r>
          </a:p>
        </p:txBody>
      </p:sp>
      <p:sp>
        <p:nvSpPr>
          <p:cNvPr id="91179" name="Text Box 43"/>
          <p:cNvSpPr txBox="1">
            <a:spLocks noChangeArrowheads="1"/>
          </p:cNvSpPr>
          <p:nvPr/>
        </p:nvSpPr>
        <p:spPr bwMode="auto">
          <a:xfrm>
            <a:off x="5940425" y="5084763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 </a:t>
            </a:r>
            <a:r>
              <a:rPr lang="zh-CN" altLang="en-US" dirty="0" smtClean="0"/>
              <a:t>参见</a:t>
            </a:r>
            <a:r>
              <a:rPr lang="en-US" altLang="zh-CN" dirty="0" smtClean="0"/>
              <a:t>p82</a:t>
            </a:r>
            <a:r>
              <a:rPr lang="zh-CN" altLang="en-US" dirty="0" smtClean="0"/>
              <a:t>表</a:t>
            </a:r>
            <a:r>
              <a:rPr lang="en-US" altLang="zh-CN" dirty="0"/>
              <a:t>3.1</a:t>
            </a:r>
            <a:endParaRPr lang="en-US" altLang="zh-CN" sz="2000" b="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7" name="AutoShape 37"/>
          <p:cNvSpPr>
            <a:spLocks noChangeArrowheads="1"/>
          </p:cNvSpPr>
          <p:nvPr/>
        </p:nvSpPr>
        <p:spPr bwMode="auto">
          <a:xfrm>
            <a:off x="539750" y="765175"/>
            <a:ext cx="5832475" cy="4608513"/>
          </a:xfrm>
          <a:prstGeom prst="hexagon">
            <a:avLst>
              <a:gd name="adj" fmla="val 31640"/>
              <a:gd name="vf" fmla="val 115470"/>
            </a:avLst>
          </a:prstGeom>
          <a:gradFill rotWithShape="1">
            <a:gsLst>
              <a:gs pos="0">
                <a:srgbClr val="0099FF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2124075" y="1628775"/>
            <a:ext cx="28312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a=123</a:t>
            </a:r>
            <a:r>
              <a:rPr lang="en-US" altLang="zh-CN" sz="2800" b="0" dirty="0">
                <a:latin typeface="Times New Roman" pitchFamily="18" charset="0"/>
              </a:rPr>
              <a:t>, </a:t>
            </a:r>
            <a:r>
              <a:rPr lang="en-US" altLang="zh-CN" sz="2800" b="0" dirty="0" smtClean="0">
                <a:latin typeface="Times New Roman" pitchFamily="18" charset="0"/>
              </a:rPr>
              <a:t>b=45</a:t>
            </a:r>
            <a:r>
              <a:rPr lang="zh-CN" altLang="en-US" sz="2800" b="0" dirty="0" smtClean="0">
                <a:latin typeface="Times New Roman" pitchFamily="18" charset="0"/>
              </a:rPr>
              <a:t>；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1187450" y="2349500"/>
            <a:ext cx="771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 dirty="0">
                <a:latin typeface="Times New Roman" pitchFamily="18" charset="0"/>
              </a:rPr>
              <a:t>则：</a:t>
            </a:r>
            <a:r>
              <a:rPr lang="en-US" altLang="zh-CN" sz="2800" b="0" dirty="0" err="1">
                <a:latin typeface="Times New Roman" pitchFamily="18" charset="0"/>
              </a:rPr>
              <a:t>printf</a:t>
            </a:r>
            <a:r>
              <a:rPr lang="en-US" altLang="zh-CN" sz="2800" b="0" dirty="0">
                <a:latin typeface="Times New Roman" pitchFamily="18" charset="0"/>
              </a:rPr>
              <a:t>("a=%d, b=%d", a, b); </a:t>
            </a: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1403350" y="2997200"/>
            <a:ext cx="325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dirty="0">
                <a:solidFill>
                  <a:srgbClr val="9900FF"/>
                </a:solidFill>
                <a:latin typeface="Times New Roman" pitchFamily="18" charset="0"/>
              </a:rPr>
              <a:t>输出结果</a:t>
            </a:r>
            <a:r>
              <a:rPr lang="zh-CN" altLang="zh-CN" b="0" dirty="0">
                <a:latin typeface="Times New Roman" pitchFamily="18" charset="0"/>
              </a:rPr>
              <a:t>：</a:t>
            </a:r>
            <a:r>
              <a:rPr lang="en-US" altLang="zh-CN" b="0" dirty="0">
                <a:latin typeface="Times New Roman" pitchFamily="18" charset="0"/>
              </a:rPr>
              <a:t>a=123, b=45</a:t>
            </a: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827088" y="3644900"/>
            <a:ext cx="771525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zh-CN" sz="2800" b="0">
                <a:latin typeface="Times New Roman" pitchFamily="18" charset="0"/>
              </a:rPr>
              <a:t>而：</a:t>
            </a:r>
            <a:r>
              <a:rPr lang="en-US" altLang="zh-CN" sz="2800" b="0">
                <a:latin typeface="Times New Roman" pitchFamily="18" charset="0"/>
              </a:rPr>
              <a:t>printf("%d%d", a, b); </a:t>
            </a:r>
          </a:p>
        </p:txBody>
      </p:sp>
      <p:grpSp>
        <p:nvGrpSpPr>
          <p:cNvPr id="92188" name="Group 2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2189" name="Rectangle 2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2190" name="Rectangle 3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2194" name="AutoShape 34"/>
          <p:cNvSpPr>
            <a:spLocks noChangeArrowheads="1"/>
          </p:cNvSpPr>
          <p:nvPr/>
        </p:nvSpPr>
        <p:spPr bwMode="auto">
          <a:xfrm>
            <a:off x="900113" y="105251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92195" name="Rectangle 35"/>
          <p:cNvSpPr>
            <a:spLocks noChangeArrowheads="1"/>
          </p:cNvSpPr>
          <p:nvPr/>
        </p:nvSpPr>
        <p:spPr bwMode="auto">
          <a:xfrm>
            <a:off x="971550" y="4365625"/>
            <a:ext cx="77152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solidFill>
                  <a:srgbClr val="9900FF"/>
                </a:solidFill>
              </a:rPr>
              <a:t>　　则输出结果为</a:t>
            </a:r>
            <a:r>
              <a:rPr lang="zh-CN" altLang="en-US" b="0"/>
              <a:t>：</a:t>
            </a:r>
            <a:r>
              <a:rPr lang="en-US" altLang="zh-CN" b="0"/>
              <a:t>12345</a:t>
            </a:r>
          </a:p>
        </p:txBody>
      </p:sp>
      <p:pic>
        <p:nvPicPr>
          <p:cNvPr id="92200" name="Picture 40" descr="j02341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933825"/>
            <a:ext cx="2165350" cy="23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6" grpId="0" autoUpdateAnimBg="0"/>
      <p:bldP spid="92167" grpId="0" autoUpdateAnimBg="0"/>
      <p:bldP spid="92168" grpId="0" autoUpdateAnimBg="0"/>
      <p:bldP spid="9219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6" name="Freeform 24"/>
          <p:cNvSpPr>
            <a:spLocks/>
          </p:cNvSpPr>
          <p:nvPr/>
        </p:nvSpPr>
        <p:spPr bwMode="auto">
          <a:xfrm>
            <a:off x="668338" y="1347788"/>
            <a:ext cx="8475662" cy="5510212"/>
          </a:xfrm>
          <a:custGeom>
            <a:avLst/>
            <a:gdLst>
              <a:gd name="T0" fmla="*/ 59 w 5339"/>
              <a:gd name="T1" fmla="*/ 414 h 3471"/>
              <a:gd name="T2" fmla="*/ 137 w 5339"/>
              <a:gd name="T3" fmla="*/ 346 h 3471"/>
              <a:gd name="T4" fmla="*/ 176 w 5339"/>
              <a:gd name="T5" fmla="*/ 316 h 3471"/>
              <a:gd name="T6" fmla="*/ 195 w 5339"/>
              <a:gd name="T7" fmla="*/ 287 h 3471"/>
              <a:gd name="T8" fmla="*/ 244 w 5339"/>
              <a:gd name="T9" fmla="*/ 268 h 3471"/>
              <a:gd name="T10" fmla="*/ 342 w 5339"/>
              <a:gd name="T11" fmla="*/ 229 h 3471"/>
              <a:gd name="T12" fmla="*/ 498 w 5339"/>
              <a:gd name="T13" fmla="*/ 160 h 3471"/>
              <a:gd name="T14" fmla="*/ 732 w 5339"/>
              <a:gd name="T15" fmla="*/ 92 h 3471"/>
              <a:gd name="T16" fmla="*/ 1455 w 5339"/>
              <a:gd name="T17" fmla="*/ 72 h 3471"/>
              <a:gd name="T18" fmla="*/ 2460 w 5339"/>
              <a:gd name="T19" fmla="*/ 82 h 3471"/>
              <a:gd name="T20" fmla="*/ 3212 w 5339"/>
              <a:gd name="T21" fmla="*/ 33 h 3471"/>
              <a:gd name="T22" fmla="*/ 3983 w 5339"/>
              <a:gd name="T23" fmla="*/ 82 h 3471"/>
              <a:gd name="T24" fmla="*/ 5135 w 5339"/>
              <a:gd name="T25" fmla="*/ 111 h 3471"/>
              <a:gd name="T26" fmla="*/ 5223 w 5339"/>
              <a:gd name="T27" fmla="*/ 258 h 3471"/>
              <a:gd name="T28" fmla="*/ 5233 w 5339"/>
              <a:gd name="T29" fmla="*/ 2122 h 3471"/>
              <a:gd name="T30" fmla="*/ 4979 w 5339"/>
              <a:gd name="T31" fmla="*/ 3011 h 3471"/>
              <a:gd name="T32" fmla="*/ 4930 w 5339"/>
              <a:gd name="T33" fmla="*/ 3069 h 3471"/>
              <a:gd name="T34" fmla="*/ 4754 w 5339"/>
              <a:gd name="T35" fmla="*/ 3118 h 3471"/>
              <a:gd name="T36" fmla="*/ 4393 w 5339"/>
              <a:gd name="T37" fmla="*/ 3128 h 3471"/>
              <a:gd name="T38" fmla="*/ 4052 w 5339"/>
              <a:gd name="T39" fmla="*/ 3157 h 3471"/>
              <a:gd name="T40" fmla="*/ 2431 w 5339"/>
              <a:gd name="T41" fmla="*/ 3235 h 3471"/>
              <a:gd name="T42" fmla="*/ 1259 w 5339"/>
              <a:gd name="T43" fmla="*/ 3255 h 3471"/>
              <a:gd name="T44" fmla="*/ 1025 w 5339"/>
              <a:gd name="T45" fmla="*/ 3294 h 3471"/>
              <a:gd name="T46" fmla="*/ 605 w 5339"/>
              <a:gd name="T47" fmla="*/ 3265 h 3471"/>
              <a:gd name="T48" fmla="*/ 449 w 5339"/>
              <a:gd name="T49" fmla="*/ 3196 h 3471"/>
              <a:gd name="T50" fmla="*/ 390 w 5339"/>
              <a:gd name="T51" fmla="*/ 3177 h 3471"/>
              <a:gd name="T52" fmla="*/ 254 w 5339"/>
              <a:gd name="T53" fmla="*/ 3128 h 3471"/>
              <a:gd name="T54" fmla="*/ 49 w 5339"/>
              <a:gd name="T55" fmla="*/ 3050 h 3471"/>
              <a:gd name="T56" fmla="*/ 39 w 5339"/>
              <a:gd name="T57" fmla="*/ 3021 h 3471"/>
              <a:gd name="T58" fmla="*/ 20 w 5339"/>
              <a:gd name="T59" fmla="*/ 2991 h 3471"/>
              <a:gd name="T60" fmla="*/ 0 w 5339"/>
              <a:gd name="T61" fmla="*/ 2933 h 3471"/>
              <a:gd name="T62" fmla="*/ 20 w 5339"/>
              <a:gd name="T63" fmla="*/ 2327 h 3471"/>
              <a:gd name="T64" fmla="*/ 49 w 5339"/>
              <a:gd name="T65" fmla="*/ 2191 h 3471"/>
              <a:gd name="T66" fmla="*/ 59 w 5339"/>
              <a:gd name="T67" fmla="*/ 414 h 3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39" h="3471">
                <a:moveTo>
                  <a:pt x="59" y="414"/>
                </a:moveTo>
                <a:cubicBezTo>
                  <a:pt x="96" y="358"/>
                  <a:pt x="59" y="406"/>
                  <a:pt x="137" y="346"/>
                </a:cubicBezTo>
                <a:cubicBezTo>
                  <a:pt x="150" y="336"/>
                  <a:pt x="165" y="328"/>
                  <a:pt x="176" y="316"/>
                </a:cubicBezTo>
                <a:cubicBezTo>
                  <a:pt x="184" y="308"/>
                  <a:pt x="186" y="294"/>
                  <a:pt x="195" y="287"/>
                </a:cubicBezTo>
                <a:cubicBezTo>
                  <a:pt x="209" y="277"/>
                  <a:pt x="228" y="276"/>
                  <a:pt x="244" y="268"/>
                </a:cubicBezTo>
                <a:cubicBezTo>
                  <a:pt x="330" y="225"/>
                  <a:pt x="255" y="245"/>
                  <a:pt x="342" y="229"/>
                </a:cubicBezTo>
                <a:cubicBezTo>
                  <a:pt x="407" y="184"/>
                  <a:pt x="426" y="185"/>
                  <a:pt x="498" y="160"/>
                </a:cubicBezTo>
                <a:cubicBezTo>
                  <a:pt x="566" y="110"/>
                  <a:pt x="650" y="108"/>
                  <a:pt x="732" y="92"/>
                </a:cubicBezTo>
                <a:cubicBezTo>
                  <a:pt x="957" y="0"/>
                  <a:pt x="1229" y="69"/>
                  <a:pt x="1455" y="72"/>
                </a:cubicBezTo>
                <a:cubicBezTo>
                  <a:pt x="1790" y="76"/>
                  <a:pt x="2125" y="79"/>
                  <a:pt x="2460" y="82"/>
                </a:cubicBezTo>
                <a:cubicBezTo>
                  <a:pt x="2716" y="108"/>
                  <a:pt x="2963" y="84"/>
                  <a:pt x="3212" y="33"/>
                </a:cubicBezTo>
                <a:cubicBezTo>
                  <a:pt x="3473" y="42"/>
                  <a:pt x="3723" y="72"/>
                  <a:pt x="3983" y="82"/>
                </a:cubicBezTo>
                <a:cubicBezTo>
                  <a:pt x="4363" y="131"/>
                  <a:pt x="4751" y="96"/>
                  <a:pt x="5135" y="111"/>
                </a:cubicBezTo>
                <a:cubicBezTo>
                  <a:pt x="5206" y="182"/>
                  <a:pt x="5193" y="172"/>
                  <a:pt x="5223" y="258"/>
                </a:cubicBezTo>
                <a:cubicBezTo>
                  <a:pt x="5226" y="879"/>
                  <a:pt x="5233" y="1501"/>
                  <a:pt x="5233" y="2122"/>
                </a:cubicBezTo>
                <a:cubicBezTo>
                  <a:pt x="5233" y="2330"/>
                  <a:pt x="5339" y="2919"/>
                  <a:pt x="4979" y="3011"/>
                </a:cubicBezTo>
                <a:cubicBezTo>
                  <a:pt x="4961" y="3029"/>
                  <a:pt x="4948" y="3051"/>
                  <a:pt x="4930" y="3069"/>
                </a:cubicBezTo>
                <a:cubicBezTo>
                  <a:pt x="4885" y="3114"/>
                  <a:pt x="4811" y="3112"/>
                  <a:pt x="4754" y="3118"/>
                </a:cubicBezTo>
                <a:cubicBezTo>
                  <a:pt x="4625" y="3162"/>
                  <a:pt x="4578" y="3134"/>
                  <a:pt x="4393" y="3128"/>
                </a:cubicBezTo>
                <a:cubicBezTo>
                  <a:pt x="4248" y="3134"/>
                  <a:pt x="4177" y="3140"/>
                  <a:pt x="4052" y="3157"/>
                </a:cubicBezTo>
                <a:cubicBezTo>
                  <a:pt x="3581" y="3471"/>
                  <a:pt x="3125" y="3231"/>
                  <a:pt x="2431" y="3235"/>
                </a:cubicBezTo>
                <a:cubicBezTo>
                  <a:pt x="2013" y="3320"/>
                  <a:pt x="2448" y="3235"/>
                  <a:pt x="1259" y="3255"/>
                </a:cubicBezTo>
                <a:cubicBezTo>
                  <a:pt x="1184" y="3256"/>
                  <a:pt x="1100" y="3284"/>
                  <a:pt x="1025" y="3294"/>
                </a:cubicBezTo>
                <a:cubicBezTo>
                  <a:pt x="878" y="3289"/>
                  <a:pt x="745" y="3295"/>
                  <a:pt x="605" y="3265"/>
                </a:cubicBezTo>
                <a:cubicBezTo>
                  <a:pt x="541" y="3251"/>
                  <a:pt x="502" y="3231"/>
                  <a:pt x="449" y="3196"/>
                </a:cubicBezTo>
                <a:cubicBezTo>
                  <a:pt x="432" y="3185"/>
                  <a:pt x="409" y="3185"/>
                  <a:pt x="390" y="3177"/>
                </a:cubicBezTo>
                <a:cubicBezTo>
                  <a:pt x="215" y="3106"/>
                  <a:pt x="352" y="3157"/>
                  <a:pt x="254" y="3128"/>
                </a:cubicBezTo>
                <a:cubicBezTo>
                  <a:pt x="183" y="3107"/>
                  <a:pt x="118" y="3074"/>
                  <a:pt x="49" y="3050"/>
                </a:cubicBezTo>
                <a:cubicBezTo>
                  <a:pt x="46" y="3040"/>
                  <a:pt x="44" y="3030"/>
                  <a:pt x="39" y="3021"/>
                </a:cubicBezTo>
                <a:cubicBezTo>
                  <a:pt x="34" y="3010"/>
                  <a:pt x="25" y="3002"/>
                  <a:pt x="20" y="2991"/>
                </a:cubicBezTo>
                <a:cubicBezTo>
                  <a:pt x="12" y="2972"/>
                  <a:pt x="0" y="2933"/>
                  <a:pt x="0" y="2933"/>
                </a:cubicBezTo>
                <a:cubicBezTo>
                  <a:pt x="0" y="2914"/>
                  <a:pt x="3" y="2470"/>
                  <a:pt x="20" y="2327"/>
                </a:cubicBezTo>
                <a:cubicBezTo>
                  <a:pt x="25" y="2281"/>
                  <a:pt x="48" y="2237"/>
                  <a:pt x="49" y="2191"/>
                </a:cubicBezTo>
                <a:cubicBezTo>
                  <a:pt x="56" y="1599"/>
                  <a:pt x="56" y="1006"/>
                  <a:pt x="59" y="414"/>
                </a:cubicBez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1692275" y="1628775"/>
            <a:ext cx="3516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％</a:t>
            </a:r>
            <a:r>
              <a:rPr lang="en-US" altLang="zh-CN" sz="2800" b="0">
                <a:latin typeface="Times New Roman" pitchFamily="18" charset="0"/>
              </a:rPr>
              <a:t>md</a:t>
            </a:r>
            <a:r>
              <a:rPr lang="zh-CN" altLang="en-US" b="0">
                <a:latin typeface="Times New Roman" pitchFamily="18" charset="0"/>
              </a:rPr>
              <a:t>表示输出十进制数</a:t>
            </a:r>
            <a:r>
              <a:rPr lang="en-US" altLang="zh-CN" b="0">
                <a:latin typeface="Times New Roman" pitchFamily="18" charset="0"/>
              </a:rPr>
              <a:t>:</a:t>
            </a:r>
            <a:endParaRPr lang="en-US" altLang="zh-CN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258888" y="4724400"/>
            <a:ext cx="698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dirty="0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输出结果为：</a:t>
            </a:r>
            <a:r>
              <a:rPr lang="zh-CN" altLang="en-US" b="0" dirty="0"/>
              <a:t>□□ </a:t>
            </a:r>
            <a:r>
              <a:rPr lang="en-US" altLang="zh-CN" b="0" dirty="0"/>
              <a:t>-1234,-0001234,-1234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2339975" y="3500438"/>
            <a:ext cx="387985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i=-1234;</a:t>
            </a:r>
          </a:p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printf(“%7d,%07d,%3d”,i,i,i);</a:t>
            </a:r>
          </a:p>
        </p:txBody>
      </p:sp>
      <p:grpSp>
        <p:nvGrpSpPr>
          <p:cNvPr id="105486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5487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5488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5495" name="AutoShape 23"/>
          <p:cNvSpPr>
            <a:spLocks noChangeArrowheads="1"/>
          </p:cNvSpPr>
          <p:nvPr/>
        </p:nvSpPr>
        <p:spPr bwMode="auto">
          <a:xfrm>
            <a:off x="684213" y="404813"/>
            <a:ext cx="2374900" cy="5762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格式修饰</a:t>
            </a:r>
          </a:p>
        </p:txBody>
      </p:sp>
      <p:pic>
        <p:nvPicPr>
          <p:cNvPr id="105497" name="Picture 25" descr="ARRO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732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98" name="AutoShape 26"/>
          <p:cNvSpPr>
            <a:spLocks noChangeArrowheads="1"/>
          </p:cNvSpPr>
          <p:nvPr/>
        </p:nvSpPr>
        <p:spPr bwMode="auto">
          <a:xfrm>
            <a:off x="1042988" y="33575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05499" name="Picture 27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3495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00" name="Picture 28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8527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501" name="Text Box 29"/>
          <p:cNvSpPr txBox="1">
            <a:spLocks noChangeArrowheads="1"/>
          </p:cNvSpPr>
          <p:nvPr/>
        </p:nvSpPr>
        <p:spPr bwMode="auto">
          <a:xfrm>
            <a:off x="1979613" y="2276475"/>
            <a:ext cx="6948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最小宽度为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位，少于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位则左边补空格或０，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5502" name="Text Box 30"/>
          <p:cNvSpPr txBox="1">
            <a:spLocks noChangeArrowheads="1"/>
          </p:cNvSpPr>
          <p:nvPr/>
        </p:nvSpPr>
        <p:spPr bwMode="auto">
          <a:xfrm>
            <a:off x="1979613" y="2781300"/>
            <a:ext cx="6948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超过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位则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不起作用，按照实际位数输出．</a:t>
            </a:r>
          </a:p>
        </p:txBody>
      </p:sp>
      <p:sp>
        <p:nvSpPr>
          <p:cNvPr id="105503" name="AutoShape 31"/>
          <p:cNvSpPr>
            <a:spLocks noChangeArrowheads="1"/>
          </p:cNvSpPr>
          <p:nvPr/>
        </p:nvSpPr>
        <p:spPr bwMode="auto">
          <a:xfrm>
            <a:off x="5364163" y="3284538"/>
            <a:ext cx="3311525" cy="720725"/>
          </a:xfrm>
          <a:prstGeom prst="wedgeRoundRectCallout">
            <a:avLst>
              <a:gd name="adj1" fmla="val -74926"/>
              <a:gd name="adj2" fmla="val 6321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/>
              <a:t>％</a:t>
            </a:r>
            <a:r>
              <a:rPr lang="en-US" altLang="zh-CN" sz="2000"/>
              <a:t>07d</a:t>
            </a:r>
            <a:r>
              <a:rPr lang="zh-CN" altLang="en-US" sz="2000"/>
              <a:t>表示除了负号外，有效位数是７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  <p:bldP spid="105477" grpId="0" autoUpdateAnimBg="0"/>
      <p:bldP spid="105498" grpId="0" animBg="1" autoUpdateAnimBg="0"/>
      <p:bldP spid="10550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999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722688" y="903288"/>
            <a:ext cx="1446212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C</a:t>
            </a:r>
            <a:r>
              <a:rPr lang="zh-CN" altLang="zh-CN" sz="2800" b="0">
                <a:solidFill>
                  <a:srgbClr val="CC0000"/>
                </a:solidFill>
                <a:latin typeface="Times New Roman" pitchFamily="18" charset="0"/>
              </a:rPr>
              <a:t>程序</a:t>
            </a:r>
            <a:endParaRPr lang="zh-CN" altLang="en-US" sz="2800" b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38175" y="2047875"/>
            <a:ext cx="2274888" cy="528638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源程序文件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436938" y="2047875"/>
            <a:ext cx="2274887" cy="528638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源程序文件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392863" y="2047875"/>
            <a:ext cx="2274887" cy="528638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源程序文件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935038" y="3192463"/>
            <a:ext cx="2274887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预编译命令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3960813" y="3192463"/>
            <a:ext cx="1235075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函数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894388" y="3192463"/>
            <a:ext cx="1235075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函数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2132013" y="4735513"/>
            <a:ext cx="2011362" cy="955675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/>
            <a:r>
              <a:rPr lang="zh-CN" altLang="en-US" sz="2800" b="0" dirty="0">
                <a:solidFill>
                  <a:srgbClr val="CC0000"/>
                </a:solidFill>
                <a:latin typeface="Times New Roman" pitchFamily="18" charset="0"/>
              </a:rPr>
              <a:t>说明部分</a:t>
            </a:r>
          </a:p>
          <a:p>
            <a:pPr algn="ctr"/>
            <a:r>
              <a:rPr lang="en-US" altLang="zh-CN" sz="2800" b="0" dirty="0" smtClean="0">
                <a:solidFill>
                  <a:srgbClr val="CC0000"/>
                </a:solidFill>
                <a:latin typeface="Times New Roman" pitchFamily="18" charset="0"/>
              </a:rPr>
              <a:t>(</a:t>
            </a:r>
            <a:r>
              <a:rPr lang="zh-CN" altLang="en-US" sz="2800" b="0" dirty="0" smtClean="0">
                <a:solidFill>
                  <a:srgbClr val="CC0000"/>
                </a:solidFill>
                <a:latin typeface="Times New Roman" pitchFamily="18" charset="0"/>
              </a:rPr>
              <a:t>注释</a:t>
            </a:r>
            <a:r>
              <a:rPr lang="en-US" altLang="zh-CN" sz="2800" b="0" dirty="0" smtClean="0">
                <a:solidFill>
                  <a:srgbClr val="CC0000"/>
                </a:solidFill>
                <a:latin typeface="Times New Roman" pitchFamily="18" charset="0"/>
              </a:rPr>
              <a:t>)</a:t>
            </a:r>
            <a:endParaRPr lang="en-US" altLang="zh-CN" sz="2800" b="0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5173663" y="4735513"/>
            <a:ext cx="1693862" cy="955675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执行部分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(</a:t>
            </a: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语句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4510088" y="1431925"/>
            <a:ext cx="0" cy="615950"/>
          </a:xfrm>
          <a:prstGeom prst="line">
            <a:avLst/>
          </a:prstGeom>
          <a:noFill/>
          <a:ln w="9525">
            <a:solidFill>
              <a:srgbClr val="007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4510088" y="3721100"/>
            <a:ext cx="0" cy="615950"/>
          </a:xfrm>
          <a:prstGeom prst="line">
            <a:avLst/>
          </a:prstGeom>
          <a:noFill/>
          <a:ln w="9525">
            <a:solidFill>
              <a:srgbClr val="007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4510088" y="2576513"/>
            <a:ext cx="0" cy="623887"/>
          </a:xfrm>
          <a:prstGeom prst="line">
            <a:avLst/>
          </a:prstGeom>
          <a:noFill/>
          <a:ln w="9525">
            <a:solidFill>
              <a:srgbClr val="007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2913063" y="204787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…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5711825" y="204787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…</a:t>
            </a:r>
          </a:p>
        </p:txBody>
      </p:sp>
      <p:sp>
        <p:nvSpPr>
          <p:cNvPr id="6161" name="Freeform 17"/>
          <p:cNvSpPr>
            <a:spLocks/>
          </p:cNvSpPr>
          <p:nvPr/>
        </p:nvSpPr>
        <p:spPr bwMode="auto">
          <a:xfrm>
            <a:off x="1676400" y="1747838"/>
            <a:ext cx="5697538" cy="300037"/>
          </a:xfrm>
          <a:custGeom>
            <a:avLst/>
            <a:gdLst>
              <a:gd name="T0" fmla="*/ 0 w 3589"/>
              <a:gd name="T1" fmla="*/ 177 h 189"/>
              <a:gd name="T2" fmla="*/ 0 w 3589"/>
              <a:gd name="T3" fmla="*/ 0 h 189"/>
              <a:gd name="T4" fmla="*/ 3589 w 3589"/>
              <a:gd name="T5" fmla="*/ 0 h 189"/>
              <a:gd name="T6" fmla="*/ 3589 w 3589"/>
              <a:gd name="T7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89" h="189">
                <a:moveTo>
                  <a:pt x="0" y="177"/>
                </a:moveTo>
                <a:lnTo>
                  <a:pt x="0" y="0"/>
                </a:lnTo>
                <a:lnTo>
                  <a:pt x="3589" y="0"/>
                </a:lnTo>
                <a:lnTo>
                  <a:pt x="3589" y="189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2" name="Freeform 18"/>
          <p:cNvSpPr>
            <a:spLocks/>
          </p:cNvSpPr>
          <p:nvPr/>
        </p:nvSpPr>
        <p:spPr bwMode="auto">
          <a:xfrm>
            <a:off x="2363788" y="2928938"/>
            <a:ext cx="4146550" cy="265112"/>
          </a:xfrm>
          <a:custGeom>
            <a:avLst/>
            <a:gdLst>
              <a:gd name="T0" fmla="*/ 0 w 2612"/>
              <a:gd name="T1" fmla="*/ 156 h 167"/>
              <a:gd name="T2" fmla="*/ 0 w 2612"/>
              <a:gd name="T3" fmla="*/ 0 h 167"/>
              <a:gd name="T4" fmla="*/ 2612 w 2612"/>
              <a:gd name="T5" fmla="*/ 0 h 167"/>
              <a:gd name="T6" fmla="*/ 2612 w 2612"/>
              <a:gd name="T7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12" h="167">
                <a:moveTo>
                  <a:pt x="0" y="156"/>
                </a:moveTo>
                <a:lnTo>
                  <a:pt x="0" y="0"/>
                </a:lnTo>
                <a:lnTo>
                  <a:pt x="2612" y="0"/>
                </a:lnTo>
                <a:lnTo>
                  <a:pt x="2612" y="167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3" name="Freeform 19"/>
          <p:cNvSpPr>
            <a:spLocks/>
          </p:cNvSpPr>
          <p:nvPr/>
        </p:nvSpPr>
        <p:spPr bwMode="auto">
          <a:xfrm>
            <a:off x="2927350" y="4305300"/>
            <a:ext cx="3192463" cy="423863"/>
          </a:xfrm>
          <a:custGeom>
            <a:avLst/>
            <a:gdLst>
              <a:gd name="T0" fmla="*/ 0 w 2011"/>
              <a:gd name="T1" fmla="*/ 256 h 267"/>
              <a:gd name="T2" fmla="*/ 0 w 2011"/>
              <a:gd name="T3" fmla="*/ 0 h 267"/>
              <a:gd name="T4" fmla="*/ 2011 w 2011"/>
              <a:gd name="T5" fmla="*/ 0 h 267"/>
              <a:gd name="T6" fmla="*/ 2011 w 2011"/>
              <a:gd name="T7" fmla="*/ 26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1" h="267">
                <a:moveTo>
                  <a:pt x="0" y="256"/>
                </a:moveTo>
                <a:lnTo>
                  <a:pt x="0" y="0"/>
                </a:lnTo>
                <a:lnTo>
                  <a:pt x="2011" y="0"/>
                </a:lnTo>
                <a:lnTo>
                  <a:pt x="2011" y="267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4" name="Freeform 20"/>
          <p:cNvSpPr>
            <a:spLocks/>
          </p:cNvSpPr>
          <p:nvPr/>
        </p:nvSpPr>
        <p:spPr bwMode="auto">
          <a:xfrm flipV="1">
            <a:off x="1555750" y="2590800"/>
            <a:ext cx="5964238" cy="228600"/>
          </a:xfrm>
          <a:custGeom>
            <a:avLst/>
            <a:gdLst>
              <a:gd name="T0" fmla="*/ 0 w 2612"/>
              <a:gd name="T1" fmla="*/ 156 h 167"/>
              <a:gd name="T2" fmla="*/ 0 w 2612"/>
              <a:gd name="T3" fmla="*/ 0 h 167"/>
              <a:gd name="T4" fmla="*/ 2612 w 2612"/>
              <a:gd name="T5" fmla="*/ 0 h 167"/>
              <a:gd name="T6" fmla="*/ 2612 w 2612"/>
              <a:gd name="T7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12" h="167">
                <a:moveTo>
                  <a:pt x="0" y="156"/>
                </a:moveTo>
                <a:lnTo>
                  <a:pt x="0" y="0"/>
                </a:lnTo>
                <a:lnTo>
                  <a:pt x="2612" y="0"/>
                </a:lnTo>
                <a:lnTo>
                  <a:pt x="2612" y="167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5216525" y="320992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…</a:t>
            </a:r>
          </a:p>
        </p:txBody>
      </p:sp>
      <p:grpSp>
        <p:nvGrpSpPr>
          <p:cNvPr id="6179" name="Group 35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6174" name="Rectangle 30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</a:p>
          </p:txBody>
        </p:sp>
        <p:sp>
          <p:nvSpPr>
            <p:cNvPr id="6175" name="Rectangle 31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>
                <a:latin typeface="Times New Roman" pitchFamily="18" charset="0"/>
              </a:endParaRPr>
            </a:p>
          </p:txBody>
        </p:sp>
      </p:grpSp>
      <p:sp>
        <p:nvSpPr>
          <p:cNvPr id="6180" name="Text Box 36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684213" y="549275"/>
            <a:ext cx="2016125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A50021"/>
                </a:solidFill>
              </a:rPr>
              <a:t>Ｃ程序结构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 autoUpdateAnimBg="0"/>
      <p:bldP spid="6148" grpId="0" animBg="1" autoUpdateAnimBg="0"/>
      <p:bldP spid="6149" grpId="0" animBg="1" autoUpdateAnimBg="0"/>
      <p:bldP spid="6150" grpId="0" animBg="1" autoUpdateAnimBg="0"/>
      <p:bldP spid="6151" grpId="0" animBg="1" autoUpdateAnimBg="0"/>
      <p:bldP spid="6152" grpId="0" animBg="1" autoUpdateAnimBg="0"/>
      <p:bldP spid="6153" grpId="0" animBg="1" autoUpdateAnimBg="0"/>
      <p:bldP spid="6154" grpId="0" animBg="1" autoUpdateAnimBg="0"/>
      <p:bldP spid="6155" grpId="0" animBg="1" autoUpdateAnimBg="0"/>
      <p:bldP spid="6156" grpId="0" animBg="1"/>
      <p:bldP spid="6157" grpId="0" animBg="1"/>
      <p:bldP spid="6158" grpId="0" animBg="1"/>
      <p:bldP spid="6159" grpId="0" autoUpdateAnimBg="0"/>
      <p:bldP spid="6160" grpId="0" autoUpdateAnimBg="0"/>
      <p:bldP spid="6161" grpId="0" animBg="1"/>
      <p:bldP spid="6162" grpId="0" animBg="1"/>
      <p:bldP spid="6163" grpId="0" animBg="1"/>
      <p:bldP spid="6164" grpId="0" animBg="1"/>
      <p:bldP spid="616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reeform 2"/>
          <p:cNvSpPr>
            <a:spLocks/>
          </p:cNvSpPr>
          <p:nvPr/>
        </p:nvSpPr>
        <p:spPr bwMode="auto">
          <a:xfrm>
            <a:off x="696913" y="1012825"/>
            <a:ext cx="8447087" cy="5845175"/>
          </a:xfrm>
          <a:custGeom>
            <a:avLst/>
            <a:gdLst>
              <a:gd name="T0" fmla="*/ 59 w 5339"/>
              <a:gd name="T1" fmla="*/ 414 h 3471"/>
              <a:gd name="T2" fmla="*/ 137 w 5339"/>
              <a:gd name="T3" fmla="*/ 346 h 3471"/>
              <a:gd name="T4" fmla="*/ 176 w 5339"/>
              <a:gd name="T5" fmla="*/ 316 h 3471"/>
              <a:gd name="T6" fmla="*/ 195 w 5339"/>
              <a:gd name="T7" fmla="*/ 287 h 3471"/>
              <a:gd name="T8" fmla="*/ 244 w 5339"/>
              <a:gd name="T9" fmla="*/ 268 h 3471"/>
              <a:gd name="T10" fmla="*/ 342 w 5339"/>
              <a:gd name="T11" fmla="*/ 229 h 3471"/>
              <a:gd name="T12" fmla="*/ 498 w 5339"/>
              <a:gd name="T13" fmla="*/ 160 h 3471"/>
              <a:gd name="T14" fmla="*/ 732 w 5339"/>
              <a:gd name="T15" fmla="*/ 92 h 3471"/>
              <a:gd name="T16" fmla="*/ 1455 w 5339"/>
              <a:gd name="T17" fmla="*/ 72 h 3471"/>
              <a:gd name="T18" fmla="*/ 2460 w 5339"/>
              <a:gd name="T19" fmla="*/ 82 h 3471"/>
              <a:gd name="T20" fmla="*/ 3212 w 5339"/>
              <a:gd name="T21" fmla="*/ 33 h 3471"/>
              <a:gd name="T22" fmla="*/ 3983 w 5339"/>
              <a:gd name="T23" fmla="*/ 82 h 3471"/>
              <a:gd name="T24" fmla="*/ 5135 w 5339"/>
              <a:gd name="T25" fmla="*/ 111 h 3471"/>
              <a:gd name="T26" fmla="*/ 5223 w 5339"/>
              <a:gd name="T27" fmla="*/ 258 h 3471"/>
              <a:gd name="T28" fmla="*/ 5233 w 5339"/>
              <a:gd name="T29" fmla="*/ 2122 h 3471"/>
              <a:gd name="T30" fmla="*/ 4979 w 5339"/>
              <a:gd name="T31" fmla="*/ 3011 h 3471"/>
              <a:gd name="T32" fmla="*/ 4930 w 5339"/>
              <a:gd name="T33" fmla="*/ 3069 h 3471"/>
              <a:gd name="T34" fmla="*/ 4754 w 5339"/>
              <a:gd name="T35" fmla="*/ 3118 h 3471"/>
              <a:gd name="T36" fmla="*/ 4393 w 5339"/>
              <a:gd name="T37" fmla="*/ 3128 h 3471"/>
              <a:gd name="T38" fmla="*/ 4052 w 5339"/>
              <a:gd name="T39" fmla="*/ 3157 h 3471"/>
              <a:gd name="T40" fmla="*/ 2431 w 5339"/>
              <a:gd name="T41" fmla="*/ 3235 h 3471"/>
              <a:gd name="T42" fmla="*/ 1259 w 5339"/>
              <a:gd name="T43" fmla="*/ 3255 h 3471"/>
              <a:gd name="T44" fmla="*/ 1025 w 5339"/>
              <a:gd name="T45" fmla="*/ 3294 h 3471"/>
              <a:gd name="T46" fmla="*/ 605 w 5339"/>
              <a:gd name="T47" fmla="*/ 3265 h 3471"/>
              <a:gd name="T48" fmla="*/ 449 w 5339"/>
              <a:gd name="T49" fmla="*/ 3196 h 3471"/>
              <a:gd name="T50" fmla="*/ 390 w 5339"/>
              <a:gd name="T51" fmla="*/ 3177 h 3471"/>
              <a:gd name="T52" fmla="*/ 254 w 5339"/>
              <a:gd name="T53" fmla="*/ 3128 h 3471"/>
              <a:gd name="T54" fmla="*/ 49 w 5339"/>
              <a:gd name="T55" fmla="*/ 3050 h 3471"/>
              <a:gd name="T56" fmla="*/ 39 w 5339"/>
              <a:gd name="T57" fmla="*/ 3021 h 3471"/>
              <a:gd name="T58" fmla="*/ 20 w 5339"/>
              <a:gd name="T59" fmla="*/ 2991 h 3471"/>
              <a:gd name="T60" fmla="*/ 0 w 5339"/>
              <a:gd name="T61" fmla="*/ 2933 h 3471"/>
              <a:gd name="T62" fmla="*/ 20 w 5339"/>
              <a:gd name="T63" fmla="*/ 2327 h 3471"/>
              <a:gd name="T64" fmla="*/ 49 w 5339"/>
              <a:gd name="T65" fmla="*/ 2191 h 3471"/>
              <a:gd name="T66" fmla="*/ 59 w 5339"/>
              <a:gd name="T67" fmla="*/ 414 h 3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39" h="3471">
                <a:moveTo>
                  <a:pt x="59" y="414"/>
                </a:moveTo>
                <a:cubicBezTo>
                  <a:pt x="96" y="358"/>
                  <a:pt x="59" y="406"/>
                  <a:pt x="137" y="346"/>
                </a:cubicBezTo>
                <a:cubicBezTo>
                  <a:pt x="150" y="336"/>
                  <a:pt x="165" y="328"/>
                  <a:pt x="176" y="316"/>
                </a:cubicBezTo>
                <a:cubicBezTo>
                  <a:pt x="184" y="308"/>
                  <a:pt x="186" y="294"/>
                  <a:pt x="195" y="287"/>
                </a:cubicBezTo>
                <a:cubicBezTo>
                  <a:pt x="209" y="277"/>
                  <a:pt x="228" y="276"/>
                  <a:pt x="244" y="268"/>
                </a:cubicBezTo>
                <a:cubicBezTo>
                  <a:pt x="330" y="225"/>
                  <a:pt x="255" y="245"/>
                  <a:pt x="342" y="229"/>
                </a:cubicBezTo>
                <a:cubicBezTo>
                  <a:pt x="407" y="184"/>
                  <a:pt x="426" y="185"/>
                  <a:pt x="498" y="160"/>
                </a:cubicBezTo>
                <a:cubicBezTo>
                  <a:pt x="566" y="110"/>
                  <a:pt x="650" y="108"/>
                  <a:pt x="732" y="92"/>
                </a:cubicBezTo>
                <a:cubicBezTo>
                  <a:pt x="957" y="0"/>
                  <a:pt x="1229" y="69"/>
                  <a:pt x="1455" y="72"/>
                </a:cubicBezTo>
                <a:cubicBezTo>
                  <a:pt x="1790" y="76"/>
                  <a:pt x="2125" y="79"/>
                  <a:pt x="2460" y="82"/>
                </a:cubicBezTo>
                <a:cubicBezTo>
                  <a:pt x="2716" y="108"/>
                  <a:pt x="2963" y="84"/>
                  <a:pt x="3212" y="33"/>
                </a:cubicBezTo>
                <a:cubicBezTo>
                  <a:pt x="3473" y="42"/>
                  <a:pt x="3723" y="72"/>
                  <a:pt x="3983" y="82"/>
                </a:cubicBezTo>
                <a:cubicBezTo>
                  <a:pt x="4363" y="131"/>
                  <a:pt x="4751" y="96"/>
                  <a:pt x="5135" y="111"/>
                </a:cubicBezTo>
                <a:cubicBezTo>
                  <a:pt x="5206" y="182"/>
                  <a:pt x="5193" y="172"/>
                  <a:pt x="5223" y="258"/>
                </a:cubicBezTo>
                <a:cubicBezTo>
                  <a:pt x="5226" y="879"/>
                  <a:pt x="5233" y="1501"/>
                  <a:pt x="5233" y="2122"/>
                </a:cubicBezTo>
                <a:cubicBezTo>
                  <a:pt x="5233" y="2330"/>
                  <a:pt x="5339" y="2919"/>
                  <a:pt x="4979" y="3011"/>
                </a:cubicBezTo>
                <a:cubicBezTo>
                  <a:pt x="4961" y="3029"/>
                  <a:pt x="4948" y="3051"/>
                  <a:pt x="4930" y="3069"/>
                </a:cubicBezTo>
                <a:cubicBezTo>
                  <a:pt x="4885" y="3114"/>
                  <a:pt x="4811" y="3112"/>
                  <a:pt x="4754" y="3118"/>
                </a:cubicBezTo>
                <a:cubicBezTo>
                  <a:pt x="4625" y="3162"/>
                  <a:pt x="4578" y="3134"/>
                  <a:pt x="4393" y="3128"/>
                </a:cubicBezTo>
                <a:cubicBezTo>
                  <a:pt x="4248" y="3134"/>
                  <a:pt x="4177" y="3140"/>
                  <a:pt x="4052" y="3157"/>
                </a:cubicBezTo>
                <a:cubicBezTo>
                  <a:pt x="3581" y="3471"/>
                  <a:pt x="3125" y="3231"/>
                  <a:pt x="2431" y="3235"/>
                </a:cubicBezTo>
                <a:cubicBezTo>
                  <a:pt x="2013" y="3320"/>
                  <a:pt x="2448" y="3235"/>
                  <a:pt x="1259" y="3255"/>
                </a:cubicBezTo>
                <a:cubicBezTo>
                  <a:pt x="1184" y="3256"/>
                  <a:pt x="1100" y="3284"/>
                  <a:pt x="1025" y="3294"/>
                </a:cubicBezTo>
                <a:cubicBezTo>
                  <a:pt x="878" y="3289"/>
                  <a:pt x="745" y="3295"/>
                  <a:pt x="605" y="3265"/>
                </a:cubicBezTo>
                <a:cubicBezTo>
                  <a:pt x="541" y="3251"/>
                  <a:pt x="502" y="3231"/>
                  <a:pt x="449" y="3196"/>
                </a:cubicBezTo>
                <a:cubicBezTo>
                  <a:pt x="432" y="3185"/>
                  <a:pt x="409" y="3185"/>
                  <a:pt x="390" y="3177"/>
                </a:cubicBezTo>
                <a:cubicBezTo>
                  <a:pt x="215" y="3106"/>
                  <a:pt x="352" y="3157"/>
                  <a:pt x="254" y="3128"/>
                </a:cubicBezTo>
                <a:cubicBezTo>
                  <a:pt x="183" y="3107"/>
                  <a:pt x="118" y="3074"/>
                  <a:pt x="49" y="3050"/>
                </a:cubicBezTo>
                <a:cubicBezTo>
                  <a:pt x="46" y="3040"/>
                  <a:pt x="44" y="3030"/>
                  <a:pt x="39" y="3021"/>
                </a:cubicBezTo>
                <a:cubicBezTo>
                  <a:pt x="34" y="3010"/>
                  <a:pt x="25" y="3002"/>
                  <a:pt x="20" y="2991"/>
                </a:cubicBezTo>
                <a:cubicBezTo>
                  <a:pt x="12" y="2972"/>
                  <a:pt x="0" y="2933"/>
                  <a:pt x="0" y="2933"/>
                </a:cubicBezTo>
                <a:cubicBezTo>
                  <a:pt x="0" y="2914"/>
                  <a:pt x="3" y="2470"/>
                  <a:pt x="20" y="2327"/>
                </a:cubicBezTo>
                <a:cubicBezTo>
                  <a:pt x="25" y="2281"/>
                  <a:pt x="48" y="2237"/>
                  <a:pt x="49" y="2191"/>
                </a:cubicBezTo>
                <a:cubicBezTo>
                  <a:pt x="56" y="1599"/>
                  <a:pt x="56" y="1006"/>
                  <a:pt x="59" y="414"/>
                </a:cubicBez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1331913" y="1412875"/>
            <a:ext cx="7980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</a:t>
            </a:r>
            <a:r>
              <a:rPr lang="zh-CN" altLang="en-US" sz="2800" b="0">
                <a:latin typeface="Times New Roman" pitchFamily="18" charset="0"/>
              </a:rPr>
              <a:t>％</a:t>
            </a:r>
            <a:r>
              <a:rPr lang="en-US" altLang="zh-CN" sz="2800" b="0">
                <a:latin typeface="Times New Roman" pitchFamily="18" charset="0"/>
              </a:rPr>
              <a:t>m.nf</a:t>
            </a:r>
            <a:r>
              <a:rPr lang="zh-CN" altLang="en-US" b="0">
                <a:latin typeface="Times New Roman" pitchFamily="18" charset="0"/>
              </a:rPr>
              <a:t>表示输出数据为小数形式</a:t>
            </a:r>
            <a:r>
              <a:rPr lang="en-US" altLang="zh-CN" b="0">
                <a:latin typeface="Times New Roman" pitchFamily="18" charset="0"/>
              </a:rPr>
              <a:t>: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输出结果为：</a:t>
            </a:r>
            <a:r>
              <a:rPr lang="en-US" altLang="zh-CN" b="0"/>
              <a:t>-1234.5678, □□-1234.57, □-1234.567800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2339975" y="4076700"/>
            <a:ext cx="45656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i=-1234.5678;</a:t>
            </a:r>
          </a:p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printf(“%8.4f,%10.2f,%13.6f”,i,i,i);</a:t>
            </a:r>
          </a:p>
        </p:txBody>
      </p:sp>
      <p:grpSp>
        <p:nvGrpSpPr>
          <p:cNvPr id="107533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7534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7535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07540" name="Picture 20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41" name="AutoShape 21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07543" name="Picture 23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44" name="Text Box 24"/>
          <p:cNvSpPr txBox="1">
            <a:spLocks noChangeArrowheads="1"/>
          </p:cNvSpPr>
          <p:nvPr/>
        </p:nvSpPr>
        <p:spPr bwMode="auto">
          <a:xfrm>
            <a:off x="1619250" y="1989138"/>
            <a:ext cx="5256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为总宽度，</a:t>
            </a:r>
            <a:r>
              <a:rPr lang="en-US" altLang="zh-CN" sz="2000">
                <a:solidFill>
                  <a:srgbClr val="CC0000"/>
                </a:solidFill>
              </a:rPr>
              <a:t>n</a:t>
            </a:r>
            <a:r>
              <a:rPr lang="zh-CN" altLang="en-US" sz="2000">
                <a:solidFill>
                  <a:srgbClr val="CC0000"/>
                </a:solidFill>
              </a:rPr>
              <a:t>为小数部分位数，</a:t>
            </a:r>
            <a:endParaRPr lang="zh-CN" altLang="en-US" sz="2000"/>
          </a:p>
        </p:txBody>
      </p:sp>
      <p:sp>
        <p:nvSpPr>
          <p:cNvPr id="107545" name="Text Box 25"/>
          <p:cNvSpPr txBox="1">
            <a:spLocks noChangeArrowheads="1"/>
          </p:cNvSpPr>
          <p:nvPr/>
        </p:nvSpPr>
        <p:spPr bwMode="auto">
          <a:xfrm>
            <a:off x="1547813" y="2565400"/>
            <a:ext cx="7058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小数长度不够则补零；超过</a:t>
            </a:r>
            <a:r>
              <a:rPr lang="en-US" altLang="zh-CN" sz="2000">
                <a:solidFill>
                  <a:srgbClr val="CC0000"/>
                </a:solidFill>
              </a:rPr>
              <a:t>n</a:t>
            </a:r>
            <a:r>
              <a:rPr lang="zh-CN" altLang="en-US" sz="2000">
                <a:solidFill>
                  <a:srgbClr val="CC0000"/>
                </a:solidFill>
              </a:rPr>
              <a:t>位，则</a:t>
            </a:r>
            <a:r>
              <a:rPr lang="en-US" altLang="zh-CN" sz="2000">
                <a:solidFill>
                  <a:srgbClr val="CC0000"/>
                </a:solidFill>
              </a:rPr>
              <a:t>n+1</a:t>
            </a:r>
            <a:r>
              <a:rPr lang="zh-CN" altLang="en-US" sz="2000">
                <a:solidFill>
                  <a:srgbClr val="CC0000"/>
                </a:solidFill>
              </a:rPr>
              <a:t>位向</a:t>
            </a:r>
            <a:r>
              <a:rPr lang="en-US" altLang="zh-CN" sz="2000">
                <a:solidFill>
                  <a:srgbClr val="CC0000"/>
                </a:solidFill>
              </a:rPr>
              <a:t>n</a:t>
            </a:r>
            <a:r>
              <a:rPr lang="zh-CN" altLang="en-US" sz="2000">
                <a:solidFill>
                  <a:srgbClr val="CC0000"/>
                </a:solidFill>
              </a:rPr>
              <a:t>位四舍五入，</a:t>
            </a:r>
            <a:endParaRPr lang="zh-CN" altLang="en-US" sz="2000"/>
          </a:p>
        </p:txBody>
      </p:sp>
      <p:sp>
        <p:nvSpPr>
          <p:cNvPr id="107547" name="Text Box 27"/>
          <p:cNvSpPr txBox="1">
            <a:spLocks noChangeArrowheads="1"/>
          </p:cNvSpPr>
          <p:nvPr/>
        </p:nvSpPr>
        <p:spPr bwMode="auto">
          <a:xfrm>
            <a:off x="1547813" y="3068638"/>
            <a:ext cx="6840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C0000"/>
                </a:solidFill>
              </a:rPr>
              <a:t>整个数据小于</a:t>
            </a:r>
            <a:r>
              <a:rPr lang="en-US" altLang="zh-CN" sz="2000">
                <a:solidFill>
                  <a:srgbClr val="CC0000"/>
                </a:solidFill>
              </a:rPr>
              <a:t>m,</a:t>
            </a:r>
            <a:r>
              <a:rPr lang="zh-CN" altLang="en-US" sz="2000">
                <a:solidFill>
                  <a:srgbClr val="CC0000"/>
                </a:solidFill>
              </a:rPr>
              <a:t>则左边补空，超过</a:t>
            </a: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位，则</a:t>
            </a: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不起作用．</a:t>
            </a:r>
          </a:p>
        </p:txBody>
      </p:sp>
      <p:sp>
        <p:nvSpPr>
          <p:cNvPr id="107548" name="Text Box 28"/>
          <p:cNvSpPr txBox="1">
            <a:spLocks noChangeArrowheads="1"/>
          </p:cNvSpPr>
          <p:nvPr/>
        </p:nvSpPr>
        <p:spPr bwMode="auto">
          <a:xfrm>
            <a:off x="1619250" y="3573463"/>
            <a:ext cx="684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C0000"/>
                </a:solidFill>
              </a:rPr>
              <a:t>当</a:t>
            </a: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省略时，</a:t>
            </a:r>
            <a:r>
              <a:rPr lang="en-US" altLang="zh-CN" sz="2000">
                <a:solidFill>
                  <a:srgbClr val="CC0000"/>
                </a:solidFill>
              </a:rPr>
              <a:t>m=n.</a:t>
            </a:r>
          </a:p>
        </p:txBody>
      </p:sp>
      <p:pic>
        <p:nvPicPr>
          <p:cNvPr id="107549" name="Picture 29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368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50" name="Picture 30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51" name="Picture 31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6449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52" name="Text Box 32" descr="花束"/>
          <p:cNvSpPr txBox="1">
            <a:spLocks noChangeArrowheads="1"/>
          </p:cNvSpPr>
          <p:nvPr/>
        </p:nvSpPr>
        <p:spPr bwMode="auto">
          <a:xfrm>
            <a:off x="900113" y="620713"/>
            <a:ext cx="7416800" cy="4572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类似的还有％</a:t>
            </a:r>
            <a:r>
              <a:rPr lang="en-US" altLang="zh-CN"/>
              <a:t>m.ne</a:t>
            </a:r>
            <a:r>
              <a:rPr lang="en-US" altLang="en-US"/>
              <a:t>、</a:t>
            </a:r>
            <a:r>
              <a:rPr lang="en-US" altLang="zh-CN"/>
              <a:t>%m.ng</a:t>
            </a:r>
            <a:r>
              <a:rPr lang="zh-CN" altLang="en-US"/>
              <a:t>，相关用法自行归纳！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  <p:bldP spid="107525" grpId="0"/>
      <p:bldP spid="107541" grpId="0" animBg="1"/>
      <p:bldP spid="10755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reeform 2"/>
          <p:cNvSpPr>
            <a:spLocks/>
          </p:cNvSpPr>
          <p:nvPr/>
        </p:nvSpPr>
        <p:spPr bwMode="auto">
          <a:xfrm>
            <a:off x="588963" y="836613"/>
            <a:ext cx="8447087" cy="5845175"/>
          </a:xfrm>
          <a:custGeom>
            <a:avLst/>
            <a:gdLst>
              <a:gd name="T0" fmla="*/ 59 w 5339"/>
              <a:gd name="T1" fmla="*/ 414 h 3471"/>
              <a:gd name="T2" fmla="*/ 137 w 5339"/>
              <a:gd name="T3" fmla="*/ 346 h 3471"/>
              <a:gd name="T4" fmla="*/ 176 w 5339"/>
              <a:gd name="T5" fmla="*/ 316 h 3471"/>
              <a:gd name="T6" fmla="*/ 195 w 5339"/>
              <a:gd name="T7" fmla="*/ 287 h 3471"/>
              <a:gd name="T8" fmla="*/ 244 w 5339"/>
              <a:gd name="T9" fmla="*/ 268 h 3471"/>
              <a:gd name="T10" fmla="*/ 342 w 5339"/>
              <a:gd name="T11" fmla="*/ 229 h 3471"/>
              <a:gd name="T12" fmla="*/ 498 w 5339"/>
              <a:gd name="T13" fmla="*/ 160 h 3471"/>
              <a:gd name="T14" fmla="*/ 732 w 5339"/>
              <a:gd name="T15" fmla="*/ 92 h 3471"/>
              <a:gd name="T16" fmla="*/ 1455 w 5339"/>
              <a:gd name="T17" fmla="*/ 72 h 3471"/>
              <a:gd name="T18" fmla="*/ 2460 w 5339"/>
              <a:gd name="T19" fmla="*/ 82 h 3471"/>
              <a:gd name="T20" fmla="*/ 3212 w 5339"/>
              <a:gd name="T21" fmla="*/ 33 h 3471"/>
              <a:gd name="T22" fmla="*/ 3983 w 5339"/>
              <a:gd name="T23" fmla="*/ 82 h 3471"/>
              <a:gd name="T24" fmla="*/ 5135 w 5339"/>
              <a:gd name="T25" fmla="*/ 111 h 3471"/>
              <a:gd name="T26" fmla="*/ 5223 w 5339"/>
              <a:gd name="T27" fmla="*/ 258 h 3471"/>
              <a:gd name="T28" fmla="*/ 5233 w 5339"/>
              <a:gd name="T29" fmla="*/ 2122 h 3471"/>
              <a:gd name="T30" fmla="*/ 4979 w 5339"/>
              <a:gd name="T31" fmla="*/ 3011 h 3471"/>
              <a:gd name="T32" fmla="*/ 4930 w 5339"/>
              <a:gd name="T33" fmla="*/ 3069 h 3471"/>
              <a:gd name="T34" fmla="*/ 4754 w 5339"/>
              <a:gd name="T35" fmla="*/ 3118 h 3471"/>
              <a:gd name="T36" fmla="*/ 4393 w 5339"/>
              <a:gd name="T37" fmla="*/ 3128 h 3471"/>
              <a:gd name="T38" fmla="*/ 4052 w 5339"/>
              <a:gd name="T39" fmla="*/ 3157 h 3471"/>
              <a:gd name="T40" fmla="*/ 2431 w 5339"/>
              <a:gd name="T41" fmla="*/ 3235 h 3471"/>
              <a:gd name="T42" fmla="*/ 1259 w 5339"/>
              <a:gd name="T43" fmla="*/ 3255 h 3471"/>
              <a:gd name="T44" fmla="*/ 1025 w 5339"/>
              <a:gd name="T45" fmla="*/ 3294 h 3471"/>
              <a:gd name="T46" fmla="*/ 605 w 5339"/>
              <a:gd name="T47" fmla="*/ 3265 h 3471"/>
              <a:gd name="T48" fmla="*/ 449 w 5339"/>
              <a:gd name="T49" fmla="*/ 3196 h 3471"/>
              <a:gd name="T50" fmla="*/ 390 w 5339"/>
              <a:gd name="T51" fmla="*/ 3177 h 3471"/>
              <a:gd name="T52" fmla="*/ 254 w 5339"/>
              <a:gd name="T53" fmla="*/ 3128 h 3471"/>
              <a:gd name="T54" fmla="*/ 49 w 5339"/>
              <a:gd name="T55" fmla="*/ 3050 h 3471"/>
              <a:gd name="T56" fmla="*/ 39 w 5339"/>
              <a:gd name="T57" fmla="*/ 3021 h 3471"/>
              <a:gd name="T58" fmla="*/ 20 w 5339"/>
              <a:gd name="T59" fmla="*/ 2991 h 3471"/>
              <a:gd name="T60" fmla="*/ 0 w 5339"/>
              <a:gd name="T61" fmla="*/ 2933 h 3471"/>
              <a:gd name="T62" fmla="*/ 20 w 5339"/>
              <a:gd name="T63" fmla="*/ 2327 h 3471"/>
              <a:gd name="T64" fmla="*/ 49 w 5339"/>
              <a:gd name="T65" fmla="*/ 2191 h 3471"/>
              <a:gd name="T66" fmla="*/ 59 w 5339"/>
              <a:gd name="T67" fmla="*/ 414 h 3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39" h="3471">
                <a:moveTo>
                  <a:pt x="59" y="414"/>
                </a:moveTo>
                <a:cubicBezTo>
                  <a:pt x="96" y="358"/>
                  <a:pt x="59" y="406"/>
                  <a:pt x="137" y="346"/>
                </a:cubicBezTo>
                <a:cubicBezTo>
                  <a:pt x="150" y="336"/>
                  <a:pt x="165" y="328"/>
                  <a:pt x="176" y="316"/>
                </a:cubicBezTo>
                <a:cubicBezTo>
                  <a:pt x="184" y="308"/>
                  <a:pt x="186" y="294"/>
                  <a:pt x="195" y="287"/>
                </a:cubicBezTo>
                <a:cubicBezTo>
                  <a:pt x="209" y="277"/>
                  <a:pt x="228" y="276"/>
                  <a:pt x="244" y="268"/>
                </a:cubicBezTo>
                <a:cubicBezTo>
                  <a:pt x="330" y="225"/>
                  <a:pt x="255" y="245"/>
                  <a:pt x="342" y="229"/>
                </a:cubicBezTo>
                <a:cubicBezTo>
                  <a:pt x="407" y="184"/>
                  <a:pt x="426" y="185"/>
                  <a:pt x="498" y="160"/>
                </a:cubicBezTo>
                <a:cubicBezTo>
                  <a:pt x="566" y="110"/>
                  <a:pt x="650" y="108"/>
                  <a:pt x="732" y="92"/>
                </a:cubicBezTo>
                <a:cubicBezTo>
                  <a:pt x="957" y="0"/>
                  <a:pt x="1229" y="69"/>
                  <a:pt x="1455" y="72"/>
                </a:cubicBezTo>
                <a:cubicBezTo>
                  <a:pt x="1790" y="76"/>
                  <a:pt x="2125" y="79"/>
                  <a:pt x="2460" y="82"/>
                </a:cubicBezTo>
                <a:cubicBezTo>
                  <a:pt x="2716" y="108"/>
                  <a:pt x="2963" y="84"/>
                  <a:pt x="3212" y="33"/>
                </a:cubicBezTo>
                <a:cubicBezTo>
                  <a:pt x="3473" y="42"/>
                  <a:pt x="3723" y="72"/>
                  <a:pt x="3983" y="82"/>
                </a:cubicBezTo>
                <a:cubicBezTo>
                  <a:pt x="4363" y="131"/>
                  <a:pt x="4751" y="96"/>
                  <a:pt x="5135" y="111"/>
                </a:cubicBezTo>
                <a:cubicBezTo>
                  <a:pt x="5206" y="182"/>
                  <a:pt x="5193" y="172"/>
                  <a:pt x="5223" y="258"/>
                </a:cubicBezTo>
                <a:cubicBezTo>
                  <a:pt x="5226" y="879"/>
                  <a:pt x="5233" y="1501"/>
                  <a:pt x="5233" y="2122"/>
                </a:cubicBezTo>
                <a:cubicBezTo>
                  <a:pt x="5233" y="2330"/>
                  <a:pt x="5339" y="2919"/>
                  <a:pt x="4979" y="3011"/>
                </a:cubicBezTo>
                <a:cubicBezTo>
                  <a:pt x="4961" y="3029"/>
                  <a:pt x="4948" y="3051"/>
                  <a:pt x="4930" y="3069"/>
                </a:cubicBezTo>
                <a:cubicBezTo>
                  <a:pt x="4885" y="3114"/>
                  <a:pt x="4811" y="3112"/>
                  <a:pt x="4754" y="3118"/>
                </a:cubicBezTo>
                <a:cubicBezTo>
                  <a:pt x="4625" y="3162"/>
                  <a:pt x="4578" y="3134"/>
                  <a:pt x="4393" y="3128"/>
                </a:cubicBezTo>
                <a:cubicBezTo>
                  <a:pt x="4248" y="3134"/>
                  <a:pt x="4177" y="3140"/>
                  <a:pt x="4052" y="3157"/>
                </a:cubicBezTo>
                <a:cubicBezTo>
                  <a:pt x="3581" y="3471"/>
                  <a:pt x="3125" y="3231"/>
                  <a:pt x="2431" y="3235"/>
                </a:cubicBezTo>
                <a:cubicBezTo>
                  <a:pt x="2013" y="3320"/>
                  <a:pt x="2448" y="3235"/>
                  <a:pt x="1259" y="3255"/>
                </a:cubicBezTo>
                <a:cubicBezTo>
                  <a:pt x="1184" y="3256"/>
                  <a:pt x="1100" y="3284"/>
                  <a:pt x="1025" y="3294"/>
                </a:cubicBezTo>
                <a:cubicBezTo>
                  <a:pt x="878" y="3289"/>
                  <a:pt x="745" y="3295"/>
                  <a:pt x="605" y="3265"/>
                </a:cubicBezTo>
                <a:cubicBezTo>
                  <a:pt x="541" y="3251"/>
                  <a:pt x="502" y="3231"/>
                  <a:pt x="449" y="3196"/>
                </a:cubicBezTo>
                <a:cubicBezTo>
                  <a:pt x="432" y="3185"/>
                  <a:pt x="409" y="3185"/>
                  <a:pt x="390" y="3177"/>
                </a:cubicBezTo>
                <a:cubicBezTo>
                  <a:pt x="215" y="3106"/>
                  <a:pt x="352" y="3157"/>
                  <a:pt x="254" y="3128"/>
                </a:cubicBezTo>
                <a:cubicBezTo>
                  <a:pt x="183" y="3107"/>
                  <a:pt x="118" y="3074"/>
                  <a:pt x="49" y="3050"/>
                </a:cubicBezTo>
                <a:cubicBezTo>
                  <a:pt x="46" y="3040"/>
                  <a:pt x="44" y="3030"/>
                  <a:pt x="39" y="3021"/>
                </a:cubicBezTo>
                <a:cubicBezTo>
                  <a:pt x="34" y="3010"/>
                  <a:pt x="25" y="3002"/>
                  <a:pt x="20" y="2991"/>
                </a:cubicBezTo>
                <a:cubicBezTo>
                  <a:pt x="12" y="2972"/>
                  <a:pt x="0" y="2933"/>
                  <a:pt x="0" y="2933"/>
                </a:cubicBezTo>
                <a:cubicBezTo>
                  <a:pt x="0" y="2914"/>
                  <a:pt x="3" y="2470"/>
                  <a:pt x="20" y="2327"/>
                </a:cubicBezTo>
                <a:cubicBezTo>
                  <a:pt x="25" y="2281"/>
                  <a:pt x="48" y="2237"/>
                  <a:pt x="49" y="2191"/>
                </a:cubicBezTo>
                <a:cubicBezTo>
                  <a:pt x="56" y="1599"/>
                  <a:pt x="56" y="1006"/>
                  <a:pt x="59" y="414"/>
                </a:cubicBezTo>
                <a:close/>
              </a:path>
            </a:pathLst>
          </a:custGeom>
          <a:gradFill rotWithShape="1">
            <a:gsLst>
              <a:gs pos="0">
                <a:srgbClr val="33CC33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1331913" y="1412875"/>
            <a:ext cx="7980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</a:t>
            </a:r>
            <a:r>
              <a:rPr lang="zh-CN" altLang="en-US" sz="2800" b="0">
                <a:latin typeface="Times New Roman" pitchFamily="18" charset="0"/>
              </a:rPr>
              <a:t>％</a:t>
            </a:r>
            <a:r>
              <a:rPr lang="en-US" altLang="zh-CN" sz="2800" b="0">
                <a:latin typeface="Times New Roman" pitchFamily="18" charset="0"/>
              </a:rPr>
              <a:t>m.ns</a:t>
            </a:r>
            <a:r>
              <a:rPr lang="zh-CN" altLang="en-US" b="0">
                <a:latin typeface="Times New Roman" pitchFamily="18" charset="0"/>
              </a:rPr>
              <a:t>表示输出数据为字符串形式</a:t>
            </a:r>
            <a:r>
              <a:rPr lang="en-US" altLang="zh-CN" b="0">
                <a:latin typeface="Times New Roman" pitchFamily="18" charset="0"/>
              </a:rPr>
              <a:t>: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dirty="0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输出结果为：</a:t>
            </a:r>
            <a:r>
              <a:rPr lang="zh-CN" altLang="en-US" b="0" dirty="0"/>
              <a:t>□□□□</a:t>
            </a:r>
            <a:r>
              <a:rPr lang="en-US" altLang="zh-CN" b="0" dirty="0"/>
              <a:t>-123</a:t>
            </a:r>
          </a:p>
          <a:p>
            <a:pPr>
              <a:spcBef>
                <a:spcPct val="50000"/>
              </a:spcBef>
            </a:pPr>
            <a:r>
              <a:rPr lang="en-US" altLang="zh-CN" b="0" dirty="0"/>
              <a:t>                       -1234.56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2339975" y="4076700"/>
            <a:ext cx="415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printf(“%8.4s\n”,“-1234.5678”);</a:t>
            </a:r>
          </a:p>
        </p:txBody>
      </p:sp>
      <p:grpSp>
        <p:nvGrpSpPr>
          <p:cNvPr id="109581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9582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9583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09587" name="Picture 1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88" name="AutoShape 20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09589" name="Picture 21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90" name="Text Box 22"/>
          <p:cNvSpPr txBox="1">
            <a:spLocks noChangeArrowheads="1"/>
          </p:cNvSpPr>
          <p:nvPr/>
        </p:nvSpPr>
        <p:spPr bwMode="auto">
          <a:xfrm>
            <a:off x="1619250" y="1989138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C0000"/>
                </a:solidFill>
              </a:rPr>
              <a:t>m</a:t>
            </a:r>
            <a:r>
              <a:rPr lang="zh-CN" altLang="en-US" sz="2000" dirty="0">
                <a:solidFill>
                  <a:srgbClr val="CC0000"/>
                </a:solidFill>
              </a:rPr>
              <a:t>为总宽度</a:t>
            </a:r>
            <a:r>
              <a:rPr lang="en-US" altLang="zh-CN" sz="2000" dirty="0">
                <a:solidFill>
                  <a:srgbClr val="CC0000"/>
                </a:solidFill>
              </a:rPr>
              <a:t>;</a:t>
            </a:r>
            <a:endParaRPr lang="en-US" altLang="zh-CN" sz="2000" dirty="0"/>
          </a:p>
        </p:txBody>
      </p:sp>
      <p:sp>
        <p:nvSpPr>
          <p:cNvPr id="109591" name="Text Box 23"/>
          <p:cNvSpPr txBox="1">
            <a:spLocks noChangeArrowheads="1"/>
          </p:cNvSpPr>
          <p:nvPr/>
        </p:nvSpPr>
        <p:spPr bwMode="auto">
          <a:xfrm>
            <a:off x="1547813" y="2565400"/>
            <a:ext cx="4103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C0000"/>
                </a:solidFill>
              </a:rPr>
              <a:t>n</a:t>
            </a:r>
            <a:r>
              <a:rPr lang="zh-CN" altLang="en-US" sz="2000" dirty="0">
                <a:solidFill>
                  <a:srgbClr val="CC0000"/>
                </a:solidFill>
              </a:rPr>
              <a:t>表示只取字符串左边的</a:t>
            </a:r>
            <a:r>
              <a:rPr lang="en-US" altLang="zh-CN" sz="2000" dirty="0">
                <a:solidFill>
                  <a:srgbClr val="CC0000"/>
                </a:solidFill>
              </a:rPr>
              <a:t>n</a:t>
            </a:r>
            <a:r>
              <a:rPr lang="zh-CN" altLang="en-US" sz="2000" dirty="0">
                <a:solidFill>
                  <a:srgbClr val="CC0000"/>
                </a:solidFill>
              </a:rPr>
              <a:t>个字符</a:t>
            </a:r>
            <a:r>
              <a:rPr lang="en-US" altLang="zh-CN" sz="2000" dirty="0">
                <a:solidFill>
                  <a:srgbClr val="CC0000"/>
                </a:solidFill>
              </a:rPr>
              <a:t>;</a:t>
            </a:r>
            <a:endParaRPr lang="en-US" altLang="zh-CN" sz="2000" dirty="0"/>
          </a:p>
        </p:txBody>
      </p:sp>
      <p:sp>
        <p:nvSpPr>
          <p:cNvPr id="109592" name="Text Box 24"/>
          <p:cNvSpPr txBox="1">
            <a:spLocks noChangeArrowheads="1"/>
          </p:cNvSpPr>
          <p:nvPr/>
        </p:nvSpPr>
        <p:spPr bwMode="auto">
          <a:xfrm>
            <a:off x="1547813" y="3068638"/>
            <a:ext cx="7272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CC0000"/>
                </a:solidFill>
              </a:rPr>
              <a:t>整个数据小于</a:t>
            </a:r>
            <a:r>
              <a:rPr lang="en-US" altLang="zh-CN" sz="2000" dirty="0">
                <a:solidFill>
                  <a:srgbClr val="CC0000"/>
                </a:solidFill>
              </a:rPr>
              <a:t>m,</a:t>
            </a:r>
            <a:r>
              <a:rPr lang="zh-CN" altLang="en-US" sz="2000" dirty="0">
                <a:solidFill>
                  <a:srgbClr val="CC0000"/>
                </a:solidFill>
              </a:rPr>
              <a:t>则左边补空，超过</a:t>
            </a:r>
            <a:r>
              <a:rPr lang="en-US" altLang="zh-CN" sz="2000" dirty="0">
                <a:solidFill>
                  <a:srgbClr val="CC0000"/>
                </a:solidFill>
              </a:rPr>
              <a:t>m</a:t>
            </a:r>
            <a:r>
              <a:rPr lang="zh-CN" altLang="en-US" sz="2000" dirty="0">
                <a:solidFill>
                  <a:srgbClr val="CC0000"/>
                </a:solidFill>
              </a:rPr>
              <a:t>位，则截去多余字符．</a:t>
            </a:r>
          </a:p>
        </p:txBody>
      </p:sp>
      <p:sp>
        <p:nvSpPr>
          <p:cNvPr id="109593" name="Text Box 25"/>
          <p:cNvSpPr txBox="1">
            <a:spLocks noChangeArrowheads="1"/>
          </p:cNvSpPr>
          <p:nvPr/>
        </p:nvSpPr>
        <p:spPr bwMode="auto">
          <a:xfrm>
            <a:off x="1619250" y="3573463"/>
            <a:ext cx="684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</a:rPr>
              <a:t>n&lt;m</a:t>
            </a:r>
            <a:r>
              <a:rPr lang="zh-CN" altLang="en-US" sz="2000">
                <a:solidFill>
                  <a:srgbClr val="CC0000"/>
                </a:solidFill>
              </a:rPr>
              <a:t>时，左边补空格；</a:t>
            </a:r>
            <a:r>
              <a:rPr lang="en-US" altLang="zh-CN" sz="2000">
                <a:solidFill>
                  <a:srgbClr val="CC0000"/>
                </a:solidFill>
              </a:rPr>
              <a:t>n&gt;m</a:t>
            </a:r>
            <a:r>
              <a:rPr lang="zh-CN" altLang="en-US" sz="2000">
                <a:solidFill>
                  <a:srgbClr val="CC0000"/>
                </a:solidFill>
              </a:rPr>
              <a:t>时，系统自动取</a:t>
            </a:r>
            <a:r>
              <a:rPr lang="en-US" altLang="zh-CN" sz="2000">
                <a:solidFill>
                  <a:srgbClr val="CC0000"/>
                </a:solidFill>
              </a:rPr>
              <a:t>m=n;</a:t>
            </a:r>
          </a:p>
        </p:txBody>
      </p:sp>
      <p:pic>
        <p:nvPicPr>
          <p:cNvPr id="109594" name="Picture 26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368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95" name="Picture 27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96" name="Picture 28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6449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97" name="Rectangle 29"/>
          <p:cNvSpPr>
            <a:spLocks noChangeArrowheads="1"/>
          </p:cNvSpPr>
          <p:nvPr/>
        </p:nvSpPr>
        <p:spPr bwMode="auto">
          <a:xfrm>
            <a:off x="2339975" y="4581525"/>
            <a:ext cx="415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(“%4.8s\n”,“-1234.5678”);</a:t>
            </a:r>
          </a:p>
        </p:txBody>
      </p:sp>
      <p:sp>
        <p:nvSpPr>
          <p:cNvPr id="109598" name="AutoShape 30"/>
          <p:cNvSpPr>
            <a:spLocks noChangeArrowheads="1"/>
          </p:cNvSpPr>
          <p:nvPr/>
        </p:nvSpPr>
        <p:spPr bwMode="auto">
          <a:xfrm>
            <a:off x="6084888" y="1700213"/>
            <a:ext cx="2016125" cy="790575"/>
          </a:xfrm>
          <a:prstGeom prst="wedgeEllipseCallout">
            <a:avLst>
              <a:gd name="adj1" fmla="val -81417"/>
              <a:gd name="adj2" fmla="val 935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优先考虑满足</a:t>
            </a:r>
            <a:r>
              <a:rPr lang="en-US" altLang="zh-CN" sz="2000" b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09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/>
      <p:bldP spid="109573" grpId="0"/>
      <p:bldP spid="109588" grpId="0" animBg="1"/>
      <p:bldP spid="10959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24" name="Freeform 3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1331913" y="1412875"/>
            <a:ext cx="4535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“-”</a:t>
            </a:r>
            <a:r>
              <a:rPr lang="zh-CN" altLang="en-US" b="0">
                <a:latin typeface="Times New Roman" pitchFamily="18" charset="0"/>
              </a:rPr>
              <a:t>表示对齐方式为左对齐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输出结果为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: </a:t>
            </a:r>
            <a:r>
              <a:rPr lang="en-US" altLang="zh-CN" b="0"/>
              <a:t>-00001234</a:t>
            </a:r>
          </a:p>
          <a:p>
            <a:pPr>
              <a:spcBef>
                <a:spcPct val="50000"/>
              </a:spcBef>
            </a:pPr>
            <a:r>
              <a:rPr lang="en-US" altLang="zh-CN" b="0"/>
              <a:t>                     -1234□□□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2339975" y="4076700"/>
            <a:ext cx="315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(“%08d\n”,-1234);</a:t>
            </a:r>
          </a:p>
        </p:txBody>
      </p:sp>
      <p:grpSp>
        <p:nvGrpSpPr>
          <p:cNvPr id="110605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0606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0607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0611" name="Picture 19" descr="ARRO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12" name="AutoShape 20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10613" name="Picture 21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14" name="Text Box 22"/>
          <p:cNvSpPr txBox="1">
            <a:spLocks noChangeArrowheads="1"/>
          </p:cNvSpPr>
          <p:nvPr/>
        </p:nvSpPr>
        <p:spPr bwMode="auto">
          <a:xfrm>
            <a:off x="1619250" y="1989138"/>
            <a:ext cx="655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即需要补空格时不在数据前面补，而补在右边（后边）</a:t>
            </a:r>
            <a:endParaRPr lang="zh-CN" altLang="en-US" sz="2000"/>
          </a:p>
        </p:txBody>
      </p:sp>
      <p:sp>
        <p:nvSpPr>
          <p:cNvPr id="110615" name="Text Box 23"/>
          <p:cNvSpPr txBox="1">
            <a:spLocks noChangeArrowheads="1"/>
          </p:cNvSpPr>
          <p:nvPr/>
        </p:nvSpPr>
        <p:spPr bwMode="auto">
          <a:xfrm>
            <a:off x="1619250" y="2492375"/>
            <a:ext cx="4103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紧跟在％后面使用</a:t>
            </a:r>
            <a:endParaRPr lang="zh-CN" altLang="en-US" sz="2000"/>
          </a:p>
        </p:txBody>
      </p:sp>
      <p:sp>
        <p:nvSpPr>
          <p:cNvPr id="110616" name="Text Box 24"/>
          <p:cNvSpPr txBox="1">
            <a:spLocks noChangeArrowheads="1"/>
          </p:cNvSpPr>
          <p:nvPr/>
        </p:nvSpPr>
        <p:spPr bwMode="auto">
          <a:xfrm>
            <a:off x="1547813" y="3068638"/>
            <a:ext cx="4752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C0000"/>
                </a:solidFill>
              </a:rPr>
              <a:t>当是％－</a:t>
            </a:r>
            <a:r>
              <a:rPr lang="en-US" altLang="zh-CN" sz="2000">
                <a:solidFill>
                  <a:srgbClr val="CC0000"/>
                </a:solidFill>
              </a:rPr>
              <a:t>0md</a:t>
            </a:r>
            <a:r>
              <a:rPr lang="zh-CN" altLang="en-US" sz="2000">
                <a:solidFill>
                  <a:srgbClr val="CC0000"/>
                </a:solidFill>
              </a:rPr>
              <a:t>时，不再补０，只补空格</a:t>
            </a:r>
          </a:p>
        </p:txBody>
      </p:sp>
      <p:pic>
        <p:nvPicPr>
          <p:cNvPr id="110618" name="Picture 26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368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19" name="Picture 27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21" name="Rectangle 29"/>
          <p:cNvSpPr>
            <a:spLocks noChangeArrowheads="1"/>
          </p:cNvSpPr>
          <p:nvPr/>
        </p:nvSpPr>
        <p:spPr bwMode="auto">
          <a:xfrm>
            <a:off x="2339975" y="4581525"/>
            <a:ext cx="325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printf(“%-08d\n”,-1234);</a:t>
            </a:r>
          </a:p>
        </p:txBody>
      </p:sp>
      <p:pic>
        <p:nvPicPr>
          <p:cNvPr id="110625" name="Picture 33" descr="BD21332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/>
      <p:bldP spid="110597" grpId="0"/>
      <p:bldP spid="110612" grpId="0" animBg="1"/>
      <p:bldP spid="1106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1331913" y="141287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“l”</a:t>
            </a:r>
            <a:endParaRPr lang="en-US" altLang="zh-CN" b="0">
              <a:latin typeface="Times New Roman" pitchFamily="18" charset="0"/>
            </a:endParaRP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输出结果为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:  </a:t>
            </a:r>
            <a:r>
              <a:rPr lang="en-US" altLang="zh-CN">
                <a:latin typeface="Times New Roman" pitchFamily="18" charset="0"/>
              </a:rPr>
              <a:t>10617</a:t>
            </a:r>
            <a:endParaRPr lang="en-US" altLang="zh-CN" b="0"/>
          </a:p>
          <a:p>
            <a:pPr>
              <a:spcBef>
                <a:spcPct val="50000"/>
              </a:spcBef>
            </a:pPr>
            <a:r>
              <a:rPr lang="en-US" altLang="zh-CN" b="0"/>
              <a:t>                     -1234567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2339975" y="4076700"/>
            <a:ext cx="330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(“%d\n”,-1234567);</a:t>
            </a:r>
          </a:p>
        </p:txBody>
      </p:sp>
      <p:grpSp>
        <p:nvGrpSpPr>
          <p:cNvPr id="111629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1630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1631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1635" name="Picture 1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36" name="AutoShape 20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11637" name="Picture 21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38" name="Text Box 22"/>
          <p:cNvSpPr txBox="1">
            <a:spLocks noChangeArrowheads="1"/>
          </p:cNvSpPr>
          <p:nvPr/>
        </p:nvSpPr>
        <p:spPr bwMode="auto">
          <a:xfrm>
            <a:off x="1619250" y="1989138"/>
            <a:ext cx="6553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用于％</a:t>
            </a:r>
            <a:r>
              <a:rPr lang="en-US" altLang="zh-CN" sz="2000">
                <a:solidFill>
                  <a:srgbClr val="CC0000"/>
                </a:solidFill>
              </a:rPr>
              <a:t>ld</a:t>
            </a:r>
            <a:r>
              <a:rPr lang="en-US" altLang="en-US">
                <a:solidFill>
                  <a:srgbClr val="CC0000"/>
                </a:solidFill>
              </a:rPr>
              <a:t>、</a:t>
            </a:r>
            <a:r>
              <a:rPr lang="en-US" altLang="zh-CN" sz="2000">
                <a:solidFill>
                  <a:srgbClr val="CC0000"/>
                </a:solidFill>
              </a:rPr>
              <a:t>%lo </a:t>
            </a:r>
            <a:r>
              <a:rPr lang="en-US" altLang="en-US">
                <a:solidFill>
                  <a:srgbClr val="CC0000"/>
                </a:solidFill>
              </a:rPr>
              <a:t>、</a:t>
            </a:r>
            <a:r>
              <a:rPr lang="en-US" altLang="zh-CN" sz="2000">
                <a:solidFill>
                  <a:srgbClr val="CC0000"/>
                </a:solidFill>
              </a:rPr>
              <a:t>%lu </a:t>
            </a:r>
            <a:r>
              <a:rPr lang="en-US" altLang="en-US"/>
              <a:t>、</a:t>
            </a:r>
            <a:r>
              <a:rPr lang="en-US" altLang="zh-CN" sz="2000">
                <a:solidFill>
                  <a:srgbClr val="CC0000"/>
                </a:solidFill>
              </a:rPr>
              <a:t>%lx</a:t>
            </a:r>
            <a:r>
              <a:rPr lang="en-US" altLang="en-US">
                <a:solidFill>
                  <a:srgbClr val="CC0000"/>
                </a:solidFill>
              </a:rPr>
              <a:t>、</a:t>
            </a:r>
            <a:r>
              <a:rPr lang="en-US" altLang="zh-CN" sz="2000">
                <a:solidFill>
                  <a:srgbClr val="CC0000"/>
                </a:solidFill>
              </a:rPr>
              <a:t>%li</a:t>
            </a:r>
            <a:r>
              <a:rPr lang="zh-CN" altLang="en-US" sz="2000">
                <a:solidFill>
                  <a:srgbClr val="CC0000"/>
                </a:solidFill>
              </a:rPr>
              <a:t>等形式时，表示</a:t>
            </a:r>
          </a:p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输出的是一个长整型数；</a:t>
            </a:r>
          </a:p>
        </p:txBody>
      </p:sp>
      <p:sp>
        <p:nvSpPr>
          <p:cNvPr id="111640" name="Text Box 24"/>
          <p:cNvSpPr txBox="1">
            <a:spLocks noChangeArrowheads="1"/>
          </p:cNvSpPr>
          <p:nvPr/>
        </p:nvSpPr>
        <p:spPr bwMode="auto">
          <a:xfrm>
            <a:off x="1547813" y="3068638"/>
            <a:ext cx="66960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用于％</a:t>
            </a:r>
            <a:r>
              <a:rPr lang="en-US" altLang="zh-CN" sz="2000">
                <a:solidFill>
                  <a:srgbClr val="CC0000"/>
                </a:solidFill>
              </a:rPr>
              <a:t>le </a:t>
            </a:r>
            <a:r>
              <a:rPr lang="en-US" altLang="en-US">
                <a:solidFill>
                  <a:srgbClr val="CC0000"/>
                </a:solidFill>
              </a:rPr>
              <a:t>、</a:t>
            </a:r>
            <a:r>
              <a:rPr lang="en-US" altLang="zh-CN" sz="2000">
                <a:solidFill>
                  <a:srgbClr val="CC0000"/>
                </a:solidFill>
              </a:rPr>
              <a:t>%lf</a:t>
            </a:r>
            <a:r>
              <a:rPr lang="en-US" altLang="en-US">
                <a:solidFill>
                  <a:srgbClr val="CC0000"/>
                </a:solidFill>
              </a:rPr>
              <a:t>、</a:t>
            </a:r>
            <a:r>
              <a:rPr lang="zh-CN" altLang="en-US" sz="2000">
                <a:solidFill>
                  <a:srgbClr val="CC0000"/>
                </a:solidFill>
              </a:rPr>
              <a:t> </a:t>
            </a:r>
            <a:r>
              <a:rPr lang="en-US" altLang="zh-CN" sz="2000">
                <a:solidFill>
                  <a:srgbClr val="CC0000"/>
                </a:solidFill>
              </a:rPr>
              <a:t>%lg</a:t>
            </a:r>
            <a:r>
              <a:rPr lang="zh-CN" altLang="en-US" sz="2000">
                <a:solidFill>
                  <a:srgbClr val="CC0000"/>
                </a:solidFill>
              </a:rPr>
              <a:t>等形式时，表示输出的是一个双</a:t>
            </a:r>
          </a:p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精度实型数．</a:t>
            </a:r>
          </a:p>
        </p:txBody>
      </p:sp>
      <p:pic>
        <p:nvPicPr>
          <p:cNvPr id="111642" name="Picture 26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43" name="Rectangle 27"/>
          <p:cNvSpPr>
            <a:spLocks noChangeArrowheads="1"/>
          </p:cNvSpPr>
          <p:nvPr/>
        </p:nvSpPr>
        <p:spPr bwMode="auto">
          <a:xfrm>
            <a:off x="2339975" y="4581525"/>
            <a:ext cx="3389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printf(“%ld\n”,-1234567);</a:t>
            </a:r>
          </a:p>
        </p:txBody>
      </p:sp>
      <p:pic>
        <p:nvPicPr>
          <p:cNvPr id="111644" name="Picture 28" descr="BD21332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34631" y="5229225"/>
            <a:ext cx="5053805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注意，在</a:t>
            </a:r>
            <a:r>
              <a:rPr lang="en-US" altLang="zh-CN" sz="2000" dirty="0" smtClean="0"/>
              <a:t>VC++</a:t>
            </a:r>
            <a:r>
              <a:rPr lang="zh-CN" altLang="en-US" sz="2000" dirty="0" smtClean="0"/>
              <a:t>中，默认整型是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字节，两条语句均输出</a:t>
            </a:r>
            <a:r>
              <a:rPr lang="en-US" altLang="zh-CN" sz="2000" dirty="0" smtClean="0"/>
              <a:t>-1234567</a:t>
            </a:r>
          </a:p>
          <a:p>
            <a:r>
              <a:rPr lang="en-US" altLang="zh-CN" sz="2000" dirty="0" smtClean="0"/>
              <a:t>TC</a:t>
            </a:r>
            <a:r>
              <a:rPr lang="zh-CN" altLang="en-US" sz="2000" dirty="0" smtClean="0"/>
              <a:t>中，</a:t>
            </a:r>
            <a:r>
              <a:rPr lang="en-US" altLang="zh-CN" sz="2000" dirty="0"/>
              <a:t>2</a:t>
            </a:r>
            <a:r>
              <a:rPr lang="zh-CN" altLang="en-US" sz="2000" dirty="0"/>
              <a:t>字节的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型，</a:t>
            </a:r>
            <a:r>
              <a:rPr lang="en-US" altLang="zh-CN" sz="2000" dirty="0"/>
              <a:t>-32768 ~ </a:t>
            </a:r>
            <a:r>
              <a:rPr lang="en-US" altLang="zh-CN" sz="2000" dirty="0" smtClean="0"/>
              <a:t>32767</a:t>
            </a:r>
            <a:endParaRPr lang="zh-CN" alt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1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/>
      <p:bldP spid="111621" grpId="0"/>
      <p:bldP spid="111636" grpId="0" animBg="1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1331913" y="141287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  “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*</a:t>
            </a:r>
            <a:r>
              <a:rPr lang="en-US" altLang="zh-CN" sz="2800" b="0" dirty="0">
                <a:latin typeface="Times New Roman" pitchFamily="18" charset="0"/>
              </a:rPr>
              <a:t>”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6011863" y="2060575"/>
            <a:ext cx="2016125" cy="191770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@1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2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   3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       4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           5</a:t>
            </a:r>
            <a:endParaRPr lang="en-US" altLang="zh-CN" b="0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2195513" y="2060575"/>
            <a:ext cx="2988319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0" dirty="0" smtClean="0">
                <a:latin typeface="Times New Roman" pitchFamily="18" charset="0"/>
              </a:rPr>
              <a:t>void main</a:t>
            </a:r>
            <a:r>
              <a:rPr lang="en-US" altLang="zh-CN" b="0" dirty="0">
                <a:latin typeface="Times New Roman" pitchFamily="18" charset="0"/>
              </a:rPr>
              <a:t>()</a:t>
            </a:r>
          </a:p>
          <a:p>
            <a:pPr>
              <a:spcBef>
                <a:spcPct val="20000"/>
              </a:spcBef>
            </a:pPr>
            <a:r>
              <a:rPr lang="en-US" altLang="zh-CN" b="0" dirty="0">
                <a:latin typeface="Times New Roman" pitchFamily="18" charset="0"/>
              </a:rPr>
              <a:t>{</a:t>
            </a:r>
            <a:r>
              <a:rPr lang="en-US" altLang="zh-CN" b="0" dirty="0" err="1">
                <a:latin typeface="Times New Roman" pitchFamily="18" charset="0"/>
              </a:rPr>
              <a:t>int</a:t>
            </a:r>
            <a:r>
              <a:rPr lang="en-US" altLang="zh-CN" b="0" dirty="0">
                <a:latin typeface="Times New Roman" pitchFamily="18" charset="0"/>
              </a:rPr>
              <a:t> 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b="0" dirty="0">
                <a:latin typeface="Times New Roman" pitchFamily="18" charset="0"/>
              </a:rPr>
              <a:t>for(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=1;i&lt;=5;i++)</a:t>
            </a:r>
          </a:p>
          <a:p>
            <a:pPr>
              <a:spcBef>
                <a:spcPct val="2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(“@%*d\n”,</a:t>
            </a:r>
            <a:r>
              <a:rPr lang="en-US" altLang="zh-CN" b="0" dirty="0" err="1">
                <a:latin typeface="Times New Roman" pitchFamily="18" charset="0"/>
              </a:rPr>
              <a:t>i,i</a:t>
            </a:r>
            <a:r>
              <a:rPr lang="en-US" altLang="zh-CN" b="0" dirty="0">
                <a:latin typeface="Times New Roman" pitchFamily="18" charset="0"/>
              </a:rPr>
              <a:t>);}</a:t>
            </a:r>
          </a:p>
        </p:txBody>
      </p:sp>
      <p:grpSp>
        <p:nvGrpSpPr>
          <p:cNvPr id="112653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2654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2655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2659" name="Picture 1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0" name="AutoShape 20"/>
          <p:cNvSpPr>
            <a:spLocks noChangeArrowheads="1"/>
          </p:cNvSpPr>
          <p:nvPr/>
        </p:nvSpPr>
        <p:spPr bwMode="auto">
          <a:xfrm>
            <a:off x="900113" y="1989138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2662" name="Text Box 22"/>
          <p:cNvSpPr txBox="1">
            <a:spLocks noChangeArrowheads="1"/>
          </p:cNvSpPr>
          <p:nvPr/>
        </p:nvSpPr>
        <p:spPr bwMode="auto">
          <a:xfrm>
            <a:off x="2124075" y="1484313"/>
            <a:ext cx="360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可以改变输出语句的输出宽度</a:t>
            </a:r>
          </a:p>
        </p:txBody>
      </p:sp>
      <p:pic>
        <p:nvPicPr>
          <p:cNvPr id="112666" name="Picture 26" descr="BD21332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7" name="AutoShape 27"/>
          <p:cNvSpPr>
            <a:spLocks noChangeArrowheads="1"/>
          </p:cNvSpPr>
          <p:nvPr/>
        </p:nvSpPr>
        <p:spPr bwMode="auto">
          <a:xfrm>
            <a:off x="5867400" y="1341438"/>
            <a:ext cx="2089150" cy="358775"/>
          </a:xfrm>
          <a:prstGeom prst="wedgeRoundRectCallout">
            <a:avLst>
              <a:gd name="adj1" fmla="val 6611"/>
              <a:gd name="adj2" fmla="val 134069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zh-CN" sz="2000">
                <a:solidFill>
                  <a:schemeClr val="tx2"/>
                </a:solidFill>
                <a:ea typeface="楷体_GB2312" pitchFamily="49" charset="-122"/>
              </a:rPr>
              <a:t>则</a:t>
            </a: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输出结果为</a:t>
            </a:r>
          </a:p>
        </p:txBody>
      </p:sp>
      <p:pic>
        <p:nvPicPr>
          <p:cNvPr id="112668" name="Picture 28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2926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9" name="Text Box 29"/>
          <p:cNvSpPr txBox="1">
            <a:spLocks noChangeArrowheads="1"/>
          </p:cNvSpPr>
          <p:nvPr/>
        </p:nvSpPr>
        <p:spPr bwMode="auto">
          <a:xfrm>
            <a:off x="971550" y="4724400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2670" name="Text Box 30"/>
          <p:cNvSpPr txBox="1">
            <a:spLocks noChangeArrowheads="1"/>
          </p:cNvSpPr>
          <p:nvPr/>
        </p:nvSpPr>
        <p:spPr bwMode="auto">
          <a:xfrm>
            <a:off x="1835150" y="4221163"/>
            <a:ext cx="763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常与％</a:t>
            </a:r>
            <a:r>
              <a:rPr lang="en-US" altLang="zh-CN" sz="2000" dirty="0" smtClean="0">
                <a:solidFill>
                  <a:srgbClr val="CC0000"/>
                </a:solidFill>
              </a:rPr>
              <a:t>o</a:t>
            </a:r>
            <a:r>
              <a:rPr lang="zh-CN" altLang="en-US" sz="2000" dirty="0" smtClean="0">
                <a:solidFill>
                  <a:srgbClr val="CC0000"/>
                </a:solidFill>
              </a:rPr>
              <a:t>和</a:t>
            </a:r>
            <a:r>
              <a:rPr lang="zh-CN" altLang="en-US" sz="2000" dirty="0">
                <a:solidFill>
                  <a:srgbClr val="CC0000"/>
                </a:solidFill>
              </a:rPr>
              <a:t>％</a:t>
            </a:r>
            <a:r>
              <a:rPr lang="en-US" altLang="zh-CN" sz="2000" dirty="0">
                <a:solidFill>
                  <a:srgbClr val="CC0000"/>
                </a:solidFill>
              </a:rPr>
              <a:t>x</a:t>
            </a:r>
            <a:r>
              <a:rPr lang="zh-CN" altLang="en-US" sz="2000" dirty="0">
                <a:solidFill>
                  <a:srgbClr val="CC0000"/>
                </a:solidFill>
              </a:rPr>
              <a:t>连用，构成</a:t>
            </a:r>
            <a:r>
              <a:rPr lang="en-US" altLang="zh-CN" sz="2000" dirty="0">
                <a:solidFill>
                  <a:srgbClr val="CC0000"/>
                </a:solidFill>
              </a:rPr>
              <a:t>%#o</a:t>
            </a:r>
            <a:r>
              <a:rPr lang="zh-CN" altLang="en-US" sz="2000" dirty="0">
                <a:solidFill>
                  <a:srgbClr val="CC0000"/>
                </a:solidFill>
              </a:rPr>
              <a:t>和％</a:t>
            </a:r>
            <a:r>
              <a:rPr lang="en-US" altLang="zh-CN" sz="2000" dirty="0">
                <a:solidFill>
                  <a:srgbClr val="CC0000"/>
                </a:solidFill>
              </a:rPr>
              <a:t>#x</a:t>
            </a:r>
          </a:p>
        </p:txBody>
      </p:sp>
      <p:sp>
        <p:nvSpPr>
          <p:cNvPr id="112671" name="Text Box 31"/>
          <p:cNvSpPr txBox="1">
            <a:spLocks noChangeArrowheads="1"/>
          </p:cNvSpPr>
          <p:nvPr/>
        </p:nvSpPr>
        <p:spPr bwMode="auto">
          <a:xfrm>
            <a:off x="2051050" y="5085184"/>
            <a:ext cx="763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 dirty="0" err="1">
                <a:solidFill>
                  <a:schemeClr val="tx2"/>
                </a:solidFill>
              </a:rPr>
              <a:t>printf</a:t>
            </a:r>
            <a:r>
              <a:rPr lang="en-US" altLang="zh-CN" sz="2000" b="0" dirty="0">
                <a:solidFill>
                  <a:schemeClr val="tx2"/>
                </a:solidFill>
              </a:rPr>
              <a:t>(</a:t>
            </a:r>
            <a:r>
              <a:rPr lang="en-US" altLang="zh-CN" sz="2000" b="0" dirty="0">
                <a:solidFill>
                  <a:schemeClr val="tx2"/>
                </a:solidFill>
                <a:latin typeface="Times New Roman"/>
              </a:rPr>
              <a:t>“</a:t>
            </a:r>
            <a:r>
              <a:rPr lang="en-US" altLang="zh-CN" sz="2000" b="0" dirty="0">
                <a:solidFill>
                  <a:schemeClr val="tx2"/>
                </a:solidFill>
              </a:rPr>
              <a:t>%</a:t>
            </a:r>
            <a:r>
              <a:rPr lang="en-US" altLang="zh-CN" sz="2000" b="0" dirty="0" smtClean="0">
                <a:solidFill>
                  <a:schemeClr val="tx2"/>
                </a:solidFill>
              </a:rPr>
              <a:t>o,%#</a:t>
            </a:r>
            <a:r>
              <a:rPr lang="en-US" altLang="zh-CN" sz="2000" b="0" dirty="0" err="1">
                <a:solidFill>
                  <a:schemeClr val="tx2"/>
                </a:solidFill>
              </a:rPr>
              <a:t>o,%x</a:t>
            </a:r>
            <a:r>
              <a:rPr lang="en-US" altLang="zh-CN" sz="2000" b="0" dirty="0">
                <a:solidFill>
                  <a:schemeClr val="tx2"/>
                </a:solidFill>
              </a:rPr>
              <a:t>,%#x</a:t>
            </a:r>
            <a:r>
              <a:rPr lang="en-US" altLang="zh-CN" sz="2000" b="0" dirty="0">
                <a:solidFill>
                  <a:schemeClr val="tx2"/>
                </a:solidFill>
                <a:latin typeface="Times New Roman"/>
              </a:rPr>
              <a:t>”</a:t>
            </a:r>
            <a:r>
              <a:rPr lang="en-US" altLang="zh-CN" sz="2000" b="0" dirty="0">
                <a:solidFill>
                  <a:schemeClr val="tx2"/>
                </a:solidFill>
              </a:rPr>
              <a:t>,123,123,123,123);</a:t>
            </a:r>
          </a:p>
        </p:txBody>
      </p:sp>
      <p:sp>
        <p:nvSpPr>
          <p:cNvPr id="112672" name="Rectangle 32"/>
          <p:cNvSpPr>
            <a:spLocks noChangeArrowheads="1"/>
          </p:cNvSpPr>
          <p:nvPr/>
        </p:nvSpPr>
        <p:spPr bwMode="auto">
          <a:xfrm>
            <a:off x="900113" y="414972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  “</a:t>
            </a:r>
            <a:r>
              <a:rPr lang="zh-CN" altLang="en-US" b="0" dirty="0">
                <a:solidFill>
                  <a:schemeClr val="tx2"/>
                </a:solidFill>
                <a:latin typeface="Times New Roman" pitchFamily="18" charset="0"/>
              </a:rPr>
              <a:t>＃</a:t>
            </a:r>
            <a:r>
              <a:rPr lang="zh-CN" altLang="en-US" sz="2800" b="0" dirty="0">
                <a:latin typeface="Times New Roman" pitchFamily="18" charset="0"/>
              </a:rPr>
              <a:t>”</a:t>
            </a:r>
            <a:endParaRPr lang="zh-CN" altLang="en-US" b="0" dirty="0">
              <a:latin typeface="Times New Roman" pitchFamily="18" charset="0"/>
            </a:endParaRPr>
          </a:p>
        </p:txBody>
      </p:sp>
      <p:sp>
        <p:nvSpPr>
          <p:cNvPr id="112673" name="Rectangle 33"/>
          <p:cNvSpPr>
            <a:spLocks noChangeArrowheads="1"/>
          </p:cNvSpPr>
          <p:nvPr/>
        </p:nvSpPr>
        <p:spPr bwMode="auto">
          <a:xfrm>
            <a:off x="1042988" y="4652963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  <a:latin typeface="Times New Roman" pitchFamily="18" charset="0"/>
              </a:rPr>
              <a:t>功能：</a:t>
            </a:r>
          </a:p>
        </p:txBody>
      </p:sp>
      <p:sp>
        <p:nvSpPr>
          <p:cNvPr id="112674" name="Text Box 34"/>
          <p:cNvSpPr txBox="1">
            <a:spLocks noChangeArrowheads="1"/>
          </p:cNvSpPr>
          <p:nvPr/>
        </p:nvSpPr>
        <p:spPr bwMode="auto">
          <a:xfrm>
            <a:off x="1835149" y="4652963"/>
            <a:ext cx="72532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rgbClr val="CC0000"/>
                </a:solidFill>
              </a:rPr>
              <a:t>用于将数据以标准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八进制</a:t>
            </a:r>
            <a:r>
              <a:rPr lang="en-US" altLang="zh-CN" sz="2000" b="0" dirty="0" smtClean="0">
                <a:solidFill>
                  <a:srgbClr val="CC0000"/>
                </a:solidFill>
              </a:rPr>
              <a:t>(0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零</a:t>
            </a:r>
            <a:r>
              <a:rPr lang="en-US" altLang="zh-CN" sz="2000" b="0" dirty="0" err="1" smtClean="0">
                <a:solidFill>
                  <a:srgbClr val="CC0000"/>
                </a:solidFill>
              </a:rPr>
              <a:t>ddd</a:t>
            </a:r>
            <a:r>
              <a:rPr lang="en-US" altLang="zh-CN" sz="2000" b="0" dirty="0" smtClean="0">
                <a:solidFill>
                  <a:srgbClr val="CC0000"/>
                </a:solidFill>
              </a:rPr>
              <a:t>)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或十六进制</a:t>
            </a:r>
            <a:r>
              <a:rPr lang="en-US" altLang="zh-CN" sz="2000" b="0" dirty="0" smtClean="0">
                <a:solidFill>
                  <a:srgbClr val="CC0000"/>
                </a:solidFill>
              </a:rPr>
              <a:t>(0x)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格式</a:t>
            </a:r>
            <a:r>
              <a:rPr lang="zh-CN" altLang="en-US" sz="2000" b="0" dirty="0">
                <a:solidFill>
                  <a:srgbClr val="CC0000"/>
                </a:solidFill>
              </a:rPr>
              <a:t>输出</a:t>
            </a:r>
          </a:p>
        </p:txBody>
      </p:sp>
      <p:sp>
        <p:nvSpPr>
          <p:cNvPr id="112675" name="AutoShape 35"/>
          <p:cNvSpPr>
            <a:spLocks noChangeArrowheads="1"/>
          </p:cNvSpPr>
          <p:nvPr/>
        </p:nvSpPr>
        <p:spPr bwMode="auto">
          <a:xfrm>
            <a:off x="900113" y="5157788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2676" name="AutoShape 36"/>
          <p:cNvSpPr>
            <a:spLocks noChangeArrowheads="1"/>
          </p:cNvSpPr>
          <p:nvPr/>
        </p:nvSpPr>
        <p:spPr bwMode="auto">
          <a:xfrm>
            <a:off x="2627313" y="5661025"/>
            <a:ext cx="1008062" cy="504825"/>
          </a:xfrm>
          <a:prstGeom prst="flowChartAlternateProcess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ea typeface="楷体_GB2312" pitchFamily="49" charset="-122"/>
              </a:rPr>
              <a:t>结果</a:t>
            </a:r>
            <a:r>
              <a:rPr lang="en-US" altLang="zh-CN" dirty="0">
                <a:ea typeface="楷体_GB2312" pitchFamily="49" charset="-122"/>
              </a:rPr>
              <a:t>:</a:t>
            </a:r>
            <a:endParaRPr lang="en-US" altLang="zh-CN" dirty="0"/>
          </a:p>
        </p:txBody>
      </p:sp>
      <p:sp>
        <p:nvSpPr>
          <p:cNvPr id="112677" name="Text Box 37"/>
          <p:cNvSpPr txBox="1">
            <a:spLocks noChangeArrowheads="1"/>
          </p:cNvSpPr>
          <p:nvPr/>
        </p:nvSpPr>
        <p:spPr bwMode="auto">
          <a:xfrm>
            <a:off x="3995738" y="5661025"/>
            <a:ext cx="3744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173,0173,7b,0x7b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1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nimBg="1"/>
      <p:bldP spid="112645" grpId="0"/>
      <p:bldP spid="112660" grpId="0" animBg="1"/>
      <p:bldP spid="112667" grpId="0" animBg="1"/>
      <p:bldP spid="112670" grpId="0"/>
      <p:bldP spid="112671" grpId="0"/>
      <p:bldP spid="112672" grpId="0"/>
      <p:bldP spid="112673" grpId="0"/>
      <p:bldP spid="112674" grpId="0"/>
      <p:bldP spid="112675" grpId="0" animBg="1"/>
      <p:bldP spid="112676" grpId="0" animBg="1"/>
      <p:bldP spid="11267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3677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3678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3679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3687" name="Picture 23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1043185" y="3068662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pic>
        <p:nvPicPr>
          <p:cNvPr id="113693" name="Picture 2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23" y="1773262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94" name="Text Box 30"/>
          <p:cNvSpPr txBox="1">
            <a:spLocks noChangeArrowheads="1"/>
          </p:cNvSpPr>
          <p:nvPr/>
        </p:nvSpPr>
        <p:spPr bwMode="auto">
          <a:xfrm>
            <a:off x="1259085" y="1628800"/>
            <a:ext cx="4897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/>
              <a:t>同一个数据可以以不同格式输出：</a:t>
            </a:r>
          </a:p>
        </p:txBody>
      </p:sp>
      <p:sp>
        <p:nvSpPr>
          <p:cNvPr id="113695" name="AutoShape 31"/>
          <p:cNvSpPr>
            <a:spLocks noChangeArrowheads="1"/>
          </p:cNvSpPr>
          <p:nvPr/>
        </p:nvSpPr>
        <p:spPr bwMode="auto">
          <a:xfrm>
            <a:off x="827285" y="2205062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3696" name="Text Box 32"/>
          <p:cNvSpPr txBox="1">
            <a:spLocks noChangeArrowheads="1"/>
          </p:cNvSpPr>
          <p:nvPr/>
        </p:nvSpPr>
        <p:spPr bwMode="auto">
          <a:xfrm>
            <a:off x="1835348" y="2278087"/>
            <a:ext cx="6769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latin typeface="Times New Roman" pitchFamily="18" charset="0"/>
              </a:rPr>
              <a:t>int i=123;</a:t>
            </a:r>
          </a:p>
          <a:p>
            <a:r>
              <a:rPr lang="en-US" altLang="zh-CN" b="0">
                <a:latin typeface="Times New Roman" pitchFamily="18" charset="0"/>
              </a:rPr>
              <a:t>printf(“decimal_i=%d,octo_i=%o,hex_i=%x,</a:t>
            </a:r>
          </a:p>
          <a:p>
            <a:r>
              <a:rPr lang="en-US" altLang="zh-CN" b="0">
                <a:latin typeface="Times New Roman" pitchFamily="18" charset="0"/>
              </a:rPr>
              <a:t>            unsigned_i=%u,ascii_i=%c\n”,i,i,i,i,i);</a:t>
            </a:r>
          </a:p>
        </p:txBody>
      </p:sp>
      <p:sp>
        <p:nvSpPr>
          <p:cNvPr id="113697" name="AutoShape 33"/>
          <p:cNvSpPr>
            <a:spLocks noChangeArrowheads="1"/>
          </p:cNvSpPr>
          <p:nvPr/>
        </p:nvSpPr>
        <p:spPr bwMode="auto">
          <a:xfrm>
            <a:off x="322460" y="3141687"/>
            <a:ext cx="2087563" cy="431800"/>
          </a:xfrm>
          <a:prstGeom prst="wedgeRoundRectCallout">
            <a:avLst>
              <a:gd name="adj1" fmla="val 43843"/>
              <a:gd name="adj2" fmla="val 107722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运行结果为</a:t>
            </a:r>
          </a:p>
        </p:txBody>
      </p:sp>
      <p:sp>
        <p:nvSpPr>
          <p:cNvPr id="113698" name="Text Box 34" descr="水滴"/>
          <p:cNvSpPr txBox="1">
            <a:spLocks noChangeArrowheads="1"/>
          </p:cNvSpPr>
          <p:nvPr/>
        </p:nvSpPr>
        <p:spPr bwMode="auto">
          <a:xfrm>
            <a:off x="539948" y="3860825"/>
            <a:ext cx="8027987" cy="4572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latin typeface="Times New Roman" pitchFamily="18" charset="0"/>
              </a:rPr>
              <a:t>decimal_i=123,octo_i=173,hex_i=7b,unsigned_i=123,ascii_i={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1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95" grpId="0" animBg="1"/>
      <p:bldP spid="113696" grpId="0"/>
      <p:bldP spid="113697" grpId="0" animBg="1"/>
      <p:bldP spid="11369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4698" name="Group 1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4699" name="Rectangle 1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4700" name="Rectangle 1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4704" name="Picture 16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05" name="Picture 17" descr="ARRO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732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971550" y="4724400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1042988" y="1628775"/>
            <a:ext cx="763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/>
              <a:t>多个字符（即字符串）可以用</a:t>
            </a:r>
            <a:r>
              <a:rPr lang="en-US" altLang="zh-CN" b="0"/>
              <a:t>%s</a:t>
            </a:r>
            <a:r>
              <a:rPr lang="zh-CN" altLang="en-US" b="0"/>
              <a:t>输出</a:t>
            </a:r>
          </a:p>
        </p:txBody>
      </p:sp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1187450" y="2276475"/>
            <a:ext cx="763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>
                <a:solidFill>
                  <a:schemeClr val="tx2"/>
                </a:solidFill>
              </a:rPr>
              <a:t>例：</a:t>
            </a:r>
            <a:r>
              <a:rPr lang="en-US" altLang="zh-CN" sz="2000" b="0">
                <a:solidFill>
                  <a:schemeClr val="tx2"/>
                </a:solidFill>
              </a:rPr>
              <a:t>printf(</a:t>
            </a:r>
            <a:r>
              <a:rPr lang="en-US" altLang="zh-CN" sz="2000" b="0">
                <a:solidFill>
                  <a:schemeClr val="tx2"/>
                </a:solidFill>
                <a:latin typeface="Times New Roman"/>
              </a:rPr>
              <a:t>“</a:t>
            </a:r>
            <a:r>
              <a:rPr lang="en-US" altLang="zh-CN" sz="2000" b="0">
                <a:solidFill>
                  <a:schemeClr val="tx2"/>
                </a:solidFill>
              </a:rPr>
              <a:t>%s</a:t>
            </a:r>
            <a:r>
              <a:rPr lang="en-US" altLang="zh-CN" sz="2000" b="0">
                <a:solidFill>
                  <a:schemeClr val="tx2"/>
                </a:solidFill>
                <a:latin typeface="Times New Roman"/>
              </a:rPr>
              <a:t>”</a:t>
            </a:r>
            <a:r>
              <a:rPr lang="zh-CN" altLang="en-US" sz="2000" b="0">
                <a:solidFill>
                  <a:schemeClr val="tx2"/>
                </a:solidFill>
              </a:rPr>
              <a:t>，</a:t>
            </a:r>
            <a:r>
              <a:rPr lang="zh-CN" altLang="en-US" sz="2000" b="0">
                <a:solidFill>
                  <a:schemeClr val="tx2"/>
                </a:solidFill>
                <a:latin typeface="Times New Roman"/>
              </a:rPr>
              <a:t>“</a:t>
            </a:r>
            <a:r>
              <a:rPr lang="en-US" altLang="zh-CN" sz="2000" b="0">
                <a:solidFill>
                  <a:schemeClr val="tx2"/>
                </a:solidFill>
              </a:rPr>
              <a:t>c language program</a:t>
            </a:r>
            <a:r>
              <a:rPr lang="en-US" altLang="zh-CN" sz="2000" b="0">
                <a:solidFill>
                  <a:schemeClr val="tx2"/>
                </a:solidFill>
                <a:latin typeface="Times New Roman"/>
              </a:rPr>
              <a:t>”</a:t>
            </a:r>
            <a:r>
              <a:rPr lang="en-US" altLang="zh-CN" sz="2000" b="0">
                <a:solidFill>
                  <a:schemeClr val="tx2"/>
                </a:solidFill>
              </a:rPr>
              <a:t>)</a:t>
            </a:r>
            <a:r>
              <a:rPr lang="zh-CN" altLang="en-US" sz="2000" b="0">
                <a:solidFill>
                  <a:schemeClr val="tx2"/>
                </a:solidFill>
              </a:rPr>
              <a:t>；</a:t>
            </a:r>
          </a:p>
        </p:txBody>
      </p:sp>
      <p:pic>
        <p:nvPicPr>
          <p:cNvPr id="114709" name="Picture 21" descr="ARRO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9972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1187450" y="2924175"/>
            <a:ext cx="4897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%f</a:t>
            </a:r>
            <a:r>
              <a:rPr lang="zh-CN" altLang="en-US" b="0"/>
              <a:t>和％</a:t>
            </a:r>
            <a:r>
              <a:rPr lang="en-US" altLang="zh-CN" b="0"/>
              <a:t>e</a:t>
            </a:r>
            <a:r>
              <a:rPr lang="zh-CN" altLang="en-US" b="0"/>
              <a:t>的区别：</a:t>
            </a:r>
          </a:p>
        </p:txBody>
      </p:sp>
      <p:sp>
        <p:nvSpPr>
          <p:cNvPr id="114712" name="Text Box 24"/>
          <p:cNvSpPr txBox="1">
            <a:spLocks noChangeArrowheads="1"/>
          </p:cNvSpPr>
          <p:nvPr/>
        </p:nvSpPr>
        <p:spPr bwMode="auto">
          <a:xfrm>
            <a:off x="1476375" y="3573463"/>
            <a:ext cx="67691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％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f: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输出全部整数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并保留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6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位小数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有效位是前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7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位</a:t>
            </a:r>
          </a:p>
          <a:p>
            <a:pPr>
              <a:spcBef>
                <a:spcPct val="50000"/>
              </a:spcBef>
            </a:pP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%e: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保留一位非零整数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保留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5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位小数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指数保留两位</a:t>
            </a:r>
          </a:p>
        </p:txBody>
      </p:sp>
      <p:sp>
        <p:nvSpPr>
          <p:cNvPr id="114715" name="Text Box 27"/>
          <p:cNvSpPr txBox="1">
            <a:spLocks noChangeArrowheads="1"/>
          </p:cNvSpPr>
          <p:nvPr/>
        </p:nvSpPr>
        <p:spPr bwMode="auto">
          <a:xfrm>
            <a:off x="1403350" y="4652963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/>
              <a:t>例</a:t>
            </a:r>
            <a:r>
              <a:rPr lang="en-US" altLang="zh-CN" b="0" dirty="0"/>
              <a:t>:</a:t>
            </a:r>
            <a:r>
              <a:rPr lang="en-US" altLang="zh-CN" b="0" dirty="0" err="1"/>
              <a:t>printf</a:t>
            </a:r>
            <a:r>
              <a:rPr lang="en-US" altLang="zh-CN" b="0" dirty="0"/>
              <a:t>(</a:t>
            </a:r>
            <a:r>
              <a:rPr lang="en-US" altLang="zh-CN" b="0" dirty="0">
                <a:latin typeface="Times New Roman"/>
              </a:rPr>
              <a:t>“</a:t>
            </a:r>
            <a:r>
              <a:rPr lang="en-US" altLang="zh-CN" b="0" dirty="0"/>
              <a:t>%f,%e</a:t>
            </a:r>
            <a:r>
              <a:rPr lang="en-US" altLang="zh-CN" b="0" dirty="0">
                <a:latin typeface="Times New Roman"/>
              </a:rPr>
              <a:t>”</a:t>
            </a:r>
            <a:r>
              <a:rPr lang="en-US" altLang="zh-CN" b="0" dirty="0"/>
              <a:t>,0.0098765432,0.0098765432);</a:t>
            </a:r>
          </a:p>
        </p:txBody>
      </p:sp>
      <p:sp>
        <p:nvSpPr>
          <p:cNvPr id="114716" name="AutoShape 28"/>
          <p:cNvSpPr>
            <a:spLocks noChangeArrowheads="1"/>
          </p:cNvSpPr>
          <p:nvPr/>
        </p:nvSpPr>
        <p:spPr bwMode="auto">
          <a:xfrm>
            <a:off x="1331913" y="5445125"/>
            <a:ext cx="1368425" cy="433388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结果</a:t>
            </a:r>
            <a:r>
              <a:rPr lang="en-US" altLang="zh-CN"/>
              <a:t>:</a:t>
            </a:r>
          </a:p>
        </p:txBody>
      </p:sp>
      <p:sp>
        <p:nvSpPr>
          <p:cNvPr id="114717" name="Text Box 29"/>
          <p:cNvSpPr txBox="1">
            <a:spLocks noChangeArrowheads="1"/>
          </p:cNvSpPr>
          <p:nvPr/>
        </p:nvSpPr>
        <p:spPr bwMode="auto">
          <a:xfrm>
            <a:off x="2843213" y="5373688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0.009877,9.87654e-03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11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1000"/>
                                        <p:tgtEl>
                                          <p:spTgt spid="11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8" grpId="0"/>
      <p:bldP spid="114710" grpId="0"/>
      <p:bldP spid="114712" grpId="0"/>
      <p:bldP spid="114715" grpId="0"/>
      <p:bldP spid="114716" grpId="0" animBg="1"/>
      <p:bldP spid="1147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5722" name="Group 1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5723" name="Rectangle 1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5724" name="Rectangle 1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5728" name="Picture 16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730" name="Text Box 18"/>
          <p:cNvSpPr txBox="1">
            <a:spLocks noChangeArrowheads="1"/>
          </p:cNvSpPr>
          <p:nvPr/>
        </p:nvSpPr>
        <p:spPr bwMode="auto">
          <a:xfrm>
            <a:off x="971550" y="4724400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1042988" y="1628775"/>
            <a:ext cx="76327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smtClean="0">
                <a:latin typeface="Times New Roman" pitchFamily="18" charset="0"/>
              </a:rPr>
              <a:t>void main</a:t>
            </a:r>
            <a:r>
              <a:rPr lang="en-US" altLang="zh-CN" b="0" dirty="0">
                <a:latin typeface="Times New Roman" pitchFamily="18" charset="0"/>
              </a:rPr>
              <a:t>()</a:t>
            </a:r>
          </a:p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{float a=3.14,b=-3.1415;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(“a=%f, %e, %.4e, %10.4e\n”,</a:t>
            </a:r>
            <a:r>
              <a:rPr lang="en-US" altLang="zh-CN" b="0" dirty="0" err="1">
                <a:latin typeface="Times New Roman" pitchFamily="18" charset="0"/>
              </a:rPr>
              <a:t>a,a,a,a</a:t>
            </a:r>
            <a:r>
              <a:rPr lang="en-US" altLang="zh-CN" b="0" dirty="0">
                <a:latin typeface="Times New Roman" pitchFamily="18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(“b=%4.3f, %.5e, %-12.5e\n”,</a:t>
            </a:r>
            <a:r>
              <a:rPr lang="en-US" altLang="zh-CN" b="0" dirty="0" err="1">
                <a:latin typeface="Times New Roman" pitchFamily="18" charset="0"/>
              </a:rPr>
              <a:t>b,b,b</a:t>
            </a:r>
            <a:r>
              <a:rPr lang="en-US" altLang="zh-CN" b="0" dirty="0">
                <a:latin typeface="Times New Roman" pitchFamily="18" charset="0"/>
              </a:rPr>
              <a:t>);}</a:t>
            </a:r>
          </a:p>
        </p:txBody>
      </p:sp>
      <p:sp>
        <p:nvSpPr>
          <p:cNvPr id="115739" name="AutoShape 27"/>
          <p:cNvSpPr>
            <a:spLocks noChangeArrowheads="1"/>
          </p:cNvSpPr>
          <p:nvPr/>
        </p:nvSpPr>
        <p:spPr bwMode="auto">
          <a:xfrm>
            <a:off x="684213" y="404813"/>
            <a:ext cx="2016125" cy="5762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举例</a:t>
            </a:r>
          </a:p>
        </p:txBody>
      </p:sp>
      <p:sp>
        <p:nvSpPr>
          <p:cNvPr id="115740" name="AutoShape 28"/>
          <p:cNvSpPr>
            <a:spLocks noChangeArrowheads="1"/>
          </p:cNvSpPr>
          <p:nvPr/>
        </p:nvSpPr>
        <p:spPr bwMode="auto">
          <a:xfrm>
            <a:off x="539750" y="4005263"/>
            <a:ext cx="1368425" cy="433387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结果</a:t>
            </a:r>
            <a:r>
              <a:rPr lang="en-US" altLang="zh-CN"/>
              <a:t>:</a:t>
            </a:r>
          </a:p>
        </p:txBody>
      </p:sp>
      <p:sp>
        <p:nvSpPr>
          <p:cNvPr id="115741" name="Text Box 29"/>
          <p:cNvSpPr txBox="1">
            <a:spLocks noChangeArrowheads="1"/>
          </p:cNvSpPr>
          <p:nvPr/>
        </p:nvSpPr>
        <p:spPr bwMode="auto">
          <a:xfrm>
            <a:off x="468313" y="4652963"/>
            <a:ext cx="82804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a=3.140000,3.14000e+00,3.140e+00,</a:t>
            </a:r>
            <a:r>
              <a:rPr lang="en-US" altLang="zh-CN" b="0"/>
              <a:t>□</a:t>
            </a:r>
            <a:r>
              <a:rPr lang="en-US" altLang="zh-CN"/>
              <a:t>3.140e+00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b=-3.142,-3.1415e+00,-3.1415e+00</a:t>
            </a:r>
            <a:r>
              <a:rPr lang="en-US" altLang="zh-CN" b="0"/>
              <a:t>□</a:t>
            </a:r>
          </a:p>
        </p:txBody>
      </p:sp>
      <p:sp>
        <p:nvSpPr>
          <p:cNvPr id="115742" name="AutoShape 30"/>
          <p:cNvSpPr>
            <a:spLocks noChangeArrowheads="1"/>
          </p:cNvSpPr>
          <p:nvPr/>
        </p:nvSpPr>
        <p:spPr bwMode="auto">
          <a:xfrm>
            <a:off x="4356100" y="1052513"/>
            <a:ext cx="4537075" cy="1368425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000"/>
              <a:t>％</a:t>
            </a:r>
            <a:r>
              <a:rPr lang="en-US" altLang="zh-CN" sz="2000"/>
              <a:t>m.ne</a:t>
            </a:r>
            <a:r>
              <a:rPr lang="zh-CN" altLang="en-US" sz="2000"/>
              <a:t>中，</a:t>
            </a:r>
            <a:r>
              <a:rPr lang="en-US" altLang="zh-CN" sz="2000"/>
              <a:t>n</a:t>
            </a:r>
            <a:r>
              <a:rPr lang="zh-CN" altLang="en-US" sz="2000"/>
              <a:t>表示的小数位数包括</a:t>
            </a:r>
            <a:r>
              <a:rPr lang="en-US" altLang="zh-CN" sz="2000"/>
              <a:t>e</a:t>
            </a:r>
          </a:p>
          <a:p>
            <a:r>
              <a:rPr lang="zh-CN" altLang="en-US" sz="2000"/>
              <a:t>在内，所以实际的小数位只有</a:t>
            </a:r>
            <a:r>
              <a:rPr lang="en-US" altLang="zh-CN" sz="2000"/>
              <a:t>(n-1)</a:t>
            </a:r>
            <a:r>
              <a:rPr lang="zh-CN" altLang="en-US" sz="2000"/>
              <a:t>位</a:t>
            </a:r>
          </a:p>
          <a:p>
            <a:r>
              <a:rPr lang="zh-CN" altLang="en-US" sz="2000"/>
              <a:t>，</a:t>
            </a:r>
            <a:r>
              <a:rPr lang="en-US" altLang="zh-CN" sz="2000"/>
              <a:t>m</a:t>
            </a:r>
            <a:r>
              <a:rPr lang="zh-CN" altLang="en-US" sz="2000"/>
              <a:t>则表示总长度</a:t>
            </a:r>
          </a:p>
        </p:txBody>
      </p:sp>
      <p:sp>
        <p:nvSpPr>
          <p:cNvPr id="115743" name="AutoShape 31"/>
          <p:cNvSpPr>
            <a:spLocks noChangeArrowheads="1"/>
          </p:cNvSpPr>
          <p:nvPr/>
        </p:nvSpPr>
        <p:spPr bwMode="auto">
          <a:xfrm>
            <a:off x="3635375" y="476250"/>
            <a:ext cx="1008063" cy="1152525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40" grpId="0" animBg="1"/>
      <p:bldP spid="115741" grpId="0"/>
      <p:bldP spid="115742" grpId="0" animBg="1"/>
      <p:bldP spid="11574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5544418" cy="707886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4"/>
              </a:buBlip>
            </a:pP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4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printf</a:t>
            </a: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zh-CN" altLang="en-GB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r>
              <a:rPr lang="zh-CN" altLang="en-US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格式总结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557988"/>
              </p:ext>
            </p:extLst>
          </p:nvPr>
        </p:nvGraphicFramePr>
        <p:xfrm>
          <a:off x="611560" y="2132856"/>
          <a:ext cx="7928186" cy="269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位图图像" r:id="rId5" imgW="7152381" imgH="2429214" progId="PBrush">
                  <p:embed/>
                </p:oleObj>
              </mc:Choice>
              <mc:Fallback>
                <p:oleObj name="位图图像" r:id="rId5" imgW="7152381" imgH="2429214" progId="PBrush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132856"/>
                        <a:ext cx="7928186" cy="2693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91684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1116013" y="2492375"/>
            <a:ext cx="19685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</a:t>
            </a:r>
            <a:r>
              <a:rPr lang="zh-CN" altLang="en-US" sz="2800" b="0">
                <a:latin typeface="Times New Roman" pitchFamily="18" charset="0"/>
              </a:rPr>
              <a:t>：</a:t>
            </a:r>
          </a:p>
        </p:txBody>
      </p:sp>
      <p:grpSp>
        <p:nvGrpSpPr>
          <p:cNvPr id="116747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6748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6749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16753" name="Text Box 17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1686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puts</a:t>
            </a: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1116013" y="1844675"/>
            <a:ext cx="5903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ea typeface="楷体_GB2312" pitchFamily="49" charset="-122"/>
              </a:rPr>
              <a:t>功能</a:t>
            </a:r>
            <a:r>
              <a:rPr lang="zh-CN" altLang="en-US" sz="2800"/>
              <a:t>：输出字符串，并自动换行</a:t>
            </a:r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2916238" y="2636838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puts(</a:t>
            </a:r>
            <a:r>
              <a:rPr lang="en-US" altLang="zh-CN" b="0">
                <a:latin typeface="Times New Roman"/>
              </a:rPr>
              <a:t>“</a:t>
            </a:r>
            <a:r>
              <a:rPr lang="zh-CN" altLang="en-US" b="0"/>
              <a:t>字符串</a:t>
            </a:r>
            <a:r>
              <a:rPr lang="zh-CN" altLang="en-US" b="0">
                <a:latin typeface="Times New Roman"/>
              </a:rPr>
              <a:t>”</a:t>
            </a:r>
            <a:r>
              <a:rPr lang="en-US" altLang="zh-CN" b="0"/>
              <a:t>)</a:t>
            </a:r>
          </a:p>
        </p:txBody>
      </p:sp>
      <p:sp>
        <p:nvSpPr>
          <p:cNvPr id="116758" name="AutoShape 22"/>
          <p:cNvSpPr>
            <a:spLocks noChangeArrowheads="1"/>
          </p:cNvSpPr>
          <p:nvPr/>
        </p:nvSpPr>
        <p:spPr bwMode="auto">
          <a:xfrm>
            <a:off x="250825" y="3141663"/>
            <a:ext cx="1728788" cy="1296987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rgbClr val="CC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  <p:grpSp>
        <p:nvGrpSpPr>
          <p:cNvPr id="116766" name="Group 30"/>
          <p:cNvGrpSpPr>
            <a:grpSpLocks/>
          </p:cNvGrpSpPr>
          <p:nvPr/>
        </p:nvGrpSpPr>
        <p:grpSpPr bwMode="auto">
          <a:xfrm>
            <a:off x="1835150" y="3213100"/>
            <a:ext cx="6624638" cy="1223963"/>
            <a:chOff x="1156" y="2024"/>
            <a:chExt cx="4173" cy="771"/>
          </a:xfrm>
        </p:grpSpPr>
        <p:sp>
          <p:nvSpPr>
            <p:cNvPr id="116759" name="AutoShape 23"/>
            <p:cNvSpPr>
              <a:spLocks noChangeArrowheads="1"/>
            </p:cNvSpPr>
            <p:nvPr/>
          </p:nvSpPr>
          <p:spPr bwMode="auto">
            <a:xfrm>
              <a:off x="1156" y="2024"/>
              <a:ext cx="4173" cy="771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16760" name="Picture 24" descr="BD14565_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2115"/>
              <a:ext cx="136" cy="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2195513" y="3284538"/>
            <a:ext cx="5761037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使用</a:t>
            </a:r>
            <a:r>
              <a:rPr lang="en-US" altLang="zh-CN"/>
              <a:t>puts</a:t>
            </a:r>
            <a:r>
              <a:rPr lang="zh-CN" altLang="en-US"/>
              <a:t>函数时，要在程序的头部使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用文件包含．即：</a:t>
            </a:r>
            <a:r>
              <a:rPr lang="en-US" altLang="zh-CN"/>
              <a:t>#include&lt;stdio.h&gt;</a:t>
            </a:r>
          </a:p>
        </p:txBody>
      </p:sp>
      <p:sp>
        <p:nvSpPr>
          <p:cNvPr id="116764" name="AutoShape 28"/>
          <p:cNvSpPr>
            <a:spLocks noChangeArrowheads="1"/>
          </p:cNvSpPr>
          <p:nvPr/>
        </p:nvSpPr>
        <p:spPr bwMode="auto">
          <a:xfrm>
            <a:off x="684213" y="50847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6765" name="Text Box 29"/>
          <p:cNvSpPr txBox="1">
            <a:spLocks noChangeArrowheads="1"/>
          </p:cNvSpPr>
          <p:nvPr/>
        </p:nvSpPr>
        <p:spPr bwMode="auto">
          <a:xfrm>
            <a:off x="2124075" y="5084763"/>
            <a:ext cx="532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puts(</a:t>
            </a:r>
            <a:r>
              <a:rPr lang="en-US" altLang="zh-CN" b="0">
                <a:latin typeface="Times New Roman"/>
              </a:rPr>
              <a:t>“</a:t>
            </a:r>
            <a:r>
              <a:rPr lang="en-US" altLang="zh-CN" b="0"/>
              <a:t>A simple c program.</a:t>
            </a:r>
            <a:r>
              <a:rPr lang="en-US" altLang="zh-CN" b="0">
                <a:latin typeface="Times New Roman"/>
              </a:rPr>
              <a:t>”</a:t>
            </a:r>
            <a:r>
              <a:rPr lang="en-US" altLang="zh-CN" b="0"/>
              <a:t>);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547813" y="3716338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函数调用语句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979613" y="4292600"/>
            <a:ext cx="379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如： </a:t>
            </a:r>
            <a:r>
              <a:rPr lang="en-US" altLang="zh-CN" sz="2800" b="0">
                <a:latin typeface="Times New Roman" pitchFamily="18" charset="0"/>
              </a:rPr>
              <a:t>printf (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…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);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619250" y="2636838"/>
            <a:ext cx="5273675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赋值语句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</a:t>
            </a:r>
            <a:r>
              <a:rPr lang="zh-CN" altLang="en-US" b="0" dirty="0">
                <a:latin typeface="Times New Roman" pitchFamily="18" charset="0"/>
              </a:rPr>
              <a:t>如： 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=i+1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  <a:r>
              <a:rPr lang="en-US" altLang="zh-CN" b="0" dirty="0">
                <a:latin typeface="Times New Roman" pitchFamily="18" charset="0"/>
              </a:rPr>
              <a:t>      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++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  <a:r>
              <a:rPr lang="en-US" altLang="zh-CN" b="0" dirty="0">
                <a:latin typeface="Times New Roman" pitchFamily="18" charset="0"/>
              </a:rPr>
              <a:t>     </a:t>
            </a:r>
            <a:r>
              <a:rPr lang="en-US" altLang="zh-CN" b="0" dirty="0" err="1">
                <a:latin typeface="Times New Roman" pitchFamily="18" charset="0"/>
              </a:rPr>
              <a:t>x+y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619250" y="5013325"/>
            <a:ext cx="451643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空语句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 b="0" dirty="0">
                <a:latin typeface="Times New Roman" pitchFamily="18" charset="0"/>
              </a:rPr>
              <a:t>任何事情都不做。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71713" y="1147677"/>
            <a:ext cx="8568952" cy="830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zh-CN" b="0" dirty="0">
                <a:solidFill>
                  <a:srgbClr val="000000"/>
                </a:solidFill>
                <a:latin typeface="Times New Roman" pitchFamily="18" charset="0"/>
              </a:rPr>
              <a:t>程序语句可分为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五</a:t>
            </a:r>
            <a:r>
              <a:rPr lang="zh-CN" altLang="zh-CN" b="0" dirty="0">
                <a:solidFill>
                  <a:srgbClr val="000000"/>
                </a:solidFill>
                <a:latin typeface="Times New Roman" pitchFamily="18" charset="0"/>
              </a:rPr>
              <a:t>大类</a:t>
            </a:r>
            <a:r>
              <a:rPr lang="zh-CN" altLang="zh-CN" b="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表达式，控制，限定转向语句，终止，复合语句。</a:t>
            </a:r>
            <a:r>
              <a:rPr lang="zh-CN" altLang="zh-CN" b="0" dirty="0" smtClean="0">
                <a:latin typeface="Times New Roman" pitchFamily="18" charset="0"/>
              </a:rPr>
              <a:t> 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051050" y="5661025"/>
            <a:ext cx="228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如： ｛　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;</a:t>
            </a:r>
            <a:r>
              <a:rPr lang="zh-CN" altLang="en-US" sz="2800" b="0">
                <a:solidFill>
                  <a:srgbClr val="000000"/>
                </a:solidFill>
                <a:latin typeface="Times New Roman" pitchFamily="18" charset="0"/>
              </a:rPr>
              <a:t>｝</a:t>
            </a:r>
          </a:p>
        </p:txBody>
      </p:sp>
      <p:grpSp>
        <p:nvGrpSpPr>
          <p:cNvPr id="7191" name="Group 23"/>
          <p:cNvGrpSpPr>
            <a:grpSpLocks/>
          </p:cNvGrpSpPr>
          <p:nvPr/>
        </p:nvGrpSpPr>
        <p:grpSpPr bwMode="auto">
          <a:xfrm>
            <a:off x="6275388" y="0"/>
            <a:ext cx="2868612" cy="476250"/>
            <a:chOff x="3648" y="0"/>
            <a:chExt cx="1807" cy="286"/>
          </a:xfrm>
        </p:grpSpPr>
        <p:sp>
          <p:nvSpPr>
            <p:cNvPr id="7192" name="Rectangle 24"/>
            <p:cNvSpPr>
              <a:spLocks noChangeArrowheads="1"/>
            </p:cNvSpPr>
            <p:nvPr/>
          </p:nvSpPr>
          <p:spPr bwMode="auto">
            <a:xfrm>
              <a:off x="3648" y="0"/>
              <a:ext cx="1807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193" name="Rectangle 2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194" name="Text Box 26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260350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Ｃ程序语句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971550" y="1989138"/>
            <a:ext cx="24384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表达式语句</a:t>
            </a:r>
          </a:p>
        </p:txBody>
      </p:sp>
      <p:pic>
        <p:nvPicPr>
          <p:cNvPr id="7196" name="Picture 28" descr="help_t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429000"/>
            <a:ext cx="1577975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 descr="leaf1"/>
          <p:cNvSpPr>
            <a:spLocks noChangeArrowheads="1"/>
          </p:cNvSpPr>
          <p:nvPr/>
        </p:nvSpPr>
        <p:spPr bwMode="auto">
          <a:xfrm>
            <a:off x="0" y="1773238"/>
            <a:ext cx="9144000" cy="685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即通过键盘等外部设备将数据送入计算机内存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pic>
        <p:nvPicPr>
          <p:cNvPr id="117764" name="Picture 4" descr="BILLB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425450"/>
            <a:ext cx="5108575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051050" y="692150"/>
            <a:ext cx="452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§3.4 </a:t>
            </a:r>
            <a:r>
              <a:rPr lang="zh-CN" altLang="en-US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数据输入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900113" y="2781300"/>
            <a:ext cx="439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常用的数据输入库函数有：</a:t>
            </a:r>
          </a:p>
        </p:txBody>
      </p:sp>
      <p:grpSp>
        <p:nvGrpSpPr>
          <p:cNvPr id="117774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7775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7776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17780" name="AutoShape 20"/>
          <p:cNvSpPr>
            <a:spLocks noChangeArrowheads="1"/>
          </p:cNvSpPr>
          <p:nvPr/>
        </p:nvSpPr>
        <p:spPr bwMode="auto">
          <a:xfrm>
            <a:off x="4427538" y="2781300"/>
            <a:ext cx="2305050" cy="2808288"/>
          </a:xfrm>
          <a:prstGeom prst="verticalScroll">
            <a:avLst>
              <a:gd name="adj" fmla="val 818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4932363" y="2997200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getchar</a:t>
            </a: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5003800" y="3500438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scanf</a:t>
            </a:r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5003800" y="4005263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getche</a:t>
            </a:r>
          </a:p>
        </p:txBody>
      </p:sp>
      <p:sp>
        <p:nvSpPr>
          <p:cNvPr id="117784" name="Text Box 24"/>
          <p:cNvSpPr txBox="1">
            <a:spLocks noChangeArrowheads="1"/>
          </p:cNvSpPr>
          <p:nvPr/>
        </p:nvSpPr>
        <p:spPr bwMode="auto">
          <a:xfrm>
            <a:off x="5003800" y="450850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getch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5003800" y="4941888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1116013" y="3819302"/>
            <a:ext cx="6759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2"/>
                </a:solidFill>
                <a:latin typeface="Times New Roman" pitchFamily="18" charset="0"/>
              </a:rPr>
              <a:t>地址表列</a:t>
            </a:r>
            <a:r>
              <a:rPr lang="en-US" altLang="zh-CN" sz="2800" b="0">
                <a:latin typeface="Times New Roman" pitchFamily="18" charset="0"/>
              </a:rPr>
              <a:t>–––</a:t>
            </a:r>
            <a:r>
              <a:rPr lang="zh-CN" altLang="en-US" sz="2800" b="0">
                <a:latin typeface="Times New Roman" pitchFamily="18" charset="0"/>
              </a:rPr>
              <a:t>变量的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</a:rPr>
              <a:t>地址</a:t>
            </a:r>
            <a:r>
              <a:rPr lang="zh-CN" altLang="en-US" sz="2800" b="0">
                <a:latin typeface="Times New Roman" pitchFamily="18" charset="0"/>
              </a:rPr>
              <a:t>或字符串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</a:rPr>
              <a:t>首地址</a:t>
            </a:r>
            <a:r>
              <a:rPr lang="zh-CN" altLang="en-US" sz="2800" b="0">
                <a:latin typeface="Times New Roman" pitchFamily="18" charset="0"/>
              </a:rPr>
              <a:t>。</a:t>
            </a: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2771775" y="2450877"/>
            <a:ext cx="46418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scanf(</a:t>
            </a:r>
            <a:r>
              <a:rPr lang="en-US" altLang="zh-CN" b="0">
                <a:latin typeface="Times New Roman" pitchFamily="18" charset="0"/>
              </a:rPr>
              <a:t>“</a:t>
            </a:r>
            <a:r>
              <a:rPr lang="zh-CN" altLang="zh-CN" b="0">
                <a:latin typeface="Times New Roman" pitchFamily="18" charset="0"/>
              </a:rPr>
              <a:t>格式控制序列</a:t>
            </a:r>
            <a:r>
              <a:rPr lang="zh-CN" altLang="en-US" b="0">
                <a:latin typeface="Times New Roman" pitchFamily="18" charset="0"/>
              </a:rPr>
              <a:t>”</a:t>
            </a:r>
            <a:r>
              <a:rPr lang="zh-CN" altLang="zh-CN" b="0">
                <a:latin typeface="Times New Roman" pitchFamily="18" charset="0"/>
              </a:rPr>
              <a:t>, 地址表列</a:t>
            </a:r>
            <a:r>
              <a:rPr lang="zh-CN" altLang="zh-CN" sz="2800" b="0">
                <a:latin typeface="Times New Roman" pitchFamily="18" charset="0"/>
              </a:rPr>
              <a:t>)</a:t>
            </a:r>
            <a:endParaRPr lang="en-US" altLang="zh-CN" b="0">
              <a:latin typeface="Times New Roman" pitchFamily="18" charset="0"/>
            </a:endParaRP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1116013" y="3171602"/>
            <a:ext cx="47783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2"/>
                </a:solidFill>
                <a:latin typeface="Times New Roman" pitchFamily="18" charset="0"/>
              </a:rPr>
              <a:t>格式控制序列</a:t>
            </a:r>
            <a:r>
              <a:rPr lang="en-US" altLang="zh-CN" sz="2800" b="0">
                <a:latin typeface="Times New Roman" pitchFamily="18" charset="0"/>
              </a:rPr>
              <a:t>–––</a:t>
            </a:r>
            <a:r>
              <a:rPr lang="zh-CN" altLang="en-US" sz="2800" b="0">
                <a:latin typeface="Times New Roman" pitchFamily="18" charset="0"/>
              </a:rPr>
              <a:t>同</a:t>
            </a:r>
            <a:r>
              <a:rPr lang="en-US" altLang="zh-CN" sz="2800" b="0">
                <a:latin typeface="Times New Roman" pitchFamily="18" charset="0"/>
              </a:rPr>
              <a:t>printf(…..)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403350" y="4540027"/>
            <a:ext cx="6686550" cy="55721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rgbClr val="FFFFFF"/>
              </a:gs>
              <a:gs pos="100000">
                <a:srgbClr val="FFFF99"/>
              </a:gs>
            </a:gsLst>
            <a:lin ang="5400000" scaled="1"/>
          </a:gradFill>
          <a:ln w="38100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用　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</a:rPr>
              <a:t>&amp;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变量名</a:t>
            </a:r>
            <a:r>
              <a:rPr lang="zh-CN" altLang="en-US" sz="2800" b="0">
                <a:latin typeface="Times New Roman" pitchFamily="18" charset="0"/>
              </a:rPr>
              <a:t>　表示取</a:t>
            </a:r>
            <a:r>
              <a:rPr lang="en-US" altLang="zh-CN" sz="2800" b="0">
                <a:latin typeface="Times New Roman" pitchFamily="18" charset="0"/>
              </a:rPr>
              <a:t>&lt;</a:t>
            </a:r>
            <a:r>
              <a:rPr lang="zh-CN" altLang="en-US" sz="2800" b="0">
                <a:latin typeface="Times New Roman" pitchFamily="18" charset="0"/>
              </a:rPr>
              <a:t>变量名</a:t>
            </a:r>
            <a:r>
              <a:rPr lang="en-US" altLang="zh-CN" sz="2800" b="0">
                <a:latin typeface="Times New Roman" pitchFamily="18" charset="0"/>
              </a:rPr>
              <a:t>&gt;</a:t>
            </a:r>
            <a:r>
              <a:rPr lang="zh-CN" altLang="en-US" sz="2800" b="0">
                <a:latin typeface="Times New Roman" pitchFamily="18" charset="0"/>
              </a:rPr>
              <a:t>的地址</a:t>
            </a: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1403648" y="5301208"/>
            <a:ext cx="5256807" cy="101784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a,b,c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scanf</a:t>
            </a:r>
            <a:r>
              <a:rPr lang="en-US" altLang="zh-CN" b="0" dirty="0">
                <a:solidFill>
                  <a:schemeClr val="tx2"/>
                </a:solidFill>
                <a:latin typeface="Times New Roman" pitchFamily="18" charset="0"/>
              </a:rPr>
              <a:t>(" %</a:t>
            </a: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d%d%d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", </a:t>
            </a:r>
            <a:r>
              <a:rPr lang="en-US" altLang="zh-CN" b="0" dirty="0">
                <a:solidFill>
                  <a:schemeClr val="tx2"/>
                </a:solidFill>
                <a:latin typeface="Times New Roman" pitchFamily="18" charset="0"/>
              </a:rPr>
              <a:t>&amp;a, &amp;b, &amp;c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);</a:t>
            </a:r>
            <a:endParaRPr lang="zh-CN" altLang="en-US" b="0" dirty="0">
              <a:latin typeface="Times New Roman" pitchFamily="18" charset="0"/>
            </a:endParaRPr>
          </a:p>
        </p:txBody>
      </p:sp>
      <p:grpSp>
        <p:nvGrpSpPr>
          <p:cNvPr id="118801" name="Group 17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8802" name="Rectangle 18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8803" name="Rectangle 19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18807" name="Text Box 23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260648"/>
            <a:ext cx="31686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4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scanf</a:t>
            </a:r>
            <a:r>
              <a:rPr lang="zh-CN" altLang="en-GB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900113" y="2450877"/>
            <a:ext cx="201612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8809" name="Rectangle 25"/>
          <p:cNvSpPr>
            <a:spLocks noChangeArrowheads="1"/>
          </p:cNvSpPr>
          <p:nvPr/>
        </p:nvSpPr>
        <p:spPr bwMode="auto">
          <a:xfrm>
            <a:off x="1979613" y="1196752"/>
            <a:ext cx="7775575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在标准输入装置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zh-CN" altLang="en-US" sz="2800" b="0" dirty="0">
                <a:latin typeface="Times New Roman" pitchFamily="18" charset="0"/>
              </a:rPr>
              <a:t>键盘</a:t>
            </a:r>
            <a:r>
              <a:rPr lang="en-US" altLang="zh-CN" sz="2800" b="0" dirty="0">
                <a:latin typeface="Times New Roman" pitchFamily="18" charset="0"/>
              </a:rPr>
              <a:t>)</a:t>
            </a:r>
            <a:r>
              <a:rPr lang="zh-CN" altLang="en-US" sz="2800" b="0" dirty="0">
                <a:latin typeface="Times New Roman" pitchFamily="18" charset="0"/>
              </a:rPr>
              <a:t>上按指定格式 输入</a:t>
            </a:r>
          </a:p>
          <a:p>
            <a:pPr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各种类型的数据</a:t>
            </a: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971550" y="1196752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99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763713" y="549275"/>
            <a:ext cx="5900737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　</a:t>
            </a:r>
            <a:r>
              <a:rPr lang="en-US" altLang="zh-CN" sz="2800" b="0" dirty="0" smtClean="0">
                <a:latin typeface="Times New Roman" pitchFamily="18" charset="0"/>
              </a:rPr>
              <a:t>void </a:t>
            </a:r>
            <a:r>
              <a:rPr lang="en-US" altLang="zh-CN" sz="2800" b="0" dirty="0" smtClean="0">
                <a:solidFill>
                  <a:schemeClr val="tx2"/>
                </a:solidFill>
                <a:latin typeface="Times New Roman" pitchFamily="18" charset="0"/>
              </a:rPr>
              <a:t>main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 )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{ 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int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a, b, c;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  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scanf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(" %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d%d%d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", &amp;a, &amp;b, &amp;c);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   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printf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(" %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d,%d,%d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\n</a:t>
            </a:r>
            <a:r>
              <a:rPr lang="en-US" altLang="zh-CN" b="0" dirty="0">
                <a:solidFill>
                  <a:schemeClr val="tx2"/>
                </a:solidFill>
              </a:rPr>
              <a:t>"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, a, b, c);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}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3419475" y="5516563"/>
            <a:ext cx="10731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 b="0">
                <a:latin typeface="Times New Roman" pitchFamily="18" charset="0"/>
              </a:rPr>
              <a:t>3, 4, 5</a:t>
            </a:r>
            <a:endParaRPr lang="en-US" altLang="zh-CN" sz="2800" b="0">
              <a:latin typeface="Times New Roman" pitchFamily="18" charset="0"/>
            </a:endParaRPr>
          </a:p>
        </p:txBody>
      </p:sp>
      <p:grpSp>
        <p:nvGrpSpPr>
          <p:cNvPr id="94212" name="Group 4"/>
          <p:cNvGrpSpPr>
            <a:grpSpLocks/>
          </p:cNvGrpSpPr>
          <p:nvPr/>
        </p:nvGrpSpPr>
        <p:grpSpPr bwMode="auto">
          <a:xfrm>
            <a:off x="2195513" y="4076700"/>
            <a:ext cx="3571875" cy="1246188"/>
            <a:chOff x="1642" y="2620"/>
            <a:chExt cx="2250" cy="785"/>
          </a:xfrm>
        </p:grpSpPr>
        <p:sp>
          <p:nvSpPr>
            <p:cNvPr id="94213" name="Rectangle 5"/>
            <p:cNvSpPr>
              <a:spLocks noChangeArrowheads="1"/>
            </p:cNvSpPr>
            <p:nvPr/>
          </p:nvSpPr>
          <p:spPr bwMode="auto">
            <a:xfrm>
              <a:off x="1642" y="2620"/>
              <a:ext cx="2250" cy="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BD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800" b="0">
                  <a:latin typeface="Times New Roman" pitchFamily="18" charset="0"/>
                </a:rPr>
                <a:t>运行</a:t>
              </a:r>
              <a:r>
                <a:rPr lang="en-US" altLang="zh-CN" sz="2800" b="0">
                  <a:latin typeface="Times New Roman" pitchFamily="18" charset="0"/>
                </a:rPr>
                <a:t>,</a:t>
              </a:r>
              <a:r>
                <a:rPr lang="zh-CN" altLang="en-US" sz="2800" b="0">
                  <a:latin typeface="Times New Roman" pitchFamily="18" charset="0"/>
                </a:rPr>
                <a:t>机器等待你输入</a:t>
              </a:r>
              <a:r>
                <a:rPr lang="en-US" altLang="zh-CN" sz="2800" b="0">
                  <a:latin typeface="Times New Roman" pitchFamily="18" charset="0"/>
                </a:rPr>
                <a:t>:</a:t>
              </a: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            3    4    5↙</a:t>
              </a:r>
              <a:r>
                <a:rPr lang="zh-CN" altLang="zh-CN" sz="2800" b="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94214" name="Freeform 6"/>
            <p:cNvSpPr>
              <a:spLocks/>
            </p:cNvSpPr>
            <p:nvPr/>
          </p:nvSpPr>
          <p:spPr bwMode="auto">
            <a:xfrm>
              <a:off x="2544" y="3216"/>
              <a:ext cx="120" cy="96"/>
            </a:xfrm>
            <a:custGeom>
              <a:avLst/>
              <a:gdLst>
                <a:gd name="T0" fmla="*/ 0 w 120"/>
                <a:gd name="T1" fmla="*/ 0 h 96"/>
                <a:gd name="T2" fmla="*/ 0 w 120"/>
                <a:gd name="T3" fmla="*/ 96 h 96"/>
                <a:gd name="T4" fmla="*/ 120 w 120"/>
                <a:gd name="T5" fmla="*/ 96 h 96"/>
                <a:gd name="T6" fmla="*/ 120 w 120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96">
                  <a:moveTo>
                    <a:pt x="0" y="0"/>
                  </a:moveTo>
                  <a:lnTo>
                    <a:pt x="0" y="96"/>
                  </a:lnTo>
                  <a:lnTo>
                    <a:pt x="120" y="96"/>
                  </a:lnTo>
                  <a:lnTo>
                    <a:pt x="12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215" name="Freeform 7"/>
            <p:cNvSpPr>
              <a:spLocks/>
            </p:cNvSpPr>
            <p:nvPr/>
          </p:nvSpPr>
          <p:spPr bwMode="auto">
            <a:xfrm>
              <a:off x="2892" y="3216"/>
              <a:ext cx="120" cy="96"/>
            </a:xfrm>
            <a:custGeom>
              <a:avLst/>
              <a:gdLst>
                <a:gd name="T0" fmla="*/ 0 w 120"/>
                <a:gd name="T1" fmla="*/ 0 h 96"/>
                <a:gd name="T2" fmla="*/ 0 w 120"/>
                <a:gd name="T3" fmla="*/ 96 h 96"/>
                <a:gd name="T4" fmla="*/ 120 w 120"/>
                <a:gd name="T5" fmla="*/ 96 h 96"/>
                <a:gd name="T6" fmla="*/ 120 w 120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96">
                  <a:moveTo>
                    <a:pt x="0" y="0"/>
                  </a:moveTo>
                  <a:lnTo>
                    <a:pt x="0" y="96"/>
                  </a:lnTo>
                  <a:lnTo>
                    <a:pt x="120" y="96"/>
                  </a:lnTo>
                  <a:lnTo>
                    <a:pt x="12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4235" name="Group 27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4236" name="Rectangle 28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4237" name="Rectangle 29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4241" name="AutoShape 33"/>
          <p:cNvSpPr>
            <a:spLocks noChangeArrowheads="1"/>
          </p:cNvSpPr>
          <p:nvPr/>
        </p:nvSpPr>
        <p:spPr bwMode="auto">
          <a:xfrm>
            <a:off x="684213" y="333375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94242" name="AutoShape 34"/>
          <p:cNvSpPr>
            <a:spLocks noChangeArrowheads="1"/>
          </p:cNvSpPr>
          <p:nvPr/>
        </p:nvSpPr>
        <p:spPr bwMode="auto">
          <a:xfrm>
            <a:off x="1619250" y="5589588"/>
            <a:ext cx="1368425" cy="433387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结果</a:t>
            </a:r>
            <a:r>
              <a:rPr lang="en-US" altLang="zh-CN"/>
              <a:t>: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1"/>
      <p:bldP spid="9424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295275" y="496888"/>
            <a:ext cx="2405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部分</a:t>
            </a:r>
            <a:r>
              <a:rPr lang="zh-CN" altLang="zh-CN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格式字符</a:t>
            </a:r>
            <a:endParaRPr lang="zh-CN" altLang="en-US" sz="2800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96313" name="Group 57"/>
          <p:cNvGrpSpPr>
            <a:grpSpLocks/>
          </p:cNvGrpSpPr>
          <p:nvPr/>
        </p:nvGrpSpPr>
        <p:grpSpPr bwMode="auto">
          <a:xfrm>
            <a:off x="539750" y="1268413"/>
            <a:ext cx="8353425" cy="4824412"/>
            <a:chOff x="340" y="799"/>
            <a:chExt cx="5262" cy="3039"/>
          </a:xfrm>
        </p:grpSpPr>
        <p:sp>
          <p:nvSpPr>
            <p:cNvPr id="96260" name="Rectangle 4"/>
            <p:cNvSpPr>
              <a:spLocks noChangeArrowheads="1"/>
            </p:cNvSpPr>
            <p:nvPr/>
          </p:nvSpPr>
          <p:spPr bwMode="auto">
            <a:xfrm>
              <a:off x="340" y="799"/>
              <a:ext cx="5262" cy="3039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rgbClr val="BD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1" name="Text Box 5"/>
            <p:cNvSpPr txBox="1">
              <a:spLocks noChangeArrowheads="1"/>
            </p:cNvSpPr>
            <p:nvPr/>
          </p:nvSpPr>
          <p:spPr bwMode="auto">
            <a:xfrm>
              <a:off x="430" y="885"/>
              <a:ext cx="971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格式字符</a:t>
              </a:r>
            </a:p>
          </p:txBody>
        </p:sp>
        <p:sp>
          <p:nvSpPr>
            <p:cNvPr id="96262" name="Text Box 6"/>
            <p:cNvSpPr txBox="1">
              <a:spLocks noChangeArrowheads="1"/>
            </p:cNvSpPr>
            <p:nvPr/>
          </p:nvSpPr>
          <p:spPr bwMode="auto">
            <a:xfrm>
              <a:off x="620" y="1193"/>
              <a:ext cx="444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96263" name="Rectangle 7"/>
            <p:cNvSpPr>
              <a:spLocks noChangeArrowheads="1"/>
            </p:cNvSpPr>
            <p:nvPr/>
          </p:nvSpPr>
          <p:spPr bwMode="auto">
            <a:xfrm>
              <a:off x="1219" y="1193"/>
              <a:ext cx="2160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b="0">
                  <a:latin typeface="Times New Roman" pitchFamily="18" charset="0"/>
                </a:rPr>
                <a:t>用来输入十进制整数。</a:t>
              </a:r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96264" name="Text Box 8"/>
            <p:cNvSpPr txBox="1">
              <a:spLocks noChangeArrowheads="1"/>
            </p:cNvSpPr>
            <p:nvPr/>
          </p:nvSpPr>
          <p:spPr bwMode="auto">
            <a:xfrm>
              <a:off x="620" y="1463"/>
              <a:ext cx="444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96265" name="Text Box 9"/>
            <p:cNvSpPr txBox="1">
              <a:spLocks noChangeArrowheads="1"/>
            </p:cNvSpPr>
            <p:nvPr/>
          </p:nvSpPr>
          <p:spPr bwMode="auto">
            <a:xfrm>
              <a:off x="631" y="1784"/>
              <a:ext cx="21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96266" name="Text Box 10"/>
            <p:cNvSpPr txBox="1">
              <a:spLocks noChangeArrowheads="1"/>
            </p:cNvSpPr>
            <p:nvPr/>
          </p:nvSpPr>
          <p:spPr bwMode="auto">
            <a:xfrm>
              <a:off x="631" y="2051"/>
              <a:ext cx="44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611" y="2494"/>
              <a:ext cx="21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96268" name="Text Box 12"/>
            <p:cNvSpPr txBox="1">
              <a:spLocks noChangeArrowheads="1"/>
            </p:cNvSpPr>
            <p:nvPr/>
          </p:nvSpPr>
          <p:spPr bwMode="auto">
            <a:xfrm>
              <a:off x="633" y="3170"/>
              <a:ext cx="229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96269" name="Text Box 13"/>
            <p:cNvSpPr txBox="1">
              <a:spLocks noChangeArrowheads="1"/>
            </p:cNvSpPr>
            <p:nvPr/>
          </p:nvSpPr>
          <p:spPr bwMode="auto">
            <a:xfrm>
              <a:off x="600" y="3453"/>
              <a:ext cx="44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96270" name="Text Box 14"/>
            <p:cNvSpPr txBox="1">
              <a:spLocks noChangeArrowheads="1"/>
            </p:cNvSpPr>
            <p:nvPr/>
          </p:nvSpPr>
          <p:spPr bwMode="auto">
            <a:xfrm>
              <a:off x="1219" y="1463"/>
              <a:ext cx="3890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用来输入八进制整数。</a:t>
              </a:r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1219" y="1784"/>
              <a:ext cx="2205" cy="51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用来输入十六进制整数。</a:t>
              </a:r>
            </a:p>
          </p:txBody>
        </p:sp>
        <p:sp>
          <p:nvSpPr>
            <p:cNvPr id="96272" name="Text Box 16"/>
            <p:cNvSpPr txBox="1">
              <a:spLocks noChangeArrowheads="1"/>
            </p:cNvSpPr>
            <p:nvPr/>
          </p:nvSpPr>
          <p:spPr bwMode="auto">
            <a:xfrm>
              <a:off x="1219" y="2051"/>
              <a:ext cx="2291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用来输入单个字符。</a:t>
              </a:r>
            </a:p>
          </p:txBody>
        </p:sp>
        <p:sp>
          <p:nvSpPr>
            <p:cNvPr id="96273" name="Rectangle 17"/>
            <p:cNvSpPr>
              <a:spLocks noChangeArrowheads="1"/>
            </p:cNvSpPr>
            <p:nvPr/>
          </p:nvSpPr>
          <p:spPr bwMode="auto">
            <a:xfrm>
              <a:off x="2846" y="885"/>
              <a:ext cx="1514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说明</a:t>
              </a:r>
            </a:p>
          </p:txBody>
        </p:sp>
        <p:sp>
          <p:nvSpPr>
            <p:cNvPr id="96274" name="Text Box 18"/>
            <p:cNvSpPr txBox="1">
              <a:spLocks noChangeArrowheads="1"/>
            </p:cNvSpPr>
            <p:nvPr/>
          </p:nvSpPr>
          <p:spPr bwMode="auto">
            <a:xfrm>
              <a:off x="1229" y="2375"/>
              <a:ext cx="4125" cy="634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2000" b="0">
                  <a:solidFill>
                    <a:srgbClr val="000000"/>
                  </a:solidFill>
                  <a:latin typeface="Times New Roman" pitchFamily="18" charset="0"/>
                </a:rPr>
                <a:t>用来输入字符串，将字符串送到一个</a:t>
              </a:r>
              <a:r>
                <a:rPr lang="zh-CN" altLang="en-US" sz="2000">
                  <a:solidFill>
                    <a:srgbClr val="000000"/>
                  </a:solidFill>
                  <a:latin typeface="Times New Roman" pitchFamily="18" charset="0"/>
                </a:rPr>
                <a:t>字符数组</a:t>
              </a:r>
              <a:r>
                <a:rPr lang="zh-CN" altLang="en-US" sz="2000" b="0">
                  <a:solidFill>
                    <a:srgbClr val="000000"/>
                  </a:solidFill>
                  <a:latin typeface="Times New Roman" pitchFamily="18" charset="0"/>
                </a:rPr>
                <a:t>中，在输入时以非空白字符开始，以第一个空白字符结束。字符串以串结束标志‘   </a:t>
              </a:r>
              <a:r>
                <a:rPr lang="en-US" altLang="zh-CN" sz="2000" b="0">
                  <a:solidFill>
                    <a:srgbClr val="000000"/>
                  </a:solidFill>
                  <a:latin typeface="Times New Roman" pitchFamily="18" charset="0"/>
                </a:rPr>
                <a:t>\0’</a:t>
              </a:r>
              <a:r>
                <a:rPr lang="zh-CN" altLang="en-US" sz="2000" b="0">
                  <a:solidFill>
                    <a:srgbClr val="000000"/>
                  </a:solidFill>
                  <a:latin typeface="Times New Roman" pitchFamily="18" charset="0"/>
                </a:rPr>
                <a:t>作为其最后一个字符。</a:t>
              </a:r>
            </a:p>
          </p:txBody>
        </p:sp>
        <p:sp>
          <p:nvSpPr>
            <p:cNvPr id="96275" name="Text Box 19"/>
            <p:cNvSpPr txBox="1">
              <a:spLocks noChangeArrowheads="1"/>
            </p:cNvSpPr>
            <p:nvPr/>
          </p:nvSpPr>
          <p:spPr bwMode="auto">
            <a:xfrm>
              <a:off x="1219" y="3170"/>
              <a:ext cx="3874" cy="51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用来输入实数，可以用小数形式或指数形式输入。</a:t>
              </a:r>
            </a:p>
          </p:txBody>
        </p:sp>
        <p:sp>
          <p:nvSpPr>
            <p:cNvPr id="96276" name="Text Box 20"/>
            <p:cNvSpPr txBox="1">
              <a:spLocks noChangeArrowheads="1"/>
            </p:cNvSpPr>
            <p:nvPr/>
          </p:nvSpPr>
          <p:spPr bwMode="auto">
            <a:xfrm>
              <a:off x="1219" y="3453"/>
              <a:ext cx="435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与</a:t>
              </a:r>
              <a:r>
                <a:rPr lang="en-US" altLang="zh-CN" b="0">
                  <a:latin typeface="Times New Roman" pitchFamily="18" charset="0"/>
                </a:rPr>
                <a:t>f</a:t>
              </a:r>
              <a:r>
                <a:rPr lang="zh-CN" altLang="zh-CN" b="0">
                  <a:latin typeface="Times New Roman" pitchFamily="18" charset="0"/>
                </a:rPr>
                <a:t>作用相同，</a:t>
              </a:r>
              <a:r>
                <a:rPr lang="en-US" altLang="zh-CN" b="0">
                  <a:latin typeface="Times New Roman" pitchFamily="18" charset="0"/>
                </a:rPr>
                <a:t>e</a:t>
              </a:r>
              <a:r>
                <a:rPr lang="zh-CN" altLang="zh-CN" b="0">
                  <a:latin typeface="Times New Roman" pitchFamily="18" charset="0"/>
                </a:rPr>
                <a:t>与</a:t>
              </a:r>
              <a:r>
                <a:rPr lang="en-US" altLang="zh-CN" b="0">
                  <a:latin typeface="Times New Roman" pitchFamily="18" charset="0"/>
                </a:rPr>
                <a:t>f</a:t>
              </a:r>
              <a:r>
                <a:rPr lang="zh-CN" altLang="zh-CN" b="0">
                  <a:latin typeface="Times New Roman" pitchFamily="18" charset="0"/>
                </a:rPr>
                <a:t>可以互相替换。</a:t>
              </a:r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96277" name="Line 21"/>
            <p:cNvSpPr>
              <a:spLocks noChangeShapeType="1"/>
            </p:cNvSpPr>
            <p:nvPr/>
          </p:nvSpPr>
          <p:spPr bwMode="auto">
            <a:xfrm>
              <a:off x="430" y="891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8" name="Line 22"/>
            <p:cNvSpPr>
              <a:spLocks noChangeShapeType="1"/>
            </p:cNvSpPr>
            <p:nvPr/>
          </p:nvSpPr>
          <p:spPr bwMode="auto">
            <a:xfrm>
              <a:off x="430" y="1156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9" name="Line 23"/>
            <p:cNvSpPr>
              <a:spLocks noChangeShapeType="1"/>
            </p:cNvSpPr>
            <p:nvPr/>
          </p:nvSpPr>
          <p:spPr bwMode="auto">
            <a:xfrm>
              <a:off x="430" y="1463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0" name="Line 24"/>
            <p:cNvSpPr>
              <a:spLocks noChangeShapeType="1"/>
            </p:cNvSpPr>
            <p:nvPr/>
          </p:nvSpPr>
          <p:spPr bwMode="auto">
            <a:xfrm>
              <a:off x="430" y="1735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1" name="Line 25"/>
            <p:cNvSpPr>
              <a:spLocks noChangeShapeType="1"/>
            </p:cNvSpPr>
            <p:nvPr/>
          </p:nvSpPr>
          <p:spPr bwMode="auto">
            <a:xfrm>
              <a:off x="430" y="2055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2" name="Line 26"/>
            <p:cNvSpPr>
              <a:spLocks noChangeShapeType="1"/>
            </p:cNvSpPr>
            <p:nvPr/>
          </p:nvSpPr>
          <p:spPr bwMode="auto">
            <a:xfrm>
              <a:off x="430" y="2344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3" name="Line 27"/>
            <p:cNvSpPr>
              <a:spLocks noChangeShapeType="1"/>
            </p:cNvSpPr>
            <p:nvPr/>
          </p:nvSpPr>
          <p:spPr bwMode="auto">
            <a:xfrm>
              <a:off x="430" y="3181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4" name="Line 28"/>
            <p:cNvSpPr>
              <a:spLocks noChangeShapeType="1"/>
            </p:cNvSpPr>
            <p:nvPr/>
          </p:nvSpPr>
          <p:spPr bwMode="auto">
            <a:xfrm>
              <a:off x="430" y="3453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5" name="Line 29"/>
            <p:cNvSpPr>
              <a:spLocks noChangeShapeType="1"/>
            </p:cNvSpPr>
            <p:nvPr/>
          </p:nvSpPr>
          <p:spPr bwMode="auto">
            <a:xfrm>
              <a:off x="430" y="3725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6" name="Line 30"/>
            <p:cNvSpPr>
              <a:spLocks noChangeShapeType="1"/>
            </p:cNvSpPr>
            <p:nvPr/>
          </p:nvSpPr>
          <p:spPr bwMode="auto">
            <a:xfrm flipH="1">
              <a:off x="1237" y="891"/>
              <a:ext cx="24" cy="2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6306" name="Group 5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6307" name="Rectangle 5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dirty="0"/>
            </a:p>
          </p:txBody>
        </p:sp>
        <p:sp>
          <p:nvSpPr>
            <p:cNvPr id="96308" name="Rectangle 5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96309" name="Group 53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96310" name="AutoShape 54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11" name="AutoShape 55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57" name="Freeform 25"/>
          <p:cNvSpPr>
            <a:spLocks/>
          </p:cNvSpPr>
          <p:nvPr/>
        </p:nvSpPr>
        <p:spPr bwMode="auto">
          <a:xfrm>
            <a:off x="315913" y="636588"/>
            <a:ext cx="8575675" cy="5432425"/>
          </a:xfrm>
          <a:custGeom>
            <a:avLst/>
            <a:gdLst>
              <a:gd name="T0" fmla="*/ 218 w 5402"/>
              <a:gd name="T1" fmla="*/ 375 h 3422"/>
              <a:gd name="T2" fmla="*/ 218 w 5402"/>
              <a:gd name="T3" fmla="*/ 910 h 3422"/>
              <a:gd name="T4" fmla="*/ 202 w 5402"/>
              <a:gd name="T5" fmla="*/ 1536 h 3422"/>
              <a:gd name="T6" fmla="*/ 168 w 5402"/>
              <a:gd name="T7" fmla="*/ 1644 h 3422"/>
              <a:gd name="T8" fmla="*/ 76 w 5402"/>
              <a:gd name="T9" fmla="*/ 1953 h 3422"/>
              <a:gd name="T10" fmla="*/ 1 w 5402"/>
              <a:gd name="T11" fmla="*/ 2153 h 3422"/>
              <a:gd name="T12" fmla="*/ 10 w 5402"/>
              <a:gd name="T13" fmla="*/ 2337 h 3422"/>
              <a:gd name="T14" fmla="*/ 102 w 5402"/>
              <a:gd name="T15" fmla="*/ 2579 h 3422"/>
              <a:gd name="T16" fmla="*/ 160 w 5402"/>
              <a:gd name="T17" fmla="*/ 3088 h 3422"/>
              <a:gd name="T18" fmla="*/ 185 w 5402"/>
              <a:gd name="T19" fmla="*/ 3189 h 3422"/>
              <a:gd name="T20" fmla="*/ 210 w 5402"/>
              <a:gd name="T21" fmla="*/ 3205 h 3422"/>
              <a:gd name="T22" fmla="*/ 419 w 5402"/>
              <a:gd name="T23" fmla="*/ 3289 h 3422"/>
              <a:gd name="T24" fmla="*/ 661 w 5402"/>
              <a:gd name="T25" fmla="*/ 3330 h 3422"/>
              <a:gd name="T26" fmla="*/ 786 w 5402"/>
              <a:gd name="T27" fmla="*/ 3322 h 3422"/>
              <a:gd name="T28" fmla="*/ 911 w 5402"/>
              <a:gd name="T29" fmla="*/ 3272 h 3422"/>
              <a:gd name="T30" fmla="*/ 1011 w 5402"/>
              <a:gd name="T31" fmla="*/ 3314 h 3422"/>
              <a:gd name="T32" fmla="*/ 1237 w 5402"/>
              <a:gd name="T33" fmla="*/ 3330 h 3422"/>
              <a:gd name="T34" fmla="*/ 1629 w 5402"/>
              <a:gd name="T35" fmla="*/ 3297 h 3422"/>
              <a:gd name="T36" fmla="*/ 1729 w 5402"/>
              <a:gd name="T37" fmla="*/ 3280 h 3422"/>
              <a:gd name="T38" fmla="*/ 1779 w 5402"/>
              <a:gd name="T39" fmla="*/ 3264 h 3422"/>
              <a:gd name="T40" fmla="*/ 1729 w 5402"/>
              <a:gd name="T41" fmla="*/ 3197 h 3422"/>
              <a:gd name="T42" fmla="*/ 1838 w 5402"/>
              <a:gd name="T43" fmla="*/ 3289 h 3422"/>
              <a:gd name="T44" fmla="*/ 2422 w 5402"/>
              <a:gd name="T45" fmla="*/ 3356 h 3422"/>
              <a:gd name="T46" fmla="*/ 2572 w 5402"/>
              <a:gd name="T47" fmla="*/ 3381 h 3422"/>
              <a:gd name="T48" fmla="*/ 2931 w 5402"/>
              <a:gd name="T49" fmla="*/ 3422 h 3422"/>
              <a:gd name="T50" fmla="*/ 3165 w 5402"/>
              <a:gd name="T51" fmla="*/ 3414 h 3422"/>
              <a:gd name="T52" fmla="*/ 3516 w 5402"/>
              <a:gd name="T53" fmla="*/ 3322 h 3422"/>
              <a:gd name="T54" fmla="*/ 4134 w 5402"/>
              <a:gd name="T55" fmla="*/ 3305 h 3422"/>
              <a:gd name="T56" fmla="*/ 4367 w 5402"/>
              <a:gd name="T57" fmla="*/ 3247 h 3422"/>
              <a:gd name="T58" fmla="*/ 4659 w 5402"/>
              <a:gd name="T59" fmla="*/ 3280 h 3422"/>
              <a:gd name="T60" fmla="*/ 4918 w 5402"/>
              <a:gd name="T61" fmla="*/ 3272 h 3422"/>
              <a:gd name="T62" fmla="*/ 5027 w 5402"/>
              <a:gd name="T63" fmla="*/ 3180 h 3422"/>
              <a:gd name="T64" fmla="*/ 5119 w 5402"/>
              <a:gd name="T65" fmla="*/ 2905 h 3422"/>
              <a:gd name="T66" fmla="*/ 5160 w 5402"/>
              <a:gd name="T67" fmla="*/ 2763 h 3422"/>
              <a:gd name="T68" fmla="*/ 5302 w 5402"/>
              <a:gd name="T69" fmla="*/ 1970 h 3422"/>
              <a:gd name="T70" fmla="*/ 5402 w 5402"/>
              <a:gd name="T71" fmla="*/ 1911 h 3422"/>
              <a:gd name="T72" fmla="*/ 5386 w 5402"/>
              <a:gd name="T73" fmla="*/ 1711 h 3422"/>
              <a:gd name="T74" fmla="*/ 5319 w 5402"/>
              <a:gd name="T75" fmla="*/ 1519 h 3422"/>
              <a:gd name="T76" fmla="*/ 5252 w 5402"/>
              <a:gd name="T77" fmla="*/ 1394 h 3422"/>
              <a:gd name="T78" fmla="*/ 5185 w 5402"/>
              <a:gd name="T79" fmla="*/ 1177 h 3422"/>
              <a:gd name="T80" fmla="*/ 5119 w 5402"/>
              <a:gd name="T81" fmla="*/ 843 h 3422"/>
              <a:gd name="T82" fmla="*/ 5110 w 5402"/>
              <a:gd name="T83" fmla="*/ 384 h 3422"/>
              <a:gd name="T84" fmla="*/ 4659 w 5402"/>
              <a:gd name="T85" fmla="*/ 50 h 3422"/>
              <a:gd name="T86" fmla="*/ 4459 w 5402"/>
              <a:gd name="T87" fmla="*/ 0 h 3422"/>
              <a:gd name="T88" fmla="*/ 3866 w 5402"/>
              <a:gd name="T89" fmla="*/ 25 h 3422"/>
              <a:gd name="T90" fmla="*/ 3591 w 5402"/>
              <a:gd name="T91" fmla="*/ 50 h 3422"/>
              <a:gd name="T92" fmla="*/ 3324 w 5402"/>
              <a:gd name="T93" fmla="*/ 83 h 3422"/>
              <a:gd name="T94" fmla="*/ 2748 w 5402"/>
              <a:gd name="T95" fmla="*/ 100 h 3422"/>
              <a:gd name="T96" fmla="*/ 2072 w 5402"/>
              <a:gd name="T97" fmla="*/ 125 h 3422"/>
              <a:gd name="T98" fmla="*/ 1663 w 5402"/>
              <a:gd name="T99" fmla="*/ 150 h 3422"/>
              <a:gd name="T100" fmla="*/ 319 w 5402"/>
              <a:gd name="T101" fmla="*/ 192 h 3422"/>
              <a:gd name="T102" fmla="*/ 260 w 5402"/>
              <a:gd name="T103" fmla="*/ 217 h 3422"/>
              <a:gd name="T104" fmla="*/ 210 w 5402"/>
              <a:gd name="T105" fmla="*/ 233 h 3422"/>
              <a:gd name="T106" fmla="*/ 168 w 5402"/>
              <a:gd name="T107" fmla="*/ 284 h 3422"/>
              <a:gd name="T108" fmla="*/ 152 w 5402"/>
              <a:gd name="T109" fmla="*/ 334 h 3422"/>
              <a:gd name="T110" fmla="*/ 210 w 5402"/>
              <a:gd name="T111" fmla="*/ 442 h 3422"/>
              <a:gd name="T112" fmla="*/ 227 w 5402"/>
              <a:gd name="T113" fmla="*/ 467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02" h="3422">
                <a:moveTo>
                  <a:pt x="218" y="375"/>
                </a:moveTo>
                <a:cubicBezTo>
                  <a:pt x="171" y="575"/>
                  <a:pt x="222" y="346"/>
                  <a:pt x="218" y="910"/>
                </a:cubicBezTo>
                <a:cubicBezTo>
                  <a:pt x="217" y="1119"/>
                  <a:pt x="210" y="1327"/>
                  <a:pt x="202" y="1536"/>
                </a:cubicBezTo>
                <a:cubicBezTo>
                  <a:pt x="201" y="1572"/>
                  <a:pt x="188" y="1614"/>
                  <a:pt x="168" y="1644"/>
                </a:cubicBezTo>
                <a:cubicBezTo>
                  <a:pt x="143" y="1749"/>
                  <a:pt x="105" y="1849"/>
                  <a:pt x="76" y="1953"/>
                </a:cubicBezTo>
                <a:cubicBezTo>
                  <a:pt x="55" y="2028"/>
                  <a:pt x="40" y="2087"/>
                  <a:pt x="1" y="2153"/>
                </a:cubicBezTo>
                <a:cubicBezTo>
                  <a:pt x="4" y="2214"/>
                  <a:pt x="0" y="2276"/>
                  <a:pt x="10" y="2337"/>
                </a:cubicBezTo>
                <a:cubicBezTo>
                  <a:pt x="21" y="2402"/>
                  <a:pt x="80" y="2505"/>
                  <a:pt x="102" y="2579"/>
                </a:cubicBezTo>
                <a:cubicBezTo>
                  <a:pt x="111" y="2794"/>
                  <a:pt x="75" y="2923"/>
                  <a:pt x="160" y="3088"/>
                </a:cubicBezTo>
                <a:cubicBezTo>
                  <a:pt x="168" y="3122"/>
                  <a:pt x="163" y="3162"/>
                  <a:pt x="185" y="3189"/>
                </a:cubicBezTo>
                <a:cubicBezTo>
                  <a:pt x="191" y="3197"/>
                  <a:pt x="202" y="3199"/>
                  <a:pt x="210" y="3205"/>
                </a:cubicBezTo>
                <a:cubicBezTo>
                  <a:pt x="296" y="3275"/>
                  <a:pt x="306" y="3274"/>
                  <a:pt x="419" y="3289"/>
                </a:cubicBezTo>
                <a:cubicBezTo>
                  <a:pt x="499" y="3315"/>
                  <a:pt x="577" y="3322"/>
                  <a:pt x="661" y="3330"/>
                </a:cubicBezTo>
                <a:cubicBezTo>
                  <a:pt x="703" y="3327"/>
                  <a:pt x="744" y="3326"/>
                  <a:pt x="786" y="3322"/>
                </a:cubicBezTo>
                <a:cubicBezTo>
                  <a:pt x="829" y="3317"/>
                  <a:pt x="870" y="3285"/>
                  <a:pt x="911" y="3272"/>
                </a:cubicBezTo>
                <a:cubicBezTo>
                  <a:pt x="947" y="3283"/>
                  <a:pt x="976" y="3302"/>
                  <a:pt x="1011" y="3314"/>
                </a:cubicBezTo>
                <a:cubicBezTo>
                  <a:pt x="1078" y="3381"/>
                  <a:pt x="1122" y="3341"/>
                  <a:pt x="1237" y="3330"/>
                </a:cubicBezTo>
                <a:cubicBezTo>
                  <a:pt x="1377" y="3285"/>
                  <a:pt x="1443" y="3302"/>
                  <a:pt x="1629" y="3297"/>
                </a:cubicBezTo>
                <a:cubicBezTo>
                  <a:pt x="1662" y="3291"/>
                  <a:pt x="1696" y="3287"/>
                  <a:pt x="1729" y="3280"/>
                </a:cubicBezTo>
                <a:cubicBezTo>
                  <a:pt x="1746" y="3276"/>
                  <a:pt x="1779" y="3264"/>
                  <a:pt x="1779" y="3264"/>
                </a:cubicBezTo>
                <a:cubicBezTo>
                  <a:pt x="1814" y="3212"/>
                  <a:pt x="1777" y="3213"/>
                  <a:pt x="1729" y="3197"/>
                </a:cubicBezTo>
                <a:cubicBezTo>
                  <a:pt x="1746" y="3260"/>
                  <a:pt x="1778" y="3272"/>
                  <a:pt x="1838" y="3289"/>
                </a:cubicBezTo>
                <a:cubicBezTo>
                  <a:pt x="2009" y="3391"/>
                  <a:pt x="2240" y="3349"/>
                  <a:pt x="2422" y="3356"/>
                </a:cubicBezTo>
                <a:cubicBezTo>
                  <a:pt x="2517" y="3364"/>
                  <a:pt x="2507" y="3372"/>
                  <a:pt x="2572" y="3381"/>
                </a:cubicBezTo>
                <a:cubicBezTo>
                  <a:pt x="2691" y="3397"/>
                  <a:pt x="2811" y="3408"/>
                  <a:pt x="2931" y="3422"/>
                </a:cubicBezTo>
                <a:cubicBezTo>
                  <a:pt x="3009" y="3419"/>
                  <a:pt x="3087" y="3421"/>
                  <a:pt x="3165" y="3414"/>
                </a:cubicBezTo>
                <a:cubicBezTo>
                  <a:pt x="3285" y="3404"/>
                  <a:pt x="3398" y="3339"/>
                  <a:pt x="3516" y="3322"/>
                </a:cubicBezTo>
                <a:cubicBezTo>
                  <a:pt x="3692" y="3296"/>
                  <a:pt x="4132" y="3305"/>
                  <a:pt x="4134" y="3305"/>
                </a:cubicBezTo>
                <a:cubicBezTo>
                  <a:pt x="4212" y="3286"/>
                  <a:pt x="4289" y="3267"/>
                  <a:pt x="4367" y="3247"/>
                </a:cubicBezTo>
                <a:cubicBezTo>
                  <a:pt x="4465" y="3253"/>
                  <a:pt x="4562" y="3261"/>
                  <a:pt x="4659" y="3280"/>
                </a:cubicBezTo>
                <a:cubicBezTo>
                  <a:pt x="4745" y="3277"/>
                  <a:pt x="4832" y="3279"/>
                  <a:pt x="4918" y="3272"/>
                </a:cubicBezTo>
                <a:cubicBezTo>
                  <a:pt x="4961" y="3268"/>
                  <a:pt x="4995" y="3203"/>
                  <a:pt x="5027" y="3180"/>
                </a:cubicBezTo>
                <a:cubicBezTo>
                  <a:pt x="5085" y="3093"/>
                  <a:pt x="5098" y="3008"/>
                  <a:pt x="5119" y="2905"/>
                </a:cubicBezTo>
                <a:cubicBezTo>
                  <a:pt x="5129" y="2857"/>
                  <a:pt x="5148" y="2811"/>
                  <a:pt x="5160" y="2763"/>
                </a:cubicBezTo>
                <a:cubicBezTo>
                  <a:pt x="5185" y="2503"/>
                  <a:pt x="4983" y="2047"/>
                  <a:pt x="5302" y="1970"/>
                </a:cubicBezTo>
                <a:cubicBezTo>
                  <a:pt x="5336" y="1947"/>
                  <a:pt x="5364" y="1925"/>
                  <a:pt x="5402" y="1911"/>
                </a:cubicBezTo>
                <a:cubicBezTo>
                  <a:pt x="5397" y="1844"/>
                  <a:pt x="5395" y="1777"/>
                  <a:pt x="5386" y="1711"/>
                </a:cubicBezTo>
                <a:cubicBezTo>
                  <a:pt x="5378" y="1647"/>
                  <a:pt x="5341" y="1579"/>
                  <a:pt x="5319" y="1519"/>
                </a:cubicBezTo>
                <a:cubicBezTo>
                  <a:pt x="5303" y="1477"/>
                  <a:pt x="5289" y="1418"/>
                  <a:pt x="5252" y="1394"/>
                </a:cubicBezTo>
                <a:cubicBezTo>
                  <a:pt x="5227" y="1320"/>
                  <a:pt x="5226" y="1244"/>
                  <a:pt x="5185" y="1177"/>
                </a:cubicBezTo>
                <a:cubicBezTo>
                  <a:pt x="5164" y="1066"/>
                  <a:pt x="5137" y="954"/>
                  <a:pt x="5119" y="843"/>
                </a:cubicBezTo>
                <a:cubicBezTo>
                  <a:pt x="5116" y="690"/>
                  <a:pt x="5115" y="537"/>
                  <a:pt x="5110" y="384"/>
                </a:cubicBezTo>
                <a:cubicBezTo>
                  <a:pt x="5102" y="157"/>
                  <a:pt x="4839" y="88"/>
                  <a:pt x="4659" y="50"/>
                </a:cubicBezTo>
                <a:cubicBezTo>
                  <a:pt x="4592" y="36"/>
                  <a:pt x="4527" y="13"/>
                  <a:pt x="4459" y="0"/>
                </a:cubicBezTo>
                <a:cubicBezTo>
                  <a:pt x="4261" y="6"/>
                  <a:pt x="4064" y="16"/>
                  <a:pt x="3866" y="25"/>
                </a:cubicBezTo>
                <a:cubicBezTo>
                  <a:pt x="3708" y="50"/>
                  <a:pt x="3800" y="39"/>
                  <a:pt x="3591" y="50"/>
                </a:cubicBezTo>
                <a:cubicBezTo>
                  <a:pt x="3502" y="62"/>
                  <a:pt x="3414" y="73"/>
                  <a:pt x="3324" y="83"/>
                </a:cubicBezTo>
                <a:cubicBezTo>
                  <a:pt x="3105" y="130"/>
                  <a:pt x="3328" y="85"/>
                  <a:pt x="2748" y="100"/>
                </a:cubicBezTo>
                <a:cubicBezTo>
                  <a:pt x="2519" y="106"/>
                  <a:pt x="2317" y="121"/>
                  <a:pt x="2072" y="125"/>
                </a:cubicBezTo>
                <a:cubicBezTo>
                  <a:pt x="1934" y="157"/>
                  <a:pt x="1815" y="146"/>
                  <a:pt x="1663" y="150"/>
                </a:cubicBezTo>
                <a:cubicBezTo>
                  <a:pt x="1215" y="181"/>
                  <a:pt x="766" y="152"/>
                  <a:pt x="319" y="192"/>
                </a:cubicBezTo>
                <a:cubicBezTo>
                  <a:pt x="228" y="213"/>
                  <a:pt x="335" y="184"/>
                  <a:pt x="260" y="217"/>
                </a:cubicBezTo>
                <a:cubicBezTo>
                  <a:pt x="244" y="224"/>
                  <a:pt x="210" y="233"/>
                  <a:pt x="210" y="233"/>
                </a:cubicBezTo>
                <a:cubicBezTo>
                  <a:pt x="198" y="251"/>
                  <a:pt x="178" y="265"/>
                  <a:pt x="168" y="284"/>
                </a:cubicBezTo>
                <a:cubicBezTo>
                  <a:pt x="160" y="299"/>
                  <a:pt x="152" y="334"/>
                  <a:pt x="152" y="334"/>
                </a:cubicBezTo>
                <a:cubicBezTo>
                  <a:pt x="160" y="402"/>
                  <a:pt x="159" y="407"/>
                  <a:pt x="210" y="442"/>
                </a:cubicBezTo>
                <a:cubicBezTo>
                  <a:pt x="216" y="450"/>
                  <a:pt x="227" y="467"/>
                  <a:pt x="227" y="467"/>
                </a:cubicBez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835150" y="1268413"/>
            <a:ext cx="561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scanf</a:t>
            </a:r>
            <a:r>
              <a:rPr lang="zh-CN" altLang="zh-CN" sz="2800" b="0">
                <a:solidFill>
                  <a:srgbClr val="0000FF"/>
                </a:solidFill>
                <a:latin typeface="Times New Roman" pitchFamily="18" charset="0"/>
              </a:rPr>
              <a:t>函数采用地址量接受数据。</a:t>
            </a:r>
            <a:endParaRPr lang="zh-CN" altLang="en-US" sz="2800" b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763713" y="1844675"/>
            <a:ext cx="6611937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282575" indent="-282575">
              <a:lnSpc>
                <a:spcPct val="150000"/>
              </a:lnSpc>
              <a:spcBef>
                <a:spcPct val="10000"/>
              </a:spcBef>
            </a:pPr>
            <a:r>
              <a:rPr lang="zh-CN" altLang="zh-CN" sz="2800" b="0" dirty="0">
                <a:solidFill>
                  <a:srgbClr val="0000FF"/>
                </a:solidFill>
                <a:latin typeface="Times New Roman" pitchFamily="18" charset="0"/>
              </a:rPr>
              <a:t>允许在格式符中插入</a:t>
            </a:r>
            <a:r>
              <a:rPr lang="zh-CN" altLang="zh-CN" sz="2800" b="0" dirty="0">
                <a:solidFill>
                  <a:srgbClr val="0000FF"/>
                </a:solidFill>
                <a:latin typeface="Times New Roman" pitchFamily="18" charset="0"/>
                <a:hlinkClick r:id="" action="ppaction://noaction"/>
              </a:rPr>
              <a:t>附加</a:t>
            </a:r>
            <a:r>
              <a:rPr lang="zh-CN" altLang="zh-CN" sz="2800" b="0" dirty="0" smtClean="0">
                <a:solidFill>
                  <a:srgbClr val="0000FF"/>
                </a:solidFill>
                <a:latin typeface="Times New Roman" pitchFamily="18" charset="0"/>
                <a:hlinkClick r:id="" action="ppaction://noaction"/>
              </a:rPr>
              <a:t>字符</a:t>
            </a:r>
            <a:r>
              <a:rPr lang="en-US" altLang="zh-CN" sz="2800" b="0" dirty="0" smtClean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zh-CN" altLang="en-US" sz="2800" b="0" dirty="0" smtClean="0">
                <a:solidFill>
                  <a:srgbClr val="0000FF"/>
                </a:solidFill>
                <a:latin typeface="Times New Roman" pitchFamily="18" charset="0"/>
              </a:rPr>
              <a:t>见下页</a:t>
            </a:r>
            <a:r>
              <a:rPr lang="en-US" altLang="zh-CN" sz="2800" b="0" dirty="0" smtClean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zh-CN" altLang="zh-CN" sz="2800" b="0" dirty="0" smtClean="0">
                <a:solidFill>
                  <a:srgbClr val="0000FF"/>
                </a:solidFill>
                <a:latin typeface="Times New Roman" pitchFamily="18" charset="0"/>
              </a:rPr>
              <a:t>。</a:t>
            </a:r>
            <a:endParaRPr lang="zh-CN" altLang="en-US" sz="2800" b="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120843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0844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0845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20850" name="Picture 18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341438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851" name="Picture 19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133600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1476375" y="2852738"/>
            <a:ext cx="7129463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493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398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0"/>
              <a:t>　</a:t>
            </a:r>
            <a:r>
              <a:rPr lang="zh-CN" altLang="en-US" sz="2800" b="0">
                <a:solidFill>
                  <a:srgbClr val="0000FF"/>
                </a:solidFill>
              </a:rPr>
              <a:t>对于输入</a:t>
            </a:r>
            <a:r>
              <a:rPr lang="en-US" altLang="zh-CN" sz="2800" b="0">
                <a:solidFill>
                  <a:srgbClr val="0000FF"/>
                </a:solidFill>
              </a:rPr>
              <a:t>unsigned</a:t>
            </a:r>
            <a:r>
              <a:rPr lang="zh-CN" altLang="zh-CN" sz="2800" b="0">
                <a:solidFill>
                  <a:srgbClr val="0000FF"/>
                </a:solidFill>
              </a:rPr>
              <a:t>型数据,不用%</a:t>
            </a:r>
            <a:r>
              <a:rPr lang="en-US" altLang="zh-CN" sz="2800" b="0">
                <a:solidFill>
                  <a:srgbClr val="0000FF"/>
                </a:solidFill>
              </a:rPr>
              <a:t>u,</a:t>
            </a:r>
            <a:r>
              <a:rPr lang="zh-CN" altLang="zh-CN" sz="2800" b="0">
                <a:solidFill>
                  <a:srgbClr val="0000FF"/>
                </a:solidFill>
              </a:rPr>
              <a:t>而用%</a:t>
            </a:r>
            <a:r>
              <a:rPr lang="en-US" altLang="zh-CN" sz="2800" b="0">
                <a:solidFill>
                  <a:srgbClr val="0000FF"/>
                </a:solidFill>
              </a:rPr>
              <a:t>d, %o, %x.</a:t>
            </a:r>
          </a:p>
        </p:txBody>
      </p:sp>
      <p:pic>
        <p:nvPicPr>
          <p:cNvPr id="120853" name="Picture 21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97200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1908175" y="4221163"/>
            <a:ext cx="526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输入数据不能规定精度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. </a:t>
            </a:r>
          </a:p>
        </p:txBody>
      </p:sp>
      <p:sp>
        <p:nvSpPr>
          <p:cNvPr id="120855" name="Rectangle 23"/>
          <p:cNvSpPr>
            <a:spLocks noChangeArrowheads="1"/>
          </p:cNvSpPr>
          <p:nvPr/>
        </p:nvSpPr>
        <p:spPr bwMode="auto">
          <a:xfrm>
            <a:off x="2195513" y="5084763"/>
            <a:ext cx="4719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0">
                <a:latin typeface="Times New Roman" pitchFamily="18" charset="0"/>
              </a:rPr>
              <a:t>scanf (" %7.2f ", &amp;a);</a:t>
            </a:r>
            <a:r>
              <a:rPr lang="zh-CN" altLang="zh-CN" sz="2800" b="0">
                <a:latin typeface="Times New Roman" pitchFamily="18" charset="0"/>
              </a:rPr>
              <a:t>是错误的</a:t>
            </a:r>
            <a:endParaRPr lang="zh-CN" altLang="en-US" sz="2800" b="0">
              <a:latin typeface="Times New Roman" pitchFamily="18" charset="0"/>
            </a:endParaRPr>
          </a:p>
        </p:txBody>
      </p:sp>
      <p:pic>
        <p:nvPicPr>
          <p:cNvPr id="120856" name="Picture 24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22116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59" name="AutoShape 27"/>
          <p:cNvSpPr>
            <a:spLocks noChangeArrowheads="1"/>
          </p:cNvSpPr>
          <p:nvPr/>
        </p:nvSpPr>
        <p:spPr bwMode="auto">
          <a:xfrm>
            <a:off x="323850" y="260350"/>
            <a:ext cx="1368425" cy="574675"/>
          </a:xfrm>
          <a:prstGeom prst="wedgeRoundRectCallout">
            <a:avLst>
              <a:gd name="adj1" fmla="val 48144"/>
              <a:gd name="adj2" fmla="val 116296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说明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260350" y="866775"/>
            <a:ext cx="827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>
                <a:solidFill>
                  <a:srgbClr val="0000FF"/>
                </a:solidFill>
                <a:latin typeface="Times New Roman" pitchFamily="18" charset="0"/>
              </a:rPr>
              <a:t>scanf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（）函数中的部分附加的格式说明字符</a:t>
            </a:r>
          </a:p>
        </p:txBody>
      </p:sp>
      <p:grpSp>
        <p:nvGrpSpPr>
          <p:cNvPr id="97332" name="Group 52"/>
          <p:cNvGrpSpPr>
            <a:grpSpLocks/>
          </p:cNvGrpSpPr>
          <p:nvPr/>
        </p:nvGrpSpPr>
        <p:grpSpPr bwMode="auto">
          <a:xfrm>
            <a:off x="323850" y="1916113"/>
            <a:ext cx="8820150" cy="3679825"/>
            <a:chOff x="204" y="1207"/>
            <a:chExt cx="5556" cy="2318"/>
          </a:xfrm>
        </p:grpSpPr>
        <p:grpSp>
          <p:nvGrpSpPr>
            <p:cNvPr id="97331" name="Group 51"/>
            <p:cNvGrpSpPr>
              <a:grpSpLocks/>
            </p:cNvGrpSpPr>
            <p:nvPr/>
          </p:nvGrpSpPr>
          <p:grpSpPr bwMode="auto">
            <a:xfrm>
              <a:off x="204" y="1207"/>
              <a:ext cx="5352" cy="2318"/>
              <a:chOff x="204" y="1207"/>
              <a:chExt cx="5352" cy="2318"/>
            </a:xfrm>
          </p:grpSpPr>
          <p:sp>
            <p:nvSpPr>
              <p:cNvPr id="97329" name="AutoShape 49"/>
              <p:cNvSpPr>
                <a:spLocks noChangeArrowheads="1"/>
              </p:cNvSpPr>
              <p:nvPr/>
            </p:nvSpPr>
            <p:spPr bwMode="auto">
              <a:xfrm>
                <a:off x="204" y="1207"/>
                <a:ext cx="5352" cy="226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286" name="Text Box 6"/>
              <p:cNvSpPr txBox="1">
                <a:spLocks noChangeArrowheads="1"/>
              </p:cNvSpPr>
              <p:nvPr/>
            </p:nvSpPr>
            <p:spPr bwMode="auto">
              <a:xfrm>
                <a:off x="657" y="1253"/>
                <a:ext cx="7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dist">
                  <a:spcBef>
                    <a:spcPct val="50000"/>
                  </a:spcBef>
                </a:pPr>
                <a:r>
                  <a:rPr lang="zh-CN" altLang="en-US" b="0">
                    <a:latin typeface="Times New Roman" pitchFamily="18" charset="0"/>
                  </a:rPr>
                  <a:t>字符</a:t>
                </a:r>
              </a:p>
            </p:txBody>
          </p:sp>
          <p:sp>
            <p:nvSpPr>
              <p:cNvPr id="97287" name="Text Box 7"/>
              <p:cNvSpPr txBox="1">
                <a:spLocks noChangeArrowheads="1"/>
              </p:cNvSpPr>
              <p:nvPr/>
            </p:nvSpPr>
            <p:spPr bwMode="auto">
              <a:xfrm>
                <a:off x="2880" y="1262"/>
                <a:ext cx="14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dist">
                  <a:spcBef>
                    <a:spcPct val="50000"/>
                  </a:spcBef>
                </a:pPr>
                <a:r>
                  <a:rPr lang="zh-CN" altLang="en-US" b="0">
                    <a:latin typeface="Times New Roman" pitchFamily="18" charset="0"/>
                  </a:rPr>
                  <a:t>说明</a:t>
                </a:r>
              </a:p>
            </p:txBody>
          </p:sp>
          <p:sp>
            <p:nvSpPr>
              <p:cNvPr id="97288" name="Text Box 8"/>
              <p:cNvSpPr txBox="1">
                <a:spLocks noChangeArrowheads="1"/>
              </p:cNvSpPr>
              <p:nvPr/>
            </p:nvSpPr>
            <p:spPr bwMode="auto">
              <a:xfrm>
                <a:off x="1973" y="1661"/>
                <a:ext cx="345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0">
                    <a:latin typeface="Times New Roman" pitchFamily="18" charset="0"/>
                  </a:rPr>
                  <a:t>用于输入长整型数据</a:t>
                </a:r>
                <a:r>
                  <a:rPr lang="en-US" altLang="zh-CN" sz="2000" b="0">
                    <a:latin typeface="Times New Roman" pitchFamily="18" charset="0"/>
                  </a:rPr>
                  <a:t>(</a:t>
                </a:r>
                <a:r>
                  <a:rPr lang="zh-CN" altLang="en-US" sz="2000" b="0">
                    <a:latin typeface="Times New Roman" pitchFamily="18" charset="0"/>
                  </a:rPr>
                  <a:t>可用％</a:t>
                </a:r>
                <a:r>
                  <a:rPr lang="en-US" altLang="zh-CN" sz="2000" b="0">
                    <a:latin typeface="Times New Roman" pitchFamily="18" charset="0"/>
                  </a:rPr>
                  <a:t>ld, %lo, %lx), </a:t>
                </a:r>
                <a:r>
                  <a:rPr lang="zh-CN" altLang="zh-CN" sz="2000" b="0">
                    <a:latin typeface="Times New Roman" pitchFamily="18" charset="0"/>
                  </a:rPr>
                  <a:t>以及</a:t>
                </a:r>
                <a:r>
                  <a:rPr lang="en-US" altLang="zh-CN" sz="2000" b="0">
                    <a:latin typeface="Times New Roman" pitchFamily="18" charset="0"/>
                  </a:rPr>
                  <a:t>double</a:t>
                </a:r>
                <a:r>
                  <a:rPr lang="zh-CN" altLang="zh-CN" sz="2000" b="0">
                    <a:latin typeface="Times New Roman" pitchFamily="18" charset="0"/>
                  </a:rPr>
                  <a:t>型数据(用%</a:t>
                </a:r>
                <a:r>
                  <a:rPr lang="en-US" altLang="zh-CN" sz="2000" b="0">
                    <a:latin typeface="Times New Roman" pitchFamily="18" charset="0"/>
                  </a:rPr>
                  <a:t>lf</a:t>
                </a:r>
                <a:r>
                  <a:rPr lang="zh-CN" altLang="zh-CN" sz="2000" b="0">
                    <a:latin typeface="Times New Roman" pitchFamily="18" charset="0"/>
                  </a:rPr>
                  <a:t>或%</a:t>
                </a:r>
                <a:r>
                  <a:rPr lang="en-US" altLang="zh-CN" sz="2000" b="0">
                    <a:latin typeface="Times New Roman" pitchFamily="18" charset="0"/>
                  </a:rPr>
                  <a:t>le)</a:t>
                </a:r>
                <a:r>
                  <a:rPr lang="zh-CN" altLang="en-US" sz="2000" b="0">
                    <a:latin typeface="Times New Roman" pitchFamily="18" charset="0"/>
                  </a:rPr>
                  <a:t>。</a:t>
                </a:r>
              </a:p>
            </p:txBody>
          </p:sp>
          <p:sp>
            <p:nvSpPr>
              <p:cNvPr id="97289" name="Text Box 9"/>
              <p:cNvSpPr txBox="1">
                <a:spLocks noChangeArrowheads="1"/>
              </p:cNvSpPr>
              <p:nvPr/>
            </p:nvSpPr>
            <p:spPr bwMode="auto">
              <a:xfrm>
                <a:off x="1992" y="2205"/>
                <a:ext cx="179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zh-CN" altLang="en-US" sz="2000" b="0">
                    <a:latin typeface="Times New Roman" pitchFamily="18" charset="0"/>
                  </a:rPr>
                  <a:t>用于输入短整型数据</a:t>
                </a:r>
              </a:p>
              <a:p>
                <a:r>
                  <a:rPr lang="en-US" altLang="zh-CN" sz="2000" b="0">
                    <a:latin typeface="Times New Roman" pitchFamily="18" charset="0"/>
                  </a:rPr>
                  <a:t>(</a:t>
                </a:r>
                <a:r>
                  <a:rPr lang="zh-CN" altLang="en-US" sz="2000" b="0">
                    <a:latin typeface="Times New Roman" pitchFamily="18" charset="0"/>
                  </a:rPr>
                  <a:t>可用</a:t>
                </a:r>
                <a:r>
                  <a:rPr lang="en-US" altLang="zh-CN" sz="2000" b="0">
                    <a:latin typeface="Times New Roman" pitchFamily="18" charset="0"/>
                  </a:rPr>
                  <a:t>%hd, %ho,%hx)</a:t>
                </a:r>
              </a:p>
            </p:txBody>
          </p:sp>
          <p:sp>
            <p:nvSpPr>
              <p:cNvPr id="97290" name="Text Box 10"/>
              <p:cNvSpPr txBox="1">
                <a:spLocks noChangeArrowheads="1"/>
              </p:cNvSpPr>
              <p:nvPr/>
            </p:nvSpPr>
            <p:spPr bwMode="auto">
              <a:xfrm>
                <a:off x="1942" y="2739"/>
                <a:ext cx="22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0">
                    <a:latin typeface="Times New Roman" pitchFamily="18" charset="0"/>
                  </a:rPr>
                  <a:t>指定输入数据所占宽度</a:t>
                </a:r>
                <a:r>
                  <a:rPr lang="en-US" altLang="zh-CN" sz="2000" b="0">
                    <a:latin typeface="Times New Roman" pitchFamily="18" charset="0"/>
                  </a:rPr>
                  <a:t>(</a:t>
                </a:r>
                <a:r>
                  <a:rPr lang="zh-CN" altLang="en-US" sz="2000" b="0">
                    <a:latin typeface="Times New Roman" pitchFamily="18" charset="0"/>
                  </a:rPr>
                  <a:t>列数</a:t>
                </a:r>
                <a:r>
                  <a:rPr lang="en-US" altLang="zh-CN" sz="2000" b="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97292" name="Text Box 12"/>
              <p:cNvSpPr txBox="1">
                <a:spLocks noChangeArrowheads="1"/>
              </p:cNvSpPr>
              <p:nvPr/>
            </p:nvSpPr>
            <p:spPr bwMode="auto">
              <a:xfrm>
                <a:off x="960" y="2237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97293" name="Text Box 13"/>
              <p:cNvSpPr txBox="1">
                <a:spLocks noChangeArrowheads="1"/>
              </p:cNvSpPr>
              <p:nvPr/>
            </p:nvSpPr>
            <p:spPr bwMode="auto">
              <a:xfrm>
                <a:off x="340" y="2739"/>
                <a:ext cx="18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0">
                    <a:latin typeface="Times New Roman" pitchFamily="18" charset="0"/>
                  </a:rPr>
                  <a:t>域宽</a:t>
                </a:r>
                <a:r>
                  <a:rPr lang="en-US" altLang="zh-CN" b="0">
                    <a:latin typeface="Times New Roman" pitchFamily="18" charset="0"/>
                  </a:rPr>
                  <a:t>(</a:t>
                </a:r>
                <a:r>
                  <a:rPr lang="zh-CN" altLang="en-US" b="0">
                    <a:latin typeface="Times New Roman" pitchFamily="18" charset="0"/>
                  </a:rPr>
                  <a:t>为一正整数</a:t>
                </a:r>
                <a:r>
                  <a:rPr lang="en-US" altLang="zh-CN" b="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97294" name="Text Box 14"/>
              <p:cNvSpPr txBox="1">
                <a:spLocks noChangeArrowheads="1"/>
              </p:cNvSpPr>
              <p:nvPr/>
            </p:nvSpPr>
            <p:spPr bwMode="auto">
              <a:xfrm>
                <a:off x="927" y="3182"/>
                <a:ext cx="3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Times New Roman" pitchFamily="18" charset="0"/>
                  </a:rPr>
                  <a:t>*</a:t>
                </a:r>
              </a:p>
            </p:txBody>
          </p:sp>
          <p:sp>
            <p:nvSpPr>
              <p:cNvPr id="97295" name="Text Box 15"/>
              <p:cNvSpPr txBox="1">
                <a:spLocks noChangeArrowheads="1"/>
              </p:cNvSpPr>
              <p:nvPr/>
            </p:nvSpPr>
            <p:spPr bwMode="auto">
              <a:xfrm>
                <a:off x="960" y="1710"/>
                <a:ext cx="25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97296" name="Line 16"/>
              <p:cNvSpPr>
                <a:spLocks noChangeShapeType="1"/>
              </p:cNvSpPr>
              <p:nvPr/>
            </p:nvSpPr>
            <p:spPr bwMode="auto">
              <a:xfrm>
                <a:off x="296" y="1572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298" name="Line 18"/>
              <p:cNvSpPr>
                <a:spLocks noChangeShapeType="1"/>
              </p:cNvSpPr>
              <p:nvPr/>
            </p:nvSpPr>
            <p:spPr bwMode="auto">
              <a:xfrm>
                <a:off x="296" y="2107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299" name="Line 19"/>
              <p:cNvSpPr>
                <a:spLocks noChangeShapeType="1"/>
              </p:cNvSpPr>
              <p:nvPr/>
            </p:nvSpPr>
            <p:spPr bwMode="auto">
              <a:xfrm>
                <a:off x="296" y="2679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00" name="Line 20"/>
              <p:cNvSpPr>
                <a:spLocks noChangeShapeType="1"/>
              </p:cNvSpPr>
              <p:nvPr/>
            </p:nvSpPr>
            <p:spPr bwMode="auto">
              <a:xfrm>
                <a:off x="296" y="3037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02" name="Line 22"/>
              <p:cNvSpPr>
                <a:spLocks noChangeShapeType="1"/>
              </p:cNvSpPr>
              <p:nvPr/>
            </p:nvSpPr>
            <p:spPr bwMode="auto">
              <a:xfrm>
                <a:off x="1909" y="1251"/>
                <a:ext cx="0" cy="22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7291" name="Text Box 11"/>
            <p:cNvSpPr txBox="1">
              <a:spLocks noChangeArrowheads="1"/>
            </p:cNvSpPr>
            <p:nvPr/>
          </p:nvSpPr>
          <p:spPr bwMode="auto">
            <a:xfrm>
              <a:off x="1893" y="3105"/>
              <a:ext cx="38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表示本输入项在读入后不赋给相应的变量。</a:t>
              </a:r>
            </a:p>
          </p:txBody>
        </p:sp>
      </p:grpSp>
      <p:grpSp>
        <p:nvGrpSpPr>
          <p:cNvPr id="97322" name="Group 42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7323" name="Rectangle 43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7324" name="Rectangle 44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8" name="Group 1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87624" y="595546"/>
            <a:ext cx="6408712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格式字符串必须与变量类型一致。</a:t>
            </a:r>
            <a:endParaRPr lang="zh-CN" altLang="en-US" dirty="0"/>
          </a:p>
        </p:txBody>
      </p:sp>
      <p:sp>
        <p:nvSpPr>
          <p:cNvPr id="3" name="十二角星 2"/>
          <p:cNvSpPr/>
          <p:nvPr/>
        </p:nvSpPr>
        <p:spPr bwMode="auto">
          <a:xfrm>
            <a:off x="72008" y="198437"/>
            <a:ext cx="1043608" cy="998315"/>
          </a:xfrm>
          <a:prstGeom prst="star1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注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1412776"/>
            <a:ext cx="6048672" cy="341632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float a;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double b;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f%f</a:t>
            </a:r>
            <a:r>
              <a:rPr lang="en-US" altLang="zh-CN" dirty="0"/>
              <a:t>",&amp;</a:t>
            </a:r>
            <a:r>
              <a:rPr lang="en-US" altLang="zh-CN" dirty="0" err="1"/>
              <a:t>a,&amp;b</a:t>
            </a:r>
            <a:r>
              <a:rPr lang="en-US" altLang="zh-CN" dirty="0"/>
              <a:t>);</a:t>
            </a:r>
          </a:p>
          <a:p>
            <a:pPr>
              <a:lnSpc>
                <a:spcPct val="150000"/>
              </a:lnSpc>
            </a:pPr>
            <a:r>
              <a:rPr lang="pt-BR" altLang="zh-CN" dirty="0"/>
              <a:t>printf("a=%f,b=%lf\n",a,b);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f%lf</a:t>
            </a:r>
            <a:r>
              <a:rPr lang="en-US" altLang="zh-CN" dirty="0"/>
              <a:t>",&amp;</a:t>
            </a:r>
            <a:r>
              <a:rPr lang="en-US" altLang="zh-CN" dirty="0" err="1"/>
              <a:t>a,&amp;b</a:t>
            </a:r>
            <a:r>
              <a:rPr lang="en-US" altLang="zh-CN" dirty="0"/>
              <a:t>);</a:t>
            </a:r>
          </a:p>
          <a:p>
            <a:pPr>
              <a:lnSpc>
                <a:spcPct val="150000"/>
              </a:lnSpc>
            </a:pPr>
            <a:r>
              <a:rPr lang="pt-BR" altLang="zh-CN" dirty="0"/>
              <a:t>printf("a=%f,b=%lf\n",a,b</a:t>
            </a:r>
            <a:r>
              <a:rPr lang="pt-BR" altLang="zh-CN" dirty="0" smtClean="0"/>
              <a:t>);</a:t>
            </a:r>
            <a:endParaRPr lang="pt-BR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5013176"/>
            <a:ext cx="6120680" cy="132343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15 20</a:t>
            </a:r>
            <a:endParaRPr lang="zh-CN" altLang="en-US" sz="2000" dirty="0"/>
          </a:p>
          <a:p>
            <a:r>
              <a:rPr lang="en-US" altLang="zh-CN" sz="2000" dirty="0"/>
              <a:t>a=15.000000,b=0.000000</a:t>
            </a:r>
          </a:p>
          <a:p>
            <a:r>
              <a:rPr lang="en-US" altLang="zh-CN" sz="2000" dirty="0"/>
              <a:t>15 20</a:t>
            </a:r>
            <a:endParaRPr lang="zh-CN" altLang="en-US" sz="2000" dirty="0"/>
          </a:p>
          <a:p>
            <a:r>
              <a:rPr lang="en-US" altLang="zh-CN" sz="2000" dirty="0" smtClean="0"/>
              <a:t>a=15.000000,b=20.000000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4472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4" name="Freeform 34" descr="蓝色面巾纸"/>
          <p:cNvSpPr>
            <a:spLocks/>
          </p:cNvSpPr>
          <p:nvPr/>
        </p:nvSpPr>
        <p:spPr bwMode="auto">
          <a:xfrm>
            <a:off x="728663" y="277813"/>
            <a:ext cx="7964487" cy="5991225"/>
          </a:xfrm>
          <a:custGeom>
            <a:avLst/>
            <a:gdLst>
              <a:gd name="T0" fmla="*/ 326 w 5017"/>
              <a:gd name="T1" fmla="*/ 217 h 3774"/>
              <a:gd name="T2" fmla="*/ 735 w 5017"/>
              <a:gd name="T3" fmla="*/ 84 h 3774"/>
              <a:gd name="T4" fmla="*/ 968 w 5017"/>
              <a:gd name="T5" fmla="*/ 34 h 3774"/>
              <a:gd name="T6" fmla="*/ 3406 w 5017"/>
              <a:gd name="T7" fmla="*/ 25 h 3774"/>
              <a:gd name="T8" fmla="*/ 4508 w 5017"/>
              <a:gd name="T9" fmla="*/ 126 h 3774"/>
              <a:gd name="T10" fmla="*/ 4708 w 5017"/>
              <a:gd name="T11" fmla="*/ 226 h 3774"/>
              <a:gd name="T12" fmla="*/ 4775 w 5017"/>
              <a:gd name="T13" fmla="*/ 376 h 3774"/>
              <a:gd name="T14" fmla="*/ 4834 w 5017"/>
              <a:gd name="T15" fmla="*/ 660 h 3774"/>
              <a:gd name="T16" fmla="*/ 4967 w 5017"/>
              <a:gd name="T17" fmla="*/ 1111 h 3774"/>
              <a:gd name="T18" fmla="*/ 4967 w 5017"/>
              <a:gd name="T19" fmla="*/ 1753 h 3774"/>
              <a:gd name="T20" fmla="*/ 5017 w 5017"/>
              <a:gd name="T21" fmla="*/ 1970 h 3774"/>
              <a:gd name="T22" fmla="*/ 4917 w 5017"/>
              <a:gd name="T23" fmla="*/ 2371 h 3774"/>
              <a:gd name="T24" fmla="*/ 4884 w 5017"/>
              <a:gd name="T25" fmla="*/ 2822 h 3774"/>
              <a:gd name="T26" fmla="*/ 4733 w 5017"/>
              <a:gd name="T27" fmla="*/ 3331 h 3774"/>
              <a:gd name="T28" fmla="*/ 4591 w 5017"/>
              <a:gd name="T29" fmla="*/ 3515 h 3774"/>
              <a:gd name="T30" fmla="*/ 4516 w 5017"/>
              <a:gd name="T31" fmla="*/ 3640 h 3774"/>
              <a:gd name="T32" fmla="*/ 4182 w 5017"/>
              <a:gd name="T33" fmla="*/ 3698 h 3774"/>
              <a:gd name="T34" fmla="*/ 3707 w 5017"/>
              <a:gd name="T35" fmla="*/ 3765 h 3774"/>
              <a:gd name="T36" fmla="*/ 2596 w 5017"/>
              <a:gd name="T37" fmla="*/ 3765 h 3774"/>
              <a:gd name="T38" fmla="*/ 2179 w 5017"/>
              <a:gd name="T39" fmla="*/ 3657 h 3774"/>
              <a:gd name="T40" fmla="*/ 1912 w 5017"/>
              <a:gd name="T41" fmla="*/ 3590 h 3774"/>
              <a:gd name="T42" fmla="*/ 1252 w 5017"/>
              <a:gd name="T43" fmla="*/ 3565 h 3774"/>
              <a:gd name="T44" fmla="*/ 935 w 5017"/>
              <a:gd name="T45" fmla="*/ 3515 h 3774"/>
              <a:gd name="T46" fmla="*/ 484 w 5017"/>
              <a:gd name="T47" fmla="*/ 3406 h 3774"/>
              <a:gd name="T48" fmla="*/ 468 w 5017"/>
              <a:gd name="T49" fmla="*/ 3406 h 3774"/>
              <a:gd name="T50" fmla="*/ 384 w 5017"/>
              <a:gd name="T51" fmla="*/ 3481 h 3774"/>
              <a:gd name="T52" fmla="*/ 317 w 5017"/>
              <a:gd name="T53" fmla="*/ 3423 h 3774"/>
              <a:gd name="T54" fmla="*/ 167 w 5017"/>
              <a:gd name="T55" fmla="*/ 3064 h 3774"/>
              <a:gd name="T56" fmla="*/ 67 w 5017"/>
              <a:gd name="T57" fmla="*/ 2697 h 3774"/>
              <a:gd name="T58" fmla="*/ 0 w 5017"/>
              <a:gd name="T59" fmla="*/ 2455 h 3774"/>
              <a:gd name="T60" fmla="*/ 17 w 5017"/>
              <a:gd name="T61" fmla="*/ 668 h 3774"/>
              <a:gd name="T62" fmla="*/ 192 w 5017"/>
              <a:gd name="T63" fmla="*/ 309 h 3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017" h="3774">
                <a:moveTo>
                  <a:pt x="150" y="384"/>
                </a:moveTo>
                <a:cubicBezTo>
                  <a:pt x="171" y="266"/>
                  <a:pt x="241" y="260"/>
                  <a:pt x="326" y="217"/>
                </a:cubicBezTo>
                <a:cubicBezTo>
                  <a:pt x="367" y="197"/>
                  <a:pt x="408" y="167"/>
                  <a:pt x="451" y="151"/>
                </a:cubicBezTo>
                <a:cubicBezTo>
                  <a:pt x="540" y="117"/>
                  <a:pt x="643" y="108"/>
                  <a:pt x="735" y="84"/>
                </a:cubicBezTo>
                <a:cubicBezTo>
                  <a:pt x="812" y="64"/>
                  <a:pt x="781" y="66"/>
                  <a:pt x="868" y="50"/>
                </a:cubicBezTo>
                <a:cubicBezTo>
                  <a:pt x="901" y="44"/>
                  <a:pt x="968" y="34"/>
                  <a:pt x="968" y="34"/>
                </a:cubicBezTo>
                <a:cubicBezTo>
                  <a:pt x="1055" y="5"/>
                  <a:pt x="1018" y="16"/>
                  <a:pt x="1077" y="0"/>
                </a:cubicBezTo>
                <a:cubicBezTo>
                  <a:pt x="1853" y="16"/>
                  <a:pt x="2630" y="18"/>
                  <a:pt x="3406" y="25"/>
                </a:cubicBezTo>
                <a:cubicBezTo>
                  <a:pt x="3633" y="52"/>
                  <a:pt x="3850" y="62"/>
                  <a:pt x="4082" y="67"/>
                </a:cubicBezTo>
                <a:cubicBezTo>
                  <a:pt x="4224" y="90"/>
                  <a:pt x="4365" y="113"/>
                  <a:pt x="4508" y="126"/>
                </a:cubicBezTo>
                <a:cubicBezTo>
                  <a:pt x="4551" y="134"/>
                  <a:pt x="4591" y="146"/>
                  <a:pt x="4633" y="159"/>
                </a:cubicBezTo>
                <a:cubicBezTo>
                  <a:pt x="4657" y="194"/>
                  <a:pt x="4682" y="188"/>
                  <a:pt x="4708" y="226"/>
                </a:cubicBezTo>
                <a:cubicBezTo>
                  <a:pt x="4722" y="247"/>
                  <a:pt x="4742" y="292"/>
                  <a:pt x="4742" y="292"/>
                </a:cubicBezTo>
                <a:cubicBezTo>
                  <a:pt x="4759" y="400"/>
                  <a:pt x="4734" y="294"/>
                  <a:pt x="4775" y="376"/>
                </a:cubicBezTo>
                <a:cubicBezTo>
                  <a:pt x="4827" y="480"/>
                  <a:pt x="4740" y="345"/>
                  <a:pt x="4800" y="434"/>
                </a:cubicBezTo>
                <a:cubicBezTo>
                  <a:pt x="4814" y="507"/>
                  <a:pt x="4812" y="589"/>
                  <a:pt x="4834" y="660"/>
                </a:cubicBezTo>
                <a:cubicBezTo>
                  <a:pt x="4855" y="727"/>
                  <a:pt x="4886" y="787"/>
                  <a:pt x="4909" y="852"/>
                </a:cubicBezTo>
                <a:cubicBezTo>
                  <a:pt x="4915" y="959"/>
                  <a:pt x="4921" y="1018"/>
                  <a:pt x="4967" y="1111"/>
                </a:cubicBezTo>
                <a:cubicBezTo>
                  <a:pt x="4985" y="1203"/>
                  <a:pt x="4983" y="1188"/>
                  <a:pt x="4975" y="1319"/>
                </a:cubicBezTo>
                <a:cubicBezTo>
                  <a:pt x="4981" y="1469"/>
                  <a:pt x="4987" y="1605"/>
                  <a:pt x="4967" y="1753"/>
                </a:cubicBezTo>
                <a:cubicBezTo>
                  <a:pt x="4970" y="1806"/>
                  <a:pt x="4969" y="1859"/>
                  <a:pt x="4975" y="1912"/>
                </a:cubicBezTo>
                <a:cubicBezTo>
                  <a:pt x="4985" y="2003"/>
                  <a:pt x="4975" y="1999"/>
                  <a:pt x="5017" y="1970"/>
                </a:cubicBezTo>
                <a:cubicBezTo>
                  <a:pt x="5005" y="2045"/>
                  <a:pt x="4977" y="2116"/>
                  <a:pt x="4950" y="2187"/>
                </a:cubicBezTo>
                <a:cubicBezTo>
                  <a:pt x="4940" y="2249"/>
                  <a:pt x="4933" y="2310"/>
                  <a:pt x="4917" y="2371"/>
                </a:cubicBezTo>
                <a:cubicBezTo>
                  <a:pt x="4914" y="2477"/>
                  <a:pt x="4914" y="2582"/>
                  <a:pt x="4909" y="2688"/>
                </a:cubicBezTo>
                <a:cubicBezTo>
                  <a:pt x="4907" y="2732"/>
                  <a:pt x="4891" y="2779"/>
                  <a:pt x="4884" y="2822"/>
                </a:cubicBezTo>
                <a:cubicBezTo>
                  <a:pt x="4870" y="2906"/>
                  <a:pt x="4855" y="2990"/>
                  <a:pt x="4834" y="3072"/>
                </a:cubicBezTo>
                <a:cubicBezTo>
                  <a:pt x="4811" y="3163"/>
                  <a:pt x="4765" y="3243"/>
                  <a:pt x="4733" y="3331"/>
                </a:cubicBezTo>
                <a:cubicBezTo>
                  <a:pt x="4729" y="3359"/>
                  <a:pt x="4720" y="3447"/>
                  <a:pt x="4700" y="3473"/>
                </a:cubicBezTo>
                <a:cubicBezTo>
                  <a:pt x="4677" y="3502"/>
                  <a:pt x="4623" y="3504"/>
                  <a:pt x="4591" y="3515"/>
                </a:cubicBezTo>
                <a:cubicBezTo>
                  <a:pt x="4561" y="3545"/>
                  <a:pt x="4544" y="3577"/>
                  <a:pt x="4525" y="3615"/>
                </a:cubicBezTo>
                <a:cubicBezTo>
                  <a:pt x="4521" y="3623"/>
                  <a:pt x="4522" y="3634"/>
                  <a:pt x="4516" y="3640"/>
                </a:cubicBezTo>
                <a:cubicBezTo>
                  <a:pt x="4510" y="3646"/>
                  <a:pt x="4499" y="3645"/>
                  <a:pt x="4491" y="3648"/>
                </a:cubicBezTo>
                <a:cubicBezTo>
                  <a:pt x="4378" y="3725"/>
                  <a:pt x="4387" y="3691"/>
                  <a:pt x="4182" y="3698"/>
                </a:cubicBezTo>
                <a:cubicBezTo>
                  <a:pt x="4042" y="3770"/>
                  <a:pt x="4193" y="3698"/>
                  <a:pt x="3798" y="3732"/>
                </a:cubicBezTo>
                <a:cubicBezTo>
                  <a:pt x="3769" y="3734"/>
                  <a:pt x="3738" y="3764"/>
                  <a:pt x="3707" y="3765"/>
                </a:cubicBezTo>
                <a:cubicBezTo>
                  <a:pt x="3443" y="3770"/>
                  <a:pt x="3178" y="3771"/>
                  <a:pt x="2914" y="3774"/>
                </a:cubicBezTo>
                <a:cubicBezTo>
                  <a:pt x="2808" y="3771"/>
                  <a:pt x="2702" y="3770"/>
                  <a:pt x="2596" y="3765"/>
                </a:cubicBezTo>
                <a:cubicBezTo>
                  <a:pt x="2501" y="3761"/>
                  <a:pt x="2398" y="3725"/>
                  <a:pt x="2304" y="3707"/>
                </a:cubicBezTo>
                <a:cubicBezTo>
                  <a:pt x="2265" y="3681"/>
                  <a:pt x="2224" y="3668"/>
                  <a:pt x="2179" y="3657"/>
                </a:cubicBezTo>
                <a:cubicBezTo>
                  <a:pt x="2122" y="3628"/>
                  <a:pt x="2066" y="3617"/>
                  <a:pt x="2004" y="3607"/>
                </a:cubicBezTo>
                <a:cubicBezTo>
                  <a:pt x="1973" y="3602"/>
                  <a:pt x="1912" y="3590"/>
                  <a:pt x="1912" y="3590"/>
                </a:cubicBezTo>
                <a:cubicBezTo>
                  <a:pt x="1690" y="3600"/>
                  <a:pt x="1710" y="3603"/>
                  <a:pt x="1444" y="3590"/>
                </a:cubicBezTo>
                <a:cubicBezTo>
                  <a:pt x="1384" y="3587"/>
                  <a:pt x="1312" y="3569"/>
                  <a:pt x="1252" y="3565"/>
                </a:cubicBezTo>
                <a:cubicBezTo>
                  <a:pt x="1164" y="3541"/>
                  <a:pt x="1123" y="3537"/>
                  <a:pt x="1019" y="3531"/>
                </a:cubicBezTo>
                <a:cubicBezTo>
                  <a:pt x="958" y="3512"/>
                  <a:pt x="1041" y="3536"/>
                  <a:pt x="935" y="3515"/>
                </a:cubicBezTo>
                <a:cubicBezTo>
                  <a:pt x="865" y="3501"/>
                  <a:pt x="796" y="3472"/>
                  <a:pt x="726" y="3456"/>
                </a:cubicBezTo>
                <a:cubicBezTo>
                  <a:pt x="646" y="3437"/>
                  <a:pt x="564" y="3427"/>
                  <a:pt x="484" y="3406"/>
                </a:cubicBezTo>
                <a:cubicBezTo>
                  <a:pt x="481" y="3398"/>
                  <a:pt x="485" y="3381"/>
                  <a:pt x="476" y="3381"/>
                </a:cubicBezTo>
                <a:cubicBezTo>
                  <a:pt x="467" y="3381"/>
                  <a:pt x="469" y="3397"/>
                  <a:pt x="468" y="3406"/>
                </a:cubicBezTo>
                <a:cubicBezTo>
                  <a:pt x="453" y="3503"/>
                  <a:pt x="485" y="3474"/>
                  <a:pt x="434" y="3506"/>
                </a:cubicBezTo>
                <a:cubicBezTo>
                  <a:pt x="418" y="3496"/>
                  <a:pt x="398" y="3493"/>
                  <a:pt x="384" y="3481"/>
                </a:cubicBezTo>
                <a:cubicBezTo>
                  <a:pt x="376" y="3475"/>
                  <a:pt x="375" y="3463"/>
                  <a:pt x="367" y="3456"/>
                </a:cubicBezTo>
                <a:cubicBezTo>
                  <a:pt x="352" y="3443"/>
                  <a:pt x="317" y="3423"/>
                  <a:pt x="317" y="3423"/>
                </a:cubicBezTo>
                <a:cubicBezTo>
                  <a:pt x="262" y="3337"/>
                  <a:pt x="255" y="3228"/>
                  <a:pt x="200" y="3147"/>
                </a:cubicBezTo>
                <a:cubicBezTo>
                  <a:pt x="191" y="3118"/>
                  <a:pt x="175" y="3093"/>
                  <a:pt x="167" y="3064"/>
                </a:cubicBezTo>
                <a:cubicBezTo>
                  <a:pt x="147" y="2991"/>
                  <a:pt x="146" y="2910"/>
                  <a:pt x="117" y="2839"/>
                </a:cubicBezTo>
                <a:cubicBezTo>
                  <a:pt x="87" y="2764"/>
                  <a:pt x="105" y="2811"/>
                  <a:pt x="67" y="2697"/>
                </a:cubicBezTo>
                <a:cubicBezTo>
                  <a:pt x="49" y="2642"/>
                  <a:pt x="43" y="2585"/>
                  <a:pt x="25" y="2530"/>
                </a:cubicBezTo>
                <a:cubicBezTo>
                  <a:pt x="17" y="2505"/>
                  <a:pt x="0" y="2455"/>
                  <a:pt x="0" y="2455"/>
                </a:cubicBezTo>
                <a:cubicBezTo>
                  <a:pt x="3" y="2307"/>
                  <a:pt x="7" y="2160"/>
                  <a:pt x="8" y="2012"/>
                </a:cubicBezTo>
                <a:cubicBezTo>
                  <a:pt x="12" y="1564"/>
                  <a:pt x="12" y="1116"/>
                  <a:pt x="17" y="668"/>
                </a:cubicBezTo>
                <a:cubicBezTo>
                  <a:pt x="18" y="583"/>
                  <a:pt x="20" y="482"/>
                  <a:pt x="50" y="401"/>
                </a:cubicBezTo>
                <a:cubicBezTo>
                  <a:pt x="65" y="360"/>
                  <a:pt x="192" y="344"/>
                  <a:pt x="192" y="309"/>
                </a:cubicBezTo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619250" y="620713"/>
            <a:ext cx="6840538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输入多个数据时，在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scanf()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语句中，格式</a:t>
            </a:r>
          </a:p>
          <a:p>
            <a:pPr>
              <a:lnSpc>
                <a:spcPct val="110000"/>
              </a:lnSpc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说明符（％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d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等）之间，可以无任何间隔或</a:t>
            </a:r>
          </a:p>
          <a:p>
            <a:pPr>
              <a:lnSpc>
                <a:spcPct val="110000"/>
              </a:lnSpc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者由</a:t>
            </a:r>
            <a:r>
              <a:rPr lang="zh-CN" altLang="en-US" sz="2800" b="0">
                <a:solidFill>
                  <a:schemeClr val="tx2"/>
                </a:solidFill>
                <a:latin typeface="Times New Roman" pitchFamily="18" charset="0"/>
              </a:rPr>
              <a:t>空白字符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间隔</a:t>
            </a:r>
          </a:p>
        </p:txBody>
      </p:sp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2339975" y="29972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例： </a:t>
            </a:r>
            <a:r>
              <a:rPr lang="en-US" altLang="zh-CN" b="0">
                <a:latin typeface="Times New Roman" pitchFamily="18" charset="0"/>
              </a:rPr>
              <a:t>scanf(“%d%d”,&amp;a,&amp;b);</a:t>
            </a:r>
          </a:p>
        </p:txBody>
      </p:sp>
      <p:grpSp>
        <p:nvGrpSpPr>
          <p:cNvPr id="122898" name="Group 1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22904" name="Picture 24" descr="hgd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2071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7" name="Rectangle 27"/>
          <p:cNvSpPr>
            <a:spLocks noChangeArrowheads="1"/>
          </p:cNvSpPr>
          <p:nvPr/>
        </p:nvSpPr>
        <p:spPr bwMode="auto">
          <a:xfrm>
            <a:off x="3059113" y="3500438"/>
            <a:ext cx="339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scanf("%d  %d", &amp;a, &amp;b);</a:t>
            </a:r>
          </a:p>
        </p:txBody>
      </p:sp>
      <p:sp>
        <p:nvSpPr>
          <p:cNvPr id="122910" name="Text Box 30"/>
          <p:cNvSpPr txBox="1">
            <a:spLocks noChangeArrowheads="1"/>
          </p:cNvSpPr>
          <p:nvPr/>
        </p:nvSpPr>
        <p:spPr bwMode="auto">
          <a:xfrm>
            <a:off x="1763713" y="2384425"/>
            <a:ext cx="676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空白字符：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空格，制表符（Ｔ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AB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），换行符</a:t>
            </a:r>
          </a:p>
        </p:txBody>
      </p:sp>
      <p:sp>
        <p:nvSpPr>
          <p:cNvPr id="122911" name="Rectangle 31"/>
          <p:cNvSpPr>
            <a:spLocks noChangeArrowheads="1"/>
          </p:cNvSpPr>
          <p:nvPr/>
        </p:nvSpPr>
        <p:spPr bwMode="auto">
          <a:xfrm>
            <a:off x="1476375" y="4076700"/>
            <a:ext cx="68897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FF"/>
                </a:solidFill>
                <a:latin typeface="Times New Roman" pitchFamily="18" charset="0"/>
              </a:rPr>
              <a:t>此时，键盘输入数据时必须用空格，制表符或回车</a:t>
            </a:r>
          </a:p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FF"/>
                </a:solidFill>
                <a:latin typeface="Times New Roman" pitchFamily="18" charset="0"/>
              </a:rPr>
              <a:t>来分隔个数据</a:t>
            </a:r>
          </a:p>
        </p:txBody>
      </p:sp>
      <p:sp>
        <p:nvSpPr>
          <p:cNvPr id="122912" name="Text Box 32"/>
          <p:cNvSpPr txBox="1">
            <a:spLocks noChangeArrowheads="1"/>
          </p:cNvSpPr>
          <p:nvPr/>
        </p:nvSpPr>
        <p:spPr bwMode="auto">
          <a:xfrm>
            <a:off x="1979613" y="5084763"/>
            <a:ext cx="6048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即针对上面格式，键盘输入可为： </a:t>
            </a:r>
            <a:r>
              <a:rPr lang="en-US" altLang="zh-CN" b="0">
                <a:latin typeface="Times New Roman" pitchFamily="18" charset="0"/>
              </a:rPr>
              <a:t>12  34</a:t>
            </a:r>
          </a:p>
          <a:p>
            <a:r>
              <a:rPr lang="en-US" altLang="zh-CN" b="0">
                <a:latin typeface="Times New Roman" pitchFamily="18" charset="0"/>
              </a:rPr>
              <a:t>                                </a:t>
            </a:r>
            <a:r>
              <a:rPr lang="zh-CN" altLang="en-US" b="0">
                <a:latin typeface="Times New Roman" pitchFamily="18" charset="0"/>
              </a:rPr>
              <a:t>或者：</a:t>
            </a:r>
            <a:r>
              <a:rPr lang="en-US" altLang="zh-CN" b="0">
                <a:latin typeface="Times New Roman" pitchFamily="18" charset="0"/>
              </a:rPr>
              <a:t>12 </a:t>
            </a:r>
            <a:r>
              <a:rPr lang="en-US" altLang="zh-CN" b="0"/>
              <a:t>↙</a:t>
            </a:r>
            <a:endParaRPr lang="en-US" altLang="zh-CN" b="0">
              <a:latin typeface="Times New Roman" pitchFamily="18" charset="0"/>
            </a:endParaRPr>
          </a:p>
          <a:p>
            <a:r>
              <a:rPr lang="en-US" altLang="zh-CN" b="0">
                <a:latin typeface="Times New Roman" pitchFamily="18" charset="0"/>
              </a:rPr>
              <a:t>                                            34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41" name="Freeform 37"/>
          <p:cNvSpPr>
            <a:spLocks/>
          </p:cNvSpPr>
          <p:nvPr/>
        </p:nvSpPr>
        <p:spPr bwMode="auto">
          <a:xfrm>
            <a:off x="468313" y="404813"/>
            <a:ext cx="8496300" cy="6119812"/>
          </a:xfrm>
          <a:custGeom>
            <a:avLst/>
            <a:gdLst>
              <a:gd name="T0" fmla="*/ 218 w 5402"/>
              <a:gd name="T1" fmla="*/ 375 h 3422"/>
              <a:gd name="T2" fmla="*/ 218 w 5402"/>
              <a:gd name="T3" fmla="*/ 910 h 3422"/>
              <a:gd name="T4" fmla="*/ 202 w 5402"/>
              <a:gd name="T5" fmla="*/ 1536 h 3422"/>
              <a:gd name="T6" fmla="*/ 168 w 5402"/>
              <a:gd name="T7" fmla="*/ 1644 h 3422"/>
              <a:gd name="T8" fmla="*/ 76 w 5402"/>
              <a:gd name="T9" fmla="*/ 1953 h 3422"/>
              <a:gd name="T10" fmla="*/ 1 w 5402"/>
              <a:gd name="T11" fmla="*/ 2153 h 3422"/>
              <a:gd name="T12" fmla="*/ 10 w 5402"/>
              <a:gd name="T13" fmla="*/ 2337 h 3422"/>
              <a:gd name="T14" fmla="*/ 102 w 5402"/>
              <a:gd name="T15" fmla="*/ 2579 h 3422"/>
              <a:gd name="T16" fmla="*/ 160 w 5402"/>
              <a:gd name="T17" fmla="*/ 3088 h 3422"/>
              <a:gd name="T18" fmla="*/ 185 w 5402"/>
              <a:gd name="T19" fmla="*/ 3189 h 3422"/>
              <a:gd name="T20" fmla="*/ 210 w 5402"/>
              <a:gd name="T21" fmla="*/ 3205 h 3422"/>
              <a:gd name="T22" fmla="*/ 419 w 5402"/>
              <a:gd name="T23" fmla="*/ 3289 h 3422"/>
              <a:gd name="T24" fmla="*/ 661 w 5402"/>
              <a:gd name="T25" fmla="*/ 3330 h 3422"/>
              <a:gd name="T26" fmla="*/ 786 w 5402"/>
              <a:gd name="T27" fmla="*/ 3322 h 3422"/>
              <a:gd name="T28" fmla="*/ 911 w 5402"/>
              <a:gd name="T29" fmla="*/ 3272 h 3422"/>
              <a:gd name="T30" fmla="*/ 1011 w 5402"/>
              <a:gd name="T31" fmla="*/ 3314 h 3422"/>
              <a:gd name="T32" fmla="*/ 1237 w 5402"/>
              <a:gd name="T33" fmla="*/ 3330 h 3422"/>
              <a:gd name="T34" fmla="*/ 1629 w 5402"/>
              <a:gd name="T35" fmla="*/ 3297 h 3422"/>
              <a:gd name="T36" fmla="*/ 1729 w 5402"/>
              <a:gd name="T37" fmla="*/ 3280 h 3422"/>
              <a:gd name="T38" fmla="*/ 1779 w 5402"/>
              <a:gd name="T39" fmla="*/ 3264 h 3422"/>
              <a:gd name="T40" fmla="*/ 1729 w 5402"/>
              <a:gd name="T41" fmla="*/ 3197 h 3422"/>
              <a:gd name="T42" fmla="*/ 1838 w 5402"/>
              <a:gd name="T43" fmla="*/ 3289 h 3422"/>
              <a:gd name="T44" fmla="*/ 2422 w 5402"/>
              <a:gd name="T45" fmla="*/ 3356 h 3422"/>
              <a:gd name="T46" fmla="*/ 2572 w 5402"/>
              <a:gd name="T47" fmla="*/ 3381 h 3422"/>
              <a:gd name="T48" fmla="*/ 2931 w 5402"/>
              <a:gd name="T49" fmla="*/ 3422 h 3422"/>
              <a:gd name="T50" fmla="*/ 3165 w 5402"/>
              <a:gd name="T51" fmla="*/ 3414 h 3422"/>
              <a:gd name="T52" fmla="*/ 3516 w 5402"/>
              <a:gd name="T53" fmla="*/ 3322 h 3422"/>
              <a:gd name="T54" fmla="*/ 4134 w 5402"/>
              <a:gd name="T55" fmla="*/ 3305 h 3422"/>
              <a:gd name="T56" fmla="*/ 4367 w 5402"/>
              <a:gd name="T57" fmla="*/ 3247 h 3422"/>
              <a:gd name="T58" fmla="*/ 4659 w 5402"/>
              <a:gd name="T59" fmla="*/ 3280 h 3422"/>
              <a:gd name="T60" fmla="*/ 4918 w 5402"/>
              <a:gd name="T61" fmla="*/ 3272 h 3422"/>
              <a:gd name="T62" fmla="*/ 5027 w 5402"/>
              <a:gd name="T63" fmla="*/ 3180 h 3422"/>
              <a:gd name="T64" fmla="*/ 5119 w 5402"/>
              <a:gd name="T65" fmla="*/ 2905 h 3422"/>
              <a:gd name="T66" fmla="*/ 5160 w 5402"/>
              <a:gd name="T67" fmla="*/ 2763 h 3422"/>
              <a:gd name="T68" fmla="*/ 5302 w 5402"/>
              <a:gd name="T69" fmla="*/ 1970 h 3422"/>
              <a:gd name="T70" fmla="*/ 5402 w 5402"/>
              <a:gd name="T71" fmla="*/ 1911 h 3422"/>
              <a:gd name="T72" fmla="*/ 5386 w 5402"/>
              <a:gd name="T73" fmla="*/ 1711 h 3422"/>
              <a:gd name="T74" fmla="*/ 5319 w 5402"/>
              <a:gd name="T75" fmla="*/ 1519 h 3422"/>
              <a:gd name="T76" fmla="*/ 5252 w 5402"/>
              <a:gd name="T77" fmla="*/ 1394 h 3422"/>
              <a:gd name="T78" fmla="*/ 5185 w 5402"/>
              <a:gd name="T79" fmla="*/ 1177 h 3422"/>
              <a:gd name="T80" fmla="*/ 5119 w 5402"/>
              <a:gd name="T81" fmla="*/ 843 h 3422"/>
              <a:gd name="T82" fmla="*/ 5110 w 5402"/>
              <a:gd name="T83" fmla="*/ 384 h 3422"/>
              <a:gd name="T84" fmla="*/ 4659 w 5402"/>
              <a:gd name="T85" fmla="*/ 50 h 3422"/>
              <a:gd name="T86" fmla="*/ 4459 w 5402"/>
              <a:gd name="T87" fmla="*/ 0 h 3422"/>
              <a:gd name="T88" fmla="*/ 3866 w 5402"/>
              <a:gd name="T89" fmla="*/ 25 h 3422"/>
              <a:gd name="T90" fmla="*/ 3591 w 5402"/>
              <a:gd name="T91" fmla="*/ 50 h 3422"/>
              <a:gd name="T92" fmla="*/ 3324 w 5402"/>
              <a:gd name="T93" fmla="*/ 83 h 3422"/>
              <a:gd name="T94" fmla="*/ 2748 w 5402"/>
              <a:gd name="T95" fmla="*/ 100 h 3422"/>
              <a:gd name="T96" fmla="*/ 2072 w 5402"/>
              <a:gd name="T97" fmla="*/ 125 h 3422"/>
              <a:gd name="T98" fmla="*/ 1663 w 5402"/>
              <a:gd name="T99" fmla="*/ 150 h 3422"/>
              <a:gd name="T100" fmla="*/ 319 w 5402"/>
              <a:gd name="T101" fmla="*/ 192 h 3422"/>
              <a:gd name="T102" fmla="*/ 260 w 5402"/>
              <a:gd name="T103" fmla="*/ 217 h 3422"/>
              <a:gd name="T104" fmla="*/ 210 w 5402"/>
              <a:gd name="T105" fmla="*/ 233 h 3422"/>
              <a:gd name="T106" fmla="*/ 168 w 5402"/>
              <a:gd name="T107" fmla="*/ 284 h 3422"/>
              <a:gd name="T108" fmla="*/ 152 w 5402"/>
              <a:gd name="T109" fmla="*/ 334 h 3422"/>
              <a:gd name="T110" fmla="*/ 210 w 5402"/>
              <a:gd name="T111" fmla="*/ 442 h 3422"/>
              <a:gd name="T112" fmla="*/ 227 w 5402"/>
              <a:gd name="T113" fmla="*/ 467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02" h="3422">
                <a:moveTo>
                  <a:pt x="218" y="375"/>
                </a:moveTo>
                <a:cubicBezTo>
                  <a:pt x="171" y="575"/>
                  <a:pt x="222" y="346"/>
                  <a:pt x="218" y="910"/>
                </a:cubicBezTo>
                <a:cubicBezTo>
                  <a:pt x="217" y="1119"/>
                  <a:pt x="210" y="1327"/>
                  <a:pt x="202" y="1536"/>
                </a:cubicBezTo>
                <a:cubicBezTo>
                  <a:pt x="201" y="1572"/>
                  <a:pt x="188" y="1614"/>
                  <a:pt x="168" y="1644"/>
                </a:cubicBezTo>
                <a:cubicBezTo>
                  <a:pt x="143" y="1749"/>
                  <a:pt x="105" y="1849"/>
                  <a:pt x="76" y="1953"/>
                </a:cubicBezTo>
                <a:cubicBezTo>
                  <a:pt x="55" y="2028"/>
                  <a:pt x="40" y="2087"/>
                  <a:pt x="1" y="2153"/>
                </a:cubicBezTo>
                <a:cubicBezTo>
                  <a:pt x="4" y="2214"/>
                  <a:pt x="0" y="2276"/>
                  <a:pt x="10" y="2337"/>
                </a:cubicBezTo>
                <a:cubicBezTo>
                  <a:pt x="21" y="2402"/>
                  <a:pt x="80" y="2505"/>
                  <a:pt x="102" y="2579"/>
                </a:cubicBezTo>
                <a:cubicBezTo>
                  <a:pt x="111" y="2794"/>
                  <a:pt x="75" y="2923"/>
                  <a:pt x="160" y="3088"/>
                </a:cubicBezTo>
                <a:cubicBezTo>
                  <a:pt x="168" y="3122"/>
                  <a:pt x="163" y="3162"/>
                  <a:pt x="185" y="3189"/>
                </a:cubicBezTo>
                <a:cubicBezTo>
                  <a:pt x="191" y="3197"/>
                  <a:pt x="202" y="3199"/>
                  <a:pt x="210" y="3205"/>
                </a:cubicBezTo>
                <a:cubicBezTo>
                  <a:pt x="296" y="3275"/>
                  <a:pt x="306" y="3274"/>
                  <a:pt x="419" y="3289"/>
                </a:cubicBezTo>
                <a:cubicBezTo>
                  <a:pt x="499" y="3315"/>
                  <a:pt x="577" y="3322"/>
                  <a:pt x="661" y="3330"/>
                </a:cubicBezTo>
                <a:cubicBezTo>
                  <a:pt x="703" y="3327"/>
                  <a:pt x="744" y="3326"/>
                  <a:pt x="786" y="3322"/>
                </a:cubicBezTo>
                <a:cubicBezTo>
                  <a:pt x="829" y="3317"/>
                  <a:pt x="870" y="3285"/>
                  <a:pt x="911" y="3272"/>
                </a:cubicBezTo>
                <a:cubicBezTo>
                  <a:pt x="947" y="3283"/>
                  <a:pt x="976" y="3302"/>
                  <a:pt x="1011" y="3314"/>
                </a:cubicBezTo>
                <a:cubicBezTo>
                  <a:pt x="1078" y="3381"/>
                  <a:pt x="1122" y="3341"/>
                  <a:pt x="1237" y="3330"/>
                </a:cubicBezTo>
                <a:cubicBezTo>
                  <a:pt x="1377" y="3285"/>
                  <a:pt x="1443" y="3302"/>
                  <a:pt x="1629" y="3297"/>
                </a:cubicBezTo>
                <a:cubicBezTo>
                  <a:pt x="1662" y="3291"/>
                  <a:pt x="1696" y="3287"/>
                  <a:pt x="1729" y="3280"/>
                </a:cubicBezTo>
                <a:cubicBezTo>
                  <a:pt x="1746" y="3276"/>
                  <a:pt x="1779" y="3264"/>
                  <a:pt x="1779" y="3264"/>
                </a:cubicBezTo>
                <a:cubicBezTo>
                  <a:pt x="1814" y="3212"/>
                  <a:pt x="1777" y="3213"/>
                  <a:pt x="1729" y="3197"/>
                </a:cubicBezTo>
                <a:cubicBezTo>
                  <a:pt x="1746" y="3260"/>
                  <a:pt x="1778" y="3272"/>
                  <a:pt x="1838" y="3289"/>
                </a:cubicBezTo>
                <a:cubicBezTo>
                  <a:pt x="2009" y="3391"/>
                  <a:pt x="2240" y="3349"/>
                  <a:pt x="2422" y="3356"/>
                </a:cubicBezTo>
                <a:cubicBezTo>
                  <a:pt x="2517" y="3364"/>
                  <a:pt x="2507" y="3372"/>
                  <a:pt x="2572" y="3381"/>
                </a:cubicBezTo>
                <a:cubicBezTo>
                  <a:pt x="2691" y="3397"/>
                  <a:pt x="2811" y="3408"/>
                  <a:pt x="2931" y="3422"/>
                </a:cubicBezTo>
                <a:cubicBezTo>
                  <a:pt x="3009" y="3419"/>
                  <a:pt x="3087" y="3421"/>
                  <a:pt x="3165" y="3414"/>
                </a:cubicBezTo>
                <a:cubicBezTo>
                  <a:pt x="3285" y="3404"/>
                  <a:pt x="3398" y="3339"/>
                  <a:pt x="3516" y="3322"/>
                </a:cubicBezTo>
                <a:cubicBezTo>
                  <a:pt x="3692" y="3296"/>
                  <a:pt x="4132" y="3305"/>
                  <a:pt x="4134" y="3305"/>
                </a:cubicBezTo>
                <a:cubicBezTo>
                  <a:pt x="4212" y="3286"/>
                  <a:pt x="4289" y="3267"/>
                  <a:pt x="4367" y="3247"/>
                </a:cubicBezTo>
                <a:cubicBezTo>
                  <a:pt x="4465" y="3253"/>
                  <a:pt x="4562" y="3261"/>
                  <a:pt x="4659" y="3280"/>
                </a:cubicBezTo>
                <a:cubicBezTo>
                  <a:pt x="4745" y="3277"/>
                  <a:pt x="4832" y="3279"/>
                  <a:pt x="4918" y="3272"/>
                </a:cubicBezTo>
                <a:cubicBezTo>
                  <a:pt x="4961" y="3268"/>
                  <a:pt x="4995" y="3203"/>
                  <a:pt x="5027" y="3180"/>
                </a:cubicBezTo>
                <a:cubicBezTo>
                  <a:pt x="5085" y="3093"/>
                  <a:pt x="5098" y="3008"/>
                  <a:pt x="5119" y="2905"/>
                </a:cubicBezTo>
                <a:cubicBezTo>
                  <a:pt x="5129" y="2857"/>
                  <a:pt x="5148" y="2811"/>
                  <a:pt x="5160" y="2763"/>
                </a:cubicBezTo>
                <a:cubicBezTo>
                  <a:pt x="5185" y="2503"/>
                  <a:pt x="4983" y="2047"/>
                  <a:pt x="5302" y="1970"/>
                </a:cubicBezTo>
                <a:cubicBezTo>
                  <a:pt x="5336" y="1947"/>
                  <a:pt x="5364" y="1925"/>
                  <a:pt x="5402" y="1911"/>
                </a:cubicBezTo>
                <a:cubicBezTo>
                  <a:pt x="5397" y="1844"/>
                  <a:pt x="5395" y="1777"/>
                  <a:pt x="5386" y="1711"/>
                </a:cubicBezTo>
                <a:cubicBezTo>
                  <a:pt x="5378" y="1647"/>
                  <a:pt x="5341" y="1579"/>
                  <a:pt x="5319" y="1519"/>
                </a:cubicBezTo>
                <a:cubicBezTo>
                  <a:pt x="5303" y="1477"/>
                  <a:pt x="5289" y="1418"/>
                  <a:pt x="5252" y="1394"/>
                </a:cubicBezTo>
                <a:cubicBezTo>
                  <a:pt x="5227" y="1320"/>
                  <a:pt x="5226" y="1244"/>
                  <a:pt x="5185" y="1177"/>
                </a:cubicBezTo>
                <a:cubicBezTo>
                  <a:pt x="5164" y="1066"/>
                  <a:pt x="5137" y="954"/>
                  <a:pt x="5119" y="843"/>
                </a:cubicBezTo>
                <a:cubicBezTo>
                  <a:pt x="5116" y="690"/>
                  <a:pt x="5115" y="537"/>
                  <a:pt x="5110" y="384"/>
                </a:cubicBezTo>
                <a:cubicBezTo>
                  <a:pt x="5102" y="157"/>
                  <a:pt x="4839" y="88"/>
                  <a:pt x="4659" y="50"/>
                </a:cubicBezTo>
                <a:cubicBezTo>
                  <a:pt x="4592" y="36"/>
                  <a:pt x="4527" y="13"/>
                  <a:pt x="4459" y="0"/>
                </a:cubicBezTo>
                <a:cubicBezTo>
                  <a:pt x="4261" y="6"/>
                  <a:pt x="4064" y="16"/>
                  <a:pt x="3866" y="25"/>
                </a:cubicBezTo>
                <a:cubicBezTo>
                  <a:pt x="3708" y="50"/>
                  <a:pt x="3800" y="39"/>
                  <a:pt x="3591" y="50"/>
                </a:cubicBezTo>
                <a:cubicBezTo>
                  <a:pt x="3502" y="62"/>
                  <a:pt x="3414" y="73"/>
                  <a:pt x="3324" y="83"/>
                </a:cubicBezTo>
                <a:cubicBezTo>
                  <a:pt x="3105" y="130"/>
                  <a:pt x="3328" y="85"/>
                  <a:pt x="2748" y="100"/>
                </a:cubicBezTo>
                <a:cubicBezTo>
                  <a:pt x="2519" y="106"/>
                  <a:pt x="2317" y="121"/>
                  <a:pt x="2072" y="125"/>
                </a:cubicBezTo>
                <a:cubicBezTo>
                  <a:pt x="1934" y="157"/>
                  <a:pt x="1815" y="146"/>
                  <a:pt x="1663" y="150"/>
                </a:cubicBezTo>
                <a:cubicBezTo>
                  <a:pt x="1215" y="181"/>
                  <a:pt x="766" y="152"/>
                  <a:pt x="319" y="192"/>
                </a:cubicBezTo>
                <a:cubicBezTo>
                  <a:pt x="228" y="213"/>
                  <a:pt x="335" y="184"/>
                  <a:pt x="260" y="217"/>
                </a:cubicBezTo>
                <a:cubicBezTo>
                  <a:pt x="244" y="224"/>
                  <a:pt x="210" y="233"/>
                  <a:pt x="210" y="233"/>
                </a:cubicBezTo>
                <a:cubicBezTo>
                  <a:pt x="198" y="251"/>
                  <a:pt x="178" y="265"/>
                  <a:pt x="168" y="284"/>
                </a:cubicBezTo>
                <a:cubicBezTo>
                  <a:pt x="160" y="299"/>
                  <a:pt x="152" y="334"/>
                  <a:pt x="152" y="334"/>
                </a:cubicBezTo>
                <a:cubicBezTo>
                  <a:pt x="160" y="402"/>
                  <a:pt x="159" y="407"/>
                  <a:pt x="210" y="442"/>
                </a:cubicBezTo>
                <a:cubicBezTo>
                  <a:pt x="216" y="450"/>
                  <a:pt x="227" y="467"/>
                  <a:pt x="227" y="467"/>
                </a:cubicBez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1619250" y="620713"/>
            <a:ext cx="51847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指定数据长度时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系统自动截取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2843213" y="1628775"/>
            <a:ext cx="36972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scanf(" %3d%3d ", &amp;a, &amp;b);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692275" y="1230313"/>
            <a:ext cx="35036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0">
                <a:solidFill>
                  <a:srgbClr val="0000FF"/>
                </a:solidFill>
                <a:latin typeface="Times New Roman" pitchFamily="18" charset="0"/>
              </a:rPr>
              <a:t>例</a:t>
            </a:r>
            <a:r>
              <a:rPr lang="zh-CN" altLang="en-US" b="0">
                <a:latin typeface="Times New Roman" pitchFamily="18" charset="0"/>
              </a:rPr>
              <a:t>：　　</a:t>
            </a:r>
            <a:r>
              <a:rPr lang="en-US" altLang="zh-CN" b="0">
                <a:latin typeface="Times New Roman" pitchFamily="18" charset="0"/>
              </a:rPr>
              <a:t>int a, b;</a:t>
            </a: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2843213" y="2060575"/>
            <a:ext cx="42068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printf("a=%d, b=%d", a, b);</a:t>
            </a:r>
          </a:p>
        </p:txBody>
      </p:sp>
      <p:grpSp>
        <p:nvGrpSpPr>
          <p:cNvPr id="98311" name="Group 7"/>
          <p:cNvGrpSpPr>
            <a:grpSpLocks/>
          </p:cNvGrpSpPr>
          <p:nvPr/>
        </p:nvGrpSpPr>
        <p:grpSpPr bwMode="auto">
          <a:xfrm>
            <a:off x="2411413" y="2708275"/>
            <a:ext cx="3943350" cy="493713"/>
            <a:chOff x="950" y="3195"/>
            <a:chExt cx="2484" cy="311"/>
          </a:xfrm>
        </p:grpSpPr>
        <p:sp>
          <p:nvSpPr>
            <p:cNvPr id="98312" name="Rectangle 8"/>
            <p:cNvSpPr>
              <a:spLocks noChangeArrowheads="1"/>
            </p:cNvSpPr>
            <p:nvPr/>
          </p:nvSpPr>
          <p:spPr bwMode="auto">
            <a:xfrm>
              <a:off x="950" y="3195"/>
              <a:ext cx="248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BD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zh-CN" b="0">
                  <a:latin typeface="Times New Roman" pitchFamily="18" charset="0"/>
                </a:rPr>
                <a:t>则当输入123456789  后</a:t>
              </a:r>
              <a:endParaRPr lang="zh-CN" altLang="en-US" b="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8313" name="Line 9"/>
            <p:cNvSpPr>
              <a:spLocks noChangeShapeType="1"/>
            </p:cNvSpPr>
            <p:nvPr/>
          </p:nvSpPr>
          <p:spPr bwMode="auto">
            <a:xfrm flipH="1">
              <a:off x="2904" y="3324"/>
              <a:ext cx="132" cy="1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2411413" y="32131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结果： </a:t>
            </a:r>
            <a:r>
              <a:rPr lang="en-US" altLang="zh-CN" b="0">
                <a:latin typeface="Times New Roman" pitchFamily="18" charset="0"/>
              </a:rPr>
              <a:t>a=123, b=456</a:t>
            </a:r>
          </a:p>
        </p:txBody>
      </p:sp>
      <p:grpSp>
        <p:nvGrpSpPr>
          <p:cNvPr id="98334" name="Group 3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98340" name="Picture 36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2071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342" name="Picture 38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78936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43" name="Text Box 39"/>
          <p:cNvSpPr txBox="1">
            <a:spLocks noChangeArrowheads="1"/>
          </p:cNvSpPr>
          <p:nvPr/>
        </p:nvSpPr>
        <p:spPr bwMode="auto">
          <a:xfrm>
            <a:off x="1908175" y="3716338"/>
            <a:ext cx="6359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在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%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后加“  *”表示跳过相应的数据</a:t>
            </a:r>
          </a:p>
        </p:txBody>
      </p:sp>
      <p:sp>
        <p:nvSpPr>
          <p:cNvPr id="98344" name="Rectangle 40"/>
          <p:cNvSpPr>
            <a:spLocks noChangeArrowheads="1"/>
          </p:cNvSpPr>
          <p:nvPr/>
        </p:nvSpPr>
        <p:spPr bwMode="auto">
          <a:xfrm>
            <a:off x="2798763" y="4322763"/>
            <a:ext cx="3951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scanf("%d %*d %d", &amp;a, &amp;b);</a:t>
            </a:r>
          </a:p>
        </p:txBody>
      </p:sp>
      <p:sp>
        <p:nvSpPr>
          <p:cNvPr id="98345" name="Rectangle 41"/>
          <p:cNvSpPr>
            <a:spLocks noChangeArrowheads="1"/>
          </p:cNvSpPr>
          <p:nvPr/>
        </p:nvSpPr>
        <p:spPr bwMode="auto">
          <a:xfrm>
            <a:off x="2339975" y="4899025"/>
            <a:ext cx="556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b="0" dirty="0">
                <a:latin typeface="Times New Roman" pitchFamily="18" charset="0"/>
              </a:rPr>
              <a:t>则当输入为12    345   67↙</a:t>
            </a:r>
          </a:p>
        </p:txBody>
      </p:sp>
      <p:sp>
        <p:nvSpPr>
          <p:cNvPr id="98346" name="Rectangle 42"/>
          <p:cNvSpPr>
            <a:spLocks noChangeArrowheads="1"/>
          </p:cNvSpPr>
          <p:nvPr/>
        </p:nvSpPr>
        <p:spPr bwMode="auto">
          <a:xfrm>
            <a:off x="3386138" y="5475288"/>
            <a:ext cx="236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则</a:t>
            </a:r>
            <a:r>
              <a:rPr lang="en-US" altLang="zh-CN" b="0">
                <a:latin typeface="Times New Roman" pitchFamily="18" charset="0"/>
              </a:rPr>
              <a:t>a</a:t>
            </a:r>
            <a:r>
              <a:rPr lang="en-US" altLang="zh-CN" b="0">
                <a:latin typeface="Times New Roman" pitchFamily="18" charset="0"/>
                <a:sym typeface="Symbol" pitchFamily="18" charset="2"/>
              </a:rPr>
              <a:t>12     b67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4" grpId="0" autoUpdateAnimBg="0"/>
      <p:bldP spid="98343" grpId="0" autoUpdateAnimBg="0"/>
      <p:bldP spid="98344" grpId="0" autoUpdateAnimBg="0"/>
      <p:bldP spid="98345" grpId="0" autoUpdateAnimBg="0"/>
      <p:bldP spid="98346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89" name="Group 37"/>
          <p:cNvGrpSpPr>
            <a:grpSpLocks/>
          </p:cNvGrpSpPr>
          <p:nvPr/>
        </p:nvGrpSpPr>
        <p:grpSpPr bwMode="auto">
          <a:xfrm>
            <a:off x="684213" y="404813"/>
            <a:ext cx="8208962" cy="5832475"/>
            <a:chOff x="431" y="255"/>
            <a:chExt cx="5171" cy="3674"/>
          </a:xfrm>
        </p:grpSpPr>
        <p:sp>
          <p:nvSpPr>
            <p:cNvPr id="100388" name="Rectangle 36"/>
            <p:cNvSpPr>
              <a:spLocks noChangeArrowheads="1"/>
            </p:cNvSpPr>
            <p:nvPr/>
          </p:nvSpPr>
          <p:spPr bwMode="auto">
            <a:xfrm>
              <a:off x="431" y="255"/>
              <a:ext cx="5171" cy="367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7" name="AutoShape 35"/>
            <p:cNvSpPr>
              <a:spLocks noChangeArrowheads="1"/>
            </p:cNvSpPr>
            <p:nvPr/>
          </p:nvSpPr>
          <p:spPr bwMode="auto">
            <a:xfrm>
              <a:off x="521" y="300"/>
              <a:ext cx="4990" cy="3538"/>
            </a:xfrm>
            <a:prstGeom prst="flowChartAlternateProcess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900113" y="765175"/>
            <a:ext cx="7821612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0"/>
              <a:t>　</a:t>
            </a:r>
            <a:r>
              <a:rPr lang="zh-CN" altLang="en-US" sz="2800" b="0">
                <a:solidFill>
                  <a:srgbClr val="0000FF"/>
                </a:solidFill>
              </a:rPr>
              <a:t>在格式控制中除格式说明符外若还有其它字符</a:t>
            </a:r>
            <a:r>
              <a:rPr lang="en-US" altLang="zh-CN" sz="2800" b="0">
                <a:solidFill>
                  <a:srgbClr val="0000FF"/>
                </a:solidFill>
              </a:rPr>
              <a:t>,</a:t>
            </a:r>
            <a:r>
              <a:rPr lang="zh-CN" altLang="en-US" sz="2800" b="0">
                <a:solidFill>
                  <a:srgbClr val="0000FF"/>
                </a:solidFill>
              </a:rPr>
              <a:t>则应按顺序原样输入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2147888" y="2103438"/>
            <a:ext cx="39338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例</a:t>
            </a:r>
            <a:r>
              <a:rPr lang="en-US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en-US" altLang="zh-CN" b="0">
                <a:latin typeface="Times New Roman" pitchFamily="18" charset="0"/>
              </a:rPr>
              <a:t> scanf(" %d, %d", &amp;a, &amp;b);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195513" y="2781300"/>
            <a:ext cx="301148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则</a:t>
            </a:r>
            <a:r>
              <a:rPr lang="zh-CN" altLang="zh-CN" b="0">
                <a:latin typeface="Times New Roman" pitchFamily="18" charset="0"/>
              </a:rPr>
              <a:t>必须输入:  21, 28↙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687513" y="3616325"/>
            <a:ext cx="61817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又如</a:t>
            </a:r>
            <a:r>
              <a:rPr lang="zh-CN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zh-CN" altLang="zh-CN" b="0">
                <a:latin typeface="Times New Roman" pitchFamily="18" charset="0"/>
              </a:rPr>
              <a:t> </a:t>
            </a:r>
            <a:r>
              <a:rPr lang="en-US" altLang="zh-CN" b="0">
                <a:latin typeface="Times New Roman" pitchFamily="18" charset="0"/>
              </a:rPr>
              <a:t>scanf("a=%d, b=%d, c=%d", &amp;a, &amp;b, &amp;c);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1908175" y="4221163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必须这样输入:  </a:t>
            </a:r>
            <a:r>
              <a:rPr lang="en-US" altLang="zh-CN" b="0">
                <a:latin typeface="Times New Roman" pitchFamily="18" charset="0"/>
              </a:rPr>
              <a:t>a=34, b=58, c=100</a:t>
            </a:r>
          </a:p>
        </p:txBody>
      </p:sp>
      <p:grpSp>
        <p:nvGrpSpPr>
          <p:cNvPr id="100378" name="Group 2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0379" name="Rectangle 2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0380" name="Rectangle 2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00385" name="Picture 33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908050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386" name="Text Box 34"/>
          <p:cNvSpPr txBox="1">
            <a:spLocks noChangeArrowheads="1"/>
          </p:cNvSpPr>
          <p:nvPr/>
        </p:nvSpPr>
        <p:spPr bwMode="auto">
          <a:xfrm>
            <a:off x="1403350" y="5229225"/>
            <a:ext cx="662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所以为了避免出错，输入的格式越简单越好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  <p:bldP spid="100356" grpId="0" autoUpdateAnimBg="0"/>
      <p:bldP spid="100357" grpId="0" autoUpdateAnimBg="0"/>
      <p:bldP spid="100358" grpId="0" autoUpdateAnimBg="0"/>
      <p:bldP spid="1003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173163" y="1636713"/>
            <a:ext cx="42830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if ( ) ~ else ~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条件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116013" y="2565400"/>
            <a:ext cx="36814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for ( ) ~   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116013" y="3068638"/>
            <a:ext cx="36988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while ( ) ~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116013" y="3644900"/>
            <a:ext cx="367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do ~ while      </a:t>
            </a:r>
            <a:r>
              <a:rPr lang="zh-CN" altLang="en-US" b="0">
                <a:latin typeface="Times New Roman" pitchFamily="18" charset="0"/>
                <a:sym typeface="Monotype Sorts" pitchFamily="2" charset="2"/>
              </a:rPr>
              <a:t>循环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116013" y="2060575"/>
            <a:ext cx="4905375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switch             </a:t>
            </a:r>
            <a:r>
              <a:rPr lang="zh-CN" altLang="en-US" b="0">
                <a:latin typeface="Times New Roman" pitchFamily="18" charset="0"/>
                <a:sym typeface="Monotype Sorts" pitchFamily="2" charset="2"/>
              </a:rPr>
              <a:t>多分支选择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4922838" y="2420938"/>
            <a:ext cx="4221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( )表示条件,</a:t>
            </a:r>
            <a:r>
              <a:rPr lang="zh-CN" altLang="en-US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～</a:t>
            </a:r>
            <a:r>
              <a:rPr lang="zh-CN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表示语句</a:t>
            </a:r>
            <a:endParaRPr lang="zh-CN" altLang="en-US" sz="2800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  <a:sym typeface="Monotype Sorts" pitchFamily="2" charset="2"/>
            </a:endParaRPr>
          </a:p>
        </p:txBody>
      </p:sp>
      <p:grpSp>
        <p:nvGrpSpPr>
          <p:cNvPr id="8214" name="Group 22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216" name="Rectangle 24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1331913" y="908050"/>
            <a:ext cx="187166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zh-CN">
                <a:solidFill>
                  <a:schemeClr val="tx2"/>
                </a:solidFill>
                <a:ea typeface="楷体_GB2312" pitchFamily="49" charset="-122"/>
              </a:rPr>
              <a:t>控制语句</a:t>
            </a:r>
            <a:endParaRPr lang="zh-CN" altLang="en-US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8218" name="AutoShape 26"/>
          <p:cNvSpPr>
            <a:spLocks noChangeArrowheads="1"/>
          </p:cNvSpPr>
          <p:nvPr/>
        </p:nvSpPr>
        <p:spPr bwMode="auto">
          <a:xfrm>
            <a:off x="4787900" y="908050"/>
            <a:ext cx="2520950" cy="865188"/>
          </a:xfrm>
          <a:prstGeom prst="wedgeRoundRectCallout">
            <a:avLst>
              <a:gd name="adj1" fmla="val -102519"/>
              <a:gd name="adj2" fmla="val -237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0"/>
              <a:t>改变语句的执行顺序</a:t>
            </a:r>
          </a:p>
        </p:txBody>
      </p:sp>
      <p:pic>
        <p:nvPicPr>
          <p:cNvPr id="8222" name="Picture 30" descr="BD21313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813"/>
            <a:ext cx="6516688" cy="2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1187450" y="4652963"/>
            <a:ext cx="4900613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continue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结束本次循环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1187450" y="5157788"/>
            <a:ext cx="36163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 </a:t>
            </a: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break    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中止整个循环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1187450" y="5805488"/>
            <a:ext cx="312102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return     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函数返回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227" name="Text Box 35"/>
          <p:cNvSpPr txBox="1">
            <a:spLocks noChangeArrowheads="1"/>
          </p:cNvSpPr>
          <p:nvPr/>
        </p:nvSpPr>
        <p:spPr bwMode="auto">
          <a:xfrm>
            <a:off x="1258888" y="4149725"/>
            <a:ext cx="273526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限定转向语句</a:t>
            </a:r>
          </a:p>
        </p:txBody>
      </p:sp>
      <p:sp>
        <p:nvSpPr>
          <p:cNvPr id="8228" name="AutoShape 36"/>
          <p:cNvSpPr>
            <a:spLocks noChangeArrowheads="1"/>
          </p:cNvSpPr>
          <p:nvPr/>
        </p:nvSpPr>
        <p:spPr bwMode="auto">
          <a:xfrm>
            <a:off x="5003800" y="4076700"/>
            <a:ext cx="2520950" cy="576263"/>
          </a:xfrm>
          <a:prstGeom prst="wedgeRoundRectCallout">
            <a:avLst>
              <a:gd name="adj1" fmla="val -87153"/>
              <a:gd name="adj2" fmla="val -1060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0" dirty="0"/>
              <a:t>无条件转移</a:t>
            </a:r>
          </a:p>
        </p:txBody>
      </p:sp>
      <p:sp>
        <p:nvSpPr>
          <p:cNvPr id="8229" name="Rectangle 37"/>
          <p:cNvSpPr>
            <a:spLocks noChangeArrowheads="1"/>
          </p:cNvSpPr>
          <p:nvPr/>
        </p:nvSpPr>
        <p:spPr bwMode="auto">
          <a:xfrm>
            <a:off x="5076825" y="5949950"/>
            <a:ext cx="3382963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goto  </a:t>
            </a:r>
            <a:r>
              <a:rPr lang="zh-CN" altLang="en-US" b="0">
                <a:latin typeface="Times New Roman" pitchFamily="18" charset="0"/>
              </a:rPr>
              <a:t>　无条件跳转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6" grpId="0" autoUpdateAnimBg="0"/>
      <p:bldP spid="8197" grpId="0" autoUpdateAnimBg="0"/>
      <p:bldP spid="8198" grpId="0" autoUpdateAnimBg="0"/>
      <p:bldP spid="8199" grpId="0" autoUpdateAnimBg="0"/>
      <p:bldP spid="8200" grpId="0" autoUpdateAnimBg="0"/>
      <p:bldP spid="8217" grpId="0" animBg="1"/>
      <p:bldP spid="8218" grpId="0" animBg="1"/>
      <p:bldP spid="8223" grpId="0" autoUpdateAnimBg="0"/>
      <p:bldP spid="8224" grpId="0" autoUpdateAnimBg="0"/>
      <p:bldP spid="8225" grpId="0" autoUpdateAnimBg="0"/>
      <p:bldP spid="8227" grpId="0" animBg="1"/>
      <p:bldP spid="8228" grpId="0" animBg="1"/>
      <p:bldP spid="8229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1763713" y="836613"/>
            <a:ext cx="708183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scanf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语句中变量的顺序和键盘输入的顺序必须一致</a:t>
            </a:r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2339975" y="1484313"/>
            <a:ext cx="46355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如</a:t>
            </a:r>
            <a:r>
              <a:rPr lang="zh-CN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zh-CN" altLang="zh-CN" b="0">
                <a:latin typeface="Times New Roman" pitchFamily="18" charset="0"/>
              </a:rPr>
              <a:t> </a:t>
            </a:r>
            <a:r>
              <a:rPr lang="en-US" altLang="zh-CN" b="0">
                <a:latin typeface="Times New Roman" pitchFamily="18" charset="0"/>
              </a:rPr>
              <a:t>scanf("%d%d%d", &amp;a, &amp;b, &amp;c);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2051050" y="2133600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 </a:t>
            </a:r>
            <a:r>
              <a:rPr lang="zh-CN" altLang="zh-CN" b="0">
                <a:latin typeface="Times New Roman" pitchFamily="18" charset="0"/>
              </a:rPr>
              <a:t>这样输入:  </a:t>
            </a:r>
            <a:r>
              <a:rPr lang="en-US" altLang="zh-CN" b="0">
                <a:latin typeface="Times New Roman" pitchFamily="18" charset="0"/>
              </a:rPr>
              <a:t>34  58  100</a:t>
            </a:r>
          </a:p>
        </p:txBody>
      </p:sp>
      <p:grpSp>
        <p:nvGrpSpPr>
          <p:cNvPr id="123921" name="Group 17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3922" name="Rectangle 18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3923" name="Rectangle 19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3929" name="AutoShape 25"/>
          <p:cNvSpPr>
            <a:spLocks noChangeArrowheads="1"/>
          </p:cNvSpPr>
          <p:nvPr/>
        </p:nvSpPr>
        <p:spPr bwMode="auto">
          <a:xfrm>
            <a:off x="250825" y="188913"/>
            <a:ext cx="1657350" cy="1008062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rgbClr val="CC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  <p:pic>
        <p:nvPicPr>
          <p:cNvPr id="123930" name="Picture 26" descr="dfhdfh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25538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2195513" y="2636838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则</a:t>
            </a:r>
            <a:r>
              <a:rPr lang="zh-CN" altLang="zh-CN" b="0">
                <a:latin typeface="Times New Roman" pitchFamily="18" charset="0"/>
              </a:rPr>
              <a:t>必</a:t>
            </a:r>
            <a:r>
              <a:rPr lang="zh-CN" altLang="en-US" b="0">
                <a:latin typeface="Times New Roman" pitchFamily="18" charset="0"/>
              </a:rPr>
              <a:t>定</a:t>
            </a:r>
            <a:r>
              <a:rPr lang="zh-CN" altLang="zh-CN" b="0">
                <a:latin typeface="Times New Roman" pitchFamily="18" charset="0"/>
              </a:rPr>
              <a:t>:  </a:t>
            </a:r>
            <a:r>
              <a:rPr lang="en-US" altLang="zh-CN" b="0">
                <a:latin typeface="Times New Roman" pitchFamily="18" charset="0"/>
              </a:rPr>
              <a:t>a=34,b=58,c=100</a:t>
            </a:r>
          </a:p>
        </p:txBody>
      </p:sp>
      <p:pic>
        <p:nvPicPr>
          <p:cNvPr id="123932" name="Picture 28" descr="dfhdfh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500438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33" name="Rectangle 29"/>
          <p:cNvSpPr>
            <a:spLocks noChangeArrowheads="1"/>
          </p:cNvSpPr>
          <p:nvPr/>
        </p:nvSpPr>
        <p:spPr bwMode="auto">
          <a:xfrm>
            <a:off x="1763713" y="3213100"/>
            <a:ext cx="67722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出现％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格式时，空白字符也会被当作被输入字符</a:t>
            </a:r>
          </a:p>
        </p:txBody>
      </p:sp>
      <p:sp>
        <p:nvSpPr>
          <p:cNvPr id="123934" name="Text Box 30"/>
          <p:cNvSpPr txBox="1">
            <a:spLocks noChangeArrowheads="1"/>
          </p:cNvSpPr>
          <p:nvPr/>
        </p:nvSpPr>
        <p:spPr bwMode="auto">
          <a:xfrm>
            <a:off x="2339975" y="3860800"/>
            <a:ext cx="4583113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如</a:t>
            </a:r>
            <a:r>
              <a:rPr lang="zh-CN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zh-CN" altLang="zh-CN" b="0">
                <a:latin typeface="Times New Roman" pitchFamily="18" charset="0"/>
              </a:rPr>
              <a:t> </a:t>
            </a:r>
            <a:r>
              <a:rPr lang="en-US" altLang="zh-CN" b="0">
                <a:latin typeface="Times New Roman" pitchFamily="18" charset="0"/>
              </a:rPr>
              <a:t>scanf("%c%c%c", &amp;a, &amp;b, &amp;c);</a:t>
            </a:r>
          </a:p>
        </p:txBody>
      </p: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2339975" y="4365625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 </a:t>
            </a:r>
            <a:r>
              <a:rPr lang="zh-CN" altLang="zh-CN" b="0">
                <a:latin typeface="Times New Roman" pitchFamily="18" charset="0"/>
              </a:rPr>
              <a:t>这样输入:  </a:t>
            </a:r>
            <a:r>
              <a:rPr lang="en-US" altLang="zh-CN" b="0">
                <a:latin typeface="Times New Roman" pitchFamily="18" charset="0"/>
              </a:rPr>
              <a:t>x   y   z</a:t>
            </a:r>
          </a:p>
        </p:txBody>
      </p:sp>
      <p:sp>
        <p:nvSpPr>
          <p:cNvPr id="123936" name="Text Box 32"/>
          <p:cNvSpPr txBox="1">
            <a:spLocks noChangeArrowheads="1"/>
          </p:cNvSpPr>
          <p:nvPr/>
        </p:nvSpPr>
        <p:spPr bwMode="auto">
          <a:xfrm>
            <a:off x="2484438" y="4868863"/>
            <a:ext cx="431958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则实际</a:t>
            </a:r>
            <a:r>
              <a:rPr lang="zh-CN" altLang="zh-CN" b="0">
                <a:latin typeface="Times New Roman" pitchFamily="18" charset="0"/>
              </a:rPr>
              <a:t>:  </a:t>
            </a:r>
            <a:r>
              <a:rPr lang="en-US" altLang="zh-CN" b="0">
                <a:latin typeface="Times New Roman" pitchFamily="18" charset="0"/>
              </a:rPr>
              <a:t>a=x, b=</a:t>
            </a:r>
            <a:r>
              <a:rPr lang="en-US" altLang="zh-CN" b="0"/>
              <a:t>□</a:t>
            </a:r>
            <a:r>
              <a:rPr lang="en-US" altLang="zh-CN" b="0">
                <a:latin typeface="Times New Roman" pitchFamily="18" charset="0"/>
              </a:rPr>
              <a:t> ,c=y</a:t>
            </a:r>
          </a:p>
        </p:txBody>
      </p:sp>
      <p:sp>
        <p:nvSpPr>
          <p:cNvPr id="123937" name="Rectangle 33"/>
          <p:cNvSpPr>
            <a:spLocks noChangeArrowheads="1"/>
          </p:cNvSpPr>
          <p:nvPr/>
        </p:nvSpPr>
        <p:spPr bwMode="auto">
          <a:xfrm>
            <a:off x="1758950" y="5432425"/>
            <a:ext cx="75660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可以使用％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的格式输入字符串给字符数组或字符指针</a:t>
            </a:r>
          </a:p>
        </p:txBody>
      </p:sp>
      <p:pic>
        <p:nvPicPr>
          <p:cNvPr id="123938" name="Picture 34" descr="dfhdfh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661025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 autoUpdateAnimBg="0"/>
      <p:bldP spid="123912" grpId="0" autoUpdateAnimBg="0"/>
      <p:bldP spid="123913" grpId="0" autoUpdateAnimBg="0"/>
      <p:bldP spid="123931" grpId="0" autoUpdateAnimBg="0"/>
      <p:bldP spid="123933" grpId="0" autoUpdateAnimBg="0"/>
      <p:bldP spid="123934" grpId="0" autoUpdateAnimBg="0"/>
      <p:bldP spid="123935" grpId="0" autoUpdateAnimBg="0"/>
      <p:bldP spid="123936" grpId="0" autoUpdateAnimBg="0"/>
      <p:bldP spid="123937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2484438" y="3429000"/>
            <a:ext cx="12573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getche( </a:t>
            </a:r>
            <a:r>
              <a:rPr lang="zh-CN" altLang="zh-CN" b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zh-CN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2051050" y="3990371"/>
            <a:ext cx="3238500" cy="2495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b="0" dirty="0">
                <a:latin typeface="Times New Roman" pitchFamily="18" charset="0"/>
              </a:rPr>
              <a:t>＃</a:t>
            </a:r>
            <a:r>
              <a:rPr lang="en-US" altLang="zh-CN" b="0" dirty="0">
                <a:latin typeface="Times New Roman" pitchFamily="18" charset="0"/>
              </a:rPr>
              <a:t>include&lt;</a:t>
            </a:r>
            <a:r>
              <a:rPr lang="en-US" altLang="zh-CN" b="0" dirty="0" err="1">
                <a:latin typeface="Times New Roman" pitchFamily="18" charset="0"/>
              </a:rPr>
              <a:t>conio.h</a:t>
            </a:r>
            <a:r>
              <a:rPr lang="en-US" altLang="zh-CN" b="0" dirty="0">
                <a:latin typeface="Times New Roman" pitchFamily="18" charset="0"/>
              </a:rPr>
              <a:t>&gt;</a:t>
            </a:r>
          </a:p>
          <a:p>
            <a:pPr>
              <a:spcBef>
                <a:spcPct val="10000"/>
              </a:spcBef>
            </a:pPr>
            <a:r>
              <a:rPr lang="en-US" altLang="zh-CN" b="0" dirty="0" smtClean="0">
                <a:latin typeface="Times New Roman" pitchFamily="18" charset="0"/>
              </a:rPr>
              <a:t>void main</a:t>
            </a:r>
            <a:r>
              <a:rPr lang="en-US" altLang="zh-CN" b="0" dirty="0">
                <a:latin typeface="Times New Roman" pitchFamily="18" charset="0"/>
              </a:rPr>
              <a:t>()</a:t>
            </a:r>
          </a:p>
          <a:p>
            <a:pPr>
              <a:spcBef>
                <a:spcPct val="10000"/>
              </a:spcBef>
            </a:pPr>
            <a:r>
              <a:rPr lang="en-US" altLang="zh-CN" b="0" dirty="0">
                <a:latin typeface="Times New Roman" pitchFamily="18" charset="0"/>
              </a:rPr>
              <a:t>{char </a:t>
            </a:r>
            <a:r>
              <a:rPr lang="en-US" altLang="zh-CN" b="0" dirty="0" err="1">
                <a:latin typeface="Times New Roman" pitchFamily="18" charset="0"/>
              </a:rPr>
              <a:t>ch</a:t>
            </a:r>
            <a:r>
              <a:rPr lang="en-US" altLang="zh-CN" b="0" dirty="0">
                <a:latin typeface="Times New Roman" pitchFamily="18" charset="0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b="0" dirty="0" err="1">
                <a:latin typeface="Times New Roman" pitchFamily="18" charset="0"/>
              </a:rPr>
              <a:t>ch</a:t>
            </a:r>
            <a:r>
              <a:rPr lang="en-US" altLang="zh-CN" b="0" dirty="0">
                <a:latin typeface="Times New Roman" pitchFamily="18" charset="0"/>
              </a:rPr>
              <a:t>=</a:t>
            </a:r>
            <a:r>
              <a:rPr lang="en-US" altLang="zh-CN" b="0" dirty="0" err="1">
                <a:latin typeface="Times New Roman" pitchFamily="18" charset="0"/>
              </a:rPr>
              <a:t>getche</a:t>
            </a:r>
            <a:r>
              <a:rPr lang="en-US" altLang="zh-CN" b="0" dirty="0">
                <a:latin typeface="Times New Roman" pitchFamily="18" charset="0"/>
              </a:rPr>
              <a:t>();</a:t>
            </a:r>
          </a:p>
          <a:p>
            <a:pPr>
              <a:spcBef>
                <a:spcPct val="10000"/>
              </a:spcBef>
            </a:pPr>
            <a:r>
              <a:rPr lang="en-US" altLang="zh-CN" b="0" dirty="0" err="1">
                <a:latin typeface="Times New Roman" pitchFamily="18" charset="0"/>
              </a:rPr>
              <a:t>putchar</a:t>
            </a:r>
            <a:r>
              <a:rPr lang="en-US" altLang="zh-CN" b="0" dirty="0">
                <a:latin typeface="Times New Roman" pitchFamily="18" charset="0"/>
              </a:rPr>
              <a:t>(</a:t>
            </a:r>
            <a:r>
              <a:rPr lang="en-US" altLang="zh-CN" b="0" dirty="0" err="1">
                <a:latin typeface="Times New Roman" pitchFamily="18" charset="0"/>
              </a:rPr>
              <a:t>ch</a:t>
            </a:r>
            <a:r>
              <a:rPr lang="en-US" altLang="zh-CN" b="0" dirty="0">
                <a:latin typeface="Times New Roman" pitchFamily="18" charset="0"/>
              </a:rPr>
              <a:t>);</a:t>
            </a:r>
          </a:p>
          <a:p>
            <a:pPr>
              <a:spcBef>
                <a:spcPct val="10000"/>
              </a:spcBef>
            </a:pPr>
            <a:r>
              <a:rPr lang="en-US" altLang="zh-CN" b="0" dirty="0" err="1">
                <a:latin typeface="Times New Roman" pitchFamily="18" charset="0"/>
              </a:rPr>
              <a:t>putchar</a:t>
            </a:r>
            <a:r>
              <a:rPr lang="en-US" altLang="zh-CN" b="0" dirty="0">
                <a:latin typeface="Times New Roman" pitchFamily="18" charset="0"/>
              </a:rPr>
              <a:t>(‘\n’);}</a:t>
            </a:r>
          </a:p>
        </p:txBody>
      </p:sp>
      <p:grpSp>
        <p:nvGrpSpPr>
          <p:cNvPr id="121870" name="Group 14"/>
          <p:cNvGrpSpPr>
            <a:grpSpLocks/>
          </p:cNvGrpSpPr>
          <p:nvPr/>
        </p:nvGrpSpPr>
        <p:grpSpPr bwMode="auto">
          <a:xfrm>
            <a:off x="6275388" y="0"/>
            <a:ext cx="2990850" cy="454025"/>
            <a:chOff x="3648" y="0"/>
            <a:chExt cx="1772" cy="286"/>
          </a:xfrm>
        </p:grpSpPr>
        <p:sp>
          <p:nvSpPr>
            <p:cNvPr id="121871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7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1872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1876" name="Text Box 20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5976938" cy="579438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getche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CommercialPi BT" pitchFamily="18" charset="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getchar 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getch</a:t>
            </a:r>
            <a:r>
              <a:rPr lang="zh-CN" altLang="en-GB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lang="zh-CN" altLang="en-US" sz="32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sym typeface="CommercialPi BT" pitchFamily="18" charset="2"/>
            </a:endParaRP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827088" y="3357563"/>
            <a:ext cx="20161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1878" name="Rectangle 22"/>
          <p:cNvSpPr>
            <a:spLocks noChangeArrowheads="1"/>
          </p:cNvSpPr>
          <p:nvPr/>
        </p:nvSpPr>
        <p:spPr bwMode="auto">
          <a:xfrm>
            <a:off x="1908175" y="2276475"/>
            <a:ext cx="5976938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允许用户从键盘输入一个字符，</a:t>
            </a:r>
          </a:p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并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自动回显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该字符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971550" y="2133600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1882" name="AutoShape 26"/>
          <p:cNvSpPr>
            <a:spLocks noChangeArrowheads="1"/>
          </p:cNvSpPr>
          <p:nvPr/>
        </p:nvSpPr>
        <p:spPr bwMode="auto">
          <a:xfrm>
            <a:off x="684213" y="1268413"/>
            <a:ext cx="2016125" cy="5762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getche</a:t>
            </a:r>
          </a:p>
        </p:txBody>
      </p:sp>
      <p:sp>
        <p:nvSpPr>
          <p:cNvPr id="121883" name="AutoShape 27"/>
          <p:cNvSpPr>
            <a:spLocks noChangeArrowheads="1"/>
          </p:cNvSpPr>
          <p:nvPr/>
        </p:nvSpPr>
        <p:spPr bwMode="auto">
          <a:xfrm>
            <a:off x="971550" y="4221163"/>
            <a:ext cx="792163" cy="360362"/>
          </a:xfrm>
          <a:prstGeom prst="flowChartDecision">
            <a:avLst/>
          </a:prstGeom>
          <a:gradFill rotWithShape="1">
            <a:gsLst>
              <a:gs pos="0">
                <a:schemeClr val="bg1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FF3399"/>
                </a:solidFill>
              </a:rPr>
              <a:t>例</a:t>
            </a:r>
          </a:p>
        </p:txBody>
      </p:sp>
      <p:sp>
        <p:nvSpPr>
          <p:cNvPr id="121885" name="AutoShape 29"/>
          <p:cNvSpPr>
            <a:spLocks noChangeArrowheads="1"/>
          </p:cNvSpPr>
          <p:nvPr/>
        </p:nvSpPr>
        <p:spPr bwMode="auto">
          <a:xfrm>
            <a:off x="4427538" y="4868863"/>
            <a:ext cx="1368425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/>
              <a:t>运行结果</a:t>
            </a:r>
          </a:p>
        </p:txBody>
      </p:sp>
      <p:sp>
        <p:nvSpPr>
          <p:cNvPr id="121886" name="Oval 30"/>
          <p:cNvSpPr>
            <a:spLocks noChangeArrowheads="1"/>
          </p:cNvSpPr>
          <p:nvPr/>
        </p:nvSpPr>
        <p:spPr bwMode="auto">
          <a:xfrm>
            <a:off x="5724525" y="5300663"/>
            <a:ext cx="1081088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aa</a:t>
            </a:r>
          </a:p>
        </p:txBody>
      </p:sp>
      <p:sp>
        <p:nvSpPr>
          <p:cNvPr id="121887" name="AutoShape 31"/>
          <p:cNvSpPr>
            <a:spLocks noChangeArrowheads="1"/>
          </p:cNvSpPr>
          <p:nvPr/>
        </p:nvSpPr>
        <p:spPr bwMode="auto">
          <a:xfrm>
            <a:off x="5076825" y="2924175"/>
            <a:ext cx="3744913" cy="1368425"/>
          </a:xfrm>
          <a:prstGeom prst="cloudCallout">
            <a:avLst>
              <a:gd name="adj1" fmla="val -61106"/>
              <a:gd name="adj2" fmla="val 38977"/>
            </a:avLst>
          </a:prstGeom>
          <a:gradFill rotWithShape="1">
            <a:gsLst>
              <a:gs pos="0">
                <a:srgbClr val="CC99FF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u="sng">
                <a:solidFill>
                  <a:srgbClr val="FF0000"/>
                </a:solidFill>
              </a:rPr>
              <a:t>切记</a:t>
            </a:r>
            <a:r>
              <a:rPr lang="zh-CN" altLang="en-US" sz="2000"/>
              <a:t>：使用该函数时，必须将该函数所在的库包含</a:t>
            </a:r>
          </a:p>
        </p:txBody>
      </p:sp>
      <p:sp>
        <p:nvSpPr>
          <p:cNvPr id="121889" name="Freeform 33"/>
          <p:cNvSpPr>
            <a:spLocks/>
          </p:cNvSpPr>
          <p:nvPr/>
        </p:nvSpPr>
        <p:spPr bwMode="auto">
          <a:xfrm>
            <a:off x="3330575" y="3949700"/>
            <a:ext cx="1331913" cy="700088"/>
          </a:xfrm>
          <a:custGeom>
            <a:avLst/>
            <a:gdLst>
              <a:gd name="T0" fmla="*/ 156 w 839"/>
              <a:gd name="T1" fmla="*/ 359 h 441"/>
              <a:gd name="T2" fmla="*/ 740 w 839"/>
              <a:gd name="T3" fmla="*/ 283 h 441"/>
              <a:gd name="T4" fmla="*/ 782 w 839"/>
              <a:gd name="T5" fmla="*/ 183 h 441"/>
              <a:gd name="T6" fmla="*/ 740 w 839"/>
              <a:gd name="T7" fmla="*/ 75 h 441"/>
              <a:gd name="T8" fmla="*/ 540 w 839"/>
              <a:gd name="T9" fmla="*/ 0 h 441"/>
              <a:gd name="T10" fmla="*/ 114 w 839"/>
              <a:gd name="T11" fmla="*/ 8 h 441"/>
              <a:gd name="T12" fmla="*/ 64 w 839"/>
              <a:gd name="T13" fmla="*/ 16 h 441"/>
              <a:gd name="T14" fmla="*/ 39 w 839"/>
              <a:gd name="T15" fmla="*/ 91 h 441"/>
              <a:gd name="T16" fmla="*/ 181 w 839"/>
              <a:gd name="T17" fmla="*/ 309 h 441"/>
              <a:gd name="T18" fmla="*/ 206 w 839"/>
              <a:gd name="T19" fmla="*/ 375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9" h="441">
                <a:moveTo>
                  <a:pt x="156" y="359"/>
                </a:moveTo>
                <a:cubicBezTo>
                  <a:pt x="839" y="347"/>
                  <a:pt x="508" y="441"/>
                  <a:pt x="740" y="283"/>
                </a:cubicBezTo>
                <a:cubicBezTo>
                  <a:pt x="752" y="248"/>
                  <a:pt x="771" y="219"/>
                  <a:pt x="782" y="183"/>
                </a:cubicBezTo>
                <a:cubicBezTo>
                  <a:pt x="777" y="132"/>
                  <a:pt x="789" y="91"/>
                  <a:pt x="740" y="75"/>
                </a:cubicBezTo>
                <a:cubicBezTo>
                  <a:pt x="692" y="27"/>
                  <a:pt x="606" y="10"/>
                  <a:pt x="540" y="0"/>
                </a:cubicBezTo>
                <a:cubicBezTo>
                  <a:pt x="398" y="3"/>
                  <a:pt x="256" y="3"/>
                  <a:pt x="114" y="8"/>
                </a:cubicBezTo>
                <a:cubicBezTo>
                  <a:pt x="97" y="9"/>
                  <a:pt x="79" y="8"/>
                  <a:pt x="64" y="16"/>
                </a:cubicBezTo>
                <a:cubicBezTo>
                  <a:pt x="55" y="21"/>
                  <a:pt x="43" y="80"/>
                  <a:pt x="39" y="91"/>
                </a:cubicBezTo>
                <a:cubicBezTo>
                  <a:pt x="48" y="310"/>
                  <a:pt x="0" y="294"/>
                  <a:pt x="181" y="309"/>
                </a:cubicBezTo>
                <a:cubicBezTo>
                  <a:pt x="186" y="332"/>
                  <a:pt x="189" y="358"/>
                  <a:pt x="206" y="375"/>
                </a:cubicBezTo>
              </a:path>
            </a:pathLst>
          </a:custGeom>
          <a:noFill/>
          <a:ln w="1905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12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autoUpdateAnimBg="0"/>
      <p:bldP spid="121862" grpId="0" autoUpdateAnimBg="0"/>
      <p:bldP spid="121877" grpId="0" autoUpdateAnimBg="0"/>
      <p:bldP spid="121878" grpId="0" autoUpdateAnimBg="0"/>
      <p:bldP spid="121879" grpId="0" autoUpdateAnimBg="0"/>
      <p:bldP spid="121882" grpId="0" animBg="1" autoUpdateAnimBg="0"/>
      <p:bldP spid="121883" grpId="0" animBg="1"/>
      <p:bldP spid="121885" grpId="0" animBg="1"/>
      <p:bldP spid="121886" grpId="0" animBg="1"/>
      <p:bldP spid="121887" grpId="0" animBg="1"/>
      <p:bldP spid="12188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2627313" y="3284538"/>
            <a:ext cx="135890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getchar( </a:t>
            </a:r>
            <a:r>
              <a:rPr lang="zh-CN" altLang="zh-CN" b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zh-CN" b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25963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5964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5965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684213" y="3284538"/>
            <a:ext cx="20161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5971" name="Rectangle 19"/>
          <p:cNvSpPr>
            <a:spLocks noChangeArrowheads="1"/>
          </p:cNvSpPr>
          <p:nvPr/>
        </p:nvSpPr>
        <p:spPr bwMode="auto">
          <a:xfrm>
            <a:off x="2051050" y="1700213"/>
            <a:ext cx="597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允许用户从键盘输入一个字符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971550" y="1557338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5973" name="AutoShape 21"/>
          <p:cNvSpPr>
            <a:spLocks noChangeArrowheads="1"/>
          </p:cNvSpPr>
          <p:nvPr/>
        </p:nvSpPr>
        <p:spPr bwMode="auto">
          <a:xfrm>
            <a:off x="755650" y="549275"/>
            <a:ext cx="3384550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getchar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getch</a:t>
            </a:r>
          </a:p>
        </p:txBody>
      </p:sp>
      <p:sp>
        <p:nvSpPr>
          <p:cNvPr id="125978" name="AutoShape 26"/>
          <p:cNvSpPr>
            <a:spLocks noChangeArrowheads="1"/>
          </p:cNvSpPr>
          <p:nvPr/>
        </p:nvSpPr>
        <p:spPr bwMode="auto">
          <a:xfrm>
            <a:off x="2555875" y="2349500"/>
            <a:ext cx="3744913" cy="4318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为</a:t>
            </a:r>
            <a:r>
              <a:rPr lang="en-US" altLang="zh-CN">
                <a:latin typeface="Times New Roman" pitchFamily="18" charset="0"/>
              </a:rPr>
              <a:t>getche(</a:t>
            </a:r>
            <a:r>
              <a:rPr lang="zh-CN" altLang="en-US">
                <a:latin typeface="Times New Roman" pitchFamily="18" charset="0"/>
              </a:rPr>
              <a:t>　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/>
              <a:t>函数的变体</a:t>
            </a:r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2627313" y="3860800"/>
            <a:ext cx="1122362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getch( </a:t>
            </a:r>
            <a:r>
              <a:rPr lang="zh-CN" altLang="zh-CN" b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zh-CN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5980" name="AutoShape 28"/>
          <p:cNvSpPr>
            <a:spLocks noChangeArrowheads="1"/>
          </p:cNvSpPr>
          <p:nvPr/>
        </p:nvSpPr>
        <p:spPr bwMode="auto">
          <a:xfrm>
            <a:off x="1476375" y="4437063"/>
            <a:ext cx="792163" cy="360362"/>
          </a:xfrm>
          <a:prstGeom prst="flowChartDecision">
            <a:avLst/>
          </a:prstGeom>
          <a:gradFill rotWithShape="1">
            <a:gsLst>
              <a:gs pos="0">
                <a:schemeClr val="bg1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FF3399"/>
                </a:solidFill>
              </a:rPr>
              <a:t>例</a:t>
            </a:r>
          </a:p>
        </p:txBody>
      </p:sp>
      <p:sp>
        <p:nvSpPr>
          <p:cNvPr id="125981" name="Text Box 29"/>
          <p:cNvSpPr txBox="1">
            <a:spLocks noChangeArrowheads="1"/>
          </p:cNvSpPr>
          <p:nvPr/>
        </p:nvSpPr>
        <p:spPr bwMode="auto">
          <a:xfrm>
            <a:off x="2916238" y="4581525"/>
            <a:ext cx="1978025" cy="158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char ch1,ch2;</a:t>
            </a: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ch1=getchar();</a:t>
            </a: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ch2=getch();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80" grpId="0" animBg="1"/>
      <p:bldP spid="125981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86" name="Group 1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6987" name="Rectangle 1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6988" name="Rectangle 1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6993" name="Rectangle 17"/>
          <p:cNvSpPr>
            <a:spLocks noChangeArrowheads="1"/>
          </p:cNvSpPr>
          <p:nvPr/>
        </p:nvSpPr>
        <p:spPr bwMode="auto">
          <a:xfrm>
            <a:off x="1547813" y="981075"/>
            <a:ext cx="6985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的库文件为＜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stdio.h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＞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而其它两个的库文</a:t>
            </a:r>
          </a:p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件为＜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conio.h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＞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且库文件必须被包含．</a:t>
            </a:r>
          </a:p>
        </p:txBody>
      </p:sp>
      <p:pic>
        <p:nvPicPr>
          <p:cNvPr id="127000" name="Picture 24" descr="3d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052513"/>
            <a:ext cx="48577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001" name="Picture 25" descr="3d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60575"/>
            <a:ext cx="48577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002" name="Rectangle 26"/>
          <p:cNvSpPr>
            <a:spLocks noChangeArrowheads="1"/>
          </p:cNvSpPr>
          <p:nvPr/>
        </p:nvSpPr>
        <p:spPr bwMode="auto">
          <a:xfrm>
            <a:off x="1547813" y="1989138"/>
            <a:ext cx="7596187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输入字符时，系统要等到输入回车符才认为</a:t>
            </a:r>
          </a:p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输入过程结束．然后系统会把输入的首个字符给变量．</a:t>
            </a:r>
          </a:p>
        </p:txBody>
      </p:sp>
      <p:pic>
        <p:nvPicPr>
          <p:cNvPr id="127003" name="Picture 27" descr="3d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141663"/>
            <a:ext cx="48577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004" name="Rectangle 28"/>
          <p:cNvSpPr>
            <a:spLocks noChangeArrowheads="1"/>
          </p:cNvSpPr>
          <p:nvPr/>
        </p:nvSpPr>
        <p:spPr bwMode="auto">
          <a:xfrm>
            <a:off x="1547813" y="3068638"/>
            <a:ext cx="75961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基本相同，不同的在于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getch()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不会自动回</a:t>
            </a:r>
          </a:p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显字符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尤其用来实现不必要显示输入的情况，如密码</a:t>
            </a:r>
          </a:p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输入等．</a:t>
            </a:r>
          </a:p>
        </p:txBody>
      </p:sp>
      <p:sp>
        <p:nvSpPr>
          <p:cNvPr id="127005" name="AutoShape 29"/>
          <p:cNvSpPr>
            <a:spLocks noChangeArrowheads="1"/>
          </p:cNvSpPr>
          <p:nvPr/>
        </p:nvSpPr>
        <p:spPr bwMode="auto">
          <a:xfrm>
            <a:off x="1331913" y="4797425"/>
            <a:ext cx="792162" cy="360363"/>
          </a:xfrm>
          <a:prstGeom prst="flowChartDecision">
            <a:avLst/>
          </a:prstGeom>
          <a:gradFill rotWithShape="1">
            <a:gsLst>
              <a:gs pos="0">
                <a:schemeClr val="bg1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FF3399"/>
                </a:solidFill>
              </a:rPr>
              <a:t>例</a:t>
            </a:r>
          </a:p>
        </p:txBody>
      </p:sp>
      <p:sp>
        <p:nvSpPr>
          <p:cNvPr id="127006" name="Text Box 30"/>
          <p:cNvSpPr txBox="1">
            <a:spLocks noChangeArrowheads="1"/>
          </p:cNvSpPr>
          <p:nvPr/>
        </p:nvSpPr>
        <p:spPr bwMode="auto">
          <a:xfrm>
            <a:off x="2411413" y="4652963"/>
            <a:ext cx="3297237" cy="158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char ch1,ch2;</a:t>
            </a: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ch1=getch();putchar(‘*’);</a:t>
            </a: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ch2=getch();putchar(‘*’);</a:t>
            </a:r>
          </a:p>
        </p:txBody>
      </p:sp>
      <p:sp>
        <p:nvSpPr>
          <p:cNvPr id="127007" name="AutoShape 31"/>
          <p:cNvSpPr>
            <a:spLocks noChangeArrowheads="1"/>
          </p:cNvSpPr>
          <p:nvPr/>
        </p:nvSpPr>
        <p:spPr bwMode="auto">
          <a:xfrm>
            <a:off x="6011863" y="4221163"/>
            <a:ext cx="2736850" cy="1152525"/>
          </a:xfrm>
          <a:prstGeom prst="cloudCallout">
            <a:avLst>
              <a:gd name="adj1" fmla="val -69083"/>
              <a:gd name="adj2" fmla="val 8388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800"/>
              <a:t>不论输入什么，屏幕上始终显示</a:t>
            </a:r>
            <a:r>
              <a:rPr lang="zh-CN" altLang="en-US" sz="1800">
                <a:latin typeface="Times New Roman"/>
              </a:rPr>
              <a:t>“</a:t>
            </a:r>
            <a:r>
              <a:rPr lang="zh-CN" altLang="en-US" sz="1800"/>
              <a:t>＊＊</a:t>
            </a:r>
            <a:r>
              <a:rPr lang="zh-CN" altLang="en-US" sz="1800">
                <a:latin typeface="Times New Roman"/>
              </a:rPr>
              <a:t>”</a:t>
            </a:r>
            <a:endParaRPr lang="zh-CN" altLang="en-US" sz="1800"/>
          </a:p>
        </p:txBody>
      </p:sp>
      <p:sp>
        <p:nvSpPr>
          <p:cNvPr id="127009" name="Text Box 33"/>
          <p:cNvSpPr txBox="1">
            <a:spLocks noChangeArrowheads="1"/>
          </p:cNvSpPr>
          <p:nvPr/>
        </p:nvSpPr>
        <p:spPr bwMode="auto">
          <a:xfrm>
            <a:off x="611188" y="333375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区别：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7010" name="AutoShape 3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395288" y="5734050"/>
            <a:ext cx="539750" cy="685800"/>
          </a:xfrm>
          <a:prstGeom prst="actionButtonDocumen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5" grpId="0" animBg="1"/>
      <p:bldP spid="127006" grpId="0" autoUpdateAnimBg="0"/>
      <p:bldP spid="12700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2555875" y="2420938"/>
            <a:ext cx="19288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66FF"/>
                </a:solidFill>
                <a:latin typeface="Times New Roman" pitchFamily="18" charset="0"/>
              </a:rPr>
              <a:t>gets(</a:t>
            </a: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数组名</a:t>
            </a:r>
            <a:r>
              <a:rPr lang="zh-CN" altLang="zh-CN" sz="2800">
                <a:solidFill>
                  <a:srgbClr val="0066FF"/>
                </a:solidFill>
                <a:latin typeface="Times New Roman" pitchFamily="18" charset="0"/>
              </a:rPr>
              <a:t>)</a:t>
            </a:r>
            <a:endParaRPr lang="en-US" altLang="zh-CN">
              <a:solidFill>
                <a:srgbClr val="0066FF"/>
              </a:solidFill>
              <a:latin typeface="Times New Roman" pitchFamily="18" charset="0"/>
            </a:endParaRP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1476375" y="3141663"/>
            <a:ext cx="4176713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</a:rPr>
              <a:t>如</a:t>
            </a:r>
            <a:r>
              <a:rPr lang="zh-CN" altLang="en-US" sz="2800" b="0" dirty="0">
                <a:latin typeface="Times New Roman" pitchFamily="18" charset="0"/>
              </a:rPr>
              <a:t>：＃</a:t>
            </a:r>
            <a:r>
              <a:rPr lang="en-US" altLang="zh-CN" sz="2800" b="0" dirty="0">
                <a:latin typeface="Times New Roman" pitchFamily="18" charset="0"/>
              </a:rPr>
              <a:t>include&lt;</a:t>
            </a:r>
            <a:r>
              <a:rPr lang="en-US" altLang="zh-CN" sz="2800" b="0" dirty="0" err="1">
                <a:latin typeface="Times New Roman" pitchFamily="18" charset="0"/>
              </a:rPr>
              <a:t>stdio.h</a:t>
            </a:r>
            <a:r>
              <a:rPr lang="en-US" altLang="zh-CN" sz="2800" b="0" dirty="0">
                <a:latin typeface="Times New Roman" pitchFamily="18" charset="0"/>
              </a:rPr>
              <a:t>&gt;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</a:t>
            </a:r>
            <a:r>
              <a:rPr lang="en-US" altLang="zh-CN" sz="2800" b="0" dirty="0" smtClean="0">
                <a:latin typeface="Times New Roman" pitchFamily="18" charset="0"/>
              </a:rPr>
              <a:t>void  main</a:t>
            </a:r>
            <a:r>
              <a:rPr lang="en-US" altLang="zh-CN" sz="2800" b="0" dirty="0">
                <a:latin typeface="Times New Roman" pitchFamily="18" charset="0"/>
              </a:rPr>
              <a:t>( )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{ char </a:t>
            </a:r>
            <a:r>
              <a:rPr lang="en-US" altLang="zh-CN" sz="2800" b="0" dirty="0" err="1">
                <a:latin typeface="Times New Roman" pitchFamily="18" charset="0"/>
              </a:rPr>
              <a:t>str</a:t>
            </a:r>
            <a:r>
              <a:rPr lang="en-US" altLang="zh-CN" sz="2800" b="0" dirty="0">
                <a:latin typeface="Times New Roman" pitchFamily="18" charset="0"/>
              </a:rPr>
              <a:t>[50];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  gets(</a:t>
            </a:r>
            <a:r>
              <a:rPr lang="en-US" altLang="zh-CN" sz="2800" b="0" dirty="0" err="1">
                <a:latin typeface="Times New Roman" pitchFamily="18" charset="0"/>
              </a:rPr>
              <a:t>str</a:t>
            </a:r>
            <a:r>
              <a:rPr lang="en-US" altLang="zh-CN" sz="2800" b="0" dirty="0">
                <a:latin typeface="Times New Roman" pitchFamily="18" charset="0"/>
              </a:rPr>
              <a:t>);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  puts(</a:t>
            </a:r>
            <a:r>
              <a:rPr lang="en-US" altLang="zh-CN" sz="2800" b="0" dirty="0" err="1">
                <a:latin typeface="Times New Roman" pitchFamily="18" charset="0"/>
              </a:rPr>
              <a:t>str</a:t>
            </a:r>
            <a:r>
              <a:rPr lang="en-US" altLang="zh-CN" sz="2800" b="0" dirty="0">
                <a:latin typeface="Times New Roman" pitchFamily="18" charset="0"/>
              </a:rPr>
              <a:t>);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}</a:t>
            </a:r>
          </a:p>
        </p:txBody>
      </p:sp>
      <p:grpSp>
        <p:nvGrpSpPr>
          <p:cNvPr id="128014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8015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8016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8020" name="Text Box 20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1686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gets</a:t>
            </a: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827088" y="2420938"/>
            <a:ext cx="20161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8022" name="Rectangle 22"/>
          <p:cNvSpPr>
            <a:spLocks noChangeArrowheads="1"/>
          </p:cNvSpPr>
          <p:nvPr/>
        </p:nvSpPr>
        <p:spPr bwMode="auto">
          <a:xfrm>
            <a:off x="1979613" y="1844675"/>
            <a:ext cx="662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在标准输入装置</a:t>
            </a:r>
            <a:r>
              <a:rPr lang="en-US" altLang="zh-CN">
                <a:solidFill>
                  <a:srgbClr val="0066FF"/>
                </a:solidFill>
                <a:latin typeface="Times New Roman" pitchFamily="18" charset="0"/>
              </a:rPr>
              <a:t>(</a:t>
            </a: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键盘</a:t>
            </a:r>
            <a:r>
              <a:rPr lang="en-US" altLang="zh-CN">
                <a:solidFill>
                  <a:srgbClr val="0066FF"/>
                </a:solidFill>
                <a:latin typeface="Times New Roman" pitchFamily="18" charset="0"/>
              </a:rPr>
              <a:t>)</a:t>
            </a: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上输入字符串给字符数组</a:t>
            </a:r>
          </a:p>
        </p:txBody>
      </p:sp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971550" y="1670050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8025" name="Freeform 25"/>
          <p:cNvSpPr>
            <a:spLocks/>
          </p:cNvSpPr>
          <p:nvPr/>
        </p:nvSpPr>
        <p:spPr bwMode="auto">
          <a:xfrm>
            <a:off x="5827713" y="1738313"/>
            <a:ext cx="1041400" cy="603250"/>
          </a:xfrm>
          <a:custGeom>
            <a:avLst/>
            <a:gdLst>
              <a:gd name="T0" fmla="*/ 107 w 656"/>
              <a:gd name="T1" fmla="*/ 350 h 380"/>
              <a:gd name="T2" fmla="*/ 556 w 656"/>
              <a:gd name="T3" fmla="*/ 340 h 380"/>
              <a:gd name="T4" fmla="*/ 644 w 656"/>
              <a:gd name="T5" fmla="*/ 291 h 380"/>
              <a:gd name="T6" fmla="*/ 654 w 656"/>
              <a:gd name="T7" fmla="*/ 252 h 380"/>
              <a:gd name="T8" fmla="*/ 644 w 656"/>
              <a:gd name="T9" fmla="*/ 57 h 380"/>
              <a:gd name="T10" fmla="*/ 507 w 656"/>
              <a:gd name="T11" fmla="*/ 8 h 380"/>
              <a:gd name="T12" fmla="*/ 58 w 656"/>
              <a:gd name="T13" fmla="*/ 37 h 380"/>
              <a:gd name="T14" fmla="*/ 0 w 656"/>
              <a:gd name="T15" fmla="*/ 116 h 380"/>
              <a:gd name="T16" fmla="*/ 68 w 656"/>
              <a:gd name="T17" fmla="*/ 340 h 380"/>
              <a:gd name="T18" fmla="*/ 234 w 656"/>
              <a:gd name="T19" fmla="*/ 36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6" h="380">
                <a:moveTo>
                  <a:pt x="107" y="350"/>
                </a:moveTo>
                <a:cubicBezTo>
                  <a:pt x="257" y="347"/>
                  <a:pt x="407" y="354"/>
                  <a:pt x="556" y="340"/>
                </a:cubicBezTo>
                <a:cubicBezTo>
                  <a:pt x="589" y="337"/>
                  <a:pt x="612" y="302"/>
                  <a:pt x="644" y="291"/>
                </a:cubicBezTo>
                <a:cubicBezTo>
                  <a:pt x="647" y="278"/>
                  <a:pt x="654" y="265"/>
                  <a:pt x="654" y="252"/>
                </a:cubicBezTo>
                <a:cubicBezTo>
                  <a:pt x="654" y="187"/>
                  <a:pt x="656" y="121"/>
                  <a:pt x="644" y="57"/>
                </a:cubicBezTo>
                <a:cubicBezTo>
                  <a:pt x="641" y="40"/>
                  <a:pt x="527" y="13"/>
                  <a:pt x="507" y="8"/>
                </a:cubicBezTo>
                <a:cubicBezTo>
                  <a:pt x="302" y="14"/>
                  <a:pt x="216" y="0"/>
                  <a:pt x="58" y="37"/>
                </a:cubicBezTo>
                <a:cubicBezTo>
                  <a:pt x="24" y="60"/>
                  <a:pt x="13" y="77"/>
                  <a:pt x="0" y="116"/>
                </a:cubicBezTo>
                <a:cubicBezTo>
                  <a:pt x="8" y="183"/>
                  <a:pt x="16" y="287"/>
                  <a:pt x="68" y="340"/>
                </a:cubicBezTo>
                <a:cubicBezTo>
                  <a:pt x="107" y="380"/>
                  <a:pt x="234" y="369"/>
                  <a:pt x="234" y="369"/>
                </a:cubicBezTo>
              </a:path>
            </a:pathLst>
          </a:cu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autoUpdateAnimBg="0"/>
      <p:bldP spid="128006" grpId="0" autoUpdateAnimBg="0"/>
      <p:bldP spid="128021" grpId="0" autoUpdateAnimBg="0"/>
      <p:bldP spid="128022" grpId="0" autoUpdateAnimBg="0"/>
      <p:bldP spid="128023" grpId="0" autoUpdateAnimBg="0"/>
      <p:bldP spid="12802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33" name="Group 9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9034" name="Rectangle 10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9035" name="Rectangle 11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9039" name="Rectangle 15"/>
          <p:cNvSpPr>
            <a:spLocks noChangeArrowheads="1"/>
          </p:cNvSpPr>
          <p:nvPr/>
        </p:nvSpPr>
        <p:spPr bwMode="auto">
          <a:xfrm>
            <a:off x="1547813" y="1052513"/>
            <a:ext cx="698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gets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的库文件为＜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stdio.h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＞</a:t>
            </a:r>
          </a:p>
        </p:txBody>
      </p:sp>
      <p:pic>
        <p:nvPicPr>
          <p:cNvPr id="129049" name="Picture 25" descr="dfhdfh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268413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051" name="AutoShape 27"/>
          <p:cNvSpPr>
            <a:spLocks noChangeArrowheads="1"/>
          </p:cNvSpPr>
          <p:nvPr/>
        </p:nvSpPr>
        <p:spPr bwMode="auto">
          <a:xfrm>
            <a:off x="323850" y="188913"/>
            <a:ext cx="1439863" cy="1079500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rgbClr val="CC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  <p:pic>
        <p:nvPicPr>
          <p:cNvPr id="129052" name="Picture 28" descr="dfhdfh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16113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053" name="Rectangle 29"/>
          <p:cNvSpPr>
            <a:spLocks noChangeArrowheads="1"/>
          </p:cNvSpPr>
          <p:nvPr/>
        </p:nvSpPr>
        <p:spPr bwMode="auto">
          <a:xfrm>
            <a:off x="1547813" y="1773238"/>
            <a:ext cx="75961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gets(str) 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scanf(“%s”,str)</a:t>
            </a:r>
            <a:r>
              <a:rPr lang="zh-CN" altLang="en-US" b="0">
                <a:solidFill>
                  <a:srgbClr val="000000"/>
                </a:solidFill>
              </a:rPr>
              <a:t>输入字符串的区别在于：</a:t>
            </a:r>
            <a:endParaRPr lang="zh-CN" altLang="en-US" b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gets: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字符串必须以回车符结束；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scanf: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字符串可以以空白字符的任意一种结束</a:t>
            </a:r>
          </a:p>
        </p:txBody>
      </p:sp>
      <p:sp>
        <p:nvSpPr>
          <p:cNvPr id="129054" name="AutoShape 30"/>
          <p:cNvSpPr>
            <a:spLocks noChangeArrowheads="1"/>
          </p:cNvSpPr>
          <p:nvPr/>
        </p:nvSpPr>
        <p:spPr bwMode="auto">
          <a:xfrm>
            <a:off x="684213" y="3429000"/>
            <a:ext cx="792162" cy="360363"/>
          </a:xfrm>
          <a:prstGeom prst="flowChartDecision">
            <a:avLst/>
          </a:prstGeom>
          <a:gradFill rotWithShape="1">
            <a:gsLst>
              <a:gs pos="0">
                <a:schemeClr val="bg1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FF3399"/>
                </a:solidFill>
              </a:rPr>
              <a:t>例</a:t>
            </a:r>
          </a:p>
        </p:txBody>
      </p:sp>
      <p:sp>
        <p:nvSpPr>
          <p:cNvPr id="129055" name="Rectangle 31"/>
          <p:cNvSpPr>
            <a:spLocks noChangeArrowheads="1"/>
          </p:cNvSpPr>
          <p:nvPr/>
        </p:nvSpPr>
        <p:spPr bwMode="auto">
          <a:xfrm>
            <a:off x="900113" y="4221163"/>
            <a:ext cx="126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latin typeface="Times New Roman" pitchFamily="18" charset="0"/>
              </a:rPr>
              <a:t>gets(str):</a:t>
            </a:r>
          </a:p>
        </p:txBody>
      </p:sp>
      <p:sp>
        <p:nvSpPr>
          <p:cNvPr id="129056" name="Text Box 32"/>
          <p:cNvSpPr txBox="1">
            <a:spLocks noChangeArrowheads="1"/>
          </p:cNvSpPr>
          <p:nvPr/>
        </p:nvSpPr>
        <p:spPr bwMode="auto">
          <a:xfrm>
            <a:off x="900113" y="5013325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scanf(“%s”,str):</a:t>
            </a:r>
          </a:p>
        </p:txBody>
      </p:sp>
      <p:sp>
        <p:nvSpPr>
          <p:cNvPr id="129057" name="Rectangle 33"/>
          <p:cNvSpPr>
            <a:spLocks noChangeArrowheads="1"/>
          </p:cNvSpPr>
          <p:nvPr/>
        </p:nvSpPr>
        <p:spPr bwMode="auto">
          <a:xfrm>
            <a:off x="1908175" y="3573463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0"/>
              <a:t>同样输入：</a:t>
            </a:r>
            <a:r>
              <a:rPr lang="en-US" altLang="zh-CN" b="0"/>
              <a:t>lsjfjd439LKHNG  3449	3435gfklj~!1d </a:t>
            </a:r>
            <a:r>
              <a:rPr lang="en-US" altLang="zh-CN" b="0">
                <a:sym typeface="Wingdings" pitchFamily="2" charset="2"/>
              </a:rPr>
              <a:t></a:t>
            </a:r>
          </a:p>
        </p:txBody>
      </p:sp>
      <p:sp>
        <p:nvSpPr>
          <p:cNvPr id="129058" name="Rectangle 34"/>
          <p:cNvSpPr>
            <a:spLocks noChangeArrowheads="1"/>
          </p:cNvSpPr>
          <p:nvPr/>
        </p:nvSpPr>
        <p:spPr bwMode="auto">
          <a:xfrm>
            <a:off x="2339975" y="4214813"/>
            <a:ext cx="6453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latin typeface="Times New Roman" pitchFamily="18" charset="0"/>
              </a:rPr>
              <a:t>str[]={“</a:t>
            </a:r>
            <a:r>
              <a:rPr lang="en-US" altLang="zh-CN" b="0"/>
              <a:t>lsjfjd439LKHNG  3449 3435gfklj~!1d</a:t>
            </a:r>
            <a:r>
              <a:rPr lang="en-US" altLang="zh-CN"/>
              <a:t> </a:t>
            </a:r>
            <a:r>
              <a:rPr lang="en-US" altLang="zh-CN" b="0">
                <a:latin typeface="Times New Roman" pitchFamily="18" charset="0"/>
              </a:rPr>
              <a:t>”}</a:t>
            </a:r>
          </a:p>
        </p:txBody>
      </p:sp>
      <p:sp>
        <p:nvSpPr>
          <p:cNvPr id="129059" name="Rectangle 35"/>
          <p:cNvSpPr>
            <a:spLocks noChangeArrowheads="1"/>
          </p:cNvSpPr>
          <p:nvPr/>
        </p:nvSpPr>
        <p:spPr bwMode="auto">
          <a:xfrm>
            <a:off x="3059113" y="5013325"/>
            <a:ext cx="3513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latin typeface="Times New Roman" pitchFamily="18" charset="0"/>
              </a:rPr>
              <a:t>str[]={“</a:t>
            </a:r>
            <a:r>
              <a:rPr lang="en-US" altLang="zh-CN" b="0"/>
              <a:t>lsjfjd439LKHNG</a:t>
            </a:r>
            <a:r>
              <a:rPr lang="en-US" altLang="zh-CN" b="0">
                <a:latin typeface="Times New Roman" pitchFamily="18" charset="0"/>
              </a:rPr>
              <a:t>”}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54" grpId="0" animBg="1"/>
      <p:bldP spid="129055" grpId="0"/>
      <p:bldP spid="129056" grpId="0"/>
      <p:bldP spid="129057" grpId="0"/>
      <p:bldP spid="129058" grpId="0"/>
      <p:bldP spid="12905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/>
          <p:cNvSpPr>
            <a:spLocks noChangeArrowheads="1"/>
          </p:cNvSpPr>
          <p:nvPr/>
        </p:nvSpPr>
        <p:spPr bwMode="auto">
          <a:xfrm>
            <a:off x="1619250" y="1916113"/>
            <a:ext cx="5781675" cy="3646487"/>
          </a:xfrm>
          <a:prstGeom prst="bracePair">
            <a:avLst>
              <a:gd name="adj" fmla="val 7505"/>
            </a:avLst>
          </a:prstGeom>
          <a:solidFill>
            <a:srgbClr val="008000"/>
          </a:solidFill>
          <a:ln w="9525">
            <a:solidFill>
              <a:srgbClr val="66CCFF"/>
            </a:solidFill>
            <a:round/>
            <a:headEnd/>
            <a:tailEnd/>
          </a:ln>
          <a:effectLst>
            <a:outerShdw dist="107763" dir="2700000" algn="ctr" rotWithShape="0">
              <a:srgbClr val="FF00FF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971550" y="1341438"/>
            <a:ext cx="432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本章主要介绍的内容：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124075" y="2420938"/>
            <a:ext cx="5143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1. </a:t>
            </a:r>
            <a:r>
              <a:rPr lang="zh-CN" altLang="en-US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结构化程序设计思想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2124075" y="3141663"/>
            <a:ext cx="5143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2. C</a:t>
            </a:r>
            <a:r>
              <a:rPr lang="zh-CN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程序结构的分类</a:t>
            </a:r>
            <a:endParaRPr lang="zh-CN" altLang="en-US" sz="2800" b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2124075" y="4005263"/>
            <a:ext cx="2943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3. </a:t>
            </a:r>
            <a:r>
              <a:rPr lang="zh-CN" altLang="en-US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输入输出函数</a:t>
            </a:r>
          </a:p>
        </p:txBody>
      </p:sp>
      <p:sp>
        <p:nvSpPr>
          <p:cNvPr id="74763" name="WordArt 11"/>
          <p:cNvSpPr>
            <a:spLocks noChangeArrowheads="1" noChangeShapeType="1" noTextEdit="1"/>
          </p:cNvSpPr>
          <p:nvPr/>
        </p:nvSpPr>
        <p:spPr bwMode="auto">
          <a:xfrm>
            <a:off x="3124200" y="361950"/>
            <a:ext cx="2514600" cy="7429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rgbClr val="FF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本章小结</a:t>
            </a:r>
          </a:p>
        </p:txBody>
      </p:sp>
      <p:grpSp>
        <p:nvGrpSpPr>
          <p:cNvPr id="74774" name="Group 22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74775" name="Group 23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74776" name="Group 24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74777" name="Rectangle 25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0">
                    <a:latin typeface="Times New Roman" pitchFamily="18" charset="0"/>
                  </a:endParaRPr>
                </a:p>
              </p:txBody>
            </p:sp>
            <p:sp>
              <p:nvSpPr>
                <p:cNvPr id="74778" name="AutoShape 26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4779" name="Text Box 27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74780" name="Text Box 28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53</a:t>
              </a:r>
              <a:r>
                <a:rPr lang="en-US" altLang="zh-CN" sz="14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4784" name="Group 32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4785" name="Rectangle 33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4786" name="Rectangle 34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0099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2"/>
          <p:cNvSpPr>
            <a:spLocks noChangeArrowheads="1"/>
          </p:cNvSpPr>
          <p:nvPr/>
        </p:nvSpPr>
        <p:spPr bwMode="auto">
          <a:xfrm>
            <a:off x="400050" y="685800"/>
            <a:ext cx="8401050" cy="5524500"/>
          </a:xfrm>
          <a:prstGeom prst="horizontalScroll">
            <a:avLst>
              <a:gd name="adj" fmla="val 6579"/>
            </a:avLst>
          </a:prstGeom>
          <a:solidFill>
            <a:schemeClr val="bg1"/>
          </a:solidFill>
          <a:ln w="28575">
            <a:solidFill>
              <a:srgbClr val="FF66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5779" name="Picture 3" descr="xia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" t="2957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5" name="WordArt 9"/>
          <p:cNvSpPr>
            <a:spLocks noChangeArrowheads="1" noChangeShapeType="1" noTextEdit="1"/>
          </p:cNvSpPr>
          <p:nvPr/>
        </p:nvSpPr>
        <p:spPr bwMode="auto">
          <a:xfrm>
            <a:off x="990600" y="263207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 kern="10">
                <a:ln w="9525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练习</a:t>
            </a: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3132138" y="2636838"/>
            <a:ext cx="579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9900FF"/>
                </a:solidFill>
                <a:latin typeface="Times New Roman" pitchFamily="18" charset="0"/>
              </a:rPr>
              <a:t>      </a:t>
            </a:r>
            <a:r>
              <a:rPr lang="en-US" altLang="zh-CN" sz="2800" dirty="0" smtClean="0">
                <a:solidFill>
                  <a:srgbClr val="9900FF"/>
                </a:solidFill>
                <a:latin typeface="Times New Roman" pitchFamily="18" charset="0"/>
              </a:rPr>
              <a:t>1     2    3    4   5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2916238" y="1557338"/>
            <a:ext cx="1439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9900FF"/>
                </a:solidFill>
              </a:rPr>
              <a:t>P.29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1908175" y="1412875"/>
            <a:ext cx="8210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exit</a:t>
            </a:r>
            <a:r>
              <a:rPr lang="en-US" altLang="zh-CN" sz="2800" b="0" dirty="0">
                <a:latin typeface="Times New Roman" pitchFamily="18" charset="0"/>
              </a:rPr>
              <a:t>;</a:t>
            </a:r>
            <a:endParaRPr lang="en-US" altLang="zh-CN" sz="2800" b="0" dirty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9239" name="Group 2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240" name="Rectangle 2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9241" name="Rectangle 2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1116013" y="692150"/>
            <a:ext cx="3240087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终止程序运行语句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1403350" y="2852738"/>
            <a:ext cx="4705350" cy="308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用</a:t>
            </a:r>
            <a:r>
              <a:rPr lang="en-US" altLang="zh-CN" sz="2800" b="0">
                <a:latin typeface="Times New Roman" pitchFamily="18" charset="0"/>
              </a:rPr>
              <a:t>{  } </a:t>
            </a:r>
            <a:r>
              <a:rPr lang="zh-CN" altLang="en-US" sz="2800" b="0">
                <a:latin typeface="Times New Roman" pitchFamily="18" charset="0"/>
              </a:rPr>
              <a:t>括起来的一系列语句。</a:t>
            </a:r>
          </a:p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     如</a:t>
            </a:r>
            <a:r>
              <a:rPr lang="en-US" altLang="zh-CN" sz="2800" b="0">
                <a:latin typeface="Times New Roman" pitchFamily="18" charset="0"/>
              </a:rPr>
              <a:t>:  {  z=x+y;</a:t>
            </a:r>
          </a:p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        t=z/100;</a:t>
            </a:r>
          </a:p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        printf (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%f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, t)</a:t>
            </a:r>
            <a:r>
              <a:rPr lang="zh-CN" altLang="en-US" sz="2800" b="0">
                <a:latin typeface="Times New Roman" pitchFamily="18" charset="0"/>
              </a:rPr>
              <a:t>；</a:t>
            </a:r>
            <a:endParaRPr lang="zh-CN" altLang="en-US" sz="2800" b="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  <a:sym typeface="Symbol" pitchFamily="18" charset="2"/>
              </a:rPr>
              <a:t>             </a:t>
            </a:r>
            <a:r>
              <a:rPr lang="en-US" altLang="zh-CN" sz="2800" b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1187450" y="2133600"/>
            <a:ext cx="17272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复合语句</a:t>
            </a:r>
          </a:p>
        </p:txBody>
      </p:sp>
      <p:pic>
        <p:nvPicPr>
          <p:cNvPr id="9258" name="Picture 42" descr="j028536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429000"/>
            <a:ext cx="1868488" cy="23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 autoUpdateAnimBg="0"/>
      <p:bldP spid="9243" grpId="0" animBg="1"/>
      <p:bldP spid="9245" grpId="0" autoUpdateAnimBg="0"/>
      <p:bldP spid="92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84" name="Group 2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1287" name="Text Box 23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84213" y="549275"/>
            <a:ext cx="5400675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4"/>
              </a:buBlip>
            </a:pP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结构化程序设计理念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288" name="AutoShape 24"/>
          <p:cNvSpPr>
            <a:spLocks noChangeArrowheads="1"/>
          </p:cNvSpPr>
          <p:nvPr/>
        </p:nvSpPr>
        <p:spPr bwMode="auto">
          <a:xfrm>
            <a:off x="755650" y="2205038"/>
            <a:ext cx="3024188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程序的质量标准</a:t>
            </a:r>
          </a:p>
        </p:txBody>
      </p:sp>
      <p:sp>
        <p:nvSpPr>
          <p:cNvPr id="11289" name="AutoShape 25"/>
          <p:cNvSpPr>
            <a:spLocks noChangeArrowheads="1"/>
          </p:cNvSpPr>
          <p:nvPr/>
        </p:nvSpPr>
        <p:spPr bwMode="auto">
          <a:xfrm>
            <a:off x="5003800" y="1557338"/>
            <a:ext cx="2736850" cy="935037"/>
          </a:xfrm>
          <a:prstGeom prst="cloudCallout">
            <a:avLst>
              <a:gd name="adj1" fmla="val -96463"/>
              <a:gd name="adj2" fmla="val 50171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ea typeface="楷体_GB2312" pitchFamily="49" charset="-122"/>
              </a:rPr>
              <a:t>什么才是好程序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755650" y="3500438"/>
            <a:ext cx="597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早期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：</a:t>
            </a:r>
            <a:r>
              <a:rPr lang="zh-CN" altLang="en-US" sz="2800" b="0"/>
              <a:t>程序占内存容量和运行时间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755650" y="4724400"/>
            <a:ext cx="7596188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现今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：</a:t>
            </a:r>
            <a:r>
              <a:rPr lang="zh-CN" altLang="en-US" sz="2800" b="0"/>
              <a:t>良好的结构和易读性，以减少设计和维</a:t>
            </a:r>
          </a:p>
          <a:p>
            <a:pPr>
              <a:spcBef>
                <a:spcPct val="50000"/>
              </a:spcBef>
            </a:pPr>
            <a:r>
              <a:rPr lang="zh-CN" altLang="en-US" sz="2800" b="0"/>
              <a:t>　　　护的时间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8" grpId="0" animBg="1" autoUpdateAnimBg="0"/>
      <p:bldP spid="11289" grpId="0" animBg="1"/>
      <p:bldP spid="11290" grpId="0"/>
      <p:bldP spid="112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800100" y="1989138"/>
            <a:ext cx="8343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符合“清晰第一，效率第二”的质量标准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258888" y="2708275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具有良好的特性</a:t>
            </a:r>
            <a:endParaRPr lang="zh-CN" altLang="en-US" sz="2800" b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908175" y="4292600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9900FF"/>
                </a:solidFill>
                <a:latin typeface="Times New Roman" pitchFamily="18" charset="0"/>
              </a:rPr>
              <a:t>每一个模块：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4356100" y="3213100"/>
            <a:ext cx="2730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只有一个入口</a:t>
            </a:r>
          </a:p>
        </p:txBody>
      </p:sp>
      <p:grpSp>
        <p:nvGrpSpPr>
          <p:cNvPr id="78864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8865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8866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8868" name="AutoShape 20"/>
          <p:cNvSpPr>
            <a:spLocks noChangeArrowheads="1"/>
          </p:cNvSpPr>
          <p:nvPr/>
        </p:nvSpPr>
        <p:spPr bwMode="auto">
          <a:xfrm>
            <a:off x="755650" y="692150"/>
            <a:ext cx="3024188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结构化程序标准</a:t>
            </a:r>
          </a:p>
        </p:txBody>
      </p:sp>
      <p:pic>
        <p:nvPicPr>
          <p:cNvPr id="78870" name="Picture 22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71" name="Picture 23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7813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72" name="AutoShape 24"/>
          <p:cNvSpPr>
            <a:spLocks noChangeArrowheads="1"/>
          </p:cNvSpPr>
          <p:nvPr/>
        </p:nvSpPr>
        <p:spPr bwMode="auto">
          <a:xfrm>
            <a:off x="5364163" y="476250"/>
            <a:ext cx="2736850" cy="935038"/>
          </a:xfrm>
          <a:prstGeom prst="cloudCallout">
            <a:avLst>
              <a:gd name="adj1" fmla="val -116995"/>
              <a:gd name="adj2" fmla="val 6708"/>
            </a:avLst>
          </a:prstGeom>
          <a:gradFill rotWithShape="1">
            <a:gsLst>
              <a:gs pos="0">
                <a:srgbClr val="00808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ea typeface="楷体_GB2312" pitchFamily="49" charset="-122"/>
              </a:rPr>
              <a:t>什么才是好结构</a:t>
            </a:r>
          </a:p>
        </p:txBody>
      </p:sp>
      <p:sp>
        <p:nvSpPr>
          <p:cNvPr id="78873" name="Rectangle 25"/>
          <p:cNvSpPr>
            <a:spLocks noChangeArrowheads="1"/>
          </p:cNvSpPr>
          <p:nvPr/>
        </p:nvSpPr>
        <p:spPr bwMode="auto">
          <a:xfrm>
            <a:off x="4356100" y="3860800"/>
            <a:ext cx="2730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只有一个出口</a:t>
            </a:r>
          </a:p>
        </p:txBody>
      </p:sp>
      <p:sp>
        <p:nvSpPr>
          <p:cNvPr id="78874" name="Rectangle 26"/>
          <p:cNvSpPr>
            <a:spLocks noChangeArrowheads="1"/>
          </p:cNvSpPr>
          <p:nvPr/>
        </p:nvSpPr>
        <p:spPr bwMode="auto">
          <a:xfrm>
            <a:off x="4284663" y="4508500"/>
            <a:ext cx="4681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无死语句（无用的语句）</a:t>
            </a:r>
          </a:p>
        </p:txBody>
      </p:sp>
      <p:sp>
        <p:nvSpPr>
          <p:cNvPr id="78875" name="Rectangle 27"/>
          <p:cNvSpPr>
            <a:spLocks noChangeArrowheads="1"/>
          </p:cNvSpPr>
          <p:nvPr/>
        </p:nvSpPr>
        <p:spPr bwMode="auto">
          <a:xfrm>
            <a:off x="4356100" y="5084763"/>
            <a:ext cx="2730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没有死循环</a:t>
            </a:r>
          </a:p>
        </p:txBody>
      </p:sp>
      <p:sp>
        <p:nvSpPr>
          <p:cNvPr id="78876" name="AutoShape 28"/>
          <p:cNvSpPr>
            <a:spLocks/>
          </p:cNvSpPr>
          <p:nvPr/>
        </p:nvSpPr>
        <p:spPr bwMode="auto">
          <a:xfrm>
            <a:off x="3997325" y="3500438"/>
            <a:ext cx="358775" cy="1943100"/>
          </a:xfrm>
          <a:prstGeom prst="leftBrace">
            <a:avLst>
              <a:gd name="adj1" fmla="val 45133"/>
              <a:gd name="adj2" fmla="val 50000"/>
            </a:avLst>
          </a:prstGeom>
          <a:noFill/>
          <a:ln w="9525">
            <a:solidFill>
              <a:srgbClr val="99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6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5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8" dur="5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1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51" grpId="0" autoUpdateAnimBg="0"/>
      <p:bldP spid="78852" grpId="0" autoUpdateAnimBg="0"/>
      <p:bldP spid="78853" grpId="0" autoUpdateAnimBg="0"/>
      <p:bldP spid="78868" grpId="0" animBg="1" autoUpdateAnimBg="0"/>
      <p:bldP spid="78872" grpId="0" animBg="1"/>
      <p:bldP spid="78873" grpId="0" autoUpdateAnimBg="0"/>
      <p:bldP spid="78874" grpId="0" autoUpdateAnimBg="0"/>
      <p:bldP spid="78875" grpId="0" autoUpdateAnimBg="0"/>
      <p:bldP spid="788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3" name="AutoShape 21"/>
          <p:cNvSpPr>
            <a:spLocks noChangeArrowheads="1"/>
          </p:cNvSpPr>
          <p:nvPr/>
        </p:nvSpPr>
        <p:spPr bwMode="auto">
          <a:xfrm>
            <a:off x="2700338" y="2349500"/>
            <a:ext cx="2663825" cy="2879725"/>
          </a:xfrm>
          <a:prstGeom prst="verticalScroll">
            <a:avLst>
              <a:gd name="adj" fmla="val 1072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611188" y="1700213"/>
            <a:ext cx="8343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满足以上结构化程序设计标准的</a:t>
            </a:r>
            <a:r>
              <a:rPr lang="zh-CN" altLang="zh-CN" sz="2800" b="0">
                <a:solidFill>
                  <a:srgbClr val="0000FF"/>
                </a:solidFill>
                <a:latin typeface="Times New Roman" pitchFamily="18" charset="0"/>
              </a:rPr>
              <a:t>只有三种结构:</a:t>
            </a:r>
            <a:endParaRPr lang="en-US" altLang="zh-CN" sz="2800" b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132138" y="2997200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·顺序结构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132138" y="3683000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·选择结构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132138" y="4306888"/>
            <a:ext cx="2730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·循环结构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grpSp>
        <p:nvGrpSpPr>
          <p:cNvPr id="79888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9889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9890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9892" name="AutoShape 20"/>
          <p:cNvSpPr>
            <a:spLocks noChangeArrowheads="1"/>
          </p:cNvSpPr>
          <p:nvPr/>
        </p:nvSpPr>
        <p:spPr bwMode="auto">
          <a:xfrm>
            <a:off x="611188" y="765175"/>
            <a:ext cx="28956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满足标准的结构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2413</TotalTime>
  <Words>3671</Words>
  <Application>Microsoft Office PowerPoint</Application>
  <PresentationFormat>全屏显示(4:3)</PresentationFormat>
  <Paragraphs>686</Paragraphs>
  <Slides>57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59" baseType="lpstr">
      <vt:lpstr>Blueprint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Dun</cp:lastModifiedBy>
  <cp:revision>120</cp:revision>
  <dcterms:created xsi:type="dcterms:W3CDTF">2003-07-10T12:31:39Z</dcterms:created>
  <dcterms:modified xsi:type="dcterms:W3CDTF">2014-10-27T03:10:01Z</dcterms:modified>
</cp:coreProperties>
</file>