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329" r:id="rId18"/>
    <p:sldId id="330" r:id="rId19"/>
    <p:sldId id="331" r:id="rId20"/>
    <p:sldId id="332" r:id="rId21"/>
    <p:sldId id="333" r:id="rId22"/>
    <p:sldId id="335" r:id="rId23"/>
    <p:sldId id="336" r:id="rId24"/>
    <p:sldId id="337" r:id="rId25"/>
    <p:sldId id="338" r:id="rId26"/>
    <p:sldId id="289" r:id="rId27"/>
    <p:sldId id="290" r:id="rId28"/>
    <p:sldId id="291" r:id="rId29"/>
    <p:sldId id="339" r:id="rId30"/>
    <p:sldId id="327" r:id="rId31"/>
    <p:sldId id="32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83" autoAdjust="0"/>
  </p:normalViewPr>
  <p:slideViewPr>
    <p:cSldViewPr>
      <p:cViewPr varScale="1">
        <p:scale>
          <a:sx n="65" d="100"/>
          <a:sy n="65" d="100"/>
        </p:scale>
        <p:origin x="-3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1187624" y="72008"/>
            <a:ext cx="7344816" cy="35010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63688" y="274662"/>
            <a:ext cx="10191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if ( )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244950" y="1085875"/>
            <a:ext cx="193675" cy="652462"/>
            <a:chOff x="2387" y="844"/>
            <a:chExt cx="122" cy="366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2387" y="844"/>
              <a:ext cx="122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2509" y="844"/>
              <a:ext cx="0" cy="36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2408" y="1210"/>
              <a:ext cx="1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4173513" y="2060848"/>
            <a:ext cx="265112" cy="687387"/>
            <a:chOff x="2332" y="1545"/>
            <a:chExt cx="122" cy="366"/>
          </a:xfrm>
        </p:grpSpPr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332" y="1545"/>
              <a:ext cx="122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2443" y="1545"/>
              <a:ext cx="0" cy="36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2342" y="1900"/>
              <a:ext cx="1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4702150" y="1349400"/>
            <a:ext cx="317500" cy="1270000"/>
            <a:chOff x="2675" y="977"/>
            <a:chExt cx="200" cy="733"/>
          </a:xfrm>
        </p:grpSpPr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2675" y="977"/>
              <a:ext cx="18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2864" y="977"/>
              <a:ext cx="0" cy="73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2686" y="1699"/>
              <a:ext cx="18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179613" y="1998687"/>
            <a:ext cx="1901825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if ( ) </a:t>
            </a:r>
            <a:r>
              <a:rPr lang="zh-CN" altLang="zh-CN" dirty="0">
                <a:latin typeface="Times New Roman" pitchFamily="18" charset="0"/>
              </a:rPr>
              <a:t>语句</a:t>
            </a:r>
            <a:r>
              <a:rPr lang="en-US" altLang="zh-CN" dirty="0">
                <a:latin typeface="Times New Roman" pitchFamily="18" charset="0"/>
              </a:rPr>
              <a:t>3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else </a:t>
            </a:r>
            <a:r>
              <a:rPr lang="zh-CN" altLang="zh-CN" dirty="0">
                <a:latin typeface="Times New Roman" pitchFamily="18" charset="0"/>
              </a:rPr>
              <a:t>语句</a:t>
            </a:r>
            <a:r>
              <a:rPr lang="en-US" altLang="zh-CN" dirty="0">
                <a:latin typeface="Times New Roman" pitchFamily="18" charset="0"/>
              </a:rPr>
              <a:t>4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635474" y="2678931"/>
            <a:ext cx="36809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itchFamily="18" charset="0"/>
              </a:rPr>
              <a:t>所以:必要时加{ </a:t>
            </a:r>
            <a:r>
              <a:rPr lang="zh-CN" altLang="zh-CN" dirty="0" smtClean="0">
                <a:latin typeface="Times New Roman" pitchFamily="18" charset="0"/>
              </a:rPr>
              <a:t>}.</a:t>
            </a:r>
            <a:r>
              <a:rPr lang="en-US" altLang="zh-CN" dirty="0" smtClean="0">
                <a:latin typeface="Times New Roman" pitchFamily="18" charset="0"/>
              </a:rPr>
              <a:t> {</a:t>
            </a:r>
            <a:r>
              <a:rPr lang="zh-CN" altLang="en-US" dirty="0" smtClean="0">
                <a:latin typeface="Times New Roman" pitchFamily="18" charset="0"/>
              </a:rPr>
              <a:t>语句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;  </a:t>
            </a:r>
            <a:r>
              <a:rPr lang="zh-CN" altLang="en-US" dirty="0" smtClean="0">
                <a:latin typeface="Times New Roman" pitchFamily="18" charset="0"/>
              </a:rPr>
              <a:t>语句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;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197075" y="850925"/>
            <a:ext cx="166263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if ( ) </a:t>
            </a:r>
            <a:r>
              <a:rPr lang="zh-CN" altLang="zh-CN">
                <a:latin typeface="Times New Roman" pitchFamily="18" charset="0"/>
              </a:rPr>
              <a:t>语句1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else </a:t>
            </a:r>
            <a:r>
              <a:rPr lang="zh-CN" altLang="en-US">
                <a:latin typeface="Times New Roman" pitchFamily="18" charset="0"/>
              </a:rPr>
              <a:t>语句２</a:t>
            </a:r>
          </a:p>
        </p:txBody>
      </p: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0745" name="Group 2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0746" name="Rectangle 2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0747" name="AutoShape 2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0749" name="Text Box 2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12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0754" name="AutoShape 3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AutoShape 3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56" name="AutoShape 36"/>
          <p:cNvSpPr>
            <a:spLocks noChangeArrowheads="1"/>
          </p:cNvSpPr>
          <p:nvPr/>
        </p:nvSpPr>
        <p:spPr bwMode="auto">
          <a:xfrm>
            <a:off x="107504" y="59288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例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1763688" y="3155975"/>
            <a:ext cx="662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else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1979712" y="2823319"/>
            <a:ext cx="306494" cy="46166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CC0000"/>
                </a:solidFill>
                <a:latin typeface="Times New Roman" pitchFamily="18" charset="0"/>
              </a:rPr>
              <a:t>}</a:t>
            </a:r>
            <a:endParaRPr lang="en-US" altLang="zh-CN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1836713" y="779487"/>
            <a:ext cx="383438" cy="46166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>
                <a:latin typeface="Times New Roman" pitchFamily="18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5221263" y="1643087"/>
            <a:ext cx="19431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两个内嵌</a:t>
            </a:r>
            <a:r>
              <a:rPr lang="en-US" altLang="zh-CN">
                <a:latin typeface="Times New Roman" pitchFamily="18" charset="0"/>
              </a:rPr>
              <a:t>if</a:t>
            </a:r>
          </a:p>
        </p:txBody>
      </p: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811345" y="3717032"/>
            <a:ext cx="2176479" cy="27106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if 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表达式</a:t>
            </a:r>
            <a:r>
              <a:rPr lang="en-US" altLang="zh-CN" sz="2000" dirty="0" smtClean="0">
                <a:latin typeface="Times New Roman" pitchFamily="18" charset="0"/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   if (</a:t>
            </a:r>
            <a:r>
              <a:rPr lang="zh-CN" altLang="en-US" sz="2000" dirty="0" smtClean="0">
                <a:latin typeface="Times New Roman" pitchFamily="18" charset="0"/>
              </a:rPr>
              <a:t>表达式</a:t>
            </a:r>
            <a:r>
              <a:rPr lang="en-US" altLang="zh-CN" sz="2000" dirty="0" smtClean="0">
                <a:latin typeface="Times New Roman" pitchFamily="18" charset="0"/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   { </a:t>
            </a:r>
            <a:r>
              <a:rPr lang="zh-CN" altLang="en-US" sz="2000" dirty="0" smtClean="0">
                <a:latin typeface="Times New Roman" pitchFamily="18" charset="0"/>
              </a:rPr>
              <a:t>语句序列</a:t>
            </a:r>
            <a:r>
              <a:rPr lang="en-US" altLang="zh-CN" sz="2000" dirty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; }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else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</a:t>
            </a:r>
            <a:r>
              <a:rPr lang="zh-CN" altLang="en-US" sz="2000" dirty="0" smtClean="0">
                <a:latin typeface="Times New Roman" pitchFamily="18" charset="0"/>
              </a:rPr>
              <a:t>语句序列</a:t>
            </a:r>
            <a:r>
              <a:rPr lang="en-US" altLang="zh-CN" sz="2000" dirty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; } </a:t>
            </a: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语句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 ; 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4051705" y="3717032"/>
            <a:ext cx="2588807" cy="27106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if 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表达式</a:t>
            </a:r>
            <a:r>
              <a:rPr lang="en-US" altLang="zh-CN" sz="2000" dirty="0" smtClean="0">
                <a:latin typeface="Times New Roman" pitchFamily="18" charset="0"/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  if (</a:t>
            </a:r>
            <a:r>
              <a:rPr lang="zh-CN" altLang="en-US" sz="2000" dirty="0" smtClean="0">
                <a:latin typeface="Times New Roman" pitchFamily="18" charset="0"/>
              </a:rPr>
              <a:t>表达式</a:t>
            </a:r>
            <a:r>
              <a:rPr lang="en-US" altLang="zh-CN" sz="2000" dirty="0" smtClean="0">
                <a:latin typeface="Times New Roman" pitchFamily="18" charset="0"/>
              </a:rPr>
              <a:t> )  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   { </a:t>
            </a:r>
            <a:r>
              <a:rPr lang="zh-CN" altLang="en-US" sz="2000" dirty="0" smtClean="0">
                <a:latin typeface="Times New Roman" pitchFamily="18" charset="0"/>
              </a:rPr>
              <a:t>语句序列</a:t>
            </a:r>
            <a:r>
              <a:rPr lang="en-US" altLang="zh-CN" sz="2000" dirty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; }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      else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        { </a:t>
            </a:r>
            <a:r>
              <a:rPr lang="zh-CN" altLang="en-US" sz="2000" dirty="0" smtClean="0">
                <a:latin typeface="Times New Roman" pitchFamily="18" charset="0"/>
              </a:rPr>
              <a:t>语句序列</a:t>
            </a:r>
            <a:r>
              <a:rPr lang="en-US" altLang="zh-CN" sz="2000" dirty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; } </a:t>
            </a: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语句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7128197" y="4581128"/>
            <a:ext cx="1836291" cy="83317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else</a:t>
            </a:r>
            <a:r>
              <a:rPr lang="zh-CN" altLang="zh-CN" dirty="0">
                <a:latin typeface="Times New Roman" pitchFamily="18" charset="0"/>
              </a:rPr>
              <a:t>与最近的</a:t>
            </a: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zh-CN" altLang="zh-CN" dirty="0">
                <a:latin typeface="Times New Roman" pitchFamily="18" charset="0"/>
              </a:rPr>
              <a:t>配对.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22" grpId="0" build="p" autoUpdateAnimBg="0" advAuto="0"/>
      <p:bldP spid="30739" grpId="0" autoUpdateAnimBg="0"/>
      <p:bldP spid="30741" grpId="0" autoUpdateAnimBg="0"/>
      <p:bldP spid="30742" grpId="0" autoUpdateAnimBg="0"/>
      <p:bldP spid="30757" grpId="0" autoUpdateAnimBg="0"/>
      <p:bldP spid="30758" grpId="0" animBg="1" autoUpdateAnimBg="0"/>
      <p:bldP spid="30759" grpId="0" animBg="1" autoUpdateAnimBg="0"/>
      <p:bldP spid="30760" grpId="0" autoUpdateAnimBg="0"/>
      <p:bldP spid="35" grpId="0" build="allAtOnce" animBg="1"/>
      <p:bldP spid="37" grpId="0" build="allAtOnce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2913" y="1463675"/>
            <a:ext cx="4746625" cy="98425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Times New Roman" pitchFamily="18" charset="0"/>
              </a:rPr>
              <a:t>1. </a:t>
            </a:r>
            <a:r>
              <a:rPr lang="zh-CN" altLang="zh-CN" sz="2800" b="1">
                <a:latin typeface="Times New Roman" pitchFamily="18" charset="0"/>
              </a:rPr>
              <a:t>程序1 和程序2 是正确的。</a:t>
            </a:r>
            <a:br>
              <a:rPr lang="zh-CN" altLang="zh-CN" sz="2800" b="1">
                <a:latin typeface="Times New Roman" pitchFamily="18" charset="0"/>
              </a:rPr>
            </a:br>
            <a:r>
              <a:rPr lang="zh-CN" altLang="zh-CN" sz="2800" b="1">
                <a:latin typeface="Times New Roman" pitchFamily="18" charset="0"/>
              </a:rPr>
              <a:t>    它们代表的函数为: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38150" y="3535363"/>
            <a:ext cx="4800600" cy="98425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Times New Roman" pitchFamily="18" charset="0"/>
              </a:rPr>
              <a:t>2. </a:t>
            </a:r>
            <a:r>
              <a:rPr lang="zh-CN" altLang="zh-CN" sz="2800" b="1">
                <a:latin typeface="Times New Roman" pitchFamily="18" charset="0"/>
              </a:rPr>
              <a:t>程序3 和程序4 是错误的。</a:t>
            </a:r>
            <a:br>
              <a:rPr lang="zh-CN" altLang="zh-CN" sz="2800" b="1">
                <a:latin typeface="Times New Roman" pitchFamily="18" charset="0"/>
              </a:rPr>
            </a:br>
            <a:r>
              <a:rPr lang="zh-CN" altLang="zh-CN" sz="2800" b="1">
                <a:latin typeface="Times New Roman" pitchFamily="18" charset="0"/>
              </a:rPr>
              <a:t>    它们代表的函数为:</a:t>
            </a:r>
            <a:endParaRPr lang="en-US" altLang="zh-CN" sz="2800" b="1">
              <a:latin typeface="Times New Roman" pitchFamily="18" charset="0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418138" y="3205163"/>
            <a:ext cx="2878137" cy="1801812"/>
            <a:chOff x="3413" y="2415"/>
            <a:chExt cx="1813" cy="1135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3413" y="2828"/>
              <a:ext cx="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047" y="2415"/>
              <a:ext cx="1179" cy="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 </a:t>
              </a:r>
              <a:r>
                <a:rPr lang="en-US" altLang="zh-CN" sz="2800" dirty="0" smtClean="0">
                  <a:latin typeface="Times New Roman" pitchFamily="18" charset="0"/>
                </a:rPr>
                <a:t>-1     </a:t>
              </a:r>
              <a:r>
                <a:rPr lang="en-US" altLang="zh-CN" sz="28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34823" name="AutoShape 7"/>
            <p:cNvSpPr>
              <a:spLocks/>
            </p:cNvSpPr>
            <p:nvPr/>
          </p:nvSpPr>
          <p:spPr bwMode="auto">
            <a:xfrm>
              <a:off x="3747" y="2556"/>
              <a:ext cx="300" cy="994"/>
            </a:xfrm>
            <a:prstGeom prst="leftBrace">
              <a:avLst>
                <a:gd name="adj1" fmla="val 276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5351463" y="958850"/>
            <a:ext cx="3181350" cy="1801813"/>
            <a:chOff x="3371" y="664"/>
            <a:chExt cx="2004" cy="1135"/>
          </a:xfrm>
        </p:grpSpPr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3371" y="1121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4062" y="664"/>
              <a:ext cx="1313" cy="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-</a:t>
              </a:r>
              <a:r>
                <a:rPr lang="en-US" altLang="zh-CN" sz="2800" dirty="0" smtClean="0">
                  <a:latin typeface="Times New Roman" pitchFamily="18" charset="0"/>
                </a:rPr>
                <a:t>1      </a:t>
              </a:r>
              <a:r>
                <a:rPr lang="en-US" altLang="zh-CN" sz="28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  0      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34827" name="AutoShape 11"/>
            <p:cNvSpPr>
              <a:spLocks/>
            </p:cNvSpPr>
            <p:nvPr/>
          </p:nvSpPr>
          <p:spPr bwMode="auto">
            <a:xfrm>
              <a:off x="3762" y="805"/>
              <a:ext cx="224" cy="994"/>
            </a:xfrm>
            <a:prstGeom prst="leftBrace">
              <a:avLst>
                <a:gd name="adj1" fmla="val 369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503238" y="387350"/>
            <a:ext cx="1800225" cy="787400"/>
          </a:xfrm>
          <a:prstGeom prst="cloudCallout">
            <a:avLst>
              <a:gd name="adj1" fmla="val 40759"/>
              <a:gd name="adj2" fmla="val 86468"/>
            </a:avLst>
          </a:prstGeom>
          <a:solidFill>
            <a:srgbClr val="CCFFCC"/>
          </a:solidFill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结论</a:t>
            </a:r>
            <a:r>
              <a:rPr lang="zh-CN" altLang="zh-CN" b="1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：</a:t>
            </a:r>
            <a:endParaRPr lang="zh-CN" altLang="zh-CN">
              <a:solidFill>
                <a:srgbClr val="FF3300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66750" y="5372100"/>
            <a:ext cx="779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练习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sz="2800">
                <a:latin typeface="Times New Roman" pitchFamily="18" charset="0"/>
              </a:rPr>
              <a:t>画出一个分支结构程序的流程图</a:t>
            </a:r>
          </a:p>
        </p:txBody>
      </p: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0" y="6553200"/>
            <a:ext cx="4797425" cy="304800"/>
            <a:chOff x="0" y="4122"/>
            <a:chExt cx="3022" cy="192"/>
          </a:xfrm>
        </p:grpSpPr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834" name="AutoShape 1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4836" name="Text Box 2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4841" name="AutoShape 2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AutoShape 2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animBg="1" autoUpdateAnimBg="0"/>
      <p:bldP spid="34828" grpId="0" animBg="1" autoUpdateAnimBg="0"/>
      <p:bldP spid="348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解决问题的方法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>
                <a:latin typeface="Times New Roman" pitchFamily="18" charset="0"/>
              </a:rPr>
              <a:t>。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394647" y="1124736"/>
            <a:ext cx="8209801" cy="4655790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082" cy="32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933450" y="1501775"/>
            <a:ext cx="7253288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switch(</a:t>
            </a:r>
            <a:r>
              <a:rPr lang="zh-CN" altLang="zh-CN" sz="2800" dirty="0">
                <a:latin typeface="Times New Roman" pitchFamily="18" charset="0"/>
              </a:rPr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dirty="0">
                <a:latin typeface="Times New Roman" pitchFamily="18" charset="0"/>
              </a:rPr>
              <a:t>                  </a:t>
            </a:r>
            <a:r>
              <a:rPr lang="zh-CN" altLang="zh-CN" sz="2800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case </a:t>
            </a:r>
            <a:r>
              <a:rPr lang="zh-CN" altLang="zh-CN" sz="2800" dirty="0">
                <a:latin typeface="Times New Roman" pitchFamily="18" charset="0"/>
              </a:rPr>
              <a:t>常量表达式1: 语句体1</a:t>
            </a:r>
            <a:r>
              <a:rPr lang="en-US" altLang="zh-CN" sz="2800" dirty="0">
                <a:latin typeface="Times New Roman" pitchFamily="18" charset="0"/>
              </a:rPr>
              <a:t>;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dirty="0">
                <a:latin typeface="Times New Roman" pitchFamily="18" charset="0"/>
              </a:rPr>
              <a:t>                     </a:t>
            </a:r>
            <a:r>
              <a:rPr lang="en-US" altLang="zh-CN" sz="2800" dirty="0">
                <a:latin typeface="Times New Roman" pitchFamily="18" charset="0"/>
              </a:rPr>
              <a:t>case </a:t>
            </a:r>
            <a:r>
              <a:rPr lang="zh-CN" altLang="zh-CN" sz="2800" dirty="0">
                <a:latin typeface="Times New Roman" pitchFamily="18" charset="0"/>
              </a:rPr>
              <a:t>常量表达式2: 语句体2</a:t>
            </a:r>
            <a:r>
              <a:rPr lang="en-US" altLang="zh-CN" sz="2800" dirty="0">
                <a:latin typeface="Times New Roman" pitchFamily="18" charset="0"/>
              </a:rPr>
              <a:t>;</a:t>
            </a:r>
            <a:endParaRPr lang="zh-CN" altLang="zh-CN" sz="2800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sz="2800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dirty="0">
                <a:latin typeface="Times New Roman" pitchFamily="18" charset="0"/>
              </a:rPr>
              <a:t>                     </a:t>
            </a:r>
            <a:r>
              <a:rPr lang="en-US" altLang="zh-CN" sz="2800" dirty="0">
                <a:latin typeface="Times New Roman" pitchFamily="18" charset="0"/>
              </a:rPr>
              <a:t>case </a:t>
            </a:r>
            <a:r>
              <a:rPr lang="zh-CN" altLang="zh-CN" sz="2800" dirty="0">
                <a:latin typeface="Times New Roman" pitchFamily="18" charset="0"/>
              </a:rPr>
              <a:t>常量表达式</a:t>
            </a:r>
            <a:r>
              <a:rPr lang="en-US" altLang="zh-CN" sz="2800" dirty="0">
                <a:latin typeface="Times New Roman" pitchFamily="18" charset="0"/>
              </a:rPr>
              <a:t>n: </a:t>
            </a:r>
            <a:r>
              <a:rPr lang="zh-CN" altLang="zh-CN" sz="2800" dirty="0">
                <a:latin typeface="Times New Roman" pitchFamily="18" charset="0"/>
              </a:rPr>
              <a:t>语句体</a:t>
            </a:r>
            <a:r>
              <a:rPr lang="en-US" altLang="zh-CN" sz="2800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sz="2800" dirty="0">
                <a:latin typeface="Times New Roman" pitchFamily="18" charset="0"/>
              </a:rPr>
              <a:t>语句体(</a:t>
            </a:r>
            <a:r>
              <a:rPr lang="en-US" altLang="zh-CN" sz="2800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395288" y="2420938"/>
            <a:ext cx="2305050" cy="2952750"/>
            <a:chOff x="249" y="1525"/>
            <a:chExt cx="1452" cy="1860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066" y="1525"/>
              <a:ext cx="589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066" y="2523"/>
              <a:ext cx="635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1162050" y="1371600"/>
            <a:ext cx="6953250" cy="34290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8575">
            <a:solidFill>
              <a:srgbClr val="FF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520825" y="1433513"/>
            <a:ext cx="6367463" cy="305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620713" indent="-620713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8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8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8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8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8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800" dirty="0">
                <a:sym typeface="Monotype Sorts" pitchFamily="2" charset="2"/>
              </a:rPr>
              <a:t>,</a:t>
            </a:r>
            <a:r>
              <a:rPr lang="zh-CN" altLang="zh-CN" sz="28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8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8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800" dirty="0" smtClean="0">
                <a:sym typeface="Monotype Sorts" pitchFamily="2" charset="2"/>
              </a:rPr>
              <a:t>。</a:t>
            </a:r>
            <a:endParaRPr lang="en-US" altLang="zh-CN" sz="2800" dirty="0" smtClean="0">
              <a:sym typeface="Monotype Sorts" pitchFamily="2" charset="2"/>
            </a:endParaRPr>
          </a:p>
          <a:p>
            <a:pPr marL="620713" indent="-620713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8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8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8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195513" y="5300663"/>
            <a:ext cx="49561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sym typeface="Monotype Sorts" pitchFamily="2" charset="2"/>
              </a:rPr>
              <a:t>default </a:t>
            </a:r>
            <a:r>
              <a:rPr lang="zh-CN" altLang="zh-CN" sz="2800" b="1">
                <a:solidFill>
                  <a:srgbClr val="CC0000"/>
                </a:solidFill>
                <a:sym typeface="Monotype Sorts" pitchFamily="2" charset="2"/>
              </a:rPr>
              <a:t>可有可无</a:t>
            </a:r>
            <a:r>
              <a:rPr lang="zh-CN" altLang="zh-CN" sz="2800">
                <a:sym typeface="Monotype Sorts" pitchFamily="2" charset="2"/>
              </a:rPr>
              <a:t>。</a:t>
            </a:r>
            <a:endParaRPr lang="zh-CN" altLang="en-US"/>
          </a:p>
        </p:txBody>
      </p:sp>
      <p:grpSp>
        <p:nvGrpSpPr>
          <p:cNvPr id="80904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0905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0906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0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0908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0909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0910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19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0915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17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0920" name="AutoShape 24"/>
          <p:cNvSpPr>
            <a:spLocks noChangeArrowheads="1"/>
          </p:cNvSpPr>
          <p:nvPr/>
        </p:nvSpPr>
        <p:spPr bwMode="auto">
          <a:xfrm>
            <a:off x="684213" y="62071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sp>
        <p:nvSpPr>
          <p:cNvPr id="80925" name="AutoShape 29"/>
          <p:cNvSpPr>
            <a:spLocks noChangeArrowheads="1"/>
          </p:cNvSpPr>
          <p:nvPr/>
        </p:nvSpPr>
        <p:spPr bwMode="auto">
          <a:xfrm>
            <a:off x="539750" y="5373688"/>
            <a:ext cx="1368425" cy="433387"/>
          </a:xfrm>
          <a:prstGeom prst="flowChartTerminator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注意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case  'C':    printf("&gt;60\n");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                     break;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case  'D':    printf("&lt;60\n");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                     break;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979613" y="836613"/>
            <a:ext cx="6336803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2  3  </a:t>
            </a:r>
            <a:r>
              <a:rPr lang="en-US" altLang="zh-CN" sz="2800" smtClean="0"/>
              <a:t>6  7 8  </a:t>
            </a:r>
            <a:endParaRPr lang="en-US" altLang="zh-CN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并上机验证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649413" y="2363788"/>
            <a:ext cx="37052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: if (3-8) printf ("o.k");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if ('a')…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73138" y="1768475"/>
            <a:ext cx="81708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表达式可以是逻辑、关系，甚至是算术表达式。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3689350"/>
            <a:ext cx="5138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语句必须以分号结束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90600" y="4608513"/>
            <a:ext cx="7591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　</a:t>
            </a:r>
            <a:r>
              <a:rPr lang="zh-CN" altLang="en-US" sz="2800">
                <a:solidFill>
                  <a:srgbClr val="000000"/>
                </a:solidFill>
              </a:rPr>
              <a:t>若语句不止一条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r>
              <a:rPr lang="zh-CN" altLang="en-US" sz="2800">
                <a:solidFill>
                  <a:srgbClr val="000000"/>
                </a:solidFill>
              </a:rPr>
              <a:t>则必须用</a:t>
            </a:r>
            <a:r>
              <a:rPr lang="en-US" altLang="zh-CN" sz="2800">
                <a:solidFill>
                  <a:srgbClr val="000000"/>
                </a:solidFill>
              </a:rPr>
              <a:t>{ }</a:t>
            </a:r>
            <a:r>
              <a:rPr lang="zh-CN" altLang="en-US" sz="2800">
                <a:solidFill>
                  <a:srgbClr val="000000"/>
                </a:solidFill>
              </a:rPr>
              <a:t>括起来。</a:t>
            </a:r>
          </a:p>
        </p:txBody>
      </p:sp>
      <p:pic>
        <p:nvPicPr>
          <p:cNvPr id="26631" name="Picture 7" descr="Re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85950"/>
            <a:ext cx="398463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Re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773488"/>
            <a:ext cx="398463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 descr="Re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772025"/>
            <a:ext cx="398463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476250"/>
            <a:ext cx="3024187" cy="792163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26651" name="Freeform 27"/>
          <p:cNvSpPr>
            <a:spLocks/>
          </p:cNvSpPr>
          <p:nvPr/>
        </p:nvSpPr>
        <p:spPr bwMode="auto">
          <a:xfrm>
            <a:off x="5148263" y="2997200"/>
            <a:ext cx="247650" cy="34925"/>
          </a:xfrm>
          <a:custGeom>
            <a:avLst/>
            <a:gdLst>
              <a:gd name="T0" fmla="*/ 0 w 156"/>
              <a:gd name="T1" fmla="*/ 0 h 22"/>
              <a:gd name="T2" fmla="*/ 156 w 156"/>
              <a:gd name="T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6" h="22">
                <a:moveTo>
                  <a:pt x="0" y="0"/>
                </a:moveTo>
                <a:cubicBezTo>
                  <a:pt x="69" y="22"/>
                  <a:pt x="19" y="9"/>
                  <a:pt x="156" y="9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47" grpId="0" animBg="1" autoUpdateAnimBg="0"/>
      <p:bldP spid="26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958</TotalTime>
  <Words>1764</Words>
  <Application>Microsoft Office PowerPoint</Application>
  <PresentationFormat>全屏显示(4:3)</PresentationFormat>
  <Paragraphs>397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64</cp:revision>
  <dcterms:created xsi:type="dcterms:W3CDTF">2003-07-10T12:31:39Z</dcterms:created>
  <dcterms:modified xsi:type="dcterms:W3CDTF">2014-10-27T01:45:56Z</dcterms:modified>
</cp:coreProperties>
</file>