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7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59" r:id="rId23"/>
    <p:sldId id="407" r:id="rId24"/>
    <p:sldId id="339" r:id="rId25"/>
    <p:sldId id="341" r:id="rId26"/>
    <p:sldId id="342" r:id="rId27"/>
    <p:sldId id="343" r:id="rId28"/>
    <p:sldId id="366" r:id="rId29"/>
    <p:sldId id="280" r:id="rId30"/>
    <p:sldId id="365" r:id="rId31"/>
    <p:sldId id="281" r:id="rId32"/>
    <p:sldId id="367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445" r:id="rId41"/>
    <p:sldId id="289" r:id="rId42"/>
    <p:sldId id="290" r:id="rId43"/>
    <p:sldId id="291" r:id="rId44"/>
    <p:sldId id="443" r:id="rId45"/>
    <p:sldId id="302" r:id="rId46"/>
    <p:sldId id="368" r:id="rId47"/>
    <p:sldId id="369" r:id="rId48"/>
    <p:sldId id="370" r:id="rId49"/>
    <p:sldId id="374" r:id="rId50"/>
    <p:sldId id="375" r:id="rId51"/>
    <p:sldId id="371" r:id="rId52"/>
    <p:sldId id="372" r:id="rId53"/>
    <p:sldId id="373" r:id="rId54"/>
    <p:sldId id="329" r:id="rId55"/>
    <p:sldId id="330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77" autoAdjust="0"/>
  </p:normalViewPr>
  <p:slideViewPr>
    <p:cSldViewPr>
      <p:cViewPr varScale="1">
        <p:scale>
          <a:sx n="48" d="100"/>
          <a:sy n="48" d="100"/>
        </p:scale>
        <p:origin x="-2016" y="-90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1746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</a:t>
            </a:r>
            <a:r>
              <a:rPr lang="zh-CN" altLang="en-US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思路：首先</a:t>
            </a:r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1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8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，代表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进制表示的一个字符，前提是每个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必须是合法的八进制数，即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，否则，如果第一个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，就解释为字符串结束的</a:t>
            </a:r>
            <a:r>
              <a:rPr lang="en-US" altLang="zh-CN" dirty="0" smtClean="0"/>
              <a:t>'\0';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代表十六进制</a:t>
            </a:r>
            <a:r>
              <a:rPr lang="en-US" altLang="zh-CN" dirty="0" err="1" smtClean="0"/>
              <a:t>hh</a:t>
            </a:r>
            <a:r>
              <a:rPr lang="zh-CN" altLang="en-US" dirty="0" smtClean="0"/>
              <a:t>表示的一个字符。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46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 smtClean="0"/>
              <a:pPr/>
              <a:t>‹#›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bg2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bg2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75" y="2132910"/>
            <a:ext cx="3888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数组概念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一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二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维数组及多维数组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字符数组和字符串</a:t>
            </a:r>
            <a:endParaRPr lang="zh-CN" altLang="en-US" sz="2800" dirty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292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336846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i,flag,data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[15]; 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(“Input your number:\n”);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d”,&amp;data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inputed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in the position%d”,i+1);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flag=1;</a:t>
            </a:r>
            <a:r>
              <a:rPr lang="zh-CN" alt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;}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not in numbers”);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26078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95710" y="980830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元素在内存中是按顺序连续存放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的。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251700" y="5351463"/>
            <a:ext cx="8892299" cy="609398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重要特性：系统对超出数组元素的使用不查错。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87890" y="2261451"/>
            <a:ext cx="2014323" cy="2319629"/>
            <a:chOff x="2987890" y="3917659"/>
            <a:chExt cx="2014323" cy="2319629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3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7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1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7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8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569913" y="1556870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5317765" y="2974062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60747" y="3278129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49" grpId="0" build="p" bldLvl="4" autoUpdateAnimBg="0"/>
      <p:bldP spid="50" grpId="0" bldLvl="0" animBg="1" autoUpdateAnimBg="0"/>
      <p:bldP spid="5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403780" y="5589150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a[0]=0,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[0]=a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a[1]=1,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[1]=b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2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03780" y="2267970"/>
            <a:ext cx="6264275" cy="1089025"/>
          </a:xfrm>
          <a:prstGeom prst="rect">
            <a:avLst/>
          </a:prstGeom>
          <a:solidFill>
            <a:schemeClr val="tx2">
              <a:lumMod val="90000"/>
            </a:schemeClr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5785" y="371702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604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[20]={1,1};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1" y="850126"/>
            <a:ext cx="4572000" cy="4467803"/>
          </a:xfrm>
          <a:prstGeom prst="roundRect">
            <a:avLst>
              <a:gd name="adj" fmla="val 5440"/>
            </a:avLst>
          </a:prstGeom>
          <a:solidFill>
            <a:schemeClr val="tx2">
              <a:lumMod val="50000"/>
            </a:schemeClr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long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 1};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355985" y="980830"/>
            <a:ext cx="4932025" cy="4157165"/>
          </a:xfrm>
          <a:prstGeom prst="rect">
            <a:avLst/>
          </a:prstGeom>
          <a:solidFill>
            <a:schemeClr val="tx1"/>
          </a:solidFill>
          <a:ln w="9525" cmpd="sng">
            <a:solidFill>
              <a:srgbClr val="FF9933"/>
            </a:solidFill>
            <a:round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void main ( 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i;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long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f1, 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f1=1; f2=1;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=1;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&lt;=10;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++)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(%12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 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", f1, f2);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f1=f1+f2;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f2=f2+f1;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356995"/>
            <a:ext cx="4061025" cy="157184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24884" y="1266552"/>
            <a:ext cx="976908" cy="56569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69571" y="1195114"/>
            <a:ext cx="976908" cy="565697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776503" y="2492935"/>
            <a:ext cx="3524070" cy="565697"/>
          </a:xfrm>
          <a:prstGeom prst="wedgeEllipseCallout">
            <a:avLst>
              <a:gd name="adj1" fmla="val 10519"/>
              <a:gd name="adj2" fmla="val -42829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3630045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22912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数组名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132910"/>
            <a:ext cx="7761288" cy="1643063"/>
          </a:xfrm>
          <a:ln/>
        </p:spPr>
        <p:txBody>
          <a:bodyPr/>
          <a:lstStyle/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457200" indent="-457200" algn="l">
              <a:buClrTx/>
              <a:buFont typeface="Wingdings" pitchFamily="2" charset="2"/>
              <a:buChar char="u"/>
            </a:pPr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4644005" y="4157562"/>
            <a:ext cx="2520175" cy="4955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794" y="0"/>
              <a:ext cx="2633" cy="1450"/>
              <a:chOff x="-22" y="0"/>
              <a:chExt cx="2633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-22" y="39"/>
                <a:ext cx="1088" cy="354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int</a:t>
                </a:r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a[3][2]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a[i</a:t>
            </a:r>
            <a:r>
              <a:rPr lang="en-US" altLang="zh-CN" sz="2000" dirty="0">
                <a:solidFill>
                  <a:schemeClr val="bg2"/>
                </a:solidFill>
              </a:rPr>
              <a:t>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094162" y="-87313"/>
            <a:ext cx="5035551" cy="6605564"/>
            <a:chOff x="-36" y="0"/>
            <a:chExt cx="3172" cy="4168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-36" y="480"/>
              <a:ext cx="1378" cy="355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c[2][3][4]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801" cy="4168"/>
              <a:chOff x="0" y="0"/>
              <a:chExt cx="801" cy="4168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7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8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262182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784595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a[2][3]={1,2,3,4,5};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903908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a[][3]={1,2,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 dirty="0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14467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ea typeface="隶书" pitchFamily="49" charset="-122"/>
              </a:rPr>
              <a:t>运行结果</a:t>
            </a:r>
            <a:r>
              <a:rPr lang="zh-CN" altLang="en-US" dirty="0">
                <a:solidFill>
                  <a:srgbClr val="C00000"/>
                </a:solidFill>
                <a:ea typeface="隶书" pitchFamily="49" charset="-12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44765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号。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95" y="5661155"/>
            <a:ext cx="4544705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核心算法：数组元素的遍历。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775597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2465286"/>
            <a:ext cx="9036050" cy="398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597059"/>
            <a:ext cx="3222655" cy="46384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90" y="3917659"/>
            <a:ext cx="2014323" cy="2319629"/>
            <a:chOff x="2987890" y="3917659"/>
            <a:chExt cx="2014323" cy="2319629"/>
          </a:xfrm>
        </p:grpSpPr>
        <p:sp>
          <p:nvSpPr>
            <p:cNvPr id="5130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1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2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33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4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5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6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7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8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9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40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1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2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3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4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5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6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7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148" name="Line 47"/>
          <p:cNvSpPr>
            <a:spLocks noChangeShapeType="1"/>
          </p:cNvSpPr>
          <p:nvPr/>
        </p:nvSpPr>
        <p:spPr bwMode="auto">
          <a:xfrm>
            <a:off x="2613978" y="4079233"/>
            <a:ext cx="676828" cy="1600"/>
          </a:xfrm>
          <a:prstGeom prst="line">
            <a:avLst/>
          </a:prstGeom>
          <a:noFill/>
          <a:ln w="38100" cmpd="sng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51700" y="1925407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   数据类型 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数组名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常量表达式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3491925" y="3212985"/>
            <a:ext cx="1464160" cy="402291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5868090" y="3284990"/>
            <a:ext cx="2505075" cy="1044575"/>
          </a:xfrm>
          <a:prstGeom prst="wedgeRectCallout">
            <a:avLst>
              <a:gd name="adj1" fmla="val -38316"/>
              <a:gd name="adj2" fmla="val -9402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660145" y="40479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317765" y="4581080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60747" y="4885147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15366" y="764815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r>
              <a:rPr lang="zh-CN" alt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</a:t>
            </a:r>
            <a:r>
              <a:rPr lang="zh-CN" altLang="en-US" sz="3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组</a:t>
            </a:r>
            <a:endParaRPr lang="zh-CN" altLang="en-US" sz="36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49" y="278702"/>
            <a:ext cx="3373575" cy="1080895"/>
          </a:xfrm>
          <a:prstGeom prst="cloudCallout">
            <a:avLst>
              <a:gd name="adj1" fmla="val -39690"/>
              <a:gd name="adj2" fmla="val 78553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用字符串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常量，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’\0’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结尾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27050"/>
            <a:ext cx="7337425" cy="5140325"/>
            <a:chOff x="0" y="-4"/>
            <a:chExt cx="4622" cy="3238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diamond[][5]={{'.',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70" y="-4"/>
              <a:ext cx="2388" cy="386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9"/>
                  <a:chOff x="0" y="0"/>
                  <a:chExt cx="2796" cy="289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9"/>
                  <a:chOff x="0" y="0"/>
                  <a:chExt cx="2796" cy="289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9"/>
                  <a:chOff x="0" y="0"/>
                  <a:chExt cx="2796" cy="289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9"/>
                  <a:chOff x="0" y="0"/>
                  <a:chExt cx="2796" cy="289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9"/>
                  <a:chOff x="0" y="0"/>
                  <a:chExt cx="2796" cy="289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fruit[][7]={“Apple”,”Orange”,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31725" y="1027309"/>
            <a:ext cx="3790513" cy="612384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9163" cy="2344738"/>
            <a:chOff x="0" y="0"/>
            <a:chExt cx="579" cy="1477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20688"/>
            <a:chOff x="0" y="0"/>
            <a:chExt cx="2714" cy="265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20688"/>
            <a:chOff x="0" y="0"/>
            <a:chExt cx="2714" cy="265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20688"/>
            <a:chOff x="0" y="0"/>
            <a:chExt cx="2714" cy="265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20688"/>
            <a:chOff x="0" y="0"/>
            <a:chExt cx="2714" cy="265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\0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723734" y="5192439"/>
            <a:ext cx="3722432" cy="565697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179695" y="873570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7" y="4437063"/>
            <a:ext cx="2098675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输出时，会出现问题</a:t>
            </a: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\0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o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39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179695" y="660745"/>
            <a:ext cx="86406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35685" y="4533010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ldLvl="0" animBg="1" autoUpdateAnimBg="0"/>
      <p:bldP spid="50180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268850"/>
            <a:ext cx="8207972" cy="24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必须先定义，后使用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引用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</a:p>
          <a:p>
            <a:pPr lvl="3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3861248"/>
            <a:ext cx="5500522" cy="231050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a[10];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for(j=0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 j&lt;10; 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(“%d\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[j]);     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197855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40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179695" y="1988900"/>
            <a:ext cx="8857375" cy="3072509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s1[10]={'A','\0','B','C','\0','D'}; </a:t>
            </a:r>
            <a:r>
              <a:rPr lang="en-US" altLang="zh-CN" sz="2200" dirty="0">
                <a:solidFill>
                  <a:srgbClr val="FF0000"/>
                </a:solidFill>
              </a:rPr>
              <a:t>// </a:t>
            </a:r>
            <a:r>
              <a:rPr lang="zh-CN" altLang="en-US" sz="2200" dirty="0">
                <a:solidFill>
                  <a:srgbClr val="FF0000"/>
                </a:solidFill>
              </a:rPr>
              <a:t>不自动补</a:t>
            </a:r>
            <a:r>
              <a:rPr lang="en-US" altLang="zh-CN" sz="2200" dirty="0">
                <a:solidFill>
                  <a:srgbClr val="FF0000"/>
                </a:solidFill>
              </a:rPr>
              <a:t>'\0' 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s2[ ]="\t\v\\\0will\n";  </a:t>
            </a:r>
            <a:r>
              <a:rPr lang="en-US" altLang="zh-CN" sz="2200" dirty="0">
                <a:solidFill>
                  <a:srgbClr val="FF0000"/>
                </a:solidFill>
              </a:rPr>
              <a:t>// </a:t>
            </a:r>
            <a:r>
              <a:rPr lang="zh-CN" altLang="en-US" sz="2200" dirty="0">
                <a:solidFill>
                  <a:srgbClr val="FF0000"/>
                </a:solidFill>
              </a:rPr>
              <a:t>字符串常量，末尾自动补</a:t>
            </a:r>
            <a:r>
              <a:rPr lang="en-US" altLang="zh-CN" sz="2200" dirty="0">
                <a:solidFill>
                  <a:srgbClr val="FF0000"/>
                </a:solidFill>
              </a:rPr>
              <a:t>'\0' 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s3[ ]="\x69\082\n";  </a:t>
            </a:r>
            <a:r>
              <a:rPr lang="en-US" altLang="zh-CN" sz="2200" dirty="0">
                <a:solidFill>
                  <a:srgbClr val="FF0000"/>
                </a:solidFill>
              </a:rPr>
              <a:t>// '\082'</a:t>
            </a:r>
            <a:r>
              <a:rPr lang="zh-CN" altLang="en-US" sz="2200" dirty="0">
                <a:solidFill>
                  <a:srgbClr val="FF0000"/>
                </a:solidFill>
              </a:rPr>
              <a:t>中的</a:t>
            </a:r>
            <a:r>
              <a:rPr lang="en-US" altLang="zh-CN" sz="2200" dirty="0">
                <a:solidFill>
                  <a:srgbClr val="FF0000"/>
                </a:solidFill>
              </a:rPr>
              <a:t>8</a:t>
            </a:r>
            <a:r>
              <a:rPr lang="zh-CN" altLang="en-US" sz="2200" dirty="0">
                <a:solidFill>
                  <a:srgbClr val="FF0000"/>
                </a:solidFill>
              </a:rPr>
              <a:t>不是合法的</a:t>
            </a:r>
            <a:r>
              <a:rPr lang="en-US" altLang="zh-CN" sz="2200" dirty="0">
                <a:solidFill>
                  <a:srgbClr val="FF0000"/>
                </a:solidFill>
              </a:rPr>
              <a:t>8</a:t>
            </a:r>
            <a:r>
              <a:rPr lang="zh-CN" altLang="en-US" sz="2200" dirty="0">
                <a:solidFill>
                  <a:srgbClr val="FF0000"/>
                </a:solidFill>
              </a:rPr>
              <a:t>进制数 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</a:rPr>
              <a:t>char s4[]="</a:t>
            </a:r>
            <a:r>
              <a:rPr lang="en-US" altLang="zh-CN" sz="2200" dirty="0" err="1">
                <a:solidFill>
                  <a:schemeClr val="bg2"/>
                </a:solidFill>
              </a:rPr>
              <a:t>ab</a:t>
            </a:r>
            <a:r>
              <a:rPr lang="en-US" altLang="zh-CN" sz="2200" dirty="0">
                <a:solidFill>
                  <a:schemeClr val="bg2"/>
                </a:solidFill>
              </a:rPr>
              <a:t>\034\\\x79"; </a:t>
            </a:r>
            <a:r>
              <a:rPr lang="en-US" altLang="zh-CN" sz="2200" dirty="0">
                <a:solidFill>
                  <a:srgbClr val="FF0000"/>
                </a:solidFill>
              </a:rPr>
              <a:t>// '\034'</a:t>
            </a:r>
            <a:r>
              <a:rPr lang="zh-CN" altLang="en-US" sz="2200" dirty="0">
                <a:solidFill>
                  <a:srgbClr val="FF0000"/>
                </a:solidFill>
              </a:rPr>
              <a:t>合法的八进制表示的字符 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solidFill>
                  <a:schemeClr val="bg2"/>
                </a:solidFill>
              </a:rPr>
              <a:t>printf</a:t>
            </a:r>
            <a:r>
              <a:rPr lang="en-US" altLang="zh-CN" sz="2200" dirty="0" smtClean="0">
                <a:solidFill>
                  <a:schemeClr val="bg2"/>
                </a:solidFill>
              </a:rPr>
              <a:t>("%</a:t>
            </a:r>
            <a:r>
              <a:rPr lang="en-US" altLang="zh-CN" sz="2200" dirty="0" err="1" smtClean="0">
                <a:solidFill>
                  <a:schemeClr val="bg2"/>
                </a:solidFill>
              </a:rPr>
              <a:t>d</a:t>
            </a:r>
            <a:r>
              <a:rPr lang="en-US" altLang="zh-CN" sz="2200" dirty="0" err="1">
                <a:solidFill>
                  <a:schemeClr val="bg2"/>
                </a:solidFill>
              </a:rPr>
              <a:t>,%d,%d,%d</a:t>
            </a:r>
            <a:r>
              <a:rPr lang="en-US" altLang="zh-CN" sz="2200" dirty="0">
                <a:solidFill>
                  <a:schemeClr val="bg2"/>
                </a:solidFill>
              </a:rPr>
              <a:t>\n",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(s1),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(s2),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(s3),</a:t>
            </a:r>
            <a:r>
              <a:rPr lang="en-US" altLang="zh-CN" sz="2200" dirty="0" err="1">
                <a:solidFill>
                  <a:schemeClr val="bg2"/>
                </a:solidFill>
              </a:rPr>
              <a:t>strlen</a:t>
            </a:r>
            <a:r>
              <a:rPr lang="en-US" altLang="zh-CN" sz="2200" dirty="0">
                <a:solidFill>
                  <a:schemeClr val="bg2"/>
                </a:solidFill>
              </a:rPr>
              <a:t>(s4)); </a:t>
            </a:r>
            <a:endParaRPr lang="en-US" altLang="zh-CN" sz="22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</a:rPr>
              <a:t>// </a:t>
            </a:r>
            <a:r>
              <a:rPr lang="en-US" altLang="zh-CN" sz="2200" dirty="0">
                <a:solidFill>
                  <a:srgbClr val="FF0000"/>
                </a:solidFill>
              </a:rPr>
              <a:t>1,3,1,5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625" y="764815"/>
            <a:ext cx="291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2"/>
                </a:solidFill>
              </a:rPr>
              <a:t>strlen</a:t>
            </a:r>
            <a:r>
              <a:rPr lang="zh-CN" altLang="en-US" b="1" dirty="0" smtClean="0">
                <a:solidFill>
                  <a:schemeClr val="bg2"/>
                </a:solidFill>
              </a:rPr>
              <a:t>函数举例：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30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4813" y="1485900"/>
            <a:ext cx="4014788" cy="4232275"/>
            <a:chOff x="404813" y="1485900"/>
            <a:chExt cx="4014788" cy="4232275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439738" y="1485900"/>
              <a:ext cx="3808413" cy="4232275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439738" y="1979613"/>
              <a:ext cx="37893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439738" y="24209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787401" y="2881313"/>
              <a:ext cx="34210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787401" y="2879725"/>
              <a:ext cx="1588" cy="2328863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804863" y="3408363"/>
              <a:ext cx="3441700" cy="1905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787401" y="2879725"/>
              <a:ext cx="1166813" cy="5667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1935163" y="2841625"/>
              <a:ext cx="2352675" cy="6048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1974851" y="3446463"/>
              <a:ext cx="1588" cy="12525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1936751" y="3917950"/>
              <a:ext cx="2293938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1936751" y="3389313"/>
              <a:ext cx="1446213" cy="5461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3382963" y="3389313"/>
              <a:ext cx="847725" cy="5286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3348038" y="3917950"/>
              <a:ext cx="1588" cy="7239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769938" y="4697413"/>
              <a:ext cx="34972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458788" y="51895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520701" y="1550988"/>
              <a:ext cx="2665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506413" y="2008188"/>
              <a:ext cx="3913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=0   flag=0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404813" y="2482850"/>
              <a:ext cx="24368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1425576" y="2886075"/>
              <a:ext cx="9477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836613" y="30321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1960563" y="35179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3260726" y="30353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3778251" y="353377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1001713" y="3843338"/>
              <a:ext cx="84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1911351" y="3944938"/>
              <a:ext cx="1498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2124076" y="4741863"/>
              <a:ext cx="736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1639888" y="5214938"/>
              <a:ext cx="1397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2797176" y="3400425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2933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604963" cy="457200"/>
            <a:chOff x="0" y="0"/>
            <a:chExt cx="1011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noFill/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 ] = "abcd";           </a:t>
            </a:r>
            <a:r>
              <a:rPr lang="zh-CN" altLang="en-US" sz="2000" dirty="0">
                <a:solidFill>
                  <a:schemeClr val="bg1"/>
                </a:solidFill>
              </a:rPr>
              <a:t>// s1[5], s1[0]='a', s1[4]='\0'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s1[5] = {'a','b','c','d'};  </a:t>
            </a:r>
            <a:r>
              <a:rPr lang="zh-CN" altLang="en-US" sz="2000" dirty="0">
                <a:solidFill>
                  <a:schemeClr val="bg1"/>
                </a:solidFill>
              </a:rPr>
              <a:t>// 未赋值元素，s1[4]='\0',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s2[80];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scanf("%s", s2);    </a:t>
            </a:r>
            <a:r>
              <a:rPr lang="zh-CN" altLang="en-US" sz="2000" dirty="0">
                <a:solidFill>
                  <a:schemeClr val="bg1"/>
                </a:solidFill>
              </a:rPr>
              <a:t>// stdio.h, 遇空格或回车结束，最多79个字符+'\0'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gets(s2);               </a:t>
            </a:r>
            <a:r>
              <a:rPr lang="zh-CN" altLang="en-US" sz="2000" dirty="0">
                <a:solidFill>
                  <a:schemeClr val="bg1"/>
                </a:solidFill>
              </a:rPr>
              <a:t>// string.h, 遇回车结束，最多79个字符+'\0'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不会自动添加0的情况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C000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C00000"/>
                </a:solidFill>
              </a:rPr>
              <a:t>}</a:t>
            </a:r>
            <a:r>
              <a:rPr lang="zh-CN" altLang="en-US" sz="2000" dirty="0">
                <a:solidFill>
                  <a:schemeClr val="bg1"/>
                </a:solidFill>
              </a:rPr>
              <a:t>;   // 末尾不会</a:t>
            </a:r>
            <a:r>
              <a:rPr lang="zh-CN" altLang="en-US" sz="2000" dirty="0" smtClean="0">
                <a:solidFill>
                  <a:schemeClr val="bg1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chemeClr val="bg1"/>
                </a:solidFill>
              </a:rPr>
              <a:t>’\0’</a:t>
            </a:r>
            <a:r>
              <a:rPr lang="zh-CN" altLang="en-US" sz="2000" dirty="0" smtClean="0">
                <a:solidFill>
                  <a:schemeClr val="bg1"/>
                </a:solidFill>
              </a:rPr>
              <a:t>的位置; 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string.h中的函数，要求字符串以'\0'结束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C00000"/>
                </a:solidFill>
              </a:rPr>
              <a:t>strcpy(str1,str2);  </a:t>
            </a:r>
            <a:r>
              <a:rPr lang="zh-CN" altLang="en-US" sz="2000" dirty="0">
                <a:solidFill>
                  <a:schemeClr val="bg1"/>
                </a:solidFill>
              </a:rPr>
              <a:t>// str2最后的'\0'一同拷贝至str1;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strcpy(str1,"abcd"); </a:t>
            </a:r>
            <a:r>
              <a:rPr lang="zh-CN" altLang="en-US" sz="2000" dirty="0">
                <a:solidFill>
                  <a:schemeClr val="bg1"/>
                </a:solidFill>
              </a:rPr>
              <a:t>// str1[0]='a',str1[4]='\0'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strcat(str1,str2); </a:t>
            </a:r>
            <a:r>
              <a:rPr lang="zh-CN" altLang="en-US" sz="2000" dirty="0">
                <a:solidFill>
                  <a:schemeClr val="bg1"/>
                </a:solidFill>
              </a:rPr>
              <a:t>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如：升序、降序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043862" y="3212985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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冒泡排序：一种简单的快速排序法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827962" y="4005147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251700" y="4652847"/>
            <a:ext cx="809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683500" y="5156085"/>
            <a:ext cx="8316912" cy="5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sym typeface="Tahoma" pitchFamily="34" charset="0"/>
              </a:rPr>
              <a:t>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979613" y="1279525"/>
            <a:ext cx="647700" cy="2847975"/>
            <a:chOff x="91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91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3022601" y="1289050"/>
            <a:ext cx="828675" cy="2838450"/>
            <a:chOff x="9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9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140201" y="1268413"/>
            <a:ext cx="647700" cy="2857500"/>
            <a:chOff x="68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68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329238" y="1268413"/>
            <a:ext cx="827088" cy="2873375"/>
            <a:chOff x="91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91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516688" y="1304925"/>
            <a:ext cx="647700" cy="2820988"/>
            <a:chOff x="45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45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en-US" altLang="zh-CN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趟排序，每趟将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相邻的两个数比较，将小的交换到前头。</a:t>
            </a:r>
            <a:endParaRPr lang="zh-CN" altLang="en-US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</a:rPr>
              <a:t>控制比较的趟数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 dirty="0">
                <a:solidFill>
                  <a:srgbClr val="C00000"/>
                </a:solidFill>
              </a:rPr>
              <a:t>两两比较的次数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r>
              <a:rPr lang="en-US" altLang="zh-CN" sz="2000" dirty="0">
                <a:solidFill>
                  <a:srgbClr val="C00000"/>
                </a:solidFill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</a:rPr>
              <a:t>逆序就交换 *</a:t>
            </a:r>
            <a:r>
              <a:rPr lang="en-US" altLang="zh-CN" sz="2000" dirty="0" smtClean="0">
                <a:solidFill>
                  <a:srgbClr val="C00000"/>
                </a:solidFill>
              </a:rPr>
              <a:t>/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("%2d", a[i]);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347675" y="2204915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正确，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如果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也初始化，则正确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错误</a:t>
            </a:r>
            <a:endParaRPr 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395710" y="4221055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data[5];  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44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0;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1;}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              if (flag == 0) break;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法的思路：</a:t>
            </a: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第一趟选择排序，结果最小的数被安置在第一个元素位置上。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268539" y="3260725"/>
            <a:ext cx="457200" cy="457200"/>
            <a:chOff x="-121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-12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348038" y="3260725"/>
            <a:ext cx="457200" cy="457200"/>
            <a:chOff x="-113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-113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779838" y="3260725"/>
            <a:ext cx="457200" cy="457200"/>
            <a:chOff x="-129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-129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77994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843213" y="3260725"/>
            <a:ext cx="457200" cy="457200"/>
            <a:chOff x="-95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678" y="0"/>
              <a:ext cx="560" cy="816"/>
              <a:chOff x="-138" y="0"/>
              <a:chExt cx="560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134" y="528"/>
                <a:ext cx="288" cy="288"/>
                <a:chOff x="-106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-106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-138" y="0"/>
                <a:ext cx="192" cy="336"/>
                <a:chOff x="-138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-138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3   7   5    6    8    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596188" y="3260725"/>
            <a:ext cx="457200" cy="457200"/>
            <a:chOff x="-125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-12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092951" y="3260725"/>
            <a:ext cx="457200" cy="457200"/>
            <a:chOff x="-106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-10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075613" y="3260725"/>
            <a:ext cx="457200" cy="457200"/>
            <a:chOff x="-111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-11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  7   5    6    8    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123" y="0"/>
              <a:ext cx="571" cy="816"/>
              <a:chOff x="-83" y="0"/>
              <a:chExt cx="571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00" y="528"/>
                <a:ext cx="288" cy="288"/>
                <a:chOff x="-88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-8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-83" y="0"/>
                <a:ext cx="192" cy="336"/>
                <a:chOff x="-83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-8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028240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268" y="0"/>
              <a:ext cx="605" cy="816"/>
              <a:chOff x="-124" y="0"/>
              <a:chExt cx="605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-124" y="0"/>
                <a:ext cx="192" cy="336"/>
                <a:chOff x="-124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-124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193" y="528"/>
                <a:ext cx="288" cy="288"/>
                <a:chOff x="-95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-95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3924301" y="4632325"/>
            <a:ext cx="457200" cy="457200"/>
            <a:chOff x="-86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-8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419475" y="4632325"/>
            <a:ext cx="457200" cy="457200"/>
            <a:chOff x="-68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-68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101013" y="4632325"/>
            <a:ext cx="457200" cy="457200"/>
            <a:chOff x="-95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719" y="0"/>
              <a:ext cx="651" cy="816"/>
              <a:chOff x="-153" y="0"/>
              <a:chExt cx="651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-153" y="0"/>
                <a:ext cx="192" cy="336"/>
                <a:chOff x="-153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-15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10" y="528"/>
                <a:ext cx="288" cy="288"/>
                <a:chOff x="-78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-7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35685" y="5013325"/>
            <a:ext cx="4273550" cy="1295400"/>
            <a:chOff x="0" y="0"/>
            <a:chExt cx="2692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  8    7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087" y="0"/>
              <a:ext cx="605" cy="816"/>
              <a:chOff x="-73" y="0"/>
              <a:chExt cx="605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-73" y="0"/>
                <a:ext cx="192" cy="336"/>
                <a:chOff x="-73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-7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244" y="528"/>
                <a:ext cx="288" cy="288"/>
                <a:chOff x="-92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-92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3852066" y="5013325"/>
            <a:ext cx="304800" cy="533400"/>
            <a:chOff x="-136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-136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51613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用</a:t>
            </a:r>
            <a:r>
              <a:rPr lang="en-US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记住所找数中最小数的下标；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i,j,k,t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i&lt;N; i++)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i&lt;N-1; i++)  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{ for(k=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=i+1; j&lt;N; j++)  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内循环，用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ea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if (a[j]&lt;a[k])    k=j;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if(i!=k)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{ t=a[i];a[i]=a[k];a[k]=t;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…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2,4,6,7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4" y="0"/>
            <a:ext cx="8712605" cy="1143000"/>
          </a:xfrm>
        </p:spPr>
        <p:txBody>
          <a:bodyPr anchor="ctr"/>
          <a:lstStyle/>
          <a:p>
            <a:r>
              <a:rPr lang="zh-CN" altLang="en-US" sz="2800" dirty="0" smtClean="0"/>
              <a:t>输入数组元素，倒序打印输出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纠正</a:t>
            </a:r>
            <a:r>
              <a:rPr lang="en-US" altLang="zh-CN" sz="2800" dirty="0" smtClean="0">
                <a:solidFill>
                  <a:srgbClr val="C00000"/>
                </a:solidFill>
              </a:rPr>
              <a:t>p109</a:t>
            </a:r>
            <a:r>
              <a:rPr lang="zh-CN" altLang="en-US" sz="2800" dirty="0" smtClean="0">
                <a:solidFill>
                  <a:srgbClr val="C00000"/>
                </a:solidFill>
              </a:rPr>
              <a:t>程序错误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a[5]={1,2,3,4,5};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注意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zh-CN" alt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例，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a[5];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503431"/>
            <a:ext cx="4362711" cy="9562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a[3]={6,2,3,5,1};     (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chemeClr val="tx1">
              <a:lumMod val="95000"/>
            </a:schemeClr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Pages>0</Pages>
  <Words>6689</Words>
  <Characters>0</Characters>
  <Application>Microsoft Office PowerPoint</Application>
  <DocSecurity>0</DocSecurity>
  <PresentationFormat>全屏显示(4:3)</PresentationFormat>
  <Lines>0</Lines>
  <Paragraphs>1239</Paragraphs>
  <Slides>55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输入数组元素，倒序打印输出(纠正p109程序错误)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231</cp:revision>
  <dcterms:created xsi:type="dcterms:W3CDTF">2003-07-10T12:35:00Z</dcterms:created>
  <dcterms:modified xsi:type="dcterms:W3CDTF">2016-12-19T12:35:53Z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