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1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268" r:id="rId11"/>
    <p:sldId id="327" r:id="rId12"/>
    <p:sldId id="328" r:id="rId13"/>
    <p:sldId id="360" r:id="rId14"/>
    <p:sldId id="269" r:id="rId15"/>
    <p:sldId id="361" r:id="rId16"/>
    <p:sldId id="270" r:id="rId17"/>
    <p:sldId id="362" r:id="rId18"/>
    <p:sldId id="493" r:id="rId19"/>
    <p:sldId id="507" r:id="rId20"/>
    <p:sldId id="498" r:id="rId21"/>
    <p:sldId id="499" r:id="rId22"/>
    <p:sldId id="500" r:id="rId23"/>
    <p:sldId id="501" r:id="rId24"/>
    <p:sldId id="503" r:id="rId25"/>
    <p:sldId id="504" r:id="rId26"/>
    <p:sldId id="505" r:id="rId27"/>
    <p:sldId id="506" r:id="rId28"/>
    <p:sldId id="363" r:id="rId29"/>
    <p:sldId id="364" r:id="rId30"/>
    <p:sldId id="365" r:id="rId31"/>
    <p:sldId id="366" r:id="rId32"/>
    <p:sldId id="367" r:id="rId33"/>
    <p:sldId id="369" r:id="rId34"/>
    <p:sldId id="370" r:id="rId35"/>
    <p:sldId id="371" r:id="rId36"/>
    <p:sldId id="372" r:id="rId37"/>
    <p:sldId id="292" r:id="rId38"/>
    <p:sldId id="293" r:id="rId39"/>
    <p:sldId id="294" r:id="rId40"/>
    <p:sldId id="490" r:id="rId41"/>
    <p:sldId id="491" r:id="rId42"/>
    <p:sldId id="295" r:id="rId43"/>
    <p:sldId id="296" r:id="rId44"/>
    <p:sldId id="297" r:id="rId45"/>
    <p:sldId id="298" r:id="rId46"/>
    <p:sldId id="299" r:id="rId47"/>
    <p:sldId id="300" r:id="rId48"/>
    <p:sldId id="375" r:id="rId49"/>
    <p:sldId id="376" r:id="rId50"/>
    <p:sldId id="377" r:id="rId51"/>
    <p:sldId id="378" r:id="rId52"/>
    <p:sldId id="379" r:id="rId53"/>
    <p:sldId id="380" r:id="rId54"/>
    <p:sldId id="487" r:id="rId55"/>
    <p:sldId id="381" r:id="rId56"/>
    <p:sldId id="382" r:id="rId57"/>
    <p:sldId id="479" r:id="rId58"/>
    <p:sldId id="480" r:id="rId59"/>
    <p:sldId id="481" r:id="rId60"/>
    <p:sldId id="482" r:id="rId61"/>
    <p:sldId id="483" r:id="rId62"/>
    <p:sldId id="383" r:id="rId63"/>
    <p:sldId id="384" r:id="rId64"/>
    <p:sldId id="386" r:id="rId65"/>
    <p:sldId id="387" r:id="rId66"/>
    <p:sldId id="388" r:id="rId67"/>
    <p:sldId id="389" r:id="rId68"/>
    <p:sldId id="406" r:id="rId69"/>
    <p:sldId id="407" r:id="rId70"/>
    <p:sldId id="408" r:id="rId71"/>
    <p:sldId id="409" r:id="rId72"/>
    <p:sldId id="410" r:id="rId73"/>
    <p:sldId id="413" r:id="rId74"/>
    <p:sldId id="414" r:id="rId75"/>
    <p:sldId id="417" r:id="rId76"/>
    <p:sldId id="420" r:id="rId77"/>
    <p:sldId id="423" r:id="rId78"/>
    <p:sldId id="424" r:id="rId79"/>
    <p:sldId id="471" r:id="rId80"/>
    <p:sldId id="425" r:id="rId81"/>
    <p:sldId id="427" r:id="rId82"/>
    <p:sldId id="428" r:id="rId83"/>
    <p:sldId id="430" r:id="rId84"/>
    <p:sldId id="431" r:id="rId85"/>
    <p:sldId id="432" r:id="rId86"/>
    <p:sldId id="478" r:id="rId87"/>
    <p:sldId id="433" r:id="rId88"/>
    <p:sldId id="440" r:id="rId89"/>
    <p:sldId id="441" r:id="rId90"/>
    <p:sldId id="444" r:id="rId91"/>
    <p:sldId id="442" r:id="rId92"/>
    <p:sldId id="443" r:id="rId93"/>
    <p:sldId id="445" r:id="rId94"/>
    <p:sldId id="446" r:id="rId95"/>
    <p:sldId id="447" r:id="rId96"/>
    <p:sldId id="488" r:id="rId97"/>
    <p:sldId id="489" r:id="rId98"/>
    <p:sldId id="315" r:id="rId99"/>
    <p:sldId id="451" r:id="rId10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2" autoAdjust="0"/>
    <p:restoredTop sz="77570" autoAdjust="0"/>
  </p:normalViewPr>
  <p:slideViewPr>
    <p:cSldViewPr>
      <p:cViewPr varScale="1">
        <p:scale>
          <a:sx n="88" d="100"/>
          <a:sy n="88" d="100"/>
        </p:scale>
        <p:origin x="-24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37752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以下部分在</a:t>
            </a:r>
            <a:r>
              <a:rPr lang="en-US" altLang="zh-CN" dirty="0" smtClean="0"/>
              <a:t>ch6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()</a:t>
            </a:r>
            <a:r>
              <a:rPr lang="zh-CN" altLang="en-US" smtClean="0"/>
              <a:t>函数中说明</a:t>
            </a:r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位8进制数代表的字符（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r>
              <a:rPr lang="zh-CN" altLang="en-US" dirty="0" smtClean="0"/>
              <a:t>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\0dd</a:t>
            </a:r>
            <a:r>
              <a:rPr lang="zh-CN" altLang="en-US" dirty="0" smtClean="0"/>
              <a:t>与字符串结束标志’</a:t>
            </a:r>
            <a:r>
              <a:rPr lang="en-US" altLang="zh-CN" dirty="0" smtClean="0"/>
              <a:t>\0’ </a:t>
            </a:r>
            <a:r>
              <a:rPr lang="zh-CN" altLang="en-US" dirty="0" smtClean="0"/>
              <a:t>之间的关系如下：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zh-CN" altLang="en-US" baseline="0" dirty="0" smtClean="0"/>
              <a:t> 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，解释为</a:t>
            </a:r>
            <a:r>
              <a:rPr lang="en-US" altLang="zh-CN" dirty="0" smtClean="0"/>
              <a:t>’\0dd’</a:t>
            </a:r>
            <a:r>
              <a:rPr lang="zh-CN" altLang="en-US" dirty="0" smtClean="0"/>
              <a:t>八进制数表示的一个字符</a:t>
            </a:r>
            <a:endParaRPr lang="en-US" altLang="zh-CN" dirty="0" smtClean="0"/>
          </a:p>
          <a:p>
            <a:r>
              <a:rPr lang="en-US" altLang="zh-CN" dirty="0" smtClean="0"/>
              <a:t>\0dd,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第一个的是合法的，第二个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不合法，解释为</a:t>
            </a:r>
            <a:r>
              <a:rPr lang="en-US" altLang="zh-CN" baseline="0" dirty="0" smtClean="0"/>
              <a:t>’\0d’</a:t>
            </a:r>
            <a:r>
              <a:rPr lang="zh-CN" altLang="en-US" baseline="0" dirty="0" smtClean="0"/>
              <a:t>八进制对应的一个字符，和</a:t>
            </a:r>
            <a:r>
              <a:rPr lang="en-US" altLang="zh-CN" baseline="0" dirty="0" smtClean="0"/>
              <a:t>’d’</a:t>
            </a:r>
            <a:endParaRPr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\0dd, </a:t>
            </a:r>
            <a:r>
              <a:rPr lang="zh-CN" altLang="en-US" baseline="0" dirty="0" smtClean="0"/>
              <a:t>第一个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或</a:t>
            </a:r>
            <a:r>
              <a:rPr lang="zh-CN" altLang="en-US" dirty="0" smtClean="0"/>
              <a:t>两个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均不是合法的八进制数，解释为</a:t>
            </a:r>
            <a:r>
              <a:rPr lang="en-US" altLang="zh-CN" baseline="0" dirty="0" smtClean="0"/>
              <a:t>’\0’,’d’,’d’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到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进制数代表的字符（</a:t>
            </a:r>
            <a:r>
              <a:rPr kumimoji="0" lang="en-US" altLang="zh-CN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ACSII</a:t>
            </a:r>
            <a:r>
              <a:rPr kumimoji="0" lang="zh-CN" altLang="en-US" sz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码）</a:t>
            </a:r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kumimoji="0" lang="en-US" altLang="zh-CN" sz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char *s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\018"; 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,\01,8,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*s1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*s1++)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*s2 = 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*s2++)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,\012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char *s3 = "\ta\018bc";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 *s3++)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("%c,",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); // \</a:t>
            </a:r>
            <a:r>
              <a:rPr lang="en-US" altLang="zh-CN" dirty="0" err="1" smtClean="0"/>
              <a:t>t,a</a:t>
            </a:r>
            <a:r>
              <a:rPr lang="en-US" altLang="zh-CN" dirty="0" smtClean="0"/>
              <a:t>,\01,8,b,c,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\018")); // 4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\09")); // 2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\012")); // 3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("%d\n",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("\ta\018bc")); // 6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/**</a:t>
            </a:r>
          </a:p>
          <a:p>
            <a:r>
              <a:rPr lang="zh-CN" altLang="en-US" dirty="0" smtClean="0"/>
              <a:t>关于转义字符和字符串结束标志’</a:t>
            </a:r>
            <a:r>
              <a:rPr lang="en-US" altLang="zh-CN" dirty="0" smtClean="0"/>
              <a:t>\0’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ddd</a:t>
            </a:r>
            <a:r>
              <a:rPr lang="zh-CN" altLang="en-US" dirty="0" smtClean="0"/>
              <a:t>，代表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进制表示的一个字符，前提是每个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必须是合法的八进制数，即</a:t>
            </a:r>
            <a:r>
              <a:rPr lang="en-US" altLang="zh-CN" dirty="0" smtClean="0"/>
              <a:t>0~7</a:t>
            </a:r>
            <a:r>
              <a:rPr lang="zh-CN" altLang="en-US" dirty="0" smtClean="0"/>
              <a:t>，否则，如果第一个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，就解释为字符串结束的</a:t>
            </a:r>
            <a:r>
              <a:rPr lang="en-US" altLang="zh-CN" dirty="0" smtClean="0"/>
              <a:t>'\0'; 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xhh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代表十六进制</a:t>
            </a:r>
            <a:r>
              <a:rPr lang="en-US" altLang="zh-CN" dirty="0" err="1" smtClean="0"/>
              <a:t>hh</a:t>
            </a:r>
            <a:r>
              <a:rPr lang="zh-CN" altLang="en-US" dirty="0" smtClean="0"/>
              <a:t>表示的一个字符。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\034</a:t>
            </a:r>
            <a:r>
              <a:rPr lang="zh-CN" altLang="en-US" dirty="0" smtClean="0"/>
              <a:t>代表八进制（</a:t>
            </a:r>
            <a:r>
              <a:rPr lang="en-US" altLang="zh-CN" dirty="0" err="1" smtClean="0"/>
              <a:t>ascii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3*8+4=30</a:t>
            </a:r>
            <a:r>
              <a:rPr lang="zh-CN" altLang="en-US" dirty="0" smtClean="0"/>
              <a:t>）表示的字符，而不是解释为字符串结束的</a:t>
            </a:r>
            <a:r>
              <a:rPr lang="en-US" altLang="zh-CN" dirty="0" smtClean="0"/>
              <a:t>'\0'; </a:t>
            </a:r>
            <a:r>
              <a:rPr lang="zh-CN" altLang="en-US" dirty="0" smtClean="0"/>
              <a:t>因此</a:t>
            </a:r>
            <a:r>
              <a:rPr lang="en-US" altLang="zh-CN" dirty="0" smtClean="0"/>
              <a:t>,"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5. </a:t>
            </a:r>
          </a:p>
          <a:p>
            <a:r>
              <a:rPr lang="zh-CN" altLang="en-US" dirty="0" smtClean="0"/>
              <a:t>而字符串</a:t>
            </a:r>
            <a:r>
              <a:rPr lang="en-US" altLang="zh-CN" dirty="0" smtClean="0"/>
              <a:t>"\x69\082\n"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，原因是</a:t>
            </a:r>
            <a:r>
              <a:rPr lang="en-US" altLang="zh-CN" dirty="0" smtClean="0"/>
              <a:t>\x69</a:t>
            </a:r>
            <a:r>
              <a:rPr lang="zh-CN" altLang="en-US" dirty="0" smtClean="0"/>
              <a:t>代表十六进制表示的一个字符，</a:t>
            </a:r>
            <a:r>
              <a:rPr lang="en-US" altLang="zh-CN" dirty="0" smtClean="0"/>
              <a:t>\082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不是合法的八进制数，因此，它前面的</a:t>
            </a:r>
            <a:r>
              <a:rPr lang="en-US" altLang="zh-CN" dirty="0" smtClean="0"/>
              <a:t>\0</a:t>
            </a:r>
            <a:r>
              <a:rPr lang="zh-CN" altLang="en-US" dirty="0" smtClean="0"/>
              <a:t>，解释为字符串结束的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***/</a:t>
            </a:r>
          </a:p>
          <a:p>
            <a:r>
              <a:rPr lang="en-US" altLang="zh-CN" dirty="0" smtClean="0"/>
              <a:t>char s1[10]={'A','\0','B','C','\0','D'}; // </a:t>
            </a:r>
            <a:r>
              <a:rPr lang="zh-CN" altLang="en-US" dirty="0" smtClean="0"/>
              <a:t>不自动补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s2[ ]="\t\v\\\0will\n";  // </a:t>
            </a:r>
            <a:r>
              <a:rPr lang="zh-CN" altLang="en-US" dirty="0" smtClean="0"/>
              <a:t>字符串常量，末尾自动补</a:t>
            </a:r>
            <a:r>
              <a:rPr lang="en-US" altLang="zh-CN" dirty="0" smtClean="0"/>
              <a:t>'\0' </a:t>
            </a:r>
          </a:p>
          <a:p>
            <a:r>
              <a:rPr lang="en-US" altLang="zh-CN" dirty="0" smtClean="0"/>
              <a:t>char s3[ ]="\x69\082\n";  // '\082'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不是合法的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r>
              <a:rPr lang="en-US" altLang="zh-CN" dirty="0" smtClean="0"/>
              <a:t>char s4[]="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\034\\\x79"; // '\034'</a:t>
            </a:r>
            <a:r>
              <a:rPr lang="zh-CN" altLang="en-US" dirty="0" smtClean="0"/>
              <a:t>合法的八进制表示的字符 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("length=%</a:t>
            </a:r>
            <a:r>
              <a:rPr lang="en-US" altLang="zh-CN" dirty="0" err="1" smtClean="0"/>
              <a:t>d,%d,%d,%d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(s1),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(s2),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(s3),</a:t>
            </a:r>
            <a:r>
              <a:rPr lang="en-US" altLang="zh-CN" dirty="0" err="1" smtClean="0"/>
              <a:t>strlen</a:t>
            </a:r>
            <a:r>
              <a:rPr lang="en-US" altLang="zh-CN" dirty="0" smtClean="0"/>
              <a:t>(s4)); // 1,3,1,5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01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所谓短路计算，是指系统从左至右进行逻辑表达式的计算，一旦出现计算结果已经确定的情况，则计算过程即被终止。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这种运算称为短路与，短路或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语言中，按位运算使用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&amp;,|, 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因此，非短路运算，即各个位必须逐个运算。</a:t>
            </a: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用于条件（逻辑）表达式，是短路运算，即对于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，只要第一个是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false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，则不执行后续判断；对于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，只要第一个是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true,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不执行后续判断。</a:t>
            </a: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概念与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是一致的。</a:t>
            </a:r>
          </a:p>
          <a:p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69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30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7.xml"/><Relationship Id="rId4" Type="http://schemas.openxmlformats.org/officeDocument/2006/relationships/slide" Target="slide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6.xml"/><Relationship Id="rId5" Type="http://schemas.openxmlformats.org/officeDocument/2006/relationships/slide" Target="slide43.xml"/><Relationship Id="rId4" Type="http://schemas.openxmlformats.org/officeDocument/2006/relationships/audio" Target="../media/audio1.wav"/><Relationship Id="rId9" Type="http://schemas.openxmlformats.org/officeDocument/2006/relationships/slide" Target="slide8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4030203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整型变量举例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59246" y="1412776"/>
            <a:ext cx="7844954" cy="433965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10;   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010; 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八进制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0x10;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0x41;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十六进制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y = 10L;   y = 10l;   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表示长整型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en-US" altLang="zh-CN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z;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z= 10U;  z = 10u;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后缀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表示无符号数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696437" y="1628800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860032" y="2492896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62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419963"/>
            <a:ext cx="6840761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实</a:t>
            </a: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型（浮点型）变量举例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6" action="ppaction://hlinksldjump"/>
            <a:hlinkHover r:id="" action="ppaction://noaction">
              <a:snd r:embed="rId7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51519" y="1453331"/>
            <a:ext cx="7844954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x; 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单精度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 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双精度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3.14;   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小数形式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x = 3.0E+2;     x 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3.0e+2</a:t>
            </a:r>
            <a:r>
              <a:rPr lang="en-US" altLang="zh-CN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; </a:t>
            </a:r>
            <a:r>
              <a:rPr lang="en-US" altLang="zh-CN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指数形式</a:t>
            </a:r>
            <a:endParaRPr lang="en-US" altLang="zh-CN" b="1" dirty="0" smtClean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518" y="3608141"/>
            <a:ext cx="6177393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 smtClean="0"/>
              <a:t>指数形式：</a:t>
            </a:r>
            <a:endParaRPr lang="en-US" altLang="zh-CN" sz="2000" dirty="0" smtClean="0"/>
          </a:p>
          <a:p>
            <a:pPr algn="l"/>
            <a:r>
              <a:rPr lang="en-US" altLang="zh-CN" sz="2000" dirty="0" err="1" smtClean="0"/>
              <a:t>d.ddddE+n</a:t>
            </a:r>
            <a:r>
              <a:rPr lang="en-US" altLang="zh-CN" sz="2000" dirty="0" smtClean="0"/>
              <a:t>  </a:t>
            </a:r>
            <a:r>
              <a:rPr lang="zh-CN" altLang="en-US" sz="2000" dirty="0"/>
              <a:t>小数点向右移动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n</a:t>
            </a:r>
            <a:endParaRPr lang="en-US" altLang="zh-CN" sz="2000" baseline="30000" dirty="0"/>
          </a:p>
          <a:p>
            <a:pPr algn="l"/>
            <a:r>
              <a:rPr lang="en-US" altLang="zh-CN" sz="2000" dirty="0" err="1"/>
              <a:t>d.ddddE</a:t>
            </a:r>
            <a:r>
              <a:rPr lang="en-US" altLang="zh-CN" sz="2000" dirty="0"/>
              <a:t>-n  </a:t>
            </a:r>
            <a:r>
              <a:rPr lang="zh-CN" altLang="en-US" sz="2000" dirty="0"/>
              <a:t>小数点向左移动</a:t>
            </a:r>
            <a:r>
              <a:rPr lang="en-US" altLang="zh-CN" sz="2000" dirty="0"/>
              <a:t>n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d.dddd</a:t>
            </a:r>
            <a:r>
              <a:rPr lang="zh-CN" altLang="en-US" sz="2000" dirty="0"/>
              <a:t>*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-n</a:t>
            </a:r>
            <a:endParaRPr lang="en-US" altLang="zh-CN" sz="2000" dirty="0"/>
          </a:p>
          <a:p>
            <a:pPr algn="l"/>
            <a:r>
              <a:rPr lang="zh-CN" altLang="en-US" sz="2000" dirty="0"/>
              <a:t>小数点可以移动，</a:t>
            </a:r>
            <a:r>
              <a:rPr lang="zh-CN" altLang="en-US" sz="2000" dirty="0" smtClean="0"/>
              <a:t>因此</a:t>
            </a:r>
            <a:r>
              <a:rPr lang="zh-CN" altLang="en-US" sz="2000" dirty="0"/>
              <a:t>实</a:t>
            </a:r>
            <a:r>
              <a:rPr lang="zh-CN" altLang="en-US" sz="2000" dirty="0" smtClean="0"/>
              <a:t>型又称为</a:t>
            </a:r>
            <a:r>
              <a:rPr lang="zh-CN" altLang="en-US" sz="2000" dirty="0"/>
              <a:t>浮点数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251518" y="5181600"/>
            <a:ext cx="7916964" cy="709612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必须有数字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</a:t>
            </a:r>
            <a:r>
              <a:rPr lang="zh-CN" altLang="en-US" sz="2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必须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是（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）整数，</a:t>
            </a:r>
            <a:r>
              <a:rPr lang="en-US" altLang="zh-CN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0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号可以省略。</a:t>
            </a:r>
            <a:endParaRPr lang="zh-CN" altLang="en-US" sz="200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55154" y="6021288"/>
            <a:ext cx="4752950" cy="40011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723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218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0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1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45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943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4581128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字符型变量举例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701674" y="1188616"/>
            <a:ext cx="8223251" cy="489364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342900" indent="-342900" algn="l" eaLnBrk="1" hangingPunct="1">
              <a:spcBef>
                <a:spcPct val="50000"/>
              </a:spcBef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char a</a:t>
            </a:r>
            <a:r>
              <a:rPr lang="en-US" altLang="zh-CN" dirty="0" smtClean="0"/>
              <a:t>;  </a:t>
            </a:r>
            <a:r>
              <a:rPr lang="zh-CN" altLang="en-US" dirty="0"/>
              <a:t> </a:t>
            </a:r>
            <a:r>
              <a:rPr lang="en-US" altLang="zh-CN" dirty="0" smtClean="0"/>
              <a:t>// 1</a:t>
            </a:r>
            <a:r>
              <a:rPr lang="zh-CN" altLang="en-US" dirty="0" smtClean="0"/>
              <a:t>个字节内存，存放字符对应的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a = </a:t>
            </a:r>
            <a:r>
              <a:rPr lang="en-US" altLang="zh-CN" dirty="0" smtClean="0"/>
              <a:t>‘A’;   </a:t>
            </a:r>
            <a:endParaRPr lang="en-US" altLang="zh-CN" dirty="0"/>
          </a:p>
          <a:p>
            <a:r>
              <a:rPr lang="en-US" altLang="zh-CN" dirty="0"/>
              <a:t>a = 0x41;  </a:t>
            </a:r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dirty="0" smtClean="0">
                <a:solidFill>
                  <a:srgbClr val="FF0000"/>
                </a:solidFill>
              </a:rPr>
              <a:t>‘A’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 = </a:t>
            </a:r>
            <a:r>
              <a:rPr lang="en-US" altLang="zh-CN" dirty="0" smtClean="0"/>
              <a:t>65;     </a:t>
            </a:r>
            <a:r>
              <a:rPr lang="en-US" altLang="zh-CN" dirty="0" smtClean="0">
                <a:solidFill>
                  <a:srgbClr val="FF0000"/>
                </a:solidFill>
              </a:rPr>
              <a:t>// ‘A’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char c;</a:t>
            </a:r>
          </a:p>
          <a:p>
            <a:r>
              <a:rPr lang="en-US" altLang="zh-CN" dirty="0" smtClean="0"/>
              <a:t>c = a+1; 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字符变量可以当做整数参与运算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 = ‘A’ +1; 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d,%c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);    // 65, B</a:t>
            </a:r>
          </a:p>
          <a:p>
            <a:r>
              <a:rPr lang="en-US" altLang="zh-CN" dirty="0" smtClean="0"/>
              <a:t>c = ‘\n’; 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特殊字符，转义字符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9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436859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</a:t>
            </a:r>
            <a:r>
              <a:rPr lang="zh-CN" altLang="en-US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</a:t>
            </a:r>
            <a:endParaRPr lang="en-US" altLang="zh-CN" b="1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str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[4] = ”</a:t>
            </a:r>
            <a:r>
              <a:rPr lang="en-US" altLang="zh-CN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”;</a:t>
            </a:r>
            <a:endParaRPr lang="zh-CN" altLang="en-US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708920"/>
            <a:ext cx="2081808" cy="50418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  <p:extLst>
      <p:ext uri="{BB962C8B-B14F-4D97-AF65-F5344CB8AC3E}">
        <p14:creationId xmlns:p14="http://schemas.microsoft.com/office/powerpoint/2010/main" val="906772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8" name="位图图像" r:id="rId5" imgW="2295238" imgH="428798" progId="PBrush">
                  <p:embed/>
                </p:oleObj>
              </mc:Choice>
              <mc:Fallback>
                <p:oleObj name="位图图像" r:id="rId5" imgW="2295238" imgH="42879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327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5613127"/>
            <a:ext cx="4680520" cy="61555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注：求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余运算“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数据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93840" y="116632"/>
            <a:ext cx="3254024" cy="863501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ea typeface="隶书" pitchFamily="49" charset="-122"/>
              </a:rPr>
              <a:t>特别注意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568952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两个整型数据相除，结果取整；两个实型数据相除结果为实型。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err="1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= -5, b = 3, c;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-1;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1; b = 2;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a/b;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 = 1/2;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c = 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b;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= 10;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 = a + 1/2;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// b =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10.0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{  }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4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=50.0)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进行（即使右端的优先级高，也是如此，称为短路与</a:t>
            </a:r>
            <a:r>
              <a:rPr lang="en-US" altLang="zh-CN" b="1" dirty="0" smtClean="0">
                <a:solidFill>
                  <a:srgbClr val="FF0000"/>
                </a:solidFill>
                <a:sym typeface="Monotype Sorts" pitchFamily="2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短路或）。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-27384"/>
            <a:ext cx="9036496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短路</a:t>
            </a:r>
            <a:r>
              <a:rPr lang="zh-CN" altLang="en-US" sz="2000" dirty="0"/>
              <a:t>计算，是指系统从左至右进行逻辑表达式的计算，一旦出现计算结果已经确定的情况，则计算过程即被终止。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 smtClean="0"/>
              <a:t>自</a:t>
            </a:r>
            <a:r>
              <a:rPr lang="zh-CN" altLang="en-US" sz="2000" b="1" dirty="0"/>
              <a:t>左向右，优先级顺序：</a:t>
            </a:r>
            <a:r>
              <a:rPr lang="en-US" altLang="zh-CN" sz="2000" b="1" dirty="0">
                <a:solidFill>
                  <a:srgbClr val="FF0000"/>
                </a:solidFill>
              </a:rPr>
              <a:t>&lt;,!</a:t>
            </a:r>
            <a:r>
              <a:rPr lang="en-US" altLang="zh-CN" sz="2000" b="1" dirty="0"/>
              <a:t>,-(</a:t>
            </a:r>
            <a:r>
              <a:rPr lang="zh-CN" altLang="en-US" sz="2000" b="1" dirty="0"/>
              <a:t>减</a:t>
            </a:r>
            <a:r>
              <a:rPr lang="en-US" altLang="zh-CN" sz="2000" b="1" dirty="0" smtClean="0"/>
              <a:t>),&gt;,||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!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高）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/**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执行</a:t>
            </a:r>
            <a:r>
              <a:rPr lang="en-US" altLang="zh-CN" sz="2000" b="1" dirty="0">
                <a:solidFill>
                  <a:srgbClr val="FF0000"/>
                </a:solidFill>
              </a:rPr>
              <a:t>5&gt;4</a:t>
            </a:r>
            <a:r>
              <a:rPr lang="zh-CN" altLang="en-US" sz="2000" b="1" dirty="0">
                <a:solidFill>
                  <a:srgbClr val="FF0000"/>
                </a:solidFill>
              </a:rPr>
              <a:t>，得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，就知道</a:t>
            </a:r>
            <a:r>
              <a:rPr lang="en-US" altLang="zh-CN" sz="2000" b="1" dirty="0">
                <a:solidFill>
                  <a:srgbClr val="FF0000"/>
                </a:solidFill>
              </a:rPr>
              <a:t>||</a:t>
            </a:r>
            <a:r>
              <a:rPr lang="zh-CN" altLang="en-US" sz="2000" b="1" dirty="0">
                <a:solidFill>
                  <a:srgbClr val="FF0000"/>
                </a:solidFill>
              </a:rPr>
              <a:t>的结果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因此</a:t>
            </a:r>
            <a:r>
              <a:rPr lang="zh-CN" altLang="en-US" sz="2000" b="1" dirty="0">
                <a:solidFill>
                  <a:srgbClr val="FF0000"/>
                </a:solidFill>
              </a:rPr>
              <a:t>，后续操作不执行。 </a:t>
            </a: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**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endParaRPr lang="en-US" altLang="zh-CN" sz="2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5343302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919365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4077072"/>
            <a:ext cx="3816424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2000" dirty="0">
                <a:sym typeface="Monotype Sorts" pitchFamily="2" charset="2"/>
              </a:rPr>
              <a:t>由</a:t>
            </a:r>
            <a:r>
              <a:rPr lang="en-US" altLang="zh-CN" sz="2000" dirty="0">
                <a:sym typeface="Monotype Sorts" pitchFamily="2" charset="2"/>
              </a:rPr>
              <a:t>&amp;&amp;</a:t>
            </a:r>
            <a:r>
              <a:rPr lang="zh-CN" altLang="en-US" sz="2000" dirty="0">
                <a:sym typeface="Monotype Sorts" pitchFamily="2" charset="2"/>
              </a:rPr>
              <a:t>与</a:t>
            </a:r>
            <a:r>
              <a:rPr lang="en-US" altLang="zh-CN" sz="2000" dirty="0">
                <a:sym typeface="Monotype Sorts" pitchFamily="2" charset="2"/>
              </a:rPr>
              <a:t>||</a:t>
            </a:r>
            <a:r>
              <a:rPr lang="zh-CN" altLang="en-US" sz="2000" dirty="0">
                <a:sym typeface="Monotype Sorts" pitchFamily="2" charset="2"/>
              </a:rPr>
              <a:t>连接的表达式按从左到右的顺序进行（即使右端的优先级高，也是如此。）。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(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 =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0) &amp;&amp; (year%400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year;  //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年号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 &amp;&amp;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175636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非润年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5661248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algn="l" eaLnBrk="1" hangingPunct="1"/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  <p:bldP spid="80904" grpId="0"/>
      <p:bldP spid="8090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617267"/>
            <a:ext cx="838200" cy="46166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bg2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10</a:t>
            </a:r>
            <a:r>
              <a:rPr lang="zh-CN" altLang="en-US" dirty="0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260648"/>
            <a:ext cx="4876800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1484610"/>
            <a:ext cx="609441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763885"/>
            <a:ext cx="490871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059285"/>
            <a:ext cx="44005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479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748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0817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2734263"/>
            <a:ext cx="7277100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539552" y="4030032"/>
            <a:ext cx="7905016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; x = 10.5;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y = 10 + 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(x); 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本身仍为实型,而(</a:t>
            </a:r>
            <a:r>
              <a:rPr lang="en-US" altLang="zh-CN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由一个中间变量(整</a:t>
            </a:r>
            <a:r>
              <a:rPr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数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)存</a:t>
            </a:r>
            <a:r>
              <a:rPr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     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放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x</a:t>
            </a:r>
            <a:r>
              <a:rPr lang="zh-CN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的整数部分</a:t>
            </a:r>
            <a:r>
              <a:rPr lang="zh-CN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。</a:t>
            </a:r>
            <a:endParaRPr lang="en-US" altLang="zh-CN" sz="1800" dirty="0" smtClean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(“%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,%</a:t>
            </a:r>
            <a:r>
              <a:rPr lang="en-US" altLang="zh-CN" sz="2000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”,</a:t>
            </a:r>
            <a:r>
              <a:rPr lang="en-US" altLang="zh-CN" sz="2000" dirty="0" err="1" smtClean="0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000" dirty="0" smtClean="0">
                <a:solidFill>
                  <a:schemeClr val="tx1"/>
                </a:solidFill>
                <a:ea typeface="宋体" pitchFamily="2" charset="-122"/>
              </a:rPr>
              <a:t>); 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// 10.5, 20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08720"/>
            <a:ext cx="792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i; float f; double d; </a:t>
            </a:r>
          </a:p>
          <a:p>
            <a:pPr algn="l"/>
            <a:r>
              <a:rPr lang="en-US" altLang="zh-CN" b="1" dirty="0" smtClean="0"/>
              <a:t>float result;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)x%3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51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52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53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954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5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6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7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8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65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66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67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668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69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0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1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2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3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4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5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22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</a:t>
            </a:r>
            <a:r>
              <a:rPr lang="en-US" altLang="zh-CN" sz="3200" b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,3 , 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4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9485</TotalTime>
  <Words>10729</Words>
  <Application>Microsoft Office PowerPoint</Application>
  <PresentationFormat>全屏显示(4:3)</PresentationFormat>
  <Paragraphs>1496</Paragraphs>
  <Slides>99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99</vt:i4>
      </vt:variant>
    </vt:vector>
  </HeadingPairs>
  <TitlesOfParts>
    <vt:vector size="103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ZhiwuLi</cp:lastModifiedBy>
  <cp:revision>616</cp:revision>
  <dcterms:created xsi:type="dcterms:W3CDTF">2003-07-10T12:25:36Z</dcterms:created>
  <dcterms:modified xsi:type="dcterms:W3CDTF">2017-03-06T03:32:36Z</dcterms:modified>
</cp:coreProperties>
</file>