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6.xml" ContentType="application/vnd.openxmlformats-officedocument.presentationml.notesSlide+xml"/>
  <Override PartName="/ppt/embeddings/oleObject8.bin" ContentType="application/vnd.openxmlformats-officedocument.oleObject"/>
  <Override PartName="/ppt/notesSlides/notesSlide1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6"/>
  </p:notesMasterIdLst>
  <p:handoutMasterIdLst>
    <p:handoutMasterId r:id="rId47"/>
  </p:handoutMasterIdLst>
  <p:sldIdLst>
    <p:sldId id="331" r:id="rId2"/>
    <p:sldId id="332" r:id="rId3"/>
    <p:sldId id="368" r:id="rId4"/>
    <p:sldId id="369" r:id="rId5"/>
    <p:sldId id="371" r:id="rId6"/>
    <p:sldId id="370" r:id="rId7"/>
    <p:sldId id="392" r:id="rId8"/>
    <p:sldId id="334" r:id="rId9"/>
    <p:sldId id="485" r:id="rId10"/>
    <p:sldId id="478" r:id="rId11"/>
    <p:sldId id="461" r:id="rId12"/>
    <p:sldId id="462" r:id="rId13"/>
    <p:sldId id="481" r:id="rId14"/>
    <p:sldId id="407" r:id="rId15"/>
    <p:sldId id="483" r:id="rId16"/>
    <p:sldId id="468" r:id="rId17"/>
    <p:sldId id="469" r:id="rId18"/>
    <p:sldId id="476" r:id="rId19"/>
    <p:sldId id="470" r:id="rId20"/>
    <p:sldId id="471" r:id="rId21"/>
    <p:sldId id="472" r:id="rId22"/>
    <p:sldId id="473" r:id="rId23"/>
    <p:sldId id="474" r:id="rId24"/>
    <p:sldId id="475" r:id="rId25"/>
    <p:sldId id="427" r:id="rId26"/>
    <p:sldId id="477" r:id="rId27"/>
    <p:sldId id="486" r:id="rId28"/>
    <p:sldId id="490" r:id="rId29"/>
    <p:sldId id="491" r:id="rId30"/>
    <p:sldId id="492" r:id="rId31"/>
    <p:sldId id="493" r:id="rId32"/>
    <p:sldId id="506" r:id="rId33"/>
    <p:sldId id="497" r:id="rId34"/>
    <p:sldId id="498" r:id="rId35"/>
    <p:sldId id="542" r:id="rId36"/>
    <p:sldId id="543" r:id="rId37"/>
    <p:sldId id="544" r:id="rId38"/>
    <p:sldId id="545" r:id="rId39"/>
    <p:sldId id="546" r:id="rId40"/>
    <p:sldId id="547" r:id="rId41"/>
    <p:sldId id="549" r:id="rId42"/>
    <p:sldId id="550" r:id="rId43"/>
    <p:sldId id="551" r:id="rId44"/>
    <p:sldId id="557" r:id="rId45"/>
  </p:sldIdLst>
  <p:sldSz cx="9144000" cy="6858000" type="screen4x3"/>
  <p:notesSz cx="6669088" cy="9820275"/>
  <p:defaultTextStyle>
    <a:defPPr>
      <a:defRPr lang="zh-CN"/>
    </a:defPPr>
    <a:lvl1pPr algn="l" rtl="0" fontAlgn="base">
      <a:spcBef>
        <a:spcPct val="0"/>
      </a:spcBef>
      <a:spcAft>
        <a:spcPct val="0"/>
      </a:spcAft>
      <a:defRPr sz="2400" kern="1200">
        <a:solidFill>
          <a:schemeClr val="tx1"/>
        </a:solidFill>
        <a:latin typeface="Arial" charset="0"/>
        <a:ea typeface="隶书" pitchFamily="49" charset="-122"/>
        <a:cs typeface="+mn-cs"/>
      </a:defRPr>
    </a:lvl1pPr>
    <a:lvl2pPr marL="457200" algn="l" rtl="0" fontAlgn="base">
      <a:spcBef>
        <a:spcPct val="0"/>
      </a:spcBef>
      <a:spcAft>
        <a:spcPct val="0"/>
      </a:spcAft>
      <a:defRPr sz="2400" kern="1200">
        <a:solidFill>
          <a:schemeClr val="tx1"/>
        </a:solidFill>
        <a:latin typeface="Arial" charset="0"/>
        <a:ea typeface="隶书" pitchFamily="49" charset="-122"/>
        <a:cs typeface="+mn-cs"/>
      </a:defRPr>
    </a:lvl2pPr>
    <a:lvl3pPr marL="914400" algn="l" rtl="0" fontAlgn="base">
      <a:spcBef>
        <a:spcPct val="0"/>
      </a:spcBef>
      <a:spcAft>
        <a:spcPct val="0"/>
      </a:spcAft>
      <a:defRPr sz="2400" kern="1200">
        <a:solidFill>
          <a:schemeClr val="tx1"/>
        </a:solidFill>
        <a:latin typeface="Arial" charset="0"/>
        <a:ea typeface="隶书" pitchFamily="49" charset="-122"/>
        <a:cs typeface="+mn-cs"/>
      </a:defRPr>
    </a:lvl3pPr>
    <a:lvl4pPr marL="1371600" algn="l" rtl="0" fontAlgn="base">
      <a:spcBef>
        <a:spcPct val="0"/>
      </a:spcBef>
      <a:spcAft>
        <a:spcPct val="0"/>
      </a:spcAft>
      <a:defRPr sz="2400" kern="1200">
        <a:solidFill>
          <a:schemeClr val="tx1"/>
        </a:solidFill>
        <a:latin typeface="Arial" charset="0"/>
        <a:ea typeface="隶书" pitchFamily="49" charset="-122"/>
        <a:cs typeface="+mn-cs"/>
      </a:defRPr>
    </a:lvl4pPr>
    <a:lvl5pPr marL="1828800" algn="l" rtl="0" fontAlgn="base">
      <a:spcBef>
        <a:spcPct val="0"/>
      </a:spcBef>
      <a:spcAft>
        <a:spcPct val="0"/>
      </a:spcAft>
      <a:defRPr sz="2400" kern="1200">
        <a:solidFill>
          <a:schemeClr val="tx1"/>
        </a:solidFill>
        <a:latin typeface="Arial" charset="0"/>
        <a:ea typeface="隶书" pitchFamily="49" charset="-122"/>
        <a:cs typeface="+mn-cs"/>
      </a:defRPr>
    </a:lvl5pPr>
    <a:lvl6pPr marL="2286000" algn="l" defTabSz="914400" rtl="0" eaLnBrk="1" latinLnBrk="0" hangingPunct="1">
      <a:defRPr sz="2400" kern="1200">
        <a:solidFill>
          <a:schemeClr val="tx1"/>
        </a:solidFill>
        <a:latin typeface="Arial" charset="0"/>
        <a:ea typeface="隶书" pitchFamily="49" charset="-122"/>
        <a:cs typeface="+mn-cs"/>
      </a:defRPr>
    </a:lvl6pPr>
    <a:lvl7pPr marL="2743200" algn="l" defTabSz="914400" rtl="0" eaLnBrk="1" latinLnBrk="0" hangingPunct="1">
      <a:defRPr sz="2400" kern="1200">
        <a:solidFill>
          <a:schemeClr val="tx1"/>
        </a:solidFill>
        <a:latin typeface="Arial" charset="0"/>
        <a:ea typeface="隶书" pitchFamily="49" charset="-122"/>
        <a:cs typeface="+mn-cs"/>
      </a:defRPr>
    </a:lvl7pPr>
    <a:lvl8pPr marL="3200400" algn="l" defTabSz="914400" rtl="0" eaLnBrk="1" latinLnBrk="0" hangingPunct="1">
      <a:defRPr sz="2400" kern="1200">
        <a:solidFill>
          <a:schemeClr val="tx1"/>
        </a:solidFill>
        <a:latin typeface="Arial" charset="0"/>
        <a:ea typeface="隶书" pitchFamily="49" charset="-122"/>
        <a:cs typeface="+mn-cs"/>
      </a:defRPr>
    </a:lvl8pPr>
    <a:lvl9pPr marL="3657600" algn="l" defTabSz="914400" rtl="0" eaLnBrk="1" latinLnBrk="0" hangingPunct="1">
      <a:defRPr sz="2400" kern="1200">
        <a:solidFill>
          <a:schemeClr val="tx1"/>
        </a:solidFill>
        <a:latin typeface="Arial"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66FF"/>
    <a:srgbClr val="FF66CC"/>
    <a:srgbClr val="FF9933"/>
    <a:srgbClr val="FF0000"/>
    <a:srgbClr val="66FF66"/>
    <a:srgbClr val="99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4" autoAdjust="0"/>
    <p:restoredTop sz="87464" autoAdjust="0"/>
  </p:normalViewPr>
  <p:slideViewPr>
    <p:cSldViewPr>
      <p:cViewPr varScale="1">
        <p:scale>
          <a:sx n="62" d="100"/>
          <a:sy n="62"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9920"/>
    </p:cViewPr>
  </p:sorterViewPr>
  <p:notesViewPr>
    <p:cSldViewPr>
      <p:cViewPr>
        <p:scale>
          <a:sx n="100" d="100"/>
          <a:sy n="100" d="100"/>
        </p:scale>
        <p:origin x="-174" y="2598"/>
      </p:cViewPr>
      <p:guideLst>
        <p:guide orient="horz" pos="3093"/>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5"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12DDEFE1-2148-41A0-A0B7-4D3371F39AC1}" type="slidenum">
              <a:rPr lang="en-US" altLang="zh-CN"/>
              <a:pPr>
                <a:defRPr/>
              </a:pPr>
              <a:t>‹#›</a:t>
            </a:fld>
            <a:endParaRPr lang="en-US" altLang="zh-CN"/>
          </a:p>
        </p:txBody>
      </p:sp>
    </p:spTree>
    <p:extLst>
      <p:ext uri="{BB962C8B-B14F-4D97-AF65-F5344CB8AC3E}">
        <p14:creationId xmlns:p14="http://schemas.microsoft.com/office/powerpoint/2010/main" val="1363060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ea typeface="宋体" pitchFamily="2" charset="-122"/>
              </a:rPr>
              <a:t>清华大学</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计算机文化基础</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电子教案</a:t>
            </a:r>
          </a:p>
        </p:txBody>
      </p:sp>
      <p:sp>
        <p:nvSpPr>
          <p:cNvPr id="10752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ea typeface="宋体" pitchFamily="2" charset="-122"/>
              </a:rPr>
              <a:t>2003</a:t>
            </a:r>
            <a:r>
              <a:rPr kumimoji="1" lang="zh-CN" altLang="en-US" sz="1200">
                <a:latin typeface="Times New Roman" pitchFamily="18" charset="0"/>
                <a:ea typeface="宋体" pitchFamily="2" charset="-122"/>
              </a:rPr>
              <a:t>年</a:t>
            </a:r>
            <a:r>
              <a:rPr kumimoji="1" lang="en-US" altLang="zh-CN" sz="1200">
                <a:latin typeface="Times New Roman" pitchFamily="18" charset="0"/>
                <a:ea typeface="宋体" pitchFamily="2" charset="-122"/>
              </a:rPr>
              <a:t>3</a:t>
            </a:r>
            <a:r>
              <a:rPr kumimoji="1" lang="zh-CN" altLang="en-US" sz="1200">
                <a:latin typeface="Times New Roman" pitchFamily="18" charset="0"/>
                <a:ea typeface="宋体" pitchFamily="2" charset="-122"/>
              </a:rPr>
              <a:t>月</a:t>
            </a:r>
          </a:p>
        </p:txBody>
      </p:sp>
      <p:sp>
        <p:nvSpPr>
          <p:cNvPr id="10752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81E1B2-5982-4373-9775-527963C2B771}" type="slidenum">
              <a:rPr kumimoji="1" lang="en-US" altLang="zh-CN" sz="1200">
                <a:latin typeface="Times New Roman" pitchFamily="18" charset="0"/>
                <a:ea typeface="宋体" pitchFamily="2" charset="-122"/>
              </a:rPr>
              <a:pPr algn="ctr"/>
              <a:t>‹#›</a:t>
            </a:fld>
            <a:r>
              <a:rPr kumimoji="1" lang="en-US" altLang="zh-CN" sz="1200">
                <a:latin typeface="Times New Roman" pitchFamily="18" charset="0"/>
                <a:ea typeface="宋体" pitchFamily="2" charset="-122"/>
              </a:rPr>
              <a:t> </a:t>
            </a:r>
            <a:r>
              <a:rPr kumimoji="1" lang="zh-CN" altLang="en-US" sz="1200">
                <a:latin typeface="Times New Roman" pitchFamily="18" charset="0"/>
                <a:ea typeface="宋体" pitchFamily="2" charset="-122"/>
              </a:rPr>
              <a:t>页</a:t>
            </a:r>
          </a:p>
        </p:txBody>
      </p:sp>
    </p:spTree>
    <p:extLst>
      <p:ext uri="{BB962C8B-B14F-4D97-AF65-F5344CB8AC3E}">
        <p14:creationId xmlns:p14="http://schemas.microsoft.com/office/powerpoint/2010/main" val="1355194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r>
              <a:rPr lang="zh-CN" altLang="en-US" sz="1000" dirty="0" smtClean="0"/>
              <a:t>　　因特网标准定义了五种类型的</a:t>
            </a:r>
            <a:r>
              <a:rPr lang="en-US" altLang="zh-CN" sz="1000" dirty="0" smtClean="0"/>
              <a:t>IP</a:t>
            </a:r>
            <a:r>
              <a:rPr lang="zh-CN" altLang="en-US" sz="1000" dirty="0" smtClean="0"/>
              <a:t>地址。三个基本种类是</a:t>
            </a:r>
            <a:r>
              <a:rPr lang="en-US" altLang="zh-CN" sz="1000" dirty="0" smtClean="0"/>
              <a:t>A</a:t>
            </a:r>
            <a:r>
              <a:rPr lang="zh-CN" altLang="en-US" sz="1000" dirty="0" smtClean="0"/>
              <a:t>类、</a:t>
            </a:r>
            <a:r>
              <a:rPr lang="en-US" altLang="zh-CN" sz="1000" dirty="0" smtClean="0"/>
              <a:t>B</a:t>
            </a:r>
            <a:r>
              <a:rPr lang="zh-CN" altLang="en-US" sz="1000" dirty="0" smtClean="0"/>
              <a:t>类和</a:t>
            </a:r>
            <a:r>
              <a:rPr lang="en-US" altLang="zh-CN" sz="1000" dirty="0" smtClean="0"/>
              <a:t>C</a:t>
            </a:r>
            <a:r>
              <a:rPr lang="zh-CN" altLang="en-US" sz="1000" dirty="0" smtClean="0"/>
              <a:t>类。网络的种类决定了</a:t>
            </a:r>
            <a:r>
              <a:rPr lang="en-US" altLang="zh-CN" sz="1000" dirty="0" smtClean="0"/>
              <a:t>IP</a:t>
            </a:r>
            <a:r>
              <a:rPr lang="zh-CN" altLang="en-US" sz="1000" dirty="0" smtClean="0"/>
              <a:t>地址的哪部分用于表示该网络，哪部分用于标识网络上的主机。</a:t>
            </a:r>
          </a:p>
          <a:p>
            <a:pPr eaLnBrk="1" hangingPunct="1"/>
            <a:r>
              <a:rPr lang="zh-CN" altLang="en-US" sz="1000" dirty="0" smtClean="0"/>
              <a:t>　　</a:t>
            </a:r>
            <a:r>
              <a:rPr lang="en-US" altLang="zh-CN" sz="1000" b="1" dirty="0" smtClean="0"/>
              <a:t>A</a:t>
            </a:r>
            <a:r>
              <a:rPr lang="zh-CN" altLang="en-US" sz="1000" b="1" dirty="0" smtClean="0"/>
              <a:t>类地址</a:t>
            </a:r>
            <a:r>
              <a:rPr lang="zh-CN" altLang="en-US" sz="1000" dirty="0" smtClean="0"/>
              <a:t>被分配给含有许多主机的大型网络。在这</a:t>
            </a:r>
            <a:r>
              <a:rPr lang="en-US" altLang="zh-CN" sz="1000" dirty="0" smtClean="0"/>
              <a:t>126</a:t>
            </a:r>
            <a:r>
              <a:rPr lang="zh-CN" altLang="en-US" sz="1000" dirty="0" smtClean="0"/>
              <a:t>个</a:t>
            </a:r>
            <a:r>
              <a:rPr lang="en-US" altLang="zh-CN" sz="1000" dirty="0" smtClean="0"/>
              <a:t>A</a:t>
            </a:r>
            <a:r>
              <a:rPr lang="zh-CN" altLang="en-US" sz="1000" dirty="0" smtClean="0"/>
              <a:t>类网络中，每个网络都能够容纳多达</a:t>
            </a:r>
            <a:r>
              <a:rPr lang="en-US" altLang="zh-CN" sz="1000" dirty="0" smtClean="0"/>
              <a:t>16777214</a:t>
            </a:r>
            <a:r>
              <a:rPr lang="zh-CN" altLang="en-US" sz="1000" dirty="0" smtClean="0"/>
              <a:t>个唯一的主机地址。</a:t>
            </a:r>
          </a:p>
          <a:p>
            <a:pPr eaLnBrk="1" hangingPunct="1"/>
            <a:r>
              <a:rPr lang="zh-CN" altLang="en-US" sz="1000" dirty="0" smtClean="0"/>
              <a:t>　　</a:t>
            </a:r>
            <a:r>
              <a:rPr lang="en-US" altLang="zh-CN" sz="1000" b="1" dirty="0" smtClean="0"/>
              <a:t>B</a:t>
            </a:r>
            <a:r>
              <a:rPr lang="zh-CN" altLang="en-US" sz="1000" b="1" dirty="0" smtClean="0"/>
              <a:t>类地址</a:t>
            </a:r>
            <a:r>
              <a:rPr lang="zh-CN" altLang="en-US" sz="1000" dirty="0" smtClean="0"/>
              <a:t>提供了</a:t>
            </a:r>
            <a:r>
              <a:rPr lang="en-US" altLang="zh-CN" sz="1000" dirty="0" smtClean="0"/>
              <a:t>16384</a:t>
            </a:r>
            <a:r>
              <a:rPr lang="zh-CN" altLang="en-US" sz="1000" dirty="0" smtClean="0"/>
              <a:t>个网络，每个网络可拥有</a:t>
            </a:r>
            <a:r>
              <a:rPr lang="en-US" altLang="zh-CN" sz="1000" dirty="0" smtClean="0"/>
              <a:t>65534</a:t>
            </a:r>
            <a:r>
              <a:rPr lang="zh-CN" altLang="en-US" sz="1000" dirty="0" smtClean="0"/>
              <a:t>台主机。</a:t>
            </a:r>
          </a:p>
          <a:p>
            <a:pPr eaLnBrk="1" hangingPunct="1"/>
            <a:r>
              <a:rPr lang="zh-CN" altLang="en-US" sz="1000" dirty="0" smtClean="0"/>
              <a:t>　　</a:t>
            </a:r>
            <a:r>
              <a:rPr lang="en-US" altLang="zh-CN" sz="1000" b="1" dirty="0" smtClean="0"/>
              <a:t>C</a:t>
            </a:r>
            <a:r>
              <a:rPr lang="zh-CN" altLang="en-US" sz="1000" b="1" dirty="0" smtClean="0"/>
              <a:t>类地址</a:t>
            </a:r>
            <a:r>
              <a:rPr lang="zh-CN" altLang="en-US" sz="1000" dirty="0" smtClean="0"/>
              <a:t>通常是为较小的局域网而准备。它提供了</a:t>
            </a:r>
            <a:r>
              <a:rPr lang="en-US" altLang="zh-CN" sz="1000" dirty="0" smtClean="0"/>
              <a:t>2097152</a:t>
            </a:r>
            <a:r>
              <a:rPr lang="zh-CN" altLang="en-US" sz="1000" dirty="0" smtClean="0"/>
              <a:t>个网络，每个网络上有</a:t>
            </a:r>
            <a:r>
              <a:rPr lang="en-US" altLang="zh-CN" sz="1000" dirty="0" smtClean="0"/>
              <a:t>254</a:t>
            </a:r>
            <a:r>
              <a:rPr lang="zh-CN" altLang="en-US" sz="1000" dirty="0" smtClean="0"/>
              <a:t>台主机。</a:t>
            </a:r>
          </a:p>
          <a:p>
            <a:pPr eaLnBrk="1" hangingPunct="1"/>
            <a:r>
              <a:rPr lang="zh-CN" altLang="en-US" sz="1000" dirty="0" smtClean="0"/>
              <a:t>　　</a:t>
            </a:r>
            <a:r>
              <a:rPr lang="en-US" altLang="zh-CN" sz="1000" b="1" dirty="0" smtClean="0"/>
              <a:t>D</a:t>
            </a:r>
            <a:r>
              <a:rPr lang="zh-CN" altLang="en-US" sz="1000" b="1" dirty="0" smtClean="0"/>
              <a:t>类地址</a:t>
            </a:r>
            <a:r>
              <a:rPr lang="zh-CN" altLang="en-US" sz="1000" dirty="0" smtClean="0"/>
              <a:t>用于多播（多播就是同时把消息发送给一组主机），它的高位设置为</a:t>
            </a:r>
            <a:r>
              <a:rPr lang="en-US" altLang="zh-CN" sz="1000" dirty="0" smtClean="0"/>
              <a:t>1110</a:t>
            </a:r>
            <a:r>
              <a:rPr lang="zh-CN" altLang="en-US" sz="1000" dirty="0" smtClean="0"/>
              <a:t>，该类地址不能分配给主机。</a:t>
            </a:r>
          </a:p>
          <a:p>
            <a:pPr eaLnBrk="1" hangingPunct="1"/>
            <a:r>
              <a:rPr lang="zh-CN" altLang="en-US" sz="1000" dirty="0" smtClean="0"/>
              <a:t>　　</a:t>
            </a:r>
            <a:r>
              <a:rPr lang="en-US" altLang="zh-CN" sz="1000" b="1" dirty="0" smtClean="0"/>
              <a:t>E</a:t>
            </a:r>
            <a:r>
              <a:rPr lang="zh-CN" altLang="en-US" sz="1000" b="1" dirty="0" smtClean="0"/>
              <a:t>类地址</a:t>
            </a:r>
            <a:r>
              <a:rPr lang="zh-CN" altLang="en-US" sz="1000" dirty="0" smtClean="0"/>
              <a:t>是为将来保留的，同时也用于实验目的，它们不能分配给主机，该类地址的高位设置为</a:t>
            </a:r>
            <a:r>
              <a:rPr lang="en-US" altLang="zh-CN" sz="1000" dirty="0" smtClean="0"/>
              <a:t>11110</a:t>
            </a:r>
            <a:r>
              <a:rPr lang="zh-CN" altLang="en-US" sz="1000" dirty="0" smtClean="0"/>
              <a:t>。</a:t>
            </a:r>
          </a:p>
          <a:p>
            <a:pPr eaLnBrk="1" hangingPunct="1"/>
            <a:r>
              <a:rPr lang="en-US" altLang="zh-CN" sz="1000" dirty="0" smtClean="0"/>
              <a:t>IP</a:t>
            </a:r>
            <a:r>
              <a:rPr lang="zh-CN" altLang="en-US" sz="1000" dirty="0" smtClean="0"/>
              <a:t>地址的一些规则</a:t>
            </a:r>
          </a:p>
          <a:p>
            <a:pPr eaLnBrk="1" hangingPunct="1">
              <a:buSzPct val="125000"/>
              <a:buFont typeface="Wingdings" pitchFamily="2" charset="2"/>
              <a:buChar char="§"/>
            </a:pPr>
            <a:r>
              <a:rPr lang="en-US" altLang="zh-CN" sz="1000" dirty="0" smtClean="0"/>
              <a:t>A</a:t>
            </a:r>
            <a:r>
              <a:rPr lang="zh-CN" altLang="en-US" sz="1000" dirty="0" smtClean="0"/>
              <a:t>类地址中以</a:t>
            </a:r>
            <a:r>
              <a:rPr lang="en-US" altLang="zh-CN" sz="1000" dirty="0" smtClean="0"/>
              <a:t>127</a:t>
            </a:r>
            <a:r>
              <a:rPr lang="zh-CN" altLang="en-US" sz="1000" dirty="0" smtClean="0"/>
              <a:t>打头的保留作为内部回送地址；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255</a:t>
            </a:r>
            <a:r>
              <a:rPr lang="zh-CN" altLang="en-US" sz="1000" dirty="0" smtClean="0"/>
              <a:t>，数字</a:t>
            </a:r>
            <a:r>
              <a:rPr lang="en-US" altLang="zh-CN" sz="1000" dirty="0" smtClean="0"/>
              <a:t>255</a:t>
            </a:r>
            <a:r>
              <a:rPr lang="zh-CN" altLang="en-US" sz="1000" dirty="0" smtClean="0"/>
              <a:t>作为广播地址；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0</a:t>
            </a:r>
            <a:r>
              <a:rPr lang="zh-CN" altLang="en-US" sz="1000" dirty="0" smtClean="0"/>
              <a:t>，</a:t>
            </a:r>
            <a:r>
              <a:rPr lang="en-US" altLang="zh-CN" sz="1000" dirty="0" smtClean="0"/>
              <a:t>0</a:t>
            </a:r>
            <a:r>
              <a:rPr lang="zh-CN" altLang="en-US" sz="1000" dirty="0" smtClean="0"/>
              <a:t>表示该地址是本地主机，不能传送；</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地址是广播地址；</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地址是表示本地网络。</a:t>
            </a:r>
          </a:p>
          <a:p>
            <a:pPr eaLnBrk="1" hangingPunct="1">
              <a:buSzPct val="125000"/>
              <a:buFont typeface="Wingdings" pitchFamily="2" charset="2"/>
              <a:buNone/>
            </a:pPr>
            <a:r>
              <a:rPr lang="zh-CN" altLang="en-US" sz="1000" dirty="0" smtClean="0"/>
              <a:t>问题：</a:t>
            </a:r>
            <a:r>
              <a:rPr lang="en-US" altLang="zh-CN" sz="1000" dirty="0" smtClean="0"/>
              <a:t>32</a:t>
            </a:r>
            <a:r>
              <a:rPr lang="zh-CN" altLang="en-US" sz="1000" dirty="0" smtClean="0"/>
              <a:t>位的</a:t>
            </a:r>
            <a:r>
              <a:rPr lang="en-US" altLang="zh-CN" sz="1000" dirty="0" smtClean="0"/>
              <a:t>IP</a:t>
            </a:r>
            <a:r>
              <a:rPr lang="zh-CN" altLang="en-US" sz="1000" dirty="0" smtClean="0"/>
              <a:t>地址够用吗？</a:t>
            </a:r>
          </a:p>
          <a:p>
            <a:pPr eaLnBrk="1" hangingPunct="1">
              <a:buSzPct val="125000"/>
              <a:buFont typeface="Wingdings" pitchFamily="2" charset="2"/>
              <a:buNone/>
            </a:pPr>
            <a:r>
              <a:rPr lang="zh-CN" altLang="en-US" sz="1000" dirty="0" smtClean="0"/>
              <a:t> </a:t>
            </a:r>
            <a:r>
              <a:rPr lang="zh-CN" altLang="en-US" sz="1000" b="1" dirty="0" smtClean="0"/>
              <a:t>理论上， </a:t>
            </a:r>
            <a:r>
              <a:rPr lang="en-US" altLang="zh-CN" sz="1000" b="1" dirty="0" smtClean="0"/>
              <a:t>32</a:t>
            </a:r>
            <a:r>
              <a:rPr lang="zh-CN" altLang="en-US" sz="1000" b="1" dirty="0" smtClean="0"/>
              <a:t>位的</a:t>
            </a:r>
            <a:r>
              <a:rPr lang="en-US" altLang="zh-CN" sz="1000" b="1" dirty="0" smtClean="0"/>
              <a:t>IP</a:t>
            </a:r>
            <a:r>
              <a:rPr lang="zh-CN" altLang="en-US" sz="1000" b="1" dirty="0" smtClean="0"/>
              <a:t>地址会有</a:t>
            </a:r>
            <a:r>
              <a:rPr lang="en-US" altLang="zh-CN" sz="1000" b="1" dirty="0" smtClean="0"/>
              <a:t>2</a:t>
            </a:r>
            <a:r>
              <a:rPr lang="en-US" altLang="zh-CN" sz="1000" b="1" baseline="30000" dirty="0" smtClean="0"/>
              <a:t>23</a:t>
            </a:r>
            <a:r>
              <a:rPr lang="zh-CN" altLang="en-US" sz="1000" b="1" dirty="0" smtClean="0"/>
              <a:t>近</a:t>
            </a:r>
            <a:r>
              <a:rPr lang="en-US" altLang="zh-CN" sz="1000" b="1" dirty="0" smtClean="0"/>
              <a:t>43</a:t>
            </a:r>
            <a:r>
              <a:rPr lang="zh-CN" altLang="en-US" sz="1000" b="1" dirty="0" smtClean="0"/>
              <a:t>亿个组合，在可预见的将来， </a:t>
            </a:r>
            <a:r>
              <a:rPr lang="en-US" altLang="zh-CN" sz="1000" b="1" dirty="0" smtClean="0"/>
              <a:t>32</a:t>
            </a:r>
            <a:r>
              <a:rPr lang="zh-CN" altLang="en-US" sz="1000" b="1" dirty="0" smtClean="0"/>
              <a:t>位长度的</a:t>
            </a:r>
            <a:r>
              <a:rPr lang="en-US" altLang="zh-CN" sz="1000" b="1" dirty="0" smtClean="0"/>
              <a:t>IP</a:t>
            </a:r>
            <a:r>
              <a:rPr lang="zh-CN" altLang="en-US" sz="1000" b="1" dirty="0" smtClean="0"/>
              <a:t>地址势必告罄。</a:t>
            </a:r>
            <a:r>
              <a:rPr lang="en-US" altLang="zh-CN" sz="1000" b="1" dirty="0" smtClean="0"/>
              <a:t>IPv6</a:t>
            </a:r>
            <a:r>
              <a:rPr lang="zh-CN" altLang="en-US" sz="1000" b="1" dirty="0" smtClean="0"/>
              <a:t>（目前我们是用的是</a:t>
            </a:r>
            <a:r>
              <a:rPr lang="en-US" altLang="zh-CN" sz="1000" b="1" dirty="0" smtClean="0"/>
              <a:t>IPv4</a:t>
            </a:r>
            <a:r>
              <a:rPr lang="zh-CN" altLang="en-US" sz="1000" b="1" dirty="0" smtClean="0"/>
              <a:t>）的</a:t>
            </a:r>
            <a:r>
              <a:rPr lang="en-US" altLang="zh-CN" sz="1000" b="1" dirty="0" smtClean="0"/>
              <a:t>IP</a:t>
            </a:r>
            <a:r>
              <a:rPr lang="zh-CN" altLang="en-US" sz="1000" b="1" dirty="0" smtClean="0"/>
              <a:t>地址由</a:t>
            </a:r>
            <a:r>
              <a:rPr lang="en-US" altLang="zh-CN" sz="1000" b="1" dirty="0" smtClean="0"/>
              <a:t>128</a:t>
            </a:r>
            <a:r>
              <a:rPr lang="zh-CN" altLang="en-US" sz="1000" b="1" dirty="0" smtClean="0"/>
              <a:t>位组成，可提供非常充裕的</a:t>
            </a:r>
            <a:r>
              <a:rPr lang="en-US" altLang="zh-CN" sz="1000" b="1" dirty="0" smtClean="0"/>
              <a:t>IP</a:t>
            </a:r>
            <a:r>
              <a:rPr lang="zh-CN" altLang="en-US" sz="1000" b="1" dirty="0" smtClean="0"/>
              <a:t>地址空间。</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4</a:t>
            </a:r>
            <a:r>
              <a:rPr lang="zh-CN" altLang="en-US" dirty="0" smtClean="0"/>
              <a:t>*</a:t>
            </a:r>
            <a:r>
              <a:rPr lang="en-US" altLang="zh-CN" dirty="0" smtClean="0"/>
              <a:t>4=16</a:t>
            </a:r>
            <a:r>
              <a:rPr lang="zh-CN" altLang="en-US" dirty="0" smtClean="0"/>
              <a:t>比特，</a:t>
            </a:r>
            <a:r>
              <a:rPr lang="en-US" altLang="zh-CN" dirty="0" smtClean="0"/>
              <a:t>16</a:t>
            </a:r>
            <a:r>
              <a:rPr lang="zh-CN" altLang="en-US" dirty="0" smtClean="0"/>
              <a:t>*</a:t>
            </a:r>
            <a:r>
              <a:rPr lang="en-US" altLang="zh-CN" dirty="0" smtClean="0"/>
              <a:t>8</a:t>
            </a:r>
            <a:r>
              <a:rPr lang="zh-CN" altLang="en-US" dirty="0" smtClean="0"/>
              <a:t>个</a:t>
            </a:r>
            <a:r>
              <a:rPr lang="en-US" altLang="zh-CN" dirty="0" smtClean="0"/>
              <a:t>X=128</a:t>
            </a:r>
            <a:r>
              <a:rPr lang="zh-CN" altLang="en-US" dirty="0" smtClean="0"/>
              <a:t>位 </a:t>
            </a:r>
            <a:endParaRPr lang="en-US" altLang="zh-CN" dirty="0" smtClean="0"/>
          </a:p>
          <a:p>
            <a:r>
              <a:rPr lang="zh-CN" altLang="en-US" dirty="0" smtClean="0"/>
              <a:t>一个</a:t>
            </a:r>
            <a:r>
              <a:rPr lang="en-US" altLang="zh-CN" dirty="0" smtClean="0"/>
              <a:t>16</a:t>
            </a:r>
            <a:r>
              <a:rPr lang="zh-CN" altLang="en-US" dirty="0" smtClean="0"/>
              <a:t>进制数，</a:t>
            </a:r>
            <a:r>
              <a:rPr lang="en-US" altLang="zh-CN" dirty="0" smtClean="0"/>
              <a:t>4</a:t>
            </a:r>
            <a:r>
              <a:rPr lang="zh-CN" altLang="en-US" dirty="0" smtClean="0"/>
              <a:t>比特二进制位。</a:t>
            </a:r>
            <a:endParaRPr lang="zh-CN" altLang="en-US" dirty="0"/>
          </a:p>
        </p:txBody>
      </p:sp>
    </p:spTree>
    <p:extLst>
      <p:ext uri="{BB962C8B-B14F-4D97-AF65-F5344CB8AC3E}">
        <p14:creationId xmlns:p14="http://schemas.microsoft.com/office/powerpoint/2010/main" val="166799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r>
              <a:rPr lang="zh-CN" altLang="en-US" smtClean="0"/>
              <a:t>　　域名系统（</a:t>
            </a:r>
            <a:r>
              <a:rPr lang="en-US" altLang="zh-CN" smtClean="0"/>
              <a:t>Domain Name System</a:t>
            </a:r>
            <a:r>
              <a:rPr lang="zh-CN" altLang="en-US" smtClean="0"/>
              <a:t>，</a:t>
            </a:r>
            <a:r>
              <a:rPr lang="en-US" altLang="zh-CN" smtClean="0"/>
              <a:t>DNS</a:t>
            </a:r>
            <a:r>
              <a:rPr lang="zh-CN" altLang="en-US" smtClean="0"/>
              <a:t>）的设立，使得人们能够采用具有实际意义的字符串来表示既不形象，又难记忆的数字地址，例如使用</a:t>
            </a:r>
            <a:r>
              <a:rPr lang="en-US" altLang="zh-CN" smtClean="0"/>
              <a:t>EMAIL.TSINGHUA.EDU.CN</a:t>
            </a:r>
            <a:r>
              <a:rPr lang="zh-CN" altLang="en-US" smtClean="0"/>
              <a:t>字符串代表具体</a:t>
            </a:r>
            <a:r>
              <a:rPr lang="en-US" altLang="zh-CN" smtClean="0"/>
              <a:t>IP</a:t>
            </a:r>
            <a:r>
              <a:rPr lang="zh-CN" altLang="en-US" smtClean="0"/>
              <a:t>地址</a:t>
            </a:r>
            <a:r>
              <a:rPr lang="en-US" altLang="zh-CN" smtClean="0"/>
              <a:t>166.111.8.51</a:t>
            </a:r>
            <a:r>
              <a:rPr lang="zh-CN" altLang="en-US" smtClean="0"/>
              <a:t>。 </a:t>
            </a:r>
          </a:p>
          <a:p>
            <a:pPr eaLnBrk="1" hangingPunct="1"/>
            <a:r>
              <a:rPr lang="zh-CN" altLang="en-US" smtClean="0"/>
              <a:t>域名系统采用层次结构，按地理域或机构域进行分层。字符串的书写采用圆点将各个层次域隔开。分成层次字段。从右到左依次为最高层域名、次高层域名等，最左的一个字段为主机名。例如</a:t>
            </a:r>
            <a:r>
              <a:rPr lang="en-US" altLang="zh-CN" smtClean="0"/>
              <a:t>EMAIL.TSINGHUA.EDU.CN</a:t>
            </a:r>
            <a:r>
              <a:rPr lang="zh-CN" altLang="en-US" smtClean="0"/>
              <a:t>表示清华大学里的一台电子邮件服务器，其中</a:t>
            </a:r>
            <a:r>
              <a:rPr lang="en-US" altLang="zh-CN" smtClean="0"/>
              <a:t>EMAIL</a:t>
            </a:r>
            <a:r>
              <a:rPr lang="zh-CN" altLang="en-US" smtClean="0"/>
              <a:t>为服务器名，</a:t>
            </a:r>
            <a:r>
              <a:rPr lang="en-US" altLang="zh-CN" smtClean="0"/>
              <a:t>TSINGHUA</a:t>
            </a:r>
            <a:r>
              <a:rPr lang="zh-CN" altLang="en-US" smtClean="0"/>
              <a:t>为清华大学域名，</a:t>
            </a:r>
            <a:r>
              <a:rPr lang="en-US" altLang="zh-CN" smtClean="0"/>
              <a:t>EDU</a:t>
            </a:r>
            <a:r>
              <a:rPr lang="zh-CN" altLang="en-US" smtClean="0"/>
              <a:t>为教育科研部门域名，最高域名</a:t>
            </a:r>
            <a:r>
              <a:rPr lang="en-US" altLang="zh-CN" smtClean="0"/>
              <a:t>CN</a:t>
            </a:r>
            <a:r>
              <a:rPr lang="zh-CN" altLang="en-US" smtClean="0"/>
              <a:t>为中国国家域名。</a:t>
            </a:r>
          </a:p>
          <a:p>
            <a:pPr eaLnBrk="1" hangingPunct="1"/>
            <a:endParaRPr lang="zh-CN" altLang="en-US" smtClean="0"/>
          </a:p>
          <a:p>
            <a:pPr eaLnBrk="1" hangingPunct="1"/>
            <a:r>
              <a:rPr lang="zh-CN" altLang="en-US" smtClean="0"/>
              <a:t>域名系统的发展过程：</a:t>
            </a:r>
          </a:p>
          <a:p>
            <a:pPr eaLnBrk="1" hangingPunct="1">
              <a:buSzPct val="125000"/>
              <a:buFont typeface="Wingdings" pitchFamily="2" charset="2"/>
              <a:buChar char="§"/>
            </a:pPr>
            <a:r>
              <a:rPr lang="zh-CN" altLang="en-US" smtClean="0"/>
              <a:t>本地主机表（分布的，平面的，独立的）；</a:t>
            </a:r>
          </a:p>
          <a:p>
            <a:pPr eaLnBrk="1" hangingPunct="1">
              <a:buSzPct val="125000"/>
              <a:buFont typeface="Wingdings" pitchFamily="2" charset="2"/>
              <a:buChar char="§"/>
            </a:pPr>
            <a:r>
              <a:rPr lang="zh-CN" altLang="en-US" smtClean="0"/>
              <a:t>集中式命名系统（集中的，平面的，相关的）；</a:t>
            </a:r>
          </a:p>
          <a:p>
            <a:pPr eaLnBrk="1" hangingPunct="1">
              <a:buSzPct val="125000"/>
              <a:buFont typeface="Wingdings" pitchFamily="2" charset="2"/>
              <a:buChar char="§"/>
            </a:pPr>
            <a:r>
              <a:rPr lang="zh-CN" altLang="en-US" smtClean="0"/>
              <a:t>层次性命名系统：</a:t>
            </a:r>
            <a:r>
              <a:rPr lang="en-US" altLang="zh-CN" smtClean="0"/>
              <a:t>DNS</a:t>
            </a:r>
            <a:r>
              <a:rPr lang="zh-CN" altLang="en-US" smtClean="0"/>
              <a:t>（</a:t>
            </a:r>
            <a:r>
              <a:rPr lang="en-US" altLang="zh-CN" smtClean="0"/>
              <a:t>Domain Name System</a:t>
            </a:r>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algn="just" eaLnBrk="1" hangingPunct="1"/>
            <a:r>
              <a:rPr lang="zh-CN" altLang="en-US" smtClean="0"/>
              <a:t>　　最高层域名分为两大类：机构性域名和地理性域名。</a:t>
            </a:r>
          </a:p>
          <a:p>
            <a:pPr algn="just" eaLnBrk="1" hangingPunct="1"/>
            <a:r>
              <a:rPr lang="zh-CN" altLang="en-US" smtClean="0"/>
              <a:t>　　目前共有</a:t>
            </a:r>
            <a:r>
              <a:rPr lang="en-US" altLang="zh-CN" smtClean="0"/>
              <a:t>14</a:t>
            </a:r>
            <a:r>
              <a:rPr lang="zh-CN" altLang="en-US" smtClean="0"/>
              <a:t>种机构性域名：</a:t>
            </a:r>
            <a:r>
              <a:rPr lang="en-US" altLang="zh-CN" smtClean="0"/>
              <a:t>COM</a:t>
            </a:r>
            <a:r>
              <a:rPr lang="zh-CN" altLang="en-US" smtClean="0"/>
              <a:t>（盈利性的商业实体）、</a:t>
            </a:r>
            <a:r>
              <a:rPr lang="en-US" altLang="zh-CN" smtClean="0"/>
              <a:t>EDU</a:t>
            </a:r>
            <a:r>
              <a:rPr lang="zh-CN" altLang="en-US" smtClean="0"/>
              <a:t>（教育机构或设施）、</a:t>
            </a:r>
            <a:r>
              <a:rPr lang="en-US" altLang="zh-CN" smtClean="0"/>
              <a:t>GOV</a:t>
            </a:r>
            <a:r>
              <a:rPr lang="zh-CN" altLang="en-US" smtClean="0"/>
              <a:t>（非军事性政府或组织）、</a:t>
            </a:r>
            <a:r>
              <a:rPr lang="en-US" altLang="zh-CN" smtClean="0"/>
              <a:t>INT</a:t>
            </a:r>
            <a:r>
              <a:rPr lang="zh-CN" altLang="en-US" smtClean="0"/>
              <a:t>（国际性机构）、</a:t>
            </a:r>
            <a:r>
              <a:rPr lang="en-US" altLang="zh-CN" smtClean="0"/>
              <a:t>MIL</a:t>
            </a:r>
            <a:r>
              <a:rPr lang="zh-CN" altLang="en-US" smtClean="0"/>
              <a:t>（军事机构或设施）、</a:t>
            </a:r>
            <a:r>
              <a:rPr lang="en-US" altLang="zh-CN" smtClean="0"/>
              <a:t>NET</a:t>
            </a:r>
            <a:r>
              <a:rPr lang="zh-CN" altLang="en-US" smtClean="0"/>
              <a:t>（网络资源或组织）、</a:t>
            </a:r>
            <a:r>
              <a:rPr lang="en-US" altLang="zh-CN" smtClean="0"/>
              <a:t>ORG</a:t>
            </a:r>
            <a:r>
              <a:rPr lang="zh-CN" altLang="en-US" smtClean="0"/>
              <a:t>（非盈利性组织机构）、</a:t>
            </a:r>
            <a:r>
              <a:rPr lang="en-US" altLang="zh-CN" smtClean="0"/>
              <a:t>FIRM</a:t>
            </a:r>
            <a:r>
              <a:rPr lang="zh-CN" altLang="en-US" smtClean="0"/>
              <a:t>（商业或公司）、</a:t>
            </a:r>
            <a:r>
              <a:rPr lang="en-US" altLang="zh-CN" smtClean="0"/>
              <a:t>STORE</a:t>
            </a:r>
            <a:r>
              <a:rPr lang="zh-CN" altLang="en-US" smtClean="0"/>
              <a:t>（商场）、</a:t>
            </a:r>
            <a:r>
              <a:rPr lang="en-US" altLang="zh-CN" smtClean="0"/>
              <a:t>WEB</a:t>
            </a:r>
            <a:r>
              <a:rPr lang="zh-CN" altLang="en-US" smtClean="0"/>
              <a:t>（和</a:t>
            </a:r>
            <a:r>
              <a:rPr lang="en-US" altLang="zh-CN" smtClean="0"/>
              <a:t>WWW</a:t>
            </a:r>
            <a:r>
              <a:rPr lang="zh-CN" altLang="en-US" smtClean="0"/>
              <a:t>有关的实体）、</a:t>
            </a:r>
            <a:r>
              <a:rPr lang="en-US" altLang="zh-CN" smtClean="0"/>
              <a:t>ARTS</a:t>
            </a:r>
            <a:r>
              <a:rPr lang="zh-CN" altLang="en-US" smtClean="0"/>
              <a:t>（文化娱乐）、</a:t>
            </a:r>
            <a:r>
              <a:rPr lang="en-US" altLang="zh-CN" smtClean="0"/>
              <a:t>ARC</a:t>
            </a:r>
            <a:r>
              <a:rPr lang="zh-CN" altLang="en-US" smtClean="0"/>
              <a:t>（消遣性娱乐）、</a:t>
            </a:r>
            <a:r>
              <a:rPr lang="en-US" altLang="zh-CN" smtClean="0"/>
              <a:t>INFU</a:t>
            </a:r>
            <a:r>
              <a:rPr lang="zh-CN" altLang="en-US" smtClean="0"/>
              <a:t>（信息服务）和</a:t>
            </a:r>
            <a:r>
              <a:rPr lang="en-US" altLang="zh-CN" smtClean="0"/>
              <a:t>NOM</a:t>
            </a:r>
            <a:r>
              <a:rPr lang="zh-CN" altLang="en-US" smtClean="0"/>
              <a:t>（个人）。</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pPr eaLnBrk="1" hangingPunct="1"/>
            <a:r>
              <a:rPr lang="en-US" altLang="zh-CN" smtClean="0"/>
              <a:t>WWW</a:t>
            </a:r>
            <a:r>
              <a:rPr lang="zh-CN" altLang="en-US" smtClean="0"/>
              <a:t>（万维网）背景资料：</a:t>
            </a:r>
          </a:p>
          <a:p>
            <a:pPr eaLnBrk="1" hangingPunct="1"/>
            <a:r>
              <a:rPr lang="zh-CN" altLang="en-US" smtClean="0"/>
              <a:t>　　</a:t>
            </a:r>
            <a:r>
              <a:rPr lang="en-US" altLang="zh-CN" smtClean="0"/>
              <a:t>WWW</a:t>
            </a:r>
            <a:r>
              <a:rPr lang="zh-CN" altLang="en-US" smtClean="0"/>
              <a:t>（万维网）起源于</a:t>
            </a:r>
            <a:r>
              <a:rPr lang="en-US" altLang="zh-CN" smtClean="0"/>
              <a:t>1989</a:t>
            </a:r>
            <a:r>
              <a:rPr lang="zh-CN" altLang="en-US" smtClean="0"/>
              <a:t>年欧洲粒子物理研究所</a:t>
            </a:r>
            <a:r>
              <a:rPr lang="en-US" altLang="zh-CN" smtClean="0"/>
              <a:t>CERN</a:t>
            </a:r>
            <a:r>
              <a:rPr lang="zh-CN" altLang="en-US" smtClean="0"/>
              <a:t>。 </a:t>
            </a:r>
            <a:r>
              <a:rPr lang="en-US" altLang="zh-CN" smtClean="0"/>
              <a:t>CERN</a:t>
            </a:r>
            <a:r>
              <a:rPr lang="zh-CN" altLang="en-US" smtClean="0"/>
              <a:t>有几台加速器分布在若干个大型科学家队伍里，这些科学家来自开展了粒子物理学研究的各欧洲参与国。这些队伍成员需要经常收集时刻变化的报告、蓝图、绘制图、照片和其他文献，万维网的研制正是出于这个需求。万维网的最初计划是由</a:t>
            </a:r>
            <a:r>
              <a:rPr lang="en-US" altLang="zh-CN" smtClean="0"/>
              <a:t>CERN</a:t>
            </a:r>
            <a:r>
              <a:rPr lang="zh-CN" altLang="en-US" smtClean="0"/>
              <a:t>的物理学家</a:t>
            </a:r>
            <a:r>
              <a:rPr lang="en-US" altLang="zh-CN" smtClean="0"/>
              <a:t>Tim Berners-Lee</a:t>
            </a:r>
            <a:r>
              <a:rPr lang="zh-CN" altLang="en-US" smtClean="0"/>
              <a:t>于</a:t>
            </a:r>
            <a:r>
              <a:rPr lang="en-US" altLang="zh-CN" smtClean="0"/>
              <a:t>1989</a:t>
            </a:r>
            <a:r>
              <a:rPr lang="zh-CN" altLang="en-US" smtClean="0"/>
              <a:t>年</a:t>
            </a:r>
            <a:r>
              <a:rPr lang="en-US" altLang="zh-CN" smtClean="0"/>
              <a:t>3</a:t>
            </a:r>
            <a:r>
              <a:rPr lang="zh-CN" altLang="en-US" smtClean="0"/>
              <a:t>月提出的，</a:t>
            </a:r>
            <a:r>
              <a:rPr lang="en-US" altLang="zh-CN" smtClean="0"/>
              <a:t>1991</a:t>
            </a:r>
            <a:r>
              <a:rPr lang="zh-CN" altLang="en-US" smtClean="0"/>
              <a:t>年</a:t>
            </a:r>
            <a:r>
              <a:rPr lang="en-US" altLang="zh-CN" smtClean="0"/>
              <a:t>12</a:t>
            </a:r>
            <a:r>
              <a:rPr lang="zh-CN" altLang="en-US" smtClean="0"/>
              <a:t>月在德克萨斯州的</a:t>
            </a:r>
            <a:r>
              <a:rPr lang="en-US" altLang="zh-CN" smtClean="0"/>
              <a:t>San Antonio91</a:t>
            </a:r>
            <a:r>
              <a:rPr lang="zh-CN" altLang="en-US" smtClean="0"/>
              <a:t>超文本会议上进行了一次公开演示，次年继续发展，并于</a:t>
            </a:r>
            <a:r>
              <a:rPr lang="en-US" altLang="zh-CN" smtClean="0"/>
              <a:t>1993</a:t>
            </a:r>
            <a:r>
              <a:rPr lang="zh-CN" altLang="en-US" smtClean="0"/>
              <a:t>年</a:t>
            </a:r>
            <a:r>
              <a:rPr lang="en-US" altLang="zh-CN" smtClean="0"/>
              <a:t>2</a:t>
            </a:r>
            <a:r>
              <a:rPr lang="zh-CN" altLang="en-US" smtClean="0"/>
              <a:t>月，在第一个图形界面</a:t>
            </a:r>
            <a:r>
              <a:rPr lang="en-US" altLang="zh-CN" smtClean="0"/>
              <a:t>Mosaic</a:t>
            </a:r>
            <a:r>
              <a:rPr lang="zh-CN" altLang="en-US" smtClean="0"/>
              <a:t>（ 该软件作者</a:t>
            </a:r>
            <a:r>
              <a:rPr lang="en-US" altLang="zh-CN" smtClean="0"/>
              <a:t>Marc Andreessen</a:t>
            </a:r>
            <a:r>
              <a:rPr lang="zh-CN" altLang="en-US" smtClean="0"/>
              <a:t>一年后创建了</a:t>
            </a:r>
            <a:r>
              <a:rPr lang="en-US" altLang="zh-CN" smtClean="0"/>
              <a:t>Netscape</a:t>
            </a:r>
            <a:r>
              <a:rPr lang="zh-CN" altLang="en-US" smtClean="0"/>
              <a:t>通信公司）软件发布时迎来其发展高峰。在</a:t>
            </a:r>
            <a:r>
              <a:rPr lang="en-US" altLang="zh-CN" smtClean="0"/>
              <a:t>Mosaic</a:t>
            </a:r>
            <a:r>
              <a:rPr lang="zh-CN" altLang="en-US" smtClean="0"/>
              <a:t>浏览器推出的第一年里，</a:t>
            </a:r>
            <a:r>
              <a:rPr lang="en-US" altLang="zh-CN" smtClean="0"/>
              <a:t>WWW</a:t>
            </a:r>
            <a:r>
              <a:rPr lang="zh-CN" altLang="en-US" smtClean="0"/>
              <a:t>服务器的数量从</a:t>
            </a:r>
            <a:r>
              <a:rPr lang="en-US" altLang="zh-CN" smtClean="0"/>
              <a:t>100</a:t>
            </a:r>
            <a:r>
              <a:rPr lang="zh-CN" altLang="en-US" smtClean="0"/>
              <a:t>个增长到</a:t>
            </a:r>
            <a:r>
              <a:rPr lang="en-US" altLang="zh-CN" smtClean="0"/>
              <a:t>7000</a:t>
            </a:r>
            <a:r>
              <a:rPr lang="zh-CN" altLang="en-US" smtClean="0"/>
              <a:t>个。国内</a:t>
            </a:r>
            <a:r>
              <a:rPr lang="en-US" altLang="zh-CN" smtClean="0"/>
              <a:t>WWW</a:t>
            </a:r>
            <a:r>
              <a:rPr lang="zh-CN" altLang="en-US" smtClean="0"/>
              <a:t>服务器个数从</a:t>
            </a:r>
            <a:r>
              <a:rPr lang="en-US" altLang="zh-CN" smtClean="0"/>
              <a:t>1997</a:t>
            </a:r>
            <a:r>
              <a:rPr lang="zh-CN" altLang="en-US" smtClean="0"/>
              <a:t>年的</a:t>
            </a:r>
            <a:r>
              <a:rPr lang="en-US" altLang="zh-CN" smtClean="0"/>
              <a:t>5000</a:t>
            </a:r>
            <a:r>
              <a:rPr lang="zh-CN" altLang="en-US" smtClean="0"/>
              <a:t>个增长到</a:t>
            </a:r>
            <a:r>
              <a:rPr lang="en-US" altLang="zh-CN" smtClean="0"/>
              <a:t>55000</a:t>
            </a:r>
            <a:r>
              <a:rPr lang="zh-CN" altLang="en-US" smtClean="0"/>
              <a:t>个（请参考最新数据</a:t>
            </a:r>
            <a:r>
              <a:rPr lang="en-US" altLang="zh-CN" smtClean="0"/>
              <a:t>http://www.cnnic.net.cn</a:t>
            </a:r>
            <a:r>
              <a:rPr lang="zh-CN" altLang="en-US" smtClean="0"/>
              <a:t>）。 </a:t>
            </a:r>
          </a:p>
          <a:p>
            <a:pPr eaLnBrk="1" hangingPunct="1"/>
            <a:r>
              <a:rPr lang="zh-CN" altLang="en-US" smtClean="0"/>
              <a:t>　　虽然关于</a:t>
            </a:r>
            <a:r>
              <a:rPr lang="en-US" altLang="zh-CN" smtClean="0"/>
              <a:t>WWW</a:t>
            </a:r>
            <a:r>
              <a:rPr lang="zh-CN" altLang="en-US" smtClean="0"/>
              <a:t>（万维网）的书数不胜数，但能得到关于</a:t>
            </a:r>
            <a:r>
              <a:rPr lang="en-US" altLang="zh-CN" smtClean="0"/>
              <a:t>WWW</a:t>
            </a:r>
            <a:r>
              <a:rPr lang="zh-CN" altLang="en-US" smtClean="0"/>
              <a:t>的最新消息的地方还是它自身。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p:spPr>
        <p:txBody>
          <a:bodyPr/>
          <a:lstStyle/>
          <a:p>
            <a:pPr eaLnBrk="1" hangingPunct="1"/>
            <a:r>
              <a:rPr lang="zh-CN" altLang="en-US" smtClean="0">
                <a:latin typeface="宋体" pitchFamily="2" charset="-122"/>
              </a:rPr>
              <a:t>　　该幻灯片的目的是将因特网、</a:t>
            </a:r>
            <a:r>
              <a:rPr lang="zh-CN" altLang="en-US" smtClean="0"/>
              <a:t> </a:t>
            </a:r>
            <a:r>
              <a:rPr lang="en-US" altLang="zh-CN" smtClean="0"/>
              <a:t>WWW</a:t>
            </a:r>
            <a:r>
              <a:rPr lang="zh-CN" altLang="en-US" smtClean="0">
                <a:latin typeface="宋体" pitchFamily="2" charset="-122"/>
              </a:rPr>
              <a:t>信息服务、 </a:t>
            </a:r>
            <a:r>
              <a:rPr lang="en-US" altLang="zh-CN" smtClean="0"/>
              <a:t>WWW</a:t>
            </a:r>
            <a:r>
              <a:rPr lang="zh-CN" altLang="en-US" smtClean="0">
                <a:latin typeface="宋体" pitchFamily="2" charset="-122"/>
              </a:rPr>
              <a:t>服务器以及浏览器概念和层次关系解释清楚。</a:t>
            </a:r>
          </a:p>
          <a:p>
            <a:pPr eaLnBrk="1" hangingPunct="1"/>
            <a:r>
              <a:rPr lang="zh-CN" altLang="en-US" b="1" smtClean="0">
                <a:ea typeface="黑体" pitchFamily="49" charset="-122"/>
              </a:rPr>
              <a:t>因特网</a:t>
            </a:r>
            <a:r>
              <a:rPr lang="zh-CN" altLang="en-US" smtClean="0"/>
              <a:t>（</a:t>
            </a:r>
            <a:r>
              <a:rPr lang="en-US" altLang="zh-CN" smtClean="0"/>
              <a:t>Internet</a:t>
            </a:r>
            <a:r>
              <a:rPr lang="zh-CN" altLang="en-US" smtClean="0"/>
              <a:t>）：是一个建立在计算机网络之上的网络，它是各种信息服务的基础设施环境，目前在因特网上提供的各类信息服务多达几百种，最为大众熟知的信息服务有：电子邮件、新闻组、远程登录、文件传输以及</a:t>
            </a:r>
            <a:r>
              <a:rPr lang="en-US" altLang="zh-CN" smtClean="0"/>
              <a:t>90</a:t>
            </a:r>
            <a:r>
              <a:rPr lang="zh-CN" altLang="en-US" smtClean="0"/>
              <a:t>年代后兴起的以超媒体方式组织多媒体信息的</a:t>
            </a:r>
            <a:r>
              <a:rPr lang="zh-CN" altLang="en-US" b="1" smtClean="0">
                <a:ea typeface="黑体" pitchFamily="49" charset="-122"/>
              </a:rPr>
              <a:t>万维网</a:t>
            </a:r>
            <a:r>
              <a:rPr lang="zh-CN" altLang="en-US" b="1" smtClean="0"/>
              <a:t>（</a:t>
            </a:r>
            <a:r>
              <a:rPr lang="en-US" altLang="zh-CN" b="1" smtClean="0"/>
              <a:t>WWW</a:t>
            </a:r>
            <a:r>
              <a:rPr lang="zh-CN" altLang="en-US" b="1" smtClean="0"/>
              <a:t>）</a:t>
            </a:r>
            <a:r>
              <a:rPr lang="zh-CN" altLang="en-US" b="1" smtClean="0">
                <a:ea typeface="黑体" pitchFamily="49" charset="-122"/>
              </a:rPr>
              <a:t>信息服务</a:t>
            </a:r>
            <a:r>
              <a:rPr lang="zh-CN" altLang="en-US" smtClean="0"/>
              <a:t>。</a:t>
            </a:r>
          </a:p>
          <a:p>
            <a:pPr eaLnBrk="1" hangingPunct="1"/>
            <a:r>
              <a:rPr lang="en-US" altLang="zh-CN" b="1" smtClean="0"/>
              <a:t>WWW</a:t>
            </a:r>
            <a:r>
              <a:rPr lang="zh-CN" altLang="en-US" b="1" smtClean="0">
                <a:ea typeface="黑体" pitchFamily="49" charset="-122"/>
              </a:rPr>
              <a:t>服务器</a:t>
            </a:r>
            <a:r>
              <a:rPr lang="zh-CN" altLang="en-US" smtClean="0"/>
              <a:t>：万维网信息服务是采用客户机</a:t>
            </a:r>
            <a:r>
              <a:rPr lang="en-US" altLang="zh-CN" smtClean="0"/>
              <a:t>/</a:t>
            </a:r>
            <a:r>
              <a:rPr lang="zh-CN" altLang="en-US" smtClean="0"/>
              <a:t>服务器模式进行的，这是因特网上很多网络服务所采用的工作模式。在进行</a:t>
            </a:r>
            <a:r>
              <a:rPr lang="en-US" altLang="zh-CN" smtClean="0"/>
              <a:t>Web</a:t>
            </a:r>
            <a:r>
              <a:rPr lang="zh-CN" altLang="en-US" smtClean="0"/>
              <a:t>网页浏览时，作为客户机的本地机首先与远程的一台</a:t>
            </a:r>
            <a:r>
              <a:rPr lang="en-US" altLang="zh-CN" smtClean="0"/>
              <a:t>WWW</a:t>
            </a:r>
            <a:r>
              <a:rPr lang="zh-CN" altLang="en-US" smtClean="0"/>
              <a:t>服务器建立连接，并向该服务器发出申请，请求发送过来一个网页文件。</a:t>
            </a:r>
          </a:p>
          <a:p>
            <a:pPr eaLnBrk="1" hangingPunct="1"/>
            <a:r>
              <a:rPr lang="zh-CN" altLang="en-US" b="1" smtClean="0">
                <a:ea typeface="黑体" pitchFamily="49" charset="-122"/>
              </a:rPr>
              <a:t>浏览器</a:t>
            </a:r>
            <a:r>
              <a:rPr lang="zh-CN" altLang="en-US" smtClean="0"/>
              <a:t>（</a:t>
            </a:r>
            <a:r>
              <a:rPr lang="en-US" altLang="zh-CN" smtClean="0"/>
              <a:t>Browser</a:t>
            </a:r>
            <a:r>
              <a:rPr lang="zh-CN" altLang="en-US" smtClean="0"/>
              <a:t>）：实际应用中，我们是通过一个个具体的应用软件与因特网打交道。每一个应用软件的使用代表着我们要获取因特网提供的某种网络服务。例如，通过</a:t>
            </a:r>
            <a:r>
              <a:rPr lang="en-US" altLang="zh-CN" smtClean="0"/>
              <a:t>WWW</a:t>
            </a:r>
            <a:r>
              <a:rPr lang="zh-CN" altLang="en-US" smtClean="0"/>
              <a:t>浏览器可以访问因特网上的</a:t>
            </a:r>
            <a:r>
              <a:rPr lang="en-US" altLang="zh-CN" smtClean="0"/>
              <a:t>WWW</a:t>
            </a:r>
            <a:r>
              <a:rPr lang="zh-CN" altLang="en-US" smtClean="0"/>
              <a:t>服务器，获取图文并茂的主页信息。所以浏览器是一类安装在客户机上，用于阅读</a:t>
            </a:r>
            <a:r>
              <a:rPr lang="en-US" altLang="zh-CN" smtClean="0"/>
              <a:t>WWW</a:t>
            </a:r>
            <a:r>
              <a:rPr lang="zh-CN" altLang="en-US" smtClean="0"/>
              <a:t>页面文件的应用程序，其中</a:t>
            </a:r>
            <a:r>
              <a:rPr lang="en-US" altLang="zh-CN" smtClean="0"/>
              <a:t>Netscape Communicator</a:t>
            </a:r>
            <a:r>
              <a:rPr lang="zh-CN" altLang="en-US" smtClean="0"/>
              <a:t>和</a:t>
            </a:r>
            <a:r>
              <a:rPr lang="en-US" altLang="zh-CN" smtClean="0"/>
              <a:t>Internet Explorer</a:t>
            </a:r>
            <a:r>
              <a:rPr lang="zh-CN" altLang="en-US" smtClean="0"/>
              <a:t>是两个最流行的浏览器产品。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p:spPr>
        <p:txBody>
          <a:bodyPr/>
          <a:lstStyle/>
          <a:p>
            <a:pPr eaLnBrk="1" hangingPunct="1"/>
            <a:r>
              <a:rPr lang="zh-CN" altLang="en-US" b="1" smtClean="0">
                <a:ea typeface="黑体" pitchFamily="49" charset="-122"/>
              </a:rPr>
              <a:t>超</a:t>
            </a:r>
            <a:r>
              <a:rPr lang="zh-CN" altLang="en-US" b="1" smtClean="0"/>
              <a:t>链</a:t>
            </a:r>
            <a:r>
              <a:rPr lang="zh-CN" altLang="en-US" b="1" smtClean="0">
                <a:ea typeface="黑体" pitchFamily="49" charset="-122"/>
              </a:rPr>
              <a:t>接</a:t>
            </a:r>
            <a:r>
              <a:rPr lang="zh-CN" altLang="en-US" smtClean="0"/>
              <a:t>（</a:t>
            </a:r>
            <a:r>
              <a:rPr lang="en-US" altLang="zh-CN" smtClean="0"/>
              <a:t>Hyperlink</a:t>
            </a:r>
            <a:r>
              <a:rPr lang="zh-CN" altLang="en-US" smtClean="0"/>
              <a:t>）：包含在每一个页面中能够连到万维网上其他页面的链接信息。这类信息通常采取突出显示，比如带有超链接功能的文本信息（称作超文本）既可以带有下划线，也可以使用另一种颜色显示，或二者皆用。访问者可以点击这个链接，跳转到指向的页面上，通过这种方法可以浏览数以百计的相互链接的页面。</a:t>
            </a:r>
          </a:p>
          <a:p>
            <a:pPr eaLnBrk="1" hangingPunct="1"/>
            <a:r>
              <a:rPr lang="zh-CN" altLang="en-US" smtClean="0"/>
              <a:t>　　以幻灯片附图所示为例，访问者可以使用鼠标箭头指向具有超链接功能的信息，鼠标形状就会变成一只导航小手，单击鼠标就可以获得与此相关的页面信息（可如此继续下去）。新的一页可能和前一页在同一台机器上，也可能在与前面一台服务器相隔半个地球的服务器上。</a:t>
            </a:r>
          </a:p>
          <a:p>
            <a:pPr eaLnBrk="1" hangingPunct="1"/>
            <a:r>
              <a:rPr lang="zh-CN" altLang="en-US" smtClean="0"/>
              <a:t>　　超链接的信息组织方式突破了传统介质上信息的顺序组织方式，使人们可以采用联想和跳跃等更符合人类思维方式的形式组织信息。</a:t>
            </a:r>
          </a:p>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p:spPr>
        <p:txBody>
          <a:bodyPr/>
          <a:lstStyle/>
          <a:p>
            <a:pPr eaLnBrk="1" hangingPunct="1">
              <a:spcBef>
                <a:spcPct val="0"/>
              </a:spcBef>
            </a:pPr>
            <a:r>
              <a:rPr lang="en-US" altLang="zh-CN" smtClean="0"/>
              <a:t>1</a:t>
            </a:r>
            <a:r>
              <a:rPr lang="zh-CN" altLang="en-US" smtClean="0"/>
              <a:t>）和所有应用层协议一样，</a:t>
            </a:r>
            <a:r>
              <a:rPr lang="en-US" altLang="zh-CN" smtClean="0"/>
              <a:t>HTTP</a:t>
            </a:r>
            <a:r>
              <a:rPr lang="zh-CN" altLang="en-US" smtClean="0"/>
              <a:t>协议是运行在</a:t>
            </a:r>
            <a:r>
              <a:rPr lang="en-US" altLang="zh-CN" smtClean="0"/>
              <a:t>TCP/IP</a:t>
            </a:r>
            <a:r>
              <a:rPr lang="zh-CN" altLang="en-US" smtClean="0"/>
              <a:t>协议之上的。</a:t>
            </a:r>
          </a:p>
          <a:p>
            <a:pPr eaLnBrk="1" hangingPunct="1">
              <a:spcBef>
                <a:spcPct val="0"/>
              </a:spcBef>
            </a:pPr>
            <a:r>
              <a:rPr lang="en-US" altLang="zh-CN" smtClean="0"/>
              <a:t>2</a:t>
            </a:r>
            <a:r>
              <a:rPr lang="zh-CN" altLang="en-US" smtClean="0"/>
              <a:t>）</a:t>
            </a:r>
            <a:r>
              <a:rPr lang="en-US" altLang="zh-CN" smtClean="0"/>
              <a:t>HTTP</a:t>
            </a:r>
            <a:r>
              <a:rPr lang="zh-CN" altLang="en-US" smtClean="0"/>
              <a:t>协议的工作方式是典型的</a:t>
            </a:r>
            <a:r>
              <a:rPr lang="en-US" altLang="zh-CN" smtClean="0"/>
              <a:t>C/S</a:t>
            </a:r>
            <a:r>
              <a:rPr lang="zh-CN" altLang="en-US" smtClean="0"/>
              <a:t>结构的工作方式。即客户和服务器建立连接、发送请求信息、回复响应信息、关闭连接四个步骤。</a:t>
            </a:r>
          </a:p>
          <a:p>
            <a:pPr eaLnBrk="1" hangingPunct="1">
              <a:spcBef>
                <a:spcPct val="0"/>
              </a:spcBef>
            </a:pPr>
            <a:r>
              <a:rPr lang="zh-CN" altLang="en-US" smtClean="0"/>
              <a:t>客户端的请求有：</a:t>
            </a:r>
            <a:r>
              <a:rPr lang="en-US" altLang="zh-CN" smtClean="0"/>
              <a:t>GET</a:t>
            </a:r>
            <a:r>
              <a:rPr lang="zh-CN" altLang="en-US" smtClean="0"/>
              <a:t>请求一个</a:t>
            </a:r>
            <a:r>
              <a:rPr lang="en-US" altLang="zh-CN" smtClean="0"/>
              <a:t>WWW</a:t>
            </a:r>
            <a:r>
              <a:rPr lang="zh-CN" altLang="en-US" smtClean="0"/>
              <a:t>页面、</a:t>
            </a:r>
            <a:r>
              <a:rPr lang="en-US" altLang="zh-CN" smtClean="0"/>
              <a:t>HEAD</a:t>
            </a:r>
            <a:r>
              <a:rPr lang="zh-CN" altLang="en-US" smtClean="0"/>
              <a:t>读一个</a:t>
            </a:r>
            <a:r>
              <a:rPr lang="en-US" altLang="zh-CN" smtClean="0"/>
              <a:t>WWW</a:t>
            </a:r>
            <a:r>
              <a:rPr lang="zh-CN" altLang="en-US" smtClean="0"/>
              <a:t>页的头部、</a:t>
            </a:r>
            <a:r>
              <a:rPr lang="en-US" altLang="zh-CN" smtClean="0"/>
              <a:t>PUT</a:t>
            </a:r>
            <a:r>
              <a:rPr lang="zh-CN" altLang="en-US" smtClean="0"/>
              <a:t>存储一个</a:t>
            </a:r>
            <a:r>
              <a:rPr lang="en-US" altLang="zh-CN" smtClean="0"/>
              <a:t>WWW</a:t>
            </a:r>
            <a:r>
              <a:rPr lang="zh-CN" altLang="en-US" smtClean="0"/>
              <a:t>页面、</a:t>
            </a:r>
            <a:r>
              <a:rPr lang="en-US" altLang="zh-CN" smtClean="0"/>
              <a:t>POST</a:t>
            </a:r>
            <a:r>
              <a:rPr lang="zh-CN" altLang="en-US" smtClean="0"/>
              <a:t>附加一命名的资源、</a:t>
            </a:r>
            <a:r>
              <a:rPr lang="en-US" altLang="zh-CN" smtClean="0"/>
              <a:t>DELETE</a:t>
            </a:r>
            <a:r>
              <a:rPr lang="zh-CN" altLang="en-US" smtClean="0"/>
              <a:t>删除、</a:t>
            </a:r>
            <a:r>
              <a:rPr lang="en-US" altLang="zh-CN" smtClean="0"/>
              <a:t>LINK</a:t>
            </a:r>
            <a:r>
              <a:rPr lang="zh-CN" altLang="en-US" smtClean="0"/>
              <a:t>连接两个已有的资源、</a:t>
            </a:r>
            <a:r>
              <a:rPr lang="en-US" altLang="zh-CN" smtClean="0"/>
              <a:t>UNLINK</a:t>
            </a:r>
            <a:r>
              <a:rPr lang="zh-CN" altLang="en-US" smtClean="0"/>
              <a:t>切断两个已有的资源间的连接。</a:t>
            </a:r>
          </a:p>
          <a:p>
            <a:pPr eaLnBrk="1" hangingPunct="1">
              <a:spcBef>
                <a:spcPct val="0"/>
              </a:spcBef>
            </a:pPr>
            <a:r>
              <a:rPr lang="zh-CN" altLang="en-US" smtClean="0"/>
              <a:t>服务器应答状态：（*代表</a:t>
            </a:r>
            <a:r>
              <a:rPr lang="en-US" altLang="zh-CN" smtClean="0"/>
              <a:t>0</a:t>
            </a:r>
            <a:r>
              <a:rPr lang="zh-CN" altLang="en-US" smtClean="0"/>
              <a:t>～</a:t>
            </a:r>
            <a:r>
              <a:rPr lang="en-US" altLang="zh-CN" smtClean="0"/>
              <a:t>9</a:t>
            </a:r>
            <a:r>
              <a:rPr lang="zh-CN" altLang="en-US" smtClean="0"/>
              <a:t>间的任意一个数字） </a:t>
            </a:r>
            <a:r>
              <a:rPr lang="en-US" altLang="zh-CN" smtClean="0"/>
              <a:t>1** </a:t>
            </a:r>
            <a:r>
              <a:rPr lang="zh-CN" altLang="en-US" smtClean="0"/>
              <a:t>信息、</a:t>
            </a:r>
            <a:r>
              <a:rPr lang="en-US" altLang="zh-CN" smtClean="0"/>
              <a:t>2** </a:t>
            </a:r>
            <a:r>
              <a:rPr lang="zh-CN" altLang="en-US" smtClean="0"/>
              <a:t>成功、</a:t>
            </a:r>
            <a:r>
              <a:rPr lang="en-US" altLang="zh-CN" smtClean="0"/>
              <a:t>3** </a:t>
            </a:r>
            <a:r>
              <a:rPr lang="zh-CN" altLang="en-US" smtClean="0"/>
              <a:t>重定位、</a:t>
            </a:r>
            <a:r>
              <a:rPr lang="en-US" altLang="zh-CN" smtClean="0"/>
              <a:t>4** </a:t>
            </a:r>
            <a:r>
              <a:rPr lang="zh-CN" altLang="en-US" smtClean="0"/>
              <a:t>客户机错误、</a:t>
            </a:r>
            <a:r>
              <a:rPr lang="en-US" altLang="zh-CN" smtClean="0"/>
              <a:t>5** </a:t>
            </a:r>
            <a:r>
              <a:rPr lang="zh-CN" altLang="en-US" smtClean="0"/>
              <a:t>服务器错误。 </a:t>
            </a:r>
          </a:p>
          <a:p>
            <a:pPr eaLnBrk="1" hangingPunct="1">
              <a:spcBef>
                <a:spcPct val="0"/>
              </a:spcBef>
            </a:pPr>
            <a:r>
              <a:rPr lang="zh-CN" altLang="en-US" smtClean="0"/>
              <a:t>对于</a:t>
            </a:r>
            <a:r>
              <a:rPr lang="en-US" altLang="zh-CN" smtClean="0"/>
              <a:t>HTTP</a:t>
            </a:r>
            <a:r>
              <a:rPr lang="zh-CN" altLang="en-US" smtClean="0"/>
              <a:t>协议来说，只要服务器端发出了</a:t>
            </a:r>
            <a:r>
              <a:rPr lang="en-US" altLang="zh-CN" smtClean="0"/>
              <a:t>HTTP</a:t>
            </a:r>
            <a:r>
              <a:rPr lang="zh-CN" altLang="en-US" smtClean="0"/>
              <a:t>回复信息，就会自动关闭和客户端的连接。</a:t>
            </a:r>
          </a:p>
          <a:p>
            <a:pPr eaLnBrk="1" hangingPunct="1">
              <a:spcBef>
                <a:spcPct val="0"/>
              </a:spcBef>
            </a:pPr>
            <a:r>
              <a:rPr lang="en-US" altLang="zh-CN" smtClean="0"/>
              <a:t>3</a:t>
            </a:r>
            <a:r>
              <a:rPr lang="zh-CN" altLang="en-US" smtClean="0"/>
              <a:t>）</a:t>
            </a:r>
            <a:r>
              <a:rPr lang="en-US" altLang="zh-CN" smtClean="0"/>
              <a:t>HTTP</a:t>
            </a:r>
            <a:r>
              <a:rPr lang="zh-CN" altLang="en-US" smtClean="0"/>
              <a:t>是面向一次连接的网络协议：所谓一次连接的含义是限制每次连接只处理一个请求。当服务器处理完客户端发来的</a:t>
            </a:r>
            <a:r>
              <a:rPr lang="en-US" altLang="zh-CN" smtClean="0"/>
              <a:t>HTTP</a:t>
            </a:r>
            <a:r>
              <a:rPr lang="zh-CN" altLang="en-US" smtClean="0"/>
              <a:t>请求，并反馈给客户端一个</a:t>
            </a:r>
            <a:r>
              <a:rPr lang="en-US" altLang="zh-CN" smtClean="0"/>
              <a:t>HTTP</a:t>
            </a:r>
            <a:r>
              <a:rPr lang="zh-CN" altLang="en-US" smtClean="0"/>
              <a:t>回复后，即断开连接。如果客户端再次发来请求，则需要重新进行连接，这是</a:t>
            </a:r>
            <a:r>
              <a:rPr lang="en-US" altLang="zh-CN" smtClean="0"/>
              <a:t>HTTP</a:t>
            </a:r>
            <a:r>
              <a:rPr lang="zh-CN" altLang="en-US" smtClean="0"/>
              <a:t>协议与</a:t>
            </a:r>
            <a:r>
              <a:rPr lang="en-US" altLang="zh-CN" smtClean="0"/>
              <a:t>FTP</a:t>
            </a:r>
            <a:r>
              <a:rPr lang="zh-CN" altLang="en-US" smtClean="0"/>
              <a:t>协议及</a:t>
            </a:r>
            <a:r>
              <a:rPr lang="en-US" altLang="zh-CN" smtClean="0"/>
              <a:t>TELNET</a:t>
            </a:r>
            <a:r>
              <a:rPr lang="zh-CN" altLang="en-US" smtClean="0"/>
              <a:t>协议的主要区别，因为后两个协议是保持连接的通信协议。对</a:t>
            </a:r>
            <a:r>
              <a:rPr lang="en-US" altLang="zh-CN" smtClean="0"/>
              <a:t>HTTP</a:t>
            </a:r>
            <a:r>
              <a:rPr lang="zh-CN" altLang="en-US" smtClean="0"/>
              <a:t>协议来说，连接一次，服务器端只对客户端服务一次。</a:t>
            </a:r>
          </a:p>
          <a:p>
            <a:pPr eaLnBrk="1" hangingPunct="1">
              <a:spcBef>
                <a:spcPct val="0"/>
              </a:spcBef>
            </a:pPr>
            <a:r>
              <a:rPr lang="en-US" altLang="zh-CN" smtClean="0"/>
              <a:t>4</a:t>
            </a:r>
            <a:r>
              <a:rPr lang="zh-CN" altLang="en-US" smtClean="0"/>
              <a:t>）</a:t>
            </a:r>
            <a:r>
              <a:rPr lang="en-US" altLang="zh-CN" smtClean="0"/>
              <a:t>HTTP</a:t>
            </a:r>
            <a:r>
              <a:rPr lang="zh-CN" altLang="en-US" smtClean="0"/>
              <a:t>协议是无状态协议：所谓无状态是指协议对于事务处理没有记忆能力，也就是说</a:t>
            </a:r>
            <a:r>
              <a:rPr lang="en-US" altLang="zh-CN" smtClean="0"/>
              <a:t>HTTP</a:t>
            </a:r>
            <a:r>
              <a:rPr lang="zh-CN" altLang="en-US" smtClean="0"/>
              <a:t>协议的两次连接之间没有任何关系。这就意味着如果后续请求处理需要用到上一次连接时的信息，那么或者进行重传，或者需要在客户端保存上次连接的记录。而对于服务器来说，一个用户发来的两次请求之间的关系和其他用户发来的请求是一样，服务器并不能记录这次发送请求的用户以前曾经发来过的</a:t>
            </a:r>
            <a:r>
              <a:rPr lang="en-US" altLang="zh-CN" smtClean="0"/>
              <a:t>HTTP</a:t>
            </a:r>
            <a:r>
              <a:rPr lang="zh-CN" altLang="en-US" smtClean="0"/>
              <a:t>请求。</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p:spPr>
        <p:txBody>
          <a:bodyPr/>
          <a:lstStyle/>
          <a:p>
            <a:pPr eaLnBrk="1" hangingPunct="1">
              <a:spcBef>
                <a:spcPct val="0"/>
              </a:spcBef>
            </a:pPr>
            <a:r>
              <a:rPr lang="zh-CN" altLang="en-US" smtClean="0"/>
              <a:t>　　</a:t>
            </a:r>
            <a:r>
              <a:rPr lang="en-US" altLang="zh-CN" b="1" smtClean="0"/>
              <a:t>URL</a:t>
            </a:r>
            <a:r>
              <a:rPr lang="zh-CN" altLang="en-US" smtClean="0"/>
              <a:t>（</a:t>
            </a:r>
            <a:r>
              <a:rPr lang="en-US" altLang="zh-CN" smtClean="0"/>
              <a:t>Uniform Resource Locator</a:t>
            </a:r>
            <a:r>
              <a:rPr lang="zh-CN" altLang="en-US" smtClean="0"/>
              <a:t>，统一资源定位器）：</a:t>
            </a:r>
            <a:r>
              <a:rPr lang="en-US" altLang="zh-CN" smtClean="0"/>
              <a:t>URL</a:t>
            </a:r>
            <a:r>
              <a:rPr lang="zh-CN" altLang="en-US" smtClean="0"/>
              <a:t>作为页面的世界性名称，必须解决三个问题，即页面文件叫什么？页面在哪里？如何访问页面？</a:t>
            </a:r>
          </a:p>
          <a:p>
            <a:pPr eaLnBrk="1" hangingPunct="1">
              <a:spcBef>
                <a:spcPct val="0"/>
              </a:spcBef>
            </a:pPr>
            <a:r>
              <a:rPr lang="zh-CN" altLang="en-US" smtClean="0"/>
              <a:t>　　</a:t>
            </a:r>
            <a:r>
              <a:rPr lang="en-US" altLang="zh-CN" smtClean="0"/>
              <a:t>URL</a:t>
            </a:r>
            <a:r>
              <a:rPr lang="zh-CN" altLang="en-US" smtClean="0"/>
              <a:t>由</a:t>
            </a:r>
            <a:r>
              <a:rPr lang="en-US" altLang="zh-CN" smtClean="0"/>
              <a:t>3</a:t>
            </a:r>
            <a:r>
              <a:rPr lang="zh-CN" altLang="en-US" smtClean="0"/>
              <a:t>部分组成：如何访问页面（如，协议</a:t>
            </a:r>
            <a:r>
              <a:rPr lang="en-US" altLang="zh-CN" smtClean="0"/>
              <a:t>http</a:t>
            </a:r>
            <a:r>
              <a:rPr lang="zh-CN" altLang="en-US" smtClean="0"/>
              <a:t>）、页面在哪里，即该页面文件存放在哪个服务器，服务器的地址可采用</a:t>
            </a:r>
            <a:r>
              <a:rPr lang="en-US" altLang="zh-CN" smtClean="0"/>
              <a:t>DNS </a:t>
            </a:r>
            <a:r>
              <a:rPr lang="zh-CN" altLang="en-US" smtClean="0"/>
              <a:t>域名或直接的</a:t>
            </a:r>
            <a:r>
              <a:rPr lang="en-US" altLang="zh-CN" smtClean="0"/>
              <a:t>IP</a:t>
            </a:r>
            <a:r>
              <a:rPr lang="zh-CN" altLang="en-US" smtClean="0"/>
              <a:t>地址表示（如</a:t>
            </a:r>
            <a:r>
              <a:rPr lang="en-US" altLang="zh-CN" smtClean="0"/>
              <a:t>www.tsinghua.edu.cn :80 /docs/ </a:t>
            </a:r>
            <a:r>
              <a:rPr lang="zh-CN" altLang="en-US" smtClean="0"/>
              <a:t>，其中</a:t>
            </a:r>
            <a:r>
              <a:rPr lang="zh-CN" altLang="en-US" smtClean="0">
                <a:latin typeface="Arial" charset="0"/>
              </a:rPr>
              <a:t>“</a:t>
            </a:r>
            <a:r>
              <a:rPr lang="en-US" altLang="zh-CN" smtClean="0"/>
              <a:t>:80</a:t>
            </a:r>
            <a:r>
              <a:rPr lang="en-US" altLang="zh-CN" smtClean="0">
                <a:latin typeface="Arial" charset="0"/>
              </a:rPr>
              <a:t>”</a:t>
            </a:r>
            <a:r>
              <a:rPr lang="zh-CN" altLang="en-US" smtClean="0"/>
              <a:t>代表端口号，后面详细解释，</a:t>
            </a:r>
            <a:r>
              <a:rPr lang="zh-CN" altLang="en-US" smtClean="0">
                <a:latin typeface="Arial" charset="0"/>
              </a:rPr>
              <a:t>“</a:t>
            </a:r>
            <a:r>
              <a:rPr lang="en-US" altLang="zh-CN" smtClean="0"/>
              <a:t>/docs/ </a:t>
            </a:r>
            <a:r>
              <a:rPr lang="en-US" altLang="zh-CN" smtClean="0">
                <a:latin typeface="Arial" charset="0"/>
              </a:rPr>
              <a:t>”</a:t>
            </a:r>
            <a:r>
              <a:rPr lang="zh-CN" altLang="en-US" smtClean="0"/>
              <a:t>代表该文件存放在服务器上的具体文件夹中）和具体的页面文件名（如</a:t>
            </a:r>
            <a:r>
              <a:rPr lang="en-US" altLang="zh-CN" smtClean="0"/>
              <a:t>cindex.html</a:t>
            </a:r>
            <a:r>
              <a:rPr lang="zh-CN" altLang="en-US" smtClean="0"/>
              <a:t>），由特定的标点分隔各个部分。</a:t>
            </a:r>
          </a:p>
          <a:p>
            <a:pPr eaLnBrk="1" hangingPunct="1">
              <a:spcBef>
                <a:spcPct val="0"/>
              </a:spcBef>
            </a:pPr>
            <a:r>
              <a:rPr lang="zh-CN" altLang="en-US" smtClean="0"/>
              <a:t>当人们通过</a:t>
            </a:r>
            <a:r>
              <a:rPr lang="en-US" altLang="zh-CN" smtClean="0"/>
              <a:t>URL</a:t>
            </a:r>
            <a:r>
              <a:rPr lang="zh-CN" altLang="en-US" smtClean="0"/>
              <a:t>发出请求时，浏览器在域名服务器的帮助下，获取该远程服务器主机的</a:t>
            </a:r>
            <a:r>
              <a:rPr lang="en-US" altLang="zh-CN" smtClean="0"/>
              <a:t>IP</a:t>
            </a:r>
            <a:r>
              <a:rPr lang="zh-CN" altLang="en-US" smtClean="0"/>
              <a:t>地址后，浏览器建立了一条到该主机的连接。在此次连接上，远程服务器使用指定的协议发送文件名，最后，指定的页面信息出现在本地机浏览器窗口中。</a:t>
            </a:r>
          </a:p>
          <a:p>
            <a:pPr eaLnBrk="1" hangingPunct="1">
              <a:spcBef>
                <a:spcPct val="0"/>
              </a:spcBef>
            </a:pPr>
            <a:r>
              <a:rPr lang="zh-CN" altLang="en-US" smtClean="0"/>
              <a:t>　　这种</a:t>
            </a:r>
            <a:r>
              <a:rPr lang="en-US" altLang="zh-CN" smtClean="0"/>
              <a:t>URL</a:t>
            </a:r>
            <a:r>
              <a:rPr lang="zh-CN" altLang="en-US" smtClean="0"/>
              <a:t>机制不仅仅在包含</a:t>
            </a:r>
            <a:r>
              <a:rPr lang="en-US" altLang="zh-CN" smtClean="0"/>
              <a:t>HTTP</a:t>
            </a:r>
            <a:r>
              <a:rPr lang="zh-CN" altLang="en-US" smtClean="0"/>
              <a:t>协议的意义上是开放式的，实际上还定义了用于其他各种不同的常见协议的</a:t>
            </a:r>
            <a:r>
              <a:rPr lang="en-US" altLang="zh-CN" smtClean="0"/>
              <a:t>URL</a:t>
            </a:r>
            <a:r>
              <a:rPr lang="zh-CN" altLang="en-US" smtClean="0"/>
              <a:t>，并且许多浏览器都了解这些</a:t>
            </a:r>
            <a:r>
              <a:rPr lang="en-US" altLang="zh-CN" smtClean="0"/>
              <a:t>URL</a:t>
            </a:r>
            <a:r>
              <a:rPr lang="zh-CN" altLang="en-US" smtClean="0"/>
              <a:t>：</a:t>
            </a:r>
          </a:p>
          <a:p>
            <a:pPr eaLnBrk="1" hangingPunct="1">
              <a:spcBef>
                <a:spcPct val="0"/>
              </a:spcBef>
            </a:pPr>
            <a:r>
              <a:rPr lang="zh-CN" altLang="en-US" smtClean="0"/>
              <a:t>超文本</a:t>
            </a:r>
            <a:r>
              <a:rPr lang="en-US" altLang="zh-CN" smtClean="0"/>
              <a:t>URL</a:t>
            </a:r>
            <a:r>
              <a:rPr lang="zh-CN" altLang="en-US" smtClean="0"/>
              <a:t>：</a:t>
            </a:r>
            <a:r>
              <a:rPr lang="en-US" altLang="zh-CN" smtClean="0"/>
              <a:t>http://www.cernet.edu.cn</a:t>
            </a:r>
          </a:p>
          <a:p>
            <a:pPr eaLnBrk="1" hangingPunct="1">
              <a:spcBef>
                <a:spcPct val="0"/>
              </a:spcBef>
            </a:pPr>
            <a:r>
              <a:rPr lang="zh-CN" altLang="en-US" smtClean="0"/>
              <a:t>文件传输（</a:t>
            </a:r>
            <a:r>
              <a:rPr lang="en-US" altLang="zh-CN" smtClean="0"/>
              <a:t>FTP</a:t>
            </a:r>
            <a:r>
              <a:rPr lang="zh-CN" altLang="en-US" smtClean="0"/>
              <a:t>）</a:t>
            </a:r>
            <a:r>
              <a:rPr lang="en-US" altLang="zh-CN" smtClean="0"/>
              <a:t>URL</a:t>
            </a:r>
            <a:r>
              <a:rPr lang="zh-CN" altLang="en-US" smtClean="0"/>
              <a:t>：</a:t>
            </a:r>
            <a:r>
              <a:rPr lang="en-US" altLang="zh-CN" smtClean="0"/>
              <a:t>ftp://ftp.pku.edu.cn</a:t>
            </a:r>
          </a:p>
          <a:p>
            <a:pPr eaLnBrk="1" hangingPunct="1">
              <a:spcBef>
                <a:spcPct val="0"/>
              </a:spcBef>
            </a:pPr>
            <a:r>
              <a:rPr lang="zh-CN" altLang="en-US" smtClean="0"/>
              <a:t>本地文件</a:t>
            </a:r>
            <a:r>
              <a:rPr lang="en-US" altLang="zh-CN" smtClean="0"/>
              <a:t>URL</a:t>
            </a:r>
            <a:r>
              <a:rPr lang="zh-CN" altLang="en-US" smtClean="0"/>
              <a:t>：</a:t>
            </a:r>
            <a:r>
              <a:rPr lang="en-US" altLang="zh-CN" smtClean="0"/>
              <a:t>/user/liming/homework/word.doc</a:t>
            </a:r>
          </a:p>
          <a:p>
            <a:pPr eaLnBrk="1" hangingPunct="1">
              <a:spcBef>
                <a:spcPct val="0"/>
              </a:spcBef>
            </a:pPr>
            <a:r>
              <a:rPr lang="zh-CN" altLang="en-US" smtClean="0"/>
              <a:t>新闻组（</a:t>
            </a:r>
            <a:r>
              <a:rPr lang="en-US" altLang="zh-CN" smtClean="0"/>
              <a:t>news</a:t>
            </a:r>
            <a:r>
              <a:rPr lang="zh-CN" altLang="en-US" smtClean="0"/>
              <a:t>）</a:t>
            </a:r>
            <a:r>
              <a:rPr lang="en-US" altLang="zh-CN" smtClean="0"/>
              <a:t>URL</a:t>
            </a:r>
            <a:r>
              <a:rPr lang="zh-CN" altLang="en-US" smtClean="0"/>
              <a:t>：</a:t>
            </a:r>
            <a:r>
              <a:rPr lang="en-US" altLang="zh-CN" smtClean="0"/>
              <a:t>news:comp.os.minox</a:t>
            </a:r>
          </a:p>
          <a:p>
            <a:pPr eaLnBrk="1" hangingPunct="1">
              <a:spcBef>
                <a:spcPct val="0"/>
              </a:spcBef>
            </a:pPr>
            <a:r>
              <a:rPr lang="en-US" altLang="zh-CN" smtClean="0"/>
              <a:t>Gopher URL</a:t>
            </a:r>
            <a:r>
              <a:rPr lang="zh-CN" altLang="en-US" smtClean="0"/>
              <a:t>：</a:t>
            </a:r>
            <a:r>
              <a:rPr lang="en-US" altLang="zh-CN" smtClean="0"/>
              <a:t>gopher://gopher.tc.umn.edu/11/Libraries</a:t>
            </a:r>
          </a:p>
          <a:p>
            <a:pPr eaLnBrk="1" hangingPunct="1">
              <a:spcBef>
                <a:spcPct val="0"/>
              </a:spcBef>
            </a:pPr>
            <a:r>
              <a:rPr lang="zh-CN" altLang="en-US" smtClean="0"/>
              <a:t>发送电子邮件</a:t>
            </a:r>
            <a:r>
              <a:rPr lang="en-US" altLang="zh-CN" smtClean="0"/>
              <a:t>URL</a:t>
            </a:r>
            <a:r>
              <a:rPr lang="zh-CN" altLang="en-US" smtClean="0"/>
              <a:t>：</a:t>
            </a:r>
            <a:r>
              <a:rPr lang="en-US" altLang="zh-CN" smtClean="0"/>
              <a:t>mailto:liming@263.net</a:t>
            </a:r>
          </a:p>
          <a:p>
            <a:pPr eaLnBrk="1" hangingPunct="1">
              <a:spcBef>
                <a:spcPct val="0"/>
              </a:spcBef>
            </a:pPr>
            <a:r>
              <a:rPr lang="zh-CN" altLang="en-US" smtClean="0"/>
              <a:t>远程登录（</a:t>
            </a:r>
            <a:r>
              <a:rPr lang="en-US" altLang="zh-CN" smtClean="0"/>
              <a:t>Telnet</a:t>
            </a:r>
            <a:r>
              <a:rPr lang="zh-CN" altLang="en-US" smtClean="0"/>
              <a:t>）</a:t>
            </a:r>
            <a:r>
              <a:rPr lang="en-US" altLang="zh-CN" smtClean="0"/>
              <a:t>URL</a:t>
            </a:r>
            <a:r>
              <a:rPr lang="zh-CN" altLang="en-US" smtClean="0"/>
              <a:t>：</a:t>
            </a:r>
            <a:r>
              <a:rPr lang="en-US" altLang="zh-CN" smtClean="0"/>
              <a:t>telnet://bbs.tsinghua.edu.cn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p:spPr>
        <p:txBody>
          <a:bodyPr/>
          <a:lstStyle/>
          <a:p>
            <a:pPr eaLnBrk="1" hangingPunct="1"/>
            <a:r>
              <a:rPr lang="zh-CN" altLang="en-US" smtClean="0"/>
              <a:t>　　我们把端口与服务器的关系类比为服务窗口与服务机构的关系。正如银行机构与其营业大厅开设的各种各样的服务柜台窗口。</a:t>
            </a:r>
          </a:p>
          <a:p>
            <a:pPr eaLnBrk="1" hangingPunct="1"/>
            <a:r>
              <a:rPr lang="zh-CN" altLang="en-US" smtClean="0"/>
              <a:t>　　每一种服务都有其默认的端口号，如</a:t>
            </a:r>
            <a:r>
              <a:rPr lang="en-US" altLang="zh-CN" smtClean="0"/>
              <a:t>HTTP</a:t>
            </a:r>
            <a:r>
              <a:rPr lang="zh-CN" altLang="en-US" smtClean="0"/>
              <a:t>的默认端口号是</a:t>
            </a:r>
            <a:r>
              <a:rPr lang="en-US" altLang="zh-CN" smtClean="0"/>
              <a:t>80</a:t>
            </a:r>
            <a:r>
              <a:rPr lang="zh-CN" altLang="en-US" smtClean="0"/>
              <a:t>，如果在</a:t>
            </a:r>
            <a:r>
              <a:rPr lang="en-US" altLang="zh-CN" smtClean="0"/>
              <a:t>URL</a:t>
            </a:r>
            <a:r>
              <a:rPr lang="zh-CN" altLang="en-US" smtClean="0"/>
              <a:t>中未指明端口号则是使用默认端口号。比如，访问清华大学主页的</a:t>
            </a:r>
            <a:r>
              <a:rPr lang="en-US" altLang="zh-CN" smtClean="0"/>
              <a:t>URL</a:t>
            </a:r>
            <a:r>
              <a:rPr lang="zh-CN" altLang="en-US" smtClean="0"/>
              <a:t>是</a:t>
            </a:r>
            <a:r>
              <a:rPr lang="en-US" altLang="zh-CN" smtClean="0"/>
              <a:t>http://www.tsinghua.edu.cn/docs/cindex.html</a:t>
            </a:r>
            <a:r>
              <a:rPr lang="zh-CN" altLang="en-US" smtClean="0"/>
              <a:t>，而</a:t>
            </a:r>
            <a:r>
              <a:rPr lang="en-US" altLang="zh-CN" smtClean="0"/>
              <a:t>http://www.tsinghua.edu.cn:100</a:t>
            </a:r>
            <a:r>
              <a:rPr lang="zh-CN" altLang="en-US" smtClean="0"/>
              <a:t>的地址则是访问同一服务器上提供的清华大学综合信息服务系统。</a:t>
            </a:r>
          </a:p>
          <a:p>
            <a:pPr eaLnBrk="1" hangingPunct="1"/>
            <a:r>
              <a:rPr lang="zh-CN" altLang="en-US" smtClean="0"/>
              <a:t>端口应用的目的：</a:t>
            </a:r>
          </a:p>
          <a:p>
            <a:pPr eaLnBrk="1" hangingPunct="1"/>
            <a:r>
              <a:rPr lang="en-US" altLang="zh-CN" smtClean="0"/>
              <a:t>1</a:t>
            </a:r>
            <a:r>
              <a:rPr lang="zh-CN" altLang="en-US" smtClean="0"/>
              <a:t>）解决一个服务器上提供各种服务的问题；</a:t>
            </a:r>
          </a:p>
          <a:p>
            <a:pPr eaLnBrk="1" hangingPunct="1"/>
            <a:r>
              <a:rPr lang="en-US" altLang="zh-CN" smtClean="0"/>
              <a:t>2</a:t>
            </a:r>
            <a:r>
              <a:rPr lang="zh-CN" altLang="en-US" smtClean="0"/>
              <a:t>）开发人员通过制定端口号，为同一类型的信息服务的不同功能进行分类挂放。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pPr algn="just" eaLnBrk="1" hangingPunct="1"/>
            <a:r>
              <a:rPr lang="zh-CN" altLang="en-US" sz="1000" b="1" smtClean="0">
                <a:ea typeface="黑体" pitchFamily="49" charset="-122"/>
              </a:rPr>
              <a:t>计算机网络</a:t>
            </a:r>
            <a:r>
              <a:rPr lang="zh-CN" altLang="en-US" sz="1000" smtClean="0"/>
              <a:t>是指通过各种通信设备将计算机连接起来，并在计算机之间进行信息传输的网络。计算机网络按其所跨越的地理范围可分为局域网（</a:t>
            </a:r>
            <a:r>
              <a:rPr lang="en-US" altLang="zh-CN" sz="1000" smtClean="0"/>
              <a:t>Local Area Network </a:t>
            </a:r>
            <a:r>
              <a:rPr lang="zh-CN" altLang="en-US" sz="1000" smtClean="0"/>
              <a:t>简称</a:t>
            </a:r>
            <a:r>
              <a:rPr lang="en-US" altLang="zh-CN" sz="1000" smtClean="0"/>
              <a:t>LAN</a:t>
            </a:r>
            <a:r>
              <a:rPr lang="zh-CN" altLang="en-US" sz="1000" smtClean="0"/>
              <a:t>）和广域网（</a:t>
            </a:r>
            <a:r>
              <a:rPr lang="en-US" altLang="zh-CN" sz="1000" smtClean="0"/>
              <a:t>Wide Area Network </a:t>
            </a:r>
            <a:r>
              <a:rPr lang="zh-CN" altLang="en-US" sz="1000" smtClean="0"/>
              <a:t>简称</a:t>
            </a:r>
            <a:r>
              <a:rPr lang="en-US" altLang="zh-CN" sz="1000" smtClean="0"/>
              <a:t>WAN</a:t>
            </a:r>
            <a:r>
              <a:rPr lang="zh-CN" altLang="en-US" sz="1000" smtClean="0"/>
              <a:t>）。</a:t>
            </a:r>
          </a:p>
          <a:p>
            <a:pPr algn="just" eaLnBrk="1" hangingPunct="1"/>
            <a:r>
              <a:rPr lang="zh-CN" altLang="en-US" sz="1000" b="1" smtClean="0">
                <a:ea typeface="黑体" pitchFamily="49" charset="-122"/>
              </a:rPr>
              <a:t>局域网</a:t>
            </a:r>
            <a:r>
              <a:rPr lang="zh-CN" altLang="en-US" sz="1000" smtClean="0"/>
              <a:t>的目的是为了一个单位，或一个相对独立的局部范围内大量存在的微机能够相互通信、共享昂贵的外部设备（如大容量磁盘、激光打印机、绘图议等）、共享数据信息和应用程序而建立的。局域网一般使用专门铺设的通信线路，所以传输速率比广域网高得多。其范围一般是在一栋或相邻的几栋大楼内，或在一个校园、工厂、企业范围内。</a:t>
            </a:r>
            <a:r>
              <a:rPr lang="zh-CN" altLang="en-US" sz="1000" b="1" smtClean="0">
                <a:ea typeface="黑体" pitchFamily="49" charset="-122"/>
              </a:rPr>
              <a:t>广域网</a:t>
            </a:r>
            <a:r>
              <a:rPr lang="zh-CN" altLang="en-US" sz="1000" smtClean="0"/>
              <a:t>则覆盖一个城市，一个国家，甚至全球。最著名的</a:t>
            </a:r>
            <a:r>
              <a:rPr lang="zh-CN" altLang="en-US" sz="1000" b="1" smtClean="0">
                <a:ea typeface="黑体" pitchFamily="49" charset="-122"/>
              </a:rPr>
              <a:t>因特网</a:t>
            </a:r>
            <a:r>
              <a:rPr lang="zh-CN" altLang="en-US" sz="1000" smtClean="0"/>
              <a:t>是世界上最大的全球互联网，它实际上是由许多物理网络互联而成的网络，所以又称网络的网络。它是由</a:t>
            </a:r>
            <a:r>
              <a:rPr lang="en-US" altLang="zh-CN" sz="1000" smtClean="0"/>
              <a:t>ARPANET</a:t>
            </a:r>
            <a:r>
              <a:rPr lang="zh-CN" altLang="en-US" sz="1000" smtClean="0"/>
              <a:t>发展而来得，</a:t>
            </a:r>
            <a:r>
              <a:rPr lang="en-US" altLang="zh-CN" sz="1000" smtClean="0"/>
              <a:t>ARPANET</a:t>
            </a:r>
            <a:r>
              <a:rPr lang="zh-CN" altLang="en-US" sz="1000" smtClean="0"/>
              <a:t>是第一个计算机广域网。</a:t>
            </a:r>
          </a:p>
          <a:p>
            <a:pPr algn="just" eaLnBrk="1" hangingPunct="1"/>
            <a:r>
              <a:rPr lang="zh-CN" altLang="en-US" sz="1000" smtClean="0"/>
              <a:t>网络使用户共享数据更加容易和高效。在联网之前，人们共享数据的唯一方法是将数据复制在软盘上，然后送往另一台计算机。计算机网络发展的动力：使用远程资源，共享程序、数据和信息资源，网络用户的通信和合作。</a:t>
            </a:r>
          </a:p>
          <a:p>
            <a:pPr algn="just" eaLnBrk="1" hangingPunct="1"/>
            <a:r>
              <a:rPr lang="zh-CN" altLang="en-US" sz="1000" b="1" smtClean="0">
                <a:ea typeface="黑体" pitchFamily="49" charset="-122"/>
              </a:rPr>
              <a:t>联网的计算机能够共享的资源包括</a:t>
            </a:r>
            <a:r>
              <a:rPr lang="zh-CN" altLang="en-US" sz="1000" smtClean="0"/>
              <a:t>：</a:t>
            </a:r>
          </a:p>
          <a:p>
            <a:pPr algn="just" eaLnBrk="1" hangingPunct="1"/>
            <a:r>
              <a:rPr lang="zh-CN" altLang="en-US" sz="1000" b="1" smtClean="0">
                <a:ea typeface="黑体" pitchFamily="49" charset="-122"/>
              </a:rPr>
              <a:t>硬件资源</a:t>
            </a:r>
            <a:r>
              <a:rPr lang="zh-CN" altLang="en-US" sz="1000" smtClean="0"/>
              <a:t>：微机或小型机的用户，可以用远程作业提交的方式，经网络把作业转交给大型机去处理，然后把处理的结果取回，这实际上是共享了大型机的资源，如高速的运算器和大容量的内存。另外，一些昂贵的硬件资源如大容量磁盘、打印机、绘图仪等也可以为多个用户所共享。</a:t>
            </a:r>
          </a:p>
          <a:p>
            <a:pPr algn="just" eaLnBrk="1" hangingPunct="1"/>
            <a:r>
              <a:rPr lang="zh-CN" altLang="en-US" sz="1000" b="1" smtClean="0">
                <a:ea typeface="黑体" pitchFamily="49" charset="-122"/>
              </a:rPr>
              <a:t>软件资源</a:t>
            </a:r>
            <a:r>
              <a:rPr lang="zh-CN" altLang="en-US" sz="1000" smtClean="0"/>
              <a:t>：网络中的某些机器特别是在一些大型机上装有各种功能完善的软件资源，如大型有限元结构分析程序、专用的绘图程序等，用户可以通过网络登录到远程计算机上去使用这些软件，也可以从网络上下载某些程序在本地机上使用。在网络环境下，一些公用的网络版软件都可以安装在服务器上供大家调用，而不必在每台机器上都要安装。</a:t>
            </a:r>
          </a:p>
          <a:p>
            <a:pPr algn="just" eaLnBrk="1" hangingPunct="1"/>
            <a:r>
              <a:rPr lang="zh-CN" altLang="en-US" sz="1000" b="1" smtClean="0">
                <a:ea typeface="黑体" pitchFamily="49" charset="-122"/>
              </a:rPr>
              <a:t>数据与信息</a:t>
            </a:r>
            <a:r>
              <a:rPr lang="zh-CN" altLang="en-US" sz="1000" smtClean="0"/>
              <a:t>：计算机上的数据库和各种文件中存储有大量的信息资源，如图书资料、经济快讯、股票行情、科技动态、天气预报、旅游指南、专利、新闻等。通过计算机网络，这些资源可以被世界各地的人们查询和加以利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p:spPr>
        <p:txBody>
          <a:bodyPr/>
          <a:lstStyle/>
          <a:p>
            <a:pPr eaLnBrk="1" hangingPunct="1"/>
            <a:r>
              <a:rPr lang="zh-CN" altLang="en-US" smtClean="0"/>
              <a:t>　　这里强调网页和主页之间的差别及它们之间的关系。</a:t>
            </a:r>
          </a:p>
          <a:p>
            <a:pPr eaLnBrk="1" hangingPunct="1"/>
            <a:r>
              <a:rPr lang="zh-CN" altLang="en-US" smtClean="0"/>
              <a:t>　　主页（</a:t>
            </a:r>
            <a:r>
              <a:rPr lang="en-US" altLang="zh-CN" smtClean="0"/>
              <a:t>Homepage</a:t>
            </a:r>
            <a:r>
              <a:rPr lang="zh-CN" altLang="en-US" smtClean="0"/>
              <a:t>）与页面（</a:t>
            </a:r>
            <a:r>
              <a:rPr lang="en-US" altLang="zh-CN" smtClean="0"/>
              <a:t>Page</a:t>
            </a:r>
            <a:r>
              <a:rPr lang="zh-CN" altLang="en-US" smtClean="0"/>
              <a:t>）：万维网中文件信息被称作</a:t>
            </a:r>
            <a:r>
              <a:rPr lang="zh-CN" altLang="en-US" b="1" smtClean="0"/>
              <a:t>页面</a:t>
            </a:r>
            <a:r>
              <a:rPr lang="zh-CN" altLang="en-US" smtClean="0"/>
              <a:t>。每一个</a:t>
            </a:r>
            <a:r>
              <a:rPr lang="en-US" altLang="zh-CN" smtClean="0"/>
              <a:t>WWW</a:t>
            </a:r>
            <a:r>
              <a:rPr lang="zh-CN" altLang="en-US" smtClean="0"/>
              <a:t>服务器上存放着大量的页面文件信息，其中默认的封面文件称为</a:t>
            </a:r>
            <a:r>
              <a:rPr lang="zh-CN" altLang="en-US" b="1" smtClean="0"/>
              <a:t>主页</a:t>
            </a:r>
            <a:r>
              <a:rPr lang="zh-CN" altLang="en-US" smtClean="0"/>
              <a:t>。浏览器与</a:t>
            </a:r>
            <a:r>
              <a:rPr lang="en-US" altLang="zh-CN" smtClean="0"/>
              <a:t>Web</a:t>
            </a:r>
            <a:r>
              <a:rPr lang="zh-CN" altLang="en-US" smtClean="0"/>
              <a:t>服务器之间的信息传送是以页为单位的，每次传送一页，这里的页可能是浏览器的一屏也可能是多屏，这里页的实质就是一个文件。</a:t>
            </a:r>
          </a:p>
          <a:p>
            <a:pPr eaLnBrk="1" hangingPunct="1"/>
            <a:r>
              <a:rPr lang="zh-CN" altLang="en-US" smtClean="0"/>
              <a:t>　　一个网站是由众多的网页组成的，它们存储在某一个</a:t>
            </a:r>
            <a:r>
              <a:rPr lang="en-US" altLang="zh-CN" smtClean="0"/>
              <a:t>Web</a:t>
            </a:r>
            <a:r>
              <a:rPr lang="zh-CN" altLang="en-US" smtClean="0"/>
              <a:t>服务器上，而浏览者连接到一个</a:t>
            </a:r>
            <a:r>
              <a:rPr lang="en-US" altLang="zh-CN" smtClean="0"/>
              <a:t>Web</a:t>
            </a:r>
            <a:r>
              <a:rPr lang="zh-CN" altLang="en-US" smtClean="0"/>
              <a:t>站点后传过来的第一个网页文件就是这个站点的主页，网页和主页的书写方式不同，对于网页，要写上完整的</a:t>
            </a:r>
            <a:r>
              <a:rPr lang="en-US" altLang="zh-CN" smtClean="0"/>
              <a:t>URL</a:t>
            </a:r>
            <a:r>
              <a:rPr lang="zh-CN" altLang="en-US" smtClean="0"/>
              <a:t>，而对于主页，只要写上协议名和服务器的名字就可以把主页传过来了，这是因为</a:t>
            </a:r>
            <a:r>
              <a:rPr lang="en-US" altLang="zh-CN" smtClean="0"/>
              <a:t>Web</a:t>
            </a:r>
            <a:r>
              <a:rPr lang="zh-CN" altLang="en-US" smtClean="0"/>
              <a:t>服务器都有自己默认的主页名称，不同的服务器系统默认的主页名称也不同，常见的有</a:t>
            </a:r>
            <a:r>
              <a:rPr lang="en-US" altLang="zh-CN" smtClean="0"/>
              <a:t>index.htm</a:t>
            </a:r>
            <a:r>
              <a:rPr lang="zh-CN" altLang="en-US" smtClean="0"/>
              <a:t>（</a:t>
            </a:r>
            <a:r>
              <a:rPr lang="en-US" altLang="zh-CN" smtClean="0"/>
              <a:t>index.html</a:t>
            </a:r>
            <a:r>
              <a:rPr lang="zh-CN" altLang="en-US" smtClean="0"/>
              <a:t>） 或</a:t>
            </a:r>
            <a:r>
              <a:rPr lang="en-US" altLang="zh-CN" smtClean="0"/>
              <a:t>default.htm</a:t>
            </a:r>
            <a:r>
              <a:rPr lang="zh-CN" altLang="en-US" smtClean="0"/>
              <a:t>（</a:t>
            </a:r>
            <a:r>
              <a:rPr lang="en-US" altLang="zh-CN" smtClean="0"/>
              <a:t>default.html</a:t>
            </a:r>
            <a:r>
              <a:rPr lang="zh-CN" altLang="en-US"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pPr eaLnBrk="1" hangingPunct="1"/>
            <a:r>
              <a:rPr lang="zh-CN" altLang="en-US" smtClean="0"/>
              <a:t>　　</a:t>
            </a:r>
            <a:r>
              <a:rPr lang="en-US" altLang="zh-CN" smtClean="0"/>
              <a:t>HTML</a:t>
            </a:r>
            <a:r>
              <a:rPr lang="zh-CN" altLang="en-US" smtClean="0"/>
              <a:t>代表</a:t>
            </a:r>
            <a:r>
              <a:rPr lang="en-US" altLang="zh-CN" smtClean="0"/>
              <a:t>Hyper Text Markup Language </a:t>
            </a:r>
            <a:r>
              <a:rPr lang="zh-CN" altLang="en-US" smtClean="0"/>
              <a:t>，一般称为超文本标记语言，它使用一些约定的标记对</a:t>
            </a:r>
            <a:r>
              <a:rPr lang="en-US" altLang="zh-CN" smtClean="0"/>
              <a:t>WWW</a:t>
            </a:r>
            <a:r>
              <a:rPr lang="zh-CN" altLang="en-US" smtClean="0"/>
              <a:t>上的各种信息进行标记。</a:t>
            </a:r>
            <a:r>
              <a:rPr lang="en-US" altLang="zh-CN" smtClean="0"/>
              <a:t>HTML</a:t>
            </a:r>
            <a:r>
              <a:rPr lang="zh-CN" altLang="en-US" smtClean="0"/>
              <a:t>之所以称为标记语言，主要是因为这种语言的元素是由若干</a:t>
            </a:r>
            <a:r>
              <a:rPr lang="zh-CN" altLang="en-US" smtClean="0">
                <a:latin typeface="Arial" charset="0"/>
              </a:rPr>
              <a:t>“</a:t>
            </a:r>
            <a:r>
              <a:rPr lang="zh-CN" altLang="en-US" smtClean="0"/>
              <a:t>标记</a:t>
            </a:r>
            <a:r>
              <a:rPr lang="zh-CN" altLang="en-US" smtClean="0">
                <a:latin typeface="Arial" charset="0"/>
              </a:rPr>
              <a:t>”</a:t>
            </a:r>
            <a:r>
              <a:rPr lang="zh-CN" altLang="en-US" smtClean="0"/>
              <a:t>组成的，它们扮演了语言中保留字和控制代码的角色。标记总是由一对尖括号括起来，例如</a:t>
            </a:r>
            <a:r>
              <a:rPr lang="zh-CN" altLang="en-US" smtClean="0">
                <a:latin typeface="Arial" charset="0"/>
              </a:rPr>
              <a:t>“</a:t>
            </a:r>
            <a:r>
              <a:rPr lang="en-US" altLang="zh-CN" smtClean="0"/>
              <a:t>&lt;BR&gt;</a:t>
            </a:r>
            <a:r>
              <a:rPr lang="en-US" altLang="zh-CN" smtClean="0">
                <a:latin typeface="Arial" charset="0"/>
              </a:rPr>
              <a:t>”</a:t>
            </a:r>
            <a:r>
              <a:rPr lang="zh-CN" altLang="en-US" smtClean="0"/>
              <a:t>用来标记文本由此另起一行。</a:t>
            </a:r>
            <a:r>
              <a:rPr lang="en-US" altLang="zh-CN" smtClean="0"/>
              <a:t>HTML</a:t>
            </a:r>
            <a:r>
              <a:rPr lang="zh-CN" altLang="en-US" smtClean="0"/>
              <a:t>的标记中有很多是成对出现，一头一尾（结束标记前要加</a:t>
            </a:r>
            <a:r>
              <a:rPr lang="zh-CN" altLang="en-US" smtClean="0">
                <a:latin typeface="Arial" charset="0"/>
              </a:rPr>
              <a:t>“</a:t>
            </a:r>
            <a:r>
              <a:rPr lang="en-US" altLang="zh-CN" smtClean="0"/>
              <a:t>/</a:t>
            </a:r>
            <a:r>
              <a:rPr lang="en-US" altLang="zh-CN" smtClean="0">
                <a:latin typeface="Arial" charset="0"/>
              </a:rPr>
              <a:t>”</a:t>
            </a:r>
            <a:r>
              <a:rPr lang="zh-CN" altLang="en-US" smtClean="0"/>
              <a:t>），以便于对夹在其中的内容进行标记与控制。例如：</a:t>
            </a:r>
            <a:r>
              <a:rPr lang="en-US" altLang="zh-CN" smtClean="0"/>
              <a:t>&lt;B&gt; </a:t>
            </a:r>
            <a:r>
              <a:rPr lang="zh-CN" altLang="en-US" smtClean="0"/>
              <a:t>和 </a:t>
            </a:r>
            <a:r>
              <a:rPr lang="en-US" altLang="zh-CN" smtClean="0"/>
              <a:t>&lt;/B&gt; </a:t>
            </a:r>
            <a:r>
              <a:rPr lang="zh-CN" altLang="en-US" smtClean="0"/>
              <a:t>用来标记其中的文本为黑体字。在</a:t>
            </a:r>
            <a:r>
              <a:rPr lang="en-US" altLang="zh-CN" smtClean="0"/>
              <a:t>HTML</a:t>
            </a:r>
            <a:r>
              <a:rPr lang="zh-CN" altLang="en-US" smtClean="0"/>
              <a:t>文件中，所有标记中的字母大小写是无关紧要的。例如</a:t>
            </a:r>
            <a:r>
              <a:rPr lang="en-US" altLang="zh-CN" smtClean="0"/>
              <a:t>&lt;b&gt; </a:t>
            </a:r>
            <a:r>
              <a:rPr lang="zh-CN" altLang="en-US" smtClean="0"/>
              <a:t>和 </a:t>
            </a:r>
            <a:r>
              <a:rPr lang="en-US" altLang="zh-CN" smtClean="0"/>
              <a:t>&lt;B&gt;</a:t>
            </a:r>
            <a:r>
              <a:rPr lang="zh-CN" altLang="en-US" smtClean="0"/>
              <a:t>是同样的。</a:t>
            </a:r>
          </a:p>
          <a:p>
            <a:pPr eaLnBrk="1" hangingPunct="1"/>
            <a:r>
              <a:rPr lang="zh-CN" altLang="en-US" smtClean="0"/>
              <a:t>　　</a:t>
            </a:r>
            <a:r>
              <a:rPr lang="en-US" altLang="zh-CN" smtClean="0"/>
              <a:t>HTML</a:t>
            </a:r>
            <a:r>
              <a:rPr lang="zh-CN" altLang="en-US" smtClean="0"/>
              <a:t>文件是</a:t>
            </a:r>
            <a:r>
              <a:rPr lang="en-US" altLang="zh-CN" smtClean="0"/>
              <a:t>WWW</a:t>
            </a:r>
            <a:r>
              <a:rPr lang="zh-CN" altLang="en-US" smtClean="0"/>
              <a:t>中使用的主要文件类型，通常以</a:t>
            </a:r>
            <a:r>
              <a:rPr lang="zh-CN" altLang="en-US" smtClean="0">
                <a:latin typeface="Arial" charset="0"/>
              </a:rPr>
              <a:t>“</a:t>
            </a:r>
            <a:r>
              <a:rPr lang="en-US" altLang="zh-CN" smtClean="0"/>
              <a:t>.html</a:t>
            </a:r>
            <a:r>
              <a:rPr lang="en-US" altLang="zh-CN" smtClean="0">
                <a:latin typeface="Arial" charset="0"/>
              </a:rPr>
              <a:t>”</a:t>
            </a:r>
            <a:r>
              <a:rPr lang="zh-CN" altLang="en-US" smtClean="0"/>
              <a:t>或</a:t>
            </a:r>
            <a:r>
              <a:rPr lang="zh-CN" altLang="en-US" smtClean="0">
                <a:latin typeface="Arial" charset="0"/>
              </a:rPr>
              <a:t>“</a:t>
            </a:r>
            <a:r>
              <a:rPr lang="en-US" altLang="zh-CN" smtClean="0"/>
              <a:t>htm</a:t>
            </a:r>
            <a:r>
              <a:rPr lang="en-US" altLang="zh-CN" smtClean="0">
                <a:latin typeface="Arial" charset="0"/>
              </a:rPr>
              <a:t>”</a:t>
            </a:r>
            <a:r>
              <a:rPr lang="zh-CN" altLang="en-US" smtClean="0"/>
              <a:t>为文件后缀。</a:t>
            </a:r>
          </a:p>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004888" y="736600"/>
            <a:ext cx="4583112" cy="3436938"/>
          </a:xfrm>
          <a:ln/>
        </p:spPr>
      </p:sp>
      <p:sp>
        <p:nvSpPr>
          <p:cNvPr id="186371" name="Rectangle 3"/>
          <p:cNvSpPr>
            <a:spLocks noGrp="1" noChangeArrowheads="1"/>
          </p:cNvSpPr>
          <p:nvPr>
            <p:ph type="body" idx="1"/>
          </p:nvPr>
        </p:nvSpPr>
        <p:spPr>
          <a:xfrm>
            <a:off x="889000" y="4256088"/>
            <a:ext cx="4891088" cy="4827587"/>
          </a:xfrm>
          <a:noFill/>
        </p:spPr>
        <p:txBody>
          <a:bodyPr/>
          <a:lstStyle/>
          <a:p>
            <a:pPr eaLnBrk="1" hangingPunct="1">
              <a:spcBef>
                <a:spcPct val="10000"/>
              </a:spcBef>
            </a:pPr>
            <a:r>
              <a:rPr lang="zh-CN" altLang="en-US" smtClean="0"/>
              <a:t>（</a:t>
            </a:r>
            <a:r>
              <a:rPr lang="en-US" altLang="zh-CN" smtClean="0"/>
              <a:t>1</a:t>
            </a:r>
            <a:r>
              <a:rPr lang="zh-CN" altLang="en-US" smtClean="0"/>
              <a:t>）输入网址浏览具体的页面信息</a:t>
            </a:r>
          </a:p>
          <a:p>
            <a:pPr eaLnBrk="1" hangingPunct="1">
              <a:spcBef>
                <a:spcPct val="10000"/>
              </a:spcBef>
            </a:pPr>
            <a:r>
              <a:rPr lang="zh-CN" altLang="en-US" smtClean="0"/>
              <a:t>　　通过地址栏输入你想要浏览的页面地址，如</a:t>
            </a:r>
            <a:r>
              <a:rPr lang="en-US" altLang="zh-CN" smtClean="0"/>
              <a:t>http://www.tsinghua.edu.cn</a:t>
            </a:r>
            <a:r>
              <a:rPr lang="zh-CN" altLang="en-US" smtClean="0"/>
              <a:t>（清华大学主页地址），按下</a:t>
            </a:r>
            <a:r>
              <a:rPr lang="en-US" altLang="zh-CN" smtClean="0"/>
              <a:t>Enter</a:t>
            </a:r>
            <a:r>
              <a:rPr lang="zh-CN" altLang="en-US" smtClean="0"/>
              <a:t>键，浏览器窗口右上角的</a:t>
            </a:r>
            <a:r>
              <a:rPr lang="en-US" altLang="zh-CN" smtClean="0"/>
              <a:t>IE</a:t>
            </a:r>
            <a:r>
              <a:rPr lang="zh-CN" altLang="en-US" smtClean="0"/>
              <a:t>标志就会转动起来，这表明浏览器已经开始工作了，它正在与你输入的服务器建立连接，一旦建立连接，服务器便向你所在的计算机发回请求的页面文件，窗口左下方出现一个运动的进度条，用于表明该页面下载的进度。</a:t>
            </a:r>
          </a:p>
          <a:p>
            <a:pPr eaLnBrk="1" hangingPunct="1">
              <a:spcBef>
                <a:spcPct val="10000"/>
              </a:spcBef>
            </a:pPr>
            <a:r>
              <a:rPr lang="zh-CN" altLang="en-US" smtClean="0"/>
              <a:t>（</a:t>
            </a:r>
            <a:r>
              <a:rPr lang="en-US" altLang="zh-CN" smtClean="0"/>
              <a:t>2</a:t>
            </a:r>
            <a:r>
              <a:rPr lang="zh-CN" altLang="en-US" smtClean="0"/>
              <a:t>）中断当前的浏览操作</a:t>
            </a:r>
          </a:p>
          <a:p>
            <a:pPr eaLnBrk="1" hangingPunct="1">
              <a:spcBef>
                <a:spcPct val="10000"/>
              </a:spcBef>
            </a:pPr>
            <a:r>
              <a:rPr lang="zh-CN" altLang="en-US" smtClean="0"/>
              <a:t>　　单击工具栏中的</a:t>
            </a:r>
            <a:r>
              <a:rPr lang="zh-CN" altLang="en-US" smtClean="0">
                <a:latin typeface="Arial" charset="0"/>
              </a:rPr>
              <a:t>“</a:t>
            </a:r>
            <a:r>
              <a:rPr lang="zh-CN" altLang="en-US" smtClean="0"/>
              <a:t>停止</a:t>
            </a:r>
            <a:r>
              <a:rPr lang="zh-CN" altLang="en-US" smtClean="0">
                <a:latin typeface="Arial" charset="0"/>
              </a:rPr>
              <a:t>”</a:t>
            </a:r>
            <a:r>
              <a:rPr lang="zh-CN" altLang="en-US" smtClean="0"/>
              <a:t>按钮，可以终止当前正在进行的操作，停止和</a:t>
            </a:r>
            <a:r>
              <a:rPr lang="en-US" altLang="zh-CN" smtClean="0"/>
              <a:t>WWW</a:t>
            </a:r>
            <a:r>
              <a:rPr lang="zh-CN" altLang="en-US" smtClean="0"/>
              <a:t>服务器的连接。</a:t>
            </a:r>
          </a:p>
          <a:p>
            <a:pPr eaLnBrk="1" hangingPunct="1">
              <a:spcBef>
                <a:spcPct val="10000"/>
              </a:spcBef>
            </a:pPr>
            <a:r>
              <a:rPr lang="zh-CN" altLang="en-US" smtClean="0"/>
              <a:t>（</a:t>
            </a:r>
            <a:r>
              <a:rPr lang="en-US" altLang="zh-CN" smtClean="0"/>
              <a:t>3</a:t>
            </a:r>
            <a:r>
              <a:rPr lang="zh-CN" altLang="en-US" smtClean="0"/>
              <a:t>）刷新当前页面信息</a:t>
            </a:r>
          </a:p>
          <a:p>
            <a:pPr eaLnBrk="1" hangingPunct="1">
              <a:spcBef>
                <a:spcPct val="10000"/>
              </a:spcBef>
            </a:pPr>
            <a:r>
              <a:rPr lang="zh-CN" altLang="en-US" smtClean="0"/>
              <a:t>　　有时候在页面文件传送过程中，可能会在网络的某个环节发生错误，甚至可能是自己的误操作，导致该页面显示不正确或在下载途中就中断了。此时，可以单击工具栏的</a:t>
            </a:r>
            <a:r>
              <a:rPr lang="zh-CN" altLang="en-US" smtClean="0">
                <a:latin typeface="Arial" charset="0"/>
              </a:rPr>
              <a:t>“</a:t>
            </a:r>
            <a:r>
              <a:rPr lang="zh-CN" altLang="en-US" smtClean="0"/>
              <a:t>刷新</a:t>
            </a:r>
            <a:r>
              <a:rPr lang="zh-CN" altLang="en-US" smtClean="0">
                <a:latin typeface="Arial" charset="0"/>
              </a:rPr>
              <a:t>”</a:t>
            </a:r>
            <a:r>
              <a:rPr lang="zh-CN" altLang="en-US" smtClean="0"/>
              <a:t>按钮，再次向该页面的服务器发出请求，重新取得并显示当前页面的内容。</a:t>
            </a:r>
          </a:p>
          <a:p>
            <a:pPr eaLnBrk="1" hangingPunct="1">
              <a:spcBef>
                <a:spcPct val="10000"/>
              </a:spcBef>
            </a:pPr>
            <a:r>
              <a:rPr lang="zh-CN" altLang="en-US" smtClean="0"/>
              <a:t>（</a:t>
            </a:r>
            <a:r>
              <a:rPr lang="en-US" altLang="zh-CN" smtClean="0"/>
              <a:t>4</a:t>
            </a:r>
            <a:r>
              <a:rPr lang="zh-CN" altLang="en-US" smtClean="0"/>
              <a:t>）在已经浏览过的网址之间跳转</a:t>
            </a:r>
          </a:p>
          <a:p>
            <a:pPr eaLnBrk="1" hangingPunct="1">
              <a:spcBef>
                <a:spcPct val="10000"/>
              </a:spcBef>
            </a:pPr>
            <a:r>
              <a:rPr lang="zh-CN" altLang="en-US" smtClean="0"/>
              <a:t>　　在浏览中，随时可以在已经浏览过的网址之间进行跳转。最常用的方法是单击工具栏中的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按钮和</a:t>
            </a:r>
            <a:r>
              <a:rPr lang="zh-CN" altLang="en-US" smtClean="0">
                <a:latin typeface="Arial" charset="0"/>
              </a:rPr>
              <a:t>“</a:t>
            </a:r>
            <a:r>
              <a:rPr lang="zh-CN" altLang="en-US" smtClean="0"/>
              <a:t>前进</a:t>
            </a:r>
            <a:r>
              <a:rPr lang="zh-CN" altLang="en-US" smtClean="0">
                <a:latin typeface="Arial" charset="0"/>
              </a:rPr>
              <a:t>”</a:t>
            </a:r>
            <a:r>
              <a:rPr lang="zh-CN" altLang="en-US" smtClean="0"/>
              <a:t>按钮。</a:t>
            </a:r>
          </a:p>
          <a:p>
            <a:pPr eaLnBrk="1" hangingPunct="1">
              <a:spcBef>
                <a:spcPct val="10000"/>
              </a:spcBef>
            </a:pPr>
            <a:r>
              <a:rPr lang="zh-CN" altLang="en-US" smtClean="0"/>
              <a:t>　　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按钮，可以退到上一个网址指向的页面，如果单击</a:t>
            </a:r>
            <a:r>
              <a:rPr lang="zh-CN" altLang="en-US" smtClean="0">
                <a:latin typeface="Arial" charset="0"/>
              </a:rPr>
              <a:t>“</a:t>
            </a:r>
            <a:r>
              <a:rPr lang="zh-CN" altLang="en-US" smtClean="0"/>
              <a:t>后退</a:t>
            </a:r>
            <a:r>
              <a:rPr lang="zh-CN" altLang="en-US" smtClean="0">
                <a:latin typeface="Arial" charset="0"/>
              </a:rPr>
              <a:t>”</a:t>
            </a:r>
            <a:r>
              <a:rPr lang="zh-CN" altLang="en-US" smtClean="0"/>
              <a:t>按钮右侧的小三角按钮，会弹出一个下拉列表，其中罗列出所有以前的网址，从中选择一个，即可直接回退到该网址。</a:t>
            </a:r>
          </a:p>
          <a:p>
            <a:pPr eaLnBrk="1" hangingPunct="1">
              <a:spcBef>
                <a:spcPct val="10000"/>
              </a:spcBef>
            </a:pPr>
            <a:r>
              <a:rPr lang="zh-CN" altLang="en-US" smtClean="0"/>
              <a:t>　　如果前面通过</a:t>
            </a:r>
            <a:r>
              <a:rPr lang="zh-CN" altLang="en-US" smtClean="0">
                <a:latin typeface="Arial" charset="0"/>
              </a:rPr>
              <a:t>“</a:t>
            </a:r>
            <a:r>
              <a:rPr lang="zh-CN" altLang="en-US" smtClean="0"/>
              <a:t>后退</a:t>
            </a:r>
            <a:r>
              <a:rPr lang="zh-CN" altLang="en-US" smtClean="0">
                <a:latin typeface="Arial" charset="0"/>
              </a:rPr>
              <a:t>”</a:t>
            </a:r>
            <a:r>
              <a:rPr lang="zh-CN" altLang="en-US" smtClean="0"/>
              <a:t>按钮回退到某一网址，则</a:t>
            </a:r>
            <a:r>
              <a:rPr lang="zh-CN" altLang="en-US" smtClean="0">
                <a:latin typeface="Arial" charset="0"/>
              </a:rPr>
              <a:t>“</a:t>
            </a:r>
            <a:r>
              <a:rPr lang="zh-CN" altLang="en-US" smtClean="0"/>
              <a:t>前进</a:t>
            </a:r>
            <a:r>
              <a:rPr lang="zh-CN" altLang="en-US" smtClean="0">
                <a:latin typeface="Arial" charset="0"/>
              </a:rPr>
              <a:t>”</a:t>
            </a:r>
            <a:r>
              <a:rPr lang="zh-CN" altLang="en-US" smtClean="0"/>
              <a:t>按钮就可以使用。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pPr eaLnBrk="1" hangingPunct="1"/>
            <a:r>
              <a:rPr lang="zh-CN" altLang="en-US" b="1" smtClean="0"/>
              <a:t>终端电阻</a:t>
            </a:r>
            <a:r>
              <a:rPr lang="zh-CN" altLang="en-US" smtClean="0"/>
              <a:t>是为了消除在通信电缆中的信号反射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879475" y="736600"/>
            <a:ext cx="3768725" cy="2827338"/>
          </a:xfrm>
          <a:ln/>
        </p:spPr>
      </p:sp>
      <p:sp>
        <p:nvSpPr>
          <p:cNvPr id="114691" name="Rectangle 3"/>
          <p:cNvSpPr>
            <a:spLocks noGrp="1" noChangeArrowheads="1"/>
          </p:cNvSpPr>
          <p:nvPr>
            <p:ph type="body" idx="1"/>
          </p:nvPr>
        </p:nvSpPr>
        <p:spPr>
          <a:xfrm>
            <a:off x="533400" y="3657600"/>
            <a:ext cx="5562600" cy="5486400"/>
          </a:xfrm>
          <a:noFill/>
        </p:spPr>
        <p:txBody>
          <a:bodyPr/>
          <a:lstStyle/>
          <a:p>
            <a:pPr eaLnBrk="1" hangingPunct="1"/>
            <a:r>
              <a:rPr lang="zh-CN" altLang="en-US" sz="1000" smtClean="0"/>
              <a:t>　　计算机网络是一个非常复杂的系统，它通常由计算机软件、硬件及通信设备所组成。下面分别介绍一下构成网络的主要成分。</a:t>
            </a:r>
          </a:p>
          <a:p>
            <a:pPr eaLnBrk="1" hangingPunct="1"/>
            <a:r>
              <a:rPr lang="zh-CN" altLang="en-US" sz="1000" smtClean="0"/>
              <a:t>（</a:t>
            </a:r>
            <a:r>
              <a:rPr lang="en-US" altLang="zh-CN" sz="1000" smtClean="0"/>
              <a:t>1</a:t>
            </a:r>
            <a:r>
              <a:rPr lang="zh-CN" altLang="en-US" sz="1000" smtClean="0"/>
              <a:t>）各种类型的计算机</a:t>
            </a:r>
          </a:p>
          <a:p>
            <a:pPr eaLnBrk="1" hangingPunct="1"/>
            <a:r>
              <a:rPr lang="zh-CN" altLang="en-US" sz="1000" smtClean="0"/>
              <a:t>这些计算机由于所承担的任务不同，因而在网络中分别扮演了不同的角色。网络中的计算机可扮演的角色有三种：服务器、客户机和同位体。网卡又称网络适配器。网卡主要是将计算机数据转换为能够通过介质传输的信号。</a:t>
            </a:r>
          </a:p>
          <a:p>
            <a:pPr eaLnBrk="1" hangingPunct="1"/>
            <a:r>
              <a:rPr lang="zh-CN" altLang="en-US" sz="1000" smtClean="0"/>
              <a:t>（</a:t>
            </a:r>
            <a:r>
              <a:rPr lang="en-US" altLang="zh-CN" sz="1000" smtClean="0"/>
              <a:t>2</a:t>
            </a:r>
            <a:r>
              <a:rPr lang="zh-CN" altLang="en-US" sz="1000" smtClean="0"/>
              <a:t>）传输介质</a:t>
            </a:r>
          </a:p>
          <a:p>
            <a:pPr eaLnBrk="1" hangingPunct="1"/>
            <a:r>
              <a:rPr lang="zh-CN" altLang="en-US" sz="1000" smtClean="0"/>
              <a:t>计算机和通信设备之间，以及通信设备和通信设备之间都通过传输介质互连，为数据传输提供传输信道。传输介质包括有线介质和无线介质。局域网常用的传输介质有双绞线、同轴电缆和光缆。除此之外，无线传输介质（如微波、红外线和激光等）在计算机网络中也会显示出它的广泛用途。</a:t>
            </a:r>
          </a:p>
          <a:p>
            <a:pPr eaLnBrk="1" hangingPunct="1"/>
            <a:r>
              <a:rPr lang="zh-CN" altLang="en-US" sz="1000" smtClean="0"/>
              <a:t>（</a:t>
            </a:r>
            <a:r>
              <a:rPr lang="en-US" altLang="zh-CN" sz="1000" smtClean="0"/>
              <a:t>3</a:t>
            </a:r>
            <a:r>
              <a:rPr lang="zh-CN" altLang="en-US" sz="1000" smtClean="0"/>
              <a:t>）通信设备</a:t>
            </a:r>
          </a:p>
          <a:p>
            <a:pPr eaLnBrk="1" hangingPunct="1"/>
            <a:r>
              <a:rPr lang="zh-CN" altLang="en-US" sz="1000" smtClean="0"/>
              <a:t>广域网的通信设备往往成为交换机（</a:t>
            </a:r>
            <a:r>
              <a:rPr lang="en-US" altLang="zh-CN" sz="1000" smtClean="0"/>
              <a:t>Switch</a:t>
            </a:r>
            <a:r>
              <a:rPr lang="zh-CN" altLang="en-US" sz="1000" smtClean="0"/>
              <a:t>），如</a:t>
            </a:r>
            <a:r>
              <a:rPr lang="en-US" altLang="zh-CN" sz="1000" smtClean="0"/>
              <a:t>X.25</a:t>
            </a:r>
            <a:r>
              <a:rPr lang="zh-CN" altLang="en-US" sz="1000" smtClean="0"/>
              <a:t>包交换机、帧中继（</a:t>
            </a:r>
            <a:r>
              <a:rPr lang="en-US" altLang="zh-CN" sz="1000" smtClean="0"/>
              <a:t>Frame Relay</a:t>
            </a:r>
            <a:r>
              <a:rPr lang="zh-CN" altLang="en-US" sz="1000" smtClean="0"/>
              <a:t>）交换机、</a:t>
            </a:r>
            <a:r>
              <a:rPr lang="en-US" altLang="zh-CN" sz="1000" smtClean="0"/>
              <a:t>ATM</a:t>
            </a:r>
            <a:r>
              <a:rPr lang="zh-CN" altLang="en-US" sz="1000" smtClean="0"/>
              <a:t>（ </a:t>
            </a:r>
            <a:r>
              <a:rPr lang="en-US" altLang="zh-CN" sz="1000" smtClean="0"/>
              <a:t>Asynchronous Transfer Mode</a:t>
            </a:r>
            <a:r>
              <a:rPr lang="zh-CN" altLang="en-US" sz="1000" smtClean="0"/>
              <a:t>）交换机</a:t>
            </a:r>
          </a:p>
          <a:p>
            <a:pPr eaLnBrk="1" hangingPunct="1"/>
            <a:r>
              <a:rPr lang="zh-CN" altLang="en-US" sz="1000" smtClean="0"/>
              <a:t>局域网有以太网（</a:t>
            </a:r>
            <a:r>
              <a:rPr lang="en-US" altLang="zh-CN" sz="1000" smtClean="0"/>
              <a:t>Ethernet</a:t>
            </a:r>
            <a:r>
              <a:rPr lang="zh-CN" altLang="en-US" sz="1000" smtClean="0"/>
              <a:t>）、令牌环网（</a:t>
            </a:r>
            <a:r>
              <a:rPr lang="en-US" altLang="zh-CN" sz="1000" smtClean="0"/>
              <a:t>Token Ring</a:t>
            </a:r>
            <a:r>
              <a:rPr lang="zh-CN" altLang="en-US" sz="1000" smtClean="0"/>
              <a:t>）和光纤分布式数据接口</a:t>
            </a:r>
            <a:r>
              <a:rPr lang="en-US" altLang="zh-CN" sz="1000" smtClean="0"/>
              <a:t>FDDI</a:t>
            </a:r>
            <a:r>
              <a:rPr lang="zh-CN" altLang="en-US" sz="1000" smtClean="0"/>
              <a:t>（</a:t>
            </a:r>
            <a:r>
              <a:rPr lang="en-US" altLang="zh-CN" sz="1000" smtClean="0"/>
              <a:t>Fiber Distributed Data Interface</a:t>
            </a:r>
            <a:r>
              <a:rPr lang="zh-CN" altLang="en-US" sz="1000" smtClean="0"/>
              <a:t>）等。目前最流行的局域网是以太网，以太网的通信设备是集线器（</a:t>
            </a:r>
            <a:r>
              <a:rPr lang="en-US" altLang="zh-CN" sz="1000" smtClean="0"/>
              <a:t>Hub</a:t>
            </a:r>
            <a:r>
              <a:rPr lang="zh-CN" altLang="en-US" sz="1000" smtClean="0"/>
              <a:t>）。这些设备主要用来延伸传输距离和便于网络布线。例如</a:t>
            </a:r>
            <a:r>
              <a:rPr lang="zh-CN" altLang="en-US" sz="1000" smtClean="0">
                <a:latin typeface="Arial" charset="0"/>
              </a:rPr>
              <a:t>“</a:t>
            </a:r>
            <a:r>
              <a:rPr lang="zh-CN" altLang="en-US" sz="1000" smtClean="0"/>
              <a:t>集线器</a:t>
            </a:r>
            <a:r>
              <a:rPr lang="zh-CN" altLang="en-US" sz="1000" smtClean="0">
                <a:latin typeface="Arial" charset="0"/>
              </a:rPr>
              <a:t>”</a:t>
            </a:r>
            <a:r>
              <a:rPr lang="zh-CN" altLang="en-US" sz="1000" smtClean="0"/>
              <a:t>可以提供多个微机连接端口，在工作站集中的地方使用集线器，便于网络布线，也便于故障的定位与排除。此外集线器还可具有再生放大和管理多路通信的能力。又如</a:t>
            </a:r>
            <a:r>
              <a:rPr lang="zh-CN" altLang="en-US" sz="1000" smtClean="0">
                <a:latin typeface="Arial" charset="0"/>
              </a:rPr>
              <a:t>“</a:t>
            </a:r>
            <a:r>
              <a:rPr lang="zh-CN" altLang="en-US" sz="1000" smtClean="0"/>
              <a:t>中继器</a:t>
            </a:r>
            <a:r>
              <a:rPr lang="zh-CN" altLang="en-US" sz="1000" smtClean="0">
                <a:latin typeface="Arial" charset="0"/>
              </a:rPr>
              <a:t>”</a:t>
            </a:r>
            <a:r>
              <a:rPr lang="zh-CN" altLang="en-US" sz="1000" smtClean="0"/>
              <a:t>（</a:t>
            </a:r>
            <a:r>
              <a:rPr lang="en-US" altLang="zh-CN" sz="1000" smtClean="0"/>
              <a:t>Repeater</a:t>
            </a:r>
            <a:r>
              <a:rPr lang="zh-CN" altLang="en-US" sz="1000" smtClean="0"/>
              <a:t>）是用来对数字信号进行再生放大，以扩展网络传输距离。</a:t>
            </a:r>
          </a:p>
          <a:p>
            <a:pPr eaLnBrk="1" hangingPunct="1"/>
            <a:r>
              <a:rPr lang="zh-CN" altLang="en-US" sz="1000" smtClean="0"/>
              <a:t>（</a:t>
            </a:r>
            <a:r>
              <a:rPr lang="en-US" altLang="zh-CN" sz="1000" smtClean="0"/>
              <a:t>4</a:t>
            </a:r>
            <a:r>
              <a:rPr lang="zh-CN" altLang="en-US" sz="1000" smtClean="0"/>
              <a:t>）网络互连设备</a:t>
            </a:r>
          </a:p>
          <a:p>
            <a:pPr eaLnBrk="1" hangingPunct="1"/>
            <a:r>
              <a:rPr lang="zh-CN" altLang="en-US" sz="1000" smtClean="0"/>
              <a:t>局域网与局域网，局域网与主机系统，以及局域网与广域网的连接都称为网络互连。而网络互连的接口设备称为网络互连设备。常用的互连设备有</a:t>
            </a:r>
            <a:r>
              <a:rPr lang="zh-CN" altLang="en-US" sz="1000" smtClean="0">
                <a:latin typeface="Arial" charset="0"/>
              </a:rPr>
              <a:t>“</a:t>
            </a:r>
            <a:r>
              <a:rPr lang="zh-CN" altLang="en-US" sz="1000" smtClean="0"/>
              <a:t>网桥</a:t>
            </a:r>
            <a:r>
              <a:rPr lang="zh-CN" altLang="en-US" sz="1000" smtClean="0">
                <a:latin typeface="Arial" charset="0"/>
              </a:rPr>
              <a:t>”</a:t>
            </a:r>
            <a:r>
              <a:rPr lang="zh-CN" altLang="en-US" sz="1000" smtClean="0"/>
              <a:t>（</a:t>
            </a:r>
            <a:r>
              <a:rPr lang="en-US" altLang="zh-CN" sz="1000" smtClean="0"/>
              <a:t>Bridge</a:t>
            </a:r>
            <a:r>
              <a:rPr lang="zh-CN" altLang="en-US" sz="1000" smtClean="0"/>
              <a:t>）、</a:t>
            </a:r>
            <a:r>
              <a:rPr lang="zh-CN" altLang="en-US" sz="1000" smtClean="0">
                <a:latin typeface="Arial" charset="0"/>
              </a:rPr>
              <a:t>“</a:t>
            </a:r>
            <a:r>
              <a:rPr lang="zh-CN" altLang="en-US" sz="1000" smtClean="0"/>
              <a:t>路由器</a:t>
            </a:r>
            <a:r>
              <a:rPr lang="zh-CN" altLang="en-US" sz="1000" smtClean="0">
                <a:latin typeface="Arial" charset="0"/>
              </a:rPr>
              <a:t>”</a:t>
            </a:r>
            <a:r>
              <a:rPr lang="zh-CN" altLang="en-US" sz="1000" smtClean="0"/>
              <a:t>（</a:t>
            </a:r>
            <a:r>
              <a:rPr lang="en-US" altLang="zh-CN" sz="1000" smtClean="0"/>
              <a:t>Router</a:t>
            </a:r>
            <a:r>
              <a:rPr lang="zh-CN" altLang="en-US" sz="1000" smtClean="0"/>
              <a:t>）和</a:t>
            </a:r>
            <a:r>
              <a:rPr lang="zh-CN" altLang="en-US" sz="1000" smtClean="0">
                <a:latin typeface="Arial" charset="0"/>
              </a:rPr>
              <a:t>“</a:t>
            </a:r>
            <a:r>
              <a:rPr lang="zh-CN" altLang="en-US" sz="1000" smtClean="0"/>
              <a:t>网关</a:t>
            </a:r>
            <a:r>
              <a:rPr lang="zh-CN" altLang="en-US" sz="1000" smtClean="0">
                <a:latin typeface="Arial" charset="0"/>
              </a:rPr>
              <a:t>”</a:t>
            </a:r>
            <a:r>
              <a:rPr lang="zh-CN" altLang="en-US" sz="1000" smtClean="0"/>
              <a:t>（</a:t>
            </a:r>
            <a:r>
              <a:rPr lang="en-US" altLang="zh-CN" sz="1000" smtClean="0"/>
              <a:t>Gateway</a:t>
            </a:r>
            <a:r>
              <a:rPr lang="zh-CN" altLang="en-US" sz="1000" smtClean="0"/>
              <a:t>）等。</a:t>
            </a:r>
          </a:p>
          <a:p>
            <a:pPr eaLnBrk="1" hangingPunct="1"/>
            <a:r>
              <a:rPr lang="zh-CN" altLang="en-US" sz="1000" smtClean="0"/>
              <a:t>目前路由器的应用很广泛，已经成为计算机网络的一个重要组成部分。路由器用于连接多个逻辑上分开的网络（子网），每个子网代表一个单独的网络。当需要从一个子网传送数据到另一个子网时，可通过路由器来完成。路由器具有判断网络地址和选择路径的功能，它能在复杂的网络互连环境中，建立非常灵活的连接。</a:t>
            </a:r>
          </a:p>
          <a:p>
            <a:pPr eaLnBrk="1" hangingPunct="1"/>
            <a:r>
              <a:rPr lang="zh-CN" altLang="en-US" sz="1000" smtClean="0"/>
              <a:t>此外，一台计算机如果要利用电话线连网，就必须配置</a:t>
            </a:r>
            <a:r>
              <a:rPr lang="zh-CN" altLang="en-US" sz="1000" smtClean="0">
                <a:latin typeface="Arial" charset="0"/>
              </a:rPr>
              <a:t>“</a:t>
            </a:r>
            <a:r>
              <a:rPr lang="zh-CN" altLang="en-US" sz="1000" smtClean="0"/>
              <a:t>调制解调器</a:t>
            </a:r>
            <a:r>
              <a:rPr lang="zh-CN" altLang="en-US" sz="1000" smtClean="0">
                <a:latin typeface="Arial" charset="0"/>
              </a:rPr>
              <a:t>”</a:t>
            </a:r>
            <a:r>
              <a:rPr lang="zh-CN" altLang="en-US" sz="1000" smtClean="0"/>
              <a:t>（</a:t>
            </a:r>
            <a:r>
              <a:rPr lang="en-US" altLang="zh-CN" sz="1000" smtClean="0"/>
              <a:t>Modem</a:t>
            </a:r>
            <a:r>
              <a:rPr lang="zh-CN" altLang="en-US" sz="1000" smtClean="0"/>
              <a:t>）。调制解调器的功能是将计算机输出的数据信号转换成模拟信号，以便能在电话线路上传输。当然，它也能够将线路上传来的模拟信号转换成数字信号，以便于计算机的接收。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r>
              <a:rPr kumimoji="1" lang="zh-CN" altLang="en-US" b="1" smtClean="0"/>
              <a:t>由于存在损耗，在线路上传输的信号功率会逐渐衰减，衰减到一定程度时将造成信号失真，因此会导致接收错误。中继器就是为解决这一问题而设计的。</a:t>
            </a:r>
            <a:r>
              <a:rPr kumimoji="1" lang="zh-CN" altLang="en-US" b="1" smtClean="0">
                <a:solidFill>
                  <a:schemeClr val="tx2"/>
                </a:solidFill>
              </a:rPr>
              <a:t>它完成物理线路的连接，对衰减的信号进行放大，保持与原数据相同。</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r>
              <a:rPr lang="zh-CN" altLang="en-US" b="1" smtClean="0"/>
              <a:t>　　因特网</a:t>
            </a:r>
            <a:r>
              <a:rPr lang="zh-CN" altLang="en-US" smtClean="0"/>
              <a:t>（英文名为</a:t>
            </a:r>
            <a:r>
              <a:rPr lang="en-US" altLang="zh-CN" smtClean="0"/>
              <a:t>Internet</a:t>
            </a:r>
            <a:r>
              <a:rPr lang="zh-CN" altLang="en-US" smtClean="0"/>
              <a:t>）就是全世界最大的国际计算机互联网络，是一个建立在计算机网络之上的网络，众多网络用户的参与使因特网成为宝贵的信息资源。形象地说，中国先民最早用</a:t>
            </a:r>
            <a:r>
              <a:rPr lang="zh-CN" altLang="en-US" smtClean="0">
                <a:latin typeface="Arial" charset="0"/>
              </a:rPr>
              <a:t>“</a:t>
            </a:r>
            <a:r>
              <a:rPr lang="zh-CN" altLang="en-US" smtClean="0"/>
              <a:t>线</a:t>
            </a:r>
            <a:r>
              <a:rPr lang="zh-CN" altLang="en-US" smtClean="0">
                <a:latin typeface="Arial" charset="0"/>
              </a:rPr>
              <a:t>”</a:t>
            </a:r>
            <a:r>
              <a:rPr lang="zh-CN" altLang="en-US" smtClean="0"/>
              <a:t>将知识和信息串在一起，今天因特网将人类历史所有的知识和信息都连在一起！</a:t>
            </a:r>
          </a:p>
          <a:p>
            <a:pPr eaLnBrk="1" hangingPunct="1"/>
            <a:endParaRPr lang="zh-CN" altLang="en-US" sz="600" smtClean="0"/>
          </a:p>
          <a:p>
            <a:pPr eaLnBrk="1" hangingPunct="1"/>
            <a:r>
              <a:rPr lang="zh-CN" altLang="en-US" smtClean="0"/>
              <a:t>　　这里需要解释互联网与因特网的概念。</a:t>
            </a:r>
          </a:p>
          <a:p>
            <a:pPr eaLnBrk="1" hangingPunct="1"/>
            <a:r>
              <a:rPr lang="zh-CN" altLang="en-US" smtClean="0"/>
              <a:t>　　当不同的网络连接起来时就组成了互联网（</a:t>
            </a:r>
            <a:r>
              <a:rPr lang="en-US" altLang="zh-CN" smtClean="0"/>
              <a:t>internet</a:t>
            </a:r>
            <a:r>
              <a:rPr lang="zh-CN" altLang="en-US" smtClean="0"/>
              <a:t>，不要与因特网</a:t>
            </a:r>
            <a:r>
              <a:rPr lang="en-US" altLang="zh-CN" smtClean="0"/>
              <a:t>Internet</a:t>
            </a:r>
            <a:r>
              <a:rPr lang="zh-CN" altLang="en-US" smtClean="0"/>
              <a:t>混淆），</a:t>
            </a:r>
            <a:r>
              <a:rPr lang="zh-CN" altLang="en-US" smtClean="0">
                <a:latin typeface="Arial" charset="0"/>
              </a:rPr>
              <a:t>“</a:t>
            </a:r>
            <a:r>
              <a:rPr lang="zh-CN" altLang="en-US" smtClean="0"/>
              <a:t>互联网</a:t>
            </a:r>
            <a:r>
              <a:rPr lang="zh-CN" altLang="en-US" smtClean="0">
                <a:latin typeface="Arial" charset="0"/>
              </a:rPr>
              <a:t>”</a:t>
            </a:r>
            <a:r>
              <a:rPr lang="zh-CN" altLang="en-US" smtClean="0"/>
              <a:t>通常是只代表一般网络互联的意思，比如把一个</a:t>
            </a:r>
            <a:r>
              <a:rPr lang="en-US" altLang="zh-CN" smtClean="0"/>
              <a:t>LAN</a:t>
            </a:r>
            <a:r>
              <a:rPr lang="zh-CN" altLang="en-US" smtClean="0"/>
              <a:t>与</a:t>
            </a:r>
            <a:r>
              <a:rPr lang="en-US" altLang="zh-CN" smtClean="0"/>
              <a:t>WAN</a:t>
            </a:r>
            <a:r>
              <a:rPr lang="zh-CN" altLang="en-US" smtClean="0"/>
              <a:t>连接起来，或者连接两个</a:t>
            </a:r>
            <a:r>
              <a:rPr lang="en-US" altLang="zh-CN" smtClean="0"/>
              <a:t>LAN</a:t>
            </a:r>
            <a:r>
              <a:rPr lang="zh-CN" altLang="en-US" smtClean="0"/>
              <a:t>就组成互联网，而</a:t>
            </a:r>
            <a:r>
              <a:rPr lang="zh-CN" altLang="en-US" smtClean="0">
                <a:latin typeface="Arial" charset="0"/>
              </a:rPr>
              <a:t>“</a:t>
            </a:r>
            <a:r>
              <a:rPr lang="zh-CN" altLang="en-US" smtClean="0"/>
              <a:t>因特网</a:t>
            </a:r>
            <a:r>
              <a:rPr lang="zh-CN" altLang="en-US" smtClean="0">
                <a:latin typeface="Arial" charset="0"/>
              </a:rPr>
              <a:t>”</a:t>
            </a:r>
            <a:r>
              <a:rPr lang="zh-CN" altLang="en-US" smtClean="0"/>
              <a:t>是指特定的世界范围的互联网。 </a:t>
            </a:r>
          </a:p>
          <a:p>
            <a:pPr eaLnBrk="1" hangingPunct="1"/>
            <a:endParaRPr lang="zh-CN" altLang="en-US" sz="600" smtClean="0"/>
          </a:p>
          <a:p>
            <a:pPr eaLnBrk="1" hangingPunct="1"/>
            <a:r>
              <a:rPr lang="zh-CN" altLang="en-US" smtClean="0"/>
              <a:t>　　网络按规模大小一般分为三种不同的类型：局域网（</a:t>
            </a:r>
            <a:r>
              <a:rPr lang="en-US" altLang="zh-CN" smtClean="0"/>
              <a:t>Local Area Network</a:t>
            </a:r>
            <a:r>
              <a:rPr lang="zh-CN" altLang="en-US" smtClean="0"/>
              <a:t>，</a:t>
            </a:r>
            <a:r>
              <a:rPr lang="en-US" altLang="zh-CN" b="1" smtClean="0"/>
              <a:t>LAN</a:t>
            </a:r>
            <a:r>
              <a:rPr lang="zh-CN" altLang="en-US" smtClean="0"/>
              <a:t>）、城域网（</a:t>
            </a:r>
            <a:r>
              <a:rPr lang="en-US" altLang="zh-CN" smtClean="0"/>
              <a:t>Metropolitan Area Network</a:t>
            </a:r>
            <a:r>
              <a:rPr lang="zh-CN" altLang="en-US" smtClean="0"/>
              <a:t>，</a:t>
            </a:r>
            <a:r>
              <a:rPr lang="en-US" altLang="zh-CN" b="1" smtClean="0"/>
              <a:t>MAN</a:t>
            </a:r>
            <a:r>
              <a:rPr lang="zh-CN" altLang="en-US" smtClean="0"/>
              <a:t>）和广域网（</a:t>
            </a:r>
            <a:r>
              <a:rPr lang="en-US" altLang="zh-CN" smtClean="0"/>
              <a:t>Wide Area Network</a:t>
            </a:r>
            <a:r>
              <a:rPr lang="zh-CN" altLang="en-US" smtClean="0"/>
              <a:t>，</a:t>
            </a:r>
            <a:r>
              <a:rPr lang="en-US" altLang="zh-CN" b="1" smtClean="0"/>
              <a:t>WAN</a:t>
            </a:r>
            <a:r>
              <a:rPr lang="zh-CN" altLang="en-US" smtClean="0"/>
              <a:t>）。 </a:t>
            </a:r>
          </a:p>
          <a:p>
            <a:pPr eaLnBrk="1" hangingPunct="1"/>
            <a:r>
              <a:rPr lang="zh-CN" altLang="en-US" b="1" smtClean="0"/>
              <a:t>局域网</a:t>
            </a:r>
            <a:r>
              <a:rPr lang="zh-CN" altLang="en-US" smtClean="0"/>
              <a:t>特点：分布距离短（一般在</a:t>
            </a:r>
            <a:r>
              <a:rPr lang="en-US" altLang="zh-CN" smtClean="0"/>
              <a:t>1</a:t>
            </a:r>
            <a:r>
              <a:rPr lang="zh-CN" altLang="en-US" smtClean="0"/>
              <a:t>公里以内），传输速度快，连接费用低，并且错误率很低。</a:t>
            </a:r>
          </a:p>
          <a:p>
            <a:pPr eaLnBrk="1" hangingPunct="1"/>
            <a:r>
              <a:rPr lang="zh-CN" altLang="en-US" b="1" smtClean="0"/>
              <a:t>城域网</a:t>
            </a:r>
            <a:r>
              <a:rPr lang="zh-CN" altLang="en-US" smtClean="0"/>
              <a:t>的传输速度比局域网慢，并且由于把不同的局域网连接起来需要专门的网络互连设备，所以连接费用较高。  </a:t>
            </a:r>
          </a:p>
          <a:p>
            <a:pPr eaLnBrk="1" hangingPunct="1"/>
            <a:r>
              <a:rPr lang="zh-CN" altLang="en-US" b="1" smtClean="0"/>
              <a:t>广域网</a:t>
            </a:r>
            <a:r>
              <a:rPr lang="zh-CN" altLang="en-US" smtClean="0"/>
              <a:t>的特点和局域网正相反，其分布距离长，可以横跨几个国家甚至全世界，传输速度远远低于局域网，错误率在三种网络类型中最高，而且费用很高。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a:spcBef>
                <a:spcPct val="0"/>
              </a:spcBef>
            </a:pPr>
            <a:r>
              <a:rPr lang="zh-CN" altLang="en-US" b="1" smtClean="0"/>
              <a:t>因特网服务提供商</a:t>
            </a:r>
            <a:r>
              <a:rPr lang="zh-CN" altLang="en-US" smtClean="0"/>
              <a:t>（</a:t>
            </a:r>
            <a:r>
              <a:rPr lang="en-US" altLang="zh-CN" smtClean="0"/>
              <a:t>Internet Service Provider</a:t>
            </a:r>
            <a:r>
              <a:rPr lang="zh-CN" altLang="en-US" smtClean="0"/>
              <a:t>，</a:t>
            </a:r>
            <a:r>
              <a:rPr lang="en-US" altLang="zh-CN" b="1" smtClean="0"/>
              <a:t>ISP</a:t>
            </a:r>
            <a:r>
              <a:rPr lang="zh-CN" altLang="en-US" smtClean="0"/>
              <a:t>）就是为用户提供因特网接入和（或）因特网信息服务的公司和机构。前者又称为接入提供商（</a:t>
            </a:r>
            <a:r>
              <a:rPr lang="en-US" altLang="zh-CN" smtClean="0"/>
              <a:t>Internet Access Provider, Internet</a:t>
            </a:r>
            <a:r>
              <a:rPr lang="zh-CN" altLang="en-US" smtClean="0"/>
              <a:t>， </a:t>
            </a:r>
            <a:r>
              <a:rPr lang="en-US" altLang="zh-CN" smtClean="0"/>
              <a:t>IAP </a:t>
            </a:r>
            <a:r>
              <a:rPr lang="zh-CN" altLang="en-US" smtClean="0"/>
              <a:t>），后者又称为内容提供商 （</a:t>
            </a:r>
            <a:r>
              <a:rPr lang="en-US" altLang="zh-CN" smtClean="0"/>
              <a:t>Internet Content Provider</a:t>
            </a:r>
            <a:r>
              <a:rPr lang="zh-CN" altLang="en-US" smtClean="0"/>
              <a:t>， </a:t>
            </a:r>
            <a:r>
              <a:rPr lang="en-US" altLang="zh-CN" smtClean="0"/>
              <a:t>ICP </a:t>
            </a:r>
            <a:r>
              <a:rPr lang="zh-CN" altLang="en-US" smtClean="0"/>
              <a:t>）。由于接驳国际互联网需要租用国际信道，其成本对于一般用户是无法承担的。因特网接入提供商作为提供接驳服务的中介，需投入大量资金建立中转站，租用国际信道和大量的当地电话线，购置一系列计算机设备，通过集中使用，分散压力的方式，向本地用户提供接驳服务。从某种意义上讲，</a:t>
            </a:r>
            <a:r>
              <a:rPr lang="en-US" altLang="zh-CN" smtClean="0"/>
              <a:t>IAP</a:t>
            </a:r>
            <a:r>
              <a:rPr lang="zh-CN" altLang="en-US" smtClean="0"/>
              <a:t>是全世界数以亿计用户通往因特网的必经之路。因特网内容提供商在因特网上发布综合的或专门的信息，并通过收取广告费和用户注册使用费来获得盈利。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smtClean="0"/>
              <a:t>网络中的两台计算机能够进行通信之前，他们必须知道如何与对方联系。每一台计算机都有一个唯一的物理地址用于明确</a:t>
            </a:r>
            <a:r>
              <a:rPr lang="zh-CN" altLang="en-US" smtClean="0">
                <a:latin typeface="Arial" charset="0"/>
              </a:rPr>
              <a:t>“</a:t>
            </a:r>
            <a:r>
              <a:rPr lang="zh-CN" altLang="en-US" smtClean="0"/>
              <a:t>身份</a:t>
            </a:r>
            <a:r>
              <a:rPr lang="zh-CN" altLang="en-US" smtClean="0">
                <a:latin typeface="Arial" charset="0"/>
              </a:rPr>
              <a:t>”</a:t>
            </a:r>
            <a:r>
              <a:rPr lang="zh-CN" altLang="en-US" smtClean="0"/>
              <a:t>。 我们以以太网的物理地址为例，介绍物理地址的概念。以太网的物理地址也称</a:t>
            </a:r>
            <a:r>
              <a:rPr lang="en-US" altLang="zh-CN" smtClean="0"/>
              <a:t>MAC</a:t>
            </a:r>
            <a:r>
              <a:rPr lang="zh-CN" altLang="en-US" smtClean="0"/>
              <a:t>（</a:t>
            </a:r>
            <a:r>
              <a:rPr lang="en-US" altLang="zh-CN" smtClean="0"/>
              <a:t>Media Access Control</a:t>
            </a:r>
            <a:r>
              <a:rPr lang="zh-CN" altLang="en-US" smtClean="0"/>
              <a:t>）地址，表示为</a:t>
            </a:r>
            <a:r>
              <a:rPr lang="en-US" altLang="zh-CN" smtClean="0"/>
              <a:t>6</a:t>
            </a:r>
            <a:r>
              <a:rPr lang="zh-CN" altLang="en-US" smtClean="0"/>
              <a:t>位字节，即</a:t>
            </a:r>
            <a:r>
              <a:rPr lang="en-US" altLang="zh-CN" smtClean="0"/>
              <a:t>48</a:t>
            </a:r>
            <a:r>
              <a:rPr lang="zh-CN" altLang="en-US" smtClean="0"/>
              <a:t>位的二进制地址，是由数据链路层来实现的，通常其地址是固化在网卡，是不可以改变的。例如</a:t>
            </a:r>
            <a:r>
              <a:rPr lang="en-US" altLang="zh-CN" smtClean="0"/>
              <a:t>00-60-97-CO-9F-67</a:t>
            </a:r>
            <a:r>
              <a:rPr lang="zh-CN" altLang="en-US" smtClean="0"/>
              <a:t>就是一个</a:t>
            </a:r>
            <a:r>
              <a:rPr lang="en-US" altLang="zh-CN" smtClean="0"/>
              <a:t>MAC</a:t>
            </a:r>
            <a:r>
              <a:rPr lang="zh-CN" altLang="en-US" smtClean="0"/>
              <a:t>地址。</a:t>
            </a:r>
          </a:p>
          <a:p>
            <a:pPr eaLnBrk="1" hangingPunct="1"/>
            <a:r>
              <a:rPr lang="en-US" altLang="zh-CN" smtClean="0"/>
              <a:t>IP</a:t>
            </a:r>
            <a:r>
              <a:rPr lang="zh-CN" altLang="en-US" smtClean="0"/>
              <a:t>地址出现的必要性：</a:t>
            </a:r>
          </a:p>
          <a:p>
            <a:pPr eaLnBrk="1" hangingPunct="1"/>
            <a:r>
              <a:rPr lang="zh-CN" altLang="en-US" smtClean="0"/>
              <a:t>（</a:t>
            </a:r>
            <a:r>
              <a:rPr lang="en-US" altLang="zh-CN" smtClean="0"/>
              <a:t>1</a:t>
            </a:r>
            <a:r>
              <a:rPr lang="zh-CN" altLang="en-US" smtClean="0"/>
              <a:t>）并非所有的主机都有网络适配器，参见附图。</a:t>
            </a:r>
          </a:p>
          <a:p>
            <a:pPr eaLnBrk="1" hangingPunct="1"/>
            <a:r>
              <a:rPr lang="zh-CN" altLang="en-US" smtClean="0"/>
              <a:t>（</a:t>
            </a:r>
            <a:r>
              <a:rPr lang="en-US" altLang="zh-CN" smtClean="0"/>
              <a:t>2</a:t>
            </a:r>
            <a:r>
              <a:rPr lang="zh-CN" altLang="en-US" smtClean="0"/>
              <a:t>）只有当两个设备在同一个物理网络时才使用物理地址。</a:t>
            </a:r>
          </a:p>
          <a:p>
            <a:pPr eaLnBrk="1" hangingPunct="1"/>
            <a:endParaRPr lang="zh-CN" altLang="en-US" smtClean="0"/>
          </a:p>
          <a:p>
            <a:pPr eaLnBrk="1" hangingPunct="1"/>
            <a:r>
              <a:rPr lang="zh-CN" altLang="en-US" smtClean="0"/>
              <a:t>问题：同一个装置可以拥有多个</a:t>
            </a:r>
            <a:r>
              <a:rPr lang="en-US" altLang="zh-CN" smtClean="0"/>
              <a:t>IP</a:t>
            </a:r>
            <a:r>
              <a:rPr lang="zh-CN" altLang="en-US" smtClean="0"/>
              <a:t>地址吗？</a:t>
            </a:r>
          </a:p>
          <a:p>
            <a:pPr eaLnBrk="1" hangingPunct="1"/>
            <a:r>
              <a:rPr lang="zh-CN" altLang="en-US" smtClean="0"/>
              <a:t>所有使用</a:t>
            </a:r>
            <a:r>
              <a:rPr lang="en-US" altLang="zh-CN" smtClean="0"/>
              <a:t>IP</a:t>
            </a:r>
            <a:r>
              <a:rPr lang="zh-CN" altLang="en-US" smtClean="0"/>
              <a:t>的网络装置，至少都必须有一个独一无二的</a:t>
            </a:r>
            <a:r>
              <a:rPr lang="en-US" altLang="zh-CN" smtClean="0"/>
              <a:t>IP</a:t>
            </a:r>
            <a:r>
              <a:rPr lang="zh-CN" altLang="en-US" smtClean="0"/>
              <a:t>地址。</a:t>
            </a:r>
          </a:p>
          <a:p>
            <a:pPr eaLnBrk="1" hangingPunct="1"/>
            <a:r>
              <a:rPr lang="zh-CN" altLang="en-US" smtClean="0"/>
              <a:t>若要让网络装置具有多个</a:t>
            </a:r>
            <a:r>
              <a:rPr lang="en-US" altLang="zh-CN" smtClean="0"/>
              <a:t>IP</a:t>
            </a:r>
            <a:r>
              <a:rPr lang="zh-CN" altLang="en-US" smtClean="0"/>
              <a:t>地址，必须有操作系统的支持，比如</a:t>
            </a:r>
            <a:r>
              <a:rPr lang="en-US" altLang="zh-CN" smtClean="0"/>
              <a:t>Windows 2000/NT</a:t>
            </a:r>
            <a:r>
              <a:rPr lang="zh-CN" altLang="en-US" smtClean="0"/>
              <a:t>支持给同一个网卡指派多个</a:t>
            </a:r>
            <a:r>
              <a:rPr lang="en-US" altLang="zh-CN" smtClean="0"/>
              <a:t>IP</a:t>
            </a:r>
            <a:r>
              <a:rPr lang="zh-CN" altLang="en-US" smtClean="0"/>
              <a:t>地址。</a:t>
            </a:r>
          </a:p>
          <a:p>
            <a:pPr eaLnBrk="1" hangingPunct="1"/>
            <a:endParaRPr lang="zh-CN" altLang="en-US" smtClean="0"/>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zh-CN" altLang="en-US" dirty="0" smtClean="0"/>
              <a:t>　　</a:t>
            </a:r>
            <a:r>
              <a:rPr lang="en-US" altLang="zh-CN" dirty="0" smtClean="0"/>
              <a:t>IP</a:t>
            </a:r>
            <a:r>
              <a:rPr lang="zh-CN" altLang="en-US" dirty="0" smtClean="0"/>
              <a:t>地址通常由网络管理人员设置，有时也由所使用的网络协议自动设置。例如</a:t>
            </a:r>
            <a:r>
              <a:rPr lang="en-US" altLang="zh-CN" dirty="0" smtClean="0"/>
              <a:t>TCP/IP</a:t>
            </a:r>
            <a:r>
              <a:rPr lang="zh-CN" altLang="en-US" dirty="0" smtClean="0"/>
              <a:t>网络上的每一台计算机都被指定一个唯一的</a:t>
            </a:r>
            <a:r>
              <a:rPr lang="en-US" altLang="zh-CN" dirty="0" smtClean="0"/>
              <a:t>IP</a:t>
            </a:r>
            <a:r>
              <a:rPr lang="zh-CN" altLang="en-US" dirty="0" smtClean="0"/>
              <a:t>地址。它包括网络号和主机号。</a:t>
            </a:r>
            <a:r>
              <a:rPr lang="en-US" altLang="zh-CN" dirty="0" smtClean="0"/>
              <a:t>IP</a:t>
            </a:r>
            <a:r>
              <a:rPr lang="zh-CN" altLang="en-US" dirty="0" smtClean="0"/>
              <a:t>地址表示为</a:t>
            </a:r>
            <a:r>
              <a:rPr lang="en-US" altLang="zh-CN" dirty="0" smtClean="0"/>
              <a:t>4</a:t>
            </a:r>
            <a:r>
              <a:rPr lang="zh-CN" altLang="en-US" dirty="0" smtClean="0"/>
              <a:t>位字节，即</a:t>
            </a:r>
            <a:r>
              <a:rPr lang="en-US" altLang="zh-CN" dirty="0" smtClean="0"/>
              <a:t>32</a:t>
            </a:r>
            <a:r>
              <a:rPr lang="zh-CN" altLang="en-US" dirty="0" smtClean="0"/>
              <a:t>位的二进制地址，写成四个十进制数字字段，中间用圆点隔开，书写形式为：</a:t>
            </a:r>
            <a:r>
              <a:rPr lang="en-US" altLang="zh-CN" dirty="0" err="1" smtClean="0"/>
              <a:t>xxx.xxx.xxx.xxx</a:t>
            </a:r>
            <a:r>
              <a:rPr lang="zh-CN" altLang="en-US" dirty="0" smtClean="0"/>
              <a:t>。其中每个字段</a:t>
            </a:r>
            <a:r>
              <a:rPr lang="en-US" altLang="zh-CN" dirty="0" smtClean="0"/>
              <a:t>xxx</a:t>
            </a:r>
            <a:r>
              <a:rPr lang="zh-CN" altLang="en-US" dirty="0" smtClean="0"/>
              <a:t>的有效范围是</a:t>
            </a:r>
            <a:r>
              <a:rPr lang="en-US" altLang="zh-CN" dirty="0" smtClean="0"/>
              <a:t>0~255</a:t>
            </a:r>
            <a:r>
              <a:rPr lang="zh-CN" altLang="en-US" dirty="0" smtClean="0"/>
              <a:t>之间。</a:t>
            </a:r>
          </a:p>
          <a:p>
            <a:pPr eaLnBrk="1" hangingPunct="1"/>
            <a:r>
              <a:rPr lang="zh-CN" altLang="en-US" dirty="0" smtClean="0"/>
              <a:t>　　如中国教育网（</a:t>
            </a:r>
            <a:r>
              <a:rPr lang="en-US" altLang="zh-CN" dirty="0" err="1" smtClean="0"/>
              <a:t>CERNet</a:t>
            </a:r>
            <a:r>
              <a:rPr lang="zh-CN" altLang="en-US" dirty="0" smtClean="0"/>
              <a:t>）服务器的</a:t>
            </a:r>
            <a:r>
              <a:rPr lang="en-US" altLang="zh-CN" dirty="0" smtClean="0"/>
              <a:t>IP</a:t>
            </a:r>
            <a:r>
              <a:rPr lang="zh-CN" altLang="en-US" dirty="0" smtClean="0"/>
              <a:t>地址是</a:t>
            </a:r>
            <a:r>
              <a:rPr lang="en-US" altLang="zh-CN" dirty="0" smtClean="0"/>
              <a:t>202.112.0.36</a:t>
            </a:r>
            <a:r>
              <a:rPr lang="zh-CN" altLang="en-US" dirty="0" smtClean="0"/>
              <a:t>。</a:t>
            </a:r>
          </a:p>
          <a:p>
            <a:pPr eaLnBrk="1" hangingPunct="1"/>
            <a:r>
              <a:rPr lang="zh-CN" altLang="en-US" dirty="0" smtClean="0"/>
              <a:t>　　</a:t>
            </a:r>
            <a:r>
              <a:rPr lang="en-US" altLang="zh-CN" dirty="0" smtClean="0"/>
              <a:t>IP</a:t>
            </a:r>
            <a:r>
              <a:rPr lang="zh-CN" altLang="en-US" dirty="0" smtClean="0"/>
              <a:t>地址在逻辑上被分为两部分：网络号和主机号。所以当主机移动到不同的网络时，必须改变</a:t>
            </a:r>
            <a:r>
              <a:rPr lang="en-US" altLang="zh-CN" dirty="0" smtClean="0"/>
              <a:t>IP</a:t>
            </a:r>
            <a:r>
              <a:rPr lang="zh-CN" altLang="en-US" dirty="0" smtClean="0"/>
              <a:t>地址。</a:t>
            </a:r>
          </a:p>
          <a:p>
            <a:pPr eaLnBrk="1" hangingPunct="1"/>
            <a:r>
              <a:rPr lang="zh-CN" altLang="en-US" dirty="0" smtClean="0"/>
              <a:t>主机</a:t>
            </a:r>
            <a:r>
              <a:rPr lang="en-US" altLang="zh-CN" dirty="0" smtClean="0"/>
              <a:t>IP</a:t>
            </a:r>
            <a:r>
              <a:rPr lang="zh-CN" altLang="en-US" dirty="0" smtClean="0"/>
              <a:t>地址分配准则：</a:t>
            </a:r>
          </a:p>
          <a:p>
            <a:pPr eaLnBrk="1" hangingPunct="1">
              <a:buSzPct val="125000"/>
              <a:buFont typeface="Wingdings" pitchFamily="2" charset="2"/>
              <a:buChar char="§"/>
            </a:pPr>
            <a:r>
              <a:rPr lang="zh-CN" altLang="en-US" dirty="0" smtClean="0"/>
              <a:t>一个主机号在同一个网络中必须是唯一的。</a:t>
            </a:r>
          </a:p>
          <a:p>
            <a:pPr eaLnBrk="1" hangingPunct="1">
              <a:buSzPct val="125000"/>
              <a:buFont typeface="Wingdings" pitchFamily="2" charset="2"/>
              <a:buChar char="§"/>
            </a:pPr>
            <a:r>
              <a:rPr lang="zh-CN" altLang="en-US" dirty="0" smtClean="0"/>
              <a:t>一个主机号不能全为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一个主机号不能全为</a:t>
            </a:r>
            <a:r>
              <a:rPr lang="en-US" altLang="zh-CN" dirty="0" smtClean="0"/>
              <a:t>0</a:t>
            </a:r>
            <a:r>
              <a:rPr lang="zh-CN" altLang="en-US" dirty="0" smtClean="0"/>
              <a:t>（ </a:t>
            </a:r>
            <a:r>
              <a:rPr lang="en-US" altLang="zh-CN" dirty="0" smtClean="0"/>
              <a:t>0 </a:t>
            </a:r>
            <a:r>
              <a:rPr lang="zh-CN" altLang="en-US" dirty="0" smtClean="0"/>
              <a:t>表示本地网络）。</a:t>
            </a:r>
          </a:p>
          <a:p>
            <a:pPr eaLnBrk="1" hangingPunct="1">
              <a:buSzPct val="125000"/>
              <a:buFont typeface="Wingdings" pitchFamily="2" charset="2"/>
              <a:buChar char="§"/>
            </a:pPr>
            <a:r>
              <a:rPr lang="zh-CN" altLang="en-US" dirty="0" smtClean="0"/>
              <a:t>网络信息中心分配网络号时需遵守的约定：</a:t>
            </a:r>
          </a:p>
          <a:p>
            <a:pPr eaLnBrk="1" hangingPunct="1">
              <a:buSzPct val="125000"/>
              <a:buFont typeface="Wingdings" pitchFamily="2" charset="2"/>
              <a:buChar char="§"/>
            </a:pPr>
            <a:r>
              <a:rPr lang="zh-CN" altLang="en-US" dirty="0" smtClean="0"/>
              <a:t>一个互联网上的网络号必须是唯一的。</a:t>
            </a:r>
          </a:p>
          <a:p>
            <a:pPr eaLnBrk="1" hangingPunct="1">
              <a:buSzPct val="125000"/>
              <a:buFont typeface="Wingdings" pitchFamily="2" charset="2"/>
              <a:buChar char="§"/>
            </a:pPr>
            <a:r>
              <a:rPr lang="zh-CN" altLang="en-US" dirty="0" smtClean="0"/>
              <a:t>网络号不能全为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网络号不能全为</a:t>
            </a:r>
            <a:r>
              <a:rPr lang="en-US" altLang="zh-CN" dirty="0" smtClean="0"/>
              <a:t>0</a:t>
            </a:r>
            <a:r>
              <a:rPr lang="zh-CN" altLang="en-US" dirty="0" smtClean="0"/>
              <a:t>（ </a:t>
            </a:r>
            <a:r>
              <a:rPr lang="en-US" altLang="zh-CN" dirty="0" smtClean="0"/>
              <a:t>0 </a:t>
            </a:r>
            <a:r>
              <a:rPr lang="zh-CN" altLang="en-US" dirty="0" smtClean="0"/>
              <a:t>表示本地网络，不能路邮数据包）。</a:t>
            </a:r>
          </a:p>
          <a:p>
            <a:pPr eaLnBrk="1" hangingPunct="1">
              <a:buSzPct val="125000"/>
              <a:buFont typeface="Wingdings" pitchFamily="2" charset="2"/>
              <a:buChar char="§"/>
            </a:pPr>
            <a:r>
              <a:rPr lang="zh-CN" altLang="en-US" dirty="0" smtClean="0"/>
              <a:t>网络号不能以</a:t>
            </a:r>
            <a:r>
              <a:rPr lang="en-US" altLang="zh-CN" dirty="0" smtClean="0"/>
              <a:t>127</a:t>
            </a:r>
            <a:r>
              <a:rPr lang="zh-CN" altLang="en-US" dirty="0" smtClean="0"/>
              <a:t>开头（</a:t>
            </a:r>
            <a:r>
              <a:rPr lang="en-US" altLang="zh-CN" dirty="0" smtClean="0"/>
              <a:t>127</a:t>
            </a:r>
            <a:r>
              <a:rPr lang="zh-CN" altLang="en-US" dirty="0" smtClean="0"/>
              <a:t>是为回送测试预留的）。</a:t>
            </a:r>
          </a:p>
          <a:p>
            <a:pPr eaLnBrk="1" hangingPunct="1"/>
            <a:r>
              <a:rPr lang="zh-CN" altLang="en-US" dirty="0" smtClean="0"/>
              <a:t>问题：谁负责分配</a:t>
            </a:r>
            <a:r>
              <a:rPr lang="en-US" altLang="zh-CN" dirty="0" smtClean="0"/>
              <a:t>IP</a:t>
            </a:r>
            <a:r>
              <a:rPr lang="zh-CN" altLang="en-US" dirty="0" smtClean="0"/>
              <a:t>地址？</a:t>
            </a:r>
          </a:p>
          <a:p>
            <a:pPr eaLnBrk="1" hangingPunct="1"/>
            <a:r>
              <a:rPr lang="zh-CN" altLang="en-US" dirty="0" smtClean="0"/>
              <a:t>此机构的最高单位为</a:t>
            </a:r>
            <a:r>
              <a:rPr lang="en-US" altLang="zh-CN" dirty="0" smtClean="0"/>
              <a:t>ICANN</a:t>
            </a:r>
            <a:r>
              <a:rPr lang="zh-CN" altLang="en-US" dirty="0" smtClean="0"/>
              <a:t>（</a:t>
            </a:r>
            <a:r>
              <a:rPr lang="en-US" altLang="zh-CN" dirty="0" smtClean="0"/>
              <a:t>Internet Corporation for Assigned Names and Numbers</a:t>
            </a:r>
            <a:r>
              <a:rPr lang="zh-CN" altLang="en-US" dirty="0" smtClean="0"/>
              <a:t>，</a:t>
            </a:r>
            <a:r>
              <a:rPr lang="en-US" altLang="zh-CN" dirty="0" smtClean="0"/>
              <a:t>http://www.icann.org</a:t>
            </a:r>
            <a:r>
              <a:rPr lang="zh-CN" altLang="en-US" dirty="0" smtClean="0"/>
              <a:t>）。中国</a:t>
            </a:r>
            <a:r>
              <a:rPr lang="en-US" altLang="zh-CN" dirty="0" smtClean="0"/>
              <a:t>http://www.cnnic.net.cn</a:t>
            </a:r>
            <a:r>
              <a:rPr lang="zh-CN"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6248400"/>
            <a:ext cx="3657600" cy="609600"/>
          </a:xfrm>
          <a:prstGeom prst="rect">
            <a:avLst/>
          </a:prstGeom>
          <a:gradFill rotWithShape="0">
            <a:gsLst>
              <a:gs pos="0">
                <a:srgbClr val="99CCFF"/>
              </a:gs>
              <a:gs pos="100000">
                <a:srgbClr val="B4D9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zh-CN" altLang="en-US" b="1">
                <a:solidFill>
                  <a:srgbClr val="5F5F5F"/>
                </a:solidFill>
                <a:latin typeface="Times New Roman" pitchFamily="18" charset="0"/>
                <a:ea typeface="黑体" pitchFamily="49" charset="-122"/>
              </a:rPr>
              <a:t>计算机文化基础</a:t>
            </a:r>
          </a:p>
        </p:txBody>
      </p:sp>
      <p:pic>
        <p:nvPicPr>
          <p:cNvPr id="5"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4008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41984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FF88B8F-BF7A-49BF-85D6-B650C5BC4E79}" type="slidenum">
              <a:rPr lang="en-US" altLang="zh-CN"/>
              <a:pPr>
                <a:defRPr/>
              </a:pPr>
              <a:t>‹#›</a:t>
            </a:fld>
            <a:endParaRPr lang="en-US" altLang="zh-CN"/>
          </a:p>
        </p:txBody>
      </p:sp>
    </p:spTree>
    <p:controls>
      <mc:AlternateContent xmlns:mc="http://schemas.openxmlformats.org/markup-compatibility/2006">
        <mc:Choice xmlns:v="urn:schemas-microsoft-com:vml" Requires="v">
          <p:control spid="14439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7542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EA32D0-75B8-4880-B7C3-1ADBA7BDBAB8}" type="slidenum">
              <a:rPr lang="en-US" altLang="zh-CN"/>
              <a:pPr>
                <a:defRPr/>
              </a:pPr>
              <a:t>‹#›</a:t>
            </a:fld>
            <a:endParaRPr lang="en-US" altLang="zh-CN"/>
          </a:p>
        </p:txBody>
      </p:sp>
    </p:spTree>
    <p:controls>
      <mc:AlternateContent xmlns:mc="http://schemas.openxmlformats.org/markup-compatibility/2006">
        <mc:Choice xmlns:v="urn:schemas-microsoft-com:vml" Requires="v">
          <p:control spid="15361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021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ADE9DA6-0C30-4C1B-AE43-9FB6866A506A}" type="slidenum">
              <a:rPr lang="en-US" altLang="zh-CN"/>
              <a:pPr>
                <a:defRPr/>
              </a:pPr>
              <a:t>‹#›</a:t>
            </a:fld>
            <a:endParaRPr lang="en-US" altLang="zh-CN"/>
          </a:p>
        </p:txBody>
      </p:sp>
    </p:spTree>
    <p:controls>
      <mc:AlternateContent xmlns:mc="http://schemas.openxmlformats.org/markup-compatibility/2006">
        <mc:Choice xmlns:v="urn:schemas-microsoft-com:vml" Requires="v">
          <p:control spid="15463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183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448BFF-6F4F-4099-9589-52AAD4D8784C}" type="slidenum">
              <a:rPr lang="en-US" altLang="zh-CN"/>
              <a:pPr>
                <a:defRPr/>
              </a:pPr>
              <a:t>‹#›</a:t>
            </a:fld>
            <a:endParaRPr lang="en-US" altLang="zh-CN"/>
          </a:p>
        </p:txBody>
      </p:sp>
    </p:spTree>
    <p:controls>
      <mc:AlternateContent xmlns:mc="http://schemas.openxmlformats.org/markup-compatibility/2006">
        <mc:Choice xmlns:v="urn:schemas-microsoft-com:vml" Requires="v">
          <p:control spid="14541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233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3722CF-6862-471F-890B-F477100CA621}" type="slidenum">
              <a:rPr lang="en-US" altLang="zh-CN"/>
              <a:pPr>
                <a:defRPr/>
              </a:pPr>
              <a:t>‹#›</a:t>
            </a:fld>
            <a:endParaRPr lang="en-US" altLang="zh-CN"/>
          </a:p>
        </p:txBody>
      </p:sp>
    </p:spTree>
    <p:controls>
      <mc:AlternateContent xmlns:mc="http://schemas.openxmlformats.org/markup-compatibility/2006">
        <mc:Choice xmlns:v="urn:schemas-microsoft-com:vml" Requires="v">
          <p:control spid="14644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7859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6164DBE-7D00-4A3E-B716-F84C83C958B3}" type="slidenum">
              <a:rPr lang="en-US" altLang="zh-CN"/>
              <a:pPr>
                <a:defRPr/>
              </a:pPr>
              <a:t>‹#›</a:t>
            </a:fld>
            <a:endParaRPr lang="en-US" altLang="zh-CN"/>
          </a:p>
        </p:txBody>
      </p:sp>
    </p:spTree>
    <p:controls>
      <mc:AlternateContent xmlns:mc="http://schemas.openxmlformats.org/markup-compatibility/2006">
        <mc:Choice xmlns:v="urn:schemas-microsoft-com:vml" Requires="v">
          <p:control spid="14746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970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9F0D8C0F-E4E6-41E2-AC67-11EC7A8B99F9}"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9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8633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7FF9984-07D1-4570-9C63-2B76ABE9181B}" type="slidenum">
              <a:rPr lang="en-US" altLang="zh-CN"/>
              <a:pPr>
                <a:defRPr/>
              </a:pPr>
              <a:t>‹#›</a:t>
            </a:fld>
            <a:endParaRPr lang="en-US" altLang="zh-CN"/>
          </a:p>
        </p:txBody>
      </p:sp>
    </p:spTree>
    <p:controls>
      <mc:AlternateContent xmlns:mc="http://schemas.openxmlformats.org/markup-compatibility/2006">
        <mc:Choice xmlns:v="urn:schemas-microsoft-com:vml" Requires="v">
          <p:control spid="14951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5255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5A5186F1-353A-49A5-B86A-0E60EF3D8CB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3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557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7D285181-9D27-4104-8CEF-34F4AA60F1F9}" type="slidenum">
              <a:rPr lang="en-US" altLang="zh-CN"/>
              <a:pPr>
                <a:defRPr/>
              </a:pPr>
              <a:t>‹#›</a:t>
            </a:fld>
            <a:endParaRPr lang="en-US" altLang="zh-CN"/>
          </a:p>
        </p:txBody>
      </p:sp>
    </p:spTree>
    <p:controls>
      <mc:AlternateContent xmlns:mc="http://schemas.openxmlformats.org/markup-compatibility/2006">
        <mc:Choice xmlns:v="urn:schemas-microsoft-com:vml" Requires="v">
          <p:control spid="15156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086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968687F-EDEE-44B3-AB18-CE6A97BA7EAA}" type="slidenum">
              <a:rPr lang="en-US" altLang="zh-CN"/>
              <a:pPr>
                <a:defRPr/>
              </a:pPr>
              <a:t>‹#›</a:t>
            </a:fld>
            <a:endParaRPr lang="en-US" altLang="zh-CN"/>
          </a:p>
        </p:txBody>
      </p:sp>
    </p:spTree>
    <p:controls>
      <mc:AlternateContent xmlns:mc="http://schemas.openxmlformats.org/markup-compatibility/2006">
        <mc:Choice xmlns:v="urn:schemas-microsoft-com:vml" Requires="v">
          <p:control spid="15258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890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88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ltLang="zh-CN"/>
          </a:p>
        </p:txBody>
      </p:sp>
      <p:sp>
        <p:nvSpPr>
          <p:cNvPr id="41882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mn-ea"/>
              </a:defRPr>
            </a:lvl1pPr>
          </a:lstStyle>
          <a:p>
            <a:pPr>
              <a:defRPr/>
            </a:pPr>
            <a:fld id="{A2092AEC-D300-445F-BA40-F2C43178749A}" type="slidenum">
              <a:rPr lang="en-US" altLang="zh-CN"/>
              <a:pPr>
                <a:defRPr/>
              </a:pPr>
              <a:t>‹#›</a:t>
            </a:fld>
            <a:endParaRPr lang="en-US" altLang="zh-CN"/>
          </a:p>
        </p:txBody>
      </p:sp>
    </p:spTree>
    <p:controls>
      <mc:AlternateContent xmlns:mc="http://schemas.openxmlformats.org/markup-compatibility/2006">
        <mc:Choice xmlns:v="urn:schemas-microsoft-com:vml" Requires="v">
          <p:control spid="1034"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7.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3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notesSlide" Target="../notesSlides/notesSlide15.xml"/><Relationship Id="rId7"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7.bin"/><Relationship Id="rId5" Type="http://schemas.openxmlformats.org/officeDocument/2006/relationships/image" Target="../media/image34.png"/><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6.xml"/><Relationship Id="rId7" Type="http://schemas.openxmlformats.org/officeDocument/2006/relationships/slide" Target="slide36.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7.gif"/><Relationship Id="rId5" Type="http://schemas.openxmlformats.org/officeDocument/2006/relationships/image" Target="../media/image36.png"/><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0.bin"/><Relationship Id="rId5" Type="http://schemas.openxmlformats.org/officeDocument/2006/relationships/image" Target="../media/image29.wmf"/><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slide" Target="slide3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41.png"/><Relationship Id="rId5" Type="http://schemas.openxmlformats.org/officeDocument/2006/relationships/image" Target="../media/image35.png"/><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5.png"/><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13.bin"/><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noChangeArrowheads="1"/>
          </p:cNvSpPr>
          <p:nvPr>
            <p:ph type="ctrTitle"/>
          </p:nvPr>
        </p:nvSpPr>
        <p:spPr>
          <a:xfrm>
            <a:off x="838200" y="2362200"/>
            <a:ext cx="7772400" cy="1143000"/>
          </a:xfrm>
          <a:noFill/>
          <a:extLst>
            <a:ext uri="{91240B29-F687-4F45-9708-019B960494DF}">
              <a14:hiddenLine xmlns:a14="http://schemas.microsoft.com/office/drawing/2010/main" w="9525" cap="flat" cmpd="sng">
                <a:solidFill>
                  <a:srgbClr val="800000"/>
                </a:solidFill>
                <a:prstDash val="solid"/>
                <a:miter lim="800000"/>
                <a:headEnd/>
                <a:tailEnd/>
              </a14:hiddenLine>
            </a:ext>
          </a:extLst>
        </p:spPr>
        <p:txBody>
          <a:bodyPr/>
          <a:lstStyle/>
          <a:p>
            <a:pPr eaLnBrk="1" hangingPunct="1"/>
            <a:r>
              <a:rPr lang="zh-CN" altLang="en-US" sz="5400" b="1" smtClean="0">
                <a:solidFill>
                  <a:srgbClr val="800000"/>
                </a:solidFill>
                <a:ea typeface="隶书" pitchFamily="49" charset="-122"/>
              </a:rPr>
              <a:t>计算机网络入门</a:t>
            </a:r>
          </a:p>
        </p:txBody>
      </p:sp>
      <p:sp>
        <p:nvSpPr>
          <p:cNvPr id="2" name="灯片编号占位符 1"/>
          <p:cNvSpPr>
            <a:spLocks noGrp="1"/>
          </p:cNvSpPr>
          <p:nvPr>
            <p:ph type="sldNum" sz="quarter" idx="12"/>
          </p:nvPr>
        </p:nvSpPr>
        <p:spPr/>
        <p:txBody>
          <a:bodyPr/>
          <a:lstStyle/>
          <a:p>
            <a:pPr>
              <a:defRPr/>
            </a:pPr>
            <a:fld id="{50D1960C-6F19-4324-9576-79E10A40F50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Text Box 4"/>
          <p:cNvSpPr txBox="1">
            <a:spLocks noChangeArrowheads="1"/>
          </p:cNvSpPr>
          <p:nvPr/>
        </p:nvSpPr>
        <p:spPr bwMode="auto">
          <a:xfrm>
            <a:off x="288032" y="204311"/>
            <a:ext cx="8604448"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200000"/>
              </a:lnSpc>
              <a:defRPr/>
            </a:pPr>
            <a:r>
              <a:rPr lang="zh-CN" altLang="en-US" sz="3200" b="1" dirty="0" smtClean="0">
                <a:solidFill>
                  <a:srgbClr val="5F5F5F"/>
                </a:solidFill>
                <a:latin typeface="隶书_GB2312" pitchFamily="2" charset="-122"/>
                <a:ea typeface="幼圆" pitchFamily="49" charset="-122"/>
              </a:rPr>
              <a:t>局域网</a:t>
            </a:r>
            <a:r>
              <a:rPr lang="zh-CN" altLang="en-US" b="1" dirty="0" smtClean="0">
                <a:solidFill>
                  <a:srgbClr val="5F5F5F"/>
                </a:solidFill>
                <a:latin typeface="Arial" pitchFamily="34" charset="0"/>
                <a:ea typeface="幼圆" pitchFamily="49" charset="-122"/>
              </a:rPr>
              <a:t>（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L</a:t>
            </a:r>
            <a:r>
              <a:rPr lang="en-US" altLang="zh-CN" b="1" dirty="0" smtClean="0">
                <a:solidFill>
                  <a:srgbClr val="5F5F5F"/>
                </a:solidFill>
                <a:latin typeface="Arial" pitchFamily="34" charset="0"/>
                <a:ea typeface="幼圆" pitchFamily="49" charset="-122"/>
              </a:rPr>
              <a:t>ocal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a:t>
            </a:r>
          </a:p>
          <a:p>
            <a:pPr marL="0" lvl="1" indent="571500" eaLnBrk="0" hangingPunct="0">
              <a:lnSpc>
                <a:spcPct val="150000"/>
              </a:lnSpc>
              <a:defRPr/>
            </a:pPr>
            <a:r>
              <a:rPr lang="zh-CN" altLang="en-US" b="1" dirty="0">
                <a:latin typeface="Arial" pitchFamily="34" charset="0"/>
                <a:ea typeface="隶书" pitchFamily="49" charset="-122"/>
              </a:rPr>
              <a:t>一种覆盖一座或几座大楼、一个校园或者一个厂区等地理区域的小范围的计算机网</a:t>
            </a: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广域网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W</a:t>
            </a:r>
            <a:r>
              <a:rPr lang="en-US" altLang="zh-CN" b="1" dirty="0" smtClean="0">
                <a:solidFill>
                  <a:srgbClr val="5F5F5F"/>
                </a:solidFill>
                <a:latin typeface="Arial" pitchFamily="34" charset="0"/>
                <a:ea typeface="幼圆" pitchFamily="49" charset="-122"/>
              </a:rPr>
              <a:t>ide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也称远程网。</a:t>
            </a:r>
            <a:endParaRPr lang="en-US" altLang="zh-CN" b="1" dirty="0" smtClean="0">
              <a:latin typeface="Arial" pitchFamily="34" charset="0"/>
              <a:ea typeface="隶书" pitchFamily="49" charset="-122"/>
            </a:endParaRPr>
          </a:p>
          <a:p>
            <a:pPr indent="533400" eaLnBrk="0" hangingPunct="0">
              <a:lnSpc>
                <a:spcPct val="150000"/>
              </a:lnSpc>
              <a:tabLst>
                <a:tab pos="533400" algn="l"/>
              </a:tabLst>
              <a:defRPr/>
            </a:pPr>
            <a:r>
              <a:rPr lang="zh-CN" altLang="en-US" b="1" dirty="0" smtClean="0">
                <a:latin typeface="Arial" pitchFamily="34" charset="0"/>
                <a:ea typeface="隶书" pitchFamily="49" charset="-122"/>
              </a:rPr>
              <a:t>通常跨接很大的物理范围，所覆盖的范围从几十公里到几千公里，它能连接多个城市或国家，或横跨几个洲并能提供远距离通信，形成国际性的远程网络。</a:t>
            </a:r>
            <a:r>
              <a:rPr lang="zh-CN" altLang="en-US" dirty="0" smtClean="0">
                <a:latin typeface="Arial" pitchFamily="34" charset="0"/>
                <a:ea typeface="隶书" pitchFamily="49" charset="-122"/>
              </a:rPr>
              <a:t> </a:t>
            </a:r>
            <a:endParaRPr lang="zh-CN" altLang="en-US" b="1" dirty="0" smtClean="0">
              <a:solidFill>
                <a:srgbClr val="5F5F5F"/>
              </a:solidFill>
              <a:latin typeface="Arial" pitchFamily="34" charset="0"/>
              <a:ea typeface="幼圆" pitchFamily="49" charset="-122"/>
            </a:endParaRP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因特网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I</a:t>
            </a:r>
            <a:r>
              <a:rPr lang="en-US" altLang="zh-CN" b="1" dirty="0" smtClean="0">
                <a:solidFill>
                  <a:srgbClr val="5F5F5F"/>
                </a:solidFill>
                <a:latin typeface="Arial" pitchFamily="34" charset="0"/>
                <a:ea typeface="幼圆" pitchFamily="49" charset="-122"/>
              </a:rPr>
              <a:t>nternet</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是一组全球信息资源的总汇。</a:t>
            </a:r>
            <a:r>
              <a:rPr lang="zh-CN" altLang="en-US" dirty="0" smtClean="0">
                <a:latin typeface="Arial" pitchFamily="34" charset="0"/>
                <a:ea typeface="隶书" pitchFamily="49" charset="-122"/>
              </a:rPr>
              <a:t> </a:t>
            </a:r>
          </a:p>
        </p:txBody>
      </p:sp>
      <p:sp>
        <p:nvSpPr>
          <p:cNvPr id="2" name="灯片编号占位符 1"/>
          <p:cNvSpPr>
            <a:spLocks noGrp="1"/>
          </p:cNvSpPr>
          <p:nvPr>
            <p:ph type="sldNum" sz="quarter" idx="12"/>
          </p:nvPr>
        </p:nvSpPr>
        <p:spPr/>
        <p:txBody>
          <a:bodyPr/>
          <a:lstStyle/>
          <a:p>
            <a:pPr>
              <a:defRPr/>
            </a:pPr>
            <a:fld id="{23773518-7D18-4ACA-8009-5A6525A8596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971550" y="1628775"/>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定义：</a:t>
            </a:r>
            <a:r>
              <a:rPr lang="zh-CN" altLang="en-US" sz="2800" b="1">
                <a:solidFill>
                  <a:srgbClr val="0000FF"/>
                </a:solidFill>
              </a:rPr>
              <a:t>网络中各个结点相互连接的方法和形式。</a:t>
            </a:r>
          </a:p>
        </p:txBody>
      </p:sp>
      <p:sp>
        <p:nvSpPr>
          <p:cNvPr id="49155" name="Rectangle 4"/>
          <p:cNvSpPr>
            <a:spLocks noChangeArrowheads="1"/>
          </p:cNvSpPr>
          <p:nvPr/>
        </p:nvSpPr>
        <p:spPr bwMode="auto">
          <a:xfrm>
            <a:off x="971550" y="2565400"/>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拓扑结构形式</a:t>
            </a:r>
            <a:r>
              <a:rPr lang="zh-CN" altLang="en-US" sz="2800" b="1">
                <a:solidFill>
                  <a:srgbClr val="0000FF"/>
                </a:solidFill>
              </a:rPr>
              <a:t>：星型、总线型、环型、混合型。</a:t>
            </a:r>
          </a:p>
        </p:txBody>
      </p:sp>
      <p:sp>
        <p:nvSpPr>
          <p:cNvPr id="49156" name="Rectangle 5"/>
          <p:cNvSpPr>
            <a:spLocks noChangeArrowheads="1"/>
          </p:cNvSpPr>
          <p:nvPr/>
        </p:nvSpPr>
        <p:spPr bwMode="auto">
          <a:xfrm>
            <a:off x="1116013" y="3716338"/>
            <a:ext cx="77771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dist"/>
            <a:r>
              <a:rPr lang="zh-CN" altLang="en-US" sz="2800" b="1">
                <a:solidFill>
                  <a:srgbClr val="0000FF"/>
                </a:solidFill>
              </a:rPr>
              <a:t>考虑因素：性价比、灵活性、可靠性。</a:t>
            </a:r>
          </a:p>
        </p:txBody>
      </p:sp>
      <p:sp>
        <p:nvSpPr>
          <p:cNvPr id="570374" name="Rectangle 6"/>
          <p:cNvSpPr>
            <a:spLocks noChangeArrowheads="1"/>
          </p:cNvSpPr>
          <p:nvPr/>
        </p:nvSpPr>
        <p:spPr bwMode="auto">
          <a:xfrm>
            <a:off x="800100" y="257175"/>
            <a:ext cx="686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网络的拓扑结构</a:t>
            </a:r>
            <a:r>
              <a:rPr kumimoji="1" lang="en-US" altLang="zh-CN" sz="4400" b="1" i="1" u="sng">
                <a:solidFill>
                  <a:srgbClr val="0033CC"/>
                </a:solidFill>
                <a:effectLst>
                  <a:outerShdw blurRad="38100" dist="38100" dir="2700000" algn="tl">
                    <a:srgbClr val="C0C0C0"/>
                  </a:outerShdw>
                </a:effectLst>
                <a:latin typeface="Arial" pitchFamily="34" charset="0"/>
              </a:rPr>
              <a:t>:</a:t>
            </a:r>
          </a:p>
        </p:txBody>
      </p:sp>
      <p:sp>
        <p:nvSpPr>
          <p:cNvPr id="2" name="灯片编号占位符 1"/>
          <p:cNvSpPr>
            <a:spLocks noGrp="1"/>
          </p:cNvSpPr>
          <p:nvPr>
            <p:ph type="sldNum" sz="quarter" idx="12"/>
          </p:nvPr>
        </p:nvSpPr>
        <p:spPr/>
        <p:txBody>
          <a:bodyPr/>
          <a:lstStyle/>
          <a:p>
            <a:pPr>
              <a:defRPr/>
            </a:pPr>
            <a:fld id="{B437DBBB-3749-4387-A797-54005B6C12E2}" type="slidenum">
              <a:rPr lang="en-US" altLang="zh-CN" smtClean="0"/>
              <a:pPr>
                <a:defRPr/>
              </a:pPr>
              <a:t>11</a:t>
            </a:fld>
            <a:endParaRPr lang="en-US" altLang="zh-CN"/>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900113" y="1916113"/>
            <a:ext cx="244792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7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7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181" name="Group 5"/>
          <p:cNvGrpSpPr>
            <a:grpSpLocks/>
          </p:cNvGrpSpPr>
          <p:nvPr/>
        </p:nvGrpSpPr>
        <p:grpSpPr bwMode="auto">
          <a:xfrm>
            <a:off x="4787900" y="1509713"/>
            <a:ext cx="3816350" cy="623887"/>
            <a:chOff x="3016" y="951"/>
            <a:chExt cx="2404" cy="393"/>
          </a:xfrm>
        </p:grpSpPr>
        <p:sp>
          <p:nvSpPr>
            <p:cNvPr id="50214" name="Line 6"/>
            <p:cNvSpPr>
              <a:spLocks noChangeShapeType="1"/>
            </p:cNvSpPr>
            <p:nvPr/>
          </p:nvSpPr>
          <p:spPr bwMode="auto">
            <a:xfrm>
              <a:off x="3016" y="1344"/>
              <a:ext cx="24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15" name="Group 7"/>
            <p:cNvGrpSpPr>
              <a:grpSpLocks/>
            </p:cNvGrpSpPr>
            <p:nvPr/>
          </p:nvGrpSpPr>
          <p:grpSpPr bwMode="auto">
            <a:xfrm>
              <a:off x="3107" y="951"/>
              <a:ext cx="313" cy="393"/>
              <a:chOff x="3107" y="951"/>
              <a:chExt cx="313" cy="393"/>
            </a:xfrm>
          </p:grpSpPr>
          <p:sp>
            <p:nvSpPr>
              <p:cNvPr id="50225" name="Line 8"/>
              <p:cNvSpPr>
                <a:spLocks noChangeShapeType="1"/>
              </p:cNvSpPr>
              <p:nvPr/>
            </p:nvSpPr>
            <p:spPr bwMode="auto">
              <a:xfrm rot="-5400000">
                <a:off x="3150"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6"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6" name="Group 10"/>
            <p:cNvGrpSpPr>
              <a:grpSpLocks/>
            </p:cNvGrpSpPr>
            <p:nvPr/>
          </p:nvGrpSpPr>
          <p:grpSpPr bwMode="auto">
            <a:xfrm>
              <a:off x="3713" y="951"/>
              <a:ext cx="313" cy="393"/>
              <a:chOff x="3816" y="951"/>
              <a:chExt cx="313" cy="393"/>
            </a:xfrm>
          </p:grpSpPr>
          <p:sp>
            <p:nvSpPr>
              <p:cNvPr id="50223" name="Line 11"/>
              <p:cNvSpPr>
                <a:spLocks noChangeShapeType="1"/>
              </p:cNvSpPr>
              <p:nvPr/>
            </p:nvSpPr>
            <p:spPr bwMode="auto">
              <a:xfrm rot="-5400000">
                <a:off x="3855"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7" name="Group 13"/>
            <p:cNvGrpSpPr>
              <a:grpSpLocks/>
            </p:cNvGrpSpPr>
            <p:nvPr/>
          </p:nvGrpSpPr>
          <p:grpSpPr bwMode="auto">
            <a:xfrm>
              <a:off x="4319" y="951"/>
              <a:ext cx="313" cy="393"/>
              <a:chOff x="4274" y="951"/>
              <a:chExt cx="313" cy="393"/>
            </a:xfrm>
          </p:grpSpPr>
          <p:sp>
            <p:nvSpPr>
              <p:cNvPr id="50221" name="Line 14"/>
              <p:cNvSpPr>
                <a:spLocks noChangeShapeType="1"/>
              </p:cNvSpPr>
              <p:nvPr/>
            </p:nvSpPr>
            <p:spPr bwMode="auto">
              <a:xfrm rot="-5400000">
                <a:off x="4309"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8" name="Group 16"/>
            <p:cNvGrpSpPr>
              <a:grpSpLocks/>
            </p:cNvGrpSpPr>
            <p:nvPr/>
          </p:nvGrpSpPr>
          <p:grpSpPr bwMode="auto">
            <a:xfrm>
              <a:off x="4926" y="951"/>
              <a:ext cx="313" cy="393"/>
              <a:chOff x="4926" y="951"/>
              <a:chExt cx="313" cy="393"/>
            </a:xfrm>
          </p:grpSpPr>
          <p:sp>
            <p:nvSpPr>
              <p:cNvPr id="50219" name="Line 17"/>
              <p:cNvSpPr>
                <a:spLocks noChangeShapeType="1"/>
              </p:cNvSpPr>
              <p:nvPr/>
            </p:nvSpPr>
            <p:spPr bwMode="auto">
              <a:xfrm rot="-5400000">
                <a:off x="4957"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0182" name="Group 19"/>
          <p:cNvGrpSpPr>
            <a:grpSpLocks/>
          </p:cNvGrpSpPr>
          <p:nvPr/>
        </p:nvGrpSpPr>
        <p:grpSpPr bwMode="auto">
          <a:xfrm>
            <a:off x="4716463" y="3213100"/>
            <a:ext cx="3384550" cy="2673350"/>
            <a:chOff x="3243" y="2115"/>
            <a:chExt cx="1900" cy="1684"/>
          </a:xfrm>
        </p:grpSpPr>
        <p:sp>
          <p:nvSpPr>
            <p:cNvPr id="50207" name="Oval 20"/>
            <p:cNvSpPr>
              <a:spLocks noChangeArrowheads="1"/>
            </p:cNvSpPr>
            <p:nvPr/>
          </p:nvSpPr>
          <p:spPr bwMode="auto">
            <a:xfrm>
              <a:off x="3471" y="2251"/>
              <a:ext cx="1496" cy="149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20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 y="347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293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8" y="211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1"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216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2"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338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3"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 y="275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183" name="Text Box 27"/>
          <p:cNvSpPr txBox="1">
            <a:spLocks noChangeArrowheads="1"/>
          </p:cNvSpPr>
          <p:nvPr/>
        </p:nvSpPr>
        <p:spPr bwMode="auto">
          <a:xfrm>
            <a:off x="819150" y="2282825"/>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b="1">
                <a:solidFill>
                  <a:srgbClr val="3333CC"/>
                </a:solidFill>
                <a:latin typeface="Times New Roman" pitchFamily="18" charset="0"/>
                <a:ea typeface="黑体" pitchFamily="49" charset="-122"/>
              </a:rPr>
              <a:t>点对点连接</a:t>
            </a:r>
          </a:p>
          <a:p>
            <a:pPr algn="ctr" eaLnBrk="1" hangingPunct="1"/>
            <a:r>
              <a:rPr lang="zh-CN" altLang="en-US" sz="1800" b="1">
                <a:solidFill>
                  <a:srgbClr val="3333CC"/>
                </a:solidFill>
                <a:latin typeface="Times New Roman" pitchFamily="18" charset="0"/>
                <a:ea typeface="黑体" pitchFamily="49" charset="-122"/>
              </a:rPr>
              <a:t>（这是最简单的网络）</a:t>
            </a:r>
          </a:p>
        </p:txBody>
      </p:sp>
      <p:sp>
        <p:nvSpPr>
          <p:cNvPr id="50184" name="Text Box 28"/>
          <p:cNvSpPr txBox="1">
            <a:spLocks noChangeArrowheads="1"/>
          </p:cNvSpPr>
          <p:nvPr/>
        </p:nvSpPr>
        <p:spPr bwMode="auto">
          <a:xfrm>
            <a:off x="6227763" y="234950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总线网</a:t>
            </a:r>
          </a:p>
        </p:txBody>
      </p:sp>
      <p:sp>
        <p:nvSpPr>
          <p:cNvPr id="50185" name="Text Box 29"/>
          <p:cNvSpPr txBox="1">
            <a:spLocks noChangeArrowheads="1"/>
          </p:cNvSpPr>
          <p:nvPr/>
        </p:nvSpPr>
        <p:spPr bwMode="auto">
          <a:xfrm>
            <a:off x="1116013"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星形网</a:t>
            </a:r>
          </a:p>
        </p:txBody>
      </p:sp>
      <p:grpSp>
        <p:nvGrpSpPr>
          <p:cNvPr id="50186" name="Group 30"/>
          <p:cNvGrpSpPr>
            <a:grpSpLocks/>
          </p:cNvGrpSpPr>
          <p:nvPr/>
        </p:nvGrpSpPr>
        <p:grpSpPr bwMode="auto">
          <a:xfrm>
            <a:off x="468313" y="3213100"/>
            <a:ext cx="3599679" cy="2746375"/>
            <a:chOff x="340" y="2024"/>
            <a:chExt cx="2208" cy="1730"/>
          </a:xfrm>
        </p:grpSpPr>
        <p:sp>
          <p:nvSpPr>
            <p:cNvPr id="50193" name="Line 31"/>
            <p:cNvSpPr>
              <a:spLocks noChangeShapeType="1"/>
            </p:cNvSpPr>
            <p:nvPr/>
          </p:nvSpPr>
          <p:spPr bwMode="auto">
            <a:xfrm>
              <a:off x="1338" y="2931"/>
              <a:ext cx="68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32"/>
            <p:cNvSpPr>
              <a:spLocks noChangeShapeType="1"/>
            </p:cNvSpPr>
            <p:nvPr/>
          </p:nvSpPr>
          <p:spPr bwMode="auto">
            <a:xfrm>
              <a:off x="476" y="2568"/>
              <a:ext cx="816"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33"/>
            <p:cNvSpPr>
              <a:spLocks noChangeShapeType="1"/>
            </p:cNvSpPr>
            <p:nvPr/>
          </p:nvSpPr>
          <p:spPr bwMode="auto">
            <a:xfrm>
              <a:off x="1202" y="2251"/>
              <a:ext cx="45" cy="6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34"/>
            <p:cNvSpPr>
              <a:spLocks noChangeShapeType="1"/>
            </p:cNvSpPr>
            <p:nvPr/>
          </p:nvSpPr>
          <p:spPr bwMode="auto">
            <a:xfrm flipH="1">
              <a:off x="1338" y="2432"/>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35"/>
            <p:cNvSpPr>
              <a:spLocks noChangeShapeType="1"/>
            </p:cNvSpPr>
            <p:nvPr/>
          </p:nvSpPr>
          <p:spPr bwMode="auto">
            <a:xfrm flipV="1">
              <a:off x="567" y="2931"/>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36"/>
            <p:cNvSpPr>
              <a:spLocks noChangeShapeType="1"/>
            </p:cNvSpPr>
            <p:nvPr/>
          </p:nvSpPr>
          <p:spPr bwMode="auto">
            <a:xfrm flipV="1">
              <a:off x="1202" y="2931"/>
              <a:ext cx="45" cy="7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9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896"/>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20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024"/>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 y="311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343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320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 y="2387"/>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 y="220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06" name="Text Box 44"/>
            <p:cNvSpPr txBox="1">
              <a:spLocks noChangeArrowheads="1"/>
            </p:cNvSpPr>
            <p:nvPr/>
          </p:nvSpPr>
          <p:spPr bwMode="auto">
            <a:xfrm>
              <a:off x="1470" y="2795"/>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dirty="0" smtClean="0">
                  <a:solidFill>
                    <a:srgbClr val="3333CC"/>
                  </a:solidFill>
                  <a:latin typeface="Times New Roman" pitchFamily="18" charset="0"/>
                  <a:ea typeface="黑体" pitchFamily="49" charset="-122"/>
                </a:rPr>
                <a:t>集线器</a:t>
              </a:r>
              <a:r>
                <a:rPr lang="en-US" altLang="zh-CN" sz="1800" b="1" dirty="0" smtClean="0">
                  <a:solidFill>
                    <a:srgbClr val="3333CC"/>
                  </a:solidFill>
                  <a:latin typeface="Times New Roman" pitchFamily="18" charset="0"/>
                  <a:ea typeface="黑体" pitchFamily="49" charset="-122"/>
                </a:rPr>
                <a:t>/</a:t>
              </a:r>
              <a:r>
                <a:rPr lang="zh-CN" altLang="en-US" sz="1800" b="1" dirty="0" smtClean="0">
                  <a:solidFill>
                    <a:srgbClr val="3333CC"/>
                  </a:solidFill>
                  <a:latin typeface="Times New Roman" pitchFamily="18" charset="0"/>
                  <a:ea typeface="黑体" pitchFamily="49" charset="-122"/>
                </a:rPr>
                <a:t>交换机</a:t>
              </a:r>
              <a:endParaRPr lang="zh-CN" altLang="en-US" sz="1800" b="1" dirty="0">
                <a:solidFill>
                  <a:srgbClr val="3333CC"/>
                </a:solidFill>
                <a:latin typeface="Times New Roman" pitchFamily="18" charset="0"/>
                <a:ea typeface="黑体" pitchFamily="49" charset="-122"/>
              </a:endParaRPr>
            </a:p>
          </p:txBody>
        </p:sp>
      </p:grpSp>
      <p:sp>
        <p:nvSpPr>
          <p:cNvPr id="50187" name="Text Box 45"/>
          <p:cNvSpPr txBox="1">
            <a:spLocks noChangeArrowheads="1"/>
          </p:cNvSpPr>
          <p:nvPr/>
        </p:nvSpPr>
        <p:spPr bwMode="auto">
          <a:xfrm>
            <a:off x="6084888"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环形网</a:t>
            </a:r>
          </a:p>
        </p:txBody>
      </p:sp>
      <p:sp>
        <p:nvSpPr>
          <p:cNvPr id="50188" name="Rectangle 46"/>
          <p:cNvSpPr>
            <a:spLocks noGrp="1" noChangeArrowheads="1"/>
          </p:cNvSpPr>
          <p:nvPr>
            <p:ph type="title"/>
          </p:nvPr>
        </p:nvSpPr>
        <p:spPr>
          <a:xfrm>
            <a:off x="900113" y="476250"/>
            <a:ext cx="7024687" cy="650875"/>
          </a:xfrm>
          <a:noFill/>
        </p:spPr>
        <p:txBody>
          <a:bodyPr anchorCtr="1"/>
          <a:lstStyle/>
          <a:p>
            <a:pPr eaLnBrk="1" hangingPunct="1"/>
            <a:r>
              <a:rPr lang="zh-CN" altLang="en-US" sz="2800" b="1" smtClean="0">
                <a:solidFill>
                  <a:srgbClr val="0000FF"/>
                </a:solidFill>
              </a:rPr>
              <a:t>常见的几种计算机连网方法</a:t>
            </a:r>
          </a:p>
        </p:txBody>
      </p:sp>
      <p:sp>
        <p:nvSpPr>
          <p:cNvPr id="50189" name="Rectangle 47"/>
          <p:cNvSpPr>
            <a:spLocks noChangeArrowheads="1"/>
          </p:cNvSpPr>
          <p:nvPr/>
        </p:nvSpPr>
        <p:spPr bwMode="auto">
          <a:xfrm>
            <a:off x="4572000" y="2047875"/>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0" name="Rectangle 48"/>
          <p:cNvSpPr>
            <a:spLocks noChangeArrowheads="1"/>
          </p:cNvSpPr>
          <p:nvPr/>
        </p:nvSpPr>
        <p:spPr bwMode="auto">
          <a:xfrm>
            <a:off x="8604250" y="2027238"/>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1" name="AutoShape 49"/>
          <p:cNvSpPr>
            <a:spLocks noChangeArrowheads="1"/>
          </p:cNvSpPr>
          <p:nvPr/>
        </p:nvSpPr>
        <p:spPr bwMode="auto">
          <a:xfrm rot="10800000">
            <a:off x="4284663" y="2420938"/>
            <a:ext cx="1223962" cy="574675"/>
          </a:xfrm>
          <a:prstGeom prst="wedgeRectCallout">
            <a:avLst>
              <a:gd name="adj1" fmla="val 16926"/>
              <a:gd name="adj2" fmla="val 79833"/>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1600" b="1">
                <a:solidFill>
                  <a:srgbClr val="0000FF"/>
                </a:solidFill>
                <a:latin typeface="Times New Roman" pitchFamily="18" charset="0"/>
                <a:ea typeface="宋体" pitchFamily="2" charset="-122"/>
              </a:rPr>
              <a:t>终端电阻器</a:t>
            </a:r>
          </a:p>
        </p:txBody>
      </p:sp>
      <p:sp>
        <p:nvSpPr>
          <p:cNvPr id="2" name="灯片编号占位符 1"/>
          <p:cNvSpPr>
            <a:spLocks noGrp="1"/>
          </p:cNvSpPr>
          <p:nvPr>
            <p:ph type="sldNum" sz="quarter" idx="12"/>
          </p:nvPr>
        </p:nvSpPr>
        <p:spPr/>
        <p:txBody>
          <a:bodyPr/>
          <a:lstStyle/>
          <a:p>
            <a:pPr>
              <a:defRPr/>
            </a:pPr>
            <a:fld id="{2DA72A4A-8C47-4276-8CE5-9AEEA6E26DF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62000" y="1447800"/>
            <a:ext cx="7924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华文新魏" pitchFamily="2" charset="-122"/>
                <a:ea typeface="华文新魏" pitchFamily="2" charset="-122"/>
              </a:rPr>
              <a:t>计算机网络中，协议的定义是计算机网络中实体之间有关通信规则约定的集合</a:t>
            </a:r>
            <a:r>
              <a:rPr kumimoji="1" lang="zh-CN" altLang="en-US" sz="3200">
                <a:latin typeface="华文新魏" pitchFamily="2" charset="-122"/>
                <a:ea typeface="华文新魏" pitchFamily="2" charset="-122"/>
              </a:rPr>
              <a:t>。</a:t>
            </a:r>
          </a:p>
          <a:p>
            <a:pPr>
              <a:spcBef>
                <a:spcPct val="50000"/>
              </a:spcBef>
            </a:pPr>
            <a:r>
              <a:rPr kumimoji="1" lang="zh-CN" altLang="en-US" sz="3200">
                <a:solidFill>
                  <a:srgbClr val="FF0000"/>
                </a:solidFill>
                <a:latin typeface="华文新魏" pitchFamily="2" charset="-122"/>
                <a:ea typeface="华文新魏" pitchFamily="2" charset="-122"/>
              </a:rPr>
              <a:t>协议有三个要素，即</a:t>
            </a:r>
            <a:r>
              <a:rPr kumimoji="1" lang="zh-CN" altLang="en-US" sz="3200">
                <a:latin typeface="华文新魏" pitchFamily="2" charset="-122"/>
                <a:ea typeface="华文新魏" pitchFamily="2" charset="-122"/>
              </a:rPr>
              <a:t>：</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语法</a:t>
            </a:r>
            <a:r>
              <a:rPr kumimoji="1" lang="zh-CN" altLang="en-US" sz="3200">
                <a:latin typeface="华文新魏" pitchFamily="2" charset="-122"/>
                <a:ea typeface="华文新魏" pitchFamily="2" charset="-122"/>
              </a:rPr>
              <a:t>：数据与控制信息的格式、数据编码等。</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语义</a:t>
            </a:r>
            <a:r>
              <a:rPr kumimoji="1" lang="zh-CN" altLang="en-US" sz="3200">
                <a:latin typeface="华文新魏" pitchFamily="2" charset="-122"/>
                <a:ea typeface="华文新魏" pitchFamily="2" charset="-122"/>
              </a:rPr>
              <a:t>：控制信息的内容，需要做出的动作及响应。</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时序</a:t>
            </a:r>
            <a:r>
              <a:rPr kumimoji="1" lang="zh-CN" altLang="en-US" sz="3200">
                <a:latin typeface="华文新魏" pitchFamily="2" charset="-122"/>
                <a:ea typeface="华文新魏" pitchFamily="2" charset="-122"/>
              </a:rPr>
              <a:t>：事件先后顺序和速度匹配。 </a:t>
            </a:r>
          </a:p>
        </p:txBody>
      </p:sp>
      <p:sp>
        <p:nvSpPr>
          <p:cNvPr id="57347" name="Rectangle 3"/>
          <p:cNvSpPr>
            <a:spLocks noGrp="1" noChangeArrowheads="1"/>
          </p:cNvSpPr>
          <p:nvPr>
            <p:ph type="title"/>
          </p:nvPr>
        </p:nvSpPr>
        <p:spPr>
          <a:xfrm>
            <a:off x="301625" y="609600"/>
            <a:ext cx="854075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网络协议</a:t>
            </a:r>
          </a:p>
        </p:txBody>
      </p:sp>
      <p:sp>
        <p:nvSpPr>
          <p:cNvPr id="2" name="灯片编号占位符 1"/>
          <p:cNvSpPr>
            <a:spLocks noGrp="1"/>
          </p:cNvSpPr>
          <p:nvPr>
            <p:ph type="sldNum" sz="quarter" idx="12"/>
          </p:nvPr>
        </p:nvSpPr>
        <p:spPr/>
        <p:txBody>
          <a:bodyPr/>
          <a:lstStyle/>
          <a:p>
            <a:pPr>
              <a:defRPr/>
            </a:pPr>
            <a:fld id="{ED6958BB-E485-420D-8990-4E3015216074}"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23850" y="9810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rPr>
              <a:t>为了完成计算机间的通信合作，把每个计算机互联的功能分成定义明确的层次，规定了同层次进程通信的协议及相邻层之间的接口及服务。这些同层进程间通信的协议以及相邻层的接口统称为体系结构。　</a:t>
            </a:r>
            <a:endParaRPr kumimoji="1" lang="zh-CN" altLang="en-US" b="1">
              <a:latin typeface="Times New Roman" pitchFamily="18" charset="0"/>
            </a:endParaRPr>
          </a:p>
        </p:txBody>
      </p:sp>
      <p:sp>
        <p:nvSpPr>
          <p:cNvPr id="513027" name="Rectangle 3"/>
          <p:cNvSpPr>
            <a:spLocks noChangeArrowheads="1"/>
          </p:cNvSpPr>
          <p:nvPr/>
        </p:nvSpPr>
        <p:spPr bwMode="auto">
          <a:xfrm>
            <a:off x="0" y="188913"/>
            <a:ext cx="4751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网络体系结构</a:t>
            </a:r>
          </a:p>
        </p:txBody>
      </p:sp>
      <p:sp>
        <p:nvSpPr>
          <p:cNvPr id="513030" name="Text Box 6"/>
          <p:cNvSpPr txBox="1">
            <a:spLocks noChangeArrowheads="1"/>
          </p:cNvSpPr>
          <p:nvPr/>
        </p:nvSpPr>
        <p:spPr bwMode="auto">
          <a:xfrm>
            <a:off x="2051050" y="2492375"/>
            <a:ext cx="6337300"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zh-CN" altLang="en-US" sz="3200" b="1" dirty="0" smtClean="0">
                <a:solidFill>
                  <a:srgbClr val="FF0000"/>
                </a:solidFill>
                <a:effectLst>
                  <a:outerShdw blurRad="38100" dist="38100" dir="2700000" algn="tl">
                    <a:srgbClr val="C0C0C0"/>
                  </a:outerShdw>
                </a:effectLst>
                <a:latin typeface="Times New Roman" pitchFamily="18" charset="0"/>
                <a:ea typeface="幼圆" pitchFamily="49" charset="-122"/>
              </a:rPr>
              <a:t>开放系统互连参考模型</a:t>
            </a:r>
            <a:r>
              <a:rPr kumimoji="1" lang="en-US" altLang="zh-CN" sz="3200" b="1" dirty="0">
                <a:solidFill>
                  <a:srgbClr val="FF0000"/>
                </a:solidFill>
                <a:effectLst>
                  <a:outerShdw blurRad="38100" dist="38100" dir="2700000" algn="tl">
                    <a:srgbClr val="C0C0C0"/>
                  </a:outerShdw>
                </a:effectLst>
                <a:latin typeface="Times New Roman" pitchFamily="18" charset="0"/>
                <a:ea typeface="幼圆" pitchFamily="49" charset="-122"/>
              </a:rPr>
              <a:t>OSI/RM</a:t>
            </a:r>
            <a:endParaRPr kumimoji="1" lang="en-US" altLang="zh-CN" sz="2800" b="1" dirty="0">
              <a:solidFill>
                <a:srgbClr val="FF0000"/>
              </a:solidFill>
              <a:latin typeface="Times New Roman" pitchFamily="18" charset="0"/>
              <a:ea typeface="幼圆" pitchFamily="49" charset="-122"/>
            </a:endParaRPr>
          </a:p>
        </p:txBody>
      </p:sp>
      <p:sp>
        <p:nvSpPr>
          <p:cNvPr id="513039" name="Text Box 15"/>
          <p:cNvSpPr txBox="1">
            <a:spLocks noChangeArrowheads="1"/>
          </p:cNvSpPr>
          <p:nvPr/>
        </p:nvSpPr>
        <p:spPr bwMode="auto">
          <a:xfrm>
            <a:off x="473075" y="3981450"/>
            <a:ext cx="9144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3200" b="1">
                <a:solidFill>
                  <a:srgbClr val="6666FF"/>
                </a:solidFill>
                <a:effectLst>
                  <a:outerShdw blurRad="38100" dist="38100" dir="2700000" algn="tl">
                    <a:srgbClr val="C0C0C0"/>
                  </a:outerShdw>
                </a:effectLst>
                <a:latin typeface="Times New Roman" pitchFamily="18" charset="0"/>
                <a:ea typeface="幼圆" pitchFamily="49" charset="-122"/>
              </a:rPr>
              <a:t>OSI</a:t>
            </a:r>
          </a:p>
          <a:p>
            <a:pPr algn="ctr">
              <a:lnSpc>
                <a:spcPct val="110000"/>
              </a:lnSpc>
              <a:defRPr/>
            </a:pPr>
            <a:r>
              <a:rPr kumimoji="1" lang="zh-CN" altLang="en-US" sz="3200" b="1">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3200" b="1">
                <a:solidFill>
                  <a:srgbClr val="6666FF"/>
                </a:solidFill>
                <a:effectLst>
                  <a:outerShdw blurRad="38100" dist="38100" dir="2700000" algn="tl">
                    <a:srgbClr val="C0C0C0"/>
                  </a:outerShdw>
                </a:effectLst>
                <a:latin typeface="Times New Roman" pitchFamily="18" charset="0"/>
                <a:ea typeface="幼圆" pitchFamily="49" charset="-122"/>
              </a:rPr>
              <a:t>型</a:t>
            </a:r>
          </a:p>
        </p:txBody>
      </p:sp>
      <p:sp>
        <p:nvSpPr>
          <p:cNvPr id="513040" name="Rectangle 16"/>
          <p:cNvSpPr>
            <a:spLocks noChangeAspect="1" noChangeArrowheads="1"/>
          </p:cNvSpPr>
          <p:nvPr/>
        </p:nvSpPr>
        <p:spPr bwMode="auto">
          <a:xfrm>
            <a:off x="1616075" y="3441700"/>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应用层</a:t>
            </a:r>
            <a:endParaRPr kumimoji="1" lang="zh-CN" altLang="en-US" sz="1600">
              <a:latin typeface="幼圆" pitchFamily="49" charset="-122"/>
              <a:ea typeface="幼圆" pitchFamily="49" charset="-122"/>
            </a:endParaRPr>
          </a:p>
        </p:txBody>
      </p:sp>
      <p:sp>
        <p:nvSpPr>
          <p:cNvPr id="513041" name="Rectangle 17"/>
          <p:cNvSpPr>
            <a:spLocks noChangeAspect="1" noChangeArrowheads="1"/>
          </p:cNvSpPr>
          <p:nvPr/>
        </p:nvSpPr>
        <p:spPr bwMode="auto">
          <a:xfrm>
            <a:off x="1616075" y="3900488"/>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表示层</a:t>
            </a:r>
            <a:endParaRPr kumimoji="1" lang="zh-CN" altLang="en-US" sz="1600">
              <a:latin typeface="幼圆" pitchFamily="49" charset="-122"/>
              <a:ea typeface="幼圆" pitchFamily="49" charset="-122"/>
            </a:endParaRPr>
          </a:p>
        </p:txBody>
      </p:sp>
      <p:sp>
        <p:nvSpPr>
          <p:cNvPr id="513042" name="Rectangle 18"/>
          <p:cNvSpPr>
            <a:spLocks noChangeAspect="1" noChangeArrowheads="1"/>
          </p:cNvSpPr>
          <p:nvPr/>
        </p:nvSpPr>
        <p:spPr bwMode="auto">
          <a:xfrm>
            <a:off x="1616075" y="4359275"/>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会话层</a:t>
            </a:r>
            <a:endParaRPr kumimoji="1" lang="zh-CN" altLang="en-US" sz="1600">
              <a:latin typeface="幼圆" pitchFamily="49" charset="-122"/>
              <a:ea typeface="幼圆" pitchFamily="49" charset="-122"/>
            </a:endParaRPr>
          </a:p>
        </p:txBody>
      </p:sp>
      <p:sp>
        <p:nvSpPr>
          <p:cNvPr id="513043" name="Rectangle 19"/>
          <p:cNvSpPr>
            <a:spLocks noChangeAspect="1" noChangeArrowheads="1"/>
          </p:cNvSpPr>
          <p:nvPr/>
        </p:nvSpPr>
        <p:spPr bwMode="auto">
          <a:xfrm>
            <a:off x="1616075" y="4818063"/>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传输层</a:t>
            </a:r>
            <a:endParaRPr kumimoji="1" lang="zh-CN" altLang="en-US" sz="1600">
              <a:latin typeface="幼圆" pitchFamily="49" charset="-122"/>
              <a:ea typeface="幼圆" pitchFamily="49" charset="-122"/>
            </a:endParaRPr>
          </a:p>
        </p:txBody>
      </p:sp>
      <p:sp>
        <p:nvSpPr>
          <p:cNvPr id="513044" name="Rectangle 20"/>
          <p:cNvSpPr>
            <a:spLocks noChangeAspect="1" noChangeArrowheads="1"/>
          </p:cNvSpPr>
          <p:nvPr/>
        </p:nvSpPr>
        <p:spPr bwMode="auto">
          <a:xfrm>
            <a:off x="1616075" y="5276850"/>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网络层</a:t>
            </a:r>
            <a:endParaRPr kumimoji="1" lang="zh-CN" altLang="en-US" sz="1600">
              <a:latin typeface="幼圆" pitchFamily="49" charset="-122"/>
              <a:ea typeface="幼圆" pitchFamily="49" charset="-122"/>
            </a:endParaRPr>
          </a:p>
        </p:txBody>
      </p:sp>
      <p:sp>
        <p:nvSpPr>
          <p:cNvPr id="513045" name="Rectangle 21"/>
          <p:cNvSpPr>
            <a:spLocks noChangeAspect="1" noChangeArrowheads="1"/>
          </p:cNvSpPr>
          <p:nvPr/>
        </p:nvSpPr>
        <p:spPr bwMode="auto">
          <a:xfrm>
            <a:off x="1616075" y="5735638"/>
            <a:ext cx="1374775" cy="458787"/>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1800" b="1">
                <a:solidFill>
                  <a:schemeClr val="bg1"/>
                </a:solidFill>
                <a:latin typeface="幼圆" pitchFamily="49" charset="-122"/>
                <a:ea typeface="幼圆" pitchFamily="49" charset="-122"/>
              </a:rPr>
              <a:t>数据链路层</a:t>
            </a:r>
            <a:endParaRPr kumimoji="1" lang="zh-CN" altLang="en-US" sz="1800">
              <a:latin typeface="幼圆" pitchFamily="49" charset="-122"/>
              <a:ea typeface="幼圆" pitchFamily="49" charset="-122"/>
            </a:endParaRPr>
          </a:p>
        </p:txBody>
      </p:sp>
      <p:sp>
        <p:nvSpPr>
          <p:cNvPr id="513046" name="Rectangle 22"/>
          <p:cNvSpPr>
            <a:spLocks noChangeAspect="1" noChangeArrowheads="1"/>
          </p:cNvSpPr>
          <p:nvPr/>
        </p:nvSpPr>
        <p:spPr bwMode="auto">
          <a:xfrm>
            <a:off x="1616075" y="6194425"/>
            <a:ext cx="1374775" cy="458788"/>
          </a:xfrm>
          <a:prstGeom prst="rect">
            <a:avLst/>
          </a:prstGeom>
          <a:gradFill rotWithShape="0">
            <a:gsLst>
              <a:gs pos="0">
                <a:schemeClr val="accent2"/>
              </a:gs>
              <a:gs pos="50000">
                <a:schemeClr val="accent2">
                  <a:gamma/>
                  <a:shade val="46275"/>
                  <a:invGamma/>
                </a:schemeClr>
              </a:gs>
              <a:gs pos="100000">
                <a:schemeClr val="accent2"/>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b="1">
                <a:solidFill>
                  <a:schemeClr val="bg1"/>
                </a:solidFill>
                <a:latin typeface="幼圆" pitchFamily="49" charset="-122"/>
                <a:ea typeface="幼圆" pitchFamily="49" charset="-122"/>
              </a:rPr>
              <a:t>物理层</a:t>
            </a:r>
            <a:endParaRPr kumimoji="1" lang="zh-CN" altLang="en-US" sz="1600">
              <a:latin typeface="幼圆" pitchFamily="49" charset="-122"/>
              <a:ea typeface="幼圆" pitchFamily="49" charset="-122"/>
            </a:endParaRPr>
          </a:p>
        </p:txBody>
      </p:sp>
      <p:sp>
        <p:nvSpPr>
          <p:cNvPr id="513047" name="Rectangle 23"/>
          <p:cNvSpPr>
            <a:spLocks noChangeAspect="1" noChangeArrowheads="1"/>
          </p:cNvSpPr>
          <p:nvPr/>
        </p:nvSpPr>
        <p:spPr bwMode="auto">
          <a:xfrm>
            <a:off x="2987675" y="3446463"/>
            <a:ext cx="1374775" cy="137477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应用层</a:t>
            </a:r>
            <a:endParaRPr kumimoji="1" lang="zh-CN" altLang="en-US" sz="1600">
              <a:solidFill>
                <a:srgbClr val="333333"/>
              </a:solidFill>
              <a:latin typeface="幼圆" pitchFamily="49" charset="-122"/>
              <a:ea typeface="幼圆" pitchFamily="49" charset="-122"/>
            </a:endParaRPr>
          </a:p>
        </p:txBody>
      </p:sp>
      <p:sp>
        <p:nvSpPr>
          <p:cNvPr id="513048" name="Rectangle 24"/>
          <p:cNvSpPr>
            <a:spLocks noChangeAspect="1" noChangeArrowheads="1"/>
          </p:cNvSpPr>
          <p:nvPr/>
        </p:nvSpPr>
        <p:spPr bwMode="auto">
          <a:xfrm>
            <a:off x="2987675" y="4819650"/>
            <a:ext cx="1374775" cy="4572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传输层</a:t>
            </a:r>
            <a:endParaRPr kumimoji="1" lang="zh-CN" altLang="en-US" sz="1600">
              <a:solidFill>
                <a:srgbClr val="333333"/>
              </a:solidFill>
              <a:latin typeface="幼圆" pitchFamily="49" charset="-122"/>
              <a:ea typeface="幼圆" pitchFamily="49" charset="-122"/>
            </a:endParaRPr>
          </a:p>
        </p:txBody>
      </p:sp>
      <p:sp>
        <p:nvSpPr>
          <p:cNvPr id="513049" name="Rectangle 25"/>
          <p:cNvSpPr>
            <a:spLocks noChangeAspect="1" noChangeArrowheads="1"/>
          </p:cNvSpPr>
          <p:nvPr/>
        </p:nvSpPr>
        <p:spPr bwMode="auto">
          <a:xfrm>
            <a:off x="2987675" y="5734050"/>
            <a:ext cx="1374775" cy="915988"/>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333333"/>
                </a:solidFill>
                <a:latin typeface="幼圆" pitchFamily="49" charset="-122"/>
                <a:ea typeface="幼圆" pitchFamily="49" charset="-122"/>
              </a:rPr>
              <a:t>链路层</a:t>
            </a:r>
            <a:endParaRPr kumimoji="1" lang="zh-CN" altLang="en-US" sz="1600">
              <a:solidFill>
                <a:srgbClr val="333333"/>
              </a:solidFill>
              <a:latin typeface="幼圆" pitchFamily="49" charset="-122"/>
              <a:ea typeface="幼圆" pitchFamily="49" charset="-122"/>
            </a:endParaRPr>
          </a:p>
        </p:txBody>
      </p:sp>
      <p:sp>
        <p:nvSpPr>
          <p:cNvPr id="513050" name="Rectangle 26"/>
          <p:cNvSpPr>
            <a:spLocks noChangeAspect="1" noChangeArrowheads="1"/>
          </p:cNvSpPr>
          <p:nvPr/>
        </p:nvSpPr>
        <p:spPr bwMode="auto">
          <a:xfrm>
            <a:off x="2987675" y="5276850"/>
            <a:ext cx="1374775" cy="4572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333333"/>
                </a:solidFill>
                <a:latin typeface="幼圆" pitchFamily="49" charset="-122"/>
                <a:ea typeface="幼圆" pitchFamily="49" charset="-122"/>
              </a:rPr>
              <a:t>网络层</a:t>
            </a:r>
            <a:endParaRPr kumimoji="1" lang="zh-CN" altLang="en-US" sz="1400">
              <a:solidFill>
                <a:srgbClr val="333333"/>
              </a:solidFill>
              <a:latin typeface="幼圆" pitchFamily="49" charset="-122"/>
              <a:ea typeface="幼圆" pitchFamily="49" charset="-122"/>
            </a:endParaRPr>
          </a:p>
        </p:txBody>
      </p:sp>
      <p:sp>
        <p:nvSpPr>
          <p:cNvPr id="513051" name="Rectangle 27"/>
          <p:cNvSpPr>
            <a:spLocks noChangeAspect="1" noChangeArrowheads="1"/>
          </p:cNvSpPr>
          <p:nvPr/>
        </p:nvSpPr>
        <p:spPr bwMode="auto">
          <a:xfrm>
            <a:off x="4359275" y="3448050"/>
            <a:ext cx="990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Telnet</a:t>
            </a:r>
            <a:endParaRPr kumimoji="1" lang="en-US" altLang="zh-CN" sz="1400">
              <a:solidFill>
                <a:srgbClr val="333333"/>
              </a:solidFill>
              <a:ea typeface="幼圆" pitchFamily="49" charset="-122"/>
            </a:endParaRPr>
          </a:p>
        </p:txBody>
      </p:sp>
      <p:sp>
        <p:nvSpPr>
          <p:cNvPr id="513052" name="Rectangle 28"/>
          <p:cNvSpPr>
            <a:spLocks noChangeAspect="1" noChangeArrowheads="1"/>
          </p:cNvSpPr>
          <p:nvPr/>
        </p:nvSpPr>
        <p:spPr bwMode="auto">
          <a:xfrm>
            <a:off x="53498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FTP</a:t>
            </a:r>
            <a:endParaRPr kumimoji="1" lang="en-US" altLang="zh-CN" sz="1400">
              <a:solidFill>
                <a:srgbClr val="333333"/>
              </a:solidFill>
              <a:ea typeface="幼圆" pitchFamily="49" charset="-122"/>
            </a:endParaRPr>
          </a:p>
        </p:txBody>
      </p:sp>
      <p:sp>
        <p:nvSpPr>
          <p:cNvPr id="513053" name="Rectangle 29"/>
          <p:cNvSpPr>
            <a:spLocks noChangeAspect="1" noChangeArrowheads="1"/>
          </p:cNvSpPr>
          <p:nvPr/>
        </p:nvSpPr>
        <p:spPr bwMode="auto">
          <a:xfrm>
            <a:off x="60356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HTTP</a:t>
            </a:r>
            <a:endParaRPr kumimoji="1" lang="en-US" altLang="zh-CN" sz="1400">
              <a:solidFill>
                <a:srgbClr val="333333"/>
              </a:solidFill>
              <a:ea typeface="幼圆" pitchFamily="49" charset="-122"/>
            </a:endParaRPr>
          </a:p>
        </p:txBody>
      </p:sp>
      <p:sp>
        <p:nvSpPr>
          <p:cNvPr id="513054" name="Rectangle 30"/>
          <p:cNvSpPr>
            <a:spLocks noChangeAspect="1" noChangeArrowheads="1"/>
          </p:cNvSpPr>
          <p:nvPr/>
        </p:nvSpPr>
        <p:spPr bwMode="auto">
          <a:xfrm>
            <a:off x="6721475" y="3448050"/>
            <a:ext cx="685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SMTP</a:t>
            </a:r>
            <a:endParaRPr kumimoji="1" lang="en-US" altLang="zh-CN" sz="1400">
              <a:solidFill>
                <a:srgbClr val="333333"/>
              </a:solidFill>
              <a:ea typeface="幼圆" pitchFamily="49" charset="-122"/>
            </a:endParaRPr>
          </a:p>
        </p:txBody>
      </p:sp>
      <p:sp>
        <p:nvSpPr>
          <p:cNvPr id="513055" name="Rectangle 31"/>
          <p:cNvSpPr>
            <a:spLocks noChangeAspect="1" noChangeArrowheads="1"/>
          </p:cNvSpPr>
          <p:nvPr/>
        </p:nvSpPr>
        <p:spPr bwMode="auto">
          <a:xfrm>
            <a:off x="4359275" y="4819650"/>
            <a:ext cx="1524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TCP</a:t>
            </a:r>
            <a:endParaRPr kumimoji="1" lang="en-US" altLang="zh-CN" sz="1400">
              <a:solidFill>
                <a:srgbClr val="333333"/>
              </a:solidFill>
              <a:ea typeface="幼圆" pitchFamily="49" charset="-122"/>
            </a:endParaRPr>
          </a:p>
        </p:txBody>
      </p:sp>
      <p:sp>
        <p:nvSpPr>
          <p:cNvPr id="513056" name="Rectangle 32"/>
          <p:cNvSpPr>
            <a:spLocks noChangeAspect="1" noChangeArrowheads="1"/>
          </p:cNvSpPr>
          <p:nvPr/>
        </p:nvSpPr>
        <p:spPr bwMode="auto">
          <a:xfrm>
            <a:off x="5883275" y="4819650"/>
            <a:ext cx="1524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UDP</a:t>
            </a:r>
            <a:endParaRPr kumimoji="1" lang="en-US" altLang="zh-CN" sz="1400">
              <a:solidFill>
                <a:srgbClr val="333333"/>
              </a:solidFill>
              <a:ea typeface="幼圆" pitchFamily="49" charset="-122"/>
            </a:endParaRPr>
          </a:p>
        </p:txBody>
      </p:sp>
      <p:sp>
        <p:nvSpPr>
          <p:cNvPr id="513057" name="Rectangle 33"/>
          <p:cNvSpPr>
            <a:spLocks noChangeAspect="1" noChangeArrowheads="1"/>
          </p:cNvSpPr>
          <p:nvPr/>
        </p:nvSpPr>
        <p:spPr bwMode="auto">
          <a:xfrm>
            <a:off x="4359275" y="5276850"/>
            <a:ext cx="3048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IP ICMP ARP RARP</a:t>
            </a:r>
            <a:endParaRPr kumimoji="1" lang="en-US" altLang="zh-CN" sz="1400">
              <a:solidFill>
                <a:srgbClr val="333333"/>
              </a:solidFill>
              <a:ea typeface="幼圆" pitchFamily="49" charset="-122"/>
            </a:endParaRPr>
          </a:p>
        </p:txBody>
      </p:sp>
      <p:sp>
        <p:nvSpPr>
          <p:cNvPr id="513058" name="Text Box 34"/>
          <p:cNvSpPr txBox="1">
            <a:spLocks noChangeArrowheads="1"/>
          </p:cNvSpPr>
          <p:nvPr/>
        </p:nvSpPr>
        <p:spPr bwMode="auto">
          <a:xfrm>
            <a:off x="7559675" y="4032250"/>
            <a:ext cx="1404938"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2800" b="1" dirty="0">
                <a:solidFill>
                  <a:srgbClr val="6666FF"/>
                </a:solidFill>
                <a:effectLst>
                  <a:outerShdw blurRad="38100" dist="38100" dir="2700000" algn="tl">
                    <a:srgbClr val="C0C0C0"/>
                  </a:outerShdw>
                </a:effectLst>
                <a:latin typeface="Times New Roman" pitchFamily="18" charset="0"/>
                <a:ea typeface="幼圆" pitchFamily="49" charset="-122"/>
              </a:rPr>
              <a:t>TCP/IP</a:t>
            </a:r>
          </a:p>
          <a:p>
            <a:pPr algn="ctr">
              <a:lnSpc>
                <a:spcPct val="110000"/>
              </a:lnSpc>
              <a:defRPr/>
            </a:pPr>
            <a:r>
              <a:rPr kumimoji="1" lang="zh-CN" altLang="en-US" sz="3200" b="1" dirty="0">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3200" b="1" dirty="0">
                <a:solidFill>
                  <a:srgbClr val="6666FF"/>
                </a:solidFill>
                <a:effectLst>
                  <a:outerShdw blurRad="38100" dist="38100" dir="2700000" algn="tl">
                    <a:srgbClr val="C0C0C0"/>
                  </a:outerShdw>
                </a:effectLst>
                <a:latin typeface="Times New Roman" pitchFamily="18" charset="0"/>
                <a:ea typeface="幼圆" pitchFamily="49" charset="-122"/>
              </a:rPr>
              <a:t>型</a:t>
            </a:r>
            <a:endParaRPr kumimoji="1" lang="zh-CN" altLang="en-US" sz="2800" b="1" dirty="0">
              <a:solidFill>
                <a:srgbClr val="6666FF"/>
              </a:solidFill>
              <a:latin typeface="Times New Roman" pitchFamily="18" charset="0"/>
              <a:ea typeface="幼圆" pitchFamily="49" charset="-122"/>
            </a:endParaRPr>
          </a:p>
        </p:txBody>
      </p:sp>
      <p:sp>
        <p:nvSpPr>
          <p:cNvPr id="513059" name="Rectangle 35"/>
          <p:cNvSpPr>
            <a:spLocks noChangeAspect="1" noChangeArrowheads="1"/>
          </p:cNvSpPr>
          <p:nvPr/>
        </p:nvSpPr>
        <p:spPr bwMode="auto">
          <a:xfrm>
            <a:off x="4359275" y="57340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333333"/>
                </a:solidFill>
                <a:ea typeface="幼圆" pitchFamily="49" charset="-122"/>
              </a:rPr>
              <a:t>LLC(Logical Link Access)</a:t>
            </a:r>
            <a:endParaRPr kumimoji="1" lang="en-US" altLang="zh-CN" sz="1200">
              <a:solidFill>
                <a:srgbClr val="333333"/>
              </a:solidFill>
              <a:ea typeface="幼圆" pitchFamily="49" charset="-122"/>
            </a:endParaRPr>
          </a:p>
        </p:txBody>
      </p:sp>
      <p:sp>
        <p:nvSpPr>
          <p:cNvPr id="513060" name="Rectangle 36"/>
          <p:cNvSpPr>
            <a:spLocks noChangeAspect="1" noChangeArrowheads="1"/>
          </p:cNvSpPr>
          <p:nvPr/>
        </p:nvSpPr>
        <p:spPr bwMode="auto">
          <a:xfrm>
            <a:off x="4359275" y="60388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333333"/>
                </a:solidFill>
                <a:ea typeface="幼圆" pitchFamily="49" charset="-122"/>
              </a:rPr>
              <a:t>MAC(Media Access Control)</a:t>
            </a:r>
            <a:endParaRPr kumimoji="1" lang="en-US" altLang="zh-CN" sz="1200">
              <a:solidFill>
                <a:srgbClr val="333333"/>
              </a:solidFill>
              <a:ea typeface="幼圆" pitchFamily="49" charset="-122"/>
            </a:endParaRPr>
          </a:p>
        </p:txBody>
      </p:sp>
      <p:sp>
        <p:nvSpPr>
          <p:cNvPr id="513061" name="Rectangle 37"/>
          <p:cNvSpPr>
            <a:spLocks noChangeAspect="1" noChangeArrowheads="1"/>
          </p:cNvSpPr>
          <p:nvPr/>
        </p:nvSpPr>
        <p:spPr bwMode="auto">
          <a:xfrm>
            <a:off x="4359275" y="6343650"/>
            <a:ext cx="3048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333333"/>
                </a:solidFill>
                <a:ea typeface="幼圆" pitchFamily="49" charset="-122"/>
              </a:rPr>
              <a:t>Hardware</a:t>
            </a:r>
            <a:endParaRPr kumimoji="1" lang="en-US" altLang="zh-CN" sz="1400">
              <a:solidFill>
                <a:srgbClr val="333333"/>
              </a:solidFill>
              <a:ea typeface="幼圆" pitchFamily="49" charset="-122"/>
            </a:endParaRPr>
          </a:p>
        </p:txBody>
      </p:sp>
      <p:sp>
        <p:nvSpPr>
          <p:cNvPr id="2" name="灯片编号占位符 1"/>
          <p:cNvSpPr>
            <a:spLocks noGrp="1"/>
          </p:cNvSpPr>
          <p:nvPr>
            <p:ph type="sldNum" sz="quarter" idx="12"/>
          </p:nvPr>
        </p:nvSpPr>
        <p:spPr/>
        <p:txBody>
          <a:bodyPr/>
          <a:lstStyle/>
          <a:p>
            <a:pPr>
              <a:defRPr/>
            </a:pPr>
            <a:fld id="{DDFC1F22-A089-4CC3-9707-DF2A369B1E84}"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500"/>
                                  </p:stCondLst>
                                  <p:childTnLst>
                                    <p:set>
                                      <p:cBhvr>
                                        <p:cTn id="6" dur="1" fill="hold">
                                          <p:stCondLst>
                                            <p:cond delay="0"/>
                                          </p:stCondLst>
                                        </p:cTn>
                                        <p:tgtEl>
                                          <p:spTgt spid="513046"/>
                                        </p:tgtEl>
                                        <p:attrNameLst>
                                          <p:attrName>style.visibility</p:attrName>
                                        </p:attrNameLst>
                                      </p:cBhvr>
                                      <p:to>
                                        <p:strVal val="visible"/>
                                      </p:to>
                                    </p:set>
                                    <p:anim calcmode="lin" valueType="num">
                                      <p:cBhvr additive="base">
                                        <p:cTn id="7" dur="500" fill="hold"/>
                                        <p:tgtEl>
                                          <p:spTgt spid="513046"/>
                                        </p:tgtEl>
                                        <p:attrNameLst>
                                          <p:attrName>ppt_x</p:attrName>
                                        </p:attrNameLst>
                                      </p:cBhvr>
                                      <p:tavLst>
                                        <p:tav tm="0">
                                          <p:val>
                                            <p:strVal val="#ppt_x"/>
                                          </p:val>
                                        </p:tav>
                                        <p:tav tm="100000">
                                          <p:val>
                                            <p:strVal val="#ppt_x"/>
                                          </p:val>
                                        </p:tav>
                                      </p:tavLst>
                                    </p:anim>
                                    <p:anim calcmode="lin" valueType="num">
                                      <p:cBhvr additive="base">
                                        <p:cTn id="8" dur="500" fill="hold"/>
                                        <p:tgtEl>
                                          <p:spTgt spid="5130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1" fill="hold" grpId="0" nodeType="afterEffect">
                                  <p:stCondLst>
                                    <p:cond delay="500"/>
                                  </p:stCondLst>
                                  <p:childTnLst>
                                    <p:set>
                                      <p:cBhvr>
                                        <p:cTn id="11" dur="1" fill="hold">
                                          <p:stCondLst>
                                            <p:cond delay="0"/>
                                          </p:stCondLst>
                                        </p:cTn>
                                        <p:tgtEl>
                                          <p:spTgt spid="513049"/>
                                        </p:tgtEl>
                                        <p:attrNameLst>
                                          <p:attrName>style.visibility</p:attrName>
                                        </p:attrNameLst>
                                      </p:cBhvr>
                                      <p:to>
                                        <p:strVal val="visible"/>
                                      </p:to>
                                    </p:set>
                                    <p:anim calcmode="lin" valueType="num">
                                      <p:cBhvr additive="base">
                                        <p:cTn id="12" dur="500" fill="hold"/>
                                        <p:tgtEl>
                                          <p:spTgt spid="513049"/>
                                        </p:tgtEl>
                                        <p:attrNameLst>
                                          <p:attrName>ppt_x</p:attrName>
                                        </p:attrNameLst>
                                      </p:cBhvr>
                                      <p:tavLst>
                                        <p:tav tm="0">
                                          <p:val>
                                            <p:strVal val="#ppt_x"/>
                                          </p:val>
                                        </p:tav>
                                        <p:tav tm="100000">
                                          <p:val>
                                            <p:strVal val="#ppt_x"/>
                                          </p:val>
                                        </p:tav>
                                      </p:tavLst>
                                    </p:anim>
                                    <p:anim calcmode="lin" valueType="num">
                                      <p:cBhvr additive="base">
                                        <p:cTn id="13" dur="500" fill="hold"/>
                                        <p:tgtEl>
                                          <p:spTgt spid="513049"/>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2" presetClass="entr" presetSubtype="1" fill="hold" grpId="0" nodeType="afterEffect">
                                  <p:stCondLst>
                                    <p:cond delay="500"/>
                                  </p:stCondLst>
                                  <p:childTnLst>
                                    <p:set>
                                      <p:cBhvr>
                                        <p:cTn id="16" dur="1" fill="hold">
                                          <p:stCondLst>
                                            <p:cond delay="0"/>
                                          </p:stCondLst>
                                        </p:cTn>
                                        <p:tgtEl>
                                          <p:spTgt spid="513045"/>
                                        </p:tgtEl>
                                        <p:attrNameLst>
                                          <p:attrName>style.visibility</p:attrName>
                                        </p:attrNameLst>
                                      </p:cBhvr>
                                      <p:to>
                                        <p:strVal val="visible"/>
                                      </p:to>
                                    </p:set>
                                    <p:anim calcmode="lin" valueType="num">
                                      <p:cBhvr additive="base">
                                        <p:cTn id="17" dur="500" fill="hold"/>
                                        <p:tgtEl>
                                          <p:spTgt spid="513045"/>
                                        </p:tgtEl>
                                        <p:attrNameLst>
                                          <p:attrName>ppt_x</p:attrName>
                                        </p:attrNameLst>
                                      </p:cBhvr>
                                      <p:tavLst>
                                        <p:tav tm="0">
                                          <p:val>
                                            <p:strVal val="#ppt_x"/>
                                          </p:val>
                                        </p:tav>
                                        <p:tav tm="100000">
                                          <p:val>
                                            <p:strVal val="#ppt_x"/>
                                          </p:val>
                                        </p:tav>
                                      </p:tavLst>
                                    </p:anim>
                                    <p:anim calcmode="lin" valueType="num">
                                      <p:cBhvr additive="base">
                                        <p:cTn id="18" dur="500" fill="hold"/>
                                        <p:tgtEl>
                                          <p:spTgt spid="51304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000"/>
                            </p:stCondLst>
                            <p:childTnLst>
                              <p:par>
                                <p:cTn id="20" presetID="2" presetClass="entr" presetSubtype="1" fill="hold" grpId="0" nodeType="afterEffect">
                                  <p:stCondLst>
                                    <p:cond delay="500"/>
                                  </p:stCondLst>
                                  <p:childTnLst>
                                    <p:set>
                                      <p:cBhvr>
                                        <p:cTn id="21" dur="1" fill="hold">
                                          <p:stCondLst>
                                            <p:cond delay="0"/>
                                          </p:stCondLst>
                                        </p:cTn>
                                        <p:tgtEl>
                                          <p:spTgt spid="513044"/>
                                        </p:tgtEl>
                                        <p:attrNameLst>
                                          <p:attrName>style.visibility</p:attrName>
                                        </p:attrNameLst>
                                      </p:cBhvr>
                                      <p:to>
                                        <p:strVal val="visible"/>
                                      </p:to>
                                    </p:set>
                                    <p:anim calcmode="lin" valueType="num">
                                      <p:cBhvr additive="base">
                                        <p:cTn id="22" dur="500" fill="hold"/>
                                        <p:tgtEl>
                                          <p:spTgt spid="513044"/>
                                        </p:tgtEl>
                                        <p:attrNameLst>
                                          <p:attrName>ppt_x</p:attrName>
                                        </p:attrNameLst>
                                      </p:cBhvr>
                                      <p:tavLst>
                                        <p:tav tm="0">
                                          <p:val>
                                            <p:strVal val="#ppt_x"/>
                                          </p:val>
                                        </p:tav>
                                        <p:tav tm="100000">
                                          <p:val>
                                            <p:strVal val="#ppt_x"/>
                                          </p:val>
                                        </p:tav>
                                      </p:tavLst>
                                    </p:anim>
                                    <p:anim calcmode="lin" valueType="num">
                                      <p:cBhvr additive="base">
                                        <p:cTn id="23" dur="500" fill="hold"/>
                                        <p:tgtEl>
                                          <p:spTgt spid="513044"/>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4000"/>
                            </p:stCondLst>
                            <p:childTnLst>
                              <p:par>
                                <p:cTn id="25" presetID="2" presetClass="entr" presetSubtype="1" fill="hold" grpId="0" nodeType="afterEffect">
                                  <p:stCondLst>
                                    <p:cond delay="500"/>
                                  </p:stCondLst>
                                  <p:childTnLst>
                                    <p:set>
                                      <p:cBhvr>
                                        <p:cTn id="26" dur="1" fill="hold">
                                          <p:stCondLst>
                                            <p:cond delay="0"/>
                                          </p:stCondLst>
                                        </p:cTn>
                                        <p:tgtEl>
                                          <p:spTgt spid="513043"/>
                                        </p:tgtEl>
                                        <p:attrNameLst>
                                          <p:attrName>style.visibility</p:attrName>
                                        </p:attrNameLst>
                                      </p:cBhvr>
                                      <p:to>
                                        <p:strVal val="visible"/>
                                      </p:to>
                                    </p:set>
                                    <p:anim calcmode="lin" valueType="num">
                                      <p:cBhvr additive="base">
                                        <p:cTn id="27" dur="500" fill="hold"/>
                                        <p:tgtEl>
                                          <p:spTgt spid="513043"/>
                                        </p:tgtEl>
                                        <p:attrNameLst>
                                          <p:attrName>ppt_x</p:attrName>
                                        </p:attrNameLst>
                                      </p:cBhvr>
                                      <p:tavLst>
                                        <p:tav tm="0">
                                          <p:val>
                                            <p:strVal val="#ppt_x"/>
                                          </p:val>
                                        </p:tav>
                                        <p:tav tm="100000">
                                          <p:val>
                                            <p:strVal val="#ppt_x"/>
                                          </p:val>
                                        </p:tav>
                                      </p:tavLst>
                                    </p:anim>
                                    <p:anim calcmode="lin" valueType="num">
                                      <p:cBhvr additive="base">
                                        <p:cTn id="28" dur="500" fill="hold"/>
                                        <p:tgtEl>
                                          <p:spTgt spid="513043"/>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5000"/>
                            </p:stCondLst>
                            <p:childTnLst>
                              <p:par>
                                <p:cTn id="30" presetID="2" presetClass="entr" presetSubtype="1" fill="hold" grpId="0" nodeType="afterEffect">
                                  <p:stCondLst>
                                    <p:cond delay="500"/>
                                  </p:stCondLst>
                                  <p:childTnLst>
                                    <p:set>
                                      <p:cBhvr>
                                        <p:cTn id="31" dur="1" fill="hold">
                                          <p:stCondLst>
                                            <p:cond delay="0"/>
                                          </p:stCondLst>
                                        </p:cTn>
                                        <p:tgtEl>
                                          <p:spTgt spid="513042"/>
                                        </p:tgtEl>
                                        <p:attrNameLst>
                                          <p:attrName>style.visibility</p:attrName>
                                        </p:attrNameLst>
                                      </p:cBhvr>
                                      <p:to>
                                        <p:strVal val="visible"/>
                                      </p:to>
                                    </p:set>
                                    <p:anim calcmode="lin" valueType="num">
                                      <p:cBhvr additive="base">
                                        <p:cTn id="32" dur="500" fill="hold"/>
                                        <p:tgtEl>
                                          <p:spTgt spid="513042"/>
                                        </p:tgtEl>
                                        <p:attrNameLst>
                                          <p:attrName>ppt_x</p:attrName>
                                        </p:attrNameLst>
                                      </p:cBhvr>
                                      <p:tavLst>
                                        <p:tav tm="0">
                                          <p:val>
                                            <p:strVal val="#ppt_x"/>
                                          </p:val>
                                        </p:tav>
                                        <p:tav tm="100000">
                                          <p:val>
                                            <p:strVal val="#ppt_x"/>
                                          </p:val>
                                        </p:tav>
                                      </p:tavLst>
                                    </p:anim>
                                    <p:anim calcmode="lin" valueType="num">
                                      <p:cBhvr additive="base">
                                        <p:cTn id="33" dur="500" fill="hold"/>
                                        <p:tgtEl>
                                          <p:spTgt spid="513042"/>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6000"/>
                            </p:stCondLst>
                            <p:childTnLst>
                              <p:par>
                                <p:cTn id="35" presetID="2" presetClass="entr" presetSubtype="1" fill="hold" grpId="0" nodeType="afterEffect">
                                  <p:stCondLst>
                                    <p:cond delay="500"/>
                                  </p:stCondLst>
                                  <p:childTnLst>
                                    <p:set>
                                      <p:cBhvr>
                                        <p:cTn id="36" dur="1" fill="hold">
                                          <p:stCondLst>
                                            <p:cond delay="0"/>
                                          </p:stCondLst>
                                        </p:cTn>
                                        <p:tgtEl>
                                          <p:spTgt spid="513041"/>
                                        </p:tgtEl>
                                        <p:attrNameLst>
                                          <p:attrName>style.visibility</p:attrName>
                                        </p:attrNameLst>
                                      </p:cBhvr>
                                      <p:to>
                                        <p:strVal val="visible"/>
                                      </p:to>
                                    </p:set>
                                    <p:anim calcmode="lin" valueType="num">
                                      <p:cBhvr additive="base">
                                        <p:cTn id="37" dur="500" fill="hold"/>
                                        <p:tgtEl>
                                          <p:spTgt spid="513041"/>
                                        </p:tgtEl>
                                        <p:attrNameLst>
                                          <p:attrName>ppt_x</p:attrName>
                                        </p:attrNameLst>
                                      </p:cBhvr>
                                      <p:tavLst>
                                        <p:tav tm="0">
                                          <p:val>
                                            <p:strVal val="#ppt_x"/>
                                          </p:val>
                                        </p:tav>
                                        <p:tav tm="100000">
                                          <p:val>
                                            <p:strVal val="#ppt_x"/>
                                          </p:val>
                                        </p:tav>
                                      </p:tavLst>
                                    </p:anim>
                                    <p:anim calcmode="lin" valueType="num">
                                      <p:cBhvr additive="base">
                                        <p:cTn id="38" dur="500" fill="hold"/>
                                        <p:tgtEl>
                                          <p:spTgt spid="513041"/>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7000"/>
                            </p:stCondLst>
                            <p:childTnLst>
                              <p:par>
                                <p:cTn id="40" presetID="2" presetClass="entr" presetSubtype="1" fill="hold" grpId="0" nodeType="afterEffect">
                                  <p:stCondLst>
                                    <p:cond delay="500"/>
                                  </p:stCondLst>
                                  <p:childTnLst>
                                    <p:set>
                                      <p:cBhvr>
                                        <p:cTn id="41" dur="1" fill="hold">
                                          <p:stCondLst>
                                            <p:cond delay="0"/>
                                          </p:stCondLst>
                                        </p:cTn>
                                        <p:tgtEl>
                                          <p:spTgt spid="513040"/>
                                        </p:tgtEl>
                                        <p:attrNameLst>
                                          <p:attrName>style.visibility</p:attrName>
                                        </p:attrNameLst>
                                      </p:cBhvr>
                                      <p:to>
                                        <p:strVal val="visible"/>
                                      </p:to>
                                    </p:set>
                                    <p:anim calcmode="lin" valueType="num">
                                      <p:cBhvr additive="base">
                                        <p:cTn id="42" dur="500" fill="hold"/>
                                        <p:tgtEl>
                                          <p:spTgt spid="513040"/>
                                        </p:tgtEl>
                                        <p:attrNameLst>
                                          <p:attrName>ppt_x</p:attrName>
                                        </p:attrNameLst>
                                      </p:cBhvr>
                                      <p:tavLst>
                                        <p:tav tm="0">
                                          <p:val>
                                            <p:strVal val="#ppt_x"/>
                                          </p:val>
                                        </p:tav>
                                        <p:tav tm="100000">
                                          <p:val>
                                            <p:strVal val="#ppt_x"/>
                                          </p:val>
                                        </p:tav>
                                      </p:tavLst>
                                    </p:anim>
                                    <p:anim calcmode="lin" valueType="num">
                                      <p:cBhvr additive="base">
                                        <p:cTn id="43" dur="500" fill="hold"/>
                                        <p:tgtEl>
                                          <p:spTgt spid="513040"/>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8000"/>
                            </p:stCondLst>
                            <p:childTnLst>
                              <p:par>
                                <p:cTn id="45" presetID="2" presetClass="entr" presetSubtype="1" fill="hold" grpId="0" nodeType="afterEffect">
                                  <p:stCondLst>
                                    <p:cond delay="500"/>
                                  </p:stCondLst>
                                  <p:childTnLst>
                                    <p:set>
                                      <p:cBhvr>
                                        <p:cTn id="46" dur="1" fill="hold">
                                          <p:stCondLst>
                                            <p:cond delay="0"/>
                                          </p:stCondLst>
                                        </p:cTn>
                                        <p:tgtEl>
                                          <p:spTgt spid="513047"/>
                                        </p:tgtEl>
                                        <p:attrNameLst>
                                          <p:attrName>style.visibility</p:attrName>
                                        </p:attrNameLst>
                                      </p:cBhvr>
                                      <p:to>
                                        <p:strVal val="visible"/>
                                      </p:to>
                                    </p:set>
                                    <p:anim calcmode="lin" valueType="num">
                                      <p:cBhvr additive="base">
                                        <p:cTn id="47" dur="500" fill="hold"/>
                                        <p:tgtEl>
                                          <p:spTgt spid="513047"/>
                                        </p:tgtEl>
                                        <p:attrNameLst>
                                          <p:attrName>ppt_x</p:attrName>
                                        </p:attrNameLst>
                                      </p:cBhvr>
                                      <p:tavLst>
                                        <p:tav tm="0">
                                          <p:val>
                                            <p:strVal val="#ppt_x"/>
                                          </p:val>
                                        </p:tav>
                                        <p:tav tm="100000">
                                          <p:val>
                                            <p:strVal val="#ppt_x"/>
                                          </p:val>
                                        </p:tav>
                                      </p:tavLst>
                                    </p:anim>
                                    <p:anim calcmode="lin" valueType="num">
                                      <p:cBhvr additive="base">
                                        <p:cTn id="48" dur="500" fill="hold"/>
                                        <p:tgtEl>
                                          <p:spTgt spid="513047"/>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9000"/>
                            </p:stCondLst>
                            <p:childTnLst>
                              <p:par>
                                <p:cTn id="50" presetID="2" presetClass="entr" presetSubtype="1" fill="hold" grpId="0" nodeType="afterEffect">
                                  <p:stCondLst>
                                    <p:cond delay="500"/>
                                  </p:stCondLst>
                                  <p:childTnLst>
                                    <p:set>
                                      <p:cBhvr>
                                        <p:cTn id="51" dur="1" fill="hold">
                                          <p:stCondLst>
                                            <p:cond delay="0"/>
                                          </p:stCondLst>
                                        </p:cTn>
                                        <p:tgtEl>
                                          <p:spTgt spid="513048"/>
                                        </p:tgtEl>
                                        <p:attrNameLst>
                                          <p:attrName>style.visibility</p:attrName>
                                        </p:attrNameLst>
                                      </p:cBhvr>
                                      <p:to>
                                        <p:strVal val="visible"/>
                                      </p:to>
                                    </p:set>
                                    <p:anim calcmode="lin" valueType="num">
                                      <p:cBhvr additive="base">
                                        <p:cTn id="52" dur="500" fill="hold"/>
                                        <p:tgtEl>
                                          <p:spTgt spid="513048"/>
                                        </p:tgtEl>
                                        <p:attrNameLst>
                                          <p:attrName>ppt_x</p:attrName>
                                        </p:attrNameLst>
                                      </p:cBhvr>
                                      <p:tavLst>
                                        <p:tav tm="0">
                                          <p:val>
                                            <p:strVal val="#ppt_x"/>
                                          </p:val>
                                        </p:tav>
                                        <p:tav tm="100000">
                                          <p:val>
                                            <p:strVal val="#ppt_x"/>
                                          </p:val>
                                        </p:tav>
                                      </p:tavLst>
                                    </p:anim>
                                    <p:anim calcmode="lin" valueType="num">
                                      <p:cBhvr additive="base">
                                        <p:cTn id="53" dur="500" fill="hold"/>
                                        <p:tgtEl>
                                          <p:spTgt spid="513048"/>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10000"/>
                            </p:stCondLst>
                            <p:childTnLst>
                              <p:par>
                                <p:cTn id="55" presetID="2" presetClass="entr" presetSubtype="1" fill="hold" grpId="0" nodeType="afterEffect">
                                  <p:stCondLst>
                                    <p:cond delay="500"/>
                                  </p:stCondLst>
                                  <p:childTnLst>
                                    <p:set>
                                      <p:cBhvr>
                                        <p:cTn id="56" dur="1" fill="hold">
                                          <p:stCondLst>
                                            <p:cond delay="0"/>
                                          </p:stCondLst>
                                        </p:cTn>
                                        <p:tgtEl>
                                          <p:spTgt spid="513050"/>
                                        </p:tgtEl>
                                        <p:attrNameLst>
                                          <p:attrName>style.visibility</p:attrName>
                                        </p:attrNameLst>
                                      </p:cBhvr>
                                      <p:to>
                                        <p:strVal val="visible"/>
                                      </p:to>
                                    </p:set>
                                    <p:anim calcmode="lin" valueType="num">
                                      <p:cBhvr additive="base">
                                        <p:cTn id="57" dur="500" fill="hold"/>
                                        <p:tgtEl>
                                          <p:spTgt spid="513050"/>
                                        </p:tgtEl>
                                        <p:attrNameLst>
                                          <p:attrName>ppt_x</p:attrName>
                                        </p:attrNameLst>
                                      </p:cBhvr>
                                      <p:tavLst>
                                        <p:tav tm="0">
                                          <p:val>
                                            <p:strVal val="#ppt_x"/>
                                          </p:val>
                                        </p:tav>
                                        <p:tav tm="100000">
                                          <p:val>
                                            <p:strVal val="#ppt_x"/>
                                          </p:val>
                                        </p:tav>
                                      </p:tavLst>
                                    </p:anim>
                                    <p:anim calcmode="lin" valueType="num">
                                      <p:cBhvr additive="base">
                                        <p:cTn id="58" dur="500" fill="hold"/>
                                        <p:tgtEl>
                                          <p:spTgt spid="513050"/>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11000"/>
                            </p:stCondLst>
                            <p:childTnLst>
                              <p:par>
                                <p:cTn id="60" presetID="2" presetClass="entr" presetSubtype="1" fill="hold" grpId="0" nodeType="afterEffect">
                                  <p:stCondLst>
                                    <p:cond delay="500"/>
                                  </p:stCondLst>
                                  <p:childTnLst>
                                    <p:set>
                                      <p:cBhvr>
                                        <p:cTn id="61" dur="1" fill="hold">
                                          <p:stCondLst>
                                            <p:cond delay="0"/>
                                          </p:stCondLst>
                                        </p:cTn>
                                        <p:tgtEl>
                                          <p:spTgt spid="513051"/>
                                        </p:tgtEl>
                                        <p:attrNameLst>
                                          <p:attrName>style.visibility</p:attrName>
                                        </p:attrNameLst>
                                      </p:cBhvr>
                                      <p:to>
                                        <p:strVal val="visible"/>
                                      </p:to>
                                    </p:set>
                                    <p:anim calcmode="lin" valueType="num">
                                      <p:cBhvr additive="base">
                                        <p:cTn id="62" dur="500" fill="hold"/>
                                        <p:tgtEl>
                                          <p:spTgt spid="513051"/>
                                        </p:tgtEl>
                                        <p:attrNameLst>
                                          <p:attrName>ppt_x</p:attrName>
                                        </p:attrNameLst>
                                      </p:cBhvr>
                                      <p:tavLst>
                                        <p:tav tm="0">
                                          <p:val>
                                            <p:strVal val="#ppt_x"/>
                                          </p:val>
                                        </p:tav>
                                        <p:tav tm="100000">
                                          <p:val>
                                            <p:strVal val="#ppt_x"/>
                                          </p:val>
                                        </p:tav>
                                      </p:tavLst>
                                    </p:anim>
                                    <p:anim calcmode="lin" valueType="num">
                                      <p:cBhvr additive="base">
                                        <p:cTn id="63" dur="500" fill="hold"/>
                                        <p:tgtEl>
                                          <p:spTgt spid="513051"/>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12000"/>
                            </p:stCondLst>
                            <p:childTnLst>
                              <p:par>
                                <p:cTn id="65" presetID="2" presetClass="entr" presetSubtype="1" fill="hold" grpId="0" nodeType="afterEffect">
                                  <p:stCondLst>
                                    <p:cond delay="500"/>
                                  </p:stCondLst>
                                  <p:childTnLst>
                                    <p:set>
                                      <p:cBhvr>
                                        <p:cTn id="66" dur="1" fill="hold">
                                          <p:stCondLst>
                                            <p:cond delay="0"/>
                                          </p:stCondLst>
                                        </p:cTn>
                                        <p:tgtEl>
                                          <p:spTgt spid="513052"/>
                                        </p:tgtEl>
                                        <p:attrNameLst>
                                          <p:attrName>style.visibility</p:attrName>
                                        </p:attrNameLst>
                                      </p:cBhvr>
                                      <p:to>
                                        <p:strVal val="visible"/>
                                      </p:to>
                                    </p:set>
                                    <p:anim calcmode="lin" valueType="num">
                                      <p:cBhvr additive="base">
                                        <p:cTn id="67" dur="500" fill="hold"/>
                                        <p:tgtEl>
                                          <p:spTgt spid="513052"/>
                                        </p:tgtEl>
                                        <p:attrNameLst>
                                          <p:attrName>ppt_x</p:attrName>
                                        </p:attrNameLst>
                                      </p:cBhvr>
                                      <p:tavLst>
                                        <p:tav tm="0">
                                          <p:val>
                                            <p:strVal val="#ppt_x"/>
                                          </p:val>
                                        </p:tav>
                                        <p:tav tm="100000">
                                          <p:val>
                                            <p:strVal val="#ppt_x"/>
                                          </p:val>
                                        </p:tav>
                                      </p:tavLst>
                                    </p:anim>
                                    <p:anim calcmode="lin" valueType="num">
                                      <p:cBhvr additive="base">
                                        <p:cTn id="68" dur="500" fill="hold"/>
                                        <p:tgtEl>
                                          <p:spTgt spid="513052"/>
                                        </p:tgtEl>
                                        <p:attrNameLst>
                                          <p:attrName>ppt_y</p:attrName>
                                        </p:attrNameLst>
                                      </p:cBhvr>
                                      <p:tavLst>
                                        <p:tav tm="0">
                                          <p:val>
                                            <p:strVal val="0-#ppt_h/2"/>
                                          </p:val>
                                        </p:tav>
                                        <p:tav tm="100000">
                                          <p:val>
                                            <p:strVal val="#ppt_y"/>
                                          </p:val>
                                        </p:tav>
                                      </p:tavLst>
                                    </p:anim>
                                  </p:childTnLst>
                                </p:cTn>
                              </p:par>
                            </p:childTnLst>
                          </p:cTn>
                        </p:par>
                        <p:par>
                          <p:cTn id="69" fill="hold" nodeType="afterGroup">
                            <p:stCondLst>
                              <p:cond delay="13000"/>
                            </p:stCondLst>
                            <p:childTnLst>
                              <p:par>
                                <p:cTn id="70" presetID="2" presetClass="entr" presetSubtype="1" fill="hold" grpId="0" nodeType="afterEffect">
                                  <p:stCondLst>
                                    <p:cond delay="500"/>
                                  </p:stCondLst>
                                  <p:childTnLst>
                                    <p:set>
                                      <p:cBhvr>
                                        <p:cTn id="71" dur="1" fill="hold">
                                          <p:stCondLst>
                                            <p:cond delay="0"/>
                                          </p:stCondLst>
                                        </p:cTn>
                                        <p:tgtEl>
                                          <p:spTgt spid="513053"/>
                                        </p:tgtEl>
                                        <p:attrNameLst>
                                          <p:attrName>style.visibility</p:attrName>
                                        </p:attrNameLst>
                                      </p:cBhvr>
                                      <p:to>
                                        <p:strVal val="visible"/>
                                      </p:to>
                                    </p:set>
                                    <p:anim calcmode="lin" valueType="num">
                                      <p:cBhvr additive="base">
                                        <p:cTn id="72" dur="500" fill="hold"/>
                                        <p:tgtEl>
                                          <p:spTgt spid="513053"/>
                                        </p:tgtEl>
                                        <p:attrNameLst>
                                          <p:attrName>ppt_x</p:attrName>
                                        </p:attrNameLst>
                                      </p:cBhvr>
                                      <p:tavLst>
                                        <p:tav tm="0">
                                          <p:val>
                                            <p:strVal val="#ppt_x"/>
                                          </p:val>
                                        </p:tav>
                                        <p:tav tm="100000">
                                          <p:val>
                                            <p:strVal val="#ppt_x"/>
                                          </p:val>
                                        </p:tav>
                                      </p:tavLst>
                                    </p:anim>
                                    <p:anim calcmode="lin" valueType="num">
                                      <p:cBhvr additive="base">
                                        <p:cTn id="73" dur="500" fill="hold"/>
                                        <p:tgtEl>
                                          <p:spTgt spid="513053"/>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14000"/>
                            </p:stCondLst>
                            <p:childTnLst>
                              <p:par>
                                <p:cTn id="75" presetID="2" presetClass="entr" presetSubtype="1" fill="hold" grpId="0" nodeType="afterEffect">
                                  <p:stCondLst>
                                    <p:cond delay="500"/>
                                  </p:stCondLst>
                                  <p:childTnLst>
                                    <p:set>
                                      <p:cBhvr>
                                        <p:cTn id="76" dur="1" fill="hold">
                                          <p:stCondLst>
                                            <p:cond delay="0"/>
                                          </p:stCondLst>
                                        </p:cTn>
                                        <p:tgtEl>
                                          <p:spTgt spid="513054"/>
                                        </p:tgtEl>
                                        <p:attrNameLst>
                                          <p:attrName>style.visibility</p:attrName>
                                        </p:attrNameLst>
                                      </p:cBhvr>
                                      <p:to>
                                        <p:strVal val="visible"/>
                                      </p:to>
                                    </p:set>
                                    <p:anim calcmode="lin" valueType="num">
                                      <p:cBhvr additive="base">
                                        <p:cTn id="77" dur="500" fill="hold"/>
                                        <p:tgtEl>
                                          <p:spTgt spid="513054"/>
                                        </p:tgtEl>
                                        <p:attrNameLst>
                                          <p:attrName>ppt_x</p:attrName>
                                        </p:attrNameLst>
                                      </p:cBhvr>
                                      <p:tavLst>
                                        <p:tav tm="0">
                                          <p:val>
                                            <p:strVal val="#ppt_x"/>
                                          </p:val>
                                        </p:tav>
                                        <p:tav tm="100000">
                                          <p:val>
                                            <p:strVal val="#ppt_x"/>
                                          </p:val>
                                        </p:tav>
                                      </p:tavLst>
                                    </p:anim>
                                    <p:anim calcmode="lin" valueType="num">
                                      <p:cBhvr additive="base">
                                        <p:cTn id="78" dur="500" fill="hold"/>
                                        <p:tgtEl>
                                          <p:spTgt spid="513054"/>
                                        </p:tgtEl>
                                        <p:attrNameLst>
                                          <p:attrName>ppt_y</p:attrName>
                                        </p:attrNameLst>
                                      </p:cBhvr>
                                      <p:tavLst>
                                        <p:tav tm="0">
                                          <p:val>
                                            <p:strVal val="0-#ppt_h/2"/>
                                          </p:val>
                                        </p:tav>
                                        <p:tav tm="100000">
                                          <p:val>
                                            <p:strVal val="#ppt_y"/>
                                          </p:val>
                                        </p:tav>
                                      </p:tavLst>
                                    </p:anim>
                                  </p:childTnLst>
                                </p:cTn>
                              </p:par>
                            </p:childTnLst>
                          </p:cTn>
                        </p:par>
                        <p:par>
                          <p:cTn id="79" fill="hold" nodeType="afterGroup">
                            <p:stCondLst>
                              <p:cond delay="15000"/>
                            </p:stCondLst>
                            <p:childTnLst>
                              <p:par>
                                <p:cTn id="80" presetID="2" presetClass="entr" presetSubtype="1" fill="hold" grpId="0" nodeType="afterEffect">
                                  <p:stCondLst>
                                    <p:cond delay="500"/>
                                  </p:stCondLst>
                                  <p:childTnLst>
                                    <p:set>
                                      <p:cBhvr>
                                        <p:cTn id="81" dur="1" fill="hold">
                                          <p:stCondLst>
                                            <p:cond delay="0"/>
                                          </p:stCondLst>
                                        </p:cTn>
                                        <p:tgtEl>
                                          <p:spTgt spid="513055"/>
                                        </p:tgtEl>
                                        <p:attrNameLst>
                                          <p:attrName>style.visibility</p:attrName>
                                        </p:attrNameLst>
                                      </p:cBhvr>
                                      <p:to>
                                        <p:strVal val="visible"/>
                                      </p:to>
                                    </p:set>
                                    <p:anim calcmode="lin" valueType="num">
                                      <p:cBhvr additive="base">
                                        <p:cTn id="82" dur="500" fill="hold"/>
                                        <p:tgtEl>
                                          <p:spTgt spid="513055"/>
                                        </p:tgtEl>
                                        <p:attrNameLst>
                                          <p:attrName>ppt_x</p:attrName>
                                        </p:attrNameLst>
                                      </p:cBhvr>
                                      <p:tavLst>
                                        <p:tav tm="0">
                                          <p:val>
                                            <p:strVal val="#ppt_x"/>
                                          </p:val>
                                        </p:tav>
                                        <p:tav tm="100000">
                                          <p:val>
                                            <p:strVal val="#ppt_x"/>
                                          </p:val>
                                        </p:tav>
                                      </p:tavLst>
                                    </p:anim>
                                    <p:anim calcmode="lin" valueType="num">
                                      <p:cBhvr additive="base">
                                        <p:cTn id="83" dur="500" fill="hold"/>
                                        <p:tgtEl>
                                          <p:spTgt spid="513055"/>
                                        </p:tgtEl>
                                        <p:attrNameLst>
                                          <p:attrName>ppt_y</p:attrName>
                                        </p:attrNameLst>
                                      </p:cBhvr>
                                      <p:tavLst>
                                        <p:tav tm="0">
                                          <p:val>
                                            <p:strVal val="0-#ppt_h/2"/>
                                          </p:val>
                                        </p:tav>
                                        <p:tav tm="100000">
                                          <p:val>
                                            <p:strVal val="#ppt_y"/>
                                          </p:val>
                                        </p:tav>
                                      </p:tavLst>
                                    </p:anim>
                                  </p:childTnLst>
                                </p:cTn>
                              </p:par>
                            </p:childTnLst>
                          </p:cTn>
                        </p:par>
                        <p:par>
                          <p:cTn id="84" fill="hold" nodeType="afterGroup">
                            <p:stCondLst>
                              <p:cond delay="16000"/>
                            </p:stCondLst>
                            <p:childTnLst>
                              <p:par>
                                <p:cTn id="85" presetID="2" presetClass="entr" presetSubtype="1" fill="hold" grpId="0" nodeType="afterEffect">
                                  <p:stCondLst>
                                    <p:cond delay="500"/>
                                  </p:stCondLst>
                                  <p:childTnLst>
                                    <p:set>
                                      <p:cBhvr>
                                        <p:cTn id="86" dur="1" fill="hold">
                                          <p:stCondLst>
                                            <p:cond delay="0"/>
                                          </p:stCondLst>
                                        </p:cTn>
                                        <p:tgtEl>
                                          <p:spTgt spid="513056"/>
                                        </p:tgtEl>
                                        <p:attrNameLst>
                                          <p:attrName>style.visibility</p:attrName>
                                        </p:attrNameLst>
                                      </p:cBhvr>
                                      <p:to>
                                        <p:strVal val="visible"/>
                                      </p:to>
                                    </p:set>
                                    <p:anim calcmode="lin" valueType="num">
                                      <p:cBhvr additive="base">
                                        <p:cTn id="87" dur="500" fill="hold"/>
                                        <p:tgtEl>
                                          <p:spTgt spid="513056"/>
                                        </p:tgtEl>
                                        <p:attrNameLst>
                                          <p:attrName>ppt_x</p:attrName>
                                        </p:attrNameLst>
                                      </p:cBhvr>
                                      <p:tavLst>
                                        <p:tav tm="0">
                                          <p:val>
                                            <p:strVal val="#ppt_x"/>
                                          </p:val>
                                        </p:tav>
                                        <p:tav tm="100000">
                                          <p:val>
                                            <p:strVal val="#ppt_x"/>
                                          </p:val>
                                        </p:tav>
                                      </p:tavLst>
                                    </p:anim>
                                    <p:anim calcmode="lin" valueType="num">
                                      <p:cBhvr additive="base">
                                        <p:cTn id="88" dur="500" fill="hold"/>
                                        <p:tgtEl>
                                          <p:spTgt spid="513056"/>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17000"/>
                            </p:stCondLst>
                            <p:childTnLst>
                              <p:par>
                                <p:cTn id="90" presetID="2" presetClass="entr" presetSubtype="1" fill="hold" grpId="0" nodeType="afterEffect">
                                  <p:stCondLst>
                                    <p:cond delay="500"/>
                                  </p:stCondLst>
                                  <p:childTnLst>
                                    <p:set>
                                      <p:cBhvr>
                                        <p:cTn id="91" dur="1" fill="hold">
                                          <p:stCondLst>
                                            <p:cond delay="0"/>
                                          </p:stCondLst>
                                        </p:cTn>
                                        <p:tgtEl>
                                          <p:spTgt spid="513057"/>
                                        </p:tgtEl>
                                        <p:attrNameLst>
                                          <p:attrName>style.visibility</p:attrName>
                                        </p:attrNameLst>
                                      </p:cBhvr>
                                      <p:to>
                                        <p:strVal val="visible"/>
                                      </p:to>
                                    </p:set>
                                    <p:anim calcmode="lin" valueType="num">
                                      <p:cBhvr additive="base">
                                        <p:cTn id="92" dur="500" fill="hold"/>
                                        <p:tgtEl>
                                          <p:spTgt spid="513057"/>
                                        </p:tgtEl>
                                        <p:attrNameLst>
                                          <p:attrName>ppt_x</p:attrName>
                                        </p:attrNameLst>
                                      </p:cBhvr>
                                      <p:tavLst>
                                        <p:tav tm="0">
                                          <p:val>
                                            <p:strVal val="#ppt_x"/>
                                          </p:val>
                                        </p:tav>
                                        <p:tav tm="100000">
                                          <p:val>
                                            <p:strVal val="#ppt_x"/>
                                          </p:val>
                                        </p:tav>
                                      </p:tavLst>
                                    </p:anim>
                                    <p:anim calcmode="lin" valueType="num">
                                      <p:cBhvr additive="base">
                                        <p:cTn id="93" dur="500" fill="hold"/>
                                        <p:tgtEl>
                                          <p:spTgt spid="513057"/>
                                        </p:tgtEl>
                                        <p:attrNameLst>
                                          <p:attrName>ppt_y</p:attrName>
                                        </p:attrNameLst>
                                      </p:cBhvr>
                                      <p:tavLst>
                                        <p:tav tm="0">
                                          <p:val>
                                            <p:strVal val="0-#ppt_h/2"/>
                                          </p:val>
                                        </p:tav>
                                        <p:tav tm="100000">
                                          <p:val>
                                            <p:strVal val="#ppt_y"/>
                                          </p:val>
                                        </p:tav>
                                      </p:tavLst>
                                    </p:anim>
                                  </p:childTnLst>
                                </p:cTn>
                              </p:par>
                            </p:childTnLst>
                          </p:cTn>
                        </p:par>
                        <p:par>
                          <p:cTn id="94" fill="hold" nodeType="afterGroup">
                            <p:stCondLst>
                              <p:cond delay="18000"/>
                            </p:stCondLst>
                            <p:childTnLst>
                              <p:par>
                                <p:cTn id="95" presetID="2" presetClass="entr" presetSubtype="1" fill="hold" grpId="0" nodeType="afterEffect">
                                  <p:stCondLst>
                                    <p:cond delay="500"/>
                                  </p:stCondLst>
                                  <p:childTnLst>
                                    <p:set>
                                      <p:cBhvr>
                                        <p:cTn id="96" dur="1" fill="hold">
                                          <p:stCondLst>
                                            <p:cond delay="0"/>
                                          </p:stCondLst>
                                        </p:cTn>
                                        <p:tgtEl>
                                          <p:spTgt spid="513059"/>
                                        </p:tgtEl>
                                        <p:attrNameLst>
                                          <p:attrName>style.visibility</p:attrName>
                                        </p:attrNameLst>
                                      </p:cBhvr>
                                      <p:to>
                                        <p:strVal val="visible"/>
                                      </p:to>
                                    </p:set>
                                    <p:anim calcmode="lin" valueType="num">
                                      <p:cBhvr additive="base">
                                        <p:cTn id="97" dur="500" fill="hold"/>
                                        <p:tgtEl>
                                          <p:spTgt spid="513059"/>
                                        </p:tgtEl>
                                        <p:attrNameLst>
                                          <p:attrName>ppt_x</p:attrName>
                                        </p:attrNameLst>
                                      </p:cBhvr>
                                      <p:tavLst>
                                        <p:tav tm="0">
                                          <p:val>
                                            <p:strVal val="#ppt_x"/>
                                          </p:val>
                                        </p:tav>
                                        <p:tav tm="100000">
                                          <p:val>
                                            <p:strVal val="#ppt_x"/>
                                          </p:val>
                                        </p:tav>
                                      </p:tavLst>
                                    </p:anim>
                                    <p:anim calcmode="lin" valueType="num">
                                      <p:cBhvr additive="base">
                                        <p:cTn id="98" dur="500" fill="hold"/>
                                        <p:tgtEl>
                                          <p:spTgt spid="513059"/>
                                        </p:tgtEl>
                                        <p:attrNameLst>
                                          <p:attrName>ppt_y</p:attrName>
                                        </p:attrNameLst>
                                      </p:cBhvr>
                                      <p:tavLst>
                                        <p:tav tm="0">
                                          <p:val>
                                            <p:strVal val="0-#ppt_h/2"/>
                                          </p:val>
                                        </p:tav>
                                        <p:tav tm="100000">
                                          <p:val>
                                            <p:strVal val="#ppt_y"/>
                                          </p:val>
                                        </p:tav>
                                      </p:tavLst>
                                    </p:anim>
                                  </p:childTnLst>
                                </p:cTn>
                              </p:par>
                            </p:childTnLst>
                          </p:cTn>
                        </p:par>
                        <p:par>
                          <p:cTn id="99" fill="hold" nodeType="afterGroup">
                            <p:stCondLst>
                              <p:cond delay="19000"/>
                            </p:stCondLst>
                            <p:childTnLst>
                              <p:par>
                                <p:cTn id="100" presetID="2" presetClass="entr" presetSubtype="1" fill="hold" grpId="0" nodeType="afterEffect">
                                  <p:stCondLst>
                                    <p:cond delay="500"/>
                                  </p:stCondLst>
                                  <p:childTnLst>
                                    <p:set>
                                      <p:cBhvr>
                                        <p:cTn id="101" dur="1" fill="hold">
                                          <p:stCondLst>
                                            <p:cond delay="0"/>
                                          </p:stCondLst>
                                        </p:cTn>
                                        <p:tgtEl>
                                          <p:spTgt spid="513060"/>
                                        </p:tgtEl>
                                        <p:attrNameLst>
                                          <p:attrName>style.visibility</p:attrName>
                                        </p:attrNameLst>
                                      </p:cBhvr>
                                      <p:to>
                                        <p:strVal val="visible"/>
                                      </p:to>
                                    </p:set>
                                    <p:anim calcmode="lin" valueType="num">
                                      <p:cBhvr additive="base">
                                        <p:cTn id="102" dur="500" fill="hold"/>
                                        <p:tgtEl>
                                          <p:spTgt spid="513060"/>
                                        </p:tgtEl>
                                        <p:attrNameLst>
                                          <p:attrName>ppt_x</p:attrName>
                                        </p:attrNameLst>
                                      </p:cBhvr>
                                      <p:tavLst>
                                        <p:tav tm="0">
                                          <p:val>
                                            <p:strVal val="#ppt_x"/>
                                          </p:val>
                                        </p:tav>
                                        <p:tav tm="100000">
                                          <p:val>
                                            <p:strVal val="#ppt_x"/>
                                          </p:val>
                                        </p:tav>
                                      </p:tavLst>
                                    </p:anim>
                                    <p:anim calcmode="lin" valueType="num">
                                      <p:cBhvr additive="base">
                                        <p:cTn id="103" dur="500" fill="hold"/>
                                        <p:tgtEl>
                                          <p:spTgt spid="513060"/>
                                        </p:tgtEl>
                                        <p:attrNameLst>
                                          <p:attrName>ppt_y</p:attrName>
                                        </p:attrNameLst>
                                      </p:cBhvr>
                                      <p:tavLst>
                                        <p:tav tm="0">
                                          <p:val>
                                            <p:strVal val="0-#ppt_h/2"/>
                                          </p:val>
                                        </p:tav>
                                        <p:tav tm="100000">
                                          <p:val>
                                            <p:strVal val="#ppt_y"/>
                                          </p:val>
                                        </p:tav>
                                      </p:tavLst>
                                    </p:anim>
                                  </p:childTnLst>
                                </p:cTn>
                              </p:par>
                            </p:childTnLst>
                          </p:cTn>
                        </p:par>
                        <p:par>
                          <p:cTn id="104" fill="hold" nodeType="afterGroup">
                            <p:stCondLst>
                              <p:cond delay="20000"/>
                            </p:stCondLst>
                            <p:childTnLst>
                              <p:par>
                                <p:cTn id="105" presetID="2" presetClass="entr" presetSubtype="1" fill="hold" grpId="0" nodeType="afterEffect">
                                  <p:stCondLst>
                                    <p:cond delay="500"/>
                                  </p:stCondLst>
                                  <p:childTnLst>
                                    <p:set>
                                      <p:cBhvr>
                                        <p:cTn id="106" dur="1" fill="hold">
                                          <p:stCondLst>
                                            <p:cond delay="0"/>
                                          </p:stCondLst>
                                        </p:cTn>
                                        <p:tgtEl>
                                          <p:spTgt spid="513061"/>
                                        </p:tgtEl>
                                        <p:attrNameLst>
                                          <p:attrName>style.visibility</p:attrName>
                                        </p:attrNameLst>
                                      </p:cBhvr>
                                      <p:to>
                                        <p:strVal val="visible"/>
                                      </p:to>
                                    </p:set>
                                    <p:anim calcmode="lin" valueType="num">
                                      <p:cBhvr additive="base">
                                        <p:cTn id="107" dur="500" fill="hold"/>
                                        <p:tgtEl>
                                          <p:spTgt spid="513061"/>
                                        </p:tgtEl>
                                        <p:attrNameLst>
                                          <p:attrName>ppt_x</p:attrName>
                                        </p:attrNameLst>
                                      </p:cBhvr>
                                      <p:tavLst>
                                        <p:tav tm="0">
                                          <p:val>
                                            <p:strVal val="#ppt_x"/>
                                          </p:val>
                                        </p:tav>
                                        <p:tav tm="100000">
                                          <p:val>
                                            <p:strVal val="#ppt_x"/>
                                          </p:val>
                                        </p:tav>
                                      </p:tavLst>
                                    </p:anim>
                                    <p:anim calcmode="lin" valueType="num">
                                      <p:cBhvr additive="base">
                                        <p:cTn id="108" dur="500" fill="hold"/>
                                        <p:tgtEl>
                                          <p:spTgt spid="5130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40" grpId="0" animBg="1" autoUpdateAnimBg="0"/>
      <p:bldP spid="513041" grpId="0" animBg="1" autoUpdateAnimBg="0"/>
      <p:bldP spid="513042" grpId="0" animBg="1" autoUpdateAnimBg="0"/>
      <p:bldP spid="513043" grpId="0" animBg="1" autoUpdateAnimBg="0"/>
      <p:bldP spid="513044" grpId="0" animBg="1" autoUpdateAnimBg="0"/>
      <p:bldP spid="513045" grpId="0" animBg="1" autoUpdateAnimBg="0"/>
      <p:bldP spid="513046" grpId="0" animBg="1" autoUpdateAnimBg="0"/>
      <p:bldP spid="513047" grpId="0" animBg="1" autoUpdateAnimBg="0"/>
      <p:bldP spid="513048" grpId="0" animBg="1" autoUpdateAnimBg="0"/>
      <p:bldP spid="513049" grpId="0" animBg="1" autoUpdateAnimBg="0"/>
      <p:bldP spid="513050" grpId="0" animBg="1" autoUpdateAnimBg="0"/>
      <p:bldP spid="513051" grpId="0" animBg="1" autoUpdateAnimBg="0"/>
      <p:bldP spid="513052" grpId="0" animBg="1" autoUpdateAnimBg="0"/>
      <p:bldP spid="513053" grpId="0" animBg="1" autoUpdateAnimBg="0"/>
      <p:bldP spid="513054" grpId="0" animBg="1" autoUpdateAnimBg="0"/>
      <p:bldP spid="513055" grpId="0" animBg="1" autoUpdateAnimBg="0"/>
      <p:bldP spid="513056" grpId="0" animBg="1" autoUpdateAnimBg="0"/>
      <p:bldP spid="513057" grpId="0" animBg="1" autoUpdateAnimBg="0"/>
      <p:bldP spid="513059" grpId="0" animBg="1" autoUpdateAnimBg="0"/>
      <p:bldP spid="513060" grpId="0" animBg="1" autoUpdateAnimBg="0"/>
      <p:bldP spid="51306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99085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62467" name="Object 3"/>
          <p:cNvGraphicFramePr>
            <a:graphicFrameLocks noChangeAspect="1"/>
          </p:cNvGraphicFramePr>
          <p:nvPr/>
        </p:nvGraphicFramePr>
        <p:xfrm>
          <a:off x="1143000" y="1371600"/>
          <a:ext cx="7620000" cy="3825875"/>
        </p:xfrm>
        <a:graphic>
          <a:graphicData uri="http://schemas.openxmlformats.org/presentationml/2006/ole">
            <mc:AlternateContent xmlns:mc="http://schemas.openxmlformats.org/markup-compatibility/2006">
              <mc:Choice xmlns:v="urn:schemas-microsoft-com:vml" Requires="v">
                <p:oleObj spid="_x0000_s62503" r:id="rId3" imgW="3158664" imgH="1407645" progId="Visio.Drawing.6">
                  <p:embed/>
                </p:oleObj>
              </mc:Choice>
              <mc:Fallback>
                <p:oleObj r:id="rId3" imgW="3158664" imgH="1407645"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76200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Text Box 4"/>
          <p:cNvSpPr txBox="1">
            <a:spLocks noChangeArrowheads="1"/>
          </p:cNvSpPr>
          <p:nvPr/>
        </p:nvSpPr>
        <p:spPr bwMode="auto">
          <a:xfrm>
            <a:off x="2209800" y="5562600"/>
            <a:ext cx="452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a:latin typeface="Times New Roman" pitchFamily="18" charset="0"/>
                <a:ea typeface="宋体" pitchFamily="2" charset="-122"/>
              </a:rPr>
              <a:t>TCP/IP</a:t>
            </a:r>
            <a:r>
              <a:rPr kumimoji="1" lang="zh-CN" altLang="en-US">
                <a:latin typeface="宋体" pitchFamily="2" charset="-122"/>
                <a:ea typeface="宋体" pitchFamily="2" charset="-122"/>
              </a:rPr>
              <a:t>参考模型的具体协议情况</a:t>
            </a:r>
            <a:r>
              <a:rPr kumimoji="1" lang="zh-CN" altLang="en-US">
                <a:latin typeface="Times New Roman" pitchFamily="18" charset="0"/>
                <a:ea typeface="宋体" pitchFamily="2" charset="-122"/>
              </a:rPr>
              <a:t> </a:t>
            </a:r>
          </a:p>
        </p:txBody>
      </p:sp>
      <p:sp>
        <p:nvSpPr>
          <p:cNvPr id="62469" name="Rectangle 5"/>
          <p:cNvSpPr>
            <a:spLocks noGrp="1" noChangeArrowheads="1"/>
          </p:cNvSpPr>
          <p:nvPr>
            <p:ph type="title"/>
          </p:nvPr>
        </p:nvSpPr>
        <p:spPr>
          <a:xfrm>
            <a:off x="11430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TCP/IP</a:t>
            </a:r>
            <a:r>
              <a:rPr lang="zh-CN" altLang="en-US" smtClean="0">
                <a:ea typeface="华文行楷" pitchFamily="2" charset="-122"/>
              </a:rPr>
              <a:t>参考模型</a:t>
            </a:r>
          </a:p>
        </p:txBody>
      </p:sp>
      <p:sp>
        <p:nvSpPr>
          <p:cNvPr id="2" name="灯片编号占位符 1"/>
          <p:cNvSpPr>
            <a:spLocks noGrp="1"/>
          </p:cNvSpPr>
          <p:nvPr>
            <p:ph type="sldNum" sz="quarter" idx="12"/>
          </p:nvPr>
        </p:nvSpPr>
        <p:spPr/>
        <p:txBody>
          <a:bodyPr/>
          <a:lstStyle/>
          <a:p>
            <a:pPr>
              <a:defRPr/>
            </a:pPr>
            <a:fld id="{C41CE4DA-433B-47E8-BBDA-8D7FC148644A}"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0"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计算机网络硬件</a:t>
            </a:r>
          </a:p>
        </p:txBody>
      </p:sp>
      <p:sp>
        <p:nvSpPr>
          <p:cNvPr id="578564" name="Rectangle 4"/>
          <p:cNvSpPr>
            <a:spLocks noChangeArrowheads="1"/>
          </p:cNvSpPr>
          <p:nvPr/>
        </p:nvSpPr>
        <p:spPr bwMode="auto">
          <a:xfrm>
            <a:off x="533400" y="1524000"/>
            <a:ext cx="8610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a:t>
            </a:r>
            <a:r>
              <a:rPr kumimoji="1" lang="zh-CN" altLang="en-US" sz="2800" b="1">
                <a:latin typeface="隶书_GB2312" pitchFamily="2" charset="-122"/>
                <a:ea typeface="幼圆" pitchFamily="49" charset="-122"/>
              </a:rPr>
              <a:t>：</a:t>
            </a:r>
            <a:r>
              <a:rPr kumimoji="1" lang="zh-CN" altLang="en-US" sz="2800" b="1">
                <a:solidFill>
                  <a:srgbClr val="5F5F5F"/>
                </a:solidFill>
                <a:latin typeface="隶书_GB2312" pitchFamily="2" charset="-122"/>
                <a:ea typeface="幼圆" pitchFamily="49" charset="-122"/>
              </a:rPr>
              <a:t>  服务器、客户机和同位体，上网的计算</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机一般需要装有</a:t>
            </a:r>
            <a:r>
              <a:rPr kumimoji="1" lang="zh-CN" altLang="en-US" sz="2800" b="1">
                <a:solidFill>
                  <a:srgbClr val="FF0000"/>
                </a:solidFill>
                <a:latin typeface="隶书_GB2312" pitchFamily="2" charset="-122"/>
                <a:ea typeface="幼圆" pitchFamily="49" charset="-122"/>
              </a:rPr>
              <a:t>网</a:t>
            </a:r>
            <a:r>
              <a:rPr kumimoji="1" lang="zh-CN" altLang="en-US" sz="2800" b="1">
                <a:solidFill>
                  <a:srgbClr val="5F5F5F"/>
                </a:solidFill>
                <a:latin typeface="隶书_GB2312" pitchFamily="2" charset="-122"/>
                <a:ea typeface="幼圆" pitchFamily="49" charset="-122"/>
              </a:rPr>
              <a:t>络接口</a:t>
            </a:r>
            <a:r>
              <a:rPr kumimoji="1" lang="zh-CN" altLang="en-US" sz="2800" b="1">
                <a:solidFill>
                  <a:srgbClr val="FF0000"/>
                </a:solidFill>
                <a:latin typeface="隶书_GB2312" pitchFamily="2" charset="-122"/>
                <a:ea typeface="幼圆" pitchFamily="49" charset="-122"/>
              </a:rPr>
              <a:t>卡</a:t>
            </a:r>
            <a:r>
              <a:rPr kumimoji="1" lang="zh-CN" altLang="en-US" sz="2800" b="1">
                <a:solidFill>
                  <a:srgbClr val="5F5F5F"/>
                </a:solidFill>
                <a:latin typeface="隶书_GB2312" pitchFamily="2" charset="-122"/>
                <a:ea typeface="幼圆" pitchFamily="49" charset="-122"/>
              </a:rPr>
              <a:t>。</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通信设备：</a:t>
            </a:r>
            <a:r>
              <a:rPr kumimoji="1" lang="zh-CN" altLang="en-US" sz="2800" b="1">
                <a:solidFill>
                  <a:srgbClr val="5F5F5F"/>
                </a:solidFill>
                <a:latin typeface="隶书_GB2312" pitchFamily="2" charset="-122"/>
                <a:ea typeface="幼圆" pitchFamily="49" charset="-122"/>
              </a:rPr>
              <a:t>其作用是为计算机转发数据，具体有</a:t>
            </a:r>
            <a:r>
              <a:rPr kumimoji="1" lang="zh-CN" altLang="en-US" sz="2800" b="1">
                <a:solidFill>
                  <a:srgbClr val="FF0000"/>
                </a:solidFill>
                <a:latin typeface="隶书_GB2312" pitchFamily="2" charset="-122"/>
                <a:ea typeface="幼圆" pitchFamily="49" charset="-122"/>
              </a:rPr>
              <a:t>集</a:t>
            </a:r>
            <a:br>
              <a:rPr kumimoji="1" lang="zh-CN" altLang="en-US" sz="2800" b="1">
                <a:solidFill>
                  <a:srgbClr val="FF0000"/>
                </a:solidFill>
                <a:latin typeface="隶书_GB2312" pitchFamily="2" charset="-122"/>
                <a:ea typeface="幼圆" pitchFamily="49" charset="-122"/>
              </a:rPr>
            </a:br>
            <a:r>
              <a:rPr kumimoji="1" lang="zh-CN" altLang="en-US" sz="2800" b="1">
                <a:solidFill>
                  <a:srgbClr val="FF0000"/>
                </a:solidFill>
                <a:latin typeface="隶书_GB2312" pitchFamily="2" charset="-122"/>
                <a:ea typeface="幼圆" pitchFamily="49" charset="-122"/>
              </a:rPr>
              <a:t>          线器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交换机</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路由器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调制解调器</a:t>
            </a:r>
            <a:r>
              <a:rPr kumimoji="1" lang="zh-CN" altLang="en-US" sz="2800" b="1">
                <a:solidFill>
                  <a:srgbClr val="5F5F5F"/>
                </a:solidFill>
                <a:latin typeface="隶书_GB2312" pitchFamily="2" charset="-122"/>
                <a:ea typeface="幼圆" pitchFamily="49" charset="-122"/>
              </a:rPr>
              <a:t>等。</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传输介质：</a:t>
            </a:r>
            <a:r>
              <a:rPr kumimoji="1" lang="zh-CN" altLang="en-US" sz="2800" b="1">
                <a:solidFill>
                  <a:srgbClr val="5F5F5F"/>
                </a:solidFill>
                <a:latin typeface="隶书_GB2312" pitchFamily="2" charset="-122"/>
                <a:ea typeface="幼圆" pitchFamily="49" charset="-122"/>
              </a:rPr>
              <a:t>计算机与通信设备之间、以及通信设备</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之间都通过传输介质互连，</a:t>
            </a:r>
          </a:p>
          <a:p>
            <a:pPr defTabSz="762000" eaLnBrk="0" hangingPunct="0">
              <a:lnSpc>
                <a:spcPct val="110000"/>
              </a:lnSpc>
              <a:defRPr/>
            </a:pPr>
            <a:r>
              <a:rPr kumimoji="1" lang="zh-CN" altLang="en-US" sz="2800" b="1">
                <a:solidFill>
                  <a:srgbClr val="5F5F5F"/>
                </a:solidFill>
                <a:latin typeface="隶书_GB2312" pitchFamily="2" charset="-122"/>
                <a:ea typeface="幼圆" pitchFamily="49" charset="-122"/>
              </a:rPr>
              <a:t>                      具体有</a:t>
            </a:r>
            <a:r>
              <a:rPr kumimoji="1" lang="zh-CN" altLang="en-US" sz="2800" b="1">
                <a:solidFill>
                  <a:srgbClr val="FF0000"/>
                </a:solidFill>
                <a:latin typeface="隶书_GB2312" pitchFamily="2" charset="-122"/>
                <a:ea typeface="幼圆" pitchFamily="49" charset="-122"/>
              </a:rPr>
              <a:t>双绞线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同轴电缆</a:t>
            </a:r>
            <a:r>
              <a:rPr kumimoji="1" lang="zh-CN" altLang="en-US" sz="2800" b="1">
                <a:solidFill>
                  <a:srgbClr val="5F5F5F"/>
                </a:solidFill>
                <a:latin typeface="隶书_GB2312" pitchFamily="2" charset="-122"/>
                <a:ea typeface="幼圆" pitchFamily="49" charset="-122"/>
              </a:rPr>
              <a:t>、</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a:t>
            </a:r>
            <a:r>
              <a:rPr kumimoji="1" lang="zh-CN" altLang="en-US" sz="2800" b="1">
                <a:solidFill>
                  <a:srgbClr val="FF0000"/>
                </a:solidFill>
                <a:latin typeface="隶书_GB2312" pitchFamily="2" charset="-122"/>
                <a:ea typeface="幼圆" pitchFamily="49" charset="-122"/>
              </a:rPr>
              <a:t>光纤</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电话线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微波信</a:t>
            </a:r>
          </a:p>
          <a:p>
            <a:pPr defTabSz="762000" eaLnBrk="0" hangingPunct="0">
              <a:lnSpc>
                <a:spcPct val="110000"/>
              </a:lnSpc>
              <a:defRPr/>
            </a:pPr>
            <a:r>
              <a:rPr kumimoji="1" lang="zh-CN" altLang="en-US" sz="2800" b="1">
                <a:solidFill>
                  <a:srgbClr val="FF0000"/>
                </a:solidFill>
                <a:latin typeface="隶书_GB2312" pitchFamily="2" charset="-122"/>
                <a:ea typeface="幼圆" pitchFamily="49" charset="-122"/>
              </a:rPr>
              <a:t>                        道</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卫星信道</a:t>
            </a:r>
            <a:r>
              <a:rPr kumimoji="1" lang="zh-CN" altLang="en-US" sz="2800" b="1">
                <a:solidFill>
                  <a:srgbClr val="5F5F5F"/>
                </a:solidFill>
                <a:latin typeface="隶书_GB2312" pitchFamily="2" charset="-122"/>
                <a:ea typeface="幼圆" pitchFamily="49" charset="-122"/>
              </a:rPr>
              <a:t>等。</a:t>
            </a:r>
          </a:p>
        </p:txBody>
      </p:sp>
      <p:grpSp>
        <p:nvGrpSpPr>
          <p:cNvPr id="63492" name="Group 5"/>
          <p:cNvGrpSpPr>
            <a:grpSpLocks/>
          </p:cNvGrpSpPr>
          <p:nvPr/>
        </p:nvGrpSpPr>
        <p:grpSpPr bwMode="auto">
          <a:xfrm>
            <a:off x="304800" y="3810000"/>
            <a:ext cx="4343400" cy="2292350"/>
            <a:chOff x="3024" y="2348"/>
            <a:chExt cx="2736" cy="1444"/>
          </a:xfrm>
        </p:grpSpPr>
        <p:pic>
          <p:nvPicPr>
            <p:cNvPr id="63494" name="Picture 6"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3024" y="2348"/>
              <a:ext cx="2555"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7"/>
            <p:cNvSpPr>
              <a:spLocks noChangeArrowheads="1"/>
            </p:cNvSpPr>
            <p:nvPr/>
          </p:nvSpPr>
          <p:spPr bwMode="auto">
            <a:xfrm>
              <a:off x="3168" y="3561"/>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邮件服务器</a:t>
              </a:r>
            </a:p>
          </p:txBody>
        </p:sp>
        <p:sp>
          <p:nvSpPr>
            <p:cNvPr id="63496" name="Rectangle 8"/>
            <p:cNvSpPr>
              <a:spLocks noChangeArrowheads="1"/>
            </p:cNvSpPr>
            <p:nvPr/>
          </p:nvSpPr>
          <p:spPr bwMode="auto">
            <a:xfrm>
              <a:off x="5209" y="312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7" name="Rectangle 9"/>
            <p:cNvSpPr>
              <a:spLocks noChangeArrowheads="1"/>
            </p:cNvSpPr>
            <p:nvPr/>
          </p:nvSpPr>
          <p:spPr bwMode="auto">
            <a:xfrm>
              <a:off x="4080" y="355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文件服务器</a:t>
              </a:r>
            </a:p>
          </p:txBody>
        </p:sp>
        <p:sp>
          <p:nvSpPr>
            <p:cNvPr id="63498" name="Rectangle 10"/>
            <p:cNvSpPr>
              <a:spLocks noChangeArrowheads="1"/>
            </p:cNvSpPr>
            <p:nvPr/>
          </p:nvSpPr>
          <p:spPr bwMode="auto">
            <a:xfrm>
              <a:off x="4752" y="3321"/>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9" name="Rectangle 11"/>
            <p:cNvSpPr>
              <a:spLocks noChangeArrowheads="1"/>
            </p:cNvSpPr>
            <p:nvPr/>
          </p:nvSpPr>
          <p:spPr bwMode="auto">
            <a:xfrm>
              <a:off x="3578" y="2745"/>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介质</a:t>
              </a:r>
            </a:p>
          </p:txBody>
        </p:sp>
        <p:sp>
          <p:nvSpPr>
            <p:cNvPr id="63500" name="Rectangle 12"/>
            <p:cNvSpPr>
              <a:spLocks noChangeArrowheads="1"/>
            </p:cNvSpPr>
            <p:nvPr/>
          </p:nvSpPr>
          <p:spPr bwMode="auto">
            <a:xfrm>
              <a:off x="4704" y="24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资源</a:t>
              </a:r>
            </a:p>
          </p:txBody>
        </p:sp>
      </p:grpSp>
      <p:sp>
        <p:nvSpPr>
          <p:cNvPr id="2" name="灯片编号占位符 1"/>
          <p:cNvSpPr>
            <a:spLocks noGrp="1"/>
          </p:cNvSpPr>
          <p:nvPr>
            <p:ph type="sldNum" sz="quarter" idx="12"/>
          </p:nvPr>
        </p:nvSpPr>
        <p:spPr/>
        <p:txBody>
          <a:bodyPr/>
          <a:lstStyle/>
          <a:p>
            <a:pPr>
              <a:defRPr/>
            </a:pPr>
            <a:fld id="{CF83B636-E8C0-4EA6-A718-A31D647D5221}" type="slidenum">
              <a:rPr lang="en-US" altLang="zh-CN"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wipe(left)">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Rot="1" noChangeArrowheads="1"/>
          </p:cNvSpPr>
          <p:nvPr>
            <p:ph type="body" idx="1"/>
          </p:nvPr>
        </p:nvSpPr>
        <p:spPr>
          <a:xfrm>
            <a:off x="395288" y="981075"/>
            <a:ext cx="7620000" cy="647700"/>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同轴电缆、双绞线、光缆和无线传输</a:t>
            </a:r>
          </a:p>
        </p:txBody>
      </p:sp>
      <p:graphicFrame>
        <p:nvGraphicFramePr>
          <p:cNvPr id="64515" name="Object 5"/>
          <p:cNvGraphicFramePr>
            <a:graphicFrameLocks noChangeAspect="1"/>
          </p:cNvGraphicFramePr>
          <p:nvPr/>
        </p:nvGraphicFramePr>
        <p:xfrm>
          <a:off x="468313" y="2133600"/>
          <a:ext cx="3733800" cy="1752600"/>
        </p:xfrm>
        <a:graphic>
          <a:graphicData uri="http://schemas.openxmlformats.org/presentationml/2006/ole">
            <mc:AlternateContent xmlns:mc="http://schemas.openxmlformats.org/markup-compatibility/2006">
              <mc:Choice xmlns:v="urn:schemas-microsoft-com:vml" Requires="v">
                <p:oleObj spid="_x0000_s64553" name="位图图像" r:id="rId3" imgW="4258269" imgH="2448267" progId="Paint.Picture">
                  <p:embed/>
                </p:oleObj>
              </mc:Choice>
              <mc:Fallback>
                <p:oleObj name="位图图像" r:id="rId3" imgW="4258269" imgH="244826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3733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16" name="Picture 6" descr="277-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133600"/>
            <a:ext cx="3429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7"/>
          <p:cNvSpPr txBox="1">
            <a:spLocks noChangeArrowheads="1"/>
          </p:cNvSpPr>
          <p:nvPr/>
        </p:nvSpPr>
        <p:spPr bwMode="auto">
          <a:xfrm>
            <a:off x="1258888" y="3860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双绞线</a:t>
            </a:r>
          </a:p>
        </p:txBody>
      </p:sp>
      <p:sp>
        <p:nvSpPr>
          <p:cNvPr id="64518" name="Text Box 8"/>
          <p:cNvSpPr txBox="1">
            <a:spLocks noChangeArrowheads="1"/>
          </p:cNvSpPr>
          <p:nvPr/>
        </p:nvSpPr>
        <p:spPr bwMode="auto">
          <a:xfrm>
            <a:off x="5795963" y="393382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同轴电缆</a:t>
            </a:r>
          </a:p>
        </p:txBody>
      </p:sp>
      <p:sp>
        <p:nvSpPr>
          <p:cNvPr id="580618" name="Rectangle 10"/>
          <p:cNvSpPr>
            <a:spLocks noChangeArrowheads="1"/>
          </p:cNvSpPr>
          <p:nvPr/>
        </p:nvSpPr>
        <p:spPr bwMode="auto">
          <a:xfrm>
            <a:off x="0" y="0"/>
            <a:ext cx="7235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网络中的传输介质</a:t>
            </a:r>
          </a:p>
        </p:txBody>
      </p:sp>
      <p:sp>
        <p:nvSpPr>
          <p:cNvPr id="2" name="灯片编号占位符 1"/>
          <p:cNvSpPr>
            <a:spLocks noGrp="1"/>
          </p:cNvSpPr>
          <p:nvPr>
            <p:ph type="sldNum" sz="quarter" idx="12"/>
          </p:nvPr>
        </p:nvSpPr>
        <p:spPr/>
        <p:txBody>
          <a:bodyPr/>
          <a:lstStyle/>
          <a:p>
            <a:pPr>
              <a:defRPr/>
            </a:pPr>
            <a:fld id="{E7175DC4-EDE9-40CA-8334-DC0D63A72DD8}"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125538"/>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5"/>
          <p:cNvSpPr>
            <a:spLocks noRot="1" noChangeArrowheads="1"/>
          </p:cNvSpPr>
          <p:nvPr/>
        </p:nvSpPr>
        <p:spPr bwMode="auto">
          <a:xfrm>
            <a:off x="323850" y="908050"/>
            <a:ext cx="550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rgbClr val="FF0000"/>
                </a:solidFill>
                <a:ea typeface="华文行楷" pitchFamily="2" charset="-122"/>
              </a:rPr>
              <a:t>网卡</a:t>
            </a:r>
            <a:r>
              <a:rPr lang="zh-CN" altLang="en-US" sz="4400">
                <a:solidFill>
                  <a:schemeClr val="tx2"/>
                </a:solidFill>
                <a:ea typeface="华文行楷" pitchFamily="2" charset="-122"/>
              </a:rPr>
              <a:t>：</a:t>
            </a:r>
            <a:r>
              <a:rPr lang="zh-CN" altLang="en-US" sz="3200">
                <a:solidFill>
                  <a:schemeClr val="tx2"/>
                </a:solidFill>
                <a:ea typeface="华文行楷" pitchFamily="2" charset="-122"/>
              </a:rPr>
              <a:t>计算机在网络上传输数据的接口。</a:t>
            </a:r>
          </a:p>
        </p:txBody>
      </p:sp>
      <p:sp>
        <p:nvSpPr>
          <p:cNvPr id="588806" name="Rectangle 6"/>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sp>
        <p:nvSpPr>
          <p:cNvPr id="65541" name="Rectangle 7"/>
          <p:cNvSpPr>
            <a:spLocks noChangeArrowheads="1"/>
          </p:cNvSpPr>
          <p:nvPr/>
        </p:nvSpPr>
        <p:spPr bwMode="auto">
          <a:xfrm>
            <a:off x="684213" y="2205038"/>
            <a:ext cx="5689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功能</a:t>
            </a:r>
            <a:r>
              <a:rPr kumimoji="1" lang="zh-CN" altLang="en-US" sz="2800" b="1"/>
              <a:t>包括：</a:t>
            </a:r>
          </a:p>
          <a:p>
            <a:r>
              <a:rPr kumimoji="1" lang="zh-CN" altLang="en-US" sz="2800" b="1"/>
              <a:t>① 数据缓存；</a:t>
            </a:r>
          </a:p>
          <a:p>
            <a:r>
              <a:rPr kumimoji="1" lang="zh-CN" altLang="en-US" sz="2800" b="1"/>
              <a:t>② 帧的封装和解封装；</a:t>
            </a:r>
          </a:p>
          <a:p>
            <a:r>
              <a:rPr kumimoji="1" lang="zh-CN" altLang="en-US" sz="2800" b="1"/>
              <a:t>③ 介质访问控制；</a:t>
            </a:r>
          </a:p>
          <a:p>
            <a:r>
              <a:rPr kumimoji="1" lang="zh-CN" altLang="en-US" sz="2800" b="1"/>
              <a:t>④ 串</a:t>
            </a:r>
            <a:r>
              <a:rPr kumimoji="1" lang="en-US" altLang="zh-CN" sz="2800" b="1"/>
              <a:t>/</a:t>
            </a:r>
            <a:r>
              <a:rPr kumimoji="1" lang="zh-CN" altLang="en-US" sz="2800" b="1"/>
              <a:t>并转换；</a:t>
            </a:r>
          </a:p>
          <a:p>
            <a:r>
              <a:rPr kumimoji="1" lang="zh-CN" altLang="en-US" sz="2800" b="1"/>
              <a:t>⑤ 数据编码</a:t>
            </a:r>
            <a:r>
              <a:rPr kumimoji="1" lang="en-US" altLang="zh-CN" sz="2800" b="1"/>
              <a:t>/</a:t>
            </a:r>
            <a:r>
              <a:rPr kumimoji="1" lang="zh-CN" altLang="en-US" sz="2800" b="1"/>
              <a:t>解码；</a:t>
            </a:r>
          </a:p>
          <a:p>
            <a:r>
              <a:rPr kumimoji="1" lang="zh-CN" altLang="en-US" sz="2800" b="1"/>
              <a:t>⑥ 数据发送</a:t>
            </a:r>
            <a:r>
              <a:rPr kumimoji="1" lang="en-US" altLang="zh-CN" sz="2800" b="1"/>
              <a:t>/</a:t>
            </a:r>
            <a:r>
              <a:rPr kumimoji="1" lang="zh-CN" altLang="en-US" sz="2800" b="1"/>
              <a:t>接收。</a:t>
            </a:r>
          </a:p>
        </p:txBody>
      </p:sp>
      <p:sp>
        <p:nvSpPr>
          <p:cNvPr id="2" name="灯片编号占位符 1"/>
          <p:cNvSpPr>
            <a:spLocks noGrp="1"/>
          </p:cNvSpPr>
          <p:nvPr>
            <p:ph type="sldNum" sz="quarter" idx="12"/>
          </p:nvPr>
        </p:nvSpPr>
        <p:spPr/>
        <p:txBody>
          <a:bodyPr/>
          <a:lstStyle/>
          <a:p>
            <a:pPr>
              <a:defRPr/>
            </a:pPr>
            <a:fld id="{9AEB375A-E85C-4711-B2A0-038894DEBFA2}"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0" y="620713"/>
            <a:ext cx="56515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集线器（</a:t>
            </a:r>
            <a:r>
              <a:rPr lang="en-US" altLang="zh-CN" smtClean="0">
                <a:solidFill>
                  <a:srgbClr val="FF0000"/>
                </a:solidFill>
                <a:ea typeface="华文行楷" pitchFamily="2" charset="-122"/>
              </a:rPr>
              <a:t>HUB</a:t>
            </a:r>
            <a:r>
              <a:rPr lang="zh-CN" altLang="en-US" smtClean="0">
                <a:solidFill>
                  <a:srgbClr val="FF0000"/>
                </a:solidFill>
                <a:ea typeface="华文行楷" pitchFamily="2" charset="-122"/>
              </a:rPr>
              <a:t>）</a:t>
            </a:r>
          </a:p>
        </p:txBody>
      </p:sp>
      <p:sp>
        <p:nvSpPr>
          <p:cNvPr id="66563" name="Rectangle 3"/>
          <p:cNvSpPr>
            <a:spLocks noGrp="1" noRot="1" noChangeArrowheads="1"/>
          </p:cNvSpPr>
          <p:nvPr>
            <p:ph type="body" idx="1"/>
          </p:nvPr>
        </p:nvSpPr>
        <p:spPr>
          <a:xfrm>
            <a:off x="684213" y="1844675"/>
            <a:ext cx="7620000" cy="4114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：在局域网络系统中，以集线器为中心的星形结构已成为主要的网络拓扑结构。</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：当某一连接端口接收到网络信号时，集线器将信号整形后发往其它所有连接端口。</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1</a:t>
            </a:r>
            <a:r>
              <a:rPr lang="zh-CN" altLang="en-US" smtClean="0">
                <a:solidFill>
                  <a:srgbClr val="0000FF"/>
                </a:solidFill>
                <a:latin typeface="华文新魏" pitchFamily="2" charset="-122"/>
                <a:ea typeface="华文新魏" pitchFamily="2" charset="-122"/>
              </a:rPr>
              <a:t>、多端口共享一根网线资源；</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2</a:t>
            </a:r>
            <a:r>
              <a:rPr lang="zh-CN" altLang="en-US" smtClean="0">
                <a:solidFill>
                  <a:srgbClr val="0000FF"/>
                </a:solidFill>
                <a:latin typeface="华文新魏" pitchFamily="2" charset="-122"/>
                <a:ea typeface="华文新魏" pitchFamily="2" charset="-122"/>
              </a:rPr>
              <a:t>、对信号起到放大作用。</a:t>
            </a:r>
          </a:p>
        </p:txBody>
      </p:sp>
      <p:sp>
        <p:nvSpPr>
          <p:cNvPr id="581636" name="Rectangle 4"/>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pic>
        <p:nvPicPr>
          <p:cNvPr id="5816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84313"/>
            <a:ext cx="48958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1BEFE238-69CF-477E-B81F-FD56F2639E8F}" type="slidenum">
              <a:rPr lang="en-US" altLang="zh-CN"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blinds(horizontal)">
                                      <p:cBhvr>
                                        <p:cTn id="7"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5603"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DD4BD69F-9843-4584-8F89-3C9CADFDFD67}"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323850" y="260350"/>
            <a:ext cx="5565775"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中继器（</a:t>
            </a:r>
            <a:r>
              <a:rPr lang="en-US" altLang="zh-CN" smtClean="0">
                <a:solidFill>
                  <a:srgbClr val="FF0000"/>
                </a:solidFill>
                <a:ea typeface="华文行楷" pitchFamily="2" charset="-122"/>
              </a:rPr>
              <a:t>Repeater</a:t>
            </a:r>
            <a:r>
              <a:rPr lang="zh-CN" altLang="en-US" smtClean="0">
                <a:solidFill>
                  <a:srgbClr val="FF0000"/>
                </a:solidFill>
                <a:ea typeface="华文行楷" pitchFamily="2" charset="-122"/>
              </a:rPr>
              <a:t>）</a:t>
            </a:r>
          </a:p>
        </p:txBody>
      </p:sp>
      <p:sp>
        <p:nvSpPr>
          <p:cNvPr id="67587" name="Rectangle 3"/>
          <p:cNvSpPr>
            <a:spLocks noChangeArrowheads="1"/>
          </p:cNvSpPr>
          <p:nvPr/>
        </p:nvSpPr>
        <p:spPr bwMode="auto">
          <a:xfrm>
            <a:off x="0" y="5638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0000"/>
                </a:solidFill>
                <a:latin typeface="华文新魏" pitchFamily="2" charset="-122"/>
                <a:ea typeface="华文新魏" pitchFamily="2" charset="-122"/>
              </a:rPr>
              <a:t>注意</a:t>
            </a:r>
            <a:r>
              <a:rPr kumimoji="1" lang="zh-CN" altLang="en-US" sz="3200">
                <a:solidFill>
                  <a:srgbClr val="0000FF"/>
                </a:solidFill>
                <a:latin typeface="华文新魏" pitchFamily="2" charset="-122"/>
                <a:ea typeface="华文新魏" pitchFamily="2" charset="-122"/>
              </a:rPr>
              <a:t>：由于网络协议限定，局域网中的最大电缆长度不得超过规定值（</a:t>
            </a:r>
            <a:r>
              <a:rPr kumimoji="1" lang="zh-CN" altLang="en-US" sz="3200">
                <a:latin typeface="华文新魏" pitchFamily="2" charset="-122"/>
                <a:ea typeface="华文新魏" pitchFamily="2" charset="-122"/>
              </a:rPr>
              <a:t>与传输电缆的类型有关</a:t>
            </a:r>
            <a:r>
              <a:rPr kumimoji="1" lang="zh-CN" altLang="en-US" sz="3200">
                <a:solidFill>
                  <a:srgbClr val="0000FF"/>
                </a:solidFill>
                <a:latin typeface="华文新魏" pitchFamily="2" charset="-122"/>
                <a:ea typeface="华文新魏" pitchFamily="2" charset="-122"/>
              </a:rPr>
              <a:t>）。</a:t>
            </a:r>
          </a:p>
        </p:txBody>
      </p:sp>
      <p:sp>
        <p:nvSpPr>
          <p:cNvPr id="67588" name="Rectangle 4"/>
          <p:cNvSpPr>
            <a:spLocks noGrp="1" noChangeArrowheads="1"/>
          </p:cNvSpPr>
          <p:nvPr>
            <p:ph type="body" idx="1"/>
          </p:nvPr>
        </p:nvSpPr>
        <p:spPr>
          <a:xfrm>
            <a:off x="684213" y="1341438"/>
            <a:ext cx="7920037" cy="2087562"/>
          </a:xfrm>
          <a:noFill/>
          <a:extLst>
            <a:ext uri="{91240B29-F687-4F45-9708-019B960494DF}">
              <a14:hiddenLine xmlns:a14="http://schemas.microsoft.com/office/drawing/2010/main" w="9525">
                <a:solidFill>
                  <a:srgbClr val="FF99CC"/>
                </a:solidFill>
                <a:miter lim="800000"/>
                <a:headEnd/>
                <a:tailEnd/>
              </a14:hiddenLine>
            </a:ext>
          </a:extLst>
        </p:spPr>
        <p:txBody>
          <a:bodyPr/>
          <a:lstStyle/>
          <a:p>
            <a:pPr marL="0" indent="0" eaLnBrk="1" hangingPunct="1">
              <a:lnSpc>
                <a:spcPct val="90000"/>
              </a:lnSpc>
            </a:pPr>
            <a:r>
              <a:rPr lang="zh-CN" altLang="en-US" smtClean="0"/>
              <a:t>中继器又叫转发器，是两个网络在物理层上的连接，</a:t>
            </a:r>
            <a:r>
              <a:rPr lang="zh-CN" altLang="en-US" b="1" smtClean="0">
                <a:solidFill>
                  <a:srgbClr val="0000FF"/>
                </a:solidFill>
              </a:rPr>
              <a:t>用于连接具有相同物理层协议的局域网</a:t>
            </a:r>
            <a:r>
              <a:rPr lang="zh-CN" altLang="en-US" smtClean="0"/>
              <a:t>，主要功能是通过对数据信号的重新发送或者转发，来扩大网络传输的距离。 。 </a:t>
            </a:r>
          </a:p>
        </p:txBody>
      </p:sp>
      <p:pic>
        <p:nvPicPr>
          <p:cNvPr id="67589" name="Picture 5"/>
          <p:cNvPicPr>
            <a:picLocks noChangeArrowheads="1"/>
          </p:cNvPicPr>
          <p:nvPr/>
        </p:nvPicPr>
        <p:blipFill>
          <a:blip r:embed="rId3">
            <a:extLst>
              <a:ext uri="{28A0092B-C50C-407E-A947-70E740481C1C}">
                <a14:useLocalDpi xmlns:a14="http://schemas.microsoft.com/office/drawing/2010/main" val="0"/>
              </a:ext>
            </a:extLst>
          </a:blip>
          <a:srcRect b="19759"/>
          <a:stretch>
            <a:fillRect/>
          </a:stretch>
        </p:blipFill>
        <p:spPr bwMode="auto">
          <a:xfrm>
            <a:off x="1042988" y="3357563"/>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EB2A0BF-7001-45F1-8A5B-F90BAD82E27F}" type="slidenum">
              <a:rPr lang="en-US" altLang="zh-CN" smtClean="0"/>
              <a:pPr>
                <a:defRPr/>
              </a:pPr>
              <a:t>20</a:t>
            </a:fld>
            <a:endParaRPr lang="en-US" alt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0" y="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mtClean="0">
                <a:solidFill>
                  <a:srgbClr val="FF0000"/>
                </a:solidFill>
                <a:ea typeface="华文行楷" pitchFamily="2" charset="-122"/>
              </a:rPr>
              <a:t>网桥（</a:t>
            </a:r>
            <a:r>
              <a:rPr lang="en-US" altLang="zh-CN" smtClean="0">
                <a:solidFill>
                  <a:srgbClr val="FF0000"/>
                </a:solidFill>
                <a:ea typeface="华文行楷" pitchFamily="2" charset="-122"/>
              </a:rPr>
              <a:t>Bridge</a:t>
            </a:r>
            <a:r>
              <a:rPr lang="zh-CN" altLang="en-US" smtClean="0">
                <a:solidFill>
                  <a:srgbClr val="FF0000"/>
                </a:solidFill>
                <a:ea typeface="华文行楷" pitchFamily="2" charset="-122"/>
              </a:rPr>
              <a:t>）</a:t>
            </a:r>
            <a:endParaRPr kumimoji="1" lang="zh-CN" altLang="en-US" sz="2800" b="1" smtClean="0"/>
          </a:p>
        </p:txBody>
      </p:sp>
      <p:sp>
        <p:nvSpPr>
          <p:cNvPr id="68611" name="Rectangle 3"/>
          <p:cNvSpPr>
            <a:spLocks noGrp="1" noRot="1" noChangeArrowheads="1"/>
          </p:cNvSpPr>
          <p:nvPr>
            <p:ph type="body" idx="1"/>
          </p:nvPr>
        </p:nvSpPr>
        <p:spPr>
          <a:xfrm>
            <a:off x="395288" y="1052513"/>
            <a:ext cx="8569325" cy="3744912"/>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也称桥接器，是连接两个局域网的存储转发设备，用它可以完成具有相同或相似体系结构网络系统的连接</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把局域网互联起来，组成一个大网。</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：数据过滤及数据转发。不但能扩展网络的距离或范围，而且可提高网络的性能、可靠性和安全性。 </a:t>
            </a:r>
          </a:p>
        </p:txBody>
      </p:sp>
      <p:pic>
        <p:nvPicPr>
          <p:cNvPr id="583685" name="Picture 5"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8839200" cy="5791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4DB656-0863-440E-A2C5-C7D9D2DD4562}" type="slidenum">
              <a:rPr lang="en-US" altLang="zh-CN" smtClean="0"/>
              <a:pPr>
                <a:defRPr/>
              </a:pPr>
              <a:t>21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5"/>
                                        </p:tgtEl>
                                        <p:attrNameLst>
                                          <p:attrName>style.visibility</p:attrName>
                                        </p:attrNameLst>
                                      </p:cBhvr>
                                      <p:to>
                                        <p:strVal val="visible"/>
                                      </p:to>
                                    </p:set>
                                    <p:animEffect transition="in" filter="blinds(horizontal)">
                                      <p:cBhvr>
                                        <p:cTn id="7"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50825"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交换机（</a:t>
            </a:r>
            <a:r>
              <a:rPr lang="en-US" altLang="zh-CN" smtClean="0">
                <a:ea typeface="华文行楷" pitchFamily="2" charset="-122"/>
              </a:rPr>
              <a:t>Switch</a:t>
            </a:r>
            <a:r>
              <a:rPr lang="zh-CN" altLang="en-US" smtClean="0">
                <a:ea typeface="华文行楷" pitchFamily="2" charset="-122"/>
              </a:rPr>
              <a:t>）</a:t>
            </a:r>
          </a:p>
        </p:txBody>
      </p:sp>
      <p:sp>
        <p:nvSpPr>
          <p:cNvPr id="69635" name="Rectangle 3"/>
          <p:cNvSpPr>
            <a:spLocks noGrp="1" noRot="1" noChangeArrowheads="1"/>
          </p:cNvSpPr>
          <p:nvPr>
            <p:ph type="body" idx="1"/>
          </p:nvPr>
        </p:nvSpPr>
        <p:spPr>
          <a:xfrm>
            <a:off x="468313" y="1412875"/>
            <a:ext cx="8204200" cy="1066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提供了</a:t>
            </a:r>
            <a:r>
              <a:rPr lang="zh-CN" altLang="en-US" smtClean="0">
                <a:solidFill>
                  <a:srgbClr val="0000FF"/>
                </a:solidFill>
                <a:latin typeface="华文新魏" pitchFamily="2" charset="-122"/>
                <a:ea typeface="华文新魏" pitchFamily="2" charset="-122"/>
              </a:rPr>
              <a:t>桥接能力（数据过滤及数据转发）</a:t>
            </a:r>
            <a:r>
              <a:rPr lang="zh-CN" altLang="en-US" smtClean="0">
                <a:latin typeface="华文新魏" pitchFamily="2" charset="-122"/>
                <a:ea typeface="华文新魏" pitchFamily="2" charset="-122"/>
              </a:rPr>
              <a:t>以及在现存网络上增加带宽的功能。</a:t>
            </a:r>
          </a:p>
        </p:txBody>
      </p:sp>
      <p:sp>
        <p:nvSpPr>
          <p:cNvPr id="69636" name="Rectangle 4"/>
          <p:cNvSpPr>
            <a:spLocks noChangeArrowheads="1"/>
          </p:cNvSpPr>
          <p:nvPr/>
        </p:nvSpPr>
        <p:spPr bwMode="auto">
          <a:xfrm>
            <a:off x="250825" y="3213100"/>
            <a:ext cx="81962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FF0000"/>
                </a:solidFill>
                <a:latin typeface="华文新魏" pitchFamily="2" charset="-122"/>
                <a:ea typeface="华文新魏" pitchFamily="2" charset="-122"/>
              </a:rPr>
              <a:t>与网桥的区别</a:t>
            </a:r>
            <a:r>
              <a:rPr kumimoji="1" lang="zh-CN" altLang="en-US" sz="3200">
                <a:latin typeface="华文新魏" pitchFamily="2" charset="-122"/>
                <a:ea typeface="华文新魏" pitchFamily="2" charset="-122"/>
              </a:rPr>
              <a:t>：交换机采用交换技术来增加数据的输入输出总和和安装介质的带宽。一般交换机转发延迟很小，能经济地将网络分成小的冲突网域，为每个工作站提供更高的带宽。</a:t>
            </a:r>
          </a:p>
        </p:txBody>
      </p:sp>
      <p:pic>
        <p:nvPicPr>
          <p:cNvPr id="584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349500"/>
            <a:ext cx="6021388"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A8D4DC7-2D2B-4DFD-A402-9E585B4C52FF}"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路由器（</a:t>
            </a:r>
            <a:r>
              <a:rPr lang="en-US" altLang="zh-CN" smtClean="0">
                <a:ea typeface="华文行楷" pitchFamily="2" charset="-122"/>
              </a:rPr>
              <a:t>Router</a:t>
            </a:r>
            <a:r>
              <a:rPr lang="zh-CN" altLang="en-US" smtClean="0">
                <a:ea typeface="华文行楷" pitchFamily="2" charset="-122"/>
              </a:rPr>
              <a:t>）</a:t>
            </a:r>
          </a:p>
        </p:txBody>
      </p:sp>
      <p:sp>
        <p:nvSpPr>
          <p:cNvPr id="70659" name="Rectangle 3"/>
          <p:cNvSpPr>
            <a:spLocks noGrp="1" noRot="1" noChangeArrowheads="1"/>
          </p:cNvSpPr>
          <p:nvPr>
            <p:ph type="body" idx="1"/>
          </p:nvPr>
        </p:nvSpPr>
        <p:spPr>
          <a:xfrm>
            <a:off x="914400" y="1676400"/>
            <a:ext cx="7772400" cy="1447800"/>
          </a:xfrm>
        </p:spPr>
        <p:txBody>
          <a:bodyPr/>
          <a:lstStyle/>
          <a:p>
            <a:pPr marL="0" indent="0" eaLnBrk="1" hangingPunct="1">
              <a:lnSpc>
                <a:spcPct val="90000"/>
              </a:lnSpc>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用于局域网以及局域网与广域网之间的互连。具有</a:t>
            </a:r>
            <a:r>
              <a:rPr lang="zh-CN" altLang="en-US" smtClean="0">
                <a:solidFill>
                  <a:srgbClr val="0000FF"/>
                </a:solidFill>
                <a:latin typeface="华文新魏" pitchFamily="2" charset="-122"/>
                <a:ea typeface="华文新魏" pitchFamily="2" charset="-122"/>
              </a:rPr>
              <a:t>判断网络地址</a:t>
            </a:r>
            <a:r>
              <a:rPr lang="zh-CN" altLang="en-US" smtClean="0">
                <a:latin typeface="华文新魏" pitchFamily="2" charset="-122"/>
                <a:ea typeface="华文新魏" pitchFamily="2" charset="-122"/>
              </a:rPr>
              <a:t>和</a:t>
            </a:r>
            <a:r>
              <a:rPr lang="zh-CN" altLang="en-US" smtClean="0">
                <a:solidFill>
                  <a:srgbClr val="0000FF"/>
                </a:solidFill>
                <a:latin typeface="华文新魏" pitchFamily="2" charset="-122"/>
                <a:ea typeface="华文新魏" pitchFamily="2" charset="-122"/>
              </a:rPr>
              <a:t>选择路径</a:t>
            </a:r>
            <a:r>
              <a:rPr lang="zh-CN" altLang="en-US" smtClean="0">
                <a:latin typeface="华文新魏" pitchFamily="2" charset="-122"/>
                <a:ea typeface="华文新魏" pitchFamily="2" charset="-122"/>
              </a:rPr>
              <a:t>的功能（可以连接</a:t>
            </a:r>
            <a:r>
              <a:rPr lang="zh-CN" altLang="en-US" smtClean="0">
                <a:solidFill>
                  <a:srgbClr val="FF0000"/>
                </a:solidFill>
                <a:latin typeface="华文新魏" pitchFamily="2" charset="-122"/>
                <a:ea typeface="华文新魏" pitchFamily="2" charset="-122"/>
              </a:rPr>
              <a:t>不同类型</a:t>
            </a:r>
            <a:r>
              <a:rPr lang="zh-CN" altLang="en-US" smtClean="0">
                <a:latin typeface="华文新魏" pitchFamily="2" charset="-122"/>
                <a:ea typeface="华文新魏" pitchFamily="2" charset="-122"/>
              </a:rPr>
              <a:t>的网络）。</a:t>
            </a:r>
          </a:p>
        </p:txBody>
      </p:sp>
      <p:sp>
        <p:nvSpPr>
          <p:cNvPr id="70660"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661" name="Group 5"/>
          <p:cNvGrpSpPr>
            <a:grpSpLocks/>
          </p:cNvGrpSpPr>
          <p:nvPr/>
        </p:nvGrpSpPr>
        <p:grpSpPr bwMode="auto">
          <a:xfrm>
            <a:off x="914400" y="3276600"/>
            <a:ext cx="7167563" cy="2889250"/>
            <a:chOff x="576" y="2064"/>
            <a:chExt cx="4515" cy="1820"/>
          </a:xfrm>
        </p:grpSpPr>
        <p:sp>
          <p:nvSpPr>
            <p:cNvPr id="70663" name="Line 6"/>
            <p:cNvSpPr>
              <a:spLocks noChangeShapeType="1"/>
            </p:cNvSpPr>
            <p:nvPr/>
          </p:nvSpPr>
          <p:spPr bwMode="auto">
            <a:xfrm>
              <a:off x="3473" y="3134"/>
              <a:ext cx="366"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Freeform 7"/>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5" name="Freeform 8"/>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6" name="Freeform 9"/>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7" name="Freeform 10"/>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8" name="Freeform 11"/>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9" name="Freeform 12"/>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0" name="Freeform 13"/>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1" name="Freeform 14"/>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2" name="Freeform 15"/>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3" name="Freeform 16"/>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4" name="Freeform 17"/>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5" name="Freeform 18"/>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6" name="Freeform 19"/>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7" name="Freeform 20"/>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8" name="Freeform 21"/>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9" name="Freeform 22"/>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0" name="Freeform 23"/>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4"/>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2" name="Freeform 25"/>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3" name="Freeform 26"/>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4" name="Freeform 27"/>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5" name="Freeform 28"/>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6" name="Freeform 29"/>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7" name="Freeform 30"/>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8" name="Freeform 31"/>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9" name="Freeform 32"/>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0" name="Freeform 33"/>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1" name="Freeform 34"/>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2" name="Freeform 35"/>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3" name="Freeform 36"/>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4" name="Freeform 37"/>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5" name="Freeform 38"/>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6" name="Freeform 39"/>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7" name="Freeform 40"/>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8" name="Freeform 41"/>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9" name="Freeform 42"/>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0" name="Freeform 43"/>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1" name="Freeform 44"/>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2" name="Freeform 45"/>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3" name="Freeform 46"/>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4" name="Freeform 47"/>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5" name="Freeform 48"/>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6" name="Freeform 49"/>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7" name="Freeform 50"/>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8" name="Freeform 51"/>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9" name="Freeform 52"/>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0" name="Freeform 53"/>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1" name="Freeform 54"/>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2" name="Freeform 55"/>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3" name="Freeform 56"/>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4" name="Line 57"/>
            <p:cNvSpPr>
              <a:spLocks noChangeShapeType="1"/>
            </p:cNvSpPr>
            <p:nvPr/>
          </p:nvSpPr>
          <p:spPr bwMode="auto">
            <a:xfrm>
              <a:off x="4085" y="2590"/>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58"/>
            <p:cNvSpPr>
              <a:spLocks noChangeShapeType="1"/>
            </p:cNvSpPr>
            <p:nvPr/>
          </p:nvSpPr>
          <p:spPr bwMode="auto">
            <a:xfrm>
              <a:off x="4136" y="2584"/>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59"/>
            <p:cNvSpPr>
              <a:spLocks noChangeShapeType="1"/>
            </p:cNvSpPr>
            <p:nvPr/>
          </p:nvSpPr>
          <p:spPr bwMode="auto">
            <a:xfrm>
              <a:off x="4136" y="2578"/>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60"/>
            <p:cNvSpPr>
              <a:spLocks noChangeShapeType="1"/>
            </p:cNvSpPr>
            <p:nvPr/>
          </p:nvSpPr>
          <p:spPr bwMode="auto">
            <a:xfrm>
              <a:off x="4085" y="2566"/>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8" name="Freeform 61"/>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9" name="Freeform 62"/>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0" name="Freeform 63"/>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1" name="Freeform 64"/>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2" name="Freeform 65"/>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3" name="Freeform 66"/>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4" name="Freeform 67"/>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5" name="Freeform 68"/>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6" name="Freeform 69"/>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7" name="Freeform 70"/>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8" name="Freeform 71"/>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9" name="Freeform 72"/>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0" name="Freeform 73"/>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1" name="Freeform 74"/>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2" name="Freeform 75"/>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3" name="Freeform 76"/>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4" name="Freeform 77"/>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5" name="Freeform 78"/>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6" name="Freeform 79"/>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7" name="Freeform 80"/>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8" name="Freeform 81"/>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9" name="Freeform 82"/>
            <p:cNvSpPr>
              <a:spLocks noEditPoints="1"/>
            </p:cNvSpPr>
            <p:nvPr/>
          </p:nvSpPr>
          <p:spPr bwMode="auto">
            <a:xfrm>
              <a:off x="4056" y="2409"/>
              <a:ext cx="246" cy="217"/>
            </a:xfrm>
            <a:custGeom>
              <a:avLst/>
              <a:gdLst>
                <a:gd name="T0" fmla="*/ 23 w 246"/>
                <a:gd name="T1" fmla="*/ 193 h 217"/>
                <a:gd name="T2" fmla="*/ 69 w 246"/>
                <a:gd name="T3" fmla="*/ 193 h 217"/>
                <a:gd name="T4" fmla="*/ 69 w 246"/>
                <a:gd name="T5" fmla="*/ 187 h 217"/>
                <a:gd name="T6" fmla="*/ 23 w 246"/>
                <a:gd name="T7" fmla="*/ 187 h 217"/>
                <a:gd name="T8" fmla="*/ 23 w 246"/>
                <a:gd name="T9" fmla="*/ 193 h 217"/>
                <a:gd name="T10" fmla="*/ 6 w 246"/>
                <a:gd name="T11" fmla="*/ 217 h 217"/>
                <a:gd name="T12" fmla="*/ 17 w 246"/>
                <a:gd name="T13" fmla="*/ 211 h 217"/>
                <a:gd name="T14" fmla="*/ 6 w 246"/>
                <a:gd name="T15" fmla="*/ 199 h 217"/>
                <a:gd name="T16" fmla="*/ 0 w 246"/>
                <a:gd name="T17" fmla="*/ 211 h 217"/>
                <a:gd name="T18" fmla="*/ 6 w 246"/>
                <a:gd name="T19" fmla="*/ 217 h 217"/>
                <a:gd name="T20" fmla="*/ 23 w 246"/>
                <a:gd name="T21" fmla="*/ 121 h 217"/>
                <a:gd name="T22" fmla="*/ 23 w 246"/>
                <a:gd name="T23" fmla="*/ 18 h 217"/>
                <a:gd name="T24" fmla="*/ 223 w 246"/>
                <a:gd name="T25" fmla="*/ 18 h 217"/>
                <a:gd name="T26" fmla="*/ 223 w 246"/>
                <a:gd name="T27" fmla="*/ 121 h 217"/>
                <a:gd name="T28" fmla="*/ 23 w 246"/>
                <a:gd name="T29" fmla="*/ 121 h 217"/>
                <a:gd name="T30" fmla="*/ 12 w 246"/>
                <a:gd name="T31" fmla="*/ 133 h 217"/>
                <a:gd name="T32" fmla="*/ 240 w 246"/>
                <a:gd name="T33" fmla="*/ 133 h 217"/>
                <a:gd name="T34" fmla="*/ 240 w 246"/>
                <a:gd name="T35" fmla="*/ 6 h 217"/>
                <a:gd name="T36" fmla="*/ 246 w 246"/>
                <a:gd name="T37" fmla="*/ 6 h 217"/>
                <a:gd name="T38" fmla="*/ 246 w 246"/>
                <a:gd name="T39" fmla="*/ 0 h 217"/>
                <a:gd name="T40" fmla="*/ 6 w 246"/>
                <a:gd name="T41" fmla="*/ 0 h 217"/>
                <a:gd name="T42" fmla="*/ 6 w 246"/>
                <a:gd name="T43" fmla="*/ 139 h 217"/>
                <a:gd name="T44" fmla="*/ 12 w 246"/>
                <a:gd name="T45" fmla="*/ 139 h 217"/>
                <a:gd name="T46" fmla="*/ 12 w 246"/>
                <a:gd name="T47" fmla="*/ 133 h 217"/>
                <a:gd name="T48" fmla="*/ 229 w 246"/>
                <a:gd name="T49" fmla="*/ 151 h 217"/>
                <a:gd name="T50" fmla="*/ 246 w 246"/>
                <a:gd name="T51" fmla="*/ 151 h 217"/>
                <a:gd name="T52" fmla="*/ 246 w 246"/>
                <a:gd name="T53" fmla="*/ 151 h 217"/>
                <a:gd name="T54" fmla="*/ 229 w 246"/>
                <a:gd name="T55" fmla="*/ 151 h 217"/>
                <a:gd name="T56" fmla="*/ 229 w 246"/>
                <a:gd name="T57" fmla="*/ 151 h 2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7">
                  <a:moveTo>
                    <a:pt x="23" y="193"/>
                  </a:moveTo>
                  <a:lnTo>
                    <a:pt x="69" y="193"/>
                  </a:lnTo>
                  <a:lnTo>
                    <a:pt x="69" y="187"/>
                  </a:lnTo>
                  <a:lnTo>
                    <a:pt x="23" y="187"/>
                  </a:lnTo>
                  <a:lnTo>
                    <a:pt x="23" y="193"/>
                  </a:lnTo>
                  <a:close/>
                  <a:moveTo>
                    <a:pt x="6" y="217"/>
                  </a:moveTo>
                  <a:lnTo>
                    <a:pt x="17" y="211"/>
                  </a:lnTo>
                  <a:lnTo>
                    <a:pt x="6" y="199"/>
                  </a:lnTo>
                  <a:lnTo>
                    <a:pt x="0" y="211"/>
                  </a:lnTo>
                  <a:lnTo>
                    <a:pt x="6" y="217"/>
                  </a:lnTo>
                  <a:close/>
                  <a:moveTo>
                    <a:pt x="23" y="121"/>
                  </a:moveTo>
                  <a:lnTo>
                    <a:pt x="23" y="18"/>
                  </a:lnTo>
                  <a:lnTo>
                    <a:pt x="223" y="18"/>
                  </a:lnTo>
                  <a:lnTo>
                    <a:pt x="223" y="121"/>
                  </a:lnTo>
                  <a:lnTo>
                    <a:pt x="23" y="121"/>
                  </a:lnTo>
                  <a:close/>
                  <a:moveTo>
                    <a:pt x="12" y="133"/>
                  </a:moveTo>
                  <a:lnTo>
                    <a:pt x="240" y="133"/>
                  </a:lnTo>
                  <a:lnTo>
                    <a:pt x="240" y="6"/>
                  </a:lnTo>
                  <a:lnTo>
                    <a:pt x="246" y="6"/>
                  </a:lnTo>
                  <a:lnTo>
                    <a:pt x="246" y="0"/>
                  </a:lnTo>
                  <a:lnTo>
                    <a:pt x="6" y="0"/>
                  </a:lnTo>
                  <a:lnTo>
                    <a:pt x="6" y="139"/>
                  </a:lnTo>
                  <a:lnTo>
                    <a:pt x="12" y="139"/>
                  </a:lnTo>
                  <a:lnTo>
                    <a:pt x="12" y="133"/>
                  </a:lnTo>
                  <a:close/>
                  <a:moveTo>
                    <a:pt x="229" y="151"/>
                  </a:moveTo>
                  <a:lnTo>
                    <a:pt x="246" y="151"/>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0" name="Freeform 83"/>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1" name="Freeform 84"/>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2" name="Freeform 85"/>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3" name="Freeform 86"/>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4" name="Freeform 87"/>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5" name="Freeform 88"/>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6" name="Freeform 89"/>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7" name="Freeform 90"/>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8" name="Freeform 91"/>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9" name="Freeform 92"/>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0" name="Freeform 93"/>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1" name="Freeform 94"/>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2" name="Freeform 95"/>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3" name="Freeform 96"/>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4" name="Freeform 97"/>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5" name="Freeform 98"/>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6" name="Freeform 99"/>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7" name="Freeform 100"/>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8" name="Freeform 101"/>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9" name="Freeform 102"/>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0" name="Freeform 103"/>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1" name="Rectangle 104"/>
            <p:cNvSpPr>
              <a:spLocks noChangeArrowheads="1"/>
            </p:cNvSpPr>
            <p:nvPr/>
          </p:nvSpPr>
          <p:spPr bwMode="auto">
            <a:xfrm>
              <a:off x="4079" y="2596"/>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2" name="Freeform 105"/>
            <p:cNvSpPr>
              <a:spLocks/>
            </p:cNvSpPr>
            <p:nvPr/>
          </p:nvSpPr>
          <p:spPr bwMode="auto">
            <a:xfrm>
              <a:off x="4056" y="2608"/>
              <a:ext cx="17" cy="18"/>
            </a:xfrm>
            <a:custGeom>
              <a:avLst/>
              <a:gdLst>
                <a:gd name="T0" fmla="*/ 6 w 17"/>
                <a:gd name="T1" fmla="*/ 18 h 18"/>
                <a:gd name="T2" fmla="*/ 17 w 17"/>
                <a:gd name="T3" fmla="*/ 12 h 18"/>
                <a:gd name="T4" fmla="*/ 6 w 17"/>
                <a:gd name="T5" fmla="*/ 0 h 18"/>
                <a:gd name="T6" fmla="*/ 0 w 17"/>
                <a:gd name="T7" fmla="*/ 12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3" name="Rectangle 106"/>
            <p:cNvSpPr>
              <a:spLocks noChangeArrowheads="1"/>
            </p:cNvSpPr>
            <p:nvPr/>
          </p:nvSpPr>
          <p:spPr bwMode="auto">
            <a:xfrm>
              <a:off x="4079" y="2427"/>
              <a:ext cx="200"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4" name="Freeform 107"/>
            <p:cNvSpPr>
              <a:spLocks/>
            </p:cNvSpPr>
            <p:nvPr/>
          </p:nvSpPr>
          <p:spPr bwMode="auto">
            <a:xfrm>
              <a:off x="4062" y="2409"/>
              <a:ext cx="240" cy="139"/>
            </a:xfrm>
            <a:custGeom>
              <a:avLst/>
              <a:gdLst>
                <a:gd name="T0" fmla="*/ 6 w 240"/>
                <a:gd name="T1" fmla="*/ 133 h 139"/>
                <a:gd name="T2" fmla="*/ 234 w 240"/>
                <a:gd name="T3" fmla="*/ 133 h 139"/>
                <a:gd name="T4" fmla="*/ 234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4" y="133"/>
                  </a:lnTo>
                  <a:lnTo>
                    <a:pt x="234"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5" name="Rectangle 108"/>
            <p:cNvSpPr>
              <a:spLocks noChangeArrowheads="1"/>
            </p:cNvSpPr>
            <p:nvPr/>
          </p:nvSpPr>
          <p:spPr bwMode="auto">
            <a:xfrm>
              <a:off x="4285" y="2560"/>
              <a:ext cx="17"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6" name="Freeform 109"/>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7" name="Freeform 110"/>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8" name="Freeform 111"/>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9" name="Freeform 112"/>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0" name="Freeform 113"/>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1" name="Freeform 114"/>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2" name="Freeform 115"/>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3" name="Freeform 116"/>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4" name="Freeform 117"/>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5" name="Freeform 118"/>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6" name="Freeform 119"/>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7" name="Freeform 120"/>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8" name="Freeform 121"/>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9" name="Freeform 122"/>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0" name="Freeform 123"/>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1" name="Freeform 124"/>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2" name="Freeform 125"/>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3" name="Freeform 126"/>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4" name="Freeform 127"/>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5" name="Freeform 128"/>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6" name="Freeform 129"/>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7" name="Freeform 130"/>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8" name="Freeform 131"/>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9" name="Freeform 132"/>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0" name="Freeform 133"/>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1" name="Freeform 134"/>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2" name="Freeform 135"/>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3" name="Freeform 136"/>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4" name="Freeform 137"/>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5" name="Freeform 138"/>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6" name="Freeform 139"/>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7" name="Freeform 140"/>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8" name="Freeform 141"/>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9" name="Freeform 142"/>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0" name="Freeform 143"/>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1" name="Freeform 144"/>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2" name="Freeform 145"/>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3" name="Freeform 146"/>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4" name="Freeform 147"/>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5" name="Freeform 148"/>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6" name="Freeform 149"/>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7" name="Freeform 150"/>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8" name="Freeform 151"/>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9" name="Freeform 152"/>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10" name="Rectangle 153"/>
            <p:cNvSpPr>
              <a:spLocks noChangeArrowheads="1"/>
            </p:cNvSpPr>
            <p:nvPr/>
          </p:nvSpPr>
          <p:spPr bwMode="auto">
            <a:xfrm>
              <a:off x="4085" y="2620"/>
              <a:ext cx="34"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1" name="Line 154"/>
            <p:cNvSpPr>
              <a:spLocks noChangeShapeType="1"/>
            </p:cNvSpPr>
            <p:nvPr/>
          </p:nvSpPr>
          <p:spPr bwMode="auto">
            <a:xfrm>
              <a:off x="4050" y="2596"/>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2" name="Line 155"/>
            <p:cNvSpPr>
              <a:spLocks noChangeShapeType="1"/>
            </p:cNvSpPr>
            <p:nvPr/>
          </p:nvSpPr>
          <p:spPr bwMode="auto">
            <a:xfrm>
              <a:off x="4050" y="2602"/>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3" name="Freeform 156"/>
            <p:cNvSpPr>
              <a:spLocks/>
            </p:cNvSpPr>
            <p:nvPr/>
          </p:nvSpPr>
          <p:spPr bwMode="auto">
            <a:xfrm>
              <a:off x="4085"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4" name="Freeform 157"/>
            <p:cNvSpPr>
              <a:spLocks/>
            </p:cNvSpPr>
            <p:nvPr/>
          </p:nvSpPr>
          <p:spPr bwMode="auto">
            <a:xfrm>
              <a:off x="4113"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5" name="Freeform 158"/>
            <p:cNvSpPr>
              <a:spLocks/>
            </p:cNvSpPr>
            <p:nvPr/>
          </p:nvSpPr>
          <p:spPr bwMode="auto">
            <a:xfrm>
              <a:off x="4125"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6" name="Freeform 159"/>
            <p:cNvSpPr>
              <a:spLocks/>
            </p:cNvSpPr>
            <p:nvPr/>
          </p:nvSpPr>
          <p:spPr bwMode="auto">
            <a:xfrm>
              <a:off x="4136"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7" name="Freeform 160"/>
            <p:cNvSpPr>
              <a:spLocks/>
            </p:cNvSpPr>
            <p:nvPr/>
          </p:nvSpPr>
          <p:spPr bwMode="auto">
            <a:xfrm>
              <a:off x="415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8" name="Freeform 161"/>
            <p:cNvSpPr>
              <a:spLocks/>
            </p:cNvSpPr>
            <p:nvPr/>
          </p:nvSpPr>
          <p:spPr bwMode="auto">
            <a:xfrm>
              <a:off x="4165"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9" name="Freeform 162"/>
            <p:cNvSpPr>
              <a:spLocks/>
            </p:cNvSpPr>
            <p:nvPr/>
          </p:nvSpPr>
          <p:spPr bwMode="auto">
            <a:xfrm>
              <a:off x="4182" y="2620"/>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0" name="Freeform 163"/>
            <p:cNvSpPr>
              <a:spLocks/>
            </p:cNvSpPr>
            <p:nvPr/>
          </p:nvSpPr>
          <p:spPr bwMode="auto">
            <a:xfrm>
              <a:off x="4193"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1" name="Freeform 164"/>
            <p:cNvSpPr>
              <a:spLocks/>
            </p:cNvSpPr>
            <p:nvPr/>
          </p:nvSpPr>
          <p:spPr bwMode="auto">
            <a:xfrm>
              <a:off x="4205"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2" name="Freeform 165"/>
            <p:cNvSpPr>
              <a:spLocks/>
            </p:cNvSpPr>
            <p:nvPr/>
          </p:nvSpPr>
          <p:spPr bwMode="auto">
            <a:xfrm>
              <a:off x="4222"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3" name="Freeform 166"/>
            <p:cNvSpPr>
              <a:spLocks/>
            </p:cNvSpPr>
            <p:nvPr/>
          </p:nvSpPr>
          <p:spPr bwMode="auto">
            <a:xfrm>
              <a:off x="423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4" name="Freeform 167"/>
            <p:cNvSpPr>
              <a:spLocks/>
            </p:cNvSpPr>
            <p:nvPr/>
          </p:nvSpPr>
          <p:spPr bwMode="auto">
            <a:xfrm>
              <a:off x="4251"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5" name="Freeform 168"/>
            <p:cNvSpPr>
              <a:spLocks/>
            </p:cNvSpPr>
            <p:nvPr/>
          </p:nvSpPr>
          <p:spPr bwMode="auto">
            <a:xfrm>
              <a:off x="4262"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6" name="Freeform 169"/>
            <p:cNvSpPr>
              <a:spLocks/>
            </p:cNvSpPr>
            <p:nvPr/>
          </p:nvSpPr>
          <p:spPr bwMode="auto">
            <a:xfrm>
              <a:off x="4279"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7" name="Freeform 170"/>
            <p:cNvSpPr>
              <a:spLocks/>
            </p:cNvSpPr>
            <p:nvPr/>
          </p:nvSpPr>
          <p:spPr bwMode="auto">
            <a:xfrm>
              <a:off x="4291"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8" name="Line 171"/>
            <p:cNvSpPr>
              <a:spLocks noChangeShapeType="1"/>
            </p:cNvSpPr>
            <p:nvPr/>
          </p:nvSpPr>
          <p:spPr bwMode="auto">
            <a:xfrm flipV="1">
              <a:off x="4182" y="2638"/>
              <a:ext cx="1" cy="26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9" name="Line 172"/>
            <p:cNvSpPr>
              <a:spLocks noChangeShapeType="1"/>
            </p:cNvSpPr>
            <p:nvPr/>
          </p:nvSpPr>
          <p:spPr bwMode="auto">
            <a:xfrm>
              <a:off x="4525" y="3134"/>
              <a:ext cx="26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0" name="Line 173"/>
            <p:cNvSpPr>
              <a:spLocks noChangeShapeType="1"/>
            </p:cNvSpPr>
            <p:nvPr/>
          </p:nvSpPr>
          <p:spPr bwMode="auto">
            <a:xfrm>
              <a:off x="4182" y="3449"/>
              <a:ext cx="1" cy="1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1" name="Freeform 174"/>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2" name="Freeform 175"/>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3" name="Freeform 176"/>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4" name="Freeform 177"/>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5" name="Freeform 178"/>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6" name="Freeform 179"/>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7" name="Freeform 180"/>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8" name="Freeform 181"/>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9" name="Freeform 182"/>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0" name="Freeform 183"/>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1" name="Freeform 184"/>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2" name="Freeform 185"/>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3" name="Freeform 186"/>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4" name="Freeform 187"/>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5" name="Freeform 188"/>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6" name="Freeform 189"/>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7" name="Freeform 190"/>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8" name="Freeform 191"/>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9" name="Freeform 192"/>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0" name="Freeform 193"/>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1" name="Freeform 194"/>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2" name="Freeform 195"/>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3" name="Freeform 196"/>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4" name="Freeform 197"/>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5" name="Freeform 198"/>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6" name="Freeform 199"/>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7" name="Freeform 200"/>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8" name="Freeform 201"/>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9" name="Freeform 202"/>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0" name="Freeform 203"/>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0861" name="Group 204"/>
            <p:cNvGrpSpPr>
              <a:grpSpLocks/>
            </p:cNvGrpSpPr>
            <p:nvPr/>
          </p:nvGrpSpPr>
          <p:grpSpPr bwMode="auto">
            <a:xfrm>
              <a:off x="4039" y="3007"/>
              <a:ext cx="1052" cy="877"/>
              <a:chOff x="4039" y="3007"/>
              <a:chExt cx="1052" cy="877"/>
            </a:xfrm>
          </p:grpSpPr>
          <p:sp>
            <p:nvSpPr>
              <p:cNvPr id="72162" name="Freeform 205"/>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3" name="Freeform 206"/>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4" name="Freeform 207"/>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5" name="Freeform 208"/>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6" name="Freeform 209"/>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7" name="Freeform 210"/>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8" name="Freeform 211"/>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9" name="Freeform 212"/>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0" name="Freeform 213"/>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1" name="Freeform 214"/>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2" name="Freeform 215"/>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3" name="Freeform 216"/>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4" name="Freeform 217"/>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5" name="Freeform 218"/>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6" name="Freeform 219"/>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7" name="Freeform 220"/>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8" name="Freeform 221"/>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9" name="Freeform 222"/>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0" name="Freeform 223"/>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1" name="Freeform 224"/>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2" name="Line 225"/>
              <p:cNvSpPr>
                <a:spLocks noChangeShapeType="1"/>
              </p:cNvSpPr>
              <p:nvPr/>
            </p:nvSpPr>
            <p:spPr bwMode="auto">
              <a:xfrm>
                <a:off x="4851" y="3219"/>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3" name="Line 226"/>
              <p:cNvSpPr>
                <a:spLocks noChangeShapeType="1"/>
              </p:cNvSpPr>
              <p:nvPr/>
            </p:nvSpPr>
            <p:spPr bwMode="auto">
              <a:xfrm>
                <a:off x="4902" y="3213"/>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4" name="Line 227"/>
              <p:cNvSpPr>
                <a:spLocks noChangeShapeType="1"/>
              </p:cNvSpPr>
              <p:nvPr/>
            </p:nvSpPr>
            <p:spPr bwMode="auto">
              <a:xfrm>
                <a:off x="4902" y="3207"/>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5" name="Line 228"/>
              <p:cNvSpPr>
                <a:spLocks noChangeShapeType="1"/>
              </p:cNvSpPr>
              <p:nvPr/>
            </p:nvSpPr>
            <p:spPr bwMode="auto">
              <a:xfrm>
                <a:off x="4851" y="3195"/>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6" name="Freeform 229"/>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7" name="Freeform 230"/>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8" name="Freeform 231"/>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9" name="Freeform 232"/>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0" name="Freeform 233"/>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1" name="Freeform 234"/>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2" name="Freeform 235"/>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3" name="Freeform 236"/>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4" name="Freeform 237"/>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5" name="Freeform 238"/>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6" name="Freeform 239"/>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7" name="Freeform 240"/>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8" name="Freeform 241"/>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9" name="Freeform 242"/>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0" name="Freeform 243"/>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1" name="Freeform 244"/>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2" name="Freeform 245"/>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3" name="Freeform 246"/>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4" name="Freeform 247"/>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5" name="Freeform 248"/>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6" name="Freeform 249"/>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7" name="Freeform 250"/>
              <p:cNvSpPr>
                <a:spLocks noEditPoints="1"/>
              </p:cNvSpPr>
              <p:nvPr/>
            </p:nvSpPr>
            <p:spPr bwMode="auto">
              <a:xfrm>
                <a:off x="4822" y="3037"/>
                <a:ext cx="246" cy="218"/>
              </a:xfrm>
              <a:custGeom>
                <a:avLst/>
                <a:gdLst>
                  <a:gd name="T0" fmla="*/ 23 w 246"/>
                  <a:gd name="T1" fmla="*/ 194 h 218"/>
                  <a:gd name="T2" fmla="*/ 69 w 246"/>
                  <a:gd name="T3" fmla="*/ 194 h 218"/>
                  <a:gd name="T4" fmla="*/ 69 w 246"/>
                  <a:gd name="T5" fmla="*/ 188 h 218"/>
                  <a:gd name="T6" fmla="*/ 23 w 246"/>
                  <a:gd name="T7" fmla="*/ 188 h 218"/>
                  <a:gd name="T8" fmla="*/ 23 w 246"/>
                  <a:gd name="T9" fmla="*/ 194 h 218"/>
                  <a:gd name="T10" fmla="*/ 6 w 246"/>
                  <a:gd name="T11" fmla="*/ 218 h 218"/>
                  <a:gd name="T12" fmla="*/ 18 w 246"/>
                  <a:gd name="T13" fmla="*/ 212 h 218"/>
                  <a:gd name="T14" fmla="*/ 6 w 246"/>
                  <a:gd name="T15" fmla="*/ 200 h 218"/>
                  <a:gd name="T16" fmla="*/ 0 w 246"/>
                  <a:gd name="T17" fmla="*/ 212 h 218"/>
                  <a:gd name="T18" fmla="*/ 6 w 246"/>
                  <a:gd name="T19" fmla="*/ 218 h 218"/>
                  <a:gd name="T20" fmla="*/ 23 w 246"/>
                  <a:gd name="T21" fmla="*/ 121 h 218"/>
                  <a:gd name="T22" fmla="*/ 23 w 246"/>
                  <a:gd name="T23" fmla="*/ 13 h 218"/>
                  <a:gd name="T24" fmla="*/ 223 w 246"/>
                  <a:gd name="T25" fmla="*/ 13 h 218"/>
                  <a:gd name="T26" fmla="*/ 223 w 246"/>
                  <a:gd name="T27" fmla="*/ 121 h 218"/>
                  <a:gd name="T28" fmla="*/ 23 w 246"/>
                  <a:gd name="T29" fmla="*/ 121 h 218"/>
                  <a:gd name="T30" fmla="*/ 12 w 246"/>
                  <a:gd name="T31" fmla="*/ 133 h 218"/>
                  <a:gd name="T32" fmla="*/ 241 w 246"/>
                  <a:gd name="T33" fmla="*/ 133 h 218"/>
                  <a:gd name="T34" fmla="*/ 241 w 246"/>
                  <a:gd name="T35" fmla="*/ 6 h 218"/>
                  <a:gd name="T36" fmla="*/ 246 w 246"/>
                  <a:gd name="T37" fmla="*/ 6 h 218"/>
                  <a:gd name="T38" fmla="*/ 246 w 246"/>
                  <a:gd name="T39" fmla="*/ 0 h 218"/>
                  <a:gd name="T40" fmla="*/ 6 w 246"/>
                  <a:gd name="T41" fmla="*/ 0 h 218"/>
                  <a:gd name="T42" fmla="*/ 6 w 246"/>
                  <a:gd name="T43" fmla="*/ 139 h 218"/>
                  <a:gd name="T44" fmla="*/ 12 w 246"/>
                  <a:gd name="T45" fmla="*/ 139 h 218"/>
                  <a:gd name="T46" fmla="*/ 12 w 246"/>
                  <a:gd name="T47" fmla="*/ 133 h 218"/>
                  <a:gd name="T48" fmla="*/ 229 w 246"/>
                  <a:gd name="T49" fmla="*/ 152 h 218"/>
                  <a:gd name="T50" fmla="*/ 246 w 246"/>
                  <a:gd name="T51" fmla="*/ 152 h 218"/>
                  <a:gd name="T52" fmla="*/ 246 w 246"/>
                  <a:gd name="T53" fmla="*/ 146 h 218"/>
                  <a:gd name="T54" fmla="*/ 229 w 246"/>
                  <a:gd name="T55" fmla="*/ 146 h 218"/>
                  <a:gd name="T56" fmla="*/ 229 w 246"/>
                  <a:gd name="T57" fmla="*/ 152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8">
                    <a:moveTo>
                      <a:pt x="23" y="194"/>
                    </a:moveTo>
                    <a:lnTo>
                      <a:pt x="69" y="194"/>
                    </a:lnTo>
                    <a:lnTo>
                      <a:pt x="69" y="188"/>
                    </a:lnTo>
                    <a:lnTo>
                      <a:pt x="23" y="188"/>
                    </a:lnTo>
                    <a:lnTo>
                      <a:pt x="23" y="194"/>
                    </a:lnTo>
                    <a:close/>
                    <a:moveTo>
                      <a:pt x="6" y="218"/>
                    </a:moveTo>
                    <a:lnTo>
                      <a:pt x="18" y="212"/>
                    </a:lnTo>
                    <a:lnTo>
                      <a:pt x="6" y="200"/>
                    </a:lnTo>
                    <a:lnTo>
                      <a:pt x="0" y="212"/>
                    </a:lnTo>
                    <a:lnTo>
                      <a:pt x="6" y="218"/>
                    </a:lnTo>
                    <a:close/>
                    <a:moveTo>
                      <a:pt x="23" y="121"/>
                    </a:moveTo>
                    <a:lnTo>
                      <a:pt x="23" y="13"/>
                    </a:lnTo>
                    <a:lnTo>
                      <a:pt x="223" y="13"/>
                    </a:lnTo>
                    <a:lnTo>
                      <a:pt x="223" y="121"/>
                    </a:lnTo>
                    <a:lnTo>
                      <a:pt x="23" y="121"/>
                    </a:lnTo>
                    <a:close/>
                    <a:moveTo>
                      <a:pt x="12" y="133"/>
                    </a:moveTo>
                    <a:lnTo>
                      <a:pt x="241" y="133"/>
                    </a:lnTo>
                    <a:lnTo>
                      <a:pt x="241" y="6"/>
                    </a:lnTo>
                    <a:lnTo>
                      <a:pt x="246" y="6"/>
                    </a:lnTo>
                    <a:lnTo>
                      <a:pt x="246" y="0"/>
                    </a:lnTo>
                    <a:lnTo>
                      <a:pt x="6" y="0"/>
                    </a:lnTo>
                    <a:lnTo>
                      <a:pt x="6" y="139"/>
                    </a:lnTo>
                    <a:lnTo>
                      <a:pt x="12" y="139"/>
                    </a:lnTo>
                    <a:lnTo>
                      <a:pt x="12" y="133"/>
                    </a:lnTo>
                    <a:close/>
                    <a:moveTo>
                      <a:pt x="229" y="152"/>
                    </a:moveTo>
                    <a:lnTo>
                      <a:pt x="246" y="152"/>
                    </a:lnTo>
                    <a:lnTo>
                      <a:pt x="246" y="146"/>
                    </a:lnTo>
                    <a:lnTo>
                      <a:pt x="229" y="146"/>
                    </a:lnTo>
                    <a:lnTo>
                      <a:pt x="229"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8" name="Freeform 251"/>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9" name="Freeform 252"/>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0" name="Freeform 253"/>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1" name="Freeform 254"/>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2" name="Freeform 255"/>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3" name="Freeform 256"/>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4" name="Freeform 257"/>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5" name="Freeform 258"/>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6" name="Freeform 259"/>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7" name="Freeform 260"/>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8" name="Freeform 261"/>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9" name="Freeform 262"/>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0" name="Freeform 263"/>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1" name="Freeform 264"/>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2" name="Freeform 265"/>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3" name="Freeform 266"/>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4" name="Freeform 267"/>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5" name="Freeform 268"/>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6" name="Freeform 269"/>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7" name="Freeform 270"/>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8" name="Freeform 271"/>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9" name="Rectangle 272"/>
              <p:cNvSpPr>
                <a:spLocks noChangeArrowheads="1"/>
              </p:cNvSpPr>
              <p:nvPr/>
            </p:nvSpPr>
            <p:spPr bwMode="auto">
              <a:xfrm>
                <a:off x="4845" y="3225"/>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0" name="Freeform 273"/>
              <p:cNvSpPr>
                <a:spLocks/>
              </p:cNvSpPr>
              <p:nvPr/>
            </p:nvSpPr>
            <p:spPr bwMode="auto">
              <a:xfrm>
                <a:off x="4822" y="3237"/>
                <a:ext cx="18" cy="18"/>
              </a:xfrm>
              <a:custGeom>
                <a:avLst/>
                <a:gdLst>
                  <a:gd name="T0" fmla="*/ 6 w 18"/>
                  <a:gd name="T1" fmla="*/ 18 h 18"/>
                  <a:gd name="T2" fmla="*/ 18 w 18"/>
                  <a:gd name="T3" fmla="*/ 12 h 18"/>
                  <a:gd name="T4" fmla="*/ 6 w 18"/>
                  <a:gd name="T5" fmla="*/ 0 h 18"/>
                  <a:gd name="T6" fmla="*/ 0 w 18"/>
                  <a:gd name="T7" fmla="*/ 12 h 18"/>
                  <a:gd name="T8" fmla="*/ 6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6" y="18"/>
                    </a:moveTo>
                    <a:lnTo>
                      <a:pt x="18"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1" name="Rectangle 274"/>
              <p:cNvSpPr>
                <a:spLocks noChangeArrowheads="1"/>
              </p:cNvSpPr>
              <p:nvPr/>
            </p:nvSpPr>
            <p:spPr bwMode="auto">
              <a:xfrm>
                <a:off x="4845" y="3050"/>
                <a:ext cx="200"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2" name="Freeform 275"/>
              <p:cNvSpPr>
                <a:spLocks/>
              </p:cNvSpPr>
              <p:nvPr/>
            </p:nvSpPr>
            <p:spPr bwMode="auto">
              <a:xfrm>
                <a:off x="4828" y="3037"/>
                <a:ext cx="240" cy="139"/>
              </a:xfrm>
              <a:custGeom>
                <a:avLst/>
                <a:gdLst>
                  <a:gd name="T0" fmla="*/ 6 w 240"/>
                  <a:gd name="T1" fmla="*/ 133 h 139"/>
                  <a:gd name="T2" fmla="*/ 235 w 240"/>
                  <a:gd name="T3" fmla="*/ 133 h 139"/>
                  <a:gd name="T4" fmla="*/ 235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5" y="133"/>
                    </a:lnTo>
                    <a:lnTo>
                      <a:pt x="235"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3" name="Rectangle 276"/>
              <p:cNvSpPr>
                <a:spLocks noChangeArrowheads="1"/>
              </p:cNvSpPr>
              <p:nvPr/>
            </p:nvSpPr>
            <p:spPr bwMode="auto">
              <a:xfrm>
                <a:off x="5051" y="3183"/>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4" name="Freeform 277"/>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5" name="Freeform 278"/>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6" name="Freeform 279"/>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7" name="Freeform 280"/>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8" name="Freeform 281"/>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9" name="Freeform 282"/>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0" name="Freeform 283"/>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1" name="Freeform 284"/>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2" name="Freeform 285"/>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3" name="Freeform 286"/>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4" name="Freeform 287"/>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5" name="Freeform 288"/>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6" name="Freeform 289"/>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7" name="Freeform 290"/>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8" name="Freeform 291"/>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9" name="Freeform 292"/>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0" name="Freeform 293"/>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1" name="Freeform 294"/>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2" name="Freeform 295"/>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3" name="Freeform 296"/>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4" name="Freeform 297"/>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5" name="Freeform 298"/>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6" name="Rectangle 299"/>
              <p:cNvSpPr>
                <a:spLocks noChangeArrowheads="1"/>
              </p:cNvSpPr>
              <p:nvPr/>
            </p:nvSpPr>
            <p:spPr bwMode="auto">
              <a:xfrm>
                <a:off x="4851" y="3249"/>
                <a:ext cx="34"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57" name="Freeform 300"/>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8" name="Freeform 301"/>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9" name="Freeform 302"/>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0" name="Freeform 303"/>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1" name="Freeform 304"/>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2" name="Freeform 305"/>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3" name="Freeform 306"/>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4" name="Freeform 307"/>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5" name="Freeform 308"/>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6" name="Freeform 309"/>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7" name="Freeform 310"/>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8" name="Freeform 311"/>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9" name="Freeform 312"/>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0" name="Freeform 313"/>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1" name="Freeform 314"/>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2" name="Freeform 315"/>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3" name="Freeform 316"/>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4" name="Freeform 317"/>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5" name="Freeform 318"/>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6" name="Freeform 319"/>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7" name="Freeform 320"/>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8" name="Freeform 321"/>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9" name="Rectangle 322"/>
              <p:cNvSpPr>
                <a:spLocks noChangeArrowheads="1"/>
              </p:cNvSpPr>
              <p:nvPr/>
            </p:nvSpPr>
            <p:spPr bwMode="auto">
              <a:xfrm>
                <a:off x="4851" y="3249"/>
                <a:ext cx="34"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0" name="Line 323"/>
              <p:cNvSpPr>
                <a:spLocks noChangeShapeType="1"/>
              </p:cNvSpPr>
              <p:nvPr/>
            </p:nvSpPr>
            <p:spPr bwMode="auto">
              <a:xfrm>
                <a:off x="4817" y="3225"/>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1" name="Line 324"/>
              <p:cNvSpPr>
                <a:spLocks noChangeShapeType="1"/>
              </p:cNvSpPr>
              <p:nvPr/>
            </p:nvSpPr>
            <p:spPr bwMode="auto">
              <a:xfrm>
                <a:off x="4817" y="3231"/>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2" name="Freeform 325"/>
              <p:cNvSpPr>
                <a:spLocks/>
              </p:cNvSpPr>
              <p:nvPr/>
            </p:nvSpPr>
            <p:spPr bwMode="auto">
              <a:xfrm>
                <a:off x="4851"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3" name="Freeform 326"/>
              <p:cNvSpPr>
                <a:spLocks/>
              </p:cNvSpPr>
              <p:nvPr/>
            </p:nvSpPr>
            <p:spPr bwMode="auto">
              <a:xfrm>
                <a:off x="4874"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4" name="Freeform 327"/>
              <p:cNvSpPr>
                <a:spLocks/>
              </p:cNvSpPr>
              <p:nvPr/>
            </p:nvSpPr>
            <p:spPr bwMode="auto">
              <a:xfrm>
                <a:off x="489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5" name="Freeform 328"/>
              <p:cNvSpPr>
                <a:spLocks/>
              </p:cNvSpPr>
              <p:nvPr/>
            </p:nvSpPr>
            <p:spPr bwMode="auto">
              <a:xfrm>
                <a:off x="4902"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6" name="Freeform 329"/>
              <p:cNvSpPr>
                <a:spLocks/>
              </p:cNvSpPr>
              <p:nvPr/>
            </p:nvSpPr>
            <p:spPr bwMode="auto">
              <a:xfrm>
                <a:off x="492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7" name="Freeform 330"/>
              <p:cNvSpPr>
                <a:spLocks/>
              </p:cNvSpPr>
              <p:nvPr/>
            </p:nvSpPr>
            <p:spPr bwMode="auto">
              <a:xfrm>
                <a:off x="4931"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8" name="Freeform 331"/>
              <p:cNvSpPr>
                <a:spLocks/>
              </p:cNvSpPr>
              <p:nvPr/>
            </p:nvSpPr>
            <p:spPr bwMode="auto">
              <a:xfrm>
                <a:off x="4948" y="3249"/>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9" name="Freeform 332"/>
              <p:cNvSpPr>
                <a:spLocks/>
              </p:cNvSpPr>
              <p:nvPr/>
            </p:nvSpPr>
            <p:spPr bwMode="auto">
              <a:xfrm>
                <a:off x="4960" y="3237"/>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0" name="Freeform 333"/>
              <p:cNvSpPr>
                <a:spLocks/>
              </p:cNvSpPr>
              <p:nvPr/>
            </p:nvSpPr>
            <p:spPr bwMode="auto">
              <a:xfrm>
                <a:off x="497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1" name="Freeform 334"/>
              <p:cNvSpPr>
                <a:spLocks/>
              </p:cNvSpPr>
              <p:nvPr/>
            </p:nvSpPr>
            <p:spPr bwMode="auto">
              <a:xfrm>
                <a:off x="4988"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2" name="Freeform 335"/>
              <p:cNvSpPr>
                <a:spLocks/>
              </p:cNvSpPr>
              <p:nvPr/>
            </p:nvSpPr>
            <p:spPr bwMode="auto">
              <a:xfrm>
                <a:off x="500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3" name="Freeform 336"/>
              <p:cNvSpPr>
                <a:spLocks/>
              </p:cNvSpPr>
              <p:nvPr/>
            </p:nvSpPr>
            <p:spPr bwMode="auto">
              <a:xfrm>
                <a:off x="5017"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4" name="Freeform 337"/>
              <p:cNvSpPr>
                <a:spLocks/>
              </p:cNvSpPr>
              <p:nvPr/>
            </p:nvSpPr>
            <p:spPr bwMode="auto">
              <a:xfrm>
                <a:off x="5028"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5" name="Freeform 338"/>
              <p:cNvSpPr>
                <a:spLocks/>
              </p:cNvSpPr>
              <p:nvPr/>
            </p:nvSpPr>
            <p:spPr bwMode="auto">
              <a:xfrm>
                <a:off x="5045"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6" name="Freeform 339"/>
              <p:cNvSpPr>
                <a:spLocks/>
              </p:cNvSpPr>
              <p:nvPr/>
            </p:nvSpPr>
            <p:spPr bwMode="auto">
              <a:xfrm>
                <a:off x="5057"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7" name="Freeform 340"/>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8" name="Freeform 341"/>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9" name="Freeform 342"/>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0" name="Freeform 343"/>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1" name="Freeform 344"/>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2" name="Freeform 345"/>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3" name="Freeform 346"/>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4" name="Freeform 347"/>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5" name="Freeform 348"/>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6" name="Freeform 349"/>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7" name="Freeform 350"/>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8" name="Freeform 351"/>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9" name="Freeform 352"/>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0" name="Freeform 353"/>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1" name="Freeform 354"/>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2" name="Freeform 355"/>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3" name="Freeform 356"/>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4" name="Freeform 357"/>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5" name="Freeform 358"/>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6" name="Freeform 359"/>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7" name="Freeform 360"/>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8" name="Freeform 361"/>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9" name="Freeform 362"/>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0" name="Freeform 363"/>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1" name="Freeform 364"/>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2" name="Freeform 365"/>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3" name="Freeform 366"/>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4" name="Freeform 367"/>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5" name="Freeform 368"/>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6" name="Freeform 369"/>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7" name="Freeform 370"/>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8" name="Freeform 371"/>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9" name="Freeform 372"/>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0" name="Freeform 373"/>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1" name="Freeform 374"/>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2" name="Freeform 375"/>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3" name="Freeform 376"/>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4" name="Freeform 377"/>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5" name="Freeform 378"/>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6" name="Freeform 379"/>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7" name="Freeform 380"/>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8" name="Freeform 381"/>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9" name="Freeform 382"/>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0" name="Freeform 383"/>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1" name="Freeform 384"/>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2" name="Freeform 385"/>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3" name="Freeform 386"/>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4" name="Freeform 387"/>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5" name="Freeform 388"/>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6" name="Freeform 389"/>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7" name="Line 390"/>
              <p:cNvSpPr>
                <a:spLocks noChangeShapeType="1"/>
              </p:cNvSpPr>
              <p:nvPr/>
            </p:nvSpPr>
            <p:spPr bwMode="auto">
              <a:xfrm>
                <a:off x="4090" y="3848"/>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8" name="Line 391"/>
              <p:cNvSpPr>
                <a:spLocks noChangeShapeType="1"/>
              </p:cNvSpPr>
              <p:nvPr/>
            </p:nvSpPr>
            <p:spPr bwMode="auto">
              <a:xfrm>
                <a:off x="4136" y="3842"/>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9" name="Line 392"/>
              <p:cNvSpPr>
                <a:spLocks noChangeShapeType="1"/>
              </p:cNvSpPr>
              <p:nvPr/>
            </p:nvSpPr>
            <p:spPr bwMode="auto">
              <a:xfrm>
                <a:off x="4136" y="3829"/>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0" name="Line 393"/>
              <p:cNvSpPr>
                <a:spLocks noChangeShapeType="1"/>
              </p:cNvSpPr>
              <p:nvPr/>
            </p:nvSpPr>
            <p:spPr bwMode="auto">
              <a:xfrm>
                <a:off x="4090" y="3823"/>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1" name="Freeform 394"/>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2" name="Freeform 395"/>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3" name="Freeform 396"/>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4" name="Freeform 397"/>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5" name="Freeform 398"/>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6" name="Freeform 399"/>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7" name="Freeform 400"/>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8" name="Freeform 401"/>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9" name="Freeform 402"/>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0" name="Freeform 403"/>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1" name="Freeform 404"/>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2" name="Group 405"/>
            <p:cNvGrpSpPr>
              <a:grpSpLocks/>
            </p:cNvGrpSpPr>
            <p:nvPr/>
          </p:nvGrpSpPr>
          <p:grpSpPr bwMode="auto">
            <a:xfrm>
              <a:off x="974" y="2288"/>
              <a:ext cx="3551" cy="1596"/>
              <a:chOff x="974" y="2288"/>
              <a:chExt cx="3551" cy="1596"/>
            </a:xfrm>
          </p:grpSpPr>
          <p:sp>
            <p:nvSpPr>
              <p:cNvPr id="71962" name="Freeform 406"/>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407"/>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408"/>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409"/>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410"/>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411"/>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412"/>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413"/>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414"/>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415"/>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416"/>
              <p:cNvSpPr>
                <a:spLocks noEditPoints="1"/>
              </p:cNvSpPr>
              <p:nvPr/>
            </p:nvSpPr>
            <p:spPr bwMode="auto">
              <a:xfrm>
                <a:off x="4062" y="3666"/>
                <a:ext cx="240" cy="218"/>
              </a:xfrm>
              <a:custGeom>
                <a:avLst/>
                <a:gdLst>
                  <a:gd name="T0" fmla="*/ 23 w 240"/>
                  <a:gd name="T1" fmla="*/ 194 h 218"/>
                  <a:gd name="T2" fmla="*/ 68 w 240"/>
                  <a:gd name="T3" fmla="*/ 194 h 218"/>
                  <a:gd name="T4" fmla="*/ 68 w 240"/>
                  <a:gd name="T5" fmla="*/ 188 h 218"/>
                  <a:gd name="T6" fmla="*/ 23 w 240"/>
                  <a:gd name="T7" fmla="*/ 188 h 218"/>
                  <a:gd name="T8" fmla="*/ 23 w 240"/>
                  <a:gd name="T9" fmla="*/ 194 h 218"/>
                  <a:gd name="T10" fmla="*/ 6 w 240"/>
                  <a:gd name="T11" fmla="*/ 218 h 218"/>
                  <a:gd name="T12" fmla="*/ 17 w 240"/>
                  <a:gd name="T13" fmla="*/ 206 h 218"/>
                  <a:gd name="T14" fmla="*/ 6 w 240"/>
                  <a:gd name="T15" fmla="*/ 200 h 218"/>
                  <a:gd name="T16" fmla="*/ 0 w 240"/>
                  <a:gd name="T17" fmla="*/ 206 h 218"/>
                  <a:gd name="T18" fmla="*/ 6 w 240"/>
                  <a:gd name="T19" fmla="*/ 218 h 218"/>
                  <a:gd name="T20" fmla="*/ 23 w 240"/>
                  <a:gd name="T21" fmla="*/ 121 h 218"/>
                  <a:gd name="T22" fmla="*/ 23 w 240"/>
                  <a:gd name="T23" fmla="*/ 12 h 218"/>
                  <a:gd name="T24" fmla="*/ 223 w 240"/>
                  <a:gd name="T25" fmla="*/ 12 h 218"/>
                  <a:gd name="T26" fmla="*/ 223 w 240"/>
                  <a:gd name="T27" fmla="*/ 121 h 218"/>
                  <a:gd name="T28" fmla="*/ 23 w 240"/>
                  <a:gd name="T29" fmla="*/ 121 h 218"/>
                  <a:gd name="T30" fmla="*/ 11 w 240"/>
                  <a:gd name="T31" fmla="*/ 133 h 218"/>
                  <a:gd name="T32" fmla="*/ 240 w 240"/>
                  <a:gd name="T33" fmla="*/ 133 h 218"/>
                  <a:gd name="T34" fmla="*/ 240 w 240"/>
                  <a:gd name="T35" fmla="*/ 6 h 218"/>
                  <a:gd name="T36" fmla="*/ 240 w 240"/>
                  <a:gd name="T37" fmla="*/ 6 h 218"/>
                  <a:gd name="T38" fmla="*/ 240 w 240"/>
                  <a:gd name="T39" fmla="*/ 0 h 218"/>
                  <a:gd name="T40" fmla="*/ 0 w 240"/>
                  <a:gd name="T41" fmla="*/ 0 h 218"/>
                  <a:gd name="T42" fmla="*/ 0 w 240"/>
                  <a:gd name="T43" fmla="*/ 133 h 218"/>
                  <a:gd name="T44" fmla="*/ 11 w 240"/>
                  <a:gd name="T45" fmla="*/ 133 h 218"/>
                  <a:gd name="T46" fmla="*/ 11 w 240"/>
                  <a:gd name="T47" fmla="*/ 133 h 218"/>
                  <a:gd name="T48" fmla="*/ 229 w 240"/>
                  <a:gd name="T49" fmla="*/ 151 h 218"/>
                  <a:gd name="T50" fmla="*/ 240 w 240"/>
                  <a:gd name="T51" fmla="*/ 151 h 218"/>
                  <a:gd name="T52" fmla="*/ 240 w 240"/>
                  <a:gd name="T53" fmla="*/ 145 h 218"/>
                  <a:gd name="T54" fmla="*/ 229 w 240"/>
                  <a:gd name="T55" fmla="*/ 145 h 218"/>
                  <a:gd name="T56" fmla="*/ 229 w 240"/>
                  <a:gd name="T57" fmla="*/ 151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218">
                    <a:moveTo>
                      <a:pt x="23" y="194"/>
                    </a:moveTo>
                    <a:lnTo>
                      <a:pt x="68" y="194"/>
                    </a:lnTo>
                    <a:lnTo>
                      <a:pt x="68" y="188"/>
                    </a:lnTo>
                    <a:lnTo>
                      <a:pt x="23" y="188"/>
                    </a:lnTo>
                    <a:lnTo>
                      <a:pt x="23" y="194"/>
                    </a:lnTo>
                    <a:close/>
                    <a:moveTo>
                      <a:pt x="6" y="218"/>
                    </a:moveTo>
                    <a:lnTo>
                      <a:pt x="17" y="206"/>
                    </a:lnTo>
                    <a:lnTo>
                      <a:pt x="6" y="200"/>
                    </a:lnTo>
                    <a:lnTo>
                      <a:pt x="0" y="206"/>
                    </a:lnTo>
                    <a:lnTo>
                      <a:pt x="6" y="218"/>
                    </a:lnTo>
                    <a:close/>
                    <a:moveTo>
                      <a:pt x="23" y="121"/>
                    </a:moveTo>
                    <a:lnTo>
                      <a:pt x="23" y="12"/>
                    </a:lnTo>
                    <a:lnTo>
                      <a:pt x="223" y="12"/>
                    </a:lnTo>
                    <a:lnTo>
                      <a:pt x="223" y="121"/>
                    </a:lnTo>
                    <a:lnTo>
                      <a:pt x="23" y="121"/>
                    </a:lnTo>
                    <a:close/>
                    <a:moveTo>
                      <a:pt x="11" y="133"/>
                    </a:moveTo>
                    <a:lnTo>
                      <a:pt x="240" y="133"/>
                    </a:lnTo>
                    <a:lnTo>
                      <a:pt x="240" y="6"/>
                    </a:lnTo>
                    <a:lnTo>
                      <a:pt x="240" y="0"/>
                    </a:lnTo>
                    <a:lnTo>
                      <a:pt x="0" y="0"/>
                    </a:lnTo>
                    <a:lnTo>
                      <a:pt x="0" y="133"/>
                    </a:lnTo>
                    <a:lnTo>
                      <a:pt x="11" y="133"/>
                    </a:lnTo>
                    <a:close/>
                    <a:moveTo>
                      <a:pt x="229" y="151"/>
                    </a:moveTo>
                    <a:lnTo>
                      <a:pt x="240" y="151"/>
                    </a:lnTo>
                    <a:lnTo>
                      <a:pt x="240" y="145"/>
                    </a:lnTo>
                    <a:lnTo>
                      <a:pt x="229" y="145"/>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417"/>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418"/>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419"/>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420"/>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421"/>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422"/>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423"/>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424"/>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425"/>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426"/>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427"/>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428"/>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429"/>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430"/>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431"/>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432"/>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433"/>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434"/>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435"/>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436"/>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437"/>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Rectangle 438"/>
              <p:cNvSpPr>
                <a:spLocks noChangeArrowheads="1"/>
              </p:cNvSpPr>
              <p:nvPr/>
            </p:nvSpPr>
            <p:spPr bwMode="auto">
              <a:xfrm>
                <a:off x="4085" y="3854"/>
                <a:ext cx="4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5" name="Freeform 439"/>
              <p:cNvSpPr>
                <a:spLocks/>
              </p:cNvSpPr>
              <p:nvPr/>
            </p:nvSpPr>
            <p:spPr bwMode="auto">
              <a:xfrm>
                <a:off x="4062" y="3866"/>
                <a:ext cx="17" cy="18"/>
              </a:xfrm>
              <a:custGeom>
                <a:avLst/>
                <a:gdLst>
                  <a:gd name="T0" fmla="*/ 6 w 17"/>
                  <a:gd name="T1" fmla="*/ 18 h 18"/>
                  <a:gd name="T2" fmla="*/ 17 w 17"/>
                  <a:gd name="T3" fmla="*/ 6 h 18"/>
                  <a:gd name="T4" fmla="*/ 6 w 17"/>
                  <a:gd name="T5" fmla="*/ 0 h 18"/>
                  <a:gd name="T6" fmla="*/ 0 w 17"/>
                  <a:gd name="T7" fmla="*/ 6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6"/>
                    </a:lnTo>
                    <a:lnTo>
                      <a:pt x="6" y="0"/>
                    </a:lnTo>
                    <a:lnTo>
                      <a:pt x="0" y="6"/>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6" name="Rectangle 440"/>
              <p:cNvSpPr>
                <a:spLocks noChangeArrowheads="1"/>
              </p:cNvSpPr>
              <p:nvPr/>
            </p:nvSpPr>
            <p:spPr bwMode="auto">
              <a:xfrm>
                <a:off x="4085" y="3678"/>
                <a:ext cx="200" cy="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7" name="Freeform 441"/>
              <p:cNvSpPr>
                <a:spLocks/>
              </p:cNvSpPr>
              <p:nvPr/>
            </p:nvSpPr>
            <p:spPr bwMode="auto">
              <a:xfrm>
                <a:off x="4062" y="3666"/>
                <a:ext cx="240" cy="133"/>
              </a:xfrm>
              <a:custGeom>
                <a:avLst/>
                <a:gdLst>
                  <a:gd name="T0" fmla="*/ 11 w 240"/>
                  <a:gd name="T1" fmla="*/ 133 h 133"/>
                  <a:gd name="T2" fmla="*/ 240 w 240"/>
                  <a:gd name="T3" fmla="*/ 133 h 133"/>
                  <a:gd name="T4" fmla="*/ 240 w 240"/>
                  <a:gd name="T5" fmla="*/ 6 h 133"/>
                  <a:gd name="T6" fmla="*/ 240 w 240"/>
                  <a:gd name="T7" fmla="*/ 6 h 133"/>
                  <a:gd name="T8" fmla="*/ 240 w 240"/>
                  <a:gd name="T9" fmla="*/ 0 h 133"/>
                  <a:gd name="T10" fmla="*/ 0 w 240"/>
                  <a:gd name="T11" fmla="*/ 0 h 133"/>
                  <a:gd name="T12" fmla="*/ 0 w 240"/>
                  <a:gd name="T13" fmla="*/ 133 h 133"/>
                  <a:gd name="T14" fmla="*/ 11 w 240"/>
                  <a:gd name="T15" fmla="*/ 133 h 133"/>
                  <a:gd name="T16" fmla="*/ 11 w 240"/>
                  <a:gd name="T17" fmla="*/ 133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3">
                    <a:moveTo>
                      <a:pt x="11" y="133"/>
                    </a:moveTo>
                    <a:lnTo>
                      <a:pt x="240" y="133"/>
                    </a:lnTo>
                    <a:lnTo>
                      <a:pt x="240" y="6"/>
                    </a:lnTo>
                    <a:lnTo>
                      <a:pt x="240" y="0"/>
                    </a:lnTo>
                    <a:lnTo>
                      <a:pt x="0" y="0"/>
                    </a:lnTo>
                    <a:lnTo>
                      <a:pt x="0" y="133"/>
                    </a:lnTo>
                    <a:lnTo>
                      <a:pt x="11"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8" name="Rectangle 442"/>
              <p:cNvSpPr>
                <a:spLocks noChangeArrowheads="1"/>
              </p:cNvSpPr>
              <p:nvPr/>
            </p:nvSpPr>
            <p:spPr bwMode="auto">
              <a:xfrm>
                <a:off x="4291" y="381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9" name="Freeform 443"/>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444"/>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445"/>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446"/>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447"/>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448"/>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449"/>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450"/>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451"/>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452"/>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453"/>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454"/>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455"/>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456"/>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457"/>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458"/>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459"/>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460"/>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461"/>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462"/>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463"/>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464"/>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Rectangle 465"/>
              <p:cNvSpPr>
                <a:spLocks noChangeArrowheads="1"/>
              </p:cNvSpPr>
              <p:nvPr/>
            </p:nvSpPr>
            <p:spPr bwMode="auto">
              <a:xfrm>
                <a:off x="4090" y="3872"/>
                <a:ext cx="3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22" name="Freeform 466"/>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467"/>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468"/>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469"/>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470"/>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471"/>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472"/>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473"/>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474"/>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475"/>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476"/>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477"/>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478"/>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479"/>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480"/>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481"/>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482"/>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483"/>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484"/>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Freeform 485"/>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486"/>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487"/>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Rectangle 488"/>
              <p:cNvSpPr>
                <a:spLocks noChangeArrowheads="1"/>
              </p:cNvSpPr>
              <p:nvPr/>
            </p:nvSpPr>
            <p:spPr bwMode="auto">
              <a:xfrm>
                <a:off x="4090" y="3872"/>
                <a:ext cx="3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5" name="Line 489"/>
              <p:cNvSpPr>
                <a:spLocks noChangeShapeType="1"/>
              </p:cNvSpPr>
              <p:nvPr/>
            </p:nvSpPr>
            <p:spPr bwMode="auto">
              <a:xfrm>
                <a:off x="4056" y="3854"/>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6" name="Line 490"/>
              <p:cNvSpPr>
                <a:spLocks noChangeShapeType="1"/>
              </p:cNvSpPr>
              <p:nvPr/>
            </p:nvSpPr>
            <p:spPr bwMode="auto">
              <a:xfrm>
                <a:off x="4056" y="3860"/>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7" name="Freeform 491"/>
              <p:cNvSpPr>
                <a:spLocks/>
              </p:cNvSpPr>
              <p:nvPr/>
            </p:nvSpPr>
            <p:spPr bwMode="auto">
              <a:xfrm>
                <a:off x="4090"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8" name="Freeform 492"/>
              <p:cNvSpPr>
                <a:spLocks/>
              </p:cNvSpPr>
              <p:nvPr/>
            </p:nvSpPr>
            <p:spPr bwMode="auto">
              <a:xfrm>
                <a:off x="4113"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9" name="Freeform 493"/>
              <p:cNvSpPr>
                <a:spLocks/>
              </p:cNvSpPr>
              <p:nvPr/>
            </p:nvSpPr>
            <p:spPr bwMode="auto">
              <a:xfrm>
                <a:off x="4130"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0" name="Freeform 494"/>
              <p:cNvSpPr>
                <a:spLocks/>
              </p:cNvSpPr>
              <p:nvPr/>
            </p:nvSpPr>
            <p:spPr bwMode="auto">
              <a:xfrm>
                <a:off x="4142"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1" name="Freeform 495"/>
              <p:cNvSpPr>
                <a:spLocks/>
              </p:cNvSpPr>
              <p:nvPr/>
            </p:nvSpPr>
            <p:spPr bwMode="auto">
              <a:xfrm>
                <a:off x="4159" y="3878"/>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2" name="Freeform 496"/>
              <p:cNvSpPr>
                <a:spLocks/>
              </p:cNvSpPr>
              <p:nvPr/>
            </p:nvSpPr>
            <p:spPr bwMode="auto">
              <a:xfrm>
                <a:off x="4171" y="3866"/>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3" name="Freeform 497"/>
              <p:cNvSpPr>
                <a:spLocks/>
              </p:cNvSpPr>
              <p:nvPr/>
            </p:nvSpPr>
            <p:spPr bwMode="auto">
              <a:xfrm>
                <a:off x="4182"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4" name="Freeform 498"/>
              <p:cNvSpPr>
                <a:spLocks/>
              </p:cNvSpPr>
              <p:nvPr/>
            </p:nvSpPr>
            <p:spPr bwMode="auto">
              <a:xfrm>
                <a:off x="419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5" name="Freeform 499"/>
              <p:cNvSpPr>
                <a:spLocks/>
              </p:cNvSpPr>
              <p:nvPr/>
            </p:nvSpPr>
            <p:spPr bwMode="auto">
              <a:xfrm>
                <a:off x="4211"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6" name="Freeform 500"/>
              <p:cNvSpPr>
                <a:spLocks/>
              </p:cNvSpPr>
              <p:nvPr/>
            </p:nvSpPr>
            <p:spPr bwMode="auto">
              <a:xfrm>
                <a:off x="4228"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7" name="Freeform 501"/>
              <p:cNvSpPr>
                <a:spLocks/>
              </p:cNvSpPr>
              <p:nvPr/>
            </p:nvSpPr>
            <p:spPr bwMode="auto">
              <a:xfrm>
                <a:off x="4239"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8" name="Freeform 502"/>
              <p:cNvSpPr>
                <a:spLocks/>
              </p:cNvSpPr>
              <p:nvPr/>
            </p:nvSpPr>
            <p:spPr bwMode="auto">
              <a:xfrm>
                <a:off x="4256"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9" name="Freeform 503"/>
              <p:cNvSpPr>
                <a:spLocks/>
              </p:cNvSpPr>
              <p:nvPr/>
            </p:nvSpPr>
            <p:spPr bwMode="auto">
              <a:xfrm>
                <a:off x="4268"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0" name="Freeform 504"/>
              <p:cNvSpPr>
                <a:spLocks/>
              </p:cNvSpPr>
              <p:nvPr/>
            </p:nvSpPr>
            <p:spPr bwMode="auto">
              <a:xfrm>
                <a:off x="427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1" name="Freeform 505"/>
              <p:cNvSpPr>
                <a:spLocks/>
              </p:cNvSpPr>
              <p:nvPr/>
            </p:nvSpPr>
            <p:spPr bwMode="auto">
              <a:xfrm>
                <a:off x="4296"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2" name="Line 506"/>
              <p:cNvSpPr>
                <a:spLocks noChangeShapeType="1"/>
              </p:cNvSpPr>
              <p:nvPr/>
            </p:nvSpPr>
            <p:spPr bwMode="auto">
              <a:xfrm flipV="1">
                <a:off x="4010" y="3164"/>
                <a:ext cx="172"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3" name="Line 507"/>
              <p:cNvSpPr>
                <a:spLocks noChangeShapeType="1"/>
              </p:cNvSpPr>
              <p:nvPr/>
            </p:nvSpPr>
            <p:spPr bwMode="auto">
              <a:xfrm flipV="1">
                <a:off x="4182" y="3164"/>
                <a:ext cx="1" cy="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4" name="Line 508"/>
              <p:cNvSpPr>
                <a:spLocks noChangeShapeType="1"/>
              </p:cNvSpPr>
              <p:nvPr/>
            </p:nvSpPr>
            <p:spPr bwMode="auto">
              <a:xfrm flipH="1" flipV="1">
                <a:off x="4182" y="3164"/>
                <a:ext cx="171"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5" name="Line 509"/>
              <p:cNvSpPr>
                <a:spLocks noChangeShapeType="1"/>
              </p:cNvSpPr>
              <p:nvPr/>
            </p:nvSpPr>
            <p:spPr bwMode="auto">
              <a:xfrm flipH="1">
                <a:off x="4182"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6" name="Line 510"/>
              <p:cNvSpPr>
                <a:spLocks noChangeShapeType="1"/>
              </p:cNvSpPr>
              <p:nvPr/>
            </p:nvSpPr>
            <p:spPr bwMode="auto">
              <a:xfrm flipH="1">
                <a:off x="4182" y="3025"/>
                <a:ext cx="171"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7" name="Line 511"/>
              <p:cNvSpPr>
                <a:spLocks noChangeShapeType="1"/>
              </p:cNvSpPr>
              <p:nvPr/>
            </p:nvSpPr>
            <p:spPr bwMode="auto">
              <a:xfrm>
                <a:off x="4182" y="2953"/>
                <a:ext cx="1" cy="2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8" name="Line 512"/>
              <p:cNvSpPr>
                <a:spLocks noChangeShapeType="1"/>
              </p:cNvSpPr>
              <p:nvPr/>
            </p:nvSpPr>
            <p:spPr bwMode="auto">
              <a:xfrm>
                <a:off x="4010" y="3025"/>
                <a:ext cx="172"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9" name="Line 513"/>
              <p:cNvSpPr>
                <a:spLocks noChangeShapeType="1"/>
              </p:cNvSpPr>
              <p:nvPr/>
            </p:nvSpPr>
            <p:spPr bwMode="auto">
              <a:xfrm>
                <a:off x="3925"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0" name="Freeform 514"/>
              <p:cNvSpPr>
                <a:spLocks/>
              </p:cNvSpPr>
              <p:nvPr/>
            </p:nvSpPr>
            <p:spPr bwMode="auto">
              <a:xfrm>
                <a:off x="3839" y="2886"/>
                <a:ext cx="686" cy="563"/>
              </a:xfrm>
              <a:custGeom>
                <a:avLst/>
                <a:gdLst>
                  <a:gd name="T0" fmla="*/ 0 w 686"/>
                  <a:gd name="T1" fmla="*/ 278 h 563"/>
                  <a:gd name="T2" fmla="*/ 6 w 686"/>
                  <a:gd name="T3" fmla="*/ 212 h 563"/>
                  <a:gd name="T4" fmla="*/ 40 w 686"/>
                  <a:gd name="T5" fmla="*/ 151 h 563"/>
                  <a:gd name="T6" fmla="*/ 86 w 686"/>
                  <a:gd name="T7" fmla="*/ 91 h 563"/>
                  <a:gd name="T8" fmla="*/ 149 w 686"/>
                  <a:gd name="T9" fmla="*/ 49 h 563"/>
                  <a:gd name="T10" fmla="*/ 217 w 686"/>
                  <a:gd name="T11" fmla="*/ 18 h 563"/>
                  <a:gd name="T12" fmla="*/ 297 w 686"/>
                  <a:gd name="T13" fmla="*/ 0 h 563"/>
                  <a:gd name="T14" fmla="*/ 383 w 686"/>
                  <a:gd name="T15" fmla="*/ 0 h 563"/>
                  <a:gd name="T16" fmla="*/ 463 w 686"/>
                  <a:gd name="T17" fmla="*/ 18 h 563"/>
                  <a:gd name="T18" fmla="*/ 537 w 686"/>
                  <a:gd name="T19" fmla="*/ 49 h 563"/>
                  <a:gd name="T20" fmla="*/ 595 w 686"/>
                  <a:gd name="T21" fmla="*/ 91 h 563"/>
                  <a:gd name="T22" fmla="*/ 646 w 686"/>
                  <a:gd name="T23" fmla="*/ 151 h 563"/>
                  <a:gd name="T24" fmla="*/ 675 w 686"/>
                  <a:gd name="T25" fmla="*/ 212 h 563"/>
                  <a:gd name="T26" fmla="*/ 686 w 686"/>
                  <a:gd name="T27" fmla="*/ 278 h 563"/>
                  <a:gd name="T28" fmla="*/ 675 w 686"/>
                  <a:gd name="T29" fmla="*/ 351 h 563"/>
                  <a:gd name="T30" fmla="*/ 646 w 686"/>
                  <a:gd name="T31" fmla="*/ 411 h 563"/>
                  <a:gd name="T32" fmla="*/ 595 w 686"/>
                  <a:gd name="T33" fmla="*/ 466 h 563"/>
                  <a:gd name="T34" fmla="*/ 537 w 686"/>
                  <a:gd name="T35" fmla="*/ 514 h 563"/>
                  <a:gd name="T36" fmla="*/ 463 w 686"/>
                  <a:gd name="T37" fmla="*/ 544 h 563"/>
                  <a:gd name="T38" fmla="*/ 383 w 686"/>
                  <a:gd name="T39" fmla="*/ 563 h 563"/>
                  <a:gd name="T40" fmla="*/ 297 w 686"/>
                  <a:gd name="T41" fmla="*/ 563 h 563"/>
                  <a:gd name="T42" fmla="*/ 217 w 686"/>
                  <a:gd name="T43" fmla="*/ 544 h 563"/>
                  <a:gd name="T44" fmla="*/ 149 w 686"/>
                  <a:gd name="T45" fmla="*/ 514 h 563"/>
                  <a:gd name="T46" fmla="*/ 86 w 686"/>
                  <a:gd name="T47" fmla="*/ 466 h 563"/>
                  <a:gd name="T48" fmla="*/ 40 w 686"/>
                  <a:gd name="T49" fmla="*/ 411 h 563"/>
                  <a:gd name="T50" fmla="*/ 6 w 686"/>
                  <a:gd name="T51" fmla="*/ 351 h 563"/>
                  <a:gd name="T52" fmla="*/ 0 w 686"/>
                  <a:gd name="T53" fmla="*/ 278 h 5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86" h="563">
                    <a:moveTo>
                      <a:pt x="0" y="278"/>
                    </a:moveTo>
                    <a:lnTo>
                      <a:pt x="6" y="212"/>
                    </a:lnTo>
                    <a:lnTo>
                      <a:pt x="40" y="151"/>
                    </a:lnTo>
                    <a:lnTo>
                      <a:pt x="86" y="91"/>
                    </a:lnTo>
                    <a:lnTo>
                      <a:pt x="149" y="49"/>
                    </a:lnTo>
                    <a:lnTo>
                      <a:pt x="217" y="18"/>
                    </a:lnTo>
                    <a:lnTo>
                      <a:pt x="297" y="0"/>
                    </a:lnTo>
                    <a:lnTo>
                      <a:pt x="383" y="0"/>
                    </a:lnTo>
                    <a:lnTo>
                      <a:pt x="463" y="18"/>
                    </a:lnTo>
                    <a:lnTo>
                      <a:pt x="537" y="49"/>
                    </a:lnTo>
                    <a:lnTo>
                      <a:pt x="595" y="91"/>
                    </a:lnTo>
                    <a:lnTo>
                      <a:pt x="646" y="151"/>
                    </a:lnTo>
                    <a:lnTo>
                      <a:pt x="675" y="212"/>
                    </a:lnTo>
                    <a:lnTo>
                      <a:pt x="686" y="278"/>
                    </a:lnTo>
                    <a:lnTo>
                      <a:pt x="675" y="351"/>
                    </a:lnTo>
                    <a:lnTo>
                      <a:pt x="646" y="411"/>
                    </a:lnTo>
                    <a:lnTo>
                      <a:pt x="595" y="466"/>
                    </a:lnTo>
                    <a:lnTo>
                      <a:pt x="537" y="514"/>
                    </a:lnTo>
                    <a:lnTo>
                      <a:pt x="463" y="544"/>
                    </a:lnTo>
                    <a:lnTo>
                      <a:pt x="383" y="563"/>
                    </a:lnTo>
                    <a:lnTo>
                      <a:pt x="297" y="563"/>
                    </a:lnTo>
                    <a:lnTo>
                      <a:pt x="217" y="544"/>
                    </a:lnTo>
                    <a:lnTo>
                      <a:pt x="149" y="514"/>
                    </a:lnTo>
                    <a:lnTo>
                      <a:pt x="86" y="466"/>
                    </a:lnTo>
                    <a:lnTo>
                      <a:pt x="40" y="411"/>
                    </a:lnTo>
                    <a:lnTo>
                      <a:pt x="6" y="351"/>
                    </a:lnTo>
                    <a:lnTo>
                      <a:pt x="0" y="278"/>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72071" name="Freeform 515"/>
              <p:cNvSpPr>
                <a:spLocks/>
              </p:cNvSpPr>
              <p:nvPr/>
            </p:nvSpPr>
            <p:spPr bwMode="auto">
              <a:xfrm>
                <a:off x="3879" y="2923"/>
                <a:ext cx="600" cy="489"/>
              </a:xfrm>
              <a:custGeom>
                <a:avLst/>
                <a:gdLst>
                  <a:gd name="T0" fmla="*/ 0 w 600"/>
                  <a:gd name="T1" fmla="*/ 241 h 489"/>
                  <a:gd name="T2" fmla="*/ 11 w 600"/>
                  <a:gd name="T3" fmla="*/ 181 h 489"/>
                  <a:gd name="T4" fmla="*/ 40 w 600"/>
                  <a:gd name="T5" fmla="*/ 120 h 489"/>
                  <a:gd name="T6" fmla="*/ 91 w 600"/>
                  <a:gd name="T7" fmla="*/ 66 h 489"/>
                  <a:gd name="T8" fmla="*/ 149 w 600"/>
                  <a:gd name="T9" fmla="*/ 30 h 489"/>
                  <a:gd name="T10" fmla="*/ 223 w 600"/>
                  <a:gd name="T11" fmla="*/ 6 h 489"/>
                  <a:gd name="T12" fmla="*/ 303 w 600"/>
                  <a:gd name="T13" fmla="*/ 0 h 489"/>
                  <a:gd name="T14" fmla="*/ 377 w 600"/>
                  <a:gd name="T15" fmla="*/ 6 h 489"/>
                  <a:gd name="T16" fmla="*/ 452 w 600"/>
                  <a:gd name="T17" fmla="*/ 30 h 489"/>
                  <a:gd name="T18" fmla="*/ 515 w 600"/>
                  <a:gd name="T19" fmla="*/ 66 h 489"/>
                  <a:gd name="T20" fmla="*/ 560 w 600"/>
                  <a:gd name="T21" fmla="*/ 120 h 489"/>
                  <a:gd name="T22" fmla="*/ 589 w 600"/>
                  <a:gd name="T23" fmla="*/ 181 h 489"/>
                  <a:gd name="T24" fmla="*/ 600 w 600"/>
                  <a:gd name="T25" fmla="*/ 241 h 489"/>
                  <a:gd name="T26" fmla="*/ 589 w 600"/>
                  <a:gd name="T27" fmla="*/ 308 h 489"/>
                  <a:gd name="T28" fmla="*/ 560 w 600"/>
                  <a:gd name="T29" fmla="*/ 368 h 489"/>
                  <a:gd name="T30" fmla="*/ 515 w 600"/>
                  <a:gd name="T31" fmla="*/ 417 h 489"/>
                  <a:gd name="T32" fmla="*/ 452 w 600"/>
                  <a:gd name="T33" fmla="*/ 459 h 489"/>
                  <a:gd name="T34" fmla="*/ 377 w 600"/>
                  <a:gd name="T35" fmla="*/ 483 h 489"/>
                  <a:gd name="T36" fmla="*/ 303 w 600"/>
                  <a:gd name="T37" fmla="*/ 489 h 489"/>
                  <a:gd name="T38" fmla="*/ 223 w 600"/>
                  <a:gd name="T39" fmla="*/ 483 h 489"/>
                  <a:gd name="T40" fmla="*/ 149 w 600"/>
                  <a:gd name="T41" fmla="*/ 459 h 489"/>
                  <a:gd name="T42" fmla="*/ 91 w 600"/>
                  <a:gd name="T43" fmla="*/ 417 h 489"/>
                  <a:gd name="T44" fmla="*/ 40 w 600"/>
                  <a:gd name="T45" fmla="*/ 368 h 489"/>
                  <a:gd name="T46" fmla="*/ 11 w 600"/>
                  <a:gd name="T47" fmla="*/ 308 h 489"/>
                  <a:gd name="T48" fmla="*/ 0 w 600"/>
                  <a:gd name="T49" fmla="*/ 241 h 4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0" h="489">
                    <a:moveTo>
                      <a:pt x="0" y="241"/>
                    </a:moveTo>
                    <a:lnTo>
                      <a:pt x="11" y="181"/>
                    </a:lnTo>
                    <a:lnTo>
                      <a:pt x="40" y="120"/>
                    </a:lnTo>
                    <a:lnTo>
                      <a:pt x="91" y="66"/>
                    </a:lnTo>
                    <a:lnTo>
                      <a:pt x="149" y="30"/>
                    </a:lnTo>
                    <a:lnTo>
                      <a:pt x="223" y="6"/>
                    </a:lnTo>
                    <a:lnTo>
                      <a:pt x="303" y="0"/>
                    </a:lnTo>
                    <a:lnTo>
                      <a:pt x="377" y="6"/>
                    </a:lnTo>
                    <a:lnTo>
                      <a:pt x="452" y="30"/>
                    </a:lnTo>
                    <a:lnTo>
                      <a:pt x="515" y="66"/>
                    </a:lnTo>
                    <a:lnTo>
                      <a:pt x="560" y="120"/>
                    </a:lnTo>
                    <a:lnTo>
                      <a:pt x="589" y="181"/>
                    </a:lnTo>
                    <a:lnTo>
                      <a:pt x="600" y="241"/>
                    </a:lnTo>
                    <a:lnTo>
                      <a:pt x="589" y="308"/>
                    </a:lnTo>
                    <a:lnTo>
                      <a:pt x="560" y="368"/>
                    </a:lnTo>
                    <a:lnTo>
                      <a:pt x="515" y="417"/>
                    </a:lnTo>
                    <a:lnTo>
                      <a:pt x="452" y="459"/>
                    </a:lnTo>
                    <a:lnTo>
                      <a:pt x="377" y="483"/>
                    </a:lnTo>
                    <a:lnTo>
                      <a:pt x="303" y="489"/>
                    </a:lnTo>
                    <a:lnTo>
                      <a:pt x="223" y="483"/>
                    </a:lnTo>
                    <a:lnTo>
                      <a:pt x="149" y="459"/>
                    </a:lnTo>
                    <a:lnTo>
                      <a:pt x="91" y="417"/>
                    </a:lnTo>
                    <a:lnTo>
                      <a:pt x="40" y="368"/>
                    </a:lnTo>
                    <a:lnTo>
                      <a:pt x="11" y="308"/>
                    </a:lnTo>
                    <a:lnTo>
                      <a:pt x="0" y="24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2" name="Rectangle 516"/>
              <p:cNvSpPr>
                <a:spLocks noChangeArrowheads="1"/>
              </p:cNvSpPr>
              <p:nvPr/>
            </p:nvSpPr>
            <p:spPr bwMode="auto">
              <a:xfrm>
                <a:off x="3953" y="309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FF0000"/>
                    </a:solidFill>
                    <a:latin typeface="宋体" pitchFamily="2" charset="-122"/>
                    <a:ea typeface="宋体" pitchFamily="2" charset="-122"/>
                  </a:rPr>
                  <a:t>令牌环网</a:t>
                </a:r>
                <a:endParaRPr kumimoji="1" lang="zh-CN" altLang="en-US" b="1">
                  <a:solidFill>
                    <a:srgbClr val="FF0000"/>
                  </a:solidFill>
                  <a:latin typeface="Times New Roman" pitchFamily="18" charset="0"/>
                  <a:ea typeface="宋体" pitchFamily="2" charset="-122"/>
                </a:endParaRPr>
              </a:p>
            </p:txBody>
          </p:sp>
          <p:sp>
            <p:nvSpPr>
              <p:cNvPr id="72073" name="Rectangle 517"/>
              <p:cNvSpPr>
                <a:spLocks noChangeArrowheads="1"/>
              </p:cNvSpPr>
              <p:nvPr/>
            </p:nvSpPr>
            <p:spPr bwMode="auto">
              <a:xfrm>
                <a:off x="2964" y="2868"/>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Router</a:t>
                </a:r>
                <a:endParaRPr kumimoji="1" lang="en-US" altLang="zh-CN">
                  <a:latin typeface="Times New Roman" pitchFamily="18" charset="0"/>
                  <a:ea typeface="宋体" pitchFamily="2" charset="-122"/>
                </a:endParaRPr>
              </a:p>
            </p:txBody>
          </p:sp>
          <p:sp>
            <p:nvSpPr>
              <p:cNvPr id="72074" name="Line 518"/>
              <p:cNvSpPr>
                <a:spLocks noChangeShapeType="1"/>
              </p:cNvSpPr>
              <p:nvPr/>
            </p:nvSpPr>
            <p:spPr bwMode="auto">
              <a:xfrm>
                <a:off x="2558" y="2548"/>
                <a:ext cx="309" cy="58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5" name="Rectangle 519"/>
              <p:cNvSpPr>
                <a:spLocks noChangeArrowheads="1"/>
              </p:cNvSpPr>
              <p:nvPr/>
            </p:nvSpPr>
            <p:spPr bwMode="auto">
              <a:xfrm>
                <a:off x="2867" y="3031"/>
                <a:ext cx="377"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6" name="Rectangle 520"/>
              <p:cNvSpPr>
                <a:spLocks noChangeArrowheads="1"/>
              </p:cNvSpPr>
              <p:nvPr/>
            </p:nvSpPr>
            <p:spPr bwMode="auto">
              <a:xfrm>
                <a:off x="3244" y="3031"/>
                <a:ext cx="229"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7" name="Freeform 521"/>
              <p:cNvSpPr>
                <a:spLocks noEditPoints="1"/>
              </p:cNvSpPr>
              <p:nvPr/>
            </p:nvSpPr>
            <p:spPr bwMode="auto">
              <a:xfrm>
                <a:off x="2867" y="3062"/>
                <a:ext cx="606" cy="145"/>
              </a:xfrm>
              <a:custGeom>
                <a:avLst/>
                <a:gdLst>
                  <a:gd name="T0" fmla="*/ 0 w 606"/>
                  <a:gd name="T1" fmla="*/ 145 h 145"/>
                  <a:gd name="T2" fmla="*/ 360 w 606"/>
                  <a:gd name="T3" fmla="*/ 145 h 145"/>
                  <a:gd name="T4" fmla="*/ 360 w 606"/>
                  <a:gd name="T5" fmla="*/ 0 h 145"/>
                  <a:gd name="T6" fmla="*/ 0 w 606"/>
                  <a:gd name="T7" fmla="*/ 0 h 145"/>
                  <a:gd name="T8" fmla="*/ 0 w 606"/>
                  <a:gd name="T9" fmla="*/ 145 h 145"/>
                  <a:gd name="T10" fmla="*/ 400 w 606"/>
                  <a:gd name="T11" fmla="*/ 145 h 145"/>
                  <a:gd name="T12" fmla="*/ 606 w 606"/>
                  <a:gd name="T13" fmla="*/ 145 h 145"/>
                  <a:gd name="T14" fmla="*/ 606 w 606"/>
                  <a:gd name="T15" fmla="*/ 0 h 145"/>
                  <a:gd name="T16" fmla="*/ 400 w 606"/>
                  <a:gd name="T17" fmla="*/ 0 h 145"/>
                  <a:gd name="T18" fmla="*/ 400 w 606"/>
                  <a:gd name="T19" fmla="*/ 145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6" h="145">
                    <a:moveTo>
                      <a:pt x="0" y="145"/>
                    </a:moveTo>
                    <a:lnTo>
                      <a:pt x="360" y="145"/>
                    </a:lnTo>
                    <a:lnTo>
                      <a:pt x="360" y="0"/>
                    </a:lnTo>
                    <a:lnTo>
                      <a:pt x="0" y="0"/>
                    </a:lnTo>
                    <a:lnTo>
                      <a:pt x="0" y="145"/>
                    </a:lnTo>
                    <a:close/>
                    <a:moveTo>
                      <a:pt x="400" y="145"/>
                    </a:moveTo>
                    <a:lnTo>
                      <a:pt x="606" y="145"/>
                    </a:lnTo>
                    <a:lnTo>
                      <a:pt x="606" y="0"/>
                    </a:lnTo>
                    <a:lnTo>
                      <a:pt x="400" y="0"/>
                    </a:lnTo>
                    <a:lnTo>
                      <a:pt x="400" y="14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72078" name="Freeform 522"/>
              <p:cNvSpPr>
                <a:spLocks noEditPoints="1"/>
              </p:cNvSpPr>
              <p:nvPr/>
            </p:nvSpPr>
            <p:spPr bwMode="auto">
              <a:xfrm>
                <a:off x="2884" y="3037"/>
                <a:ext cx="577" cy="19"/>
              </a:xfrm>
              <a:custGeom>
                <a:avLst/>
                <a:gdLst>
                  <a:gd name="T0" fmla="*/ 560 w 577"/>
                  <a:gd name="T1" fmla="*/ 19 h 19"/>
                  <a:gd name="T2" fmla="*/ 577 w 577"/>
                  <a:gd name="T3" fmla="*/ 19 h 19"/>
                  <a:gd name="T4" fmla="*/ 577 w 577"/>
                  <a:gd name="T5" fmla="*/ 0 h 19"/>
                  <a:gd name="T6" fmla="*/ 560 w 577"/>
                  <a:gd name="T7" fmla="*/ 0 h 19"/>
                  <a:gd name="T8" fmla="*/ 560 w 577"/>
                  <a:gd name="T9" fmla="*/ 19 h 19"/>
                  <a:gd name="T10" fmla="*/ 57 w 577"/>
                  <a:gd name="T11" fmla="*/ 13 h 19"/>
                  <a:gd name="T12" fmla="*/ 74 w 577"/>
                  <a:gd name="T13" fmla="*/ 13 h 19"/>
                  <a:gd name="T14" fmla="*/ 74 w 577"/>
                  <a:gd name="T15" fmla="*/ 6 h 19"/>
                  <a:gd name="T16" fmla="*/ 57 w 577"/>
                  <a:gd name="T17" fmla="*/ 6 h 19"/>
                  <a:gd name="T18" fmla="*/ 57 w 577"/>
                  <a:gd name="T19" fmla="*/ 13 h 19"/>
                  <a:gd name="T20" fmla="*/ 28 w 577"/>
                  <a:gd name="T21" fmla="*/ 13 h 19"/>
                  <a:gd name="T22" fmla="*/ 46 w 577"/>
                  <a:gd name="T23" fmla="*/ 13 h 19"/>
                  <a:gd name="T24" fmla="*/ 46 w 577"/>
                  <a:gd name="T25" fmla="*/ 6 h 19"/>
                  <a:gd name="T26" fmla="*/ 28 w 577"/>
                  <a:gd name="T27" fmla="*/ 6 h 19"/>
                  <a:gd name="T28" fmla="*/ 28 w 577"/>
                  <a:gd name="T29" fmla="*/ 13 h 19"/>
                  <a:gd name="T30" fmla="*/ 0 w 577"/>
                  <a:gd name="T31" fmla="*/ 13 h 19"/>
                  <a:gd name="T32" fmla="*/ 17 w 577"/>
                  <a:gd name="T33" fmla="*/ 13 h 19"/>
                  <a:gd name="T34" fmla="*/ 17 w 577"/>
                  <a:gd name="T35" fmla="*/ 6 h 19"/>
                  <a:gd name="T36" fmla="*/ 0 w 577"/>
                  <a:gd name="T37" fmla="*/ 6 h 19"/>
                  <a:gd name="T38" fmla="*/ 0 w 577"/>
                  <a:gd name="T39" fmla="*/ 13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7" h="19">
                    <a:moveTo>
                      <a:pt x="560" y="19"/>
                    </a:moveTo>
                    <a:lnTo>
                      <a:pt x="577" y="19"/>
                    </a:lnTo>
                    <a:lnTo>
                      <a:pt x="577" y="0"/>
                    </a:lnTo>
                    <a:lnTo>
                      <a:pt x="560" y="0"/>
                    </a:lnTo>
                    <a:lnTo>
                      <a:pt x="560" y="19"/>
                    </a:lnTo>
                    <a:close/>
                    <a:moveTo>
                      <a:pt x="57" y="13"/>
                    </a:moveTo>
                    <a:lnTo>
                      <a:pt x="74" y="13"/>
                    </a:lnTo>
                    <a:lnTo>
                      <a:pt x="74" y="6"/>
                    </a:lnTo>
                    <a:lnTo>
                      <a:pt x="57" y="6"/>
                    </a:lnTo>
                    <a:lnTo>
                      <a:pt x="57" y="13"/>
                    </a:lnTo>
                    <a:close/>
                    <a:moveTo>
                      <a:pt x="28" y="13"/>
                    </a:moveTo>
                    <a:lnTo>
                      <a:pt x="46" y="13"/>
                    </a:lnTo>
                    <a:lnTo>
                      <a:pt x="46" y="6"/>
                    </a:lnTo>
                    <a:lnTo>
                      <a:pt x="28" y="6"/>
                    </a:lnTo>
                    <a:lnTo>
                      <a:pt x="28" y="13"/>
                    </a:lnTo>
                    <a:close/>
                    <a:moveTo>
                      <a:pt x="0" y="13"/>
                    </a:moveTo>
                    <a:lnTo>
                      <a:pt x="17" y="13"/>
                    </a:lnTo>
                    <a:lnTo>
                      <a:pt x="17" y="6"/>
                    </a:lnTo>
                    <a:lnTo>
                      <a:pt x="0" y="6"/>
                    </a:lnTo>
                    <a:lnTo>
                      <a:pt x="0" y="13"/>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72079" name="Line 523"/>
              <p:cNvSpPr>
                <a:spLocks noChangeShapeType="1"/>
              </p:cNvSpPr>
              <p:nvPr/>
            </p:nvSpPr>
            <p:spPr bwMode="auto">
              <a:xfrm>
                <a:off x="3227"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0" name="Line 524"/>
              <p:cNvSpPr>
                <a:spLocks noChangeShapeType="1"/>
              </p:cNvSpPr>
              <p:nvPr/>
            </p:nvSpPr>
            <p:spPr bwMode="auto">
              <a:xfrm flipV="1">
                <a:off x="3261"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1" name="Rectangle 525"/>
              <p:cNvSpPr>
                <a:spLocks noChangeArrowheads="1"/>
              </p:cNvSpPr>
              <p:nvPr/>
            </p:nvSpPr>
            <p:spPr bwMode="auto">
              <a:xfrm>
                <a:off x="2975" y="3291"/>
                <a:ext cx="384"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82" name="Rectangle 526"/>
              <p:cNvSpPr>
                <a:spLocks noChangeArrowheads="1"/>
              </p:cNvSpPr>
              <p:nvPr/>
            </p:nvSpPr>
            <p:spPr bwMode="auto">
              <a:xfrm>
                <a:off x="2987" y="3309"/>
                <a:ext cx="4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000000"/>
                    </a:solidFill>
                    <a:latin typeface="宋体" pitchFamily="2" charset="-122"/>
                    <a:ea typeface="宋体" pitchFamily="2" charset="-122"/>
                  </a:rPr>
                  <a:t>路由器</a:t>
                </a:r>
                <a:endParaRPr kumimoji="1" lang="zh-CN" altLang="en-US">
                  <a:latin typeface="Times New Roman" pitchFamily="18" charset="0"/>
                  <a:ea typeface="宋体" pitchFamily="2" charset="-122"/>
                </a:endParaRPr>
              </a:p>
            </p:txBody>
          </p:sp>
          <p:sp>
            <p:nvSpPr>
              <p:cNvPr id="72083" name="Line 527"/>
              <p:cNvSpPr>
                <a:spLocks noChangeShapeType="1"/>
              </p:cNvSpPr>
              <p:nvPr/>
            </p:nvSpPr>
            <p:spPr bwMode="auto">
              <a:xfrm>
                <a:off x="974" y="2548"/>
                <a:ext cx="1584"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4" name="Freeform 528"/>
              <p:cNvSpPr>
                <a:spLocks/>
              </p:cNvSpPr>
              <p:nvPr/>
            </p:nvSpPr>
            <p:spPr bwMode="auto">
              <a:xfrm>
                <a:off x="1231" y="2548"/>
                <a:ext cx="538" cy="254"/>
              </a:xfrm>
              <a:custGeom>
                <a:avLst/>
                <a:gdLst>
                  <a:gd name="T0" fmla="*/ 0 w 538"/>
                  <a:gd name="T1" fmla="*/ 254 h 254"/>
                  <a:gd name="T2" fmla="*/ 0 w 538"/>
                  <a:gd name="T3" fmla="*/ 0 h 254"/>
                  <a:gd name="T4" fmla="*/ 538 w 538"/>
                  <a:gd name="T5" fmla="*/ 0 h 254"/>
                  <a:gd name="T6" fmla="*/ 0 60000 65536"/>
                  <a:gd name="T7" fmla="*/ 0 60000 65536"/>
                  <a:gd name="T8" fmla="*/ 0 60000 65536"/>
                </a:gdLst>
                <a:ahLst/>
                <a:cxnLst>
                  <a:cxn ang="T6">
                    <a:pos x="T0" y="T1"/>
                  </a:cxn>
                  <a:cxn ang="T7">
                    <a:pos x="T2" y="T3"/>
                  </a:cxn>
                  <a:cxn ang="T8">
                    <a:pos x="T4" y="T5"/>
                  </a:cxn>
                </a:cxnLst>
                <a:rect l="0" t="0" r="r" b="b"/>
                <a:pathLst>
                  <a:path w="538" h="254">
                    <a:moveTo>
                      <a:pt x="0" y="254"/>
                    </a:moveTo>
                    <a:lnTo>
                      <a:pt x="0" y="0"/>
                    </a:lnTo>
                    <a:lnTo>
                      <a:pt x="538"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5" name="Freeform 529"/>
              <p:cNvSpPr>
                <a:spLocks/>
              </p:cNvSpPr>
              <p:nvPr/>
            </p:nvSpPr>
            <p:spPr bwMode="auto">
              <a:xfrm>
                <a:off x="1483" y="2288"/>
                <a:ext cx="286" cy="260"/>
              </a:xfrm>
              <a:custGeom>
                <a:avLst/>
                <a:gdLst>
                  <a:gd name="T0" fmla="*/ 0 w 286"/>
                  <a:gd name="T1" fmla="*/ 0 h 260"/>
                  <a:gd name="T2" fmla="*/ 0 w 286"/>
                  <a:gd name="T3" fmla="*/ 260 h 260"/>
                  <a:gd name="T4" fmla="*/ 286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0" y="0"/>
                    </a:moveTo>
                    <a:lnTo>
                      <a:pt x="0" y="260"/>
                    </a:lnTo>
                    <a:lnTo>
                      <a:pt x="286"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6" name="Freeform 530"/>
              <p:cNvSpPr>
                <a:spLocks/>
              </p:cNvSpPr>
              <p:nvPr/>
            </p:nvSpPr>
            <p:spPr bwMode="auto">
              <a:xfrm>
                <a:off x="1769" y="2288"/>
                <a:ext cx="286" cy="260"/>
              </a:xfrm>
              <a:custGeom>
                <a:avLst/>
                <a:gdLst>
                  <a:gd name="T0" fmla="*/ 286 w 286"/>
                  <a:gd name="T1" fmla="*/ 0 h 260"/>
                  <a:gd name="T2" fmla="*/ 286 w 286"/>
                  <a:gd name="T3" fmla="*/ 260 h 260"/>
                  <a:gd name="T4" fmla="*/ 0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286" y="0"/>
                    </a:moveTo>
                    <a:lnTo>
                      <a:pt x="286" y="260"/>
                    </a:lnTo>
                    <a:lnTo>
                      <a:pt x="0"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7" name="Line 531"/>
              <p:cNvSpPr>
                <a:spLocks noChangeShapeType="1"/>
              </p:cNvSpPr>
              <p:nvPr/>
            </p:nvSpPr>
            <p:spPr bwMode="auto">
              <a:xfrm flipV="1">
                <a:off x="1769" y="2548"/>
                <a:ext cx="1" cy="25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8" name="Freeform 532"/>
              <p:cNvSpPr>
                <a:spLocks/>
              </p:cNvSpPr>
              <p:nvPr/>
            </p:nvSpPr>
            <p:spPr bwMode="auto">
              <a:xfrm>
                <a:off x="1769" y="2548"/>
                <a:ext cx="537" cy="254"/>
              </a:xfrm>
              <a:custGeom>
                <a:avLst/>
                <a:gdLst>
                  <a:gd name="T0" fmla="*/ 537 w 537"/>
                  <a:gd name="T1" fmla="*/ 254 h 254"/>
                  <a:gd name="T2" fmla="*/ 537 w 537"/>
                  <a:gd name="T3" fmla="*/ 0 h 254"/>
                  <a:gd name="T4" fmla="*/ 0 w 537"/>
                  <a:gd name="T5" fmla="*/ 0 h 254"/>
                  <a:gd name="T6" fmla="*/ 0 60000 65536"/>
                  <a:gd name="T7" fmla="*/ 0 60000 65536"/>
                  <a:gd name="T8" fmla="*/ 0 60000 65536"/>
                </a:gdLst>
                <a:ahLst/>
                <a:cxnLst>
                  <a:cxn ang="T6">
                    <a:pos x="T0" y="T1"/>
                  </a:cxn>
                  <a:cxn ang="T7">
                    <a:pos x="T2" y="T3"/>
                  </a:cxn>
                  <a:cxn ang="T8">
                    <a:pos x="T4" y="T5"/>
                  </a:cxn>
                </a:cxnLst>
                <a:rect l="0" t="0" r="r" b="b"/>
                <a:pathLst>
                  <a:path w="537" h="254">
                    <a:moveTo>
                      <a:pt x="537" y="254"/>
                    </a:moveTo>
                    <a:lnTo>
                      <a:pt x="537" y="0"/>
                    </a:lnTo>
                    <a:lnTo>
                      <a:pt x="0"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9" name="Freeform 533"/>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0" name="Freeform 534"/>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1" name="Freeform 535"/>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2" name="Freeform 536"/>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3" name="Freeform 537"/>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4" name="Freeform 538"/>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5" name="Freeform 539"/>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6" name="Freeform 540"/>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7" name="Freeform 541"/>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8" name="Freeform 542"/>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9" name="Freeform 543"/>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0" name="Freeform 544"/>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1" name="Freeform 545"/>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2" name="Freeform 546"/>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3" name="Freeform 547"/>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4" name="Freeform 548"/>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5" name="Freeform 549"/>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6" name="Freeform 550"/>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7" name="Freeform 551"/>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8" name="Freeform 552"/>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9" name="Freeform 553"/>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0" name="Freeform 554"/>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1" name="Freeform 555"/>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2" name="Freeform 556"/>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3" name="Freeform 557"/>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4" name="Freeform 558"/>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5" name="Freeform 559"/>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6" name="Freeform 560"/>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7" name="Freeform 561"/>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8" name="Freeform 562"/>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9" name="Freeform 563"/>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0" name="Freeform 564"/>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1" name="Freeform 565"/>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2" name="Freeform 566"/>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3" name="Freeform 567"/>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4" name="Freeform 568"/>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5" name="Freeform 569"/>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6" name="Freeform 570"/>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7" name="Freeform 571"/>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8" name="Freeform 572"/>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9" name="Freeform 573"/>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0" name="Freeform 574"/>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1" name="Freeform 575"/>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2" name="Freeform 576"/>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3" name="Freeform 577"/>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4" name="Freeform 578"/>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5" name="Freeform 579"/>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6" name="Freeform 580"/>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7" name="Freeform 581"/>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8" name="Freeform 582"/>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9" name="Line 583"/>
              <p:cNvSpPr>
                <a:spLocks noChangeShapeType="1"/>
              </p:cNvSpPr>
              <p:nvPr/>
            </p:nvSpPr>
            <p:spPr bwMode="auto">
              <a:xfrm>
                <a:off x="1134" y="2917"/>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0" name="Line 584"/>
              <p:cNvSpPr>
                <a:spLocks noChangeShapeType="1"/>
              </p:cNvSpPr>
              <p:nvPr/>
            </p:nvSpPr>
            <p:spPr bwMode="auto">
              <a:xfrm>
                <a:off x="1134" y="2904"/>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1" name="Freeform 585"/>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2" name="Freeform 586"/>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3" name="Freeform 587"/>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4" name="Freeform 588"/>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5" name="Freeform 589"/>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6" name="Freeform 590"/>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7" name="Freeform 591"/>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8" name="Freeform 592"/>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9" name="Freeform 593"/>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0" name="Freeform 594"/>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1" name="Freeform 595"/>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2" name="Freeform 596"/>
              <p:cNvSpPr>
                <a:spLocks noEditPoints="1"/>
              </p:cNvSpPr>
              <p:nvPr/>
            </p:nvSpPr>
            <p:spPr bwMode="auto">
              <a:xfrm>
                <a:off x="1220" y="2929"/>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9 w 120"/>
                  <a:gd name="T11" fmla="*/ 12 h 72"/>
                  <a:gd name="T12" fmla="*/ 120 w 120"/>
                  <a:gd name="T13" fmla="*/ 12 h 72"/>
                  <a:gd name="T14" fmla="*/ 120 w 120"/>
                  <a:gd name="T15" fmla="*/ 0 h 72"/>
                  <a:gd name="T16" fmla="*/ 109 w 120"/>
                  <a:gd name="T17" fmla="*/ 0 h 72"/>
                  <a:gd name="T18" fmla="*/ 109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9" y="12"/>
                    </a:moveTo>
                    <a:lnTo>
                      <a:pt x="120" y="12"/>
                    </a:lnTo>
                    <a:lnTo>
                      <a:pt x="120" y="0"/>
                    </a:lnTo>
                    <a:lnTo>
                      <a:pt x="109" y="0"/>
                    </a:lnTo>
                    <a:lnTo>
                      <a:pt x="1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3" name="Freeform 597"/>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4" name="Freeform 598"/>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5" name="Freeform 599"/>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6" name="Freeform 600"/>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7" name="Freeform 601"/>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8" name="Freeform 602"/>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9" name="Freeform 603"/>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0" name="Freeform 604"/>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1" name="Freeform 605"/>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3" name="Group 606"/>
            <p:cNvGrpSpPr>
              <a:grpSpLocks/>
            </p:cNvGrpSpPr>
            <p:nvPr/>
          </p:nvGrpSpPr>
          <p:grpSpPr bwMode="auto">
            <a:xfrm>
              <a:off x="1083" y="2082"/>
              <a:ext cx="543" cy="919"/>
              <a:chOff x="1083" y="2082"/>
              <a:chExt cx="543" cy="919"/>
            </a:xfrm>
          </p:grpSpPr>
          <p:sp>
            <p:nvSpPr>
              <p:cNvPr id="71762" name="Freeform 607"/>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608"/>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Rectangle 609"/>
              <p:cNvSpPr>
                <a:spLocks noChangeArrowheads="1"/>
              </p:cNvSpPr>
              <p:nvPr/>
            </p:nvSpPr>
            <p:spPr bwMode="auto">
              <a:xfrm>
                <a:off x="1220" y="2929"/>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5" name="Rectangle 610"/>
              <p:cNvSpPr>
                <a:spLocks noChangeArrowheads="1"/>
              </p:cNvSpPr>
              <p:nvPr/>
            </p:nvSpPr>
            <p:spPr bwMode="auto">
              <a:xfrm>
                <a:off x="1329" y="2929"/>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6" name="Line 611"/>
              <p:cNvSpPr>
                <a:spLocks noChangeShapeType="1"/>
              </p:cNvSpPr>
              <p:nvPr/>
            </p:nvSpPr>
            <p:spPr bwMode="auto">
              <a:xfrm>
                <a:off x="1220" y="2953"/>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612"/>
              <p:cNvSpPr>
                <a:spLocks noChangeShapeType="1"/>
              </p:cNvSpPr>
              <p:nvPr/>
            </p:nvSpPr>
            <p:spPr bwMode="auto">
              <a:xfrm>
                <a:off x="1220" y="2977"/>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Line 613"/>
              <p:cNvSpPr>
                <a:spLocks noChangeShapeType="1"/>
              </p:cNvSpPr>
              <p:nvPr/>
            </p:nvSpPr>
            <p:spPr bwMode="auto">
              <a:xfrm>
                <a:off x="1226" y="296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9" name="Rectangle 614"/>
              <p:cNvSpPr>
                <a:spLocks noChangeArrowheads="1"/>
              </p:cNvSpPr>
              <p:nvPr/>
            </p:nvSpPr>
            <p:spPr bwMode="auto">
              <a:xfrm>
                <a:off x="1277" y="2953"/>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0" name="Freeform 615"/>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616"/>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617"/>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618"/>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619"/>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620"/>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621"/>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622"/>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623"/>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624"/>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625"/>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626"/>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627"/>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628"/>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629"/>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630"/>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631"/>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632"/>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633"/>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634"/>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635"/>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636"/>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637"/>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638"/>
              <p:cNvSpPr>
                <a:spLocks noEditPoints="1"/>
              </p:cNvSpPr>
              <p:nvPr/>
            </p:nvSpPr>
            <p:spPr bwMode="auto">
              <a:xfrm>
                <a:off x="1083" y="2771"/>
                <a:ext cx="268" cy="170"/>
              </a:xfrm>
              <a:custGeom>
                <a:avLst/>
                <a:gdLst>
                  <a:gd name="T0" fmla="*/ 228 w 268"/>
                  <a:gd name="T1" fmla="*/ 121 h 170"/>
                  <a:gd name="T2" fmla="*/ 234 w 268"/>
                  <a:gd name="T3" fmla="*/ 121 h 170"/>
                  <a:gd name="T4" fmla="*/ 234 w 268"/>
                  <a:gd name="T5" fmla="*/ 115 h 170"/>
                  <a:gd name="T6" fmla="*/ 228 w 268"/>
                  <a:gd name="T7" fmla="*/ 115 h 170"/>
                  <a:gd name="T8" fmla="*/ 228 w 268"/>
                  <a:gd name="T9" fmla="*/ 121 h 170"/>
                  <a:gd name="T10" fmla="*/ 63 w 268"/>
                  <a:gd name="T11" fmla="*/ 97 h 170"/>
                  <a:gd name="T12" fmla="*/ 63 w 268"/>
                  <a:gd name="T13" fmla="*/ 12 h 170"/>
                  <a:gd name="T14" fmla="*/ 211 w 268"/>
                  <a:gd name="T15" fmla="*/ 12 h 170"/>
                  <a:gd name="T16" fmla="*/ 211 w 268"/>
                  <a:gd name="T17" fmla="*/ 97 h 170"/>
                  <a:gd name="T18" fmla="*/ 63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8 w 268"/>
                  <a:gd name="T41" fmla="*/ 164 h 170"/>
                  <a:gd name="T42" fmla="*/ 28 w 268"/>
                  <a:gd name="T43" fmla="*/ 158 h 170"/>
                  <a:gd name="T44" fmla="*/ 0 w 268"/>
                  <a:gd name="T45" fmla="*/ 158 h 170"/>
                  <a:gd name="T46" fmla="*/ 0 w 268"/>
                  <a:gd name="T47" fmla="*/ 164 h 170"/>
                  <a:gd name="T48" fmla="*/ 160 w 268"/>
                  <a:gd name="T49" fmla="*/ 170 h 170"/>
                  <a:gd name="T50" fmla="*/ 217 w 268"/>
                  <a:gd name="T51" fmla="*/ 170 h 170"/>
                  <a:gd name="T52" fmla="*/ 217 w 268"/>
                  <a:gd name="T53" fmla="*/ 164 h 170"/>
                  <a:gd name="T54" fmla="*/ 160 w 268"/>
                  <a:gd name="T55" fmla="*/ 164 h 170"/>
                  <a:gd name="T56" fmla="*/ 160 w 268"/>
                  <a:gd name="T57" fmla="*/ 170 h 170"/>
                  <a:gd name="T58" fmla="*/ 263 w 268"/>
                  <a:gd name="T59" fmla="*/ 158 h 170"/>
                  <a:gd name="T60" fmla="*/ 268 w 268"/>
                  <a:gd name="T61" fmla="*/ 158 h 170"/>
                  <a:gd name="T62" fmla="*/ 268 w 268"/>
                  <a:gd name="T63" fmla="*/ 158 h 170"/>
                  <a:gd name="T64" fmla="*/ 263 w 268"/>
                  <a:gd name="T65" fmla="*/ 158 h 170"/>
                  <a:gd name="T66" fmla="*/ 263 w 268"/>
                  <a:gd name="T67" fmla="*/ 158 h 170"/>
                  <a:gd name="T68" fmla="*/ 263 w 268"/>
                  <a:gd name="T69" fmla="*/ 170 h 170"/>
                  <a:gd name="T70" fmla="*/ 268 w 268"/>
                  <a:gd name="T71" fmla="*/ 170 h 170"/>
                  <a:gd name="T72" fmla="*/ 268 w 268"/>
                  <a:gd name="T73" fmla="*/ 164 h 170"/>
                  <a:gd name="T74" fmla="*/ 263 w 268"/>
                  <a:gd name="T75" fmla="*/ 164 h 170"/>
                  <a:gd name="T76" fmla="*/ 263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8" y="121"/>
                    </a:moveTo>
                    <a:lnTo>
                      <a:pt x="234" y="121"/>
                    </a:lnTo>
                    <a:lnTo>
                      <a:pt x="234" y="115"/>
                    </a:lnTo>
                    <a:lnTo>
                      <a:pt x="228" y="115"/>
                    </a:lnTo>
                    <a:lnTo>
                      <a:pt x="228" y="121"/>
                    </a:lnTo>
                    <a:close/>
                    <a:moveTo>
                      <a:pt x="63" y="97"/>
                    </a:moveTo>
                    <a:lnTo>
                      <a:pt x="63" y="12"/>
                    </a:lnTo>
                    <a:lnTo>
                      <a:pt x="211" y="12"/>
                    </a:lnTo>
                    <a:lnTo>
                      <a:pt x="211" y="97"/>
                    </a:lnTo>
                    <a:lnTo>
                      <a:pt x="63"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68" y="158"/>
                    </a:lnTo>
                    <a:lnTo>
                      <a:pt x="263" y="158"/>
                    </a:lnTo>
                    <a:close/>
                    <a:moveTo>
                      <a:pt x="263" y="170"/>
                    </a:moveTo>
                    <a:lnTo>
                      <a:pt x="268" y="170"/>
                    </a:lnTo>
                    <a:lnTo>
                      <a:pt x="268"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639"/>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640"/>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641"/>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642"/>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643"/>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644"/>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645"/>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646"/>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647"/>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648"/>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649"/>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650"/>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651"/>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652"/>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653"/>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654"/>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655"/>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656"/>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657"/>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658"/>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659"/>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660"/>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661"/>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Rectangle 662"/>
              <p:cNvSpPr>
                <a:spLocks noChangeArrowheads="1"/>
              </p:cNvSpPr>
              <p:nvPr/>
            </p:nvSpPr>
            <p:spPr bwMode="auto">
              <a:xfrm>
                <a:off x="1311" y="2886"/>
                <a:ext cx="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8" name="Rectangle 663"/>
              <p:cNvSpPr>
                <a:spLocks noChangeArrowheads="1"/>
              </p:cNvSpPr>
              <p:nvPr/>
            </p:nvSpPr>
            <p:spPr bwMode="auto">
              <a:xfrm>
                <a:off x="1146" y="2783"/>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9" name="Freeform 664"/>
              <p:cNvSpPr>
                <a:spLocks/>
              </p:cNvSpPr>
              <p:nvPr/>
            </p:nvSpPr>
            <p:spPr bwMode="auto">
              <a:xfrm>
                <a:off x="1128" y="2771"/>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0" name="Rectangle 665"/>
              <p:cNvSpPr>
                <a:spLocks noChangeArrowheads="1"/>
              </p:cNvSpPr>
              <p:nvPr/>
            </p:nvSpPr>
            <p:spPr bwMode="auto">
              <a:xfrm>
                <a:off x="1083" y="2929"/>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1" name="Rectangle 666"/>
              <p:cNvSpPr>
                <a:spLocks noChangeArrowheads="1"/>
              </p:cNvSpPr>
              <p:nvPr/>
            </p:nvSpPr>
            <p:spPr bwMode="auto">
              <a:xfrm>
                <a:off x="1243" y="2935"/>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2" name="Rectangle 667"/>
              <p:cNvSpPr>
                <a:spLocks noChangeArrowheads="1"/>
              </p:cNvSpPr>
              <p:nvPr/>
            </p:nvSpPr>
            <p:spPr bwMode="auto">
              <a:xfrm>
                <a:off x="1346" y="2929"/>
                <a:ext cx="5"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3" name="Rectangle 668"/>
              <p:cNvSpPr>
                <a:spLocks noChangeArrowheads="1"/>
              </p:cNvSpPr>
              <p:nvPr/>
            </p:nvSpPr>
            <p:spPr bwMode="auto">
              <a:xfrm>
                <a:off x="1346" y="2935"/>
                <a:ext cx="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4" name="Line 669"/>
              <p:cNvSpPr>
                <a:spLocks noChangeShapeType="1"/>
              </p:cNvSpPr>
              <p:nvPr/>
            </p:nvSpPr>
            <p:spPr bwMode="auto">
              <a:xfrm>
                <a:off x="1111" y="2898"/>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5" name="Line 670"/>
              <p:cNvSpPr>
                <a:spLocks noChangeShapeType="1"/>
              </p:cNvSpPr>
              <p:nvPr/>
            </p:nvSpPr>
            <p:spPr bwMode="auto">
              <a:xfrm flipV="1">
                <a:off x="1163"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6" name="Line 671"/>
              <p:cNvSpPr>
                <a:spLocks noChangeShapeType="1"/>
              </p:cNvSpPr>
              <p:nvPr/>
            </p:nvSpPr>
            <p:spPr bwMode="auto">
              <a:xfrm flipV="1">
                <a:off x="1220"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7" name="Freeform 672"/>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673"/>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674"/>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675"/>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676"/>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677"/>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678"/>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679"/>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680"/>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681"/>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682"/>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683"/>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684"/>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685"/>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686"/>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687"/>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688"/>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689"/>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690"/>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691"/>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692"/>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Freeform 693"/>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9" name="Freeform 694"/>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695"/>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696"/>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697"/>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698"/>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699"/>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700"/>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701"/>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702"/>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703"/>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704"/>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705"/>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706"/>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707"/>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708"/>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709"/>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710"/>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711"/>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712"/>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713"/>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714"/>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715"/>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716"/>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717"/>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718"/>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719"/>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720"/>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721"/>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7" name="Line 722"/>
              <p:cNvSpPr>
                <a:spLocks noChangeShapeType="1"/>
              </p:cNvSpPr>
              <p:nvPr/>
            </p:nvSpPr>
            <p:spPr bwMode="auto">
              <a:xfrm>
                <a:off x="1397" y="2251"/>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8" name="Line 723"/>
              <p:cNvSpPr>
                <a:spLocks noChangeShapeType="1"/>
              </p:cNvSpPr>
              <p:nvPr/>
            </p:nvSpPr>
            <p:spPr bwMode="auto">
              <a:xfrm>
                <a:off x="1397" y="2239"/>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9" name="Freeform 724"/>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725"/>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726"/>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727"/>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728"/>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729"/>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730"/>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731"/>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732"/>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733"/>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734"/>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735"/>
              <p:cNvSpPr>
                <a:spLocks noEditPoints="1"/>
              </p:cNvSpPr>
              <p:nvPr/>
            </p:nvSpPr>
            <p:spPr bwMode="auto">
              <a:xfrm>
                <a:off x="1483" y="2264"/>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3 w 120"/>
                  <a:gd name="T11" fmla="*/ 12 h 72"/>
                  <a:gd name="T12" fmla="*/ 120 w 120"/>
                  <a:gd name="T13" fmla="*/ 12 h 72"/>
                  <a:gd name="T14" fmla="*/ 120 w 120"/>
                  <a:gd name="T15" fmla="*/ 0 h 72"/>
                  <a:gd name="T16" fmla="*/ 103 w 120"/>
                  <a:gd name="T17" fmla="*/ 0 h 72"/>
                  <a:gd name="T18" fmla="*/ 103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3" y="12"/>
                    </a:moveTo>
                    <a:lnTo>
                      <a:pt x="120" y="12"/>
                    </a:lnTo>
                    <a:lnTo>
                      <a:pt x="120"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736"/>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737"/>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738"/>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739"/>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740"/>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741"/>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742"/>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743"/>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744"/>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745"/>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746"/>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Rectangle 747"/>
              <p:cNvSpPr>
                <a:spLocks noChangeArrowheads="1"/>
              </p:cNvSpPr>
              <p:nvPr/>
            </p:nvSpPr>
            <p:spPr bwMode="auto">
              <a:xfrm>
                <a:off x="1483" y="2264"/>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3" name="Rectangle 748"/>
              <p:cNvSpPr>
                <a:spLocks noChangeArrowheads="1"/>
              </p:cNvSpPr>
              <p:nvPr/>
            </p:nvSpPr>
            <p:spPr bwMode="auto">
              <a:xfrm>
                <a:off x="1586" y="2264"/>
                <a:ext cx="17"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4" name="Line 749"/>
              <p:cNvSpPr>
                <a:spLocks noChangeShapeType="1"/>
              </p:cNvSpPr>
              <p:nvPr/>
            </p:nvSpPr>
            <p:spPr bwMode="auto">
              <a:xfrm>
                <a:off x="1483" y="2288"/>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5" name="Line 750"/>
              <p:cNvSpPr>
                <a:spLocks noChangeShapeType="1"/>
              </p:cNvSpPr>
              <p:nvPr/>
            </p:nvSpPr>
            <p:spPr bwMode="auto">
              <a:xfrm>
                <a:off x="1483" y="2312"/>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6" name="Line 751"/>
              <p:cNvSpPr>
                <a:spLocks noChangeShapeType="1"/>
              </p:cNvSpPr>
              <p:nvPr/>
            </p:nvSpPr>
            <p:spPr bwMode="auto">
              <a:xfrm>
                <a:off x="1489" y="230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7" name="Rectangle 752"/>
              <p:cNvSpPr>
                <a:spLocks noChangeArrowheads="1"/>
              </p:cNvSpPr>
              <p:nvPr/>
            </p:nvSpPr>
            <p:spPr bwMode="auto">
              <a:xfrm>
                <a:off x="1540" y="2288"/>
                <a:ext cx="23"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8" name="Freeform 753"/>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754"/>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755"/>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756"/>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757"/>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758"/>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759"/>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760"/>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761"/>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762"/>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763"/>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764"/>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765"/>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766"/>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767"/>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768"/>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769"/>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770"/>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771"/>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772"/>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773"/>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774"/>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775"/>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776"/>
              <p:cNvSpPr>
                <a:spLocks noEditPoints="1"/>
              </p:cNvSpPr>
              <p:nvPr/>
            </p:nvSpPr>
            <p:spPr bwMode="auto">
              <a:xfrm>
                <a:off x="1346" y="2106"/>
                <a:ext cx="268" cy="170"/>
              </a:xfrm>
              <a:custGeom>
                <a:avLst/>
                <a:gdLst>
                  <a:gd name="T0" fmla="*/ 223 w 268"/>
                  <a:gd name="T1" fmla="*/ 121 h 170"/>
                  <a:gd name="T2" fmla="*/ 234 w 268"/>
                  <a:gd name="T3" fmla="*/ 121 h 170"/>
                  <a:gd name="T4" fmla="*/ 234 w 268"/>
                  <a:gd name="T5" fmla="*/ 115 h 170"/>
                  <a:gd name="T6" fmla="*/ 223 w 268"/>
                  <a:gd name="T7" fmla="*/ 115 h 170"/>
                  <a:gd name="T8" fmla="*/ 223 w 268"/>
                  <a:gd name="T9" fmla="*/ 121 h 170"/>
                  <a:gd name="T10" fmla="*/ 57 w 268"/>
                  <a:gd name="T11" fmla="*/ 97 h 170"/>
                  <a:gd name="T12" fmla="*/ 57 w 268"/>
                  <a:gd name="T13" fmla="*/ 12 h 170"/>
                  <a:gd name="T14" fmla="*/ 206 w 268"/>
                  <a:gd name="T15" fmla="*/ 12 h 170"/>
                  <a:gd name="T16" fmla="*/ 206 w 268"/>
                  <a:gd name="T17" fmla="*/ 97 h 170"/>
                  <a:gd name="T18" fmla="*/ 57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3 w 268"/>
                  <a:gd name="T41" fmla="*/ 164 h 170"/>
                  <a:gd name="T42" fmla="*/ 23 w 268"/>
                  <a:gd name="T43" fmla="*/ 158 h 170"/>
                  <a:gd name="T44" fmla="*/ 0 w 268"/>
                  <a:gd name="T45" fmla="*/ 158 h 170"/>
                  <a:gd name="T46" fmla="*/ 0 w 268"/>
                  <a:gd name="T47" fmla="*/ 164 h 170"/>
                  <a:gd name="T48" fmla="*/ 154 w 268"/>
                  <a:gd name="T49" fmla="*/ 170 h 170"/>
                  <a:gd name="T50" fmla="*/ 217 w 268"/>
                  <a:gd name="T51" fmla="*/ 170 h 170"/>
                  <a:gd name="T52" fmla="*/ 217 w 268"/>
                  <a:gd name="T53" fmla="*/ 164 h 170"/>
                  <a:gd name="T54" fmla="*/ 154 w 268"/>
                  <a:gd name="T55" fmla="*/ 164 h 170"/>
                  <a:gd name="T56" fmla="*/ 154 w 268"/>
                  <a:gd name="T57" fmla="*/ 170 h 170"/>
                  <a:gd name="T58" fmla="*/ 257 w 268"/>
                  <a:gd name="T59" fmla="*/ 158 h 170"/>
                  <a:gd name="T60" fmla="*/ 268 w 268"/>
                  <a:gd name="T61" fmla="*/ 158 h 170"/>
                  <a:gd name="T62" fmla="*/ 268 w 268"/>
                  <a:gd name="T63" fmla="*/ 158 h 170"/>
                  <a:gd name="T64" fmla="*/ 257 w 268"/>
                  <a:gd name="T65" fmla="*/ 158 h 170"/>
                  <a:gd name="T66" fmla="*/ 257 w 268"/>
                  <a:gd name="T67" fmla="*/ 158 h 170"/>
                  <a:gd name="T68" fmla="*/ 257 w 268"/>
                  <a:gd name="T69" fmla="*/ 170 h 170"/>
                  <a:gd name="T70" fmla="*/ 268 w 268"/>
                  <a:gd name="T71" fmla="*/ 170 h 170"/>
                  <a:gd name="T72" fmla="*/ 268 w 268"/>
                  <a:gd name="T73" fmla="*/ 164 h 170"/>
                  <a:gd name="T74" fmla="*/ 257 w 268"/>
                  <a:gd name="T75" fmla="*/ 164 h 170"/>
                  <a:gd name="T76" fmla="*/ 257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3" y="121"/>
                    </a:moveTo>
                    <a:lnTo>
                      <a:pt x="234" y="121"/>
                    </a:lnTo>
                    <a:lnTo>
                      <a:pt x="234" y="115"/>
                    </a:lnTo>
                    <a:lnTo>
                      <a:pt x="223" y="115"/>
                    </a:lnTo>
                    <a:lnTo>
                      <a:pt x="223" y="121"/>
                    </a:lnTo>
                    <a:close/>
                    <a:moveTo>
                      <a:pt x="57" y="97"/>
                    </a:moveTo>
                    <a:lnTo>
                      <a:pt x="57" y="12"/>
                    </a:lnTo>
                    <a:lnTo>
                      <a:pt x="206" y="12"/>
                    </a:lnTo>
                    <a:lnTo>
                      <a:pt x="206" y="97"/>
                    </a:lnTo>
                    <a:lnTo>
                      <a:pt x="57"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3" y="164"/>
                    </a:lnTo>
                    <a:lnTo>
                      <a:pt x="23" y="158"/>
                    </a:lnTo>
                    <a:lnTo>
                      <a:pt x="0" y="158"/>
                    </a:lnTo>
                    <a:lnTo>
                      <a:pt x="0" y="164"/>
                    </a:lnTo>
                    <a:close/>
                    <a:moveTo>
                      <a:pt x="154" y="170"/>
                    </a:moveTo>
                    <a:lnTo>
                      <a:pt x="217" y="170"/>
                    </a:lnTo>
                    <a:lnTo>
                      <a:pt x="217" y="164"/>
                    </a:lnTo>
                    <a:lnTo>
                      <a:pt x="154" y="164"/>
                    </a:lnTo>
                    <a:lnTo>
                      <a:pt x="154" y="170"/>
                    </a:lnTo>
                    <a:close/>
                    <a:moveTo>
                      <a:pt x="257" y="158"/>
                    </a:moveTo>
                    <a:lnTo>
                      <a:pt x="268" y="158"/>
                    </a:lnTo>
                    <a:lnTo>
                      <a:pt x="257" y="158"/>
                    </a:lnTo>
                    <a:close/>
                    <a:moveTo>
                      <a:pt x="257" y="170"/>
                    </a:moveTo>
                    <a:lnTo>
                      <a:pt x="268" y="170"/>
                    </a:lnTo>
                    <a:lnTo>
                      <a:pt x="268" y="164"/>
                    </a:lnTo>
                    <a:lnTo>
                      <a:pt x="257" y="164"/>
                    </a:lnTo>
                    <a:lnTo>
                      <a:pt x="257"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777"/>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778"/>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779"/>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780"/>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781"/>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782"/>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783"/>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784"/>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785"/>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786"/>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787"/>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788"/>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789"/>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Freeform 790"/>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6" name="Freeform 791"/>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792"/>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793"/>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794"/>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795"/>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796"/>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797"/>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798"/>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799"/>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Rectangle 800"/>
              <p:cNvSpPr>
                <a:spLocks noChangeArrowheads="1"/>
              </p:cNvSpPr>
              <p:nvPr/>
            </p:nvSpPr>
            <p:spPr bwMode="auto">
              <a:xfrm>
                <a:off x="1569"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6" name="Rectangle 801"/>
              <p:cNvSpPr>
                <a:spLocks noChangeArrowheads="1"/>
              </p:cNvSpPr>
              <p:nvPr/>
            </p:nvSpPr>
            <p:spPr bwMode="auto">
              <a:xfrm>
                <a:off x="1403" y="2118"/>
                <a:ext cx="149"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7" name="Freeform 802"/>
              <p:cNvSpPr>
                <a:spLocks/>
              </p:cNvSpPr>
              <p:nvPr/>
            </p:nvSpPr>
            <p:spPr bwMode="auto">
              <a:xfrm>
                <a:off x="1391" y="2106"/>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8" name="Rectangle 803"/>
              <p:cNvSpPr>
                <a:spLocks noChangeArrowheads="1"/>
              </p:cNvSpPr>
              <p:nvPr/>
            </p:nvSpPr>
            <p:spPr bwMode="auto">
              <a:xfrm>
                <a:off x="1346" y="2264"/>
                <a:ext cx="2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9" name="Rectangle 804"/>
              <p:cNvSpPr>
                <a:spLocks noChangeArrowheads="1"/>
              </p:cNvSpPr>
              <p:nvPr/>
            </p:nvSpPr>
            <p:spPr bwMode="auto">
              <a:xfrm>
                <a:off x="1500" y="2270"/>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0" name="Rectangle 805"/>
              <p:cNvSpPr>
                <a:spLocks noChangeArrowheads="1"/>
              </p:cNvSpPr>
              <p:nvPr/>
            </p:nvSpPr>
            <p:spPr bwMode="auto">
              <a:xfrm>
                <a:off x="1603"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1" name="Rectangle 806"/>
              <p:cNvSpPr>
                <a:spLocks noChangeArrowheads="1"/>
              </p:cNvSpPr>
              <p:nvPr/>
            </p:nvSpPr>
            <p:spPr bwMode="auto">
              <a:xfrm>
                <a:off x="1603"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864" name="Group 807"/>
            <p:cNvGrpSpPr>
              <a:grpSpLocks/>
            </p:cNvGrpSpPr>
            <p:nvPr/>
          </p:nvGrpSpPr>
          <p:grpSpPr bwMode="auto">
            <a:xfrm>
              <a:off x="768" y="2064"/>
              <a:ext cx="1630" cy="1536"/>
              <a:chOff x="751" y="2082"/>
              <a:chExt cx="1630" cy="1536"/>
            </a:xfrm>
          </p:grpSpPr>
          <p:sp>
            <p:nvSpPr>
              <p:cNvPr id="71562" name="Line 808"/>
              <p:cNvSpPr>
                <a:spLocks noChangeShapeType="1"/>
              </p:cNvSpPr>
              <p:nvPr/>
            </p:nvSpPr>
            <p:spPr bwMode="auto">
              <a:xfrm>
                <a:off x="1369" y="2233"/>
                <a:ext cx="2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3" name="Line 809"/>
              <p:cNvSpPr>
                <a:spLocks noChangeShapeType="1"/>
              </p:cNvSpPr>
              <p:nvPr/>
            </p:nvSpPr>
            <p:spPr bwMode="auto">
              <a:xfrm flipV="1">
                <a:off x="1426"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4" name="Line 810"/>
              <p:cNvSpPr>
                <a:spLocks noChangeShapeType="1"/>
              </p:cNvSpPr>
              <p:nvPr/>
            </p:nvSpPr>
            <p:spPr bwMode="auto">
              <a:xfrm flipV="1">
                <a:off x="1477"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5" name="Rectangle 811"/>
              <p:cNvSpPr>
                <a:spLocks noChangeArrowheads="1"/>
              </p:cNvSpPr>
              <p:nvPr/>
            </p:nvSpPr>
            <p:spPr bwMode="auto">
              <a:xfrm>
                <a:off x="991" y="2378"/>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FF0000"/>
                    </a:solidFill>
                    <a:latin typeface="宋体" pitchFamily="2" charset="-122"/>
                    <a:ea typeface="宋体" pitchFamily="2" charset="-122"/>
                  </a:rPr>
                  <a:t>以太网</a:t>
                </a:r>
                <a:endParaRPr kumimoji="1" lang="zh-CN" altLang="en-US" b="1">
                  <a:solidFill>
                    <a:srgbClr val="FF0000"/>
                  </a:solidFill>
                  <a:latin typeface="Times New Roman" pitchFamily="18" charset="0"/>
                  <a:ea typeface="宋体" pitchFamily="2" charset="-122"/>
                </a:endParaRPr>
              </a:p>
            </p:txBody>
          </p:sp>
          <p:sp>
            <p:nvSpPr>
              <p:cNvPr id="71566" name="Rectangle 812"/>
              <p:cNvSpPr>
                <a:spLocks noChangeArrowheads="1"/>
              </p:cNvSpPr>
              <p:nvPr/>
            </p:nvSpPr>
            <p:spPr bwMode="auto">
              <a:xfrm>
                <a:off x="1672" y="2396"/>
                <a:ext cx="3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1</a:t>
                </a:r>
                <a:endParaRPr kumimoji="1" lang="en-US" altLang="zh-CN">
                  <a:latin typeface="Times New Roman" pitchFamily="18" charset="0"/>
                  <a:ea typeface="宋体" pitchFamily="2" charset="-122"/>
                </a:endParaRPr>
              </a:p>
            </p:txBody>
          </p:sp>
          <p:sp>
            <p:nvSpPr>
              <p:cNvPr id="71567" name="Freeform 813"/>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8" name="Freeform 814"/>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9" name="Freeform 815"/>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0" name="Freeform 816"/>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1" name="Freeform 817"/>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2" name="Freeform 818"/>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3" name="Freeform 819"/>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4" name="Freeform 820"/>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5" name="Freeform 821"/>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6" name="Freeform 822"/>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7" name="Freeform 823"/>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8" name="Freeform 824"/>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9" name="Freeform 825"/>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0" name="Freeform 826"/>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1" name="Freeform 827"/>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2" name="Freeform 828"/>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3" name="Freeform 829"/>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4" name="Freeform 830"/>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5" name="Freeform 831"/>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6" name="Freeform 832"/>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7" name="Freeform 833"/>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8" name="Freeform 834"/>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9" name="Freeform 835"/>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0" name="Freeform 836"/>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1" name="Freeform 837"/>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2" name="Freeform 838"/>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3" name="Freeform 839"/>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4" name="Freeform 840"/>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5" name="Freeform 841"/>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6" name="Freeform 842"/>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7" name="Freeform 843"/>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8" name="Freeform 844"/>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9" name="Freeform 845"/>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0" name="Freeform 846"/>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1" name="Freeform 847"/>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2" name="Freeform 848"/>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3" name="Freeform 849"/>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4" name="Freeform 850"/>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5" name="Freeform 851"/>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6" name="Freeform 852"/>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7" name="Freeform 853"/>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8" name="Freeform 854"/>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9" name="Freeform 855"/>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0" name="Freeform 856"/>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1" name="Freeform 857"/>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2" name="Freeform 858"/>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3" name="Freeform 859"/>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4" name="Freeform 860"/>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5" name="Freeform 861"/>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6" name="Freeform 862"/>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17" name="Line 863"/>
              <p:cNvSpPr>
                <a:spLocks noChangeShapeType="1"/>
              </p:cNvSpPr>
              <p:nvPr/>
            </p:nvSpPr>
            <p:spPr bwMode="auto">
              <a:xfrm>
                <a:off x="1969" y="2251"/>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8" name="Line 864"/>
              <p:cNvSpPr>
                <a:spLocks noChangeShapeType="1"/>
              </p:cNvSpPr>
              <p:nvPr/>
            </p:nvSpPr>
            <p:spPr bwMode="auto">
              <a:xfrm>
                <a:off x="1969" y="2239"/>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9" name="Freeform 865"/>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0" name="Freeform 866"/>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1" name="Freeform 867"/>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2" name="Freeform 868"/>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3" name="Freeform 869"/>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4" name="Freeform 870"/>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5" name="Freeform 871"/>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6" name="Freeform 872"/>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7" name="Freeform 873"/>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8" name="Freeform 874"/>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9" name="Freeform 875"/>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0" name="Freeform 876"/>
              <p:cNvSpPr>
                <a:spLocks noEditPoints="1"/>
              </p:cNvSpPr>
              <p:nvPr/>
            </p:nvSpPr>
            <p:spPr bwMode="auto">
              <a:xfrm>
                <a:off x="2055" y="2264"/>
                <a:ext cx="114" cy="72"/>
              </a:xfrm>
              <a:custGeom>
                <a:avLst/>
                <a:gdLst>
                  <a:gd name="T0" fmla="*/ 0 w 114"/>
                  <a:gd name="T1" fmla="*/ 72 h 72"/>
                  <a:gd name="T2" fmla="*/ 91 w 114"/>
                  <a:gd name="T3" fmla="*/ 72 h 72"/>
                  <a:gd name="T4" fmla="*/ 91 w 114"/>
                  <a:gd name="T5" fmla="*/ 0 h 72"/>
                  <a:gd name="T6" fmla="*/ 0 w 114"/>
                  <a:gd name="T7" fmla="*/ 0 h 72"/>
                  <a:gd name="T8" fmla="*/ 0 w 114"/>
                  <a:gd name="T9" fmla="*/ 72 h 72"/>
                  <a:gd name="T10" fmla="*/ 103 w 114"/>
                  <a:gd name="T11" fmla="*/ 12 h 72"/>
                  <a:gd name="T12" fmla="*/ 114 w 114"/>
                  <a:gd name="T13" fmla="*/ 12 h 72"/>
                  <a:gd name="T14" fmla="*/ 114 w 114"/>
                  <a:gd name="T15" fmla="*/ 0 h 72"/>
                  <a:gd name="T16" fmla="*/ 103 w 114"/>
                  <a:gd name="T17" fmla="*/ 0 h 72"/>
                  <a:gd name="T18" fmla="*/ 103 w 114"/>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91" y="72"/>
                    </a:lnTo>
                    <a:lnTo>
                      <a:pt x="91" y="0"/>
                    </a:lnTo>
                    <a:lnTo>
                      <a:pt x="0" y="0"/>
                    </a:lnTo>
                    <a:lnTo>
                      <a:pt x="0" y="72"/>
                    </a:lnTo>
                    <a:close/>
                    <a:moveTo>
                      <a:pt x="103" y="12"/>
                    </a:moveTo>
                    <a:lnTo>
                      <a:pt x="114" y="12"/>
                    </a:lnTo>
                    <a:lnTo>
                      <a:pt x="114"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1" name="Freeform 877"/>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2" name="Freeform 878"/>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3" name="Freeform 879"/>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4" name="Freeform 880"/>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5" name="Freeform 881"/>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6" name="Freeform 882"/>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7" name="Freeform 883"/>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8" name="Freeform 884"/>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9" name="Freeform 885"/>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0" name="Freeform 886"/>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1" name="Freeform 887"/>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2" name="Rectangle 888"/>
              <p:cNvSpPr>
                <a:spLocks noChangeArrowheads="1"/>
              </p:cNvSpPr>
              <p:nvPr/>
            </p:nvSpPr>
            <p:spPr bwMode="auto">
              <a:xfrm>
                <a:off x="2055" y="2264"/>
                <a:ext cx="91"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3" name="Rectangle 889"/>
              <p:cNvSpPr>
                <a:spLocks noChangeArrowheads="1"/>
              </p:cNvSpPr>
              <p:nvPr/>
            </p:nvSpPr>
            <p:spPr bwMode="auto">
              <a:xfrm>
                <a:off x="2158" y="2264"/>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4" name="Line 890"/>
              <p:cNvSpPr>
                <a:spLocks noChangeShapeType="1"/>
              </p:cNvSpPr>
              <p:nvPr/>
            </p:nvSpPr>
            <p:spPr bwMode="auto">
              <a:xfrm>
                <a:off x="2055" y="2288"/>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5" name="Line 891"/>
              <p:cNvSpPr>
                <a:spLocks noChangeShapeType="1"/>
              </p:cNvSpPr>
              <p:nvPr/>
            </p:nvSpPr>
            <p:spPr bwMode="auto">
              <a:xfrm>
                <a:off x="2055" y="2312"/>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6" name="Line 892"/>
              <p:cNvSpPr>
                <a:spLocks noChangeShapeType="1"/>
              </p:cNvSpPr>
              <p:nvPr/>
            </p:nvSpPr>
            <p:spPr bwMode="auto">
              <a:xfrm>
                <a:off x="2060" y="2300"/>
                <a:ext cx="8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7" name="Rectangle 893"/>
              <p:cNvSpPr>
                <a:spLocks noChangeArrowheads="1"/>
              </p:cNvSpPr>
              <p:nvPr/>
            </p:nvSpPr>
            <p:spPr bwMode="auto">
              <a:xfrm>
                <a:off x="2106" y="2288"/>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8" name="Freeform 894"/>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9" name="Freeform 895"/>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0" name="Freeform 896"/>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1" name="Freeform 897"/>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2" name="Freeform 898"/>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3" name="Freeform 899"/>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4" name="Freeform 900"/>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5" name="Freeform 901"/>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6" name="Freeform 902"/>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7" name="Freeform 903"/>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8" name="Freeform 904"/>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9" name="Freeform 905"/>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0" name="Freeform 906"/>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1" name="Freeform 907"/>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2" name="Freeform 908"/>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3" name="Freeform 909"/>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4" name="Freeform 910"/>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5" name="Freeform 911"/>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6" name="Freeform 912"/>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7" name="Freeform 913"/>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8" name="Freeform 914"/>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9" name="Freeform 915"/>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0" name="Freeform 916"/>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1" name="Freeform 917"/>
              <p:cNvSpPr>
                <a:spLocks noEditPoints="1"/>
              </p:cNvSpPr>
              <p:nvPr/>
            </p:nvSpPr>
            <p:spPr bwMode="auto">
              <a:xfrm>
                <a:off x="1912" y="2106"/>
                <a:ext cx="274" cy="170"/>
              </a:xfrm>
              <a:custGeom>
                <a:avLst/>
                <a:gdLst>
                  <a:gd name="T0" fmla="*/ 229 w 274"/>
                  <a:gd name="T1" fmla="*/ 121 h 170"/>
                  <a:gd name="T2" fmla="*/ 240 w 274"/>
                  <a:gd name="T3" fmla="*/ 121 h 170"/>
                  <a:gd name="T4" fmla="*/ 240 w 274"/>
                  <a:gd name="T5" fmla="*/ 115 h 170"/>
                  <a:gd name="T6" fmla="*/ 229 w 274"/>
                  <a:gd name="T7" fmla="*/ 115 h 170"/>
                  <a:gd name="T8" fmla="*/ 229 w 274"/>
                  <a:gd name="T9" fmla="*/ 121 h 170"/>
                  <a:gd name="T10" fmla="*/ 63 w 274"/>
                  <a:gd name="T11" fmla="*/ 97 h 170"/>
                  <a:gd name="T12" fmla="*/ 63 w 274"/>
                  <a:gd name="T13" fmla="*/ 12 h 170"/>
                  <a:gd name="T14" fmla="*/ 211 w 274"/>
                  <a:gd name="T15" fmla="*/ 12 h 170"/>
                  <a:gd name="T16" fmla="*/ 211 w 274"/>
                  <a:gd name="T17" fmla="*/ 97 h 170"/>
                  <a:gd name="T18" fmla="*/ 63 w 274"/>
                  <a:gd name="T19" fmla="*/ 97 h 170"/>
                  <a:gd name="T20" fmla="*/ 57 w 274"/>
                  <a:gd name="T21" fmla="*/ 103 h 170"/>
                  <a:gd name="T22" fmla="*/ 217 w 274"/>
                  <a:gd name="T23" fmla="*/ 103 h 170"/>
                  <a:gd name="T24" fmla="*/ 217 w 274"/>
                  <a:gd name="T25" fmla="*/ 6 h 170"/>
                  <a:gd name="T26" fmla="*/ 223 w 274"/>
                  <a:gd name="T27" fmla="*/ 6 h 170"/>
                  <a:gd name="T28" fmla="*/ 223 w 274"/>
                  <a:gd name="T29" fmla="*/ 0 h 170"/>
                  <a:gd name="T30" fmla="*/ 46 w 274"/>
                  <a:gd name="T31" fmla="*/ 0 h 170"/>
                  <a:gd name="T32" fmla="*/ 46 w 274"/>
                  <a:gd name="T33" fmla="*/ 109 h 170"/>
                  <a:gd name="T34" fmla="*/ 57 w 274"/>
                  <a:gd name="T35" fmla="*/ 109 h 170"/>
                  <a:gd name="T36" fmla="*/ 57 w 274"/>
                  <a:gd name="T37" fmla="*/ 103 h 170"/>
                  <a:gd name="T38" fmla="*/ 0 w 274"/>
                  <a:gd name="T39" fmla="*/ 164 h 170"/>
                  <a:gd name="T40" fmla="*/ 28 w 274"/>
                  <a:gd name="T41" fmla="*/ 164 h 170"/>
                  <a:gd name="T42" fmla="*/ 28 w 274"/>
                  <a:gd name="T43" fmla="*/ 158 h 170"/>
                  <a:gd name="T44" fmla="*/ 0 w 274"/>
                  <a:gd name="T45" fmla="*/ 158 h 170"/>
                  <a:gd name="T46" fmla="*/ 0 w 274"/>
                  <a:gd name="T47" fmla="*/ 164 h 170"/>
                  <a:gd name="T48" fmla="*/ 160 w 274"/>
                  <a:gd name="T49" fmla="*/ 170 h 170"/>
                  <a:gd name="T50" fmla="*/ 217 w 274"/>
                  <a:gd name="T51" fmla="*/ 170 h 170"/>
                  <a:gd name="T52" fmla="*/ 217 w 274"/>
                  <a:gd name="T53" fmla="*/ 164 h 170"/>
                  <a:gd name="T54" fmla="*/ 160 w 274"/>
                  <a:gd name="T55" fmla="*/ 164 h 170"/>
                  <a:gd name="T56" fmla="*/ 160 w 274"/>
                  <a:gd name="T57" fmla="*/ 170 h 170"/>
                  <a:gd name="T58" fmla="*/ 263 w 274"/>
                  <a:gd name="T59" fmla="*/ 158 h 170"/>
                  <a:gd name="T60" fmla="*/ 274 w 274"/>
                  <a:gd name="T61" fmla="*/ 158 h 170"/>
                  <a:gd name="T62" fmla="*/ 274 w 274"/>
                  <a:gd name="T63" fmla="*/ 158 h 170"/>
                  <a:gd name="T64" fmla="*/ 263 w 274"/>
                  <a:gd name="T65" fmla="*/ 158 h 170"/>
                  <a:gd name="T66" fmla="*/ 263 w 274"/>
                  <a:gd name="T67" fmla="*/ 158 h 170"/>
                  <a:gd name="T68" fmla="*/ 263 w 274"/>
                  <a:gd name="T69" fmla="*/ 170 h 170"/>
                  <a:gd name="T70" fmla="*/ 274 w 274"/>
                  <a:gd name="T71" fmla="*/ 170 h 170"/>
                  <a:gd name="T72" fmla="*/ 274 w 274"/>
                  <a:gd name="T73" fmla="*/ 164 h 170"/>
                  <a:gd name="T74" fmla="*/ 263 w 274"/>
                  <a:gd name="T75" fmla="*/ 164 h 170"/>
                  <a:gd name="T76" fmla="*/ 263 w 274"/>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70">
                    <a:moveTo>
                      <a:pt x="229" y="121"/>
                    </a:moveTo>
                    <a:lnTo>
                      <a:pt x="240" y="121"/>
                    </a:lnTo>
                    <a:lnTo>
                      <a:pt x="240" y="115"/>
                    </a:lnTo>
                    <a:lnTo>
                      <a:pt x="229" y="115"/>
                    </a:lnTo>
                    <a:lnTo>
                      <a:pt x="229" y="121"/>
                    </a:lnTo>
                    <a:close/>
                    <a:moveTo>
                      <a:pt x="63" y="97"/>
                    </a:moveTo>
                    <a:lnTo>
                      <a:pt x="63" y="12"/>
                    </a:lnTo>
                    <a:lnTo>
                      <a:pt x="211" y="12"/>
                    </a:lnTo>
                    <a:lnTo>
                      <a:pt x="211" y="97"/>
                    </a:lnTo>
                    <a:lnTo>
                      <a:pt x="63" y="97"/>
                    </a:lnTo>
                    <a:close/>
                    <a:moveTo>
                      <a:pt x="57" y="103"/>
                    </a:moveTo>
                    <a:lnTo>
                      <a:pt x="217" y="103"/>
                    </a:lnTo>
                    <a:lnTo>
                      <a:pt x="217" y="6"/>
                    </a:lnTo>
                    <a:lnTo>
                      <a:pt x="223" y="6"/>
                    </a:lnTo>
                    <a:lnTo>
                      <a:pt x="223" y="0"/>
                    </a:lnTo>
                    <a:lnTo>
                      <a:pt x="46" y="0"/>
                    </a:lnTo>
                    <a:lnTo>
                      <a:pt x="46" y="109"/>
                    </a:lnTo>
                    <a:lnTo>
                      <a:pt x="57" y="109"/>
                    </a:lnTo>
                    <a:lnTo>
                      <a:pt x="57"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74" y="158"/>
                    </a:lnTo>
                    <a:lnTo>
                      <a:pt x="263" y="158"/>
                    </a:lnTo>
                    <a:close/>
                    <a:moveTo>
                      <a:pt x="263" y="170"/>
                    </a:moveTo>
                    <a:lnTo>
                      <a:pt x="274" y="170"/>
                    </a:lnTo>
                    <a:lnTo>
                      <a:pt x="274"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2" name="Freeform 918"/>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3" name="Freeform 919"/>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4" name="Freeform 920"/>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5" name="Freeform 921"/>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6" name="Freeform 922"/>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7" name="Freeform 923"/>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8" name="Freeform 924"/>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9" name="Freeform 925"/>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0" name="Freeform 926"/>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1" name="Freeform 927"/>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2" name="Freeform 928"/>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3" name="Freeform 929"/>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4" name="Freeform 930"/>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5" name="Freeform 931"/>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Freeform 932"/>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7" name="Freeform 933"/>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8" name="Freeform 934"/>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935"/>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936"/>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937"/>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938"/>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939"/>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940"/>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Rectangle 941"/>
              <p:cNvSpPr>
                <a:spLocks noChangeArrowheads="1"/>
              </p:cNvSpPr>
              <p:nvPr/>
            </p:nvSpPr>
            <p:spPr bwMode="auto">
              <a:xfrm>
                <a:off x="2141"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Rectangle 942"/>
              <p:cNvSpPr>
                <a:spLocks noChangeArrowheads="1"/>
              </p:cNvSpPr>
              <p:nvPr/>
            </p:nvSpPr>
            <p:spPr bwMode="auto">
              <a:xfrm>
                <a:off x="1975" y="2118"/>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943"/>
              <p:cNvSpPr>
                <a:spLocks/>
              </p:cNvSpPr>
              <p:nvPr/>
            </p:nvSpPr>
            <p:spPr bwMode="auto">
              <a:xfrm>
                <a:off x="1958" y="2106"/>
                <a:ext cx="177" cy="109"/>
              </a:xfrm>
              <a:custGeom>
                <a:avLst/>
                <a:gdLst>
                  <a:gd name="T0" fmla="*/ 11 w 177"/>
                  <a:gd name="T1" fmla="*/ 103 h 109"/>
                  <a:gd name="T2" fmla="*/ 171 w 177"/>
                  <a:gd name="T3" fmla="*/ 103 h 109"/>
                  <a:gd name="T4" fmla="*/ 171 w 177"/>
                  <a:gd name="T5" fmla="*/ 6 h 109"/>
                  <a:gd name="T6" fmla="*/ 177 w 177"/>
                  <a:gd name="T7" fmla="*/ 6 h 109"/>
                  <a:gd name="T8" fmla="*/ 177 w 177"/>
                  <a:gd name="T9" fmla="*/ 0 h 109"/>
                  <a:gd name="T10" fmla="*/ 0 w 177"/>
                  <a:gd name="T11" fmla="*/ 0 h 109"/>
                  <a:gd name="T12" fmla="*/ 0 w 177"/>
                  <a:gd name="T13" fmla="*/ 109 h 109"/>
                  <a:gd name="T14" fmla="*/ 11 w 177"/>
                  <a:gd name="T15" fmla="*/ 109 h 109"/>
                  <a:gd name="T16" fmla="*/ 11 w 177"/>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109">
                    <a:moveTo>
                      <a:pt x="11" y="103"/>
                    </a:moveTo>
                    <a:lnTo>
                      <a:pt x="171" y="103"/>
                    </a:lnTo>
                    <a:lnTo>
                      <a:pt x="171" y="6"/>
                    </a:lnTo>
                    <a:lnTo>
                      <a:pt x="177" y="6"/>
                    </a:lnTo>
                    <a:lnTo>
                      <a:pt x="177" y="0"/>
                    </a:lnTo>
                    <a:lnTo>
                      <a:pt x="0" y="0"/>
                    </a:lnTo>
                    <a:lnTo>
                      <a:pt x="0" y="109"/>
                    </a:lnTo>
                    <a:lnTo>
                      <a:pt x="11" y="109"/>
                    </a:lnTo>
                    <a:lnTo>
                      <a:pt x="11"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Rectangle 944"/>
              <p:cNvSpPr>
                <a:spLocks noChangeArrowheads="1"/>
              </p:cNvSpPr>
              <p:nvPr/>
            </p:nvSpPr>
            <p:spPr bwMode="auto">
              <a:xfrm>
                <a:off x="1912" y="2264"/>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Rectangle 945"/>
              <p:cNvSpPr>
                <a:spLocks noChangeArrowheads="1"/>
              </p:cNvSpPr>
              <p:nvPr/>
            </p:nvSpPr>
            <p:spPr bwMode="auto">
              <a:xfrm>
                <a:off x="2072" y="2270"/>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Rectangle 946"/>
              <p:cNvSpPr>
                <a:spLocks noChangeArrowheads="1"/>
              </p:cNvSpPr>
              <p:nvPr/>
            </p:nvSpPr>
            <p:spPr bwMode="auto">
              <a:xfrm>
                <a:off x="2175"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Rectangle 947"/>
              <p:cNvSpPr>
                <a:spLocks noChangeArrowheads="1"/>
              </p:cNvSpPr>
              <p:nvPr/>
            </p:nvSpPr>
            <p:spPr bwMode="auto">
              <a:xfrm>
                <a:off x="2175"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2" name="Line 948"/>
              <p:cNvSpPr>
                <a:spLocks noChangeShapeType="1"/>
              </p:cNvSpPr>
              <p:nvPr/>
            </p:nvSpPr>
            <p:spPr bwMode="auto">
              <a:xfrm>
                <a:off x="1940" y="2233"/>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949"/>
              <p:cNvSpPr>
                <a:spLocks noChangeShapeType="1"/>
              </p:cNvSpPr>
              <p:nvPr/>
            </p:nvSpPr>
            <p:spPr bwMode="auto">
              <a:xfrm flipV="1">
                <a:off x="1992"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Line 950"/>
              <p:cNvSpPr>
                <a:spLocks noChangeShapeType="1"/>
              </p:cNvSpPr>
              <p:nvPr/>
            </p:nvSpPr>
            <p:spPr bwMode="auto">
              <a:xfrm flipV="1">
                <a:off x="2049"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Freeform 951"/>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6" name="Freeform 952"/>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7" name="Freeform 953"/>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8" name="Freeform 954"/>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955"/>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956"/>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957"/>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958"/>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959"/>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960"/>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961"/>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962"/>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963"/>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964"/>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965"/>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966"/>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967"/>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968"/>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969"/>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970"/>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971"/>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972"/>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973"/>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974"/>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975"/>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976"/>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977"/>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978"/>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979"/>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980"/>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981"/>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Freeform 982"/>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7" name="Freeform 983"/>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8" name="Freeform 984"/>
              <p:cNvSpPr>
                <a:spLocks noEditPoints="1"/>
              </p:cNvSpPr>
              <p:nvPr/>
            </p:nvSpPr>
            <p:spPr bwMode="auto">
              <a:xfrm>
                <a:off x="757" y="3201"/>
                <a:ext cx="1618" cy="205"/>
              </a:xfrm>
              <a:custGeom>
                <a:avLst/>
                <a:gdLst>
                  <a:gd name="T0" fmla="*/ 51 w 1618"/>
                  <a:gd name="T1" fmla="*/ 193 h 205"/>
                  <a:gd name="T2" fmla="*/ 34 w 1618"/>
                  <a:gd name="T3" fmla="*/ 181 h 205"/>
                  <a:gd name="T4" fmla="*/ 23 w 1618"/>
                  <a:gd name="T5" fmla="*/ 157 h 205"/>
                  <a:gd name="T6" fmla="*/ 11 w 1618"/>
                  <a:gd name="T7" fmla="*/ 121 h 205"/>
                  <a:gd name="T8" fmla="*/ 11 w 1618"/>
                  <a:gd name="T9" fmla="*/ 84 h 205"/>
                  <a:gd name="T10" fmla="*/ 23 w 1618"/>
                  <a:gd name="T11" fmla="*/ 48 h 205"/>
                  <a:gd name="T12" fmla="*/ 34 w 1618"/>
                  <a:gd name="T13" fmla="*/ 18 h 205"/>
                  <a:gd name="T14" fmla="*/ 51 w 1618"/>
                  <a:gd name="T15" fmla="*/ 12 h 205"/>
                  <a:gd name="T16" fmla="*/ 68 w 1618"/>
                  <a:gd name="T17" fmla="*/ 18 h 205"/>
                  <a:gd name="T18" fmla="*/ 80 w 1618"/>
                  <a:gd name="T19" fmla="*/ 48 h 205"/>
                  <a:gd name="T20" fmla="*/ 86 w 1618"/>
                  <a:gd name="T21" fmla="*/ 84 h 205"/>
                  <a:gd name="T22" fmla="*/ 86 w 1618"/>
                  <a:gd name="T23" fmla="*/ 121 h 205"/>
                  <a:gd name="T24" fmla="*/ 80 w 1618"/>
                  <a:gd name="T25" fmla="*/ 157 h 205"/>
                  <a:gd name="T26" fmla="*/ 68 w 1618"/>
                  <a:gd name="T27" fmla="*/ 181 h 205"/>
                  <a:gd name="T28" fmla="*/ 51 w 1618"/>
                  <a:gd name="T29" fmla="*/ 193 h 205"/>
                  <a:gd name="T30" fmla="*/ 51 w 1618"/>
                  <a:gd name="T31" fmla="*/ 0 h 205"/>
                  <a:gd name="T32" fmla="*/ 1572 w 1618"/>
                  <a:gd name="T33" fmla="*/ 0 h 205"/>
                  <a:gd name="T34" fmla="*/ 1595 w 1618"/>
                  <a:gd name="T35" fmla="*/ 6 h 205"/>
                  <a:gd name="T36" fmla="*/ 1612 w 1618"/>
                  <a:gd name="T37" fmla="*/ 36 h 205"/>
                  <a:gd name="T38" fmla="*/ 1618 w 1618"/>
                  <a:gd name="T39" fmla="*/ 78 h 205"/>
                  <a:gd name="T40" fmla="*/ 1618 w 1618"/>
                  <a:gd name="T41" fmla="*/ 127 h 205"/>
                  <a:gd name="T42" fmla="*/ 1612 w 1618"/>
                  <a:gd name="T43" fmla="*/ 169 h 205"/>
                  <a:gd name="T44" fmla="*/ 1595 w 1618"/>
                  <a:gd name="T45" fmla="*/ 193 h 205"/>
                  <a:gd name="T46" fmla="*/ 1572 w 1618"/>
                  <a:gd name="T47" fmla="*/ 205 h 205"/>
                  <a:gd name="T48" fmla="*/ 51 w 1618"/>
                  <a:gd name="T49" fmla="*/ 205 h 205"/>
                  <a:gd name="T50" fmla="*/ 28 w 1618"/>
                  <a:gd name="T51" fmla="*/ 193 h 205"/>
                  <a:gd name="T52" fmla="*/ 11 w 1618"/>
                  <a:gd name="T53" fmla="*/ 169 h 205"/>
                  <a:gd name="T54" fmla="*/ 0 w 1618"/>
                  <a:gd name="T55" fmla="*/ 127 h 205"/>
                  <a:gd name="T56" fmla="*/ 0 w 1618"/>
                  <a:gd name="T57" fmla="*/ 78 h 205"/>
                  <a:gd name="T58" fmla="*/ 11 w 1618"/>
                  <a:gd name="T59" fmla="*/ 36 h 205"/>
                  <a:gd name="T60" fmla="*/ 28 w 1618"/>
                  <a:gd name="T61" fmla="*/ 6 h 205"/>
                  <a:gd name="T62" fmla="*/ 51 w 1618"/>
                  <a:gd name="T63" fmla="*/ 0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18" h="205">
                    <a:moveTo>
                      <a:pt x="51" y="193"/>
                    </a:moveTo>
                    <a:lnTo>
                      <a:pt x="34" y="181"/>
                    </a:lnTo>
                    <a:lnTo>
                      <a:pt x="23" y="157"/>
                    </a:lnTo>
                    <a:lnTo>
                      <a:pt x="11" y="121"/>
                    </a:lnTo>
                    <a:lnTo>
                      <a:pt x="11" y="84"/>
                    </a:lnTo>
                    <a:lnTo>
                      <a:pt x="23" y="48"/>
                    </a:lnTo>
                    <a:lnTo>
                      <a:pt x="34" y="18"/>
                    </a:lnTo>
                    <a:lnTo>
                      <a:pt x="51" y="12"/>
                    </a:lnTo>
                    <a:lnTo>
                      <a:pt x="68" y="18"/>
                    </a:lnTo>
                    <a:lnTo>
                      <a:pt x="80" y="48"/>
                    </a:lnTo>
                    <a:lnTo>
                      <a:pt x="86" y="84"/>
                    </a:lnTo>
                    <a:lnTo>
                      <a:pt x="86" y="121"/>
                    </a:lnTo>
                    <a:lnTo>
                      <a:pt x="80" y="157"/>
                    </a:lnTo>
                    <a:lnTo>
                      <a:pt x="68" y="181"/>
                    </a:lnTo>
                    <a:lnTo>
                      <a:pt x="51" y="193"/>
                    </a:lnTo>
                    <a:close/>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985"/>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986"/>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987"/>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988"/>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989"/>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990"/>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991"/>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992"/>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Freeform 993"/>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Freeform 994"/>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995"/>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996"/>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997"/>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998"/>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999"/>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1000"/>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1001"/>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1002"/>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1003"/>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1004"/>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1005"/>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1006"/>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1007"/>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5" name="Group 1008"/>
            <p:cNvGrpSpPr>
              <a:grpSpLocks/>
            </p:cNvGrpSpPr>
            <p:nvPr/>
          </p:nvGrpSpPr>
          <p:grpSpPr bwMode="auto">
            <a:xfrm>
              <a:off x="751" y="2953"/>
              <a:ext cx="1630" cy="907"/>
              <a:chOff x="751" y="2953"/>
              <a:chExt cx="1630" cy="907"/>
            </a:xfrm>
          </p:grpSpPr>
          <p:sp>
            <p:nvSpPr>
              <p:cNvPr id="71362" name="Freeform 1009"/>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3" name="Freeform 1010"/>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4" name="Freeform 1011"/>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5" name="Freeform 1012"/>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6" name="Freeform 1013"/>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7" name="Freeform 1014"/>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8" name="Freeform 1015"/>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9" name="Freeform 1016"/>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0" name="Freeform 1017"/>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1" name="Freeform 1018"/>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2" name="Freeform 1019"/>
              <p:cNvSpPr>
                <a:spLocks/>
              </p:cNvSpPr>
              <p:nvPr/>
            </p:nvSpPr>
            <p:spPr bwMode="auto">
              <a:xfrm>
                <a:off x="768" y="3213"/>
                <a:ext cx="75" cy="181"/>
              </a:xfrm>
              <a:custGeom>
                <a:avLst/>
                <a:gdLst>
                  <a:gd name="T0" fmla="*/ 40 w 75"/>
                  <a:gd name="T1" fmla="*/ 181 h 181"/>
                  <a:gd name="T2" fmla="*/ 23 w 75"/>
                  <a:gd name="T3" fmla="*/ 169 h 181"/>
                  <a:gd name="T4" fmla="*/ 12 w 75"/>
                  <a:gd name="T5" fmla="*/ 145 h 181"/>
                  <a:gd name="T6" fmla="*/ 0 w 75"/>
                  <a:gd name="T7" fmla="*/ 109 h 181"/>
                  <a:gd name="T8" fmla="*/ 0 w 75"/>
                  <a:gd name="T9" fmla="*/ 72 h 181"/>
                  <a:gd name="T10" fmla="*/ 12 w 75"/>
                  <a:gd name="T11" fmla="*/ 36 h 181"/>
                  <a:gd name="T12" fmla="*/ 23 w 75"/>
                  <a:gd name="T13" fmla="*/ 6 h 181"/>
                  <a:gd name="T14" fmla="*/ 40 w 75"/>
                  <a:gd name="T15" fmla="*/ 0 h 181"/>
                  <a:gd name="T16" fmla="*/ 57 w 75"/>
                  <a:gd name="T17" fmla="*/ 6 h 181"/>
                  <a:gd name="T18" fmla="*/ 69 w 75"/>
                  <a:gd name="T19" fmla="*/ 36 h 181"/>
                  <a:gd name="T20" fmla="*/ 75 w 75"/>
                  <a:gd name="T21" fmla="*/ 72 h 181"/>
                  <a:gd name="T22" fmla="*/ 75 w 75"/>
                  <a:gd name="T23" fmla="*/ 109 h 181"/>
                  <a:gd name="T24" fmla="*/ 69 w 75"/>
                  <a:gd name="T25" fmla="*/ 145 h 181"/>
                  <a:gd name="T26" fmla="*/ 57 w 75"/>
                  <a:gd name="T27" fmla="*/ 169 h 181"/>
                  <a:gd name="T28" fmla="*/ 40 w 75"/>
                  <a:gd name="T29" fmla="*/ 18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81">
                    <a:moveTo>
                      <a:pt x="40" y="181"/>
                    </a:moveTo>
                    <a:lnTo>
                      <a:pt x="23" y="169"/>
                    </a:lnTo>
                    <a:lnTo>
                      <a:pt x="12" y="145"/>
                    </a:lnTo>
                    <a:lnTo>
                      <a:pt x="0" y="109"/>
                    </a:lnTo>
                    <a:lnTo>
                      <a:pt x="0" y="72"/>
                    </a:lnTo>
                    <a:lnTo>
                      <a:pt x="12" y="36"/>
                    </a:lnTo>
                    <a:lnTo>
                      <a:pt x="23" y="6"/>
                    </a:lnTo>
                    <a:lnTo>
                      <a:pt x="40" y="0"/>
                    </a:lnTo>
                    <a:lnTo>
                      <a:pt x="57" y="6"/>
                    </a:lnTo>
                    <a:lnTo>
                      <a:pt x="69" y="36"/>
                    </a:lnTo>
                    <a:lnTo>
                      <a:pt x="75" y="72"/>
                    </a:lnTo>
                    <a:lnTo>
                      <a:pt x="75" y="109"/>
                    </a:lnTo>
                    <a:lnTo>
                      <a:pt x="69" y="145"/>
                    </a:lnTo>
                    <a:lnTo>
                      <a:pt x="57" y="169"/>
                    </a:lnTo>
                    <a:lnTo>
                      <a:pt x="4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3" name="Freeform 1020"/>
              <p:cNvSpPr>
                <a:spLocks/>
              </p:cNvSpPr>
              <p:nvPr/>
            </p:nvSpPr>
            <p:spPr bwMode="auto">
              <a:xfrm>
                <a:off x="757" y="3201"/>
                <a:ext cx="1618" cy="205"/>
              </a:xfrm>
              <a:custGeom>
                <a:avLst/>
                <a:gdLst>
                  <a:gd name="T0" fmla="*/ 51 w 1618"/>
                  <a:gd name="T1" fmla="*/ 0 h 205"/>
                  <a:gd name="T2" fmla="*/ 1572 w 1618"/>
                  <a:gd name="T3" fmla="*/ 0 h 205"/>
                  <a:gd name="T4" fmla="*/ 1595 w 1618"/>
                  <a:gd name="T5" fmla="*/ 6 h 205"/>
                  <a:gd name="T6" fmla="*/ 1612 w 1618"/>
                  <a:gd name="T7" fmla="*/ 36 h 205"/>
                  <a:gd name="T8" fmla="*/ 1618 w 1618"/>
                  <a:gd name="T9" fmla="*/ 78 h 205"/>
                  <a:gd name="T10" fmla="*/ 1618 w 1618"/>
                  <a:gd name="T11" fmla="*/ 127 h 205"/>
                  <a:gd name="T12" fmla="*/ 1612 w 1618"/>
                  <a:gd name="T13" fmla="*/ 169 h 205"/>
                  <a:gd name="T14" fmla="*/ 1595 w 1618"/>
                  <a:gd name="T15" fmla="*/ 193 h 205"/>
                  <a:gd name="T16" fmla="*/ 1572 w 1618"/>
                  <a:gd name="T17" fmla="*/ 205 h 205"/>
                  <a:gd name="T18" fmla="*/ 51 w 1618"/>
                  <a:gd name="T19" fmla="*/ 205 h 205"/>
                  <a:gd name="T20" fmla="*/ 28 w 1618"/>
                  <a:gd name="T21" fmla="*/ 193 h 205"/>
                  <a:gd name="T22" fmla="*/ 11 w 1618"/>
                  <a:gd name="T23" fmla="*/ 169 h 205"/>
                  <a:gd name="T24" fmla="*/ 0 w 1618"/>
                  <a:gd name="T25" fmla="*/ 127 h 205"/>
                  <a:gd name="T26" fmla="*/ 0 w 1618"/>
                  <a:gd name="T27" fmla="*/ 78 h 205"/>
                  <a:gd name="T28" fmla="*/ 11 w 1618"/>
                  <a:gd name="T29" fmla="*/ 36 h 205"/>
                  <a:gd name="T30" fmla="*/ 28 w 1618"/>
                  <a:gd name="T31" fmla="*/ 6 h 205"/>
                  <a:gd name="T32" fmla="*/ 51 w 1618"/>
                  <a:gd name="T33" fmla="*/ 0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18" h="205">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4" name="Freeform 1021"/>
              <p:cNvSpPr>
                <a:spLocks/>
              </p:cNvSpPr>
              <p:nvPr/>
            </p:nvSpPr>
            <p:spPr bwMode="auto">
              <a:xfrm>
                <a:off x="1025" y="2989"/>
                <a:ext cx="544" cy="314"/>
              </a:xfrm>
              <a:custGeom>
                <a:avLst/>
                <a:gdLst>
                  <a:gd name="T0" fmla="*/ 0 w 544"/>
                  <a:gd name="T1" fmla="*/ 0 h 314"/>
                  <a:gd name="T2" fmla="*/ 0 w 544"/>
                  <a:gd name="T3" fmla="*/ 314 h 314"/>
                  <a:gd name="T4" fmla="*/ 544 w 544"/>
                  <a:gd name="T5" fmla="*/ 314 h 314"/>
                  <a:gd name="T6" fmla="*/ 0 60000 65536"/>
                  <a:gd name="T7" fmla="*/ 0 60000 65536"/>
                  <a:gd name="T8" fmla="*/ 0 60000 65536"/>
                </a:gdLst>
                <a:ahLst/>
                <a:cxnLst>
                  <a:cxn ang="T6">
                    <a:pos x="T0" y="T1"/>
                  </a:cxn>
                  <a:cxn ang="T7">
                    <a:pos x="T2" y="T3"/>
                  </a:cxn>
                  <a:cxn ang="T8">
                    <a:pos x="T4" y="T5"/>
                  </a:cxn>
                </a:cxnLst>
                <a:rect l="0" t="0" r="r" b="b"/>
                <a:pathLst>
                  <a:path w="544" h="314">
                    <a:moveTo>
                      <a:pt x="0" y="0"/>
                    </a:moveTo>
                    <a:lnTo>
                      <a:pt x="0" y="314"/>
                    </a:lnTo>
                    <a:lnTo>
                      <a:pt x="544" y="31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5" name="Freeform 1022"/>
              <p:cNvSpPr>
                <a:spLocks/>
              </p:cNvSpPr>
              <p:nvPr/>
            </p:nvSpPr>
            <p:spPr bwMode="auto">
              <a:xfrm>
                <a:off x="1300" y="3303"/>
                <a:ext cx="269" cy="315"/>
              </a:xfrm>
              <a:custGeom>
                <a:avLst/>
                <a:gdLst>
                  <a:gd name="T0" fmla="*/ 0 w 269"/>
                  <a:gd name="T1" fmla="*/ 315 h 315"/>
                  <a:gd name="T2" fmla="*/ 0 w 269"/>
                  <a:gd name="T3" fmla="*/ 0 h 315"/>
                  <a:gd name="T4" fmla="*/ 269 w 269"/>
                  <a:gd name="T5" fmla="*/ 0 h 315"/>
                  <a:gd name="T6" fmla="*/ 0 60000 65536"/>
                  <a:gd name="T7" fmla="*/ 0 60000 65536"/>
                  <a:gd name="T8" fmla="*/ 0 60000 65536"/>
                </a:gdLst>
                <a:ahLst/>
                <a:cxnLst>
                  <a:cxn ang="T6">
                    <a:pos x="T0" y="T1"/>
                  </a:cxn>
                  <a:cxn ang="T7">
                    <a:pos x="T2" y="T3"/>
                  </a:cxn>
                  <a:cxn ang="T8">
                    <a:pos x="T4" y="T5"/>
                  </a:cxn>
                </a:cxnLst>
                <a:rect l="0" t="0" r="r" b="b"/>
                <a:pathLst>
                  <a:path w="269" h="315">
                    <a:moveTo>
                      <a:pt x="0" y="315"/>
                    </a:moveTo>
                    <a:lnTo>
                      <a:pt x="0" y="0"/>
                    </a:lnTo>
                    <a:lnTo>
                      <a:pt x="26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6" name="Freeform 1023"/>
              <p:cNvSpPr>
                <a:spLocks/>
              </p:cNvSpPr>
              <p:nvPr/>
            </p:nvSpPr>
            <p:spPr bwMode="auto">
              <a:xfrm>
                <a:off x="1569" y="3303"/>
                <a:ext cx="268" cy="315"/>
              </a:xfrm>
              <a:custGeom>
                <a:avLst/>
                <a:gdLst>
                  <a:gd name="T0" fmla="*/ 268 w 268"/>
                  <a:gd name="T1" fmla="*/ 315 h 315"/>
                  <a:gd name="T2" fmla="*/ 268 w 268"/>
                  <a:gd name="T3" fmla="*/ 0 h 315"/>
                  <a:gd name="T4" fmla="*/ 0 w 268"/>
                  <a:gd name="T5" fmla="*/ 0 h 315"/>
                  <a:gd name="T6" fmla="*/ 0 60000 65536"/>
                  <a:gd name="T7" fmla="*/ 0 60000 65536"/>
                  <a:gd name="T8" fmla="*/ 0 60000 65536"/>
                </a:gdLst>
                <a:ahLst/>
                <a:cxnLst>
                  <a:cxn ang="T6">
                    <a:pos x="T0" y="T1"/>
                  </a:cxn>
                  <a:cxn ang="T7">
                    <a:pos x="T2" y="T3"/>
                  </a:cxn>
                  <a:cxn ang="T8">
                    <a:pos x="T4" y="T5"/>
                  </a:cxn>
                </a:cxnLst>
                <a:rect l="0" t="0" r="r" b="b"/>
                <a:pathLst>
                  <a:path w="268" h="315">
                    <a:moveTo>
                      <a:pt x="268" y="315"/>
                    </a:moveTo>
                    <a:lnTo>
                      <a:pt x="268"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7" name="Line 1024"/>
              <p:cNvSpPr>
                <a:spLocks noChangeShapeType="1"/>
              </p:cNvSpPr>
              <p:nvPr/>
            </p:nvSpPr>
            <p:spPr bwMode="auto">
              <a:xfrm>
                <a:off x="1569" y="2989"/>
                <a:ext cx="1" cy="3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8" name="Freeform 1025"/>
              <p:cNvSpPr>
                <a:spLocks/>
              </p:cNvSpPr>
              <p:nvPr/>
            </p:nvSpPr>
            <p:spPr bwMode="auto">
              <a:xfrm>
                <a:off x="1569" y="2953"/>
                <a:ext cx="566" cy="350"/>
              </a:xfrm>
              <a:custGeom>
                <a:avLst/>
                <a:gdLst>
                  <a:gd name="T0" fmla="*/ 566 w 566"/>
                  <a:gd name="T1" fmla="*/ 0 h 350"/>
                  <a:gd name="T2" fmla="*/ 566 w 566"/>
                  <a:gd name="T3" fmla="*/ 350 h 350"/>
                  <a:gd name="T4" fmla="*/ 0 w 566"/>
                  <a:gd name="T5" fmla="*/ 350 h 350"/>
                  <a:gd name="T6" fmla="*/ 0 60000 65536"/>
                  <a:gd name="T7" fmla="*/ 0 60000 65536"/>
                  <a:gd name="T8" fmla="*/ 0 60000 65536"/>
                </a:gdLst>
                <a:ahLst/>
                <a:cxnLst>
                  <a:cxn ang="T6">
                    <a:pos x="T0" y="T1"/>
                  </a:cxn>
                  <a:cxn ang="T7">
                    <a:pos x="T2" y="T3"/>
                  </a:cxn>
                  <a:cxn ang="T8">
                    <a:pos x="T4" y="T5"/>
                  </a:cxn>
                </a:cxnLst>
                <a:rect l="0" t="0" r="r" b="b"/>
                <a:pathLst>
                  <a:path w="566" h="350">
                    <a:moveTo>
                      <a:pt x="566" y="0"/>
                    </a:moveTo>
                    <a:lnTo>
                      <a:pt x="566" y="350"/>
                    </a:lnTo>
                    <a:lnTo>
                      <a:pt x="0" y="3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9" name="Line 1026"/>
              <p:cNvSpPr>
                <a:spLocks noChangeShapeType="1"/>
              </p:cNvSpPr>
              <p:nvPr/>
            </p:nvSpPr>
            <p:spPr bwMode="auto">
              <a:xfrm>
                <a:off x="1431" y="3303"/>
                <a:ext cx="1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 name="Line 1027"/>
              <p:cNvSpPr>
                <a:spLocks noChangeShapeType="1"/>
              </p:cNvSpPr>
              <p:nvPr/>
            </p:nvSpPr>
            <p:spPr bwMode="auto">
              <a:xfrm flipH="1">
                <a:off x="1569" y="3303"/>
                <a:ext cx="1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1" name="Rectangle 1028"/>
              <p:cNvSpPr>
                <a:spLocks noChangeArrowheads="1"/>
              </p:cNvSpPr>
              <p:nvPr/>
            </p:nvSpPr>
            <p:spPr bwMode="auto">
              <a:xfrm>
                <a:off x="1369" y="3219"/>
                <a:ext cx="400" cy="16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82" name="Rectangle 1029"/>
              <p:cNvSpPr>
                <a:spLocks noChangeArrowheads="1"/>
              </p:cNvSpPr>
              <p:nvPr/>
            </p:nvSpPr>
            <p:spPr bwMode="auto">
              <a:xfrm>
                <a:off x="1380" y="3237"/>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ARCnet</a:t>
                </a:r>
                <a:endParaRPr kumimoji="1" lang="en-US" altLang="zh-CN">
                  <a:latin typeface="Times New Roman" pitchFamily="18" charset="0"/>
                  <a:ea typeface="宋体" pitchFamily="2" charset="-122"/>
                </a:endParaRPr>
              </a:p>
            </p:txBody>
          </p:sp>
          <p:sp>
            <p:nvSpPr>
              <p:cNvPr id="71383" name="Freeform 1030"/>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4" name="Freeform 1031"/>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5" name="Freeform 1032"/>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6" name="Freeform 1033"/>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7" name="Freeform 1034"/>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8" name="Freeform 1035"/>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9" name="Freeform 1036"/>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0" name="Freeform 1037"/>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1" name="Freeform 1038"/>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2" name="Freeform 1039"/>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3" name="Freeform 1040"/>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4" name="Freeform 1041"/>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5" name="Freeform 1042"/>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6" name="Freeform 1043"/>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7" name="Freeform 1044"/>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8" name="Freeform 1045"/>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9" name="Freeform 1046"/>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0" name="Freeform 1047"/>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1" name="Freeform 1048"/>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2" name="Freeform 1049"/>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3" name="Freeform 1050"/>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4" name="Freeform 1051"/>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5" name="Freeform 1052"/>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6" name="Freeform 1053"/>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7" name="Freeform 1054"/>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8" name="Freeform 1055"/>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9" name="Freeform 1056"/>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0" name="Freeform 1057"/>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1" name="Freeform 1058"/>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2" name="Freeform 1059"/>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3" name="Freeform 1060"/>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4" name="Freeform 1061"/>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5" name="Freeform 1062"/>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6" name="Freeform 1063"/>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7" name="Freeform 1064"/>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8" name="Freeform 1065"/>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9" name="Freeform 1066"/>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0" name="Freeform 1067"/>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1" name="Freeform 1068"/>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2" name="Freeform 1069"/>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3" name="Freeform 1070"/>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4" name="Freeform 1071"/>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5" name="Freeform 1072"/>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6" name="Freeform 1073"/>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7" name="Freeform 1074"/>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8" name="Freeform 1075"/>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9" name="Freeform 1076"/>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0" name="Freeform 1077"/>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1" name="Freeform 1078"/>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2" name="Freeform 1079"/>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3" name="Freeform 1080"/>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4" name="Freeform 1081"/>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35" name="Line 1082"/>
              <p:cNvSpPr>
                <a:spLocks noChangeShapeType="1"/>
              </p:cNvSpPr>
              <p:nvPr/>
            </p:nvSpPr>
            <p:spPr bwMode="auto">
              <a:xfrm>
                <a:off x="1260"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6" name="Line 1083"/>
              <p:cNvSpPr>
                <a:spLocks noChangeShapeType="1"/>
              </p:cNvSpPr>
              <p:nvPr/>
            </p:nvSpPr>
            <p:spPr bwMode="auto">
              <a:xfrm>
                <a:off x="1260"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7" name="Line 1084"/>
              <p:cNvSpPr>
                <a:spLocks noChangeShapeType="1"/>
              </p:cNvSpPr>
              <p:nvPr/>
            </p:nvSpPr>
            <p:spPr bwMode="auto">
              <a:xfrm>
                <a:off x="1220"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8" name="Freeform 1085"/>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9" name="Freeform 1086"/>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0" name="Freeform 1087"/>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1" name="Freeform 1088"/>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2" name="Freeform 1089"/>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3" name="Freeform 1090"/>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4" name="Freeform 1091"/>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5" name="Freeform 1092"/>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6" name="Freeform 1093"/>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7" name="Freeform 1094"/>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8" name="Freeform 1095"/>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9" name="Freeform 1096"/>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0" name="Freeform 1097"/>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1" name="Freeform 1098"/>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2" name="Freeform 1099"/>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3" name="Freeform 1100"/>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4" name="Freeform 1101"/>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5" name="Freeform 1102"/>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6" name="Freeform 1103"/>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7" name="Freeform 1104"/>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8" name="Freeform 1105"/>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9" name="Freeform 1106"/>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0" name="Freeform 1107"/>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1" name="Freeform 1108"/>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2" name="Freeform 1109"/>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3" name="Rectangle 1110"/>
              <p:cNvSpPr>
                <a:spLocks noChangeArrowheads="1"/>
              </p:cNvSpPr>
              <p:nvPr/>
            </p:nvSpPr>
            <p:spPr bwMode="auto">
              <a:xfrm>
                <a:off x="1163"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464" name="Freeform 1111"/>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5" name="Freeform 1112"/>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6" name="Freeform 1113"/>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7" name="Freeform 1114"/>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8" name="Freeform 1115"/>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9" name="Freeform 1116"/>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0" name="Freeform 1117"/>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1" name="Freeform 1118"/>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2" name="Freeform 1119"/>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3" name="Freeform 1120"/>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4" name="Freeform 1121"/>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5" name="Freeform 1122"/>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6" name="Freeform 1123"/>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7" name="Freeform 1124"/>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8" name="Freeform 1125"/>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9" name="Freeform 1126"/>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0" name="Freeform 1127"/>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1" name="Freeform 1128"/>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2" name="Freeform 1129"/>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3" name="Freeform 1130"/>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4" name="Freeform 1131"/>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5" name="Freeform 1132"/>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6" name="Freeform 1133"/>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7" name="Freeform 1134"/>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8" name="Freeform 1135"/>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9" name="Rectangle 1136"/>
              <p:cNvSpPr>
                <a:spLocks noChangeArrowheads="1"/>
              </p:cNvSpPr>
              <p:nvPr/>
            </p:nvSpPr>
            <p:spPr bwMode="auto">
              <a:xfrm>
                <a:off x="1163"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90" name="Freeform 1137"/>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1" name="Freeform 1138"/>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2" name="Freeform 1139"/>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3" name="Freeform 1140"/>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4" name="Freeform 1141"/>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5" name="Freeform 1142"/>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6" name="Freeform 1143"/>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7" name="Freeform 1144"/>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8" name="Freeform 1145"/>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9" name="Freeform 1146"/>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0" name="Freeform 1147"/>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1" name="Freeform 1148"/>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2" name="Freeform 1149"/>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3" name="Freeform 1150"/>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4" name="Freeform 1151"/>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5" name="Freeform 1152"/>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6" name="Freeform 1153"/>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7" name="Freeform 1154"/>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8" name="Freeform 1155"/>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9" name="Freeform 1156"/>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0" name="Freeform 1157"/>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1" name="Freeform 1158"/>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2" name="Freeform 1159"/>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3" name="Freeform 1160"/>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4" name="Freeform 1161"/>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5" name="Rectangle 1162"/>
              <p:cNvSpPr>
                <a:spLocks noChangeArrowheads="1"/>
              </p:cNvSpPr>
              <p:nvPr/>
            </p:nvSpPr>
            <p:spPr bwMode="auto">
              <a:xfrm>
                <a:off x="1317" y="3799"/>
                <a:ext cx="6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516" name="Freeform 1163"/>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7" name="Freeform 1164"/>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8" name="Freeform 1165"/>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9" name="Freeform 1166"/>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0" name="Freeform 1167"/>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1" name="Freeform 1168"/>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2" name="Freeform 1169"/>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3" name="Freeform 1170"/>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4" name="Freeform 1171"/>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5" name="Freeform 1172"/>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6" name="Freeform 1173"/>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7" name="Freeform 1174"/>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8" name="Freeform 1175"/>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9" name="Freeform 1176"/>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0" name="Freeform 1177"/>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1" name="Freeform 1178"/>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2" name="Freeform 1179"/>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3" name="Freeform 1180"/>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4" name="Freeform 1181"/>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5" name="Freeform 1182"/>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6" name="Freeform 1183"/>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7" name="Freeform 1184"/>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8" name="Freeform 1185"/>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9" name="Freeform 1186"/>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0" name="Freeform 1187"/>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1" name="Rectangle 1188"/>
              <p:cNvSpPr>
                <a:spLocks noChangeArrowheads="1"/>
              </p:cNvSpPr>
              <p:nvPr/>
            </p:nvSpPr>
            <p:spPr bwMode="auto">
              <a:xfrm>
                <a:off x="1317"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42" name="Line 1189"/>
              <p:cNvSpPr>
                <a:spLocks noChangeShapeType="1"/>
              </p:cNvSpPr>
              <p:nvPr/>
            </p:nvSpPr>
            <p:spPr bwMode="auto">
              <a:xfrm>
                <a:off x="1163"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3" name="Line 1190"/>
              <p:cNvSpPr>
                <a:spLocks noChangeShapeType="1"/>
              </p:cNvSpPr>
              <p:nvPr/>
            </p:nvSpPr>
            <p:spPr bwMode="auto">
              <a:xfrm flipH="1">
                <a:off x="1163"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4" name="Line 1191"/>
              <p:cNvSpPr>
                <a:spLocks noChangeShapeType="1"/>
              </p:cNvSpPr>
              <p:nvPr/>
            </p:nvSpPr>
            <p:spPr bwMode="auto">
              <a:xfrm>
                <a:off x="1163"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5" name="Freeform 1192"/>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6" name="Freeform 1193"/>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7" name="Freeform 1194"/>
              <p:cNvSpPr>
                <a:spLocks noEditPoints="1"/>
              </p:cNvSpPr>
              <p:nvPr/>
            </p:nvSpPr>
            <p:spPr bwMode="auto">
              <a:xfrm>
                <a:off x="1174" y="3829"/>
                <a:ext cx="12" cy="13"/>
              </a:xfrm>
              <a:custGeom>
                <a:avLst/>
                <a:gdLst>
                  <a:gd name="T0" fmla="*/ 6 w 12"/>
                  <a:gd name="T1" fmla="*/ 0 h 13"/>
                  <a:gd name="T2" fmla="*/ 12 w 12"/>
                  <a:gd name="T3" fmla="*/ 0 h 13"/>
                  <a:gd name="T4" fmla="*/ 6 w 12"/>
                  <a:gd name="T5" fmla="*/ 0 h 13"/>
                  <a:gd name="T6" fmla="*/ 12 w 12"/>
                  <a:gd name="T7" fmla="*/ 7 h 13"/>
                  <a:gd name="T8" fmla="*/ 6 w 12"/>
                  <a:gd name="T9" fmla="*/ 7 h 13"/>
                  <a:gd name="T10" fmla="*/ 6 w 12"/>
                  <a:gd name="T11" fmla="*/ 7 h 13"/>
                  <a:gd name="T12" fmla="*/ 0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8" name="Freeform 1195"/>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9" name="Freeform 1196"/>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0" name="Freeform 1197"/>
              <p:cNvSpPr>
                <a:spLocks/>
              </p:cNvSpPr>
              <p:nvPr/>
            </p:nvSpPr>
            <p:spPr bwMode="auto">
              <a:xfrm>
                <a:off x="1180"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1" name="Freeform 1198"/>
              <p:cNvSpPr>
                <a:spLocks/>
              </p:cNvSpPr>
              <p:nvPr/>
            </p:nvSpPr>
            <p:spPr bwMode="auto">
              <a:xfrm>
                <a:off x="1174" y="3836"/>
                <a:ext cx="12" cy="6"/>
              </a:xfrm>
              <a:custGeom>
                <a:avLst/>
                <a:gdLst>
                  <a:gd name="T0" fmla="*/ 12 w 12"/>
                  <a:gd name="T1" fmla="*/ 0 h 6"/>
                  <a:gd name="T2" fmla="*/ 6 w 12"/>
                  <a:gd name="T3" fmla="*/ 0 h 6"/>
                  <a:gd name="T4" fmla="*/ 6 w 12"/>
                  <a:gd name="T5" fmla="*/ 0 h 6"/>
                  <a:gd name="T6" fmla="*/ 0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2" name="Freeform 1199"/>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3" name="Freeform 1200"/>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4" name="Freeform 1201"/>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5" name="Freeform 1202"/>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6" name="Freeform 1203"/>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7" name="Freeform 1204"/>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8" name="Freeform 1205"/>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9" name="Freeform 1206"/>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0" name="Freeform 1207"/>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1" name="Freeform 1208"/>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6" name="Group 1209"/>
            <p:cNvGrpSpPr>
              <a:grpSpLocks/>
            </p:cNvGrpSpPr>
            <p:nvPr/>
          </p:nvGrpSpPr>
          <p:grpSpPr bwMode="auto">
            <a:xfrm>
              <a:off x="1174" y="3594"/>
              <a:ext cx="801" cy="266"/>
              <a:chOff x="1174" y="3594"/>
              <a:chExt cx="801" cy="266"/>
            </a:xfrm>
          </p:grpSpPr>
          <p:sp>
            <p:nvSpPr>
              <p:cNvPr id="71162" name="Freeform 1210"/>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3" name="Freeform 1211"/>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4" name="Freeform 1212"/>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5" name="Freeform 1213"/>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6" name="Freeform 1214"/>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7" name="Freeform 1215"/>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8" name="Freeform 1216"/>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9" name="Freeform 1217"/>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0" name="Freeform 1218"/>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1" name="Freeform 1219"/>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2" name="Freeform 1220"/>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3" name="Freeform 1221"/>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4" name="Freeform 1222"/>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5" name="Freeform 1223"/>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6" name="Freeform 1224"/>
              <p:cNvSpPr>
                <a:spLocks noEditPoints="1"/>
              </p:cNvSpPr>
              <p:nvPr/>
            </p:nvSpPr>
            <p:spPr bwMode="auto">
              <a:xfrm>
                <a:off x="1174" y="3618"/>
                <a:ext cx="280" cy="187"/>
              </a:xfrm>
              <a:custGeom>
                <a:avLst/>
                <a:gdLst>
                  <a:gd name="T0" fmla="*/ 217 w 280"/>
                  <a:gd name="T1" fmla="*/ 187 h 187"/>
                  <a:gd name="T2" fmla="*/ 280 w 280"/>
                  <a:gd name="T3" fmla="*/ 187 h 187"/>
                  <a:gd name="T4" fmla="*/ 280 w 280"/>
                  <a:gd name="T5" fmla="*/ 181 h 187"/>
                  <a:gd name="T6" fmla="*/ 217 w 280"/>
                  <a:gd name="T7" fmla="*/ 181 h 187"/>
                  <a:gd name="T8" fmla="*/ 217 w 280"/>
                  <a:gd name="T9" fmla="*/ 187 h 187"/>
                  <a:gd name="T10" fmla="*/ 0 w 280"/>
                  <a:gd name="T11" fmla="*/ 187 h 187"/>
                  <a:gd name="T12" fmla="*/ 12 w 280"/>
                  <a:gd name="T13" fmla="*/ 187 h 187"/>
                  <a:gd name="T14" fmla="*/ 12 w 280"/>
                  <a:gd name="T15" fmla="*/ 181 h 187"/>
                  <a:gd name="T16" fmla="*/ 0 w 280"/>
                  <a:gd name="T17" fmla="*/ 181 h 187"/>
                  <a:gd name="T18" fmla="*/ 0 w 280"/>
                  <a:gd name="T19" fmla="*/ 187 h 187"/>
                  <a:gd name="T20" fmla="*/ 46 w 280"/>
                  <a:gd name="T21" fmla="*/ 133 h 187"/>
                  <a:gd name="T22" fmla="*/ 57 w 280"/>
                  <a:gd name="T23" fmla="*/ 133 h 187"/>
                  <a:gd name="T24" fmla="*/ 57 w 280"/>
                  <a:gd name="T25" fmla="*/ 133 h 187"/>
                  <a:gd name="T26" fmla="*/ 46 w 280"/>
                  <a:gd name="T27" fmla="*/ 133 h 187"/>
                  <a:gd name="T28" fmla="*/ 46 w 280"/>
                  <a:gd name="T29" fmla="*/ 133 h 187"/>
                  <a:gd name="T30" fmla="*/ 46 w 280"/>
                  <a:gd name="T31" fmla="*/ 109 h 187"/>
                  <a:gd name="T32" fmla="*/ 46 w 280"/>
                  <a:gd name="T33" fmla="*/ 6 h 187"/>
                  <a:gd name="T34" fmla="*/ 235 w 280"/>
                  <a:gd name="T35" fmla="*/ 6 h 187"/>
                  <a:gd name="T36" fmla="*/ 235 w 280"/>
                  <a:gd name="T37" fmla="*/ 109 h 187"/>
                  <a:gd name="T38" fmla="*/ 46 w 280"/>
                  <a:gd name="T39" fmla="*/ 109 h 187"/>
                  <a:gd name="T40" fmla="*/ 40 w 280"/>
                  <a:gd name="T41" fmla="*/ 115 h 187"/>
                  <a:gd name="T42" fmla="*/ 240 w 280"/>
                  <a:gd name="T43" fmla="*/ 115 h 187"/>
                  <a:gd name="T44" fmla="*/ 240 w 280"/>
                  <a:gd name="T45" fmla="*/ 0 h 187"/>
                  <a:gd name="T46" fmla="*/ 246 w 280"/>
                  <a:gd name="T47" fmla="*/ 0 h 187"/>
                  <a:gd name="T48" fmla="*/ 34 w 280"/>
                  <a:gd name="T49" fmla="*/ 0 h 187"/>
                  <a:gd name="T50" fmla="*/ 34 w 280"/>
                  <a:gd name="T51" fmla="*/ 121 h 187"/>
                  <a:gd name="T52" fmla="*/ 40 w 280"/>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0" h="187">
                    <a:moveTo>
                      <a:pt x="217" y="187"/>
                    </a:moveTo>
                    <a:lnTo>
                      <a:pt x="280" y="187"/>
                    </a:lnTo>
                    <a:lnTo>
                      <a:pt x="280" y="181"/>
                    </a:lnTo>
                    <a:lnTo>
                      <a:pt x="217" y="181"/>
                    </a:lnTo>
                    <a:lnTo>
                      <a:pt x="217" y="187"/>
                    </a:lnTo>
                    <a:close/>
                    <a:moveTo>
                      <a:pt x="0" y="187"/>
                    </a:moveTo>
                    <a:lnTo>
                      <a:pt x="12" y="187"/>
                    </a:lnTo>
                    <a:lnTo>
                      <a:pt x="12" y="181"/>
                    </a:lnTo>
                    <a:lnTo>
                      <a:pt x="0" y="181"/>
                    </a:lnTo>
                    <a:lnTo>
                      <a:pt x="0" y="187"/>
                    </a:lnTo>
                    <a:close/>
                    <a:moveTo>
                      <a:pt x="46" y="133"/>
                    </a:moveTo>
                    <a:lnTo>
                      <a:pt x="57" y="133"/>
                    </a:lnTo>
                    <a:lnTo>
                      <a:pt x="46" y="133"/>
                    </a:lnTo>
                    <a:close/>
                    <a:moveTo>
                      <a:pt x="46" y="109"/>
                    </a:moveTo>
                    <a:lnTo>
                      <a:pt x="46" y="6"/>
                    </a:lnTo>
                    <a:lnTo>
                      <a:pt x="235" y="6"/>
                    </a:lnTo>
                    <a:lnTo>
                      <a:pt x="235" y="109"/>
                    </a:lnTo>
                    <a:lnTo>
                      <a:pt x="46" y="109"/>
                    </a:lnTo>
                    <a:close/>
                    <a:moveTo>
                      <a:pt x="40" y="115"/>
                    </a:moveTo>
                    <a:lnTo>
                      <a:pt x="240" y="115"/>
                    </a:lnTo>
                    <a:lnTo>
                      <a:pt x="240" y="0"/>
                    </a:lnTo>
                    <a:lnTo>
                      <a:pt x="246" y="0"/>
                    </a:lnTo>
                    <a:lnTo>
                      <a:pt x="34" y="0"/>
                    </a:lnTo>
                    <a:lnTo>
                      <a:pt x="34" y="121"/>
                    </a:lnTo>
                    <a:lnTo>
                      <a:pt x="4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7" name="Freeform 1225"/>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8" name="Freeform 1226"/>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9" name="Freeform 1227"/>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0" name="Freeform 1228"/>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 name="Freeform 1229"/>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2" name="Freeform 1230"/>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3" name="Freeform 1231"/>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 name="Freeform 1232"/>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 name="Freeform 1233"/>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 name="Freeform 1234"/>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 name="Freeform 1235"/>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8" name="Freeform 1236"/>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9" name="Freeform 1237"/>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0" name="Freeform 1238"/>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1" name="Freeform 1239"/>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2" name="Freeform 1240"/>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3" name="Freeform 1241"/>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4" name="Freeform 1242"/>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5" name="Freeform 1243"/>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6" name="Freeform 1244"/>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7" name="Freeform 1245"/>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8" name="Freeform 1246"/>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9" name="Freeform 1247"/>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0" name="Freeform 1248"/>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1" name="Rectangle 1249"/>
              <p:cNvSpPr>
                <a:spLocks noChangeArrowheads="1"/>
              </p:cNvSpPr>
              <p:nvPr/>
            </p:nvSpPr>
            <p:spPr bwMode="auto">
              <a:xfrm>
                <a:off x="1391"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2" name="Rectangle 1250"/>
              <p:cNvSpPr>
                <a:spLocks noChangeArrowheads="1"/>
              </p:cNvSpPr>
              <p:nvPr/>
            </p:nvSpPr>
            <p:spPr bwMode="auto">
              <a:xfrm>
                <a:off x="1174" y="3799"/>
                <a:ext cx="12"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3" name="Rectangle 1251"/>
              <p:cNvSpPr>
                <a:spLocks noChangeArrowheads="1"/>
              </p:cNvSpPr>
              <p:nvPr/>
            </p:nvSpPr>
            <p:spPr bwMode="auto">
              <a:xfrm>
                <a:off x="1220" y="3751"/>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4" name="Rectangle 1252"/>
              <p:cNvSpPr>
                <a:spLocks noChangeArrowheads="1"/>
              </p:cNvSpPr>
              <p:nvPr/>
            </p:nvSpPr>
            <p:spPr bwMode="auto">
              <a:xfrm>
                <a:off x="1220"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5" name="Freeform 1253"/>
              <p:cNvSpPr>
                <a:spLocks/>
              </p:cNvSpPr>
              <p:nvPr/>
            </p:nvSpPr>
            <p:spPr bwMode="auto">
              <a:xfrm>
                <a:off x="1208" y="3618"/>
                <a:ext cx="212" cy="121"/>
              </a:xfrm>
              <a:custGeom>
                <a:avLst/>
                <a:gdLst>
                  <a:gd name="T0" fmla="*/ 6 w 212"/>
                  <a:gd name="T1" fmla="*/ 115 h 121"/>
                  <a:gd name="T2" fmla="*/ 206 w 212"/>
                  <a:gd name="T3" fmla="*/ 115 h 121"/>
                  <a:gd name="T4" fmla="*/ 206 w 212"/>
                  <a:gd name="T5" fmla="*/ 0 h 121"/>
                  <a:gd name="T6" fmla="*/ 212 w 212"/>
                  <a:gd name="T7" fmla="*/ 0 h 121"/>
                  <a:gd name="T8" fmla="*/ 0 w 212"/>
                  <a:gd name="T9" fmla="*/ 0 h 121"/>
                  <a:gd name="T10" fmla="*/ 0 w 212"/>
                  <a:gd name="T11" fmla="*/ 121 h 121"/>
                  <a:gd name="T12" fmla="*/ 6 w 212"/>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121">
                    <a:moveTo>
                      <a:pt x="6" y="115"/>
                    </a:moveTo>
                    <a:lnTo>
                      <a:pt x="206" y="115"/>
                    </a:lnTo>
                    <a:lnTo>
                      <a:pt x="206" y="0"/>
                    </a:lnTo>
                    <a:lnTo>
                      <a:pt x="212"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6" name="Freeform 1254"/>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7" name="Freeform 1255"/>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8" name="Freeform 1256"/>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9" name="Freeform 1257"/>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0" name="Freeform 1258"/>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1" name="Freeform 1259"/>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2" name="Freeform 1260"/>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3" name="Freeform 1261"/>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4" name="Freeform 1262"/>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5" name="Freeform 1263"/>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6" name="Freeform 1264"/>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7" name="Freeform 1265"/>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8" name="Freeform 1266"/>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9" name="Freeform 1267"/>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0" name="Freeform 1268"/>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1" name="Freeform 1269"/>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2" name="Freeform 1270"/>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3" name="Freeform 1271"/>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4" name="Freeform 1272"/>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5" name="Freeform 1273"/>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6" name="Freeform 1274"/>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7" name="Freeform 1275"/>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8" name="Freeform 1276"/>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9" name="Freeform 1277"/>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0" name="Freeform 1278"/>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1" name="Freeform 1279"/>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2" name="Freeform 1280"/>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3" name="Freeform 1281"/>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4" name="Freeform 1282"/>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5" name="Freeform 1283"/>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6" name="Freeform 1284"/>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7" name="Freeform 1285"/>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8" name="Freeform 1286"/>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9" name="Freeform 1287"/>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0" name="Freeform 1288"/>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1" name="Freeform 1289"/>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2" name="Freeform 1290"/>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3" name="Freeform 1291"/>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4" name="Freeform 1292"/>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5" name="Freeform 1293"/>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6" name="Freeform 1294"/>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7" name="Freeform 1295"/>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8" name="Freeform 1296"/>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9" name="Freeform 1297"/>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0" name="Freeform 1298"/>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1" name="Freeform 1299"/>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2" name="Freeform 1300"/>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3" name="Freeform 1301"/>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4" name="Freeform 1302"/>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5" name="Freeform 1303"/>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6" name="Freeform 1304"/>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7" name="Freeform 1305"/>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58" name="Line 1306"/>
              <p:cNvSpPr>
                <a:spLocks noChangeShapeType="1"/>
              </p:cNvSpPr>
              <p:nvPr/>
            </p:nvSpPr>
            <p:spPr bwMode="auto">
              <a:xfrm>
                <a:off x="1763"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59" name="Line 1307"/>
              <p:cNvSpPr>
                <a:spLocks noChangeShapeType="1"/>
              </p:cNvSpPr>
              <p:nvPr/>
            </p:nvSpPr>
            <p:spPr bwMode="auto">
              <a:xfrm>
                <a:off x="1763"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0" name="Line 1308"/>
              <p:cNvSpPr>
                <a:spLocks noChangeShapeType="1"/>
              </p:cNvSpPr>
              <p:nvPr/>
            </p:nvSpPr>
            <p:spPr bwMode="auto">
              <a:xfrm>
                <a:off x="1729"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1" name="Freeform 1309"/>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2" name="Freeform 1310"/>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3" name="Freeform 1311"/>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4" name="Freeform 1312"/>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5" name="Freeform 1313"/>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6" name="Freeform 1314"/>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7" name="Freeform 1315"/>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8" name="Freeform 1316"/>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9" name="Freeform 1317"/>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0" name="Freeform 1318"/>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1" name="Freeform 1319"/>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2" name="Freeform 1320"/>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3" name="Freeform 1321"/>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4" name="Freeform 1322"/>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5" name="Freeform 1323"/>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6" name="Freeform 1324"/>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7" name="Freeform 1325"/>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8" name="Freeform 1326"/>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9" name="Freeform 1327"/>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0" name="Freeform 1328"/>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1" name="Freeform 1329"/>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2" name="Freeform 1330"/>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3" name="Freeform 1331"/>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4" name="Freeform 1332"/>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5" name="Freeform 1333"/>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6" name="Rectangle 1334"/>
              <p:cNvSpPr>
                <a:spLocks noChangeArrowheads="1"/>
              </p:cNvSpPr>
              <p:nvPr/>
            </p:nvSpPr>
            <p:spPr bwMode="auto">
              <a:xfrm>
                <a:off x="1672"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287" name="Freeform 1335"/>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8" name="Freeform 1336"/>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9" name="Freeform 1337"/>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0" name="Freeform 1338"/>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1" name="Freeform 1339"/>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2" name="Freeform 1340"/>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3" name="Freeform 1341"/>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4" name="Freeform 1342"/>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5" name="Freeform 1343"/>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6" name="Freeform 1344"/>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7" name="Freeform 1345"/>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8" name="Freeform 1346"/>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9" name="Freeform 1347"/>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0" name="Freeform 1348"/>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1" name="Freeform 1349"/>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2" name="Freeform 1350"/>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3" name="Freeform 1351"/>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4" name="Freeform 1352"/>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5" name="Freeform 1353"/>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6" name="Freeform 1354"/>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7" name="Freeform 1355"/>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8" name="Freeform 1356"/>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9" name="Freeform 1357"/>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0" name="Freeform 1358"/>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1" name="Freeform 1359"/>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2" name="Rectangle 1360"/>
              <p:cNvSpPr>
                <a:spLocks noChangeArrowheads="1"/>
              </p:cNvSpPr>
              <p:nvPr/>
            </p:nvSpPr>
            <p:spPr bwMode="auto">
              <a:xfrm>
                <a:off x="1672"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13" name="Freeform 1361"/>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4" name="Freeform 1362"/>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5" name="Freeform 1363"/>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6" name="Freeform 1364"/>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7" name="Freeform 1365"/>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8" name="Freeform 1366"/>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9" name="Freeform 1367"/>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0" name="Freeform 1368"/>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1" name="Freeform 1369"/>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2" name="Freeform 1370"/>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3" name="Freeform 1371"/>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4" name="Freeform 1372"/>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5" name="Freeform 1373"/>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6" name="Freeform 1374"/>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7" name="Freeform 1375"/>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8" name="Freeform 1376"/>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9" name="Freeform 1377"/>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0" name="Freeform 1378"/>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1" name="Freeform 1379"/>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2" name="Freeform 1380"/>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3" name="Freeform 1381"/>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4" name="Freeform 1382"/>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5" name="Freeform 1383"/>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6" name="Freeform 1384"/>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7" name="Freeform 1385"/>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8" name="Rectangle 1386"/>
              <p:cNvSpPr>
                <a:spLocks noChangeArrowheads="1"/>
              </p:cNvSpPr>
              <p:nvPr/>
            </p:nvSpPr>
            <p:spPr bwMode="auto">
              <a:xfrm>
                <a:off x="1820" y="3799"/>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39" name="Freeform 1387"/>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0" name="Freeform 1388"/>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1" name="Freeform 1389"/>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2" name="Freeform 1390"/>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3" name="Freeform 1391"/>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4" name="Freeform 1392"/>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5" name="Freeform 1393"/>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6" name="Freeform 1394"/>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7" name="Freeform 1395"/>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8" name="Freeform 1396"/>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9" name="Freeform 1397"/>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0" name="Freeform 1398"/>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1" name="Freeform 1399"/>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2" name="Freeform 1400"/>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3" name="Freeform 1401"/>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4" name="Freeform 1402"/>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5" name="Freeform 1403"/>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6" name="Freeform 1404"/>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7" name="Freeform 1405"/>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8" name="Freeform 1406"/>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9" name="Freeform 1407"/>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0" name="Freeform 1408"/>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1" name="Freeform 1409"/>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7" name="Group 1410"/>
            <p:cNvGrpSpPr>
              <a:grpSpLocks/>
            </p:cNvGrpSpPr>
            <p:nvPr/>
          </p:nvGrpSpPr>
          <p:grpSpPr bwMode="auto">
            <a:xfrm>
              <a:off x="1403" y="2741"/>
              <a:ext cx="572" cy="1101"/>
              <a:chOff x="1403" y="2741"/>
              <a:chExt cx="572" cy="1101"/>
            </a:xfrm>
          </p:grpSpPr>
          <p:sp>
            <p:nvSpPr>
              <p:cNvPr id="70962" name="Freeform 1411"/>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3" name="Freeform 1412"/>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4" name="Rectangle 1413"/>
              <p:cNvSpPr>
                <a:spLocks noChangeArrowheads="1"/>
              </p:cNvSpPr>
              <p:nvPr/>
            </p:nvSpPr>
            <p:spPr bwMode="auto">
              <a:xfrm>
                <a:off x="1820" y="3799"/>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65" name="Line 1414"/>
              <p:cNvSpPr>
                <a:spLocks noChangeShapeType="1"/>
              </p:cNvSpPr>
              <p:nvPr/>
            </p:nvSpPr>
            <p:spPr bwMode="auto">
              <a:xfrm>
                <a:off x="1672"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6" name="Line 1415"/>
              <p:cNvSpPr>
                <a:spLocks noChangeShapeType="1"/>
              </p:cNvSpPr>
              <p:nvPr/>
            </p:nvSpPr>
            <p:spPr bwMode="auto">
              <a:xfrm flipH="1">
                <a:off x="1672"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7" name="Line 1416"/>
              <p:cNvSpPr>
                <a:spLocks noChangeShapeType="1"/>
              </p:cNvSpPr>
              <p:nvPr/>
            </p:nvSpPr>
            <p:spPr bwMode="auto">
              <a:xfrm>
                <a:off x="1672"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8" name="Freeform 1417"/>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9" name="Freeform 1418"/>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0" name="Freeform 1419"/>
              <p:cNvSpPr>
                <a:spLocks noEditPoints="1"/>
              </p:cNvSpPr>
              <p:nvPr/>
            </p:nvSpPr>
            <p:spPr bwMode="auto">
              <a:xfrm>
                <a:off x="1677" y="3829"/>
                <a:ext cx="12" cy="13"/>
              </a:xfrm>
              <a:custGeom>
                <a:avLst/>
                <a:gdLst>
                  <a:gd name="T0" fmla="*/ 6 w 12"/>
                  <a:gd name="T1" fmla="*/ 0 h 13"/>
                  <a:gd name="T2" fmla="*/ 12 w 12"/>
                  <a:gd name="T3" fmla="*/ 0 h 13"/>
                  <a:gd name="T4" fmla="*/ 6 w 12"/>
                  <a:gd name="T5" fmla="*/ 0 h 13"/>
                  <a:gd name="T6" fmla="*/ 12 w 12"/>
                  <a:gd name="T7" fmla="*/ 7 h 13"/>
                  <a:gd name="T8" fmla="*/ 12 w 12"/>
                  <a:gd name="T9" fmla="*/ 7 h 13"/>
                  <a:gd name="T10" fmla="*/ 12 w 12"/>
                  <a:gd name="T11" fmla="*/ 7 h 13"/>
                  <a:gd name="T12" fmla="*/ 6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12" y="7"/>
                    </a:ln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1" name="Freeform 1420"/>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2" name="Freeform 1421"/>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3" name="Freeform 1422"/>
              <p:cNvSpPr>
                <a:spLocks/>
              </p:cNvSpPr>
              <p:nvPr/>
            </p:nvSpPr>
            <p:spPr bwMode="auto">
              <a:xfrm>
                <a:off x="1683"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4" name="Freeform 1423"/>
              <p:cNvSpPr>
                <a:spLocks/>
              </p:cNvSpPr>
              <p:nvPr/>
            </p:nvSpPr>
            <p:spPr bwMode="auto">
              <a:xfrm>
                <a:off x="1677" y="3836"/>
                <a:ext cx="12" cy="6"/>
              </a:xfrm>
              <a:custGeom>
                <a:avLst/>
                <a:gdLst>
                  <a:gd name="T0" fmla="*/ 12 w 12"/>
                  <a:gd name="T1" fmla="*/ 0 h 6"/>
                  <a:gd name="T2" fmla="*/ 12 w 12"/>
                  <a:gd name="T3" fmla="*/ 0 h 6"/>
                  <a:gd name="T4" fmla="*/ 12 w 12"/>
                  <a:gd name="T5" fmla="*/ 0 h 6"/>
                  <a:gd name="T6" fmla="*/ 6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12" y="0"/>
                    </a:ln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5" name="Freeform 1424"/>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6" name="Freeform 1425"/>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7" name="Freeform 1426"/>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8" name="Freeform 1427"/>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9" name="Freeform 1428"/>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0" name="Freeform 1429"/>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1" name="Freeform 1430"/>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2" name="Freeform 1431"/>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3" name="Freeform 1432"/>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4" name="Freeform 1433"/>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5" name="Freeform 1434"/>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6" name="Freeform 1435"/>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7" name="Freeform 1436"/>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8" name="Freeform 1437"/>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9" name="Freeform 1438"/>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0" name="Freeform 1439"/>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1" name="Freeform 1440"/>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2" name="Freeform 1441"/>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3" name="Freeform 1442"/>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4" name="Freeform 1443"/>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5" name="Freeform 1444"/>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6" name="Freeform 1445"/>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7" name="Freeform 1446"/>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8" name="Freeform 1447"/>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9" name="Freeform 1448"/>
              <p:cNvSpPr>
                <a:spLocks noEditPoints="1"/>
              </p:cNvSpPr>
              <p:nvPr/>
            </p:nvSpPr>
            <p:spPr bwMode="auto">
              <a:xfrm>
                <a:off x="1677" y="3618"/>
                <a:ext cx="286" cy="187"/>
              </a:xfrm>
              <a:custGeom>
                <a:avLst/>
                <a:gdLst>
                  <a:gd name="T0" fmla="*/ 218 w 286"/>
                  <a:gd name="T1" fmla="*/ 187 h 187"/>
                  <a:gd name="T2" fmla="*/ 286 w 286"/>
                  <a:gd name="T3" fmla="*/ 187 h 187"/>
                  <a:gd name="T4" fmla="*/ 286 w 286"/>
                  <a:gd name="T5" fmla="*/ 181 h 187"/>
                  <a:gd name="T6" fmla="*/ 218 w 286"/>
                  <a:gd name="T7" fmla="*/ 181 h 187"/>
                  <a:gd name="T8" fmla="*/ 218 w 286"/>
                  <a:gd name="T9" fmla="*/ 187 h 187"/>
                  <a:gd name="T10" fmla="*/ 0 w 286"/>
                  <a:gd name="T11" fmla="*/ 187 h 187"/>
                  <a:gd name="T12" fmla="*/ 18 w 286"/>
                  <a:gd name="T13" fmla="*/ 187 h 187"/>
                  <a:gd name="T14" fmla="*/ 18 w 286"/>
                  <a:gd name="T15" fmla="*/ 181 h 187"/>
                  <a:gd name="T16" fmla="*/ 0 w 286"/>
                  <a:gd name="T17" fmla="*/ 181 h 187"/>
                  <a:gd name="T18" fmla="*/ 0 w 286"/>
                  <a:gd name="T19" fmla="*/ 187 h 187"/>
                  <a:gd name="T20" fmla="*/ 46 w 286"/>
                  <a:gd name="T21" fmla="*/ 133 h 187"/>
                  <a:gd name="T22" fmla="*/ 58 w 286"/>
                  <a:gd name="T23" fmla="*/ 133 h 187"/>
                  <a:gd name="T24" fmla="*/ 58 w 286"/>
                  <a:gd name="T25" fmla="*/ 133 h 187"/>
                  <a:gd name="T26" fmla="*/ 46 w 286"/>
                  <a:gd name="T27" fmla="*/ 133 h 187"/>
                  <a:gd name="T28" fmla="*/ 46 w 286"/>
                  <a:gd name="T29" fmla="*/ 133 h 187"/>
                  <a:gd name="T30" fmla="*/ 52 w 286"/>
                  <a:gd name="T31" fmla="*/ 109 h 187"/>
                  <a:gd name="T32" fmla="*/ 52 w 286"/>
                  <a:gd name="T33" fmla="*/ 6 h 187"/>
                  <a:gd name="T34" fmla="*/ 241 w 286"/>
                  <a:gd name="T35" fmla="*/ 6 h 187"/>
                  <a:gd name="T36" fmla="*/ 241 w 286"/>
                  <a:gd name="T37" fmla="*/ 109 h 187"/>
                  <a:gd name="T38" fmla="*/ 52 w 286"/>
                  <a:gd name="T39" fmla="*/ 109 h 187"/>
                  <a:gd name="T40" fmla="*/ 46 w 286"/>
                  <a:gd name="T41" fmla="*/ 115 h 187"/>
                  <a:gd name="T42" fmla="*/ 246 w 286"/>
                  <a:gd name="T43" fmla="*/ 115 h 187"/>
                  <a:gd name="T44" fmla="*/ 246 w 286"/>
                  <a:gd name="T45" fmla="*/ 0 h 187"/>
                  <a:gd name="T46" fmla="*/ 246 w 286"/>
                  <a:gd name="T47" fmla="*/ 0 h 187"/>
                  <a:gd name="T48" fmla="*/ 40 w 286"/>
                  <a:gd name="T49" fmla="*/ 0 h 187"/>
                  <a:gd name="T50" fmla="*/ 40 w 286"/>
                  <a:gd name="T51" fmla="*/ 121 h 187"/>
                  <a:gd name="T52" fmla="*/ 46 w 286"/>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87">
                    <a:moveTo>
                      <a:pt x="218" y="187"/>
                    </a:moveTo>
                    <a:lnTo>
                      <a:pt x="286" y="187"/>
                    </a:lnTo>
                    <a:lnTo>
                      <a:pt x="286" y="181"/>
                    </a:lnTo>
                    <a:lnTo>
                      <a:pt x="218" y="181"/>
                    </a:lnTo>
                    <a:lnTo>
                      <a:pt x="218" y="187"/>
                    </a:lnTo>
                    <a:close/>
                    <a:moveTo>
                      <a:pt x="0" y="187"/>
                    </a:moveTo>
                    <a:lnTo>
                      <a:pt x="18" y="187"/>
                    </a:lnTo>
                    <a:lnTo>
                      <a:pt x="18" y="181"/>
                    </a:lnTo>
                    <a:lnTo>
                      <a:pt x="0" y="181"/>
                    </a:lnTo>
                    <a:lnTo>
                      <a:pt x="0" y="187"/>
                    </a:lnTo>
                    <a:close/>
                    <a:moveTo>
                      <a:pt x="46" y="133"/>
                    </a:moveTo>
                    <a:lnTo>
                      <a:pt x="58" y="133"/>
                    </a:lnTo>
                    <a:lnTo>
                      <a:pt x="46" y="133"/>
                    </a:lnTo>
                    <a:close/>
                    <a:moveTo>
                      <a:pt x="52" y="109"/>
                    </a:moveTo>
                    <a:lnTo>
                      <a:pt x="52" y="6"/>
                    </a:lnTo>
                    <a:lnTo>
                      <a:pt x="241" y="6"/>
                    </a:lnTo>
                    <a:lnTo>
                      <a:pt x="241" y="109"/>
                    </a:lnTo>
                    <a:lnTo>
                      <a:pt x="52" y="109"/>
                    </a:lnTo>
                    <a:close/>
                    <a:moveTo>
                      <a:pt x="46" y="115"/>
                    </a:moveTo>
                    <a:lnTo>
                      <a:pt x="246" y="115"/>
                    </a:lnTo>
                    <a:lnTo>
                      <a:pt x="246" y="0"/>
                    </a:lnTo>
                    <a:lnTo>
                      <a:pt x="40" y="0"/>
                    </a:lnTo>
                    <a:lnTo>
                      <a:pt x="40" y="121"/>
                    </a:lnTo>
                    <a:lnTo>
                      <a:pt x="46"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0" name="Freeform 1449"/>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1" name="Freeform 1450"/>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2" name="Freeform 1451"/>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3" name="Freeform 1452"/>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4" name="Freeform 1453"/>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5" name="Freeform 1454"/>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6" name="Freeform 1455"/>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7" name="Freeform 1456"/>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8" name="Freeform 1457"/>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9" name="Freeform 1458"/>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0" name="Freeform 1459"/>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1" name="Freeform 1460"/>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2" name="Freeform 1461"/>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3" name="Freeform 1462"/>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4" name="Freeform 1463"/>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5" name="Freeform 1464"/>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6" name="Freeform 1465"/>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7" name="Freeform 1466"/>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8" name="Freeform 1467"/>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9" name="Freeform 1468"/>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0" name="Freeform 1469"/>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1" name="Freeform 1470"/>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2" name="Freeform 1471"/>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3" name="Freeform 1472"/>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4" name="Rectangle 1473"/>
              <p:cNvSpPr>
                <a:spLocks noChangeArrowheads="1"/>
              </p:cNvSpPr>
              <p:nvPr/>
            </p:nvSpPr>
            <p:spPr bwMode="auto">
              <a:xfrm>
                <a:off x="1895" y="3799"/>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5" name="Rectangle 1474"/>
              <p:cNvSpPr>
                <a:spLocks noChangeArrowheads="1"/>
              </p:cNvSpPr>
              <p:nvPr/>
            </p:nvSpPr>
            <p:spPr bwMode="auto">
              <a:xfrm>
                <a:off x="1677" y="3799"/>
                <a:ext cx="1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6" name="Rectangle 1475"/>
              <p:cNvSpPr>
                <a:spLocks noChangeArrowheads="1"/>
              </p:cNvSpPr>
              <p:nvPr/>
            </p:nvSpPr>
            <p:spPr bwMode="auto">
              <a:xfrm>
                <a:off x="1723" y="3751"/>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7" name="Rectangle 1476"/>
              <p:cNvSpPr>
                <a:spLocks noChangeArrowheads="1"/>
              </p:cNvSpPr>
              <p:nvPr/>
            </p:nvSpPr>
            <p:spPr bwMode="auto">
              <a:xfrm>
                <a:off x="1729"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8" name="Freeform 1477"/>
              <p:cNvSpPr>
                <a:spLocks/>
              </p:cNvSpPr>
              <p:nvPr/>
            </p:nvSpPr>
            <p:spPr bwMode="auto">
              <a:xfrm>
                <a:off x="1717" y="3618"/>
                <a:ext cx="206" cy="121"/>
              </a:xfrm>
              <a:custGeom>
                <a:avLst/>
                <a:gdLst>
                  <a:gd name="T0" fmla="*/ 6 w 206"/>
                  <a:gd name="T1" fmla="*/ 115 h 121"/>
                  <a:gd name="T2" fmla="*/ 206 w 206"/>
                  <a:gd name="T3" fmla="*/ 115 h 121"/>
                  <a:gd name="T4" fmla="*/ 206 w 206"/>
                  <a:gd name="T5" fmla="*/ 0 h 121"/>
                  <a:gd name="T6" fmla="*/ 206 w 206"/>
                  <a:gd name="T7" fmla="*/ 0 h 121"/>
                  <a:gd name="T8" fmla="*/ 0 w 206"/>
                  <a:gd name="T9" fmla="*/ 0 h 121"/>
                  <a:gd name="T10" fmla="*/ 0 w 206"/>
                  <a:gd name="T11" fmla="*/ 121 h 121"/>
                  <a:gd name="T12" fmla="*/ 6 w 206"/>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1">
                    <a:moveTo>
                      <a:pt x="6" y="115"/>
                    </a:moveTo>
                    <a:lnTo>
                      <a:pt x="206" y="115"/>
                    </a:lnTo>
                    <a:lnTo>
                      <a:pt x="206"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9" name="Freeform 1478"/>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0" name="Freeform 1479"/>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1" name="Freeform 1480"/>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2" name="Freeform 1481"/>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3" name="Freeform 1482"/>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4" name="Freeform 1483"/>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5" name="Freeform 1484"/>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6" name="Freeform 1485"/>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7" name="Freeform 1486"/>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8" name="Freeform 1487"/>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9" name="Freeform 1488"/>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0" name="Freeform 1489"/>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1" name="Freeform 1490"/>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2" name="Freeform 1491"/>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3" name="Freeform 1492"/>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4" name="Freeform 1493"/>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5" name="Freeform 1494"/>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6" name="Freeform 1495"/>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7" name="Freeform 1496"/>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8" name="Freeform 1497"/>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9" name="Freeform 1498"/>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0" name="Freeform 1499"/>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1" name="Freeform 1500"/>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2" name="Freeform 1501"/>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3" name="Freeform 1502"/>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4" name="Freeform 1503"/>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5" name="Freeform 1504"/>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6" name="Freeform 1505"/>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7" name="Freeform 1506"/>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8" name="Freeform 1507"/>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9" name="Freeform 1508"/>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0" name="Freeform 1509"/>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1" name="Freeform 1510"/>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2" name="Freeform 1511"/>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3" name="Freeform 1512"/>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4" name="Freeform 1513"/>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5" name="Freeform 1514"/>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6" name="Freeform 1515"/>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7" name="Freeform 1516"/>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8" name="Freeform 1517"/>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9" name="Freeform 1518"/>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0" name="Freeform 1519"/>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1" name="Freeform 1520"/>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2" name="Freeform 1521"/>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3" name="Freeform 1522"/>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4" name="Freeform 1523"/>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5" name="Freeform 1524"/>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6" name="Freeform 1525"/>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7" name="Freeform 1526"/>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8" name="Freeform 1527"/>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9" name="Freeform 1528"/>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0" name="Freeform 1529"/>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81" name="Line 1530"/>
              <p:cNvSpPr>
                <a:spLocks noChangeShapeType="1"/>
              </p:cNvSpPr>
              <p:nvPr/>
            </p:nvSpPr>
            <p:spPr bwMode="auto">
              <a:xfrm>
                <a:off x="1500" y="2910"/>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2" name="Line 1531"/>
              <p:cNvSpPr>
                <a:spLocks noChangeShapeType="1"/>
              </p:cNvSpPr>
              <p:nvPr/>
            </p:nvSpPr>
            <p:spPr bwMode="auto">
              <a:xfrm>
                <a:off x="1500" y="292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3" name="Line 1532"/>
              <p:cNvSpPr>
                <a:spLocks noChangeShapeType="1"/>
              </p:cNvSpPr>
              <p:nvPr/>
            </p:nvSpPr>
            <p:spPr bwMode="auto">
              <a:xfrm>
                <a:off x="1460" y="2935"/>
                <a:ext cx="19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4" name="Freeform 1533"/>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5" name="Freeform 1534"/>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6" name="Freeform 1535"/>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7" name="Freeform 1536"/>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8" name="Freeform 1537"/>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9" name="Freeform 1538"/>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0" name="Freeform 1539"/>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1" name="Freeform 1540"/>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2" name="Freeform 1541"/>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3" name="Freeform 1542"/>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4" name="Freeform 1543"/>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5" name="Freeform 1544"/>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6" name="Freeform 1545"/>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7" name="Freeform 1546"/>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8" name="Freeform 1547"/>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9" name="Freeform 1548"/>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0" name="Freeform 1549"/>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1" name="Freeform 1550"/>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2" name="Freeform 1551"/>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3" name="Freeform 1552"/>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4" name="Freeform 1553"/>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5" name="Freeform 1554"/>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6" name="Freeform 1555"/>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7" name="Freeform 1556"/>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8" name="Freeform 1557"/>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9" name="Rectangle 1558"/>
              <p:cNvSpPr>
                <a:spLocks noChangeArrowheads="1"/>
              </p:cNvSpPr>
              <p:nvPr/>
            </p:nvSpPr>
            <p:spPr bwMode="auto">
              <a:xfrm>
                <a:off x="1403" y="2995"/>
                <a:ext cx="30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110" name="Freeform 1559"/>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1" name="Freeform 1560"/>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2" name="Freeform 1561"/>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3" name="Freeform 1562"/>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4" name="Freeform 1563"/>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5" name="Freeform 1564"/>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6" name="Freeform 1565"/>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7" name="Freeform 1566"/>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8" name="Freeform 1567"/>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9" name="Freeform 1568"/>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0" name="Freeform 1569"/>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1" name="Freeform 1570"/>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2" name="Freeform 1571"/>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3" name="Freeform 1572"/>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4" name="Freeform 1573"/>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5" name="Freeform 1574"/>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6" name="Freeform 1575"/>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7" name="Freeform 1576"/>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8" name="Freeform 1577"/>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9" name="Freeform 1578"/>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0" name="Freeform 1579"/>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1" name="Freeform 1580"/>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2" name="Freeform 1581"/>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3" name="Freeform 1582"/>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4" name="Freeform 1583"/>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5" name="Rectangle 1584"/>
              <p:cNvSpPr>
                <a:spLocks noChangeArrowheads="1"/>
              </p:cNvSpPr>
              <p:nvPr/>
            </p:nvSpPr>
            <p:spPr bwMode="auto">
              <a:xfrm>
                <a:off x="1403" y="2995"/>
                <a:ext cx="309"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136" name="Freeform 1585"/>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7" name="Freeform 1586"/>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8" name="Freeform 1587"/>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9" name="Freeform 1588"/>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0" name="Freeform 1589"/>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1" name="Freeform 1590"/>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2" name="Freeform 1591"/>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3" name="Freeform 1592"/>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4" name="Freeform 1593"/>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5" name="Freeform 1594"/>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6" name="Freeform 1595"/>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7" name="Freeform 1596"/>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8" name="Freeform 1597"/>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9" name="Freeform 1598"/>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0" name="Freeform 1599"/>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1" name="Freeform 1600"/>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2" name="Freeform 1601"/>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3" name="Freeform 1602"/>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4" name="Freeform 1603"/>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5" name="Freeform 1604"/>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6" name="Freeform 1605"/>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7" name="Freeform 1606"/>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8" name="Freeform 1607"/>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9" name="Freeform 1608"/>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0" name="Freeform 1609"/>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1" name="Rectangle 1610"/>
              <p:cNvSpPr>
                <a:spLocks noChangeArrowheads="1"/>
              </p:cNvSpPr>
              <p:nvPr/>
            </p:nvSpPr>
            <p:spPr bwMode="auto">
              <a:xfrm>
                <a:off x="1557" y="2947"/>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0868" name="Freeform 1611"/>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9" name="Freeform 1612"/>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0" name="Freeform 1613"/>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1" name="Freeform 1614"/>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2" name="Freeform 1615"/>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3" name="Freeform 1616"/>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4" name="Freeform 1617"/>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5" name="Freeform 1618"/>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6" name="Freeform 1619"/>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7" name="Freeform 1620"/>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8" name="Freeform 1621"/>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9" name="Freeform 1622"/>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0" name="Freeform 1623"/>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1" name="Freeform 1624"/>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2" name="Freeform 1625"/>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3" name="Freeform 1626"/>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4" name="Freeform 1627"/>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5" name="Freeform 1628"/>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6" name="Freeform 1629"/>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7" name="Freeform 1630"/>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8" name="Freeform 1631"/>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9" name="Freeform 1632"/>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0" name="Freeform 1633"/>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1" name="Freeform 1634"/>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2" name="Freeform 1635"/>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3" name="Rectangle 1636"/>
            <p:cNvSpPr>
              <a:spLocks noChangeArrowheads="1"/>
            </p:cNvSpPr>
            <p:nvPr/>
          </p:nvSpPr>
          <p:spPr bwMode="auto">
            <a:xfrm>
              <a:off x="1557" y="2947"/>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94" name="Line 1637"/>
            <p:cNvSpPr>
              <a:spLocks noChangeShapeType="1"/>
            </p:cNvSpPr>
            <p:nvPr/>
          </p:nvSpPr>
          <p:spPr bwMode="auto">
            <a:xfrm>
              <a:off x="1403" y="2947"/>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5" name="Line 1638"/>
            <p:cNvSpPr>
              <a:spLocks noChangeShapeType="1"/>
            </p:cNvSpPr>
            <p:nvPr/>
          </p:nvSpPr>
          <p:spPr bwMode="auto">
            <a:xfrm flipH="1">
              <a:off x="1403" y="2953"/>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6" name="Line 1639"/>
            <p:cNvSpPr>
              <a:spLocks noChangeShapeType="1"/>
            </p:cNvSpPr>
            <p:nvPr/>
          </p:nvSpPr>
          <p:spPr bwMode="auto">
            <a:xfrm>
              <a:off x="1403" y="2959"/>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7" name="Freeform 1640"/>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8" name="Freeform 1641"/>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9" name="Freeform 1642"/>
            <p:cNvSpPr>
              <a:spLocks noEditPoints="1"/>
            </p:cNvSpPr>
            <p:nvPr/>
          </p:nvSpPr>
          <p:spPr bwMode="auto">
            <a:xfrm>
              <a:off x="1414" y="2977"/>
              <a:ext cx="12" cy="12"/>
            </a:xfrm>
            <a:custGeom>
              <a:avLst/>
              <a:gdLst>
                <a:gd name="T0" fmla="*/ 6 w 12"/>
                <a:gd name="T1" fmla="*/ 0 h 12"/>
                <a:gd name="T2" fmla="*/ 12 w 12"/>
                <a:gd name="T3" fmla="*/ 0 h 12"/>
                <a:gd name="T4" fmla="*/ 6 w 12"/>
                <a:gd name="T5" fmla="*/ 0 h 12"/>
                <a:gd name="T6" fmla="*/ 12 w 12"/>
                <a:gd name="T7" fmla="*/ 6 h 12"/>
                <a:gd name="T8" fmla="*/ 12 w 12"/>
                <a:gd name="T9" fmla="*/ 6 h 12"/>
                <a:gd name="T10" fmla="*/ 12 w 12"/>
                <a:gd name="T11" fmla="*/ 0 h 12"/>
                <a:gd name="T12" fmla="*/ 6 w 12"/>
                <a:gd name="T13" fmla="*/ 0 h 12"/>
                <a:gd name="T14" fmla="*/ 0 w 12"/>
                <a:gd name="T15" fmla="*/ 6 h 12"/>
                <a:gd name="T16" fmla="*/ 6 w 12"/>
                <a:gd name="T17" fmla="*/ 12 h 12"/>
                <a:gd name="T18" fmla="*/ 12 w 12"/>
                <a:gd name="T19" fmla="*/ 6 h 12"/>
                <a:gd name="T20" fmla="*/ 12 w 12"/>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2">
                  <a:moveTo>
                    <a:pt x="6" y="0"/>
                  </a:moveTo>
                  <a:lnTo>
                    <a:pt x="12" y="0"/>
                  </a:lnTo>
                  <a:lnTo>
                    <a:pt x="6" y="0"/>
                  </a:lnTo>
                  <a:close/>
                  <a:moveTo>
                    <a:pt x="12" y="6"/>
                  </a:moveTo>
                  <a:lnTo>
                    <a:pt x="12" y="6"/>
                  </a:lnTo>
                  <a:lnTo>
                    <a:pt x="12" y="0"/>
                  </a:lnTo>
                  <a:lnTo>
                    <a:pt x="6" y="0"/>
                  </a:lnTo>
                  <a:lnTo>
                    <a:pt x="0" y="6"/>
                  </a:lnTo>
                  <a:lnTo>
                    <a:pt x="6" y="12"/>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0" name="Freeform 1643"/>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1" name="Freeform 1644"/>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2" name="Freeform 1645"/>
            <p:cNvSpPr>
              <a:spLocks/>
            </p:cNvSpPr>
            <p:nvPr/>
          </p:nvSpPr>
          <p:spPr bwMode="auto">
            <a:xfrm>
              <a:off x="1420" y="2977"/>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3" name="Freeform 1646"/>
            <p:cNvSpPr>
              <a:spLocks/>
            </p:cNvSpPr>
            <p:nvPr/>
          </p:nvSpPr>
          <p:spPr bwMode="auto">
            <a:xfrm>
              <a:off x="1414" y="2977"/>
              <a:ext cx="12" cy="12"/>
            </a:xfrm>
            <a:custGeom>
              <a:avLst/>
              <a:gdLst>
                <a:gd name="T0" fmla="*/ 12 w 12"/>
                <a:gd name="T1" fmla="*/ 6 h 12"/>
                <a:gd name="T2" fmla="*/ 12 w 12"/>
                <a:gd name="T3" fmla="*/ 6 h 12"/>
                <a:gd name="T4" fmla="*/ 12 w 12"/>
                <a:gd name="T5" fmla="*/ 0 h 12"/>
                <a:gd name="T6" fmla="*/ 6 w 12"/>
                <a:gd name="T7" fmla="*/ 0 h 12"/>
                <a:gd name="T8" fmla="*/ 0 w 12"/>
                <a:gd name="T9" fmla="*/ 6 h 12"/>
                <a:gd name="T10" fmla="*/ 6 w 12"/>
                <a:gd name="T11" fmla="*/ 12 h 12"/>
                <a:gd name="T12" fmla="*/ 12 w 12"/>
                <a:gd name="T13" fmla="*/ 6 h 12"/>
                <a:gd name="T14" fmla="*/ 12 w 12"/>
                <a:gd name="T15" fmla="*/ 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12">
                  <a:moveTo>
                    <a:pt x="12" y="6"/>
                  </a:moveTo>
                  <a:lnTo>
                    <a:pt x="12" y="6"/>
                  </a:lnTo>
                  <a:lnTo>
                    <a:pt x="12" y="0"/>
                  </a:lnTo>
                  <a:lnTo>
                    <a:pt x="6" y="0"/>
                  </a:lnTo>
                  <a:lnTo>
                    <a:pt x="0" y="6"/>
                  </a:lnTo>
                  <a:lnTo>
                    <a:pt x="6" y="12"/>
                  </a:lnTo>
                  <a:lnTo>
                    <a:pt x="12"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4" name="Freeform 1647"/>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5" name="Freeform 1648"/>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6" name="Freeform 1649"/>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7" name="Freeform 1650"/>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8" name="Freeform 1651"/>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9" name="Freeform 1652"/>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0" name="Freeform 1653"/>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1" name="Freeform 1654"/>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2" name="Freeform 1655"/>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3" name="Freeform 1656"/>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4" name="Freeform 1657"/>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5" name="Freeform 1658"/>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6" name="Freeform 1659"/>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7" name="Freeform 1660"/>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8" name="Freeform 1661"/>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9" name="Freeform 1662"/>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0" name="Freeform 1663"/>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1" name="Freeform 1664"/>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2" name="Freeform 1665"/>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3" name="Freeform 1666"/>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4" name="Freeform 1667"/>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5" name="Freeform 1668"/>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6" name="Freeform 1669"/>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7" name="Freeform 1670"/>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8" name="Freeform 1671"/>
            <p:cNvSpPr>
              <a:spLocks noEditPoints="1"/>
            </p:cNvSpPr>
            <p:nvPr/>
          </p:nvSpPr>
          <p:spPr bwMode="auto">
            <a:xfrm>
              <a:off x="1414" y="2759"/>
              <a:ext cx="286" cy="194"/>
            </a:xfrm>
            <a:custGeom>
              <a:avLst/>
              <a:gdLst>
                <a:gd name="T0" fmla="*/ 218 w 286"/>
                <a:gd name="T1" fmla="*/ 194 h 194"/>
                <a:gd name="T2" fmla="*/ 286 w 286"/>
                <a:gd name="T3" fmla="*/ 194 h 194"/>
                <a:gd name="T4" fmla="*/ 286 w 286"/>
                <a:gd name="T5" fmla="*/ 188 h 194"/>
                <a:gd name="T6" fmla="*/ 218 w 286"/>
                <a:gd name="T7" fmla="*/ 188 h 194"/>
                <a:gd name="T8" fmla="*/ 218 w 286"/>
                <a:gd name="T9" fmla="*/ 194 h 194"/>
                <a:gd name="T10" fmla="*/ 0 w 286"/>
                <a:gd name="T11" fmla="*/ 194 h 194"/>
                <a:gd name="T12" fmla="*/ 17 w 286"/>
                <a:gd name="T13" fmla="*/ 194 h 194"/>
                <a:gd name="T14" fmla="*/ 17 w 286"/>
                <a:gd name="T15" fmla="*/ 188 h 194"/>
                <a:gd name="T16" fmla="*/ 0 w 286"/>
                <a:gd name="T17" fmla="*/ 188 h 194"/>
                <a:gd name="T18" fmla="*/ 0 w 286"/>
                <a:gd name="T19" fmla="*/ 194 h 194"/>
                <a:gd name="T20" fmla="*/ 46 w 286"/>
                <a:gd name="T21" fmla="*/ 139 h 194"/>
                <a:gd name="T22" fmla="*/ 58 w 286"/>
                <a:gd name="T23" fmla="*/ 139 h 194"/>
                <a:gd name="T24" fmla="*/ 58 w 286"/>
                <a:gd name="T25" fmla="*/ 139 h 194"/>
                <a:gd name="T26" fmla="*/ 46 w 286"/>
                <a:gd name="T27" fmla="*/ 139 h 194"/>
                <a:gd name="T28" fmla="*/ 46 w 286"/>
                <a:gd name="T29" fmla="*/ 139 h 194"/>
                <a:gd name="T30" fmla="*/ 46 w 286"/>
                <a:gd name="T31" fmla="*/ 115 h 194"/>
                <a:gd name="T32" fmla="*/ 46 w 286"/>
                <a:gd name="T33" fmla="*/ 12 h 194"/>
                <a:gd name="T34" fmla="*/ 240 w 286"/>
                <a:gd name="T35" fmla="*/ 12 h 194"/>
                <a:gd name="T36" fmla="*/ 240 w 286"/>
                <a:gd name="T37" fmla="*/ 115 h 194"/>
                <a:gd name="T38" fmla="*/ 46 w 286"/>
                <a:gd name="T39" fmla="*/ 115 h 194"/>
                <a:gd name="T40" fmla="*/ 46 w 286"/>
                <a:gd name="T41" fmla="*/ 121 h 194"/>
                <a:gd name="T42" fmla="*/ 246 w 286"/>
                <a:gd name="T43" fmla="*/ 121 h 194"/>
                <a:gd name="T44" fmla="*/ 246 w 286"/>
                <a:gd name="T45" fmla="*/ 6 h 194"/>
                <a:gd name="T46" fmla="*/ 246 w 286"/>
                <a:gd name="T47" fmla="*/ 0 h 194"/>
                <a:gd name="T48" fmla="*/ 40 w 286"/>
                <a:gd name="T49" fmla="*/ 0 h 194"/>
                <a:gd name="T50" fmla="*/ 40 w 286"/>
                <a:gd name="T51" fmla="*/ 127 h 194"/>
                <a:gd name="T52" fmla="*/ 46 w 286"/>
                <a:gd name="T53" fmla="*/ 121 h 1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94">
                  <a:moveTo>
                    <a:pt x="218" y="194"/>
                  </a:moveTo>
                  <a:lnTo>
                    <a:pt x="286" y="194"/>
                  </a:lnTo>
                  <a:lnTo>
                    <a:pt x="286" y="188"/>
                  </a:lnTo>
                  <a:lnTo>
                    <a:pt x="218" y="188"/>
                  </a:lnTo>
                  <a:lnTo>
                    <a:pt x="218" y="194"/>
                  </a:lnTo>
                  <a:close/>
                  <a:moveTo>
                    <a:pt x="0" y="194"/>
                  </a:moveTo>
                  <a:lnTo>
                    <a:pt x="17" y="194"/>
                  </a:lnTo>
                  <a:lnTo>
                    <a:pt x="17" y="188"/>
                  </a:lnTo>
                  <a:lnTo>
                    <a:pt x="0" y="188"/>
                  </a:lnTo>
                  <a:lnTo>
                    <a:pt x="0" y="194"/>
                  </a:lnTo>
                  <a:close/>
                  <a:moveTo>
                    <a:pt x="46" y="139"/>
                  </a:moveTo>
                  <a:lnTo>
                    <a:pt x="58" y="139"/>
                  </a:lnTo>
                  <a:lnTo>
                    <a:pt x="46" y="139"/>
                  </a:lnTo>
                  <a:close/>
                  <a:moveTo>
                    <a:pt x="46" y="115"/>
                  </a:moveTo>
                  <a:lnTo>
                    <a:pt x="46" y="12"/>
                  </a:lnTo>
                  <a:lnTo>
                    <a:pt x="240" y="12"/>
                  </a:lnTo>
                  <a:lnTo>
                    <a:pt x="240" y="115"/>
                  </a:lnTo>
                  <a:lnTo>
                    <a:pt x="46" y="115"/>
                  </a:lnTo>
                  <a:close/>
                  <a:moveTo>
                    <a:pt x="46" y="121"/>
                  </a:moveTo>
                  <a:lnTo>
                    <a:pt x="246" y="121"/>
                  </a:lnTo>
                  <a:lnTo>
                    <a:pt x="246" y="6"/>
                  </a:lnTo>
                  <a:lnTo>
                    <a:pt x="246" y="0"/>
                  </a:lnTo>
                  <a:lnTo>
                    <a:pt x="40" y="0"/>
                  </a:lnTo>
                  <a:lnTo>
                    <a:pt x="40" y="127"/>
                  </a:lnTo>
                  <a:lnTo>
                    <a:pt x="4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9" name="Freeform 1672"/>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0" name="Freeform 1673"/>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1" name="Freeform 1674"/>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2" name="Freeform 1675"/>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3" name="Freeform 1676"/>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4" name="Freeform 1677"/>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5" name="Freeform 1678"/>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6" name="Freeform 1679"/>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7" name="Freeform 1680"/>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8" name="Freeform 1681"/>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9" name="Freeform 1682"/>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0" name="Freeform 1683"/>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1" name="Freeform 1684"/>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2" name="Freeform 1685"/>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3" name="Freeform 1686"/>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4" name="Freeform 1687"/>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5" name="Freeform 1688"/>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6" name="Freeform 1689"/>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7" name="Freeform 1690"/>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8" name="Freeform 1691"/>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9" name="Freeform 1692"/>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0" name="Freeform 1693"/>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1" name="Freeform 1694"/>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2" name="Freeform 1695"/>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3" name="Rectangle 1696"/>
            <p:cNvSpPr>
              <a:spLocks noChangeArrowheads="1"/>
            </p:cNvSpPr>
            <p:nvPr/>
          </p:nvSpPr>
          <p:spPr bwMode="auto">
            <a:xfrm>
              <a:off x="1632" y="2947"/>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4" name="Rectangle 1697"/>
            <p:cNvSpPr>
              <a:spLocks noChangeArrowheads="1"/>
            </p:cNvSpPr>
            <p:nvPr/>
          </p:nvSpPr>
          <p:spPr bwMode="auto">
            <a:xfrm>
              <a:off x="1414" y="2947"/>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5" name="Rectangle 1698"/>
            <p:cNvSpPr>
              <a:spLocks noChangeArrowheads="1"/>
            </p:cNvSpPr>
            <p:nvPr/>
          </p:nvSpPr>
          <p:spPr bwMode="auto">
            <a:xfrm>
              <a:off x="1460" y="2898"/>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6" name="Rectangle 1699"/>
            <p:cNvSpPr>
              <a:spLocks noChangeArrowheads="1"/>
            </p:cNvSpPr>
            <p:nvPr/>
          </p:nvSpPr>
          <p:spPr bwMode="auto">
            <a:xfrm>
              <a:off x="1460" y="2771"/>
              <a:ext cx="194"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7" name="Freeform 1700"/>
            <p:cNvSpPr>
              <a:spLocks/>
            </p:cNvSpPr>
            <p:nvPr/>
          </p:nvSpPr>
          <p:spPr bwMode="auto">
            <a:xfrm>
              <a:off x="1454" y="2759"/>
              <a:ext cx="206" cy="127"/>
            </a:xfrm>
            <a:custGeom>
              <a:avLst/>
              <a:gdLst>
                <a:gd name="T0" fmla="*/ 6 w 206"/>
                <a:gd name="T1" fmla="*/ 121 h 127"/>
                <a:gd name="T2" fmla="*/ 206 w 206"/>
                <a:gd name="T3" fmla="*/ 121 h 127"/>
                <a:gd name="T4" fmla="*/ 206 w 206"/>
                <a:gd name="T5" fmla="*/ 6 h 127"/>
                <a:gd name="T6" fmla="*/ 206 w 206"/>
                <a:gd name="T7" fmla="*/ 0 h 127"/>
                <a:gd name="T8" fmla="*/ 0 w 206"/>
                <a:gd name="T9" fmla="*/ 0 h 127"/>
                <a:gd name="T10" fmla="*/ 0 w 206"/>
                <a:gd name="T11" fmla="*/ 127 h 127"/>
                <a:gd name="T12" fmla="*/ 6 w 206"/>
                <a:gd name="T13" fmla="*/ 121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7">
                  <a:moveTo>
                    <a:pt x="6" y="121"/>
                  </a:moveTo>
                  <a:lnTo>
                    <a:pt x="206" y="121"/>
                  </a:lnTo>
                  <a:lnTo>
                    <a:pt x="206" y="6"/>
                  </a:lnTo>
                  <a:lnTo>
                    <a:pt x="206" y="0"/>
                  </a:lnTo>
                  <a:lnTo>
                    <a:pt x="0" y="0"/>
                  </a:lnTo>
                  <a:lnTo>
                    <a:pt x="0" y="127"/>
                  </a:lnTo>
                  <a:lnTo>
                    <a:pt x="6" y="12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8" name="Line 1701"/>
            <p:cNvSpPr>
              <a:spLocks noChangeShapeType="1"/>
            </p:cNvSpPr>
            <p:nvPr/>
          </p:nvSpPr>
          <p:spPr bwMode="auto">
            <a:xfrm flipV="1">
              <a:off x="2381" y="3134"/>
              <a:ext cx="486" cy="16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59" name="Rectangle 1702"/>
            <p:cNvSpPr>
              <a:spLocks noChangeArrowheads="1"/>
            </p:cNvSpPr>
            <p:nvPr/>
          </p:nvSpPr>
          <p:spPr bwMode="auto">
            <a:xfrm>
              <a:off x="1935" y="3460"/>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3</a:t>
              </a:r>
              <a:endParaRPr kumimoji="1" lang="en-US" altLang="zh-CN">
                <a:latin typeface="Times New Roman" pitchFamily="18" charset="0"/>
                <a:ea typeface="宋体" pitchFamily="2" charset="-122"/>
              </a:endParaRPr>
            </a:p>
          </p:txBody>
        </p:sp>
        <p:sp>
          <p:nvSpPr>
            <p:cNvPr id="70960" name="Rectangle 1703"/>
            <p:cNvSpPr>
              <a:spLocks noChangeArrowheads="1"/>
            </p:cNvSpPr>
            <p:nvPr/>
          </p:nvSpPr>
          <p:spPr bwMode="auto">
            <a:xfrm>
              <a:off x="576" y="3600"/>
              <a:ext cx="5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1700" b="1">
                  <a:solidFill>
                    <a:srgbClr val="FF0000"/>
                  </a:solidFill>
                  <a:latin typeface="宋体" pitchFamily="2" charset="-122"/>
                  <a:ea typeface="宋体" pitchFamily="2" charset="-122"/>
                </a:rPr>
                <a:t>ARCnet</a:t>
              </a:r>
              <a:r>
                <a:rPr kumimoji="1" lang="zh-CN" altLang="en-US" sz="1700" b="1">
                  <a:solidFill>
                    <a:srgbClr val="FF0000"/>
                  </a:solidFill>
                  <a:latin typeface="宋体" pitchFamily="2" charset="-122"/>
                  <a:ea typeface="宋体" pitchFamily="2" charset="-122"/>
                </a:rPr>
                <a:t>网</a:t>
              </a:r>
              <a:endParaRPr kumimoji="1" lang="zh-CN" altLang="en-US" b="1">
                <a:solidFill>
                  <a:srgbClr val="FF0000"/>
                </a:solidFill>
                <a:latin typeface="Times New Roman" pitchFamily="18" charset="0"/>
                <a:ea typeface="宋体" pitchFamily="2" charset="-122"/>
              </a:endParaRPr>
            </a:p>
          </p:txBody>
        </p:sp>
        <p:sp>
          <p:nvSpPr>
            <p:cNvPr id="70961" name="Rectangle 1704"/>
            <p:cNvSpPr>
              <a:spLocks noChangeArrowheads="1"/>
            </p:cNvSpPr>
            <p:nvPr/>
          </p:nvSpPr>
          <p:spPr bwMode="auto">
            <a:xfrm>
              <a:off x="4262" y="2723"/>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2</a:t>
              </a:r>
              <a:endParaRPr kumimoji="1" lang="en-US" altLang="zh-CN">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9C037910-73DF-42FA-8920-9B3A51D76CC6}"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250825" y="188913"/>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网关（</a:t>
            </a:r>
            <a:r>
              <a:rPr lang="en-US" altLang="zh-CN" smtClean="0">
                <a:ea typeface="华文行楷" pitchFamily="2" charset="-122"/>
              </a:rPr>
              <a:t>Gateway</a:t>
            </a:r>
            <a:r>
              <a:rPr lang="zh-CN" altLang="en-US" smtClean="0">
                <a:ea typeface="华文行楷" pitchFamily="2" charset="-122"/>
              </a:rPr>
              <a:t>）</a:t>
            </a:r>
          </a:p>
        </p:txBody>
      </p:sp>
      <p:sp>
        <p:nvSpPr>
          <p:cNvPr id="72707" name="Rectangle 3"/>
          <p:cNvSpPr>
            <a:spLocks noGrp="1" noRot="1" noChangeArrowheads="1"/>
          </p:cNvSpPr>
          <p:nvPr>
            <p:ph type="body" idx="1"/>
          </p:nvPr>
        </p:nvSpPr>
        <p:spPr>
          <a:xfrm>
            <a:off x="971550" y="1268413"/>
            <a:ext cx="7772400" cy="1447800"/>
          </a:xfrm>
        </p:spPr>
        <p:txBody>
          <a:bodyPr/>
          <a:lstStyle/>
          <a:p>
            <a:pPr marL="0" indent="0" eaLnBrk="1" hangingPunct="1">
              <a:buFont typeface="Wingdings" pitchFamily="2" charset="2"/>
              <a:buNone/>
            </a:pPr>
            <a:r>
              <a:rPr lang="zh-CN" altLang="en-US" sz="3600" smtClean="0">
                <a:solidFill>
                  <a:srgbClr val="FF0000"/>
                </a:solidFill>
                <a:latin typeface="华文新魏" pitchFamily="2" charset="-122"/>
                <a:ea typeface="华文新魏" pitchFamily="2" charset="-122"/>
              </a:rPr>
              <a:t>应用：</a:t>
            </a:r>
            <a:r>
              <a:rPr lang="zh-CN" altLang="en-US" sz="3600" smtClean="0">
                <a:latin typeface="华文新魏" pitchFamily="2" charset="-122"/>
                <a:ea typeface="华文新魏" pitchFamily="2" charset="-122"/>
              </a:rPr>
              <a:t>互连不同协议的网络，同时参与流量控制等网络管理功能。</a:t>
            </a:r>
          </a:p>
        </p:txBody>
      </p:sp>
      <p:sp>
        <p:nvSpPr>
          <p:cNvPr id="72708"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2709" name="Picture 5"/>
          <p:cNvPicPr>
            <a:picLocks noChangeArrowheads="1"/>
          </p:cNvPicPr>
          <p:nvPr/>
        </p:nvPicPr>
        <p:blipFill>
          <a:blip r:embed="rId2">
            <a:extLst>
              <a:ext uri="{28A0092B-C50C-407E-A947-70E740481C1C}">
                <a14:useLocalDpi xmlns:a14="http://schemas.microsoft.com/office/drawing/2010/main" val="0"/>
              </a:ext>
            </a:extLst>
          </a:blip>
          <a:srcRect l="1508" r="1508" b="9782"/>
          <a:stretch>
            <a:fillRect/>
          </a:stretch>
        </p:blipFill>
        <p:spPr bwMode="auto">
          <a:xfrm>
            <a:off x="0" y="28194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5582D8D-D4DD-4B44-B22D-9E9A28EDACE6}" type="slidenum">
              <a:rPr lang="en-US" altLang="zh-CN" smtClean="0"/>
              <a:pPr>
                <a:defRPr/>
              </a:pPr>
              <a:t>24</a:t>
            </a:fld>
            <a:endParaRPr lang="en-US"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1403350" y="0"/>
            <a:ext cx="6769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ea typeface="华文行楷" pitchFamily="2" charset="-122"/>
              </a:rPr>
              <a:t>调制解调器</a:t>
            </a:r>
            <a:r>
              <a:rPr lang="en-US" altLang="zh-CN" sz="4400">
                <a:solidFill>
                  <a:schemeClr val="tx2"/>
                </a:solidFill>
                <a:ea typeface="华文行楷" pitchFamily="2" charset="-122"/>
              </a:rPr>
              <a:t>(Modem)</a:t>
            </a:r>
          </a:p>
        </p:txBody>
      </p:sp>
      <p:sp>
        <p:nvSpPr>
          <p:cNvPr id="73731" name="Rectangle 4"/>
          <p:cNvSpPr>
            <a:spLocks noChangeArrowheads="1"/>
          </p:cNvSpPr>
          <p:nvPr/>
        </p:nvSpPr>
        <p:spPr bwMode="auto">
          <a:xfrm>
            <a:off x="0" y="1052513"/>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计算机入网通信时应能有将数字信号转换为模拟信号及将模拟信号转换为数字信号的转换装置，前者叫</a:t>
            </a:r>
            <a:r>
              <a:rPr kumimoji="1" lang="zh-CN" altLang="en-US" sz="2800" b="1">
                <a:solidFill>
                  <a:srgbClr val="FF0000"/>
                </a:solidFill>
              </a:rPr>
              <a:t>调制</a:t>
            </a:r>
            <a:r>
              <a:rPr kumimoji="1" lang="zh-CN" altLang="en-US" sz="2800" b="1"/>
              <a:t>，后者叫</a:t>
            </a:r>
            <a:r>
              <a:rPr kumimoji="1" lang="zh-CN" altLang="en-US" sz="2800" b="1">
                <a:solidFill>
                  <a:srgbClr val="FF0000"/>
                </a:solidFill>
              </a:rPr>
              <a:t>解调</a:t>
            </a:r>
            <a:r>
              <a:rPr kumimoji="1" lang="zh-CN" altLang="en-US" sz="2800" b="1"/>
              <a:t>。当具有两种功能时，就叫做调制解调器</a:t>
            </a:r>
          </a:p>
        </p:txBody>
      </p:sp>
      <p:sp>
        <p:nvSpPr>
          <p:cNvPr id="73732" name="Text Box 5"/>
          <p:cNvSpPr txBox="1">
            <a:spLocks noChangeArrowheads="1"/>
          </p:cNvSpPr>
          <p:nvPr/>
        </p:nvSpPr>
        <p:spPr bwMode="auto">
          <a:xfrm>
            <a:off x="0" y="2492375"/>
            <a:ext cx="8893175"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en-US" altLang="zh-CN" b="1">
                <a:solidFill>
                  <a:srgbClr val="FF0000"/>
                </a:solidFill>
                <a:latin typeface="隶书" pitchFamily="49" charset="-122"/>
              </a:rPr>
              <a:t>Modem</a:t>
            </a:r>
            <a:r>
              <a:rPr kumimoji="1" lang="zh-CN" altLang="en-US" b="1">
                <a:solidFill>
                  <a:srgbClr val="FF0000"/>
                </a:solidFill>
                <a:latin typeface="隶书" pitchFamily="49" charset="-122"/>
              </a:rPr>
              <a:t>参数</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   </a:t>
            </a:r>
            <a:r>
              <a:rPr kumimoji="1" lang="zh-CN" altLang="en-US" b="1">
                <a:solidFill>
                  <a:srgbClr val="FF0000"/>
                </a:solidFill>
                <a:latin typeface="隶书" pitchFamily="49" charset="-122"/>
              </a:rPr>
              <a:t>传输速率</a:t>
            </a:r>
            <a:r>
              <a:rPr kumimoji="1" lang="en-US" altLang="zh-CN" b="1">
                <a:latin typeface="隶书" pitchFamily="49" charset="-122"/>
              </a:rPr>
              <a:t>(</a:t>
            </a:r>
            <a:r>
              <a:rPr kumimoji="1" lang="zh-CN" altLang="en-US" b="1">
                <a:latin typeface="隶书" pitchFamily="49" charset="-122"/>
              </a:rPr>
              <a:t>每秒传输比特数，</a:t>
            </a:r>
            <a:r>
              <a:rPr kumimoji="1" lang="en-US" altLang="zh-CN" b="1">
                <a:latin typeface="隶书" pitchFamily="49" charset="-122"/>
              </a:rPr>
              <a:t>b/s)</a:t>
            </a:r>
            <a:r>
              <a:rPr kumimoji="1" lang="zh-CN" altLang="en-US" b="1">
                <a:latin typeface="隶书" pitchFamily="49" charset="-122"/>
              </a:rPr>
              <a:t>。</a:t>
            </a:r>
            <a:r>
              <a:rPr kumimoji="1" lang="en-US" altLang="zh-CN" b="1">
                <a:latin typeface="隶书" pitchFamily="49" charset="-122"/>
              </a:rPr>
              <a:t>14.4 kb/s</a:t>
            </a:r>
            <a:r>
              <a:rPr kumimoji="1" lang="zh-CN" altLang="en-US" b="1">
                <a:latin typeface="隶书" pitchFamily="49" charset="-122"/>
              </a:rPr>
              <a:t>、</a:t>
            </a:r>
            <a:r>
              <a:rPr kumimoji="1" lang="en-US" altLang="zh-CN" b="1">
                <a:latin typeface="隶书" pitchFamily="49" charset="-122"/>
              </a:rPr>
              <a:t>28.8 kb/s</a:t>
            </a:r>
            <a:r>
              <a:rPr kumimoji="1" lang="zh-CN" altLang="en-US" b="1">
                <a:latin typeface="隶书" pitchFamily="49" charset="-122"/>
              </a:rPr>
              <a:t>、</a:t>
            </a:r>
            <a:r>
              <a:rPr kumimoji="1" lang="en-US" altLang="zh-CN" b="1">
                <a:latin typeface="隶书" pitchFamily="49" charset="-122"/>
              </a:rPr>
              <a:t>33.6 kb/s</a:t>
            </a:r>
            <a:r>
              <a:rPr kumimoji="1" lang="zh-CN" altLang="en-US" b="1">
                <a:latin typeface="隶书" pitchFamily="49" charset="-122"/>
              </a:rPr>
              <a:t>、</a:t>
            </a:r>
            <a:r>
              <a:rPr kumimoji="1" lang="en-US" altLang="zh-CN" b="1">
                <a:latin typeface="隶书" pitchFamily="49" charset="-122"/>
              </a:rPr>
              <a:t>56 kb/s</a:t>
            </a:r>
            <a:r>
              <a:rPr kumimoji="1" lang="zh-CN" altLang="en-US" b="1">
                <a:latin typeface="隶书" pitchFamily="49" charset="-122"/>
              </a:rPr>
              <a:t>等多种传输速率的</a:t>
            </a:r>
            <a:r>
              <a:rPr kumimoji="1" lang="en-US" altLang="zh-CN" b="1">
                <a:latin typeface="隶书" pitchFamily="49" charset="-122"/>
              </a:rPr>
              <a:t>Modem</a:t>
            </a:r>
            <a:r>
              <a:rPr kumimoji="1" lang="zh-CN" altLang="en-US" b="1">
                <a:latin typeface="隶书" pitchFamily="49" charset="-122"/>
              </a:rPr>
              <a:t>。</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抗干扰能力主要由线路设计决定，好的设计可以减少干扰，提高工作稳定性；</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安全性是指</a:t>
            </a:r>
            <a:r>
              <a:rPr kumimoji="1" lang="en-US" altLang="zh-CN" b="1">
                <a:latin typeface="隶书" pitchFamily="49" charset="-122"/>
              </a:rPr>
              <a:t>Modem</a:t>
            </a:r>
            <a:r>
              <a:rPr kumimoji="1" lang="zh-CN" altLang="en-US" b="1">
                <a:latin typeface="隶书" pitchFamily="49" charset="-122"/>
              </a:rPr>
              <a:t>的防雷性能，主要和防雷措施的好坏有关。 </a:t>
            </a:r>
          </a:p>
        </p:txBody>
      </p:sp>
      <p:pic>
        <p:nvPicPr>
          <p:cNvPr id="533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565400"/>
            <a:ext cx="220662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4" name="Rectangle 7"/>
          <p:cNvSpPr>
            <a:spLocks noChangeArrowheads="1"/>
          </p:cNvSpPr>
          <p:nvPr/>
        </p:nvSpPr>
        <p:spPr bwMode="auto">
          <a:xfrm>
            <a:off x="0" y="6165850"/>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Modem</a:t>
            </a:r>
            <a:r>
              <a:rPr kumimoji="1" lang="zh-CN" altLang="en-US"/>
              <a:t>和计算机的不同，</a:t>
            </a:r>
            <a:r>
              <a:rPr kumimoji="1" lang="zh-CN" altLang="en-US">
                <a:solidFill>
                  <a:srgbClr val="FF0000"/>
                </a:solidFill>
              </a:rPr>
              <a:t>连接方式</a:t>
            </a:r>
            <a:r>
              <a:rPr kumimoji="1" lang="zh-CN" altLang="en-US"/>
              <a:t>：   外置式、内置式和</a:t>
            </a:r>
            <a:r>
              <a:rPr kumimoji="1" lang="en-US" altLang="zh-CN"/>
              <a:t>PC</a:t>
            </a:r>
            <a:r>
              <a:rPr kumimoji="1" lang="zh-CN" altLang="en-US"/>
              <a:t>卡式</a:t>
            </a:r>
          </a:p>
        </p:txBody>
      </p:sp>
      <p:sp>
        <p:nvSpPr>
          <p:cNvPr id="2" name="灯片编号占位符 1"/>
          <p:cNvSpPr>
            <a:spLocks noGrp="1"/>
          </p:cNvSpPr>
          <p:nvPr>
            <p:ph type="sldNum" sz="quarter" idx="12"/>
          </p:nvPr>
        </p:nvSpPr>
        <p:spPr/>
        <p:txBody>
          <a:bodyPr/>
          <a:lstStyle/>
          <a:p>
            <a:pPr>
              <a:defRPr/>
            </a:pPr>
            <a:fld id="{A021A356-111B-4016-AF7C-B25172474D4F}"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10"/>
                                        </p:tgtEl>
                                        <p:attrNameLst>
                                          <p:attrName>style.visibility</p:attrName>
                                        </p:attrNameLst>
                                      </p:cBhvr>
                                      <p:to>
                                        <p:strVal val="visible"/>
                                      </p:to>
                                    </p:set>
                                    <p:animEffect transition="in" filter="blinds(horizontal)">
                                      <p:cBhvr>
                                        <p:cTn id="7"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74755"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2F6C8A3C-2BA6-4ED3-9720-8B9C31A4D95A}"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188913"/>
            <a:ext cx="8540750" cy="1143000"/>
          </a:xfrm>
        </p:spPr>
        <p:txBody>
          <a:bodyPr/>
          <a:lstStyle/>
          <a:p>
            <a:pPr eaLnBrk="1" hangingPunct="1"/>
            <a:r>
              <a:rPr lang="en-US" altLang="zh-CN" sz="4000" smtClean="0"/>
              <a:t>  </a:t>
            </a:r>
            <a:r>
              <a:rPr lang="zh-CN" altLang="en-US" sz="4000" smtClean="0"/>
              <a:t>因特网</a:t>
            </a:r>
          </a:p>
        </p:txBody>
      </p:sp>
      <p:grpSp>
        <p:nvGrpSpPr>
          <p:cNvPr id="75779" name="Group 3"/>
          <p:cNvGrpSpPr>
            <a:grpSpLocks/>
          </p:cNvGrpSpPr>
          <p:nvPr/>
        </p:nvGrpSpPr>
        <p:grpSpPr bwMode="auto">
          <a:xfrm>
            <a:off x="2368550" y="1600200"/>
            <a:ext cx="4646613" cy="4648200"/>
            <a:chOff x="2799" y="1568"/>
            <a:chExt cx="2336" cy="2337"/>
          </a:xfrm>
        </p:grpSpPr>
        <p:sp>
          <p:nvSpPr>
            <p:cNvPr id="76292" name="Freeform 4"/>
            <p:cNvSpPr>
              <a:spLocks/>
            </p:cNvSpPr>
            <p:nvPr/>
          </p:nvSpPr>
          <p:spPr bwMode="auto">
            <a:xfrm>
              <a:off x="2814" y="1579"/>
              <a:ext cx="2311" cy="2311"/>
            </a:xfrm>
            <a:custGeom>
              <a:avLst/>
              <a:gdLst>
                <a:gd name="T0" fmla="*/ 17 w 13867"/>
                <a:gd name="T1" fmla="*/ 60 h 13871"/>
                <a:gd name="T2" fmla="*/ 23 w 13867"/>
                <a:gd name="T3" fmla="*/ 63 h 13871"/>
                <a:gd name="T4" fmla="*/ 29 w 13867"/>
                <a:gd name="T5" fmla="*/ 64 h 13871"/>
                <a:gd name="T6" fmla="*/ 35 w 13867"/>
                <a:gd name="T7" fmla="*/ 64 h 13871"/>
                <a:gd name="T8" fmla="*/ 41 w 13867"/>
                <a:gd name="T9" fmla="*/ 63 h 13871"/>
                <a:gd name="T10" fmla="*/ 47 w 13867"/>
                <a:gd name="T11" fmla="*/ 60 h 13871"/>
                <a:gd name="T12" fmla="*/ 52 w 13867"/>
                <a:gd name="T13" fmla="*/ 57 h 13871"/>
                <a:gd name="T14" fmla="*/ 57 w 13867"/>
                <a:gd name="T15" fmla="*/ 53 h 13871"/>
                <a:gd name="T16" fmla="*/ 60 w 13867"/>
                <a:gd name="T17" fmla="*/ 47 h 13871"/>
                <a:gd name="T18" fmla="*/ 63 w 13867"/>
                <a:gd name="T19" fmla="*/ 41 h 13871"/>
                <a:gd name="T20" fmla="*/ 64 w 13867"/>
                <a:gd name="T21" fmla="*/ 35 h 13871"/>
                <a:gd name="T22" fmla="*/ 64 w 13867"/>
                <a:gd name="T23" fmla="*/ 29 h 13871"/>
                <a:gd name="T24" fmla="*/ 63 w 13867"/>
                <a:gd name="T25" fmla="*/ 23 h 13871"/>
                <a:gd name="T26" fmla="*/ 60 w 13867"/>
                <a:gd name="T27" fmla="*/ 17 h 13871"/>
                <a:gd name="T28" fmla="*/ 57 w 13867"/>
                <a:gd name="T29" fmla="*/ 12 h 13871"/>
                <a:gd name="T30" fmla="*/ 53 w 13867"/>
                <a:gd name="T31" fmla="*/ 7 h 13871"/>
                <a:gd name="T32" fmla="*/ 47 w 13867"/>
                <a:gd name="T33" fmla="*/ 4 h 13871"/>
                <a:gd name="T34" fmla="*/ 41 w 13867"/>
                <a:gd name="T35" fmla="*/ 1 h 13871"/>
                <a:gd name="T36" fmla="*/ 35 w 13867"/>
                <a:gd name="T37" fmla="*/ 0 h 13871"/>
                <a:gd name="T38" fmla="*/ 29 w 13867"/>
                <a:gd name="T39" fmla="*/ 0 h 13871"/>
                <a:gd name="T40" fmla="*/ 23 w 13867"/>
                <a:gd name="T41" fmla="*/ 1 h 13871"/>
                <a:gd name="T42" fmla="*/ 17 w 13867"/>
                <a:gd name="T43" fmla="*/ 4 h 13871"/>
                <a:gd name="T44" fmla="*/ 12 w 13867"/>
                <a:gd name="T45" fmla="*/ 7 h 13871"/>
                <a:gd name="T46" fmla="*/ 7 w 13867"/>
                <a:gd name="T47" fmla="*/ 11 h 13871"/>
                <a:gd name="T48" fmla="*/ 4 w 13867"/>
                <a:gd name="T49" fmla="*/ 17 h 13871"/>
                <a:gd name="T50" fmla="*/ 1 w 13867"/>
                <a:gd name="T51" fmla="*/ 23 h 13871"/>
                <a:gd name="T52" fmla="*/ 0 w 13867"/>
                <a:gd name="T53" fmla="*/ 29 h 13871"/>
                <a:gd name="T54" fmla="*/ 0 w 13867"/>
                <a:gd name="T55" fmla="*/ 35 h 13871"/>
                <a:gd name="T56" fmla="*/ 1 w 13867"/>
                <a:gd name="T57" fmla="*/ 41 h 13871"/>
                <a:gd name="T58" fmla="*/ 4 w 13867"/>
                <a:gd name="T59" fmla="*/ 47 h 13871"/>
                <a:gd name="T60" fmla="*/ 7 w 13867"/>
                <a:gd name="T61" fmla="*/ 52 h 13871"/>
                <a:gd name="T62" fmla="*/ 11 w 13867"/>
                <a:gd name="T63" fmla="*/ 57 h 13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867" h="13871">
                  <a:moveTo>
                    <a:pt x="3051" y="12681"/>
                  </a:moveTo>
                  <a:lnTo>
                    <a:pt x="3658" y="13048"/>
                  </a:lnTo>
                  <a:lnTo>
                    <a:pt x="4288" y="13346"/>
                  </a:lnTo>
                  <a:lnTo>
                    <a:pt x="4934" y="13577"/>
                  </a:lnTo>
                  <a:lnTo>
                    <a:pt x="5592" y="13740"/>
                  </a:lnTo>
                  <a:lnTo>
                    <a:pt x="6258" y="13838"/>
                  </a:lnTo>
                  <a:lnTo>
                    <a:pt x="6926" y="13871"/>
                  </a:lnTo>
                  <a:lnTo>
                    <a:pt x="7591" y="13839"/>
                  </a:lnTo>
                  <a:lnTo>
                    <a:pt x="8250" y="13743"/>
                  </a:lnTo>
                  <a:lnTo>
                    <a:pt x="8896" y="13586"/>
                  </a:lnTo>
                  <a:lnTo>
                    <a:pt x="9526" y="13367"/>
                  </a:lnTo>
                  <a:lnTo>
                    <a:pt x="10134" y="13089"/>
                  </a:lnTo>
                  <a:lnTo>
                    <a:pt x="10715" y="12750"/>
                  </a:lnTo>
                  <a:lnTo>
                    <a:pt x="11265" y="12353"/>
                  </a:lnTo>
                  <a:lnTo>
                    <a:pt x="11779" y="11898"/>
                  </a:lnTo>
                  <a:lnTo>
                    <a:pt x="12251" y="11387"/>
                  </a:lnTo>
                  <a:lnTo>
                    <a:pt x="12678" y="10820"/>
                  </a:lnTo>
                  <a:lnTo>
                    <a:pt x="13044" y="10212"/>
                  </a:lnTo>
                  <a:lnTo>
                    <a:pt x="13344" y="9583"/>
                  </a:lnTo>
                  <a:lnTo>
                    <a:pt x="13574" y="8936"/>
                  </a:lnTo>
                  <a:lnTo>
                    <a:pt x="13737" y="8278"/>
                  </a:lnTo>
                  <a:lnTo>
                    <a:pt x="13835" y="7612"/>
                  </a:lnTo>
                  <a:lnTo>
                    <a:pt x="13867" y="6944"/>
                  </a:lnTo>
                  <a:lnTo>
                    <a:pt x="13835" y="6278"/>
                  </a:lnTo>
                  <a:lnTo>
                    <a:pt x="13741" y="5619"/>
                  </a:lnTo>
                  <a:lnTo>
                    <a:pt x="13584" y="4972"/>
                  </a:lnTo>
                  <a:lnTo>
                    <a:pt x="13365" y="4343"/>
                  </a:lnTo>
                  <a:lnTo>
                    <a:pt x="13085" y="3735"/>
                  </a:lnTo>
                  <a:lnTo>
                    <a:pt x="12747" y="3153"/>
                  </a:lnTo>
                  <a:lnTo>
                    <a:pt x="12350" y="2603"/>
                  </a:lnTo>
                  <a:lnTo>
                    <a:pt x="11895" y="2090"/>
                  </a:lnTo>
                  <a:lnTo>
                    <a:pt x="11384" y="1618"/>
                  </a:lnTo>
                  <a:lnTo>
                    <a:pt x="10817" y="1192"/>
                  </a:lnTo>
                  <a:lnTo>
                    <a:pt x="10209" y="824"/>
                  </a:lnTo>
                  <a:lnTo>
                    <a:pt x="9579" y="525"/>
                  </a:lnTo>
                  <a:lnTo>
                    <a:pt x="8933" y="295"/>
                  </a:lnTo>
                  <a:lnTo>
                    <a:pt x="8275" y="131"/>
                  </a:lnTo>
                  <a:lnTo>
                    <a:pt x="7609" y="33"/>
                  </a:lnTo>
                  <a:lnTo>
                    <a:pt x="6941" y="0"/>
                  </a:lnTo>
                  <a:lnTo>
                    <a:pt x="6276" y="32"/>
                  </a:lnTo>
                  <a:lnTo>
                    <a:pt x="5617" y="128"/>
                  </a:lnTo>
                  <a:lnTo>
                    <a:pt x="4971" y="285"/>
                  </a:lnTo>
                  <a:lnTo>
                    <a:pt x="4341" y="503"/>
                  </a:lnTo>
                  <a:lnTo>
                    <a:pt x="3733" y="782"/>
                  </a:lnTo>
                  <a:lnTo>
                    <a:pt x="3152" y="1121"/>
                  </a:lnTo>
                  <a:lnTo>
                    <a:pt x="2602" y="1519"/>
                  </a:lnTo>
                  <a:lnTo>
                    <a:pt x="2088" y="1973"/>
                  </a:lnTo>
                  <a:lnTo>
                    <a:pt x="1616" y="2485"/>
                  </a:lnTo>
                  <a:lnTo>
                    <a:pt x="1190" y="3053"/>
                  </a:lnTo>
                  <a:lnTo>
                    <a:pt x="823" y="3660"/>
                  </a:lnTo>
                  <a:lnTo>
                    <a:pt x="523" y="4289"/>
                  </a:lnTo>
                  <a:lnTo>
                    <a:pt x="293" y="4936"/>
                  </a:lnTo>
                  <a:lnTo>
                    <a:pt x="129" y="5594"/>
                  </a:lnTo>
                  <a:lnTo>
                    <a:pt x="32" y="6260"/>
                  </a:lnTo>
                  <a:lnTo>
                    <a:pt x="0" y="6928"/>
                  </a:lnTo>
                  <a:lnTo>
                    <a:pt x="32" y="7594"/>
                  </a:lnTo>
                  <a:lnTo>
                    <a:pt x="126" y="8252"/>
                  </a:lnTo>
                  <a:lnTo>
                    <a:pt x="283" y="8898"/>
                  </a:lnTo>
                  <a:lnTo>
                    <a:pt x="502" y="9528"/>
                  </a:lnTo>
                  <a:lnTo>
                    <a:pt x="782" y="10136"/>
                  </a:lnTo>
                  <a:lnTo>
                    <a:pt x="1120" y="10717"/>
                  </a:lnTo>
                  <a:lnTo>
                    <a:pt x="1517" y="11267"/>
                  </a:lnTo>
                  <a:lnTo>
                    <a:pt x="1972" y="11781"/>
                  </a:lnTo>
                  <a:lnTo>
                    <a:pt x="2483" y="12254"/>
                  </a:lnTo>
                  <a:lnTo>
                    <a:pt x="3051" y="12681"/>
                  </a:lnTo>
                  <a:close/>
                </a:path>
              </a:pathLst>
            </a:custGeom>
            <a:solidFill>
              <a:srgbClr val="0C2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3" name="Freeform 5"/>
            <p:cNvSpPr>
              <a:spLocks/>
            </p:cNvSpPr>
            <p:nvPr/>
          </p:nvSpPr>
          <p:spPr bwMode="auto">
            <a:xfrm>
              <a:off x="2836" y="1585"/>
              <a:ext cx="2282" cy="2282"/>
            </a:xfrm>
            <a:custGeom>
              <a:avLst/>
              <a:gdLst>
                <a:gd name="T0" fmla="*/ 17 w 13696"/>
                <a:gd name="T1" fmla="*/ 60 h 13697"/>
                <a:gd name="T2" fmla="*/ 22 w 13696"/>
                <a:gd name="T3" fmla="*/ 62 h 13697"/>
                <a:gd name="T4" fmla="*/ 29 w 13696"/>
                <a:gd name="T5" fmla="*/ 63 h 13697"/>
                <a:gd name="T6" fmla="*/ 35 w 13696"/>
                <a:gd name="T7" fmla="*/ 63 h 13697"/>
                <a:gd name="T8" fmla="*/ 41 w 13696"/>
                <a:gd name="T9" fmla="*/ 62 h 13697"/>
                <a:gd name="T10" fmla="*/ 46 w 13696"/>
                <a:gd name="T11" fmla="*/ 60 h 13697"/>
                <a:gd name="T12" fmla="*/ 51 w 13696"/>
                <a:gd name="T13" fmla="*/ 56 h 13697"/>
                <a:gd name="T14" fmla="*/ 56 w 13696"/>
                <a:gd name="T15" fmla="*/ 52 h 13697"/>
                <a:gd name="T16" fmla="*/ 60 w 13696"/>
                <a:gd name="T17" fmla="*/ 47 h 13697"/>
                <a:gd name="T18" fmla="*/ 62 w 13696"/>
                <a:gd name="T19" fmla="*/ 41 h 13697"/>
                <a:gd name="T20" fmla="*/ 63 w 13696"/>
                <a:gd name="T21" fmla="*/ 35 h 13697"/>
                <a:gd name="T22" fmla="*/ 63 w 13696"/>
                <a:gd name="T23" fmla="*/ 29 h 13697"/>
                <a:gd name="T24" fmla="*/ 62 w 13696"/>
                <a:gd name="T25" fmla="*/ 23 h 13697"/>
                <a:gd name="T26" fmla="*/ 60 w 13696"/>
                <a:gd name="T27" fmla="*/ 17 h 13697"/>
                <a:gd name="T28" fmla="*/ 56 w 13696"/>
                <a:gd name="T29" fmla="*/ 12 h 13697"/>
                <a:gd name="T30" fmla="*/ 52 w 13696"/>
                <a:gd name="T31" fmla="*/ 7 h 13697"/>
                <a:gd name="T32" fmla="*/ 47 w 13696"/>
                <a:gd name="T33" fmla="*/ 4 h 13697"/>
                <a:gd name="T34" fmla="*/ 41 w 13696"/>
                <a:gd name="T35" fmla="*/ 1 h 13697"/>
                <a:gd name="T36" fmla="*/ 35 w 13696"/>
                <a:gd name="T37" fmla="*/ 0 h 13697"/>
                <a:gd name="T38" fmla="*/ 29 w 13696"/>
                <a:gd name="T39" fmla="*/ 0 h 13697"/>
                <a:gd name="T40" fmla="*/ 23 w 13696"/>
                <a:gd name="T41" fmla="*/ 1 h 13697"/>
                <a:gd name="T42" fmla="*/ 17 w 13696"/>
                <a:gd name="T43" fmla="*/ 3 h 13697"/>
                <a:gd name="T44" fmla="*/ 12 w 13696"/>
                <a:gd name="T45" fmla="*/ 7 h 13697"/>
                <a:gd name="T46" fmla="*/ 7 w 13696"/>
                <a:gd name="T47" fmla="*/ 11 h 13697"/>
                <a:gd name="T48" fmla="*/ 4 w 13696"/>
                <a:gd name="T49" fmla="*/ 17 h 13697"/>
                <a:gd name="T50" fmla="*/ 1 w 13696"/>
                <a:gd name="T51" fmla="*/ 22 h 13697"/>
                <a:gd name="T52" fmla="*/ 0 w 13696"/>
                <a:gd name="T53" fmla="*/ 29 h 13697"/>
                <a:gd name="T54" fmla="*/ 0 w 13696"/>
                <a:gd name="T55" fmla="*/ 35 h 13697"/>
                <a:gd name="T56" fmla="*/ 1 w 13696"/>
                <a:gd name="T57" fmla="*/ 41 h 13697"/>
                <a:gd name="T58" fmla="*/ 3 w 13696"/>
                <a:gd name="T59" fmla="*/ 46 h 13697"/>
                <a:gd name="T60" fmla="*/ 7 w 13696"/>
                <a:gd name="T61" fmla="*/ 51 h 13697"/>
                <a:gd name="T62" fmla="*/ 11 w 13696"/>
                <a:gd name="T63" fmla="*/ 56 h 136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96" h="13697">
                  <a:moveTo>
                    <a:pt x="3015" y="12522"/>
                  </a:moveTo>
                  <a:lnTo>
                    <a:pt x="3613" y="12884"/>
                  </a:lnTo>
                  <a:lnTo>
                    <a:pt x="4235" y="13179"/>
                  </a:lnTo>
                  <a:lnTo>
                    <a:pt x="4873" y="13406"/>
                  </a:lnTo>
                  <a:lnTo>
                    <a:pt x="5523" y="13568"/>
                  </a:lnTo>
                  <a:lnTo>
                    <a:pt x="6180" y="13665"/>
                  </a:lnTo>
                  <a:lnTo>
                    <a:pt x="6840" y="13697"/>
                  </a:lnTo>
                  <a:lnTo>
                    <a:pt x="7498" y="13666"/>
                  </a:lnTo>
                  <a:lnTo>
                    <a:pt x="8148" y="13572"/>
                  </a:lnTo>
                  <a:lnTo>
                    <a:pt x="8787" y="13417"/>
                  </a:lnTo>
                  <a:lnTo>
                    <a:pt x="9408" y="13200"/>
                  </a:lnTo>
                  <a:lnTo>
                    <a:pt x="10008" y="12925"/>
                  </a:lnTo>
                  <a:lnTo>
                    <a:pt x="10583" y="12590"/>
                  </a:lnTo>
                  <a:lnTo>
                    <a:pt x="11126" y="12198"/>
                  </a:lnTo>
                  <a:lnTo>
                    <a:pt x="11632" y="11749"/>
                  </a:lnTo>
                  <a:lnTo>
                    <a:pt x="12099" y="11244"/>
                  </a:lnTo>
                  <a:lnTo>
                    <a:pt x="12521" y="10684"/>
                  </a:lnTo>
                  <a:lnTo>
                    <a:pt x="12883" y="10084"/>
                  </a:lnTo>
                  <a:lnTo>
                    <a:pt x="13178" y="9462"/>
                  </a:lnTo>
                  <a:lnTo>
                    <a:pt x="13406" y="8824"/>
                  </a:lnTo>
                  <a:lnTo>
                    <a:pt x="13568" y="8174"/>
                  </a:lnTo>
                  <a:lnTo>
                    <a:pt x="13664" y="7517"/>
                  </a:lnTo>
                  <a:lnTo>
                    <a:pt x="13696" y="6857"/>
                  </a:lnTo>
                  <a:lnTo>
                    <a:pt x="13664" y="6199"/>
                  </a:lnTo>
                  <a:lnTo>
                    <a:pt x="13571" y="5549"/>
                  </a:lnTo>
                  <a:lnTo>
                    <a:pt x="13415" y="4910"/>
                  </a:lnTo>
                  <a:lnTo>
                    <a:pt x="13200" y="4288"/>
                  </a:lnTo>
                  <a:lnTo>
                    <a:pt x="12923" y="3689"/>
                  </a:lnTo>
                  <a:lnTo>
                    <a:pt x="12590" y="3114"/>
                  </a:lnTo>
                  <a:lnTo>
                    <a:pt x="12197" y="2571"/>
                  </a:lnTo>
                  <a:lnTo>
                    <a:pt x="11747" y="2064"/>
                  </a:lnTo>
                  <a:lnTo>
                    <a:pt x="11243" y="1597"/>
                  </a:lnTo>
                  <a:lnTo>
                    <a:pt x="10683" y="1176"/>
                  </a:lnTo>
                  <a:lnTo>
                    <a:pt x="10082" y="813"/>
                  </a:lnTo>
                  <a:lnTo>
                    <a:pt x="9461" y="518"/>
                  </a:lnTo>
                  <a:lnTo>
                    <a:pt x="8823" y="291"/>
                  </a:lnTo>
                  <a:lnTo>
                    <a:pt x="8172" y="129"/>
                  </a:lnTo>
                  <a:lnTo>
                    <a:pt x="7515" y="32"/>
                  </a:lnTo>
                  <a:lnTo>
                    <a:pt x="6855" y="0"/>
                  </a:lnTo>
                  <a:lnTo>
                    <a:pt x="6198" y="31"/>
                  </a:lnTo>
                  <a:lnTo>
                    <a:pt x="5547" y="126"/>
                  </a:lnTo>
                  <a:lnTo>
                    <a:pt x="4909" y="280"/>
                  </a:lnTo>
                  <a:lnTo>
                    <a:pt x="4287" y="497"/>
                  </a:lnTo>
                  <a:lnTo>
                    <a:pt x="3687" y="772"/>
                  </a:lnTo>
                  <a:lnTo>
                    <a:pt x="3113" y="1107"/>
                  </a:lnTo>
                  <a:lnTo>
                    <a:pt x="2570" y="1500"/>
                  </a:lnTo>
                  <a:lnTo>
                    <a:pt x="2063" y="1948"/>
                  </a:lnTo>
                  <a:lnTo>
                    <a:pt x="1596" y="2453"/>
                  </a:lnTo>
                  <a:lnTo>
                    <a:pt x="1175" y="3015"/>
                  </a:lnTo>
                  <a:lnTo>
                    <a:pt x="812" y="3613"/>
                  </a:lnTo>
                  <a:lnTo>
                    <a:pt x="517" y="4235"/>
                  </a:lnTo>
                  <a:lnTo>
                    <a:pt x="290" y="4874"/>
                  </a:lnTo>
                  <a:lnTo>
                    <a:pt x="128" y="5524"/>
                  </a:lnTo>
                  <a:lnTo>
                    <a:pt x="32" y="6180"/>
                  </a:lnTo>
                  <a:lnTo>
                    <a:pt x="0" y="6841"/>
                  </a:lnTo>
                  <a:lnTo>
                    <a:pt x="31" y="7499"/>
                  </a:lnTo>
                  <a:lnTo>
                    <a:pt x="126" y="8149"/>
                  </a:lnTo>
                  <a:lnTo>
                    <a:pt x="280" y="8787"/>
                  </a:lnTo>
                  <a:lnTo>
                    <a:pt x="497" y="9409"/>
                  </a:lnTo>
                  <a:lnTo>
                    <a:pt x="772" y="10009"/>
                  </a:lnTo>
                  <a:lnTo>
                    <a:pt x="1107" y="10583"/>
                  </a:lnTo>
                  <a:lnTo>
                    <a:pt x="1500" y="11126"/>
                  </a:lnTo>
                  <a:lnTo>
                    <a:pt x="1948" y="11633"/>
                  </a:lnTo>
                  <a:lnTo>
                    <a:pt x="2453" y="12100"/>
                  </a:lnTo>
                  <a:lnTo>
                    <a:pt x="3015" y="12522"/>
                  </a:lnTo>
                  <a:close/>
                </a:path>
              </a:pathLst>
            </a:custGeom>
            <a:solidFill>
              <a:srgbClr val="0E2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4" name="Freeform 6"/>
            <p:cNvSpPr>
              <a:spLocks/>
            </p:cNvSpPr>
            <p:nvPr/>
          </p:nvSpPr>
          <p:spPr bwMode="auto">
            <a:xfrm>
              <a:off x="2857" y="1590"/>
              <a:ext cx="2254" cy="2254"/>
            </a:xfrm>
            <a:custGeom>
              <a:avLst/>
              <a:gdLst>
                <a:gd name="T0" fmla="*/ 16 w 13525"/>
                <a:gd name="T1" fmla="*/ 59 h 13524"/>
                <a:gd name="T2" fmla="*/ 22 w 13525"/>
                <a:gd name="T3" fmla="*/ 61 h 13524"/>
                <a:gd name="T4" fmla="*/ 28 w 13525"/>
                <a:gd name="T5" fmla="*/ 63 h 13524"/>
                <a:gd name="T6" fmla="*/ 34 w 13525"/>
                <a:gd name="T7" fmla="*/ 63 h 13524"/>
                <a:gd name="T8" fmla="*/ 40 w 13525"/>
                <a:gd name="T9" fmla="*/ 61 h 13524"/>
                <a:gd name="T10" fmla="*/ 46 w 13525"/>
                <a:gd name="T11" fmla="*/ 59 h 13524"/>
                <a:gd name="T12" fmla="*/ 51 w 13525"/>
                <a:gd name="T13" fmla="*/ 56 h 13524"/>
                <a:gd name="T14" fmla="*/ 55 w 13525"/>
                <a:gd name="T15" fmla="*/ 51 h 13524"/>
                <a:gd name="T16" fmla="*/ 59 w 13525"/>
                <a:gd name="T17" fmla="*/ 46 h 13524"/>
                <a:gd name="T18" fmla="*/ 61 w 13525"/>
                <a:gd name="T19" fmla="*/ 40 h 13524"/>
                <a:gd name="T20" fmla="*/ 62 w 13525"/>
                <a:gd name="T21" fmla="*/ 34 h 13524"/>
                <a:gd name="T22" fmla="*/ 62 w 13525"/>
                <a:gd name="T23" fmla="*/ 28 h 13524"/>
                <a:gd name="T24" fmla="*/ 61 w 13525"/>
                <a:gd name="T25" fmla="*/ 23 h 13524"/>
                <a:gd name="T26" fmla="*/ 59 w 13525"/>
                <a:gd name="T27" fmla="*/ 17 h 13524"/>
                <a:gd name="T28" fmla="*/ 56 w 13525"/>
                <a:gd name="T29" fmla="*/ 12 h 13524"/>
                <a:gd name="T30" fmla="*/ 51 w 13525"/>
                <a:gd name="T31" fmla="*/ 7 h 13524"/>
                <a:gd name="T32" fmla="*/ 46 w 13525"/>
                <a:gd name="T33" fmla="*/ 4 h 13524"/>
                <a:gd name="T34" fmla="*/ 40 w 13525"/>
                <a:gd name="T35" fmla="*/ 1 h 13524"/>
                <a:gd name="T36" fmla="*/ 34 w 13525"/>
                <a:gd name="T37" fmla="*/ 0 h 13524"/>
                <a:gd name="T38" fmla="*/ 28 w 13525"/>
                <a:gd name="T39" fmla="*/ 0 h 13524"/>
                <a:gd name="T40" fmla="*/ 22 w 13525"/>
                <a:gd name="T41" fmla="*/ 1 h 13524"/>
                <a:gd name="T42" fmla="*/ 17 w 13525"/>
                <a:gd name="T43" fmla="*/ 4 h 13524"/>
                <a:gd name="T44" fmla="*/ 12 w 13525"/>
                <a:gd name="T45" fmla="*/ 7 h 13524"/>
                <a:gd name="T46" fmla="*/ 7 w 13525"/>
                <a:gd name="T47" fmla="*/ 11 h 13524"/>
                <a:gd name="T48" fmla="*/ 4 w 13525"/>
                <a:gd name="T49" fmla="*/ 17 h 13524"/>
                <a:gd name="T50" fmla="*/ 1 w 13525"/>
                <a:gd name="T51" fmla="*/ 22 h 13524"/>
                <a:gd name="T52" fmla="*/ 0 w 13525"/>
                <a:gd name="T53" fmla="*/ 28 h 13524"/>
                <a:gd name="T54" fmla="*/ 0 w 13525"/>
                <a:gd name="T55" fmla="*/ 34 h 13524"/>
                <a:gd name="T56" fmla="*/ 1 w 13525"/>
                <a:gd name="T57" fmla="*/ 40 h 13524"/>
                <a:gd name="T58" fmla="*/ 3 w 13525"/>
                <a:gd name="T59" fmla="*/ 46 h 13524"/>
                <a:gd name="T60" fmla="*/ 7 w 13525"/>
                <a:gd name="T61" fmla="*/ 51 h 13524"/>
                <a:gd name="T62" fmla="*/ 11 w 13525"/>
                <a:gd name="T63" fmla="*/ 55 h 135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525" h="13524">
                  <a:moveTo>
                    <a:pt x="2977" y="12364"/>
                  </a:moveTo>
                  <a:lnTo>
                    <a:pt x="3569" y="12721"/>
                  </a:lnTo>
                  <a:lnTo>
                    <a:pt x="4182" y="13013"/>
                  </a:lnTo>
                  <a:lnTo>
                    <a:pt x="4813" y="13238"/>
                  </a:lnTo>
                  <a:lnTo>
                    <a:pt x="5455" y="13398"/>
                  </a:lnTo>
                  <a:lnTo>
                    <a:pt x="6104" y="13492"/>
                  </a:lnTo>
                  <a:lnTo>
                    <a:pt x="6755" y="13524"/>
                  </a:lnTo>
                  <a:lnTo>
                    <a:pt x="7405" y="13493"/>
                  </a:lnTo>
                  <a:lnTo>
                    <a:pt x="8047" y="13401"/>
                  </a:lnTo>
                  <a:lnTo>
                    <a:pt x="8677" y="13247"/>
                  </a:lnTo>
                  <a:lnTo>
                    <a:pt x="9291" y="13033"/>
                  </a:lnTo>
                  <a:lnTo>
                    <a:pt x="9884" y="12761"/>
                  </a:lnTo>
                  <a:lnTo>
                    <a:pt x="10451" y="12431"/>
                  </a:lnTo>
                  <a:lnTo>
                    <a:pt x="10987" y="12043"/>
                  </a:lnTo>
                  <a:lnTo>
                    <a:pt x="11488" y="11600"/>
                  </a:lnTo>
                  <a:lnTo>
                    <a:pt x="11949" y="11102"/>
                  </a:lnTo>
                  <a:lnTo>
                    <a:pt x="12365" y="10548"/>
                  </a:lnTo>
                  <a:lnTo>
                    <a:pt x="12723" y="9955"/>
                  </a:lnTo>
                  <a:lnTo>
                    <a:pt x="13014" y="9342"/>
                  </a:lnTo>
                  <a:lnTo>
                    <a:pt x="13238" y="8712"/>
                  </a:lnTo>
                  <a:lnTo>
                    <a:pt x="13398" y="8070"/>
                  </a:lnTo>
                  <a:lnTo>
                    <a:pt x="13493" y="7421"/>
                  </a:lnTo>
                  <a:lnTo>
                    <a:pt x="13525" y="6769"/>
                  </a:lnTo>
                  <a:lnTo>
                    <a:pt x="13493" y="6120"/>
                  </a:lnTo>
                  <a:lnTo>
                    <a:pt x="13401" y="5478"/>
                  </a:lnTo>
                  <a:lnTo>
                    <a:pt x="13247" y="4848"/>
                  </a:lnTo>
                  <a:lnTo>
                    <a:pt x="13034" y="4234"/>
                  </a:lnTo>
                  <a:lnTo>
                    <a:pt x="12761" y="3641"/>
                  </a:lnTo>
                  <a:lnTo>
                    <a:pt x="12431" y="3074"/>
                  </a:lnTo>
                  <a:lnTo>
                    <a:pt x="12044" y="2538"/>
                  </a:lnTo>
                  <a:lnTo>
                    <a:pt x="11600" y="2037"/>
                  </a:lnTo>
                  <a:lnTo>
                    <a:pt x="11102" y="1576"/>
                  </a:lnTo>
                  <a:lnTo>
                    <a:pt x="10550" y="1161"/>
                  </a:lnTo>
                  <a:lnTo>
                    <a:pt x="9957" y="802"/>
                  </a:lnTo>
                  <a:lnTo>
                    <a:pt x="9343" y="511"/>
                  </a:lnTo>
                  <a:lnTo>
                    <a:pt x="8714" y="285"/>
                  </a:lnTo>
                  <a:lnTo>
                    <a:pt x="8072" y="126"/>
                  </a:lnTo>
                  <a:lnTo>
                    <a:pt x="7422" y="30"/>
                  </a:lnTo>
                  <a:lnTo>
                    <a:pt x="6771" y="0"/>
                  </a:lnTo>
                  <a:lnTo>
                    <a:pt x="6122" y="30"/>
                  </a:lnTo>
                  <a:lnTo>
                    <a:pt x="5480" y="122"/>
                  </a:lnTo>
                  <a:lnTo>
                    <a:pt x="4849" y="276"/>
                  </a:lnTo>
                  <a:lnTo>
                    <a:pt x="4234" y="489"/>
                  </a:lnTo>
                  <a:lnTo>
                    <a:pt x="3641" y="762"/>
                  </a:lnTo>
                  <a:lnTo>
                    <a:pt x="3075" y="1092"/>
                  </a:lnTo>
                  <a:lnTo>
                    <a:pt x="2538" y="1479"/>
                  </a:lnTo>
                  <a:lnTo>
                    <a:pt x="2038" y="1923"/>
                  </a:lnTo>
                  <a:lnTo>
                    <a:pt x="1577" y="2422"/>
                  </a:lnTo>
                  <a:lnTo>
                    <a:pt x="1161" y="2976"/>
                  </a:lnTo>
                  <a:lnTo>
                    <a:pt x="803" y="3568"/>
                  </a:lnTo>
                  <a:lnTo>
                    <a:pt x="511" y="4182"/>
                  </a:lnTo>
                  <a:lnTo>
                    <a:pt x="287" y="4812"/>
                  </a:lnTo>
                  <a:lnTo>
                    <a:pt x="128" y="5454"/>
                  </a:lnTo>
                  <a:lnTo>
                    <a:pt x="32" y="6103"/>
                  </a:lnTo>
                  <a:lnTo>
                    <a:pt x="0" y="6754"/>
                  </a:lnTo>
                  <a:lnTo>
                    <a:pt x="31" y="7404"/>
                  </a:lnTo>
                  <a:lnTo>
                    <a:pt x="124" y="8046"/>
                  </a:lnTo>
                  <a:lnTo>
                    <a:pt x="278" y="8677"/>
                  </a:lnTo>
                  <a:lnTo>
                    <a:pt x="491" y="9291"/>
                  </a:lnTo>
                  <a:lnTo>
                    <a:pt x="763" y="9884"/>
                  </a:lnTo>
                  <a:lnTo>
                    <a:pt x="1093" y="10451"/>
                  </a:lnTo>
                  <a:lnTo>
                    <a:pt x="1481" y="10987"/>
                  </a:lnTo>
                  <a:lnTo>
                    <a:pt x="1924" y="11486"/>
                  </a:lnTo>
                  <a:lnTo>
                    <a:pt x="2422" y="11947"/>
                  </a:lnTo>
                  <a:lnTo>
                    <a:pt x="2977" y="12364"/>
                  </a:lnTo>
                  <a:close/>
                </a:path>
              </a:pathLst>
            </a:custGeom>
            <a:solidFill>
              <a:srgbClr val="0F2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5" name="Freeform 7"/>
            <p:cNvSpPr>
              <a:spLocks/>
            </p:cNvSpPr>
            <p:nvPr/>
          </p:nvSpPr>
          <p:spPr bwMode="auto">
            <a:xfrm>
              <a:off x="2879" y="1596"/>
              <a:ext cx="2225" cy="2225"/>
            </a:xfrm>
            <a:custGeom>
              <a:avLst/>
              <a:gdLst>
                <a:gd name="T0" fmla="*/ 16 w 13353"/>
                <a:gd name="T1" fmla="*/ 58 h 13352"/>
                <a:gd name="T2" fmla="*/ 22 w 13353"/>
                <a:gd name="T3" fmla="*/ 60 h 13352"/>
                <a:gd name="T4" fmla="*/ 28 w 13353"/>
                <a:gd name="T5" fmla="*/ 62 h 13352"/>
                <a:gd name="T6" fmla="*/ 34 w 13353"/>
                <a:gd name="T7" fmla="*/ 62 h 13352"/>
                <a:gd name="T8" fmla="*/ 40 w 13353"/>
                <a:gd name="T9" fmla="*/ 60 h 13352"/>
                <a:gd name="T10" fmla="*/ 45 w 13353"/>
                <a:gd name="T11" fmla="*/ 58 h 13352"/>
                <a:gd name="T12" fmla="*/ 50 w 13353"/>
                <a:gd name="T13" fmla="*/ 55 h 13352"/>
                <a:gd name="T14" fmla="*/ 55 w 13353"/>
                <a:gd name="T15" fmla="*/ 51 h 13352"/>
                <a:gd name="T16" fmla="*/ 58 w 13353"/>
                <a:gd name="T17" fmla="*/ 45 h 13352"/>
                <a:gd name="T18" fmla="*/ 60 w 13353"/>
                <a:gd name="T19" fmla="*/ 40 h 13352"/>
                <a:gd name="T20" fmla="*/ 62 w 13353"/>
                <a:gd name="T21" fmla="*/ 34 h 13352"/>
                <a:gd name="T22" fmla="*/ 62 w 13353"/>
                <a:gd name="T23" fmla="*/ 28 h 13352"/>
                <a:gd name="T24" fmla="*/ 60 w 13353"/>
                <a:gd name="T25" fmla="*/ 22 h 13352"/>
                <a:gd name="T26" fmla="*/ 58 w 13353"/>
                <a:gd name="T27" fmla="*/ 17 h 13352"/>
                <a:gd name="T28" fmla="*/ 55 w 13353"/>
                <a:gd name="T29" fmla="*/ 12 h 13352"/>
                <a:gd name="T30" fmla="*/ 51 w 13353"/>
                <a:gd name="T31" fmla="*/ 7 h 13352"/>
                <a:gd name="T32" fmla="*/ 45 w 13353"/>
                <a:gd name="T33" fmla="*/ 4 h 13352"/>
                <a:gd name="T34" fmla="*/ 40 w 13353"/>
                <a:gd name="T35" fmla="*/ 1 h 13352"/>
                <a:gd name="T36" fmla="*/ 34 w 13353"/>
                <a:gd name="T37" fmla="*/ 0 h 13352"/>
                <a:gd name="T38" fmla="*/ 28 w 13353"/>
                <a:gd name="T39" fmla="*/ 0 h 13352"/>
                <a:gd name="T40" fmla="*/ 22 w 13353"/>
                <a:gd name="T41" fmla="*/ 1 h 13352"/>
                <a:gd name="T42" fmla="*/ 17 w 13353"/>
                <a:gd name="T43" fmla="*/ 3 h 13352"/>
                <a:gd name="T44" fmla="*/ 12 w 13353"/>
                <a:gd name="T45" fmla="*/ 7 h 13352"/>
                <a:gd name="T46" fmla="*/ 7 w 13353"/>
                <a:gd name="T47" fmla="*/ 11 h 13352"/>
                <a:gd name="T48" fmla="*/ 4 w 13353"/>
                <a:gd name="T49" fmla="*/ 16 h 13352"/>
                <a:gd name="T50" fmla="*/ 1 w 13353"/>
                <a:gd name="T51" fmla="*/ 22 h 13352"/>
                <a:gd name="T52" fmla="*/ 0 w 13353"/>
                <a:gd name="T53" fmla="*/ 28 h 13352"/>
                <a:gd name="T54" fmla="*/ 0 w 13353"/>
                <a:gd name="T55" fmla="*/ 34 h 13352"/>
                <a:gd name="T56" fmla="*/ 1 w 13353"/>
                <a:gd name="T57" fmla="*/ 40 h 13352"/>
                <a:gd name="T58" fmla="*/ 3 w 13353"/>
                <a:gd name="T59" fmla="*/ 45 h 13352"/>
                <a:gd name="T60" fmla="*/ 7 w 13353"/>
                <a:gd name="T61" fmla="*/ 50 h 13352"/>
                <a:gd name="T62" fmla="*/ 11 w 13353"/>
                <a:gd name="T63" fmla="*/ 55 h 13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353" h="13352">
                  <a:moveTo>
                    <a:pt x="2938" y="12208"/>
                  </a:moveTo>
                  <a:lnTo>
                    <a:pt x="3522" y="12561"/>
                  </a:lnTo>
                  <a:lnTo>
                    <a:pt x="4128" y="12848"/>
                  </a:lnTo>
                  <a:lnTo>
                    <a:pt x="4750" y="13070"/>
                  </a:lnTo>
                  <a:lnTo>
                    <a:pt x="5384" y="13228"/>
                  </a:lnTo>
                  <a:lnTo>
                    <a:pt x="6025" y="13322"/>
                  </a:lnTo>
                  <a:lnTo>
                    <a:pt x="6668" y="13352"/>
                  </a:lnTo>
                  <a:lnTo>
                    <a:pt x="7310" y="13322"/>
                  </a:lnTo>
                  <a:lnTo>
                    <a:pt x="7944" y="13230"/>
                  </a:lnTo>
                  <a:lnTo>
                    <a:pt x="8565" y="13079"/>
                  </a:lnTo>
                  <a:lnTo>
                    <a:pt x="9172" y="12868"/>
                  </a:lnTo>
                  <a:lnTo>
                    <a:pt x="9757" y="12600"/>
                  </a:lnTo>
                  <a:lnTo>
                    <a:pt x="10317" y="12273"/>
                  </a:lnTo>
                  <a:lnTo>
                    <a:pt x="10846" y="11892"/>
                  </a:lnTo>
                  <a:lnTo>
                    <a:pt x="11340" y="11454"/>
                  </a:lnTo>
                  <a:lnTo>
                    <a:pt x="11796" y="10961"/>
                  </a:lnTo>
                  <a:lnTo>
                    <a:pt x="12207" y="10415"/>
                  </a:lnTo>
                  <a:lnTo>
                    <a:pt x="12560" y="9830"/>
                  </a:lnTo>
                  <a:lnTo>
                    <a:pt x="12848" y="9224"/>
                  </a:lnTo>
                  <a:lnTo>
                    <a:pt x="13069" y="8602"/>
                  </a:lnTo>
                  <a:lnTo>
                    <a:pt x="13228" y="7968"/>
                  </a:lnTo>
                  <a:lnTo>
                    <a:pt x="13321" y="7327"/>
                  </a:lnTo>
                  <a:lnTo>
                    <a:pt x="13353" y="6684"/>
                  </a:lnTo>
                  <a:lnTo>
                    <a:pt x="13322" y="6043"/>
                  </a:lnTo>
                  <a:lnTo>
                    <a:pt x="13230" y="5409"/>
                  </a:lnTo>
                  <a:lnTo>
                    <a:pt x="13079" y="4786"/>
                  </a:lnTo>
                  <a:lnTo>
                    <a:pt x="12868" y="4180"/>
                  </a:lnTo>
                  <a:lnTo>
                    <a:pt x="12599" y="3595"/>
                  </a:lnTo>
                  <a:lnTo>
                    <a:pt x="12274" y="3036"/>
                  </a:lnTo>
                  <a:lnTo>
                    <a:pt x="11891" y="2506"/>
                  </a:lnTo>
                  <a:lnTo>
                    <a:pt x="11453" y="2011"/>
                  </a:lnTo>
                  <a:lnTo>
                    <a:pt x="10960" y="1556"/>
                  </a:lnTo>
                  <a:lnTo>
                    <a:pt x="10415" y="1146"/>
                  </a:lnTo>
                  <a:lnTo>
                    <a:pt x="9830" y="792"/>
                  </a:lnTo>
                  <a:lnTo>
                    <a:pt x="9223" y="504"/>
                  </a:lnTo>
                  <a:lnTo>
                    <a:pt x="8602" y="282"/>
                  </a:lnTo>
                  <a:lnTo>
                    <a:pt x="7968" y="125"/>
                  </a:lnTo>
                  <a:lnTo>
                    <a:pt x="7327" y="30"/>
                  </a:lnTo>
                  <a:lnTo>
                    <a:pt x="6684" y="0"/>
                  </a:lnTo>
                  <a:lnTo>
                    <a:pt x="6043" y="30"/>
                  </a:lnTo>
                  <a:lnTo>
                    <a:pt x="5409" y="121"/>
                  </a:lnTo>
                  <a:lnTo>
                    <a:pt x="4786" y="273"/>
                  </a:lnTo>
                  <a:lnTo>
                    <a:pt x="4180" y="483"/>
                  </a:lnTo>
                  <a:lnTo>
                    <a:pt x="3595" y="753"/>
                  </a:lnTo>
                  <a:lnTo>
                    <a:pt x="3036" y="1079"/>
                  </a:lnTo>
                  <a:lnTo>
                    <a:pt x="2506" y="1461"/>
                  </a:lnTo>
                  <a:lnTo>
                    <a:pt x="2011" y="1900"/>
                  </a:lnTo>
                  <a:lnTo>
                    <a:pt x="1556" y="2392"/>
                  </a:lnTo>
                  <a:lnTo>
                    <a:pt x="1146" y="2939"/>
                  </a:lnTo>
                  <a:lnTo>
                    <a:pt x="792" y="3523"/>
                  </a:lnTo>
                  <a:lnTo>
                    <a:pt x="504" y="4128"/>
                  </a:lnTo>
                  <a:lnTo>
                    <a:pt x="282" y="4751"/>
                  </a:lnTo>
                  <a:lnTo>
                    <a:pt x="125" y="5385"/>
                  </a:lnTo>
                  <a:lnTo>
                    <a:pt x="31" y="6026"/>
                  </a:lnTo>
                  <a:lnTo>
                    <a:pt x="0" y="6669"/>
                  </a:lnTo>
                  <a:lnTo>
                    <a:pt x="31" y="7310"/>
                  </a:lnTo>
                  <a:lnTo>
                    <a:pt x="122" y="7944"/>
                  </a:lnTo>
                  <a:lnTo>
                    <a:pt x="273" y="8567"/>
                  </a:lnTo>
                  <a:lnTo>
                    <a:pt x="484" y="9172"/>
                  </a:lnTo>
                  <a:lnTo>
                    <a:pt x="752" y="9757"/>
                  </a:lnTo>
                  <a:lnTo>
                    <a:pt x="1079" y="10317"/>
                  </a:lnTo>
                  <a:lnTo>
                    <a:pt x="1460" y="10847"/>
                  </a:lnTo>
                  <a:lnTo>
                    <a:pt x="1898" y="11342"/>
                  </a:lnTo>
                  <a:lnTo>
                    <a:pt x="2391" y="11797"/>
                  </a:lnTo>
                  <a:lnTo>
                    <a:pt x="2938" y="12208"/>
                  </a:lnTo>
                  <a:close/>
                </a:path>
              </a:pathLst>
            </a:custGeom>
            <a:solidFill>
              <a:srgbClr val="112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6" name="Freeform 8"/>
            <p:cNvSpPr>
              <a:spLocks/>
            </p:cNvSpPr>
            <p:nvPr/>
          </p:nvSpPr>
          <p:spPr bwMode="auto">
            <a:xfrm>
              <a:off x="2900" y="1602"/>
              <a:ext cx="2197" cy="2197"/>
            </a:xfrm>
            <a:custGeom>
              <a:avLst/>
              <a:gdLst>
                <a:gd name="T0" fmla="*/ 16 w 13180"/>
                <a:gd name="T1" fmla="*/ 58 h 13182"/>
                <a:gd name="T2" fmla="*/ 22 w 13180"/>
                <a:gd name="T3" fmla="*/ 60 h 13182"/>
                <a:gd name="T4" fmla="*/ 28 w 13180"/>
                <a:gd name="T5" fmla="*/ 61 h 13182"/>
                <a:gd name="T6" fmla="*/ 34 w 13180"/>
                <a:gd name="T7" fmla="*/ 61 h 13182"/>
                <a:gd name="T8" fmla="*/ 39 w 13180"/>
                <a:gd name="T9" fmla="*/ 60 h 13182"/>
                <a:gd name="T10" fmla="*/ 45 w 13180"/>
                <a:gd name="T11" fmla="*/ 58 h 13182"/>
                <a:gd name="T12" fmla="*/ 50 w 13180"/>
                <a:gd name="T13" fmla="*/ 54 h 13182"/>
                <a:gd name="T14" fmla="*/ 54 w 13180"/>
                <a:gd name="T15" fmla="*/ 50 h 13182"/>
                <a:gd name="T16" fmla="*/ 58 w 13180"/>
                <a:gd name="T17" fmla="*/ 45 h 13182"/>
                <a:gd name="T18" fmla="*/ 60 w 13180"/>
                <a:gd name="T19" fmla="*/ 39 h 13182"/>
                <a:gd name="T20" fmla="*/ 61 w 13180"/>
                <a:gd name="T21" fmla="*/ 34 h 13182"/>
                <a:gd name="T22" fmla="*/ 61 w 13180"/>
                <a:gd name="T23" fmla="*/ 28 h 13182"/>
                <a:gd name="T24" fmla="*/ 60 w 13180"/>
                <a:gd name="T25" fmla="*/ 22 h 13182"/>
                <a:gd name="T26" fmla="*/ 58 w 13180"/>
                <a:gd name="T27" fmla="*/ 17 h 13182"/>
                <a:gd name="T28" fmla="*/ 54 w 13180"/>
                <a:gd name="T29" fmla="*/ 12 h 13182"/>
                <a:gd name="T30" fmla="*/ 50 w 13180"/>
                <a:gd name="T31" fmla="*/ 7 h 13182"/>
                <a:gd name="T32" fmla="*/ 45 w 13180"/>
                <a:gd name="T33" fmla="*/ 4 h 13182"/>
                <a:gd name="T34" fmla="*/ 39 w 13180"/>
                <a:gd name="T35" fmla="*/ 1 h 13182"/>
                <a:gd name="T36" fmla="*/ 34 w 13180"/>
                <a:gd name="T37" fmla="*/ 0 h 13182"/>
                <a:gd name="T38" fmla="*/ 28 w 13180"/>
                <a:gd name="T39" fmla="*/ 0 h 13182"/>
                <a:gd name="T40" fmla="*/ 22 w 13180"/>
                <a:gd name="T41" fmla="*/ 1 h 13182"/>
                <a:gd name="T42" fmla="*/ 17 w 13180"/>
                <a:gd name="T43" fmla="*/ 4 h 13182"/>
                <a:gd name="T44" fmla="*/ 12 w 13180"/>
                <a:gd name="T45" fmla="*/ 7 h 13182"/>
                <a:gd name="T46" fmla="*/ 7 w 13180"/>
                <a:gd name="T47" fmla="*/ 11 h 13182"/>
                <a:gd name="T48" fmla="*/ 4 w 13180"/>
                <a:gd name="T49" fmla="*/ 16 h 13182"/>
                <a:gd name="T50" fmla="*/ 1 w 13180"/>
                <a:gd name="T51" fmla="*/ 22 h 13182"/>
                <a:gd name="T52" fmla="*/ 0 w 13180"/>
                <a:gd name="T53" fmla="*/ 28 h 13182"/>
                <a:gd name="T54" fmla="*/ 0 w 13180"/>
                <a:gd name="T55" fmla="*/ 34 h 13182"/>
                <a:gd name="T56" fmla="*/ 1 w 13180"/>
                <a:gd name="T57" fmla="*/ 39 h 13182"/>
                <a:gd name="T58" fmla="*/ 4 w 13180"/>
                <a:gd name="T59" fmla="*/ 45 h 13182"/>
                <a:gd name="T60" fmla="*/ 7 w 13180"/>
                <a:gd name="T61" fmla="*/ 50 h 13182"/>
                <a:gd name="T62" fmla="*/ 11 w 13180"/>
                <a:gd name="T63" fmla="*/ 54 h 13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80" h="13182">
                  <a:moveTo>
                    <a:pt x="2900" y="12051"/>
                  </a:moveTo>
                  <a:lnTo>
                    <a:pt x="3477" y="12400"/>
                  </a:lnTo>
                  <a:lnTo>
                    <a:pt x="4075" y="12683"/>
                  </a:lnTo>
                  <a:lnTo>
                    <a:pt x="4689" y="12903"/>
                  </a:lnTo>
                  <a:lnTo>
                    <a:pt x="5314" y="13058"/>
                  </a:lnTo>
                  <a:lnTo>
                    <a:pt x="5947" y="13151"/>
                  </a:lnTo>
                  <a:lnTo>
                    <a:pt x="6582" y="13182"/>
                  </a:lnTo>
                  <a:lnTo>
                    <a:pt x="7215" y="13151"/>
                  </a:lnTo>
                  <a:lnTo>
                    <a:pt x="7841" y="13061"/>
                  </a:lnTo>
                  <a:lnTo>
                    <a:pt x="8455" y="12911"/>
                  </a:lnTo>
                  <a:lnTo>
                    <a:pt x="9053" y="12704"/>
                  </a:lnTo>
                  <a:lnTo>
                    <a:pt x="9632" y="12438"/>
                  </a:lnTo>
                  <a:lnTo>
                    <a:pt x="10184" y="12116"/>
                  </a:lnTo>
                  <a:lnTo>
                    <a:pt x="10706" y="11738"/>
                  </a:lnTo>
                  <a:lnTo>
                    <a:pt x="11195" y="11306"/>
                  </a:lnTo>
                  <a:lnTo>
                    <a:pt x="11643" y="10820"/>
                  </a:lnTo>
                  <a:lnTo>
                    <a:pt x="12049" y="10281"/>
                  </a:lnTo>
                  <a:lnTo>
                    <a:pt x="12398" y="9703"/>
                  </a:lnTo>
                  <a:lnTo>
                    <a:pt x="12681" y="9105"/>
                  </a:lnTo>
                  <a:lnTo>
                    <a:pt x="12901" y="8491"/>
                  </a:lnTo>
                  <a:lnTo>
                    <a:pt x="13056" y="7866"/>
                  </a:lnTo>
                  <a:lnTo>
                    <a:pt x="13149" y="7233"/>
                  </a:lnTo>
                  <a:lnTo>
                    <a:pt x="13180" y="6598"/>
                  </a:lnTo>
                  <a:lnTo>
                    <a:pt x="13149" y="5965"/>
                  </a:lnTo>
                  <a:lnTo>
                    <a:pt x="13059" y="5339"/>
                  </a:lnTo>
                  <a:lnTo>
                    <a:pt x="12909" y="4725"/>
                  </a:lnTo>
                  <a:lnTo>
                    <a:pt x="12702" y="4126"/>
                  </a:lnTo>
                  <a:lnTo>
                    <a:pt x="12436" y="3548"/>
                  </a:lnTo>
                  <a:lnTo>
                    <a:pt x="12114" y="2996"/>
                  </a:lnTo>
                  <a:lnTo>
                    <a:pt x="11736" y="2473"/>
                  </a:lnTo>
                  <a:lnTo>
                    <a:pt x="11304" y="1985"/>
                  </a:lnTo>
                  <a:lnTo>
                    <a:pt x="10818" y="1537"/>
                  </a:lnTo>
                  <a:lnTo>
                    <a:pt x="10279" y="1131"/>
                  </a:lnTo>
                  <a:lnTo>
                    <a:pt x="9702" y="782"/>
                  </a:lnTo>
                  <a:lnTo>
                    <a:pt x="9104" y="497"/>
                  </a:lnTo>
                  <a:lnTo>
                    <a:pt x="8490" y="279"/>
                  </a:lnTo>
                  <a:lnTo>
                    <a:pt x="7864" y="123"/>
                  </a:lnTo>
                  <a:lnTo>
                    <a:pt x="7232" y="31"/>
                  </a:lnTo>
                  <a:lnTo>
                    <a:pt x="6597" y="0"/>
                  </a:lnTo>
                  <a:lnTo>
                    <a:pt x="5964" y="31"/>
                  </a:lnTo>
                  <a:lnTo>
                    <a:pt x="5339" y="120"/>
                  </a:lnTo>
                  <a:lnTo>
                    <a:pt x="4725" y="270"/>
                  </a:lnTo>
                  <a:lnTo>
                    <a:pt x="4127" y="478"/>
                  </a:lnTo>
                  <a:lnTo>
                    <a:pt x="3549" y="743"/>
                  </a:lnTo>
                  <a:lnTo>
                    <a:pt x="2997" y="1065"/>
                  </a:lnTo>
                  <a:lnTo>
                    <a:pt x="2474" y="1443"/>
                  </a:lnTo>
                  <a:lnTo>
                    <a:pt x="1986" y="1876"/>
                  </a:lnTo>
                  <a:lnTo>
                    <a:pt x="1537" y="2362"/>
                  </a:lnTo>
                  <a:lnTo>
                    <a:pt x="1132" y="2901"/>
                  </a:lnTo>
                  <a:lnTo>
                    <a:pt x="783" y="3479"/>
                  </a:lnTo>
                  <a:lnTo>
                    <a:pt x="498" y="4076"/>
                  </a:lnTo>
                  <a:lnTo>
                    <a:pt x="278" y="4690"/>
                  </a:lnTo>
                  <a:lnTo>
                    <a:pt x="124" y="5316"/>
                  </a:lnTo>
                  <a:lnTo>
                    <a:pt x="30" y="5949"/>
                  </a:lnTo>
                  <a:lnTo>
                    <a:pt x="0" y="6584"/>
                  </a:lnTo>
                  <a:lnTo>
                    <a:pt x="30" y="7216"/>
                  </a:lnTo>
                  <a:lnTo>
                    <a:pt x="120" y="7842"/>
                  </a:lnTo>
                  <a:lnTo>
                    <a:pt x="269" y="8456"/>
                  </a:lnTo>
                  <a:lnTo>
                    <a:pt x="478" y="9055"/>
                  </a:lnTo>
                  <a:lnTo>
                    <a:pt x="743" y="9632"/>
                  </a:lnTo>
                  <a:lnTo>
                    <a:pt x="1065" y="10186"/>
                  </a:lnTo>
                  <a:lnTo>
                    <a:pt x="1442" y="10708"/>
                  </a:lnTo>
                  <a:lnTo>
                    <a:pt x="1874" y="11196"/>
                  </a:lnTo>
                  <a:lnTo>
                    <a:pt x="2360" y="11645"/>
                  </a:lnTo>
                  <a:lnTo>
                    <a:pt x="2900" y="12051"/>
                  </a:lnTo>
                  <a:close/>
                </a:path>
              </a:pathLst>
            </a:custGeom>
            <a:solidFill>
              <a:srgbClr val="132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7" name="Freeform 9"/>
            <p:cNvSpPr>
              <a:spLocks/>
            </p:cNvSpPr>
            <p:nvPr/>
          </p:nvSpPr>
          <p:spPr bwMode="auto">
            <a:xfrm>
              <a:off x="2922" y="1607"/>
              <a:ext cx="2168" cy="2168"/>
            </a:xfrm>
            <a:custGeom>
              <a:avLst/>
              <a:gdLst>
                <a:gd name="T0" fmla="*/ 16 w 13007"/>
                <a:gd name="T1" fmla="*/ 57 h 13009"/>
                <a:gd name="T2" fmla="*/ 22 w 13007"/>
                <a:gd name="T3" fmla="*/ 59 h 13009"/>
                <a:gd name="T4" fmla="*/ 27 w 13007"/>
                <a:gd name="T5" fmla="*/ 60 h 13009"/>
                <a:gd name="T6" fmla="*/ 33 w 13007"/>
                <a:gd name="T7" fmla="*/ 60 h 13009"/>
                <a:gd name="T8" fmla="*/ 39 w 13007"/>
                <a:gd name="T9" fmla="*/ 59 h 13009"/>
                <a:gd name="T10" fmla="*/ 44 w 13007"/>
                <a:gd name="T11" fmla="*/ 57 h 13009"/>
                <a:gd name="T12" fmla="*/ 49 w 13007"/>
                <a:gd name="T13" fmla="*/ 54 h 13009"/>
                <a:gd name="T14" fmla="*/ 53 w 13007"/>
                <a:gd name="T15" fmla="*/ 49 h 13009"/>
                <a:gd name="T16" fmla="*/ 57 w 13007"/>
                <a:gd name="T17" fmla="*/ 44 h 13009"/>
                <a:gd name="T18" fmla="*/ 59 w 13007"/>
                <a:gd name="T19" fmla="*/ 39 h 13009"/>
                <a:gd name="T20" fmla="*/ 60 w 13007"/>
                <a:gd name="T21" fmla="*/ 33 h 13009"/>
                <a:gd name="T22" fmla="*/ 60 w 13007"/>
                <a:gd name="T23" fmla="*/ 27 h 13009"/>
                <a:gd name="T24" fmla="*/ 59 w 13007"/>
                <a:gd name="T25" fmla="*/ 21 h 13009"/>
                <a:gd name="T26" fmla="*/ 57 w 13007"/>
                <a:gd name="T27" fmla="*/ 16 h 13009"/>
                <a:gd name="T28" fmla="*/ 54 w 13007"/>
                <a:gd name="T29" fmla="*/ 11 h 13009"/>
                <a:gd name="T30" fmla="*/ 50 w 13007"/>
                <a:gd name="T31" fmla="*/ 7 h 13009"/>
                <a:gd name="T32" fmla="*/ 44 w 13007"/>
                <a:gd name="T33" fmla="*/ 3 h 13009"/>
                <a:gd name="T34" fmla="*/ 39 w 13007"/>
                <a:gd name="T35" fmla="*/ 1 h 13009"/>
                <a:gd name="T36" fmla="*/ 33 w 13007"/>
                <a:gd name="T37" fmla="*/ 0 h 13009"/>
                <a:gd name="T38" fmla="*/ 27 w 13007"/>
                <a:gd name="T39" fmla="*/ 0 h 13009"/>
                <a:gd name="T40" fmla="*/ 22 w 13007"/>
                <a:gd name="T41" fmla="*/ 1 h 13009"/>
                <a:gd name="T42" fmla="*/ 16 w 13007"/>
                <a:gd name="T43" fmla="*/ 3 h 13009"/>
                <a:gd name="T44" fmla="*/ 11 w 13007"/>
                <a:gd name="T45" fmla="*/ 6 h 13009"/>
                <a:gd name="T46" fmla="*/ 7 w 13007"/>
                <a:gd name="T47" fmla="*/ 11 h 13009"/>
                <a:gd name="T48" fmla="*/ 4 w 13007"/>
                <a:gd name="T49" fmla="*/ 16 h 13009"/>
                <a:gd name="T50" fmla="*/ 1 w 13007"/>
                <a:gd name="T51" fmla="*/ 21 h 13009"/>
                <a:gd name="T52" fmla="*/ 0 w 13007"/>
                <a:gd name="T53" fmla="*/ 27 h 13009"/>
                <a:gd name="T54" fmla="*/ 0 w 13007"/>
                <a:gd name="T55" fmla="*/ 33 h 13009"/>
                <a:gd name="T56" fmla="*/ 1 w 13007"/>
                <a:gd name="T57" fmla="*/ 39 h 13009"/>
                <a:gd name="T58" fmla="*/ 4 w 13007"/>
                <a:gd name="T59" fmla="*/ 44 h 13009"/>
                <a:gd name="T60" fmla="*/ 7 w 13007"/>
                <a:gd name="T61" fmla="*/ 49 h 13009"/>
                <a:gd name="T62" fmla="*/ 11 w 13007"/>
                <a:gd name="T63" fmla="*/ 53 h 130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007" h="13009">
                  <a:moveTo>
                    <a:pt x="2863" y="11894"/>
                  </a:moveTo>
                  <a:lnTo>
                    <a:pt x="3432" y="12238"/>
                  </a:lnTo>
                  <a:lnTo>
                    <a:pt x="4022" y="12518"/>
                  </a:lnTo>
                  <a:lnTo>
                    <a:pt x="4629" y="12734"/>
                  </a:lnTo>
                  <a:lnTo>
                    <a:pt x="5246" y="12887"/>
                  </a:lnTo>
                  <a:lnTo>
                    <a:pt x="5870" y="12979"/>
                  </a:lnTo>
                  <a:lnTo>
                    <a:pt x="6496" y="13009"/>
                  </a:lnTo>
                  <a:lnTo>
                    <a:pt x="7121" y="12979"/>
                  </a:lnTo>
                  <a:lnTo>
                    <a:pt x="7739" y="12890"/>
                  </a:lnTo>
                  <a:lnTo>
                    <a:pt x="8345" y="12742"/>
                  </a:lnTo>
                  <a:lnTo>
                    <a:pt x="8936" y="12537"/>
                  </a:lnTo>
                  <a:lnTo>
                    <a:pt x="9506" y="12276"/>
                  </a:lnTo>
                  <a:lnTo>
                    <a:pt x="10051" y="11958"/>
                  </a:lnTo>
                  <a:lnTo>
                    <a:pt x="10567" y="11586"/>
                  </a:lnTo>
                  <a:lnTo>
                    <a:pt x="11050" y="11159"/>
                  </a:lnTo>
                  <a:lnTo>
                    <a:pt x="11492" y="10680"/>
                  </a:lnTo>
                  <a:lnTo>
                    <a:pt x="11893" y="10148"/>
                  </a:lnTo>
                  <a:lnTo>
                    <a:pt x="12237" y="9578"/>
                  </a:lnTo>
                  <a:lnTo>
                    <a:pt x="12517" y="8987"/>
                  </a:lnTo>
                  <a:lnTo>
                    <a:pt x="12733" y="8381"/>
                  </a:lnTo>
                  <a:lnTo>
                    <a:pt x="12886" y="7763"/>
                  </a:lnTo>
                  <a:lnTo>
                    <a:pt x="12978" y="7138"/>
                  </a:lnTo>
                  <a:lnTo>
                    <a:pt x="13007" y="6512"/>
                  </a:lnTo>
                  <a:lnTo>
                    <a:pt x="12978" y="5887"/>
                  </a:lnTo>
                  <a:lnTo>
                    <a:pt x="12889" y="5270"/>
                  </a:lnTo>
                  <a:lnTo>
                    <a:pt x="12741" y="4664"/>
                  </a:lnTo>
                  <a:lnTo>
                    <a:pt x="12536" y="4073"/>
                  </a:lnTo>
                  <a:lnTo>
                    <a:pt x="12274" y="3503"/>
                  </a:lnTo>
                  <a:lnTo>
                    <a:pt x="11957" y="2957"/>
                  </a:lnTo>
                  <a:lnTo>
                    <a:pt x="11585" y="2442"/>
                  </a:lnTo>
                  <a:lnTo>
                    <a:pt x="11158" y="1959"/>
                  </a:lnTo>
                  <a:lnTo>
                    <a:pt x="10677" y="1516"/>
                  </a:lnTo>
                  <a:lnTo>
                    <a:pt x="10146" y="1117"/>
                  </a:lnTo>
                  <a:lnTo>
                    <a:pt x="9576" y="772"/>
                  </a:lnTo>
                  <a:lnTo>
                    <a:pt x="8986" y="492"/>
                  </a:lnTo>
                  <a:lnTo>
                    <a:pt x="8380" y="275"/>
                  </a:lnTo>
                  <a:lnTo>
                    <a:pt x="7762" y="122"/>
                  </a:lnTo>
                  <a:lnTo>
                    <a:pt x="7138" y="31"/>
                  </a:lnTo>
                  <a:lnTo>
                    <a:pt x="6511" y="0"/>
                  </a:lnTo>
                  <a:lnTo>
                    <a:pt x="5888" y="30"/>
                  </a:lnTo>
                  <a:lnTo>
                    <a:pt x="5269" y="120"/>
                  </a:lnTo>
                  <a:lnTo>
                    <a:pt x="4664" y="266"/>
                  </a:lnTo>
                  <a:lnTo>
                    <a:pt x="4073" y="472"/>
                  </a:lnTo>
                  <a:lnTo>
                    <a:pt x="3503" y="734"/>
                  </a:lnTo>
                  <a:lnTo>
                    <a:pt x="2958" y="1052"/>
                  </a:lnTo>
                  <a:lnTo>
                    <a:pt x="2442" y="1424"/>
                  </a:lnTo>
                  <a:lnTo>
                    <a:pt x="1959" y="1851"/>
                  </a:lnTo>
                  <a:lnTo>
                    <a:pt x="1517" y="2331"/>
                  </a:lnTo>
                  <a:lnTo>
                    <a:pt x="1117" y="2864"/>
                  </a:lnTo>
                  <a:lnTo>
                    <a:pt x="772" y="3433"/>
                  </a:lnTo>
                  <a:lnTo>
                    <a:pt x="492" y="4023"/>
                  </a:lnTo>
                  <a:lnTo>
                    <a:pt x="276" y="4630"/>
                  </a:lnTo>
                  <a:lnTo>
                    <a:pt x="122" y="5247"/>
                  </a:lnTo>
                  <a:lnTo>
                    <a:pt x="31" y="5871"/>
                  </a:lnTo>
                  <a:lnTo>
                    <a:pt x="0" y="6498"/>
                  </a:lnTo>
                  <a:lnTo>
                    <a:pt x="30" y="7122"/>
                  </a:lnTo>
                  <a:lnTo>
                    <a:pt x="120" y="7739"/>
                  </a:lnTo>
                  <a:lnTo>
                    <a:pt x="267" y="8346"/>
                  </a:lnTo>
                  <a:lnTo>
                    <a:pt x="472" y="8937"/>
                  </a:lnTo>
                  <a:lnTo>
                    <a:pt x="735" y="9507"/>
                  </a:lnTo>
                  <a:lnTo>
                    <a:pt x="1052" y="10053"/>
                  </a:lnTo>
                  <a:lnTo>
                    <a:pt x="1424" y="10568"/>
                  </a:lnTo>
                  <a:lnTo>
                    <a:pt x="1851" y="11050"/>
                  </a:lnTo>
                  <a:lnTo>
                    <a:pt x="2330" y="11494"/>
                  </a:lnTo>
                  <a:lnTo>
                    <a:pt x="2863" y="11894"/>
                  </a:lnTo>
                  <a:close/>
                </a:path>
              </a:pathLst>
            </a:custGeom>
            <a:solidFill>
              <a:srgbClr val="152E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8" name="Freeform 10"/>
            <p:cNvSpPr>
              <a:spLocks/>
            </p:cNvSpPr>
            <p:nvPr/>
          </p:nvSpPr>
          <p:spPr bwMode="auto">
            <a:xfrm>
              <a:off x="2944" y="1613"/>
              <a:ext cx="2139" cy="2140"/>
            </a:xfrm>
            <a:custGeom>
              <a:avLst/>
              <a:gdLst>
                <a:gd name="T0" fmla="*/ 16 w 12835"/>
                <a:gd name="T1" fmla="*/ 56 h 12837"/>
                <a:gd name="T2" fmla="*/ 21 w 12835"/>
                <a:gd name="T3" fmla="*/ 58 h 12837"/>
                <a:gd name="T4" fmla="*/ 27 w 12835"/>
                <a:gd name="T5" fmla="*/ 59 h 12837"/>
                <a:gd name="T6" fmla="*/ 32 w 12835"/>
                <a:gd name="T7" fmla="*/ 59 h 12837"/>
                <a:gd name="T8" fmla="*/ 38 w 12835"/>
                <a:gd name="T9" fmla="*/ 58 h 12837"/>
                <a:gd name="T10" fmla="*/ 43 w 12835"/>
                <a:gd name="T11" fmla="*/ 56 h 12837"/>
                <a:gd name="T12" fmla="*/ 48 w 12835"/>
                <a:gd name="T13" fmla="*/ 53 h 12837"/>
                <a:gd name="T14" fmla="*/ 52 w 12835"/>
                <a:gd name="T15" fmla="*/ 49 h 12837"/>
                <a:gd name="T16" fmla="*/ 56 w 12835"/>
                <a:gd name="T17" fmla="*/ 44 h 12837"/>
                <a:gd name="T18" fmla="*/ 58 w 12835"/>
                <a:gd name="T19" fmla="*/ 38 h 12837"/>
                <a:gd name="T20" fmla="*/ 59 w 12835"/>
                <a:gd name="T21" fmla="*/ 33 h 12837"/>
                <a:gd name="T22" fmla="*/ 59 w 12835"/>
                <a:gd name="T23" fmla="*/ 27 h 12837"/>
                <a:gd name="T24" fmla="*/ 58 w 12835"/>
                <a:gd name="T25" fmla="*/ 21 h 12837"/>
                <a:gd name="T26" fmla="*/ 56 w 12835"/>
                <a:gd name="T27" fmla="*/ 16 h 12837"/>
                <a:gd name="T28" fmla="*/ 53 w 12835"/>
                <a:gd name="T29" fmla="*/ 11 h 12837"/>
                <a:gd name="T30" fmla="*/ 49 w 12835"/>
                <a:gd name="T31" fmla="*/ 7 h 12837"/>
                <a:gd name="T32" fmla="*/ 44 w 12835"/>
                <a:gd name="T33" fmla="*/ 4 h 12837"/>
                <a:gd name="T34" fmla="*/ 38 w 12835"/>
                <a:gd name="T35" fmla="*/ 1 h 12837"/>
                <a:gd name="T36" fmla="*/ 33 w 12835"/>
                <a:gd name="T37" fmla="*/ 0 h 12837"/>
                <a:gd name="T38" fmla="*/ 27 w 12835"/>
                <a:gd name="T39" fmla="*/ 0 h 12837"/>
                <a:gd name="T40" fmla="*/ 21 w 12835"/>
                <a:gd name="T41" fmla="*/ 1 h 12837"/>
                <a:gd name="T42" fmla="*/ 16 w 12835"/>
                <a:gd name="T43" fmla="*/ 3 h 12837"/>
                <a:gd name="T44" fmla="*/ 11 w 12835"/>
                <a:gd name="T45" fmla="*/ 7 h 12837"/>
                <a:gd name="T46" fmla="*/ 7 w 12835"/>
                <a:gd name="T47" fmla="*/ 11 h 12837"/>
                <a:gd name="T48" fmla="*/ 3 w 12835"/>
                <a:gd name="T49" fmla="*/ 16 h 12837"/>
                <a:gd name="T50" fmla="*/ 1 w 12835"/>
                <a:gd name="T51" fmla="*/ 21 h 12837"/>
                <a:gd name="T52" fmla="*/ 0 w 12835"/>
                <a:gd name="T53" fmla="*/ 27 h 12837"/>
                <a:gd name="T54" fmla="*/ 0 w 12835"/>
                <a:gd name="T55" fmla="*/ 33 h 12837"/>
                <a:gd name="T56" fmla="*/ 1 w 12835"/>
                <a:gd name="T57" fmla="*/ 38 h 12837"/>
                <a:gd name="T58" fmla="*/ 3 w 12835"/>
                <a:gd name="T59" fmla="*/ 44 h 12837"/>
                <a:gd name="T60" fmla="*/ 6 w 12835"/>
                <a:gd name="T61" fmla="*/ 48 h 12837"/>
                <a:gd name="T62" fmla="*/ 11 w 12835"/>
                <a:gd name="T63" fmla="*/ 53 h 12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35" h="12837">
                  <a:moveTo>
                    <a:pt x="2825" y="11736"/>
                  </a:moveTo>
                  <a:lnTo>
                    <a:pt x="3387" y="12075"/>
                  </a:lnTo>
                  <a:lnTo>
                    <a:pt x="3969" y="12352"/>
                  </a:lnTo>
                  <a:lnTo>
                    <a:pt x="4567" y="12565"/>
                  </a:lnTo>
                  <a:lnTo>
                    <a:pt x="5176" y="12718"/>
                  </a:lnTo>
                  <a:lnTo>
                    <a:pt x="5793" y="12807"/>
                  </a:lnTo>
                  <a:lnTo>
                    <a:pt x="6411" y="12837"/>
                  </a:lnTo>
                  <a:lnTo>
                    <a:pt x="7027" y="12807"/>
                  </a:lnTo>
                  <a:lnTo>
                    <a:pt x="7637" y="12720"/>
                  </a:lnTo>
                  <a:lnTo>
                    <a:pt x="8234" y="12574"/>
                  </a:lnTo>
                  <a:lnTo>
                    <a:pt x="8817" y="12371"/>
                  </a:lnTo>
                  <a:lnTo>
                    <a:pt x="9379" y="12113"/>
                  </a:lnTo>
                  <a:lnTo>
                    <a:pt x="9918" y="11800"/>
                  </a:lnTo>
                  <a:lnTo>
                    <a:pt x="10427" y="11432"/>
                  </a:lnTo>
                  <a:lnTo>
                    <a:pt x="10903" y="11011"/>
                  </a:lnTo>
                  <a:lnTo>
                    <a:pt x="11340" y="10539"/>
                  </a:lnTo>
                  <a:lnTo>
                    <a:pt x="11735" y="10014"/>
                  </a:lnTo>
                  <a:lnTo>
                    <a:pt x="12074" y="9452"/>
                  </a:lnTo>
                  <a:lnTo>
                    <a:pt x="12350" y="8869"/>
                  </a:lnTo>
                  <a:lnTo>
                    <a:pt x="12563" y="8270"/>
                  </a:lnTo>
                  <a:lnTo>
                    <a:pt x="12716" y="7661"/>
                  </a:lnTo>
                  <a:lnTo>
                    <a:pt x="12806" y="7045"/>
                  </a:lnTo>
                  <a:lnTo>
                    <a:pt x="12835" y="6426"/>
                  </a:lnTo>
                  <a:lnTo>
                    <a:pt x="12806" y="5810"/>
                  </a:lnTo>
                  <a:lnTo>
                    <a:pt x="12718" y="5201"/>
                  </a:lnTo>
                  <a:lnTo>
                    <a:pt x="12572" y="4602"/>
                  </a:lnTo>
                  <a:lnTo>
                    <a:pt x="12370" y="4020"/>
                  </a:lnTo>
                  <a:lnTo>
                    <a:pt x="12111" y="3457"/>
                  </a:lnTo>
                  <a:lnTo>
                    <a:pt x="11798" y="2919"/>
                  </a:lnTo>
                  <a:lnTo>
                    <a:pt x="11431" y="2410"/>
                  </a:lnTo>
                  <a:lnTo>
                    <a:pt x="11009" y="1934"/>
                  </a:lnTo>
                  <a:lnTo>
                    <a:pt x="10536" y="1497"/>
                  </a:lnTo>
                  <a:lnTo>
                    <a:pt x="10011" y="1103"/>
                  </a:lnTo>
                  <a:lnTo>
                    <a:pt x="9449" y="763"/>
                  </a:lnTo>
                  <a:lnTo>
                    <a:pt x="8867" y="486"/>
                  </a:lnTo>
                  <a:lnTo>
                    <a:pt x="8269" y="272"/>
                  </a:lnTo>
                  <a:lnTo>
                    <a:pt x="7660" y="121"/>
                  </a:lnTo>
                  <a:lnTo>
                    <a:pt x="7044" y="31"/>
                  </a:lnTo>
                  <a:lnTo>
                    <a:pt x="6426" y="0"/>
                  </a:lnTo>
                  <a:lnTo>
                    <a:pt x="5809" y="30"/>
                  </a:lnTo>
                  <a:lnTo>
                    <a:pt x="5200" y="119"/>
                  </a:lnTo>
                  <a:lnTo>
                    <a:pt x="4601" y="263"/>
                  </a:lnTo>
                  <a:lnTo>
                    <a:pt x="4018" y="466"/>
                  </a:lnTo>
                  <a:lnTo>
                    <a:pt x="3456" y="724"/>
                  </a:lnTo>
                  <a:lnTo>
                    <a:pt x="2918" y="1038"/>
                  </a:lnTo>
                  <a:lnTo>
                    <a:pt x="2409" y="1406"/>
                  </a:lnTo>
                  <a:lnTo>
                    <a:pt x="1934" y="1826"/>
                  </a:lnTo>
                  <a:lnTo>
                    <a:pt x="1496" y="2300"/>
                  </a:lnTo>
                  <a:lnTo>
                    <a:pt x="1102" y="2825"/>
                  </a:lnTo>
                  <a:lnTo>
                    <a:pt x="762" y="3387"/>
                  </a:lnTo>
                  <a:lnTo>
                    <a:pt x="485" y="3969"/>
                  </a:lnTo>
                  <a:lnTo>
                    <a:pt x="272" y="4567"/>
                  </a:lnTo>
                  <a:lnTo>
                    <a:pt x="121" y="5177"/>
                  </a:lnTo>
                  <a:lnTo>
                    <a:pt x="31" y="5793"/>
                  </a:lnTo>
                  <a:lnTo>
                    <a:pt x="0" y="6411"/>
                  </a:lnTo>
                  <a:lnTo>
                    <a:pt x="30" y="7027"/>
                  </a:lnTo>
                  <a:lnTo>
                    <a:pt x="117" y="7637"/>
                  </a:lnTo>
                  <a:lnTo>
                    <a:pt x="263" y="8236"/>
                  </a:lnTo>
                  <a:lnTo>
                    <a:pt x="466" y="8819"/>
                  </a:lnTo>
                  <a:lnTo>
                    <a:pt x="724" y="9381"/>
                  </a:lnTo>
                  <a:lnTo>
                    <a:pt x="1037" y="9920"/>
                  </a:lnTo>
                  <a:lnTo>
                    <a:pt x="1405" y="10428"/>
                  </a:lnTo>
                  <a:lnTo>
                    <a:pt x="1826" y="10903"/>
                  </a:lnTo>
                  <a:lnTo>
                    <a:pt x="2299" y="11341"/>
                  </a:lnTo>
                  <a:lnTo>
                    <a:pt x="2825" y="11736"/>
                  </a:lnTo>
                  <a:close/>
                </a:path>
              </a:pathLst>
            </a:custGeom>
            <a:solidFill>
              <a:srgbClr val="1730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9" name="Freeform 11"/>
            <p:cNvSpPr>
              <a:spLocks/>
            </p:cNvSpPr>
            <p:nvPr/>
          </p:nvSpPr>
          <p:spPr bwMode="auto">
            <a:xfrm>
              <a:off x="2965" y="1619"/>
              <a:ext cx="2111" cy="2111"/>
            </a:xfrm>
            <a:custGeom>
              <a:avLst/>
              <a:gdLst>
                <a:gd name="T0" fmla="*/ 16 w 12663"/>
                <a:gd name="T1" fmla="*/ 55 h 12664"/>
                <a:gd name="T2" fmla="*/ 21 w 12663"/>
                <a:gd name="T3" fmla="*/ 57 h 12664"/>
                <a:gd name="T4" fmla="*/ 27 w 12663"/>
                <a:gd name="T5" fmla="*/ 59 h 12664"/>
                <a:gd name="T6" fmla="*/ 32 w 12663"/>
                <a:gd name="T7" fmla="*/ 59 h 12664"/>
                <a:gd name="T8" fmla="*/ 38 w 12663"/>
                <a:gd name="T9" fmla="*/ 58 h 12664"/>
                <a:gd name="T10" fmla="*/ 43 w 12663"/>
                <a:gd name="T11" fmla="*/ 55 h 12664"/>
                <a:gd name="T12" fmla="*/ 48 w 12663"/>
                <a:gd name="T13" fmla="*/ 52 h 12664"/>
                <a:gd name="T14" fmla="*/ 52 w 12663"/>
                <a:gd name="T15" fmla="*/ 48 h 12664"/>
                <a:gd name="T16" fmla="*/ 55 w 12663"/>
                <a:gd name="T17" fmla="*/ 43 h 12664"/>
                <a:gd name="T18" fmla="*/ 57 w 12663"/>
                <a:gd name="T19" fmla="*/ 38 h 12664"/>
                <a:gd name="T20" fmla="*/ 59 w 12663"/>
                <a:gd name="T21" fmla="*/ 32 h 12664"/>
                <a:gd name="T22" fmla="*/ 59 w 12663"/>
                <a:gd name="T23" fmla="*/ 27 h 12664"/>
                <a:gd name="T24" fmla="*/ 58 w 12663"/>
                <a:gd name="T25" fmla="*/ 21 h 12664"/>
                <a:gd name="T26" fmla="*/ 55 w 12663"/>
                <a:gd name="T27" fmla="*/ 16 h 12664"/>
                <a:gd name="T28" fmla="*/ 52 w 12663"/>
                <a:gd name="T29" fmla="*/ 11 h 12664"/>
                <a:gd name="T30" fmla="*/ 48 w 12663"/>
                <a:gd name="T31" fmla="*/ 7 h 12664"/>
                <a:gd name="T32" fmla="*/ 43 w 12663"/>
                <a:gd name="T33" fmla="*/ 4 h 12664"/>
                <a:gd name="T34" fmla="*/ 38 w 12663"/>
                <a:gd name="T35" fmla="*/ 1 h 12664"/>
                <a:gd name="T36" fmla="*/ 32 w 12663"/>
                <a:gd name="T37" fmla="*/ 0 h 12664"/>
                <a:gd name="T38" fmla="*/ 27 w 12663"/>
                <a:gd name="T39" fmla="*/ 0 h 12664"/>
                <a:gd name="T40" fmla="*/ 21 w 12663"/>
                <a:gd name="T41" fmla="*/ 1 h 12664"/>
                <a:gd name="T42" fmla="*/ 16 w 12663"/>
                <a:gd name="T43" fmla="*/ 3 h 12664"/>
                <a:gd name="T44" fmla="*/ 11 w 12663"/>
                <a:gd name="T45" fmla="*/ 7 h 12664"/>
                <a:gd name="T46" fmla="*/ 7 w 12663"/>
                <a:gd name="T47" fmla="*/ 11 h 12664"/>
                <a:gd name="T48" fmla="*/ 4 w 12663"/>
                <a:gd name="T49" fmla="*/ 16 h 12664"/>
                <a:gd name="T50" fmla="*/ 1 w 12663"/>
                <a:gd name="T51" fmla="*/ 21 h 12664"/>
                <a:gd name="T52" fmla="*/ 0 w 12663"/>
                <a:gd name="T53" fmla="*/ 27 h 12664"/>
                <a:gd name="T54" fmla="*/ 0 w 12663"/>
                <a:gd name="T55" fmla="*/ 32 h 12664"/>
                <a:gd name="T56" fmla="*/ 1 w 12663"/>
                <a:gd name="T57" fmla="*/ 38 h 12664"/>
                <a:gd name="T58" fmla="*/ 3 w 12663"/>
                <a:gd name="T59" fmla="*/ 43 h 12664"/>
                <a:gd name="T60" fmla="*/ 7 w 12663"/>
                <a:gd name="T61" fmla="*/ 48 h 12664"/>
                <a:gd name="T62" fmla="*/ 11 w 12663"/>
                <a:gd name="T63" fmla="*/ 52 h 126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663" h="12664">
                  <a:moveTo>
                    <a:pt x="2786" y="11578"/>
                  </a:moveTo>
                  <a:lnTo>
                    <a:pt x="3341" y="11913"/>
                  </a:lnTo>
                  <a:lnTo>
                    <a:pt x="3916" y="12186"/>
                  </a:lnTo>
                  <a:lnTo>
                    <a:pt x="4505" y="12397"/>
                  </a:lnTo>
                  <a:lnTo>
                    <a:pt x="5106" y="12546"/>
                  </a:lnTo>
                  <a:lnTo>
                    <a:pt x="5714" y="12635"/>
                  </a:lnTo>
                  <a:lnTo>
                    <a:pt x="6324" y="12664"/>
                  </a:lnTo>
                  <a:lnTo>
                    <a:pt x="6932" y="12635"/>
                  </a:lnTo>
                  <a:lnTo>
                    <a:pt x="7534" y="12548"/>
                  </a:lnTo>
                  <a:lnTo>
                    <a:pt x="8124" y="12405"/>
                  </a:lnTo>
                  <a:lnTo>
                    <a:pt x="8699" y="12206"/>
                  </a:lnTo>
                  <a:lnTo>
                    <a:pt x="9254" y="11951"/>
                  </a:lnTo>
                  <a:lnTo>
                    <a:pt x="9784" y="11641"/>
                  </a:lnTo>
                  <a:lnTo>
                    <a:pt x="10286" y="11278"/>
                  </a:lnTo>
                  <a:lnTo>
                    <a:pt x="10755" y="10862"/>
                  </a:lnTo>
                  <a:lnTo>
                    <a:pt x="11187" y="10396"/>
                  </a:lnTo>
                  <a:lnTo>
                    <a:pt x="11577" y="9878"/>
                  </a:lnTo>
                  <a:lnTo>
                    <a:pt x="11912" y="9322"/>
                  </a:lnTo>
                  <a:lnTo>
                    <a:pt x="12185" y="8748"/>
                  </a:lnTo>
                  <a:lnTo>
                    <a:pt x="12396" y="8159"/>
                  </a:lnTo>
                  <a:lnTo>
                    <a:pt x="12545" y="7558"/>
                  </a:lnTo>
                  <a:lnTo>
                    <a:pt x="12634" y="6950"/>
                  </a:lnTo>
                  <a:lnTo>
                    <a:pt x="12663" y="6340"/>
                  </a:lnTo>
                  <a:lnTo>
                    <a:pt x="12634" y="5732"/>
                  </a:lnTo>
                  <a:lnTo>
                    <a:pt x="12547" y="5131"/>
                  </a:lnTo>
                  <a:lnTo>
                    <a:pt x="12404" y="4540"/>
                  </a:lnTo>
                  <a:lnTo>
                    <a:pt x="12204" y="3965"/>
                  </a:lnTo>
                  <a:lnTo>
                    <a:pt x="11949" y="3410"/>
                  </a:lnTo>
                  <a:lnTo>
                    <a:pt x="11640" y="2879"/>
                  </a:lnTo>
                  <a:lnTo>
                    <a:pt x="11277" y="2377"/>
                  </a:lnTo>
                  <a:lnTo>
                    <a:pt x="10861" y="1908"/>
                  </a:lnTo>
                  <a:lnTo>
                    <a:pt x="10395" y="1477"/>
                  </a:lnTo>
                  <a:lnTo>
                    <a:pt x="9877" y="1088"/>
                  </a:lnTo>
                  <a:lnTo>
                    <a:pt x="9321" y="752"/>
                  </a:lnTo>
                  <a:lnTo>
                    <a:pt x="8748" y="479"/>
                  </a:lnTo>
                  <a:lnTo>
                    <a:pt x="8158" y="268"/>
                  </a:lnTo>
                  <a:lnTo>
                    <a:pt x="7557" y="119"/>
                  </a:lnTo>
                  <a:lnTo>
                    <a:pt x="6949" y="30"/>
                  </a:lnTo>
                  <a:lnTo>
                    <a:pt x="6339" y="0"/>
                  </a:lnTo>
                  <a:lnTo>
                    <a:pt x="5731" y="29"/>
                  </a:lnTo>
                  <a:lnTo>
                    <a:pt x="5130" y="115"/>
                  </a:lnTo>
                  <a:lnTo>
                    <a:pt x="4539" y="259"/>
                  </a:lnTo>
                  <a:lnTo>
                    <a:pt x="3965" y="459"/>
                  </a:lnTo>
                  <a:lnTo>
                    <a:pt x="3409" y="714"/>
                  </a:lnTo>
                  <a:lnTo>
                    <a:pt x="2879" y="1024"/>
                  </a:lnTo>
                  <a:lnTo>
                    <a:pt x="2377" y="1386"/>
                  </a:lnTo>
                  <a:lnTo>
                    <a:pt x="1908" y="1801"/>
                  </a:lnTo>
                  <a:lnTo>
                    <a:pt x="1476" y="2268"/>
                  </a:lnTo>
                  <a:lnTo>
                    <a:pt x="1087" y="2787"/>
                  </a:lnTo>
                  <a:lnTo>
                    <a:pt x="751" y="3341"/>
                  </a:lnTo>
                  <a:lnTo>
                    <a:pt x="478" y="3915"/>
                  </a:lnTo>
                  <a:lnTo>
                    <a:pt x="267" y="4506"/>
                  </a:lnTo>
                  <a:lnTo>
                    <a:pt x="118" y="5107"/>
                  </a:lnTo>
                  <a:lnTo>
                    <a:pt x="30" y="5715"/>
                  </a:lnTo>
                  <a:lnTo>
                    <a:pt x="0" y="6325"/>
                  </a:lnTo>
                  <a:lnTo>
                    <a:pt x="28" y="6933"/>
                  </a:lnTo>
                  <a:lnTo>
                    <a:pt x="116" y="7534"/>
                  </a:lnTo>
                  <a:lnTo>
                    <a:pt x="259" y="8125"/>
                  </a:lnTo>
                  <a:lnTo>
                    <a:pt x="459" y="8700"/>
                  </a:lnTo>
                  <a:lnTo>
                    <a:pt x="714" y="9255"/>
                  </a:lnTo>
                  <a:lnTo>
                    <a:pt x="1023" y="9785"/>
                  </a:lnTo>
                  <a:lnTo>
                    <a:pt x="1385" y="10287"/>
                  </a:lnTo>
                  <a:lnTo>
                    <a:pt x="1801" y="10756"/>
                  </a:lnTo>
                  <a:lnTo>
                    <a:pt x="2267" y="11188"/>
                  </a:lnTo>
                  <a:lnTo>
                    <a:pt x="2786" y="11578"/>
                  </a:lnTo>
                  <a:close/>
                </a:path>
              </a:pathLst>
            </a:custGeom>
            <a:solidFill>
              <a:srgbClr val="193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0" name="Freeform 12"/>
            <p:cNvSpPr>
              <a:spLocks/>
            </p:cNvSpPr>
            <p:nvPr/>
          </p:nvSpPr>
          <p:spPr bwMode="auto">
            <a:xfrm>
              <a:off x="2987" y="1625"/>
              <a:ext cx="2082" cy="2082"/>
            </a:xfrm>
            <a:custGeom>
              <a:avLst/>
              <a:gdLst>
                <a:gd name="T0" fmla="*/ 15 w 12492"/>
                <a:gd name="T1" fmla="*/ 55 h 12492"/>
                <a:gd name="T2" fmla="*/ 21 w 12492"/>
                <a:gd name="T3" fmla="*/ 57 h 12492"/>
                <a:gd name="T4" fmla="*/ 26 w 12492"/>
                <a:gd name="T5" fmla="*/ 58 h 12492"/>
                <a:gd name="T6" fmla="*/ 32 w 12492"/>
                <a:gd name="T7" fmla="*/ 58 h 12492"/>
                <a:gd name="T8" fmla="*/ 37 w 12492"/>
                <a:gd name="T9" fmla="*/ 57 h 12492"/>
                <a:gd name="T10" fmla="*/ 42 w 12492"/>
                <a:gd name="T11" fmla="*/ 55 h 12492"/>
                <a:gd name="T12" fmla="*/ 47 w 12492"/>
                <a:gd name="T13" fmla="*/ 52 h 12492"/>
                <a:gd name="T14" fmla="*/ 51 w 12492"/>
                <a:gd name="T15" fmla="*/ 48 h 12492"/>
                <a:gd name="T16" fmla="*/ 55 w 12492"/>
                <a:gd name="T17" fmla="*/ 43 h 12492"/>
                <a:gd name="T18" fmla="*/ 57 w 12492"/>
                <a:gd name="T19" fmla="*/ 37 h 12492"/>
                <a:gd name="T20" fmla="*/ 58 w 12492"/>
                <a:gd name="T21" fmla="*/ 32 h 12492"/>
                <a:gd name="T22" fmla="*/ 58 w 12492"/>
                <a:gd name="T23" fmla="*/ 26 h 12492"/>
                <a:gd name="T24" fmla="*/ 57 w 12492"/>
                <a:gd name="T25" fmla="*/ 21 h 12492"/>
                <a:gd name="T26" fmla="*/ 55 w 12492"/>
                <a:gd name="T27" fmla="*/ 16 h 12492"/>
                <a:gd name="T28" fmla="*/ 52 w 12492"/>
                <a:gd name="T29" fmla="*/ 11 h 12492"/>
                <a:gd name="T30" fmla="*/ 48 w 12492"/>
                <a:gd name="T31" fmla="*/ 7 h 12492"/>
                <a:gd name="T32" fmla="*/ 43 w 12492"/>
                <a:gd name="T33" fmla="*/ 4 h 12492"/>
                <a:gd name="T34" fmla="*/ 37 w 12492"/>
                <a:gd name="T35" fmla="*/ 1 h 12492"/>
                <a:gd name="T36" fmla="*/ 32 w 12492"/>
                <a:gd name="T37" fmla="*/ 0 h 12492"/>
                <a:gd name="T38" fmla="*/ 26 w 12492"/>
                <a:gd name="T39" fmla="*/ 0 h 12492"/>
                <a:gd name="T40" fmla="*/ 21 w 12492"/>
                <a:gd name="T41" fmla="*/ 1 h 12492"/>
                <a:gd name="T42" fmla="*/ 16 w 12492"/>
                <a:gd name="T43" fmla="*/ 3 h 12492"/>
                <a:gd name="T44" fmla="*/ 11 w 12492"/>
                <a:gd name="T45" fmla="*/ 6 h 12492"/>
                <a:gd name="T46" fmla="*/ 7 w 12492"/>
                <a:gd name="T47" fmla="*/ 10 h 12492"/>
                <a:gd name="T48" fmla="*/ 4 w 12492"/>
                <a:gd name="T49" fmla="*/ 15 h 12492"/>
                <a:gd name="T50" fmla="*/ 1 w 12492"/>
                <a:gd name="T51" fmla="*/ 21 h 12492"/>
                <a:gd name="T52" fmla="*/ 0 w 12492"/>
                <a:gd name="T53" fmla="*/ 26 h 12492"/>
                <a:gd name="T54" fmla="*/ 0 w 12492"/>
                <a:gd name="T55" fmla="*/ 32 h 12492"/>
                <a:gd name="T56" fmla="*/ 1 w 12492"/>
                <a:gd name="T57" fmla="*/ 37 h 12492"/>
                <a:gd name="T58" fmla="*/ 3 w 12492"/>
                <a:gd name="T59" fmla="*/ 42 h 12492"/>
                <a:gd name="T60" fmla="*/ 6 w 12492"/>
                <a:gd name="T61" fmla="*/ 47 h 12492"/>
                <a:gd name="T62" fmla="*/ 10 w 12492"/>
                <a:gd name="T63" fmla="*/ 51 h 124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492" h="12492">
                  <a:moveTo>
                    <a:pt x="2750" y="11420"/>
                  </a:moveTo>
                  <a:lnTo>
                    <a:pt x="3296" y="11751"/>
                  </a:lnTo>
                  <a:lnTo>
                    <a:pt x="3863" y="12019"/>
                  </a:lnTo>
                  <a:lnTo>
                    <a:pt x="4444" y="12227"/>
                  </a:lnTo>
                  <a:lnTo>
                    <a:pt x="5038" y="12374"/>
                  </a:lnTo>
                  <a:lnTo>
                    <a:pt x="5637" y="12463"/>
                  </a:lnTo>
                  <a:lnTo>
                    <a:pt x="6238" y="12492"/>
                  </a:lnTo>
                  <a:lnTo>
                    <a:pt x="6838" y="12463"/>
                  </a:lnTo>
                  <a:lnTo>
                    <a:pt x="7431" y="12378"/>
                  </a:lnTo>
                  <a:lnTo>
                    <a:pt x="8014" y="12237"/>
                  </a:lnTo>
                  <a:lnTo>
                    <a:pt x="8581" y="12039"/>
                  </a:lnTo>
                  <a:lnTo>
                    <a:pt x="9128" y="11788"/>
                  </a:lnTo>
                  <a:lnTo>
                    <a:pt x="9652" y="11483"/>
                  </a:lnTo>
                  <a:lnTo>
                    <a:pt x="10147" y="11124"/>
                  </a:lnTo>
                  <a:lnTo>
                    <a:pt x="10610" y="10715"/>
                  </a:lnTo>
                  <a:lnTo>
                    <a:pt x="11036" y="10254"/>
                  </a:lnTo>
                  <a:lnTo>
                    <a:pt x="11421" y="9744"/>
                  </a:lnTo>
                  <a:lnTo>
                    <a:pt x="11751" y="9196"/>
                  </a:lnTo>
                  <a:lnTo>
                    <a:pt x="12020" y="8629"/>
                  </a:lnTo>
                  <a:lnTo>
                    <a:pt x="12227" y="8046"/>
                  </a:lnTo>
                  <a:lnTo>
                    <a:pt x="12375" y="7454"/>
                  </a:lnTo>
                  <a:lnTo>
                    <a:pt x="12462" y="6855"/>
                  </a:lnTo>
                  <a:lnTo>
                    <a:pt x="12492" y="6252"/>
                  </a:lnTo>
                  <a:lnTo>
                    <a:pt x="12462" y="5652"/>
                  </a:lnTo>
                  <a:lnTo>
                    <a:pt x="12377" y="5059"/>
                  </a:lnTo>
                  <a:lnTo>
                    <a:pt x="12236" y="4478"/>
                  </a:lnTo>
                  <a:lnTo>
                    <a:pt x="12039" y="3911"/>
                  </a:lnTo>
                  <a:lnTo>
                    <a:pt x="11787" y="3363"/>
                  </a:lnTo>
                  <a:lnTo>
                    <a:pt x="11482" y="2840"/>
                  </a:lnTo>
                  <a:lnTo>
                    <a:pt x="11124" y="2345"/>
                  </a:lnTo>
                  <a:lnTo>
                    <a:pt x="10714" y="1881"/>
                  </a:lnTo>
                  <a:lnTo>
                    <a:pt x="10253" y="1455"/>
                  </a:lnTo>
                  <a:lnTo>
                    <a:pt x="9743" y="1072"/>
                  </a:lnTo>
                  <a:lnTo>
                    <a:pt x="9196" y="741"/>
                  </a:lnTo>
                  <a:lnTo>
                    <a:pt x="8629" y="472"/>
                  </a:lnTo>
                  <a:lnTo>
                    <a:pt x="8047" y="264"/>
                  </a:lnTo>
                  <a:lnTo>
                    <a:pt x="7454" y="117"/>
                  </a:lnTo>
                  <a:lnTo>
                    <a:pt x="6854" y="29"/>
                  </a:lnTo>
                  <a:lnTo>
                    <a:pt x="6253" y="0"/>
                  </a:lnTo>
                  <a:lnTo>
                    <a:pt x="5653" y="28"/>
                  </a:lnTo>
                  <a:lnTo>
                    <a:pt x="5060" y="113"/>
                  </a:lnTo>
                  <a:lnTo>
                    <a:pt x="4477" y="256"/>
                  </a:lnTo>
                  <a:lnTo>
                    <a:pt x="3911" y="453"/>
                  </a:lnTo>
                  <a:lnTo>
                    <a:pt x="3363" y="704"/>
                  </a:lnTo>
                  <a:lnTo>
                    <a:pt x="2840" y="1009"/>
                  </a:lnTo>
                  <a:lnTo>
                    <a:pt x="2344" y="1367"/>
                  </a:lnTo>
                  <a:lnTo>
                    <a:pt x="1881" y="1776"/>
                  </a:lnTo>
                  <a:lnTo>
                    <a:pt x="1455" y="2238"/>
                  </a:lnTo>
                  <a:lnTo>
                    <a:pt x="1072" y="2749"/>
                  </a:lnTo>
                  <a:lnTo>
                    <a:pt x="741" y="3295"/>
                  </a:lnTo>
                  <a:lnTo>
                    <a:pt x="472" y="3862"/>
                  </a:lnTo>
                  <a:lnTo>
                    <a:pt x="265" y="4444"/>
                  </a:lnTo>
                  <a:lnTo>
                    <a:pt x="117" y="5037"/>
                  </a:lnTo>
                  <a:lnTo>
                    <a:pt x="29" y="5637"/>
                  </a:lnTo>
                  <a:lnTo>
                    <a:pt x="0" y="6238"/>
                  </a:lnTo>
                  <a:lnTo>
                    <a:pt x="29" y="6837"/>
                  </a:lnTo>
                  <a:lnTo>
                    <a:pt x="114" y="7431"/>
                  </a:lnTo>
                  <a:lnTo>
                    <a:pt x="256" y="8013"/>
                  </a:lnTo>
                  <a:lnTo>
                    <a:pt x="453" y="8580"/>
                  </a:lnTo>
                  <a:lnTo>
                    <a:pt x="704" y="9128"/>
                  </a:lnTo>
                  <a:lnTo>
                    <a:pt x="1009" y="9651"/>
                  </a:lnTo>
                  <a:lnTo>
                    <a:pt x="1368" y="10147"/>
                  </a:lnTo>
                  <a:lnTo>
                    <a:pt x="1778" y="10610"/>
                  </a:lnTo>
                  <a:lnTo>
                    <a:pt x="2239" y="11036"/>
                  </a:lnTo>
                  <a:lnTo>
                    <a:pt x="2750" y="11420"/>
                  </a:lnTo>
                  <a:close/>
                </a:path>
              </a:pathLst>
            </a:custGeom>
            <a:solidFill>
              <a:srgbClr val="1B3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1" name="Freeform 13"/>
            <p:cNvSpPr>
              <a:spLocks/>
            </p:cNvSpPr>
            <p:nvPr/>
          </p:nvSpPr>
          <p:spPr bwMode="auto">
            <a:xfrm>
              <a:off x="3008" y="1630"/>
              <a:ext cx="2053" cy="2054"/>
            </a:xfrm>
            <a:custGeom>
              <a:avLst/>
              <a:gdLst>
                <a:gd name="T0" fmla="*/ 15 w 12319"/>
                <a:gd name="T1" fmla="*/ 54 h 12320"/>
                <a:gd name="T2" fmla="*/ 20 w 12319"/>
                <a:gd name="T3" fmla="*/ 56 h 12320"/>
                <a:gd name="T4" fmla="*/ 26 w 12319"/>
                <a:gd name="T5" fmla="*/ 57 h 12320"/>
                <a:gd name="T6" fmla="*/ 31 w 12319"/>
                <a:gd name="T7" fmla="*/ 57 h 12320"/>
                <a:gd name="T8" fmla="*/ 36 w 12319"/>
                <a:gd name="T9" fmla="*/ 56 h 12320"/>
                <a:gd name="T10" fmla="*/ 42 w 12319"/>
                <a:gd name="T11" fmla="*/ 54 h 12320"/>
                <a:gd name="T12" fmla="*/ 46 w 12319"/>
                <a:gd name="T13" fmla="*/ 51 h 12320"/>
                <a:gd name="T14" fmla="*/ 50 w 12319"/>
                <a:gd name="T15" fmla="*/ 47 h 12320"/>
                <a:gd name="T16" fmla="*/ 54 w 12319"/>
                <a:gd name="T17" fmla="*/ 42 h 12320"/>
                <a:gd name="T18" fmla="*/ 56 w 12319"/>
                <a:gd name="T19" fmla="*/ 37 h 12320"/>
                <a:gd name="T20" fmla="*/ 57 w 12319"/>
                <a:gd name="T21" fmla="*/ 31 h 12320"/>
                <a:gd name="T22" fmla="*/ 57 w 12319"/>
                <a:gd name="T23" fmla="*/ 26 h 12320"/>
                <a:gd name="T24" fmla="*/ 56 w 12319"/>
                <a:gd name="T25" fmla="*/ 21 h 12320"/>
                <a:gd name="T26" fmla="*/ 54 w 12319"/>
                <a:gd name="T27" fmla="*/ 15 h 12320"/>
                <a:gd name="T28" fmla="*/ 51 w 12319"/>
                <a:gd name="T29" fmla="*/ 11 h 12320"/>
                <a:gd name="T30" fmla="*/ 47 w 12319"/>
                <a:gd name="T31" fmla="*/ 7 h 12320"/>
                <a:gd name="T32" fmla="*/ 42 w 12319"/>
                <a:gd name="T33" fmla="*/ 3 h 12320"/>
                <a:gd name="T34" fmla="*/ 37 w 12319"/>
                <a:gd name="T35" fmla="*/ 1 h 12320"/>
                <a:gd name="T36" fmla="*/ 31 w 12319"/>
                <a:gd name="T37" fmla="*/ 0 h 12320"/>
                <a:gd name="T38" fmla="*/ 26 w 12319"/>
                <a:gd name="T39" fmla="*/ 0 h 12320"/>
                <a:gd name="T40" fmla="*/ 20 w 12319"/>
                <a:gd name="T41" fmla="*/ 1 h 12320"/>
                <a:gd name="T42" fmla="*/ 15 w 12319"/>
                <a:gd name="T43" fmla="*/ 3 h 12320"/>
                <a:gd name="T44" fmla="*/ 11 w 12319"/>
                <a:gd name="T45" fmla="*/ 6 h 12320"/>
                <a:gd name="T46" fmla="*/ 7 w 12319"/>
                <a:gd name="T47" fmla="*/ 10 h 12320"/>
                <a:gd name="T48" fmla="*/ 3 w 12319"/>
                <a:gd name="T49" fmla="*/ 15 h 12320"/>
                <a:gd name="T50" fmla="*/ 1 w 12319"/>
                <a:gd name="T51" fmla="*/ 20 h 12320"/>
                <a:gd name="T52" fmla="*/ 0 w 12319"/>
                <a:gd name="T53" fmla="*/ 26 h 12320"/>
                <a:gd name="T54" fmla="*/ 0 w 12319"/>
                <a:gd name="T55" fmla="*/ 31 h 12320"/>
                <a:gd name="T56" fmla="*/ 1 w 12319"/>
                <a:gd name="T57" fmla="*/ 37 h 12320"/>
                <a:gd name="T58" fmla="*/ 3 w 12319"/>
                <a:gd name="T59" fmla="*/ 42 h 12320"/>
                <a:gd name="T60" fmla="*/ 6 w 12319"/>
                <a:gd name="T61" fmla="*/ 46 h 12320"/>
                <a:gd name="T62" fmla="*/ 10 w 12319"/>
                <a:gd name="T63" fmla="*/ 51 h 12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19" h="12320">
                  <a:moveTo>
                    <a:pt x="2711" y="11263"/>
                  </a:moveTo>
                  <a:lnTo>
                    <a:pt x="3250" y="11589"/>
                  </a:lnTo>
                  <a:lnTo>
                    <a:pt x="3809" y="11854"/>
                  </a:lnTo>
                  <a:lnTo>
                    <a:pt x="4383" y="12059"/>
                  </a:lnTo>
                  <a:lnTo>
                    <a:pt x="4968" y="12205"/>
                  </a:lnTo>
                  <a:lnTo>
                    <a:pt x="5559" y="12291"/>
                  </a:lnTo>
                  <a:lnTo>
                    <a:pt x="6153" y="12320"/>
                  </a:lnTo>
                  <a:lnTo>
                    <a:pt x="6744" y="12291"/>
                  </a:lnTo>
                  <a:lnTo>
                    <a:pt x="7329" y="12207"/>
                  </a:lnTo>
                  <a:lnTo>
                    <a:pt x="7903" y="12067"/>
                  </a:lnTo>
                  <a:lnTo>
                    <a:pt x="8462" y="11874"/>
                  </a:lnTo>
                  <a:lnTo>
                    <a:pt x="9002" y="11625"/>
                  </a:lnTo>
                  <a:lnTo>
                    <a:pt x="9519" y="11325"/>
                  </a:lnTo>
                  <a:lnTo>
                    <a:pt x="10007" y="10971"/>
                  </a:lnTo>
                  <a:lnTo>
                    <a:pt x="10463" y="10567"/>
                  </a:lnTo>
                  <a:lnTo>
                    <a:pt x="10883" y="10113"/>
                  </a:lnTo>
                  <a:lnTo>
                    <a:pt x="11262" y="9609"/>
                  </a:lnTo>
                  <a:lnTo>
                    <a:pt x="11588" y="9069"/>
                  </a:lnTo>
                  <a:lnTo>
                    <a:pt x="11853" y="8510"/>
                  </a:lnTo>
                  <a:lnTo>
                    <a:pt x="12058" y="7936"/>
                  </a:lnTo>
                  <a:lnTo>
                    <a:pt x="12204" y="7351"/>
                  </a:lnTo>
                  <a:lnTo>
                    <a:pt x="12290" y="6760"/>
                  </a:lnTo>
                  <a:lnTo>
                    <a:pt x="12319" y="6166"/>
                  </a:lnTo>
                  <a:lnTo>
                    <a:pt x="12290" y="5575"/>
                  </a:lnTo>
                  <a:lnTo>
                    <a:pt x="12206" y="4990"/>
                  </a:lnTo>
                  <a:lnTo>
                    <a:pt x="12066" y="4415"/>
                  </a:lnTo>
                  <a:lnTo>
                    <a:pt x="11873" y="3856"/>
                  </a:lnTo>
                  <a:lnTo>
                    <a:pt x="11624" y="3317"/>
                  </a:lnTo>
                  <a:lnTo>
                    <a:pt x="11324" y="2800"/>
                  </a:lnTo>
                  <a:lnTo>
                    <a:pt x="10970" y="2312"/>
                  </a:lnTo>
                  <a:lnTo>
                    <a:pt x="10566" y="1855"/>
                  </a:lnTo>
                  <a:lnTo>
                    <a:pt x="10112" y="1435"/>
                  </a:lnTo>
                  <a:lnTo>
                    <a:pt x="9609" y="1057"/>
                  </a:lnTo>
                  <a:lnTo>
                    <a:pt x="9069" y="731"/>
                  </a:lnTo>
                  <a:lnTo>
                    <a:pt x="8510" y="465"/>
                  </a:lnTo>
                  <a:lnTo>
                    <a:pt x="7936" y="260"/>
                  </a:lnTo>
                  <a:lnTo>
                    <a:pt x="7351" y="116"/>
                  </a:lnTo>
                  <a:lnTo>
                    <a:pt x="6759" y="28"/>
                  </a:lnTo>
                  <a:lnTo>
                    <a:pt x="6166" y="0"/>
                  </a:lnTo>
                  <a:lnTo>
                    <a:pt x="5576" y="28"/>
                  </a:lnTo>
                  <a:lnTo>
                    <a:pt x="4991" y="112"/>
                  </a:lnTo>
                  <a:lnTo>
                    <a:pt x="4416" y="252"/>
                  </a:lnTo>
                  <a:lnTo>
                    <a:pt x="3857" y="447"/>
                  </a:lnTo>
                  <a:lnTo>
                    <a:pt x="3317" y="694"/>
                  </a:lnTo>
                  <a:lnTo>
                    <a:pt x="2801" y="996"/>
                  </a:lnTo>
                  <a:lnTo>
                    <a:pt x="2312" y="1349"/>
                  </a:lnTo>
                  <a:lnTo>
                    <a:pt x="1856" y="1753"/>
                  </a:lnTo>
                  <a:lnTo>
                    <a:pt x="1436" y="2207"/>
                  </a:lnTo>
                  <a:lnTo>
                    <a:pt x="1058" y="2711"/>
                  </a:lnTo>
                  <a:lnTo>
                    <a:pt x="731" y="3250"/>
                  </a:lnTo>
                  <a:lnTo>
                    <a:pt x="466" y="3809"/>
                  </a:lnTo>
                  <a:lnTo>
                    <a:pt x="261" y="4383"/>
                  </a:lnTo>
                  <a:lnTo>
                    <a:pt x="115" y="4967"/>
                  </a:lnTo>
                  <a:lnTo>
                    <a:pt x="29" y="5559"/>
                  </a:lnTo>
                  <a:lnTo>
                    <a:pt x="0" y="6152"/>
                  </a:lnTo>
                  <a:lnTo>
                    <a:pt x="28" y="6744"/>
                  </a:lnTo>
                  <a:lnTo>
                    <a:pt x="113" y="7329"/>
                  </a:lnTo>
                  <a:lnTo>
                    <a:pt x="252" y="7903"/>
                  </a:lnTo>
                  <a:lnTo>
                    <a:pt x="447" y="8463"/>
                  </a:lnTo>
                  <a:lnTo>
                    <a:pt x="695" y="9003"/>
                  </a:lnTo>
                  <a:lnTo>
                    <a:pt x="995" y="9520"/>
                  </a:lnTo>
                  <a:lnTo>
                    <a:pt x="1348" y="10008"/>
                  </a:lnTo>
                  <a:lnTo>
                    <a:pt x="1752" y="10464"/>
                  </a:lnTo>
                  <a:lnTo>
                    <a:pt x="2206" y="10884"/>
                  </a:lnTo>
                  <a:lnTo>
                    <a:pt x="2711" y="11263"/>
                  </a:lnTo>
                  <a:close/>
                </a:path>
              </a:pathLst>
            </a:custGeom>
            <a:solidFill>
              <a:srgbClr val="1C3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2" name="Freeform 14"/>
            <p:cNvSpPr>
              <a:spLocks/>
            </p:cNvSpPr>
            <p:nvPr/>
          </p:nvSpPr>
          <p:spPr bwMode="auto">
            <a:xfrm>
              <a:off x="3030" y="1636"/>
              <a:ext cx="2024" cy="2025"/>
            </a:xfrm>
            <a:custGeom>
              <a:avLst/>
              <a:gdLst>
                <a:gd name="T0" fmla="*/ 15 w 12147"/>
                <a:gd name="T1" fmla="*/ 53 h 12148"/>
                <a:gd name="T2" fmla="*/ 20 w 12147"/>
                <a:gd name="T3" fmla="*/ 55 h 12148"/>
                <a:gd name="T4" fmla="*/ 25 w 12147"/>
                <a:gd name="T5" fmla="*/ 56 h 12148"/>
                <a:gd name="T6" fmla="*/ 31 w 12147"/>
                <a:gd name="T7" fmla="*/ 56 h 12148"/>
                <a:gd name="T8" fmla="*/ 36 w 12147"/>
                <a:gd name="T9" fmla="*/ 55 h 12148"/>
                <a:gd name="T10" fmla="*/ 41 w 12147"/>
                <a:gd name="T11" fmla="*/ 53 h 12148"/>
                <a:gd name="T12" fmla="*/ 46 w 12147"/>
                <a:gd name="T13" fmla="*/ 50 h 12148"/>
                <a:gd name="T14" fmla="*/ 50 w 12147"/>
                <a:gd name="T15" fmla="*/ 46 h 12148"/>
                <a:gd name="T16" fmla="*/ 53 w 12147"/>
                <a:gd name="T17" fmla="*/ 42 h 12148"/>
                <a:gd name="T18" fmla="*/ 55 w 12147"/>
                <a:gd name="T19" fmla="*/ 36 h 12148"/>
                <a:gd name="T20" fmla="*/ 56 w 12147"/>
                <a:gd name="T21" fmla="*/ 31 h 12148"/>
                <a:gd name="T22" fmla="*/ 56 w 12147"/>
                <a:gd name="T23" fmla="*/ 26 h 12148"/>
                <a:gd name="T24" fmla="*/ 55 w 12147"/>
                <a:gd name="T25" fmla="*/ 20 h 12148"/>
                <a:gd name="T26" fmla="*/ 53 w 12147"/>
                <a:gd name="T27" fmla="*/ 15 h 12148"/>
                <a:gd name="T28" fmla="*/ 50 w 12147"/>
                <a:gd name="T29" fmla="*/ 11 h 12148"/>
                <a:gd name="T30" fmla="*/ 46 w 12147"/>
                <a:gd name="T31" fmla="*/ 7 h 12148"/>
                <a:gd name="T32" fmla="*/ 41 w 12147"/>
                <a:gd name="T33" fmla="*/ 3 h 12148"/>
                <a:gd name="T34" fmla="*/ 36 w 12147"/>
                <a:gd name="T35" fmla="*/ 1 h 12148"/>
                <a:gd name="T36" fmla="*/ 31 w 12147"/>
                <a:gd name="T37" fmla="*/ 0 h 12148"/>
                <a:gd name="T38" fmla="*/ 25 w 12147"/>
                <a:gd name="T39" fmla="*/ 0 h 12148"/>
                <a:gd name="T40" fmla="*/ 20 w 12147"/>
                <a:gd name="T41" fmla="*/ 1 h 12148"/>
                <a:gd name="T42" fmla="*/ 15 w 12147"/>
                <a:gd name="T43" fmla="*/ 3 h 12148"/>
                <a:gd name="T44" fmla="*/ 10 w 12147"/>
                <a:gd name="T45" fmla="*/ 6 h 12148"/>
                <a:gd name="T46" fmla="*/ 6 w 12147"/>
                <a:gd name="T47" fmla="*/ 10 h 12148"/>
                <a:gd name="T48" fmla="*/ 3 w 12147"/>
                <a:gd name="T49" fmla="*/ 15 h 12148"/>
                <a:gd name="T50" fmla="*/ 1 w 12147"/>
                <a:gd name="T51" fmla="*/ 20 h 12148"/>
                <a:gd name="T52" fmla="*/ 0 w 12147"/>
                <a:gd name="T53" fmla="*/ 25 h 12148"/>
                <a:gd name="T54" fmla="*/ 0 w 12147"/>
                <a:gd name="T55" fmla="*/ 31 h 12148"/>
                <a:gd name="T56" fmla="*/ 1 w 12147"/>
                <a:gd name="T57" fmla="*/ 36 h 12148"/>
                <a:gd name="T58" fmla="*/ 3 w 12147"/>
                <a:gd name="T59" fmla="*/ 41 h 12148"/>
                <a:gd name="T60" fmla="*/ 6 w 12147"/>
                <a:gd name="T61" fmla="*/ 46 h 12148"/>
                <a:gd name="T62" fmla="*/ 10 w 12147"/>
                <a:gd name="T63" fmla="*/ 50 h 12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147" h="12148">
                  <a:moveTo>
                    <a:pt x="2673" y="11107"/>
                  </a:moveTo>
                  <a:lnTo>
                    <a:pt x="3204" y="11428"/>
                  </a:lnTo>
                  <a:lnTo>
                    <a:pt x="3755" y="11689"/>
                  </a:lnTo>
                  <a:lnTo>
                    <a:pt x="4321" y="11892"/>
                  </a:lnTo>
                  <a:lnTo>
                    <a:pt x="4898" y="12034"/>
                  </a:lnTo>
                  <a:lnTo>
                    <a:pt x="5481" y="12120"/>
                  </a:lnTo>
                  <a:lnTo>
                    <a:pt x="6066" y="12148"/>
                  </a:lnTo>
                  <a:lnTo>
                    <a:pt x="6649" y="12121"/>
                  </a:lnTo>
                  <a:lnTo>
                    <a:pt x="7226" y="12038"/>
                  </a:lnTo>
                  <a:lnTo>
                    <a:pt x="7793" y="11900"/>
                  </a:lnTo>
                  <a:lnTo>
                    <a:pt x="8344" y="11708"/>
                  </a:lnTo>
                  <a:lnTo>
                    <a:pt x="8876" y="11463"/>
                  </a:lnTo>
                  <a:lnTo>
                    <a:pt x="9385" y="11167"/>
                  </a:lnTo>
                  <a:lnTo>
                    <a:pt x="9867" y="10819"/>
                  </a:lnTo>
                  <a:lnTo>
                    <a:pt x="10317" y="10420"/>
                  </a:lnTo>
                  <a:lnTo>
                    <a:pt x="10731" y="9973"/>
                  </a:lnTo>
                  <a:lnTo>
                    <a:pt x="11105" y="9476"/>
                  </a:lnTo>
                  <a:lnTo>
                    <a:pt x="11426" y="8944"/>
                  </a:lnTo>
                  <a:lnTo>
                    <a:pt x="11688" y="8393"/>
                  </a:lnTo>
                  <a:lnTo>
                    <a:pt x="11889" y="7826"/>
                  </a:lnTo>
                  <a:lnTo>
                    <a:pt x="12033" y="7250"/>
                  </a:lnTo>
                  <a:lnTo>
                    <a:pt x="12118" y="6666"/>
                  </a:lnTo>
                  <a:lnTo>
                    <a:pt x="12147" y="6081"/>
                  </a:lnTo>
                  <a:lnTo>
                    <a:pt x="12119" y="5498"/>
                  </a:lnTo>
                  <a:lnTo>
                    <a:pt x="12036" y="4921"/>
                  </a:lnTo>
                  <a:lnTo>
                    <a:pt x="11897" y="4354"/>
                  </a:lnTo>
                  <a:lnTo>
                    <a:pt x="11706" y="3803"/>
                  </a:lnTo>
                  <a:lnTo>
                    <a:pt x="11461" y="3270"/>
                  </a:lnTo>
                  <a:lnTo>
                    <a:pt x="11165" y="2761"/>
                  </a:lnTo>
                  <a:lnTo>
                    <a:pt x="10817" y="2280"/>
                  </a:lnTo>
                  <a:lnTo>
                    <a:pt x="10419" y="1829"/>
                  </a:lnTo>
                  <a:lnTo>
                    <a:pt x="9970" y="1416"/>
                  </a:lnTo>
                  <a:lnTo>
                    <a:pt x="9474" y="1043"/>
                  </a:lnTo>
                  <a:lnTo>
                    <a:pt x="8941" y="720"/>
                  </a:lnTo>
                  <a:lnTo>
                    <a:pt x="8390" y="459"/>
                  </a:lnTo>
                  <a:lnTo>
                    <a:pt x="7825" y="257"/>
                  </a:lnTo>
                  <a:lnTo>
                    <a:pt x="7248" y="114"/>
                  </a:lnTo>
                  <a:lnTo>
                    <a:pt x="6665" y="28"/>
                  </a:lnTo>
                  <a:lnTo>
                    <a:pt x="6080" y="0"/>
                  </a:lnTo>
                  <a:lnTo>
                    <a:pt x="5497" y="27"/>
                  </a:lnTo>
                  <a:lnTo>
                    <a:pt x="4920" y="111"/>
                  </a:lnTo>
                  <a:lnTo>
                    <a:pt x="4354" y="249"/>
                  </a:lnTo>
                  <a:lnTo>
                    <a:pt x="3803" y="440"/>
                  </a:lnTo>
                  <a:lnTo>
                    <a:pt x="3270" y="685"/>
                  </a:lnTo>
                  <a:lnTo>
                    <a:pt x="2762" y="981"/>
                  </a:lnTo>
                  <a:lnTo>
                    <a:pt x="2280" y="1329"/>
                  </a:lnTo>
                  <a:lnTo>
                    <a:pt x="1829" y="1728"/>
                  </a:lnTo>
                  <a:lnTo>
                    <a:pt x="1416" y="2176"/>
                  </a:lnTo>
                  <a:lnTo>
                    <a:pt x="1043" y="2674"/>
                  </a:lnTo>
                  <a:lnTo>
                    <a:pt x="721" y="3205"/>
                  </a:lnTo>
                  <a:lnTo>
                    <a:pt x="459" y="3756"/>
                  </a:lnTo>
                  <a:lnTo>
                    <a:pt x="257" y="4322"/>
                  </a:lnTo>
                  <a:lnTo>
                    <a:pt x="114" y="4899"/>
                  </a:lnTo>
                  <a:lnTo>
                    <a:pt x="29" y="5482"/>
                  </a:lnTo>
                  <a:lnTo>
                    <a:pt x="0" y="6067"/>
                  </a:lnTo>
                  <a:lnTo>
                    <a:pt x="28" y="6650"/>
                  </a:lnTo>
                  <a:lnTo>
                    <a:pt x="111" y="7227"/>
                  </a:lnTo>
                  <a:lnTo>
                    <a:pt x="248" y="7793"/>
                  </a:lnTo>
                  <a:lnTo>
                    <a:pt x="441" y="8345"/>
                  </a:lnTo>
                  <a:lnTo>
                    <a:pt x="684" y="8877"/>
                  </a:lnTo>
                  <a:lnTo>
                    <a:pt x="981" y="9387"/>
                  </a:lnTo>
                  <a:lnTo>
                    <a:pt x="1330" y="9868"/>
                  </a:lnTo>
                  <a:lnTo>
                    <a:pt x="1727" y="10318"/>
                  </a:lnTo>
                  <a:lnTo>
                    <a:pt x="2175" y="10732"/>
                  </a:lnTo>
                  <a:lnTo>
                    <a:pt x="2673" y="11107"/>
                  </a:lnTo>
                  <a:close/>
                </a:path>
              </a:pathLst>
            </a:custGeom>
            <a:solidFill>
              <a:srgbClr val="1E3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3" name="Freeform 15"/>
            <p:cNvSpPr>
              <a:spLocks/>
            </p:cNvSpPr>
            <p:nvPr/>
          </p:nvSpPr>
          <p:spPr bwMode="auto">
            <a:xfrm>
              <a:off x="3051" y="1642"/>
              <a:ext cx="1996" cy="1996"/>
            </a:xfrm>
            <a:custGeom>
              <a:avLst/>
              <a:gdLst>
                <a:gd name="T0" fmla="*/ 15 w 11976"/>
                <a:gd name="T1" fmla="*/ 52 h 11976"/>
                <a:gd name="T2" fmla="*/ 20 w 11976"/>
                <a:gd name="T3" fmla="*/ 54 h 11976"/>
                <a:gd name="T4" fmla="*/ 25 w 11976"/>
                <a:gd name="T5" fmla="*/ 55 h 11976"/>
                <a:gd name="T6" fmla="*/ 30 w 11976"/>
                <a:gd name="T7" fmla="*/ 55 h 11976"/>
                <a:gd name="T8" fmla="*/ 36 w 11976"/>
                <a:gd name="T9" fmla="*/ 54 h 11976"/>
                <a:gd name="T10" fmla="*/ 41 w 11976"/>
                <a:gd name="T11" fmla="*/ 52 h 11976"/>
                <a:gd name="T12" fmla="*/ 45 w 11976"/>
                <a:gd name="T13" fmla="*/ 49 h 11976"/>
                <a:gd name="T14" fmla="*/ 49 w 11976"/>
                <a:gd name="T15" fmla="*/ 46 h 11976"/>
                <a:gd name="T16" fmla="*/ 52 w 11976"/>
                <a:gd name="T17" fmla="*/ 41 h 11976"/>
                <a:gd name="T18" fmla="*/ 54 w 11976"/>
                <a:gd name="T19" fmla="*/ 36 h 11976"/>
                <a:gd name="T20" fmla="*/ 55 w 11976"/>
                <a:gd name="T21" fmla="*/ 31 h 11976"/>
                <a:gd name="T22" fmla="*/ 55 w 11976"/>
                <a:gd name="T23" fmla="*/ 25 h 11976"/>
                <a:gd name="T24" fmla="*/ 54 w 11976"/>
                <a:gd name="T25" fmla="*/ 20 h 11976"/>
                <a:gd name="T26" fmla="*/ 52 w 11976"/>
                <a:gd name="T27" fmla="*/ 15 h 11976"/>
                <a:gd name="T28" fmla="*/ 49 w 11976"/>
                <a:gd name="T29" fmla="*/ 11 h 11976"/>
                <a:gd name="T30" fmla="*/ 46 w 11976"/>
                <a:gd name="T31" fmla="*/ 7 h 11976"/>
                <a:gd name="T32" fmla="*/ 41 w 11976"/>
                <a:gd name="T33" fmla="*/ 3 h 11976"/>
                <a:gd name="T34" fmla="*/ 36 w 11976"/>
                <a:gd name="T35" fmla="*/ 1 h 11976"/>
                <a:gd name="T36" fmla="*/ 31 w 11976"/>
                <a:gd name="T37" fmla="*/ 0 h 11976"/>
                <a:gd name="T38" fmla="*/ 25 w 11976"/>
                <a:gd name="T39" fmla="*/ 0 h 11976"/>
                <a:gd name="T40" fmla="*/ 20 w 11976"/>
                <a:gd name="T41" fmla="*/ 1 h 11976"/>
                <a:gd name="T42" fmla="*/ 15 w 11976"/>
                <a:gd name="T43" fmla="*/ 3 h 11976"/>
                <a:gd name="T44" fmla="*/ 11 w 11976"/>
                <a:gd name="T45" fmla="*/ 6 h 11976"/>
                <a:gd name="T46" fmla="*/ 7 w 11976"/>
                <a:gd name="T47" fmla="*/ 10 h 11976"/>
                <a:gd name="T48" fmla="*/ 3 w 11976"/>
                <a:gd name="T49" fmla="*/ 15 h 11976"/>
                <a:gd name="T50" fmla="*/ 1 w 11976"/>
                <a:gd name="T51" fmla="*/ 20 h 11976"/>
                <a:gd name="T52" fmla="*/ 0 w 11976"/>
                <a:gd name="T53" fmla="*/ 25 h 11976"/>
                <a:gd name="T54" fmla="*/ 0 w 11976"/>
                <a:gd name="T55" fmla="*/ 30 h 11976"/>
                <a:gd name="T56" fmla="*/ 1 w 11976"/>
                <a:gd name="T57" fmla="*/ 36 h 11976"/>
                <a:gd name="T58" fmla="*/ 3 w 11976"/>
                <a:gd name="T59" fmla="*/ 41 h 11976"/>
                <a:gd name="T60" fmla="*/ 6 w 11976"/>
                <a:gd name="T61" fmla="*/ 45 h 11976"/>
                <a:gd name="T62" fmla="*/ 10 w 11976"/>
                <a:gd name="T63" fmla="*/ 49 h 119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976" h="11976">
                  <a:moveTo>
                    <a:pt x="2635" y="10950"/>
                  </a:moveTo>
                  <a:lnTo>
                    <a:pt x="3159" y="11266"/>
                  </a:lnTo>
                  <a:lnTo>
                    <a:pt x="3703" y="11523"/>
                  </a:lnTo>
                  <a:lnTo>
                    <a:pt x="4260" y="11722"/>
                  </a:lnTo>
                  <a:lnTo>
                    <a:pt x="4828" y="11864"/>
                  </a:lnTo>
                  <a:lnTo>
                    <a:pt x="5403" y="11948"/>
                  </a:lnTo>
                  <a:lnTo>
                    <a:pt x="5980" y="11976"/>
                  </a:lnTo>
                  <a:lnTo>
                    <a:pt x="6555" y="11949"/>
                  </a:lnTo>
                  <a:lnTo>
                    <a:pt x="7124" y="11867"/>
                  </a:lnTo>
                  <a:lnTo>
                    <a:pt x="7682" y="11730"/>
                  </a:lnTo>
                  <a:lnTo>
                    <a:pt x="8226" y="11542"/>
                  </a:lnTo>
                  <a:lnTo>
                    <a:pt x="8751" y="11301"/>
                  </a:lnTo>
                  <a:lnTo>
                    <a:pt x="9253" y="11009"/>
                  </a:lnTo>
                  <a:lnTo>
                    <a:pt x="9729" y="10666"/>
                  </a:lnTo>
                  <a:lnTo>
                    <a:pt x="10171" y="10273"/>
                  </a:lnTo>
                  <a:lnTo>
                    <a:pt x="10580" y="9832"/>
                  </a:lnTo>
                  <a:lnTo>
                    <a:pt x="10949" y="9342"/>
                  </a:lnTo>
                  <a:lnTo>
                    <a:pt x="11265" y="8817"/>
                  </a:lnTo>
                  <a:lnTo>
                    <a:pt x="11523" y="8273"/>
                  </a:lnTo>
                  <a:lnTo>
                    <a:pt x="11722" y="7716"/>
                  </a:lnTo>
                  <a:lnTo>
                    <a:pt x="11863" y="7148"/>
                  </a:lnTo>
                  <a:lnTo>
                    <a:pt x="11947" y="6573"/>
                  </a:lnTo>
                  <a:lnTo>
                    <a:pt x="11976" y="5996"/>
                  </a:lnTo>
                  <a:lnTo>
                    <a:pt x="11947" y="5421"/>
                  </a:lnTo>
                  <a:lnTo>
                    <a:pt x="11865" y="4852"/>
                  </a:lnTo>
                  <a:lnTo>
                    <a:pt x="11730" y="4294"/>
                  </a:lnTo>
                  <a:lnTo>
                    <a:pt x="11541" y="3750"/>
                  </a:lnTo>
                  <a:lnTo>
                    <a:pt x="11299" y="3225"/>
                  </a:lnTo>
                  <a:lnTo>
                    <a:pt x="11007" y="2723"/>
                  </a:lnTo>
                  <a:lnTo>
                    <a:pt x="10664" y="2247"/>
                  </a:lnTo>
                  <a:lnTo>
                    <a:pt x="10272" y="1804"/>
                  </a:lnTo>
                  <a:lnTo>
                    <a:pt x="9830" y="1396"/>
                  </a:lnTo>
                  <a:lnTo>
                    <a:pt x="9340" y="1028"/>
                  </a:lnTo>
                  <a:lnTo>
                    <a:pt x="8816" y="710"/>
                  </a:lnTo>
                  <a:lnTo>
                    <a:pt x="8273" y="453"/>
                  </a:lnTo>
                  <a:lnTo>
                    <a:pt x="7715" y="254"/>
                  </a:lnTo>
                  <a:lnTo>
                    <a:pt x="7146" y="113"/>
                  </a:lnTo>
                  <a:lnTo>
                    <a:pt x="6571" y="28"/>
                  </a:lnTo>
                  <a:lnTo>
                    <a:pt x="5994" y="0"/>
                  </a:lnTo>
                  <a:lnTo>
                    <a:pt x="5419" y="28"/>
                  </a:lnTo>
                  <a:lnTo>
                    <a:pt x="4851" y="110"/>
                  </a:lnTo>
                  <a:lnTo>
                    <a:pt x="4292" y="246"/>
                  </a:lnTo>
                  <a:lnTo>
                    <a:pt x="3749" y="435"/>
                  </a:lnTo>
                  <a:lnTo>
                    <a:pt x="3225" y="676"/>
                  </a:lnTo>
                  <a:lnTo>
                    <a:pt x="2723" y="969"/>
                  </a:lnTo>
                  <a:lnTo>
                    <a:pt x="2247" y="1311"/>
                  </a:lnTo>
                  <a:lnTo>
                    <a:pt x="1804" y="1704"/>
                  </a:lnTo>
                  <a:lnTo>
                    <a:pt x="1395" y="2146"/>
                  </a:lnTo>
                  <a:lnTo>
                    <a:pt x="1028" y="2636"/>
                  </a:lnTo>
                  <a:lnTo>
                    <a:pt x="710" y="3160"/>
                  </a:lnTo>
                  <a:lnTo>
                    <a:pt x="453" y="3703"/>
                  </a:lnTo>
                  <a:lnTo>
                    <a:pt x="254" y="4261"/>
                  </a:lnTo>
                  <a:lnTo>
                    <a:pt x="113" y="4830"/>
                  </a:lnTo>
                  <a:lnTo>
                    <a:pt x="28" y="5405"/>
                  </a:lnTo>
                  <a:lnTo>
                    <a:pt x="0" y="5982"/>
                  </a:lnTo>
                  <a:lnTo>
                    <a:pt x="27" y="6557"/>
                  </a:lnTo>
                  <a:lnTo>
                    <a:pt x="110" y="7125"/>
                  </a:lnTo>
                  <a:lnTo>
                    <a:pt x="246" y="7684"/>
                  </a:lnTo>
                  <a:lnTo>
                    <a:pt x="435" y="8227"/>
                  </a:lnTo>
                  <a:lnTo>
                    <a:pt x="675" y="8751"/>
                  </a:lnTo>
                  <a:lnTo>
                    <a:pt x="967" y="9253"/>
                  </a:lnTo>
                  <a:lnTo>
                    <a:pt x="1310" y="9729"/>
                  </a:lnTo>
                  <a:lnTo>
                    <a:pt x="1703" y="10172"/>
                  </a:lnTo>
                  <a:lnTo>
                    <a:pt x="2144" y="10581"/>
                  </a:lnTo>
                  <a:lnTo>
                    <a:pt x="2635" y="10950"/>
                  </a:lnTo>
                  <a:close/>
                </a:path>
              </a:pathLst>
            </a:custGeom>
            <a:solidFill>
              <a:srgbClr val="2039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4" name="Freeform 16"/>
            <p:cNvSpPr>
              <a:spLocks/>
            </p:cNvSpPr>
            <p:nvPr/>
          </p:nvSpPr>
          <p:spPr bwMode="auto">
            <a:xfrm>
              <a:off x="3073" y="1647"/>
              <a:ext cx="1967" cy="1968"/>
            </a:xfrm>
            <a:custGeom>
              <a:avLst/>
              <a:gdLst>
                <a:gd name="T0" fmla="*/ 14 w 11803"/>
                <a:gd name="T1" fmla="*/ 52 h 11805"/>
                <a:gd name="T2" fmla="*/ 19 w 11803"/>
                <a:gd name="T3" fmla="*/ 54 h 11805"/>
                <a:gd name="T4" fmla="*/ 25 w 11803"/>
                <a:gd name="T5" fmla="*/ 55 h 11805"/>
                <a:gd name="T6" fmla="*/ 30 w 11803"/>
                <a:gd name="T7" fmla="*/ 55 h 11805"/>
                <a:gd name="T8" fmla="*/ 35 w 11803"/>
                <a:gd name="T9" fmla="*/ 54 h 11805"/>
                <a:gd name="T10" fmla="*/ 40 w 11803"/>
                <a:gd name="T11" fmla="*/ 52 h 11805"/>
                <a:gd name="T12" fmla="*/ 44 w 11803"/>
                <a:gd name="T13" fmla="*/ 49 h 11805"/>
                <a:gd name="T14" fmla="*/ 48 w 11803"/>
                <a:gd name="T15" fmla="*/ 45 h 11805"/>
                <a:gd name="T16" fmla="*/ 51 w 11803"/>
                <a:gd name="T17" fmla="*/ 40 h 11805"/>
                <a:gd name="T18" fmla="*/ 53 w 11803"/>
                <a:gd name="T19" fmla="*/ 35 h 11805"/>
                <a:gd name="T20" fmla="*/ 54 w 11803"/>
                <a:gd name="T21" fmla="*/ 30 h 11805"/>
                <a:gd name="T22" fmla="*/ 54 w 11803"/>
                <a:gd name="T23" fmla="*/ 25 h 11805"/>
                <a:gd name="T24" fmla="*/ 53 w 11803"/>
                <a:gd name="T25" fmla="*/ 20 h 11805"/>
                <a:gd name="T26" fmla="*/ 51 w 11803"/>
                <a:gd name="T27" fmla="*/ 15 h 11805"/>
                <a:gd name="T28" fmla="*/ 49 w 11803"/>
                <a:gd name="T29" fmla="*/ 10 h 11805"/>
                <a:gd name="T30" fmla="*/ 45 w 11803"/>
                <a:gd name="T31" fmla="*/ 6 h 11805"/>
                <a:gd name="T32" fmla="*/ 40 w 11803"/>
                <a:gd name="T33" fmla="*/ 3 h 11805"/>
                <a:gd name="T34" fmla="*/ 35 w 11803"/>
                <a:gd name="T35" fmla="*/ 1 h 11805"/>
                <a:gd name="T36" fmla="*/ 30 w 11803"/>
                <a:gd name="T37" fmla="*/ 0 h 11805"/>
                <a:gd name="T38" fmla="*/ 25 w 11803"/>
                <a:gd name="T39" fmla="*/ 0 h 11805"/>
                <a:gd name="T40" fmla="*/ 19 w 11803"/>
                <a:gd name="T41" fmla="*/ 1 h 11805"/>
                <a:gd name="T42" fmla="*/ 15 w 11803"/>
                <a:gd name="T43" fmla="*/ 3 h 11805"/>
                <a:gd name="T44" fmla="*/ 10 w 11803"/>
                <a:gd name="T45" fmla="*/ 6 h 11805"/>
                <a:gd name="T46" fmla="*/ 6 w 11803"/>
                <a:gd name="T47" fmla="*/ 10 h 11805"/>
                <a:gd name="T48" fmla="*/ 3 w 11803"/>
                <a:gd name="T49" fmla="*/ 15 h 11805"/>
                <a:gd name="T50" fmla="*/ 1 w 11803"/>
                <a:gd name="T51" fmla="*/ 20 h 11805"/>
                <a:gd name="T52" fmla="*/ 0 w 11803"/>
                <a:gd name="T53" fmla="*/ 25 h 11805"/>
                <a:gd name="T54" fmla="*/ 0 w 11803"/>
                <a:gd name="T55" fmla="*/ 30 h 11805"/>
                <a:gd name="T56" fmla="*/ 1 w 11803"/>
                <a:gd name="T57" fmla="*/ 35 h 11805"/>
                <a:gd name="T58" fmla="*/ 3 w 11803"/>
                <a:gd name="T59" fmla="*/ 40 h 11805"/>
                <a:gd name="T60" fmla="*/ 6 w 11803"/>
                <a:gd name="T61" fmla="*/ 45 h 11805"/>
                <a:gd name="T62" fmla="*/ 10 w 11803"/>
                <a:gd name="T63" fmla="*/ 48 h 118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3" h="11805">
                  <a:moveTo>
                    <a:pt x="2597" y="10793"/>
                  </a:moveTo>
                  <a:lnTo>
                    <a:pt x="3114" y="11105"/>
                  </a:lnTo>
                  <a:lnTo>
                    <a:pt x="3649" y="11358"/>
                  </a:lnTo>
                  <a:lnTo>
                    <a:pt x="4199" y="11555"/>
                  </a:lnTo>
                  <a:lnTo>
                    <a:pt x="4759" y="11694"/>
                  </a:lnTo>
                  <a:lnTo>
                    <a:pt x="5326" y="11777"/>
                  </a:lnTo>
                  <a:lnTo>
                    <a:pt x="5895" y="11805"/>
                  </a:lnTo>
                  <a:lnTo>
                    <a:pt x="6460" y="11777"/>
                  </a:lnTo>
                  <a:lnTo>
                    <a:pt x="7022" y="11696"/>
                  </a:lnTo>
                  <a:lnTo>
                    <a:pt x="7571" y="11562"/>
                  </a:lnTo>
                  <a:lnTo>
                    <a:pt x="8107" y="11377"/>
                  </a:lnTo>
                  <a:lnTo>
                    <a:pt x="8624" y="11139"/>
                  </a:lnTo>
                  <a:lnTo>
                    <a:pt x="9119" y="10851"/>
                  </a:lnTo>
                  <a:lnTo>
                    <a:pt x="9587" y="10513"/>
                  </a:lnTo>
                  <a:lnTo>
                    <a:pt x="10024" y="10126"/>
                  </a:lnTo>
                  <a:lnTo>
                    <a:pt x="10427" y="9691"/>
                  </a:lnTo>
                  <a:lnTo>
                    <a:pt x="10790" y="9208"/>
                  </a:lnTo>
                  <a:lnTo>
                    <a:pt x="11102" y="8690"/>
                  </a:lnTo>
                  <a:lnTo>
                    <a:pt x="11357" y="8155"/>
                  </a:lnTo>
                  <a:lnTo>
                    <a:pt x="11553" y="7605"/>
                  </a:lnTo>
                  <a:lnTo>
                    <a:pt x="11692" y="7045"/>
                  </a:lnTo>
                  <a:lnTo>
                    <a:pt x="11775" y="6478"/>
                  </a:lnTo>
                  <a:lnTo>
                    <a:pt x="11803" y="5909"/>
                  </a:lnTo>
                  <a:lnTo>
                    <a:pt x="11776" y="5343"/>
                  </a:lnTo>
                  <a:lnTo>
                    <a:pt x="11695" y="4782"/>
                  </a:lnTo>
                  <a:lnTo>
                    <a:pt x="11561" y="4232"/>
                  </a:lnTo>
                  <a:lnTo>
                    <a:pt x="11375" y="3696"/>
                  </a:lnTo>
                  <a:lnTo>
                    <a:pt x="11138" y="3180"/>
                  </a:lnTo>
                  <a:lnTo>
                    <a:pt x="10850" y="2684"/>
                  </a:lnTo>
                  <a:lnTo>
                    <a:pt x="10512" y="2216"/>
                  </a:lnTo>
                  <a:lnTo>
                    <a:pt x="10123" y="1779"/>
                  </a:lnTo>
                  <a:lnTo>
                    <a:pt x="9689" y="1376"/>
                  </a:lnTo>
                  <a:lnTo>
                    <a:pt x="9206" y="1014"/>
                  </a:lnTo>
                  <a:lnTo>
                    <a:pt x="8688" y="701"/>
                  </a:lnTo>
                  <a:lnTo>
                    <a:pt x="8153" y="446"/>
                  </a:lnTo>
                  <a:lnTo>
                    <a:pt x="7603" y="251"/>
                  </a:lnTo>
                  <a:lnTo>
                    <a:pt x="7043" y="112"/>
                  </a:lnTo>
                  <a:lnTo>
                    <a:pt x="6476" y="29"/>
                  </a:lnTo>
                  <a:lnTo>
                    <a:pt x="5907" y="0"/>
                  </a:lnTo>
                  <a:lnTo>
                    <a:pt x="5341" y="27"/>
                  </a:lnTo>
                  <a:lnTo>
                    <a:pt x="4780" y="108"/>
                  </a:lnTo>
                  <a:lnTo>
                    <a:pt x="4231" y="243"/>
                  </a:lnTo>
                  <a:lnTo>
                    <a:pt x="3694" y="428"/>
                  </a:lnTo>
                  <a:lnTo>
                    <a:pt x="3178" y="666"/>
                  </a:lnTo>
                  <a:lnTo>
                    <a:pt x="2682" y="954"/>
                  </a:lnTo>
                  <a:lnTo>
                    <a:pt x="2215" y="1292"/>
                  </a:lnTo>
                  <a:lnTo>
                    <a:pt x="1778" y="1680"/>
                  </a:lnTo>
                  <a:lnTo>
                    <a:pt x="1375" y="2115"/>
                  </a:lnTo>
                  <a:lnTo>
                    <a:pt x="1013" y="2599"/>
                  </a:lnTo>
                  <a:lnTo>
                    <a:pt x="700" y="3116"/>
                  </a:lnTo>
                  <a:lnTo>
                    <a:pt x="446" y="3651"/>
                  </a:lnTo>
                  <a:lnTo>
                    <a:pt x="249" y="4201"/>
                  </a:lnTo>
                  <a:lnTo>
                    <a:pt x="110" y="4761"/>
                  </a:lnTo>
                  <a:lnTo>
                    <a:pt x="27" y="5328"/>
                  </a:lnTo>
                  <a:lnTo>
                    <a:pt x="0" y="5896"/>
                  </a:lnTo>
                  <a:lnTo>
                    <a:pt x="27" y="6462"/>
                  </a:lnTo>
                  <a:lnTo>
                    <a:pt x="108" y="7024"/>
                  </a:lnTo>
                  <a:lnTo>
                    <a:pt x="242" y="7573"/>
                  </a:lnTo>
                  <a:lnTo>
                    <a:pt x="428" y="8110"/>
                  </a:lnTo>
                  <a:lnTo>
                    <a:pt x="665" y="8626"/>
                  </a:lnTo>
                  <a:lnTo>
                    <a:pt x="953" y="9122"/>
                  </a:lnTo>
                  <a:lnTo>
                    <a:pt x="1292" y="9589"/>
                  </a:lnTo>
                  <a:lnTo>
                    <a:pt x="1679" y="10027"/>
                  </a:lnTo>
                  <a:lnTo>
                    <a:pt x="2113" y="10428"/>
                  </a:lnTo>
                  <a:lnTo>
                    <a:pt x="2597" y="10793"/>
                  </a:lnTo>
                  <a:close/>
                </a:path>
              </a:pathLst>
            </a:custGeom>
            <a:solidFill>
              <a:srgbClr val="223B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5" name="Freeform 17"/>
            <p:cNvSpPr>
              <a:spLocks/>
            </p:cNvSpPr>
            <p:nvPr/>
          </p:nvSpPr>
          <p:spPr bwMode="auto">
            <a:xfrm>
              <a:off x="3095" y="1653"/>
              <a:ext cx="1938" cy="1939"/>
            </a:xfrm>
            <a:custGeom>
              <a:avLst/>
              <a:gdLst>
                <a:gd name="T0" fmla="*/ 14 w 11631"/>
                <a:gd name="T1" fmla="*/ 51 h 11632"/>
                <a:gd name="T2" fmla="*/ 19 w 11631"/>
                <a:gd name="T3" fmla="*/ 53 h 11632"/>
                <a:gd name="T4" fmla="*/ 24 w 11631"/>
                <a:gd name="T5" fmla="*/ 54 h 11632"/>
                <a:gd name="T6" fmla="*/ 29 w 11631"/>
                <a:gd name="T7" fmla="*/ 54 h 11632"/>
                <a:gd name="T8" fmla="*/ 34 w 11631"/>
                <a:gd name="T9" fmla="*/ 53 h 11632"/>
                <a:gd name="T10" fmla="*/ 39 w 11631"/>
                <a:gd name="T11" fmla="*/ 51 h 11632"/>
                <a:gd name="T12" fmla="*/ 44 w 11631"/>
                <a:gd name="T13" fmla="*/ 48 h 11632"/>
                <a:gd name="T14" fmla="*/ 47 w 11631"/>
                <a:gd name="T15" fmla="*/ 44 h 11632"/>
                <a:gd name="T16" fmla="*/ 51 w 11631"/>
                <a:gd name="T17" fmla="*/ 40 h 11632"/>
                <a:gd name="T18" fmla="*/ 53 w 11631"/>
                <a:gd name="T19" fmla="*/ 35 h 11632"/>
                <a:gd name="T20" fmla="*/ 54 w 11631"/>
                <a:gd name="T21" fmla="*/ 30 h 11632"/>
                <a:gd name="T22" fmla="*/ 54 w 11631"/>
                <a:gd name="T23" fmla="*/ 24 h 11632"/>
                <a:gd name="T24" fmla="*/ 53 w 11631"/>
                <a:gd name="T25" fmla="*/ 19 h 11632"/>
                <a:gd name="T26" fmla="*/ 51 w 11631"/>
                <a:gd name="T27" fmla="*/ 15 h 11632"/>
                <a:gd name="T28" fmla="*/ 48 w 11631"/>
                <a:gd name="T29" fmla="*/ 10 h 11632"/>
                <a:gd name="T30" fmla="*/ 44 w 11631"/>
                <a:gd name="T31" fmla="*/ 6 h 11632"/>
                <a:gd name="T32" fmla="*/ 40 w 11631"/>
                <a:gd name="T33" fmla="*/ 3 h 11632"/>
                <a:gd name="T34" fmla="*/ 35 w 11631"/>
                <a:gd name="T35" fmla="*/ 1 h 11632"/>
                <a:gd name="T36" fmla="*/ 29 w 11631"/>
                <a:gd name="T37" fmla="*/ 0 h 11632"/>
                <a:gd name="T38" fmla="*/ 24 w 11631"/>
                <a:gd name="T39" fmla="*/ 0 h 11632"/>
                <a:gd name="T40" fmla="*/ 19 w 11631"/>
                <a:gd name="T41" fmla="*/ 1 h 11632"/>
                <a:gd name="T42" fmla="*/ 14 w 11631"/>
                <a:gd name="T43" fmla="*/ 3 h 11632"/>
                <a:gd name="T44" fmla="*/ 10 w 11631"/>
                <a:gd name="T45" fmla="*/ 6 h 11632"/>
                <a:gd name="T46" fmla="*/ 6 w 11631"/>
                <a:gd name="T47" fmla="*/ 10 h 11632"/>
                <a:gd name="T48" fmla="*/ 3 w 11631"/>
                <a:gd name="T49" fmla="*/ 14 h 11632"/>
                <a:gd name="T50" fmla="*/ 1 w 11631"/>
                <a:gd name="T51" fmla="*/ 19 h 11632"/>
                <a:gd name="T52" fmla="*/ 0 w 11631"/>
                <a:gd name="T53" fmla="*/ 24 h 11632"/>
                <a:gd name="T54" fmla="*/ 0 w 11631"/>
                <a:gd name="T55" fmla="*/ 30 h 11632"/>
                <a:gd name="T56" fmla="*/ 1 w 11631"/>
                <a:gd name="T57" fmla="*/ 35 h 11632"/>
                <a:gd name="T58" fmla="*/ 3 w 11631"/>
                <a:gd name="T59" fmla="*/ 39 h 11632"/>
                <a:gd name="T60" fmla="*/ 6 w 11631"/>
                <a:gd name="T61" fmla="*/ 44 h 11632"/>
                <a:gd name="T62" fmla="*/ 10 w 11631"/>
                <a:gd name="T63" fmla="*/ 48 h 116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31" h="11632">
                  <a:moveTo>
                    <a:pt x="2560" y="10635"/>
                  </a:moveTo>
                  <a:lnTo>
                    <a:pt x="3069" y="10942"/>
                  </a:lnTo>
                  <a:lnTo>
                    <a:pt x="3596" y="11192"/>
                  </a:lnTo>
                  <a:lnTo>
                    <a:pt x="4138" y="11386"/>
                  </a:lnTo>
                  <a:lnTo>
                    <a:pt x="4691" y="11523"/>
                  </a:lnTo>
                  <a:lnTo>
                    <a:pt x="5249" y="11605"/>
                  </a:lnTo>
                  <a:lnTo>
                    <a:pt x="5809" y="11632"/>
                  </a:lnTo>
                  <a:lnTo>
                    <a:pt x="6368" y="11606"/>
                  </a:lnTo>
                  <a:lnTo>
                    <a:pt x="6920" y="11526"/>
                  </a:lnTo>
                  <a:lnTo>
                    <a:pt x="7462" y="11394"/>
                  </a:lnTo>
                  <a:lnTo>
                    <a:pt x="7990" y="11211"/>
                  </a:lnTo>
                  <a:lnTo>
                    <a:pt x="8500" y="10976"/>
                  </a:lnTo>
                  <a:lnTo>
                    <a:pt x="8987" y="10692"/>
                  </a:lnTo>
                  <a:lnTo>
                    <a:pt x="9448" y="10359"/>
                  </a:lnTo>
                  <a:lnTo>
                    <a:pt x="9879" y="9978"/>
                  </a:lnTo>
                  <a:lnTo>
                    <a:pt x="10276" y="9549"/>
                  </a:lnTo>
                  <a:lnTo>
                    <a:pt x="10634" y="9073"/>
                  </a:lnTo>
                  <a:lnTo>
                    <a:pt x="10941" y="8563"/>
                  </a:lnTo>
                  <a:lnTo>
                    <a:pt x="11192" y="8036"/>
                  </a:lnTo>
                  <a:lnTo>
                    <a:pt x="11385" y="7494"/>
                  </a:lnTo>
                  <a:lnTo>
                    <a:pt x="11522" y="6941"/>
                  </a:lnTo>
                  <a:lnTo>
                    <a:pt x="11604" y="6383"/>
                  </a:lnTo>
                  <a:lnTo>
                    <a:pt x="11631" y="5823"/>
                  </a:lnTo>
                  <a:lnTo>
                    <a:pt x="11605" y="5264"/>
                  </a:lnTo>
                  <a:lnTo>
                    <a:pt x="11525" y="4712"/>
                  </a:lnTo>
                  <a:lnTo>
                    <a:pt x="11393" y="4170"/>
                  </a:lnTo>
                  <a:lnTo>
                    <a:pt x="11210" y="3642"/>
                  </a:lnTo>
                  <a:lnTo>
                    <a:pt x="10976" y="3132"/>
                  </a:lnTo>
                  <a:lnTo>
                    <a:pt x="10691" y="2645"/>
                  </a:lnTo>
                  <a:lnTo>
                    <a:pt x="10359" y="2184"/>
                  </a:lnTo>
                  <a:lnTo>
                    <a:pt x="9977" y="1752"/>
                  </a:lnTo>
                  <a:lnTo>
                    <a:pt x="9548" y="1356"/>
                  </a:lnTo>
                  <a:lnTo>
                    <a:pt x="9072" y="999"/>
                  </a:lnTo>
                  <a:lnTo>
                    <a:pt x="8562" y="690"/>
                  </a:lnTo>
                  <a:lnTo>
                    <a:pt x="8035" y="440"/>
                  </a:lnTo>
                  <a:lnTo>
                    <a:pt x="7494" y="246"/>
                  </a:lnTo>
                  <a:lnTo>
                    <a:pt x="6940" y="110"/>
                  </a:lnTo>
                  <a:lnTo>
                    <a:pt x="6383" y="28"/>
                  </a:lnTo>
                  <a:lnTo>
                    <a:pt x="5823" y="0"/>
                  </a:lnTo>
                  <a:lnTo>
                    <a:pt x="5264" y="27"/>
                  </a:lnTo>
                  <a:lnTo>
                    <a:pt x="4712" y="106"/>
                  </a:lnTo>
                  <a:lnTo>
                    <a:pt x="4170" y="238"/>
                  </a:lnTo>
                  <a:lnTo>
                    <a:pt x="3642" y="422"/>
                  </a:lnTo>
                  <a:lnTo>
                    <a:pt x="3132" y="656"/>
                  </a:lnTo>
                  <a:lnTo>
                    <a:pt x="2645" y="941"/>
                  </a:lnTo>
                  <a:lnTo>
                    <a:pt x="2184" y="1273"/>
                  </a:lnTo>
                  <a:lnTo>
                    <a:pt x="1752" y="1654"/>
                  </a:lnTo>
                  <a:lnTo>
                    <a:pt x="1356" y="2084"/>
                  </a:lnTo>
                  <a:lnTo>
                    <a:pt x="999" y="2561"/>
                  </a:lnTo>
                  <a:lnTo>
                    <a:pt x="690" y="3069"/>
                  </a:lnTo>
                  <a:lnTo>
                    <a:pt x="440" y="3596"/>
                  </a:lnTo>
                  <a:lnTo>
                    <a:pt x="246" y="4138"/>
                  </a:lnTo>
                  <a:lnTo>
                    <a:pt x="110" y="4691"/>
                  </a:lnTo>
                  <a:lnTo>
                    <a:pt x="28" y="5249"/>
                  </a:lnTo>
                  <a:lnTo>
                    <a:pt x="0" y="5809"/>
                  </a:lnTo>
                  <a:lnTo>
                    <a:pt x="28" y="6368"/>
                  </a:lnTo>
                  <a:lnTo>
                    <a:pt x="107" y="6920"/>
                  </a:lnTo>
                  <a:lnTo>
                    <a:pt x="239" y="7462"/>
                  </a:lnTo>
                  <a:lnTo>
                    <a:pt x="423" y="7990"/>
                  </a:lnTo>
                  <a:lnTo>
                    <a:pt x="656" y="8500"/>
                  </a:lnTo>
                  <a:lnTo>
                    <a:pt x="941" y="8988"/>
                  </a:lnTo>
                  <a:lnTo>
                    <a:pt x="1274" y="9449"/>
                  </a:lnTo>
                  <a:lnTo>
                    <a:pt x="1655" y="9880"/>
                  </a:lnTo>
                  <a:lnTo>
                    <a:pt x="2085" y="10276"/>
                  </a:lnTo>
                  <a:lnTo>
                    <a:pt x="2560" y="10635"/>
                  </a:lnTo>
                  <a:close/>
                </a:path>
              </a:pathLst>
            </a:custGeom>
            <a:solidFill>
              <a:srgbClr val="243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6" name="Freeform 18"/>
            <p:cNvSpPr>
              <a:spLocks/>
            </p:cNvSpPr>
            <p:nvPr/>
          </p:nvSpPr>
          <p:spPr bwMode="auto">
            <a:xfrm>
              <a:off x="3116" y="1659"/>
              <a:ext cx="1910" cy="1910"/>
            </a:xfrm>
            <a:custGeom>
              <a:avLst/>
              <a:gdLst>
                <a:gd name="T0" fmla="*/ 14 w 11458"/>
                <a:gd name="T1" fmla="*/ 50 h 11459"/>
                <a:gd name="T2" fmla="*/ 19 w 11458"/>
                <a:gd name="T3" fmla="*/ 52 h 11459"/>
                <a:gd name="T4" fmla="*/ 24 w 11458"/>
                <a:gd name="T5" fmla="*/ 53 h 11459"/>
                <a:gd name="T6" fmla="*/ 29 w 11458"/>
                <a:gd name="T7" fmla="*/ 53 h 11459"/>
                <a:gd name="T8" fmla="*/ 34 w 11458"/>
                <a:gd name="T9" fmla="*/ 52 h 11459"/>
                <a:gd name="T10" fmla="*/ 39 w 11458"/>
                <a:gd name="T11" fmla="*/ 50 h 11459"/>
                <a:gd name="T12" fmla="*/ 43 w 11458"/>
                <a:gd name="T13" fmla="*/ 47 h 11459"/>
                <a:gd name="T14" fmla="*/ 47 w 11458"/>
                <a:gd name="T15" fmla="*/ 44 h 11459"/>
                <a:gd name="T16" fmla="*/ 50 w 11458"/>
                <a:gd name="T17" fmla="*/ 39 h 11459"/>
                <a:gd name="T18" fmla="*/ 52 w 11458"/>
                <a:gd name="T19" fmla="*/ 34 h 11459"/>
                <a:gd name="T20" fmla="*/ 53 w 11458"/>
                <a:gd name="T21" fmla="*/ 29 h 11459"/>
                <a:gd name="T22" fmla="*/ 53 w 11458"/>
                <a:gd name="T23" fmla="*/ 24 h 11459"/>
                <a:gd name="T24" fmla="*/ 52 w 11458"/>
                <a:gd name="T25" fmla="*/ 19 h 11459"/>
                <a:gd name="T26" fmla="*/ 50 w 11458"/>
                <a:gd name="T27" fmla="*/ 14 h 11459"/>
                <a:gd name="T28" fmla="*/ 47 w 11458"/>
                <a:gd name="T29" fmla="*/ 10 h 11459"/>
                <a:gd name="T30" fmla="*/ 44 w 11458"/>
                <a:gd name="T31" fmla="*/ 6 h 11459"/>
                <a:gd name="T32" fmla="*/ 39 w 11458"/>
                <a:gd name="T33" fmla="*/ 3 h 11459"/>
                <a:gd name="T34" fmla="*/ 34 w 11458"/>
                <a:gd name="T35" fmla="*/ 1 h 11459"/>
                <a:gd name="T36" fmla="*/ 29 w 11458"/>
                <a:gd name="T37" fmla="*/ 0 h 11459"/>
                <a:gd name="T38" fmla="*/ 24 w 11458"/>
                <a:gd name="T39" fmla="*/ 0 h 11459"/>
                <a:gd name="T40" fmla="*/ 19 w 11458"/>
                <a:gd name="T41" fmla="*/ 1 h 11459"/>
                <a:gd name="T42" fmla="*/ 14 w 11458"/>
                <a:gd name="T43" fmla="*/ 3 h 11459"/>
                <a:gd name="T44" fmla="*/ 10 w 11458"/>
                <a:gd name="T45" fmla="*/ 6 h 11459"/>
                <a:gd name="T46" fmla="*/ 6 w 11458"/>
                <a:gd name="T47" fmla="*/ 10 h 11459"/>
                <a:gd name="T48" fmla="*/ 3 w 11458"/>
                <a:gd name="T49" fmla="*/ 14 h 11459"/>
                <a:gd name="T50" fmla="*/ 1 w 11458"/>
                <a:gd name="T51" fmla="*/ 19 h 11459"/>
                <a:gd name="T52" fmla="*/ 0 w 11458"/>
                <a:gd name="T53" fmla="*/ 24 h 11459"/>
                <a:gd name="T54" fmla="*/ 0 w 11458"/>
                <a:gd name="T55" fmla="*/ 29 h 11459"/>
                <a:gd name="T56" fmla="*/ 1 w 11458"/>
                <a:gd name="T57" fmla="*/ 34 h 11459"/>
                <a:gd name="T58" fmla="*/ 3 w 11458"/>
                <a:gd name="T59" fmla="*/ 39 h 11459"/>
                <a:gd name="T60" fmla="*/ 6 w 11458"/>
                <a:gd name="T61" fmla="*/ 43 h 11459"/>
                <a:gd name="T62" fmla="*/ 10 w 11458"/>
                <a:gd name="T63" fmla="*/ 47 h 11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458" h="11459">
                  <a:moveTo>
                    <a:pt x="2521" y="10477"/>
                  </a:moveTo>
                  <a:lnTo>
                    <a:pt x="3022" y="10780"/>
                  </a:lnTo>
                  <a:lnTo>
                    <a:pt x="3542" y="11027"/>
                  </a:lnTo>
                  <a:lnTo>
                    <a:pt x="4076" y="11217"/>
                  </a:lnTo>
                  <a:lnTo>
                    <a:pt x="4620" y="11352"/>
                  </a:lnTo>
                  <a:lnTo>
                    <a:pt x="5170" y="11433"/>
                  </a:lnTo>
                  <a:lnTo>
                    <a:pt x="5722" y="11459"/>
                  </a:lnTo>
                  <a:lnTo>
                    <a:pt x="6273" y="11433"/>
                  </a:lnTo>
                  <a:lnTo>
                    <a:pt x="6817" y="11354"/>
                  </a:lnTo>
                  <a:lnTo>
                    <a:pt x="7351" y="11225"/>
                  </a:lnTo>
                  <a:lnTo>
                    <a:pt x="7871" y="11044"/>
                  </a:lnTo>
                  <a:lnTo>
                    <a:pt x="8373" y="10814"/>
                  </a:lnTo>
                  <a:lnTo>
                    <a:pt x="8854" y="10534"/>
                  </a:lnTo>
                  <a:lnTo>
                    <a:pt x="9309" y="10205"/>
                  </a:lnTo>
                  <a:lnTo>
                    <a:pt x="9733" y="9829"/>
                  </a:lnTo>
                  <a:lnTo>
                    <a:pt x="10124" y="9406"/>
                  </a:lnTo>
                  <a:lnTo>
                    <a:pt x="10477" y="8938"/>
                  </a:lnTo>
                  <a:lnTo>
                    <a:pt x="10780" y="8436"/>
                  </a:lnTo>
                  <a:lnTo>
                    <a:pt x="11027" y="7916"/>
                  </a:lnTo>
                  <a:lnTo>
                    <a:pt x="11217" y="7382"/>
                  </a:lnTo>
                  <a:lnTo>
                    <a:pt x="11351" y="6838"/>
                  </a:lnTo>
                  <a:lnTo>
                    <a:pt x="11432" y="6288"/>
                  </a:lnTo>
                  <a:lnTo>
                    <a:pt x="11458" y="5736"/>
                  </a:lnTo>
                  <a:lnTo>
                    <a:pt x="11432" y="5186"/>
                  </a:lnTo>
                  <a:lnTo>
                    <a:pt x="11353" y="4642"/>
                  </a:lnTo>
                  <a:lnTo>
                    <a:pt x="11223" y="4108"/>
                  </a:lnTo>
                  <a:lnTo>
                    <a:pt x="11042" y="3588"/>
                  </a:lnTo>
                  <a:lnTo>
                    <a:pt x="10813" y="3086"/>
                  </a:lnTo>
                  <a:lnTo>
                    <a:pt x="10533" y="2605"/>
                  </a:lnTo>
                  <a:lnTo>
                    <a:pt x="10204" y="2150"/>
                  </a:lnTo>
                  <a:lnTo>
                    <a:pt x="9828" y="1725"/>
                  </a:lnTo>
                  <a:lnTo>
                    <a:pt x="9406" y="1335"/>
                  </a:lnTo>
                  <a:lnTo>
                    <a:pt x="8938" y="983"/>
                  </a:lnTo>
                  <a:lnTo>
                    <a:pt x="8436" y="679"/>
                  </a:lnTo>
                  <a:lnTo>
                    <a:pt x="7916" y="432"/>
                  </a:lnTo>
                  <a:lnTo>
                    <a:pt x="7382" y="242"/>
                  </a:lnTo>
                  <a:lnTo>
                    <a:pt x="6838" y="107"/>
                  </a:lnTo>
                  <a:lnTo>
                    <a:pt x="6288" y="26"/>
                  </a:lnTo>
                  <a:lnTo>
                    <a:pt x="5736" y="0"/>
                  </a:lnTo>
                  <a:lnTo>
                    <a:pt x="5185" y="26"/>
                  </a:lnTo>
                  <a:lnTo>
                    <a:pt x="4641" y="104"/>
                  </a:lnTo>
                  <a:lnTo>
                    <a:pt x="4107" y="234"/>
                  </a:lnTo>
                  <a:lnTo>
                    <a:pt x="3587" y="415"/>
                  </a:lnTo>
                  <a:lnTo>
                    <a:pt x="3085" y="645"/>
                  </a:lnTo>
                  <a:lnTo>
                    <a:pt x="2604" y="925"/>
                  </a:lnTo>
                  <a:lnTo>
                    <a:pt x="2149" y="1254"/>
                  </a:lnTo>
                  <a:lnTo>
                    <a:pt x="1725" y="1630"/>
                  </a:lnTo>
                  <a:lnTo>
                    <a:pt x="1334" y="2053"/>
                  </a:lnTo>
                  <a:lnTo>
                    <a:pt x="982" y="2522"/>
                  </a:lnTo>
                  <a:lnTo>
                    <a:pt x="679" y="3023"/>
                  </a:lnTo>
                  <a:lnTo>
                    <a:pt x="433" y="3543"/>
                  </a:lnTo>
                  <a:lnTo>
                    <a:pt x="243" y="4077"/>
                  </a:lnTo>
                  <a:lnTo>
                    <a:pt x="107" y="4621"/>
                  </a:lnTo>
                  <a:lnTo>
                    <a:pt x="26" y="5171"/>
                  </a:lnTo>
                  <a:lnTo>
                    <a:pt x="0" y="5723"/>
                  </a:lnTo>
                  <a:lnTo>
                    <a:pt x="26" y="6273"/>
                  </a:lnTo>
                  <a:lnTo>
                    <a:pt x="105" y="6817"/>
                  </a:lnTo>
                  <a:lnTo>
                    <a:pt x="235" y="7351"/>
                  </a:lnTo>
                  <a:lnTo>
                    <a:pt x="416" y="7871"/>
                  </a:lnTo>
                  <a:lnTo>
                    <a:pt x="647" y="8373"/>
                  </a:lnTo>
                  <a:lnTo>
                    <a:pt x="926" y="8854"/>
                  </a:lnTo>
                  <a:lnTo>
                    <a:pt x="1254" y="9309"/>
                  </a:lnTo>
                  <a:lnTo>
                    <a:pt x="1630" y="9733"/>
                  </a:lnTo>
                  <a:lnTo>
                    <a:pt x="2052" y="10124"/>
                  </a:lnTo>
                  <a:lnTo>
                    <a:pt x="2521" y="10477"/>
                  </a:lnTo>
                  <a:close/>
                </a:path>
              </a:pathLst>
            </a:custGeom>
            <a:solidFill>
              <a:srgbClr val="263F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7" name="Freeform 19"/>
            <p:cNvSpPr>
              <a:spLocks/>
            </p:cNvSpPr>
            <p:nvPr/>
          </p:nvSpPr>
          <p:spPr bwMode="auto">
            <a:xfrm>
              <a:off x="3138" y="1665"/>
              <a:ext cx="1881" cy="1881"/>
            </a:xfrm>
            <a:custGeom>
              <a:avLst/>
              <a:gdLst>
                <a:gd name="T0" fmla="*/ 14 w 11286"/>
                <a:gd name="T1" fmla="*/ 49 h 11287"/>
                <a:gd name="T2" fmla="*/ 19 w 11286"/>
                <a:gd name="T3" fmla="*/ 51 h 11287"/>
                <a:gd name="T4" fmla="*/ 24 w 11286"/>
                <a:gd name="T5" fmla="*/ 52 h 11287"/>
                <a:gd name="T6" fmla="*/ 29 w 11286"/>
                <a:gd name="T7" fmla="*/ 52 h 11287"/>
                <a:gd name="T8" fmla="*/ 34 w 11286"/>
                <a:gd name="T9" fmla="*/ 51 h 11287"/>
                <a:gd name="T10" fmla="*/ 38 w 11286"/>
                <a:gd name="T11" fmla="*/ 49 h 11287"/>
                <a:gd name="T12" fmla="*/ 43 w 11286"/>
                <a:gd name="T13" fmla="*/ 46 h 11287"/>
                <a:gd name="T14" fmla="*/ 46 w 11286"/>
                <a:gd name="T15" fmla="*/ 43 h 11287"/>
                <a:gd name="T16" fmla="*/ 49 w 11286"/>
                <a:gd name="T17" fmla="*/ 38 h 11287"/>
                <a:gd name="T18" fmla="*/ 51 w 11286"/>
                <a:gd name="T19" fmla="*/ 34 h 11287"/>
                <a:gd name="T20" fmla="*/ 52 w 11286"/>
                <a:gd name="T21" fmla="*/ 29 h 11287"/>
                <a:gd name="T22" fmla="*/ 52 w 11286"/>
                <a:gd name="T23" fmla="*/ 24 h 11287"/>
                <a:gd name="T24" fmla="*/ 51 w 11286"/>
                <a:gd name="T25" fmla="*/ 19 h 11287"/>
                <a:gd name="T26" fmla="*/ 49 w 11286"/>
                <a:gd name="T27" fmla="*/ 14 h 11287"/>
                <a:gd name="T28" fmla="*/ 47 w 11286"/>
                <a:gd name="T29" fmla="*/ 10 h 11287"/>
                <a:gd name="T30" fmla="*/ 43 w 11286"/>
                <a:gd name="T31" fmla="*/ 6 h 11287"/>
                <a:gd name="T32" fmla="*/ 39 w 11286"/>
                <a:gd name="T33" fmla="*/ 3 h 11287"/>
                <a:gd name="T34" fmla="*/ 34 w 11286"/>
                <a:gd name="T35" fmla="*/ 1 h 11287"/>
                <a:gd name="T36" fmla="*/ 29 w 11286"/>
                <a:gd name="T37" fmla="*/ 0 h 11287"/>
                <a:gd name="T38" fmla="*/ 24 w 11286"/>
                <a:gd name="T39" fmla="*/ 0 h 11287"/>
                <a:gd name="T40" fmla="*/ 19 w 11286"/>
                <a:gd name="T41" fmla="*/ 1 h 11287"/>
                <a:gd name="T42" fmla="*/ 14 w 11286"/>
                <a:gd name="T43" fmla="*/ 3 h 11287"/>
                <a:gd name="T44" fmla="*/ 10 w 11286"/>
                <a:gd name="T45" fmla="*/ 6 h 11287"/>
                <a:gd name="T46" fmla="*/ 6 w 11286"/>
                <a:gd name="T47" fmla="*/ 9 h 11287"/>
                <a:gd name="T48" fmla="*/ 3 w 11286"/>
                <a:gd name="T49" fmla="*/ 14 h 11287"/>
                <a:gd name="T50" fmla="*/ 1 w 11286"/>
                <a:gd name="T51" fmla="*/ 18 h 11287"/>
                <a:gd name="T52" fmla="*/ 0 w 11286"/>
                <a:gd name="T53" fmla="*/ 23 h 11287"/>
                <a:gd name="T54" fmla="*/ 0 w 11286"/>
                <a:gd name="T55" fmla="*/ 29 h 11287"/>
                <a:gd name="T56" fmla="*/ 1 w 11286"/>
                <a:gd name="T57" fmla="*/ 33 h 11287"/>
                <a:gd name="T58" fmla="*/ 3 w 11286"/>
                <a:gd name="T59" fmla="*/ 38 h 11287"/>
                <a:gd name="T60" fmla="*/ 6 w 11286"/>
                <a:gd name="T61" fmla="*/ 42 h 11287"/>
                <a:gd name="T62" fmla="*/ 9 w 11286"/>
                <a:gd name="T63" fmla="*/ 46 h 1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286" h="11287">
                  <a:moveTo>
                    <a:pt x="2484" y="10320"/>
                  </a:moveTo>
                  <a:lnTo>
                    <a:pt x="2978" y="10618"/>
                  </a:lnTo>
                  <a:lnTo>
                    <a:pt x="3490" y="10861"/>
                  </a:lnTo>
                  <a:lnTo>
                    <a:pt x="4016" y="11048"/>
                  </a:lnTo>
                  <a:lnTo>
                    <a:pt x="4551" y="11182"/>
                  </a:lnTo>
                  <a:lnTo>
                    <a:pt x="5092" y="11261"/>
                  </a:lnTo>
                  <a:lnTo>
                    <a:pt x="5637" y="11287"/>
                  </a:lnTo>
                  <a:lnTo>
                    <a:pt x="6178" y="11261"/>
                  </a:lnTo>
                  <a:lnTo>
                    <a:pt x="6715" y="11184"/>
                  </a:lnTo>
                  <a:lnTo>
                    <a:pt x="7240" y="11056"/>
                  </a:lnTo>
                  <a:lnTo>
                    <a:pt x="7753" y="10879"/>
                  </a:lnTo>
                  <a:lnTo>
                    <a:pt x="8248" y="10651"/>
                  </a:lnTo>
                  <a:lnTo>
                    <a:pt x="8720" y="10376"/>
                  </a:lnTo>
                  <a:lnTo>
                    <a:pt x="9168" y="10052"/>
                  </a:lnTo>
                  <a:lnTo>
                    <a:pt x="9586" y="9682"/>
                  </a:lnTo>
                  <a:lnTo>
                    <a:pt x="9970" y="9266"/>
                  </a:lnTo>
                  <a:lnTo>
                    <a:pt x="10318" y="8805"/>
                  </a:lnTo>
                  <a:lnTo>
                    <a:pt x="10617" y="8310"/>
                  </a:lnTo>
                  <a:lnTo>
                    <a:pt x="10859" y="7797"/>
                  </a:lnTo>
                  <a:lnTo>
                    <a:pt x="11047" y="7271"/>
                  </a:lnTo>
                  <a:lnTo>
                    <a:pt x="11180" y="6736"/>
                  </a:lnTo>
                  <a:lnTo>
                    <a:pt x="11260" y="6195"/>
                  </a:lnTo>
                  <a:lnTo>
                    <a:pt x="11286" y="5650"/>
                  </a:lnTo>
                  <a:lnTo>
                    <a:pt x="11260" y="5109"/>
                  </a:lnTo>
                  <a:lnTo>
                    <a:pt x="11182" y="4572"/>
                  </a:lnTo>
                  <a:lnTo>
                    <a:pt x="11055" y="4047"/>
                  </a:lnTo>
                  <a:lnTo>
                    <a:pt x="10877" y="3533"/>
                  </a:lnTo>
                  <a:lnTo>
                    <a:pt x="10650" y="3039"/>
                  </a:lnTo>
                  <a:lnTo>
                    <a:pt x="10374" y="2566"/>
                  </a:lnTo>
                  <a:lnTo>
                    <a:pt x="10051" y="2118"/>
                  </a:lnTo>
                  <a:lnTo>
                    <a:pt x="9681" y="1699"/>
                  </a:lnTo>
                  <a:lnTo>
                    <a:pt x="9264" y="1316"/>
                  </a:lnTo>
                  <a:lnTo>
                    <a:pt x="8803" y="968"/>
                  </a:lnTo>
                  <a:lnTo>
                    <a:pt x="8308" y="669"/>
                  </a:lnTo>
                  <a:lnTo>
                    <a:pt x="7796" y="425"/>
                  </a:lnTo>
                  <a:lnTo>
                    <a:pt x="7270" y="239"/>
                  </a:lnTo>
                  <a:lnTo>
                    <a:pt x="6735" y="106"/>
                  </a:lnTo>
                  <a:lnTo>
                    <a:pt x="6193" y="26"/>
                  </a:lnTo>
                  <a:lnTo>
                    <a:pt x="5649" y="0"/>
                  </a:lnTo>
                  <a:lnTo>
                    <a:pt x="5107" y="25"/>
                  </a:lnTo>
                  <a:lnTo>
                    <a:pt x="4571" y="102"/>
                  </a:lnTo>
                  <a:lnTo>
                    <a:pt x="4045" y="231"/>
                  </a:lnTo>
                  <a:lnTo>
                    <a:pt x="3533" y="408"/>
                  </a:lnTo>
                  <a:lnTo>
                    <a:pt x="3038" y="636"/>
                  </a:lnTo>
                  <a:lnTo>
                    <a:pt x="2566" y="912"/>
                  </a:lnTo>
                  <a:lnTo>
                    <a:pt x="2118" y="1235"/>
                  </a:lnTo>
                  <a:lnTo>
                    <a:pt x="1699" y="1606"/>
                  </a:lnTo>
                  <a:lnTo>
                    <a:pt x="1316" y="2023"/>
                  </a:lnTo>
                  <a:lnTo>
                    <a:pt x="969" y="2485"/>
                  </a:lnTo>
                  <a:lnTo>
                    <a:pt x="669" y="2979"/>
                  </a:lnTo>
                  <a:lnTo>
                    <a:pt x="427" y="3491"/>
                  </a:lnTo>
                  <a:lnTo>
                    <a:pt x="239" y="4017"/>
                  </a:lnTo>
                  <a:lnTo>
                    <a:pt x="106" y="4552"/>
                  </a:lnTo>
                  <a:lnTo>
                    <a:pt x="26" y="5094"/>
                  </a:lnTo>
                  <a:lnTo>
                    <a:pt x="0" y="5638"/>
                  </a:lnTo>
                  <a:lnTo>
                    <a:pt x="26" y="6180"/>
                  </a:lnTo>
                  <a:lnTo>
                    <a:pt x="103" y="6716"/>
                  </a:lnTo>
                  <a:lnTo>
                    <a:pt x="231" y="7242"/>
                  </a:lnTo>
                  <a:lnTo>
                    <a:pt x="409" y="7754"/>
                  </a:lnTo>
                  <a:lnTo>
                    <a:pt x="636" y="8249"/>
                  </a:lnTo>
                  <a:lnTo>
                    <a:pt x="912" y="8722"/>
                  </a:lnTo>
                  <a:lnTo>
                    <a:pt x="1235" y="9169"/>
                  </a:lnTo>
                  <a:lnTo>
                    <a:pt x="1605" y="9588"/>
                  </a:lnTo>
                  <a:lnTo>
                    <a:pt x="2021" y="9971"/>
                  </a:lnTo>
                  <a:lnTo>
                    <a:pt x="2484" y="10320"/>
                  </a:lnTo>
                  <a:close/>
                </a:path>
              </a:pathLst>
            </a:custGeom>
            <a:solidFill>
              <a:srgbClr val="2841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8" name="Freeform 20"/>
            <p:cNvSpPr>
              <a:spLocks/>
            </p:cNvSpPr>
            <p:nvPr/>
          </p:nvSpPr>
          <p:spPr bwMode="auto">
            <a:xfrm>
              <a:off x="3160" y="1670"/>
              <a:ext cx="1852" cy="1853"/>
            </a:xfrm>
            <a:custGeom>
              <a:avLst/>
              <a:gdLst>
                <a:gd name="T0" fmla="*/ 13 w 11114"/>
                <a:gd name="T1" fmla="*/ 49 h 11116"/>
                <a:gd name="T2" fmla="*/ 18 w 11114"/>
                <a:gd name="T3" fmla="*/ 50 h 11116"/>
                <a:gd name="T4" fmla="*/ 23 w 11114"/>
                <a:gd name="T5" fmla="*/ 51 h 11116"/>
                <a:gd name="T6" fmla="*/ 28 w 11114"/>
                <a:gd name="T7" fmla="*/ 51 h 11116"/>
                <a:gd name="T8" fmla="*/ 33 w 11114"/>
                <a:gd name="T9" fmla="*/ 51 h 11116"/>
                <a:gd name="T10" fmla="*/ 37 w 11114"/>
                <a:gd name="T11" fmla="*/ 49 h 11116"/>
                <a:gd name="T12" fmla="*/ 42 w 11114"/>
                <a:gd name="T13" fmla="*/ 46 h 11116"/>
                <a:gd name="T14" fmla="*/ 45 w 11114"/>
                <a:gd name="T15" fmla="*/ 42 h 11116"/>
                <a:gd name="T16" fmla="*/ 48 w 11114"/>
                <a:gd name="T17" fmla="*/ 38 h 11116"/>
                <a:gd name="T18" fmla="*/ 50 w 11114"/>
                <a:gd name="T19" fmla="*/ 33 h 11116"/>
                <a:gd name="T20" fmla="*/ 51 w 11114"/>
                <a:gd name="T21" fmla="*/ 28 h 11116"/>
                <a:gd name="T22" fmla="*/ 51 w 11114"/>
                <a:gd name="T23" fmla="*/ 23 h 11116"/>
                <a:gd name="T24" fmla="*/ 50 w 11114"/>
                <a:gd name="T25" fmla="*/ 19 h 11116"/>
                <a:gd name="T26" fmla="*/ 48 w 11114"/>
                <a:gd name="T27" fmla="*/ 14 h 11116"/>
                <a:gd name="T28" fmla="*/ 46 w 11114"/>
                <a:gd name="T29" fmla="*/ 10 h 11116"/>
                <a:gd name="T30" fmla="*/ 42 w 11114"/>
                <a:gd name="T31" fmla="*/ 6 h 11116"/>
                <a:gd name="T32" fmla="*/ 38 w 11114"/>
                <a:gd name="T33" fmla="*/ 3 h 11116"/>
                <a:gd name="T34" fmla="*/ 33 w 11114"/>
                <a:gd name="T35" fmla="*/ 1 h 11116"/>
                <a:gd name="T36" fmla="*/ 28 w 11114"/>
                <a:gd name="T37" fmla="*/ 0 h 11116"/>
                <a:gd name="T38" fmla="*/ 23 w 11114"/>
                <a:gd name="T39" fmla="*/ 0 h 11116"/>
                <a:gd name="T40" fmla="*/ 18 w 11114"/>
                <a:gd name="T41" fmla="*/ 1 h 11116"/>
                <a:gd name="T42" fmla="*/ 14 w 11114"/>
                <a:gd name="T43" fmla="*/ 3 h 11116"/>
                <a:gd name="T44" fmla="*/ 10 w 11114"/>
                <a:gd name="T45" fmla="*/ 6 h 11116"/>
                <a:gd name="T46" fmla="*/ 6 w 11114"/>
                <a:gd name="T47" fmla="*/ 9 h 11116"/>
                <a:gd name="T48" fmla="*/ 3 w 11114"/>
                <a:gd name="T49" fmla="*/ 14 h 11116"/>
                <a:gd name="T50" fmla="*/ 1 w 11114"/>
                <a:gd name="T51" fmla="*/ 18 h 11116"/>
                <a:gd name="T52" fmla="*/ 0 w 11114"/>
                <a:gd name="T53" fmla="*/ 23 h 11116"/>
                <a:gd name="T54" fmla="*/ 0 w 11114"/>
                <a:gd name="T55" fmla="*/ 28 h 11116"/>
                <a:gd name="T56" fmla="*/ 1 w 11114"/>
                <a:gd name="T57" fmla="*/ 33 h 11116"/>
                <a:gd name="T58" fmla="*/ 3 w 11114"/>
                <a:gd name="T59" fmla="*/ 38 h 11116"/>
                <a:gd name="T60" fmla="*/ 6 w 11114"/>
                <a:gd name="T61" fmla="*/ 42 h 11116"/>
                <a:gd name="T62" fmla="*/ 9 w 11114"/>
                <a:gd name="T63" fmla="*/ 46 h 11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4" h="11116">
                  <a:moveTo>
                    <a:pt x="2445" y="10162"/>
                  </a:moveTo>
                  <a:lnTo>
                    <a:pt x="2931" y="10455"/>
                  </a:lnTo>
                  <a:lnTo>
                    <a:pt x="3435" y="10694"/>
                  </a:lnTo>
                  <a:lnTo>
                    <a:pt x="3953" y="10880"/>
                  </a:lnTo>
                  <a:lnTo>
                    <a:pt x="4481" y="11011"/>
                  </a:lnTo>
                  <a:lnTo>
                    <a:pt x="5015" y="11089"/>
                  </a:lnTo>
                  <a:lnTo>
                    <a:pt x="5550" y="11116"/>
                  </a:lnTo>
                  <a:lnTo>
                    <a:pt x="6084" y="11089"/>
                  </a:lnTo>
                  <a:lnTo>
                    <a:pt x="6612" y="11014"/>
                  </a:lnTo>
                  <a:lnTo>
                    <a:pt x="7130" y="10888"/>
                  </a:lnTo>
                  <a:lnTo>
                    <a:pt x="7634" y="10713"/>
                  </a:lnTo>
                  <a:lnTo>
                    <a:pt x="8121" y="10488"/>
                  </a:lnTo>
                  <a:lnTo>
                    <a:pt x="8587" y="10218"/>
                  </a:lnTo>
                  <a:lnTo>
                    <a:pt x="9028" y="9899"/>
                  </a:lnTo>
                  <a:lnTo>
                    <a:pt x="9439" y="9535"/>
                  </a:lnTo>
                  <a:lnTo>
                    <a:pt x="9818" y="9125"/>
                  </a:lnTo>
                  <a:lnTo>
                    <a:pt x="10161" y="8671"/>
                  </a:lnTo>
                  <a:lnTo>
                    <a:pt x="10455" y="8183"/>
                  </a:lnTo>
                  <a:lnTo>
                    <a:pt x="10694" y="7679"/>
                  </a:lnTo>
                  <a:lnTo>
                    <a:pt x="10878" y="7161"/>
                  </a:lnTo>
                  <a:lnTo>
                    <a:pt x="11009" y="6633"/>
                  </a:lnTo>
                  <a:lnTo>
                    <a:pt x="11088" y="6099"/>
                  </a:lnTo>
                  <a:lnTo>
                    <a:pt x="11114" y="5564"/>
                  </a:lnTo>
                  <a:lnTo>
                    <a:pt x="11088" y="5030"/>
                  </a:lnTo>
                  <a:lnTo>
                    <a:pt x="11011" y="4503"/>
                  </a:lnTo>
                  <a:lnTo>
                    <a:pt x="10885" y="3984"/>
                  </a:lnTo>
                  <a:lnTo>
                    <a:pt x="10710" y="3480"/>
                  </a:lnTo>
                  <a:lnTo>
                    <a:pt x="10487" y="2993"/>
                  </a:lnTo>
                  <a:lnTo>
                    <a:pt x="10216" y="2527"/>
                  </a:lnTo>
                  <a:lnTo>
                    <a:pt x="9897" y="2085"/>
                  </a:lnTo>
                  <a:lnTo>
                    <a:pt x="9533" y="1674"/>
                  </a:lnTo>
                  <a:lnTo>
                    <a:pt x="9123" y="1295"/>
                  </a:lnTo>
                  <a:lnTo>
                    <a:pt x="8669" y="954"/>
                  </a:lnTo>
                  <a:lnTo>
                    <a:pt x="8182" y="659"/>
                  </a:lnTo>
                  <a:lnTo>
                    <a:pt x="7677" y="420"/>
                  </a:lnTo>
                  <a:lnTo>
                    <a:pt x="7159" y="234"/>
                  </a:lnTo>
                  <a:lnTo>
                    <a:pt x="6631" y="103"/>
                  </a:lnTo>
                  <a:lnTo>
                    <a:pt x="6098" y="25"/>
                  </a:lnTo>
                  <a:lnTo>
                    <a:pt x="5562" y="0"/>
                  </a:lnTo>
                  <a:lnTo>
                    <a:pt x="5030" y="25"/>
                  </a:lnTo>
                  <a:lnTo>
                    <a:pt x="4501" y="101"/>
                  </a:lnTo>
                  <a:lnTo>
                    <a:pt x="3984" y="228"/>
                  </a:lnTo>
                  <a:lnTo>
                    <a:pt x="3479" y="403"/>
                  </a:lnTo>
                  <a:lnTo>
                    <a:pt x="2992" y="626"/>
                  </a:lnTo>
                  <a:lnTo>
                    <a:pt x="2525" y="898"/>
                  </a:lnTo>
                  <a:lnTo>
                    <a:pt x="2085" y="1217"/>
                  </a:lnTo>
                  <a:lnTo>
                    <a:pt x="1674" y="1581"/>
                  </a:lnTo>
                  <a:lnTo>
                    <a:pt x="1295" y="1991"/>
                  </a:lnTo>
                  <a:lnTo>
                    <a:pt x="954" y="2446"/>
                  </a:lnTo>
                  <a:lnTo>
                    <a:pt x="659" y="2932"/>
                  </a:lnTo>
                  <a:lnTo>
                    <a:pt x="420" y="3437"/>
                  </a:lnTo>
                  <a:lnTo>
                    <a:pt x="234" y="3954"/>
                  </a:lnTo>
                  <a:lnTo>
                    <a:pt x="103" y="4483"/>
                  </a:lnTo>
                  <a:lnTo>
                    <a:pt x="25" y="5015"/>
                  </a:lnTo>
                  <a:lnTo>
                    <a:pt x="0" y="5552"/>
                  </a:lnTo>
                  <a:lnTo>
                    <a:pt x="25" y="6084"/>
                  </a:lnTo>
                  <a:lnTo>
                    <a:pt x="101" y="6612"/>
                  </a:lnTo>
                  <a:lnTo>
                    <a:pt x="227" y="7130"/>
                  </a:lnTo>
                  <a:lnTo>
                    <a:pt x="403" y="7635"/>
                  </a:lnTo>
                  <a:lnTo>
                    <a:pt x="626" y="8122"/>
                  </a:lnTo>
                  <a:lnTo>
                    <a:pt x="897" y="8589"/>
                  </a:lnTo>
                  <a:lnTo>
                    <a:pt x="1215" y="9029"/>
                  </a:lnTo>
                  <a:lnTo>
                    <a:pt x="1580" y="9440"/>
                  </a:lnTo>
                  <a:lnTo>
                    <a:pt x="1989" y="9819"/>
                  </a:lnTo>
                  <a:lnTo>
                    <a:pt x="2445" y="10162"/>
                  </a:lnTo>
                  <a:close/>
                </a:path>
              </a:pathLst>
            </a:custGeom>
            <a:solidFill>
              <a:srgbClr val="2A43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9" name="Freeform 21"/>
            <p:cNvSpPr>
              <a:spLocks/>
            </p:cNvSpPr>
            <p:nvPr/>
          </p:nvSpPr>
          <p:spPr bwMode="auto">
            <a:xfrm>
              <a:off x="3181" y="1676"/>
              <a:ext cx="1824" cy="1824"/>
            </a:xfrm>
            <a:custGeom>
              <a:avLst/>
              <a:gdLst>
                <a:gd name="T0" fmla="*/ 13 w 10942"/>
                <a:gd name="T1" fmla="*/ 48 h 10944"/>
                <a:gd name="T2" fmla="*/ 18 w 10942"/>
                <a:gd name="T3" fmla="*/ 50 h 10944"/>
                <a:gd name="T4" fmla="*/ 23 w 10942"/>
                <a:gd name="T5" fmla="*/ 51 h 10944"/>
                <a:gd name="T6" fmla="*/ 28 w 10942"/>
                <a:gd name="T7" fmla="*/ 51 h 10944"/>
                <a:gd name="T8" fmla="*/ 33 w 10942"/>
                <a:gd name="T9" fmla="*/ 50 h 10944"/>
                <a:gd name="T10" fmla="*/ 37 w 10942"/>
                <a:gd name="T11" fmla="*/ 48 h 10944"/>
                <a:gd name="T12" fmla="*/ 41 w 10942"/>
                <a:gd name="T13" fmla="*/ 45 h 10944"/>
                <a:gd name="T14" fmla="*/ 45 w 10942"/>
                <a:gd name="T15" fmla="*/ 42 h 10944"/>
                <a:gd name="T16" fmla="*/ 48 w 10942"/>
                <a:gd name="T17" fmla="*/ 37 h 10944"/>
                <a:gd name="T18" fmla="*/ 50 w 10942"/>
                <a:gd name="T19" fmla="*/ 33 h 10944"/>
                <a:gd name="T20" fmla="*/ 51 w 10942"/>
                <a:gd name="T21" fmla="*/ 28 h 10944"/>
                <a:gd name="T22" fmla="*/ 51 w 10942"/>
                <a:gd name="T23" fmla="*/ 23 h 10944"/>
                <a:gd name="T24" fmla="*/ 50 w 10942"/>
                <a:gd name="T25" fmla="*/ 18 h 10944"/>
                <a:gd name="T26" fmla="*/ 48 w 10942"/>
                <a:gd name="T27" fmla="*/ 14 h 10944"/>
                <a:gd name="T28" fmla="*/ 45 w 10942"/>
                <a:gd name="T29" fmla="*/ 10 h 10944"/>
                <a:gd name="T30" fmla="*/ 42 w 10942"/>
                <a:gd name="T31" fmla="*/ 6 h 10944"/>
                <a:gd name="T32" fmla="*/ 37 w 10942"/>
                <a:gd name="T33" fmla="*/ 3 h 10944"/>
                <a:gd name="T34" fmla="*/ 33 w 10942"/>
                <a:gd name="T35" fmla="*/ 1 h 10944"/>
                <a:gd name="T36" fmla="*/ 28 w 10942"/>
                <a:gd name="T37" fmla="*/ 0 h 10944"/>
                <a:gd name="T38" fmla="*/ 23 w 10942"/>
                <a:gd name="T39" fmla="*/ 0 h 10944"/>
                <a:gd name="T40" fmla="*/ 18 w 10942"/>
                <a:gd name="T41" fmla="*/ 1 h 10944"/>
                <a:gd name="T42" fmla="*/ 14 w 10942"/>
                <a:gd name="T43" fmla="*/ 3 h 10944"/>
                <a:gd name="T44" fmla="*/ 10 w 10942"/>
                <a:gd name="T45" fmla="*/ 6 h 10944"/>
                <a:gd name="T46" fmla="*/ 6 w 10942"/>
                <a:gd name="T47" fmla="*/ 9 h 10944"/>
                <a:gd name="T48" fmla="*/ 3 w 10942"/>
                <a:gd name="T49" fmla="*/ 13 h 10944"/>
                <a:gd name="T50" fmla="*/ 1 w 10942"/>
                <a:gd name="T51" fmla="*/ 18 h 10944"/>
                <a:gd name="T52" fmla="*/ 0 w 10942"/>
                <a:gd name="T53" fmla="*/ 23 h 10944"/>
                <a:gd name="T54" fmla="*/ 0 w 10942"/>
                <a:gd name="T55" fmla="*/ 28 h 10944"/>
                <a:gd name="T56" fmla="*/ 1 w 10942"/>
                <a:gd name="T57" fmla="*/ 33 h 10944"/>
                <a:gd name="T58" fmla="*/ 3 w 10942"/>
                <a:gd name="T59" fmla="*/ 37 h 10944"/>
                <a:gd name="T60" fmla="*/ 6 w 10942"/>
                <a:gd name="T61" fmla="*/ 41 h 10944"/>
                <a:gd name="T62" fmla="*/ 9 w 10942"/>
                <a:gd name="T63" fmla="*/ 45 h 109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942" h="10944">
                  <a:moveTo>
                    <a:pt x="2409" y="10005"/>
                  </a:moveTo>
                  <a:lnTo>
                    <a:pt x="2887" y="10294"/>
                  </a:lnTo>
                  <a:lnTo>
                    <a:pt x="3384" y="10530"/>
                  </a:lnTo>
                  <a:lnTo>
                    <a:pt x="3894" y="10712"/>
                  </a:lnTo>
                  <a:lnTo>
                    <a:pt x="4413" y="10841"/>
                  </a:lnTo>
                  <a:lnTo>
                    <a:pt x="4938" y="10918"/>
                  </a:lnTo>
                  <a:lnTo>
                    <a:pt x="5465" y="10944"/>
                  </a:lnTo>
                  <a:lnTo>
                    <a:pt x="5991" y="10919"/>
                  </a:lnTo>
                  <a:lnTo>
                    <a:pt x="6511" y="10844"/>
                  </a:lnTo>
                  <a:lnTo>
                    <a:pt x="7021" y="10720"/>
                  </a:lnTo>
                  <a:lnTo>
                    <a:pt x="7517" y="10547"/>
                  </a:lnTo>
                  <a:lnTo>
                    <a:pt x="7998" y="10327"/>
                  </a:lnTo>
                  <a:lnTo>
                    <a:pt x="8456" y="10059"/>
                  </a:lnTo>
                  <a:lnTo>
                    <a:pt x="8890" y="9746"/>
                  </a:lnTo>
                  <a:lnTo>
                    <a:pt x="9295" y="9387"/>
                  </a:lnTo>
                  <a:lnTo>
                    <a:pt x="9669" y="8984"/>
                  </a:lnTo>
                  <a:lnTo>
                    <a:pt x="10006" y="8536"/>
                  </a:lnTo>
                  <a:lnTo>
                    <a:pt x="10295" y="8057"/>
                  </a:lnTo>
                  <a:lnTo>
                    <a:pt x="10530" y="7560"/>
                  </a:lnTo>
                  <a:lnTo>
                    <a:pt x="10711" y="7050"/>
                  </a:lnTo>
                  <a:lnTo>
                    <a:pt x="10841" y="6531"/>
                  </a:lnTo>
                  <a:lnTo>
                    <a:pt x="10917" y="6006"/>
                  </a:lnTo>
                  <a:lnTo>
                    <a:pt x="10942" y="5479"/>
                  </a:lnTo>
                  <a:lnTo>
                    <a:pt x="10917" y="4953"/>
                  </a:lnTo>
                  <a:lnTo>
                    <a:pt x="10843" y="4434"/>
                  </a:lnTo>
                  <a:lnTo>
                    <a:pt x="10718" y="3923"/>
                  </a:lnTo>
                  <a:lnTo>
                    <a:pt x="10546" y="3426"/>
                  </a:lnTo>
                  <a:lnTo>
                    <a:pt x="10326" y="2946"/>
                  </a:lnTo>
                  <a:lnTo>
                    <a:pt x="10059" y="2487"/>
                  </a:lnTo>
                  <a:lnTo>
                    <a:pt x="9745" y="2054"/>
                  </a:lnTo>
                  <a:lnTo>
                    <a:pt x="9386" y="1648"/>
                  </a:lnTo>
                  <a:lnTo>
                    <a:pt x="8983" y="1275"/>
                  </a:lnTo>
                  <a:lnTo>
                    <a:pt x="8536" y="939"/>
                  </a:lnTo>
                  <a:lnTo>
                    <a:pt x="8057" y="649"/>
                  </a:lnTo>
                  <a:lnTo>
                    <a:pt x="7560" y="413"/>
                  </a:lnTo>
                  <a:lnTo>
                    <a:pt x="7050" y="231"/>
                  </a:lnTo>
                  <a:lnTo>
                    <a:pt x="6531" y="103"/>
                  </a:lnTo>
                  <a:lnTo>
                    <a:pt x="6006" y="25"/>
                  </a:lnTo>
                  <a:lnTo>
                    <a:pt x="5479" y="0"/>
                  </a:lnTo>
                  <a:lnTo>
                    <a:pt x="4953" y="25"/>
                  </a:lnTo>
                  <a:lnTo>
                    <a:pt x="4434" y="100"/>
                  </a:lnTo>
                  <a:lnTo>
                    <a:pt x="3924" y="224"/>
                  </a:lnTo>
                  <a:lnTo>
                    <a:pt x="3426" y="396"/>
                  </a:lnTo>
                  <a:lnTo>
                    <a:pt x="2947" y="617"/>
                  </a:lnTo>
                  <a:lnTo>
                    <a:pt x="2489" y="885"/>
                  </a:lnTo>
                  <a:lnTo>
                    <a:pt x="2055" y="1198"/>
                  </a:lnTo>
                  <a:lnTo>
                    <a:pt x="1650" y="1556"/>
                  </a:lnTo>
                  <a:lnTo>
                    <a:pt x="1276" y="1960"/>
                  </a:lnTo>
                  <a:lnTo>
                    <a:pt x="940" y="2409"/>
                  </a:lnTo>
                  <a:lnTo>
                    <a:pt x="650" y="2887"/>
                  </a:lnTo>
                  <a:lnTo>
                    <a:pt x="415" y="3384"/>
                  </a:lnTo>
                  <a:lnTo>
                    <a:pt x="232" y="3894"/>
                  </a:lnTo>
                  <a:lnTo>
                    <a:pt x="104" y="4413"/>
                  </a:lnTo>
                  <a:lnTo>
                    <a:pt x="26" y="4938"/>
                  </a:lnTo>
                  <a:lnTo>
                    <a:pt x="0" y="5465"/>
                  </a:lnTo>
                  <a:lnTo>
                    <a:pt x="25" y="5991"/>
                  </a:lnTo>
                  <a:lnTo>
                    <a:pt x="100" y="6510"/>
                  </a:lnTo>
                  <a:lnTo>
                    <a:pt x="224" y="7020"/>
                  </a:lnTo>
                  <a:lnTo>
                    <a:pt x="398" y="7518"/>
                  </a:lnTo>
                  <a:lnTo>
                    <a:pt x="617" y="7997"/>
                  </a:lnTo>
                  <a:lnTo>
                    <a:pt x="885" y="8456"/>
                  </a:lnTo>
                  <a:lnTo>
                    <a:pt x="1198" y="8889"/>
                  </a:lnTo>
                  <a:lnTo>
                    <a:pt x="1557" y="9294"/>
                  </a:lnTo>
                  <a:lnTo>
                    <a:pt x="1960" y="9668"/>
                  </a:lnTo>
                  <a:lnTo>
                    <a:pt x="2409" y="10005"/>
                  </a:lnTo>
                  <a:close/>
                </a:path>
              </a:pathLst>
            </a:custGeom>
            <a:solidFill>
              <a:srgbClr val="2C4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0" name="Freeform 22"/>
            <p:cNvSpPr>
              <a:spLocks/>
            </p:cNvSpPr>
            <p:nvPr/>
          </p:nvSpPr>
          <p:spPr bwMode="auto">
            <a:xfrm>
              <a:off x="3203" y="1682"/>
              <a:ext cx="1795" cy="1795"/>
            </a:xfrm>
            <a:custGeom>
              <a:avLst/>
              <a:gdLst>
                <a:gd name="T0" fmla="*/ 13 w 10770"/>
                <a:gd name="T1" fmla="*/ 47 h 10772"/>
                <a:gd name="T2" fmla="*/ 18 w 10770"/>
                <a:gd name="T3" fmla="*/ 49 h 10772"/>
                <a:gd name="T4" fmla="*/ 23 w 10770"/>
                <a:gd name="T5" fmla="*/ 50 h 10772"/>
                <a:gd name="T6" fmla="*/ 27 w 10770"/>
                <a:gd name="T7" fmla="*/ 50 h 10772"/>
                <a:gd name="T8" fmla="*/ 32 w 10770"/>
                <a:gd name="T9" fmla="*/ 49 h 10772"/>
                <a:gd name="T10" fmla="*/ 37 w 10770"/>
                <a:gd name="T11" fmla="*/ 47 h 10772"/>
                <a:gd name="T12" fmla="*/ 41 w 10770"/>
                <a:gd name="T13" fmla="*/ 44 h 10772"/>
                <a:gd name="T14" fmla="*/ 44 w 10770"/>
                <a:gd name="T15" fmla="*/ 41 h 10772"/>
                <a:gd name="T16" fmla="*/ 47 w 10770"/>
                <a:gd name="T17" fmla="*/ 37 h 10772"/>
                <a:gd name="T18" fmla="*/ 49 w 10770"/>
                <a:gd name="T19" fmla="*/ 32 h 10772"/>
                <a:gd name="T20" fmla="*/ 50 w 10770"/>
                <a:gd name="T21" fmla="*/ 27 h 10772"/>
                <a:gd name="T22" fmla="*/ 50 w 10770"/>
                <a:gd name="T23" fmla="*/ 22 h 10772"/>
                <a:gd name="T24" fmla="*/ 49 w 10770"/>
                <a:gd name="T25" fmla="*/ 18 h 10772"/>
                <a:gd name="T26" fmla="*/ 47 w 10770"/>
                <a:gd name="T27" fmla="*/ 13 h 10772"/>
                <a:gd name="T28" fmla="*/ 45 w 10770"/>
                <a:gd name="T29" fmla="*/ 9 h 10772"/>
                <a:gd name="T30" fmla="*/ 41 w 10770"/>
                <a:gd name="T31" fmla="*/ 6 h 10772"/>
                <a:gd name="T32" fmla="*/ 37 w 10770"/>
                <a:gd name="T33" fmla="*/ 3 h 10772"/>
                <a:gd name="T34" fmla="*/ 32 w 10770"/>
                <a:gd name="T35" fmla="*/ 1 h 10772"/>
                <a:gd name="T36" fmla="*/ 27 w 10770"/>
                <a:gd name="T37" fmla="*/ 0 h 10772"/>
                <a:gd name="T38" fmla="*/ 23 w 10770"/>
                <a:gd name="T39" fmla="*/ 0 h 10772"/>
                <a:gd name="T40" fmla="*/ 18 w 10770"/>
                <a:gd name="T41" fmla="*/ 1 h 10772"/>
                <a:gd name="T42" fmla="*/ 14 w 10770"/>
                <a:gd name="T43" fmla="*/ 3 h 10772"/>
                <a:gd name="T44" fmla="*/ 9 w 10770"/>
                <a:gd name="T45" fmla="*/ 5 h 10772"/>
                <a:gd name="T46" fmla="*/ 6 w 10770"/>
                <a:gd name="T47" fmla="*/ 9 h 10772"/>
                <a:gd name="T48" fmla="*/ 3 w 10770"/>
                <a:gd name="T49" fmla="*/ 13 h 10772"/>
                <a:gd name="T50" fmla="*/ 1 w 10770"/>
                <a:gd name="T51" fmla="*/ 18 h 10772"/>
                <a:gd name="T52" fmla="*/ 0 w 10770"/>
                <a:gd name="T53" fmla="*/ 22 h 10772"/>
                <a:gd name="T54" fmla="*/ 0 w 10770"/>
                <a:gd name="T55" fmla="*/ 27 h 10772"/>
                <a:gd name="T56" fmla="*/ 1 w 10770"/>
                <a:gd name="T57" fmla="*/ 32 h 10772"/>
                <a:gd name="T58" fmla="*/ 3 w 10770"/>
                <a:gd name="T59" fmla="*/ 36 h 10772"/>
                <a:gd name="T60" fmla="*/ 6 w 10770"/>
                <a:gd name="T61" fmla="*/ 40 h 10772"/>
                <a:gd name="T62" fmla="*/ 9 w 10770"/>
                <a:gd name="T63" fmla="*/ 44 h 107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770" h="10772">
                  <a:moveTo>
                    <a:pt x="2371" y="9849"/>
                  </a:moveTo>
                  <a:lnTo>
                    <a:pt x="2842" y="10134"/>
                  </a:lnTo>
                  <a:lnTo>
                    <a:pt x="3331" y="10366"/>
                  </a:lnTo>
                  <a:lnTo>
                    <a:pt x="3833" y="10545"/>
                  </a:lnTo>
                  <a:lnTo>
                    <a:pt x="4344" y="10672"/>
                  </a:lnTo>
                  <a:lnTo>
                    <a:pt x="4860" y="10747"/>
                  </a:lnTo>
                  <a:lnTo>
                    <a:pt x="5379" y="10772"/>
                  </a:lnTo>
                  <a:lnTo>
                    <a:pt x="5896" y="10747"/>
                  </a:lnTo>
                  <a:lnTo>
                    <a:pt x="6407" y="10674"/>
                  </a:lnTo>
                  <a:lnTo>
                    <a:pt x="6909" y="10551"/>
                  </a:lnTo>
                  <a:lnTo>
                    <a:pt x="7399" y="10382"/>
                  </a:lnTo>
                  <a:lnTo>
                    <a:pt x="7871" y="10165"/>
                  </a:lnTo>
                  <a:lnTo>
                    <a:pt x="8322" y="9903"/>
                  </a:lnTo>
                  <a:lnTo>
                    <a:pt x="8750" y="9594"/>
                  </a:lnTo>
                  <a:lnTo>
                    <a:pt x="9148" y="9240"/>
                  </a:lnTo>
                  <a:lnTo>
                    <a:pt x="9515" y="8843"/>
                  </a:lnTo>
                  <a:lnTo>
                    <a:pt x="9847" y="8403"/>
                  </a:lnTo>
                  <a:lnTo>
                    <a:pt x="10132" y="7931"/>
                  </a:lnTo>
                  <a:lnTo>
                    <a:pt x="10364" y="7441"/>
                  </a:lnTo>
                  <a:lnTo>
                    <a:pt x="10543" y="6939"/>
                  </a:lnTo>
                  <a:lnTo>
                    <a:pt x="10670" y="6428"/>
                  </a:lnTo>
                  <a:lnTo>
                    <a:pt x="10745" y="5912"/>
                  </a:lnTo>
                  <a:lnTo>
                    <a:pt x="10770" y="5392"/>
                  </a:lnTo>
                  <a:lnTo>
                    <a:pt x="10745" y="4876"/>
                  </a:lnTo>
                  <a:lnTo>
                    <a:pt x="10672" y="4363"/>
                  </a:lnTo>
                  <a:lnTo>
                    <a:pt x="10550" y="3861"/>
                  </a:lnTo>
                  <a:lnTo>
                    <a:pt x="10380" y="3373"/>
                  </a:lnTo>
                  <a:lnTo>
                    <a:pt x="10164" y="2901"/>
                  </a:lnTo>
                  <a:lnTo>
                    <a:pt x="9901" y="2449"/>
                  </a:lnTo>
                  <a:lnTo>
                    <a:pt x="9592" y="2022"/>
                  </a:lnTo>
                  <a:lnTo>
                    <a:pt x="9238" y="1622"/>
                  </a:lnTo>
                  <a:lnTo>
                    <a:pt x="8841" y="1256"/>
                  </a:lnTo>
                  <a:lnTo>
                    <a:pt x="8402" y="925"/>
                  </a:lnTo>
                  <a:lnTo>
                    <a:pt x="7929" y="639"/>
                  </a:lnTo>
                  <a:lnTo>
                    <a:pt x="7441" y="407"/>
                  </a:lnTo>
                  <a:lnTo>
                    <a:pt x="6939" y="228"/>
                  </a:lnTo>
                  <a:lnTo>
                    <a:pt x="6428" y="100"/>
                  </a:lnTo>
                  <a:lnTo>
                    <a:pt x="5910" y="25"/>
                  </a:lnTo>
                  <a:lnTo>
                    <a:pt x="5392" y="0"/>
                  </a:lnTo>
                  <a:lnTo>
                    <a:pt x="4874" y="25"/>
                  </a:lnTo>
                  <a:lnTo>
                    <a:pt x="4363" y="98"/>
                  </a:lnTo>
                  <a:lnTo>
                    <a:pt x="3861" y="221"/>
                  </a:lnTo>
                  <a:lnTo>
                    <a:pt x="3372" y="391"/>
                  </a:lnTo>
                  <a:lnTo>
                    <a:pt x="2900" y="607"/>
                  </a:lnTo>
                  <a:lnTo>
                    <a:pt x="2448" y="870"/>
                  </a:lnTo>
                  <a:lnTo>
                    <a:pt x="2022" y="1178"/>
                  </a:lnTo>
                  <a:lnTo>
                    <a:pt x="1622" y="1532"/>
                  </a:lnTo>
                  <a:lnTo>
                    <a:pt x="1256" y="1930"/>
                  </a:lnTo>
                  <a:lnTo>
                    <a:pt x="924" y="2370"/>
                  </a:lnTo>
                  <a:lnTo>
                    <a:pt x="639" y="2841"/>
                  </a:lnTo>
                  <a:lnTo>
                    <a:pt x="408" y="3331"/>
                  </a:lnTo>
                  <a:lnTo>
                    <a:pt x="228" y="3833"/>
                  </a:lnTo>
                  <a:lnTo>
                    <a:pt x="101" y="4344"/>
                  </a:lnTo>
                  <a:lnTo>
                    <a:pt x="25" y="4861"/>
                  </a:lnTo>
                  <a:lnTo>
                    <a:pt x="0" y="5380"/>
                  </a:lnTo>
                  <a:lnTo>
                    <a:pt x="25" y="5897"/>
                  </a:lnTo>
                  <a:lnTo>
                    <a:pt x="99" y="6409"/>
                  </a:lnTo>
                  <a:lnTo>
                    <a:pt x="221" y="6911"/>
                  </a:lnTo>
                  <a:lnTo>
                    <a:pt x="390" y="7399"/>
                  </a:lnTo>
                  <a:lnTo>
                    <a:pt x="608" y="7872"/>
                  </a:lnTo>
                  <a:lnTo>
                    <a:pt x="871" y="8324"/>
                  </a:lnTo>
                  <a:lnTo>
                    <a:pt x="1179" y="8751"/>
                  </a:lnTo>
                  <a:lnTo>
                    <a:pt x="1532" y="9150"/>
                  </a:lnTo>
                  <a:lnTo>
                    <a:pt x="1929" y="9517"/>
                  </a:lnTo>
                  <a:lnTo>
                    <a:pt x="2371" y="9849"/>
                  </a:lnTo>
                  <a:close/>
                </a:path>
              </a:pathLst>
            </a:custGeom>
            <a:solidFill>
              <a:srgbClr val="2F4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1" name="Freeform 23"/>
            <p:cNvSpPr>
              <a:spLocks/>
            </p:cNvSpPr>
            <p:nvPr/>
          </p:nvSpPr>
          <p:spPr bwMode="auto">
            <a:xfrm>
              <a:off x="3224" y="1687"/>
              <a:ext cx="1767" cy="1767"/>
            </a:xfrm>
            <a:custGeom>
              <a:avLst/>
              <a:gdLst>
                <a:gd name="T0" fmla="*/ 13 w 10598"/>
                <a:gd name="T1" fmla="*/ 46 h 10600"/>
                <a:gd name="T2" fmla="*/ 18 w 10598"/>
                <a:gd name="T3" fmla="*/ 48 h 10600"/>
                <a:gd name="T4" fmla="*/ 22 w 10598"/>
                <a:gd name="T5" fmla="*/ 49 h 10600"/>
                <a:gd name="T6" fmla="*/ 27 w 10598"/>
                <a:gd name="T7" fmla="*/ 49 h 10600"/>
                <a:gd name="T8" fmla="*/ 32 w 10598"/>
                <a:gd name="T9" fmla="*/ 48 h 10600"/>
                <a:gd name="T10" fmla="*/ 36 w 10598"/>
                <a:gd name="T11" fmla="*/ 46 h 10600"/>
                <a:gd name="T12" fmla="*/ 40 w 10598"/>
                <a:gd name="T13" fmla="*/ 44 h 10600"/>
                <a:gd name="T14" fmla="*/ 43 w 10598"/>
                <a:gd name="T15" fmla="*/ 40 h 10600"/>
                <a:gd name="T16" fmla="*/ 46 w 10598"/>
                <a:gd name="T17" fmla="*/ 36 h 10600"/>
                <a:gd name="T18" fmla="*/ 48 w 10598"/>
                <a:gd name="T19" fmla="*/ 32 h 10600"/>
                <a:gd name="T20" fmla="*/ 49 w 10598"/>
                <a:gd name="T21" fmla="*/ 27 h 10600"/>
                <a:gd name="T22" fmla="*/ 49 w 10598"/>
                <a:gd name="T23" fmla="*/ 22 h 10600"/>
                <a:gd name="T24" fmla="*/ 48 w 10598"/>
                <a:gd name="T25" fmla="*/ 18 h 10600"/>
                <a:gd name="T26" fmla="*/ 46 w 10598"/>
                <a:gd name="T27" fmla="*/ 13 h 10600"/>
                <a:gd name="T28" fmla="*/ 44 w 10598"/>
                <a:gd name="T29" fmla="*/ 9 h 10600"/>
                <a:gd name="T30" fmla="*/ 40 w 10598"/>
                <a:gd name="T31" fmla="*/ 6 h 10600"/>
                <a:gd name="T32" fmla="*/ 36 w 10598"/>
                <a:gd name="T33" fmla="*/ 3 h 10600"/>
                <a:gd name="T34" fmla="*/ 32 w 10598"/>
                <a:gd name="T35" fmla="*/ 1 h 10600"/>
                <a:gd name="T36" fmla="*/ 27 w 10598"/>
                <a:gd name="T37" fmla="*/ 0 h 10600"/>
                <a:gd name="T38" fmla="*/ 22 w 10598"/>
                <a:gd name="T39" fmla="*/ 0 h 10600"/>
                <a:gd name="T40" fmla="*/ 18 w 10598"/>
                <a:gd name="T41" fmla="*/ 1 h 10600"/>
                <a:gd name="T42" fmla="*/ 13 w 10598"/>
                <a:gd name="T43" fmla="*/ 3 h 10600"/>
                <a:gd name="T44" fmla="*/ 9 w 10598"/>
                <a:gd name="T45" fmla="*/ 5 h 10600"/>
                <a:gd name="T46" fmla="*/ 6 w 10598"/>
                <a:gd name="T47" fmla="*/ 9 h 10600"/>
                <a:gd name="T48" fmla="*/ 3 w 10598"/>
                <a:gd name="T49" fmla="*/ 13 h 10600"/>
                <a:gd name="T50" fmla="*/ 1 w 10598"/>
                <a:gd name="T51" fmla="*/ 18 h 10600"/>
                <a:gd name="T52" fmla="*/ 0 w 10598"/>
                <a:gd name="T53" fmla="*/ 22 h 10600"/>
                <a:gd name="T54" fmla="*/ 0 w 10598"/>
                <a:gd name="T55" fmla="*/ 27 h 10600"/>
                <a:gd name="T56" fmla="*/ 1 w 10598"/>
                <a:gd name="T57" fmla="*/ 32 h 10600"/>
                <a:gd name="T58" fmla="*/ 3 w 10598"/>
                <a:gd name="T59" fmla="*/ 36 h 10600"/>
                <a:gd name="T60" fmla="*/ 5 w 10598"/>
                <a:gd name="T61" fmla="*/ 40 h 10600"/>
                <a:gd name="T62" fmla="*/ 9 w 10598"/>
                <a:gd name="T63" fmla="*/ 43 h 10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98" h="10600">
                  <a:moveTo>
                    <a:pt x="2332" y="9692"/>
                  </a:moveTo>
                  <a:lnTo>
                    <a:pt x="2795" y="9972"/>
                  </a:lnTo>
                  <a:lnTo>
                    <a:pt x="3277" y="10200"/>
                  </a:lnTo>
                  <a:lnTo>
                    <a:pt x="3771" y="10376"/>
                  </a:lnTo>
                  <a:lnTo>
                    <a:pt x="4274" y="10501"/>
                  </a:lnTo>
                  <a:lnTo>
                    <a:pt x="4783" y="10575"/>
                  </a:lnTo>
                  <a:lnTo>
                    <a:pt x="5293" y="10600"/>
                  </a:lnTo>
                  <a:lnTo>
                    <a:pt x="5802" y="10575"/>
                  </a:lnTo>
                  <a:lnTo>
                    <a:pt x="6305" y="10503"/>
                  </a:lnTo>
                  <a:lnTo>
                    <a:pt x="6799" y="10383"/>
                  </a:lnTo>
                  <a:lnTo>
                    <a:pt x="7280" y="10216"/>
                  </a:lnTo>
                  <a:lnTo>
                    <a:pt x="7745" y="10002"/>
                  </a:lnTo>
                  <a:lnTo>
                    <a:pt x="8190" y="9743"/>
                  </a:lnTo>
                  <a:lnTo>
                    <a:pt x="8610" y="9439"/>
                  </a:lnTo>
                  <a:lnTo>
                    <a:pt x="9002" y="9092"/>
                  </a:lnTo>
                  <a:lnTo>
                    <a:pt x="9363" y="8701"/>
                  </a:lnTo>
                  <a:lnTo>
                    <a:pt x="9690" y="8268"/>
                  </a:lnTo>
                  <a:lnTo>
                    <a:pt x="9970" y="7804"/>
                  </a:lnTo>
                  <a:lnTo>
                    <a:pt x="10198" y="7322"/>
                  </a:lnTo>
                  <a:lnTo>
                    <a:pt x="10374" y="6829"/>
                  </a:lnTo>
                  <a:lnTo>
                    <a:pt x="10499" y="6326"/>
                  </a:lnTo>
                  <a:lnTo>
                    <a:pt x="10573" y="5817"/>
                  </a:lnTo>
                  <a:lnTo>
                    <a:pt x="10598" y="5306"/>
                  </a:lnTo>
                  <a:lnTo>
                    <a:pt x="10574" y="4797"/>
                  </a:lnTo>
                  <a:lnTo>
                    <a:pt x="10501" y="4294"/>
                  </a:lnTo>
                  <a:lnTo>
                    <a:pt x="10381" y="3800"/>
                  </a:lnTo>
                  <a:lnTo>
                    <a:pt x="10213" y="3320"/>
                  </a:lnTo>
                  <a:lnTo>
                    <a:pt x="10001" y="2855"/>
                  </a:lnTo>
                  <a:lnTo>
                    <a:pt x="9742" y="2410"/>
                  </a:lnTo>
                  <a:lnTo>
                    <a:pt x="9438" y="1990"/>
                  </a:lnTo>
                  <a:lnTo>
                    <a:pt x="9091" y="1597"/>
                  </a:lnTo>
                  <a:lnTo>
                    <a:pt x="8700" y="1237"/>
                  </a:lnTo>
                  <a:lnTo>
                    <a:pt x="8267" y="911"/>
                  </a:lnTo>
                  <a:lnTo>
                    <a:pt x="7803" y="630"/>
                  </a:lnTo>
                  <a:lnTo>
                    <a:pt x="7321" y="401"/>
                  </a:lnTo>
                  <a:lnTo>
                    <a:pt x="6827" y="226"/>
                  </a:lnTo>
                  <a:lnTo>
                    <a:pt x="6324" y="101"/>
                  </a:lnTo>
                  <a:lnTo>
                    <a:pt x="5815" y="25"/>
                  </a:lnTo>
                  <a:lnTo>
                    <a:pt x="5304" y="0"/>
                  </a:lnTo>
                  <a:lnTo>
                    <a:pt x="4795" y="25"/>
                  </a:lnTo>
                  <a:lnTo>
                    <a:pt x="4292" y="97"/>
                  </a:lnTo>
                  <a:lnTo>
                    <a:pt x="3798" y="218"/>
                  </a:lnTo>
                  <a:lnTo>
                    <a:pt x="3318" y="385"/>
                  </a:lnTo>
                  <a:lnTo>
                    <a:pt x="2853" y="598"/>
                  </a:lnTo>
                  <a:lnTo>
                    <a:pt x="2408" y="856"/>
                  </a:lnTo>
                  <a:lnTo>
                    <a:pt x="1988" y="1160"/>
                  </a:lnTo>
                  <a:lnTo>
                    <a:pt x="1596" y="1508"/>
                  </a:lnTo>
                  <a:lnTo>
                    <a:pt x="1235" y="1899"/>
                  </a:lnTo>
                  <a:lnTo>
                    <a:pt x="909" y="2333"/>
                  </a:lnTo>
                  <a:lnTo>
                    <a:pt x="628" y="2796"/>
                  </a:lnTo>
                  <a:lnTo>
                    <a:pt x="400" y="3278"/>
                  </a:lnTo>
                  <a:lnTo>
                    <a:pt x="224" y="3772"/>
                  </a:lnTo>
                  <a:lnTo>
                    <a:pt x="99" y="4275"/>
                  </a:lnTo>
                  <a:lnTo>
                    <a:pt x="25" y="4784"/>
                  </a:lnTo>
                  <a:lnTo>
                    <a:pt x="0" y="5295"/>
                  </a:lnTo>
                  <a:lnTo>
                    <a:pt x="24" y="5804"/>
                  </a:lnTo>
                  <a:lnTo>
                    <a:pt x="97" y="6307"/>
                  </a:lnTo>
                  <a:lnTo>
                    <a:pt x="217" y="6801"/>
                  </a:lnTo>
                  <a:lnTo>
                    <a:pt x="385" y="7282"/>
                  </a:lnTo>
                  <a:lnTo>
                    <a:pt x="597" y="7747"/>
                  </a:lnTo>
                  <a:lnTo>
                    <a:pt x="856" y="8192"/>
                  </a:lnTo>
                  <a:lnTo>
                    <a:pt x="1160" y="8612"/>
                  </a:lnTo>
                  <a:lnTo>
                    <a:pt x="1507" y="9005"/>
                  </a:lnTo>
                  <a:lnTo>
                    <a:pt x="1898" y="9365"/>
                  </a:lnTo>
                  <a:lnTo>
                    <a:pt x="2332" y="9692"/>
                  </a:lnTo>
                  <a:close/>
                </a:path>
              </a:pathLst>
            </a:custGeom>
            <a:solidFill>
              <a:srgbClr val="314A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2" name="Freeform 24"/>
            <p:cNvSpPr>
              <a:spLocks/>
            </p:cNvSpPr>
            <p:nvPr/>
          </p:nvSpPr>
          <p:spPr bwMode="auto">
            <a:xfrm>
              <a:off x="3246" y="1693"/>
              <a:ext cx="1738" cy="1738"/>
            </a:xfrm>
            <a:custGeom>
              <a:avLst/>
              <a:gdLst>
                <a:gd name="T0" fmla="*/ 13 w 10426"/>
                <a:gd name="T1" fmla="*/ 46 h 10427"/>
                <a:gd name="T2" fmla="*/ 17 w 10426"/>
                <a:gd name="T3" fmla="*/ 47 h 10427"/>
                <a:gd name="T4" fmla="*/ 22 w 10426"/>
                <a:gd name="T5" fmla="*/ 48 h 10427"/>
                <a:gd name="T6" fmla="*/ 27 w 10426"/>
                <a:gd name="T7" fmla="*/ 48 h 10427"/>
                <a:gd name="T8" fmla="*/ 31 w 10426"/>
                <a:gd name="T9" fmla="*/ 47 h 10427"/>
                <a:gd name="T10" fmla="*/ 35 w 10426"/>
                <a:gd name="T11" fmla="*/ 46 h 10427"/>
                <a:gd name="T12" fmla="*/ 39 w 10426"/>
                <a:gd name="T13" fmla="*/ 43 h 10427"/>
                <a:gd name="T14" fmla="*/ 43 w 10426"/>
                <a:gd name="T15" fmla="*/ 40 h 10427"/>
                <a:gd name="T16" fmla="*/ 46 w 10426"/>
                <a:gd name="T17" fmla="*/ 36 h 10427"/>
                <a:gd name="T18" fmla="*/ 47 w 10426"/>
                <a:gd name="T19" fmla="*/ 31 h 10427"/>
                <a:gd name="T20" fmla="*/ 48 w 10426"/>
                <a:gd name="T21" fmla="*/ 27 h 10427"/>
                <a:gd name="T22" fmla="*/ 48 w 10426"/>
                <a:gd name="T23" fmla="*/ 22 h 10427"/>
                <a:gd name="T24" fmla="*/ 47 w 10426"/>
                <a:gd name="T25" fmla="*/ 17 h 10427"/>
                <a:gd name="T26" fmla="*/ 46 w 10426"/>
                <a:gd name="T27" fmla="*/ 13 h 10427"/>
                <a:gd name="T28" fmla="*/ 43 w 10426"/>
                <a:gd name="T29" fmla="*/ 9 h 10427"/>
                <a:gd name="T30" fmla="*/ 40 w 10426"/>
                <a:gd name="T31" fmla="*/ 6 h 10427"/>
                <a:gd name="T32" fmla="*/ 36 w 10426"/>
                <a:gd name="T33" fmla="*/ 3 h 10427"/>
                <a:gd name="T34" fmla="*/ 31 w 10426"/>
                <a:gd name="T35" fmla="*/ 1 h 10427"/>
                <a:gd name="T36" fmla="*/ 27 w 10426"/>
                <a:gd name="T37" fmla="*/ 0 h 10427"/>
                <a:gd name="T38" fmla="*/ 22 w 10426"/>
                <a:gd name="T39" fmla="*/ 0 h 10427"/>
                <a:gd name="T40" fmla="*/ 17 w 10426"/>
                <a:gd name="T41" fmla="*/ 1 h 10427"/>
                <a:gd name="T42" fmla="*/ 13 w 10426"/>
                <a:gd name="T43" fmla="*/ 3 h 10427"/>
                <a:gd name="T44" fmla="*/ 9 w 10426"/>
                <a:gd name="T45" fmla="*/ 5 h 10427"/>
                <a:gd name="T46" fmla="*/ 6 w 10426"/>
                <a:gd name="T47" fmla="*/ 9 h 10427"/>
                <a:gd name="T48" fmla="*/ 3 w 10426"/>
                <a:gd name="T49" fmla="*/ 13 h 10427"/>
                <a:gd name="T50" fmla="*/ 1 w 10426"/>
                <a:gd name="T51" fmla="*/ 17 h 10427"/>
                <a:gd name="T52" fmla="*/ 0 w 10426"/>
                <a:gd name="T53" fmla="*/ 22 h 10427"/>
                <a:gd name="T54" fmla="*/ 0 w 10426"/>
                <a:gd name="T55" fmla="*/ 27 h 10427"/>
                <a:gd name="T56" fmla="*/ 1 w 10426"/>
                <a:gd name="T57" fmla="*/ 31 h 10427"/>
                <a:gd name="T58" fmla="*/ 3 w 10426"/>
                <a:gd name="T59" fmla="*/ 35 h 10427"/>
                <a:gd name="T60" fmla="*/ 5 w 10426"/>
                <a:gd name="T61" fmla="*/ 39 h 10427"/>
                <a:gd name="T62" fmla="*/ 9 w 10426"/>
                <a:gd name="T63" fmla="*/ 43 h 10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26" h="10427">
                  <a:moveTo>
                    <a:pt x="2294" y="9533"/>
                  </a:moveTo>
                  <a:lnTo>
                    <a:pt x="2751" y="9809"/>
                  </a:lnTo>
                  <a:lnTo>
                    <a:pt x="3223" y="10033"/>
                  </a:lnTo>
                  <a:lnTo>
                    <a:pt x="3709" y="10206"/>
                  </a:lnTo>
                  <a:lnTo>
                    <a:pt x="4204" y="10329"/>
                  </a:lnTo>
                  <a:lnTo>
                    <a:pt x="4704" y="10403"/>
                  </a:lnTo>
                  <a:lnTo>
                    <a:pt x="5207" y="10427"/>
                  </a:lnTo>
                  <a:lnTo>
                    <a:pt x="5707" y="10403"/>
                  </a:lnTo>
                  <a:lnTo>
                    <a:pt x="6202" y="10331"/>
                  </a:lnTo>
                  <a:lnTo>
                    <a:pt x="6688" y="10213"/>
                  </a:lnTo>
                  <a:lnTo>
                    <a:pt x="7162" y="10049"/>
                  </a:lnTo>
                  <a:lnTo>
                    <a:pt x="7618" y="9838"/>
                  </a:lnTo>
                  <a:lnTo>
                    <a:pt x="8055" y="9584"/>
                  </a:lnTo>
                  <a:lnTo>
                    <a:pt x="8468" y="9285"/>
                  </a:lnTo>
                  <a:lnTo>
                    <a:pt x="8855" y="8943"/>
                  </a:lnTo>
                  <a:lnTo>
                    <a:pt x="9210" y="8559"/>
                  </a:lnTo>
                  <a:lnTo>
                    <a:pt x="9531" y="8133"/>
                  </a:lnTo>
                  <a:lnTo>
                    <a:pt x="9807" y="7675"/>
                  </a:lnTo>
                  <a:lnTo>
                    <a:pt x="10031" y="7203"/>
                  </a:lnTo>
                  <a:lnTo>
                    <a:pt x="10205" y="6717"/>
                  </a:lnTo>
                  <a:lnTo>
                    <a:pt x="10328" y="6222"/>
                  </a:lnTo>
                  <a:lnTo>
                    <a:pt x="10401" y="5721"/>
                  </a:lnTo>
                  <a:lnTo>
                    <a:pt x="10426" y="5219"/>
                  </a:lnTo>
                  <a:lnTo>
                    <a:pt x="10402" y="4718"/>
                  </a:lnTo>
                  <a:lnTo>
                    <a:pt x="10330" y="4223"/>
                  </a:lnTo>
                  <a:lnTo>
                    <a:pt x="10212" y="3737"/>
                  </a:lnTo>
                  <a:lnTo>
                    <a:pt x="10047" y="3263"/>
                  </a:lnTo>
                  <a:lnTo>
                    <a:pt x="9838" y="2807"/>
                  </a:lnTo>
                  <a:lnTo>
                    <a:pt x="9583" y="2370"/>
                  </a:lnTo>
                  <a:lnTo>
                    <a:pt x="9284" y="1956"/>
                  </a:lnTo>
                  <a:lnTo>
                    <a:pt x="8942" y="1569"/>
                  </a:lnTo>
                  <a:lnTo>
                    <a:pt x="8557" y="1214"/>
                  </a:lnTo>
                  <a:lnTo>
                    <a:pt x="8131" y="894"/>
                  </a:lnTo>
                  <a:lnTo>
                    <a:pt x="7674" y="618"/>
                  </a:lnTo>
                  <a:lnTo>
                    <a:pt x="7201" y="394"/>
                  </a:lnTo>
                  <a:lnTo>
                    <a:pt x="6715" y="219"/>
                  </a:lnTo>
                  <a:lnTo>
                    <a:pt x="6220" y="96"/>
                  </a:lnTo>
                  <a:lnTo>
                    <a:pt x="5720" y="24"/>
                  </a:lnTo>
                  <a:lnTo>
                    <a:pt x="5219" y="0"/>
                  </a:lnTo>
                  <a:lnTo>
                    <a:pt x="4718" y="24"/>
                  </a:lnTo>
                  <a:lnTo>
                    <a:pt x="4223" y="94"/>
                  </a:lnTo>
                  <a:lnTo>
                    <a:pt x="3736" y="213"/>
                  </a:lnTo>
                  <a:lnTo>
                    <a:pt x="3263" y="378"/>
                  </a:lnTo>
                  <a:lnTo>
                    <a:pt x="2807" y="587"/>
                  </a:lnTo>
                  <a:lnTo>
                    <a:pt x="2369" y="842"/>
                  </a:lnTo>
                  <a:lnTo>
                    <a:pt x="1956" y="1140"/>
                  </a:lnTo>
                  <a:lnTo>
                    <a:pt x="1570" y="1482"/>
                  </a:lnTo>
                  <a:lnTo>
                    <a:pt x="1215" y="1866"/>
                  </a:lnTo>
                  <a:lnTo>
                    <a:pt x="895" y="2293"/>
                  </a:lnTo>
                  <a:lnTo>
                    <a:pt x="619" y="2750"/>
                  </a:lnTo>
                  <a:lnTo>
                    <a:pt x="395" y="3222"/>
                  </a:lnTo>
                  <a:lnTo>
                    <a:pt x="220" y="3708"/>
                  </a:lnTo>
                  <a:lnTo>
                    <a:pt x="97" y="4203"/>
                  </a:lnTo>
                  <a:lnTo>
                    <a:pt x="23" y="4704"/>
                  </a:lnTo>
                  <a:lnTo>
                    <a:pt x="0" y="5206"/>
                  </a:lnTo>
                  <a:lnTo>
                    <a:pt x="23" y="5707"/>
                  </a:lnTo>
                  <a:lnTo>
                    <a:pt x="95" y="6202"/>
                  </a:lnTo>
                  <a:lnTo>
                    <a:pt x="212" y="6688"/>
                  </a:lnTo>
                  <a:lnTo>
                    <a:pt x="377" y="7162"/>
                  </a:lnTo>
                  <a:lnTo>
                    <a:pt x="587" y="7620"/>
                  </a:lnTo>
                  <a:lnTo>
                    <a:pt x="842" y="8057"/>
                  </a:lnTo>
                  <a:lnTo>
                    <a:pt x="1140" y="8470"/>
                  </a:lnTo>
                  <a:lnTo>
                    <a:pt x="1483" y="8856"/>
                  </a:lnTo>
                  <a:lnTo>
                    <a:pt x="1867" y="9212"/>
                  </a:lnTo>
                  <a:lnTo>
                    <a:pt x="2294" y="9533"/>
                  </a:lnTo>
                  <a:close/>
                </a:path>
              </a:pathLst>
            </a:custGeom>
            <a:solidFill>
              <a:srgbClr val="334C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3" name="Freeform 25"/>
            <p:cNvSpPr>
              <a:spLocks/>
            </p:cNvSpPr>
            <p:nvPr/>
          </p:nvSpPr>
          <p:spPr bwMode="auto">
            <a:xfrm>
              <a:off x="3267" y="1699"/>
              <a:ext cx="1709" cy="1709"/>
            </a:xfrm>
            <a:custGeom>
              <a:avLst/>
              <a:gdLst>
                <a:gd name="T0" fmla="*/ 12 w 10255"/>
                <a:gd name="T1" fmla="*/ 45 h 10255"/>
                <a:gd name="T2" fmla="*/ 17 w 10255"/>
                <a:gd name="T3" fmla="*/ 46 h 10255"/>
                <a:gd name="T4" fmla="*/ 21 w 10255"/>
                <a:gd name="T5" fmla="*/ 47 h 10255"/>
                <a:gd name="T6" fmla="*/ 26 w 10255"/>
                <a:gd name="T7" fmla="*/ 47 h 10255"/>
                <a:gd name="T8" fmla="*/ 30 w 10255"/>
                <a:gd name="T9" fmla="*/ 46 h 10255"/>
                <a:gd name="T10" fmla="*/ 35 w 10255"/>
                <a:gd name="T11" fmla="*/ 45 h 10255"/>
                <a:gd name="T12" fmla="*/ 38 w 10255"/>
                <a:gd name="T13" fmla="*/ 42 h 10255"/>
                <a:gd name="T14" fmla="*/ 42 w 10255"/>
                <a:gd name="T15" fmla="*/ 39 h 10255"/>
                <a:gd name="T16" fmla="*/ 45 w 10255"/>
                <a:gd name="T17" fmla="*/ 35 h 10255"/>
                <a:gd name="T18" fmla="*/ 46 w 10255"/>
                <a:gd name="T19" fmla="*/ 30 h 10255"/>
                <a:gd name="T20" fmla="*/ 47 w 10255"/>
                <a:gd name="T21" fmla="*/ 26 h 10255"/>
                <a:gd name="T22" fmla="*/ 47 w 10255"/>
                <a:gd name="T23" fmla="*/ 21 h 10255"/>
                <a:gd name="T24" fmla="*/ 46 w 10255"/>
                <a:gd name="T25" fmla="*/ 17 h 10255"/>
                <a:gd name="T26" fmla="*/ 45 w 10255"/>
                <a:gd name="T27" fmla="*/ 13 h 10255"/>
                <a:gd name="T28" fmla="*/ 42 w 10255"/>
                <a:gd name="T29" fmla="*/ 9 h 10255"/>
                <a:gd name="T30" fmla="*/ 39 w 10255"/>
                <a:gd name="T31" fmla="*/ 5 h 10255"/>
                <a:gd name="T32" fmla="*/ 35 w 10255"/>
                <a:gd name="T33" fmla="*/ 3 h 10255"/>
                <a:gd name="T34" fmla="*/ 30 w 10255"/>
                <a:gd name="T35" fmla="*/ 1 h 10255"/>
                <a:gd name="T36" fmla="*/ 26 w 10255"/>
                <a:gd name="T37" fmla="*/ 0 h 10255"/>
                <a:gd name="T38" fmla="*/ 21 w 10255"/>
                <a:gd name="T39" fmla="*/ 0 h 10255"/>
                <a:gd name="T40" fmla="*/ 17 w 10255"/>
                <a:gd name="T41" fmla="*/ 1 h 10255"/>
                <a:gd name="T42" fmla="*/ 13 w 10255"/>
                <a:gd name="T43" fmla="*/ 3 h 10255"/>
                <a:gd name="T44" fmla="*/ 9 w 10255"/>
                <a:gd name="T45" fmla="*/ 5 h 10255"/>
                <a:gd name="T46" fmla="*/ 5 w 10255"/>
                <a:gd name="T47" fmla="*/ 8 h 10255"/>
                <a:gd name="T48" fmla="*/ 3 w 10255"/>
                <a:gd name="T49" fmla="*/ 12 h 10255"/>
                <a:gd name="T50" fmla="*/ 1 w 10255"/>
                <a:gd name="T51" fmla="*/ 17 h 10255"/>
                <a:gd name="T52" fmla="*/ 0 w 10255"/>
                <a:gd name="T53" fmla="*/ 21 h 10255"/>
                <a:gd name="T54" fmla="*/ 0 w 10255"/>
                <a:gd name="T55" fmla="*/ 26 h 10255"/>
                <a:gd name="T56" fmla="*/ 1 w 10255"/>
                <a:gd name="T57" fmla="*/ 30 h 10255"/>
                <a:gd name="T58" fmla="*/ 3 w 10255"/>
                <a:gd name="T59" fmla="*/ 35 h 10255"/>
                <a:gd name="T60" fmla="*/ 5 w 10255"/>
                <a:gd name="T61" fmla="*/ 38 h 10255"/>
                <a:gd name="T62" fmla="*/ 8 w 10255"/>
                <a:gd name="T63" fmla="*/ 42 h 102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255" h="10255">
                  <a:moveTo>
                    <a:pt x="2257" y="9375"/>
                  </a:moveTo>
                  <a:lnTo>
                    <a:pt x="2706" y="9646"/>
                  </a:lnTo>
                  <a:lnTo>
                    <a:pt x="3171" y="9867"/>
                  </a:lnTo>
                  <a:lnTo>
                    <a:pt x="3649" y="10038"/>
                  </a:lnTo>
                  <a:lnTo>
                    <a:pt x="4136" y="10159"/>
                  </a:lnTo>
                  <a:lnTo>
                    <a:pt x="4628" y="10231"/>
                  </a:lnTo>
                  <a:lnTo>
                    <a:pt x="5122" y="10255"/>
                  </a:lnTo>
                  <a:lnTo>
                    <a:pt x="5614" y="10231"/>
                  </a:lnTo>
                  <a:lnTo>
                    <a:pt x="6101" y="10162"/>
                  </a:lnTo>
                  <a:lnTo>
                    <a:pt x="6579" y="10044"/>
                  </a:lnTo>
                  <a:lnTo>
                    <a:pt x="7045" y="9883"/>
                  </a:lnTo>
                  <a:lnTo>
                    <a:pt x="7495" y="9677"/>
                  </a:lnTo>
                  <a:lnTo>
                    <a:pt x="7924" y="9426"/>
                  </a:lnTo>
                  <a:lnTo>
                    <a:pt x="8330" y="9133"/>
                  </a:lnTo>
                  <a:lnTo>
                    <a:pt x="8710" y="8796"/>
                  </a:lnTo>
                  <a:lnTo>
                    <a:pt x="9060" y="8418"/>
                  </a:lnTo>
                  <a:lnTo>
                    <a:pt x="9375" y="7999"/>
                  </a:lnTo>
                  <a:lnTo>
                    <a:pt x="9646" y="7549"/>
                  </a:lnTo>
                  <a:lnTo>
                    <a:pt x="9867" y="7084"/>
                  </a:lnTo>
                  <a:lnTo>
                    <a:pt x="10037" y="6605"/>
                  </a:lnTo>
                  <a:lnTo>
                    <a:pt x="10159" y="6119"/>
                  </a:lnTo>
                  <a:lnTo>
                    <a:pt x="10231" y="5627"/>
                  </a:lnTo>
                  <a:lnTo>
                    <a:pt x="10255" y="5133"/>
                  </a:lnTo>
                  <a:lnTo>
                    <a:pt x="10231" y="4641"/>
                  </a:lnTo>
                  <a:lnTo>
                    <a:pt x="10162" y="4154"/>
                  </a:lnTo>
                  <a:lnTo>
                    <a:pt x="10044" y="3675"/>
                  </a:lnTo>
                  <a:lnTo>
                    <a:pt x="9883" y="3210"/>
                  </a:lnTo>
                  <a:lnTo>
                    <a:pt x="9677" y="2760"/>
                  </a:lnTo>
                  <a:lnTo>
                    <a:pt x="9426" y="2331"/>
                  </a:lnTo>
                  <a:lnTo>
                    <a:pt x="9133" y="1924"/>
                  </a:lnTo>
                  <a:lnTo>
                    <a:pt x="8796" y="1545"/>
                  </a:lnTo>
                  <a:lnTo>
                    <a:pt x="8418" y="1195"/>
                  </a:lnTo>
                  <a:lnTo>
                    <a:pt x="7999" y="880"/>
                  </a:lnTo>
                  <a:lnTo>
                    <a:pt x="7549" y="608"/>
                  </a:lnTo>
                  <a:lnTo>
                    <a:pt x="7084" y="387"/>
                  </a:lnTo>
                  <a:lnTo>
                    <a:pt x="6606" y="217"/>
                  </a:lnTo>
                  <a:lnTo>
                    <a:pt x="6120" y="95"/>
                  </a:lnTo>
                  <a:lnTo>
                    <a:pt x="5628" y="24"/>
                  </a:lnTo>
                  <a:lnTo>
                    <a:pt x="5134" y="0"/>
                  </a:lnTo>
                  <a:lnTo>
                    <a:pt x="4641" y="24"/>
                  </a:lnTo>
                  <a:lnTo>
                    <a:pt x="4155" y="94"/>
                  </a:lnTo>
                  <a:lnTo>
                    <a:pt x="3677" y="210"/>
                  </a:lnTo>
                  <a:lnTo>
                    <a:pt x="3211" y="372"/>
                  </a:lnTo>
                  <a:lnTo>
                    <a:pt x="2762" y="578"/>
                  </a:lnTo>
                  <a:lnTo>
                    <a:pt x="2331" y="828"/>
                  </a:lnTo>
                  <a:lnTo>
                    <a:pt x="1925" y="1122"/>
                  </a:lnTo>
                  <a:lnTo>
                    <a:pt x="1546" y="1458"/>
                  </a:lnTo>
                  <a:lnTo>
                    <a:pt x="1196" y="1836"/>
                  </a:lnTo>
                  <a:lnTo>
                    <a:pt x="881" y="2256"/>
                  </a:lnTo>
                  <a:lnTo>
                    <a:pt x="609" y="2704"/>
                  </a:lnTo>
                  <a:lnTo>
                    <a:pt x="388" y="3170"/>
                  </a:lnTo>
                  <a:lnTo>
                    <a:pt x="218" y="3648"/>
                  </a:lnTo>
                  <a:lnTo>
                    <a:pt x="97" y="4134"/>
                  </a:lnTo>
                  <a:lnTo>
                    <a:pt x="25" y="4627"/>
                  </a:lnTo>
                  <a:lnTo>
                    <a:pt x="0" y="5121"/>
                  </a:lnTo>
                  <a:lnTo>
                    <a:pt x="24" y="5614"/>
                  </a:lnTo>
                  <a:lnTo>
                    <a:pt x="95" y="6100"/>
                  </a:lnTo>
                  <a:lnTo>
                    <a:pt x="211" y="6578"/>
                  </a:lnTo>
                  <a:lnTo>
                    <a:pt x="372" y="7044"/>
                  </a:lnTo>
                  <a:lnTo>
                    <a:pt x="578" y="7493"/>
                  </a:lnTo>
                  <a:lnTo>
                    <a:pt x="829" y="7924"/>
                  </a:lnTo>
                  <a:lnTo>
                    <a:pt x="1123" y="8330"/>
                  </a:lnTo>
                  <a:lnTo>
                    <a:pt x="1459" y="8710"/>
                  </a:lnTo>
                  <a:lnTo>
                    <a:pt x="1837" y="9060"/>
                  </a:lnTo>
                  <a:lnTo>
                    <a:pt x="2257" y="9375"/>
                  </a:lnTo>
                  <a:close/>
                </a:path>
              </a:pathLst>
            </a:custGeom>
            <a:solidFill>
              <a:srgbClr val="354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4" name="Freeform 26"/>
            <p:cNvSpPr>
              <a:spLocks/>
            </p:cNvSpPr>
            <p:nvPr/>
          </p:nvSpPr>
          <p:spPr bwMode="auto">
            <a:xfrm>
              <a:off x="3289" y="1705"/>
              <a:ext cx="1680" cy="1680"/>
            </a:xfrm>
            <a:custGeom>
              <a:avLst/>
              <a:gdLst>
                <a:gd name="T0" fmla="*/ 12 w 10083"/>
                <a:gd name="T1" fmla="*/ 44 h 10083"/>
                <a:gd name="T2" fmla="*/ 17 w 10083"/>
                <a:gd name="T3" fmla="*/ 46 h 10083"/>
                <a:gd name="T4" fmla="*/ 21 w 10083"/>
                <a:gd name="T5" fmla="*/ 46 h 10083"/>
                <a:gd name="T6" fmla="*/ 25 w 10083"/>
                <a:gd name="T7" fmla="*/ 46 h 10083"/>
                <a:gd name="T8" fmla="*/ 30 w 10083"/>
                <a:gd name="T9" fmla="*/ 46 h 10083"/>
                <a:gd name="T10" fmla="*/ 34 w 10083"/>
                <a:gd name="T11" fmla="*/ 44 h 10083"/>
                <a:gd name="T12" fmla="*/ 38 w 10083"/>
                <a:gd name="T13" fmla="*/ 41 h 10083"/>
                <a:gd name="T14" fmla="*/ 41 w 10083"/>
                <a:gd name="T15" fmla="*/ 38 h 10083"/>
                <a:gd name="T16" fmla="*/ 44 w 10083"/>
                <a:gd name="T17" fmla="*/ 34 h 10083"/>
                <a:gd name="T18" fmla="*/ 46 w 10083"/>
                <a:gd name="T19" fmla="*/ 30 h 10083"/>
                <a:gd name="T20" fmla="*/ 46 w 10083"/>
                <a:gd name="T21" fmla="*/ 26 h 10083"/>
                <a:gd name="T22" fmla="*/ 46 w 10083"/>
                <a:gd name="T23" fmla="*/ 21 h 10083"/>
                <a:gd name="T24" fmla="*/ 46 w 10083"/>
                <a:gd name="T25" fmla="*/ 17 h 10083"/>
                <a:gd name="T26" fmla="*/ 44 w 10083"/>
                <a:gd name="T27" fmla="*/ 12 h 10083"/>
                <a:gd name="T28" fmla="*/ 41 w 10083"/>
                <a:gd name="T29" fmla="*/ 9 h 10083"/>
                <a:gd name="T30" fmla="*/ 38 w 10083"/>
                <a:gd name="T31" fmla="*/ 5 h 10083"/>
                <a:gd name="T32" fmla="*/ 34 w 10083"/>
                <a:gd name="T33" fmla="*/ 3 h 10083"/>
                <a:gd name="T34" fmla="*/ 30 w 10083"/>
                <a:gd name="T35" fmla="*/ 1 h 10083"/>
                <a:gd name="T36" fmla="*/ 26 w 10083"/>
                <a:gd name="T37" fmla="*/ 0 h 10083"/>
                <a:gd name="T38" fmla="*/ 21 w 10083"/>
                <a:gd name="T39" fmla="*/ 0 h 10083"/>
                <a:gd name="T40" fmla="*/ 17 w 10083"/>
                <a:gd name="T41" fmla="*/ 1 h 10083"/>
                <a:gd name="T42" fmla="*/ 12 w 10083"/>
                <a:gd name="T43" fmla="*/ 3 h 10083"/>
                <a:gd name="T44" fmla="*/ 9 w 10083"/>
                <a:gd name="T45" fmla="*/ 5 h 10083"/>
                <a:gd name="T46" fmla="*/ 5 w 10083"/>
                <a:gd name="T47" fmla="*/ 8 h 10083"/>
                <a:gd name="T48" fmla="*/ 3 w 10083"/>
                <a:gd name="T49" fmla="*/ 12 h 10083"/>
                <a:gd name="T50" fmla="*/ 1 w 10083"/>
                <a:gd name="T51" fmla="*/ 17 h 10083"/>
                <a:gd name="T52" fmla="*/ 0 w 10083"/>
                <a:gd name="T53" fmla="*/ 21 h 10083"/>
                <a:gd name="T54" fmla="*/ 0 w 10083"/>
                <a:gd name="T55" fmla="*/ 25 h 10083"/>
                <a:gd name="T56" fmla="*/ 1 w 10083"/>
                <a:gd name="T57" fmla="*/ 30 h 10083"/>
                <a:gd name="T58" fmla="*/ 3 w 10083"/>
                <a:gd name="T59" fmla="*/ 34 h 10083"/>
                <a:gd name="T60" fmla="*/ 5 w 10083"/>
                <a:gd name="T61" fmla="*/ 38 h 10083"/>
                <a:gd name="T62" fmla="*/ 8 w 10083"/>
                <a:gd name="T63" fmla="*/ 41 h 100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3" h="10083">
                  <a:moveTo>
                    <a:pt x="2220" y="9218"/>
                  </a:moveTo>
                  <a:lnTo>
                    <a:pt x="2660" y="9484"/>
                  </a:lnTo>
                  <a:lnTo>
                    <a:pt x="3118" y="9702"/>
                  </a:lnTo>
                  <a:lnTo>
                    <a:pt x="3588" y="9869"/>
                  </a:lnTo>
                  <a:lnTo>
                    <a:pt x="4066" y="9989"/>
                  </a:lnTo>
                  <a:lnTo>
                    <a:pt x="4550" y="10059"/>
                  </a:lnTo>
                  <a:lnTo>
                    <a:pt x="5036" y="10083"/>
                  </a:lnTo>
                  <a:lnTo>
                    <a:pt x="5519" y="10060"/>
                  </a:lnTo>
                  <a:lnTo>
                    <a:pt x="5999" y="9991"/>
                  </a:lnTo>
                  <a:lnTo>
                    <a:pt x="6469" y="9876"/>
                  </a:lnTo>
                  <a:lnTo>
                    <a:pt x="6926" y="9718"/>
                  </a:lnTo>
                  <a:lnTo>
                    <a:pt x="7368" y="9514"/>
                  </a:lnTo>
                  <a:lnTo>
                    <a:pt x="7790" y="9268"/>
                  </a:lnTo>
                  <a:lnTo>
                    <a:pt x="8190" y="8979"/>
                  </a:lnTo>
                  <a:lnTo>
                    <a:pt x="8563" y="8649"/>
                  </a:lnTo>
                  <a:lnTo>
                    <a:pt x="8907" y="8277"/>
                  </a:lnTo>
                  <a:lnTo>
                    <a:pt x="9218" y="7865"/>
                  </a:lnTo>
                  <a:lnTo>
                    <a:pt x="9484" y="7423"/>
                  </a:lnTo>
                  <a:lnTo>
                    <a:pt x="9701" y="6965"/>
                  </a:lnTo>
                  <a:lnTo>
                    <a:pt x="9869" y="6495"/>
                  </a:lnTo>
                  <a:lnTo>
                    <a:pt x="9988" y="6017"/>
                  </a:lnTo>
                  <a:lnTo>
                    <a:pt x="10059" y="5533"/>
                  </a:lnTo>
                  <a:lnTo>
                    <a:pt x="10083" y="5047"/>
                  </a:lnTo>
                  <a:lnTo>
                    <a:pt x="10060" y="4563"/>
                  </a:lnTo>
                  <a:lnTo>
                    <a:pt x="9991" y="4084"/>
                  </a:lnTo>
                  <a:lnTo>
                    <a:pt x="9876" y="3614"/>
                  </a:lnTo>
                  <a:lnTo>
                    <a:pt x="9717" y="3157"/>
                  </a:lnTo>
                  <a:lnTo>
                    <a:pt x="9514" y="2715"/>
                  </a:lnTo>
                  <a:lnTo>
                    <a:pt x="9268" y="2291"/>
                  </a:lnTo>
                  <a:lnTo>
                    <a:pt x="8979" y="1892"/>
                  </a:lnTo>
                  <a:lnTo>
                    <a:pt x="8649" y="1518"/>
                  </a:lnTo>
                  <a:lnTo>
                    <a:pt x="8276" y="1175"/>
                  </a:lnTo>
                  <a:lnTo>
                    <a:pt x="7864" y="865"/>
                  </a:lnTo>
                  <a:lnTo>
                    <a:pt x="7423" y="598"/>
                  </a:lnTo>
                  <a:lnTo>
                    <a:pt x="6965" y="380"/>
                  </a:lnTo>
                  <a:lnTo>
                    <a:pt x="6495" y="213"/>
                  </a:lnTo>
                  <a:lnTo>
                    <a:pt x="6017" y="94"/>
                  </a:lnTo>
                  <a:lnTo>
                    <a:pt x="5533" y="24"/>
                  </a:lnTo>
                  <a:lnTo>
                    <a:pt x="5047" y="0"/>
                  </a:lnTo>
                  <a:lnTo>
                    <a:pt x="4563" y="23"/>
                  </a:lnTo>
                  <a:lnTo>
                    <a:pt x="4084" y="92"/>
                  </a:lnTo>
                  <a:lnTo>
                    <a:pt x="3614" y="206"/>
                  </a:lnTo>
                  <a:lnTo>
                    <a:pt x="3156" y="365"/>
                  </a:lnTo>
                  <a:lnTo>
                    <a:pt x="2715" y="568"/>
                  </a:lnTo>
                  <a:lnTo>
                    <a:pt x="2292" y="814"/>
                  </a:lnTo>
                  <a:lnTo>
                    <a:pt x="1893" y="1103"/>
                  </a:lnTo>
                  <a:lnTo>
                    <a:pt x="1520" y="1434"/>
                  </a:lnTo>
                  <a:lnTo>
                    <a:pt x="1176" y="1805"/>
                  </a:lnTo>
                  <a:lnTo>
                    <a:pt x="866" y="2219"/>
                  </a:lnTo>
                  <a:lnTo>
                    <a:pt x="599" y="2659"/>
                  </a:lnTo>
                  <a:lnTo>
                    <a:pt x="381" y="3117"/>
                  </a:lnTo>
                  <a:lnTo>
                    <a:pt x="214" y="3587"/>
                  </a:lnTo>
                  <a:lnTo>
                    <a:pt x="94" y="4065"/>
                  </a:lnTo>
                  <a:lnTo>
                    <a:pt x="24" y="4550"/>
                  </a:lnTo>
                  <a:lnTo>
                    <a:pt x="0" y="5035"/>
                  </a:lnTo>
                  <a:lnTo>
                    <a:pt x="23" y="5520"/>
                  </a:lnTo>
                  <a:lnTo>
                    <a:pt x="92" y="5998"/>
                  </a:lnTo>
                  <a:lnTo>
                    <a:pt x="207" y="6468"/>
                  </a:lnTo>
                  <a:lnTo>
                    <a:pt x="365" y="6927"/>
                  </a:lnTo>
                  <a:lnTo>
                    <a:pt x="569" y="7368"/>
                  </a:lnTo>
                  <a:lnTo>
                    <a:pt x="815" y="7791"/>
                  </a:lnTo>
                  <a:lnTo>
                    <a:pt x="1104" y="8190"/>
                  </a:lnTo>
                  <a:lnTo>
                    <a:pt x="1434" y="8564"/>
                  </a:lnTo>
                  <a:lnTo>
                    <a:pt x="1806" y="8907"/>
                  </a:lnTo>
                  <a:lnTo>
                    <a:pt x="2220" y="9218"/>
                  </a:lnTo>
                  <a:close/>
                </a:path>
              </a:pathLst>
            </a:custGeom>
            <a:solidFill>
              <a:srgbClr val="3750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5" name="Freeform 27"/>
            <p:cNvSpPr>
              <a:spLocks/>
            </p:cNvSpPr>
            <p:nvPr/>
          </p:nvSpPr>
          <p:spPr bwMode="auto">
            <a:xfrm>
              <a:off x="3311" y="1710"/>
              <a:ext cx="1651" cy="1652"/>
            </a:xfrm>
            <a:custGeom>
              <a:avLst/>
              <a:gdLst>
                <a:gd name="T0" fmla="*/ 12 w 9910"/>
                <a:gd name="T1" fmla="*/ 43 h 9910"/>
                <a:gd name="T2" fmla="*/ 16 w 9910"/>
                <a:gd name="T3" fmla="*/ 45 h 9910"/>
                <a:gd name="T4" fmla="*/ 21 w 9910"/>
                <a:gd name="T5" fmla="*/ 46 h 9910"/>
                <a:gd name="T6" fmla="*/ 25 w 9910"/>
                <a:gd name="T7" fmla="*/ 46 h 9910"/>
                <a:gd name="T8" fmla="*/ 29 w 9910"/>
                <a:gd name="T9" fmla="*/ 45 h 9910"/>
                <a:gd name="T10" fmla="*/ 33 w 9910"/>
                <a:gd name="T11" fmla="*/ 43 h 9910"/>
                <a:gd name="T12" fmla="*/ 37 w 9910"/>
                <a:gd name="T13" fmla="*/ 41 h 9910"/>
                <a:gd name="T14" fmla="*/ 40 w 9910"/>
                <a:gd name="T15" fmla="*/ 38 h 9910"/>
                <a:gd name="T16" fmla="*/ 43 w 9910"/>
                <a:gd name="T17" fmla="*/ 34 h 9910"/>
                <a:gd name="T18" fmla="*/ 45 w 9910"/>
                <a:gd name="T19" fmla="*/ 30 h 9910"/>
                <a:gd name="T20" fmla="*/ 46 w 9910"/>
                <a:gd name="T21" fmla="*/ 25 h 9910"/>
                <a:gd name="T22" fmla="*/ 46 w 9910"/>
                <a:gd name="T23" fmla="*/ 21 h 9910"/>
                <a:gd name="T24" fmla="*/ 45 w 9910"/>
                <a:gd name="T25" fmla="*/ 17 h 9910"/>
                <a:gd name="T26" fmla="*/ 43 w 9910"/>
                <a:gd name="T27" fmla="*/ 12 h 9910"/>
                <a:gd name="T28" fmla="*/ 41 w 9910"/>
                <a:gd name="T29" fmla="*/ 9 h 9910"/>
                <a:gd name="T30" fmla="*/ 38 w 9910"/>
                <a:gd name="T31" fmla="*/ 5 h 9910"/>
                <a:gd name="T32" fmla="*/ 34 w 9910"/>
                <a:gd name="T33" fmla="*/ 3 h 9910"/>
                <a:gd name="T34" fmla="*/ 29 w 9910"/>
                <a:gd name="T35" fmla="*/ 1 h 9910"/>
                <a:gd name="T36" fmla="*/ 25 w 9910"/>
                <a:gd name="T37" fmla="*/ 0 h 9910"/>
                <a:gd name="T38" fmla="*/ 21 w 9910"/>
                <a:gd name="T39" fmla="*/ 0 h 9910"/>
                <a:gd name="T40" fmla="*/ 16 w 9910"/>
                <a:gd name="T41" fmla="*/ 1 h 9910"/>
                <a:gd name="T42" fmla="*/ 12 w 9910"/>
                <a:gd name="T43" fmla="*/ 3 h 9910"/>
                <a:gd name="T44" fmla="*/ 9 w 9910"/>
                <a:gd name="T45" fmla="*/ 5 h 9910"/>
                <a:gd name="T46" fmla="*/ 5 w 9910"/>
                <a:gd name="T47" fmla="*/ 8 h 9910"/>
                <a:gd name="T48" fmla="*/ 3 w 9910"/>
                <a:gd name="T49" fmla="*/ 12 h 9910"/>
                <a:gd name="T50" fmla="*/ 1 w 9910"/>
                <a:gd name="T51" fmla="*/ 16 h 9910"/>
                <a:gd name="T52" fmla="*/ 0 w 9910"/>
                <a:gd name="T53" fmla="*/ 21 h 9910"/>
                <a:gd name="T54" fmla="*/ 0 w 9910"/>
                <a:gd name="T55" fmla="*/ 25 h 9910"/>
                <a:gd name="T56" fmla="*/ 1 w 9910"/>
                <a:gd name="T57" fmla="*/ 30 h 9910"/>
                <a:gd name="T58" fmla="*/ 2 w 9910"/>
                <a:gd name="T59" fmla="*/ 34 h 9910"/>
                <a:gd name="T60" fmla="*/ 5 w 9910"/>
                <a:gd name="T61" fmla="*/ 37 h 9910"/>
                <a:gd name="T62" fmla="*/ 8 w 9910"/>
                <a:gd name="T63" fmla="*/ 41 h 9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10" h="9910">
                  <a:moveTo>
                    <a:pt x="2180" y="9061"/>
                  </a:moveTo>
                  <a:lnTo>
                    <a:pt x="2613" y="9323"/>
                  </a:lnTo>
                  <a:lnTo>
                    <a:pt x="3063" y="9536"/>
                  </a:lnTo>
                  <a:lnTo>
                    <a:pt x="3525" y="9701"/>
                  </a:lnTo>
                  <a:lnTo>
                    <a:pt x="3995" y="9818"/>
                  </a:lnTo>
                  <a:lnTo>
                    <a:pt x="4471" y="9888"/>
                  </a:lnTo>
                  <a:lnTo>
                    <a:pt x="4948" y="9910"/>
                  </a:lnTo>
                  <a:lnTo>
                    <a:pt x="5424" y="9888"/>
                  </a:lnTo>
                  <a:lnTo>
                    <a:pt x="5895" y="9820"/>
                  </a:lnTo>
                  <a:lnTo>
                    <a:pt x="6357" y="9708"/>
                  </a:lnTo>
                  <a:lnTo>
                    <a:pt x="6807" y="9552"/>
                  </a:lnTo>
                  <a:lnTo>
                    <a:pt x="7240" y="9353"/>
                  </a:lnTo>
                  <a:lnTo>
                    <a:pt x="7656" y="9110"/>
                  </a:lnTo>
                  <a:lnTo>
                    <a:pt x="8050" y="8827"/>
                  </a:lnTo>
                  <a:lnTo>
                    <a:pt x="8416" y="8502"/>
                  </a:lnTo>
                  <a:lnTo>
                    <a:pt x="8754" y="8137"/>
                  </a:lnTo>
                  <a:lnTo>
                    <a:pt x="9059" y="7732"/>
                  </a:lnTo>
                  <a:lnTo>
                    <a:pt x="9321" y="7297"/>
                  </a:lnTo>
                  <a:lnTo>
                    <a:pt x="9535" y="6847"/>
                  </a:lnTo>
                  <a:lnTo>
                    <a:pt x="9700" y="6385"/>
                  </a:lnTo>
                  <a:lnTo>
                    <a:pt x="9816" y="5915"/>
                  </a:lnTo>
                  <a:lnTo>
                    <a:pt x="9886" y="5439"/>
                  </a:lnTo>
                  <a:lnTo>
                    <a:pt x="9910" y="4962"/>
                  </a:lnTo>
                  <a:lnTo>
                    <a:pt x="9887" y="4486"/>
                  </a:lnTo>
                  <a:lnTo>
                    <a:pt x="9819" y="4015"/>
                  </a:lnTo>
                  <a:lnTo>
                    <a:pt x="9706" y="3553"/>
                  </a:lnTo>
                  <a:lnTo>
                    <a:pt x="9550" y="3103"/>
                  </a:lnTo>
                  <a:lnTo>
                    <a:pt x="9351" y="2668"/>
                  </a:lnTo>
                  <a:lnTo>
                    <a:pt x="9108" y="2253"/>
                  </a:lnTo>
                  <a:lnTo>
                    <a:pt x="8825" y="1860"/>
                  </a:lnTo>
                  <a:lnTo>
                    <a:pt x="8499" y="1492"/>
                  </a:lnTo>
                  <a:lnTo>
                    <a:pt x="8134" y="1154"/>
                  </a:lnTo>
                  <a:lnTo>
                    <a:pt x="7729" y="850"/>
                  </a:lnTo>
                  <a:lnTo>
                    <a:pt x="7294" y="587"/>
                  </a:lnTo>
                  <a:lnTo>
                    <a:pt x="6844" y="375"/>
                  </a:lnTo>
                  <a:lnTo>
                    <a:pt x="6383" y="210"/>
                  </a:lnTo>
                  <a:lnTo>
                    <a:pt x="5913" y="93"/>
                  </a:lnTo>
                  <a:lnTo>
                    <a:pt x="5437" y="24"/>
                  </a:lnTo>
                  <a:lnTo>
                    <a:pt x="4959" y="0"/>
                  </a:lnTo>
                  <a:lnTo>
                    <a:pt x="4485" y="23"/>
                  </a:lnTo>
                  <a:lnTo>
                    <a:pt x="4013" y="91"/>
                  </a:lnTo>
                  <a:lnTo>
                    <a:pt x="3551" y="204"/>
                  </a:lnTo>
                  <a:lnTo>
                    <a:pt x="3102" y="360"/>
                  </a:lnTo>
                  <a:lnTo>
                    <a:pt x="2667" y="559"/>
                  </a:lnTo>
                  <a:lnTo>
                    <a:pt x="2252" y="801"/>
                  </a:lnTo>
                  <a:lnTo>
                    <a:pt x="1859" y="1085"/>
                  </a:lnTo>
                  <a:lnTo>
                    <a:pt x="1492" y="1409"/>
                  </a:lnTo>
                  <a:lnTo>
                    <a:pt x="1154" y="1775"/>
                  </a:lnTo>
                  <a:lnTo>
                    <a:pt x="850" y="2181"/>
                  </a:lnTo>
                  <a:lnTo>
                    <a:pt x="587" y="2615"/>
                  </a:lnTo>
                  <a:lnTo>
                    <a:pt x="374" y="3064"/>
                  </a:lnTo>
                  <a:lnTo>
                    <a:pt x="209" y="3527"/>
                  </a:lnTo>
                  <a:lnTo>
                    <a:pt x="92" y="3997"/>
                  </a:lnTo>
                  <a:lnTo>
                    <a:pt x="23" y="4473"/>
                  </a:lnTo>
                  <a:lnTo>
                    <a:pt x="0" y="4950"/>
                  </a:lnTo>
                  <a:lnTo>
                    <a:pt x="23" y="5425"/>
                  </a:lnTo>
                  <a:lnTo>
                    <a:pt x="90" y="5897"/>
                  </a:lnTo>
                  <a:lnTo>
                    <a:pt x="202" y="6359"/>
                  </a:lnTo>
                  <a:lnTo>
                    <a:pt x="358" y="6808"/>
                  </a:lnTo>
                  <a:lnTo>
                    <a:pt x="558" y="7242"/>
                  </a:lnTo>
                  <a:lnTo>
                    <a:pt x="800" y="7658"/>
                  </a:lnTo>
                  <a:lnTo>
                    <a:pt x="1083" y="8051"/>
                  </a:lnTo>
                  <a:lnTo>
                    <a:pt x="1408" y="8418"/>
                  </a:lnTo>
                  <a:lnTo>
                    <a:pt x="1773" y="8756"/>
                  </a:lnTo>
                  <a:lnTo>
                    <a:pt x="2180" y="9061"/>
                  </a:lnTo>
                  <a:close/>
                </a:path>
              </a:pathLst>
            </a:custGeom>
            <a:solidFill>
              <a:srgbClr val="3953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6" name="Freeform 28"/>
            <p:cNvSpPr>
              <a:spLocks/>
            </p:cNvSpPr>
            <p:nvPr/>
          </p:nvSpPr>
          <p:spPr bwMode="auto">
            <a:xfrm>
              <a:off x="3332" y="1716"/>
              <a:ext cx="1623" cy="1623"/>
            </a:xfrm>
            <a:custGeom>
              <a:avLst/>
              <a:gdLst>
                <a:gd name="T0" fmla="*/ 12 w 9740"/>
                <a:gd name="T1" fmla="*/ 42 h 9740"/>
                <a:gd name="T2" fmla="*/ 16 w 9740"/>
                <a:gd name="T3" fmla="*/ 44 h 9740"/>
                <a:gd name="T4" fmla="*/ 20 w 9740"/>
                <a:gd name="T5" fmla="*/ 45 h 9740"/>
                <a:gd name="T6" fmla="*/ 25 w 9740"/>
                <a:gd name="T7" fmla="*/ 45 h 9740"/>
                <a:gd name="T8" fmla="*/ 29 w 9740"/>
                <a:gd name="T9" fmla="*/ 44 h 9740"/>
                <a:gd name="T10" fmla="*/ 33 w 9740"/>
                <a:gd name="T11" fmla="*/ 42 h 9740"/>
                <a:gd name="T12" fmla="*/ 37 w 9740"/>
                <a:gd name="T13" fmla="*/ 40 h 9740"/>
                <a:gd name="T14" fmla="*/ 40 w 9740"/>
                <a:gd name="T15" fmla="*/ 37 h 9740"/>
                <a:gd name="T16" fmla="*/ 42 w 9740"/>
                <a:gd name="T17" fmla="*/ 33 h 9740"/>
                <a:gd name="T18" fmla="*/ 44 w 9740"/>
                <a:gd name="T19" fmla="*/ 29 h 9740"/>
                <a:gd name="T20" fmla="*/ 45 w 9740"/>
                <a:gd name="T21" fmla="*/ 25 h 9740"/>
                <a:gd name="T22" fmla="*/ 45 w 9740"/>
                <a:gd name="T23" fmla="*/ 20 h 9740"/>
                <a:gd name="T24" fmla="*/ 44 w 9740"/>
                <a:gd name="T25" fmla="*/ 16 h 9740"/>
                <a:gd name="T26" fmla="*/ 42 w 9740"/>
                <a:gd name="T27" fmla="*/ 12 h 9740"/>
                <a:gd name="T28" fmla="*/ 40 w 9740"/>
                <a:gd name="T29" fmla="*/ 8 h 9740"/>
                <a:gd name="T30" fmla="*/ 37 w 9740"/>
                <a:gd name="T31" fmla="*/ 5 h 9740"/>
                <a:gd name="T32" fmla="*/ 33 w 9740"/>
                <a:gd name="T33" fmla="*/ 3 h 9740"/>
                <a:gd name="T34" fmla="*/ 29 w 9740"/>
                <a:gd name="T35" fmla="*/ 1 h 9740"/>
                <a:gd name="T36" fmla="*/ 25 w 9740"/>
                <a:gd name="T37" fmla="*/ 0 h 9740"/>
                <a:gd name="T38" fmla="*/ 20 w 9740"/>
                <a:gd name="T39" fmla="*/ 0 h 9740"/>
                <a:gd name="T40" fmla="*/ 16 w 9740"/>
                <a:gd name="T41" fmla="*/ 1 h 9740"/>
                <a:gd name="T42" fmla="*/ 12 w 9740"/>
                <a:gd name="T43" fmla="*/ 2 h 9740"/>
                <a:gd name="T44" fmla="*/ 8 w 9740"/>
                <a:gd name="T45" fmla="*/ 5 h 9740"/>
                <a:gd name="T46" fmla="*/ 5 w 9740"/>
                <a:gd name="T47" fmla="*/ 8 h 9740"/>
                <a:gd name="T48" fmla="*/ 3 w 9740"/>
                <a:gd name="T49" fmla="*/ 12 h 9740"/>
                <a:gd name="T50" fmla="*/ 1 w 9740"/>
                <a:gd name="T51" fmla="*/ 16 h 9740"/>
                <a:gd name="T52" fmla="*/ 0 w 9740"/>
                <a:gd name="T53" fmla="*/ 20 h 9740"/>
                <a:gd name="T54" fmla="*/ 0 w 9740"/>
                <a:gd name="T55" fmla="*/ 25 h 9740"/>
                <a:gd name="T56" fmla="*/ 1 w 9740"/>
                <a:gd name="T57" fmla="*/ 29 h 9740"/>
                <a:gd name="T58" fmla="*/ 2 w 9740"/>
                <a:gd name="T59" fmla="*/ 33 h 9740"/>
                <a:gd name="T60" fmla="*/ 5 w 9740"/>
                <a:gd name="T61" fmla="*/ 37 h 9740"/>
                <a:gd name="T62" fmla="*/ 8 w 9740"/>
                <a:gd name="T63" fmla="*/ 40 h 97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40" h="9740">
                  <a:moveTo>
                    <a:pt x="2144" y="8905"/>
                  </a:moveTo>
                  <a:lnTo>
                    <a:pt x="2570" y="9163"/>
                  </a:lnTo>
                  <a:lnTo>
                    <a:pt x="3011" y="9372"/>
                  </a:lnTo>
                  <a:lnTo>
                    <a:pt x="3465" y="9534"/>
                  </a:lnTo>
                  <a:lnTo>
                    <a:pt x="3927" y="9649"/>
                  </a:lnTo>
                  <a:lnTo>
                    <a:pt x="4395" y="9717"/>
                  </a:lnTo>
                  <a:lnTo>
                    <a:pt x="4864" y="9740"/>
                  </a:lnTo>
                  <a:lnTo>
                    <a:pt x="5332" y="9717"/>
                  </a:lnTo>
                  <a:lnTo>
                    <a:pt x="5794" y="9651"/>
                  </a:lnTo>
                  <a:lnTo>
                    <a:pt x="6248" y="9541"/>
                  </a:lnTo>
                  <a:lnTo>
                    <a:pt x="6690" y="9387"/>
                  </a:lnTo>
                  <a:lnTo>
                    <a:pt x="7117" y="9190"/>
                  </a:lnTo>
                  <a:lnTo>
                    <a:pt x="7526" y="8953"/>
                  </a:lnTo>
                  <a:lnTo>
                    <a:pt x="7911" y="8674"/>
                  </a:lnTo>
                  <a:lnTo>
                    <a:pt x="8272" y="8354"/>
                  </a:lnTo>
                  <a:lnTo>
                    <a:pt x="8604" y="7995"/>
                  </a:lnTo>
                  <a:lnTo>
                    <a:pt x="8904" y="7597"/>
                  </a:lnTo>
                  <a:lnTo>
                    <a:pt x="9161" y="7171"/>
                  </a:lnTo>
                  <a:lnTo>
                    <a:pt x="9371" y="6729"/>
                  </a:lnTo>
                  <a:lnTo>
                    <a:pt x="9533" y="6275"/>
                  </a:lnTo>
                  <a:lnTo>
                    <a:pt x="9647" y="5813"/>
                  </a:lnTo>
                  <a:lnTo>
                    <a:pt x="9717" y="5345"/>
                  </a:lnTo>
                  <a:lnTo>
                    <a:pt x="9740" y="4876"/>
                  </a:lnTo>
                  <a:lnTo>
                    <a:pt x="9717" y="4408"/>
                  </a:lnTo>
                  <a:lnTo>
                    <a:pt x="9650" y="3946"/>
                  </a:lnTo>
                  <a:lnTo>
                    <a:pt x="9539" y="3491"/>
                  </a:lnTo>
                  <a:lnTo>
                    <a:pt x="9386" y="3050"/>
                  </a:lnTo>
                  <a:lnTo>
                    <a:pt x="9190" y="2623"/>
                  </a:lnTo>
                  <a:lnTo>
                    <a:pt x="8952" y="2214"/>
                  </a:lnTo>
                  <a:lnTo>
                    <a:pt x="8673" y="1828"/>
                  </a:lnTo>
                  <a:lnTo>
                    <a:pt x="8353" y="1468"/>
                  </a:lnTo>
                  <a:lnTo>
                    <a:pt x="7995" y="1135"/>
                  </a:lnTo>
                  <a:lnTo>
                    <a:pt x="7596" y="836"/>
                  </a:lnTo>
                  <a:lnTo>
                    <a:pt x="7169" y="577"/>
                  </a:lnTo>
                  <a:lnTo>
                    <a:pt x="6728" y="368"/>
                  </a:lnTo>
                  <a:lnTo>
                    <a:pt x="6275" y="206"/>
                  </a:lnTo>
                  <a:lnTo>
                    <a:pt x="5812" y="91"/>
                  </a:lnTo>
                  <a:lnTo>
                    <a:pt x="5345" y="23"/>
                  </a:lnTo>
                  <a:lnTo>
                    <a:pt x="4876" y="0"/>
                  </a:lnTo>
                  <a:lnTo>
                    <a:pt x="4408" y="23"/>
                  </a:lnTo>
                  <a:lnTo>
                    <a:pt x="3946" y="89"/>
                  </a:lnTo>
                  <a:lnTo>
                    <a:pt x="3492" y="199"/>
                  </a:lnTo>
                  <a:lnTo>
                    <a:pt x="3050" y="353"/>
                  </a:lnTo>
                  <a:lnTo>
                    <a:pt x="2623" y="550"/>
                  </a:lnTo>
                  <a:lnTo>
                    <a:pt x="2214" y="787"/>
                  </a:lnTo>
                  <a:lnTo>
                    <a:pt x="1829" y="1066"/>
                  </a:lnTo>
                  <a:lnTo>
                    <a:pt x="1468" y="1386"/>
                  </a:lnTo>
                  <a:lnTo>
                    <a:pt x="1135" y="1745"/>
                  </a:lnTo>
                  <a:lnTo>
                    <a:pt x="836" y="2144"/>
                  </a:lnTo>
                  <a:lnTo>
                    <a:pt x="578" y="2569"/>
                  </a:lnTo>
                  <a:lnTo>
                    <a:pt x="368" y="3011"/>
                  </a:lnTo>
                  <a:lnTo>
                    <a:pt x="206" y="3465"/>
                  </a:lnTo>
                  <a:lnTo>
                    <a:pt x="92" y="3927"/>
                  </a:lnTo>
                  <a:lnTo>
                    <a:pt x="23" y="4395"/>
                  </a:lnTo>
                  <a:lnTo>
                    <a:pt x="0" y="4864"/>
                  </a:lnTo>
                  <a:lnTo>
                    <a:pt x="23" y="5332"/>
                  </a:lnTo>
                  <a:lnTo>
                    <a:pt x="89" y="5794"/>
                  </a:lnTo>
                  <a:lnTo>
                    <a:pt x="200" y="6249"/>
                  </a:lnTo>
                  <a:lnTo>
                    <a:pt x="353" y="6690"/>
                  </a:lnTo>
                  <a:lnTo>
                    <a:pt x="550" y="7117"/>
                  </a:lnTo>
                  <a:lnTo>
                    <a:pt x="787" y="7526"/>
                  </a:lnTo>
                  <a:lnTo>
                    <a:pt x="1066" y="7912"/>
                  </a:lnTo>
                  <a:lnTo>
                    <a:pt x="1386" y="8272"/>
                  </a:lnTo>
                  <a:lnTo>
                    <a:pt x="1745" y="8605"/>
                  </a:lnTo>
                  <a:lnTo>
                    <a:pt x="2144" y="8905"/>
                  </a:lnTo>
                  <a:close/>
                </a:path>
              </a:pathLst>
            </a:custGeom>
            <a:solidFill>
              <a:srgbClr val="3B55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7" name="Freeform 29"/>
            <p:cNvSpPr>
              <a:spLocks/>
            </p:cNvSpPr>
            <p:nvPr/>
          </p:nvSpPr>
          <p:spPr bwMode="auto">
            <a:xfrm>
              <a:off x="3354" y="1722"/>
              <a:ext cx="1594" cy="1594"/>
            </a:xfrm>
            <a:custGeom>
              <a:avLst/>
              <a:gdLst>
                <a:gd name="T0" fmla="*/ 12 w 9566"/>
                <a:gd name="T1" fmla="*/ 42 h 9568"/>
                <a:gd name="T2" fmla="*/ 16 w 9566"/>
                <a:gd name="T3" fmla="*/ 43 h 9568"/>
                <a:gd name="T4" fmla="*/ 20 w 9566"/>
                <a:gd name="T5" fmla="*/ 44 h 9568"/>
                <a:gd name="T6" fmla="*/ 24 w 9566"/>
                <a:gd name="T7" fmla="*/ 44 h 9568"/>
                <a:gd name="T8" fmla="*/ 28 w 9566"/>
                <a:gd name="T9" fmla="*/ 43 h 9568"/>
                <a:gd name="T10" fmla="*/ 32 w 9566"/>
                <a:gd name="T11" fmla="*/ 42 h 9568"/>
                <a:gd name="T12" fmla="*/ 36 w 9566"/>
                <a:gd name="T13" fmla="*/ 39 h 9568"/>
                <a:gd name="T14" fmla="*/ 39 w 9566"/>
                <a:gd name="T15" fmla="*/ 36 h 9568"/>
                <a:gd name="T16" fmla="*/ 42 w 9566"/>
                <a:gd name="T17" fmla="*/ 33 h 9568"/>
                <a:gd name="T18" fmla="*/ 43 w 9566"/>
                <a:gd name="T19" fmla="*/ 28 h 9568"/>
                <a:gd name="T20" fmla="*/ 44 w 9566"/>
                <a:gd name="T21" fmla="*/ 24 h 9568"/>
                <a:gd name="T22" fmla="*/ 44 w 9566"/>
                <a:gd name="T23" fmla="*/ 20 h 9568"/>
                <a:gd name="T24" fmla="*/ 43 w 9566"/>
                <a:gd name="T25" fmla="*/ 16 h 9568"/>
                <a:gd name="T26" fmla="*/ 42 w 9566"/>
                <a:gd name="T27" fmla="*/ 12 h 9568"/>
                <a:gd name="T28" fmla="*/ 39 w 9566"/>
                <a:gd name="T29" fmla="*/ 8 h 9568"/>
                <a:gd name="T30" fmla="*/ 36 w 9566"/>
                <a:gd name="T31" fmla="*/ 5 h 9568"/>
                <a:gd name="T32" fmla="*/ 33 w 9566"/>
                <a:gd name="T33" fmla="*/ 3 h 9568"/>
                <a:gd name="T34" fmla="*/ 28 w 9566"/>
                <a:gd name="T35" fmla="*/ 1 h 9568"/>
                <a:gd name="T36" fmla="*/ 24 w 9566"/>
                <a:gd name="T37" fmla="*/ 0 h 9568"/>
                <a:gd name="T38" fmla="*/ 20 w 9566"/>
                <a:gd name="T39" fmla="*/ 0 h 9568"/>
                <a:gd name="T40" fmla="*/ 16 w 9566"/>
                <a:gd name="T41" fmla="*/ 1 h 9568"/>
                <a:gd name="T42" fmla="*/ 12 w 9566"/>
                <a:gd name="T43" fmla="*/ 2 h 9568"/>
                <a:gd name="T44" fmla="*/ 8 w 9566"/>
                <a:gd name="T45" fmla="*/ 5 h 9568"/>
                <a:gd name="T46" fmla="*/ 5 w 9566"/>
                <a:gd name="T47" fmla="*/ 8 h 9568"/>
                <a:gd name="T48" fmla="*/ 3 w 9566"/>
                <a:gd name="T49" fmla="*/ 12 h 9568"/>
                <a:gd name="T50" fmla="*/ 1 w 9566"/>
                <a:gd name="T51" fmla="*/ 16 h 9568"/>
                <a:gd name="T52" fmla="*/ 0 w 9566"/>
                <a:gd name="T53" fmla="*/ 20 h 9568"/>
                <a:gd name="T54" fmla="*/ 0 w 9566"/>
                <a:gd name="T55" fmla="*/ 24 h 9568"/>
                <a:gd name="T56" fmla="*/ 1 w 9566"/>
                <a:gd name="T57" fmla="*/ 28 h 9568"/>
                <a:gd name="T58" fmla="*/ 2 w 9566"/>
                <a:gd name="T59" fmla="*/ 32 h 9568"/>
                <a:gd name="T60" fmla="*/ 5 w 9566"/>
                <a:gd name="T61" fmla="*/ 36 h 9568"/>
                <a:gd name="T62" fmla="*/ 8 w 9566"/>
                <a:gd name="T63" fmla="*/ 39 h 9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66" h="9568">
                  <a:moveTo>
                    <a:pt x="2106" y="8747"/>
                  </a:moveTo>
                  <a:lnTo>
                    <a:pt x="2524" y="9000"/>
                  </a:lnTo>
                  <a:lnTo>
                    <a:pt x="2959" y="9206"/>
                  </a:lnTo>
                  <a:lnTo>
                    <a:pt x="3404" y="9365"/>
                  </a:lnTo>
                  <a:lnTo>
                    <a:pt x="3858" y="9478"/>
                  </a:lnTo>
                  <a:lnTo>
                    <a:pt x="4317" y="9545"/>
                  </a:lnTo>
                  <a:lnTo>
                    <a:pt x="4778" y="9568"/>
                  </a:lnTo>
                  <a:lnTo>
                    <a:pt x="5237" y="9546"/>
                  </a:lnTo>
                  <a:lnTo>
                    <a:pt x="5692" y="9480"/>
                  </a:lnTo>
                  <a:lnTo>
                    <a:pt x="6137" y="9372"/>
                  </a:lnTo>
                  <a:lnTo>
                    <a:pt x="6571" y="9221"/>
                  </a:lnTo>
                  <a:lnTo>
                    <a:pt x="6990" y="9028"/>
                  </a:lnTo>
                  <a:lnTo>
                    <a:pt x="7391" y="8795"/>
                  </a:lnTo>
                  <a:lnTo>
                    <a:pt x="7771" y="8521"/>
                  </a:lnTo>
                  <a:lnTo>
                    <a:pt x="8125" y="8207"/>
                  </a:lnTo>
                  <a:lnTo>
                    <a:pt x="8451" y="7854"/>
                  </a:lnTo>
                  <a:lnTo>
                    <a:pt x="8746" y="7463"/>
                  </a:lnTo>
                  <a:lnTo>
                    <a:pt x="8998" y="7044"/>
                  </a:lnTo>
                  <a:lnTo>
                    <a:pt x="9204" y="6610"/>
                  </a:lnTo>
                  <a:lnTo>
                    <a:pt x="9364" y="6164"/>
                  </a:lnTo>
                  <a:lnTo>
                    <a:pt x="9476" y="5710"/>
                  </a:lnTo>
                  <a:lnTo>
                    <a:pt x="9543" y="5251"/>
                  </a:lnTo>
                  <a:lnTo>
                    <a:pt x="9566" y="4790"/>
                  </a:lnTo>
                  <a:lnTo>
                    <a:pt x="9545" y="4331"/>
                  </a:lnTo>
                  <a:lnTo>
                    <a:pt x="9479" y="3876"/>
                  </a:lnTo>
                  <a:lnTo>
                    <a:pt x="9370" y="3430"/>
                  </a:lnTo>
                  <a:lnTo>
                    <a:pt x="9219" y="2996"/>
                  </a:lnTo>
                  <a:lnTo>
                    <a:pt x="9027" y="2578"/>
                  </a:lnTo>
                  <a:lnTo>
                    <a:pt x="8793" y="2176"/>
                  </a:lnTo>
                  <a:lnTo>
                    <a:pt x="8519" y="1797"/>
                  </a:lnTo>
                  <a:lnTo>
                    <a:pt x="8205" y="1443"/>
                  </a:lnTo>
                  <a:lnTo>
                    <a:pt x="7852" y="1116"/>
                  </a:lnTo>
                  <a:lnTo>
                    <a:pt x="7462" y="822"/>
                  </a:lnTo>
                  <a:lnTo>
                    <a:pt x="7043" y="568"/>
                  </a:lnTo>
                  <a:lnTo>
                    <a:pt x="6608" y="362"/>
                  </a:lnTo>
                  <a:lnTo>
                    <a:pt x="6163" y="203"/>
                  </a:lnTo>
                  <a:lnTo>
                    <a:pt x="5709" y="90"/>
                  </a:lnTo>
                  <a:lnTo>
                    <a:pt x="5250" y="23"/>
                  </a:lnTo>
                  <a:lnTo>
                    <a:pt x="4789" y="0"/>
                  </a:lnTo>
                  <a:lnTo>
                    <a:pt x="4329" y="23"/>
                  </a:lnTo>
                  <a:lnTo>
                    <a:pt x="3875" y="88"/>
                  </a:lnTo>
                  <a:lnTo>
                    <a:pt x="3429" y="197"/>
                  </a:lnTo>
                  <a:lnTo>
                    <a:pt x="2995" y="348"/>
                  </a:lnTo>
                  <a:lnTo>
                    <a:pt x="2576" y="540"/>
                  </a:lnTo>
                  <a:lnTo>
                    <a:pt x="2174" y="774"/>
                  </a:lnTo>
                  <a:lnTo>
                    <a:pt x="1795" y="1048"/>
                  </a:lnTo>
                  <a:lnTo>
                    <a:pt x="1441" y="1362"/>
                  </a:lnTo>
                  <a:lnTo>
                    <a:pt x="1115" y="1715"/>
                  </a:lnTo>
                  <a:lnTo>
                    <a:pt x="821" y="2106"/>
                  </a:lnTo>
                  <a:lnTo>
                    <a:pt x="567" y="2524"/>
                  </a:lnTo>
                  <a:lnTo>
                    <a:pt x="361" y="2959"/>
                  </a:lnTo>
                  <a:lnTo>
                    <a:pt x="203" y="3404"/>
                  </a:lnTo>
                  <a:lnTo>
                    <a:pt x="89" y="3858"/>
                  </a:lnTo>
                  <a:lnTo>
                    <a:pt x="22" y="4318"/>
                  </a:lnTo>
                  <a:lnTo>
                    <a:pt x="0" y="4779"/>
                  </a:lnTo>
                  <a:lnTo>
                    <a:pt x="22" y="5238"/>
                  </a:lnTo>
                  <a:lnTo>
                    <a:pt x="88" y="5692"/>
                  </a:lnTo>
                  <a:lnTo>
                    <a:pt x="196" y="6138"/>
                  </a:lnTo>
                  <a:lnTo>
                    <a:pt x="347" y="6573"/>
                  </a:lnTo>
                  <a:lnTo>
                    <a:pt x="540" y="6992"/>
                  </a:lnTo>
                  <a:lnTo>
                    <a:pt x="773" y="7393"/>
                  </a:lnTo>
                  <a:lnTo>
                    <a:pt x="1047" y="7772"/>
                  </a:lnTo>
                  <a:lnTo>
                    <a:pt x="1362" y="8127"/>
                  </a:lnTo>
                  <a:lnTo>
                    <a:pt x="1714" y="8452"/>
                  </a:lnTo>
                  <a:lnTo>
                    <a:pt x="2106" y="8747"/>
                  </a:lnTo>
                  <a:close/>
                </a:path>
              </a:pathLst>
            </a:custGeom>
            <a:solidFill>
              <a:srgbClr val="3E57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8" name="Freeform 30"/>
            <p:cNvSpPr>
              <a:spLocks/>
            </p:cNvSpPr>
            <p:nvPr/>
          </p:nvSpPr>
          <p:spPr bwMode="auto">
            <a:xfrm>
              <a:off x="3375" y="1727"/>
              <a:ext cx="1566" cy="1566"/>
            </a:xfrm>
            <a:custGeom>
              <a:avLst/>
              <a:gdLst>
                <a:gd name="T0" fmla="*/ 12 w 9394"/>
                <a:gd name="T1" fmla="*/ 41 h 9395"/>
                <a:gd name="T2" fmla="*/ 16 w 9394"/>
                <a:gd name="T3" fmla="*/ 43 h 9395"/>
                <a:gd name="T4" fmla="*/ 20 w 9394"/>
                <a:gd name="T5" fmla="*/ 43 h 9395"/>
                <a:gd name="T6" fmla="*/ 24 w 9394"/>
                <a:gd name="T7" fmla="*/ 43 h 9395"/>
                <a:gd name="T8" fmla="*/ 28 w 9394"/>
                <a:gd name="T9" fmla="*/ 43 h 9395"/>
                <a:gd name="T10" fmla="*/ 32 w 9394"/>
                <a:gd name="T11" fmla="*/ 41 h 9395"/>
                <a:gd name="T12" fmla="*/ 35 w 9394"/>
                <a:gd name="T13" fmla="*/ 39 h 9395"/>
                <a:gd name="T14" fmla="*/ 39 w 9394"/>
                <a:gd name="T15" fmla="*/ 36 h 9395"/>
                <a:gd name="T16" fmla="*/ 41 w 9394"/>
                <a:gd name="T17" fmla="*/ 32 h 9395"/>
                <a:gd name="T18" fmla="*/ 43 w 9394"/>
                <a:gd name="T19" fmla="*/ 28 h 9395"/>
                <a:gd name="T20" fmla="*/ 43 w 9394"/>
                <a:gd name="T21" fmla="*/ 24 h 9395"/>
                <a:gd name="T22" fmla="*/ 43 w 9394"/>
                <a:gd name="T23" fmla="*/ 20 h 9395"/>
                <a:gd name="T24" fmla="*/ 43 w 9394"/>
                <a:gd name="T25" fmla="*/ 16 h 9395"/>
                <a:gd name="T26" fmla="*/ 41 w 9394"/>
                <a:gd name="T27" fmla="*/ 12 h 9395"/>
                <a:gd name="T28" fmla="*/ 39 w 9394"/>
                <a:gd name="T29" fmla="*/ 8 h 9395"/>
                <a:gd name="T30" fmla="*/ 36 w 9394"/>
                <a:gd name="T31" fmla="*/ 5 h 9395"/>
                <a:gd name="T32" fmla="*/ 32 w 9394"/>
                <a:gd name="T33" fmla="*/ 3 h 9395"/>
                <a:gd name="T34" fmla="*/ 28 w 9394"/>
                <a:gd name="T35" fmla="*/ 1 h 9395"/>
                <a:gd name="T36" fmla="*/ 24 w 9394"/>
                <a:gd name="T37" fmla="*/ 0 h 9395"/>
                <a:gd name="T38" fmla="*/ 20 w 9394"/>
                <a:gd name="T39" fmla="*/ 0 h 9395"/>
                <a:gd name="T40" fmla="*/ 16 w 9394"/>
                <a:gd name="T41" fmla="*/ 1 h 9395"/>
                <a:gd name="T42" fmla="*/ 12 w 9394"/>
                <a:gd name="T43" fmla="*/ 3 h 9395"/>
                <a:gd name="T44" fmla="*/ 8 w 9394"/>
                <a:gd name="T45" fmla="*/ 5 h 9395"/>
                <a:gd name="T46" fmla="*/ 5 w 9394"/>
                <a:gd name="T47" fmla="*/ 8 h 9395"/>
                <a:gd name="T48" fmla="*/ 3 w 9394"/>
                <a:gd name="T49" fmla="*/ 12 h 9395"/>
                <a:gd name="T50" fmla="*/ 1 w 9394"/>
                <a:gd name="T51" fmla="*/ 16 h 9395"/>
                <a:gd name="T52" fmla="*/ 0 w 9394"/>
                <a:gd name="T53" fmla="*/ 20 h 9395"/>
                <a:gd name="T54" fmla="*/ 0 w 9394"/>
                <a:gd name="T55" fmla="*/ 24 h 9395"/>
                <a:gd name="T56" fmla="*/ 1 w 9394"/>
                <a:gd name="T57" fmla="*/ 28 h 9395"/>
                <a:gd name="T58" fmla="*/ 3 w 9394"/>
                <a:gd name="T59" fmla="*/ 32 h 9395"/>
                <a:gd name="T60" fmla="*/ 5 w 9394"/>
                <a:gd name="T61" fmla="*/ 35 h 9395"/>
                <a:gd name="T62" fmla="*/ 8 w 9394"/>
                <a:gd name="T63" fmla="*/ 39 h 9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94" h="9395">
                  <a:moveTo>
                    <a:pt x="2068" y="8589"/>
                  </a:moveTo>
                  <a:lnTo>
                    <a:pt x="2479" y="8838"/>
                  </a:lnTo>
                  <a:lnTo>
                    <a:pt x="2905" y="9040"/>
                  </a:lnTo>
                  <a:lnTo>
                    <a:pt x="3342" y="9196"/>
                  </a:lnTo>
                  <a:lnTo>
                    <a:pt x="3788" y="9308"/>
                  </a:lnTo>
                  <a:lnTo>
                    <a:pt x="4239" y="9374"/>
                  </a:lnTo>
                  <a:lnTo>
                    <a:pt x="4692" y="9395"/>
                  </a:lnTo>
                  <a:lnTo>
                    <a:pt x="5143" y="9374"/>
                  </a:lnTo>
                  <a:lnTo>
                    <a:pt x="5589" y="9309"/>
                  </a:lnTo>
                  <a:lnTo>
                    <a:pt x="6026" y="9203"/>
                  </a:lnTo>
                  <a:lnTo>
                    <a:pt x="6453" y="9054"/>
                  </a:lnTo>
                  <a:lnTo>
                    <a:pt x="6865" y="8865"/>
                  </a:lnTo>
                  <a:lnTo>
                    <a:pt x="7259" y="8636"/>
                  </a:lnTo>
                  <a:lnTo>
                    <a:pt x="7631" y="8366"/>
                  </a:lnTo>
                  <a:lnTo>
                    <a:pt x="7978" y="8059"/>
                  </a:lnTo>
                  <a:lnTo>
                    <a:pt x="8299" y="7712"/>
                  </a:lnTo>
                  <a:lnTo>
                    <a:pt x="8588" y="7328"/>
                  </a:lnTo>
                  <a:lnTo>
                    <a:pt x="8836" y="6916"/>
                  </a:lnTo>
                  <a:lnTo>
                    <a:pt x="9039" y="6490"/>
                  </a:lnTo>
                  <a:lnTo>
                    <a:pt x="9195" y="6052"/>
                  </a:lnTo>
                  <a:lnTo>
                    <a:pt x="9306" y="5607"/>
                  </a:lnTo>
                  <a:lnTo>
                    <a:pt x="9373" y="5156"/>
                  </a:lnTo>
                  <a:lnTo>
                    <a:pt x="9394" y="4703"/>
                  </a:lnTo>
                  <a:lnTo>
                    <a:pt x="9373" y="4252"/>
                  </a:lnTo>
                  <a:lnTo>
                    <a:pt x="9309" y="3806"/>
                  </a:lnTo>
                  <a:lnTo>
                    <a:pt x="9202" y="3368"/>
                  </a:lnTo>
                  <a:lnTo>
                    <a:pt x="9054" y="2941"/>
                  </a:lnTo>
                  <a:lnTo>
                    <a:pt x="8865" y="2530"/>
                  </a:lnTo>
                  <a:lnTo>
                    <a:pt x="8635" y="2136"/>
                  </a:lnTo>
                  <a:lnTo>
                    <a:pt x="8366" y="1763"/>
                  </a:lnTo>
                  <a:lnTo>
                    <a:pt x="8058" y="1416"/>
                  </a:lnTo>
                  <a:lnTo>
                    <a:pt x="7711" y="1095"/>
                  </a:lnTo>
                  <a:lnTo>
                    <a:pt x="7327" y="807"/>
                  </a:lnTo>
                  <a:lnTo>
                    <a:pt x="6915" y="557"/>
                  </a:lnTo>
                  <a:lnTo>
                    <a:pt x="6489" y="355"/>
                  </a:lnTo>
                  <a:lnTo>
                    <a:pt x="6051" y="199"/>
                  </a:lnTo>
                  <a:lnTo>
                    <a:pt x="5606" y="88"/>
                  </a:lnTo>
                  <a:lnTo>
                    <a:pt x="5155" y="22"/>
                  </a:lnTo>
                  <a:lnTo>
                    <a:pt x="4702" y="0"/>
                  </a:lnTo>
                  <a:lnTo>
                    <a:pt x="4251" y="21"/>
                  </a:lnTo>
                  <a:lnTo>
                    <a:pt x="3805" y="86"/>
                  </a:lnTo>
                  <a:lnTo>
                    <a:pt x="3367" y="192"/>
                  </a:lnTo>
                  <a:lnTo>
                    <a:pt x="2941" y="341"/>
                  </a:lnTo>
                  <a:lnTo>
                    <a:pt x="2529" y="530"/>
                  </a:lnTo>
                  <a:lnTo>
                    <a:pt x="2135" y="759"/>
                  </a:lnTo>
                  <a:lnTo>
                    <a:pt x="1763" y="1027"/>
                  </a:lnTo>
                  <a:lnTo>
                    <a:pt x="1415" y="1336"/>
                  </a:lnTo>
                  <a:lnTo>
                    <a:pt x="1095" y="1682"/>
                  </a:lnTo>
                  <a:lnTo>
                    <a:pt x="807" y="2067"/>
                  </a:lnTo>
                  <a:lnTo>
                    <a:pt x="558" y="2478"/>
                  </a:lnTo>
                  <a:lnTo>
                    <a:pt x="355" y="2905"/>
                  </a:lnTo>
                  <a:lnTo>
                    <a:pt x="199" y="3342"/>
                  </a:lnTo>
                  <a:lnTo>
                    <a:pt x="88" y="3788"/>
                  </a:lnTo>
                  <a:lnTo>
                    <a:pt x="22" y="4240"/>
                  </a:lnTo>
                  <a:lnTo>
                    <a:pt x="0" y="4692"/>
                  </a:lnTo>
                  <a:lnTo>
                    <a:pt x="22" y="5142"/>
                  </a:lnTo>
                  <a:lnTo>
                    <a:pt x="85" y="5589"/>
                  </a:lnTo>
                  <a:lnTo>
                    <a:pt x="192" y="6027"/>
                  </a:lnTo>
                  <a:lnTo>
                    <a:pt x="340" y="6454"/>
                  </a:lnTo>
                  <a:lnTo>
                    <a:pt x="529" y="6866"/>
                  </a:lnTo>
                  <a:lnTo>
                    <a:pt x="759" y="7260"/>
                  </a:lnTo>
                  <a:lnTo>
                    <a:pt x="1028" y="7632"/>
                  </a:lnTo>
                  <a:lnTo>
                    <a:pt x="1336" y="7979"/>
                  </a:lnTo>
                  <a:lnTo>
                    <a:pt x="1683" y="8300"/>
                  </a:lnTo>
                  <a:lnTo>
                    <a:pt x="2068" y="8589"/>
                  </a:lnTo>
                  <a:close/>
                </a:path>
              </a:pathLst>
            </a:custGeom>
            <a:solidFill>
              <a:srgbClr val="405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9" name="Freeform 31"/>
            <p:cNvSpPr>
              <a:spLocks/>
            </p:cNvSpPr>
            <p:nvPr/>
          </p:nvSpPr>
          <p:spPr bwMode="auto">
            <a:xfrm>
              <a:off x="3397" y="1733"/>
              <a:ext cx="1537" cy="1537"/>
            </a:xfrm>
            <a:custGeom>
              <a:avLst/>
              <a:gdLst>
                <a:gd name="T0" fmla="*/ 11 w 9221"/>
                <a:gd name="T1" fmla="*/ 40 h 9222"/>
                <a:gd name="T2" fmla="*/ 15 w 9221"/>
                <a:gd name="T3" fmla="*/ 42 h 9222"/>
                <a:gd name="T4" fmla="*/ 19 w 9221"/>
                <a:gd name="T5" fmla="*/ 43 h 9222"/>
                <a:gd name="T6" fmla="*/ 23 w 9221"/>
                <a:gd name="T7" fmla="*/ 43 h 9222"/>
                <a:gd name="T8" fmla="*/ 27 w 9221"/>
                <a:gd name="T9" fmla="*/ 42 h 9222"/>
                <a:gd name="T10" fmla="*/ 31 w 9221"/>
                <a:gd name="T11" fmla="*/ 40 h 9222"/>
                <a:gd name="T12" fmla="*/ 35 w 9221"/>
                <a:gd name="T13" fmla="*/ 38 h 9222"/>
                <a:gd name="T14" fmla="*/ 38 w 9221"/>
                <a:gd name="T15" fmla="*/ 35 h 9222"/>
                <a:gd name="T16" fmla="*/ 40 w 9221"/>
                <a:gd name="T17" fmla="*/ 32 h 9222"/>
                <a:gd name="T18" fmla="*/ 42 w 9221"/>
                <a:gd name="T19" fmla="*/ 28 h 9222"/>
                <a:gd name="T20" fmla="*/ 43 w 9221"/>
                <a:gd name="T21" fmla="*/ 24 h 9222"/>
                <a:gd name="T22" fmla="*/ 43 w 9221"/>
                <a:gd name="T23" fmla="*/ 19 h 9222"/>
                <a:gd name="T24" fmla="*/ 42 w 9221"/>
                <a:gd name="T25" fmla="*/ 15 h 9222"/>
                <a:gd name="T26" fmla="*/ 40 w 9221"/>
                <a:gd name="T27" fmla="*/ 12 h 9222"/>
                <a:gd name="T28" fmla="*/ 38 w 9221"/>
                <a:gd name="T29" fmla="*/ 8 h 9222"/>
                <a:gd name="T30" fmla="*/ 35 w 9221"/>
                <a:gd name="T31" fmla="*/ 5 h 9222"/>
                <a:gd name="T32" fmla="*/ 32 w 9221"/>
                <a:gd name="T33" fmla="*/ 3 h 9222"/>
                <a:gd name="T34" fmla="*/ 28 w 9221"/>
                <a:gd name="T35" fmla="*/ 1 h 9222"/>
                <a:gd name="T36" fmla="*/ 24 w 9221"/>
                <a:gd name="T37" fmla="*/ 0 h 9222"/>
                <a:gd name="T38" fmla="*/ 19 w 9221"/>
                <a:gd name="T39" fmla="*/ 0 h 9222"/>
                <a:gd name="T40" fmla="*/ 15 w 9221"/>
                <a:gd name="T41" fmla="*/ 1 h 9222"/>
                <a:gd name="T42" fmla="*/ 12 w 9221"/>
                <a:gd name="T43" fmla="*/ 3 h 9222"/>
                <a:gd name="T44" fmla="*/ 8 w 9221"/>
                <a:gd name="T45" fmla="*/ 5 h 9222"/>
                <a:gd name="T46" fmla="*/ 5 w 9221"/>
                <a:gd name="T47" fmla="*/ 8 h 9222"/>
                <a:gd name="T48" fmla="*/ 3 w 9221"/>
                <a:gd name="T49" fmla="*/ 11 h 9222"/>
                <a:gd name="T50" fmla="*/ 1 w 9221"/>
                <a:gd name="T51" fmla="*/ 15 h 9222"/>
                <a:gd name="T52" fmla="*/ 0 w 9221"/>
                <a:gd name="T53" fmla="*/ 19 h 9222"/>
                <a:gd name="T54" fmla="*/ 0 w 9221"/>
                <a:gd name="T55" fmla="*/ 23 h 9222"/>
                <a:gd name="T56" fmla="*/ 1 w 9221"/>
                <a:gd name="T57" fmla="*/ 27 h 9222"/>
                <a:gd name="T58" fmla="*/ 3 w 9221"/>
                <a:gd name="T59" fmla="*/ 31 h 9222"/>
                <a:gd name="T60" fmla="*/ 5 w 9221"/>
                <a:gd name="T61" fmla="*/ 35 h 9222"/>
                <a:gd name="T62" fmla="*/ 8 w 9221"/>
                <a:gd name="T63" fmla="*/ 38 h 9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221" h="9222">
                  <a:moveTo>
                    <a:pt x="2029" y="8432"/>
                  </a:moveTo>
                  <a:lnTo>
                    <a:pt x="2432" y="8676"/>
                  </a:lnTo>
                  <a:lnTo>
                    <a:pt x="2851" y="8874"/>
                  </a:lnTo>
                  <a:lnTo>
                    <a:pt x="3280" y="9028"/>
                  </a:lnTo>
                  <a:lnTo>
                    <a:pt x="3718" y="9136"/>
                  </a:lnTo>
                  <a:lnTo>
                    <a:pt x="4161" y="9201"/>
                  </a:lnTo>
                  <a:lnTo>
                    <a:pt x="4605" y="9222"/>
                  </a:lnTo>
                  <a:lnTo>
                    <a:pt x="5048" y="9202"/>
                  </a:lnTo>
                  <a:lnTo>
                    <a:pt x="5486" y="9138"/>
                  </a:lnTo>
                  <a:lnTo>
                    <a:pt x="5915" y="9033"/>
                  </a:lnTo>
                  <a:lnTo>
                    <a:pt x="6334" y="8889"/>
                  </a:lnTo>
                  <a:lnTo>
                    <a:pt x="6738" y="8703"/>
                  </a:lnTo>
                  <a:lnTo>
                    <a:pt x="7125" y="8478"/>
                  </a:lnTo>
                  <a:lnTo>
                    <a:pt x="7491" y="8214"/>
                  </a:lnTo>
                  <a:lnTo>
                    <a:pt x="7832" y="7911"/>
                  </a:lnTo>
                  <a:lnTo>
                    <a:pt x="8146" y="7571"/>
                  </a:lnTo>
                  <a:lnTo>
                    <a:pt x="8431" y="7194"/>
                  </a:lnTo>
                  <a:lnTo>
                    <a:pt x="8675" y="6790"/>
                  </a:lnTo>
                  <a:lnTo>
                    <a:pt x="8873" y="6372"/>
                  </a:lnTo>
                  <a:lnTo>
                    <a:pt x="9026" y="5942"/>
                  </a:lnTo>
                  <a:lnTo>
                    <a:pt x="9134" y="5505"/>
                  </a:lnTo>
                  <a:lnTo>
                    <a:pt x="9199" y="5062"/>
                  </a:lnTo>
                  <a:lnTo>
                    <a:pt x="9221" y="4618"/>
                  </a:lnTo>
                  <a:lnTo>
                    <a:pt x="9200" y="4175"/>
                  </a:lnTo>
                  <a:lnTo>
                    <a:pt x="9137" y="3737"/>
                  </a:lnTo>
                  <a:lnTo>
                    <a:pt x="9032" y="3307"/>
                  </a:lnTo>
                  <a:lnTo>
                    <a:pt x="8887" y="2888"/>
                  </a:lnTo>
                  <a:lnTo>
                    <a:pt x="8702" y="2484"/>
                  </a:lnTo>
                  <a:lnTo>
                    <a:pt x="8476" y="2096"/>
                  </a:lnTo>
                  <a:lnTo>
                    <a:pt x="8212" y="1731"/>
                  </a:lnTo>
                  <a:lnTo>
                    <a:pt x="7910" y="1390"/>
                  </a:lnTo>
                  <a:lnTo>
                    <a:pt x="7569" y="1075"/>
                  </a:lnTo>
                  <a:lnTo>
                    <a:pt x="7192" y="792"/>
                  </a:lnTo>
                  <a:lnTo>
                    <a:pt x="6788" y="547"/>
                  </a:lnTo>
                  <a:lnTo>
                    <a:pt x="6370" y="348"/>
                  </a:lnTo>
                  <a:lnTo>
                    <a:pt x="5940" y="195"/>
                  </a:lnTo>
                  <a:lnTo>
                    <a:pt x="5502" y="86"/>
                  </a:lnTo>
                  <a:lnTo>
                    <a:pt x="5059" y="21"/>
                  </a:lnTo>
                  <a:lnTo>
                    <a:pt x="4615" y="0"/>
                  </a:lnTo>
                  <a:lnTo>
                    <a:pt x="4173" y="21"/>
                  </a:lnTo>
                  <a:lnTo>
                    <a:pt x="3736" y="84"/>
                  </a:lnTo>
                  <a:lnTo>
                    <a:pt x="3305" y="189"/>
                  </a:lnTo>
                  <a:lnTo>
                    <a:pt x="2886" y="334"/>
                  </a:lnTo>
                  <a:lnTo>
                    <a:pt x="2482" y="520"/>
                  </a:lnTo>
                  <a:lnTo>
                    <a:pt x="2095" y="745"/>
                  </a:lnTo>
                  <a:lnTo>
                    <a:pt x="1730" y="1009"/>
                  </a:lnTo>
                  <a:lnTo>
                    <a:pt x="1388" y="1311"/>
                  </a:lnTo>
                  <a:lnTo>
                    <a:pt x="1074" y="1651"/>
                  </a:lnTo>
                  <a:lnTo>
                    <a:pt x="791" y="2029"/>
                  </a:lnTo>
                  <a:lnTo>
                    <a:pt x="546" y="2432"/>
                  </a:lnTo>
                  <a:lnTo>
                    <a:pt x="348" y="2851"/>
                  </a:lnTo>
                  <a:lnTo>
                    <a:pt x="194" y="3281"/>
                  </a:lnTo>
                  <a:lnTo>
                    <a:pt x="86" y="3720"/>
                  </a:lnTo>
                  <a:lnTo>
                    <a:pt x="21" y="4161"/>
                  </a:lnTo>
                  <a:lnTo>
                    <a:pt x="0" y="4606"/>
                  </a:lnTo>
                  <a:lnTo>
                    <a:pt x="20" y="5049"/>
                  </a:lnTo>
                  <a:lnTo>
                    <a:pt x="84" y="5488"/>
                  </a:lnTo>
                  <a:lnTo>
                    <a:pt x="189" y="5918"/>
                  </a:lnTo>
                  <a:lnTo>
                    <a:pt x="333" y="6336"/>
                  </a:lnTo>
                  <a:lnTo>
                    <a:pt x="519" y="6741"/>
                  </a:lnTo>
                  <a:lnTo>
                    <a:pt x="744" y="7127"/>
                  </a:lnTo>
                  <a:lnTo>
                    <a:pt x="1008" y="7492"/>
                  </a:lnTo>
                  <a:lnTo>
                    <a:pt x="1311" y="7834"/>
                  </a:lnTo>
                  <a:lnTo>
                    <a:pt x="1651" y="8148"/>
                  </a:lnTo>
                  <a:lnTo>
                    <a:pt x="2029" y="8432"/>
                  </a:lnTo>
                  <a:close/>
                </a:path>
              </a:pathLst>
            </a:custGeom>
            <a:solidFill>
              <a:srgbClr val="425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0" name="Freeform 32"/>
            <p:cNvSpPr>
              <a:spLocks/>
            </p:cNvSpPr>
            <p:nvPr/>
          </p:nvSpPr>
          <p:spPr bwMode="auto">
            <a:xfrm>
              <a:off x="3419" y="1739"/>
              <a:ext cx="1508" cy="1508"/>
            </a:xfrm>
            <a:custGeom>
              <a:avLst/>
              <a:gdLst>
                <a:gd name="T0" fmla="*/ 11 w 9048"/>
                <a:gd name="T1" fmla="*/ 39 h 9050"/>
                <a:gd name="T2" fmla="*/ 15 w 9048"/>
                <a:gd name="T3" fmla="*/ 41 h 9050"/>
                <a:gd name="T4" fmla="*/ 19 w 9048"/>
                <a:gd name="T5" fmla="*/ 42 h 9050"/>
                <a:gd name="T6" fmla="*/ 23 w 9048"/>
                <a:gd name="T7" fmla="*/ 42 h 9050"/>
                <a:gd name="T8" fmla="*/ 27 w 9048"/>
                <a:gd name="T9" fmla="*/ 41 h 9050"/>
                <a:gd name="T10" fmla="*/ 31 w 9048"/>
                <a:gd name="T11" fmla="*/ 39 h 9050"/>
                <a:gd name="T12" fmla="*/ 34 w 9048"/>
                <a:gd name="T13" fmla="*/ 37 h 9050"/>
                <a:gd name="T14" fmla="*/ 37 w 9048"/>
                <a:gd name="T15" fmla="*/ 34 h 9050"/>
                <a:gd name="T16" fmla="*/ 40 w 9048"/>
                <a:gd name="T17" fmla="*/ 31 h 9050"/>
                <a:gd name="T18" fmla="*/ 41 w 9048"/>
                <a:gd name="T19" fmla="*/ 27 h 9050"/>
                <a:gd name="T20" fmla="*/ 42 w 9048"/>
                <a:gd name="T21" fmla="*/ 23 h 9050"/>
                <a:gd name="T22" fmla="*/ 42 w 9048"/>
                <a:gd name="T23" fmla="*/ 19 h 9050"/>
                <a:gd name="T24" fmla="*/ 41 w 9048"/>
                <a:gd name="T25" fmla="*/ 15 h 9050"/>
                <a:gd name="T26" fmla="*/ 40 w 9048"/>
                <a:gd name="T27" fmla="*/ 11 h 9050"/>
                <a:gd name="T28" fmla="*/ 37 w 9048"/>
                <a:gd name="T29" fmla="*/ 8 h 9050"/>
                <a:gd name="T30" fmla="*/ 34 w 9048"/>
                <a:gd name="T31" fmla="*/ 5 h 9050"/>
                <a:gd name="T32" fmla="*/ 31 w 9048"/>
                <a:gd name="T33" fmla="*/ 2 h 9050"/>
                <a:gd name="T34" fmla="*/ 27 w 9048"/>
                <a:gd name="T35" fmla="*/ 1 h 9050"/>
                <a:gd name="T36" fmla="*/ 23 w 9048"/>
                <a:gd name="T37" fmla="*/ 0 h 9050"/>
                <a:gd name="T38" fmla="*/ 19 w 9048"/>
                <a:gd name="T39" fmla="*/ 0 h 9050"/>
                <a:gd name="T40" fmla="*/ 15 w 9048"/>
                <a:gd name="T41" fmla="*/ 1 h 9050"/>
                <a:gd name="T42" fmla="*/ 11 w 9048"/>
                <a:gd name="T43" fmla="*/ 2 h 9050"/>
                <a:gd name="T44" fmla="*/ 8 w 9048"/>
                <a:gd name="T45" fmla="*/ 4 h 9050"/>
                <a:gd name="T46" fmla="*/ 5 w 9048"/>
                <a:gd name="T47" fmla="*/ 7 h 9050"/>
                <a:gd name="T48" fmla="*/ 3 w 9048"/>
                <a:gd name="T49" fmla="*/ 11 h 9050"/>
                <a:gd name="T50" fmla="*/ 1 w 9048"/>
                <a:gd name="T51" fmla="*/ 15 h 9050"/>
                <a:gd name="T52" fmla="*/ 0 w 9048"/>
                <a:gd name="T53" fmla="*/ 19 h 9050"/>
                <a:gd name="T54" fmla="*/ 0 w 9048"/>
                <a:gd name="T55" fmla="*/ 23 h 9050"/>
                <a:gd name="T56" fmla="*/ 1 w 9048"/>
                <a:gd name="T57" fmla="*/ 27 h 9050"/>
                <a:gd name="T58" fmla="*/ 2 w 9048"/>
                <a:gd name="T59" fmla="*/ 31 h 9050"/>
                <a:gd name="T60" fmla="*/ 5 w 9048"/>
                <a:gd name="T61" fmla="*/ 34 h 9050"/>
                <a:gd name="T62" fmla="*/ 8 w 9048"/>
                <a:gd name="T63" fmla="*/ 37 h 90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48" h="9050">
                  <a:moveTo>
                    <a:pt x="1990" y="8274"/>
                  </a:moveTo>
                  <a:lnTo>
                    <a:pt x="2386" y="8514"/>
                  </a:lnTo>
                  <a:lnTo>
                    <a:pt x="2796" y="8708"/>
                  </a:lnTo>
                  <a:lnTo>
                    <a:pt x="3219" y="8858"/>
                  </a:lnTo>
                  <a:lnTo>
                    <a:pt x="3648" y="8965"/>
                  </a:lnTo>
                  <a:lnTo>
                    <a:pt x="4082" y="9029"/>
                  </a:lnTo>
                  <a:lnTo>
                    <a:pt x="4518" y="9050"/>
                  </a:lnTo>
                  <a:lnTo>
                    <a:pt x="4953" y="9029"/>
                  </a:lnTo>
                  <a:lnTo>
                    <a:pt x="5382" y="8968"/>
                  </a:lnTo>
                  <a:lnTo>
                    <a:pt x="5805" y="8864"/>
                  </a:lnTo>
                  <a:lnTo>
                    <a:pt x="6216" y="8722"/>
                  </a:lnTo>
                  <a:lnTo>
                    <a:pt x="6612" y="8540"/>
                  </a:lnTo>
                  <a:lnTo>
                    <a:pt x="6991" y="8319"/>
                  </a:lnTo>
                  <a:lnTo>
                    <a:pt x="7350" y="8059"/>
                  </a:lnTo>
                  <a:lnTo>
                    <a:pt x="7685" y="7763"/>
                  </a:lnTo>
                  <a:lnTo>
                    <a:pt x="7994" y="7430"/>
                  </a:lnTo>
                  <a:lnTo>
                    <a:pt x="8272" y="7060"/>
                  </a:lnTo>
                  <a:lnTo>
                    <a:pt x="8512" y="6663"/>
                  </a:lnTo>
                  <a:lnTo>
                    <a:pt x="8706" y="6253"/>
                  </a:lnTo>
                  <a:lnTo>
                    <a:pt x="8856" y="5830"/>
                  </a:lnTo>
                  <a:lnTo>
                    <a:pt x="8963" y="5401"/>
                  </a:lnTo>
                  <a:lnTo>
                    <a:pt x="9027" y="4966"/>
                  </a:lnTo>
                  <a:lnTo>
                    <a:pt x="9048" y="4531"/>
                  </a:lnTo>
                  <a:lnTo>
                    <a:pt x="9027" y="4096"/>
                  </a:lnTo>
                  <a:lnTo>
                    <a:pt x="8966" y="3667"/>
                  </a:lnTo>
                  <a:lnTo>
                    <a:pt x="8862" y="3244"/>
                  </a:lnTo>
                  <a:lnTo>
                    <a:pt x="8720" y="2833"/>
                  </a:lnTo>
                  <a:lnTo>
                    <a:pt x="8538" y="2436"/>
                  </a:lnTo>
                  <a:lnTo>
                    <a:pt x="8317" y="2057"/>
                  </a:lnTo>
                  <a:lnTo>
                    <a:pt x="8057" y="1698"/>
                  </a:lnTo>
                  <a:lnTo>
                    <a:pt x="7761" y="1363"/>
                  </a:lnTo>
                  <a:lnTo>
                    <a:pt x="7428" y="1054"/>
                  </a:lnTo>
                  <a:lnTo>
                    <a:pt x="7058" y="776"/>
                  </a:lnTo>
                  <a:lnTo>
                    <a:pt x="6661" y="536"/>
                  </a:lnTo>
                  <a:lnTo>
                    <a:pt x="6251" y="341"/>
                  </a:lnTo>
                  <a:lnTo>
                    <a:pt x="5829" y="191"/>
                  </a:lnTo>
                  <a:lnTo>
                    <a:pt x="5399" y="84"/>
                  </a:lnTo>
                  <a:lnTo>
                    <a:pt x="4965" y="20"/>
                  </a:lnTo>
                  <a:lnTo>
                    <a:pt x="4529" y="0"/>
                  </a:lnTo>
                  <a:lnTo>
                    <a:pt x="4095" y="20"/>
                  </a:lnTo>
                  <a:lnTo>
                    <a:pt x="3665" y="82"/>
                  </a:lnTo>
                  <a:lnTo>
                    <a:pt x="3242" y="186"/>
                  </a:lnTo>
                  <a:lnTo>
                    <a:pt x="2832" y="328"/>
                  </a:lnTo>
                  <a:lnTo>
                    <a:pt x="2435" y="510"/>
                  </a:lnTo>
                  <a:lnTo>
                    <a:pt x="2056" y="731"/>
                  </a:lnTo>
                  <a:lnTo>
                    <a:pt x="1697" y="990"/>
                  </a:lnTo>
                  <a:lnTo>
                    <a:pt x="1362" y="1286"/>
                  </a:lnTo>
                  <a:lnTo>
                    <a:pt x="1054" y="1620"/>
                  </a:lnTo>
                  <a:lnTo>
                    <a:pt x="776" y="1991"/>
                  </a:lnTo>
                  <a:lnTo>
                    <a:pt x="536" y="2387"/>
                  </a:lnTo>
                  <a:lnTo>
                    <a:pt x="341" y="2798"/>
                  </a:lnTo>
                  <a:lnTo>
                    <a:pt x="191" y="3219"/>
                  </a:lnTo>
                  <a:lnTo>
                    <a:pt x="84" y="3649"/>
                  </a:lnTo>
                  <a:lnTo>
                    <a:pt x="20" y="4084"/>
                  </a:lnTo>
                  <a:lnTo>
                    <a:pt x="0" y="4520"/>
                  </a:lnTo>
                  <a:lnTo>
                    <a:pt x="20" y="4955"/>
                  </a:lnTo>
                  <a:lnTo>
                    <a:pt x="81" y="5384"/>
                  </a:lnTo>
                  <a:lnTo>
                    <a:pt x="185" y="5807"/>
                  </a:lnTo>
                  <a:lnTo>
                    <a:pt x="327" y="6218"/>
                  </a:lnTo>
                  <a:lnTo>
                    <a:pt x="509" y="6614"/>
                  </a:lnTo>
                  <a:lnTo>
                    <a:pt x="730" y="6993"/>
                  </a:lnTo>
                  <a:lnTo>
                    <a:pt x="990" y="7352"/>
                  </a:lnTo>
                  <a:lnTo>
                    <a:pt x="1286" y="7687"/>
                  </a:lnTo>
                  <a:lnTo>
                    <a:pt x="1619" y="7996"/>
                  </a:lnTo>
                  <a:lnTo>
                    <a:pt x="1990" y="8274"/>
                  </a:lnTo>
                  <a:close/>
                </a:path>
              </a:pathLst>
            </a:custGeom>
            <a:solidFill>
              <a:srgbClr val="445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1" name="Freeform 33"/>
            <p:cNvSpPr>
              <a:spLocks/>
            </p:cNvSpPr>
            <p:nvPr/>
          </p:nvSpPr>
          <p:spPr bwMode="auto">
            <a:xfrm>
              <a:off x="3440" y="1744"/>
              <a:ext cx="1480" cy="1481"/>
            </a:xfrm>
            <a:custGeom>
              <a:avLst/>
              <a:gdLst>
                <a:gd name="T0" fmla="*/ 11 w 8879"/>
                <a:gd name="T1" fmla="*/ 39 h 8880"/>
                <a:gd name="T2" fmla="*/ 15 w 8879"/>
                <a:gd name="T3" fmla="*/ 40 h 8880"/>
                <a:gd name="T4" fmla="*/ 19 w 8879"/>
                <a:gd name="T5" fmla="*/ 41 h 8880"/>
                <a:gd name="T6" fmla="*/ 23 w 8879"/>
                <a:gd name="T7" fmla="*/ 41 h 8880"/>
                <a:gd name="T8" fmla="*/ 26 w 8879"/>
                <a:gd name="T9" fmla="*/ 40 h 8880"/>
                <a:gd name="T10" fmla="*/ 30 w 8879"/>
                <a:gd name="T11" fmla="*/ 39 h 8880"/>
                <a:gd name="T12" fmla="*/ 33 w 8879"/>
                <a:gd name="T13" fmla="*/ 37 h 8880"/>
                <a:gd name="T14" fmla="*/ 36 w 8879"/>
                <a:gd name="T15" fmla="*/ 34 h 8880"/>
                <a:gd name="T16" fmla="*/ 39 w 8879"/>
                <a:gd name="T17" fmla="*/ 30 h 8880"/>
                <a:gd name="T18" fmla="*/ 40 w 8879"/>
                <a:gd name="T19" fmla="*/ 27 h 8880"/>
                <a:gd name="T20" fmla="*/ 41 w 8879"/>
                <a:gd name="T21" fmla="*/ 23 h 8880"/>
                <a:gd name="T22" fmla="*/ 41 w 8879"/>
                <a:gd name="T23" fmla="*/ 19 h 8880"/>
                <a:gd name="T24" fmla="*/ 40 w 8879"/>
                <a:gd name="T25" fmla="*/ 15 h 8880"/>
                <a:gd name="T26" fmla="*/ 39 w 8879"/>
                <a:gd name="T27" fmla="*/ 11 h 8880"/>
                <a:gd name="T28" fmla="*/ 37 w 8879"/>
                <a:gd name="T29" fmla="*/ 8 h 8880"/>
                <a:gd name="T30" fmla="*/ 34 w 8879"/>
                <a:gd name="T31" fmla="*/ 5 h 8880"/>
                <a:gd name="T32" fmla="*/ 30 w 8879"/>
                <a:gd name="T33" fmla="*/ 3 h 8880"/>
                <a:gd name="T34" fmla="*/ 27 w 8879"/>
                <a:gd name="T35" fmla="*/ 1 h 8880"/>
                <a:gd name="T36" fmla="*/ 23 w 8879"/>
                <a:gd name="T37" fmla="*/ 0 h 8880"/>
                <a:gd name="T38" fmla="*/ 19 w 8879"/>
                <a:gd name="T39" fmla="*/ 0 h 8880"/>
                <a:gd name="T40" fmla="*/ 15 w 8879"/>
                <a:gd name="T41" fmla="*/ 1 h 8880"/>
                <a:gd name="T42" fmla="*/ 11 w 8879"/>
                <a:gd name="T43" fmla="*/ 2 h 8880"/>
                <a:gd name="T44" fmla="*/ 8 w 8879"/>
                <a:gd name="T45" fmla="*/ 5 h 8880"/>
                <a:gd name="T46" fmla="*/ 5 w 8879"/>
                <a:gd name="T47" fmla="*/ 7 h 8880"/>
                <a:gd name="T48" fmla="*/ 3 w 8879"/>
                <a:gd name="T49" fmla="*/ 11 h 8880"/>
                <a:gd name="T50" fmla="*/ 1 w 8879"/>
                <a:gd name="T51" fmla="*/ 15 h 8880"/>
                <a:gd name="T52" fmla="*/ 0 w 8879"/>
                <a:gd name="T53" fmla="*/ 19 h 8880"/>
                <a:gd name="T54" fmla="*/ 0 w 8879"/>
                <a:gd name="T55" fmla="*/ 23 h 8880"/>
                <a:gd name="T56" fmla="*/ 1 w 8879"/>
                <a:gd name="T57" fmla="*/ 26 h 8880"/>
                <a:gd name="T58" fmla="*/ 2 w 8879"/>
                <a:gd name="T59" fmla="*/ 30 h 8880"/>
                <a:gd name="T60" fmla="*/ 5 w 8879"/>
                <a:gd name="T61" fmla="*/ 34 h 8880"/>
                <a:gd name="T62" fmla="*/ 7 w 8879"/>
                <a:gd name="T63" fmla="*/ 36 h 88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79" h="8880">
                  <a:moveTo>
                    <a:pt x="1955" y="8119"/>
                  </a:moveTo>
                  <a:lnTo>
                    <a:pt x="2343" y="8353"/>
                  </a:lnTo>
                  <a:lnTo>
                    <a:pt x="2746" y="8544"/>
                  </a:lnTo>
                  <a:lnTo>
                    <a:pt x="3159" y="8692"/>
                  </a:lnTo>
                  <a:lnTo>
                    <a:pt x="3580" y="8797"/>
                  </a:lnTo>
                  <a:lnTo>
                    <a:pt x="4007" y="8858"/>
                  </a:lnTo>
                  <a:lnTo>
                    <a:pt x="4435" y="8880"/>
                  </a:lnTo>
                  <a:lnTo>
                    <a:pt x="4861" y="8860"/>
                  </a:lnTo>
                  <a:lnTo>
                    <a:pt x="5282" y="8798"/>
                  </a:lnTo>
                  <a:lnTo>
                    <a:pt x="5696" y="8698"/>
                  </a:lnTo>
                  <a:lnTo>
                    <a:pt x="6099" y="8558"/>
                  </a:lnTo>
                  <a:lnTo>
                    <a:pt x="6488" y="8379"/>
                  </a:lnTo>
                  <a:lnTo>
                    <a:pt x="6860" y="8162"/>
                  </a:lnTo>
                  <a:lnTo>
                    <a:pt x="7212" y="7908"/>
                  </a:lnTo>
                  <a:lnTo>
                    <a:pt x="7541" y="7617"/>
                  </a:lnTo>
                  <a:lnTo>
                    <a:pt x="7844" y="7290"/>
                  </a:lnTo>
                  <a:lnTo>
                    <a:pt x="8117" y="6927"/>
                  </a:lnTo>
                  <a:lnTo>
                    <a:pt x="8352" y="6537"/>
                  </a:lnTo>
                  <a:lnTo>
                    <a:pt x="8543" y="6134"/>
                  </a:lnTo>
                  <a:lnTo>
                    <a:pt x="8691" y="5720"/>
                  </a:lnTo>
                  <a:lnTo>
                    <a:pt x="8796" y="5299"/>
                  </a:lnTo>
                  <a:lnTo>
                    <a:pt x="8857" y="4873"/>
                  </a:lnTo>
                  <a:lnTo>
                    <a:pt x="8879" y="4445"/>
                  </a:lnTo>
                  <a:lnTo>
                    <a:pt x="8858" y="4019"/>
                  </a:lnTo>
                  <a:lnTo>
                    <a:pt x="8797" y="3597"/>
                  </a:lnTo>
                  <a:lnTo>
                    <a:pt x="8697" y="3184"/>
                  </a:lnTo>
                  <a:lnTo>
                    <a:pt x="8557" y="2781"/>
                  </a:lnTo>
                  <a:lnTo>
                    <a:pt x="8378" y="2392"/>
                  </a:lnTo>
                  <a:lnTo>
                    <a:pt x="8160" y="2019"/>
                  </a:lnTo>
                  <a:lnTo>
                    <a:pt x="7907" y="1667"/>
                  </a:lnTo>
                  <a:lnTo>
                    <a:pt x="7615" y="1339"/>
                  </a:lnTo>
                  <a:lnTo>
                    <a:pt x="7288" y="1036"/>
                  </a:lnTo>
                  <a:lnTo>
                    <a:pt x="6925" y="763"/>
                  </a:lnTo>
                  <a:lnTo>
                    <a:pt x="6536" y="527"/>
                  </a:lnTo>
                  <a:lnTo>
                    <a:pt x="6133" y="336"/>
                  </a:lnTo>
                  <a:lnTo>
                    <a:pt x="5720" y="188"/>
                  </a:lnTo>
                  <a:lnTo>
                    <a:pt x="5299" y="83"/>
                  </a:lnTo>
                  <a:lnTo>
                    <a:pt x="4872" y="22"/>
                  </a:lnTo>
                  <a:lnTo>
                    <a:pt x="4444" y="0"/>
                  </a:lnTo>
                  <a:lnTo>
                    <a:pt x="4018" y="20"/>
                  </a:lnTo>
                  <a:lnTo>
                    <a:pt x="3597" y="82"/>
                  </a:lnTo>
                  <a:lnTo>
                    <a:pt x="3183" y="182"/>
                  </a:lnTo>
                  <a:lnTo>
                    <a:pt x="2780" y="322"/>
                  </a:lnTo>
                  <a:lnTo>
                    <a:pt x="2391" y="501"/>
                  </a:lnTo>
                  <a:lnTo>
                    <a:pt x="2018" y="718"/>
                  </a:lnTo>
                  <a:lnTo>
                    <a:pt x="1667" y="972"/>
                  </a:lnTo>
                  <a:lnTo>
                    <a:pt x="1338" y="1264"/>
                  </a:lnTo>
                  <a:lnTo>
                    <a:pt x="1035" y="1590"/>
                  </a:lnTo>
                  <a:lnTo>
                    <a:pt x="763" y="1954"/>
                  </a:lnTo>
                  <a:lnTo>
                    <a:pt x="527" y="2343"/>
                  </a:lnTo>
                  <a:lnTo>
                    <a:pt x="336" y="2746"/>
                  </a:lnTo>
                  <a:lnTo>
                    <a:pt x="188" y="3160"/>
                  </a:lnTo>
                  <a:lnTo>
                    <a:pt x="83" y="3581"/>
                  </a:lnTo>
                  <a:lnTo>
                    <a:pt x="22" y="4007"/>
                  </a:lnTo>
                  <a:lnTo>
                    <a:pt x="0" y="4435"/>
                  </a:lnTo>
                  <a:lnTo>
                    <a:pt x="21" y="4862"/>
                  </a:lnTo>
                  <a:lnTo>
                    <a:pt x="82" y="5283"/>
                  </a:lnTo>
                  <a:lnTo>
                    <a:pt x="182" y="5697"/>
                  </a:lnTo>
                  <a:lnTo>
                    <a:pt x="322" y="6100"/>
                  </a:lnTo>
                  <a:lnTo>
                    <a:pt x="501" y="6490"/>
                  </a:lnTo>
                  <a:lnTo>
                    <a:pt x="718" y="6862"/>
                  </a:lnTo>
                  <a:lnTo>
                    <a:pt x="972" y="7214"/>
                  </a:lnTo>
                  <a:lnTo>
                    <a:pt x="1264" y="7543"/>
                  </a:lnTo>
                  <a:lnTo>
                    <a:pt x="1590" y="7845"/>
                  </a:lnTo>
                  <a:lnTo>
                    <a:pt x="1955" y="8119"/>
                  </a:lnTo>
                  <a:close/>
                </a:path>
              </a:pathLst>
            </a:custGeom>
            <a:solidFill>
              <a:srgbClr val="4761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2" name="Freeform 34"/>
            <p:cNvSpPr>
              <a:spLocks/>
            </p:cNvSpPr>
            <p:nvPr/>
          </p:nvSpPr>
          <p:spPr bwMode="auto">
            <a:xfrm>
              <a:off x="3462" y="1750"/>
              <a:ext cx="1451" cy="1452"/>
            </a:xfrm>
            <a:custGeom>
              <a:avLst/>
              <a:gdLst>
                <a:gd name="T0" fmla="*/ 11 w 8705"/>
                <a:gd name="T1" fmla="*/ 38 h 8707"/>
                <a:gd name="T2" fmla="*/ 14 w 8705"/>
                <a:gd name="T3" fmla="*/ 40 h 8707"/>
                <a:gd name="T4" fmla="*/ 18 w 8705"/>
                <a:gd name="T5" fmla="*/ 40 h 8707"/>
                <a:gd name="T6" fmla="*/ 22 w 8705"/>
                <a:gd name="T7" fmla="*/ 40 h 8707"/>
                <a:gd name="T8" fmla="*/ 26 w 8705"/>
                <a:gd name="T9" fmla="*/ 40 h 8707"/>
                <a:gd name="T10" fmla="*/ 30 w 8705"/>
                <a:gd name="T11" fmla="*/ 38 h 8707"/>
                <a:gd name="T12" fmla="*/ 33 w 8705"/>
                <a:gd name="T13" fmla="*/ 36 h 8707"/>
                <a:gd name="T14" fmla="*/ 36 w 8705"/>
                <a:gd name="T15" fmla="*/ 33 h 8707"/>
                <a:gd name="T16" fmla="*/ 38 w 8705"/>
                <a:gd name="T17" fmla="*/ 30 h 8707"/>
                <a:gd name="T18" fmla="*/ 40 w 8705"/>
                <a:gd name="T19" fmla="*/ 26 h 8707"/>
                <a:gd name="T20" fmla="*/ 40 w 8705"/>
                <a:gd name="T21" fmla="*/ 22 h 8707"/>
                <a:gd name="T22" fmla="*/ 40 w 8705"/>
                <a:gd name="T23" fmla="*/ 18 h 8707"/>
                <a:gd name="T24" fmla="*/ 40 w 8705"/>
                <a:gd name="T25" fmla="*/ 15 h 8707"/>
                <a:gd name="T26" fmla="*/ 38 w 8705"/>
                <a:gd name="T27" fmla="*/ 11 h 8707"/>
                <a:gd name="T28" fmla="*/ 36 w 8705"/>
                <a:gd name="T29" fmla="*/ 8 h 8707"/>
                <a:gd name="T30" fmla="*/ 33 w 8705"/>
                <a:gd name="T31" fmla="*/ 5 h 8707"/>
                <a:gd name="T32" fmla="*/ 30 w 8705"/>
                <a:gd name="T33" fmla="*/ 2 h 8707"/>
                <a:gd name="T34" fmla="*/ 26 w 8705"/>
                <a:gd name="T35" fmla="*/ 1 h 8707"/>
                <a:gd name="T36" fmla="*/ 22 w 8705"/>
                <a:gd name="T37" fmla="*/ 0 h 8707"/>
                <a:gd name="T38" fmla="*/ 18 w 8705"/>
                <a:gd name="T39" fmla="*/ 0 h 8707"/>
                <a:gd name="T40" fmla="*/ 15 w 8705"/>
                <a:gd name="T41" fmla="*/ 1 h 8707"/>
                <a:gd name="T42" fmla="*/ 11 w 8705"/>
                <a:gd name="T43" fmla="*/ 2 h 8707"/>
                <a:gd name="T44" fmla="*/ 8 w 8705"/>
                <a:gd name="T45" fmla="*/ 5 h 8707"/>
                <a:gd name="T46" fmla="*/ 5 w 8705"/>
                <a:gd name="T47" fmla="*/ 7 h 8707"/>
                <a:gd name="T48" fmla="*/ 2 w 8705"/>
                <a:gd name="T49" fmla="*/ 11 h 8707"/>
                <a:gd name="T50" fmla="*/ 1 w 8705"/>
                <a:gd name="T51" fmla="*/ 14 h 8707"/>
                <a:gd name="T52" fmla="*/ 0 w 8705"/>
                <a:gd name="T53" fmla="*/ 18 h 8707"/>
                <a:gd name="T54" fmla="*/ 0 w 8705"/>
                <a:gd name="T55" fmla="*/ 22 h 8707"/>
                <a:gd name="T56" fmla="*/ 1 w 8705"/>
                <a:gd name="T57" fmla="*/ 26 h 8707"/>
                <a:gd name="T58" fmla="*/ 2 w 8705"/>
                <a:gd name="T59" fmla="*/ 30 h 8707"/>
                <a:gd name="T60" fmla="*/ 5 w 8705"/>
                <a:gd name="T61" fmla="*/ 33 h 8707"/>
                <a:gd name="T62" fmla="*/ 7 w 8705"/>
                <a:gd name="T63" fmla="*/ 36 h 87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705" h="8707">
                  <a:moveTo>
                    <a:pt x="1916" y="7959"/>
                  </a:moveTo>
                  <a:lnTo>
                    <a:pt x="2297" y="8189"/>
                  </a:lnTo>
                  <a:lnTo>
                    <a:pt x="2692" y="8377"/>
                  </a:lnTo>
                  <a:lnTo>
                    <a:pt x="3097" y="8522"/>
                  </a:lnTo>
                  <a:lnTo>
                    <a:pt x="3511" y="8625"/>
                  </a:lnTo>
                  <a:lnTo>
                    <a:pt x="3929" y="8687"/>
                  </a:lnTo>
                  <a:lnTo>
                    <a:pt x="4348" y="8707"/>
                  </a:lnTo>
                  <a:lnTo>
                    <a:pt x="4766" y="8687"/>
                  </a:lnTo>
                  <a:lnTo>
                    <a:pt x="5180" y="8628"/>
                  </a:lnTo>
                  <a:lnTo>
                    <a:pt x="5585" y="8529"/>
                  </a:lnTo>
                  <a:lnTo>
                    <a:pt x="5980" y="8392"/>
                  </a:lnTo>
                  <a:lnTo>
                    <a:pt x="6362" y="8217"/>
                  </a:lnTo>
                  <a:lnTo>
                    <a:pt x="6727" y="8004"/>
                  </a:lnTo>
                  <a:lnTo>
                    <a:pt x="7072" y="7755"/>
                  </a:lnTo>
                  <a:lnTo>
                    <a:pt x="7395" y="7469"/>
                  </a:lnTo>
                  <a:lnTo>
                    <a:pt x="7691" y="7148"/>
                  </a:lnTo>
                  <a:lnTo>
                    <a:pt x="7960" y="6793"/>
                  </a:lnTo>
                  <a:lnTo>
                    <a:pt x="8190" y="6410"/>
                  </a:lnTo>
                  <a:lnTo>
                    <a:pt x="8376" y="6015"/>
                  </a:lnTo>
                  <a:lnTo>
                    <a:pt x="8522" y="5610"/>
                  </a:lnTo>
                  <a:lnTo>
                    <a:pt x="8625" y="5196"/>
                  </a:lnTo>
                  <a:lnTo>
                    <a:pt x="8685" y="4778"/>
                  </a:lnTo>
                  <a:lnTo>
                    <a:pt x="8705" y="4359"/>
                  </a:lnTo>
                  <a:lnTo>
                    <a:pt x="8686" y="3941"/>
                  </a:lnTo>
                  <a:lnTo>
                    <a:pt x="8626" y="3527"/>
                  </a:lnTo>
                  <a:lnTo>
                    <a:pt x="8527" y="3122"/>
                  </a:lnTo>
                  <a:lnTo>
                    <a:pt x="8390" y="2727"/>
                  </a:lnTo>
                  <a:lnTo>
                    <a:pt x="8215" y="2344"/>
                  </a:lnTo>
                  <a:lnTo>
                    <a:pt x="8002" y="1980"/>
                  </a:lnTo>
                  <a:lnTo>
                    <a:pt x="7753" y="1634"/>
                  </a:lnTo>
                  <a:lnTo>
                    <a:pt x="7467" y="1312"/>
                  </a:lnTo>
                  <a:lnTo>
                    <a:pt x="7146" y="1015"/>
                  </a:lnTo>
                  <a:lnTo>
                    <a:pt x="6791" y="747"/>
                  </a:lnTo>
                  <a:lnTo>
                    <a:pt x="6410" y="516"/>
                  </a:lnTo>
                  <a:lnTo>
                    <a:pt x="6015" y="329"/>
                  </a:lnTo>
                  <a:lnTo>
                    <a:pt x="5608" y="184"/>
                  </a:lnTo>
                  <a:lnTo>
                    <a:pt x="5195" y="81"/>
                  </a:lnTo>
                  <a:lnTo>
                    <a:pt x="4777" y="21"/>
                  </a:lnTo>
                  <a:lnTo>
                    <a:pt x="4358" y="0"/>
                  </a:lnTo>
                  <a:lnTo>
                    <a:pt x="3941" y="20"/>
                  </a:lnTo>
                  <a:lnTo>
                    <a:pt x="3527" y="80"/>
                  </a:lnTo>
                  <a:lnTo>
                    <a:pt x="3121" y="179"/>
                  </a:lnTo>
                  <a:lnTo>
                    <a:pt x="2726" y="316"/>
                  </a:lnTo>
                  <a:lnTo>
                    <a:pt x="2345" y="491"/>
                  </a:lnTo>
                  <a:lnTo>
                    <a:pt x="1979" y="704"/>
                  </a:lnTo>
                  <a:lnTo>
                    <a:pt x="1634" y="953"/>
                  </a:lnTo>
                  <a:lnTo>
                    <a:pt x="1312" y="1239"/>
                  </a:lnTo>
                  <a:lnTo>
                    <a:pt x="1015" y="1560"/>
                  </a:lnTo>
                  <a:lnTo>
                    <a:pt x="748" y="1916"/>
                  </a:lnTo>
                  <a:lnTo>
                    <a:pt x="517" y="2297"/>
                  </a:lnTo>
                  <a:lnTo>
                    <a:pt x="329" y="2692"/>
                  </a:lnTo>
                  <a:lnTo>
                    <a:pt x="184" y="3098"/>
                  </a:lnTo>
                  <a:lnTo>
                    <a:pt x="82" y="3511"/>
                  </a:lnTo>
                  <a:lnTo>
                    <a:pt x="20" y="3929"/>
                  </a:lnTo>
                  <a:lnTo>
                    <a:pt x="0" y="4349"/>
                  </a:lnTo>
                  <a:lnTo>
                    <a:pt x="20" y="4766"/>
                  </a:lnTo>
                  <a:lnTo>
                    <a:pt x="80" y="5180"/>
                  </a:lnTo>
                  <a:lnTo>
                    <a:pt x="179" y="5586"/>
                  </a:lnTo>
                  <a:lnTo>
                    <a:pt x="315" y="5981"/>
                  </a:lnTo>
                  <a:lnTo>
                    <a:pt x="490" y="6362"/>
                  </a:lnTo>
                  <a:lnTo>
                    <a:pt x="703" y="6727"/>
                  </a:lnTo>
                  <a:lnTo>
                    <a:pt x="953" y="7073"/>
                  </a:lnTo>
                  <a:lnTo>
                    <a:pt x="1238" y="7395"/>
                  </a:lnTo>
                  <a:lnTo>
                    <a:pt x="1559" y="7691"/>
                  </a:lnTo>
                  <a:lnTo>
                    <a:pt x="1916" y="7959"/>
                  </a:lnTo>
                  <a:close/>
                </a:path>
              </a:pathLst>
            </a:custGeom>
            <a:solidFill>
              <a:srgbClr val="4963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3" name="Freeform 35"/>
            <p:cNvSpPr>
              <a:spLocks/>
            </p:cNvSpPr>
            <p:nvPr/>
          </p:nvSpPr>
          <p:spPr bwMode="auto">
            <a:xfrm>
              <a:off x="3483" y="1756"/>
              <a:ext cx="1423" cy="1423"/>
            </a:xfrm>
            <a:custGeom>
              <a:avLst/>
              <a:gdLst>
                <a:gd name="T0" fmla="*/ 11 w 8533"/>
                <a:gd name="T1" fmla="*/ 37 h 8536"/>
                <a:gd name="T2" fmla="*/ 14 w 8533"/>
                <a:gd name="T3" fmla="*/ 39 h 8536"/>
                <a:gd name="T4" fmla="*/ 18 w 8533"/>
                <a:gd name="T5" fmla="*/ 40 h 8536"/>
                <a:gd name="T6" fmla="*/ 22 w 8533"/>
                <a:gd name="T7" fmla="*/ 40 h 8536"/>
                <a:gd name="T8" fmla="*/ 25 w 8533"/>
                <a:gd name="T9" fmla="*/ 39 h 8536"/>
                <a:gd name="T10" fmla="*/ 29 w 8533"/>
                <a:gd name="T11" fmla="*/ 37 h 8536"/>
                <a:gd name="T12" fmla="*/ 32 w 8533"/>
                <a:gd name="T13" fmla="*/ 35 h 8536"/>
                <a:gd name="T14" fmla="*/ 35 w 8533"/>
                <a:gd name="T15" fmla="*/ 33 h 8536"/>
                <a:gd name="T16" fmla="*/ 37 w 8533"/>
                <a:gd name="T17" fmla="*/ 29 h 8536"/>
                <a:gd name="T18" fmla="*/ 39 w 8533"/>
                <a:gd name="T19" fmla="*/ 26 h 8536"/>
                <a:gd name="T20" fmla="*/ 40 w 8533"/>
                <a:gd name="T21" fmla="*/ 22 h 8536"/>
                <a:gd name="T22" fmla="*/ 40 w 8533"/>
                <a:gd name="T23" fmla="*/ 18 h 8536"/>
                <a:gd name="T24" fmla="*/ 39 w 8533"/>
                <a:gd name="T25" fmla="*/ 14 h 8536"/>
                <a:gd name="T26" fmla="*/ 37 w 8533"/>
                <a:gd name="T27" fmla="*/ 11 h 8536"/>
                <a:gd name="T28" fmla="*/ 35 w 8533"/>
                <a:gd name="T29" fmla="*/ 8 h 8536"/>
                <a:gd name="T30" fmla="*/ 33 w 8533"/>
                <a:gd name="T31" fmla="*/ 5 h 8536"/>
                <a:gd name="T32" fmla="*/ 29 w 8533"/>
                <a:gd name="T33" fmla="*/ 2 h 8536"/>
                <a:gd name="T34" fmla="*/ 26 w 8533"/>
                <a:gd name="T35" fmla="*/ 1 h 8536"/>
                <a:gd name="T36" fmla="*/ 22 w 8533"/>
                <a:gd name="T37" fmla="*/ 0 h 8536"/>
                <a:gd name="T38" fmla="*/ 18 w 8533"/>
                <a:gd name="T39" fmla="*/ 0 h 8536"/>
                <a:gd name="T40" fmla="*/ 14 w 8533"/>
                <a:gd name="T41" fmla="*/ 1 h 8536"/>
                <a:gd name="T42" fmla="*/ 11 w 8533"/>
                <a:gd name="T43" fmla="*/ 2 h 8536"/>
                <a:gd name="T44" fmla="*/ 8 w 8533"/>
                <a:gd name="T45" fmla="*/ 4 h 8536"/>
                <a:gd name="T46" fmla="*/ 5 w 8533"/>
                <a:gd name="T47" fmla="*/ 7 h 8536"/>
                <a:gd name="T48" fmla="*/ 2 w 8533"/>
                <a:gd name="T49" fmla="*/ 11 h 8536"/>
                <a:gd name="T50" fmla="*/ 1 w 8533"/>
                <a:gd name="T51" fmla="*/ 14 h 8536"/>
                <a:gd name="T52" fmla="*/ 0 w 8533"/>
                <a:gd name="T53" fmla="*/ 18 h 8536"/>
                <a:gd name="T54" fmla="*/ 0 w 8533"/>
                <a:gd name="T55" fmla="*/ 22 h 8536"/>
                <a:gd name="T56" fmla="*/ 1 w 8533"/>
                <a:gd name="T57" fmla="*/ 25 h 8536"/>
                <a:gd name="T58" fmla="*/ 2 w 8533"/>
                <a:gd name="T59" fmla="*/ 29 h 8536"/>
                <a:gd name="T60" fmla="*/ 4 w 8533"/>
                <a:gd name="T61" fmla="*/ 32 h 8536"/>
                <a:gd name="T62" fmla="*/ 7 w 8533"/>
                <a:gd name="T63" fmla="*/ 35 h 8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533" h="8536">
                  <a:moveTo>
                    <a:pt x="1878" y="7804"/>
                  </a:moveTo>
                  <a:lnTo>
                    <a:pt x="2251" y="8029"/>
                  </a:lnTo>
                  <a:lnTo>
                    <a:pt x="2638" y="8212"/>
                  </a:lnTo>
                  <a:lnTo>
                    <a:pt x="3037" y="8355"/>
                  </a:lnTo>
                  <a:lnTo>
                    <a:pt x="3442" y="8455"/>
                  </a:lnTo>
                  <a:lnTo>
                    <a:pt x="3850" y="8515"/>
                  </a:lnTo>
                  <a:lnTo>
                    <a:pt x="4262" y="8536"/>
                  </a:lnTo>
                  <a:lnTo>
                    <a:pt x="4671" y="8515"/>
                  </a:lnTo>
                  <a:lnTo>
                    <a:pt x="5076" y="8457"/>
                  </a:lnTo>
                  <a:lnTo>
                    <a:pt x="5475" y="8360"/>
                  </a:lnTo>
                  <a:lnTo>
                    <a:pt x="5862" y="8226"/>
                  </a:lnTo>
                  <a:lnTo>
                    <a:pt x="6236" y="8054"/>
                  </a:lnTo>
                  <a:lnTo>
                    <a:pt x="6594" y="7846"/>
                  </a:lnTo>
                  <a:lnTo>
                    <a:pt x="6932" y="7601"/>
                  </a:lnTo>
                  <a:lnTo>
                    <a:pt x="7248" y="7321"/>
                  </a:lnTo>
                  <a:lnTo>
                    <a:pt x="7538" y="7006"/>
                  </a:lnTo>
                  <a:lnTo>
                    <a:pt x="7801" y="6657"/>
                  </a:lnTo>
                  <a:lnTo>
                    <a:pt x="8027" y="6283"/>
                  </a:lnTo>
                  <a:lnTo>
                    <a:pt x="8210" y="5896"/>
                  </a:lnTo>
                  <a:lnTo>
                    <a:pt x="8352" y="5499"/>
                  </a:lnTo>
                  <a:lnTo>
                    <a:pt x="8452" y="5093"/>
                  </a:lnTo>
                  <a:lnTo>
                    <a:pt x="8513" y="4684"/>
                  </a:lnTo>
                  <a:lnTo>
                    <a:pt x="8533" y="4273"/>
                  </a:lnTo>
                  <a:lnTo>
                    <a:pt x="8514" y="3863"/>
                  </a:lnTo>
                  <a:lnTo>
                    <a:pt x="8455" y="3458"/>
                  </a:lnTo>
                  <a:lnTo>
                    <a:pt x="8358" y="3060"/>
                  </a:lnTo>
                  <a:lnTo>
                    <a:pt x="8224" y="2673"/>
                  </a:lnTo>
                  <a:lnTo>
                    <a:pt x="8052" y="2299"/>
                  </a:lnTo>
                  <a:lnTo>
                    <a:pt x="7843" y="1941"/>
                  </a:lnTo>
                  <a:lnTo>
                    <a:pt x="7600" y="1603"/>
                  </a:lnTo>
                  <a:lnTo>
                    <a:pt x="7320" y="1287"/>
                  </a:lnTo>
                  <a:lnTo>
                    <a:pt x="7005" y="995"/>
                  </a:lnTo>
                  <a:lnTo>
                    <a:pt x="6656" y="734"/>
                  </a:lnTo>
                  <a:lnTo>
                    <a:pt x="6282" y="507"/>
                  </a:lnTo>
                  <a:lnTo>
                    <a:pt x="5895" y="323"/>
                  </a:lnTo>
                  <a:lnTo>
                    <a:pt x="5498" y="181"/>
                  </a:lnTo>
                  <a:lnTo>
                    <a:pt x="5092" y="80"/>
                  </a:lnTo>
                  <a:lnTo>
                    <a:pt x="4683" y="20"/>
                  </a:lnTo>
                  <a:lnTo>
                    <a:pt x="4272" y="0"/>
                  </a:lnTo>
                  <a:lnTo>
                    <a:pt x="3862" y="20"/>
                  </a:lnTo>
                  <a:lnTo>
                    <a:pt x="3457" y="78"/>
                  </a:lnTo>
                  <a:lnTo>
                    <a:pt x="3059" y="175"/>
                  </a:lnTo>
                  <a:lnTo>
                    <a:pt x="2671" y="310"/>
                  </a:lnTo>
                  <a:lnTo>
                    <a:pt x="2298" y="482"/>
                  </a:lnTo>
                  <a:lnTo>
                    <a:pt x="1939" y="690"/>
                  </a:lnTo>
                  <a:lnTo>
                    <a:pt x="1601" y="934"/>
                  </a:lnTo>
                  <a:lnTo>
                    <a:pt x="1286" y="1214"/>
                  </a:lnTo>
                  <a:lnTo>
                    <a:pt x="995" y="1529"/>
                  </a:lnTo>
                  <a:lnTo>
                    <a:pt x="733" y="1879"/>
                  </a:lnTo>
                  <a:lnTo>
                    <a:pt x="506" y="2252"/>
                  </a:lnTo>
                  <a:lnTo>
                    <a:pt x="322" y="2639"/>
                  </a:lnTo>
                  <a:lnTo>
                    <a:pt x="181" y="3037"/>
                  </a:lnTo>
                  <a:lnTo>
                    <a:pt x="79" y="3443"/>
                  </a:lnTo>
                  <a:lnTo>
                    <a:pt x="19" y="3853"/>
                  </a:lnTo>
                  <a:lnTo>
                    <a:pt x="0" y="4263"/>
                  </a:lnTo>
                  <a:lnTo>
                    <a:pt x="19" y="4673"/>
                  </a:lnTo>
                  <a:lnTo>
                    <a:pt x="77" y="5079"/>
                  </a:lnTo>
                  <a:lnTo>
                    <a:pt x="174" y="5476"/>
                  </a:lnTo>
                  <a:lnTo>
                    <a:pt x="309" y="5864"/>
                  </a:lnTo>
                  <a:lnTo>
                    <a:pt x="481" y="6237"/>
                  </a:lnTo>
                  <a:lnTo>
                    <a:pt x="689" y="6596"/>
                  </a:lnTo>
                  <a:lnTo>
                    <a:pt x="933" y="6934"/>
                  </a:lnTo>
                  <a:lnTo>
                    <a:pt x="1213" y="7249"/>
                  </a:lnTo>
                  <a:lnTo>
                    <a:pt x="1528" y="7541"/>
                  </a:lnTo>
                  <a:lnTo>
                    <a:pt x="1878" y="7804"/>
                  </a:lnTo>
                  <a:close/>
                </a:path>
              </a:pathLst>
            </a:custGeom>
            <a:solidFill>
              <a:srgbClr val="4B66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4" name="Freeform 36"/>
            <p:cNvSpPr>
              <a:spLocks/>
            </p:cNvSpPr>
            <p:nvPr/>
          </p:nvSpPr>
          <p:spPr bwMode="auto">
            <a:xfrm>
              <a:off x="3505" y="1762"/>
              <a:ext cx="1394" cy="1393"/>
            </a:xfrm>
            <a:custGeom>
              <a:avLst/>
              <a:gdLst>
                <a:gd name="T0" fmla="*/ 10 w 8362"/>
                <a:gd name="T1" fmla="*/ 36 h 8361"/>
                <a:gd name="T2" fmla="*/ 14 w 8362"/>
                <a:gd name="T3" fmla="*/ 38 h 8361"/>
                <a:gd name="T4" fmla="*/ 18 w 8362"/>
                <a:gd name="T5" fmla="*/ 39 h 8361"/>
                <a:gd name="T6" fmla="*/ 21 w 8362"/>
                <a:gd name="T7" fmla="*/ 39 h 8361"/>
                <a:gd name="T8" fmla="*/ 25 w 8362"/>
                <a:gd name="T9" fmla="*/ 38 h 8361"/>
                <a:gd name="T10" fmla="*/ 28 w 8362"/>
                <a:gd name="T11" fmla="*/ 36 h 8361"/>
                <a:gd name="T12" fmla="*/ 32 w 8362"/>
                <a:gd name="T13" fmla="*/ 34 h 8361"/>
                <a:gd name="T14" fmla="*/ 34 w 8362"/>
                <a:gd name="T15" fmla="*/ 32 h 8361"/>
                <a:gd name="T16" fmla="*/ 37 w 8362"/>
                <a:gd name="T17" fmla="*/ 28 h 8361"/>
                <a:gd name="T18" fmla="*/ 38 w 8362"/>
                <a:gd name="T19" fmla="*/ 25 h 8361"/>
                <a:gd name="T20" fmla="*/ 39 w 8362"/>
                <a:gd name="T21" fmla="*/ 21 h 8361"/>
                <a:gd name="T22" fmla="*/ 39 w 8362"/>
                <a:gd name="T23" fmla="*/ 17 h 8361"/>
                <a:gd name="T24" fmla="*/ 38 w 8362"/>
                <a:gd name="T25" fmla="*/ 14 h 8361"/>
                <a:gd name="T26" fmla="*/ 37 w 8362"/>
                <a:gd name="T27" fmla="*/ 10 h 8361"/>
                <a:gd name="T28" fmla="*/ 35 w 8362"/>
                <a:gd name="T29" fmla="*/ 7 h 8361"/>
                <a:gd name="T30" fmla="*/ 32 w 8362"/>
                <a:gd name="T31" fmla="*/ 4 h 8361"/>
                <a:gd name="T32" fmla="*/ 29 w 8362"/>
                <a:gd name="T33" fmla="*/ 2 h 8361"/>
                <a:gd name="T34" fmla="*/ 25 w 8362"/>
                <a:gd name="T35" fmla="*/ 1 h 8361"/>
                <a:gd name="T36" fmla="*/ 21 w 8362"/>
                <a:gd name="T37" fmla="*/ 0 h 8361"/>
                <a:gd name="T38" fmla="*/ 18 w 8362"/>
                <a:gd name="T39" fmla="*/ 0 h 8361"/>
                <a:gd name="T40" fmla="*/ 14 w 8362"/>
                <a:gd name="T41" fmla="*/ 1 h 8361"/>
                <a:gd name="T42" fmla="*/ 11 w 8362"/>
                <a:gd name="T43" fmla="*/ 2 h 8361"/>
                <a:gd name="T44" fmla="*/ 7 w 8362"/>
                <a:gd name="T45" fmla="*/ 4 h 8361"/>
                <a:gd name="T46" fmla="*/ 5 w 8362"/>
                <a:gd name="T47" fmla="*/ 7 h 8361"/>
                <a:gd name="T48" fmla="*/ 2 w 8362"/>
                <a:gd name="T49" fmla="*/ 10 h 8361"/>
                <a:gd name="T50" fmla="*/ 1 w 8362"/>
                <a:gd name="T51" fmla="*/ 14 h 8361"/>
                <a:gd name="T52" fmla="*/ 0 w 8362"/>
                <a:gd name="T53" fmla="*/ 17 h 8361"/>
                <a:gd name="T54" fmla="*/ 0 w 8362"/>
                <a:gd name="T55" fmla="*/ 21 h 8361"/>
                <a:gd name="T56" fmla="*/ 1 w 8362"/>
                <a:gd name="T57" fmla="*/ 25 h 8361"/>
                <a:gd name="T58" fmla="*/ 2 w 8362"/>
                <a:gd name="T59" fmla="*/ 28 h 8361"/>
                <a:gd name="T60" fmla="*/ 4 w 8362"/>
                <a:gd name="T61" fmla="*/ 31 h 8361"/>
                <a:gd name="T62" fmla="*/ 7 w 8362"/>
                <a:gd name="T63" fmla="*/ 34 h 83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62" h="8361">
                  <a:moveTo>
                    <a:pt x="1841" y="7645"/>
                  </a:moveTo>
                  <a:lnTo>
                    <a:pt x="2206" y="7866"/>
                  </a:lnTo>
                  <a:lnTo>
                    <a:pt x="2585" y="8045"/>
                  </a:lnTo>
                  <a:lnTo>
                    <a:pt x="2976" y="8184"/>
                  </a:lnTo>
                  <a:lnTo>
                    <a:pt x="3372" y="8283"/>
                  </a:lnTo>
                  <a:lnTo>
                    <a:pt x="3774" y="8341"/>
                  </a:lnTo>
                  <a:lnTo>
                    <a:pt x="4177" y="8361"/>
                  </a:lnTo>
                  <a:lnTo>
                    <a:pt x="4577" y="8341"/>
                  </a:lnTo>
                  <a:lnTo>
                    <a:pt x="4975" y="8284"/>
                  </a:lnTo>
                  <a:lnTo>
                    <a:pt x="5364" y="8190"/>
                  </a:lnTo>
                  <a:lnTo>
                    <a:pt x="5744" y="8058"/>
                  </a:lnTo>
                  <a:lnTo>
                    <a:pt x="6111" y="7889"/>
                  </a:lnTo>
                  <a:lnTo>
                    <a:pt x="6461" y="7686"/>
                  </a:lnTo>
                  <a:lnTo>
                    <a:pt x="6792" y="7446"/>
                  </a:lnTo>
                  <a:lnTo>
                    <a:pt x="7102" y="7171"/>
                  </a:lnTo>
                  <a:lnTo>
                    <a:pt x="7387" y="6863"/>
                  </a:lnTo>
                  <a:lnTo>
                    <a:pt x="7645" y="6521"/>
                  </a:lnTo>
                  <a:lnTo>
                    <a:pt x="7866" y="6155"/>
                  </a:lnTo>
                  <a:lnTo>
                    <a:pt x="8046" y="5776"/>
                  </a:lnTo>
                  <a:lnTo>
                    <a:pt x="8185" y="5385"/>
                  </a:lnTo>
                  <a:lnTo>
                    <a:pt x="8284" y="4989"/>
                  </a:lnTo>
                  <a:lnTo>
                    <a:pt x="8343" y="4587"/>
                  </a:lnTo>
                  <a:lnTo>
                    <a:pt x="8362" y="4184"/>
                  </a:lnTo>
                  <a:lnTo>
                    <a:pt x="8343" y="3784"/>
                  </a:lnTo>
                  <a:lnTo>
                    <a:pt x="8286" y="3386"/>
                  </a:lnTo>
                  <a:lnTo>
                    <a:pt x="8190" y="2997"/>
                  </a:lnTo>
                  <a:lnTo>
                    <a:pt x="8058" y="2617"/>
                  </a:lnTo>
                  <a:lnTo>
                    <a:pt x="7890" y="2250"/>
                  </a:lnTo>
                  <a:lnTo>
                    <a:pt x="7686" y="1901"/>
                  </a:lnTo>
                  <a:lnTo>
                    <a:pt x="7447" y="1568"/>
                  </a:lnTo>
                  <a:lnTo>
                    <a:pt x="7173" y="1260"/>
                  </a:lnTo>
                  <a:lnTo>
                    <a:pt x="6864" y="974"/>
                  </a:lnTo>
                  <a:lnTo>
                    <a:pt x="6523" y="718"/>
                  </a:lnTo>
                  <a:lnTo>
                    <a:pt x="6156" y="496"/>
                  </a:lnTo>
                  <a:lnTo>
                    <a:pt x="5776" y="315"/>
                  </a:lnTo>
                  <a:lnTo>
                    <a:pt x="5387" y="176"/>
                  </a:lnTo>
                  <a:lnTo>
                    <a:pt x="4989" y="77"/>
                  </a:lnTo>
                  <a:lnTo>
                    <a:pt x="4589" y="19"/>
                  </a:lnTo>
                  <a:lnTo>
                    <a:pt x="4186" y="0"/>
                  </a:lnTo>
                  <a:lnTo>
                    <a:pt x="3784" y="18"/>
                  </a:lnTo>
                  <a:lnTo>
                    <a:pt x="3388" y="76"/>
                  </a:lnTo>
                  <a:lnTo>
                    <a:pt x="2997" y="170"/>
                  </a:lnTo>
                  <a:lnTo>
                    <a:pt x="2618" y="303"/>
                  </a:lnTo>
                  <a:lnTo>
                    <a:pt x="2252" y="471"/>
                  </a:lnTo>
                  <a:lnTo>
                    <a:pt x="1901" y="675"/>
                  </a:lnTo>
                  <a:lnTo>
                    <a:pt x="1570" y="914"/>
                  </a:lnTo>
                  <a:lnTo>
                    <a:pt x="1260" y="1188"/>
                  </a:lnTo>
                  <a:lnTo>
                    <a:pt x="976" y="1497"/>
                  </a:lnTo>
                  <a:lnTo>
                    <a:pt x="719" y="1839"/>
                  </a:lnTo>
                  <a:lnTo>
                    <a:pt x="497" y="2205"/>
                  </a:lnTo>
                  <a:lnTo>
                    <a:pt x="317" y="2585"/>
                  </a:lnTo>
                  <a:lnTo>
                    <a:pt x="178" y="2974"/>
                  </a:lnTo>
                  <a:lnTo>
                    <a:pt x="79" y="3371"/>
                  </a:lnTo>
                  <a:lnTo>
                    <a:pt x="20" y="3772"/>
                  </a:lnTo>
                  <a:lnTo>
                    <a:pt x="0" y="4175"/>
                  </a:lnTo>
                  <a:lnTo>
                    <a:pt x="20" y="4577"/>
                  </a:lnTo>
                  <a:lnTo>
                    <a:pt x="78" y="4974"/>
                  </a:lnTo>
                  <a:lnTo>
                    <a:pt x="172" y="5364"/>
                  </a:lnTo>
                  <a:lnTo>
                    <a:pt x="304" y="5744"/>
                  </a:lnTo>
                  <a:lnTo>
                    <a:pt x="473" y="6110"/>
                  </a:lnTo>
                  <a:lnTo>
                    <a:pt x="677" y="6461"/>
                  </a:lnTo>
                  <a:lnTo>
                    <a:pt x="916" y="6792"/>
                  </a:lnTo>
                  <a:lnTo>
                    <a:pt x="1190" y="7102"/>
                  </a:lnTo>
                  <a:lnTo>
                    <a:pt x="1498" y="7386"/>
                  </a:lnTo>
                  <a:lnTo>
                    <a:pt x="1841" y="7645"/>
                  </a:lnTo>
                  <a:close/>
                </a:path>
              </a:pathLst>
            </a:custGeom>
            <a:solidFill>
              <a:srgbClr val="4E68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5" name="Freeform 37"/>
            <p:cNvSpPr>
              <a:spLocks/>
            </p:cNvSpPr>
            <p:nvPr/>
          </p:nvSpPr>
          <p:spPr bwMode="auto">
            <a:xfrm>
              <a:off x="3527" y="1767"/>
              <a:ext cx="1364" cy="1366"/>
            </a:xfrm>
            <a:custGeom>
              <a:avLst/>
              <a:gdLst>
                <a:gd name="T0" fmla="*/ 10 w 8189"/>
                <a:gd name="T1" fmla="*/ 36 h 8191"/>
                <a:gd name="T2" fmla="*/ 13 w 8189"/>
                <a:gd name="T3" fmla="*/ 37 h 8191"/>
                <a:gd name="T4" fmla="*/ 17 w 8189"/>
                <a:gd name="T5" fmla="*/ 38 h 8191"/>
                <a:gd name="T6" fmla="*/ 21 w 8189"/>
                <a:gd name="T7" fmla="*/ 38 h 8191"/>
                <a:gd name="T8" fmla="*/ 24 w 8189"/>
                <a:gd name="T9" fmla="*/ 37 h 8191"/>
                <a:gd name="T10" fmla="*/ 28 w 8189"/>
                <a:gd name="T11" fmla="*/ 36 h 8191"/>
                <a:gd name="T12" fmla="*/ 31 w 8189"/>
                <a:gd name="T13" fmla="*/ 34 h 8191"/>
                <a:gd name="T14" fmla="*/ 33 w 8189"/>
                <a:gd name="T15" fmla="*/ 31 h 8191"/>
                <a:gd name="T16" fmla="*/ 36 w 8189"/>
                <a:gd name="T17" fmla="*/ 28 h 8191"/>
                <a:gd name="T18" fmla="*/ 37 w 8189"/>
                <a:gd name="T19" fmla="*/ 25 h 8191"/>
                <a:gd name="T20" fmla="*/ 38 w 8189"/>
                <a:gd name="T21" fmla="*/ 21 h 8191"/>
                <a:gd name="T22" fmla="*/ 38 w 8189"/>
                <a:gd name="T23" fmla="*/ 17 h 8191"/>
                <a:gd name="T24" fmla="*/ 37 w 8189"/>
                <a:gd name="T25" fmla="*/ 14 h 8191"/>
                <a:gd name="T26" fmla="*/ 36 w 8189"/>
                <a:gd name="T27" fmla="*/ 10 h 8191"/>
                <a:gd name="T28" fmla="*/ 34 w 8189"/>
                <a:gd name="T29" fmla="*/ 7 h 8191"/>
                <a:gd name="T30" fmla="*/ 31 w 8189"/>
                <a:gd name="T31" fmla="*/ 5 h 8191"/>
                <a:gd name="T32" fmla="*/ 28 w 8189"/>
                <a:gd name="T33" fmla="*/ 2 h 8191"/>
                <a:gd name="T34" fmla="*/ 24 w 8189"/>
                <a:gd name="T35" fmla="*/ 1 h 8191"/>
                <a:gd name="T36" fmla="*/ 21 w 8189"/>
                <a:gd name="T37" fmla="*/ 0 h 8191"/>
                <a:gd name="T38" fmla="*/ 17 w 8189"/>
                <a:gd name="T39" fmla="*/ 0 h 8191"/>
                <a:gd name="T40" fmla="*/ 13 w 8189"/>
                <a:gd name="T41" fmla="*/ 1 h 8191"/>
                <a:gd name="T42" fmla="*/ 10 w 8189"/>
                <a:gd name="T43" fmla="*/ 2 h 8191"/>
                <a:gd name="T44" fmla="*/ 7 w 8189"/>
                <a:gd name="T45" fmla="*/ 4 h 8191"/>
                <a:gd name="T46" fmla="*/ 4 w 8189"/>
                <a:gd name="T47" fmla="*/ 7 h 8191"/>
                <a:gd name="T48" fmla="*/ 2 w 8189"/>
                <a:gd name="T49" fmla="*/ 10 h 8191"/>
                <a:gd name="T50" fmla="*/ 1 w 8189"/>
                <a:gd name="T51" fmla="*/ 14 h 8191"/>
                <a:gd name="T52" fmla="*/ 0 w 8189"/>
                <a:gd name="T53" fmla="*/ 17 h 8191"/>
                <a:gd name="T54" fmla="*/ 0 w 8189"/>
                <a:gd name="T55" fmla="*/ 21 h 8191"/>
                <a:gd name="T56" fmla="*/ 1 w 8189"/>
                <a:gd name="T57" fmla="*/ 24 h 8191"/>
                <a:gd name="T58" fmla="*/ 2 w 8189"/>
                <a:gd name="T59" fmla="*/ 28 h 8191"/>
                <a:gd name="T60" fmla="*/ 4 w 8189"/>
                <a:gd name="T61" fmla="*/ 31 h 8191"/>
                <a:gd name="T62" fmla="*/ 7 w 8189"/>
                <a:gd name="T63" fmla="*/ 34 h 81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189" h="8191">
                  <a:moveTo>
                    <a:pt x="1803" y="7489"/>
                  </a:moveTo>
                  <a:lnTo>
                    <a:pt x="2161" y="7705"/>
                  </a:lnTo>
                  <a:lnTo>
                    <a:pt x="2533" y="7881"/>
                  </a:lnTo>
                  <a:lnTo>
                    <a:pt x="2914" y="8017"/>
                  </a:lnTo>
                  <a:lnTo>
                    <a:pt x="3302" y="8114"/>
                  </a:lnTo>
                  <a:lnTo>
                    <a:pt x="3696" y="8172"/>
                  </a:lnTo>
                  <a:lnTo>
                    <a:pt x="4090" y="8191"/>
                  </a:lnTo>
                  <a:lnTo>
                    <a:pt x="4483" y="8172"/>
                  </a:lnTo>
                  <a:lnTo>
                    <a:pt x="4872" y="8116"/>
                  </a:lnTo>
                  <a:lnTo>
                    <a:pt x="5253" y="8023"/>
                  </a:lnTo>
                  <a:lnTo>
                    <a:pt x="5626" y="7894"/>
                  </a:lnTo>
                  <a:lnTo>
                    <a:pt x="5984" y="7729"/>
                  </a:lnTo>
                  <a:lnTo>
                    <a:pt x="6328" y="7529"/>
                  </a:lnTo>
                  <a:lnTo>
                    <a:pt x="6652" y="7294"/>
                  </a:lnTo>
                  <a:lnTo>
                    <a:pt x="6956" y="7025"/>
                  </a:lnTo>
                  <a:lnTo>
                    <a:pt x="7235" y="6724"/>
                  </a:lnTo>
                  <a:lnTo>
                    <a:pt x="7488" y="6389"/>
                  </a:lnTo>
                  <a:lnTo>
                    <a:pt x="7704" y="6029"/>
                  </a:lnTo>
                  <a:lnTo>
                    <a:pt x="7880" y="5658"/>
                  </a:lnTo>
                  <a:lnTo>
                    <a:pt x="8016" y="5277"/>
                  </a:lnTo>
                  <a:lnTo>
                    <a:pt x="8113" y="4888"/>
                  </a:lnTo>
                  <a:lnTo>
                    <a:pt x="8171" y="4495"/>
                  </a:lnTo>
                  <a:lnTo>
                    <a:pt x="8189" y="4100"/>
                  </a:lnTo>
                  <a:lnTo>
                    <a:pt x="8171" y="3707"/>
                  </a:lnTo>
                  <a:lnTo>
                    <a:pt x="8114" y="3318"/>
                  </a:lnTo>
                  <a:lnTo>
                    <a:pt x="8022" y="2937"/>
                  </a:lnTo>
                  <a:lnTo>
                    <a:pt x="7892" y="2564"/>
                  </a:lnTo>
                  <a:lnTo>
                    <a:pt x="7727" y="2206"/>
                  </a:lnTo>
                  <a:lnTo>
                    <a:pt x="7528" y="1862"/>
                  </a:lnTo>
                  <a:lnTo>
                    <a:pt x="7293" y="1538"/>
                  </a:lnTo>
                  <a:lnTo>
                    <a:pt x="7024" y="1235"/>
                  </a:lnTo>
                  <a:lnTo>
                    <a:pt x="6723" y="956"/>
                  </a:lnTo>
                  <a:lnTo>
                    <a:pt x="6388" y="704"/>
                  </a:lnTo>
                  <a:lnTo>
                    <a:pt x="6028" y="487"/>
                  </a:lnTo>
                  <a:lnTo>
                    <a:pt x="5657" y="310"/>
                  </a:lnTo>
                  <a:lnTo>
                    <a:pt x="5276" y="174"/>
                  </a:lnTo>
                  <a:lnTo>
                    <a:pt x="4887" y="77"/>
                  </a:lnTo>
                  <a:lnTo>
                    <a:pt x="4494" y="19"/>
                  </a:lnTo>
                  <a:lnTo>
                    <a:pt x="4099" y="0"/>
                  </a:lnTo>
                  <a:lnTo>
                    <a:pt x="3706" y="19"/>
                  </a:lnTo>
                  <a:lnTo>
                    <a:pt x="3317" y="75"/>
                  </a:lnTo>
                  <a:lnTo>
                    <a:pt x="2936" y="168"/>
                  </a:lnTo>
                  <a:lnTo>
                    <a:pt x="2564" y="297"/>
                  </a:lnTo>
                  <a:lnTo>
                    <a:pt x="2205" y="462"/>
                  </a:lnTo>
                  <a:lnTo>
                    <a:pt x="1861" y="662"/>
                  </a:lnTo>
                  <a:lnTo>
                    <a:pt x="1537" y="897"/>
                  </a:lnTo>
                  <a:lnTo>
                    <a:pt x="1234" y="1165"/>
                  </a:lnTo>
                  <a:lnTo>
                    <a:pt x="955" y="1467"/>
                  </a:lnTo>
                  <a:lnTo>
                    <a:pt x="704" y="1803"/>
                  </a:lnTo>
                  <a:lnTo>
                    <a:pt x="486" y="2161"/>
                  </a:lnTo>
                  <a:lnTo>
                    <a:pt x="310" y="2533"/>
                  </a:lnTo>
                  <a:lnTo>
                    <a:pt x="173" y="2915"/>
                  </a:lnTo>
                  <a:lnTo>
                    <a:pt x="76" y="3303"/>
                  </a:lnTo>
                  <a:lnTo>
                    <a:pt x="20" y="3697"/>
                  </a:lnTo>
                  <a:lnTo>
                    <a:pt x="0" y="4091"/>
                  </a:lnTo>
                  <a:lnTo>
                    <a:pt x="20" y="4485"/>
                  </a:lnTo>
                  <a:lnTo>
                    <a:pt x="75" y="4873"/>
                  </a:lnTo>
                  <a:lnTo>
                    <a:pt x="169" y="5255"/>
                  </a:lnTo>
                  <a:lnTo>
                    <a:pt x="297" y="5626"/>
                  </a:lnTo>
                  <a:lnTo>
                    <a:pt x="462" y="5986"/>
                  </a:lnTo>
                  <a:lnTo>
                    <a:pt x="663" y="6329"/>
                  </a:lnTo>
                  <a:lnTo>
                    <a:pt x="897" y="6653"/>
                  </a:lnTo>
                  <a:lnTo>
                    <a:pt x="1166" y="6957"/>
                  </a:lnTo>
                  <a:lnTo>
                    <a:pt x="1467" y="7236"/>
                  </a:lnTo>
                  <a:lnTo>
                    <a:pt x="1803" y="7489"/>
                  </a:lnTo>
                  <a:close/>
                </a:path>
              </a:pathLst>
            </a:custGeom>
            <a:solidFill>
              <a:srgbClr val="506B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6" name="Freeform 38"/>
            <p:cNvSpPr>
              <a:spLocks/>
            </p:cNvSpPr>
            <p:nvPr/>
          </p:nvSpPr>
          <p:spPr bwMode="auto">
            <a:xfrm>
              <a:off x="3548" y="1773"/>
              <a:ext cx="1336" cy="1337"/>
            </a:xfrm>
            <a:custGeom>
              <a:avLst/>
              <a:gdLst>
                <a:gd name="T0" fmla="*/ 10 w 8018"/>
                <a:gd name="T1" fmla="*/ 35 h 8018"/>
                <a:gd name="T2" fmla="*/ 13 w 8018"/>
                <a:gd name="T3" fmla="*/ 36 h 8018"/>
                <a:gd name="T4" fmla="*/ 17 w 8018"/>
                <a:gd name="T5" fmla="*/ 37 h 8018"/>
                <a:gd name="T6" fmla="*/ 20 w 8018"/>
                <a:gd name="T7" fmla="*/ 37 h 8018"/>
                <a:gd name="T8" fmla="*/ 24 w 8018"/>
                <a:gd name="T9" fmla="*/ 36 h 8018"/>
                <a:gd name="T10" fmla="*/ 27 w 8018"/>
                <a:gd name="T11" fmla="*/ 35 h 8018"/>
                <a:gd name="T12" fmla="*/ 30 w 8018"/>
                <a:gd name="T13" fmla="*/ 33 h 8018"/>
                <a:gd name="T14" fmla="*/ 33 w 8018"/>
                <a:gd name="T15" fmla="*/ 31 h 8018"/>
                <a:gd name="T16" fmla="*/ 35 w 8018"/>
                <a:gd name="T17" fmla="*/ 27 h 8018"/>
                <a:gd name="T18" fmla="*/ 36 w 8018"/>
                <a:gd name="T19" fmla="*/ 24 h 8018"/>
                <a:gd name="T20" fmla="*/ 37 w 8018"/>
                <a:gd name="T21" fmla="*/ 20 h 8018"/>
                <a:gd name="T22" fmla="*/ 37 w 8018"/>
                <a:gd name="T23" fmla="*/ 17 h 8018"/>
                <a:gd name="T24" fmla="*/ 36 w 8018"/>
                <a:gd name="T25" fmla="*/ 13 h 8018"/>
                <a:gd name="T26" fmla="*/ 35 w 8018"/>
                <a:gd name="T27" fmla="*/ 10 h 8018"/>
                <a:gd name="T28" fmla="*/ 33 w 8018"/>
                <a:gd name="T29" fmla="*/ 7 h 8018"/>
                <a:gd name="T30" fmla="*/ 30 w 8018"/>
                <a:gd name="T31" fmla="*/ 4 h 8018"/>
                <a:gd name="T32" fmla="*/ 27 w 8018"/>
                <a:gd name="T33" fmla="*/ 2 h 8018"/>
                <a:gd name="T34" fmla="*/ 24 w 8018"/>
                <a:gd name="T35" fmla="*/ 1 h 8018"/>
                <a:gd name="T36" fmla="*/ 20 w 8018"/>
                <a:gd name="T37" fmla="*/ 0 h 8018"/>
                <a:gd name="T38" fmla="*/ 17 w 8018"/>
                <a:gd name="T39" fmla="*/ 0 h 8018"/>
                <a:gd name="T40" fmla="*/ 13 w 8018"/>
                <a:gd name="T41" fmla="*/ 1 h 8018"/>
                <a:gd name="T42" fmla="*/ 10 w 8018"/>
                <a:gd name="T43" fmla="*/ 2 h 8018"/>
                <a:gd name="T44" fmla="*/ 7 w 8018"/>
                <a:gd name="T45" fmla="*/ 4 h 8018"/>
                <a:gd name="T46" fmla="*/ 4 w 8018"/>
                <a:gd name="T47" fmla="*/ 7 h 8018"/>
                <a:gd name="T48" fmla="*/ 2 w 8018"/>
                <a:gd name="T49" fmla="*/ 10 h 8018"/>
                <a:gd name="T50" fmla="*/ 1 w 8018"/>
                <a:gd name="T51" fmla="*/ 13 h 8018"/>
                <a:gd name="T52" fmla="*/ 0 w 8018"/>
                <a:gd name="T53" fmla="*/ 17 h 8018"/>
                <a:gd name="T54" fmla="*/ 0 w 8018"/>
                <a:gd name="T55" fmla="*/ 20 h 8018"/>
                <a:gd name="T56" fmla="*/ 1 w 8018"/>
                <a:gd name="T57" fmla="*/ 24 h 8018"/>
                <a:gd name="T58" fmla="*/ 2 w 8018"/>
                <a:gd name="T59" fmla="*/ 27 h 8018"/>
                <a:gd name="T60" fmla="*/ 4 w 8018"/>
                <a:gd name="T61" fmla="*/ 30 h 8018"/>
                <a:gd name="T62" fmla="*/ 7 w 8018"/>
                <a:gd name="T63" fmla="*/ 33 h 80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18" h="8018">
                  <a:moveTo>
                    <a:pt x="1765" y="7331"/>
                  </a:moveTo>
                  <a:lnTo>
                    <a:pt x="2116" y="7543"/>
                  </a:lnTo>
                  <a:lnTo>
                    <a:pt x="2479" y="7716"/>
                  </a:lnTo>
                  <a:lnTo>
                    <a:pt x="2853" y="7849"/>
                  </a:lnTo>
                  <a:lnTo>
                    <a:pt x="3234" y="7943"/>
                  </a:lnTo>
                  <a:lnTo>
                    <a:pt x="3618" y="7999"/>
                  </a:lnTo>
                  <a:lnTo>
                    <a:pt x="4004" y="8018"/>
                  </a:lnTo>
                  <a:lnTo>
                    <a:pt x="4389" y="8000"/>
                  </a:lnTo>
                  <a:lnTo>
                    <a:pt x="4770" y="7944"/>
                  </a:lnTo>
                  <a:lnTo>
                    <a:pt x="5144" y="7853"/>
                  </a:lnTo>
                  <a:lnTo>
                    <a:pt x="5508" y="7727"/>
                  </a:lnTo>
                  <a:lnTo>
                    <a:pt x="5860" y="7566"/>
                  </a:lnTo>
                  <a:lnTo>
                    <a:pt x="6195" y="7371"/>
                  </a:lnTo>
                  <a:lnTo>
                    <a:pt x="6513" y="7141"/>
                  </a:lnTo>
                  <a:lnTo>
                    <a:pt x="6810" y="6878"/>
                  </a:lnTo>
                  <a:lnTo>
                    <a:pt x="7083" y="6582"/>
                  </a:lnTo>
                  <a:lnTo>
                    <a:pt x="7330" y="6254"/>
                  </a:lnTo>
                  <a:lnTo>
                    <a:pt x="7542" y="5902"/>
                  </a:lnTo>
                  <a:lnTo>
                    <a:pt x="7715" y="5539"/>
                  </a:lnTo>
                  <a:lnTo>
                    <a:pt x="7848" y="5165"/>
                  </a:lnTo>
                  <a:lnTo>
                    <a:pt x="7943" y="4784"/>
                  </a:lnTo>
                  <a:lnTo>
                    <a:pt x="7998" y="4400"/>
                  </a:lnTo>
                  <a:lnTo>
                    <a:pt x="8018" y="4014"/>
                  </a:lnTo>
                  <a:lnTo>
                    <a:pt x="8000" y="3629"/>
                  </a:lnTo>
                  <a:lnTo>
                    <a:pt x="7945" y="3248"/>
                  </a:lnTo>
                  <a:lnTo>
                    <a:pt x="7854" y="2874"/>
                  </a:lnTo>
                  <a:lnTo>
                    <a:pt x="7728" y="2510"/>
                  </a:lnTo>
                  <a:lnTo>
                    <a:pt x="7566" y="2158"/>
                  </a:lnTo>
                  <a:lnTo>
                    <a:pt x="7370" y="1822"/>
                  </a:lnTo>
                  <a:lnTo>
                    <a:pt x="7140" y="1505"/>
                  </a:lnTo>
                  <a:lnTo>
                    <a:pt x="6877" y="1208"/>
                  </a:lnTo>
                  <a:lnTo>
                    <a:pt x="6582" y="935"/>
                  </a:lnTo>
                  <a:lnTo>
                    <a:pt x="6255" y="689"/>
                  </a:lnTo>
                  <a:lnTo>
                    <a:pt x="5903" y="476"/>
                  </a:lnTo>
                  <a:lnTo>
                    <a:pt x="5539" y="303"/>
                  </a:lnTo>
                  <a:lnTo>
                    <a:pt x="5165" y="170"/>
                  </a:lnTo>
                  <a:lnTo>
                    <a:pt x="4785" y="75"/>
                  </a:lnTo>
                  <a:lnTo>
                    <a:pt x="4399" y="18"/>
                  </a:lnTo>
                  <a:lnTo>
                    <a:pt x="4013" y="0"/>
                  </a:lnTo>
                  <a:lnTo>
                    <a:pt x="3629" y="18"/>
                  </a:lnTo>
                  <a:lnTo>
                    <a:pt x="3247" y="73"/>
                  </a:lnTo>
                  <a:lnTo>
                    <a:pt x="2874" y="164"/>
                  </a:lnTo>
                  <a:lnTo>
                    <a:pt x="2510" y="290"/>
                  </a:lnTo>
                  <a:lnTo>
                    <a:pt x="2159" y="452"/>
                  </a:lnTo>
                  <a:lnTo>
                    <a:pt x="1822" y="648"/>
                  </a:lnTo>
                  <a:lnTo>
                    <a:pt x="1505" y="877"/>
                  </a:lnTo>
                  <a:lnTo>
                    <a:pt x="1208" y="1139"/>
                  </a:lnTo>
                  <a:lnTo>
                    <a:pt x="934" y="1435"/>
                  </a:lnTo>
                  <a:lnTo>
                    <a:pt x="688" y="1764"/>
                  </a:lnTo>
                  <a:lnTo>
                    <a:pt x="476" y="2115"/>
                  </a:lnTo>
                  <a:lnTo>
                    <a:pt x="303" y="2478"/>
                  </a:lnTo>
                  <a:lnTo>
                    <a:pt x="169" y="2853"/>
                  </a:lnTo>
                  <a:lnTo>
                    <a:pt x="75" y="3233"/>
                  </a:lnTo>
                  <a:lnTo>
                    <a:pt x="19" y="3618"/>
                  </a:lnTo>
                  <a:lnTo>
                    <a:pt x="0" y="4005"/>
                  </a:lnTo>
                  <a:lnTo>
                    <a:pt x="19" y="4389"/>
                  </a:lnTo>
                  <a:lnTo>
                    <a:pt x="74" y="4770"/>
                  </a:lnTo>
                  <a:lnTo>
                    <a:pt x="165" y="5144"/>
                  </a:lnTo>
                  <a:lnTo>
                    <a:pt x="291" y="5507"/>
                  </a:lnTo>
                  <a:lnTo>
                    <a:pt x="453" y="5859"/>
                  </a:lnTo>
                  <a:lnTo>
                    <a:pt x="649" y="6196"/>
                  </a:lnTo>
                  <a:lnTo>
                    <a:pt x="879" y="6514"/>
                  </a:lnTo>
                  <a:lnTo>
                    <a:pt x="1141" y="6811"/>
                  </a:lnTo>
                  <a:lnTo>
                    <a:pt x="1436" y="7084"/>
                  </a:lnTo>
                  <a:lnTo>
                    <a:pt x="1765" y="7331"/>
                  </a:lnTo>
                  <a:close/>
                </a:path>
              </a:pathLst>
            </a:custGeom>
            <a:solidFill>
              <a:srgbClr val="526E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7" name="Freeform 39"/>
            <p:cNvSpPr>
              <a:spLocks/>
            </p:cNvSpPr>
            <p:nvPr/>
          </p:nvSpPr>
          <p:spPr bwMode="auto">
            <a:xfrm>
              <a:off x="3570" y="1779"/>
              <a:ext cx="1307" cy="1308"/>
            </a:xfrm>
            <a:custGeom>
              <a:avLst/>
              <a:gdLst>
                <a:gd name="T0" fmla="*/ 9 w 7846"/>
                <a:gd name="T1" fmla="*/ 34 h 7846"/>
                <a:gd name="T2" fmla="*/ 13 w 7846"/>
                <a:gd name="T3" fmla="*/ 36 h 7846"/>
                <a:gd name="T4" fmla="*/ 16 w 7846"/>
                <a:gd name="T5" fmla="*/ 36 h 7846"/>
                <a:gd name="T6" fmla="*/ 20 w 7846"/>
                <a:gd name="T7" fmla="*/ 36 h 7846"/>
                <a:gd name="T8" fmla="*/ 23 w 7846"/>
                <a:gd name="T9" fmla="*/ 36 h 7846"/>
                <a:gd name="T10" fmla="*/ 26 w 7846"/>
                <a:gd name="T11" fmla="*/ 34 h 7846"/>
                <a:gd name="T12" fmla="*/ 29 w 7846"/>
                <a:gd name="T13" fmla="*/ 32 h 7846"/>
                <a:gd name="T14" fmla="*/ 32 w 7846"/>
                <a:gd name="T15" fmla="*/ 30 h 7846"/>
                <a:gd name="T16" fmla="*/ 34 w 7846"/>
                <a:gd name="T17" fmla="*/ 27 h 7846"/>
                <a:gd name="T18" fmla="*/ 35 w 7846"/>
                <a:gd name="T19" fmla="*/ 24 h 7846"/>
                <a:gd name="T20" fmla="*/ 36 w 7846"/>
                <a:gd name="T21" fmla="*/ 20 h 7846"/>
                <a:gd name="T22" fmla="*/ 36 w 7846"/>
                <a:gd name="T23" fmla="*/ 17 h 7846"/>
                <a:gd name="T24" fmla="*/ 35 w 7846"/>
                <a:gd name="T25" fmla="*/ 13 h 7846"/>
                <a:gd name="T26" fmla="*/ 34 w 7846"/>
                <a:gd name="T27" fmla="*/ 10 h 7846"/>
                <a:gd name="T28" fmla="*/ 32 w 7846"/>
                <a:gd name="T29" fmla="*/ 7 h 7846"/>
                <a:gd name="T30" fmla="*/ 30 w 7846"/>
                <a:gd name="T31" fmla="*/ 4 h 7846"/>
                <a:gd name="T32" fmla="*/ 27 w 7846"/>
                <a:gd name="T33" fmla="*/ 2 h 7846"/>
                <a:gd name="T34" fmla="*/ 23 w 7846"/>
                <a:gd name="T35" fmla="*/ 1 h 7846"/>
                <a:gd name="T36" fmla="*/ 20 w 7846"/>
                <a:gd name="T37" fmla="*/ 0 h 7846"/>
                <a:gd name="T38" fmla="*/ 16 w 7846"/>
                <a:gd name="T39" fmla="*/ 0 h 7846"/>
                <a:gd name="T40" fmla="*/ 13 w 7846"/>
                <a:gd name="T41" fmla="*/ 1 h 7846"/>
                <a:gd name="T42" fmla="*/ 10 w 7846"/>
                <a:gd name="T43" fmla="*/ 2 h 7846"/>
                <a:gd name="T44" fmla="*/ 7 w 7846"/>
                <a:gd name="T45" fmla="*/ 4 h 7846"/>
                <a:gd name="T46" fmla="*/ 4 w 7846"/>
                <a:gd name="T47" fmla="*/ 7 h 7846"/>
                <a:gd name="T48" fmla="*/ 2 w 7846"/>
                <a:gd name="T49" fmla="*/ 10 h 7846"/>
                <a:gd name="T50" fmla="*/ 1 w 7846"/>
                <a:gd name="T51" fmla="*/ 13 h 7846"/>
                <a:gd name="T52" fmla="*/ 0 w 7846"/>
                <a:gd name="T53" fmla="*/ 16 h 7846"/>
                <a:gd name="T54" fmla="*/ 0 w 7846"/>
                <a:gd name="T55" fmla="*/ 20 h 7846"/>
                <a:gd name="T56" fmla="*/ 1 w 7846"/>
                <a:gd name="T57" fmla="*/ 23 h 7846"/>
                <a:gd name="T58" fmla="*/ 2 w 7846"/>
                <a:gd name="T59" fmla="*/ 27 h 7846"/>
                <a:gd name="T60" fmla="*/ 4 w 7846"/>
                <a:gd name="T61" fmla="*/ 30 h 7846"/>
                <a:gd name="T62" fmla="*/ 6 w 7846"/>
                <a:gd name="T63" fmla="*/ 32 h 78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46" h="7846">
                  <a:moveTo>
                    <a:pt x="1726" y="7173"/>
                  </a:moveTo>
                  <a:lnTo>
                    <a:pt x="2069" y="7380"/>
                  </a:lnTo>
                  <a:lnTo>
                    <a:pt x="2425" y="7548"/>
                  </a:lnTo>
                  <a:lnTo>
                    <a:pt x="2791" y="7679"/>
                  </a:lnTo>
                  <a:lnTo>
                    <a:pt x="3164" y="7772"/>
                  </a:lnTo>
                  <a:lnTo>
                    <a:pt x="3540" y="7827"/>
                  </a:lnTo>
                  <a:lnTo>
                    <a:pt x="3918" y="7846"/>
                  </a:lnTo>
                  <a:lnTo>
                    <a:pt x="4294" y="7827"/>
                  </a:lnTo>
                  <a:lnTo>
                    <a:pt x="4668" y="7774"/>
                  </a:lnTo>
                  <a:lnTo>
                    <a:pt x="5033" y="7685"/>
                  </a:lnTo>
                  <a:lnTo>
                    <a:pt x="5389" y="7562"/>
                  </a:lnTo>
                  <a:lnTo>
                    <a:pt x="5733" y="7404"/>
                  </a:lnTo>
                  <a:lnTo>
                    <a:pt x="6062" y="7213"/>
                  </a:lnTo>
                  <a:lnTo>
                    <a:pt x="6373" y="6987"/>
                  </a:lnTo>
                  <a:lnTo>
                    <a:pt x="6664" y="6730"/>
                  </a:lnTo>
                  <a:lnTo>
                    <a:pt x="6931" y="6441"/>
                  </a:lnTo>
                  <a:lnTo>
                    <a:pt x="7173" y="6121"/>
                  </a:lnTo>
                  <a:lnTo>
                    <a:pt x="7380" y="5777"/>
                  </a:lnTo>
                  <a:lnTo>
                    <a:pt x="7549" y="5421"/>
                  </a:lnTo>
                  <a:lnTo>
                    <a:pt x="7679" y="5055"/>
                  </a:lnTo>
                  <a:lnTo>
                    <a:pt x="7772" y="4682"/>
                  </a:lnTo>
                  <a:lnTo>
                    <a:pt x="7827" y="4306"/>
                  </a:lnTo>
                  <a:lnTo>
                    <a:pt x="7846" y="3929"/>
                  </a:lnTo>
                  <a:lnTo>
                    <a:pt x="7827" y="3552"/>
                  </a:lnTo>
                  <a:lnTo>
                    <a:pt x="7774" y="3178"/>
                  </a:lnTo>
                  <a:lnTo>
                    <a:pt x="7685" y="2813"/>
                  </a:lnTo>
                  <a:lnTo>
                    <a:pt x="7561" y="2457"/>
                  </a:lnTo>
                  <a:lnTo>
                    <a:pt x="7403" y="2113"/>
                  </a:lnTo>
                  <a:lnTo>
                    <a:pt x="7212" y="1784"/>
                  </a:lnTo>
                  <a:lnTo>
                    <a:pt x="6986" y="1473"/>
                  </a:lnTo>
                  <a:lnTo>
                    <a:pt x="6729" y="1182"/>
                  </a:lnTo>
                  <a:lnTo>
                    <a:pt x="6440" y="915"/>
                  </a:lnTo>
                  <a:lnTo>
                    <a:pt x="6120" y="674"/>
                  </a:lnTo>
                  <a:lnTo>
                    <a:pt x="5776" y="466"/>
                  </a:lnTo>
                  <a:lnTo>
                    <a:pt x="5420" y="297"/>
                  </a:lnTo>
                  <a:lnTo>
                    <a:pt x="5055" y="166"/>
                  </a:lnTo>
                  <a:lnTo>
                    <a:pt x="4681" y="74"/>
                  </a:lnTo>
                  <a:lnTo>
                    <a:pt x="4306" y="18"/>
                  </a:lnTo>
                  <a:lnTo>
                    <a:pt x="3928" y="0"/>
                  </a:lnTo>
                  <a:lnTo>
                    <a:pt x="3551" y="18"/>
                  </a:lnTo>
                  <a:lnTo>
                    <a:pt x="3178" y="72"/>
                  </a:lnTo>
                  <a:lnTo>
                    <a:pt x="2812" y="161"/>
                  </a:lnTo>
                  <a:lnTo>
                    <a:pt x="2456" y="285"/>
                  </a:lnTo>
                  <a:lnTo>
                    <a:pt x="2112" y="442"/>
                  </a:lnTo>
                  <a:lnTo>
                    <a:pt x="1783" y="634"/>
                  </a:lnTo>
                  <a:lnTo>
                    <a:pt x="1472" y="858"/>
                  </a:lnTo>
                  <a:lnTo>
                    <a:pt x="1181" y="1116"/>
                  </a:lnTo>
                  <a:lnTo>
                    <a:pt x="915" y="1406"/>
                  </a:lnTo>
                  <a:lnTo>
                    <a:pt x="673" y="1727"/>
                  </a:lnTo>
                  <a:lnTo>
                    <a:pt x="465" y="2070"/>
                  </a:lnTo>
                  <a:lnTo>
                    <a:pt x="297" y="2426"/>
                  </a:lnTo>
                  <a:lnTo>
                    <a:pt x="166" y="2791"/>
                  </a:lnTo>
                  <a:lnTo>
                    <a:pt x="74" y="3164"/>
                  </a:lnTo>
                  <a:lnTo>
                    <a:pt x="18" y="3540"/>
                  </a:lnTo>
                  <a:lnTo>
                    <a:pt x="0" y="3918"/>
                  </a:lnTo>
                  <a:lnTo>
                    <a:pt x="18" y="4295"/>
                  </a:lnTo>
                  <a:lnTo>
                    <a:pt x="71" y="4667"/>
                  </a:lnTo>
                  <a:lnTo>
                    <a:pt x="160" y="5033"/>
                  </a:lnTo>
                  <a:lnTo>
                    <a:pt x="284" y="5389"/>
                  </a:lnTo>
                  <a:lnTo>
                    <a:pt x="442" y="5733"/>
                  </a:lnTo>
                  <a:lnTo>
                    <a:pt x="634" y="6062"/>
                  </a:lnTo>
                  <a:lnTo>
                    <a:pt x="859" y="6373"/>
                  </a:lnTo>
                  <a:lnTo>
                    <a:pt x="1116" y="6664"/>
                  </a:lnTo>
                  <a:lnTo>
                    <a:pt x="1405" y="6930"/>
                  </a:lnTo>
                  <a:lnTo>
                    <a:pt x="1726" y="7173"/>
                  </a:lnTo>
                  <a:close/>
                </a:path>
              </a:pathLst>
            </a:custGeom>
            <a:solidFill>
              <a:srgbClr val="5570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8" name="Freeform 40"/>
            <p:cNvSpPr>
              <a:spLocks/>
            </p:cNvSpPr>
            <p:nvPr/>
          </p:nvSpPr>
          <p:spPr bwMode="auto">
            <a:xfrm>
              <a:off x="3592" y="1785"/>
              <a:ext cx="1278" cy="1279"/>
            </a:xfrm>
            <a:custGeom>
              <a:avLst/>
              <a:gdLst>
                <a:gd name="T0" fmla="*/ 9 w 7674"/>
                <a:gd name="T1" fmla="*/ 34 h 7674"/>
                <a:gd name="T2" fmla="*/ 13 w 7674"/>
                <a:gd name="T3" fmla="*/ 35 h 7674"/>
                <a:gd name="T4" fmla="*/ 16 w 7674"/>
                <a:gd name="T5" fmla="*/ 36 h 7674"/>
                <a:gd name="T6" fmla="*/ 19 w 7674"/>
                <a:gd name="T7" fmla="*/ 36 h 7674"/>
                <a:gd name="T8" fmla="*/ 23 w 7674"/>
                <a:gd name="T9" fmla="*/ 35 h 7674"/>
                <a:gd name="T10" fmla="*/ 26 w 7674"/>
                <a:gd name="T11" fmla="*/ 34 h 7674"/>
                <a:gd name="T12" fmla="*/ 29 w 7674"/>
                <a:gd name="T13" fmla="*/ 32 h 7674"/>
                <a:gd name="T14" fmla="*/ 31 w 7674"/>
                <a:gd name="T15" fmla="*/ 29 h 7674"/>
                <a:gd name="T16" fmla="*/ 33 w 7674"/>
                <a:gd name="T17" fmla="*/ 26 h 7674"/>
                <a:gd name="T18" fmla="*/ 35 w 7674"/>
                <a:gd name="T19" fmla="*/ 23 h 7674"/>
                <a:gd name="T20" fmla="*/ 35 w 7674"/>
                <a:gd name="T21" fmla="*/ 20 h 7674"/>
                <a:gd name="T22" fmla="*/ 35 w 7674"/>
                <a:gd name="T23" fmla="*/ 16 h 7674"/>
                <a:gd name="T24" fmla="*/ 35 w 7674"/>
                <a:gd name="T25" fmla="*/ 13 h 7674"/>
                <a:gd name="T26" fmla="*/ 33 w 7674"/>
                <a:gd name="T27" fmla="*/ 10 h 7674"/>
                <a:gd name="T28" fmla="*/ 32 w 7674"/>
                <a:gd name="T29" fmla="*/ 7 h 7674"/>
                <a:gd name="T30" fmla="*/ 29 w 7674"/>
                <a:gd name="T31" fmla="*/ 4 h 7674"/>
                <a:gd name="T32" fmla="*/ 26 w 7674"/>
                <a:gd name="T33" fmla="*/ 2 h 7674"/>
                <a:gd name="T34" fmla="*/ 23 w 7674"/>
                <a:gd name="T35" fmla="*/ 1 h 7674"/>
                <a:gd name="T36" fmla="*/ 19 w 7674"/>
                <a:gd name="T37" fmla="*/ 0 h 7674"/>
                <a:gd name="T38" fmla="*/ 16 w 7674"/>
                <a:gd name="T39" fmla="*/ 0 h 7674"/>
                <a:gd name="T40" fmla="*/ 13 w 7674"/>
                <a:gd name="T41" fmla="*/ 1 h 7674"/>
                <a:gd name="T42" fmla="*/ 9 w 7674"/>
                <a:gd name="T43" fmla="*/ 2 h 7674"/>
                <a:gd name="T44" fmla="*/ 7 w 7674"/>
                <a:gd name="T45" fmla="*/ 4 h 7674"/>
                <a:gd name="T46" fmla="*/ 4 w 7674"/>
                <a:gd name="T47" fmla="*/ 6 h 7674"/>
                <a:gd name="T48" fmla="*/ 2 w 7674"/>
                <a:gd name="T49" fmla="*/ 9 h 7674"/>
                <a:gd name="T50" fmla="*/ 1 w 7674"/>
                <a:gd name="T51" fmla="*/ 13 h 7674"/>
                <a:gd name="T52" fmla="*/ 0 w 7674"/>
                <a:gd name="T53" fmla="*/ 16 h 7674"/>
                <a:gd name="T54" fmla="*/ 0 w 7674"/>
                <a:gd name="T55" fmla="*/ 20 h 7674"/>
                <a:gd name="T56" fmla="*/ 1 w 7674"/>
                <a:gd name="T57" fmla="*/ 23 h 7674"/>
                <a:gd name="T58" fmla="*/ 2 w 7674"/>
                <a:gd name="T59" fmla="*/ 26 h 7674"/>
                <a:gd name="T60" fmla="*/ 4 w 7674"/>
                <a:gd name="T61" fmla="*/ 29 h 7674"/>
                <a:gd name="T62" fmla="*/ 6 w 7674"/>
                <a:gd name="T63" fmla="*/ 31 h 76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74" h="7674">
                  <a:moveTo>
                    <a:pt x="1689" y="7016"/>
                  </a:moveTo>
                  <a:lnTo>
                    <a:pt x="2024" y="7218"/>
                  </a:lnTo>
                  <a:lnTo>
                    <a:pt x="2373" y="7383"/>
                  </a:lnTo>
                  <a:lnTo>
                    <a:pt x="2730" y="7511"/>
                  </a:lnTo>
                  <a:lnTo>
                    <a:pt x="3094" y="7602"/>
                  </a:lnTo>
                  <a:lnTo>
                    <a:pt x="3462" y="7656"/>
                  </a:lnTo>
                  <a:lnTo>
                    <a:pt x="3832" y="7674"/>
                  </a:lnTo>
                  <a:lnTo>
                    <a:pt x="4201" y="7657"/>
                  </a:lnTo>
                  <a:lnTo>
                    <a:pt x="4565" y="7604"/>
                  </a:lnTo>
                  <a:lnTo>
                    <a:pt x="4922" y="7517"/>
                  </a:lnTo>
                  <a:lnTo>
                    <a:pt x="5271" y="7396"/>
                  </a:lnTo>
                  <a:lnTo>
                    <a:pt x="5606" y="7241"/>
                  </a:lnTo>
                  <a:lnTo>
                    <a:pt x="5929" y="7055"/>
                  </a:lnTo>
                  <a:lnTo>
                    <a:pt x="6233" y="6835"/>
                  </a:lnTo>
                  <a:lnTo>
                    <a:pt x="6517" y="6583"/>
                  </a:lnTo>
                  <a:lnTo>
                    <a:pt x="6779" y="6300"/>
                  </a:lnTo>
                  <a:lnTo>
                    <a:pt x="7016" y="5987"/>
                  </a:lnTo>
                  <a:lnTo>
                    <a:pt x="7218" y="5650"/>
                  </a:lnTo>
                  <a:lnTo>
                    <a:pt x="7383" y="5301"/>
                  </a:lnTo>
                  <a:lnTo>
                    <a:pt x="7511" y="4944"/>
                  </a:lnTo>
                  <a:lnTo>
                    <a:pt x="7602" y="4580"/>
                  </a:lnTo>
                  <a:lnTo>
                    <a:pt x="7655" y="4212"/>
                  </a:lnTo>
                  <a:lnTo>
                    <a:pt x="7674" y="3842"/>
                  </a:lnTo>
                  <a:lnTo>
                    <a:pt x="7655" y="3473"/>
                  </a:lnTo>
                  <a:lnTo>
                    <a:pt x="7603" y="3109"/>
                  </a:lnTo>
                  <a:lnTo>
                    <a:pt x="7516" y="2752"/>
                  </a:lnTo>
                  <a:lnTo>
                    <a:pt x="7395" y="2403"/>
                  </a:lnTo>
                  <a:lnTo>
                    <a:pt x="7241" y="2068"/>
                  </a:lnTo>
                  <a:lnTo>
                    <a:pt x="7053" y="1745"/>
                  </a:lnTo>
                  <a:lnTo>
                    <a:pt x="6834" y="1441"/>
                  </a:lnTo>
                  <a:lnTo>
                    <a:pt x="6582" y="1157"/>
                  </a:lnTo>
                  <a:lnTo>
                    <a:pt x="6299" y="895"/>
                  </a:lnTo>
                  <a:lnTo>
                    <a:pt x="5986" y="659"/>
                  </a:lnTo>
                  <a:lnTo>
                    <a:pt x="5649" y="456"/>
                  </a:lnTo>
                  <a:lnTo>
                    <a:pt x="5300" y="291"/>
                  </a:lnTo>
                  <a:lnTo>
                    <a:pt x="4943" y="163"/>
                  </a:lnTo>
                  <a:lnTo>
                    <a:pt x="4579" y="72"/>
                  </a:lnTo>
                  <a:lnTo>
                    <a:pt x="4210" y="19"/>
                  </a:lnTo>
                  <a:lnTo>
                    <a:pt x="3840" y="0"/>
                  </a:lnTo>
                  <a:lnTo>
                    <a:pt x="3472" y="17"/>
                  </a:lnTo>
                  <a:lnTo>
                    <a:pt x="3108" y="71"/>
                  </a:lnTo>
                  <a:lnTo>
                    <a:pt x="2751" y="157"/>
                  </a:lnTo>
                  <a:lnTo>
                    <a:pt x="2402" y="278"/>
                  </a:lnTo>
                  <a:lnTo>
                    <a:pt x="2065" y="433"/>
                  </a:lnTo>
                  <a:lnTo>
                    <a:pt x="1744" y="620"/>
                  </a:lnTo>
                  <a:lnTo>
                    <a:pt x="1440" y="839"/>
                  </a:lnTo>
                  <a:lnTo>
                    <a:pt x="1156" y="1091"/>
                  </a:lnTo>
                  <a:lnTo>
                    <a:pt x="895" y="1374"/>
                  </a:lnTo>
                  <a:lnTo>
                    <a:pt x="660" y="1688"/>
                  </a:lnTo>
                  <a:lnTo>
                    <a:pt x="456" y="2024"/>
                  </a:lnTo>
                  <a:lnTo>
                    <a:pt x="291" y="2373"/>
                  </a:lnTo>
                  <a:lnTo>
                    <a:pt x="162" y="2730"/>
                  </a:lnTo>
                  <a:lnTo>
                    <a:pt x="72" y="3094"/>
                  </a:lnTo>
                  <a:lnTo>
                    <a:pt x="18" y="3463"/>
                  </a:lnTo>
                  <a:lnTo>
                    <a:pt x="0" y="3833"/>
                  </a:lnTo>
                  <a:lnTo>
                    <a:pt x="18" y="4201"/>
                  </a:lnTo>
                  <a:lnTo>
                    <a:pt x="70" y="4565"/>
                  </a:lnTo>
                  <a:lnTo>
                    <a:pt x="158" y="4924"/>
                  </a:lnTo>
                  <a:lnTo>
                    <a:pt x="278" y="5272"/>
                  </a:lnTo>
                  <a:lnTo>
                    <a:pt x="432" y="5608"/>
                  </a:lnTo>
                  <a:lnTo>
                    <a:pt x="620" y="5930"/>
                  </a:lnTo>
                  <a:lnTo>
                    <a:pt x="839" y="6234"/>
                  </a:lnTo>
                  <a:lnTo>
                    <a:pt x="1091" y="6518"/>
                  </a:lnTo>
                  <a:lnTo>
                    <a:pt x="1374" y="6779"/>
                  </a:lnTo>
                  <a:lnTo>
                    <a:pt x="1689" y="7016"/>
                  </a:lnTo>
                  <a:close/>
                </a:path>
              </a:pathLst>
            </a:custGeom>
            <a:solidFill>
              <a:srgbClr val="5773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9" name="Freeform 41"/>
            <p:cNvSpPr>
              <a:spLocks/>
            </p:cNvSpPr>
            <p:nvPr/>
          </p:nvSpPr>
          <p:spPr bwMode="auto">
            <a:xfrm>
              <a:off x="3613" y="1790"/>
              <a:ext cx="1250" cy="1251"/>
            </a:xfrm>
            <a:custGeom>
              <a:avLst/>
              <a:gdLst>
                <a:gd name="T0" fmla="*/ 9 w 7501"/>
                <a:gd name="T1" fmla="*/ 33 h 7502"/>
                <a:gd name="T2" fmla="*/ 12 w 7501"/>
                <a:gd name="T3" fmla="*/ 34 h 7502"/>
                <a:gd name="T4" fmla="*/ 16 w 7501"/>
                <a:gd name="T5" fmla="*/ 35 h 7502"/>
                <a:gd name="T6" fmla="*/ 19 w 7501"/>
                <a:gd name="T7" fmla="*/ 35 h 7502"/>
                <a:gd name="T8" fmla="*/ 22 w 7501"/>
                <a:gd name="T9" fmla="*/ 34 h 7502"/>
                <a:gd name="T10" fmla="*/ 25 w 7501"/>
                <a:gd name="T11" fmla="*/ 33 h 7502"/>
                <a:gd name="T12" fmla="*/ 28 w 7501"/>
                <a:gd name="T13" fmla="*/ 31 h 7502"/>
                <a:gd name="T14" fmla="*/ 31 w 7501"/>
                <a:gd name="T15" fmla="*/ 29 h 7502"/>
                <a:gd name="T16" fmla="*/ 33 w 7501"/>
                <a:gd name="T17" fmla="*/ 26 h 7502"/>
                <a:gd name="T18" fmla="*/ 34 w 7501"/>
                <a:gd name="T19" fmla="*/ 22 h 7502"/>
                <a:gd name="T20" fmla="*/ 35 w 7501"/>
                <a:gd name="T21" fmla="*/ 19 h 7502"/>
                <a:gd name="T22" fmla="*/ 35 w 7501"/>
                <a:gd name="T23" fmla="*/ 16 h 7502"/>
                <a:gd name="T24" fmla="*/ 34 w 7501"/>
                <a:gd name="T25" fmla="*/ 13 h 7502"/>
                <a:gd name="T26" fmla="*/ 33 w 7501"/>
                <a:gd name="T27" fmla="*/ 9 h 7502"/>
                <a:gd name="T28" fmla="*/ 31 w 7501"/>
                <a:gd name="T29" fmla="*/ 7 h 7502"/>
                <a:gd name="T30" fmla="*/ 28 w 7501"/>
                <a:gd name="T31" fmla="*/ 4 h 7502"/>
                <a:gd name="T32" fmla="*/ 25 w 7501"/>
                <a:gd name="T33" fmla="*/ 2 h 7502"/>
                <a:gd name="T34" fmla="*/ 22 w 7501"/>
                <a:gd name="T35" fmla="*/ 1 h 7502"/>
                <a:gd name="T36" fmla="*/ 19 w 7501"/>
                <a:gd name="T37" fmla="*/ 0 h 7502"/>
                <a:gd name="T38" fmla="*/ 16 w 7501"/>
                <a:gd name="T39" fmla="*/ 0 h 7502"/>
                <a:gd name="T40" fmla="*/ 12 w 7501"/>
                <a:gd name="T41" fmla="*/ 1 h 7502"/>
                <a:gd name="T42" fmla="*/ 9 w 7501"/>
                <a:gd name="T43" fmla="*/ 2 h 7502"/>
                <a:gd name="T44" fmla="*/ 6 w 7501"/>
                <a:gd name="T45" fmla="*/ 4 h 7502"/>
                <a:gd name="T46" fmla="*/ 4 w 7501"/>
                <a:gd name="T47" fmla="*/ 6 h 7502"/>
                <a:gd name="T48" fmla="*/ 2 w 7501"/>
                <a:gd name="T49" fmla="*/ 9 h 7502"/>
                <a:gd name="T50" fmla="*/ 1 w 7501"/>
                <a:gd name="T51" fmla="*/ 12 h 7502"/>
                <a:gd name="T52" fmla="*/ 0 w 7501"/>
                <a:gd name="T53" fmla="*/ 16 h 7502"/>
                <a:gd name="T54" fmla="*/ 0 w 7501"/>
                <a:gd name="T55" fmla="*/ 19 h 7502"/>
                <a:gd name="T56" fmla="*/ 1 w 7501"/>
                <a:gd name="T57" fmla="*/ 22 h 7502"/>
                <a:gd name="T58" fmla="*/ 2 w 7501"/>
                <a:gd name="T59" fmla="*/ 25 h 7502"/>
                <a:gd name="T60" fmla="*/ 4 w 7501"/>
                <a:gd name="T61" fmla="*/ 28 h 7502"/>
                <a:gd name="T62" fmla="*/ 6 w 7501"/>
                <a:gd name="T63" fmla="*/ 31 h 75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501" h="7502">
                  <a:moveTo>
                    <a:pt x="1651" y="6859"/>
                  </a:moveTo>
                  <a:lnTo>
                    <a:pt x="1978" y="7057"/>
                  </a:lnTo>
                  <a:lnTo>
                    <a:pt x="2319" y="7219"/>
                  </a:lnTo>
                  <a:lnTo>
                    <a:pt x="2668" y="7343"/>
                  </a:lnTo>
                  <a:lnTo>
                    <a:pt x="3024" y="7431"/>
                  </a:lnTo>
                  <a:lnTo>
                    <a:pt x="3385" y="7485"/>
                  </a:lnTo>
                  <a:lnTo>
                    <a:pt x="3746" y="7502"/>
                  </a:lnTo>
                  <a:lnTo>
                    <a:pt x="4106" y="7485"/>
                  </a:lnTo>
                  <a:lnTo>
                    <a:pt x="4462" y="7434"/>
                  </a:lnTo>
                  <a:lnTo>
                    <a:pt x="4813" y="7348"/>
                  </a:lnTo>
                  <a:lnTo>
                    <a:pt x="5153" y="7230"/>
                  </a:lnTo>
                  <a:lnTo>
                    <a:pt x="5482" y="7079"/>
                  </a:lnTo>
                  <a:lnTo>
                    <a:pt x="5796" y="6895"/>
                  </a:lnTo>
                  <a:lnTo>
                    <a:pt x="6093" y="6680"/>
                  </a:lnTo>
                  <a:lnTo>
                    <a:pt x="6371" y="6434"/>
                  </a:lnTo>
                  <a:lnTo>
                    <a:pt x="6627" y="6158"/>
                  </a:lnTo>
                  <a:lnTo>
                    <a:pt x="6858" y="5851"/>
                  </a:lnTo>
                  <a:lnTo>
                    <a:pt x="7056" y="5522"/>
                  </a:lnTo>
                  <a:lnTo>
                    <a:pt x="7218" y="5182"/>
                  </a:lnTo>
                  <a:lnTo>
                    <a:pt x="7342" y="4833"/>
                  </a:lnTo>
                  <a:lnTo>
                    <a:pt x="7431" y="4478"/>
                  </a:lnTo>
                  <a:lnTo>
                    <a:pt x="7484" y="4118"/>
                  </a:lnTo>
                  <a:lnTo>
                    <a:pt x="7501" y="3756"/>
                  </a:lnTo>
                  <a:lnTo>
                    <a:pt x="7484" y="3396"/>
                  </a:lnTo>
                  <a:lnTo>
                    <a:pt x="7433" y="3040"/>
                  </a:lnTo>
                  <a:lnTo>
                    <a:pt x="7348" y="2690"/>
                  </a:lnTo>
                  <a:lnTo>
                    <a:pt x="7229" y="2349"/>
                  </a:lnTo>
                  <a:lnTo>
                    <a:pt x="7078" y="2021"/>
                  </a:lnTo>
                  <a:lnTo>
                    <a:pt x="6895" y="1706"/>
                  </a:lnTo>
                  <a:lnTo>
                    <a:pt x="6679" y="1409"/>
                  </a:lnTo>
                  <a:lnTo>
                    <a:pt x="6434" y="1131"/>
                  </a:lnTo>
                  <a:lnTo>
                    <a:pt x="6157" y="875"/>
                  </a:lnTo>
                  <a:lnTo>
                    <a:pt x="5851" y="645"/>
                  </a:lnTo>
                  <a:lnTo>
                    <a:pt x="5522" y="446"/>
                  </a:lnTo>
                  <a:lnTo>
                    <a:pt x="5182" y="284"/>
                  </a:lnTo>
                  <a:lnTo>
                    <a:pt x="4832" y="160"/>
                  </a:lnTo>
                  <a:lnTo>
                    <a:pt x="4476" y="71"/>
                  </a:lnTo>
                  <a:lnTo>
                    <a:pt x="4116" y="19"/>
                  </a:lnTo>
                  <a:lnTo>
                    <a:pt x="3755" y="0"/>
                  </a:lnTo>
                  <a:lnTo>
                    <a:pt x="3394" y="18"/>
                  </a:lnTo>
                  <a:lnTo>
                    <a:pt x="3039" y="70"/>
                  </a:lnTo>
                  <a:lnTo>
                    <a:pt x="2689" y="154"/>
                  </a:lnTo>
                  <a:lnTo>
                    <a:pt x="2348" y="273"/>
                  </a:lnTo>
                  <a:lnTo>
                    <a:pt x="2019" y="424"/>
                  </a:lnTo>
                  <a:lnTo>
                    <a:pt x="1705" y="607"/>
                  </a:lnTo>
                  <a:lnTo>
                    <a:pt x="1408" y="821"/>
                  </a:lnTo>
                  <a:lnTo>
                    <a:pt x="1130" y="1067"/>
                  </a:lnTo>
                  <a:lnTo>
                    <a:pt x="874" y="1344"/>
                  </a:lnTo>
                  <a:lnTo>
                    <a:pt x="644" y="1651"/>
                  </a:lnTo>
                  <a:lnTo>
                    <a:pt x="445" y="1979"/>
                  </a:lnTo>
                  <a:lnTo>
                    <a:pt x="284" y="2319"/>
                  </a:lnTo>
                  <a:lnTo>
                    <a:pt x="159" y="2669"/>
                  </a:lnTo>
                  <a:lnTo>
                    <a:pt x="71" y="3025"/>
                  </a:lnTo>
                  <a:lnTo>
                    <a:pt x="18" y="3386"/>
                  </a:lnTo>
                  <a:lnTo>
                    <a:pt x="0" y="3747"/>
                  </a:lnTo>
                  <a:lnTo>
                    <a:pt x="17" y="4106"/>
                  </a:lnTo>
                  <a:lnTo>
                    <a:pt x="70" y="4463"/>
                  </a:lnTo>
                  <a:lnTo>
                    <a:pt x="154" y="4813"/>
                  </a:lnTo>
                  <a:lnTo>
                    <a:pt x="272" y="5154"/>
                  </a:lnTo>
                  <a:lnTo>
                    <a:pt x="424" y="5483"/>
                  </a:lnTo>
                  <a:lnTo>
                    <a:pt x="607" y="5797"/>
                  </a:lnTo>
                  <a:lnTo>
                    <a:pt x="821" y="6094"/>
                  </a:lnTo>
                  <a:lnTo>
                    <a:pt x="1067" y="6372"/>
                  </a:lnTo>
                  <a:lnTo>
                    <a:pt x="1343" y="6628"/>
                  </a:lnTo>
                  <a:lnTo>
                    <a:pt x="1651" y="6859"/>
                  </a:lnTo>
                  <a:close/>
                </a:path>
              </a:pathLst>
            </a:custGeom>
            <a:solidFill>
              <a:srgbClr val="5A7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0" name="Freeform 42"/>
            <p:cNvSpPr>
              <a:spLocks/>
            </p:cNvSpPr>
            <p:nvPr/>
          </p:nvSpPr>
          <p:spPr bwMode="auto">
            <a:xfrm>
              <a:off x="3635" y="1796"/>
              <a:ext cx="1221" cy="1222"/>
            </a:xfrm>
            <a:custGeom>
              <a:avLst/>
              <a:gdLst>
                <a:gd name="T0" fmla="*/ 9 w 7329"/>
                <a:gd name="T1" fmla="*/ 32 h 7328"/>
                <a:gd name="T2" fmla="*/ 12 w 7329"/>
                <a:gd name="T3" fmla="*/ 33 h 7328"/>
                <a:gd name="T4" fmla="*/ 15 w 7329"/>
                <a:gd name="T5" fmla="*/ 34 h 7328"/>
                <a:gd name="T6" fmla="*/ 18 w 7329"/>
                <a:gd name="T7" fmla="*/ 34 h 7328"/>
                <a:gd name="T8" fmla="*/ 22 w 7329"/>
                <a:gd name="T9" fmla="*/ 33 h 7328"/>
                <a:gd name="T10" fmla="*/ 25 w 7329"/>
                <a:gd name="T11" fmla="*/ 32 h 7328"/>
                <a:gd name="T12" fmla="*/ 27 w 7329"/>
                <a:gd name="T13" fmla="*/ 30 h 7328"/>
                <a:gd name="T14" fmla="*/ 30 w 7329"/>
                <a:gd name="T15" fmla="*/ 28 h 7328"/>
                <a:gd name="T16" fmla="*/ 32 w 7329"/>
                <a:gd name="T17" fmla="*/ 25 h 7328"/>
                <a:gd name="T18" fmla="*/ 33 w 7329"/>
                <a:gd name="T19" fmla="*/ 22 h 7328"/>
                <a:gd name="T20" fmla="*/ 34 w 7329"/>
                <a:gd name="T21" fmla="*/ 19 h 7328"/>
                <a:gd name="T22" fmla="*/ 34 w 7329"/>
                <a:gd name="T23" fmla="*/ 15 h 7328"/>
                <a:gd name="T24" fmla="*/ 33 w 7329"/>
                <a:gd name="T25" fmla="*/ 12 h 7328"/>
                <a:gd name="T26" fmla="*/ 32 w 7329"/>
                <a:gd name="T27" fmla="*/ 9 h 7328"/>
                <a:gd name="T28" fmla="*/ 30 w 7329"/>
                <a:gd name="T29" fmla="*/ 6 h 7328"/>
                <a:gd name="T30" fmla="*/ 28 w 7329"/>
                <a:gd name="T31" fmla="*/ 4 h 7328"/>
                <a:gd name="T32" fmla="*/ 25 w 7329"/>
                <a:gd name="T33" fmla="*/ 2 h 7328"/>
                <a:gd name="T34" fmla="*/ 22 w 7329"/>
                <a:gd name="T35" fmla="*/ 1 h 7328"/>
                <a:gd name="T36" fmla="*/ 19 w 7329"/>
                <a:gd name="T37" fmla="*/ 0 h 7328"/>
                <a:gd name="T38" fmla="*/ 15 w 7329"/>
                <a:gd name="T39" fmla="*/ 0 h 7328"/>
                <a:gd name="T40" fmla="*/ 12 w 7329"/>
                <a:gd name="T41" fmla="*/ 1 h 7328"/>
                <a:gd name="T42" fmla="*/ 9 w 7329"/>
                <a:gd name="T43" fmla="*/ 2 h 7328"/>
                <a:gd name="T44" fmla="*/ 6 w 7329"/>
                <a:gd name="T45" fmla="*/ 4 h 7328"/>
                <a:gd name="T46" fmla="*/ 4 w 7329"/>
                <a:gd name="T47" fmla="*/ 6 h 7328"/>
                <a:gd name="T48" fmla="*/ 2 w 7329"/>
                <a:gd name="T49" fmla="*/ 9 h 7328"/>
                <a:gd name="T50" fmla="*/ 1 w 7329"/>
                <a:gd name="T51" fmla="*/ 12 h 7328"/>
                <a:gd name="T52" fmla="*/ 0 w 7329"/>
                <a:gd name="T53" fmla="*/ 15 h 7328"/>
                <a:gd name="T54" fmla="*/ 0 w 7329"/>
                <a:gd name="T55" fmla="*/ 19 h 7328"/>
                <a:gd name="T56" fmla="*/ 1 w 7329"/>
                <a:gd name="T57" fmla="*/ 22 h 7328"/>
                <a:gd name="T58" fmla="*/ 2 w 7329"/>
                <a:gd name="T59" fmla="*/ 25 h 7328"/>
                <a:gd name="T60" fmla="*/ 4 w 7329"/>
                <a:gd name="T61" fmla="*/ 28 h 7328"/>
                <a:gd name="T62" fmla="*/ 6 w 7329"/>
                <a:gd name="T63" fmla="*/ 30 h 73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9" h="7328">
                  <a:moveTo>
                    <a:pt x="1613" y="6701"/>
                  </a:moveTo>
                  <a:lnTo>
                    <a:pt x="1934" y="6895"/>
                  </a:lnTo>
                  <a:lnTo>
                    <a:pt x="2266" y="7052"/>
                  </a:lnTo>
                  <a:lnTo>
                    <a:pt x="2608" y="7173"/>
                  </a:lnTo>
                  <a:lnTo>
                    <a:pt x="2955" y="7260"/>
                  </a:lnTo>
                  <a:lnTo>
                    <a:pt x="3307" y="7311"/>
                  </a:lnTo>
                  <a:lnTo>
                    <a:pt x="3661" y="7328"/>
                  </a:lnTo>
                  <a:lnTo>
                    <a:pt x="4012" y="7312"/>
                  </a:lnTo>
                  <a:lnTo>
                    <a:pt x="4359" y="7262"/>
                  </a:lnTo>
                  <a:lnTo>
                    <a:pt x="4702" y="7178"/>
                  </a:lnTo>
                  <a:lnTo>
                    <a:pt x="5034" y="7063"/>
                  </a:lnTo>
                  <a:lnTo>
                    <a:pt x="5355" y="6915"/>
                  </a:lnTo>
                  <a:lnTo>
                    <a:pt x="5663" y="6736"/>
                  </a:lnTo>
                  <a:lnTo>
                    <a:pt x="5953" y="6527"/>
                  </a:lnTo>
                  <a:lnTo>
                    <a:pt x="6225" y="6286"/>
                  </a:lnTo>
                  <a:lnTo>
                    <a:pt x="6474" y="6016"/>
                  </a:lnTo>
                  <a:lnTo>
                    <a:pt x="6701" y="5716"/>
                  </a:lnTo>
                  <a:lnTo>
                    <a:pt x="6894" y="5394"/>
                  </a:lnTo>
                  <a:lnTo>
                    <a:pt x="7051" y="5062"/>
                  </a:lnTo>
                  <a:lnTo>
                    <a:pt x="7173" y="4720"/>
                  </a:lnTo>
                  <a:lnTo>
                    <a:pt x="7260" y="4373"/>
                  </a:lnTo>
                  <a:lnTo>
                    <a:pt x="7312" y="4021"/>
                  </a:lnTo>
                  <a:lnTo>
                    <a:pt x="7329" y="3669"/>
                  </a:lnTo>
                  <a:lnTo>
                    <a:pt x="7312" y="3316"/>
                  </a:lnTo>
                  <a:lnTo>
                    <a:pt x="7262" y="2969"/>
                  </a:lnTo>
                  <a:lnTo>
                    <a:pt x="7179" y="2627"/>
                  </a:lnTo>
                  <a:lnTo>
                    <a:pt x="7063" y="2293"/>
                  </a:lnTo>
                  <a:lnTo>
                    <a:pt x="6916" y="1972"/>
                  </a:lnTo>
                  <a:lnTo>
                    <a:pt x="6736" y="1665"/>
                  </a:lnTo>
                  <a:lnTo>
                    <a:pt x="6527" y="1375"/>
                  </a:lnTo>
                  <a:lnTo>
                    <a:pt x="6287" y="1104"/>
                  </a:lnTo>
                  <a:lnTo>
                    <a:pt x="6016" y="854"/>
                  </a:lnTo>
                  <a:lnTo>
                    <a:pt x="5716" y="629"/>
                  </a:lnTo>
                  <a:lnTo>
                    <a:pt x="5395" y="435"/>
                  </a:lnTo>
                  <a:lnTo>
                    <a:pt x="5062" y="276"/>
                  </a:lnTo>
                  <a:lnTo>
                    <a:pt x="4720" y="155"/>
                  </a:lnTo>
                  <a:lnTo>
                    <a:pt x="4373" y="68"/>
                  </a:lnTo>
                  <a:lnTo>
                    <a:pt x="4021" y="17"/>
                  </a:lnTo>
                  <a:lnTo>
                    <a:pt x="3669" y="0"/>
                  </a:lnTo>
                  <a:lnTo>
                    <a:pt x="3317" y="16"/>
                  </a:lnTo>
                  <a:lnTo>
                    <a:pt x="2968" y="67"/>
                  </a:lnTo>
                  <a:lnTo>
                    <a:pt x="2627" y="149"/>
                  </a:lnTo>
                  <a:lnTo>
                    <a:pt x="2295" y="265"/>
                  </a:lnTo>
                  <a:lnTo>
                    <a:pt x="1974" y="412"/>
                  </a:lnTo>
                  <a:lnTo>
                    <a:pt x="1666" y="592"/>
                  </a:lnTo>
                  <a:lnTo>
                    <a:pt x="1376" y="801"/>
                  </a:lnTo>
                  <a:lnTo>
                    <a:pt x="1104" y="1041"/>
                  </a:lnTo>
                  <a:lnTo>
                    <a:pt x="855" y="1311"/>
                  </a:lnTo>
                  <a:lnTo>
                    <a:pt x="629" y="1612"/>
                  </a:lnTo>
                  <a:lnTo>
                    <a:pt x="435" y="1933"/>
                  </a:lnTo>
                  <a:lnTo>
                    <a:pt x="276" y="2265"/>
                  </a:lnTo>
                  <a:lnTo>
                    <a:pt x="155" y="2607"/>
                  </a:lnTo>
                  <a:lnTo>
                    <a:pt x="68" y="2954"/>
                  </a:lnTo>
                  <a:lnTo>
                    <a:pt x="17" y="3307"/>
                  </a:lnTo>
                  <a:lnTo>
                    <a:pt x="0" y="3659"/>
                  </a:lnTo>
                  <a:lnTo>
                    <a:pt x="17" y="4011"/>
                  </a:lnTo>
                  <a:lnTo>
                    <a:pt x="67" y="4360"/>
                  </a:lnTo>
                  <a:lnTo>
                    <a:pt x="150" y="4701"/>
                  </a:lnTo>
                  <a:lnTo>
                    <a:pt x="266" y="5035"/>
                  </a:lnTo>
                  <a:lnTo>
                    <a:pt x="413" y="5356"/>
                  </a:lnTo>
                  <a:lnTo>
                    <a:pt x="592" y="5663"/>
                  </a:lnTo>
                  <a:lnTo>
                    <a:pt x="802" y="5953"/>
                  </a:lnTo>
                  <a:lnTo>
                    <a:pt x="1043" y="6225"/>
                  </a:lnTo>
                  <a:lnTo>
                    <a:pt x="1312" y="6475"/>
                  </a:lnTo>
                  <a:lnTo>
                    <a:pt x="1613" y="6701"/>
                  </a:lnTo>
                  <a:close/>
                </a:path>
              </a:pathLst>
            </a:custGeom>
            <a:solidFill>
              <a:srgbClr val="5C78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1" name="Freeform 43"/>
            <p:cNvSpPr>
              <a:spLocks/>
            </p:cNvSpPr>
            <p:nvPr/>
          </p:nvSpPr>
          <p:spPr bwMode="auto">
            <a:xfrm>
              <a:off x="3656" y="1802"/>
              <a:ext cx="1193" cy="1193"/>
            </a:xfrm>
            <a:custGeom>
              <a:avLst/>
              <a:gdLst>
                <a:gd name="T0" fmla="*/ 9 w 7156"/>
                <a:gd name="T1" fmla="*/ 31 h 7157"/>
                <a:gd name="T2" fmla="*/ 12 w 7156"/>
                <a:gd name="T3" fmla="*/ 33 h 7157"/>
                <a:gd name="T4" fmla="*/ 15 w 7156"/>
                <a:gd name="T5" fmla="*/ 33 h 7157"/>
                <a:gd name="T6" fmla="*/ 18 w 7156"/>
                <a:gd name="T7" fmla="*/ 33 h 7157"/>
                <a:gd name="T8" fmla="*/ 21 w 7156"/>
                <a:gd name="T9" fmla="*/ 33 h 7157"/>
                <a:gd name="T10" fmla="*/ 24 w 7156"/>
                <a:gd name="T11" fmla="*/ 31 h 7157"/>
                <a:gd name="T12" fmla="*/ 27 w 7156"/>
                <a:gd name="T13" fmla="*/ 30 h 7157"/>
                <a:gd name="T14" fmla="*/ 29 w 7156"/>
                <a:gd name="T15" fmla="*/ 27 h 7157"/>
                <a:gd name="T16" fmla="*/ 31 w 7156"/>
                <a:gd name="T17" fmla="*/ 24 h 7157"/>
                <a:gd name="T18" fmla="*/ 33 w 7156"/>
                <a:gd name="T19" fmla="*/ 21 h 7157"/>
                <a:gd name="T20" fmla="*/ 33 w 7156"/>
                <a:gd name="T21" fmla="*/ 18 h 7157"/>
                <a:gd name="T22" fmla="*/ 33 w 7156"/>
                <a:gd name="T23" fmla="*/ 15 h 7157"/>
                <a:gd name="T24" fmla="*/ 33 w 7156"/>
                <a:gd name="T25" fmla="*/ 12 h 7157"/>
                <a:gd name="T26" fmla="*/ 31 w 7156"/>
                <a:gd name="T27" fmla="*/ 9 h 7157"/>
                <a:gd name="T28" fmla="*/ 30 w 7156"/>
                <a:gd name="T29" fmla="*/ 6 h 7157"/>
                <a:gd name="T30" fmla="*/ 27 w 7156"/>
                <a:gd name="T31" fmla="*/ 4 h 7157"/>
                <a:gd name="T32" fmla="*/ 24 w 7156"/>
                <a:gd name="T33" fmla="*/ 2 h 7157"/>
                <a:gd name="T34" fmla="*/ 21 w 7156"/>
                <a:gd name="T35" fmla="*/ 1 h 7157"/>
                <a:gd name="T36" fmla="*/ 18 w 7156"/>
                <a:gd name="T37" fmla="*/ 0 h 7157"/>
                <a:gd name="T38" fmla="*/ 15 w 7156"/>
                <a:gd name="T39" fmla="*/ 0 h 7157"/>
                <a:gd name="T40" fmla="*/ 12 w 7156"/>
                <a:gd name="T41" fmla="*/ 1 h 7157"/>
                <a:gd name="T42" fmla="*/ 9 w 7156"/>
                <a:gd name="T43" fmla="*/ 2 h 7157"/>
                <a:gd name="T44" fmla="*/ 6 w 7156"/>
                <a:gd name="T45" fmla="*/ 4 h 7157"/>
                <a:gd name="T46" fmla="*/ 4 w 7156"/>
                <a:gd name="T47" fmla="*/ 6 h 7157"/>
                <a:gd name="T48" fmla="*/ 2 w 7156"/>
                <a:gd name="T49" fmla="*/ 9 h 7157"/>
                <a:gd name="T50" fmla="*/ 1 w 7156"/>
                <a:gd name="T51" fmla="*/ 12 h 7157"/>
                <a:gd name="T52" fmla="*/ 0 w 7156"/>
                <a:gd name="T53" fmla="*/ 15 h 7157"/>
                <a:gd name="T54" fmla="*/ 0 w 7156"/>
                <a:gd name="T55" fmla="*/ 18 h 7157"/>
                <a:gd name="T56" fmla="*/ 1 w 7156"/>
                <a:gd name="T57" fmla="*/ 21 h 7157"/>
                <a:gd name="T58" fmla="*/ 2 w 7156"/>
                <a:gd name="T59" fmla="*/ 24 h 7157"/>
                <a:gd name="T60" fmla="*/ 4 w 7156"/>
                <a:gd name="T61" fmla="*/ 27 h 7157"/>
                <a:gd name="T62" fmla="*/ 6 w 7156"/>
                <a:gd name="T63" fmla="*/ 29 h 7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56" h="7157">
                  <a:moveTo>
                    <a:pt x="1575" y="6544"/>
                  </a:moveTo>
                  <a:lnTo>
                    <a:pt x="1888" y="6733"/>
                  </a:lnTo>
                  <a:lnTo>
                    <a:pt x="2212" y="6887"/>
                  </a:lnTo>
                  <a:lnTo>
                    <a:pt x="2546" y="7005"/>
                  </a:lnTo>
                  <a:lnTo>
                    <a:pt x="2885" y="7089"/>
                  </a:lnTo>
                  <a:lnTo>
                    <a:pt x="3229" y="7141"/>
                  </a:lnTo>
                  <a:lnTo>
                    <a:pt x="3574" y="7157"/>
                  </a:lnTo>
                  <a:lnTo>
                    <a:pt x="3918" y="7141"/>
                  </a:lnTo>
                  <a:lnTo>
                    <a:pt x="4257" y="7092"/>
                  </a:lnTo>
                  <a:lnTo>
                    <a:pt x="4590" y="7010"/>
                  </a:lnTo>
                  <a:lnTo>
                    <a:pt x="4916" y="6897"/>
                  </a:lnTo>
                  <a:lnTo>
                    <a:pt x="5230" y="6754"/>
                  </a:lnTo>
                  <a:lnTo>
                    <a:pt x="5529" y="6578"/>
                  </a:lnTo>
                  <a:lnTo>
                    <a:pt x="5814" y="6373"/>
                  </a:lnTo>
                  <a:lnTo>
                    <a:pt x="6079" y="6139"/>
                  </a:lnTo>
                  <a:lnTo>
                    <a:pt x="6323" y="5875"/>
                  </a:lnTo>
                  <a:lnTo>
                    <a:pt x="6544" y="5582"/>
                  </a:lnTo>
                  <a:lnTo>
                    <a:pt x="6732" y="5268"/>
                  </a:lnTo>
                  <a:lnTo>
                    <a:pt x="6886" y="4944"/>
                  </a:lnTo>
                  <a:lnTo>
                    <a:pt x="7005" y="4610"/>
                  </a:lnTo>
                  <a:lnTo>
                    <a:pt x="7089" y="4271"/>
                  </a:lnTo>
                  <a:lnTo>
                    <a:pt x="7140" y="3927"/>
                  </a:lnTo>
                  <a:lnTo>
                    <a:pt x="7156" y="3582"/>
                  </a:lnTo>
                  <a:lnTo>
                    <a:pt x="7140" y="3238"/>
                  </a:lnTo>
                  <a:lnTo>
                    <a:pt x="7091" y="2899"/>
                  </a:lnTo>
                  <a:lnTo>
                    <a:pt x="7009" y="2566"/>
                  </a:lnTo>
                  <a:lnTo>
                    <a:pt x="6896" y="2240"/>
                  </a:lnTo>
                  <a:lnTo>
                    <a:pt x="6753" y="1927"/>
                  </a:lnTo>
                  <a:lnTo>
                    <a:pt x="6578" y="1627"/>
                  </a:lnTo>
                  <a:lnTo>
                    <a:pt x="6373" y="1343"/>
                  </a:lnTo>
                  <a:lnTo>
                    <a:pt x="6138" y="1078"/>
                  </a:lnTo>
                  <a:lnTo>
                    <a:pt x="5874" y="834"/>
                  </a:lnTo>
                  <a:lnTo>
                    <a:pt x="5582" y="615"/>
                  </a:lnTo>
                  <a:lnTo>
                    <a:pt x="5268" y="425"/>
                  </a:lnTo>
                  <a:lnTo>
                    <a:pt x="4943" y="270"/>
                  </a:lnTo>
                  <a:lnTo>
                    <a:pt x="4610" y="151"/>
                  </a:lnTo>
                  <a:lnTo>
                    <a:pt x="4270" y="67"/>
                  </a:lnTo>
                  <a:lnTo>
                    <a:pt x="3927" y="16"/>
                  </a:lnTo>
                  <a:lnTo>
                    <a:pt x="3582" y="0"/>
                  </a:lnTo>
                  <a:lnTo>
                    <a:pt x="3238" y="16"/>
                  </a:lnTo>
                  <a:lnTo>
                    <a:pt x="2899" y="65"/>
                  </a:lnTo>
                  <a:lnTo>
                    <a:pt x="2565" y="147"/>
                  </a:lnTo>
                  <a:lnTo>
                    <a:pt x="2240" y="259"/>
                  </a:lnTo>
                  <a:lnTo>
                    <a:pt x="1927" y="403"/>
                  </a:lnTo>
                  <a:lnTo>
                    <a:pt x="1626" y="578"/>
                  </a:lnTo>
                  <a:lnTo>
                    <a:pt x="1343" y="783"/>
                  </a:lnTo>
                  <a:lnTo>
                    <a:pt x="1078" y="1018"/>
                  </a:lnTo>
                  <a:lnTo>
                    <a:pt x="834" y="1282"/>
                  </a:lnTo>
                  <a:lnTo>
                    <a:pt x="614" y="1574"/>
                  </a:lnTo>
                  <a:lnTo>
                    <a:pt x="424" y="1887"/>
                  </a:lnTo>
                  <a:lnTo>
                    <a:pt x="269" y="2212"/>
                  </a:lnTo>
                  <a:lnTo>
                    <a:pt x="151" y="2545"/>
                  </a:lnTo>
                  <a:lnTo>
                    <a:pt x="67" y="2886"/>
                  </a:lnTo>
                  <a:lnTo>
                    <a:pt x="16" y="3229"/>
                  </a:lnTo>
                  <a:lnTo>
                    <a:pt x="0" y="3574"/>
                  </a:lnTo>
                  <a:lnTo>
                    <a:pt x="16" y="3918"/>
                  </a:lnTo>
                  <a:lnTo>
                    <a:pt x="65" y="4257"/>
                  </a:lnTo>
                  <a:lnTo>
                    <a:pt x="146" y="4591"/>
                  </a:lnTo>
                  <a:lnTo>
                    <a:pt x="259" y="4916"/>
                  </a:lnTo>
                  <a:lnTo>
                    <a:pt x="404" y="5231"/>
                  </a:lnTo>
                  <a:lnTo>
                    <a:pt x="578" y="5530"/>
                  </a:lnTo>
                  <a:lnTo>
                    <a:pt x="783" y="5814"/>
                  </a:lnTo>
                  <a:lnTo>
                    <a:pt x="1017" y="6080"/>
                  </a:lnTo>
                  <a:lnTo>
                    <a:pt x="1281" y="6323"/>
                  </a:lnTo>
                  <a:lnTo>
                    <a:pt x="1575" y="6544"/>
                  </a:lnTo>
                  <a:close/>
                </a:path>
              </a:pathLst>
            </a:custGeom>
            <a:solidFill>
              <a:srgbClr val="5F7B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2" name="Freeform 44"/>
            <p:cNvSpPr>
              <a:spLocks/>
            </p:cNvSpPr>
            <p:nvPr/>
          </p:nvSpPr>
          <p:spPr bwMode="auto">
            <a:xfrm>
              <a:off x="3678" y="1808"/>
              <a:ext cx="1164" cy="1164"/>
            </a:xfrm>
            <a:custGeom>
              <a:avLst/>
              <a:gdLst>
                <a:gd name="T0" fmla="*/ 8 w 6985"/>
                <a:gd name="T1" fmla="*/ 30 h 6985"/>
                <a:gd name="T2" fmla="*/ 11 w 6985"/>
                <a:gd name="T3" fmla="*/ 32 h 6985"/>
                <a:gd name="T4" fmla="*/ 14 w 6985"/>
                <a:gd name="T5" fmla="*/ 32 h 6985"/>
                <a:gd name="T6" fmla="*/ 18 w 6985"/>
                <a:gd name="T7" fmla="*/ 32 h 6985"/>
                <a:gd name="T8" fmla="*/ 21 w 6985"/>
                <a:gd name="T9" fmla="*/ 32 h 6985"/>
                <a:gd name="T10" fmla="*/ 24 w 6985"/>
                <a:gd name="T11" fmla="*/ 30 h 6985"/>
                <a:gd name="T12" fmla="*/ 26 w 6985"/>
                <a:gd name="T13" fmla="*/ 29 h 6985"/>
                <a:gd name="T14" fmla="*/ 28 w 6985"/>
                <a:gd name="T15" fmla="*/ 26 h 6985"/>
                <a:gd name="T16" fmla="*/ 30 w 6985"/>
                <a:gd name="T17" fmla="*/ 24 h 6985"/>
                <a:gd name="T18" fmla="*/ 32 w 6985"/>
                <a:gd name="T19" fmla="*/ 21 h 6985"/>
                <a:gd name="T20" fmla="*/ 32 w 6985"/>
                <a:gd name="T21" fmla="*/ 18 h 6985"/>
                <a:gd name="T22" fmla="*/ 32 w 6985"/>
                <a:gd name="T23" fmla="*/ 15 h 6985"/>
                <a:gd name="T24" fmla="*/ 32 w 6985"/>
                <a:gd name="T25" fmla="*/ 11 h 6985"/>
                <a:gd name="T26" fmla="*/ 30 w 6985"/>
                <a:gd name="T27" fmla="*/ 9 h 6985"/>
                <a:gd name="T28" fmla="*/ 29 w 6985"/>
                <a:gd name="T29" fmla="*/ 6 h 6985"/>
                <a:gd name="T30" fmla="*/ 26 w 6985"/>
                <a:gd name="T31" fmla="*/ 4 h 6985"/>
                <a:gd name="T32" fmla="*/ 24 w 6985"/>
                <a:gd name="T33" fmla="*/ 2 h 6985"/>
                <a:gd name="T34" fmla="*/ 21 w 6985"/>
                <a:gd name="T35" fmla="*/ 1 h 6985"/>
                <a:gd name="T36" fmla="*/ 18 w 6985"/>
                <a:gd name="T37" fmla="*/ 0 h 6985"/>
                <a:gd name="T38" fmla="*/ 15 w 6985"/>
                <a:gd name="T39" fmla="*/ 0 h 6985"/>
                <a:gd name="T40" fmla="*/ 11 w 6985"/>
                <a:gd name="T41" fmla="*/ 1 h 6985"/>
                <a:gd name="T42" fmla="*/ 9 w 6985"/>
                <a:gd name="T43" fmla="*/ 2 h 6985"/>
                <a:gd name="T44" fmla="*/ 6 w 6985"/>
                <a:gd name="T45" fmla="*/ 3 h 6985"/>
                <a:gd name="T46" fmla="*/ 4 w 6985"/>
                <a:gd name="T47" fmla="*/ 6 h 6985"/>
                <a:gd name="T48" fmla="*/ 2 w 6985"/>
                <a:gd name="T49" fmla="*/ 8 h 6985"/>
                <a:gd name="T50" fmla="*/ 1 w 6985"/>
                <a:gd name="T51" fmla="*/ 11 h 6985"/>
                <a:gd name="T52" fmla="*/ 0 w 6985"/>
                <a:gd name="T53" fmla="*/ 14 h 6985"/>
                <a:gd name="T54" fmla="*/ 0 w 6985"/>
                <a:gd name="T55" fmla="*/ 18 h 6985"/>
                <a:gd name="T56" fmla="*/ 1 w 6985"/>
                <a:gd name="T57" fmla="*/ 21 h 6985"/>
                <a:gd name="T58" fmla="*/ 2 w 6985"/>
                <a:gd name="T59" fmla="*/ 24 h 6985"/>
                <a:gd name="T60" fmla="*/ 3 w 6985"/>
                <a:gd name="T61" fmla="*/ 26 h 6985"/>
                <a:gd name="T62" fmla="*/ 6 w 6985"/>
                <a:gd name="T63" fmla="*/ 28 h 69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985" h="6985">
                  <a:moveTo>
                    <a:pt x="1538" y="6386"/>
                  </a:moveTo>
                  <a:lnTo>
                    <a:pt x="1843" y="6570"/>
                  </a:lnTo>
                  <a:lnTo>
                    <a:pt x="2160" y="6721"/>
                  </a:lnTo>
                  <a:lnTo>
                    <a:pt x="2485" y="6837"/>
                  </a:lnTo>
                  <a:lnTo>
                    <a:pt x="2816" y="6920"/>
                  </a:lnTo>
                  <a:lnTo>
                    <a:pt x="3152" y="6969"/>
                  </a:lnTo>
                  <a:lnTo>
                    <a:pt x="3488" y="6985"/>
                  </a:lnTo>
                  <a:lnTo>
                    <a:pt x="3824" y="6969"/>
                  </a:lnTo>
                  <a:lnTo>
                    <a:pt x="4155" y="6921"/>
                  </a:lnTo>
                  <a:lnTo>
                    <a:pt x="4481" y="6843"/>
                  </a:lnTo>
                  <a:lnTo>
                    <a:pt x="4798" y="6732"/>
                  </a:lnTo>
                  <a:lnTo>
                    <a:pt x="5104" y="6592"/>
                  </a:lnTo>
                  <a:lnTo>
                    <a:pt x="5397" y="6421"/>
                  </a:lnTo>
                  <a:lnTo>
                    <a:pt x="5674" y="6221"/>
                  </a:lnTo>
                  <a:lnTo>
                    <a:pt x="5933" y="5992"/>
                  </a:lnTo>
                  <a:lnTo>
                    <a:pt x="6171" y="5735"/>
                  </a:lnTo>
                  <a:lnTo>
                    <a:pt x="6386" y="5449"/>
                  </a:lnTo>
                  <a:lnTo>
                    <a:pt x="6570" y="5143"/>
                  </a:lnTo>
                  <a:lnTo>
                    <a:pt x="6721" y="4825"/>
                  </a:lnTo>
                  <a:lnTo>
                    <a:pt x="6837" y="4500"/>
                  </a:lnTo>
                  <a:lnTo>
                    <a:pt x="6919" y="4169"/>
                  </a:lnTo>
                  <a:lnTo>
                    <a:pt x="6968" y="3833"/>
                  </a:lnTo>
                  <a:lnTo>
                    <a:pt x="6985" y="3497"/>
                  </a:lnTo>
                  <a:lnTo>
                    <a:pt x="6969" y="3161"/>
                  </a:lnTo>
                  <a:lnTo>
                    <a:pt x="6921" y="2830"/>
                  </a:lnTo>
                  <a:lnTo>
                    <a:pt x="6841" y="2504"/>
                  </a:lnTo>
                  <a:lnTo>
                    <a:pt x="6731" y="2187"/>
                  </a:lnTo>
                  <a:lnTo>
                    <a:pt x="6591" y="1881"/>
                  </a:lnTo>
                  <a:lnTo>
                    <a:pt x="6420" y="1588"/>
                  </a:lnTo>
                  <a:lnTo>
                    <a:pt x="6220" y="1311"/>
                  </a:lnTo>
                  <a:lnTo>
                    <a:pt x="5991" y="1052"/>
                  </a:lnTo>
                  <a:lnTo>
                    <a:pt x="5734" y="814"/>
                  </a:lnTo>
                  <a:lnTo>
                    <a:pt x="5448" y="600"/>
                  </a:lnTo>
                  <a:lnTo>
                    <a:pt x="5142" y="414"/>
                  </a:lnTo>
                  <a:lnTo>
                    <a:pt x="4824" y="264"/>
                  </a:lnTo>
                  <a:lnTo>
                    <a:pt x="4499" y="148"/>
                  </a:lnTo>
                  <a:lnTo>
                    <a:pt x="4168" y="65"/>
                  </a:lnTo>
                  <a:lnTo>
                    <a:pt x="3833" y="16"/>
                  </a:lnTo>
                  <a:lnTo>
                    <a:pt x="3496" y="0"/>
                  </a:lnTo>
                  <a:lnTo>
                    <a:pt x="3161" y="16"/>
                  </a:lnTo>
                  <a:lnTo>
                    <a:pt x="2829" y="64"/>
                  </a:lnTo>
                  <a:lnTo>
                    <a:pt x="2503" y="143"/>
                  </a:lnTo>
                  <a:lnTo>
                    <a:pt x="2187" y="253"/>
                  </a:lnTo>
                  <a:lnTo>
                    <a:pt x="1881" y="394"/>
                  </a:lnTo>
                  <a:lnTo>
                    <a:pt x="1587" y="565"/>
                  </a:lnTo>
                  <a:lnTo>
                    <a:pt x="1311" y="764"/>
                  </a:lnTo>
                  <a:lnTo>
                    <a:pt x="1052" y="993"/>
                  </a:lnTo>
                  <a:lnTo>
                    <a:pt x="813" y="1251"/>
                  </a:lnTo>
                  <a:lnTo>
                    <a:pt x="599" y="1537"/>
                  </a:lnTo>
                  <a:lnTo>
                    <a:pt x="414" y="1842"/>
                  </a:lnTo>
                  <a:lnTo>
                    <a:pt x="263" y="2159"/>
                  </a:lnTo>
                  <a:lnTo>
                    <a:pt x="147" y="2485"/>
                  </a:lnTo>
                  <a:lnTo>
                    <a:pt x="65" y="2816"/>
                  </a:lnTo>
                  <a:lnTo>
                    <a:pt x="16" y="3152"/>
                  </a:lnTo>
                  <a:lnTo>
                    <a:pt x="0" y="3488"/>
                  </a:lnTo>
                  <a:lnTo>
                    <a:pt x="16" y="3824"/>
                  </a:lnTo>
                  <a:lnTo>
                    <a:pt x="64" y="4156"/>
                  </a:lnTo>
                  <a:lnTo>
                    <a:pt x="144" y="4482"/>
                  </a:lnTo>
                  <a:lnTo>
                    <a:pt x="254" y="4798"/>
                  </a:lnTo>
                  <a:lnTo>
                    <a:pt x="394" y="5104"/>
                  </a:lnTo>
                  <a:lnTo>
                    <a:pt x="565" y="5397"/>
                  </a:lnTo>
                  <a:lnTo>
                    <a:pt x="765" y="5675"/>
                  </a:lnTo>
                  <a:lnTo>
                    <a:pt x="994" y="5933"/>
                  </a:lnTo>
                  <a:lnTo>
                    <a:pt x="1251" y="6171"/>
                  </a:lnTo>
                  <a:lnTo>
                    <a:pt x="1538" y="6386"/>
                  </a:lnTo>
                  <a:close/>
                </a:path>
              </a:pathLst>
            </a:custGeom>
            <a:solidFill>
              <a:srgbClr val="617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3" name="Freeform 45"/>
            <p:cNvSpPr>
              <a:spLocks/>
            </p:cNvSpPr>
            <p:nvPr/>
          </p:nvSpPr>
          <p:spPr bwMode="auto">
            <a:xfrm>
              <a:off x="3699" y="1813"/>
              <a:ext cx="1136" cy="1136"/>
            </a:xfrm>
            <a:custGeom>
              <a:avLst/>
              <a:gdLst>
                <a:gd name="T0" fmla="*/ 8 w 6814"/>
                <a:gd name="T1" fmla="*/ 30 h 6813"/>
                <a:gd name="T2" fmla="*/ 11 w 6814"/>
                <a:gd name="T3" fmla="*/ 31 h 6813"/>
                <a:gd name="T4" fmla="*/ 14 w 6814"/>
                <a:gd name="T5" fmla="*/ 32 h 6813"/>
                <a:gd name="T6" fmla="*/ 17 w 6814"/>
                <a:gd name="T7" fmla="*/ 32 h 6813"/>
                <a:gd name="T8" fmla="*/ 20 w 6814"/>
                <a:gd name="T9" fmla="*/ 31 h 6813"/>
                <a:gd name="T10" fmla="*/ 23 w 6814"/>
                <a:gd name="T11" fmla="*/ 30 h 6813"/>
                <a:gd name="T12" fmla="*/ 26 w 6814"/>
                <a:gd name="T13" fmla="*/ 28 h 6813"/>
                <a:gd name="T14" fmla="*/ 28 w 6814"/>
                <a:gd name="T15" fmla="*/ 26 h 6813"/>
                <a:gd name="T16" fmla="*/ 30 w 6814"/>
                <a:gd name="T17" fmla="*/ 23 h 6813"/>
                <a:gd name="T18" fmla="*/ 31 w 6814"/>
                <a:gd name="T19" fmla="*/ 20 h 6813"/>
                <a:gd name="T20" fmla="*/ 32 w 6814"/>
                <a:gd name="T21" fmla="*/ 17 h 6813"/>
                <a:gd name="T22" fmla="*/ 32 w 6814"/>
                <a:gd name="T23" fmla="*/ 14 h 6813"/>
                <a:gd name="T24" fmla="*/ 31 w 6814"/>
                <a:gd name="T25" fmla="*/ 11 h 6813"/>
                <a:gd name="T26" fmla="*/ 30 w 6814"/>
                <a:gd name="T27" fmla="*/ 9 h 6813"/>
                <a:gd name="T28" fmla="*/ 28 w 6814"/>
                <a:gd name="T29" fmla="*/ 6 h 6813"/>
                <a:gd name="T30" fmla="*/ 26 w 6814"/>
                <a:gd name="T31" fmla="*/ 4 h 6813"/>
                <a:gd name="T32" fmla="*/ 23 w 6814"/>
                <a:gd name="T33" fmla="*/ 2 h 6813"/>
                <a:gd name="T34" fmla="*/ 20 w 6814"/>
                <a:gd name="T35" fmla="*/ 1 h 6813"/>
                <a:gd name="T36" fmla="*/ 17 w 6814"/>
                <a:gd name="T37" fmla="*/ 0 h 6813"/>
                <a:gd name="T38" fmla="*/ 14 w 6814"/>
                <a:gd name="T39" fmla="*/ 0 h 6813"/>
                <a:gd name="T40" fmla="*/ 11 w 6814"/>
                <a:gd name="T41" fmla="*/ 1 h 6813"/>
                <a:gd name="T42" fmla="*/ 9 w 6814"/>
                <a:gd name="T43" fmla="*/ 2 h 6813"/>
                <a:gd name="T44" fmla="*/ 6 w 6814"/>
                <a:gd name="T45" fmla="*/ 4 h 6813"/>
                <a:gd name="T46" fmla="*/ 4 w 6814"/>
                <a:gd name="T47" fmla="*/ 6 h 6813"/>
                <a:gd name="T48" fmla="*/ 2 w 6814"/>
                <a:gd name="T49" fmla="*/ 8 h 6813"/>
                <a:gd name="T50" fmla="*/ 1 w 6814"/>
                <a:gd name="T51" fmla="*/ 11 h 6813"/>
                <a:gd name="T52" fmla="*/ 0 w 6814"/>
                <a:gd name="T53" fmla="*/ 14 h 6813"/>
                <a:gd name="T54" fmla="*/ 0 w 6814"/>
                <a:gd name="T55" fmla="*/ 17 h 6813"/>
                <a:gd name="T56" fmla="*/ 1 w 6814"/>
                <a:gd name="T57" fmla="*/ 20 h 6813"/>
                <a:gd name="T58" fmla="*/ 2 w 6814"/>
                <a:gd name="T59" fmla="*/ 23 h 6813"/>
                <a:gd name="T60" fmla="*/ 4 w 6814"/>
                <a:gd name="T61" fmla="*/ 26 h 6813"/>
                <a:gd name="T62" fmla="*/ 6 w 6814"/>
                <a:gd name="T63" fmla="*/ 28 h 68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14" h="6813">
                  <a:moveTo>
                    <a:pt x="1500" y="6229"/>
                  </a:moveTo>
                  <a:lnTo>
                    <a:pt x="1798" y="6409"/>
                  </a:lnTo>
                  <a:lnTo>
                    <a:pt x="2107" y="6556"/>
                  </a:lnTo>
                  <a:lnTo>
                    <a:pt x="2425" y="6670"/>
                  </a:lnTo>
                  <a:lnTo>
                    <a:pt x="2748" y="6749"/>
                  </a:lnTo>
                  <a:lnTo>
                    <a:pt x="3074" y="6797"/>
                  </a:lnTo>
                  <a:lnTo>
                    <a:pt x="3403" y="6813"/>
                  </a:lnTo>
                  <a:lnTo>
                    <a:pt x="3730" y="6798"/>
                  </a:lnTo>
                  <a:lnTo>
                    <a:pt x="4053" y="6752"/>
                  </a:lnTo>
                  <a:lnTo>
                    <a:pt x="4371" y="6674"/>
                  </a:lnTo>
                  <a:lnTo>
                    <a:pt x="4681" y="6566"/>
                  </a:lnTo>
                  <a:lnTo>
                    <a:pt x="4979" y="6429"/>
                  </a:lnTo>
                  <a:lnTo>
                    <a:pt x="5265" y="6263"/>
                  </a:lnTo>
                  <a:lnTo>
                    <a:pt x="5535" y="6067"/>
                  </a:lnTo>
                  <a:lnTo>
                    <a:pt x="5787" y="5844"/>
                  </a:lnTo>
                  <a:lnTo>
                    <a:pt x="6019" y="5593"/>
                  </a:lnTo>
                  <a:lnTo>
                    <a:pt x="6230" y="5315"/>
                  </a:lnTo>
                  <a:lnTo>
                    <a:pt x="6410" y="5016"/>
                  </a:lnTo>
                  <a:lnTo>
                    <a:pt x="6556" y="4707"/>
                  </a:lnTo>
                  <a:lnTo>
                    <a:pt x="6669" y="4390"/>
                  </a:lnTo>
                  <a:lnTo>
                    <a:pt x="6750" y="4066"/>
                  </a:lnTo>
                  <a:lnTo>
                    <a:pt x="6798" y="3738"/>
                  </a:lnTo>
                  <a:lnTo>
                    <a:pt x="6814" y="3411"/>
                  </a:lnTo>
                  <a:lnTo>
                    <a:pt x="6798" y="3084"/>
                  </a:lnTo>
                  <a:lnTo>
                    <a:pt x="6751" y="2761"/>
                  </a:lnTo>
                  <a:lnTo>
                    <a:pt x="6674" y="2443"/>
                  </a:lnTo>
                  <a:lnTo>
                    <a:pt x="6567" y="2133"/>
                  </a:lnTo>
                  <a:lnTo>
                    <a:pt x="6429" y="1835"/>
                  </a:lnTo>
                  <a:lnTo>
                    <a:pt x="6263" y="1549"/>
                  </a:lnTo>
                  <a:lnTo>
                    <a:pt x="6068" y="1279"/>
                  </a:lnTo>
                  <a:lnTo>
                    <a:pt x="5844" y="1027"/>
                  </a:lnTo>
                  <a:lnTo>
                    <a:pt x="5592" y="795"/>
                  </a:lnTo>
                  <a:lnTo>
                    <a:pt x="5315" y="585"/>
                  </a:lnTo>
                  <a:lnTo>
                    <a:pt x="5016" y="404"/>
                  </a:lnTo>
                  <a:lnTo>
                    <a:pt x="4707" y="257"/>
                  </a:lnTo>
                  <a:lnTo>
                    <a:pt x="4389" y="144"/>
                  </a:lnTo>
                  <a:lnTo>
                    <a:pt x="4066" y="64"/>
                  </a:lnTo>
                  <a:lnTo>
                    <a:pt x="3739" y="16"/>
                  </a:lnTo>
                  <a:lnTo>
                    <a:pt x="3411" y="0"/>
                  </a:lnTo>
                  <a:lnTo>
                    <a:pt x="3084" y="15"/>
                  </a:lnTo>
                  <a:lnTo>
                    <a:pt x="2760" y="62"/>
                  </a:lnTo>
                  <a:lnTo>
                    <a:pt x="2443" y="139"/>
                  </a:lnTo>
                  <a:lnTo>
                    <a:pt x="2133" y="247"/>
                  </a:lnTo>
                  <a:lnTo>
                    <a:pt x="1835" y="384"/>
                  </a:lnTo>
                  <a:lnTo>
                    <a:pt x="1549" y="550"/>
                  </a:lnTo>
                  <a:lnTo>
                    <a:pt x="1279" y="746"/>
                  </a:lnTo>
                  <a:lnTo>
                    <a:pt x="1027" y="969"/>
                  </a:lnTo>
                  <a:lnTo>
                    <a:pt x="795" y="1220"/>
                  </a:lnTo>
                  <a:lnTo>
                    <a:pt x="585" y="1499"/>
                  </a:lnTo>
                  <a:lnTo>
                    <a:pt x="404" y="1798"/>
                  </a:lnTo>
                  <a:lnTo>
                    <a:pt x="257" y="2106"/>
                  </a:lnTo>
                  <a:lnTo>
                    <a:pt x="145" y="2424"/>
                  </a:lnTo>
                  <a:lnTo>
                    <a:pt x="64" y="2747"/>
                  </a:lnTo>
                  <a:lnTo>
                    <a:pt x="16" y="3075"/>
                  </a:lnTo>
                  <a:lnTo>
                    <a:pt x="0" y="3403"/>
                  </a:lnTo>
                  <a:lnTo>
                    <a:pt x="16" y="3729"/>
                  </a:lnTo>
                  <a:lnTo>
                    <a:pt x="63" y="4054"/>
                  </a:lnTo>
                  <a:lnTo>
                    <a:pt x="140" y="4370"/>
                  </a:lnTo>
                  <a:lnTo>
                    <a:pt x="248" y="4680"/>
                  </a:lnTo>
                  <a:lnTo>
                    <a:pt x="385" y="4978"/>
                  </a:lnTo>
                  <a:lnTo>
                    <a:pt x="551" y="5264"/>
                  </a:lnTo>
                  <a:lnTo>
                    <a:pt x="747" y="5535"/>
                  </a:lnTo>
                  <a:lnTo>
                    <a:pt x="970" y="5786"/>
                  </a:lnTo>
                  <a:lnTo>
                    <a:pt x="1221" y="6019"/>
                  </a:lnTo>
                  <a:lnTo>
                    <a:pt x="1500" y="6229"/>
                  </a:lnTo>
                  <a:close/>
                </a:path>
              </a:pathLst>
            </a:custGeom>
            <a:solidFill>
              <a:srgbClr val="648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4" name="Freeform 46"/>
            <p:cNvSpPr>
              <a:spLocks/>
            </p:cNvSpPr>
            <p:nvPr/>
          </p:nvSpPr>
          <p:spPr bwMode="auto">
            <a:xfrm>
              <a:off x="3721" y="1819"/>
              <a:ext cx="1107" cy="1107"/>
            </a:xfrm>
            <a:custGeom>
              <a:avLst/>
              <a:gdLst>
                <a:gd name="T0" fmla="*/ 8 w 6639"/>
                <a:gd name="T1" fmla="*/ 29 h 6641"/>
                <a:gd name="T2" fmla="*/ 11 w 6639"/>
                <a:gd name="T3" fmla="*/ 30 h 6641"/>
                <a:gd name="T4" fmla="*/ 14 w 6639"/>
                <a:gd name="T5" fmla="*/ 31 h 6641"/>
                <a:gd name="T6" fmla="*/ 17 w 6639"/>
                <a:gd name="T7" fmla="*/ 31 h 6641"/>
                <a:gd name="T8" fmla="*/ 20 w 6639"/>
                <a:gd name="T9" fmla="*/ 30 h 6641"/>
                <a:gd name="T10" fmla="*/ 23 w 6639"/>
                <a:gd name="T11" fmla="*/ 29 h 6641"/>
                <a:gd name="T12" fmla="*/ 25 w 6639"/>
                <a:gd name="T13" fmla="*/ 27 h 6641"/>
                <a:gd name="T14" fmla="*/ 27 w 6639"/>
                <a:gd name="T15" fmla="*/ 25 h 6641"/>
                <a:gd name="T16" fmla="*/ 29 w 6639"/>
                <a:gd name="T17" fmla="*/ 23 h 6641"/>
                <a:gd name="T18" fmla="*/ 30 w 6639"/>
                <a:gd name="T19" fmla="*/ 20 h 6641"/>
                <a:gd name="T20" fmla="*/ 31 w 6639"/>
                <a:gd name="T21" fmla="*/ 17 h 6641"/>
                <a:gd name="T22" fmla="*/ 31 w 6639"/>
                <a:gd name="T23" fmla="*/ 14 h 6641"/>
                <a:gd name="T24" fmla="*/ 30 w 6639"/>
                <a:gd name="T25" fmla="*/ 11 h 6641"/>
                <a:gd name="T26" fmla="*/ 29 w 6639"/>
                <a:gd name="T27" fmla="*/ 8 h 6641"/>
                <a:gd name="T28" fmla="*/ 27 w 6639"/>
                <a:gd name="T29" fmla="*/ 6 h 6641"/>
                <a:gd name="T30" fmla="*/ 25 w 6639"/>
                <a:gd name="T31" fmla="*/ 4 h 6641"/>
                <a:gd name="T32" fmla="*/ 23 w 6639"/>
                <a:gd name="T33" fmla="*/ 2 h 6641"/>
                <a:gd name="T34" fmla="*/ 20 w 6639"/>
                <a:gd name="T35" fmla="*/ 1 h 6641"/>
                <a:gd name="T36" fmla="*/ 17 w 6639"/>
                <a:gd name="T37" fmla="*/ 0 h 6641"/>
                <a:gd name="T38" fmla="*/ 14 w 6639"/>
                <a:gd name="T39" fmla="*/ 0 h 6641"/>
                <a:gd name="T40" fmla="*/ 11 w 6639"/>
                <a:gd name="T41" fmla="*/ 1 h 6641"/>
                <a:gd name="T42" fmla="*/ 8 w 6639"/>
                <a:gd name="T43" fmla="*/ 2 h 6641"/>
                <a:gd name="T44" fmla="*/ 6 w 6639"/>
                <a:gd name="T45" fmla="*/ 3 h 6641"/>
                <a:gd name="T46" fmla="*/ 4 w 6639"/>
                <a:gd name="T47" fmla="*/ 6 h 6641"/>
                <a:gd name="T48" fmla="*/ 2 w 6639"/>
                <a:gd name="T49" fmla="*/ 8 h 6641"/>
                <a:gd name="T50" fmla="*/ 1 w 6639"/>
                <a:gd name="T51" fmla="*/ 11 h 6641"/>
                <a:gd name="T52" fmla="*/ 0 w 6639"/>
                <a:gd name="T53" fmla="*/ 14 h 6641"/>
                <a:gd name="T54" fmla="*/ 0 w 6639"/>
                <a:gd name="T55" fmla="*/ 17 h 6641"/>
                <a:gd name="T56" fmla="*/ 1 w 6639"/>
                <a:gd name="T57" fmla="*/ 20 h 6641"/>
                <a:gd name="T58" fmla="*/ 2 w 6639"/>
                <a:gd name="T59" fmla="*/ 23 h 6641"/>
                <a:gd name="T60" fmla="*/ 3 w 6639"/>
                <a:gd name="T61" fmla="*/ 25 h 6641"/>
                <a:gd name="T62" fmla="*/ 6 w 6639"/>
                <a:gd name="T63" fmla="*/ 27 h 66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39" h="6641">
                  <a:moveTo>
                    <a:pt x="1461" y="6072"/>
                  </a:moveTo>
                  <a:lnTo>
                    <a:pt x="1752" y="6247"/>
                  </a:lnTo>
                  <a:lnTo>
                    <a:pt x="2053" y="6391"/>
                  </a:lnTo>
                  <a:lnTo>
                    <a:pt x="2363" y="6501"/>
                  </a:lnTo>
                  <a:lnTo>
                    <a:pt x="2678" y="6579"/>
                  </a:lnTo>
                  <a:lnTo>
                    <a:pt x="2996" y="6625"/>
                  </a:lnTo>
                  <a:lnTo>
                    <a:pt x="3316" y="6641"/>
                  </a:lnTo>
                  <a:lnTo>
                    <a:pt x="3634" y="6627"/>
                  </a:lnTo>
                  <a:lnTo>
                    <a:pt x="3950" y="6581"/>
                  </a:lnTo>
                  <a:lnTo>
                    <a:pt x="4259" y="6506"/>
                  </a:lnTo>
                  <a:lnTo>
                    <a:pt x="4561" y="6401"/>
                  </a:lnTo>
                  <a:lnTo>
                    <a:pt x="4852" y="6267"/>
                  </a:lnTo>
                  <a:lnTo>
                    <a:pt x="5130" y="6105"/>
                  </a:lnTo>
                  <a:lnTo>
                    <a:pt x="5393" y="5915"/>
                  </a:lnTo>
                  <a:lnTo>
                    <a:pt x="5639" y="5697"/>
                  </a:lnTo>
                  <a:lnTo>
                    <a:pt x="5865" y="5452"/>
                  </a:lnTo>
                  <a:lnTo>
                    <a:pt x="6070" y="5181"/>
                  </a:lnTo>
                  <a:lnTo>
                    <a:pt x="6246" y="4889"/>
                  </a:lnTo>
                  <a:lnTo>
                    <a:pt x="6389" y="4588"/>
                  </a:lnTo>
                  <a:lnTo>
                    <a:pt x="6499" y="4278"/>
                  </a:lnTo>
                  <a:lnTo>
                    <a:pt x="6577" y="3963"/>
                  </a:lnTo>
                  <a:lnTo>
                    <a:pt x="6624" y="3644"/>
                  </a:lnTo>
                  <a:lnTo>
                    <a:pt x="6639" y="3324"/>
                  </a:lnTo>
                  <a:lnTo>
                    <a:pt x="6624" y="3006"/>
                  </a:lnTo>
                  <a:lnTo>
                    <a:pt x="6579" y="2691"/>
                  </a:lnTo>
                  <a:lnTo>
                    <a:pt x="6503" y="2382"/>
                  </a:lnTo>
                  <a:lnTo>
                    <a:pt x="6398" y="2080"/>
                  </a:lnTo>
                  <a:lnTo>
                    <a:pt x="6265" y="1789"/>
                  </a:lnTo>
                  <a:lnTo>
                    <a:pt x="6102" y="1511"/>
                  </a:lnTo>
                  <a:lnTo>
                    <a:pt x="5912" y="1247"/>
                  </a:lnTo>
                  <a:lnTo>
                    <a:pt x="5695" y="1001"/>
                  </a:lnTo>
                  <a:lnTo>
                    <a:pt x="5450" y="774"/>
                  </a:lnTo>
                  <a:lnTo>
                    <a:pt x="5179" y="571"/>
                  </a:lnTo>
                  <a:lnTo>
                    <a:pt x="4888" y="394"/>
                  </a:lnTo>
                  <a:lnTo>
                    <a:pt x="4586" y="251"/>
                  </a:lnTo>
                  <a:lnTo>
                    <a:pt x="4278" y="140"/>
                  </a:lnTo>
                  <a:lnTo>
                    <a:pt x="3962" y="63"/>
                  </a:lnTo>
                  <a:lnTo>
                    <a:pt x="3644" y="16"/>
                  </a:lnTo>
                  <a:lnTo>
                    <a:pt x="3324" y="0"/>
                  </a:lnTo>
                  <a:lnTo>
                    <a:pt x="3005" y="16"/>
                  </a:lnTo>
                  <a:lnTo>
                    <a:pt x="2690" y="62"/>
                  </a:lnTo>
                  <a:lnTo>
                    <a:pt x="2380" y="137"/>
                  </a:lnTo>
                  <a:lnTo>
                    <a:pt x="2078" y="242"/>
                  </a:lnTo>
                  <a:lnTo>
                    <a:pt x="1787" y="375"/>
                  </a:lnTo>
                  <a:lnTo>
                    <a:pt x="1509" y="538"/>
                  </a:lnTo>
                  <a:lnTo>
                    <a:pt x="1245" y="728"/>
                  </a:lnTo>
                  <a:lnTo>
                    <a:pt x="999" y="945"/>
                  </a:lnTo>
                  <a:lnTo>
                    <a:pt x="774" y="1190"/>
                  </a:lnTo>
                  <a:lnTo>
                    <a:pt x="570" y="1462"/>
                  </a:lnTo>
                  <a:lnTo>
                    <a:pt x="394" y="1752"/>
                  </a:lnTo>
                  <a:lnTo>
                    <a:pt x="250" y="2054"/>
                  </a:lnTo>
                  <a:lnTo>
                    <a:pt x="140" y="2364"/>
                  </a:lnTo>
                  <a:lnTo>
                    <a:pt x="63" y="2679"/>
                  </a:lnTo>
                  <a:lnTo>
                    <a:pt x="16" y="2998"/>
                  </a:lnTo>
                  <a:lnTo>
                    <a:pt x="0" y="3317"/>
                  </a:lnTo>
                  <a:lnTo>
                    <a:pt x="15" y="3636"/>
                  </a:lnTo>
                  <a:lnTo>
                    <a:pt x="60" y="3951"/>
                  </a:lnTo>
                  <a:lnTo>
                    <a:pt x="135" y="4261"/>
                  </a:lnTo>
                  <a:lnTo>
                    <a:pt x="240" y="4563"/>
                  </a:lnTo>
                  <a:lnTo>
                    <a:pt x="374" y="4853"/>
                  </a:lnTo>
                  <a:lnTo>
                    <a:pt x="536" y="5132"/>
                  </a:lnTo>
                  <a:lnTo>
                    <a:pt x="726" y="5395"/>
                  </a:lnTo>
                  <a:lnTo>
                    <a:pt x="945" y="5641"/>
                  </a:lnTo>
                  <a:lnTo>
                    <a:pt x="1189" y="5867"/>
                  </a:lnTo>
                  <a:lnTo>
                    <a:pt x="1461" y="6072"/>
                  </a:lnTo>
                  <a:close/>
                </a:path>
              </a:pathLst>
            </a:custGeom>
            <a:solidFill>
              <a:srgbClr val="668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5" name="Freeform 47"/>
            <p:cNvSpPr>
              <a:spLocks/>
            </p:cNvSpPr>
            <p:nvPr/>
          </p:nvSpPr>
          <p:spPr bwMode="auto">
            <a:xfrm>
              <a:off x="3743" y="1825"/>
              <a:ext cx="1078" cy="1078"/>
            </a:xfrm>
            <a:custGeom>
              <a:avLst/>
              <a:gdLst>
                <a:gd name="T0" fmla="*/ 8 w 6467"/>
                <a:gd name="T1" fmla="*/ 28 h 6469"/>
                <a:gd name="T2" fmla="*/ 11 w 6467"/>
                <a:gd name="T3" fmla="*/ 29 h 6469"/>
                <a:gd name="T4" fmla="*/ 14 w 6467"/>
                <a:gd name="T5" fmla="*/ 30 h 6469"/>
                <a:gd name="T6" fmla="*/ 16 w 6467"/>
                <a:gd name="T7" fmla="*/ 30 h 6469"/>
                <a:gd name="T8" fmla="*/ 19 w 6467"/>
                <a:gd name="T9" fmla="*/ 29 h 6469"/>
                <a:gd name="T10" fmla="*/ 22 w 6467"/>
                <a:gd name="T11" fmla="*/ 28 h 6469"/>
                <a:gd name="T12" fmla="*/ 24 w 6467"/>
                <a:gd name="T13" fmla="*/ 27 h 6469"/>
                <a:gd name="T14" fmla="*/ 27 w 6467"/>
                <a:gd name="T15" fmla="*/ 24 h 6469"/>
                <a:gd name="T16" fmla="*/ 28 w 6467"/>
                <a:gd name="T17" fmla="*/ 22 h 6469"/>
                <a:gd name="T18" fmla="*/ 29 w 6467"/>
                <a:gd name="T19" fmla="*/ 19 h 6469"/>
                <a:gd name="T20" fmla="*/ 30 w 6467"/>
                <a:gd name="T21" fmla="*/ 16 h 6469"/>
                <a:gd name="T22" fmla="*/ 30 w 6467"/>
                <a:gd name="T23" fmla="*/ 13 h 6469"/>
                <a:gd name="T24" fmla="*/ 29 w 6467"/>
                <a:gd name="T25" fmla="*/ 11 h 6469"/>
                <a:gd name="T26" fmla="*/ 28 w 6467"/>
                <a:gd name="T27" fmla="*/ 8 h 6469"/>
                <a:gd name="T28" fmla="*/ 27 w 6467"/>
                <a:gd name="T29" fmla="*/ 6 h 6469"/>
                <a:gd name="T30" fmla="*/ 25 w 6467"/>
                <a:gd name="T31" fmla="*/ 3 h 6469"/>
                <a:gd name="T32" fmla="*/ 22 w 6467"/>
                <a:gd name="T33" fmla="*/ 2 h 6469"/>
                <a:gd name="T34" fmla="*/ 19 w 6467"/>
                <a:gd name="T35" fmla="*/ 1 h 6469"/>
                <a:gd name="T36" fmla="*/ 17 w 6467"/>
                <a:gd name="T37" fmla="*/ 0 h 6469"/>
                <a:gd name="T38" fmla="*/ 14 w 6467"/>
                <a:gd name="T39" fmla="*/ 0 h 6469"/>
                <a:gd name="T40" fmla="*/ 11 w 6467"/>
                <a:gd name="T41" fmla="*/ 1 h 6469"/>
                <a:gd name="T42" fmla="*/ 8 w 6467"/>
                <a:gd name="T43" fmla="*/ 2 h 6469"/>
                <a:gd name="T44" fmla="*/ 6 w 6467"/>
                <a:gd name="T45" fmla="*/ 3 h 6469"/>
                <a:gd name="T46" fmla="*/ 4 w 6467"/>
                <a:gd name="T47" fmla="*/ 5 h 6469"/>
                <a:gd name="T48" fmla="*/ 2 w 6467"/>
                <a:gd name="T49" fmla="*/ 8 h 6469"/>
                <a:gd name="T50" fmla="*/ 1 w 6467"/>
                <a:gd name="T51" fmla="*/ 11 h 6469"/>
                <a:gd name="T52" fmla="*/ 0 w 6467"/>
                <a:gd name="T53" fmla="*/ 13 h 6469"/>
                <a:gd name="T54" fmla="*/ 0 w 6467"/>
                <a:gd name="T55" fmla="*/ 16 h 6469"/>
                <a:gd name="T56" fmla="*/ 1 w 6467"/>
                <a:gd name="T57" fmla="*/ 19 h 6469"/>
                <a:gd name="T58" fmla="*/ 2 w 6467"/>
                <a:gd name="T59" fmla="*/ 22 h 6469"/>
                <a:gd name="T60" fmla="*/ 3 w 6467"/>
                <a:gd name="T61" fmla="*/ 24 h 6469"/>
                <a:gd name="T62" fmla="*/ 5 w 6467"/>
                <a:gd name="T63" fmla="*/ 26 h 64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467" h="6469">
                  <a:moveTo>
                    <a:pt x="1423" y="5914"/>
                  </a:moveTo>
                  <a:lnTo>
                    <a:pt x="1706" y="6085"/>
                  </a:lnTo>
                  <a:lnTo>
                    <a:pt x="1998" y="6224"/>
                  </a:lnTo>
                  <a:lnTo>
                    <a:pt x="2300" y="6332"/>
                  </a:lnTo>
                  <a:lnTo>
                    <a:pt x="2607" y="6408"/>
                  </a:lnTo>
                  <a:lnTo>
                    <a:pt x="2918" y="6453"/>
                  </a:lnTo>
                  <a:lnTo>
                    <a:pt x="3230" y="6469"/>
                  </a:lnTo>
                  <a:lnTo>
                    <a:pt x="3540" y="6454"/>
                  </a:lnTo>
                  <a:lnTo>
                    <a:pt x="3847" y="6409"/>
                  </a:lnTo>
                  <a:lnTo>
                    <a:pt x="4149" y="6335"/>
                  </a:lnTo>
                  <a:lnTo>
                    <a:pt x="4442" y="6234"/>
                  </a:lnTo>
                  <a:lnTo>
                    <a:pt x="4726" y="6103"/>
                  </a:lnTo>
                  <a:lnTo>
                    <a:pt x="4997" y="5946"/>
                  </a:lnTo>
                  <a:lnTo>
                    <a:pt x="5253" y="5761"/>
                  </a:lnTo>
                  <a:lnTo>
                    <a:pt x="5492" y="5549"/>
                  </a:lnTo>
                  <a:lnTo>
                    <a:pt x="5713" y="5310"/>
                  </a:lnTo>
                  <a:lnTo>
                    <a:pt x="5912" y="5046"/>
                  </a:lnTo>
                  <a:lnTo>
                    <a:pt x="6083" y="4762"/>
                  </a:lnTo>
                  <a:lnTo>
                    <a:pt x="6223" y="4469"/>
                  </a:lnTo>
                  <a:lnTo>
                    <a:pt x="6330" y="4167"/>
                  </a:lnTo>
                  <a:lnTo>
                    <a:pt x="6407" y="3860"/>
                  </a:lnTo>
                  <a:lnTo>
                    <a:pt x="6453" y="3550"/>
                  </a:lnTo>
                  <a:lnTo>
                    <a:pt x="6467" y="3238"/>
                  </a:lnTo>
                  <a:lnTo>
                    <a:pt x="6453" y="2927"/>
                  </a:lnTo>
                  <a:lnTo>
                    <a:pt x="6408" y="2620"/>
                  </a:lnTo>
                  <a:lnTo>
                    <a:pt x="6335" y="2318"/>
                  </a:lnTo>
                  <a:lnTo>
                    <a:pt x="6233" y="2025"/>
                  </a:lnTo>
                  <a:lnTo>
                    <a:pt x="6103" y="1741"/>
                  </a:lnTo>
                  <a:lnTo>
                    <a:pt x="5945" y="1470"/>
                  </a:lnTo>
                  <a:lnTo>
                    <a:pt x="5759" y="1214"/>
                  </a:lnTo>
                  <a:lnTo>
                    <a:pt x="5548" y="974"/>
                  </a:lnTo>
                  <a:lnTo>
                    <a:pt x="5309" y="753"/>
                  </a:lnTo>
                  <a:lnTo>
                    <a:pt x="5044" y="555"/>
                  </a:lnTo>
                  <a:lnTo>
                    <a:pt x="4761" y="383"/>
                  </a:lnTo>
                  <a:lnTo>
                    <a:pt x="4467" y="244"/>
                  </a:lnTo>
                  <a:lnTo>
                    <a:pt x="4166" y="136"/>
                  </a:lnTo>
                  <a:lnTo>
                    <a:pt x="3860" y="60"/>
                  </a:lnTo>
                  <a:lnTo>
                    <a:pt x="3549" y="14"/>
                  </a:lnTo>
                  <a:lnTo>
                    <a:pt x="3237" y="0"/>
                  </a:lnTo>
                  <a:lnTo>
                    <a:pt x="2926" y="14"/>
                  </a:lnTo>
                  <a:lnTo>
                    <a:pt x="2620" y="59"/>
                  </a:lnTo>
                  <a:lnTo>
                    <a:pt x="2318" y="132"/>
                  </a:lnTo>
                  <a:lnTo>
                    <a:pt x="2025" y="234"/>
                  </a:lnTo>
                  <a:lnTo>
                    <a:pt x="1741" y="364"/>
                  </a:lnTo>
                  <a:lnTo>
                    <a:pt x="1469" y="522"/>
                  </a:lnTo>
                  <a:lnTo>
                    <a:pt x="1213" y="708"/>
                  </a:lnTo>
                  <a:lnTo>
                    <a:pt x="974" y="919"/>
                  </a:lnTo>
                  <a:lnTo>
                    <a:pt x="753" y="1158"/>
                  </a:lnTo>
                  <a:lnTo>
                    <a:pt x="555" y="1424"/>
                  </a:lnTo>
                  <a:lnTo>
                    <a:pt x="383" y="1706"/>
                  </a:lnTo>
                  <a:lnTo>
                    <a:pt x="244" y="2000"/>
                  </a:lnTo>
                  <a:lnTo>
                    <a:pt x="136" y="2301"/>
                  </a:lnTo>
                  <a:lnTo>
                    <a:pt x="60" y="2609"/>
                  </a:lnTo>
                  <a:lnTo>
                    <a:pt x="14" y="2918"/>
                  </a:lnTo>
                  <a:lnTo>
                    <a:pt x="0" y="3230"/>
                  </a:lnTo>
                  <a:lnTo>
                    <a:pt x="14" y="3541"/>
                  </a:lnTo>
                  <a:lnTo>
                    <a:pt x="58" y="3848"/>
                  </a:lnTo>
                  <a:lnTo>
                    <a:pt x="132" y="4150"/>
                  </a:lnTo>
                  <a:lnTo>
                    <a:pt x="233" y="4444"/>
                  </a:lnTo>
                  <a:lnTo>
                    <a:pt x="364" y="4727"/>
                  </a:lnTo>
                  <a:lnTo>
                    <a:pt x="521" y="4998"/>
                  </a:lnTo>
                  <a:lnTo>
                    <a:pt x="707" y="5254"/>
                  </a:lnTo>
                  <a:lnTo>
                    <a:pt x="918" y="5494"/>
                  </a:lnTo>
                  <a:lnTo>
                    <a:pt x="1157" y="5715"/>
                  </a:lnTo>
                  <a:lnTo>
                    <a:pt x="1423" y="5914"/>
                  </a:lnTo>
                  <a:close/>
                </a:path>
              </a:pathLst>
            </a:custGeom>
            <a:solidFill>
              <a:srgbClr val="69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6" name="Freeform 48"/>
            <p:cNvSpPr>
              <a:spLocks/>
            </p:cNvSpPr>
            <p:nvPr/>
          </p:nvSpPr>
          <p:spPr bwMode="auto">
            <a:xfrm>
              <a:off x="3764" y="1831"/>
              <a:ext cx="1050" cy="1049"/>
            </a:xfrm>
            <a:custGeom>
              <a:avLst/>
              <a:gdLst>
                <a:gd name="T0" fmla="*/ 8 w 6296"/>
                <a:gd name="T1" fmla="*/ 27 h 6296"/>
                <a:gd name="T2" fmla="*/ 10 w 6296"/>
                <a:gd name="T3" fmla="*/ 28 h 6296"/>
                <a:gd name="T4" fmla="*/ 13 w 6296"/>
                <a:gd name="T5" fmla="*/ 29 h 6296"/>
                <a:gd name="T6" fmla="*/ 16 w 6296"/>
                <a:gd name="T7" fmla="*/ 29 h 6296"/>
                <a:gd name="T8" fmla="*/ 19 w 6296"/>
                <a:gd name="T9" fmla="*/ 28 h 6296"/>
                <a:gd name="T10" fmla="*/ 21 w 6296"/>
                <a:gd name="T11" fmla="*/ 27 h 6296"/>
                <a:gd name="T12" fmla="*/ 24 w 6296"/>
                <a:gd name="T13" fmla="*/ 26 h 6296"/>
                <a:gd name="T14" fmla="*/ 26 w 6296"/>
                <a:gd name="T15" fmla="*/ 24 h 6296"/>
                <a:gd name="T16" fmla="*/ 28 w 6296"/>
                <a:gd name="T17" fmla="*/ 21 h 6296"/>
                <a:gd name="T18" fmla="*/ 29 w 6296"/>
                <a:gd name="T19" fmla="*/ 19 h 6296"/>
                <a:gd name="T20" fmla="*/ 29 w 6296"/>
                <a:gd name="T21" fmla="*/ 16 h 6296"/>
                <a:gd name="T22" fmla="*/ 29 w 6296"/>
                <a:gd name="T23" fmla="*/ 13 h 6296"/>
                <a:gd name="T24" fmla="*/ 29 w 6296"/>
                <a:gd name="T25" fmla="*/ 10 h 6296"/>
                <a:gd name="T26" fmla="*/ 28 w 6296"/>
                <a:gd name="T27" fmla="*/ 8 h 6296"/>
                <a:gd name="T28" fmla="*/ 26 w 6296"/>
                <a:gd name="T29" fmla="*/ 5 h 6296"/>
                <a:gd name="T30" fmla="*/ 24 w 6296"/>
                <a:gd name="T31" fmla="*/ 3 h 6296"/>
                <a:gd name="T32" fmla="*/ 22 w 6296"/>
                <a:gd name="T33" fmla="*/ 2 h 6296"/>
                <a:gd name="T34" fmla="*/ 19 w 6296"/>
                <a:gd name="T35" fmla="*/ 1 h 6296"/>
                <a:gd name="T36" fmla="*/ 16 w 6296"/>
                <a:gd name="T37" fmla="*/ 0 h 6296"/>
                <a:gd name="T38" fmla="*/ 13 w 6296"/>
                <a:gd name="T39" fmla="*/ 0 h 6296"/>
                <a:gd name="T40" fmla="*/ 11 w 6296"/>
                <a:gd name="T41" fmla="*/ 0 h 6296"/>
                <a:gd name="T42" fmla="*/ 8 w 6296"/>
                <a:gd name="T43" fmla="*/ 2 h 6296"/>
                <a:gd name="T44" fmla="*/ 6 w 6296"/>
                <a:gd name="T45" fmla="*/ 3 h 6296"/>
                <a:gd name="T46" fmla="*/ 3 w 6296"/>
                <a:gd name="T47" fmla="*/ 5 h 6296"/>
                <a:gd name="T48" fmla="*/ 2 w 6296"/>
                <a:gd name="T49" fmla="*/ 8 h 6296"/>
                <a:gd name="T50" fmla="*/ 1 w 6296"/>
                <a:gd name="T51" fmla="*/ 10 h 6296"/>
                <a:gd name="T52" fmla="*/ 0 w 6296"/>
                <a:gd name="T53" fmla="*/ 13 h 6296"/>
                <a:gd name="T54" fmla="*/ 0 w 6296"/>
                <a:gd name="T55" fmla="*/ 16 h 6296"/>
                <a:gd name="T56" fmla="*/ 1 w 6296"/>
                <a:gd name="T57" fmla="*/ 19 h 6296"/>
                <a:gd name="T58" fmla="*/ 2 w 6296"/>
                <a:gd name="T59" fmla="*/ 21 h 6296"/>
                <a:gd name="T60" fmla="*/ 3 w 6296"/>
                <a:gd name="T61" fmla="*/ 24 h 6296"/>
                <a:gd name="T62" fmla="*/ 5 w 6296"/>
                <a:gd name="T63" fmla="*/ 26 h 6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6" h="6296">
                  <a:moveTo>
                    <a:pt x="1386" y="5756"/>
                  </a:moveTo>
                  <a:lnTo>
                    <a:pt x="1661" y="5923"/>
                  </a:lnTo>
                  <a:lnTo>
                    <a:pt x="1947" y="6058"/>
                  </a:lnTo>
                  <a:lnTo>
                    <a:pt x="2240" y="6163"/>
                  </a:lnTo>
                  <a:lnTo>
                    <a:pt x="2539" y="6237"/>
                  </a:lnTo>
                  <a:lnTo>
                    <a:pt x="2841" y="6281"/>
                  </a:lnTo>
                  <a:lnTo>
                    <a:pt x="3144" y="6296"/>
                  </a:lnTo>
                  <a:lnTo>
                    <a:pt x="3447" y="6281"/>
                  </a:lnTo>
                  <a:lnTo>
                    <a:pt x="3746" y="6238"/>
                  </a:lnTo>
                  <a:lnTo>
                    <a:pt x="4039" y="6167"/>
                  </a:lnTo>
                  <a:lnTo>
                    <a:pt x="4326" y="6067"/>
                  </a:lnTo>
                  <a:lnTo>
                    <a:pt x="4601" y="5941"/>
                  </a:lnTo>
                  <a:lnTo>
                    <a:pt x="4865" y="5787"/>
                  </a:lnTo>
                  <a:lnTo>
                    <a:pt x="5115" y="5606"/>
                  </a:lnTo>
                  <a:lnTo>
                    <a:pt x="5348" y="5400"/>
                  </a:lnTo>
                  <a:lnTo>
                    <a:pt x="5562" y="5168"/>
                  </a:lnTo>
                  <a:lnTo>
                    <a:pt x="5757" y="4911"/>
                  </a:lnTo>
                  <a:lnTo>
                    <a:pt x="5923" y="4634"/>
                  </a:lnTo>
                  <a:lnTo>
                    <a:pt x="6058" y="4348"/>
                  </a:lnTo>
                  <a:lnTo>
                    <a:pt x="6163" y="4056"/>
                  </a:lnTo>
                  <a:lnTo>
                    <a:pt x="6238" y="3756"/>
                  </a:lnTo>
                  <a:lnTo>
                    <a:pt x="6282" y="3455"/>
                  </a:lnTo>
                  <a:lnTo>
                    <a:pt x="6296" y="3151"/>
                  </a:lnTo>
                  <a:lnTo>
                    <a:pt x="6282" y="2849"/>
                  </a:lnTo>
                  <a:lnTo>
                    <a:pt x="6239" y="2550"/>
                  </a:lnTo>
                  <a:lnTo>
                    <a:pt x="6167" y="2256"/>
                  </a:lnTo>
                  <a:lnTo>
                    <a:pt x="6068" y="1970"/>
                  </a:lnTo>
                  <a:lnTo>
                    <a:pt x="5942" y="1695"/>
                  </a:lnTo>
                  <a:lnTo>
                    <a:pt x="5787" y="1431"/>
                  </a:lnTo>
                  <a:lnTo>
                    <a:pt x="5607" y="1181"/>
                  </a:lnTo>
                  <a:lnTo>
                    <a:pt x="5401" y="948"/>
                  </a:lnTo>
                  <a:lnTo>
                    <a:pt x="5169" y="734"/>
                  </a:lnTo>
                  <a:lnTo>
                    <a:pt x="4912" y="540"/>
                  </a:lnTo>
                  <a:lnTo>
                    <a:pt x="4635" y="373"/>
                  </a:lnTo>
                  <a:lnTo>
                    <a:pt x="4350" y="238"/>
                  </a:lnTo>
                  <a:lnTo>
                    <a:pt x="4057" y="133"/>
                  </a:lnTo>
                  <a:lnTo>
                    <a:pt x="3758" y="58"/>
                  </a:lnTo>
                  <a:lnTo>
                    <a:pt x="3456" y="13"/>
                  </a:lnTo>
                  <a:lnTo>
                    <a:pt x="3152" y="0"/>
                  </a:lnTo>
                  <a:lnTo>
                    <a:pt x="2851" y="13"/>
                  </a:lnTo>
                  <a:lnTo>
                    <a:pt x="2551" y="57"/>
                  </a:lnTo>
                  <a:lnTo>
                    <a:pt x="2257" y="128"/>
                  </a:lnTo>
                  <a:lnTo>
                    <a:pt x="1972" y="227"/>
                  </a:lnTo>
                  <a:lnTo>
                    <a:pt x="1696" y="354"/>
                  </a:lnTo>
                  <a:lnTo>
                    <a:pt x="1432" y="509"/>
                  </a:lnTo>
                  <a:lnTo>
                    <a:pt x="1182" y="688"/>
                  </a:lnTo>
                  <a:lnTo>
                    <a:pt x="948" y="895"/>
                  </a:lnTo>
                  <a:lnTo>
                    <a:pt x="734" y="1127"/>
                  </a:lnTo>
                  <a:lnTo>
                    <a:pt x="541" y="1385"/>
                  </a:lnTo>
                  <a:lnTo>
                    <a:pt x="374" y="1661"/>
                  </a:lnTo>
                  <a:lnTo>
                    <a:pt x="238" y="1946"/>
                  </a:lnTo>
                  <a:lnTo>
                    <a:pt x="133" y="2240"/>
                  </a:lnTo>
                  <a:lnTo>
                    <a:pt x="59" y="2538"/>
                  </a:lnTo>
                  <a:lnTo>
                    <a:pt x="15" y="2841"/>
                  </a:lnTo>
                  <a:lnTo>
                    <a:pt x="0" y="3144"/>
                  </a:lnTo>
                  <a:lnTo>
                    <a:pt x="15" y="3447"/>
                  </a:lnTo>
                  <a:lnTo>
                    <a:pt x="58" y="3746"/>
                  </a:lnTo>
                  <a:lnTo>
                    <a:pt x="129" y="4039"/>
                  </a:lnTo>
                  <a:lnTo>
                    <a:pt x="228" y="4325"/>
                  </a:lnTo>
                  <a:lnTo>
                    <a:pt x="355" y="4601"/>
                  </a:lnTo>
                  <a:lnTo>
                    <a:pt x="509" y="4865"/>
                  </a:lnTo>
                  <a:lnTo>
                    <a:pt x="689" y="5114"/>
                  </a:lnTo>
                  <a:lnTo>
                    <a:pt x="895" y="5348"/>
                  </a:lnTo>
                  <a:lnTo>
                    <a:pt x="1127" y="5562"/>
                  </a:lnTo>
                  <a:lnTo>
                    <a:pt x="1386" y="5756"/>
                  </a:lnTo>
                  <a:close/>
                </a:path>
              </a:pathLst>
            </a:custGeom>
            <a:solidFill>
              <a:srgbClr val="6B8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7" name="Freeform 49"/>
            <p:cNvSpPr>
              <a:spLocks/>
            </p:cNvSpPr>
            <p:nvPr/>
          </p:nvSpPr>
          <p:spPr bwMode="auto">
            <a:xfrm>
              <a:off x="3786" y="1836"/>
              <a:ext cx="1020" cy="1021"/>
            </a:xfrm>
            <a:custGeom>
              <a:avLst/>
              <a:gdLst>
                <a:gd name="T0" fmla="*/ 7 w 6124"/>
                <a:gd name="T1" fmla="*/ 27 h 6125"/>
                <a:gd name="T2" fmla="*/ 10 w 6124"/>
                <a:gd name="T3" fmla="*/ 28 h 6125"/>
                <a:gd name="T4" fmla="*/ 13 w 6124"/>
                <a:gd name="T5" fmla="*/ 28 h 6125"/>
                <a:gd name="T6" fmla="*/ 15 w 6124"/>
                <a:gd name="T7" fmla="*/ 28 h 6125"/>
                <a:gd name="T8" fmla="*/ 18 w 6124"/>
                <a:gd name="T9" fmla="*/ 28 h 6125"/>
                <a:gd name="T10" fmla="*/ 21 w 6124"/>
                <a:gd name="T11" fmla="*/ 27 h 6125"/>
                <a:gd name="T12" fmla="*/ 23 w 6124"/>
                <a:gd name="T13" fmla="*/ 25 h 6125"/>
                <a:gd name="T14" fmla="*/ 25 w 6124"/>
                <a:gd name="T15" fmla="*/ 23 h 6125"/>
                <a:gd name="T16" fmla="*/ 27 w 6124"/>
                <a:gd name="T17" fmla="*/ 21 h 6125"/>
                <a:gd name="T18" fmla="*/ 28 w 6124"/>
                <a:gd name="T19" fmla="*/ 18 h 6125"/>
                <a:gd name="T20" fmla="*/ 28 w 6124"/>
                <a:gd name="T21" fmla="*/ 16 h 6125"/>
                <a:gd name="T22" fmla="*/ 28 w 6124"/>
                <a:gd name="T23" fmla="*/ 13 h 6125"/>
                <a:gd name="T24" fmla="*/ 28 w 6124"/>
                <a:gd name="T25" fmla="*/ 10 h 6125"/>
                <a:gd name="T26" fmla="*/ 27 w 6124"/>
                <a:gd name="T27" fmla="*/ 8 h 6125"/>
                <a:gd name="T28" fmla="*/ 25 w 6124"/>
                <a:gd name="T29" fmla="*/ 5 h 6125"/>
                <a:gd name="T30" fmla="*/ 23 w 6124"/>
                <a:gd name="T31" fmla="*/ 3 h 6125"/>
                <a:gd name="T32" fmla="*/ 21 w 6124"/>
                <a:gd name="T33" fmla="*/ 2 h 6125"/>
                <a:gd name="T34" fmla="*/ 18 w 6124"/>
                <a:gd name="T35" fmla="*/ 1 h 6125"/>
                <a:gd name="T36" fmla="*/ 15 w 6124"/>
                <a:gd name="T37" fmla="*/ 0 h 6125"/>
                <a:gd name="T38" fmla="*/ 13 w 6124"/>
                <a:gd name="T39" fmla="*/ 0 h 6125"/>
                <a:gd name="T40" fmla="*/ 10 w 6124"/>
                <a:gd name="T41" fmla="*/ 1 h 6125"/>
                <a:gd name="T42" fmla="*/ 8 w 6124"/>
                <a:gd name="T43" fmla="*/ 2 h 6125"/>
                <a:gd name="T44" fmla="*/ 5 w 6124"/>
                <a:gd name="T45" fmla="*/ 3 h 6125"/>
                <a:gd name="T46" fmla="*/ 3 w 6124"/>
                <a:gd name="T47" fmla="*/ 5 h 6125"/>
                <a:gd name="T48" fmla="*/ 2 w 6124"/>
                <a:gd name="T49" fmla="*/ 8 h 6125"/>
                <a:gd name="T50" fmla="*/ 1 w 6124"/>
                <a:gd name="T51" fmla="*/ 10 h 6125"/>
                <a:gd name="T52" fmla="*/ 0 w 6124"/>
                <a:gd name="T53" fmla="*/ 13 h 6125"/>
                <a:gd name="T54" fmla="*/ 0 w 6124"/>
                <a:gd name="T55" fmla="*/ 16 h 6125"/>
                <a:gd name="T56" fmla="*/ 0 w 6124"/>
                <a:gd name="T57" fmla="*/ 18 h 6125"/>
                <a:gd name="T58" fmla="*/ 2 w 6124"/>
                <a:gd name="T59" fmla="*/ 21 h 6125"/>
                <a:gd name="T60" fmla="*/ 3 w 6124"/>
                <a:gd name="T61" fmla="*/ 23 h 6125"/>
                <a:gd name="T62" fmla="*/ 5 w 6124"/>
                <a:gd name="T63" fmla="*/ 25 h 61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4" h="6125">
                  <a:moveTo>
                    <a:pt x="1349" y="5600"/>
                  </a:moveTo>
                  <a:lnTo>
                    <a:pt x="1616" y="5762"/>
                  </a:lnTo>
                  <a:lnTo>
                    <a:pt x="1894" y="5894"/>
                  </a:lnTo>
                  <a:lnTo>
                    <a:pt x="2180" y="5995"/>
                  </a:lnTo>
                  <a:lnTo>
                    <a:pt x="2470" y="6068"/>
                  </a:lnTo>
                  <a:lnTo>
                    <a:pt x="2764" y="6110"/>
                  </a:lnTo>
                  <a:lnTo>
                    <a:pt x="3059" y="6125"/>
                  </a:lnTo>
                  <a:lnTo>
                    <a:pt x="3352" y="6111"/>
                  </a:lnTo>
                  <a:lnTo>
                    <a:pt x="3644" y="6069"/>
                  </a:lnTo>
                  <a:lnTo>
                    <a:pt x="3929" y="6000"/>
                  </a:lnTo>
                  <a:lnTo>
                    <a:pt x="4207" y="5903"/>
                  </a:lnTo>
                  <a:lnTo>
                    <a:pt x="4476" y="5780"/>
                  </a:lnTo>
                  <a:lnTo>
                    <a:pt x="4732" y="5630"/>
                  </a:lnTo>
                  <a:lnTo>
                    <a:pt x="4974" y="5455"/>
                  </a:lnTo>
                  <a:lnTo>
                    <a:pt x="5202" y="5254"/>
                  </a:lnTo>
                  <a:lnTo>
                    <a:pt x="5410" y="5028"/>
                  </a:lnTo>
                  <a:lnTo>
                    <a:pt x="5599" y="4778"/>
                  </a:lnTo>
                  <a:lnTo>
                    <a:pt x="5761" y="4510"/>
                  </a:lnTo>
                  <a:lnTo>
                    <a:pt x="5893" y="4232"/>
                  </a:lnTo>
                  <a:lnTo>
                    <a:pt x="5994" y="3946"/>
                  </a:lnTo>
                  <a:lnTo>
                    <a:pt x="6067" y="3656"/>
                  </a:lnTo>
                  <a:lnTo>
                    <a:pt x="6109" y="3361"/>
                  </a:lnTo>
                  <a:lnTo>
                    <a:pt x="6124" y="3066"/>
                  </a:lnTo>
                  <a:lnTo>
                    <a:pt x="6110" y="2773"/>
                  </a:lnTo>
                  <a:lnTo>
                    <a:pt x="6068" y="2481"/>
                  </a:lnTo>
                  <a:lnTo>
                    <a:pt x="5999" y="2197"/>
                  </a:lnTo>
                  <a:lnTo>
                    <a:pt x="5902" y="1918"/>
                  </a:lnTo>
                  <a:lnTo>
                    <a:pt x="5779" y="1650"/>
                  </a:lnTo>
                  <a:lnTo>
                    <a:pt x="5629" y="1393"/>
                  </a:lnTo>
                  <a:lnTo>
                    <a:pt x="5454" y="1151"/>
                  </a:lnTo>
                  <a:lnTo>
                    <a:pt x="5253" y="923"/>
                  </a:lnTo>
                  <a:lnTo>
                    <a:pt x="5027" y="715"/>
                  </a:lnTo>
                  <a:lnTo>
                    <a:pt x="4777" y="527"/>
                  </a:lnTo>
                  <a:lnTo>
                    <a:pt x="4509" y="364"/>
                  </a:lnTo>
                  <a:lnTo>
                    <a:pt x="4231" y="232"/>
                  </a:lnTo>
                  <a:lnTo>
                    <a:pt x="3945" y="130"/>
                  </a:lnTo>
                  <a:lnTo>
                    <a:pt x="3655" y="58"/>
                  </a:lnTo>
                  <a:lnTo>
                    <a:pt x="3360" y="15"/>
                  </a:lnTo>
                  <a:lnTo>
                    <a:pt x="3065" y="0"/>
                  </a:lnTo>
                  <a:lnTo>
                    <a:pt x="2772" y="15"/>
                  </a:lnTo>
                  <a:lnTo>
                    <a:pt x="2480" y="57"/>
                  </a:lnTo>
                  <a:lnTo>
                    <a:pt x="2196" y="126"/>
                  </a:lnTo>
                  <a:lnTo>
                    <a:pt x="1917" y="222"/>
                  </a:lnTo>
                  <a:lnTo>
                    <a:pt x="1649" y="346"/>
                  </a:lnTo>
                  <a:lnTo>
                    <a:pt x="1392" y="495"/>
                  </a:lnTo>
                  <a:lnTo>
                    <a:pt x="1150" y="670"/>
                  </a:lnTo>
                  <a:lnTo>
                    <a:pt x="922" y="872"/>
                  </a:lnTo>
                  <a:lnTo>
                    <a:pt x="714" y="1097"/>
                  </a:lnTo>
                  <a:lnTo>
                    <a:pt x="526" y="1349"/>
                  </a:lnTo>
                  <a:lnTo>
                    <a:pt x="363" y="1616"/>
                  </a:lnTo>
                  <a:lnTo>
                    <a:pt x="231" y="1894"/>
                  </a:lnTo>
                  <a:lnTo>
                    <a:pt x="130" y="2180"/>
                  </a:lnTo>
                  <a:lnTo>
                    <a:pt x="58" y="2470"/>
                  </a:lnTo>
                  <a:lnTo>
                    <a:pt x="15" y="2765"/>
                  </a:lnTo>
                  <a:lnTo>
                    <a:pt x="0" y="3060"/>
                  </a:lnTo>
                  <a:lnTo>
                    <a:pt x="15" y="3353"/>
                  </a:lnTo>
                  <a:lnTo>
                    <a:pt x="56" y="3645"/>
                  </a:lnTo>
                  <a:lnTo>
                    <a:pt x="125" y="3929"/>
                  </a:lnTo>
                  <a:lnTo>
                    <a:pt x="222" y="4208"/>
                  </a:lnTo>
                  <a:lnTo>
                    <a:pt x="346" y="4476"/>
                  </a:lnTo>
                  <a:lnTo>
                    <a:pt x="495" y="4733"/>
                  </a:lnTo>
                  <a:lnTo>
                    <a:pt x="671" y="4975"/>
                  </a:lnTo>
                  <a:lnTo>
                    <a:pt x="872" y="5203"/>
                  </a:lnTo>
                  <a:lnTo>
                    <a:pt x="1097" y="5411"/>
                  </a:lnTo>
                  <a:lnTo>
                    <a:pt x="1349" y="5600"/>
                  </a:lnTo>
                  <a:close/>
                </a:path>
              </a:pathLst>
            </a:custGeom>
            <a:solidFill>
              <a:srgbClr val="6E8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8" name="Freeform 50"/>
            <p:cNvSpPr>
              <a:spLocks/>
            </p:cNvSpPr>
            <p:nvPr/>
          </p:nvSpPr>
          <p:spPr bwMode="auto">
            <a:xfrm>
              <a:off x="3807" y="1842"/>
              <a:ext cx="992" cy="992"/>
            </a:xfrm>
            <a:custGeom>
              <a:avLst/>
              <a:gdLst>
                <a:gd name="T0" fmla="*/ 7 w 5952"/>
                <a:gd name="T1" fmla="*/ 26 h 5953"/>
                <a:gd name="T2" fmla="*/ 10 w 5952"/>
                <a:gd name="T3" fmla="*/ 27 h 5953"/>
                <a:gd name="T4" fmla="*/ 13 w 5952"/>
                <a:gd name="T5" fmla="*/ 27 h 5953"/>
                <a:gd name="T6" fmla="*/ 15 w 5952"/>
                <a:gd name="T7" fmla="*/ 27 h 5953"/>
                <a:gd name="T8" fmla="*/ 18 w 5952"/>
                <a:gd name="T9" fmla="*/ 27 h 5953"/>
                <a:gd name="T10" fmla="*/ 20 w 5952"/>
                <a:gd name="T11" fmla="*/ 26 h 5953"/>
                <a:gd name="T12" fmla="*/ 22 w 5952"/>
                <a:gd name="T13" fmla="*/ 24 h 5953"/>
                <a:gd name="T14" fmla="*/ 24 w 5952"/>
                <a:gd name="T15" fmla="*/ 23 h 5953"/>
                <a:gd name="T16" fmla="*/ 26 w 5952"/>
                <a:gd name="T17" fmla="*/ 20 h 5953"/>
                <a:gd name="T18" fmla="*/ 27 w 5952"/>
                <a:gd name="T19" fmla="*/ 18 h 5953"/>
                <a:gd name="T20" fmla="*/ 28 w 5952"/>
                <a:gd name="T21" fmla="*/ 15 h 5953"/>
                <a:gd name="T22" fmla="*/ 28 w 5952"/>
                <a:gd name="T23" fmla="*/ 12 h 5953"/>
                <a:gd name="T24" fmla="*/ 27 w 5952"/>
                <a:gd name="T25" fmla="*/ 10 h 5953"/>
                <a:gd name="T26" fmla="*/ 26 w 5952"/>
                <a:gd name="T27" fmla="*/ 7 h 5953"/>
                <a:gd name="T28" fmla="*/ 25 w 5952"/>
                <a:gd name="T29" fmla="*/ 5 h 5953"/>
                <a:gd name="T30" fmla="*/ 23 w 5952"/>
                <a:gd name="T31" fmla="*/ 3 h 5953"/>
                <a:gd name="T32" fmla="*/ 20 w 5952"/>
                <a:gd name="T33" fmla="*/ 2 h 5953"/>
                <a:gd name="T34" fmla="*/ 18 w 5952"/>
                <a:gd name="T35" fmla="*/ 0 h 5953"/>
                <a:gd name="T36" fmla="*/ 15 w 5952"/>
                <a:gd name="T37" fmla="*/ 0 h 5953"/>
                <a:gd name="T38" fmla="*/ 13 w 5952"/>
                <a:gd name="T39" fmla="*/ 0 h 5953"/>
                <a:gd name="T40" fmla="*/ 10 w 5952"/>
                <a:gd name="T41" fmla="*/ 0 h 5953"/>
                <a:gd name="T42" fmla="*/ 8 w 5952"/>
                <a:gd name="T43" fmla="*/ 1 h 5953"/>
                <a:gd name="T44" fmla="*/ 5 w 5952"/>
                <a:gd name="T45" fmla="*/ 3 h 5953"/>
                <a:gd name="T46" fmla="*/ 3 w 5952"/>
                <a:gd name="T47" fmla="*/ 5 h 5953"/>
                <a:gd name="T48" fmla="*/ 2 w 5952"/>
                <a:gd name="T49" fmla="*/ 7 h 5953"/>
                <a:gd name="T50" fmla="*/ 1 w 5952"/>
                <a:gd name="T51" fmla="*/ 10 h 5953"/>
                <a:gd name="T52" fmla="*/ 0 w 5952"/>
                <a:gd name="T53" fmla="*/ 12 h 5953"/>
                <a:gd name="T54" fmla="*/ 0 w 5952"/>
                <a:gd name="T55" fmla="*/ 15 h 5953"/>
                <a:gd name="T56" fmla="*/ 1 w 5952"/>
                <a:gd name="T57" fmla="*/ 18 h 5953"/>
                <a:gd name="T58" fmla="*/ 2 w 5952"/>
                <a:gd name="T59" fmla="*/ 20 h 5953"/>
                <a:gd name="T60" fmla="*/ 3 w 5952"/>
                <a:gd name="T61" fmla="*/ 22 h 5953"/>
                <a:gd name="T62" fmla="*/ 5 w 5952"/>
                <a:gd name="T63" fmla="*/ 24 h 59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52" h="5953">
                  <a:moveTo>
                    <a:pt x="1310" y="5443"/>
                  </a:moveTo>
                  <a:lnTo>
                    <a:pt x="1570" y="5601"/>
                  </a:lnTo>
                  <a:lnTo>
                    <a:pt x="1840" y="5729"/>
                  </a:lnTo>
                  <a:lnTo>
                    <a:pt x="2117" y="5828"/>
                  </a:lnTo>
                  <a:lnTo>
                    <a:pt x="2399" y="5898"/>
                  </a:lnTo>
                  <a:lnTo>
                    <a:pt x="2685" y="5940"/>
                  </a:lnTo>
                  <a:lnTo>
                    <a:pt x="2972" y="5953"/>
                  </a:lnTo>
                  <a:lnTo>
                    <a:pt x="3258" y="5940"/>
                  </a:lnTo>
                  <a:lnTo>
                    <a:pt x="3541" y="5899"/>
                  </a:lnTo>
                  <a:lnTo>
                    <a:pt x="3818" y="5832"/>
                  </a:lnTo>
                  <a:lnTo>
                    <a:pt x="4088" y="5738"/>
                  </a:lnTo>
                  <a:lnTo>
                    <a:pt x="4349" y="5618"/>
                  </a:lnTo>
                  <a:lnTo>
                    <a:pt x="4598" y="5473"/>
                  </a:lnTo>
                  <a:lnTo>
                    <a:pt x="4835" y="5302"/>
                  </a:lnTo>
                  <a:lnTo>
                    <a:pt x="5055" y="5106"/>
                  </a:lnTo>
                  <a:lnTo>
                    <a:pt x="5259" y="4887"/>
                  </a:lnTo>
                  <a:lnTo>
                    <a:pt x="5442" y="4644"/>
                  </a:lnTo>
                  <a:lnTo>
                    <a:pt x="5599" y="4384"/>
                  </a:lnTo>
                  <a:lnTo>
                    <a:pt x="5728" y="4113"/>
                  </a:lnTo>
                  <a:lnTo>
                    <a:pt x="5827" y="3836"/>
                  </a:lnTo>
                  <a:lnTo>
                    <a:pt x="5896" y="3554"/>
                  </a:lnTo>
                  <a:lnTo>
                    <a:pt x="5938" y="3268"/>
                  </a:lnTo>
                  <a:lnTo>
                    <a:pt x="5952" y="2981"/>
                  </a:lnTo>
                  <a:lnTo>
                    <a:pt x="5938" y="2696"/>
                  </a:lnTo>
                  <a:lnTo>
                    <a:pt x="5897" y="2412"/>
                  </a:lnTo>
                  <a:lnTo>
                    <a:pt x="5830" y="2135"/>
                  </a:lnTo>
                  <a:lnTo>
                    <a:pt x="5737" y="1865"/>
                  </a:lnTo>
                  <a:lnTo>
                    <a:pt x="5616" y="1604"/>
                  </a:lnTo>
                  <a:lnTo>
                    <a:pt x="5471" y="1355"/>
                  </a:lnTo>
                  <a:lnTo>
                    <a:pt x="5301" y="1118"/>
                  </a:lnTo>
                  <a:lnTo>
                    <a:pt x="5105" y="898"/>
                  </a:lnTo>
                  <a:lnTo>
                    <a:pt x="4885" y="694"/>
                  </a:lnTo>
                  <a:lnTo>
                    <a:pt x="4643" y="512"/>
                  </a:lnTo>
                  <a:lnTo>
                    <a:pt x="4382" y="354"/>
                  </a:lnTo>
                  <a:lnTo>
                    <a:pt x="4111" y="225"/>
                  </a:lnTo>
                  <a:lnTo>
                    <a:pt x="3835" y="126"/>
                  </a:lnTo>
                  <a:lnTo>
                    <a:pt x="3552" y="57"/>
                  </a:lnTo>
                  <a:lnTo>
                    <a:pt x="3267" y="15"/>
                  </a:lnTo>
                  <a:lnTo>
                    <a:pt x="2980" y="0"/>
                  </a:lnTo>
                  <a:lnTo>
                    <a:pt x="2694" y="14"/>
                  </a:lnTo>
                  <a:lnTo>
                    <a:pt x="2411" y="55"/>
                  </a:lnTo>
                  <a:lnTo>
                    <a:pt x="2134" y="122"/>
                  </a:lnTo>
                  <a:lnTo>
                    <a:pt x="1863" y="216"/>
                  </a:lnTo>
                  <a:lnTo>
                    <a:pt x="1603" y="336"/>
                  </a:lnTo>
                  <a:lnTo>
                    <a:pt x="1353" y="481"/>
                  </a:lnTo>
                  <a:lnTo>
                    <a:pt x="1116" y="651"/>
                  </a:lnTo>
                  <a:lnTo>
                    <a:pt x="897" y="847"/>
                  </a:lnTo>
                  <a:lnTo>
                    <a:pt x="693" y="1067"/>
                  </a:lnTo>
                  <a:lnTo>
                    <a:pt x="511" y="1310"/>
                  </a:lnTo>
                  <a:lnTo>
                    <a:pt x="353" y="1571"/>
                  </a:lnTo>
                  <a:lnTo>
                    <a:pt x="225" y="1841"/>
                  </a:lnTo>
                  <a:lnTo>
                    <a:pt x="126" y="2118"/>
                  </a:lnTo>
                  <a:lnTo>
                    <a:pt x="56" y="2401"/>
                  </a:lnTo>
                  <a:lnTo>
                    <a:pt x="13" y="2686"/>
                  </a:lnTo>
                  <a:lnTo>
                    <a:pt x="0" y="2973"/>
                  </a:lnTo>
                  <a:lnTo>
                    <a:pt x="13" y="3259"/>
                  </a:lnTo>
                  <a:lnTo>
                    <a:pt x="54" y="3542"/>
                  </a:lnTo>
                  <a:lnTo>
                    <a:pt x="122" y="3820"/>
                  </a:lnTo>
                  <a:lnTo>
                    <a:pt x="215" y="4090"/>
                  </a:lnTo>
                  <a:lnTo>
                    <a:pt x="336" y="4351"/>
                  </a:lnTo>
                  <a:lnTo>
                    <a:pt x="480" y="4601"/>
                  </a:lnTo>
                  <a:lnTo>
                    <a:pt x="651" y="4837"/>
                  </a:lnTo>
                  <a:lnTo>
                    <a:pt x="847" y="5058"/>
                  </a:lnTo>
                  <a:lnTo>
                    <a:pt x="1065" y="5260"/>
                  </a:lnTo>
                  <a:lnTo>
                    <a:pt x="1310" y="5443"/>
                  </a:lnTo>
                  <a:close/>
                </a:path>
              </a:pathLst>
            </a:custGeom>
            <a:solidFill>
              <a:srgbClr val="708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9" name="Freeform 51"/>
            <p:cNvSpPr>
              <a:spLocks/>
            </p:cNvSpPr>
            <p:nvPr/>
          </p:nvSpPr>
          <p:spPr bwMode="auto">
            <a:xfrm>
              <a:off x="3829" y="1848"/>
              <a:ext cx="963" cy="963"/>
            </a:xfrm>
            <a:custGeom>
              <a:avLst/>
              <a:gdLst>
                <a:gd name="T0" fmla="*/ 7 w 5780"/>
                <a:gd name="T1" fmla="*/ 25 h 5781"/>
                <a:gd name="T2" fmla="*/ 9 w 5780"/>
                <a:gd name="T3" fmla="*/ 26 h 5781"/>
                <a:gd name="T4" fmla="*/ 12 w 5780"/>
                <a:gd name="T5" fmla="*/ 27 h 5781"/>
                <a:gd name="T6" fmla="*/ 15 w 5780"/>
                <a:gd name="T7" fmla="*/ 27 h 5781"/>
                <a:gd name="T8" fmla="*/ 17 w 5780"/>
                <a:gd name="T9" fmla="*/ 26 h 5781"/>
                <a:gd name="T10" fmla="*/ 19 w 5780"/>
                <a:gd name="T11" fmla="*/ 25 h 5781"/>
                <a:gd name="T12" fmla="*/ 22 w 5780"/>
                <a:gd name="T13" fmla="*/ 24 h 5781"/>
                <a:gd name="T14" fmla="*/ 24 w 5780"/>
                <a:gd name="T15" fmla="*/ 22 h 5781"/>
                <a:gd name="T16" fmla="*/ 25 w 5780"/>
                <a:gd name="T17" fmla="*/ 20 h 5781"/>
                <a:gd name="T18" fmla="*/ 26 w 5780"/>
                <a:gd name="T19" fmla="*/ 17 h 5781"/>
                <a:gd name="T20" fmla="*/ 27 w 5780"/>
                <a:gd name="T21" fmla="*/ 15 h 5781"/>
                <a:gd name="T22" fmla="*/ 27 w 5780"/>
                <a:gd name="T23" fmla="*/ 12 h 5781"/>
                <a:gd name="T24" fmla="*/ 26 w 5780"/>
                <a:gd name="T25" fmla="*/ 9 h 5781"/>
                <a:gd name="T26" fmla="*/ 25 w 5780"/>
                <a:gd name="T27" fmla="*/ 7 h 5781"/>
                <a:gd name="T28" fmla="*/ 24 w 5780"/>
                <a:gd name="T29" fmla="*/ 5 h 5781"/>
                <a:gd name="T30" fmla="*/ 22 w 5780"/>
                <a:gd name="T31" fmla="*/ 3 h 5781"/>
                <a:gd name="T32" fmla="*/ 20 w 5780"/>
                <a:gd name="T33" fmla="*/ 1 h 5781"/>
                <a:gd name="T34" fmla="*/ 17 w 5780"/>
                <a:gd name="T35" fmla="*/ 0 h 5781"/>
                <a:gd name="T36" fmla="*/ 15 w 5780"/>
                <a:gd name="T37" fmla="*/ 0 h 5781"/>
                <a:gd name="T38" fmla="*/ 12 w 5780"/>
                <a:gd name="T39" fmla="*/ 0 h 5781"/>
                <a:gd name="T40" fmla="*/ 9 w 5780"/>
                <a:gd name="T41" fmla="*/ 0 h 5781"/>
                <a:gd name="T42" fmla="*/ 7 w 5780"/>
                <a:gd name="T43" fmla="*/ 1 h 5781"/>
                <a:gd name="T44" fmla="*/ 5 w 5780"/>
                <a:gd name="T45" fmla="*/ 3 h 5781"/>
                <a:gd name="T46" fmla="*/ 3 w 5780"/>
                <a:gd name="T47" fmla="*/ 5 h 5781"/>
                <a:gd name="T48" fmla="*/ 1 w 5780"/>
                <a:gd name="T49" fmla="*/ 7 h 5781"/>
                <a:gd name="T50" fmla="*/ 0 w 5780"/>
                <a:gd name="T51" fmla="*/ 9 h 5781"/>
                <a:gd name="T52" fmla="*/ 0 w 5780"/>
                <a:gd name="T53" fmla="*/ 12 h 5781"/>
                <a:gd name="T54" fmla="*/ 0 w 5780"/>
                <a:gd name="T55" fmla="*/ 15 h 5781"/>
                <a:gd name="T56" fmla="*/ 0 w 5780"/>
                <a:gd name="T57" fmla="*/ 17 h 5781"/>
                <a:gd name="T58" fmla="*/ 1 w 5780"/>
                <a:gd name="T59" fmla="*/ 19 h 5781"/>
                <a:gd name="T60" fmla="*/ 3 w 5780"/>
                <a:gd name="T61" fmla="*/ 22 h 5781"/>
                <a:gd name="T62" fmla="*/ 5 w 5780"/>
                <a:gd name="T63" fmla="*/ 24 h 57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80" h="5781">
                  <a:moveTo>
                    <a:pt x="1272" y="5285"/>
                  </a:moveTo>
                  <a:lnTo>
                    <a:pt x="1525" y="5438"/>
                  </a:lnTo>
                  <a:lnTo>
                    <a:pt x="1787" y="5562"/>
                  </a:lnTo>
                  <a:lnTo>
                    <a:pt x="2056" y="5659"/>
                  </a:lnTo>
                  <a:lnTo>
                    <a:pt x="2331" y="5727"/>
                  </a:lnTo>
                  <a:lnTo>
                    <a:pt x="2607" y="5767"/>
                  </a:lnTo>
                  <a:lnTo>
                    <a:pt x="2886" y="5781"/>
                  </a:lnTo>
                  <a:lnTo>
                    <a:pt x="3164" y="5767"/>
                  </a:lnTo>
                  <a:lnTo>
                    <a:pt x="3438" y="5728"/>
                  </a:lnTo>
                  <a:lnTo>
                    <a:pt x="3708" y="5662"/>
                  </a:lnTo>
                  <a:lnTo>
                    <a:pt x="3970" y="5571"/>
                  </a:lnTo>
                  <a:lnTo>
                    <a:pt x="4224" y="5455"/>
                  </a:lnTo>
                  <a:lnTo>
                    <a:pt x="4465" y="5314"/>
                  </a:lnTo>
                  <a:lnTo>
                    <a:pt x="4695" y="5148"/>
                  </a:lnTo>
                  <a:lnTo>
                    <a:pt x="4909" y="4959"/>
                  </a:lnTo>
                  <a:lnTo>
                    <a:pt x="5105" y="4745"/>
                  </a:lnTo>
                  <a:lnTo>
                    <a:pt x="5283" y="4509"/>
                  </a:lnTo>
                  <a:lnTo>
                    <a:pt x="5436" y="4255"/>
                  </a:lnTo>
                  <a:lnTo>
                    <a:pt x="5561" y="3993"/>
                  </a:lnTo>
                  <a:lnTo>
                    <a:pt x="5657" y="3724"/>
                  </a:lnTo>
                  <a:lnTo>
                    <a:pt x="5725" y="3449"/>
                  </a:lnTo>
                  <a:lnTo>
                    <a:pt x="5766" y="3173"/>
                  </a:lnTo>
                  <a:lnTo>
                    <a:pt x="5780" y="2894"/>
                  </a:lnTo>
                  <a:lnTo>
                    <a:pt x="5766" y="2616"/>
                  </a:lnTo>
                  <a:lnTo>
                    <a:pt x="5726" y="2342"/>
                  </a:lnTo>
                  <a:lnTo>
                    <a:pt x="5661" y="2073"/>
                  </a:lnTo>
                  <a:lnTo>
                    <a:pt x="5569" y="1810"/>
                  </a:lnTo>
                  <a:lnTo>
                    <a:pt x="5453" y="1557"/>
                  </a:lnTo>
                  <a:lnTo>
                    <a:pt x="5312" y="1315"/>
                  </a:lnTo>
                  <a:lnTo>
                    <a:pt x="5147" y="1085"/>
                  </a:lnTo>
                  <a:lnTo>
                    <a:pt x="4957" y="871"/>
                  </a:lnTo>
                  <a:lnTo>
                    <a:pt x="4744" y="674"/>
                  </a:lnTo>
                  <a:lnTo>
                    <a:pt x="4508" y="497"/>
                  </a:lnTo>
                  <a:lnTo>
                    <a:pt x="4254" y="343"/>
                  </a:lnTo>
                  <a:lnTo>
                    <a:pt x="3993" y="219"/>
                  </a:lnTo>
                  <a:lnTo>
                    <a:pt x="3723" y="122"/>
                  </a:lnTo>
                  <a:lnTo>
                    <a:pt x="3449" y="54"/>
                  </a:lnTo>
                  <a:lnTo>
                    <a:pt x="3171" y="14"/>
                  </a:lnTo>
                  <a:lnTo>
                    <a:pt x="2893" y="0"/>
                  </a:lnTo>
                  <a:lnTo>
                    <a:pt x="2615" y="13"/>
                  </a:lnTo>
                  <a:lnTo>
                    <a:pt x="2341" y="53"/>
                  </a:lnTo>
                  <a:lnTo>
                    <a:pt x="2071" y="119"/>
                  </a:lnTo>
                  <a:lnTo>
                    <a:pt x="1808" y="210"/>
                  </a:lnTo>
                  <a:lnTo>
                    <a:pt x="1556" y="326"/>
                  </a:lnTo>
                  <a:lnTo>
                    <a:pt x="1313" y="467"/>
                  </a:lnTo>
                  <a:lnTo>
                    <a:pt x="1084" y="632"/>
                  </a:lnTo>
                  <a:lnTo>
                    <a:pt x="870" y="822"/>
                  </a:lnTo>
                  <a:lnTo>
                    <a:pt x="673" y="1035"/>
                  </a:lnTo>
                  <a:lnTo>
                    <a:pt x="496" y="1272"/>
                  </a:lnTo>
                  <a:lnTo>
                    <a:pt x="342" y="1524"/>
                  </a:lnTo>
                  <a:lnTo>
                    <a:pt x="218" y="1787"/>
                  </a:lnTo>
                  <a:lnTo>
                    <a:pt x="121" y="2056"/>
                  </a:lnTo>
                  <a:lnTo>
                    <a:pt x="53" y="2332"/>
                  </a:lnTo>
                  <a:lnTo>
                    <a:pt x="13" y="2609"/>
                  </a:lnTo>
                  <a:lnTo>
                    <a:pt x="0" y="2887"/>
                  </a:lnTo>
                  <a:lnTo>
                    <a:pt x="13" y="3165"/>
                  </a:lnTo>
                  <a:lnTo>
                    <a:pt x="52" y="3439"/>
                  </a:lnTo>
                  <a:lnTo>
                    <a:pt x="118" y="3709"/>
                  </a:lnTo>
                  <a:lnTo>
                    <a:pt x="209" y="3972"/>
                  </a:lnTo>
                  <a:lnTo>
                    <a:pt x="325" y="4225"/>
                  </a:lnTo>
                  <a:lnTo>
                    <a:pt x="466" y="4467"/>
                  </a:lnTo>
                  <a:lnTo>
                    <a:pt x="632" y="4696"/>
                  </a:lnTo>
                  <a:lnTo>
                    <a:pt x="821" y="4910"/>
                  </a:lnTo>
                  <a:lnTo>
                    <a:pt x="1035" y="5107"/>
                  </a:lnTo>
                  <a:lnTo>
                    <a:pt x="1272" y="5285"/>
                  </a:lnTo>
                  <a:close/>
                </a:path>
              </a:pathLst>
            </a:custGeom>
            <a:solidFill>
              <a:srgbClr val="7392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0" name="Freeform 52"/>
            <p:cNvSpPr>
              <a:spLocks/>
            </p:cNvSpPr>
            <p:nvPr/>
          </p:nvSpPr>
          <p:spPr bwMode="auto">
            <a:xfrm>
              <a:off x="3851" y="1853"/>
              <a:ext cx="934" cy="935"/>
            </a:xfrm>
            <a:custGeom>
              <a:avLst/>
              <a:gdLst>
                <a:gd name="T0" fmla="*/ 7 w 5607"/>
                <a:gd name="T1" fmla="*/ 25 h 5609"/>
                <a:gd name="T2" fmla="*/ 9 w 5607"/>
                <a:gd name="T3" fmla="*/ 26 h 5609"/>
                <a:gd name="T4" fmla="*/ 12 w 5607"/>
                <a:gd name="T5" fmla="*/ 26 h 5609"/>
                <a:gd name="T6" fmla="*/ 14 w 5607"/>
                <a:gd name="T7" fmla="*/ 26 h 5609"/>
                <a:gd name="T8" fmla="*/ 17 w 5607"/>
                <a:gd name="T9" fmla="*/ 26 h 5609"/>
                <a:gd name="T10" fmla="*/ 19 w 5607"/>
                <a:gd name="T11" fmla="*/ 25 h 5609"/>
                <a:gd name="T12" fmla="*/ 21 w 5607"/>
                <a:gd name="T13" fmla="*/ 23 h 5609"/>
                <a:gd name="T14" fmla="*/ 23 w 5607"/>
                <a:gd name="T15" fmla="*/ 21 h 5609"/>
                <a:gd name="T16" fmla="*/ 24 w 5607"/>
                <a:gd name="T17" fmla="*/ 19 h 5609"/>
                <a:gd name="T18" fmla="*/ 25 w 5607"/>
                <a:gd name="T19" fmla="*/ 17 h 5609"/>
                <a:gd name="T20" fmla="*/ 26 w 5607"/>
                <a:gd name="T21" fmla="*/ 14 h 5609"/>
                <a:gd name="T22" fmla="*/ 26 w 5607"/>
                <a:gd name="T23" fmla="*/ 12 h 5609"/>
                <a:gd name="T24" fmla="*/ 25 w 5607"/>
                <a:gd name="T25" fmla="*/ 9 h 5609"/>
                <a:gd name="T26" fmla="*/ 24 w 5607"/>
                <a:gd name="T27" fmla="*/ 7 h 5609"/>
                <a:gd name="T28" fmla="*/ 23 w 5607"/>
                <a:gd name="T29" fmla="*/ 5 h 5609"/>
                <a:gd name="T30" fmla="*/ 21 w 5607"/>
                <a:gd name="T31" fmla="*/ 3 h 5609"/>
                <a:gd name="T32" fmla="*/ 19 w 5607"/>
                <a:gd name="T33" fmla="*/ 2 h 5609"/>
                <a:gd name="T34" fmla="*/ 17 w 5607"/>
                <a:gd name="T35" fmla="*/ 1 h 5609"/>
                <a:gd name="T36" fmla="*/ 14 w 5607"/>
                <a:gd name="T37" fmla="*/ 0 h 5609"/>
                <a:gd name="T38" fmla="*/ 12 w 5607"/>
                <a:gd name="T39" fmla="*/ 0 h 5609"/>
                <a:gd name="T40" fmla="*/ 9 w 5607"/>
                <a:gd name="T41" fmla="*/ 1 h 5609"/>
                <a:gd name="T42" fmla="*/ 7 w 5607"/>
                <a:gd name="T43" fmla="*/ 2 h 5609"/>
                <a:gd name="T44" fmla="*/ 5 w 5607"/>
                <a:gd name="T45" fmla="*/ 3 h 5609"/>
                <a:gd name="T46" fmla="*/ 3 w 5607"/>
                <a:gd name="T47" fmla="*/ 5 h 5609"/>
                <a:gd name="T48" fmla="*/ 1 w 5607"/>
                <a:gd name="T49" fmla="*/ 7 h 5609"/>
                <a:gd name="T50" fmla="*/ 0 w 5607"/>
                <a:gd name="T51" fmla="*/ 9 h 5609"/>
                <a:gd name="T52" fmla="*/ 0 w 5607"/>
                <a:gd name="T53" fmla="*/ 12 h 5609"/>
                <a:gd name="T54" fmla="*/ 0 w 5607"/>
                <a:gd name="T55" fmla="*/ 14 h 5609"/>
                <a:gd name="T56" fmla="*/ 0 w 5607"/>
                <a:gd name="T57" fmla="*/ 17 h 5609"/>
                <a:gd name="T58" fmla="*/ 1 w 5607"/>
                <a:gd name="T59" fmla="*/ 19 h 5609"/>
                <a:gd name="T60" fmla="*/ 3 w 5607"/>
                <a:gd name="T61" fmla="*/ 21 h 5609"/>
                <a:gd name="T62" fmla="*/ 5 w 5607"/>
                <a:gd name="T63" fmla="*/ 23 h 56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07" h="5609">
                  <a:moveTo>
                    <a:pt x="1234" y="5129"/>
                  </a:moveTo>
                  <a:lnTo>
                    <a:pt x="1479" y="5277"/>
                  </a:lnTo>
                  <a:lnTo>
                    <a:pt x="1734" y="5397"/>
                  </a:lnTo>
                  <a:lnTo>
                    <a:pt x="1995" y="5491"/>
                  </a:lnTo>
                  <a:lnTo>
                    <a:pt x="2261" y="5557"/>
                  </a:lnTo>
                  <a:lnTo>
                    <a:pt x="2531" y="5595"/>
                  </a:lnTo>
                  <a:lnTo>
                    <a:pt x="2801" y="5609"/>
                  </a:lnTo>
                  <a:lnTo>
                    <a:pt x="3070" y="5596"/>
                  </a:lnTo>
                  <a:lnTo>
                    <a:pt x="3337" y="5558"/>
                  </a:lnTo>
                  <a:lnTo>
                    <a:pt x="3597" y="5494"/>
                  </a:lnTo>
                  <a:lnTo>
                    <a:pt x="3852" y="5406"/>
                  </a:lnTo>
                  <a:lnTo>
                    <a:pt x="4098" y="5292"/>
                  </a:lnTo>
                  <a:lnTo>
                    <a:pt x="4334" y="5156"/>
                  </a:lnTo>
                  <a:lnTo>
                    <a:pt x="4556" y="4995"/>
                  </a:lnTo>
                  <a:lnTo>
                    <a:pt x="4763" y="4812"/>
                  </a:lnTo>
                  <a:lnTo>
                    <a:pt x="4954" y="4605"/>
                  </a:lnTo>
                  <a:lnTo>
                    <a:pt x="5127" y="4376"/>
                  </a:lnTo>
                  <a:lnTo>
                    <a:pt x="5275" y="4130"/>
                  </a:lnTo>
                  <a:lnTo>
                    <a:pt x="5396" y="3875"/>
                  </a:lnTo>
                  <a:lnTo>
                    <a:pt x="5489" y="3613"/>
                  </a:lnTo>
                  <a:lnTo>
                    <a:pt x="5555" y="3347"/>
                  </a:lnTo>
                  <a:lnTo>
                    <a:pt x="5595" y="3078"/>
                  </a:lnTo>
                  <a:lnTo>
                    <a:pt x="5607" y="2809"/>
                  </a:lnTo>
                  <a:lnTo>
                    <a:pt x="5595" y="2539"/>
                  </a:lnTo>
                  <a:lnTo>
                    <a:pt x="5556" y="2272"/>
                  </a:lnTo>
                  <a:lnTo>
                    <a:pt x="5494" y="2011"/>
                  </a:lnTo>
                  <a:lnTo>
                    <a:pt x="5405" y="1757"/>
                  </a:lnTo>
                  <a:lnTo>
                    <a:pt x="5292" y="1511"/>
                  </a:lnTo>
                  <a:lnTo>
                    <a:pt x="5154" y="1275"/>
                  </a:lnTo>
                  <a:lnTo>
                    <a:pt x="4994" y="1053"/>
                  </a:lnTo>
                  <a:lnTo>
                    <a:pt x="4811" y="845"/>
                  </a:lnTo>
                  <a:lnTo>
                    <a:pt x="4604" y="654"/>
                  </a:lnTo>
                  <a:lnTo>
                    <a:pt x="4375" y="482"/>
                  </a:lnTo>
                  <a:lnTo>
                    <a:pt x="4129" y="333"/>
                  </a:lnTo>
                  <a:lnTo>
                    <a:pt x="3874" y="212"/>
                  </a:lnTo>
                  <a:lnTo>
                    <a:pt x="3613" y="119"/>
                  </a:lnTo>
                  <a:lnTo>
                    <a:pt x="3347" y="53"/>
                  </a:lnTo>
                  <a:lnTo>
                    <a:pt x="3077" y="14"/>
                  </a:lnTo>
                  <a:lnTo>
                    <a:pt x="2807" y="0"/>
                  </a:lnTo>
                  <a:lnTo>
                    <a:pt x="2538" y="13"/>
                  </a:lnTo>
                  <a:lnTo>
                    <a:pt x="2271" y="52"/>
                  </a:lnTo>
                  <a:lnTo>
                    <a:pt x="2011" y="115"/>
                  </a:lnTo>
                  <a:lnTo>
                    <a:pt x="1756" y="203"/>
                  </a:lnTo>
                  <a:lnTo>
                    <a:pt x="1510" y="317"/>
                  </a:lnTo>
                  <a:lnTo>
                    <a:pt x="1274" y="453"/>
                  </a:lnTo>
                  <a:lnTo>
                    <a:pt x="1052" y="614"/>
                  </a:lnTo>
                  <a:lnTo>
                    <a:pt x="845" y="797"/>
                  </a:lnTo>
                  <a:lnTo>
                    <a:pt x="654" y="1004"/>
                  </a:lnTo>
                  <a:lnTo>
                    <a:pt x="482" y="1234"/>
                  </a:lnTo>
                  <a:lnTo>
                    <a:pt x="333" y="1479"/>
                  </a:lnTo>
                  <a:lnTo>
                    <a:pt x="212" y="1734"/>
                  </a:lnTo>
                  <a:lnTo>
                    <a:pt x="119" y="1995"/>
                  </a:lnTo>
                  <a:lnTo>
                    <a:pt x="53" y="2261"/>
                  </a:lnTo>
                  <a:lnTo>
                    <a:pt x="13" y="2531"/>
                  </a:lnTo>
                  <a:lnTo>
                    <a:pt x="0" y="2801"/>
                  </a:lnTo>
                  <a:lnTo>
                    <a:pt x="13" y="3070"/>
                  </a:lnTo>
                  <a:lnTo>
                    <a:pt x="52" y="3337"/>
                  </a:lnTo>
                  <a:lnTo>
                    <a:pt x="114" y="3599"/>
                  </a:lnTo>
                  <a:lnTo>
                    <a:pt x="203" y="3852"/>
                  </a:lnTo>
                  <a:lnTo>
                    <a:pt x="316" y="4098"/>
                  </a:lnTo>
                  <a:lnTo>
                    <a:pt x="453" y="4334"/>
                  </a:lnTo>
                  <a:lnTo>
                    <a:pt x="614" y="4556"/>
                  </a:lnTo>
                  <a:lnTo>
                    <a:pt x="797" y="4764"/>
                  </a:lnTo>
                  <a:lnTo>
                    <a:pt x="1004" y="4956"/>
                  </a:lnTo>
                  <a:lnTo>
                    <a:pt x="1234" y="5129"/>
                  </a:lnTo>
                  <a:close/>
                </a:path>
              </a:pathLst>
            </a:custGeom>
            <a:solidFill>
              <a:srgbClr val="769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1" name="Freeform 53"/>
            <p:cNvSpPr>
              <a:spLocks/>
            </p:cNvSpPr>
            <p:nvPr/>
          </p:nvSpPr>
          <p:spPr bwMode="auto">
            <a:xfrm>
              <a:off x="3872" y="1859"/>
              <a:ext cx="906" cy="906"/>
            </a:xfrm>
            <a:custGeom>
              <a:avLst/>
              <a:gdLst>
                <a:gd name="T0" fmla="*/ 7 w 5435"/>
                <a:gd name="T1" fmla="*/ 24 h 5436"/>
                <a:gd name="T2" fmla="*/ 9 w 5435"/>
                <a:gd name="T3" fmla="*/ 25 h 5436"/>
                <a:gd name="T4" fmla="*/ 11 w 5435"/>
                <a:gd name="T5" fmla="*/ 25 h 5436"/>
                <a:gd name="T6" fmla="*/ 14 w 5435"/>
                <a:gd name="T7" fmla="*/ 25 h 5436"/>
                <a:gd name="T8" fmla="*/ 16 w 5435"/>
                <a:gd name="T9" fmla="*/ 25 h 5436"/>
                <a:gd name="T10" fmla="*/ 18 w 5435"/>
                <a:gd name="T11" fmla="*/ 24 h 5436"/>
                <a:gd name="T12" fmla="*/ 21 w 5435"/>
                <a:gd name="T13" fmla="*/ 23 h 5436"/>
                <a:gd name="T14" fmla="*/ 22 w 5435"/>
                <a:gd name="T15" fmla="*/ 21 h 5436"/>
                <a:gd name="T16" fmla="*/ 24 w 5435"/>
                <a:gd name="T17" fmla="*/ 19 h 5436"/>
                <a:gd name="T18" fmla="*/ 25 w 5435"/>
                <a:gd name="T19" fmla="*/ 16 h 5436"/>
                <a:gd name="T20" fmla="*/ 25 w 5435"/>
                <a:gd name="T21" fmla="*/ 14 h 5436"/>
                <a:gd name="T22" fmla="*/ 25 w 5435"/>
                <a:gd name="T23" fmla="*/ 11 h 5436"/>
                <a:gd name="T24" fmla="*/ 25 w 5435"/>
                <a:gd name="T25" fmla="*/ 9 h 5436"/>
                <a:gd name="T26" fmla="*/ 24 w 5435"/>
                <a:gd name="T27" fmla="*/ 7 h 5436"/>
                <a:gd name="T28" fmla="*/ 23 w 5435"/>
                <a:gd name="T29" fmla="*/ 5 h 5436"/>
                <a:gd name="T30" fmla="*/ 21 w 5435"/>
                <a:gd name="T31" fmla="*/ 3 h 5436"/>
                <a:gd name="T32" fmla="*/ 19 w 5435"/>
                <a:gd name="T33" fmla="*/ 2 h 5436"/>
                <a:gd name="T34" fmla="*/ 16 w 5435"/>
                <a:gd name="T35" fmla="*/ 1 h 5436"/>
                <a:gd name="T36" fmla="*/ 14 w 5435"/>
                <a:gd name="T37" fmla="*/ 0 h 5436"/>
                <a:gd name="T38" fmla="*/ 11 w 5435"/>
                <a:gd name="T39" fmla="*/ 0 h 5436"/>
                <a:gd name="T40" fmla="*/ 9 w 5435"/>
                <a:gd name="T41" fmla="*/ 1 h 5436"/>
                <a:gd name="T42" fmla="*/ 7 w 5435"/>
                <a:gd name="T43" fmla="*/ 2 h 5436"/>
                <a:gd name="T44" fmla="*/ 5 w 5435"/>
                <a:gd name="T45" fmla="*/ 3 h 5436"/>
                <a:gd name="T46" fmla="*/ 3 w 5435"/>
                <a:gd name="T47" fmla="*/ 5 h 5436"/>
                <a:gd name="T48" fmla="*/ 2 w 5435"/>
                <a:gd name="T49" fmla="*/ 7 h 5436"/>
                <a:gd name="T50" fmla="*/ 1 w 5435"/>
                <a:gd name="T51" fmla="*/ 9 h 5436"/>
                <a:gd name="T52" fmla="*/ 0 w 5435"/>
                <a:gd name="T53" fmla="*/ 11 h 5436"/>
                <a:gd name="T54" fmla="*/ 0 w 5435"/>
                <a:gd name="T55" fmla="*/ 14 h 5436"/>
                <a:gd name="T56" fmla="*/ 1 w 5435"/>
                <a:gd name="T57" fmla="*/ 16 h 5436"/>
                <a:gd name="T58" fmla="*/ 2 w 5435"/>
                <a:gd name="T59" fmla="*/ 18 h 5436"/>
                <a:gd name="T60" fmla="*/ 3 w 5435"/>
                <a:gd name="T61" fmla="*/ 21 h 5436"/>
                <a:gd name="T62" fmla="*/ 5 w 5435"/>
                <a:gd name="T63" fmla="*/ 22 h 5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35" h="5436">
                  <a:moveTo>
                    <a:pt x="1196" y="4971"/>
                  </a:moveTo>
                  <a:lnTo>
                    <a:pt x="1434" y="5114"/>
                  </a:lnTo>
                  <a:lnTo>
                    <a:pt x="1680" y="5231"/>
                  </a:lnTo>
                  <a:lnTo>
                    <a:pt x="1934" y="5321"/>
                  </a:lnTo>
                  <a:lnTo>
                    <a:pt x="2191" y="5385"/>
                  </a:lnTo>
                  <a:lnTo>
                    <a:pt x="2453" y="5424"/>
                  </a:lnTo>
                  <a:lnTo>
                    <a:pt x="2715" y="5436"/>
                  </a:lnTo>
                  <a:lnTo>
                    <a:pt x="2976" y="5424"/>
                  </a:lnTo>
                  <a:lnTo>
                    <a:pt x="3234" y="5386"/>
                  </a:lnTo>
                  <a:lnTo>
                    <a:pt x="3487" y="5325"/>
                  </a:lnTo>
                  <a:lnTo>
                    <a:pt x="3734" y="5239"/>
                  </a:lnTo>
                  <a:lnTo>
                    <a:pt x="3973" y="5129"/>
                  </a:lnTo>
                  <a:lnTo>
                    <a:pt x="4200" y="4997"/>
                  </a:lnTo>
                  <a:lnTo>
                    <a:pt x="4415" y="4841"/>
                  </a:lnTo>
                  <a:lnTo>
                    <a:pt x="4617" y="4662"/>
                  </a:lnTo>
                  <a:lnTo>
                    <a:pt x="4802" y="4462"/>
                  </a:lnTo>
                  <a:lnTo>
                    <a:pt x="4970" y="4240"/>
                  </a:lnTo>
                  <a:lnTo>
                    <a:pt x="5113" y="4001"/>
                  </a:lnTo>
                  <a:lnTo>
                    <a:pt x="5230" y="3755"/>
                  </a:lnTo>
                  <a:lnTo>
                    <a:pt x="5320" y="3501"/>
                  </a:lnTo>
                  <a:lnTo>
                    <a:pt x="5385" y="3244"/>
                  </a:lnTo>
                  <a:lnTo>
                    <a:pt x="5423" y="2982"/>
                  </a:lnTo>
                  <a:lnTo>
                    <a:pt x="5435" y="2720"/>
                  </a:lnTo>
                  <a:lnTo>
                    <a:pt x="5423" y="2459"/>
                  </a:lnTo>
                  <a:lnTo>
                    <a:pt x="5386" y="2201"/>
                  </a:lnTo>
                  <a:lnTo>
                    <a:pt x="5324" y="1948"/>
                  </a:lnTo>
                  <a:lnTo>
                    <a:pt x="5238" y="1701"/>
                  </a:lnTo>
                  <a:lnTo>
                    <a:pt x="5129" y="1462"/>
                  </a:lnTo>
                  <a:lnTo>
                    <a:pt x="4996" y="1235"/>
                  </a:lnTo>
                  <a:lnTo>
                    <a:pt x="4840" y="1019"/>
                  </a:lnTo>
                  <a:lnTo>
                    <a:pt x="4662" y="818"/>
                  </a:lnTo>
                  <a:lnTo>
                    <a:pt x="4462" y="632"/>
                  </a:lnTo>
                  <a:lnTo>
                    <a:pt x="4240" y="466"/>
                  </a:lnTo>
                  <a:lnTo>
                    <a:pt x="4001" y="322"/>
                  </a:lnTo>
                  <a:lnTo>
                    <a:pt x="3755" y="204"/>
                  </a:lnTo>
                  <a:lnTo>
                    <a:pt x="3501" y="115"/>
                  </a:lnTo>
                  <a:lnTo>
                    <a:pt x="3243" y="51"/>
                  </a:lnTo>
                  <a:lnTo>
                    <a:pt x="2982" y="12"/>
                  </a:lnTo>
                  <a:lnTo>
                    <a:pt x="2721" y="0"/>
                  </a:lnTo>
                  <a:lnTo>
                    <a:pt x="2460" y="12"/>
                  </a:lnTo>
                  <a:lnTo>
                    <a:pt x="2202" y="50"/>
                  </a:lnTo>
                  <a:lnTo>
                    <a:pt x="1948" y="111"/>
                  </a:lnTo>
                  <a:lnTo>
                    <a:pt x="1702" y="196"/>
                  </a:lnTo>
                  <a:lnTo>
                    <a:pt x="1463" y="306"/>
                  </a:lnTo>
                  <a:lnTo>
                    <a:pt x="1235" y="439"/>
                  </a:lnTo>
                  <a:lnTo>
                    <a:pt x="1020" y="595"/>
                  </a:lnTo>
                  <a:lnTo>
                    <a:pt x="819" y="772"/>
                  </a:lnTo>
                  <a:lnTo>
                    <a:pt x="633" y="973"/>
                  </a:lnTo>
                  <a:lnTo>
                    <a:pt x="467" y="1196"/>
                  </a:lnTo>
                  <a:lnTo>
                    <a:pt x="322" y="1434"/>
                  </a:lnTo>
                  <a:lnTo>
                    <a:pt x="205" y="1680"/>
                  </a:lnTo>
                  <a:lnTo>
                    <a:pt x="115" y="1934"/>
                  </a:lnTo>
                  <a:lnTo>
                    <a:pt x="51" y="2192"/>
                  </a:lnTo>
                  <a:lnTo>
                    <a:pt x="13" y="2453"/>
                  </a:lnTo>
                  <a:lnTo>
                    <a:pt x="0" y="2714"/>
                  </a:lnTo>
                  <a:lnTo>
                    <a:pt x="13" y="2975"/>
                  </a:lnTo>
                  <a:lnTo>
                    <a:pt x="49" y="3234"/>
                  </a:lnTo>
                  <a:lnTo>
                    <a:pt x="112" y="3487"/>
                  </a:lnTo>
                  <a:lnTo>
                    <a:pt x="197" y="3734"/>
                  </a:lnTo>
                  <a:lnTo>
                    <a:pt x="306" y="3972"/>
                  </a:lnTo>
                  <a:lnTo>
                    <a:pt x="438" y="4200"/>
                  </a:lnTo>
                  <a:lnTo>
                    <a:pt x="594" y="4416"/>
                  </a:lnTo>
                  <a:lnTo>
                    <a:pt x="773" y="4618"/>
                  </a:lnTo>
                  <a:lnTo>
                    <a:pt x="973" y="4802"/>
                  </a:lnTo>
                  <a:lnTo>
                    <a:pt x="1196" y="4971"/>
                  </a:lnTo>
                  <a:close/>
                </a:path>
              </a:pathLst>
            </a:custGeom>
            <a:solidFill>
              <a:srgbClr val="7898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2" name="Freeform 54"/>
            <p:cNvSpPr>
              <a:spLocks/>
            </p:cNvSpPr>
            <p:nvPr/>
          </p:nvSpPr>
          <p:spPr bwMode="auto">
            <a:xfrm>
              <a:off x="3894" y="1865"/>
              <a:ext cx="877" cy="877"/>
            </a:xfrm>
            <a:custGeom>
              <a:avLst/>
              <a:gdLst>
                <a:gd name="T0" fmla="*/ 6 w 5264"/>
                <a:gd name="T1" fmla="*/ 23 h 5264"/>
                <a:gd name="T2" fmla="*/ 9 w 5264"/>
                <a:gd name="T3" fmla="*/ 24 h 5264"/>
                <a:gd name="T4" fmla="*/ 11 w 5264"/>
                <a:gd name="T5" fmla="*/ 24 h 5264"/>
                <a:gd name="T6" fmla="*/ 13 w 5264"/>
                <a:gd name="T7" fmla="*/ 24 h 5264"/>
                <a:gd name="T8" fmla="*/ 16 w 5264"/>
                <a:gd name="T9" fmla="*/ 24 h 5264"/>
                <a:gd name="T10" fmla="*/ 18 w 5264"/>
                <a:gd name="T11" fmla="*/ 23 h 5264"/>
                <a:gd name="T12" fmla="*/ 20 w 5264"/>
                <a:gd name="T13" fmla="*/ 22 h 5264"/>
                <a:gd name="T14" fmla="*/ 21 w 5264"/>
                <a:gd name="T15" fmla="*/ 20 h 5264"/>
                <a:gd name="T16" fmla="*/ 23 w 5264"/>
                <a:gd name="T17" fmla="*/ 18 h 5264"/>
                <a:gd name="T18" fmla="*/ 24 w 5264"/>
                <a:gd name="T19" fmla="*/ 16 h 5264"/>
                <a:gd name="T20" fmla="*/ 24 w 5264"/>
                <a:gd name="T21" fmla="*/ 13 h 5264"/>
                <a:gd name="T22" fmla="*/ 24 w 5264"/>
                <a:gd name="T23" fmla="*/ 11 h 5264"/>
                <a:gd name="T24" fmla="*/ 24 w 5264"/>
                <a:gd name="T25" fmla="*/ 9 h 5264"/>
                <a:gd name="T26" fmla="*/ 23 w 5264"/>
                <a:gd name="T27" fmla="*/ 6 h 5264"/>
                <a:gd name="T28" fmla="*/ 22 w 5264"/>
                <a:gd name="T29" fmla="*/ 4 h 5264"/>
                <a:gd name="T30" fmla="*/ 20 w 5264"/>
                <a:gd name="T31" fmla="*/ 3 h 5264"/>
                <a:gd name="T32" fmla="*/ 18 w 5264"/>
                <a:gd name="T33" fmla="*/ 1 h 5264"/>
                <a:gd name="T34" fmla="*/ 16 w 5264"/>
                <a:gd name="T35" fmla="*/ 0 h 5264"/>
                <a:gd name="T36" fmla="*/ 13 w 5264"/>
                <a:gd name="T37" fmla="*/ 0 h 5264"/>
                <a:gd name="T38" fmla="*/ 11 w 5264"/>
                <a:gd name="T39" fmla="*/ 0 h 5264"/>
                <a:gd name="T40" fmla="*/ 9 w 5264"/>
                <a:gd name="T41" fmla="*/ 0 h 5264"/>
                <a:gd name="T42" fmla="*/ 6 w 5264"/>
                <a:gd name="T43" fmla="*/ 1 h 5264"/>
                <a:gd name="T44" fmla="*/ 4 w 5264"/>
                <a:gd name="T45" fmla="*/ 3 h 5264"/>
                <a:gd name="T46" fmla="*/ 3 w 5264"/>
                <a:gd name="T47" fmla="*/ 4 h 5264"/>
                <a:gd name="T48" fmla="*/ 1 w 5264"/>
                <a:gd name="T49" fmla="*/ 6 h 5264"/>
                <a:gd name="T50" fmla="*/ 0 w 5264"/>
                <a:gd name="T51" fmla="*/ 9 h 5264"/>
                <a:gd name="T52" fmla="*/ 0 w 5264"/>
                <a:gd name="T53" fmla="*/ 11 h 5264"/>
                <a:gd name="T54" fmla="*/ 0 w 5264"/>
                <a:gd name="T55" fmla="*/ 13 h 5264"/>
                <a:gd name="T56" fmla="*/ 0 w 5264"/>
                <a:gd name="T57" fmla="*/ 16 h 5264"/>
                <a:gd name="T58" fmla="*/ 1 w 5264"/>
                <a:gd name="T59" fmla="*/ 18 h 5264"/>
                <a:gd name="T60" fmla="*/ 3 w 5264"/>
                <a:gd name="T61" fmla="*/ 20 h 5264"/>
                <a:gd name="T62" fmla="*/ 4 w 5264"/>
                <a:gd name="T63" fmla="*/ 21 h 5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64" h="5264">
                  <a:moveTo>
                    <a:pt x="1159" y="4813"/>
                  </a:moveTo>
                  <a:lnTo>
                    <a:pt x="1388" y="4951"/>
                  </a:lnTo>
                  <a:lnTo>
                    <a:pt x="1627" y="5065"/>
                  </a:lnTo>
                  <a:lnTo>
                    <a:pt x="1872" y="5153"/>
                  </a:lnTo>
                  <a:lnTo>
                    <a:pt x="2123" y="5214"/>
                  </a:lnTo>
                  <a:lnTo>
                    <a:pt x="2375" y="5252"/>
                  </a:lnTo>
                  <a:lnTo>
                    <a:pt x="2629" y="5264"/>
                  </a:lnTo>
                  <a:lnTo>
                    <a:pt x="2882" y="5252"/>
                  </a:lnTo>
                  <a:lnTo>
                    <a:pt x="3132" y="5217"/>
                  </a:lnTo>
                  <a:lnTo>
                    <a:pt x="3377" y="5156"/>
                  </a:lnTo>
                  <a:lnTo>
                    <a:pt x="3616" y="5073"/>
                  </a:lnTo>
                  <a:lnTo>
                    <a:pt x="3847" y="4967"/>
                  </a:lnTo>
                  <a:lnTo>
                    <a:pt x="4068" y="4839"/>
                  </a:lnTo>
                  <a:lnTo>
                    <a:pt x="4276" y="4688"/>
                  </a:lnTo>
                  <a:lnTo>
                    <a:pt x="4471" y="4515"/>
                  </a:lnTo>
                  <a:lnTo>
                    <a:pt x="4650" y="4322"/>
                  </a:lnTo>
                  <a:lnTo>
                    <a:pt x="4812" y="4107"/>
                  </a:lnTo>
                  <a:lnTo>
                    <a:pt x="4951" y="3876"/>
                  </a:lnTo>
                  <a:lnTo>
                    <a:pt x="5065" y="3637"/>
                  </a:lnTo>
                  <a:lnTo>
                    <a:pt x="5152" y="3392"/>
                  </a:lnTo>
                  <a:lnTo>
                    <a:pt x="5214" y="3141"/>
                  </a:lnTo>
                  <a:lnTo>
                    <a:pt x="5252" y="2889"/>
                  </a:lnTo>
                  <a:lnTo>
                    <a:pt x="5264" y="2635"/>
                  </a:lnTo>
                  <a:lnTo>
                    <a:pt x="5252" y="2382"/>
                  </a:lnTo>
                  <a:lnTo>
                    <a:pt x="5215" y="2132"/>
                  </a:lnTo>
                  <a:lnTo>
                    <a:pt x="5156" y="1887"/>
                  </a:lnTo>
                  <a:lnTo>
                    <a:pt x="5073" y="1648"/>
                  </a:lnTo>
                  <a:lnTo>
                    <a:pt x="4967" y="1417"/>
                  </a:lnTo>
                  <a:lnTo>
                    <a:pt x="4839" y="1196"/>
                  </a:lnTo>
                  <a:lnTo>
                    <a:pt x="4688" y="988"/>
                  </a:lnTo>
                  <a:lnTo>
                    <a:pt x="4515" y="792"/>
                  </a:lnTo>
                  <a:lnTo>
                    <a:pt x="4322" y="613"/>
                  </a:lnTo>
                  <a:lnTo>
                    <a:pt x="4107" y="452"/>
                  </a:lnTo>
                  <a:lnTo>
                    <a:pt x="3876" y="312"/>
                  </a:lnTo>
                  <a:lnTo>
                    <a:pt x="3637" y="199"/>
                  </a:lnTo>
                  <a:lnTo>
                    <a:pt x="3392" y="111"/>
                  </a:lnTo>
                  <a:lnTo>
                    <a:pt x="3141" y="50"/>
                  </a:lnTo>
                  <a:lnTo>
                    <a:pt x="2889" y="12"/>
                  </a:lnTo>
                  <a:lnTo>
                    <a:pt x="2635" y="0"/>
                  </a:lnTo>
                  <a:lnTo>
                    <a:pt x="2382" y="12"/>
                  </a:lnTo>
                  <a:lnTo>
                    <a:pt x="2132" y="49"/>
                  </a:lnTo>
                  <a:lnTo>
                    <a:pt x="1887" y="108"/>
                  </a:lnTo>
                  <a:lnTo>
                    <a:pt x="1648" y="191"/>
                  </a:lnTo>
                  <a:lnTo>
                    <a:pt x="1417" y="297"/>
                  </a:lnTo>
                  <a:lnTo>
                    <a:pt x="1196" y="425"/>
                  </a:lnTo>
                  <a:lnTo>
                    <a:pt x="988" y="576"/>
                  </a:lnTo>
                  <a:lnTo>
                    <a:pt x="792" y="749"/>
                  </a:lnTo>
                  <a:lnTo>
                    <a:pt x="613" y="942"/>
                  </a:lnTo>
                  <a:lnTo>
                    <a:pt x="452" y="1159"/>
                  </a:lnTo>
                  <a:lnTo>
                    <a:pt x="312" y="1388"/>
                  </a:lnTo>
                  <a:lnTo>
                    <a:pt x="199" y="1627"/>
                  </a:lnTo>
                  <a:lnTo>
                    <a:pt x="111" y="1872"/>
                  </a:lnTo>
                  <a:lnTo>
                    <a:pt x="50" y="2123"/>
                  </a:lnTo>
                  <a:lnTo>
                    <a:pt x="12" y="2375"/>
                  </a:lnTo>
                  <a:lnTo>
                    <a:pt x="0" y="2629"/>
                  </a:lnTo>
                  <a:lnTo>
                    <a:pt x="12" y="2882"/>
                  </a:lnTo>
                  <a:lnTo>
                    <a:pt x="49" y="3132"/>
                  </a:lnTo>
                  <a:lnTo>
                    <a:pt x="108" y="3377"/>
                  </a:lnTo>
                  <a:lnTo>
                    <a:pt x="191" y="3616"/>
                  </a:lnTo>
                  <a:lnTo>
                    <a:pt x="297" y="3847"/>
                  </a:lnTo>
                  <a:lnTo>
                    <a:pt x="425" y="4068"/>
                  </a:lnTo>
                  <a:lnTo>
                    <a:pt x="576" y="4276"/>
                  </a:lnTo>
                  <a:lnTo>
                    <a:pt x="749" y="4471"/>
                  </a:lnTo>
                  <a:lnTo>
                    <a:pt x="942" y="4650"/>
                  </a:lnTo>
                  <a:lnTo>
                    <a:pt x="1159" y="4813"/>
                  </a:lnTo>
                  <a:close/>
                </a:path>
              </a:pathLst>
            </a:custGeom>
            <a:solidFill>
              <a:srgbClr val="7B9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3" name="Freeform 55"/>
            <p:cNvSpPr>
              <a:spLocks/>
            </p:cNvSpPr>
            <p:nvPr/>
          </p:nvSpPr>
          <p:spPr bwMode="auto">
            <a:xfrm>
              <a:off x="3915" y="1871"/>
              <a:ext cx="849" cy="848"/>
            </a:xfrm>
            <a:custGeom>
              <a:avLst/>
              <a:gdLst>
                <a:gd name="T0" fmla="*/ 6 w 5091"/>
                <a:gd name="T1" fmla="*/ 22 h 5092"/>
                <a:gd name="T2" fmla="*/ 8 w 5091"/>
                <a:gd name="T3" fmla="*/ 23 h 5092"/>
                <a:gd name="T4" fmla="*/ 11 w 5091"/>
                <a:gd name="T5" fmla="*/ 23 h 5092"/>
                <a:gd name="T6" fmla="*/ 13 w 5091"/>
                <a:gd name="T7" fmla="*/ 23 h 5092"/>
                <a:gd name="T8" fmla="*/ 15 w 5091"/>
                <a:gd name="T9" fmla="*/ 23 h 5092"/>
                <a:gd name="T10" fmla="*/ 17 w 5091"/>
                <a:gd name="T11" fmla="*/ 22 h 5092"/>
                <a:gd name="T12" fmla="*/ 19 w 5091"/>
                <a:gd name="T13" fmla="*/ 21 h 5092"/>
                <a:gd name="T14" fmla="*/ 21 w 5091"/>
                <a:gd name="T15" fmla="*/ 19 h 5092"/>
                <a:gd name="T16" fmla="*/ 22 w 5091"/>
                <a:gd name="T17" fmla="*/ 17 h 5092"/>
                <a:gd name="T18" fmla="*/ 23 w 5091"/>
                <a:gd name="T19" fmla="*/ 15 h 5092"/>
                <a:gd name="T20" fmla="*/ 24 w 5091"/>
                <a:gd name="T21" fmla="*/ 13 h 5092"/>
                <a:gd name="T22" fmla="*/ 24 w 5091"/>
                <a:gd name="T23" fmla="*/ 11 h 5092"/>
                <a:gd name="T24" fmla="*/ 23 w 5091"/>
                <a:gd name="T25" fmla="*/ 8 h 5092"/>
                <a:gd name="T26" fmla="*/ 22 w 5091"/>
                <a:gd name="T27" fmla="*/ 6 h 5092"/>
                <a:gd name="T28" fmla="*/ 21 w 5091"/>
                <a:gd name="T29" fmla="*/ 4 h 5092"/>
                <a:gd name="T30" fmla="*/ 19 w 5091"/>
                <a:gd name="T31" fmla="*/ 3 h 5092"/>
                <a:gd name="T32" fmla="*/ 17 w 5091"/>
                <a:gd name="T33" fmla="*/ 1 h 5092"/>
                <a:gd name="T34" fmla="*/ 15 w 5091"/>
                <a:gd name="T35" fmla="*/ 0 h 5092"/>
                <a:gd name="T36" fmla="*/ 13 w 5091"/>
                <a:gd name="T37" fmla="*/ 0 h 5092"/>
                <a:gd name="T38" fmla="*/ 11 w 5091"/>
                <a:gd name="T39" fmla="*/ 0 h 5092"/>
                <a:gd name="T40" fmla="*/ 9 w 5091"/>
                <a:gd name="T41" fmla="*/ 0 h 5092"/>
                <a:gd name="T42" fmla="*/ 6 w 5091"/>
                <a:gd name="T43" fmla="*/ 1 h 5092"/>
                <a:gd name="T44" fmla="*/ 5 w 5091"/>
                <a:gd name="T45" fmla="*/ 2 h 5092"/>
                <a:gd name="T46" fmla="*/ 3 w 5091"/>
                <a:gd name="T47" fmla="*/ 4 h 5092"/>
                <a:gd name="T48" fmla="*/ 1 w 5091"/>
                <a:gd name="T49" fmla="*/ 6 h 5092"/>
                <a:gd name="T50" fmla="*/ 1 w 5091"/>
                <a:gd name="T51" fmla="*/ 8 h 5092"/>
                <a:gd name="T52" fmla="*/ 0 w 5091"/>
                <a:gd name="T53" fmla="*/ 11 h 5092"/>
                <a:gd name="T54" fmla="*/ 0 w 5091"/>
                <a:gd name="T55" fmla="*/ 13 h 5092"/>
                <a:gd name="T56" fmla="*/ 1 w 5091"/>
                <a:gd name="T57" fmla="*/ 15 h 5092"/>
                <a:gd name="T58" fmla="*/ 1 w 5091"/>
                <a:gd name="T59" fmla="*/ 17 h 5092"/>
                <a:gd name="T60" fmla="*/ 3 w 5091"/>
                <a:gd name="T61" fmla="*/ 19 h 5092"/>
                <a:gd name="T62" fmla="*/ 4 w 5091"/>
                <a:gd name="T63" fmla="*/ 21 h 50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1" h="5092">
                  <a:moveTo>
                    <a:pt x="1120" y="4655"/>
                  </a:moveTo>
                  <a:lnTo>
                    <a:pt x="1343" y="4789"/>
                  </a:lnTo>
                  <a:lnTo>
                    <a:pt x="1574" y="4898"/>
                  </a:lnTo>
                  <a:lnTo>
                    <a:pt x="1810" y="4984"/>
                  </a:lnTo>
                  <a:lnTo>
                    <a:pt x="2053" y="5044"/>
                  </a:lnTo>
                  <a:lnTo>
                    <a:pt x="2297" y="5079"/>
                  </a:lnTo>
                  <a:lnTo>
                    <a:pt x="2542" y="5092"/>
                  </a:lnTo>
                  <a:lnTo>
                    <a:pt x="2787" y="5080"/>
                  </a:lnTo>
                  <a:lnTo>
                    <a:pt x="3028" y="5045"/>
                  </a:lnTo>
                  <a:lnTo>
                    <a:pt x="3266" y="4987"/>
                  </a:lnTo>
                  <a:lnTo>
                    <a:pt x="3497" y="4907"/>
                  </a:lnTo>
                  <a:lnTo>
                    <a:pt x="3721" y="4805"/>
                  </a:lnTo>
                  <a:lnTo>
                    <a:pt x="3935" y="4681"/>
                  </a:lnTo>
                  <a:lnTo>
                    <a:pt x="4136" y="4534"/>
                  </a:lnTo>
                  <a:lnTo>
                    <a:pt x="4325" y="4368"/>
                  </a:lnTo>
                  <a:lnTo>
                    <a:pt x="4498" y="4180"/>
                  </a:lnTo>
                  <a:lnTo>
                    <a:pt x="4655" y="3972"/>
                  </a:lnTo>
                  <a:lnTo>
                    <a:pt x="4789" y="3748"/>
                  </a:lnTo>
                  <a:lnTo>
                    <a:pt x="4899" y="3517"/>
                  </a:lnTo>
                  <a:lnTo>
                    <a:pt x="4983" y="3279"/>
                  </a:lnTo>
                  <a:lnTo>
                    <a:pt x="5043" y="3038"/>
                  </a:lnTo>
                  <a:lnTo>
                    <a:pt x="5080" y="2793"/>
                  </a:lnTo>
                  <a:lnTo>
                    <a:pt x="5091" y="2549"/>
                  </a:lnTo>
                  <a:lnTo>
                    <a:pt x="5080" y="2304"/>
                  </a:lnTo>
                  <a:lnTo>
                    <a:pt x="5044" y="2063"/>
                  </a:lnTo>
                  <a:lnTo>
                    <a:pt x="4987" y="1825"/>
                  </a:lnTo>
                  <a:lnTo>
                    <a:pt x="4907" y="1594"/>
                  </a:lnTo>
                  <a:lnTo>
                    <a:pt x="4804" y="1371"/>
                  </a:lnTo>
                  <a:lnTo>
                    <a:pt x="4680" y="1157"/>
                  </a:lnTo>
                  <a:lnTo>
                    <a:pt x="4534" y="955"/>
                  </a:lnTo>
                  <a:lnTo>
                    <a:pt x="4367" y="766"/>
                  </a:lnTo>
                  <a:lnTo>
                    <a:pt x="4179" y="593"/>
                  </a:lnTo>
                  <a:lnTo>
                    <a:pt x="3972" y="437"/>
                  </a:lnTo>
                  <a:lnTo>
                    <a:pt x="3748" y="302"/>
                  </a:lnTo>
                  <a:lnTo>
                    <a:pt x="3517" y="192"/>
                  </a:lnTo>
                  <a:lnTo>
                    <a:pt x="3280" y="107"/>
                  </a:lnTo>
                  <a:lnTo>
                    <a:pt x="3039" y="47"/>
                  </a:lnTo>
                  <a:lnTo>
                    <a:pt x="2794" y="11"/>
                  </a:lnTo>
                  <a:lnTo>
                    <a:pt x="2548" y="0"/>
                  </a:lnTo>
                  <a:lnTo>
                    <a:pt x="2303" y="11"/>
                  </a:lnTo>
                  <a:lnTo>
                    <a:pt x="2062" y="46"/>
                  </a:lnTo>
                  <a:lnTo>
                    <a:pt x="1824" y="104"/>
                  </a:lnTo>
                  <a:lnTo>
                    <a:pt x="1593" y="184"/>
                  </a:lnTo>
                  <a:lnTo>
                    <a:pt x="1370" y="287"/>
                  </a:lnTo>
                  <a:lnTo>
                    <a:pt x="1157" y="411"/>
                  </a:lnTo>
                  <a:lnTo>
                    <a:pt x="955" y="557"/>
                  </a:lnTo>
                  <a:lnTo>
                    <a:pt x="767" y="724"/>
                  </a:lnTo>
                  <a:lnTo>
                    <a:pt x="593" y="912"/>
                  </a:lnTo>
                  <a:lnTo>
                    <a:pt x="437" y="1120"/>
                  </a:lnTo>
                  <a:lnTo>
                    <a:pt x="301" y="1342"/>
                  </a:lnTo>
                  <a:lnTo>
                    <a:pt x="192" y="1573"/>
                  </a:lnTo>
                  <a:lnTo>
                    <a:pt x="108" y="1811"/>
                  </a:lnTo>
                  <a:lnTo>
                    <a:pt x="47" y="2052"/>
                  </a:lnTo>
                  <a:lnTo>
                    <a:pt x="12" y="2297"/>
                  </a:lnTo>
                  <a:lnTo>
                    <a:pt x="0" y="2542"/>
                  </a:lnTo>
                  <a:lnTo>
                    <a:pt x="11" y="2787"/>
                  </a:lnTo>
                  <a:lnTo>
                    <a:pt x="46" y="3029"/>
                  </a:lnTo>
                  <a:lnTo>
                    <a:pt x="104" y="3266"/>
                  </a:lnTo>
                  <a:lnTo>
                    <a:pt x="184" y="3497"/>
                  </a:lnTo>
                  <a:lnTo>
                    <a:pt x="286" y="3720"/>
                  </a:lnTo>
                  <a:lnTo>
                    <a:pt x="410" y="3934"/>
                  </a:lnTo>
                  <a:lnTo>
                    <a:pt x="556" y="4136"/>
                  </a:lnTo>
                  <a:lnTo>
                    <a:pt x="723" y="4324"/>
                  </a:lnTo>
                  <a:lnTo>
                    <a:pt x="911" y="4498"/>
                  </a:lnTo>
                  <a:lnTo>
                    <a:pt x="1120" y="4655"/>
                  </a:lnTo>
                  <a:close/>
                </a:path>
              </a:pathLst>
            </a:custGeom>
            <a:solidFill>
              <a:srgbClr val="7E9E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4" name="Freeform 56"/>
            <p:cNvSpPr>
              <a:spLocks/>
            </p:cNvSpPr>
            <p:nvPr/>
          </p:nvSpPr>
          <p:spPr bwMode="auto">
            <a:xfrm>
              <a:off x="3937" y="1876"/>
              <a:ext cx="820" cy="820"/>
            </a:xfrm>
            <a:custGeom>
              <a:avLst/>
              <a:gdLst>
                <a:gd name="T0" fmla="*/ 6 w 4920"/>
                <a:gd name="T1" fmla="*/ 22 h 4920"/>
                <a:gd name="T2" fmla="*/ 8 w 4920"/>
                <a:gd name="T3" fmla="*/ 22 h 4920"/>
                <a:gd name="T4" fmla="*/ 10 w 4920"/>
                <a:gd name="T5" fmla="*/ 23 h 4920"/>
                <a:gd name="T6" fmla="*/ 13 w 4920"/>
                <a:gd name="T7" fmla="*/ 23 h 4920"/>
                <a:gd name="T8" fmla="*/ 15 w 4920"/>
                <a:gd name="T9" fmla="*/ 22 h 4920"/>
                <a:gd name="T10" fmla="*/ 17 w 4920"/>
                <a:gd name="T11" fmla="*/ 22 h 4920"/>
                <a:gd name="T12" fmla="*/ 19 w 4920"/>
                <a:gd name="T13" fmla="*/ 20 h 4920"/>
                <a:gd name="T14" fmla="*/ 20 w 4920"/>
                <a:gd name="T15" fmla="*/ 19 h 4920"/>
                <a:gd name="T16" fmla="*/ 22 w 4920"/>
                <a:gd name="T17" fmla="*/ 17 h 4920"/>
                <a:gd name="T18" fmla="*/ 22 w 4920"/>
                <a:gd name="T19" fmla="*/ 15 h 4920"/>
                <a:gd name="T20" fmla="*/ 23 w 4920"/>
                <a:gd name="T21" fmla="*/ 13 h 4920"/>
                <a:gd name="T22" fmla="*/ 23 w 4920"/>
                <a:gd name="T23" fmla="*/ 10 h 4920"/>
                <a:gd name="T24" fmla="*/ 22 w 4920"/>
                <a:gd name="T25" fmla="*/ 8 h 4920"/>
                <a:gd name="T26" fmla="*/ 22 w 4920"/>
                <a:gd name="T27" fmla="*/ 6 h 4920"/>
                <a:gd name="T28" fmla="*/ 20 w 4920"/>
                <a:gd name="T29" fmla="*/ 4 h 4920"/>
                <a:gd name="T30" fmla="*/ 19 w 4920"/>
                <a:gd name="T31" fmla="*/ 3 h 4920"/>
                <a:gd name="T32" fmla="*/ 17 w 4920"/>
                <a:gd name="T33" fmla="*/ 1 h 4920"/>
                <a:gd name="T34" fmla="*/ 15 w 4920"/>
                <a:gd name="T35" fmla="*/ 1 h 4920"/>
                <a:gd name="T36" fmla="*/ 13 w 4920"/>
                <a:gd name="T37" fmla="*/ 0 h 4920"/>
                <a:gd name="T38" fmla="*/ 10 w 4920"/>
                <a:gd name="T39" fmla="*/ 0 h 4920"/>
                <a:gd name="T40" fmla="*/ 8 w 4920"/>
                <a:gd name="T41" fmla="*/ 1 h 4920"/>
                <a:gd name="T42" fmla="*/ 6 w 4920"/>
                <a:gd name="T43" fmla="*/ 1 h 4920"/>
                <a:gd name="T44" fmla="*/ 4 w 4920"/>
                <a:gd name="T45" fmla="*/ 3 h 4920"/>
                <a:gd name="T46" fmla="*/ 3 w 4920"/>
                <a:gd name="T47" fmla="*/ 4 h 4920"/>
                <a:gd name="T48" fmla="*/ 1 w 4920"/>
                <a:gd name="T49" fmla="*/ 6 h 4920"/>
                <a:gd name="T50" fmla="*/ 1 w 4920"/>
                <a:gd name="T51" fmla="*/ 8 h 4920"/>
                <a:gd name="T52" fmla="*/ 0 w 4920"/>
                <a:gd name="T53" fmla="*/ 10 h 4920"/>
                <a:gd name="T54" fmla="*/ 0 w 4920"/>
                <a:gd name="T55" fmla="*/ 13 h 4920"/>
                <a:gd name="T56" fmla="*/ 1 w 4920"/>
                <a:gd name="T57" fmla="*/ 15 h 4920"/>
                <a:gd name="T58" fmla="*/ 1 w 4920"/>
                <a:gd name="T59" fmla="*/ 17 h 4920"/>
                <a:gd name="T60" fmla="*/ 3 w 4920"/>
                <a:gd name="T61" fmla="*/ 19 h 4920"/>
                <a:gd name="T62" fmla="*/ 4 w 4920"/>
                <a:gd name="T63" fmla="*/ 20 h 49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20" h="4920">
                  <a:moveTo>
                    <a:pt x="1084" y="4499"/>
                  </a:moveTo>
                  <a:lnTo>
                    <a:pt x="1299" y="4629"/>
                  </a:lnTo>
                  <a:lnTo>
                    <a:pt x="1522" y="4734"/>
                  </a:lnTo>
                  <a:lnTo>
                    <a:pt x="1751" y="4816"/>
                  </a:lnTo>
                  <a:lnTo>
                    <a:pt x="1984" y="4874"/>
                  </a:lnTo>
                  <a:lnTo>
                    <a:pt x="2221" y="4909"/>
                  </a:lnTo>
                  <a:lnTo>
                    <a:pt x="2458" y="4920"/>
                  </a:lnTo>
                  <a:lnTo>
                    <a:pt x="2693" y="4909"/>
                  </a:lnTo>
                  <a:lnTo>
                    <a:pt x="2928" y="4876"/>
                  </a:lnTo>
                  <a:lnTo>
                    <a:pt x="3157" y="4819"/>
                  </a:lnTo>
                  <a:lnTo>
                    <a:pt x="3380" y="4741"/>
                  </a:lnTo>
                  <a:lnTo>
                    <a:pt x="3596" y="4642"/>
                  </a:lnTo>
                  <a:lnTo>
                    <a:pt x="3802" y="4523"/>
                  </a:lnTo>
                  <a:lnTo>
                    <a:pt x="3997" y="4382"/>
                  </a:lnTo>
                  <a:lnTo>
                    <a:pt x="4179" y="4220"/>
                  </a:lnTo>
                  <a:lnTo>
                    <a:pt x="4347" y="4039"/>
                  </a:lnTo>
                  <a:lnTo>
                    <a:pt x="4499" y="3839"/>
                  </a:lnTo>
                  <a:lnTo>
                    <a:pt x="4628" y="3622"/>
                  </a:lnTo>
                  <a:lnTo>
                    <a:pt x="4734" y="3399"/>
                  </a:lnTo>
                  <a:lnTo>
                    <a:pt x="4816" y="3170"/>
                  </a:lnTo>
                  <a:lnTo>
                    <a:pt x="4874" y="2936"/>
                  </a:lnTo>
                  <a:lnTo>
                    <a:pt x="4908" y="2700"/>
                  </a:lnTo>
                  <a:lnTo>
                    <a:pt x="4920" y="2462"/>
                  </a:lnTo>
                  <a:lnTo>
                    <a:pt x="4908" y="2227"/>
                  </a:lnTo>
                  <a:lnTo>
                    <a:pt x="4875" y="1993"/>
                  </a:lnTo>
                  <a:lnTo>
                    <a:pt x="4819" y="1763"/>
                  </a:lnTo>
                  <a:lnTo>
                    <a:pt x="4741" y="1540"/>
                  </a:lnTo>
                  <a:lnTo>
                    <a:pt x="4642" y="1324"/>
                  </a:lnTo>
                  <a:lnTo>
                    <a:pt x="4523" y="1118"/>
                  </a:lnTo>
                  <a:lnTo>
                    <a:pt x="4381" y="923"/>
                  </a:lnTo>
                  <a:lnTo>
                    <a:pt x="4220" y="741"/>
                  </a:lnTo>
                  <a:lnTo>
                    <a:pt x="4039" y="573"/>
                  </a:lnTo>
                  <a:lnTo>
                    <a:pt x="3839" y="422"/>
                  </a:lnTo>
                  <a:lnTo>
                    <a:pt x="3622" y="292"/>
                  </a:lnTo>
                  <a:lnTo>
                    <a:pt x="3399" y="186"/>
                  </a:lnTo>
                  <a:lnTo>
                    <a:pt x="3170" y="104"/>
                  </a:lnTo>
                  <a:lnTo>
                    <a:pt x="2936" y="46"/>
                  </a:lnTo>
                  <a:lnTo>
                    <a:pt x="2700" y="12"/>
                  </a:lnTo>
                  <a:lnTo>
                    <a:pt x="2463" y="0"/>
                  </a:lnTo>
                  <a:lnTo>
                    <a:pt x="2227" y="12"/>
                  </a:lnTo>
                  <a:lnTo>
                    <a:pt x="1993" y="45"/>
                  </a:lnTo>
                  <a:lnTo>
                    <a:pt x="1765" y="100"/>
                  </a:lnTo>
                  <a:lnTo>
                    <a:pt x="1540" y="178"/>
                  </a:lnTo>
                  <a:lnTo>
                    <a:pt x="1325" y="277"/>
                  </a:lnTo>
                  <a:lnTo>
                    <a:pt x="1119" y="397"/>
                  </a:lnTo>
                  <a:lnTo>
                    <a:pt x="923" y="537"/>
                  </a:lnTo>
                  <a:lnTo>
                    <a:pt x="741" y="699"/>
                  </a:lnTo>
                  <a:lnTo>
                    <a:pt x="574" y="881"/>
                  </a:lnTo>
                  <a:lnTo>
                    <a:pt x="423" y="1083"/>
                  </a:lnTo>
                  <a:lnTo>
                    <a:pt x="292" y="1298"/>
                  </a:lnTo>
                  <a:lnTo>
                    <a:pt x="186" y="1521"/>
                  </a:lnTo>
                  <a:lnTo>
                    <a:pt x="104" y="1750"/>
                  </a:lnTo>
                  <a:lnTo>
                    <a:pt x="46" y="1984"/>
                  </a:lnTo>
                  <a:lnTo>
                    <a:pt x="12" y="2220"/>
                  </a:lnTo>
                  <a:lnTo>
                    <a:pt x="0" y="2458"/>
                  </a:lnTo>
                  <a:lnTo>
                    <a:pt x="12" y="2693"/>
                  </a:lnTo>
                  <a:lnTo>
                    <a:pt x="46" y="2927"/>
                  </a:lnTo>
                  <a:lnTo>
                    <a:pt x="102" y="3157"/>
                  </a:lnTo>
                  <a:lnTo>
                    <a:pt x="179" y="3380"/>
                  </a:lnTo>
                  <a:lnTo>
                    <a:pt x="278" y="3596"/>
                  </a:lnTo>
                  <a:lnTo>
                    <a:pt x="399" y="3802"/>
                  </a:lnTo>
                  <a:lnTo>
                    <a:pt x="539" y="3997"/>
                  </a:lnTo>
                  <a:lnTo>
                    <a:pt x="700" y="4179"/>
                  </a:lnTo>
                  <a:lnTo>
                    <a:pt x="882" y="4347"/>
                  </a:lnTo>
                  <a:lnTo>
                    <a:pt x="1084" y="4499"/>
                  </a:lnTo>
                  <a:close/>
                </a:path>
              </a:pathLst>
            </a:custGeom>
            <a:solidFill>
              <a:srgbClr val="80A2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5" name="Freeform 57"/>
            <p:cNvSpPr>
              <a:spLocks/>
            </p:cNvSpPr>
            <p:nvPr/>
          </p:nvSpPr>
          <p:spPr bwMode="auto">
            <a:xfrm>
              <a:off x="3959" y="1882"/>
              <a:ext cx="791" cy="791"/>
            </a:xfrm>
            <a:custGeom>
              <a:avLst/>
              <a:gdLst>
                <a:gd name="T0" fmla="*/ 6 w 4748"/>
                <a:gd name="T1" fmla="*/ 21 h 4749"/>
                <a:gd name="T2" fmla="*/ 8 w 4748"/>
                <a:gd name="T3" fmla="*/ 21 h 4749"/>
                <a:gd name="T4" fmla="*/ 10 w 4748"/>
                <a:gd name="T5" fmla="*/ 22 h 4749"/>
                <a:gd name="T6" fmla="*/ 12 w 4748"/>
                <a:gd name="T7" fmla="*/ 22 h 4749"/>
                <a:gd name="T8" fmla="*/ 14 w 4748"/>
                <a:gd name="T9" fmla="*/ 21 h 4749"/>
                <a:gd name="T10" fmla="*/ 16 w 4748"/>
                <a:gd name="T11" fmla="*/ 21 h 4749"/>
                <a:gd name="T12" fmla="*/ 18 w 4748"/>
                <a:gd name="T13" fmla="*/ 19 h 4749"/>
                <a:gd name="T14" fmla="*/ 19 w 4748"/>
                <a:gd name="T15" fmla="*/ 18 h 4749"/>
                <a:gd name="T16" fmla="*/ 21 w 4748"/>
                <a:gd name="T17" fmla="*/ 16 h 4749"/>
                <a:gd name="T18" fmla="*/ 21 w 4748"/>
                <a:gd name="T19" fmla="*/ 14 h 4749"/>
                <a:gd name="T20" fmla="*/ 22 w 4748"/>
                <a:gd name="T21" fmla="*/ 12 h 4749"/>
                <a:gd name="T22" fmla="*/ 22 w 4748"/>
                <a:gd name="T23" fmla="*/ 10 h 4749"/>
                <a:gd name="T24" fmla="*/ 21 w 4748"/>
                <a:gd name="T25" fmla="*/ 8 h 4749"/>
                <a:gd name="T26" fmla="*/ 21 w 4748"/>
                <a:gd name="T27" fmla="*/ 6 h 4749"/>
                <a:gd name="T28" fmla="*/ 19 w 4748"/>
                <a:gd name="T29" fmla="*/ 4 h 4749"/>
                <a:gd name="T30" fmla="*/ 18 w 4748"/>
                <a:gd name="T31" fmla="*/ 2 h 4749"/>
                <a:gd name="T32" fmla="*/ 16 w 4748"/>
                <a:gd name="T33" fmla="*/ 1 h 4749"/>
                <a:gd name="T34" fmla="*/ 14 w 4748"/>
                <a:gd name="T35" fmla="*/ 0 h 4749"/>
                <a:gd name="T36" fmla="*/ 12 w 4748"/>
                <a:gd name="T37" fmla="*/ 0 h 4749"/>
                <a:gd name="T38" fmla="*/ 10 w 4748"/>
                <a:gd name="T39" fmla="*/ 0 h 4749"/>
                <a:gd name="T40" fmla="*/ 8 w 4748"/>
                <a:gd name="T41" fmla="*/ 0 h 4749"/>
                <a:gd name="T42" fmla="*/ 6 w 4748"/>
                <a:gd name="T43" fmla="*/ 1 h 4749"/>
                <a:gd name="T44" fmla="*/ 4 w 4748"/>
                <a:gd name="T45" fmla="*/ 2 h 4749"/>
                <a:gd name="T46" fmla="*/ 2 w 4748"/>
                <a:gd name="T47" fmla="*/ 4 h 4749"/>
                <a:gd name="T48" fmla="*/ 1 w 4748"/>
                <a:gd name="T49" fmla="*/ 6 h 4749"/>
                <a:gd name="T50" fmla="*/ 0 w 4748"/>
                <a:gd name="T51" fmla="*/ 8 h 4749"/>
                <a:gd name="T52" fmla="*/ 0 w 4748"/>
                <a:gd name="T53" fmla="*/ 10 h 4749"/>
                <a:gd name="T54" fmla="*/ 0 w 4748"/>
                <a:gd name="T55" fmla="*/ 12 h 4749"/>
                <a:gd name="T56" fmla="*/ 0 w 4748"/>
                <a:gd name="T57" fmla="*/ 14 h 4749"/>
                <a:gd name="T58" fmla="*/ 1 w 4748"/>
                <a:gd name="T59" fmla="*/ 16 h 4749"/>
                <a:gd name="T60" fmla="*/ 2 w 4748"/>
                <a:gd name="T61" fmla="*/ 18 h 4749"/>
                <a:gd name="T62" fmla="*/ 4 w 4748"/>
                <a:gd name="T63" fmla="*/ 19 h 47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48" h="4749">
                  <a:moveTo>
                    <a:pt x="1045" y="4343"/>
                  </a:moveTo>
                  <a:lnTo>
                    <a:pt x="1252" y="4468"/>
                  </a:lnTo>
                  <a:lnTo>
                    <a:pt x="1467" y="4569"/>
                  </a:lnTo>
                  <a:lnTo>
                    <a:pt x="1689" y="4649"/>
                  </a:lnTo>
                  <a:lnTo>
                    <a:pt x="1915" y="4705"/>
                  </a:lnTo>
                  <a:lnTo>
                    <a:pt x="2142" y="4738"/>
                  </a:lnTo>
                  <a:lnTo>
                    <a:pt x="2371" y="4749"/>
                  </a:lnTo>
                  <a:lnTo>
                    <a:pt x="2599" y="4738"/>
                  </a:lnTo>
                  <a:lnTo>
                    <a:pt x="2824" y="4706"/>
                  </a:lnTo>
                  <a:lnTo>
                    <a:pt x="3046" y="4651"/>
                  </a:lnTo>
                  <a:lnTo>
                    <a:pt x="3261" y="4577"/>
                  </a:lnTo>
                  <a:lnTo>
                    <a:pt x="3469" y="4482"/>
                  </a:lnTo>
                  <a:lnTo>
                    <a:pt x="3669" y="4366"/>
                  </a:lnTo>
                  <a:lnTo>
                    <a:pt x="3856" y="4230"/>
                  </a:lnTo>
                  <a:lnTo>
                    <a:pt x="4032" y="4074"/>
                  </a:lnTo>
                  <a:lnTo>
                    <a:pt x="4193" y="3899"/>
                  </a:lnTo>
                  <a:lnTo>
                    <a:pt x="4340" y="3705"/>
                  </a:lnTo>
                  <a:lnTo>
                    <a:pt x="4465" y="3497"/>
                  </a:lnTo>
                  <a:lnTo>
                    <a:pt x="4568" y="3282"/>
                  </a:lnTo>
                  <a:lnTo>
                    <a:pt x="4646" y="3060"/>
                  </a:lnTo>
                  <a:lnTo>
                    <a:pt x="4702" y="2835"/>
                  </a:lnTo>
                  <a:lnTo>
                    <a:pt x="4736" y="2607"/>
                  </a:lnTo>
                  <a:lnTo>
                    <a:pt x="4748" y="2378"/>
                  </a:lnTo>
                  <a:lnTo>
                    <a:pt x="4736" y="2150"/>
                  </a:lnTo>
                  <a:lnTo>
                    <a:pt x="4705" y="1925"/>
                  </a:lnTo>
                  <a:lnTo>
                    <a:pt x="4650" y="1703"/>
                  </a:lnTo>
                  <a:lnTo>
                    <a:pt x="4575" y="1488"/>
                  </a:lnTo>
                  <a:lnTo>
                    <a:pt x="4479" y="1280"/>
                  </a:lnTo>
                  <a:lnTo>
                    <a:pt x="4364" y="1080"/>
                  </a:lnTo>
                  <a:lnTo>
                    <a:pt x="4228" y="893"/>
                  </a:lnTo>
                  <a:lnTo>
                    <a:pt x="4072" y="716"/>
                  </a:lnTo>
                  <a:lnTo>
                    <a:pt x="3896" y="555"/>
                  </a:lnTo>
                  <a:lnTo>
                    <a:pt x="3703" y="409"/>
                  </a:lnTo>
                  <a:lnTo>
                    <a:pt x="3495" y="282"/>
                  </a:lnTo>
                  <a:lnTo>
                    <a:pt x="3279" y="180"/>
                  </a:lnTo>
                  <a:lnTo>
                    <a:pt x="3057" y="101"/>
                  </a:lnTo>
                  <a:lnTo>
                    <a:pt x="2832" y="46"/>
                  </a:lnTo>
                  <a:lnTo>
                    <a:pt x="2604" y="12"/>
                  </a:lnTo>
                  <a:lnTo>
                    <a:pt x="2376" y="0"/>
                  </a:lnTo>
                  <a:lnTo>
                    <a:pt x="2148" y="12"/>
                  </a:lnTo>
                  <a:lnTo>
                    <a:pt x="1923" y="45"/>
                  </a:lnTo>
                  <a:lnTo>
                    <a:pt x="1702" y="98"/>
                  </a:lnTo>
                  <a:lnTo>
                    <a:pt x="1485" y="173"/>
                  </a:lnTo>
                  <a:lnTo>
                    <a:pt x="1278" y="269"/>
                  </a:lnTo>
                  <a:lnTo>
                    <a:pt x="1079" y="384"/>
                  </a:lnTo>
                  <a:lnTo>
                    <a:pt x="890" y="520"/>
                  </a:lnTo>
                  <a:lnTo>
                    <a:pt x="715" y="676"/>
                  </a:lnTo>
                  <a:lnTo>
                    <a:pt x="553" y="852"/>
                  </a:lnTo>
                  <a:lnTo>
                    <a:pt x="408" y="1046"/>
                  </a:lnTo>
                  <a:lnTo>
                    <a:pt x="281" y="1253"/>
                  </a:lnTo>
                  <a:lnTo>
                    <a:pt x="179" y="1469"/>
                  </a:lnTo>
                  <a:lnTo>
                    <a:pt x="100" y="1691"/>
                  </a:lnTo>
                  <a:lnTo>
                    <a:pt x="44" y="1916"/>
                  </a:lnTo>
                  <a:lnTo>
                    <a:pt x="10" y="2144"/>
                  </a:lnTo>
                  <a:lnTo>
                    <a:pt x="0" y="2372"/>
                  </a:lnTo>
                  <a:lnTo>
                    <a:pt x="10" y="2600"/>
                  </a:lnTo>
                  <a:lnTo>
                    <a:pt x="43" y="2825"/>
                  </a:lnTo>
                  <a:lnTo>
                    <a:pt x="97" y="3047"/>
                  </a:lnTo>
                  <a:lnTo>
                    <a:pt x="172" y="3263"/>
                  </a:lnTo>
                  <a:lnTo>
                    <a:pt x="268" y="3471"/>
                  </a:lnTo>
                  <a:lnTo>
                    <a:pt x="384" y="3670"/>
                  </a:lnTo>
                  <a:lnTo>
                    <a:pt x="519" y="3858"/>
                  </a:lnTo>
                  <a:lnTo>
                    <a:pt x="675" y="4034"/>
                  </a:lnTo>
                  <a:lnTo>
                    <a:pt x="850" y="4196"/>
                  </a:lnTo>
                  <a:lnTo>
                    <a:pt x="1045" y="4343"/>
                  </a:lnTo>
                  <a:close/>
                </a:path>
              </a:pathLst>
            </a:custGeom>
            <a:solidFill>
              <a:srgbClr val="83A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6" name="Freeform 58"/>
            <p:cNvSpPr>
              <a:spLocks/>
            </p:cNvSpPr>
            <p:nvPr/>
          </p:nvSpPr>
          <p:spPr bwMode="auto">
            <a:xfrm>
              <a:off x="3980" y="1888"/>
              <a:ext cx="763" cy="762"/>
            </a:xfrm>
            <a:custGeom>
              <a:avLst/>
              <a:gdLst>
                <a:gd name="T0" fmla="*/ 6 w 4575"/>
                <a:gd name="T1" fmla="*/ 20 h 4576"/>
                <a:gd name="T2" fmla="*/ 8 w 4575"/>
                <a:gd name="T3" fmla="*/ 21 h 4576"/>
                <a:gd name="T4" fmla="*/ 10 w 4575"/>
                <a:gd name="T5" fmla="*/ 21 h 4576"/>
                <a:gd name="T6" fmla="*/ 12 w 4575"/>
                <a:gd name="T7" fmla="*/ 21 h 4576"/>
                <a:gd name="T8" fmla="*/ 14 w 4575"/>
                <a:gd name="T9" fmla="*/ 21 h 4576"/>
                <a:gd name="T10" fmla="*/ 16 w 4575"/>
                <a:gd name="T11" fmla="*/ 20 h 4576"/>
                <a:gd name="T12" fmla="*/ 17 w 4575"/>
                <a:gd name="T13" fmla="*/ 19 h 4576"/>
                <a:gd name="T14" fmla="*/ 19 w 4575"/>
                <a:gd name="T15" fmla="*/ 17 h 4576"/>
                <a:gd name="T16" fmla="*/ 20 w 4575"/>
                <a:gd name="T17" fmla="*/ 15 h 4576"/>
                <a:gd name="T18" fmla="*/ 21 w 4575"/>
                <a:gd name="T19" fmla="*/ 14 h 4576"/>
                <a:gd name="T20" fmla="*/ 21 w 4575"/>
                <a:gd name="T21" fmla="*/ 12 h 4576"/>
                <a:gd name="T22" fmla="*/ 21 w 4575"/>
                <a:gd name="T23" fmla="*/ 9 h 4576"/>
                <a:gd name="T24" fmla="*/ 21 w 4575"/>
                <a:gd name="T25" fmla="*/ 7 h 4576"/>
                <a:gd name="T26" fmla="*/ 20 w 4575"/>
                <a:gd name="T27" fmla="*/ 6 h 4576"/>
                <a:gd name="T28" fmla="*/ 19 w 4575"/>
                <a:gd name="T29" fmla="*/ 4 h 4576"/>
                <a:gd name="T30" fmla="*/ 17 w 4575"/>
                <a:gd name="T31" fmla="*/ 2 h 4576"/>
                <a:gd name="T32" fmla="*/ 16 w 4575"/>
                <a:gd name="T33" fmla="*/ 1 h 4576"/>
                <a:gd name="T34" fmla="*/ 14 w 4575"/>
                <a:gd name="T35" fmla="*/ 0 h 4576"/>
                <a:gd name="T36" fmla="*/ 12 w 4575"/>
                <a:gd name="T37" fmla="*/ 0 h 4576"/>
                <a:gd name="T38" fmla="*/ 10 w 4575"/>
                <a:gd name="T39" fmla="*/ 0 h 4576"/>
                <a:gd name="T40" fmla="*/ 8 w 4575"/>
                <a:gd name="T41" fmla="*/ 0 h 4576"/>
                <a:gd name="T42" fmla="*/ 6 w 4575"/>
                <a:gd name="T43" fmla="*/ 1 h 4576"/>
                <a:gd name="T44" fmla="*/ 4 w 4575"/>
                <a:gd name="T45" fmla="*/ 2 h 4576"/>
                <a:gd name="T46" fmla="*/ 3 w 4575"/>
                <a:gd name="T47" fmla="*/ 4 h 4576"/>
                <a:gd name="T48" fmla="*/ 1 w 4575"/>
                <a:gd name="T49" fmla="*/ 5 h 4576"/>
                <a:gd name="T50" fmla="*/ 1 w 4575"/>
                <a:gd name="T51" fmla="*/ 7 h 4576"/>
                <a:gd name="T52" fmla="*/ 0 w 4575"/>
                <a:gd name="T53" fmla="*/ 9 h 4576"/>
                <a:gd name="T54" fmla="*/ 0 w 4575"/>
                <a:gd name="T55" fmla="*/ 11 h 4576"/>
                <a:gd name="T56" fmla="*/ 1 w 4575"/>
                <a:gd name="T57" fmla="*/ 13 h 4576"/>
                <a:gd name="T58" fmla="*/ 1 w 4575"/>
                <a:gd name="T59" fmla="*/ 15 h 4576"/>
                <a:gd name="T60" fmla="*/ 2 w 4575"/>
                <a:gd name="T61" fmla="*/ 17 h 4576"/>
                <a:gd name="T62" fmla="*/ 4 w 4575"/>
                <a:gd name="T63" fmla="*/ 19 h 45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75" h="4576">
                  <a:moveTo>
                    <a:pt x="1007" y="4185"/>
                  </a:moveTo>
                  <a:lnTo>
                    <a:pt x="1208" y="4306"/>
                  </a:lnTo>
                  <a:lnTo>
                    <a:pt x="1415" y="4403"/>
                  </a:lnTo>
                  <a:lnTo>
                    <a:pt x="1628" y="4480"/>
                  </a:lnTo>
                  <a:lnTo>
                    <a:pt x="1845" y="4533"/>
                  </a:lnTo>
                  <a:lnTo>
                    <a:pt x="2065" y="4566"/>
                  </a:lnTo>
                  <a:lnTo>
                    <a:pt x="2285" y="4576"/>
                  </a:lnTo>
                  <a:lnTo>
                    <a:pt x="2505" y="4566"/>
                  </a:lnTo>
                  <a:lnTo>
                    <a:pt x="2723" y="4534"/>
                  </a:lnTo>
                  <a:lnTo>
                    <a:pt x="2935" y="4482"/>
                  </a:lnTo>
                  <a:lnTo>
                    <a:pt x="3143" y="4410"/>
                  </a:lnTo>
                  <a:lnTo>
                    <a:pt x="3344" y="4318"/>
                  </a:lnTo>
                  <a:lnTo>
                    <a:pt x="3535" y="4207"/>
                  </a:lnTo>
                  <a:lnTo>
                    <a:pt x="3716" y="4076"/>
                  </a:lnTo>
                  <a:lnTo>
                    <a:pt x="3886" y="3925"/>
                  </a:lnTo>
                  <a:lnTo>
                    <a:pt x="4042" y="3757"/>
                  </a:lnTo>
                  <a:lnTo>
                    <a:pt x="4183" y="3570"/>
                  </a:lnTo>
                  <a:lnTo>
                    <a:pt x="4304" y="3369"/>
                  </a:lnTo>
                  <a:lnTo>
                    <a:pt x="4401" y="3162"/>
                  </a:lnTo>
                  <a:lnTo>
                    <a:pt x="4478" y="2949"/>
                  </a:lnTo>
                  <a:lnTo>
                    <a:pt x="4531" y="2731"/>
                  </a:lnTo>
                  <a:lnTo>
                    <a:pt x="4564" y="2512"/>
                  </a:lnTo>
                  <a:lnTo>
                    <a:pt x="4575" y="2291"/>
                  </a:lnTo>
                  <a:lnTo>
                    <a:pt x="4564" y="2071"/>
                  </a:lnTo>
                  <a:lnTo>
                    <a:pt x="4532" y="1854"/>
                  </a:lnTo>
                  <a:lnTo>
                    <a:pt x="4481" y="1640"/>
                  </a:lnTo>
                  <a:lnTo>
                    <a:pt x="4408" y="1432"/>
                  </a:lnTo>
                  <a:lnTo>
                    <a:pt x="4316" y="1232"/>
                  </a:lnTo>
                  <a:lnTo>
                    <a:pt x="4205" y="1040"/>
                  </a:lnTo>
                  <a:lnTo>
                    <a:pt x="4074" y="859"/>
                  </a:lnTo>
                  <a:lnTo>
                    <a:pt x="3923" y="689"/>
                  </a:lnTo>
                  <a:lnTo>
                    <a:pt x="3755" y="533"/>
                  </a:lnTo>
                  <a:lnTo>
                    <a:pt x="3568" y="393"/>
                  </a:lnTo>
                  <a:lnTo>
                    <a:pt x="3368" y="271"/>
                  </a:lnTo>
                  <a:lnTo>
                    <a:pt x="3160" y="173"/>
                  </a:lnTo>
                  <a:lnTo>
                    <a:pt x="2947" y="97"/>
                  </a:lnTo>
                  <a:lnTo>
                    <a:pt x="2729" y="44"/>
                  </a:lnTo>
                  <a:lnTo>
                    <a:pt x="2510" y="11"/>
                  </a:lnTo>
                  <a:lnTo>
                    <a:pt x="2290" y="0"/>
                  </a:lnTo>
                  <a:lnTo>
                    <a:pt x="2070" y="11"/>
                  </a:lnTo>
                  <a:lnTo>
                    <a:pt x="1853" y="43"/>
                  </a:lnTo>
                  <a:lnTo>
                    <a:pt x="1640" y="95"/>
                  </a:lnTo>
                  <a:lnTo>
                    <a:pt x="1432" y="167"/>
                  </a:lnTo>
                  <a:lnTo>
                    <a:pt x="1231" y="259"/>
                  </a:lnTo>
                  <a:lnTo>
                    <a:pt x="1040" y="370"/>
                  </a:lnTo>
                  <a:lnTo>
                    <a:pt x="858" y="501"/>
                  </a:lnTo>
                  <a:lnTo>
                    <a:pt x="688" y="652"/>
                  </a:lnTo>
                  <a:lnTo>
                    <a:pt x="533" y="820"/>
                  </a:lnTo>
                  <a:lnTo>
                    <a:pt x="392" y="1008"/>
                  </a:lnTo>
                  <a:lnTo>
                    <a:pt x="271" y="1207"/>
                  </a:lnTo>
                  <a:lnTo>
                    <a:pt x="173" y="1415"/>
                  </a:lnTo>
                  <a:lnTo>
                    <a:pt x="97" y="1628"/>
                  </a:lnTo>
                  <a:lnTo>
                    <a:pt x="43" y="1846"/>
                  </a:lnTo>
                  <a:lnTo>
                    <a:pt x="10" y="2065"/>
                  </a:lnTo>
                  <a:lnTo>
                    <a:pt x="0" y="2285"/>
                  </a:lnTo>
                  <a:lnTo>
                    <a:pt x="10" y="2505"/>
                  </a:lnTo>
                  <a:lnTo>
                    <a:pt x="42" y="2722"/>
                  </a:lnTo>
                  <a:lnTo>
                    <a:pt x="93" y="2936"/>
                  </a:lnTo>
                  <a:lnTo>
                    <a:pt x="166" y="3143"/>
                  </a:lnTo>
                  <a:lnTo>
                    <a:pt x="258" y="3345"/>
                  </a:lnTo>
                  <a:lnTo>
                    <a:pt x="370" y="3536"/>
                  </a:lnTo>
                  <a:lnTo>
                    <a:pt x="501" y="3718"/>
                  </a:lnTo>
                  <a:lnTo>
                    <a:pt x="651" y="3888"/>
                  </a:lnTo>
                  <a:lnTo>
                    <a:pt x="819" y="4044"/>
                  </a:lnTo>
                  <a:lnTo>
                    <a:pt x="1007" y="4185"/>
                  </a:lnTo>
                  <a:close/>
                </a:path>
              </a:pathLst>
            </a:custGeom>
            <a:solidFill>
              <a:srgbClr val="86A8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7" name="Freeform 59"/>
            <p:cNvSpPr>
              <a:spLocks/>
            </p:cNvSpPr>
            <p:nvPr/>
          </p:nvSpPr>
          <p:spPr bwMode="auto">
            <a:xfrm>
              <a:off x="4002" y="1893"/>
              <a:ext cx="734" cy="734"/>
            </a:xfrm>
            <a:custGeom>
              <a:avLst/>
              <a:gdLst>
                <a:gd name="T0" fmla="*/ 5 w 4402"/>
                <a:gd name="T1" fmla="*/ 19 h 4403"/>
                <a:gd name="T2" fmla="*/ 7 w 4402"/>
                <a:gd name="T3" fmla="*/ 20 h 4403"/>
                <a:gd name="T4" fmla="*/ 9 w 4402"/>
                <a:gd name="T5" fmla="*/ 20 h 4403"/>
                <a:gd name="T6" fmla="*/ 11 w 4402"/>
                <a:gd name="T7" fmla="*/ 20 h 4403"/>
                <a:gd name="T8" fmla="*/ 13 w 4402"/>
                <a:gd name="T9" fmla="*/ 20 h 4403"/>
                <a:gd name="T10" fmla="*/ 15 w 4402"/>
                <a:gd name="T11" fmla="*/ 19 h 4403"/>
                <a:gd name="T12" fmla="*/ 17 w 4402"/>
                <a:gd name="T13" fmla="*/ 18 h 4403"/>
                <a:gd name="T14" fmla="*/ 18 w 4402"/>
                <a:gd name="T15" fmla="*/ 17 h 4403"/>
                <a:gd name="T16" fmla="*/ 19 w 4402"/>
                <a:gd name="T17" fmla="*/ 15 h 4403"/>
                <a:gd name="T18" fmla="*/ 20 w 4402"/>
                <a:gd name="T19" fmla="*/ 13 h 4403"/>
                <a:gd name="T20" fmla="*/ 20 w 4402"/>
                <a:gd name="T21" fmla="*/ 11 h 4403"/>
                <a:gd name="T22" fmla="*/ 20 w 4402"/>
                <a:gd name="T23" fmla="*/ 9 h 4403"/>
                <a:gd name="T24" fmla="*/ 20 w 4402"/>
                <a:gd name="T25" fmla="*/ 7 h 4403"/>
                <a:gd name="T26" fmla="*/ 19 w 4402"/>
                <a:gd name="T27" fmla="*/ 6 h 4403"/>
                <a:gd name="T28" fmla="*/ 18 w 4402"/>
                <a:gd name="T29" fmla="*/ 4 h 4403"/>
                <a:gd name="T30" fmla="*/ 17 w 4402"/>
                <a:gd name="T31" fmla="*/ 2 h 4403"/>
                <a:gd name="T32" fmla="*/ 15 w 4402"/>
                <a:gd name="T33" fmla="*/ 1 h 4403"/>
                <a:gd name="T34" fmla="*/ 13 w 4402"/>
                <a:gd name="T35" fmla="*/ 1 h 4403"/>
                <a:gd name="T36" fmla="*/ 11 w 4402"/>
                <a:gd name="T37" fmla="*/ 0 h 4403"/>
                <a:gd name="T38" fmla="*/ 9 w 4402"/>
                <a:gd name="T39" fmla="*/ 0 h 4403"/>
                <a:gd name="T40" fmla="*/ 7 w 4402"/>
                <a:gd name="T41" fmla="*/ 1 h 4403"/>
                <a:gd name="T42" fmla="*/ 6 w 4402"/>
                <a:gd name="T43" fmla="*/ 1 h 4403"/>
                <a:gd name="T44" fmla="*/ 4 w 4402"/>
                <a:gd name="T45" fmla="*/ 2 h 4403"/>
                <a:gd name="T46" fmla="*/ 2 w 4402"/>
                <a:gd name="T47" fmla="*/ 4 h 4403"/>
                <a:gd name="T48" fmla="*/ 1 w 4402"/>
                <a:gd name="T49" fmla="*/ 5 h 4403"/>
                <a:gd name="T50" fmla="*/ 1 w 4402"/>
                <a:gd name="T51" fmla="*/ 7 h 4403"/>
                <a:gd name="T52" fmla="*/ 0 w 4402"/>
                <a:gd name="T53" fmla="*/ 9 h 4403"/>
                <a:gd name="T54" fmla="*/ 0 w 4402"/>
                <a:gd name="T55" fmla="*/ 11 h 4403"/>
                <a:gd name="T56" fmla="*/ 1 w 4402"/>
                <a:gd name="T57" fmla="*/ 13 h 4403"/>
                <a:gd name="T58" fmla="*/ 1 w 4402"/>
                <a:gd name="T59" fmla="*/ 15 h 4403"/>
                <a:gd name="T60" fmla="*/ 2 w 4402"/>
                <a:gd name="T61" fmla="*/ 17 h 4403"/>
                <a:gd name="T62" fmla="*/ 4 w 4402"/>
                <a:gd name="T63" fmla="*/ 18 h 4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402" h="4403">
                  <a:moveTo>
                    <a:pt x="968" y="4026"/>
                  </a:moveTo>
                  <a:lnTo>
                    <a:pt x="1161" y="4142"/>
                  </a:lnTo>
                  <a:lnTo>
                    <a:pt x="1360" y="4236"/>
                  </a:lnTo>
                  <a:lnTo>
                    <a:pt x="1566" y="4310"/>
                  </a:lnTo>
                  <a:lnTo>
                    <a:pt x="1774" y="4362"/>
                  </a:lnTo>
                  <a:lnTo>
                    <a:pt x="1986" y="4392"/>
                  </a:lnTo>
                  <a:lnTo>
                    <a:pt x="2199" y="4403"/>
                  </a:lnTo>
                  <a:lnTo>
                    <a:pt x="2409" y="4394"/>
                  </a:lnTo>
                  <a:lnTo>
                    <a:pt x="2619" y="4363"/>
                  </a:lnTo>
                  <a:lnTo>
                    <a:pt x="2825" y="4313"/>
                  </a:lnTo>
                  <a:lnTo>
                    <a:pt x="3024" y="4243"/>
                  </a:lnTo>
                  <a:lnTo>
                    <a:pt x="3217" y="4154"/>
                  </a:lnTo>
                  <a:lnTo>
                    <a:pt x="3402" y="4047"/>
                  </a:lnTo>
                  <a:lnTo>
                    <a:pt x="3576" y="3921"/>
                  </a:lnTo>
                  <a:lnTo>
                    <a:pt x="3740" y="3777"/>
                  </a:lnTo>
                  <a:lnTo>
                    <a:pt x="3890" y="3615"/>
                  </a:lnTo>
                  <a:lnTo>
                    <a:pt x="4026" y="3435"/>
                  </a:lnTo>
                  <a:lnTo>
                    <a:pt x="4142" y="3242"/>
                  </a:lnTo>
                  <a:lnTo>
                    <a:pt x="4236" y="3042"/>
                  </a:lnTo>
                  <a:lnTo>
                    <a:pt x="4309" y="2836"/>
                  </a:lnTo>
                  <a:lnTo>
                    <a:pt x="4361" y="2628"/>
                  </a:lnTo>
                  <a:lnTo>
                    <a:pt x="4392" y="2416"/>
                  </a:lnTo>
                  <a:lnTo>
                    <a:pt x="4402" y="2203"/>
                  </a:lnTo>
                  <a:lnTo>
                    <a:pt x="4393" y="1993"/>
                  </a:lnTo>
                  <a:lnTo>
                    <a:pt x="4363" y="1783"/>
                  </a:lnTo>
                  <a:lnTo>
                    <a:pt x="4312" y="1577"/>
                  </a:lnTo>
                  <a:lnTo>
                    <a:pt x="4243" y="1378"/>
                  </a:lnTo>
                  <a:lnTo>
                    <a:pt x="4154" y="1185"/>
                  </a:lnTo>
                  <a:lnTo>
                    <a:pt x="4047" y="1000"/>
                  </a:lnTo>
                  <a:lnTo>
                    <a:pt x="3921" y="826"/>
                  </a:lnTo>
                  <a:lnTo>
                    <a:pt x="3776" y="662"/>
                  </a:lnTo>
                  <a:lnTo>
                    <a:pt x="3614" y="512"/>
                  </a:lnTo>
                  <a:lnTo>
                    <a:pt x="3434" y="378"/>
                  </a:lnTo>
                  <a:lnTo>
                    <a:pt x="3240" y="260"/>
                  </a:lnTo>
                  <a:lnTo>
                    <a:pt x="3041" y="166"/>
                  </a:lnTo>
                  <a:lnTo>
                    <a:pt x="2835" y="93"/>
                  </a:lnTo>
                  <a:lnTo>
                    <a:pt x="2627" y="41"/>
                  </a:lnTo>
                  <a:lnTo>
                    <a:pt x="2415" y="10"/>
                  </a:lnTo>
                  <a:lnTo>
                    <a:pt x="2203" y="0"/>
                  </a:lnTo>
                  <a:lnTo>
                    <a:pt x="1992" y="10"/>
                  </a:lnTo>
                  <a:lnTo>
                    <a:pt x="1782" y="39"/>
                  </a:lnTo>
                  <a:lnTo>
                    <a:pt x="1577" y="90"/>
                  </a:lnTo>
                  <a:lnTo>
                    <a:pt x="1377" y="159"/>
                  </a:lnTo>
                  <a:lnTo>
                    <a:pt x="1184" y="248"/>
                  </a:lnTo>
                  <a:lnTo>
                    <a:pt x="1000" y="356"/>
                  </a:lnTo>
                  <a:lnTo>
                    <a:pt x="826" y="482"/>
                  </a:lnTo>
                  <a:lnTo>
                    <a:pt x="662" y="627"/>
                  </a:lnTo>
                  <a:lnTo>
                    <a:pt x="512" y="788"/>
                  </a:lnTo>
                  <a:lnTo>
                    <a:pt x="377" y="969"/>
                  </a:lnTo>
                  <a:lnTo>
                    <a:pt x="260" y="1162"/>
                  </a:lnTo>
                  <a:lnTo>
                    <a:pt x="166" y="1361"/>
                  </a:lnTo>
                  <a:lnTo>
                    <a:pt x="92" y="1567"/>
                  </a:lnTo>
                  <a:lnTo>
                    <a:pt x="41" y="1775"/>
                  </a:lnTo>
                  <a:lnTo>
                    <a:pt x="10" y="1987"/>
                  </a:lnTo>
                  <a:lnTo>
                    <a:pt x="0" y="2199"/>
                  </a:lnTo>
                  <a:lnTo>
                    <a:pt x="9" y="2411"/>
                  </a:lnTo>
                  <a:lnTo>
                    <a:pt x="39" y="2620"/>
                  </a:lnTo>
                  <a:lnTo>
                    <a:pt x="89" y="2825"/>
                  </a:lnTo>
                  <a:lnTo>
                    <a:pt x="159" y="3025"/>
                  </a:lnTo>
                  <a:lnTo>
                    <a:pt x="248" y="3218"/>
                  </a:lnTo>
                  <a:lnTo>
                    <a:pt x="355" y="3402"/>
                  </a:lnTo>
                  <a:lnTo>
                    <a:pt x="481" y="3576"/>
                  </a:lnTo>
                  <a:lnTo>
                    <a:pt x="626" y="3740"/>
                  </a:lnTo>
                  <a:lnTo>
                    <a:pt x="787" y="3890"/>
                  </a:lnTo>
                  <a:lnTo>
                    <a:pt x="968" y="4026"/>
                  </a:lnTo>
                  <a:close/>
                </a:path>
              </a:pathLst>
            </a:custGeom>
            <a:solidFill>
              <a:srgbClr val="89A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8" name="Freeform 60"/>
            <p:cNvSpPr>
              <a:spLocks/>
            </p:cNvSpPr>
            <p:nvPr/>
          </p:nvSpPr>
          <p:spPr bwMode="auto">
            <a:xfrm>
              <a:off x="4024" y="1899"/>
              <a:ext cx="705" cy="706"/>
            </a:xfrm>
            <a:custGeom>
              <a:avLst/>
              <a:gdLst>
                <a:gd name="T0" fmla="*/ 5 w 4231"/>
                <a:gd name="T1" fmla="*/ 19 h 4232"/>
                <a:gd name="T2" fmla="*/ 7 w 4231"/>
                <a:gd name="T3" fmla="*/ 19 h 4232"/>
                <a:gd name="T4" fmla="*/ 9 w 4231"/>
                <a:gd name="T5" fmla="*/ 20 h 4232"/>
                <a:gd name="T6" fmla="*/ 11 w 4231"/>
                <a:gd name="T7" fmla="*/ 20 h 4232"/>
                <a:gd name="T8" fmla="*/ 12 w 4231"/>
                <a:gd name="T9" fmla="*/ 19 h 4232"/>
                <a:gd name="T10" fmla="*/ 14 w 4231"/>
                <a:gd name="T11" fmla="*/ 19 h 4232"/>
                <a:gd name="T12" fmla="*/ 16 w 4231"/>
                <a:gd name="T13" fmla="*/ 18 h 4232"/>
                <a:gd name="T14" fmla="*/ 17 w 4231"/>
                <a:gd name="T15" fmla="*/ 16 h 4232"/>
                <a:gd name="T16" fmla="*/ 18 w 4231"/>
                <a:gd name="T17" fmla="*/ 15 h 4232"/>
                <a:gd name="T18" fmla="*/ 19 w 4231"/>
                <a:gd name="T19" fmla="*/ 13 h 4232"/>
                <a:gd name="T20" fmla="*/ 19 w 4231"/>
                <a:gd name="T21" fmla="*/ 11 h 4232"/>
                <a:gd name="T22" fmla="*/ 19 w 4231"/>
                <a:gd name="T23" fmla="*/ 9 h 4232"/>
                <a:gd name="T24" fmla="*/ 19 w 4231"/>
                <a:gd name="T25" fmla="*/ 7 h 4232"/>
                <a:gd name="T26" fmla="*/ 18 w 4231"/>
                <a:gd name="T27" fmla="*/ 5 h 4232"/>
                <a:gd name="T28" fmla="*/ 17 w 4231"/>
                <a:gd name="T29" fmla="*/ 4 h 4232"/>
                <a:gd name="T30" fmla="*/ 16 w 4231"/>
                <a:gd name="T31" fmla="*/ 2 h 4232"/>
                <a:gd name="T32" fmla="*/ 14 w 4231"/>
                <a:gd name="T33" fmla="*/ 1 h 4232"/>
                <a:gd name="T34" fmla="*/ 13 w 4231"/>
                <a:gd name="T35" fmla="*/ 1 h 4232"/>
                <a:gd name="T36" fmla="*/ 11 w 4231"/>
                <a:gd name="T37" fmla="*/ 0 h 4232"/>
                <a:gd name="T38" fmla="*/ 9 w 4231"/>
                <a:gd name="T39" fmla="*/ 0 h 4232"/>
                <a:gd name="T40" fmla="*/ 7 w 4231"/>
                <a:gd name="T41" fmla="*/ 1 h 4232"/>
                <a:gd name="T42" fmla="*/ 5 w 4231"/>
                <a:gd name="T43" fmla="*/ 1 h 4232"/>
                <a:gd name="T44" fmla="*/ 4 w 4231"/>
                <a:gd name="T45" fmla="*/ 2 h 4232"/>
                <a:gd name="T46" fmla="*/ 2 w 4231"/>
                <a:gd name="T47" fmla="*/ 4 h 4232"/>
                <a:gd name="T48" fmla="*/ 1 w 4231"/>
                <a:gd name="T49" fmla="*/ 5 h 4232"/>
                <a:gd name="T50" fmla="*/ 0 w 4231"/>
                <a:gd name="T51" fmla="*/ 7 h 4232"/>
                <a:gd name="T52" fmla="*/ 0 w 4231"/>
                <a:gd name="T53" fmla="*/ 9 h 4232"/>
                <a:gd name="T54" fmla="*/ 0 w 4231"/>
                <a:gd name="T55" fmla="*/ 11 h 4232"/>
                <a:gd name="T56" fmla="*/ 0 w 4231"/>
                <a:gd name="T57" fmla="*/ 13 h 4232"/>
                <a:gd name="T58" fmla="*/ 1 w 4231"/>
                <a:gd name="T59" fmla="*/ 14 h 4232"/>
                <a:gd name="T60" fmla="*/ 2 w 4231"/>
                <a:gd name="T61" fmla="*/ 16 h 4232"/>
                <a:gd name="T62" fmla="*/ 3 w 4231"/>
                <a:gd name="T63" fmla="*/ 17 h 42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1" h="4232">
                  <a:moveTo>
                    <a:pt x="931" y="3869"/>
                  </a:moveTo>
                  <a:lnTo>
                    <a:pt x="1116" y="3980"/>
                  </a:lnTo>
                  <a:lnTo>
                    <a:pt x="1308" y="4072"/>
                  </a:lnTo>
                  <a:lnTo>
                    <a:pt x="1505" y="4142"/>
                  </a:lnTo>
                  <a:lnTo>
                    <a:pt x="1707" y="4192"/>
                  </a:lnTo>
                  <a:lnTo>
                    <a:pt x="1909" y="4222"/>
                  </a:lnTo>
                  <a:lnTo>
                    <a:pt x="2113" y="4232"/>
                  </a:lnTo>
                  <a:lnTo>
                    <a:pt x="2316" y="4222"/>
                  </a:lnTo>
                  <a:lnTo>
                    <a:pt x="2517" y="4193"/>
                  </a:lnTo>
                  <a:lnTo>
                    <a:pt x="2714" y="4146"/>
                  </a:lnTo>
                  <a:lnTo>
                    <a:pt x="2906" y="4078"/>
                  </a:lnTo>
                  <a:lnTo>
                    <a:pt x="3092" y="3993"/>
                  </a:lnTo>
                  <a:lnTo>
                    <a:pt x="3269" y="3889"/>
                  </a:lnTo>
                  <a:lnTo>
                    <a:pt x="3437" y="3769"/>
                  </a:lnTo>
                  <a:lnTo>
                    <a:pt x="3594" y="3630"/>
                  </a:lnTo>
                  <a:lnTo>
                    <a:pt x="3737" y="3474"/>
                  </a:lnTo>
                  <a:lnTo>
                    <a:pt x="3868" y="3301"/>
                  </a:lnTo>
                  <a:lnTo>
                    <a:pt x="3980" y="3115"/>
                  </a:lnTo>
                  <a:lnTo>
                    <a:pt x="4071" y="2923"/>
                  </a:lnTo>
                  <a:lnTo>
                    <a:pt x="4141" y="2726"/>
                  </a:lnTo>
                  <a:lnTo>
                    <a:pt x="4191" y="2525"/>
                  </a:lnTo>
                  <a:lnTo>
                    <a:pt x="4221" y="2322"/>
                  </a:lnTo>
                  <a:lnTo>
                    <a:pt x="4231" y="2118"/>
                  </a:lnTo>
                  <a:lnTo>
                    <a:pt x="4221" y="1914"/>
                  </a:lnTo>
                  <a:lnTo>
                    <a:pt x="4193" y="1714"/>
                  </a:lnTo>
                  <a:lnTo>
                    <a:pt x="4145" y="1517"/>
                  </a:lnTo>
                  <a:lnTo>
                    <a:pt x="4078" y="1325"/>
                  </a:lnTo>
                  <a:lnTo>
                    <a:pt x="3992" y="1139"/>
                  </a:lnTo>
                  <a:lnTo>
                    <a:pt x="3889" y="962"/>
                  </a:lnTo>
                  <a:lnTo>
                    <a:pt x="3768" y="793"/>
                  </a:lnTo>
                  <a:lnTo>
                    <a:pt x="3629" y="637"/>
                  </a:lnTo>
                  <a:lnTo>
                    <a:pt x="3473" y="493"/>
                  </a:lnTo>
                  <a:lnTo>
                    <a:pt x="3300" y="363"/>
                  </a:lnTo>
                  <a:lnTo>
                    <a:pt x="3115" y="250"/>
                  </a:lnTo>
                  <a:lnTo>
                    <a:pt x="2922" y="159"/>
                  </a:lnTo>
                  <a:lnTo>
                    <a:pt x="2725" y="90"/>
                  </a:lnTo>
                  <a:lnTo>
                    <a:pt x="2524" y="40"/>
                  </a:lnTo>
                  <a:lnTo>
                    <a:pt x="2321" y="10"/>
                  </a:lnTo>
                  <a:lnTo>
                    <a:pt x="2118" y="0"/>
                  </a:lnTo>
                  <a:lnTo>
                    <a:pt x="1914" y="10"/>
                  </a:lnTo>
                  <a:lnTo>
                    <a:pt x="1713" y="38"/>
                  </a:lnTo>
                  <a:lnTo>
                    <a:pt x="1515" y="87"/>
                  </a:lnTo>
                  <a:lnTo>
                    <a:pt x="1324" y="153"/>
                  </a:lnTo>
                  <a:lnTo>
                    <a:pt x="1139" y="239"/>
                  </a:lnTo>
                  <a:lnTo>
                    <a:pt x="961" y="342"/>
                  </a:lnTo>
                  <a:lnTo>
                    <a:pt x="794" y="463"/>
                  </a:lnTo>
                  <a:lnTo>
                    <a:pt x="637" y="602"/>
                  </a:lnTo>
                  <a:lnTo>
                    <a:pt x="493" y="758"/>
                  </a:lnTo>
                  <a:lnTo>
                    <a:pt x="363" y="931"/>
                  </a:lnTo>
                  <a:lnTo>
                    <a:pt x="251" y="1115"/>
                  </a:lnTo>
                  <a:lnTo>
                    <a:pt x="160" y="1308"/>
                  </a:lnTo>
                  <a:lnTo>
                    <a:pt x="89" y="1505"/>
                  </a:lnTo>
                  <a:lnTo>
                    <a:pt x="39" y="1706"/>
                  </a:lnTo>
                  <a:lnTo>
                    <a:pt x="9" y="1909"/>
                  </a:lnTo>
                  <a:lnTo>
                    <a:pt x="0" y="2114"/>
                  </a:lnTo>
                  <a:lnTo>
                    <a:pt x="9" y="2316"/>
                  </a:lnTo>
                  <a:lnTo>
                    <a:pt x="39" y="2518"/>
                  </a:lnTo>
                  <a:lnTo>
                    <a:pt x="87" y="2715"/>
                  </a:lnTo>
                  <a:lnTo>
                    <a:pt x="153" y="2907"/>
                  </a:lnTo>
                  <a:lnTo>
                    <a:pt x="238" y="3091"/>
                  </a:lnTo>
                  <a:lnTo>
                    <a:pt x="342" y="3269"/>
                  </a:lnTo>
                  <a:lnTo>
                    <a:pt x="464" y="3437"/>
                  </a:lnTo>
                  <a:lnTo>
                    <a:pt x="601" y="3593"/>
                  </a:lnTo>
                  <a:lnTo>
                    <a:pt x="758" y="3738"/>
                  </a:lnTo>
                  <a:lnTo>
                    <a:pt x="931" y="3869"/>
                  </a:lnTo>
                  <a:close/>
                </a:path>
              </a:pathLst>
            </a:custGeom>
            <a:solidFill>
              <a:srgbClr val="8CA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9" name="Freeform 61"/>
            <p:cNvSpPr>
              <a:spLocks/>
            </p:cNvSpPr>
            <p:nvPr/>
          </p:nvSpPr>
          <p:spPr bwMode="auto">
            <a:xfrm>
              <a:off x="4045" y="1905"/>
              <a:ext cx="677" cy="677"/>
            </a:xfrm>
            <a:custGeom>
              <a:avLst/>
              <a:gdLst>
                <a:gd name="T0" fmla="*/ 5 w 4059"/>
                <a:gd name="T1" fmla="*/ 18 h 4060"/>
                <a:gd name="T2" fmla="*/ 7 w 4059"/>
                <a:gd name="T3" fmla="*/ 19 h 4060"/>
                <a:gd name="T4" fmla="*/ 9 w 4059"/>
                <a:gd name="T5" fmla="*/ 19 h 4060"/>
                <a:gd name="T6" fmla="*/ 10 w 4059"/>
                <a:gd name="T7" fmla="*/ 19 h 4060"/>
                <a:gd name="T8" fmla="*/ 12 w 4059"/>
                <a:gd name="T9" fmla="*/ 19 h 4060"/>
                <a:gd name="T10" fmla="*/ 14 w 4059"/>
                <a:gd name="T11" fmla="*/ 18 h 4060"/>
                <a:gd name="T12" fmla="*/ 15 w 4059"/>
                <a:gd name="T13" fmla="*/ 17 h 4060"/>
                <a:gd name="T14" fmla="*/ 17 w 4059"/>
                <a:gd name="T15" fmla="*/ 16 h 4060"/>
                <a:gd name="T16" fmla="*/ 18 w 4059"/>
                <a:gd name="T17" fmla="*/ 14 h 4060"/>
                <a:gd name="T18" fmla="*/ 19 w 4059"/>
                <a:gd name="T19" fmla="*/ 12 h 4060"/>
                <a:gd name="T20" fmla="*/ 19 w 4059"/>
                <a:gd name="T21" fmla="*/ 10 h 4060"/>
                <a:gd name="T22" fmla="*/ 19 w 4059"/>
                <a:gd name="T23" fmla="*/ 9 h 4060"/>
                <a:gd name="T24" fmla="*/ 19 w 4059"/>
                <a:gd name="T25" fmla="*/ 7 h 4060"/>
                <a:gd name="T26" fmla="*/ 18 w 4059"/>
                <a:gd name="T27" fmla="*/ 5 h 4060"/>
                <a:gd name="T28" fmla="*/ 17 w 4059"/>
                <a:gd name="T29" fmla="*/ 4 h 4060"/>
                <a:gd name="T30" fmla="*/ 16 w 4059"/>
                <a:gd name="T31" fmla="*/ 2 h 4060"/>
                <a:gd name="T32" fmla="*/ 14 w 4059"/>
                <a:gd name="T33" fmla="*/ 1 h 4060"/>
                <a:gd name="T34" fmla="*/ 12 w 4059"/>
                <a:gd name="T35" fmla="*/ 0 h 4060"/>
                <a:gd name="T36" fmla="*/ 10 w 4059"/>
                <a:gd name="T37" fmla="*/ 0 h 4060"/>
                <a:gd name="T38" fmla="*/ 9 w 4059"/>
                <a:gd name="T39" fmla="*/ 0 h 4060"/>
                <a:gd name="T40" fmla="*/ 7 w 4059"/>
                <a:gd name="T41" fmla="*/ 0 h 4060"/>
                <a:gd name="T42" fmla="*/ 5 w 4059"/>
                <a:gd name="T43" fmla="*/ 1 h 4060"/>
                <a:gd name="T44" fmla="*/ 4 w 4059"/>
                <a:gd name="T45" fmla="*/ 2 h 4060"/>
                <a:gd name="T46" fmla="*/ 2 w 4059"/>
                <a:gd name="T47" fmla="*/ 3 h 4060"/>
                <a:gd name="T48" fmla="*/ 1 w 4059"/>
                <a:gd name="T49" fmla="*/ 5 h 4060"/>
                <a:gd name="T50" fmla="*/ 0 w 4059"/>
                <a:gd name="T51" fmla="*/ 7 h 4060"/>
                <a:gd name="T52" fmla="*/ 0 w 4059"/>
                <a:gd name="T53" fmla="*/ 9 h 4060"/>
                <a:gd name="T54" fmla="*/ 0 w 4059"/>
                <a:gd name="T55" fmla="*/ 10 h 4060"/>
                <a:gd name="T56" fmla="*/ 0 w 4059"/>
                <a:gd name="T57" fmla="*/ 12 h 4060"/>
                <a:gd name="T58" fmla="*/ 1 w 4059"/>
                <a:gd name="T59" fmla="*/ 14 h 4060"/>
                <a:gd name="T60" fmla="*/ 2 w 4059"/>
                <a:gd name="T61" fmla="*/ 15 h 4060"/>
                <a:gd name="T62" fmla="*/ 3 w 4059"/>
                <a:gd name="T63" fmla="*/ 17 h 40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59" h="4060">
                  <a:moveTo>
                    <a:pt x="893" y="3712"/>
                  </a:moveTo>
                  <a:lnTo>
                    <a:pt x="1071" y="3819"/>
                  </a:lnTo>
                  <a:lnTo>
                    <a:pt x="1255" y="3907"/>
                  </a:lnTo>
                  <a:lnTo>
                    <a:pt x="1444" y="3974"/>
                  </a:lnTo>
                  <a:lnTo>
                    <a:pt x="1637" y="4022"/>
                  </a:lnTo>
                  <a:lnTo>
                    <a:pt x="1831" y="4051"/>
                  </a:lnTo>
                  <a:lnTo>
                    <a:pt x="2027" y="4060"/>
                  </a:lnTo>
                  <a:lnTo>
                    <a:pt x="2222" y="4051"/>
                  </a:lnTo>
                  <a:lnTo>
                    <a:pt x="2415" y="4024"/>
                  </a:lnTo>
                  <a:lnTo>
                    <a:pt x="2604" y="3977"/>
                  </a:lnTo>
                  <a:lnTo>
                    <a:pt x="2789" y="3913"/>
                  </a:lnTo>
                  <a:lnTo>
                    <a:pt x="2966" y="3831"/>
                  </a:lnTo>
                  <a:lnTo>
                    <a:pt x="3137" y="3732"/>
                  </a:lnTo>
                  <a:lnTo>
                    <a:pt x="3298" y="3616"/>
                  </a:lnTo>
                  <a:lnTo>
                    <a:pt x="3448" y="3483"/>
                  </a:lnTo>
                  <a:lnTo>
                    <a:pt x="3587" y="3333"/>
                  </a:lnTo>
                  <a:lnTo>
                    <a:pt x="3712" y="3168"/>
                  </a:lnTo>
                  <a:lnTo>
                    <a:pt x="3819" y="2989"/>
                  </a:lnTo>
                  <a:lnTo>
                    <a:pt x="3906" y="2805"/>
                  </a:lnTo>
                  <a:lnTo>
                    <a:pt x="3974" y="2616"/>
                  </a:lnTo>
                  <a:lnTo>
                    <a:pt x="4021" y="2423"/>
                  </a:lnTo>
                  <a:lnTo>
                    <a:pt x="4050" y="2229"/>
                  </a:lnTo>
                  <a:lnTo>
                    <a:pt x="4059" y="2033"/>
                  </a:lnTo>
                  <a:lnTo>
                    <a:pt x="4050" y="1838"/>
                  </a:lnTo>
                  <a:lnTo>
                    <a:pt x="4023" y="1645"/>
                  </a:lnTo>
                  <a:lnTo>
                    <a:pt x="3976" y="1456"/>
                  </a:lnTo>
                  <a:lnTo>
                    <a:pt x="3912" y="1271"/>
                  </a:lnTo>
                  <a:lnTo>
                    <a:pt x="3830" y="1094"/>
                  </a:lnTo>
                  <a:lnTo>
                    <a:pt x="3731" y="923"/>
                  </a:lnTo>
                  <a:lnTo>
                    <a:pt x="3615" y="763"/>
                  </a:lnTo>
                  <a:lnTo>
                    <a:pt x="3482" y="612"/>
                  </a:lnTo>
                  <a:lnTo>
                    <a:pt x="3332" y="473"/>
                  </a:lnTo>
                  <a:lnTo>
                    <a:pt x="3167" y="349"/>
                  </a:lnTo>
                  <a:lnTo>
                    <a:pt x="2988" y="241"/>
                  </a:lnTo>
                  <a:lnTo>
                    <a:pt x="2804" y="154"/>
                  </a:lnTo>
                  <a:lnTo>
                    <a:pt x="2615" y="86"/>
                  </a:lnTo>
                  <a:lnTo>
                    <a:pt x="2422" y="39"/>
                  </a:lnTo>
                  <a:lnTo>
                    <a:pt x="2228" y="10"/>
                  </a:lnTo>
                  <a:lnTo>
                    <a:pt x="2032" y="0"/>
                  </a:lnTo>
                  <a:lnTo>
                    <a:pt x="1837" y="9"/>
                  </a:lnTo>
                  <a:lnTo>
                    <a:pt x="1645" y="37"/>
                  </a:lnTo>
                  <a:lnTo>
                    <a:pt x="1455" y="83"/>
                  </a:lnTo>
                  <a:lnTo>
                    <a:pt x="1270" y="148"/>
                  </a:lnTo>
                  <a:lnTo>
                    <a:pt x="1093" y="229"/>
                  </a:lnTo>
                  <a:lnTo>
                    <a:pt x="923" y="328"/>
                  </a:lnTo>
                  <a:lnTo>
                    <a:pt x="761" y="444"/>
                  </a:lnTo>
                  <a:lnTo>
                    <a:pt x="611" y="577"/>
                  </a:lnTo>
                  <a:lnTo>
                    <a:pt x="472" y="727"/>
                  </a:lnTo>
                  <a:lnTo>
                    <a:pt x="348" y="893"/>
                  </a:lnTo>
                  <a:lnTo>
                    <a:pt x="240" y="1071"/>
                  </a:lnTo>
                  <a:lnTo>
                    <a:pt x="152" y="1255"/>
                  </a:lnTo>
                  <a:lnTo>
                    <a:pt x="85" y="1444"/>
                  </a:lnTo>
                  <a:lnTo>
                    <a:pt x="38" y="1638"/>
                  </a:lnTo>
                  <a:lnTo>
                    <a:pt x="9" y="1833"/>
                  </a:lnTo>
                  <a:lnTo>
                    <a:pt x="0" y="2028"/>
                  </a:lnTo>
                  <a:lnTo>
                    <a:pt x="9" y="2223"/>
                  </a:lnTo>
                  <a:lnTo>
                    <a:pt x="38" y="2415"/>
                  </a:lnTo>
                  <a:lnTo>
                    <a:pt x="83" y="2604"/>
                  </a:lnTo>
                  <a:lnTo>
                    <a:pt x="148" y="2789"/>
                  </a:lnTo>
                  <a:lnTo>
                    <a:pt x="229" y="2967"/>
                  </a:lnTo>
                  <a:lnTo>
                    <a:pt x="328" y="3137"/>
                  </a:lnTo>
                  <a:lnTo>
                    <a:pt x="444" y="3298"/>
                  </a:lnTo>
                  <a:lnTo>
                    <a:pt x="577" y="3448"/>
                  </a:lnTo>
                  <a:lnTo>
                    <a:pt x="727" y="3587"/>
                  </a:lnTo>
                  <a:lnTo>
                    <a:pt x="893" y="3712"/>
                  </a:lnTo>
                  <a:close/>
                </a:path>
              </a:pathLst>
            </a:custGeom>
            <a:solidFill>
              <a:srgbClr val="8EB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0" name="Freeform 62"/>
            <p:cNvSpPr>
              <a:spLocks/>
            </p:cNvSpPr>
            <p:nvPr/>
          </p:nvSpPr>
          <p:spPr bwMode="auto">
            <a:xfrm>
              <a:off x="4067" y="1911"/>
              <a:ext cx="647" cy="648"/>
            </a:xfrm>
            <a:custGeom>
              <a:avLst/>
              <a:gdLst>
                <a:gd name="T0" fmla="*/ 5 w 3887"/>
                <a:gd name="T1" fmla="*/ 17 h 3889"/>
                <a:gd name="T2" fmla="*/ 6 w 3887"/>
                <a:gd name="T3" fmla="*/ 18 h 3889"/>
                <a:gd name="T4" fmla="*/ 8 w 3887"/>
                <a:gd name="T5" fmla="*/ 18 h 3889"/>
                <a:gd name="T6" fmla="*/ 10 w 3887"/>
                <a:gd name="T7" fmla="*/ 18 h 3889"/>
                <a:gd name="T8" fmla="*/ 11 w 3887"/>
                <a:gd name="T9" fmla="*/ 18 h 3889"/>
                <a:gd name="T10" fmla="*/ 13 w 3887"/>
                <a:gd name="T11" fmla="*/ 17 h 3889"/>
                <a:gd name="T12" fmla="*/ 15 w 3887"/>
                <a:gd name="T13" fmla="*/ 16 h 3889"/>
                <a:gd name="T14" fmla="*/ 16 w 3887"/>
                <a:gd name="T15" fmla="*/ 15 h 3889"/>
                <a:gd name="T16" fmla="*/ 17 w 3887"/>
                <a:gd name="T17" fmla="*/ 13 h 3889"/>
                <a:gd name="T18" fmla="*/ 17 w 3887"/>
                <a:gd name="T19" fmla="*/ 11 h 3889"/>
                <a:gd name="T20" fmla="*/ 18 w 3887"/>
                <a:gd name="T21" fmla="*/ 10 h 3889"/>
                <a:gd name="T22" fmla="*/ 18 w 3887"/>
                <a:gd name="T23" fmla="*/ 8 h 3889"/>
                <a:gd name="T24" fmla="*/ 18 w 3887"/>
                <a:gd name="T25" fmla="*/ 6 h 3889"/>
                <a:gd name="T26" fmla="*/ 17 w 3887"/>
                <a:gd name="T27" fmla="*/ 5 h 3889"/>
                <a:gd name="T28" fmla="*/ 16 w 3887"/>
                <a:gd name="T29" fmla="*/ 3 h 3889"/>
                <a:gd name="T30" fmla="*/ 15 w 3887"/>
                <a:gd name="T31" fmla="*/ 2 h 3889"/>
                <a:gd name="T32" fmla="*/ 13 w 3887"/>
                <a:gd name="T33" fmla="*/ 1 h 3889"/>
                <a:gd name="T34" fmla="*/ 11 w 3887"/>
                <a:gd name="T35" fmla="*/ 0 h 3889"/>
                <a:gd name="T36" fmla="*/ 10 w 3887"/>
                <a:gd name="T37" fmla="*/ 0 h 3889"/>
                <a:gd name="T38" fmla="*/ 8 w 3887"/>
                <a:gd name="T39" fmla="*/ 0 h 3889"/>
                <a:gd name="T40" fmla="*/ 6 w 3887"/>
                <a:gd name="T41" fmla="*/ 0 h 3889"/>
                <a:gd name="T42" fmla="*/ 5 w 3887"/>
                <a:gd name="T43" fmla="*/ 1 h 3889"/>
                <a:gd name="T44" fmla="*/ 3 w 3887"/>
                <a:gd name="T45" fmla="*/ 2 h 3889"/>
                <a:gd name="T46" fmla="*/ 2 w 3887"/>
                <a:gd name="T47" fmla="*/ 3 h 3889"/>
                <a:gd name="T48" fmla="*/ 1 w 3887"/>
                <a:gd name="T49" fmla="*/ 5 h 3889"/>
                <a:gd name="T50" fmla="*/ 0 w 3887"/>
                <a:gd name="T51" fmla="*/ 6 h 3889"/>
                <a:gd name="T52" fmla="*/ 0 w 3887"/>
                <a:gd name="T53" fmla="*/ 8 h 3889"/>
                <a:gd name="T54" fmla="*/ 0 w 3887"/>
                <a:gd name="T55" fmla="*/ 10 h 3889"/>
                <a:gd name="T56" fmla="*/ 0 w 3887"/>
                <a:gd name="T57" fmla="*/ 11 h 3889"/>
                <a:gd name="T58" fmla="*/ 1 w 3887"/>
                <a:gd name="T59" fmla="*/ 13 h 3889"/>
                <a:gd name="T60" fmla="*/ 2 w 3887"/>
                <a:gd name="T61" fmla="*/ 15 h 3889"/>
                <a:gd name="T62" fmla="*/ 3 w 3887"/>
                <a:gd name="T63" fmla="*/ 16 h 38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87" h="3889">
                  <a:moveTo>
                    <a:pt x="855" y="3555"/>
                  </a:moveTo>
                  <a:lnTo>
                    <a:pt x="1024" y="3657"/>
                  </a:lnTo>
                  <a:lnTo>
                    <a:pt x="1201" y="3742"/>
                  </a:lnTo>
                  <a:lnTo>
                    <a:pt x="1383" y="3807"/>
                  </a:lnTo>
                  <a:lnTo>
                    <a:pt x="1567" y="3852"/>
                  </a:lnTo>
                  <a:lnTo>
                    <a:pt x="1754" y="3879"/>
                  </a:lnTo>
                  <a:lnTo>
                    <a:pt x="1940" y="3889"/>
                  </a:lnTo>
                  <a:lnTo>
                    <a:pt x="2127" y="3879"/>
                  </a:lnTo>
                  <a:lnTo>
                    <a:pt x="2313" y="3853"/>
                  </a:lnTo>
                  <a:lnTo>
                    <a:pt x="2494" y="3809"/>
                  </a:lnTo>
                  <a:lnTo>
                    <a:pt x="2670" y="3747"/>
                  </a:lnTo>
                  <a:lnTo>
                    <a:pt x="2841" y="3669"/>
                  </a:lnTo>
                  <a:lnTo>
                    <a:pt x="3004" y="3574"/>
                  </a:lnTo>
                  <a:lnTo>
                    <a:pt x="3158" y="3463"/>
                  </a:lnTo>
                  <a:lnTo>
                    <a:pt x="3302" y="3335"/>
                  </a:lnTo>
                  <a:lnTo>
                    <a:pt x="3434" y="3192"/>
                  </a:lnTo>
                  <a:lnTo>
                    <a:pt x="3555" y="3034"/>
                  </a:lnTo>
                  <a:lnTo>
                    <a:pt x="3657" y="2863"/>
                  </a:lnTo>
                  <a:lnTo>
                    <a:pt x="3740" y="2686"/>
                  </a:lnTo>
                  <a:lnTo>
                    <a:pt x="3805" y="2505"/>
                  </a:lnTo>
                  <a:lnTo>
                    <a:pt x="3850" y="2320"/>
                  </a:lnTo>
                  <a:lnTo>
                    <a:pt x="3878" y="2133"/>
                  </a:lnTo>
                  <a:lnTo>
                    <a:pt x="3887" y="1947"/>
                  </a:lnTo>
                  <a:lnTo>
                    <a:pt x="3878" y="1760"/>
                  </a:lnTo>
                  <a:lnTo>
                    <a:pt x="3852" y="1575"/>
                  </a:lnTo>
                  <a:lnTo>
                    <a:pt x="3807" y="1394"/>
                  </a:lnTo>
                  <a:lnTo>
                    <a:pt x="3746" y="1218"/>
                  </a:lnTo>
                  <a:lnTo>
                    <a:pt x="3667" y="1047"/>
                  </a:lnTo>
                  <a:lnTo>
                    <a:pt x="3573" y="885"/>
                  </a:lnTo>
                  <a:lnTo>
                    <a:pt x="3461" y="730"/>
                  </a:lnTo>
                  <a:lnTo>
                    <a:pt x="3334" y="586"/>
                  </a:lnTo>
                  <a:lnTo>
                    <a:pt x="3190" y="454"/>
                  </a:lnTo>
                  <a:lnTo>
                    <a:pt x="3032" y="335"/>
                  </a:lnTo>
                  <a:lnTo>
                    <a:pt x="2861" y="231"/>
                  </a:lnTo>
                  <a:lnTo>
                    <a:pt x="2685" y="148"/>
                  </a:lnTo>
                  <a:lnTo>
                    <a:pt x="2504" y="83"/>
                  </a:lnTo>
                  <a:lnTo>
                    <a:pt x="2320" y="36"/>
                  </a:lnTo>
                  <a:lnTo>
                    <a:pt x="2133" y="9"/>
                  </a:lnTo>
                  <a:lnTo>
                    <a:pt x="1946" y="0"/>
                  </a:lnTo>
                  <a:lnTo>
                    <a:pt x="1759" y="9"/>
                  </a:lnTo>
                  <a:lnTo>
                    <a:pt x="1575" y="36"/>
                  </a:lnTo>
                  <a:lnTo>
                    <a:pt x="1393" y="80"/>
                  </a:lnTo>
                  <a:lnTo>
                    <a:pt x="1217" y="141"/>
                  </a:lnTo>
                  <a:lnTo>
                    <a:pt x="1047" y="220"/>
                  </a:lnTo>
                  <a:lnTo>
                    <a:pt x="884" y="314"/>
                  </a:lnTo>
                  <a:lnTo>
                    <a:pt x="729" y="426"/>
                  </a:lnTo>
                  <a:lnTo>
                    <a:pt x="586" y="553"/>
                  </a:lnTo>
                  <a:lnTo>
                    <a:pt x="454" y="697"/>
                  </a:lnTo>
                  <a:lnTo>
                    <a:pt x="334" y="856"/>
                  </a:lnTo>
                  <a:lnTo>
                    <a:pt x="231" y="1026"/>
                  </a:lnTo>
                  <a:lnTo>
                    <a:pt x="148" y="1202"/>
                  </a:lnTo>
                  <a:lnTo>
                    <a:pt x="83" y="1383"/>
                  </a:lnTo>
                  <a:lnTo>
                    <a:pt x="36" y="1569"/>
                  </a:lnTo>
                  <a:lnTo>
                    <a:pt x="9" y="1755"/>
                  </a:lnTo>
                  <a:lnTo>
                    <a:pt x="0" y="1942"/>
                  </a:lnTo>
                  <a:lnTo>
                    <a:pt x="9" y="2129"/>
                  </a:lnTo>
                  <a:lnTo>
                    <a:pt x="36" y="2313"/>
                  </a:lnTo>
                  <a:lnTo>
                    <a:pt x="79" y="2494"/>
                  </a:lnTo>
                  <a:lnTo>
                    <a:pt x="141" y="2671"/>
                  </a:lnTo>
                  <a:lnTo>
                    <a:pt x="219" y="2841"/>
                  </a:lnTo>
                  <a:lnTo>
                    <a:pt x="314" y="3004"/>
                  </a:lnTo>
                  <a:lnTo>
                    <a:pt x="424" y="3159"/>
                  </a:lnTo>
                  <a:lnTo>
                    <a:pt x="552" y="3302"/>
                  </a:lnTo>
                  <a:lnTo>
                    <a:pt x="695" y="3434"/>
                  </a:lnTo>
                  <a:lnTo>
                    <a:pt x="855" y="3555"/>
                  </a:lnTo>
                  <a:close/>
                </a:path>
              </a:pathLst>
            </a:custGeom>
            <a:solidFill>
              <a:srgbClr val="91B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1" name="Freeform 63"/>
            <p:cNvSpPr>
              <a:spLocks/>
            </p:cNvSpPr>
            <p:nvPr/>
          </p:nvSpPr>
          <p:spPr bwMode="auto">
            <a:xfrm>
              <a:off x="4088" y="1916"/>
              <a:ext cx="619" cy="620"/>
            </a:xfrm>
            <a:custGeom>
              <a:avLst/>
              <a:gdLst>
                <a:gd name="T0" fmla="*/ 4 w 3716"/>
                <a:gd name="T1" fmla="*/ 16 h 3717"/>
                <a:gd name="T2" fmla="*/ 6 w 3716"/>
                <a:gd name="T3" fmla="*/ 17 h 3717"/>
                <a:gd name="T4" fmla="*/ 8 w 3716"/>
                <a:gd name="T5" fmla="*/ 17 h 3717"/>
                <a:gd name="T6" fmla="*/ 9 w 3716"/>
                <a:gd name="T7" fmla="*/ 17 h 3717"/>
                <a:gd name="T8" fmla="*/ 11 w 3716"/>
                <a:gd name="T9" fmla="*/ 17 h 3717"/>
                <a:gd name="T10" fmla="*/ 12 w 3716"/>
                <a:gd name="T11" fmla="*/ 16 h 3717"/>
                <a:gd name="T12" fmla="*/ 14 w 3716"/>
                <a:gd name="T13" fmla="*/ 15 h 3717"/>
                <a:gd name="T14" fmla="*/ 15 w 3716"/>
                <a:gd name="T15" fmla="*/ 14 h 3717"/>
                <a:gd name="T16" fmla="*/ 16 w 3716"/>
                <a:gd name="T17" fmla="*/ 13 h 3717"/>
                <a:gd name="T18" fmla="*/ 17 w 3716"/>
                <a:gd name="T19" fmla="*/ 11 h 3717"/>
                <a:gd name="T20" fmla="*/ 17 w 3716"/>
                <a:gd name="T21" fmla="*/ 10 h 3717"/>
                <a:gd name="T22" fmla="*/ 17 w 3716"/>
                <a:gd name="T23" fmla="*/ 8 h 3717"/>
                <a:gd name="T24" fmla="*/ 17 w 3716"/>
                <a:gd name="T25" fmla="*/ 6 h 3717"/>
                <a:gd name="T26" fmla="*/ 16 w 3716"/>
                <a:gd name="T27" fmla="*/ 5 h 3717"/>
                <a:gd name="T28" fmla="*/ 15 w 3716"/>
                <a:gd name="T29" fmla="*/ 3 h 3717"/>
                <a:gd name="T30" fmla="*/ 14 w 3716"/>
                <a:gd name="T31" fmla="*/ 2 h 3717"/>
                <a:gd name="T32" fmla="*/ 13 w 3716"/>
                <a:gd name="T33" fmla="*/ 1 h 3717"/>
                <a:gd name="T34" fmla="*/ 11 w 3716"/>
                <a:gd name="T35" fmla="*/ 0 h 3717"/>
                <a:gd name="T36" fmla="*/ 9 w 3716"/>
                <a:gd name="T37" fmla="*/ 0 h 3717"/>
                <a:gd name="T38" fmla="*/ 8 w 3716"/>
                <a:gd name="T39" fmla="*/ 0 h 3717"/>
                <a:gd name="T40" fmla="*/ 6 w 3716"/>
                <a:gd name="T41" fmla="*/ 0 h 3717"/>
                <a:gd name="T42" fmla="*/ 5 w 3716"/>
                <a:gd name="T43" fmla="*/ 1 h 3717"/>
                <a:gd name="T44" fmla="*/ 3 w 3716"/>
                <a:gd name="T45" fmla="*/ 2 h 3717"/>
                <a:gd name="T46" fmla="*/ 2 w 3716"/>
                <a:gd name="T47" fmla="*/ 3 h 3717"/>
                <a:gd name="T48" fmla="*/ 1 w 3716"/>
                <a:gd name="T49" fmla="*/ 5 h 3717"/>
                <a:gd name="T50" fmla="*/ 0 w 3716"/>
                <a:gd name="T51" fmla="*/ 6 h 3717"/>
                <a:gd name="T52" fmla="*/ 0 w 3716"/>
                <a:gd name="T53" fmla="*/ 8 h 3717"/>
                <a:gd name="T54" fmla="*/ 0 w 3716"/>
                <a:gd name="T55" fmla="*/ 10 h 3717"/>
                <a:gd name="T56" fmla="*/ 0 w 3716"/>
                <a:gd name="T57" fmla="*/ 11 h 3717"/>
                <a:gd name="T58" fmla="*/ 1 w 3716"/>
                <a:gd name="T59" fmla="*/ 13 h 3717"/>
                <a:gd name="T60" fmla="*/ 2 w 3716"/>
                <a:gd name="T61" fmla="*/ 14 h 3717"/>
                <a:gd name="T62" fmla="*/ 3 w 3716"/>
                <a:gd name="T63" fmla="*/ 15 h 37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16" h="3717">
                  <a:moveTo>
                    <a:pt x="819" y="3399"/>
                  </a:moveTo>
                  <a:lnTo>
                    <a:pt x="981" y="3497"/>
                  </a:lnTo>
                  <a:lnTo>
                    <a:pt x="1149" y="3577"/>
                  </a:lnTo>
                  <a:lnTo>
                    <a:pt x="1322" y="3638"/>
                  </a:lnTo>
                  <a:lnTo>
                    <a:pt x="1498" y="3682"/>
                  </a:lnTo>
                  <a:lnTo>
                    <a:pt x="1677" y="3708"/>
                  </a:lnTo>
                  <a:lnTo>
                    <a:pt x="1856" y="3717"/>
                  </a:lnTo>
                  <a:lnTo>
                    <a:pt x="2035" y="3708"/>
                  </a:lnTo>
                  <a:lnTo>
                    <a:pt x="2211" y="3683"/>
                  </a:lnTo>
                  <a:lnTo>
                    <a:pt x="2384" y="3641"/>
                  </a:lnTo>
                  <a:lnTo>
                    <a:pt x="2552" y="3581"/>
                  </a:lnTo>
                  <a:lnTo>
                    <a:pt x="2715" y="3507"/>
                  </a:lnTo>
                  <a:lnTo>
                    <a:pt x="2871" y="3416"/>
                  </a:lnTo>
                  <a:lnTo>
                    <a:pt x="3018" y="3310"/>
                  </a:lnTo>
                  <a:lnTo>
                    <a:pt x="3156" y="3187"/>
                  </a:lnTo>
                  <a:lnTo>
                    <a:pt x="3282" y="3051"/>
                  </a:lnTo>
                  <a:lnTo>
                    <a:pt x="3397" y="2899"/>
                  </a:lnTo>
                  <a:lnTo>
                    <a:pt x="3495" y="2736"/>
                  </a:lnTo>
                  <a:lnTo>
                    <a:pt x="3575" y="2567"/>
                  </a:lnTo>
                  <a:lnTo>
                    <a:pt x="3637" y="2394"/>
                  </a:lnTo>
                  <a:lnTo>
                    <a:pt x="3681" y="2218"/>
                  </a:lnTo>
                  <a:lnTo>
                    <a:pt x="3707" y="2040"/>
                  </a:lnTo>
                  <a:lnTo>
                    <a:pt x="3716" y="1860"/>
                  </a:lnTo>
                  <a:lnTo>
                    <a:pt x="3707" y="1683"/>
                  </a:lnTo>
                  <a:lnTo>
                    <a:pt x="3682" y="1506"/>
                  </a:lnTo>
                  <a:lnTo>
                    <a:pt x="3640" y="1333"/>
                  </a:lnTo>
                  <a:lnTo>
                    <a:pt x="3580" y="1164"/>
                  </a:lnTo>
                  <a:lnTo>
                    <a:pt x="3505" y="1001"/>
                  </a:lnTo>
                  <a:lnTo>
                    <a:pt x="3415" y="846"/>
                  </a:lnTo>
                  <a:lnTo>
                    <a:pt x="3308" y="698"/>
                  </a:lnTo>
                  <a:lnTo>
                    <a:pt x="3186" y="560"/>
                  </a:lnTo>
                  <a:lnTo>
                    <a:pt x="3050" y="434"/>
                  </a:lnTo>
                  <a:lnTo>
                    <a:pt x="2899" y="320"/>
                  </a:lnTo>
                  <a:lnTo>
                    <a:pt x="2736" y="221"/>
                  </a:lnTo>
                  <a:lnTo>
                    <a:pt x="2567" y="141"/>
                  </a:lnTo>
                  <a:lnTo>
                    <a:pt x="2394" y="79"/>
                  </a:lnTo>
                  <a:lnTo>
                    <a:pt x="2218" y="35"/>
                  </a:lnTo>
                  <a:lnTo>
                    <a:pt x="2039" y="9"/>
                  </a:lnTo>
                  <a:lnTo>
                    <a:pt x="1860" y="0"/>
                  </a:lnTo>
                  <a:lnTo>
                    <a:pt x="1682" y="9"/>
                  </a:lnTo>
                  <a:lnTo>
                    <a:pt x="1505" y="34"/>
                  </a:lnTo>
                  <a:lnTo>
                    <a:pt x="1332" y="76"/>
                  </a:lnTo>
                  <a:lnTo>
                    <a:pt x="1164" y="136"/>
                  </a:lnTo>
                  <a:lnTo>
                    <a:pt x="1001" y="211"/>
                  </a:lnTo>
                  <a:lnTo>
                    <a:pt x="845" y="301"/>
                  </a:lnTo>
                  <a:lnTo>
                    <a:pt x="698" y="408"/>
                  </a:lnTo>
                  <a:lnTo>
                    <a:pt x="561" y="529"/>
                  </a:lnTo>
                  <a:lnTo>
                    <a:pt x="434" y="666"/>
                  </a:lnTo>
                  <a:lnTo>
                    <a:pt x="320" y="819"/>
                  </a:lnTo>
                  <a:lnTo>
                    <a:pt x="221" y="981"/>
                  </a:lnTo>
                  <a:lnTo>
                    <a:pt x="142" y="1150"/>
                  </a:lnTo>
                  <a:lnTo>
                    <a:pt x="79" y="1323"/>
                  </a:lnTo>
                  <a:lnTo>
                    <a:pt x="36" y="1499"/>
                  </a:lnTo>
                  <a:lnTo>
                    <a:pt x="10" y="1678"/>
                  </a:lnTo>
                  <a:lnTo>
                    <a:pt x="0" y="1857"/>
                  </a:lnTo>
                  <a:lnTo>
                    <a:pt x="10" y="2036"/>
                  </a:lnTo>
                  <a:lnTo>
                    <a:pt x="35" y="2212"/>
                  </a:lnTo>
                  <a:lnTo>
                    <a:pt x="77" y="2385"/>
                  </a:lnTo>
                  <a:lnTo>
                    <a:pt x="135" y="2553"/>
                  </a:lnTo>
                  <a:lnTo>
                    <a:pt x="210" y="2716"/>
                  </a:lnTo>
                  <a:lnTo>
                    <a:pt x="301" y="2872"/>
                  </a:lnTo>
                  <a:lnTo>
                    <a:pt x="407" y="3020"/>
                  </a:lnTo>
                  <a:lnTo>
                    <a:pt x="529" y="3158"/>
                  </a:lnTo>
                  <a:lnTo>
                    <a:pt x="666" y="3284"/>
                  </a:lnTo>
                  <a:lnTo>
                    <a:pt x="819" y="3399"/>
                  </a:lnTo>
                  <a:close/>
                </a:path>
              </a:pathLst>
            </a:custGeom>
            <a:solidFill>
              <a:srgbClr val="94B9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2" name="Freeform 64"/>
            <p:cNvSpPr>
              <a:spLocks/>
            </p:cNvSpPr>
            <p:nvPr/>
          </p:nvSpPr>
          <p:spPr bwMode="auto">
            <a:xfrm>
              <a:off x="4110" y="1922"/>
              <a:ext cx="590" cy="590"/>
            </a:xfrm>
            <a:custGeom>
              <a:avLst/>
              <a:gdLst>
                <a:gd name="T0" fmla="*/ 4 w 3543"/>
                <a:gd name="T1" fmla="*/ 15 h 3543"/>
                <a:gd name="T2" fmla="*/ 6 w 3543"/>
                <a:gd name="T3" fmla="*/ 16 h 3543"/>
                <a:gd name="T4" fmla="*/ 7 w 3543"/>
                <a:gd name="T5" fmla="*/ 16 h 3543"/>
                <a:gd name="T6" fmla="*/ 9 w 3543"/>
                <a:gd name="T7" fmla="*/ 16 h 3543"/>
                <a:gd name="T8" fmla="*/ 10 w 3543"/>
                <a:gd name="T9" fmla="*/ 16 h 3543"/>
                <a:gd name="T10" fmla="*/ 12 w 3543"/>
                <a:gd name="T11" fmla="*/ 15 h 3543"/>
                <a:gd name="T12" fmla="*/ 13 w 3543"/>
                <a:gd name="T13" fmla="*/ 15 h 3543"/>
                <a:gd name="T14" fmla="*/ 14 w 3543"/>
                <a:gd name="T15" fmla="*/ 13 h 3543"/>
                <a:gd name="T16" fmla="*/ 15 w 3543"/>
                <a:gd name="T17" fmla="*/ 12 h 3543"/>
                <a:gd name="T18" fmla="*/ 16 w 3543"/>
                <a:gd name="T19" fmla="*/ 10 h 3543"/>
                <a:gd name="T20" fmla="*/ 16 w 3543"/>
                <a:gd name="T21" fmla="*/ 9 h 3543"/>
                <a:gd name="T22" fmla="*/ 16 w 3543"/>
                <a:gd name="T23" fmla="*/ 7 h 3543"/>
                <a:gd name="T24" fmla="*/ 16 w 3543"/>
                <a:gd name="T25" fmla="*/ 6 h 3543"/>
                <a:gd name="T26" fmla="*/ 15 w 3543"/>
                <a:gd name="T27" fmla="*/ 4 h 3543"/>
                <a:gd name="T28" fmla="*/ 15 w 3543"/>
                <a:gd name="T29" fmla="*/ 3 h 3543"/>
                <a:gd name="T30" fmla="*/ 13 w 3543"/>
                <a:gd name="T31" fmla="*/ 2 h 3543"/>
                <a:gd name="T32" fmla="*/ 12 w 3543"/>
                <a:gd name="T33" fmla="*/ 1 h 3543"/>
                <a:gd name="T34" fmla="*/ 10 w 3543"/>
                <a:gd name="T35" fmla="*/ 0 h 3543"/>
                <a:gd name="T36" fmla="*/ 9 w 3543"/>
                <a:gd name="T37" fmla="*/ 0 h 3543"/>
                <a:gd name="T38" fmla="*/ 7 w 3543"/>
                <a:gd name="T39" fmla="*/ 0 h 3543"/>
                <a:gd name="T40" fmla="*/ 6 w 3543"/>
                <a:gd name="T41" fmla="*/ 0 h 3543"/>
                <a:gd name="T42" fmla="*/ 4 w 3543"/>
                <a:gd name="T43" fmla="*/ 1 h 3543"/>
                <a:gd name="T44" fmla="*/ 3 w 3543"/>
                <a:gd name="T45" fmla="*/ 2 h 3543"/>
                <a:gd name="T46" fmla="*/ 2 w 3543"/>
                <a:gd name="T47" fmla="*/ 3 h 3543"/>
                <a:gd name="T48" fmla="*/ 1 w 3543"/>
                <a:gd name="T49" fmla="*/ 4 h 3543"/>
                <a:gd name="T50" fmla="*/ 0 w 3543"/>
                <a:gd name="T51" fmla="*/ 6 h 3543"/>
                <a:gd name="T52" fmla="*/ 0 w 3543"/>
                <a:gd name="T53" fmla="*/ 7 h 3543"/>
                <a:gd name="T54" fmla="*/ 0 w 3543"/>
                <a:gd name="T55" fmla="*/ 9 h 3543"/>
                <a:gd name="T56" fmla="*/ 0 w 3543"/>
                <a:gd name="T57" fmla="*/ 10 h 3543"/>
                <a:gd name="T58" fmla="*/ 1 w 3543"/>
                <a:gd name="T59" fmla="*/ 12 h 3543"/>
                <a:gd name="T60" fmla="*/ 2 w 3543"/>
                <a:gd name="T61" fmla="*/ 13 h 3543"/>
                <a:gd name="T62" fmla="*/ 3 w 3543"/>
                <a:gd name="T63" fmla="*/ 14 h 35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3">
                  <a:moveTo>
                    <a:pt x="780" y="3240"/>
                  </a:moveTo>
                  <a:lnTo>
                    <a:pt x="935" y="3333"/>
                  </a:lnTo>
                  <a:lnTo>
                    <a:pt x="1095" y="3410"/>
                  </a:lnTo>
                  <a:lnTo>
                    <a:pt x="1260" y="3469"/>
                  </a:lnTo>
                  <a:lnTo>
                    <a:pt x="1429" y="3510"/>
                  </a:lnTo>
                  <a:lnTo>
                    <a:pt x="1598" y="3535"/>
                  </a:lnTo>
                  <a:lnTo>
                    <a:pt x="1769" y="3543"/>
                  </a:lnTo>
                  <a:lnTo>
                    <a:pt x="1940" y="3535"/>
                  </a:lnTo>
                  <a:lnTo>
                    <a:pt x="2108" y="3511"/>
                  </a:lnTo>
                  <a:lnTo>
                    <a:pt x="2273" y="3471"/>
                  </a:lnTo>
                  <a:lnTo>
                    <a:pt x="2434" y="3415"/>
                  </a:lnTo>
                  <a:lnTo>
                    <a:pt x="2590" y="3344"/>
                  </a:lnTo>
                  <a:lnTo>
                    <a:pt x="2738" y="3257"/>
                  </a:lnTo>
                  <a:lnTo>
                    <a:pt x="2878" y="3156"/>
                  </a:lnTo>
                  <a:lnTo>
                    <a:pt x="3010" y="3040"/>
                  </a:lnTo>
                  <a:lnTo>
                    <a:pt x="3130" y="2910"/>
                  </a:lnTo>
                  <a:lnTo>
                    <a:pt x="3240" y="2765"/>
                  </a:lnTo>
                  <a:lnTo>
                    <a:pt x="3333" y="2610"/>
                  </a:lnTo>
                  <a:lnTo>
                    <a:pt x="3409" y="2449"/>
                  </a:lnTo>
                  <a:lnTo>
                    <a:pt x="3469" y="2283"/>
                  </a:lnTo>
                  <a:lnTo>
                    <a:pt x="3510" y="2115"/>
                  </a:lnTo>
                  <a:lnTo>
                    <a:pt x="3535" y="1945"/>
                  </a:lnTo>
                  <a:lnTo>
                    <a:pt x="3543" y="1774"/>
                  </a:lnTo>
                  <a:lnTo>
                    <a:pt x="3535" y="1603"/>
                  </a:lnTo>
                  <a:lnTo>
                    <a:pt x="3511" y="1436"/>
                  </a:lnTo>
                  <a:lnTo>
                    <a:pt x="3471" y="1270"/>
                  </a:lnTo>
                  <a:lnTo>
                    <a:pt x="3414" y="1109"/>
                  </a:lnTo>
                  <a:lnTo>
                    <a:pt x="3343" y="953"/>
                  </a:lnTo>
                  <a:lnTo>
                    <a:pt x="3257" y="805"/>
                  </a:lnTo>
                  <a:lnTo>
                    <a:pt x="3156" y="665"/>
                  </a:lnTo>
                  <a:lnTo>
                    <a:pt x="3039" y="533"/>
                  </a:lnTo>
                  <a:lnTo>
                    <a:pt x="2909" y="413"/>
                  </a:lnTo>
                  <a:lnTo>
                    <a:pt x="2764" y="304"/>
                  </a:lnTo>
                  <a:lnTo>
                    <a:pt x="2608" y="210"/>
                  </a:lnTo>
                  <a:lnTo>
                    <a:pt x="2448" y="134"/>
                  </a:lnTo>
                  <a:lnTo>
                    <a:pt x="2282" y="76"/>
                  </a:lnTo>
                  <a:lnTo>
                    <a:pt x="2114" y="33"/>
                  </a:lnTo>
                  <a:lnTo>
                    <a:pt x="1944" y="8"/>
                  </a:lnTo>
                  <a:lnTo>
                    <a:pt x="1774" y="0"/>
                  </a:lnTo>
                  <a:lnTo>
                    <a:pt x="1604" y="8"/>
                  </a:lnTo>
                  <a:lnTo>
                    <a:pt x="1436" y="33"/>
                  </a:lnTo>
                  <a:lnTo>
                    <a:pt x="1271" y="73"/>
                  </a:lnTo>
                  <a:lnTo>
                    <a:pt x="1109" y="129"/>
                  </a:lnTo>
                  <a:lnTo>
                    <a:pt x="954" y="200"/>
                  </a:lnTo>
                  <a:lnTo>
                    <a:pt x="805" y="286"/>
                  </a:lnTo>
                  <a:lnTo>
                    <a:pt x="665" y="387"/>
                  </a:lnTo>
                  <a:lnTo>
                    <a:pt x="534" y="504"/>
                  </a:lnTo>
                  <a:lnTo>
                    <a:pt x="412" y="635"/>
                  </a:lnTo>
                  <a:lnTo>
                    <a:pt x="304" y="780"/>
                  </a:lnTo>
                  <a:lnTo>
                    <a:pt x="210" y="935"/>
                  </a:lnTo>
                  <a:lnTo>
                    <a:pt x="133" y="1096"/>
                  </a:lnTo>
                  <a:lnTo>
                    <a:pt x="74" y="1261"/>
                  </a:lnTo>
                  <a:lnTo>
                    <a:pt x="33" y="1429"/>
                  </a:lnTo>
                  <a:lnTo>
                    <a:pt x="8" y="1600"/>
                  </a:lnTo>
                  <a:lnTo>
                    <a:pt x="0" y="1769"/>
                  </a:lnTo>
                  <a:lnTo>
                    <a:pt x="8" y="1940"/>
                  </a:lnTo>
                  <a:lnTo>
                    <a:pt x="32" y="2109"/>
                  </a:lnTo>
                  <a:lnTo>
                    <a:pt x="72" y="2274"/>
                  </a:lnTo>
                  <a:lnTo>
                    <a:pt x="129" y="2434"/>
                  </a:lnTo>
                  <a:lnTo>
                    <a:pt x="199" y="2589"/>
                  </a:lnTo>
                  <a:lnTo>
                    <a:pt x="286" y="2738"/>
                  </a:lnTo>
                  <a:lnTo>
                    <a:pt x="387" y="2878"/>
                  </a:lnTo>
                  <a:lnTo>
                    <a:pt x="503" y="3010"/>
                  </a:lnTo>
                  <a:lnTo>
                    <a:pt x="634" y="3131"/>
                  </a:lnTo>
                  <a:lnTo>
                    <a:pt x="780" y="3240"/>
                  </a:lnTo>
                  <a:close/>
                </a:path>
              </a:pathLst>
            </a:custGeom>
            <a:solidFill>
              <a:srgbClr val="97BC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3" name="Freeform 65"/>
            <p:cNvSpPr>
              <a:spLocks/>
            </p:cNvSpPr>
            <p:nvPr/>
          </p:nvSpPr>
          <p:spPr bwMode="auto">
            <a:xfrm>
              <a:off x="4131" y="1928"/>
              <a:ext cx="562" cy="562"/>
            </a:xfrm>
            <a:custGeom>
              <a:avLst/>
              <a:gdLst>
                <a:gd name="T0" fmla="*/ 4 w 3370"/>
                <a:gd name="T1" fmla="*/ 15 h 3371"/>
                <a:gd name="T2" fmla="*/ 6 w 3370"/>
                <a:gd name="T3" fmla="*/ 15 h 3371"/>
                <a:gd name="T4" fmla="*/ 7 w 3370"/>
                <a:gd name="T5" fmla="*/ 16 h 3371"/>
                <a:gd name="T6" fmla="*/ 9 w 3370"/>
                <a:gd name="T7" fmla="*/ 16 h 3371"/>
                <a:gd name="T8" fmla="*/ 10 w 3370"/>
                <a:gd name="T9" fmla="*/ 15 h 3371"/>
                <a:gd name="T10" fmla="*/ 12 w 3370"/>
                <a:gd name="T11" fmla="*/ 15 h 3371"/>
                <a:gd name="T12" fmla="*/ 13 w 3370"/>
                <a:gd name="T13" fmla="*/ 14 h 3371"/>
                <a:gd name="T14" fmla="*/ 14 w 3370"/>
                <a:gd name="T15" fmla="*/ 13 h 3371"/>
                <a:gd name="T16" fmla="*/ 15 w 3370"/>
                <a:gd name="T17" fmla="*/ 12 h 3371"/>
                <a:gd name="T18" fmla="*/ 15 w 3370"/>
                <a:gd name="T19" fmla="*/ 10 h 3371"/>
                <a:gd name="T20" fmla="*/ 16 w 3370"/>
                <a:gd name="T21" fmla="*/ 9 h 3371"/>
                <a:gd name="T22" fmla="*/ 16 w 3370"/>
                <a:gd name="T23" fmla="*/ 7 h 3371"/>
                <a:gd name="T24" fmla="*/ 15 w 3370"/>
                <a:gd name="T25" fmla="*/ 6 h 3371"/>
                <a:gd name="T26" fmla="*/ 15 w 3370"/>
                <a:gd name="T27" fmla="*/ 4 h 3371"/>
                <a:gd name="T28" fmla="*/ 14 w 3370"/>
                <a:gd name="T29" fmla="*/ 3 h 3371"/>
                <a:gd name="T30" fmla="*/ 13 w 3370"/>
                <a:gd name="T31" fmla="*/ 2 h 3371"/>
                <a:gd name="T32" fmla="*/ 12 w 3370"/>
                <a:gd name="T33" fmla="*/ 1 h 3371"/>
                <a:gd name="T34" fmla="*/ 10 w 3370"/>
                <a:gd name="T35" fmla="*/ 0 h 3371"/>
                <a:gd name="T36" fmla="*/ 9 w 3370"/>
                <a:gd name="T37" fmla="*/ 0 h 3371"/>
                <a:gd name="T38" fmla="*/ 7 w 3370"/>
                <a:gd name="T39" fmla="*/ 0 h 3371"/>
                <a:gd name="T40" fmla="*/ 6 w 3370"/>
                <a:gd name="T41" fmla="*/ 0 h 3371"/>
                <a:gd name="T42" fmla="*/ 4 w 3370"/>
                <a:gd name="T43" fmla="*/ 1 h 3371"/>
                <a:gd name="T44" fmla="*/ 3 w 3370"/>
                <a:gd name="T45" fmla="*/ 2 h 3371"/>
                <a:gd name="T46" fmla="*/ 2 w 3370"/>
                <a:gd name="T47" fmla="*/ 3 h 3371"/>
                <a:gd name="T48" fmla="*/ 1 w 3370"/>
                <a:gd name="T49" fmla="*/ 4 h 3371"/>
                <a:gd name="T50" fmla="*/ 0 w 3370"/>
                <a:gd name="T51" fmla="*/ 6 h 3371"/>
                <a:gd name="T52" fmla="*/ 0 w 3370"/>
                <a:gd name="T53" fmla="*/ 7 h 3371"/>
                <a:gd name="T54" fmla="*/ 0 w 3370"/>
                <a:gd name="T55" fmla="*/ 9 h 3371"/>
                <a:gd name="T56" fmla="*/ 0 w 3370"/>
                <a:gd name="T57" fmla="*/ 10 h 3371"/>
                <a:gd name="T58" fmla="*/ 1 w 3370"/>
                <a:gd name="T59" fmla="*/ 12 h 3371"/>
                <a:gd name="T60" fmla="*/ 2 w 3370"/>
                <a:gd name="T61" fmla="*/ 13 h 3371"/>
                <a:gd name="T62" fmla="*/ 3 w 3370"/>
                <a:gd name="T63" fmla="*/ 14 h 3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70" h="3371">
                  <a:moveTo>
                    <a:pt x="742" y="3082"/>
                  </a:moveTo>
                  <a:lnTo>
                    <a:pt x="889" y="3171"/>
                  </a:lnTo>
                  <a:lnTo>
                    <a:pt x="1042" y="3244"/>
                  </a:lnTo>
                  <a:lnTo>
                    <a:pt x="1199" y="3300"/>
                  </a:lnTo>
                  <a:lnTo>
                    <a:pt x="1359" y="3339"/>
                  </a:lnTo>
                  <a:lnTo>
                    <a:pt x="1521" y="3363"/>
                  </a:lnTo>
                  <a:lnTo>
                    <a:pt x="1683" y="3371"/>
                  </a:lnTo>
                  <a:lnTo>
                    <a:pt x="1845" y="3363"/>
                  </a:lnTo>
                  <a:lnTo>
                    <a:pt x="2006" y="3341"/>
                  </a:lnTo>
                  <a:lnTo>
                    <a:pt x="2163" y="3302"/>
                  </a:lnTo>
                  <a:lnTo>
                    <a:pt x="2315" y="3248"/>
                  </a:lnTo>
                  <a:lnTo>
                    <a:pt x="2463" y="3180"/>
                  </a:lnTo>
                  <a:lnTo>
                    <a:pt x="2604" y="3098"/>
                  </a:lnTo>
                  <a:lnTo>
                    <a:pt x="2739" y="3001"/>
                  </a:lnTo>
                  <a:lnTo>
                    <a:pt x="2863" y="2891"/>
                  </a:lnTo>
                  <a:lnTo>
                    <a:pt x="2978" y="2767"/>
                  </a:lnTo>
                  <a:lnTo>
                    <a:pt x="3082" y="2629"/>
                  </a:lnTo>
                  <a:lnTo>
                    <a:pt x="3171" y="2481"/>
                  </a:lnTo>
                  <a:lnTo>
                    <a:pt x="3243" y="2329"/>
                  </a:lnTo>
                  <a:lnTo>
                    <a:pt x="3299" y="2172"/>
                  </a:lnTo>
                  <a:lnTo>
                    <a:pt x="3339" y="2011"/>
                  </a:lnTo>
                  <a:lnTo>
                    <a:pt x="3362" y="1849"/>
                  </a:lnTo>
                  <a:lnTo>
                    <a:pt x="3370" y="1687"/>
                  </a:lnTo>
                  <a:lnTo>
                    <a:pt x="3362" y="1525"/>
                  </a:lnTo>
                  <a:lnTo>
                    <a:pt x="3340" y="1364"/>
                  </a:lnTo>
                  <a:lnTo>
                    <a:pt x="3301" y="1207"/>
                  </a:lnTo>
                  <a:lnTo>
                    <a:pt x="3247" y="1055"/>
                  </a:lnTo>
                  <a:lnTo>
                    <a:pt x="3180" y="907"/>
                  </a:lnTo>
                  <a:lnTo>
                    <a:pt x="3098" y="766"/>
                  </a:lnTo>
                  <a:lnTo>
                    <a:pt x="3002" y="631"/>
                  </a:lnTo>
                  <a:lnTo>
                    <a:pt x="2891" y="507"/>
                  </a:lnTo>
                  <a:lnTo>
                    <a:pt x="2767" y="392"/>
                  </a:lnTo>
                  <a:lnTo>
                    <a:pt x="2629" y="289"/>
                  </a:lnTo>
                  <a:lnTo>
                    <a:pt x="2481" y="199"/>
                  </a:lnTo>
                  <a:lnTo>
                    <a:pt x="2329" y="127"/>
                  </a:lnTo>
                  <a:lnTo>
                    <a:pt x="2172" y="71"/>
                  </a:lnTo>
                  <a:lnTo>
                    <a:pt x="2011" y="31"/>
                  </a:lnTo>
                  <a:lnTo>
                    <a:pt x="1850" y="8"/>
                  </a:lnTo>
                  <a:lnTo>
                    <a:pt x="1687" y="0"/>
                  </a:lnTo>
                  <a:lnTo>
                    <a:pt x="1525" y="8"/>
                  </a:lnTo>
                  <a:lnTo>
                    <a:pt x="1365" y="30"/>
                  </a:lnTo>
                  <a:lnTo>
                    <a:pt x="1208" y="69"/>
                  </a:lnTo>
                  <a:lnTo>
                    <a:pt x="1055" y="123"/>
                  </a:lnTo>
                  <a:lnTo>
                    <a:pt x="907" y="190"/>
                  </a:lnTo>
                  <a:lnTo>
                    <a:pt x="766" y="272"/>
                  </a:lnTo>
                  <a:lnTo>
                    <a:pt x="632" y="368"/>
                  </a:lnTo>
                  <a:lnTo>
                    <a:pt x="508" y="479"/>
                  </a:lnTo>
                  <a:lnTo>
                    <a:pt x="393" y="603"/>
                  </a:lnTo>
                  <a:lnTo>
                    <a:pt x="289" y="742"/>
                  </a:lnTo>
                  <a:lnTo>
                    <a:pt x="199" y="889"/>
                  </a:lnTo>
                  <a:lnTo>
                    <a:pt x="126" y="1042"/>
                  </a:lnTo>
                  <a:lnTo>
                    <a:pt x="71" y="1199"/>
                  </a:lnTo>
                  <a:lnTo>
                    <a:pt x="31" y="1359"/>
                  </a:lnTo>
                  <a:lnTo>
                    <a:pt x="8" y="1522"/>
                  </a:lnTo>
                  <a:lnTo>
                    <a:pt x="0" y="1683"/>
                  </a:lnTo>
                  <a:lnTo>
                    <a:pt x="8" y="1845"/>
                  </a:lnTo>
                  <a:lnTo>
                    <a:pt x="31" y="2005"/>
                  </a:lnTo>
                  <a:lnTo>
                    <a:pt x="69" y="2162"/>
                  </a:lnTo>
                  <a:lnTo>
                    <a:pt x="122" y="2315"/>
                  </a:lnTo>
                  <a:lnTo>
                    <a:pt x="190" y="2463"/>
                  </a:lnTo>
                  <a:lnTo>
                    <a:pt x="272" y="2604"/>
                  </a:lnTo>
                  <a:lnTo>
                    <a:pt x="369" y="2738"/>
                  </a:lnTo>
                  <a:lnTo>
                    <a:pt x="479" y="2863"/>
                  </a:lnTo>
                  <a:lnTo>
                    <a:pt x="603" y="2977"/>
                  </a:lnTo>
                  <a:lnTo>
                    <a:pt x="742" y="3082"/>
                  </a:lnTo>
                  <a:close/>
                </a:path>
              </a:pathLst>
            </a:custGeom>
            <a:solidFill>
              <a:srgbClr val="9AC0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4" name="Freeform 66"/>
            <p:cNvSpPr>
              <a:spLocks/>
            </p:cNvSpPr>
            <p:nvPr/>
          </p:nvSpPr>
          <p:spPr bwMode="auto">
            <a:xfrm>
              <a:off x="4153" y="1934"/>
              <a:ext cx="533" cy="533"/>
            </a:xfrm>
            <a:custGeom>
              <a:avLst/>
              <a:gdLst>
                <a:gd name="T0" fmla="*/ 4 w 3197"/>
                <a:gd name="T1" fmla="*/ 14 h 3199"/>
                <a:gd name="T2" fmla="*/ 5 w 3197"/>
                <a:gd name="T3" fmla="*/ 14 h 3199"/>
                <a:gd name="T4" fmla="*/ 7 w 3197"/>
                <a:gd name="T5" fmla="*/ 15 h 3199"/>
                <a:gd name="T6" fmla="*/ 8 w 3197"/>
                <a:gd name="T7" fmla="*/ 15 h 3199"/>
                <a:gd name="T8" fmla="*/ 10 w 3197"/>
                <a:gd name="T9" fmla="*/ 14 h 3199"/>
                <a:gd name="T10" fmla="*/ 11 w 3197"/>
                <a:gd name="T11" fmla="*/ 14 h 3199"/>
                <a:gd name="T12" fmla="*/ 12 w 3197"/>
                <a:gd name="T13" fmla="*/ 13 h 3199"/>
                <a:gd name="T14" fmla="*/ 13 w 3197"/>
                <a:gd name="T15" fmla="*/ 12 h 3199"/>
                <a:gd name="T16" fmla="*/ 14 w 3197"/>
                <a:gd name="T17" fmla="*/ 11 h 3199"/>
                <a:gd name="T18" fmla="*/ 15 w 3197"/>
                <a:gd name="T19" fmla="*/ 9 h 3199"/>
                <a:gd name="T20" fmla="*/ 15 w 3197"/>
                <a:gd name="T21" fmla="*/ 8 h 3199"/>
                <a:gd name="T22" fmla="*/ 15 w 3197"/>
                <a:gd name="T23" fmla="*/ 7 h 3199"/>
                <a:gd name="T24" fmla="*/ 15 w 3197"/>
                <a:gd name="T25" fmla="*/ 5 h 3199"/>
                <a:gd name="T26" fmla="*/ 14 w 3197"/>
                <a:gd name="T27" fmla="*/ 4 h 3199"/>
                <a:gd name="T28" fmla="*/ 13 w 3197"/>
                <a:gd name="T29" fmla="*/ 3 h 3199"/>
                <a:gd name="T30" fmla="*/ 12 w 3197"/>
                <a:gd name="T31" fmla="*/ 2 h 3199"/>
                <a:gd name="T32" fmla="*/ 11 w 3197"/>
                <a:gd name="T33" fmla="*/ 1 h 3199"/>
                <a:gd name="T34" fmla="*/ 10 w 3197"/>
                <a:gd name="T35" fmla="*/ 0 h 3199"/>
                <a:gd name="T36" fmla="*/ 8 w 3197"/>
                <a:gd name="T37" fmla="*/ 0 h 3199"/>
                <a:gd name="T38" fmla="*/ 7 w 3197"/>
                <a:gd name="T39" fmla="*/ 0 h 3199"/>
                <a:gd name="T40" fmla="*/ 5 w 3197"/>
                <a:gd name="T41" fmla="*/ 0 h 3199"/>
                <a:gd name="T42" fmla="*/ 4 w 3197"/>
                <a:gd name="T43" fmla="*/ 1 h 3199"/>
                <a:gd name="T44" fmla="*/ 3 w 3197"/>
                <a:gd name="T45" fmla="*/ 2 h 3199"/>
                <a:gd name="T46" fmla="*/ 2 w 3197"/>
                <a:gd name="T47" fmla="*/ 3 h 3199"/>
                <a:gd name="T48" fmla="*/ 1 w 3197"/>
                <a:gd name="T49" fmla="*/ 4 h 3199"/>
                <a:gd name="T50" fmla="*/ 0 w 3197"/>
                <a:gd name="T51" fmla="*/ 5 h 3199"/>
                <a:gd name="T52" fmla="*/ 0 w 3197"/>
                <a:gd name="T53" fmla="*/ 7 h 3199"/>
                <a:gd name="T54" fmla="*/ 0 w 3197"/>
                <a:gd name="T55" fmla="*/ 8 h 3199"/>
                <a:gd name="T56" fmla="*/ 0 w 3197"/>
                <a:gd name="T57" fmla="*/ 9 h 3199"/>
                <a:gd name="T58" fmla="*/ 1 w 3197"/>
                <a:gd name="T59" fmla="*/ 11 h 3199"/>
                <a:gd name="T60" fmla="*/ 2 w 3197"/>
                <a:gd name="T61" fmla="*/ 12 h 3199"/>
                <a:gd name="T62" fmla="*/ 3 w 3197"/>
                <a:gd name="T63" fmla="*/ 13 h 3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97" h="3199">
                  <a:moveTo>
                    <a:pt x="703" y="2924"/>
                  </a:moveTo>
                  <a:lnTo>
                    <a:pt x="843" y="3008"/>
                  </a:lnTo>
                  <a:lnTo>
                    <a:pt x="988" y="3078"/>
                  </a:lnTo>
                  <a:lnTo>
                    <a:pt x="1137" y="3130"/>
                  </a:lnTo>
                  <a:lnTo>
                    <a:pt x="1289" y="3168"/>
                  </a:lnTo>
                  <a:lnTo>
                    <a:pt x="1443" y="3191"/>
                  </a:lnTo>
                  <a:lnTo>
                    <a:pt x="1597" y="3199"/>
                  </a:lnTo>
                  <a:lnTo>
                    <a:pt x="1750" y="3191"/>
                  </a:lnTo>
                  <a:lnTo>
                    <a:pt x="1902" y="3169"/>
                  </a:lnTo>
                  <a:lnTo>
                    <a:pt x="2051" y="3133"/>
                  </a:lnTo>
                  <a:lnTo>
                    <a:pt x="2197" y="3082"/>
                  </a:lnTo>
                  <a:lnTo>
                    <a:pt x="2337" y="3018"/>
                  </a:lnTo>
                  <a:lnTo>
                    <a:pt x="2471" y="2939"/>
                  </a:lnTo>
                  <a:lnTo>
                    <a:pt x="2597" y="2848"/>
                  </a:lnTo>
                  <a:lnTo>
                    <a:pt x="2716" y="2743"/>
                  </a:lnTo>
                  <a:lnTo>
                    <a:pt x="2825" y="2625"/>
                  </a:lnTo>
                  <a:lnTo>
                    <a:pt x="2924" y="2495"/>
                  </a:lnTo>
                  <a:lnTo>
                    <a:pt x="3008" y="2354"/>
                  </a:lnTo>
                  <a:lnTo>
                    <a:pt x="3077" y="2209"/>
                  </a:lnTo>
                  <a:lnTo>
                    <a:pt x="3130" y="2060"/>
                  </a:lnTo>
                  <a:lnTo>
                    <a:pt x="3168" y="1908"/>
                  </a:lnTo>
                  <a:lnTo>
                    <a:pt x="3190" y="1754"/>
                  </a:lnTo>
                  <a:lnTo>
                    <a:pt x="3197" y="1600"/>
                  </a:lnTo>
                  <a:lnTo>
                    <a:pt x="3190" y="1447"/>
                  </a:lnTo>
                  <a:lnTo>
                    <a:pt x="3169" y="1295"/>
                  </a:lnTo>
                  <a:lnTo>
                    <a:pt x="3132" y="1146"/>
                  </a:lnTo>
                  <a:lnTo>
                    <a:pt x="3082" y="1000"/>
                  </a:lnTo>
                  <a:lnTo>
                    <a:pt x="3017" y="860"/>
                  </a:lnTo>
                  <a:lnTo>
                    <a:pt x="2940" y="726"/>
                  </a:lnTo>
                  <a:lnTo>
                    <a:pt x="2848" y="600"/>
                  </a:lnTo>
                  <a:lnTo>
                    <a:pt x="2743" y="481"/>
                  </a:lnTo>
                  <a:lnTo>
                    <a:pt x="2625" y="372"/>
                  </a:lnTo>
                  <a:lnTo>
                    <a:pt x="2495" y="274"/>
                  </a:lnTo>
                  <a:lnTo>
                    <a:pt x="2354" y="189"/>
                  </a:lnTo>
                  <a:lnTo>
                    <a:pt x="2209" y="121"/>
                  </a:lnTo>
                  <a:lnTo>
                    <a:pt x="2060" y="67"/>
                  </a:lnTo>
                  <a:lnTo>
                    <a:pt x="1908" y="30"/>
                  </a:lnTo>
                  <a:lnTo>
                    <a:pt x="1754" y="7"/>
                  </a:lnTo>
                  <a:lnTo>
                    <a:pt x="1600" y="0"/>
                  </a:lnTo>
                  <a:lnTo>
                    <a:pt x="1447" y="7"/>
                  </a:lnTo>
                  <a:lnTo>
                    <a:pt x="1295" y="28"/>
                  </a:lnTo>
                  <a:lnTo>
                    <a:pt x="1146" y="65"/>
                  </a:lnTo>
                  <a:lnTo>
                    <a:pt x="1000" y="115"/>
                  </a:lnTo>
                  <a:lnTo>
                    <a:pt x="860" y="180"/>
                  </a:lnTo>
                  <a:lnTo>
                    <a:pt x="726" y="257"/>
                  </a:lnTo>
                  <a:lnTo>
                    <a:pt x="600" y="349"/>
                  </a:lnTo>
                  <a:lnTo>
                    <a:pt x="481" y="454"/>
                  </a:lnTo>
                  <a:lnTo>
                    <a:pt x="372" y="572"/>
                  </a:lnTo>
                  <a:lnTo>
                    <a:pt x="274" y="703"/>
                  </a:lnTo>
                  <a:lnTo>
                    <a:pt x="189" y="843"/>
                  </a:lnTo>
                  <a:lnTo>
                    <a:pt x="120" y="988"/>
                  </a:lnTo>
                  <a:lnTo>
                    <a:pt x="67" y="1137"/>
                  </a:lnTo>
                  <a:lnTo>
                    <a:pt x="29" y="1288"/>
                  </a:lnTo>
                  <a:lnTo>
                    <a:pt x="7" y="1442"/>
                  </a:lnTo>
                  <a:lnTo>
                    <a:pt x="0" y="1597"/>
                  </a:lnTo>
                  <a:lnTo>
                    <a:pt x="7" y="1751"/>
                  </a:lnTo>
                  <a:lnTo>
                    <a:pt x="29" y="1902"/>
                  </a:lnTo>
                  <a:lnTo>
                    <a:pt x="65" y="2051"/>
                  </a:lnTo>
                  <a:lnTo>
                    <a:pt x="116" y="2197"/>
                  </a:lnTo>
                  <a:lnTo>
                    <a:pt x="180" y="2337"/>
                  </a:lnTo>
                  <a:lnTo>
                    <a:pt x="258" y="2471"/>
                  </a:lnTo>
                  <a:lnTo>
                    <a:pt x="349" y="2598"/>
                  </a:lnTo>
                  <a:lnTo>
                    <a:pt x="454" y="2716"/>
                  </a:lnTo>
                  <a:lnTo>
                    <a:pt x="572" y="2825"/>
                  </a:lnTo>
                  <a:lnTo>
                    <a:pt x="703" y="2924"/>
                  </a:lnTo>
                  <a:close/>
                </a:path>
              </a:pathLst>
            </a:custGeom>
            <a:solidFill>
              <a:srgbClr val="9DC3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5" name="Freeform 67"/>
            <p:cNvSpPr>
              <a:spLocks/>
            </p:cNvSpPr>
            <p:nvPr/>
          </p:nvSpPr>
          <p:spPr bwMode="auto">
            <a:xfrm>
              <a:off x="4175" y="1939"/>
              <a:ext cx="504" cy="505"/>
            </a:xfrm>
            <a:custGeom>
              <a:avLst/>
              <a:gdLst>
                <a:gd name="T0" fmla="*/ 4 w 3025"/>
                <a:gd name="T1" fmla="*/ 13 h 3027"/>
                <a:gd name="T2" fmla="*/ 5 w 3025"/>
                <a:gd name="T3" fmla="*/ 14 h 3027"/>
                <a:gd name="T4" fmla="*/ 6 w 3025"/>
                <a:gd name="T5" fmla="*/ 14 h 3027"/>
                <a:gd name="T6" fmla="*/ 8 w 3025"/>
                <a:gd name="T7" fmla="*/ 14 h 3027"/>
                <a:gd name="T8" fmla="*/ 9 w 3025"/>
                <a:gd name="T9" fmla="*/ 14 h 3027"/>
                <a:gd name="T10" fmla="*/ 10 w 3025"/>
                <a:gd name="T11" fmla="*/ 13 h 3027"/>
                <a:gd name="T12" fmla="*/ 11 w 3025"/>
                <a:gd name="T13" fmla="*/ 13 h 3027"/>
                <a:gd name="T14" fmla="*/ 12 w 3025"/>
                <a:gd name="T15" fmla="*/ 12 h 3027"/>
                <a:gd name="T16" fmla="*/ 13 w 3025"/>
                <a:gd name="T17" fmla="*/ 10 h 3027"/>
                <a:gd name="T18" fmla="*/ 14 w 3025"/>
                <a:gd name="T19" fmla="*/ 9 h 3027"/>
                <a:gd name="T20" fmla="*/ 14 w 3025"/>
                <a:gd name="T21" fmla="*/ 8 h 3027"/>
                <a:gd name="T22" fmla="*/ 14 w 3025"/>
                <a:gd name="T23" fmla="*/ 6 h 3027"/>
                <a:gd name="T24" fmla="*/ 14 w 3025"/>
                <a:gd name="T25" fmla="*/ 5 h 3027"/>
                <a:gd name="T26" fmla="*/ 13 w 3025"/>
                <a:gd name="T27" fmla="*/ 4 h 3027"/>
                <a:gd name="T28" fmla="*/ 12 w 3025"/>
                <a:gd name="T29" fmla="*/ 3 h 3027"/>
                <a:gd name="T30" fmla="*/ 11 w 3025"/>
                <a:gd name="T31" fmla="*/ 2 h 3027"/>
                <a:gd name="T32" fmla="*/ 10 w 3025"/>
                <a:gd name="T33" fmla="*/ 1 h 3027"/>
                <a:gd name="T34" fmla="*/ 9 w 3025"/>
                <a:gd name="T35" fmla="*/ 0 h 3027"/>
                <a:gd name="T36" fmla="*/ 8 w 3025"/>
                <a:gd name="T37" fmla="*/ 0 h 3027"/>
                <a:gd name="T38" fmla="*/ 6 w 3025"/>
                <a:gd name="T39" fmla="*/ 0 h 3027"/>
                <a:gd name="T40" fmla="*/ 5 w 3025"/>
                <a:gd name="T41" fmla="*/ 0 h 3027"/>
                <a:gd name="T42" fmla="*/ 4 w 3025"/>
                <a:gd name="T43" fmla="*/ 1 h 3027"/>
                <a:gd name="T44" fmla="*/ 3 w 3025"/>
                <a:gd name="T45" fmla="*/ 2 h 3027"/>
                <a:gd name="T46" fmla="*/ 2 w 3025"/>
                <a:gd name="T47" fmla="*/ 3 h 3027"/>
                <a:gd name="T48" fmla="*/ 1 w 3025"/>
                <a:gd name="T49" fmla="*/ 4 h 3027"/>
                <a:gd name="T50" fmla="*/ 0 w 3025"/>
                <a:gd name="T51" fmla="*/ 5 h 3027"/>
                <a:gd name="T52" fmla="*/ 0 w 3025"/>
                <a:gd name="T53" fmla="*/ 6 h 3027"/>
                <a:gd name="T54" fmla="*/ 0 w 3025"/>
                <a:gd name="T55" fmla="*/ 8 h 3027"/>
                <a:gd name="T56" fmla="*/ 0 w 3025"/>
                <a:gd name="T57" fmla="*/ 9 h 3027"/>
                <a:gd name="T58" fmla="*/ 1 w 3025"/>
                <a:gd name="T59" fmla="*/ 10 h 3027"/>
                <a:gd name="T60" fmla="*/ 1 w 3025"/>
                <a:gd name="T61" fmla="*/ 11 h 3027"/>
                <a:gd name="T62" fmla="*/ 2 w 3025"/>
                <a:gd name="T63" fmla="*/ 12 h 30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25" h="3027">
                  <a:moveTo>
                    <a:pt x="665" y="2767"/>
                  </a:moveTo>
                  <a:lnTo>
                    <a:pt x="797" y="2847"/>
                  </a:lnTo>
                  <a:lnTo>
                    <a:pt x="935" y="2912"/>
                  </a:lnTo>
                  <a:lnTo>
                    <a:pt x="1075" y="2963"/>
                  </a:lnTo>
                  <a:lnTo>
                    <a:pt x="1220" y="2998"/>
                  </a:lnTo>
                  <a:lnTo>
                    <a:pt x="1364" y="3020"/>
                  </a:lnTo>
                  <a:lnTo>
                    <a:pt x="1510" y="3027"/>
                  </a:lnTo>
                  <a:lnTo>
                    <a:pt x="1656" y="3020"/>
                  </a:lnTo>
                  <a:lnTo>
                    <a:pt x="1799" y="3000"/>
                  </a:lnTo>
                  <a:lnTo>
                    <a:pt x="1940" y="2964"/>
                  </a:lnTo>
                  <a:lnTo>
                    <a:pt x="2078" y="2916"/>
                  </a:lnTo>
                  <a:lnTo>
                    <a:pt x="2211" y="2856"/>
                  </a:lnTo>
                  <a:lnTo>
                    <a:pt x="2338" y="2782"/>
                  </a:lnTo>
                  <a:lnTo>
                    <a:pt x="2458" y="2696"/>
                  </a:lnTo>
                  <a:lnTo>
                    <a:pt x="2570" y="2595"/>
                  </a:lnTo>
                  <a:lnTo>
                    <a:pt x="2673" y="2484"/>
                  </a:lnTo>
                  <a:lnTo>
                    <a:pt x="2767" y="2361"/>
                  </a:lnTo>
                  <a:lnTo>
                    <a:pt x="2846" y="2228"/>
                  </a:lnTo>
                  <a:lnTo>
                    <a:pt x="2911" y="2090"/>
                  </a:lnTo>
                  <a:lnTo>
                    <a:pt x="2961" y="1950"/>
                  </a:lnTo>
                  <a:lnTo>
                    <a:pt x="2998" y="1805"/>
                  </a:lnTo>
                  <a:lnTo>
                    <a:pt x="3018" y="1661"/>
                  </a:lnTo>
                  <a:lnTo>
                    <a:pt x="3025" y="1515"/>
                  </a:lnTo>
                  <a:lnTo>
                    <a:pt x="3018" y="1369"/>
                  </a:lnTo>
                  <a:lnTo>
                    <a:pt x="2998" y="1226"/>
                  </a:lnTo>
                  <a:lnTo>
                    <a:pt x="2964" y="1085"/>
                  </a:lnTo>
                  <a:lnTo>
                    <a:pt x="2916" y="947"/>
                  </a:lnTo>
                  <a:lnTo>
                    <a:pt x="2854" y="814"/>
                  </a:lnTo>
                  <a:lnTo>
                    <a:pt x="2781" y="688"/>
                  </a:lnTo>
                  <a:lnTo>
                    <a:pt x="2694" y="567"/>
                  </a:lnTo>
                  <a:lnTo>
                    <a:pt x="2595" y="455"/>
                  </a:lnTo>
                  <a:lnTo>
                    <a:pt x="2483" y="352"/>
                  </a:lnTo>
                  <a:lnTo>
                    <a:pt x="2360" y="260"/>
                  </a:lnTo>
                  <a:lnTo>
                    <a:pt x="2227" y="179"/>
                  </a:lnTo>
                  <a:lnTo>
                    <a:pt x="2089" y="114"/>
                  </a:lnTo>
                  <a:lnTo>
                    <a:pt x="1949" y="64"/>
                  </a:lnTo>
                  <a:lnTo>
                    <a:pt x="1805" y="27"/>
                  </a:lnTo>
                  <a:lnTo>
                    <a:pt x="1660" y="7"/>
                  </a:lnTo>
                  <a:lnTo>
                    <a:pt x="1515" y="0"/>
                  </a:lnTo>
                  <a:lnTo>
                    <a:pt x="1369" y="7"/>
                  </a:lnTo>
                  <a:lnTo>
                    <a:pt x="1225" y="27"/>
                  </a:lnTo>
                  <a:lnTo>
                    <a:pt x="1084" y="62"/>
                  </a:lnTo>
                  <a:lnTo>
                    <a:pt x="947" y="109"/>
                  </a:lnTo>
                  <a:lnTo>
                    <a:pt x="813" y="171"/>
                  </a:lnTo>
                  <a:lnTo>
                    <a:pt x="687" y="244"/>
                  </a:lnTo>
                  <a:lnTo>
                    <a:pt x="566" y="331"/>
                  </a:lnTo>
                  <a:lnTo>
                    <a:pt x="455" y="430"/>
                  </a:lnTo>
                  <a:lnTo>
                    <a:pt x="351" y="542"/>
                  </a:lnTo>
                  <a:lnTo>
                    <a:pt x="259" y="666"/>
                  </a:lnTo>
                  <a:lnTo>
                    <a:pt x="178" y="798"/>
                  </a:lnTo>
                  <a:lnTo>
                    <a:pt x="113" y="936"/>
                  </a:lnTo>
                  <a:lnTo>
                    <a:pt x="63" y="1076"/>
                  </a:lnTo>
                  <a:lnTo>
                    <a:pt x="27" y="1220"/>
                  </a:lnTo>
                  <a:lnTo>
                    <a:pt x="6" y="1365"/>
                  </a:lnTo>
                  <a:lnTo>
                    <a:pt x="0" y="1511"/>
                  </a:lnTo>
                  <a:lnTo>
                    <a:pt x="6" y="1656"/>
                  </a:lnTo>
                  <a:lnTo>
                    <a:pt x="27" y="1800"/>
                  </a:lnTo>
                  <a:lnTo>
                    <a:pt x="61" y="1941"/>
                  </a:lnTo>
                  <a:lnTo>
                    <a:pt x="109" y="2079"/>
                  </a:lnTo>
                  <a:lnTo>
                    <a:pt x="170" y="2212"/>
                  </a:lnTo>
                  <a:lnTo>
                    <a:pt x="243" y="2338"/>
                  </a:lnTo>
                  <a:lnTo>
                    <a:pt x="331" y="2459"/>
                  </a:lnTo>
                  <a:lnTo>
                    <a:pt x="430" y="2570"/>
                  </a:lnTo>
                  <a:lnTo>
                    <a:pt x="541" y="2674"/>
                  </a:lnTo>
                  <a:lnTo>
                    <a:pt x="665" y="2767"/>
                  </a:lnTo>
                  <a:close/>
                </a:path>
              </a:pathLst>
            </a:custGeom>
            <a:solidFill>
              <a:srgbClr val="A0C7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6" name="Freeform 68"/>
            <p:cNvSpPr>
              <a:spLocks/>
            </p:cNvSpPr>
            <p:nvPr/>
          </p:nvSpPr>
          <p:spPr bwMode="auto">
            <a:xfrm>
              <a:off x="4196" y="1945"/>
              <a:ext cx="476" cy="476"/>
            </a:xfrm>
            <a:custGeom>
              <a:avLst/>
              <a:gdLst>
                <a:gd name="T0" fmla="*/ 4 w 2855"/>
                <a:gd name="T1" fmla="*/ 13 h 2854"/>
                <a:gd name="T2" fmla="*/ 5 w 2855"/>
                <a:gd name="T3" fmla="*/ 13 h 2854"/>
                <a:gd name="T4" fmla="*/ 6 w 2855"/>
                <a:gd name="T5" fmla="*/ 13 h 2854"/>
                <a:gd name="T6" fmla="*/ 7 w 2855"/>
                <a:gd name="T7" fmla="*/ 13 h 2854"/>
                <a:gd name="T8" fmla="*/ 9 w 2855"/>
                <a:gd name="T9" fmla="*/ 13 h 2854"/>
                <a:gd name="T10" fmla="*/ 10 w 2855"/>
                <a:gd name="T11" fmla="*/ 13 h 2854"/>
                <a:gd name="T12" fmla="*/ 11 w 2855"/>
                <a:gd name="T13" fmla="*/ 12 h 2854"/>
                <a:gd name="T14" fmla="*/ 12 w 2855"/>
                <a:gd name="T15" fmla="*/ 11 h 2854"/>
                <a:gd name="T16" fmla="*/ 13 w 2855"/>
                <a:gd name="T17" fmla="*/ 10 h 2854"/>
                <a:gd name="T18" fmla="*/ 13 w 2855"/>
                <a:gd name="T19" fmla="*/ 9 h 2854"/>
                <a:gd name="T20" fmla="*/ 13 w 2855"/>
                <a:gd name="T21" fmla="*/ 7 h 2854"/>
                <a:gd name="T22" fmla="*/ 13 w 2855"/>
                <a:gd name="T23" fmla="*/ 6 h 2854"/>
                <a:gd name="T24" fmla="*/ 13 w 2855"/>
                <a:gd name="T25" fmla="*/ 5 h 2854"/>
                <a:gd name="T26" fmla="*/ 13 w 2855"/>
                <a:gd name="T27" fmla="*/ 4 h 2854"/>
                <a:gd name="T28" fmla="*/ 12 w 2855"/>
                <a:gd name="T29" fmla="*/ 3 h 2854"/>
                <a:gd name="T30" fmla="*/ 11 w 2855"/>
                <a:gd name="T31" fmla="*/ 2 h 2854"/>
                <a:gd name="T32" fmla="*/ 10 w 2855"/>
                <a:gd name="T33" fmla="*/ 1 h 2854"/>
                <a:gd name="T34" fmla="*/ 9 w 2855"/>
                <a:gd name="T35" fmla="*/ 0 h 2854"/>
                <a:gd name="T36" fmla="*/ 7 w 2855"/>
                <a:gd name="T37" fmla="*/ 0 h 2854"/>
                <a:gd name="T38" fmla="*/ 6 w 2855"/>
                <a:gd name="T39" fmla="*/ 0 h 2854"/>
                <a:gd name="T40" fmla="*/ 5 w 2855"/>
                <a:gd name="T41" fmla="*/ 0 h 2854"/>
                <a:gd name="T42" fmla="*/ 4 w 2855"/>
                <a:gd name="T43" fmla="*/ 1 h 2854"/>
                <a:gd name="T44" fmla="*/ 3 w 2855"/>
                <a:gd name="T45" fmla="*/ 2 h 2854"/>
                <a:gd name="T46" fmla="*/ 2 w 2855"/>
                <a:gd name="T47" fmla="*/ 2 h 2854"/>
                <a:gd name="T48" fmla="*/ 1 w 2855"/>
                <a:gd name="T49" fmla="*/ 4 h 2854"/>
                <a:gd name="T50" fmla="*/ 0 w 2855"/>
                <a:gd name="T51" fmla="*/ 5 h 2854"/>
                <a:gd name="T52" fmla="*/ 0 w 2855"/>
                <a:gd name="T53" fmla="*/ 6 h 2854"/>
                <a:gd name="T54" fmla="*/ 0 w 2855"/>
                <a:gd name="T55" fmla="*/ 7 h 2854"/>
                <a:gd name="T56" fmla="*/ 0 w 2855"/>
                <a:gd name="T57" fmla="*/ 9 h 2854"/>
                <a:gd name="T58" fmla="*/ 1 w 2855"/>
                <a:gd name="T59" fmla="*/ 10 h 2854"/>
                <a:gd name="T60" fmla="*/ 2 w 2855"/>
                <a:gd name="T61" fmla="*/ 11 h 2854"/>
                <a:gd name="T62" fmla="*/ 2 w 2855"/>
                <a:gd name="T63" fmla="*/ 12 h 28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55" h="2854">
                  <a:moveTo>
                    <a:pt x="628" y="2610"/>
                  </a:moveTo>
                  <a:lnTo>
                    <a:pt x="753" y="2686"/>
                  </a:lnTo>
                  <a:lnTo>
                    <a:pt x="882" y="2747"/>
                  </a:lnTo>
                  <a:lnTo>
                    <a:pt x="1015" y="2794"/>
                  </a:lnTo>
                  <a:lnTo>
                    <a:pt x="1151" y="2828"/>
                  </a:lnTo>
                  <a:lnTo>
                    <a:pt x="1289" y="2847"/>
                  </a:lnTo>
                  <a:lnTo>
                    <a:pt x="1426" y="2854"/>
                  </a:lnTo>
                  <a:lnTo>
                    <a:pt x="1563" y="2848"/>
                  </a:lnTo>
                  <a:lnTo>
                    <a:pt x="1698" y="2828"/>
                  </a:lnTo>
                  <a:lnTo>
                    <a:pt x="1832" y="2796"/>
                  </a:lnTo>
                  <a:lnTo>
                    <a:pt x="1961" y="2750"/>
                  </a:lnTo>
                  <a:lnTo>
                    <a:pt x="2087" y="2693"/>
                  </a:lnTo>
                  <a:lnTo>
                    <a:pt x="2206" y="2624"/>
                  </a:lnTo>
                  <a:lnTo>
                    <a:pt x="2320" y="2542"/>
                  </a:lnTo>
                  <a:lnTo>
                    <a:pt x="2426" y="2449"/>
                  </a:lnTo>
                  <a:lnTo>
                    <a:pt x="2523" y="2343"/>
                  </a:lnTo>
                  <a:lnTo>
                    <a:pt x="2611" y="2227"/>
                  </a:lnTo>
                  <a:lnTo>
                    <a:pt x="2686" y="2102"/>
                  </a:lnTo>
                  <a:lnTo>
                    <a:pt x="2748" y="1972"/>
                  </a:lnTo>
                  <a:lnTo>
                    <a:pt x="2795" y="1839"/>
                  </a:lnTo>
                  <a:lnTo>
                    <a:pt x="2829" y="1703"/>
                  </a:lnTo>
                  <a:lnTo>
                    <a:pt x="2848" y="1567"/>
                  </a:lnTo>
                  <a:lnTo>
                    <a:pt x="2855" y="1429"/>
                  </a:lnTo>
                  <a:lnTo>
                    <a:pt x="2848" y="1292"/>
                  </a:lnTo>
                  <a:lnTo>
                    <a:pt x="2829" y="1157"/>
                  </a:lnTo>
                  <a:lnTo>
                    <a:pt x="2797" y="1024"/>
                  </a:lnTo>
                  <a:lnTo>
                    <a:pt x="2751" y="894"/>
                  </a:lnTo>
                  <a:lnTo>
                    <a:pt x="2694" y="769"/>
                  </a:lnTo>
                  <a:lnTo>
                    <a:pt x="2624" y="649"/>
                  </a:lnTo>
                  <a:lnTo>
                    <a:pt x="2543" y="536"/>
                  </a:lnTo>
                  <a:lnTo>
                    <a:pt x="2449" y="430"/>
                  </a:lnTo>
                  <a:lnTo>
                    <a:pt x="2344" y="334"/>
                  </a:lnTo>
                  <a:lnTo>
                    <a:pt x="2228" y="246"/>
                  </a:lnTo>
                  <a:lnTo>
                    <a:pt x="2103" y="170"/>
                  </a:lnTo>
                  <a:lnTo>
                    <a:pt x="1973" y="108"/>
                  </a:lnTo>
                  <a:lnTo>
                    <a:pt x="1840" y="61"/>
                  </a:lnTo>
                  <a:lnTo>
                    <a:pt x="1704" y="28"/>
                  </a:lnTo>
                  <a:lnTo>
                    <a:pt x="1566" y="7"/>
                  </a:lnTo>
                  <a:lnTo>
                    <a:pt x="1429" y="0"/>
                  </a:lnTo>
                  <a:lnTo>
                    <a:pt x="1292" y="7"/>
                  </a:lnTo>
                  <a:lnTo>
                    <a:pt x="1157" y="26"/>
                  </a:lnTo>
                  <a:lnTo>
                    <a:pt x="1023" y="58"/>
                  </a:lnTo>
                  <a:lnTo>
                    <a:pt x="894" y="104"/>
                  </a:lnTo>
                  <a:lnTo>
                    <a:pt x="768" y="161"/>
                  </a:lnTo>
                  <a:lnTo>
                    <a:pt x="649" y="230"/>
                  </a:lnTo>
                  <a:lnTo>
                    <a:pt x="536" y="312"/>
                  </a:lnTo>
                  <a:lnTo>
                    <a:pt x="430" y="405"/>
                  </a:lnTo>
                  <a:lnTo>
                    <a:pt x="334" y="511"/>
                  </a:lnTo>
                  <a:lnTo>
                    <a:pt x="246" y="629"/>
                  </a:lnTo>
                  <a:lnTo>
                    <a:pt x="170" y="753"/>
                  </a:lnTo>
                  <a:lnTo>
                    <a:pt x="108" y="882"/>
                  </a:lnTo>
                  <a:lnTo>
                    <a:pt x="60" y="1016"/>
                  </a:lnTo>
                  <a:lnTo>
                    <a:pt x="27" y="1151"/>
                  </a:lnTo>
                  <a:lnTo>
                    <a:pt x="7" y="1288"/>
                  </a:lnTo>
                  <a:lnTo>
                    <a:pt x="0" y="1425"/>
                  </a:lnTo>
                  <a:lnTo>
                    <a:pt x="7" y="1562"/>
                  </a:lnTo>
                  <a:lnTo>
                    <a:pt x="26" y="1697"/>
                  </a:lnTo>
                  <a:lnTo>
                    <a:pt x="59" y="1831"/>
                  </a:lnTo>
                  <a:lnTo>
                    <a:pt x="104" y="1960"/>
                  </a:lnTo>
                  <a:lnTo>
                    <a:pt x="162" y="2086"/>
                  </a:lnTo>
                  <a:lnTo>
                    <a:pt x="231" y="2205"/>
                  </a:lnTo>
                  <a:lnTo>
                    <a:pt x="312" y="2319"/>
                  </a:lnTo>
                  <a:lnTo>
                    <a:pt x="407" y="2425"/>
                  </a:lnTo>
                  <a:lnTo>
                    <a:pt x="511" y="2522"/>
                  </a:lnTo>
                  <a:lnTo>
                    <a:pt x="628" y="2610"/>
                  </a:lnTo>
                  <a:close/>
                </a:path>
              </a:pathLst>
            </a:custGeom>
            <a:solidFill>
              <a:srgbClr val="A3C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7" name="Freeform 69"/>
            <p:cNvSpPr>
              <a:spLocks/>
            </p:cNvSpPr>
            <p:nvPr/>
          </p:nvSpPr>
          <p:spPr bwMode="auto">
            <a:xfrm>
              <a:off x="4218" y="1951"/>
              <a:ext cx="447" cy="447"/>
            </a:xfrm>
            <a:custGeom>
              <a:avLst/>
              <a:gdLst>
                <a:gd name="T0" fmla="*/ 3 w 2682"/>
                <a:gd name="T1" fmla="*/ 12 h 2682"/>
                <a:gd name="T2" fmla="*/ 5 w 2682"/>
                <a:gd name="T3" fmla="*/ 12 h 2682"/>
                <a:gd name="T4" fmla="*/ 6 w 2682"/>
                <a:gd name="T5" fmla="*/ 12 h 2682"/>
                <a:gd name="T6" fmla="*/ 7 w 2682"/>
                <a:gd name="T7" fmla="*/ 12 h 2682"/>
                <a:gd name="T8" fmla="*/ 8 w 2682"/>
                <a:gd name="T9" fmla="*/ 12 h 2682"/>
                <a:gd name="T10" fmla="*/ 9 w 2682"/>
                <a:gd name="T11" fmla="*/ 12 h 2682"/>
                <a:gd name="T12" fmla="*/ 10 w 2682"/>
                <a:gd name="T13" fmla="*/ 11 h 2682"/>
                <a:gd name="T14" fmla="*/ 11 w 2682"/>
                <a:gd name="T15" fmla="*/ 10 h 2682"/>
                <a:gd name="T16" fmla="*/ 12 w 2682"/>
                <a:gd name="T17" fmla="*/ 9 h 2682"/>
                <a:gd name="T18" fmla="*/ 12 w 2682"/>
                <a:gd name="T19" fmla="*/ 8 h 2682"/>
                <a:gd name="T20" fmla="*/ 12 w 2682"/>
                <a:gd name="T21" fmla="*/ 7 h 2682"/>
                <a:gd name="T22" fmla="*/ 12 w 2682"/>
                <a:gd name="T23" fmla="*/ 6 h 2682"/>
                <a:gd name="T24" fmla="*/ 12 w 2682"/>
                <a:gd name="T25" fmla="*/ 5 h 2682"/>
                <a:gd name="T26" fmla="*/ 12 w 2682"/>
                <a:gd name="T27" fmla="*/ 3 h 2682"/>
                <a:gd name="T28" fmla="*/ 11 w 2682"/>
                <a:gd name="T29" fmla="*/ 2 h 2682"/>
                <a:gd name="T30" fmla="*/ 10 w 2682"/>
                <a:gd name="T31" fmla="*/ 2 h 2682"/>
                <a:gd name="T32" fmla="*/ 9 w 2682"/>
                <a:gd name="T33" fmla="*/ 1 h 2682"/>
                <a:gd name="T34" fmla="*/ 8 w 2682"/>
                <a:gd name="T35" fmla="*/ 0 h 2682"/>
                <a:gd name="T36" fmla="*/ 7 w 2682"/>
                <a:gd name="T37" fmla="*/ 0 h 2682"/>
                <a:gd name="T38" fmla="*/ 6 w 2682"/>
                <a:gd name="T39" fmla="*/ 0 h 2682"/>
                <a:gd name="T40" fmla="*/ 5 w 2682"/>
                <a:gd name="T41" fmla="*/ 0 h 2682"/>
                <a:gd name="T42" fmla="*/ 3 w 2682"/>
                <a:gd name="T43" fmla="*/ 1 h 2682"/>
                <a:gd name="T44" fmla="*/ 2 w 2682"/>
                <a:gd name="T45" fmla="*/ 1 h 2682"/>
                <a:gd name="T46" fmla="*/ 2 w 2682"/>
                <a:gd name="T47" fmla="*/ 2 h 2682"/>
                <a:gd name="T48" fmla="*/ 1 w 2682"/>
                <a:gd name="T49" fmla="*/ 3 h 2682"/>
                <a:gd name="T50" fmla="*/ 0 w 2682"/>
                <a:gd name="T51" fmla="*/ 5 h 2682"/>
                <a:gd name="T52" fmla="*/ 0 w 2682"/>
                <a:gd name="T53" fmla="*/ 6 h 2682"/>
                <a:gd name="T54" fmla="*/ 0 w 2682"/>
                <a:gd name="T55" fmla="*/ 7 h 2682"/>
                <a:gd name="T56" fmla="*/ 0 w 2682"/>
                <a:gd name="T57" fmla="*/ 8 h 2682"/>
                <a:gd name="T58" fmla="*/ 1 w 2682"/>
                <a:gd name="T59" fmla="*/ 9 h 2682"/>
                <a:gd name="T60" fmla="*/ 1 w 2682"/>
                <a:gd name="T61" fmla="*/ 10 h 2682"/>
                <a:gd name="T62" fmla="*/ 2 w 2682"/>
                <a:gd name="T63" fmla="*/ 11 h 26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82" h="2682">
                  <a:moveTo>
                    <a:pt x="591" y="2452"/>
                  </a:moveTo>
                  <a:lnTo>
                    <a:pt x="708" y="2523"/>
                  </a:lnTo>
                  <a:lnTo>
                    <a:pt x="830" y="2581"/>
                  </a:lnTo>
                  <a:lnTo>
                    <a:pt x="954" y="2625"/>
                  </a:lnTo>
                  <a:lnTo>
                    <a:pt x="1081" y="2657"/>
                  </a:lnTo>
                  <a:lnTo>
                    <a:pt x="1210" y="2677"/>
                  </a:lnTo>
                  <a:lnTo>
                    <a:pt x="1340" y="2682"/>
                  </a:lnTo>
                  <a:lnTo>
                    <a:pt x="1468" y="2677"/>
                  </a:lnTo>
                  <a:lnTo>
                    <a:pt x="1596" y="2658"/>
                  </a:lnTo>
                  <a:lnTo>
                    <a:pt x="1721" y="2628"/>
                  </a:lnTo>
                  <a:lnTo>
                    <a:pt x="1843" y="2585"/>
                  </a:lnTo>
                  <a:lnTo>
                    <a:pt x="1960" y="2532"/>
                  </a:lnTo>
                  <a:lnTo>
                    <a:pt x="2073" y="2466"/>
                  </a:lnTo>
                  <a:lnTo>
                    <a:pt x="2179" y="2390"/>
                  </a:lnTo>
                  <a:lnTo>
                    <a:pt x="2278" y="2302"/>
                  </a:lnTo>
                  <a:lnTo>
                    <a:pt x="2369" y="2203"/>
                  </a:lnTo>
                  <a:lnTo>
                    <a:pt x="2452" y="2094"/>
                  </a:lnTo>
                  <a:lnTo>
                    <a:pt x="2522" y="1975"/>
                  </a:lnTo>
                  <a:lnTo>
                    <a:pt x="2580" y="1854"/>
                  </a:lnTo>
                  <a:lnTo>
                    <a:pt x="2625" y="1728"/>
                  </a:lnTo>
                  <a:lnTo>
                    <a:pt x="2657" y="1602"/>
                  </a:lnTo>
                  <a:lnTo>
                    <a:pt x="2676" y="1472"/>
                  </a:lnTo>
                  <a:lnTo>
                    <a:pt x="2682" y="1344"/>
                  </a:lnTo>
                  <a:lnTo>
                    <a:pt x="2676" y="1214"/>
                  </a:lnTo>
                  <a:lnTo>
                    <a:pt x="2658" y="1087"/>
                  </a:lnTo>
                  <a:lnTo>
                    <a:pt x="2627" y="962"/>
                  </a:lnTo>
                  <a:lnTo>
                    <a:pt x="2585" y="840"/>
                  </a:lnTo>
                  <a:lnTo>
                    <a:pt x="2531" y="722"/>
                  </a:lnTo>
                  <a:lnTo>
                    <a:pt x="2465" y="609"/>
                  </a:lnTo>
                  <a:lnTo>
                    <a:pt x="2389" y="503"/>
                  </a:lnTo>
                  <a:lnTo>
                    <a:pt x="2301" y="404"/>
                  </a:lnTo>
                  <a:lnTo>
                    <a:pt x="2202" y="313"/>
                  </a:lnTo>
                  <a:lnTo>
                    <a:pt x="2093" y="231"/>
                  </a:lnTo>
                  <a:lnTo>
                    <a:pt x="1975" y="160"/>
                  </a:lnTo>
                  <a:lnTo>
                    <a:pt x="1853" y="102"/>
                  </a:lnTo>
                  <a:lnTo>
                    <a:pt x="1729" y="57"/>
                  </a:lnTo>
                  <a:lnTo>
                    <a:pt x="1601" y="25"/>
                  </a:lnTo>
                  <a:lnTo>
                    <a:pt x="1473" y="6"/>
                  </a:lnTo>
                  <a:lnTo>
                    <a:pt x="1343" y="0"/>
                  </a:lnTo>
                  <a:lnTo>
                    <a:pt x="1214" y="6"/>
                  </a:lnTo>
                  <a:lnTo>
                    <a:pt x="1087" y="24"/>
                  </a:lnTo>
                  <a:lnTo>
                    <a:pt x="962" y="55"/>
                  </a:lnTo>
                  <a:lnTo>
                    <a:pt x="840" y="97"/>
                  </a:lnTo>
                  <a:lnTo>
                    <a:pt x="723" y="151"/>
                  </a:lnTo>
                  <a:lnTo>
                    <a:pt x="610" y="217"/>
                  </a:lnTo>
                  <a:lnTo>
                    <a:pt x="504" y="294"/>
                  </a:lnTo>
                  <a:lnTo>
                    <a:pt x="404" y="382"/>
                  </a:lnTo>
                  <a:lnTo>
                    <a:pt x="313" y="481"/>
                  </a:lnTo>
                  <a:lnTo>
                    <a:pt x="231" y="591"/>
                  </a:lnTo>
                  <a:lnTo>
                    <a:pt x="159" y="708"/>
                  </a:lnTo>
                  <a:lnTo>
                    <a:pt x="101" y="830"/>
                  </a:lnTo>
                  <a:lnTo>
                    <a:pt x="57" y="954"/>
                  </a:lnTo>
                  <a:lnTo>
                    <a:pt x="25" y="1082"/>
                  </a:lnTo>
                  <a:lnTo>
                    <a:pt x="6" y="1210"/>
                  </a:lnTo>
                  <a:lnTo>
                    <a:pt x="0" y="1340"/>
                  </a:lnTo>
                  <a:lnTo>
                    <a:pt x="6" y="1469"/>
                  </a:lnTo>
                  <a:lnTo>
                    <a:pt x="24" y="1596"/>
                  </a:lnTo>
                  <a:lnTo>
                    <a:pt x="55" y="1722"/>
                  </a:lnTo>
                  <a:lnTo>
                    <a:pt x="97" y="1843"/>
                  </a:lnTo>
                  <a:lnTo>
                    <a:pt x="150" y="1961"/>
                  </a:lnTo>
                  <a:lnTo>
                    <a:pt x="216" y="2073"/>
                  </a:lnTo>
                  <a:lnTo>
                    <a:pt x="294" y="2179"/>
                  </a:lnTo>
                  <a:lnTo>
                    <a:pt x="381" y="2278"/>
                  </a:lnTo>
                  <a:lnTo>
                    <a:pt x="480" y="2369"/>
                  </a:lnTo>
                  <a:lnTo>
                    <a:pt x="591" y="2452"/>
                  </a:lnTo>
                  <a:close/>
                </a:path>
              </a:pathLst>
            </a:custGeom>
            <a:solidFill>
              <a:srgbClr val="A6CE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8" name="Freeform 70"/>
            <p:cNvSpPr>
              <a:spLocks/>
            </p:cNvSpPr>
            <p:nvPr/>
          </p:nvSpPr>
          <p:spPr bwMode="auto">
            <a:xfrm>
              <a:off x="4239" y="1956"/>
              <a:ext cx="419" cy="419"/>
            </a:xfrm>
            <a:custGeom>
              <a:avLst/>
              <a:gdLst>
                <a:gd name="T0" fmla="*/ 3 w 2510"/>
                <a:gd name="T1" fmla="*/ 11 h 2511"/>
                <a:gd name="T2" fmla="*/ 4 w 2510"/>
                <a:gd name="T3" fmla="*/ 11 h 2511"/>
                <a:gd name="T4" fmla="*/ 5 w 2510"/>
                <a:gd name="T5" fmla="*/ 12 h 2511"/>
                <a:gd name="T6" fmla="*/ 6 w 2510"/>
                <a:gd name="T7" fmla="*/ 12 h 2511"/>
                <a:gd name="T8" fmla="*/ 8 w 2510"/>
                <a:gd name="T9" fmla="*/ 11 h 2511"/>
                <a:gd name="T10" fmla="*/ 9 w 2510"/>
                <a:gd name="T11" fmla="*/ 11 h 2511"/>
                <a:gd name="T12" fmla="*/ 10 w 2510"/>
                <a:gd name="T13" fmla="*/ 10 h 2511"/>
                <a:gd name="T14" fmla="*/ 10 w 2510"/>
                <a:gd name="T15" fmla="*/ 10 h 2511"/>
                <a:gd name="T16" fmla="*/ 11 w 2510"/>
                <a:gd name="T17" fmla="*/ 9 h 2511"/>
                <a:gd name="T18" fmla="*/ 11 w 2510"/>
                <a:gd name="T19" fmla="*/ 8 h 2511"/>
                <a:gd name="T20" fmla="*/ 12 w 2510"/>
                <a:gd name="T21" fmla="*/ 6 h 2511"/>
                <a:gd name="T22" fmla="*/ 12 w 2510"/>
                <a:gd name="T23" fmla="*/ 5 h 2511"/>
                <a:gd name="T24" fmla="*/ 11 w 2510"/>
                <a:gd name="T25" fmla="*/ 4 h 2511"/>
                <a:gd name="T26" fmla="*/ 11 w 2510"/>
                <a:gd name="T27" fmla="*/ 3 h 2511"/>
                <a:gd name="T28" fmla="*/ 10 w 2510"/>
                <a:gd name="T29" fmla="*/ 2 h 2511"/>
                <a:gd name="T30" fmla="*/ 10 w 2510"/>
                <a:gd name="T31" fmla="*/ 1 h 2511"/>
                <a:gd name="T32" fmla="*/ 9 w 2510"/>
                <a:gd name="T33" fmla="*/ 1 h 2511"/>
                <a:gd name="T34" fmla="*/ 8 w 2510"/>
                <a:gd name="T35" fmla="*/ 0 h 2511"/>
                <a:gd name="T36" fmla="*/ 6 w 2510"/>
                <a:gd name="T37" fmla="*/ 0 h 2511"/>
                <a:gd name="T38" fmla="*/ 5 w 2510"/>
                <a:gd name="T39" fmla="*/ 0 h 2511"/>
                <a:gd name="T40" fmla="*/ 4 w 2510"/>
                <a:gd name="T41" fmla="*/ 0 h 2511"/>
                <a:gd name="T42" fmla="*/ 3 w 2510"/>
                <a:gd name="T43" fmla="*/ 1 h 2511"/>
                <a:gd name="T44" fmla="*/ 2 w 2510"/>
                <a:gd name="T45" fmla="*/ 1 h 2511"/>
                <a:gd name="T46" fmla="*/ 1 w 2510"/>
                <a:gd name="T47" fmla="*/ 2 h 2511"/>
                <a:gd name="T48" fmla="*/ 1 w 2510"/>
                <a:gd name="T49" fmla="*/ 3 h 2511"/>
                <a:gd name="T50" fmla="*/ 0 w 2510"/>
                <a:gd name="T51" fmla="*/ 4 h 2511"/>
                <a:gd name="T52" fmla="*/ 0 w 2510"/>
                <a:gd name="T53" fmla="*/ 5 h 2511"/>
                <a:gd name="T54" fmla="*/ 0 w 2510"/>
                <a:gd name="T55" fmla="*/ 6 h 2511"/>
                <a:gd name="T56" fmla="*/ 0 w 2510"/>
                <a:gd name="T57" fmla="*/ 8 h 2511"/>
                <a:gd name="T58" fmla="*/ 1 w 2510"/>
                <a:gd name="T59" fmla="*/ 9 h 2511"/>
                <a:gd name="T60" fmla="*/ 1 w 2510"/>
                <a:gd name="T61" fmla="*/ 10 h 2511"/>
                <a:gd name="T62" fmla="*/ 2 w 2510"/>
                <a:gd name="T63" fmla="*/ 10 h 2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10" h="2511">
                  <a:moveTo>
                    <a:pt x="553" y="2296"/>
                  </a:moveTo>
                  <a:lnTo>
                    <a:pt x="662" y="2362"/>
                  </a:lnTo>
                  <a:lnTo>
                    <a:pt x="776" y="2415"/>
                  </a:lnTo>
                  <a:lnTo>
                    <a:pt x="893" y="2457"/>
                  </a:lnTo>
                  <a:lnTo>
                    <a:pt x="1013" y="2487"/>
                  </a:lnTo>
                  <a:lnTo>
                    <a:pt x="1133" y="2505"/>
                  </a:lnTo>
                  <a:lnTo>
                    <a:pt x="1254" y="2511"/>
                  </a:lnTo>
                  <a:lnTo>
                    <a:pt x="1375" y="2505"/>
                  </a:lnTo>
                  <a:lnTo>
                    <a:pt x="1493" y="2488"/>
                  </a:lnTo>
                  <a:lnTo>
                    <a:pt x="1610" y="2459"/>
                  </a:lnTo>
                  <a:lnTo>
                    <a:pt x="1724" y="2420"/>
                  </a:lnTo>
                  <a:lnTo>
                    <a:pt x="1835" y="2369"/>
                  </a:lnTo>
                  <a:lnTo>
                    <a:pt x="1939" y="2308"/>
                  </a:lnTo>
                  <a:lnTo>
                    <a:pt x="2038" y="2236"/>
                  </a:lnTo>
                  <a:lnTo>
                    <a:pt x="2132" y="2153"/>
                  </a:lnTo>
                  <a:lnTo>
                    <a:pt x="2217" y="2061"/>
                  </a:lnTo>
                  <a:lnTo>
                    <a:pt x="2294" y="1959"/>
                  </a:lnTo>
                  <a:lnTo>
                    <a:pt x="2360" y="1848"/>
                  </a:lnTo>
                  <a:lnTo>
                    <a:pt x="2415" y="1734"/>
                  </a:lnTo>
                  <a:lnTo>
                    <a:pt x="2456" y="1617"/>
                  </a:lnTo>
                  <a:lnTo>
                    <a:pt x="2487" y="1498"/>
                  </a:lnTo>
                  <a:lnTo>
                    <a:pt x="2504" y="1378"/>
                  </a:lnTo>
                  <a:lnTo>
                    <a:pt x="2510" y="1256"/>
                  </a:lnTo>
                  <a:lnTo>
                    <a:pt x="2504" y="1136"/>
                  </a:lnTo>
                  <a:lnTo>
                    <a:pt x="2487" y="1017"/>
                  </a:lnTo>
                  <a:lnTo>
                    <a:pt x="2458" y="900"/>
                  </a:lnTo>
                  <a:lnTo>
                    <a:pt x="2420" y="785"/>
                  </a:lnTo>
                  <a:lnTo>
                    <a:pt x="2368" y="676"/>
                  </a:lnTo>
                  <a:lnTo>
                    <a:pt x="2307" y="570"/>
                  </a:lnTo>
                  <a:lnTo>
                    <a:pt x="2235" y="471"/>
                  </a:lnTo>
                  <a:lnTo>
                    <a:pt x="2153" y="377"/>
                  </a:lnTo>
                  <a:lnTo>
                    <a:pt x="2061" y="292"/>
                  </a:lnTo>
                  <a:lnTo>
                    <a:pt x="1959" y="216"/>
                  </a:lnTo>
                  <a:lnTo>
                    <a:pt x="1848" y="149"/>
                  </a:lnTo>
                  <a:lnTo>
                    <a:pt x="1734" y="95"/>
                  </a:lnTo>
                  <a:lnTo>
                    <a:pt x="1617" y="53"/>
                  </a:lnTo>
                  <a:lnTo>
                    <a:pt x="1498" y="23"/>
                  </a:lnTo>
                  <a:lnTo>
                    <a:pt x="1377" y="5"/>
                  </a:lnTo>
                  <a:lnTo>
                    <a:pt x="1256" y="0"/>
                  </a:lnTo>
                  <a:lnTo>
                    <a:pt x="1136" y="5"/>
                  </a:lnTo>
                  <a:lnTo>
                    <a:pt x="1017" y="22"/>
                  </a:lnTo>
                  <a:lnTo>
                    <a:pt x="900" y="51"/>
                  </a:lnTo>
                  <a:lnTo>
                    <a:pt x="786" y="91"/>
                  </a:lnTo>
                  <a:lnTo>
                    <a:pt x="676" y="141"/>
                  </a:lnTo>
                  <a:lnTo>
                    <a:pt x="571" y="202"/>
                  </a:lnTo>
                  <a:lnTo>
                    <a:pt x="471" y="274"/>
                  </a:lnTo>
                  <a:lnTo>
                    <a:pt x="378" y="356"/>
                  </a:lnTo>
                  <a:lnTo>
                    <a:pt x="292" y="448"/>
                  </a:lnTo>
                  <a:lnTo>
                    <a:pt x="216" y="552"/>
                  </a:lnTo>
                  <a:lnTo>
                    <a:pt x="149" y="661"/>
                  </a:lnTo>
                  <a:lnTo>
                    <a:pt x="94" y="775"/>
                  </a:lnTo>
                  <a:lnTo>
                    <a:pt x="53" y="892"/>
                  </a:lnTo>
                  <a:lnTo>
                    <a:pt x="22" y="1011"/>
                  </a:lnTo>
                  <a:lnTo>
                    <a:pt x="5" y="1132"/>
                  </a:lnTo>
                  <a:lnTo>
                    <a:pt x="0" y="1253"/>
                  </a:lnTo>
                  <a:lnTo>
                    <a:pt x="5" y="1373"/>
                  </a:lnTo>
                  <a:lnTo>
                    <a:pt x="22" y="1493"/>
                  </a:lnTo>
                  <a:lnTo>
                    <a:pt x="51" y="1609"/>
                  </a:lnTo>
                  <a:lnTo>
                    <a:pt x="91" y="1724"/>
                  </a:lnTo>
                  <a:lnTo>
                    <a:pt x="141" y="1833"/>
                  </a:lnTo>
                  <a:lnTo>
                    <a:pt x="202" y="1939"/>
                  </a:lnTo>
                  <a:lnTo>
                    <a:pt x="274" y="2038"/>
                  </a:lnTo>
                  <a:lnTo>
                    <a:pt x="357" y="2132"/>
                  </a:lnTo>
                  <a:lnTo>
                    <a:pt x="449" y="2217"/>
                  </a:lnTo>
                  <a:lnTo>
                    <a:pt x="553" y="2296"/>
                  </a:lnTo>
                  <a:close/>
                </a:path>
              </a:pathLst>
            </a:custGeom>
            <a:solidFill>
              <a:srgbClr val="A9D1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9" name="Freeform 71"/>
            <p:cNvSpPr>
              <a:spLocks/>
            </p:cNvSpPr>
            <p:nvPr/>
          </p:nvSpPr>
          <p:spPr bwMode="auto">
            <a:xfrm>
              <a:off x="3846" y="3678"/>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5"/>
                  </a:moveTo>
                  <a:lnTo>
                    <a:pt x="58" y="1305"/>
                  </a:lnTo>
                  <a:lnTo>
                    <a:pt x="152" y="1315"/>
                  </a:lnTo>
                  <a:lnTo>
                    <a:pt x="281" y="1314"/>
                  </a:lnTo>
                  <a:lnTo>
                    <a:pt x="442" y="1303"/>
                  </a:lnTo>
                  <a:lnTo>
                    <a:pt x="632" y="1278"/>
                  </a:lnTo>
                  <a:lnTo>
                    <a:pt x="849" y="1240"/>
                  </a:lnTo>
                  <a:lnTo>
                    <a:pt x="1093" y="1190"/>
                  </a:lnTo>
                  <a:lnTo>
                    <a:pt x="1358" y="1124"/>
                  </a:lnTo>
                  <a:lnTo>
                    <a:pt x="1644" y="1043"/>
                  </a:lnTo>
                  <a:lnTo>
                    <a:pt x="1947" y="948"/>
                  </a:lnTo>
                  <a:lnTo>
                    <a:pt x="2268" y="835"/>
                  </a:lnTo>
                  <a:lnTo>
                    <a:pt x="2602" y="705"/>
                  </a:lnTo>
                  <a:lnTo>
                    <a:pt x="2949" y="557"/>
                  </a:lnTo>
                  <a:lnTo>
                    <a:pt x="3304" y="390"/>
                  </a:lnTo>
                  <a:lnTo>
                    <a:pt x="3666" y="204"/>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0" name="Freeform 72"/>
            <p:cNvSpPr>
              <a:spLocks/>
            </p:cNvSpPr>
            <p:nvPr/>
          </p:nvSpPr>
          <p:spPr bwMode="auto">
            <a:xfrm>
              <a:off x="3844" y="3889"/>
              <a:ext cx="4" cy="6"/>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1" name="Freeform 73"/>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2" name="Freeform 74"/>
            <p:cNvSpPr>
              <a:spLocks/>
            </p:cNvSpPr>
            <p:nvPr/>
          </p:nvSpPr>
          <p:spPr bwMode="auto">
            <a:xfrm>
              <a:off x="4519" y="3197"/>
              <a:ext cx="516" cy="481"/>
            </a:xfrm>
            <a:custGeom>
              <a:avLst/>
              <a:gdLst>
                <a:gd name="T0" fmla="*/ 0 w 3101"/>
                <a:gd name="T1" fmla="*/ 13 h 2886"/>
                <a:gd name="T2" fmla="*/ 2 w 3101"/>
                <a:gd name="T3" fmla="*/ 12 h 2886"/>
                <a:gd name="T4" fmla="*/ 3 w 3101"/>
                <a:gd name="T5" fmla="*/ 11 h 2886"/>
                <a:gd name="T6" fmla="*/ 5 w 3101"/>
                <a:gd name="T7" fmla="*/ 10 h 2886"/>
                <a:gd name="T8" fmla="*/ 6 w 3101"/>
                <a:gd name="T9" fmla="*/ 9 h 2886"/>
                <a:gd name="T10" fmla="*/ 7 w 3101"/>
                <a:gd name="T11" fmla="*/ 8 h 2886"/>
                <a:gd name="T12" fmla="*/ 8 w 3101"/>
                <a:gd name="T13" fmla="*/ 7 h 2886"/>
                <a:gd name="T14" fmla="*/ 9 w 3101"/>
                <a:gd name="T15" fmla="*/ 6 h 2886"/>
                <a:gd name="T16" fmla="*/ 10 w 3101"/>
                <a:gd name="T17" fmla="*/ 5 h 2886"/>
                <a:gd name="T18" fmla="*/ 11 w 3101"/>
                <a:gd name="T19" fmla="*/ 4 h 2886"/>
                <a:gd name="T20" fmla="*/ 12 w 3101"/>
                <a:gd name="T21" fmla="*/ 3 h 2886"/>
                <a:gd name="T22" fmla="*/ 13 w 3101"/>
                <a:gd name="T23" fmla="*/ 3 h 2886"/>
                <a:gd name="T24" fmla="*/ 13 w 3101"/>
                <a:gd name="T25" fmla="*/ 2 h 2886"/>
                <a:gd name="T26" fmla="*/ 14 w 3101"/>
                <a:gd name="T27" fmla="*/ 1 h 2886"/>
                <a:gd name="T28" fmla="*/ 14 w 3101"/>
                <a:gd name="T29" fmla="*/ 1 h 2886"/>
                <a:gd name="T30" fmla="*/ 14 w 3101"/>
                <a:gd name="T31" fmla="*/ 0 h 2886"/>
                <a:gd name="T32" fmla="*/ 14 w 3101"/>
                <a:gd name="T33" fmla="*/ 0 h 28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6">
                  <a:moveTo>
                    <a:pt x="0" y="2886"/>
                  </a:moveTo>
                  <a:lnTo>
                    <a:pt x="359" y="2666"/>
                  </a:lnTo>
                  <a:lnTo>
                    <a:pt x="696" y="2442"/>
                  </a:lnTo>
                  <a:lnTo>
                    <a:pt x="1011" y="2215"/>
                  </a:lnTo>
                  <a:lnTo>
                    <a:pt x="1303" y="1987"/>
                  </a:lnTo>
                  <a:lnTo>
                    <a:pt x="1574" y="1762"/>
                  </a:lnTo>
                  <a:lnTo>
                    <a:pt x="1824" y="1540"/>
                  </a:lnTo>
                  <a:lnTo>
                    <a:pt x="2051" y="1324"/>
                  </a:lnTo>
                  <a:lnTo>
                    <a:pt x="2256" y="1115"/>
                  </a:lnTo>
                  <a:lnTo>
                    <a:pt x="2438" y="917"/>
                  </a:lnTo>
                  <a:lnTo>
                    <a:pt x="2600" y="732"/>
                  </a:lnTo>
                  <a:lnTo>
                    <a:pt x="2739" y="561"/>
                  </a:lnTo>
                  <a:lnTo>
                    <a:pt x="2855" y="406"/>
                  </a:lnTo>
                  <a:lnTo>
                    <a:pt x="2949" y="271"/>
                  </a:lnTo>
                  <a:lnTo>
                    <a:pt x="3022" y="157"/>
                  </a:lnTo>
                  <a:lnTo>
                    <a:pt x="3072" y="65"/>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3" name="Freeform 75"/>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4" name="Freeform 76"/>
            <p:cNvSpPr>
              <a:spLocks/>
            </p:cNvSpPr>
            <p:nvPr/>
          </p:nvSpPr>
          <p:spPr bwMode="auto">
            <a:xfrm>
              <a:off x="5031" y="3196"/>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5" name="Freeform 77"/>
            <p:cNvSpPr>
              <a:spLocks/>
            </p:cNvSpPr>
            <p:nvPr/>
          </p:nvSpPr>
          <p:spPr bwMode="auto">
            <a:xfrm>
              <a:off x="4554" y="2149"/>
              <a:ext cx="581" cy="1598"/>
            </a:xfrm>
            <a:custGeom>
              <a:avLst/>
              <a:gdLst>
                <a:gd name="T0" fmla="*/ 0 w 3488"/>
                <a:gd name="T1" fmla="*/ 44 h 9586"/>
                <a:gd name="T2" fmla="*/ 3 w 3488"/>
                <a:gd name="T3" fmla="*/ 43 h 9586"/>
                <a:gd name="T4" fmla="*/ 5 w 3488"/>
                <a:gd name="T5" fmla="*/ 41 h 9586"/>
                <a:gd name="T6" fmla="*/ 8 w 3488"/>
                <a:gd name="T7" fmla="*/ 38 h 9586"/>
                <a:gd name="T8" fmla="*/ 10 w 3488"/>
                <a:gd name="T9" fmla="*/ 36 h 9586"/>
                <a:gd name="T10" fmla="*/ 11 w 3488"/>
                <a:gd name="T11" fmla="*/ 33 h 9586"/>
                <a:gd name="T12" fmla="*/ 13 w 3488"/>
                <a:gd name="T13" fmla="*/ 31 h 9586"/>
                <a:gd name="T14" fmla="*/ 14 w 3488"/>
                <a:gd name="T15" fmla="*/ 28 h 9586"/>
                <a:gd name="T16" fmla="*/ 15 w 3488"/>
                <a:gd name="T17" fmla="*/ 25 h 9586"/>
                <a:gd name="T18" fmla="*/ 16 w 3488"/>
                <a:gd name="T19" fmla="*/ 22 h 9586"/>
                <a:gd name="T20" fmla="*/ 16 w 3488"/>
                <a:gd name="T21" fmla="*/ 19 h 9586"/>
                <a:gd name="T22" fmla="*/ 16 w 3488"/>
                <a:gd name="T23" fmla="*/ 15 h 9586"/>
                <a:gd name="T24" fmla="*/ 16 w 3488"/>
                <a:gd name="T25" fmla="*/ 12 h 9586"/>
                <a:gd name="T26" fmla="*/ 15 w 3488"/>
                <a:gd name="T27" fmla="*/ 9 h 9586"/>
                <a:gd name="T28" fmla="*/ 14 w 3488"/>
                <a:gd name="T29" fmla="*/ 6 h 9586"/>
                <a:gd name="T30" fmla="*/ 13 w 3488"/>
                <a:gd name="T31" fmla="*/ 3 h 9586"/>
                <a:gd name="T32" fmla="*/ 12 w 3488"/>
                <a:gd name="T33" fmla="*/ 0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8" h="9586">
                  <a:moveTo>
                    <a:pt x="0" y="9586"/>
                  </a:moveTo>
                  <a:lnTo>
                    <a:pt x="601" y="9194"/>
                  </a:lnTo>
                  <a:lnTo>
                    <a:pt x="1150" y="8753"/>
                  </a:lnTo>
                  <a:lnTo>
                    <a:pt x="1644" y="8265"/>
                  </a:lnTo>
                  <a:lnTo>
                    <a:pt x="2083" y="7737"/>
                  </a:lnTo>
                  <a:lnTo>
                    <a:pt x="2464" y="7175"/>
                  </a:lnTo>
                  <a:lnTo>
                    <a:pt x="2788" y="6581"/>
                  </a:lnTo>
                  <a:lnTo>
                    <a:pt x="3052" y="5960"/>
                  </a:lnTo>
                  <a:lnTo>
                    <a:pt x="3256" y="5318"/>
                  </a:lnTo>
                  <a:lnTo>
                    <a:pt x="3397" y="4660"/>
                  </a:lnTo>
                  <a:lnTo>
                    <a:pt x="3474" y="3991"/>
                  </a:lnTo>
                  <a:lnTo>
                    <a:pt x="3488" y="3315"/>
                  </a:lnTo>
                  <a:lnTo>
                    <a:pt x="3434" y="2636"/>
                  </a:lnTo>
                  <a:lnTo>
                    <a:pt x="3315" y="1961"/>
                  </a:lnTo>
                  <a:lnTo>
                    <a:pt x="3127" y="1293"/>
                  </a:lnTo>
                  <a:lnTo>
                    <a:pt x="2869" y="638"/>
                  </a:lnTo>
                  <a:lnTo>
                    <a:pt x="2541" y="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6" name="Freeform 78"/>
            <p:cNvSpPr>
              <a:spLocks/>
            </p:cNvSpPr>
            <p:nvPr/>
          </p:nvSpPr>
          <p:spPr bwMode="auto">
            <a:xfrm>
              <a:off x="4548" y="3743"/>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7" name="Freeform 79"/>
            <p:cNvSpPr>
              <a:spLocks/>
            </p:cNvSpPr>
            <p:nvPr/>
          </p:nvSpPr>
          <p:spPr bwMode="auto">
            <a:xfrm>
              <a:off x="4972" y="2143"/>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8" name="Freeform 80"/>
            <p:cNvSpPr>
              <a:spLocks/>
            </p:cNvSpPr>
            <p:nvPr/>
          </p:nvSpPr>
          <p:spPr bwMode="auto">
            <a:xfrm>
              <a:off x="3380" y="1568"/>
              <a:ext cx="1598" cy="581"/>
            </a:xfrm>
            <a:custGeom>
              <a:avLst/>
              <a:gdLst>
                <a:gd name="T0" fmla="*/ 44 w 9587"/>
                <a:gd name="T1" fmla="*/ 16 h 3488"/>
                <a:gd name="T2" fmla="*/ 43 w 9587"/>
                <a:gd name="T3" fmla="*/ 13 h 3488"/>
                <a:gd name="T4" fmla="*/ 41 w 9587"/>
                <a:gd name="T5" fmla="*/ 11 h 3488"/>
                <a:gd name="T6" fmla="*/ 38 w 9587"/>
                <a:gd name="T7" fmla="*/ 8 h 3488"/>
                <a:gd name="T8" fmla="*/ 36 w 9587"/>
                <a:gd name="T9" fmla="*/ 6 h 3488"/>
                <a:gd name="T10" fmla="*/ 33 w 9587"/>
                <a:gd name="T11" fmla="*/ 5 h 3488"/>
                <a:gd name="T12" fmla="*/ 31 w 9587"/>
                <a:gd name="T13" fmla="*/ 3 h 3488"/>
                <a:gd name="T14" fmla="*/ 28 w 9587"/>
                <a:gd name="T15" fmla="*/ 2 h 3488"/>
                <a:gd name="T16" fmla="*/ 25 w 9587"/>
                <a:gd name="T17" fmla="*/ 1 h 3488"/>
                <a:gd name="T18" fmla="*/ 22 w 9587"/>
                <a:gd name="T19" fmla="*/ 0 h 3488"/>
                <a:gd name="T20" fmla="*/ 19 w 9587"/>
                <a:gd name="T21" fmla="*/ 0 h 3488"/>
                <a:gd name="T22" fmla="*/ 15 w 9587"/>
                <a:gd name="T23" fmla="*/ 0 h 3488"/>
                <a:gd name="T24" fmla="*/ 12 w 9587"/>
                <a:gd name="T25" fmla="*/ 0 h 3488"/>
                <a:gd name="T26" fmla="*/ 9 w 9587"/>
                <a:gd name="T27" fmla="*/ 1 h 3488"/>
                <a:gd name="T28" fmla="*/ 6 w 9587"/>
                <a:gd name="T29" fmla="*/ 2 h 3488"/>
                <a:gd name="T30" fmla="*/ 3 w 9587"/>
                <a:gd name="T31" fmla="*/ 3 h 3488"/>
                <a:gd name="T32" fmla="*/ 0 w 9587"/>
                <a:gd name="T33" fmla="*/ 4 h 34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7" h="3488">
                  <a:moveTo>
                    <a:pt x="9587" y="3488"/>
                  </a:moveTo>
                  <a:lnTo>
                    <a:pt x="9194" y="2886"/>
                  </a:lnTo>
                  <a:lnTo>
                    <a:pt x="8752" y="2337"/>
                  </a:lnTo>
                  <a:lnTo>
                    <a:pt x="8265" y="1843"/>
                  </a:lnTo>
                  <a:lnTo>
                    <a:pt x="7738" y="1404"/>
                  </a:lnTo>
                  <a:lnTo>
                    <a:pt x="7175" y="1022"/>
                  </a:lnTo>
                  <a:lnTo>
                    <a:pt x="6581" y="699"/>
                  </a:lnTo>
                  <a:lnTo>
                    <a:pt x="5960" y="435"/>
                  </a:lnTo>
                  <a:lnTo>
                    <a:pt x="5319" y="232"/>
                  </a:lnTo>
                  <a:lnTo>
                    <a:pt x="4660" y="91"/>
                  </a:lnTo>
                  <a:lnTo>
                    <a:pt x="3991" y="13"/>
                  </a:lnTo>
                  <a:lnTo>
                    <a:pt x="3315" y="0"/>
                  </a:lnTo>
                  <a:lnTo>
                    <a:pt x="2636" y="53"/>
                  </a:lnTo>
                  <a:lnTo>
                    <a:pt x="1961" y="172"/>
                  </a:lnTo>
                  <a:lnTo>
                    <a:pt x="1293" y="361"/>
                  </a:lnTo>
                  <a:lnTo>
                    <a:pt x="638" y="618"/>
                  </a:lnTo>
                  <a:lnTo>
                    <a:pt x="0" y="948"/>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9" name="Freeform 81"/>
            <p:cNvSpPr>
              <a:spLocks/>
            </p:cNvSpPr>
            <p:nvPr/>
          </p:nvSpPr>
          <p:spPr bwMode="auto">
            <a:xfrm>
              <a:off x="4974" y="2147"/>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0" name="Freeform 82"/>
            <p:cNvSpPr>
              <a:spLocks/>
            </p:cNvSpPr>
            <p:nvPr/>
          </p:nvSpPr>
          <p:spPr bwMode="auto">
            <a:xfrm>
              <a:off x="3374" y="1722"/>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1" name="Freeform 83"/>
            <p:cNvSpPr>
              <a:spLocks/>
            </p:cNvSpPr>
            <p:nvPr/>
          </p:nvSpPr>
          <p:spPr bwMode="auto">
            <a:xfrm>
              <a:off x="2799" y="1726"/>
              <a:ext cx="581" cy="1598"/>
            </a:xfrm>
            <a:custGeom>
              <a:avLst/>
              <a:gdLst>
                <a:gd name="T0" fmla="*/ 16 w 3487"/>
                <a:gd name="T1" fmla="*/ 0 h 9586"/>
                <a:gd name="T2" fmla="*/ 13 w 3487"/>
                <a:gd name="T3" fmla="*/ 2 h 9586"/>
                <a:gd name="T4" fmla="*/ 11 w 3487"/>
                <a:gd name="T5" fmla="*/ 4 h 9586"/>
                <a:gd name="T6" fmla="*/ 8 w 3487"/>
                <a:gd name="T7" fmla="*/ 6 h 9586"/>
                <a:gd name="T8" fmla="*/ 6 w 3487"/>
                <a:gd name="T9" fmla="*/ 9 h 9586"/>
                <a:gd name="T10" fmla="*/ 5 w 3487"/>
                <a:gd name="T11" fmla="*/ 11 h 9586"/>
                <a:gd name="T12" fmla="*/ 3 w 3487"/>
                <a:gd name="T13" fmla="*/ 14 h 9586"/>
                <a:gd name="T14" fmla="*/ 2 w 3487"/>
                <a:gd name="T15" fmla="*/ 17 h 9586"/>
                <a:gd name="T16" fmla="*/ 1 w 3487"/>
                <a:gd name="T17" fmla="*/ 20 h 9586"/>
                <a:gd name="T18" fmla="*/ 0 w 3487"/>
                <a:gd name="T19" fmla="*/ 23 h 9586"/>
                <a:gd name="T20" fmla="*/ 0 w 3487"/>
                <a:gd name="T21" fmla="*/ 26 h 9586"/>
                <a:gd name="T22" fmla="*/ 0 w 3487"/>
                <a:gd name="T23" fmla="*/ 29 h 9586"/>
                <a:gd name="T24" fmla="*/ 0 w 3487"/>
                <a:gd name="T25" fmla="*/ 32 h 9586"/>
                <a:gd name="T26" fmla="*/ 1 w 3487"/>
                <a:gd name="T27" fmla="*/ 35 h 9586"/>
                <a:gd name="T28" fmla="*/ 2 w 3487"/>
                <a:gd name="T29" fmla="*/ 38 h 9586"/>
                <a:gd name="T30" fmla="*/ 3 w 3487"/>
                <a:gd name="T31" fmla="*/ 42 h 9586"/>
                <a:gd name="T32" fmla="*/ 4 w 3487"/>
                <a:gd name="T33" fmla="*/ 44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7" h="9586">
                  <a:moveTo>
                    <a:pt x="3487" y="0"/>
                  </a:moveTo>
                  <a:lnTo>
                    <a:pt x="2885" y="391"/>
                  </a:lnTo>
                  <a:lnTo>
                    <a:pt x="2336" y="833"/>
                  </a:lnTo>
                  <a:lnTo>
                    <a:pt x="1842" y="1320"/>
                  </a:lnTo>
                  <a:lnTo>
                    <a:pt x="1404" y="1848"/>
                  </a:lnTo>
                  <a:lnTo>
                    <a:pt x="1022" y="2410"/>
                  </a:lnTo>
                  <a:lnTo>
                    <a:pt x="698" y="3004"/>
                  </a:lnTo>
                  <a:lnTo>
                    <a:pt x="434" y="3625"/>
                  </a:lnTo>
                  <a:lnTo>
                    <a:pt x="232" y="4267"/>
                  </a:lnTo>
                  <a:lnTo>
                    <a:pt x="91" y="4925"/>
                  </a:lnTo>
                  <a:lnTo>
                    <a:pt x="12" y="5594"/>
                  </a:lnTo>
                  <a:lnTo>
                    <a:pt x="0" y="6270"/>
                  </a:lnTo>
                  <a:lnTo>
                    <a:pt x="52" y="6949"/>
                  </a:lnTo>
                  <a:lnTo>
                    <a:pt x="171" y="7624"/>
                  </a:lnTo>
                  <a:lnTo>
                    <a:pt x="360" y="8292"/>
                  </a:lnTo>
                  <a:lnTo>
                    <a:pt x="618" y="8948"/>
                  </a:lnTo>
                  <a:lnTo>
                    <a:pt x="948" y="9586"/>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2" name="Freeform 84"/>
            <p:cNvSpPr>
              <a:spLocks/>
            </p:cNvSpPr>
            <p:nvPr/>
          </p:nvSpPr>
          <p:spPr bwMode="auto">
            <a:xfrm>
              <a:off x="3378" y="1720"/>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3" name="Freeform 85"/>
            <p:cNvSpPr>
              <a:spLocks/>
            </p:cNvSpPr>
            <p:nvPr/>
          </p:nvSpPr>
          <p:spPr bwMode="auto">
            <a:xfrm>
              <a:off x="2953" y="3321"/>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4" name="Freeform 86"/>
            <p:cNvSpPr>
              <a:spLocks/>
            </p:cNvSpPr>
            <p:nvPr/>
          </p:nvSpPr>
          <p:spPr bwMode="auto">
            <a:xfrm>
              <a:off x="2957" y="3324"/>
              <a:ext cx="1597" cy="581"/>
            </a:xfrm>
            <a:custGeom>
              <a:avLst/>
              <a:gdLst>
                <a:gd name="T0" fmla="*/ 0 w 9585"/>
                <a:gd name="T1" fmla="*/ 0 h 3487"/>
                <a:gd name="T2" fmla="*/ 2 w 9585"/>
                <a:gd name="T3" fmla="*/ 3 h 3487"/>
                <a:gd name="T4" fmla="*/ 4 w 9585"/>
                <a:gd name="T5" fmla="*/ 5 h 3487"/>
                <a:gd name="T6" fmla="*/ 6 w 9585"/>
                <a:gd name="T7" fmla="*/ 8 h 3487"/>
                <a:gd name="T8" fmla="*/ 8 w 9585"/>
                <a:gd name="T9" fmla="*/ 10 h 3487"/>
                <a:gd name="T10" fmla="*/ 11 w 9585"/>
                <a:gd name="T11" fmla="*/ 11 h 3487"/>
                <a:gd name="T12" fmla="*/ 14 w 9585"/>
                <a:gd name="T13" fmla="*/ 13 h 3487"/>
                <a:gd name="T14" fmla="*/ 17 w 9585"/>
                <a:gd name="T15" fmla="*/ 14 h 3487"/>
                <a:gd name="T16" fmla="*/ 20 w 9585"/>
                <a:gd name="T17" fmla="*/ 15 h 3487"/>
                <a:gd name="T18" fmla="*/ 23 w 9585"/>
                <a:gd name="T19" fmla="*/ 16 h 3487"/>
                <a:gd name="T20" fmla="*/ 26 w 9585"/>
                <a:gd name="T21" fmla="*/ 16 h 3487"/>
                <a:gd name="T22" fmla="*/ 29 w 9585"/>
                <a:gd name="T23" fmla="*/ 16 h 3487"/>
                <a:gd name="T24" fmla="*/ 32 w 9585"/>
                <a:gd name="T25" fmla="*/ 16 h 3487"/>
                <a:gd name="T26" fmla="*/ 35 w 9585"/>
                <a:gd name="T27" fmla="*/ 15 h 3487"/>
                <a:gd name="T28" fmla="*/ 38 w 9585"/>
                <a:gd name="T29" fmla="*/ 14 h 3487"/>
                <a:gd name="T30" fmla="*/ 41 w 9585"/>
                <a:gd name="T31" fmla="*/ 13 h 3487"/>
                <a:gd name="T32" fmla="*/ 44 w 9585"/>
                <a:gd name="T33" fmla="*/ 12 h 3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5" h="3487">
                  <a:moveTo>
                    <a:pt x="0" y="0"/>
                  </a:moveTo>
                  <a:lnTo>
                    <a:pt x="390" y="601"/>
                  </a:lnTo>
                  <a:lnTo>
                    <a:pt x="832" y="1150"/>
                  </a:lnTo>
                  <a:lnTo>
                    <a:pt x="1319" y="1644"/>
                  </a:lnTo>
                  <a:lnTo>
                    <a:pt x="1847" y="2082"/>
                  </a:lnTo>
                  <a:lnTo>
                    <a:pt x="2409" y="2465"/>
                  </a:lnTo>
                  <a:lnTo>
                    <a:pt x="3004" y="2788"/>
                  </a:lnTo>
                  <a:lnTo>
                    <a:pt x="3624" y="3052"/>
                  </a:lnTo>
                  <a:lnTo>
                    <a:pt x="4266" y="3255"/>
                  </a:lnTo>
                  <a:lnTo>
                    <a:pt x="4924" y="3396"/>
                  </a:lnTo>
                  <a:lnTo>
                    <a:pt x="5593" y="3474"/>
                  </a:lnTo>
                  <a:lnTo>
                    <a:pt x="6269" y="3487"/>
                  </a:lnTo>
                  <a:lnTo>
                    <a:pt x="6948" y="3435"/>
                  </a:lnTo>
                  <a:lnTo>
                    <a:pt x="7623" y="3315"/>
                  </a:lnTo>
                  <a:lnTo>
                    <a:pt x="8291" y="3126"/>
                  </a:lnTo>
                  <a:lnTo>
                    <a:pt x="8946" y="2869"/>
                  </a:lnTo>
                  <a:lnTo>
                    <a:pt x="9585" y="254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5" name="Freeform 87"/>
            <p:cNvSpPr>
              <a:spLocks/>
            </p:cNvSpPr>
            <p:nvPr/>
          </p:nvSpPr>
          <p:spPr bwMode="auto">
            <a:xfrm>
              <a:off x="2951" y="3318"/>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6" name="Freeform 88"/>
            <p:cNvSpPr>
              <a:spLocks/>
            </p:cNvSpPr>
            <p:nvPr/>
          </p:nvSpPr>
          <p:spPr bwMode="auto">
            <a:xfrm>
              <a:off x="4552" y="3741"/>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7" name="Freeform 89"/>
            <p:cNvSpPr>
              <a:spLocks/>
            </p:cNvSpPr>
            <p:nvPr/>
          </p:nvSpPr>
          <p:spPr bwMode="auto">
            <a:xfrm>
              <a:off x="4556" y="2265"/>
              <a:ext cx="412" cy="1484"/>
            </a:xfrm>
            <a:custGeom>
              <a:avLst/>
              <a:gdLst>
                <a:gd name="T0" fmla="*/ 0 w 2472"/>
                <a:gd name="T1" fmla="*/ 41 h 8900"/>
                <a:gd name="T2" fmla="*/ 2 w 2472"/>
                <a:gd name="T3" fmla="*/ 40 h 8900"/>
                <a:gd name="T4" fmla="*/ 4 w 2472"/>
                <a:gd name="T5" fmla="*/ 38 h 8900"/>
                <a:gd name="T6" fmla="*/ 6 w 2472"/>
                <a:gd name="T7" fmla="*/ 36 h 8900"/>
                <a:gd name="T8" fmla="*/ 8 w 2472"/>
                <a:gd name="T9" fmla="*/ 34 h 8900"/>
                <a:gd name="T10" fmla="*/ 9 w 2472"/>
                <a:gd name="T11" fmla="*/ 32 h 8900"/>
                <a:gd name="T12" fmla="*/ 10 w 2472"/>
                <a:gd name="T13" fmla="*/ 29 h 8900"/>
                <a:gd name="T14" fmla="*/ 11 w 2472"/>
                <a:gd name="T15" fmla="*/ 27 h 8900"/>
                <a:gd name="T16" fmla="*/ 11 w 2472"/>
                <a:gd name="T17" fmla="*/ 24 h 8900"/>
                <a:gd name="T18" fmla="*/ 12 w 2472"/>
                <a:gd name="T19" fmla="*/ 21 h 8900"/>
                <a:gd name="T20" fmla="*/ 12 w 2472"/>
                <a:gd name="T21" fmla="*/ 18 h 8900"/>
                <a:gd name="T22" fmla="*/ 11 w 2472"/>
                <a:gd name="T23" fmla="*/ 15 h 8900"/>
                <a:gd name="T24" fmla="*/ 11 w 2472"/>
                <a:gd name="T25" fmla="*/ 12 h 8900"/>
                <a:gd name="T26" fmla="*/ 10 w 2472"/>
                <a:gd name="T27" fmla="*/ 9 h 8900"/>
                <a:gd name="T28" fmla="*/ 9 w 2472"/>
                <a:gd name="T29" fmla="*/ 6 h 8900"/>
                <a:gd name="T30" fmla="*/ 8 w 2472"/>
                <a:gd name="T31" fmla="*/ 3 h 8900"/>
                <a:gd name="T32" fmla="*/ 6 w 2472"/>
                <a:gd name="T33" fmla="*/ 0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2" h="8900">
                  <a:moveTo>
                    <a:pt x="0" y="8900"/>
                  </a:moveTo>
                  <a:lnTo>
                    <a:pt x="478" y="8579"/>
                  </a:lnTo>
                  <a:lnTo>
                    <a:pt x="907" y="8207"/>
                  </a:lnTo>
                  <a:lnTo>
                    <a:pt x="1286" y="7787"/>
                  </a:lnTo>
                  <a:lnTo>
                    <a:pt x="1614" y="7324"/>
                  </a:lnTo>
                  <a:lnTo>
                    <a:pt x="1890" y="6821"/>
                  </a:lnTo>
                  <a:lnTo>
                    <a:pt x="2114" y="6283"/>
                  </a:lnTo>
                  <a:lnTo>
                    <a:pt x="2285" y="5717"/>
                  </a:lnTo>
                  <a:lnTo>
                    <a:pt x="2402" y="5125"/>
                  </a:lnTo>
                  <a:lnTo>
                    <a:pt x="2464" y="4510"/>
                  </a:lnTo>
                  <a:lnTo>
                    <a:pt x="2472" y="3879"/>
                  </a:lnTo>
                  <a:lnTo>
                    <a:pt x="2426" y="3237"/>
                  </a:lnTo>
                  <a:lnTo>
                    <a:pt x="2321" y="2587"/>
                  </a:lnTo>
                  <a:lnTo>
                    <a:pt x="2160" y="1934"/>
                  </a:lnTo>
                  <a:lnTo>
                    <a:pt x="1942" y="1282"/>
                  </a:lnTo>
                  <a:lnTo>
                    <a:pt x="1665" y="635"/>
                  </a:lnTo>
                  <a:lnTo>
                    <a:pt x="1330"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8" name="Freeform 90"/>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79" name="Freeform 91"/>
            <p:cNvSpPr>
              <a:spLocks/>
            </p:cNvSpPr>
            <p:nvPr/>
          </p:nvSpPr>
          <p:spPr bwMode="auto">
            <a:xfrm>
              <a:off x="4771" y="2260"/>
              <a:ext cx="10"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13" y="46"/>
                  </a:moveTo>
                  <a:lnTo>
                    <a:pt x="0" y="25"/>
                  </a:lnTo>
                  <a:lnTo>
                    <a:pt x="44" y="0"/>
                  </a:lnTo>
                  <a:lnTo>
                    <a:pt x="56" y="21"/>
                  </a:lnTo>
                  <a:lnTo>
                    <a:pt x="13" y="46"/>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0" name="Freeform 92"/>
            <p:cNvSpPr>
              <a:spLocks/>
            </p:cNvSpPr>
            <p:nvPr/>
          </p:nvSpPr>
          <p:spPr bwMode="auto">
            <a:xfrm>
              <a:off x="3379" y="1620"/>
              <a:ext cx="1398" cy="645"/>
            </a:xfrm>
            <a:custGeom>
              <a:avLst/>
              <a:gdLst>
                <a:gd name="T0" fmla="*/ 39 w 8392"/>
                <a:gd name="T1" fmla="*/ 18 h 3873"/>
                <a:gd name="T2" fmla="*/ 37 w 8392"/>
                <a:gd name="T3" fmla="*/ 15 h 3873"/>
                <a:gd name="T4" fmla="*/ 35 w 8392"/>
                <a:gd name="T5" fmla="*/ 12 h 3873"/>
                <a:gd name="T6" fmla="*/ 33 w 8392"/>
                <a:gd name="T7" fmla="*/ 10 h 3873"/>
                <a:gd name="T8" fmla="*/ 31 w 8392"/>
                <a:gd name="T9" fmla="*/ 8 h 3873"/>
                <a:gd name="T10" fmla="*/ 28 w 8392"/>
                <a:gd name="T11" fmla="*/ 6 h 3873"/>
                <a:gd name="T12" fmla="*/ 26 w 8392"/>
                <a:gd name="T13" fmla="*/ 4 h 3873"/>
                <a:gd name="T14" fmla="*/ 23 w 8392"/>
                <a:gd name="T15" fmla="*/ 3 h 3873"/>
                <a:gd name="T16" fmla="*/ 21 w 8392"/>
                <a:gd name="T17" fmla="*/ 2 h 3873"/>
                <a:gd name="T18" fmla="*/ 18 w 8392"/>
                <a:gd name="T19" fmla="*/ 1 h 3873"/>
                <a:gd name="T20" fmla="*/ 15 w 8392"/>
                <a:gd name="T21" fmla="*/ 0 h 3873"/>
                <a:gd name="T22" fmla="*/ 13 w 8392"/>
                <a:gd name="T23" fmla="*/ 0 h 3873"/>
                <a:gd name="T24" fmla="*/ 10 w 8392"/>
                <a:gd name="T25" fmla="*/ 0 h 3873"/>
                <a:gd name="T26" fmla="*/ 7 w 8392"/>
                <a:gd name="T27" fmla="*/ 0 h 3873"/>
                <a:gd name="T28" fmla="*/ 5 w 8392"/>
                <a:gd name="T29" fmla="*/ 1 h 3873"/>
                <a:gd name="T30" fmla="*/ 2 w 8392"/>
                <a:gd name="T31" fmla="*/ 2 h 3873"/>
                <a:gd name="T32" fmla="*/ 0 w 8392"/>
                <a:gd name="T33" fmla="*/ 3 h 38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2" h="3873">
                  <a:moveTo>
                    <a:pt x="8392" y="3873"/>
                  </a:moveTo>
                  <a:lnTo>
                    <a:pt x="8005" y="3266"/>
                  </a:lnTo>
                  <a:lnTo>
                    <a:pt x="7581" y="2705"/>
                  </a:lnTo>
                  <a:lnTo>
                    <a:pt x="7122" y="2193"/>
                  </a:lnTo>
                  <a:lnTo>
                    <a:pt x="6635" y="1729"/>
                  </a:lnTo>
                  <a:lnTo>
                    <a:pt x="6122" y="1317"/>
                  </a:lnTo>
                  <a:lnTo>
                    <a:pt x="5587" y="959"/>
                  </a:lnTo>
                  <a:lnTo>
                    <a:pt x="5036" y="654"/>
                  </a:lnTo>
                  <a:lnTo>
                    <a:pt x="4471" y="404"/>
                  </a:lnTo>
                  <a:lnTo>
                    <a:pt x="3898" y="213"/>
                  </a:lnTo>
                  <a:lnTo>
                    <a:pt x="3321" y="80"/>
                  </a:lnTo>
                  <a:lnTo>
                    <a:pt x="2743" y="9"/>
                  </a:lnTo>
                  <a:lnTo>
                    <a:pt x="2170" y="0"/>
                  </a:lnTo>
                  <a:lnTo>
                    <a:pt x="1604" y="55"/>
                  </a:lnTo>
                  <a:lnTo>
                    <a:pt x="1051" y="177"/>
                  </a:lnTo>
                  <a:lnTo>
                    <a:pt x="515" y="365"/>
                  </a:lnTo>
                  <a:lnTo>
                    <a:pt x="0" y="623"/>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1" name="Freeform 93"/>
            <p:cNvSpPr>
              <a:spLocks/>
            </p:cNvSpPr>
            <p:nvPr/>
          </p:nvSpPr>
          <p:spPr bwMode="auto">
            <a:xfrm>
              <a:off x="4773" y="2263"/>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2" name="Freeform 94"/>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3" name="Freeform 95"/>
            <p:cNvSpPr>
              <a:spLocks/>
            </p:cNvSpPr>
            <p:nvPr/>
          </p:nvSpPr>
          <p:spPr bwMode="auto">
            <a:xfrm>
              <a:off x="2966" y="1724"/>
              <a:ext cx="413" cy="1483"/>
            </a:xfrm>
            <a:custGeom>
              <a:avLst/>
              <a:gdLst>
                <a:gd name="T0" fmla="*/ 12 w 2473"/>
                <a:gd name="T1" fmla="*/ 0 h 8900"/>
                <a:gd name="T2" fmla="*/ 9 w 2473"/>
                <a:gd name="T3" fmla="*/ 1 h 8900"/>
                <a:gd name="T4" fmla="*/ 7 w 2473"/>
                <a:gd name="T5" fmla="*/ 3 h 8900"/>
                <a:gd name="T6" fmla="*/ 6 w 2473"/>
                <a:gd name="T7" fmla="*/ 5 h 8900"/>
                <a:gd name="T8" fmla="*/ 4 w 2473"/>
                <a:gd name="T9" fmla="*/ 7 h 8900"/>
                <a:gd name="T10" fmla="*/ 3 w 2473"/>
                <a:gd name="T11" fmla="*/ 10 h 8900"/>
                <a:gd name="T12" fmla="*/ 2 w 2473"/>
                <a:gd name="T13" fmla="*/ 12 h 8900"/>
                <a:gd name="T14" fmla="*/ 1 w 2473"/>
                <a:gd name="T15" fmla="*/ 15 h 8900"/>
                <a:gd name="T16" fmla="*/ 0 w 2473"/>
                <a:gd name="T17" fmla="*/ 17 h 8900"/>
                <a:gd name="T18" fmla="*/ 0 w 2473"/>
                <a:gd name="T19" fmla="*/ 20 h 8900"/>
                <a:gd name="T20" fmla="*/ 0 w 2473"/>
                <a:gd name="T21" fmla="*/ 23 h 8900"/>
                <a:gd name="T22" fmla="*/ 0 w 2473"/>
                <a:gd name="T23" fmla="*/ 26 h 8900"/>
                <a:gd name="T24" fmla="*/ 1 w 2473"/>
                <a:gd name="T25" fmla="*/ 29 h 8900"/>
                <a:gd name="T26" fmla="*/ 2 w 2473"/>
                <a:gd name="T27" fmla="*/ 32 h 8900"/>
                <a:gd name="T28" fmla="*/ 3 w 2473"/>
                <a:gd name="T29" fmla="*/ 35 h 8900"/>
                <a:gd name="T30" fmla="*/ 4 w 2473"/>
                <a:gd name="T31" fmla="*/ 38 h 8900"/>
                <a:gd name="T32" fmla="*/ 5 w 2473"/>
                <a:gd name="T33" fmla="*/ 41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3" h="8900">
                  <a:moveTo>
                    <a:pt x="2473" y="0"/>
                  </a:moveTo>
                  <a:lnTo>
                    <a:pt x="1994" y="320"/>
                  </a:lnTo>
                  <a:lnTo>
                    <a:pt x="1565" y="692"/>
                  </a:lnTo>
                  <a:lnTo>
                    <a:pt x="1187" y="1112"/>
                  </a:lnTo>
                  <a:lnTo>
                    <a:pt x="859" y="1575"/>
                  </a:lnTo>
                  <a:lnTo>
                    <a:pt x="583" y="2078"/>
                  </a:lnTo>
                  <a:lnTo>
                    <a:pt x="358" y="2616"/>
                  </a:lnTo>
                  <a:lnTo>
                    <a:pt x="188" y="3183"/>
                  </a:lnTo>
                  <a:lnTo>
                    <a:pt x="70" y="3776"/>
                  </a:lnTo>
                  <a:lnTo>
                    <a:pt x="8" y="4389"/>
                  </a:lnTo>
                  <a:lnTo>
                    <a:pt x="0" y="5020"/>
                  </a:lnTo>
                  <a:lnTo>
                    <a:pt x="48" y="5662"/>
                  </a:lnTo>
                  <a:lnTo>
                    <a:pt x="151" y="6312"/>
                  </a:lnTo>
                  <a:lnTo>
                    <a:pt x="312" y="6965"/>
                  </a:lnTo>
                  <a:lnTo>
                    <a:pt x="530" y="7618"/>
                  </a:lnTo>
                  <a:lnTo>
                    <a:pt x="807" y="8264"/>
                  </a:lnTo>
                  <a:lnTo>
                    <a:pt x="1144" y="890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4" name="Freeform 96"/>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5" name="Freeform 97"/>
            <p:cNvSpPr>
              <a:spLocks/>
            </p:cNvSpPr>
            <p:nvPr/>
          </p:nvSpPr>
          <p:spPr bwMode="auto">
            <a:xfrm>
              <a:off x="3153" y="3205"/>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6" name="Freeform 98"/>
            <p:cNvSpPr>
              <a:spLocks/>
            </p:cNvSpPr>
            <p:nvPr/>
          </p:nvSpPr>
          <p:spPr bwMode="auto">
            <a:xfrm>
              <a:off x="3157" y="3207"/>
              <a:ext cx="1399" cy="645"/>
            </a:xfrm>
            <a:custGeom>
              <a:avLst/>
              <a:gdLst>
                <a:gd name="T0" fmla="*/ 0 w 8391"/>
                <a:gd name="T1" fmla="*/ 0 h 3872"/>
                <a:gd name="T2" fmla="*/ 2 w 8391"/>
                <a:gd name="T3" fmla="*/ 3 h 3872"/>
                <a:gd name="T4" fmla="*/ 4 w 8391"/>
                <a:gd name="T5" fmla="*/ 5 h 3872"/>
                <a:gd name="T6" fmla="*/ 6 w 8391"/>
                <a:gd name="T7" fmla="*/ 8 h 3872"/>
                <a:gd name="T8" fmla="*/ 8 w 8391"/>
                <a:gd name="T9" fmla="*/ 10 h 3872"/>
                <a:gd name="T10" fmla="*/ 11 w 8391"/>
                <a:gd name="T11" fmla="*/ 12 h 3872"/>
                <a:gd name="T12" fmla="*/ 13 w 8391"/>
                <a:gd name="T13" fmla="*/ 13 h 3872"/>
                <a:gd name="T14" fmla="*/ 16 w 8391"/>
                <a:gd name="T15" fmla="*/ 15 h 3872"/>
                <a:gd name="T16" fmla="*/ 18 w 8391"/>
                <a:gd name="T17" fmla="*/ 16 h 3872"/>
                <a:gd name="T18" fmla="*/ 21 w 8391"/>
                <a:gd name="T19" fmla="*/ 17 h 3872"/>
                <a:gd name="T20" fmla="*/ 24 w 8391"/>
                <a:gd name="T21" fmla="*/ 17 h 3872"/>
                <a:gd name="T22" fmla="*/ 26 w 8391"/>
                <a:gd name="T23" fmla="*/ 18 h 3872"/>
                <a:gd name="T24" fmla="*/ 29 w 8391"/>
                <a:gd name="T25" fmla="*/ 18 h 3872"/>
                <a:gd name="T26" fmla="*/ 32 w 8391"/>
                <a:gd name="T27" fmla="*/ 18 h 3872"/>
                <a:gd name="T28" fmla="*/ 34 w 8391"/>
                <a:gd name="T29" fmla="*/ 17 h 3872"/>
                <a:gd name="T30" fmla="*/ 37 w 8391"/>
                <a:gd name="T31" fmla="*/ 16 h 3872"/>
                <a:gd name="T32" fmla="*/ 39 w 8391"/>
                <a:gd name="T33" fmla="*/ 15 h 38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1" h="3872">
                  <a:moveTo>
                    <a:pt x="0" y="0"/>
                  </a:moveTo>
                  <a:lnTo>
                    <a:pt x="386" y="606"/>
                  </a:lnTo>
                  <a:lnTo>
                    <a:pt x="809" y="1167"/>
                  </a:lnTo>
                  <a:lnTo>
                    <a:pt x="1268" y="1680"/>
                  </a:lnTo>
                  <a:lnTo>
                    <a:pt x="1755" y="2143"/>
                  </a:lnTo>
                  <a:lnTo>
                    <a:pt x="2268" y="2555"/>
                  </a:lnTo>
                  <a:lnTo>
                    <a:pt x="2803" y="2913"/>
                  </a:lnTo>
                  <a:lnTo>
                    <a:pt x="3354" y="3219"/>
                  </a:lnTo>
                  <a:lnTo>
                    <a:pt x="3919" y="3468"/>
                  </a:lnTo>
                  <a:lnTo>
                    <a:pt x="4492" y="3659"/>
                  </a:lnTo>
                  <a:lnTo>
                    <a:pt x="5070" y="3792"/>
                  </a:lnTo>
                  <a:lnTo>
                    <a:pt x="5647" y="3863"/>
                  </a:lnTo>
                  <a:lnTo>
                    <a:pt x="6220" y="3872"/>
                  </a:lnTo>
                  <a:lnTo>
                    <a:pt x="6786" y="3817"/>
                  </a:lnTo>
                  <a:lnTo>
                    <a:pt x="7339" y="3695"/>
                  </a:lnTo>
                  <a:lnTo>
                    <a:pt x="7875" y="3508"/>
                  </a:lnTo>
                  <a:lnTo>
                    <a:pt x="8391" y="325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7" name="Freeform 99"/>
            <p:cNvSpPr>
              <a:spLocks/>
            </p:cNvSpPr>
            <p:nvPr/>
          </p:nvSpPr>
          <p:spPr bwMode="auto">
            <a:xfrm>
              <a:off x="3151" y="3202"/>
              <a:ext cx="10" cy="7"/>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8" name="Freeform 100"/>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9" name="Freeform 101"/>
            <p:cNvSpPr>
              <a:spLocks/>
            </p:cNvSpPr>
            <p:nvPr/>
          </p:nvSpPr>
          <p:spPr bwMode="auto">
            <a:xfrm>
              <a:off x="4422" y="2472"/>
              <a:ext cx="288" cy="1277"/>
            </a:xfrm>
            <a:custGeom>
              <a:avLst/>
              <a:gdLst>
                <a:gd name="T0" fmla="*/ 4 w 1732"/>
                <a:gd name="T1" fmla="*/ 36 h 7661"/>
                <a:gd name="T2" fmla="*/ 5 w 1732"/>
                <a:gd name="T3" fmla="*/ 35 h 7661"/>
                <a:gd name="T4" fmla="*/ 6 w 1732"/>
                <a:gd name="T5" fmla="*/ 34 h 7661"/>
                <a:gd name="T6" fmla="*/ 7 w 1732"/>
                <a:gd name="T7" fmla="*/ 32 h 7661"/>
                <a:gd name="T8" fmla="*/ 7 w 1732"/>
                <a:gd name="T9" fmla="*/ 30 h 7661"/>
                <a:gd name="T10" fmla="*/ 8 w 1732"/>
                <a:gd name="T11" fmla="*/ 29 h 7661"/>
                <a:gd name="T12" fmla="*/ 8 w 1732"/>
                <a:gd name="T13" fmla="*/ 27 h 7661"/>
                <a:gd name="T14" fmla="*/ 8 w 1732"/>
                <a:gd name="T15" fmla="*/ 24 h 7661"/>
                <a:gd name="T16" fmla="*/ 8 w 1732"/>
                <a:gd name="T17" fmla="*/ 22 h 7661"/>
                <a:gd name="T18" fmla="*/ 7 w 1732"/>
                <a:gd name="T19" fmla="*/ 20 h 7661"/>
                <a:gd name="T20" fmla="*/ 7 w 1732"/>
                <a:gd name="T21" fmla="*/ 17 h 7661"/>
                <a:gd name="T22" fmla="*/ 6 w 1732"/>
                <a:gd name="T23" fmla="*/ 14 h 7661"/>
                <a:gd name="T24" fmla="*/ 5 w 1732"/>
                <a:gd name="T25" fmla="*/ 12 h 7661"/>
                <a:gd name="T26" fmla="*/ 4 w 1732"/>
                <a:gd name="T27" fmla="*/ 9 h 7661"/>
                <a:gd name="T28" fmla="*/ 3 w 1732"/>
                <a:gd name="T29" fmla="*/ 6 h 7661"/>
                <a:gd name="T30" fmla="*/ 2 w 1732"/>
                <a:gd name="T31" fmla="*/ 3 h 7661"/>
                <a:gd name="T32" fmla="*/ 0 w 1732"/>
                <a:gd name="T33" fmla="*/ 0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2" h="7661">
                  <a:moveTo>
                    <a:pt x="804" y="7661"/>
                  </a:moveTo>
                  <a:lnTo>
                    <a:pt x="1064" y="7468"/>
                  </a:lnTo>
                  <a:lnTo>
                    <a:pt x="1281" y="7217"/>
                  </a:lnTo>
                  <a:lnTo>
                    <a:pt x="1456" y="6916"/>
                  </a:lnTo>
                  <a:lnTo>
                    <a:pt x="1587" y="6566"/>
                  </a:lnTo>
                  <a:lnTo>
                    <a:pt x="1677" y="6172"/>
                  </a:lnTo>
                  <a:lnTo>
                    <a:pt x="1725" y="5736"/>
                  </a:lnTo>
                  <a:lnTo>
                    <a:pt x="1732" y="5265"/>
                  </a:lnTo>
                  <a:lnTo>
                    <a:pt x="1698" y="4761"/>
                  </a:lnTo>
                  <a:lnTo>
                    <a:pt x="1624" y="4227"/>
                  </a:lnTo>
                  <a:lnTo>
                    <a:pt x="1509" y="3668"/>
                  </a:lnTo>
                  <a:lnTo>
                    <a:pt x="1354" y="3088"/>
                  </a:lnTo>
                  <a:lnTo>
                    <a:pt x="1160" y="2490"/>
                  </a:lnTo>
                  <a:lnTo>
                    <a:pt x="927" y="1878"/>
                  </a:lnTo>
                  <a:lnTo>
                    <a:pt x="656" y="1257"/>
                  </a:lnTo>
                  <a:lnTo>
                    <a:pt x="346" y="629"/>
                  </a:lnTo>
                  <a:lnTo>
                    <a:pt x="0"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0" name="Freeform 102"/>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1" name="Freeform 103"/>
            <p:cNvSpPr>
              <a:spLocks/>
            </p:cNvSpPr>
            <p:nvPr/>
          </p:nvSpPr>
          <p:spPr bwMode="auto">
            <a:xfrm>
              <a:off x="4416" y="2466"/>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13" y="47"/>
                  </a:moveTo>
                  <a:lnTo>
                    <a:pt x="0" y="25"/>
                  </a:lnTo>
                  <a:lnTo>
                    <a:pt x="44" y="0"/>
                  </a:lnTo>
                  <a:lnTo>
                    <a:pt x="56" y="22"/>
                  </a:lnTo>
                  <a:lnTo>
                    <a:pt x="13" y="47"/>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2" name="Freeform 104"/>
            <p:cNvSpPr>
              <a:spLocks/>
            </p:cNvSpPr>
            <p:nvPr/>
          </p:nvSpPr>
          <p:spPr bwMode="auto">
            <a:xfrm>
              <a:off x="3379" y="1691"/>
              <a:ext cx="1043" cy="781"/>
            </a:xfrm>
            <a:custGeom>
              <a:avLst/>
              <a:gdLst>
                <a:gd name="T0" fmla="*/ 29 w 6258"/>
                <a:gd name="T1" fmla="*/ 22 h 4688"/>
                <a:gd name="T2" fmla="*/ 27 w 6258"/>
                <a:gd name="T3" fmla="*/ 19 h 4688"/>
                <a:gd name="T4" fmla="*/ 26 w 6258"/>
                <a:gd name="T5" fmla="*/ 16 h 4688"/>
                <a:gd name="T6" fmla="*/ 24 w 6258"/>
                <a:gd name="T7" fmla="*/ 14 h 4688"/>
                <a:gd name="T8" fmla="*/ 22 w 6258"/>
                <a:gd name="T9" fmla="*/ 11 h 4688"/>
                <a:gd name="T10" fmla="*/ 20 w 6258"/>
                <a:gd name="T11" fmla="*/ 9 h 4688"/>
                <a:gd name="T12" fmla="*/ 18 w 6258"/>
                <a:gd name="T13" fmla="*/ 7 h 4688"/>
                <a:gd name="T14" fmla="*/ 16 w 6258"/>
                <a:gd name="T15" fmla="*/ 5 h 4688"/>
                <a:gd name="T16" fmla="*/ 14 w 6258"/>
                <a:gd name="T17" fmla="*/ 4 h 4688"/>
                <a:gd name="T18" fmla="*/ 12 w 6258"/>
                <a:gd name="T19" fmla="*/ 3 h 4688"/>
                <a:gd name="T20" fmla="*/ 10 w 6258"/>
                <a:gd name="T21" fmla="*/ 2 h 4688"/>
                <a:gd name="T22" fmla="*/ 8 w 6258"/>
                <a:gd name="T23" fmla="*/ 1 h 4688"/>
                <a:gd name="T24" fmla="*/ 6 w 6258"/>
                <a:gd name="T25" fmla="*/ 0 h 4688"/>
                <a:gd name="T26" fmla="*/ 5 w 6258"/>
                <a:gd name="T27" fmla="*/ 0 h 4688"/>
                <a:gd name="T28" fmla="*/ 3 w 6258"/>
                <a:gd name="T29" fmla="*/ 0 h 4688"/>
                <a:gd name="T30" fmla="*/ 1 w 6258"/>
                <a:gd name="T31" fmla="*/ 0 h 4688"/>
                <a:gd name="T32" fmla="*/ 0 w 6258"/>
                <a:gd name="T33" fmla="*/ 1 h 46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8">
                  <a:moveTo>
                    <a:pt x="6258" y="4688"/>
                  </a:moveTo>
                  <a:lnTo>
                    <a:pt x="5883" y="4075"/>
                  </a:lnTo>
                  <a:lnTo>
                    <a:pt x="5491" y="3496"/>
                  </a:lnTo>
                  <a:lnTo>
                    <a:pt x="5086" y="2953"/>
                  </a:lnTo>
                  <a:lnTo>
                    <a:pt x="4671" y="2448"/>
                  </a:lnTo>
                  <a:lnTo>
                    <a:pt x="4247" y="1984"/>
                  </a:lnTo>
                  <a:lnTo>
                    <a:pt x="3819" y="1563"/>
                  </a:lnTo>
                  <a:lnTo>
                    <a:pt x="3390" y="1186"/>
                  </a:lnTo>
                  <a:lnTo>
                    <a:pt x="2963" y="857"/>
                  </a:lnTo>
                  <a:lnTo>
                    <a:pt x="2542" y="577"/>
                  </a:lnTo>
                  <a:lnTo>
                    <a:pt x="2129" y="349"/>
                  </a:lnTo>
                  <a:lnTo>
                    <a:pt x="1727" y="176"/>
                  </a:lnTo>
                  <a:lnTo>
                    <a:pt x="1340" y="59"/>
                  </a:lnTo>
                  <a:lnTo>
                    <a:pt x="970" y="0"/>
                  </a:lnTo>
                  <a:lnTo>
                    <a:pt x="622" y="2"/>
                  </a:lnTo>
                  <a:lnTo>
                    <a:pt x="297" y="68"/>
                  </a:lnTo>
                  <a:lnTo>
                    <a:pt x="0" y="19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3" name="Freeform 105"/>
            <p:cNvSpPr>
              <a:spLocks/>
            </p:cNvSpPr>
            <p:nvPr/>
          </p:nvSpPr>
          <p:spPr bwMode="auto">
            <a:xfrm>
              <a:off x="4418" y="2470"/>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4" name="Freeform 106"/>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5" name="Freeform 107"/>
            <p:cNvSpPr>
              <a:spLocks/>
            </p:cNvSpPr>
            <p:nvPr/>
          </p:nvSpPr>
          <p:spPr bwMode="auto">
            <a:xfrm>
              <a:off x="3224" y="1724"/>
              <a:ext cx="288" cy="1277"/>
            </a:xfrm>
            <a:custGeom>
              <a:avLst/>
              <a:gdLst>
                <a:gd name="T0" fmla="*/ 4 w 1733"/>
                <a:gd name="T1" fmla="*/ 0 h 7661"/>
                <a:gd name="T2" fmla="*/ 3 w 1733"/>
                <a:gd name="T3" fmla="*/ 1 h 7661"/>
                <a:gd name="T4" fmla="*/ 2 w 1733"/>
                <a:gd name="T5" fmla="*/ 2 h 7661"/>
                <a:gd name="T6" fmla="*/ 1 w 1733"/>
                <a:gd name="T7" fmla="*/ 4 h 7661"/>
                <a:gd name="T8" fmla="*/ 1 w 1733"/>
                <a:gd name="T9" fmla="*/ 5 h 7661"/>
                <a:gd name="T10" fmla="*/ 0 w 1733"/>
                <a:gd name="T11" fmla="*/ 7 h 7661"/>
                <a:gd name="T12" fmla="*/ 0 w 1733"/>
                <a:gd name="T13" fmla="*/ 9 h 7661"/>
                <a:gd name="T14" fmla="*/ 0 w 1733"/>
                <a:gd name="T15" fmla="*/ 11 h 7661"/>
                <a:gd name="T16" fmla="*/ 0 w 1733"/>
                <a:gd name="T17" fmla="*/ 14 h 7661"/>
                <a:gd name="T18" fmla="*/ 0 w 1733"/>
                <a:gd name="T19" fmla="*/ 16 h 7661"/>
                <a:gd name="T20" fmla="*/ 1 w 1733"/>
                <a:gd name="T21" fmla="*/ 19 h 7661"/>
                <a:gd name="T22" fmla="*/ 2 w 1733"/>
                <a:gd name="T23" fmla="*/ 21 h 7661"/>
                <a:gd name="T24" fmla="*/ 3 w 1733"/>
                <a:gd name="T25" fmla="*/ 24 h 7661"/>
                <a:gd name="T26" fmla="*/ 4 w 1733"/>
                <a:gd name="T27" fmla="*/ 27 h 7661"/>
                <a:gd name="T28" fmla="*/ 5 w 1733"/>
                <a:gd name="T29" fmla="*/ 30 h 7661"/>
                <a:gd name="T30" fmla="*/ 6 w 1733"/>
                <a:gd name="T31" fmla="*/ 33 h 7661"/>
                <a:gd name="T32" fmla="*/ 8 w 1733"/>
                <a:gd name="T33" fmla="*/ 36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3" h="7661">
                  <a:moveTo>
                    <a:pt x="929" y="0"/>
                  </a:moveTo>
                  <a:lnTo>
                    <a:pt x="669" y="192"/>
                  </a:lnTo>
                  <a:lnTo>
                    <a:pt x="451" y="442"/>
                  </a:lnTo>
                  <a:lnTo>
                    <a:pt x="277" y="743"/>
                  </a:lnTo>
                  <a:lnTo>
                    <a:pt x="145" y="1094"/>
                  </a:lnTo>
                  <a:lnTo>
                    <a:pt x="55" y="1488"/>
                  </a:lnTo>
                  <a:lnTo>
                    <a:pt x="7" y="1923"/>
                  </a:lnTo>
                  <a:lnTo>
                    <a:pt x="0" y="2395"/>
                  </a:lnTo>
                  <a:lnTo>
                    <a:pt x="35" y="2899"/>
                  </a:lnTo>
                  <a:lnTo>
                    <a:pt x="110" y="3433"/>
                  </a:lnTo>
                  <a:lnTo>
                    <a:pt x="223" y="3992"/>
                  </a:lnTo>
                  <a:lnTo>
                    <a:pt x="378" y="4573"/>
                  </a:lnTo>
                  <a:lnTo>
                    <a:pt x="572" y="5170"/>
                  </a:lnTo>
                  <a:lnTo>
                    <a:pt x="805" y="5783"/>
                  </a:lnTo>
                  <a:lnTo>
                    <a:pt x="1076" y="6403"/>
                  </a:lnTo>
                  <a:lnTo>
                    <a:pt x="1386" y="7031"/>
                  </a:lnTo>
                  <a:lnTo>
                    <a:pt x="1733" y="7661"/>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6" name="Freeform 108"/>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7" name="Freeform 109"/>
            <p:cNvSpPr>
              <a:spLocks/>
            </p:cNvSpPr>
            <p:nvPr/>
          </p:nvSpPr>
          <p:spPr bwMode="auto">
            <a:xfrm>
              <a:off x="3509" y="2999"/>
              <a:ext cx="9" cy="7"/>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8" name="Freeform 110"/>
            <p:cNvSpPr>
              <a:spLocks/>
            </p:cNvSpPr>
            <p:nvPr/>
          </p:nvSpPr>
          <p:spPr bwMode="auto">
            <a:xfrm>
              <a:off x="3512" y="3001"/>
              <a:ext cx="1044" cy="781"/>
            </a:xfrm>
            <a:custGeom>
              <a:avLst/>
              <a:gdLst>
                <a:gd name="T0" fmla="*/ 0 w 6258"/>
                <a:gd name="T1" fmla="*/ 0 h 4687"/>
                <a:gd name="T2" fmla="*/ 2 w 6258"/>
                <a:gd name="T3" fmla="*/ 3 h 4687"/>
                <a:gd name="T4" fmla="*/ 4 w 6258"/>
                <a:gd name="T5" fmla="*/ 5 h 4687"/>
                <a:gd name="T6" fmla="*/ 6 w 6258"/>
                <a:gd name="T7" fmla="*/ 8 h 4687"/>
                <a:gd name="T8" fmla="*/ 7 w 6258"/>
                <a:gd name="T9" fmla="*/ 10 h 4687"/>
                <a:gd name="T10" fmla="*/ 9 w 6258"/>
                <a:gd name="T11" fmla="*/ 12 h 4687"/>
                <a:gd name="T12" fmla="*/ 11 w 6258"/>
                <a:gd name="T13" fmla="*/ 14 h 4687"/>
                <a:gd name="T14" fmla="*/ 13 w 6258"/>
                <a:gd name="T15" fmla="*/ 16 h 4687"/>
                <a:gd name="T16" fmla="*/ 15 w 6258"/>
                <a:gd name="T17" fmla="*/ 18 h 4687"/>
                <a:gd name="T18" fmla="*/ 17 w 6258"/>
                <a:gd name="T19" fmla="*/ 19 h 4687"/>
                <a:gd name="T20" fmla="*/ 19 w 6258"/>
                <a:gd name="T21" fmla="*/ 20 h 4687"/>
                <a:gd name="T22" fmla="*/ 21 w 6258"/>
                <a:gd name="T23" fmla="*/ 21 h 4687"/>
                <a:gd name="T24" fmla="*/ 23 w 6258"/>
                <a:gd name="T25" fmla="*/ 21 h 4687"/>
                <a:gd name="T26" fmla="*/ 25 w 6258"/>
                <a:gd name="T27" fmla="*/ 22 h 4687"/>
                <a:gd name="T28" fmla="*/ 26 w 6258"/>
                <a:gd name="T29" fmla="*/ 22 h 4687"/>
                <a:gd name="T30" fmla="*/ 28 w 6258"/>
                <a:gd name="T31" fmla="*/ 21 h 4687"/>
                <a:gd name="T32" fmla="*/ 29 w 6258"/>
                <a:gd name="T33" fmla="*/ 21 h 46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7">
                  <a:moveTo>
                    <a:pt x="0" y="0"/>
                  </a:moveTo>
                  <a:lnTo>
                    <a:pt x="374" y="612"/>
                  </a:lnTo>
                  <a:lnTo>
                    <a:pt x="766" y="1192"/>
                  </a:lnTo>
                  <a:lnTo>
                    <a:pt x="1172" y="1735"/>
                  </a:lnTo>
                  <a:lnTo>
                    <a:pt x="1588" y="2239"/>
                  </a:lnTo>
                  <a:lnTo>
                    <a:pt x="2011" y="2703"/>
                  </a:lnTo>
                  <a:lnTo>
                    <a:pt x="2439" y="3126"/>
                  </a:lnTo>
                  <a:lnTo>
                    <a:pt x="2867" y="3501"/>
                  </a:lnTo>
                  <a:lnTo>
                    <a:pt x="3294" y="3830"/>
                  </a:lnTo>
                  <a:lnTo>
                    <a:pt x="3716" y="4110"/>
                  </a:lnTo>
                  <a:lnTo>
                    <a:pt x="4129" y="4338"/>
                  </a:lnTo>
                  <a:lnTo>
                    <a:pt x="4531" y="4512"/>
                  </a:lnTo>
                  <a:lnTo>
                    <a:pt x="4918" y="4629"/>
                  </a:lnTo>
                  <a:lnTo>
                    <a:pt x="5287" y="4687"/>
                  </a:lnTo>
                  <a:lnTo>
                    <a:pt x="5635" y="4685"/>
                  </a:lnTo>
                  <a:lnTo>
                    <a:pt x="5960" y="4619"/>
                  </a:lnTo>
                  <a:lnTo>
                    <a:pt x="6258" y="448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9" name="Freeform 111"/>
            <p:cNvSpPr>
              <a:spLocks/>
            </p:cNvSpPr>
            <p:nvPr/>
          </p:nvSpPr>
          <p:spPr bwMode="auto">
            <a:xfrm>
              <a:off x="3507" y="2995"/>
              <a:ext cx="9" cy="8"/>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6">
                  <a:moveTo>
                    <a:pt x="12" y="46"/>
                  </a:moveTo>
                  <a:lnTo>
                    <a:pt x="0" y="25"/>
                  </a:lnTo>
                  <a:lnTo>
                    <a:pt x="43" y="0"/>
                  </a:lnTo>
                  <a:lnTo>
                    <a:pt x="55" y="21"/>
                  </a:lnTo>
                  <a:lnTo>
                    <a:pt x="12" y="46"/>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0" name="Freeform 112"/>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1" name="Line 113"/>
            <p:cNvSpPr>
              <a:spLocks noChangeShapeType="1"/>
            </p:cNvSpPr>
            <p:nvPr/>
          </p:nvSpPr>
          <p:spPr bwMode="auto">
            <a:xfrm flipH="1" flipV="1">
              <a:off x="3381" y="1728"/>
              <a:ext cx="1172" cy="2017"/>
            </a:xfrm>
            <a:prstGeom prst="line">
              <a:avLst/>
            </a:prstGeom>
            <a:noFill/>
            <a:ln w="14288">
              <a:solidFill>
                <a:srgbClr val="D4E8F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402" name="Freeform 114"/>
            <p:cNvSpPr>
              <a:spLocks/>
            </p:cNvSpPr>
            <p:nvPr/>
          </p:nvSpPr>
          <p:spPr bwMode="auto">
            <a:xfrm>
              <a:off x="2963" y="2983"/>
              <a:ext cx="1135" cy="385"/>
            </a:xfrm>
            <a:custGeom>
              <a:avLst/>
              <a:gdLst>
                <a:gd name="T0" fmla="*/ 0 w 6809"/>
                <a:gd name="T1" fmla="*/ 10 h 2306"/>
                <a:gd name="T2" fmla="*/ 1 w 6809"/>
                <a:gd name="T3" fmla="*/ 10 h 2306"/>
                <a:gd name="T4" fmla="*/ 2 w 6809"/>
                <a:gd name="T5" fmla="*/ 11 h 2306"/>
                <a:gd name="T6" fmla="*/ 3 w 6809"/>
                <a:gd name="T7" fmla="*/ 11 h 2306"/>
                <a:gd name="T8" fmla="*/ 4 w 6809"/>
                <a:gd name="T9" fmla="*/ 11 h 2306"/>
                <a:gd name="T10" fmla="*/ 6 w 6809"/>
                <a:gd name="T11" fmla="*/ 11 h 2306"/>
                <a:gd name="T12" fmla="*/ 8 w 6809"/>
                <a:gd name="T13" fmla="*/ 10 h 2306"/>
                <a:gd name="T14" fmla="*/ 9 w 6809"/>
                <a:gd name="T15" fmla="*/ 10 h 2306"/>
                <a:gd name="T16" fmla="*/ 11 w 6809"/>
                <a:gd name="T17" fmla="*/ 9 h 2306"/>
                <a:gd name="T18" fmla="*/ 14 w 6809"/>
                <a:gd name="T19" fmla="*/ 9 h 2306"/>
                <a:gd name="T20" fmla="*/ 16 w 6809"/>
                <a:gd name="T21" fmla="*/ 8 h 2306"/>
                <a:gd name="T22" fmla="*/ 18 w 6809"/>
                <a:gd name="T23" fmla="*/ 7 h 2306"/>
                <a:gd name="T24" fmla="*/ 21 w 6809"/>
                <a:gd name="T25" fmla="*/ 6 h 2306"/>
                <a:gd name="T26" fmla="*/ 23 w 6809"/>
                <a:gd name="T27" fmla="*/ 5 h 2306"/>
                <a:gd name="T28" fmla="*/ 26 w 6809"/>
                <a:gd name="T29" fmla="*/ 3 h 2306"/>
                <a:gd name="T30" fmla="*/ 29 w 6809"/>
                <a:gd name="T31" fmla="*/ 2 h 2306"/>
                <a:gd name="T32" fmla="*/ 32 w 6809"/>
                <a:gd name="T33" fmla="*/ 0 h 23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09" h="2306">
                  <a:moveTo>
                    <a:pt x="0" y="2098"/>
                  </a:moveTo>
                  <a:lnTo>
                    <a:pt x="170" y="2198"/>
                  </a:lnTo>
                  <a:lnTo>
                    <a:pt x="383" y="2267"/>
                  </a:lnTo>
                  <a:lnTo>
                    <a:pt x="636" y="2303"/>
                  </a:lnTo>
                  <a:lnTo>
                    <a:pt x="930" y="2306"/>
                  </a:lnTo>
                  <a:lnTo>
                    <a:pt x="1261" y="2279"/>
                  </a:lnTo>
                  <a:lnTo>
                    <a:pt x="1628" y="2220"/>
                  </a:lnTo>
                  <a:lnTo>
                    <a:pt x="2027" y="2130"/>
                  </a:lnTo>
                  <a:lnTo>
                    <a:pt x="2459" y="2009"/>
                  </a:lnTo>
                  <a:lnTo>
                    <a:pt x="2920" y="1859"/>
                  </a:lnTo>
                  <a:lnTo>
                    <a:pt x="3408" y="1678"/>
                  </a:lnTo>
                  <a:lnTo>
                    <a:pt x="3923" y="1470"/>
                  </a:lnTo>
                  <a:lnTo>
                    <a:pt x="4460" y="1231"/>
                  </a:lnTo>
                  <a:lnTo>
                    <a:pt x="5020" y="964"/>
                  </a:lnTo>
                  <a:lnTo>
                    <a:pt x="5599" y="671"/>
                  </a:lnTo>
                  <a:lnTo>
                    <a:pt x="6196" y="348"/>
                  </a:lnTo>
                  <a:lnTo>
                    <a:pt x="6809"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3" name="Freeform 115"/>
            <p:cNvSpPr>
              <a:spLocks/>
            </p:cNvSpPr>
            <p:nvPr/>
          </p:nvSpPr>
          <p:spPr bwMode="auto">
            <a:xfrm>
              <a:off x="2960" y="3330"/>
              <a:ext cx="5" cy="6"/>
            </a:xfrm>
            <a:custGeom>
              <a:avLst/>
              <a:gdLst>
                <a:gd name="T0" fmla="*/ 0 w 32"/>
                <a:gd name="T1" fmla="*/ 0 h 38"/>
                <a:gd name="T2" fmla="*/ 0 w 32"/>
                <a:gd name="T3" fmla="*/ 0 h 38"/>
                <a:gd name="T4" fmla="*/ 0 w 32"/>
                <a:gd name="T5" fmla="*/ 0 h 38"/>
                <a:gd name="T6" fmla="*/ 0 60000 65536"/>
                <a:gd name="T7" fmla="*/ 0 60000 65536"/>
                <a:gd name="T8" fmla="*/ 0 60000 65536"/>
              </a:gdLst>
              <a:ahLst/>
              <a:cxnLst>
                <a:cxn ang="T6">
                  <a:pos x="T0" y="T1"/>
                </a:cxn>
                <a:cxn ang="T7">
                  <a:pos x="T2" y="T3"/>
                </a:cxn>
                <a:cxn ang="T8">
                  <a:pos x="T4" y="T5"/>
                </a:cxn>
              </a:cxnLst>
              <a:rect l="0" t="0" r="r" b="b"/>
              <a:pathLst>
                <a:path w="32" h="38">
                  <a:moveTo>
                    <a:pt x="0" y="38"/>
                  </a:moveTo>
                  <a:lnTo>
                    <a:pt x="32" y="0"/>
                  </a:lnTo>
                  <a:lnTo>
                    <a:pt x="0" y="38"/>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4" name="Freeform 116"/>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0" y="0"/>
                  </a:moveTo>
                  <a:lnTo>
                    <a:pt x="25" y="44"/>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5" name="Freeform 117"/>
            <p:cNvSpPr>
              <a:spLocks/>
            </p:cNvSpPr>
            <p:nvPr/>
          </p:nvSpPr>
          <p:spPr bwMode="auto">
            <a:xfrm>
              <a:off x="4098" y="2156"/>
              <a:ext cx="886" cy="827"/>
            </a:xfrm>
            <a:custGeom>
              <a:avLst/>
              <a:gdLst>
                <a:gd name="T0" fmla="*/ 0 w 5322"/>
                <a:gd name="T1" fmla="*/ 23 h 4961"/>
                <a:gd name="T2" fmla="*/ 3 w 5322"/>
                <a:gd name="T3" fmla="*/ 21 h 4961"/>
                <a:gd name="T4" fmla="*/ 5 w 5322"/>
                <a:gd name="T5" fmla="*/ 20 h 4961"/>
                <a:gd name="T6" fmla="*/ 8 w 5322"/>
                <a:gd name="T7" fmla="*/ 18 h 4961"/>
                <a:gd name="T8" fmla="*/ 10 w 5322"/>
                <a:gd name="T9" fmla="*/ 16 h 4961"/>
                <a:gd name="T10" fmla="*/ 12 w 5322"/>
                <a:gd name="T11" fmla="*/ 15 h 4961"/>
                <a:gd name="T12" fmla="*/ 14 w 5322"/>
                <a:gd name="T13" fmla="*/ 13 h 4961"/>
                <a:gd name="T14" fmla="*/ 16 w 5322"/>
                <a:gd name="T15" fmla="*/ 12 h 4961"/>
                <a:gd name="T16" fmla="*/ 18 w 5322"/>
                <a:gd name="T17" fmla="*/ 10 h 4961"/>
                <a:gd name="T18" fmla="*/ 19 w 5322"/>
                <a:gd name="T19" fmla="*/ 9 h 4961"/>
                <a:gd name="T20" fmla="*/ 21 w 5322"/>
                <a:gd name="T21" fmla="*/ 7 h 4961"/>
                <a:gd name="T22" fmla="*/ 22 w 5322"/>
                <a:gd name="T23" fmla="*/ 6 h 4961"/>
                <a:gd name="T24" fmla="*/ 23 w 5322"/>
                <a:gd name="T25" fmla="*/ 5 h 4961"/>
                <a:gd name="T26" fmla="*/ 23 w 5322"/>
                <a:gd name="T27" fmla="*/ 3 h 4961"/>
                <a:gd name="T28" fmla="*/ 24 w 5322"/>
                <a:gd name="T29" fmla="*/ 2 h 4961"/>
                <a:gd name="T30" fmla="*/ 24 w 5322"/>
                <a:gd name="T31" fmla="*/ 1 h 4961"/>
                <a:gd name="T32" fmla="*/ 25 w 5322"/>
                <a:gd name="T33" fmla="*/ 0 h 49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22" h="4961">
                  <a:moveTo>
                    <a:pt x="0" y="4961"/>
                  </a:moveTo>
                  <a:lnTo>
                    <a:pt x="604" y="4598"/>
                  </a:lnTo>
                  <a:lnTo>
                    <a:pt x="1174" y="4237"/>
                  </a:lnTo>
                  <a:lnTo>
                    <a:pt x="1710" y="3879"/>
                  </a:lnTo>
                  <a:lnTo>
                    <a:pt x="2211" y="3523"/>
                  </a:lnTo>
                  <a:lnTo>
                    <a:pt x="2677" y="3174"/>
                  </a:lnTo>
                  <a:lnTo>
                    <a:pt x="3108" y="2830"/>
                  </a:lnTo>
                  <a:lnTo>
                    <a:pt x="3502" y="2493"/>
                  </a:lnTo>
                  <a:lnTo>
                    <a:pt x="3858" y="2165"/>
                  </a:lnTo>
                  <a:lnTo>
                    <a:pt x="4178" y="1848"/>
                  </a:lnTo>
                  <a:lnTo>
                    <a:pt x="4459" y="1540"/>
                  </a:lnTo>
                  <a:lnTo>
                    <a:pt x="4702" y="1246"/>
                  </a:lnTo>
                  <a:lnTo>
                    <a:pt x="4906" y="964"/>
                  </a:lnTo>
                  <a:lnTo>
                    <a:pt x="5071" y="698"/>
                  </a:lnTo>
                  <a:lnTo>
                    <a:pt x="5195" y="448"/>
                  </a:lnTo>
                  <a:lnTo>
                    <a:pt x="5278" y="214"/>
                  </a:lnTo>
                  <a:lnTo>
                    <a:pt x="5322"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6" name="Freeform 118"/>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25" y="44"/>
                  </a:moveTo>
                  <a:lnTo>
                    <a:pt x="0" y="0"/>
                  </a:lnTo>
                  <a:lnTo>
                    <a:pt x="25"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7" name="Freeform 119"/>
            <p:cNvSpPr>
              <a:spLocks/>
            </p:cNvSpPr>
            <p:nvPr/>
          </p:nvSpPr>
          <p:spPr bwMode="auto">
            <a:xfrm>
              <a:off x="4980" y="2156"/>
              <a:ext cx="9" cy="1"/>
            </a:xfrm>
            <a:custGeom>
              <a:avLst/>
              <a:gdLst>
                <a:gd name="T0" fmla="*/ 0 w 50"/>
                <a:gd name="T1" fmla="*/ 0 h 5"/>
                <a:gd name="T2" fmla="*/ 0 w 50"/>
                <a:gd name="T3" fmla="*/ 0 h 5"/>
                <a:gd name="T4" fmla="*/ 0 w 50"/>
                <a:gd name="T5" fmla="*/ 0 h 5"/>
                <a:gd name="T6" fmla="*/ 0 60000 65536"/>
                <a:gd name="T7" fmla="*/ 0 60000 65536"/>
                <a:gd name="T8" fmla="*/ 0 60000 65536"/>
              </a:gdLst>
              <a:ahLst/>
              <a:cxnLst>
                <a:cxn ang="T6">
                  <a:pos x="T0" y="T1"/>
                </a:cxn>
                <a:cxn ang="T7">
                  <a:pos x="T2" y="T3"/>
                </a:cxn>
                <a:cxn ang="T8">
                  <a:pos x="T4" y="T5"/>
                </a:cxn>
              </a:cxnLst>
              <a:rect l="0" t="0" r="r" b="b"/>
              <a:pathLst>
                <a:path w="50" h="5">
                  <a:moveTo>
                    <a:pt x="0" y="0"/>
                  </a:moveTo>
                  <a:lnTo>
                    <a:pt x="50" y="5"/>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8" name="Freeform 120"/>
            <p:cNvSpPr>
              <a:spLocks/>
            </p:cNvSpPr>
            <p:nvPr/>
          </p:nvSpPr>
          <p:spPr bwMode="auto">
            <a:xfrm>
              <a:off x="3299" y="3362"/>
              <a:ext cx="1035" cy="351"/>
            </a:xfrm>
            <a:custGeom>
              <a:avLst/>
              <a:gdLst>
                <a:gd name="T0" fmla="*/ 0 w 6214"/>
                <a:gd name="T1" fmla="*/ 9 h 2101"/>
                <a:gd name="T2" fmla="*/ 0 w 6214"/>
                <a:gd name="T3" fmla="*/ 9 h 2101"/>
                <a:gd name="T4" fmla="*/ 1 w 6214"/>
                <a:gd name="T5" fmla="*/ 10 h 2101"/>
                <a:gd name="T6" fmla="*/ 2 w 6214"/>
                <a:gd name="T7" fmla="*/ 10 h 2101"/>
                <a:gd name="T8" fmla="*/ 3 w 6214"/>
                <a:gd name="T9" fmla="*/ 10 h 2101"/>
                <a:gd name="T10" fmla="*/ 4 w 6214"/>
                <a:gd name="T11" fmla="*/ 10 h 2101"/>
                <a:gd name="T12" fmla="*/ 6 w 6214"/>
                <a:gd name="T13" fmla="*/ 9 h 2101"/>
                <a:gd name="T14" fmla="*/ 8 w 6214"/>
                <a:gd name="T15" fmla="*/ 9 h 2101"/>
                <a:gd name="T16" fmla="*/ 10 w 6214"/>
                <a:gd name="T17" fmla="*/ 9 h 2101"/>
                <a:gd name="T18" fmla="*/ 12 w 6214"/>
                <a:gd name="T19" fmla="*/ 8 h 2101"/>
                <a:gd name="T20" fmla="*/ 14 w 6214"/>
                <a:gd name="T21" fmla="*/ 7 h 2101"/>
                <a:gd name="T22" fmla="*/ 16 w 6214"/>
                <a:gd name="T23" fmla="*/ 6 h 2101"/>
                <a:gd name="T24" fmla="*/ 18 w 6214"/>
                <a:gd name="T25" fmla="*/ 5 h 2101"/>
                <a:gd name="T26" fmla="*/ 21 w 6214"/>
                <a:gd name="T27" fmla="*/ 4 h 2101"/>
                <a:gd name="T28" fmla="*/ 23 w 6214"/>
                <a:gd name="T29" fmla="*/ 3 h 2101"/>
                <a:gd name="T30" fmla="*/ 26 w 6214"/>
                <a:gd name="T31" fmla="*/ 2 h 2101"/>
                <a:gd name="T32" fmla="*/ 29 w 6214"/>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4" h="2101">
                  <a:moveTo>
                    <a:pt x="0" y="1947"/>
                  </a:moveTo>
                  <a:lnTo>
                    <a:pt x="83" y="2026"/>
                  </a:lnTo>
                  <a:lnTo>
                    <a:pt x="224" y="2077"/>
                  </a:lnTo>
                  <a:lnTo>
                    <a:pt x="420" y="2101"/>
                  </a:lnTo>
                  <a:lnTo>
                    <a:pt x="666" y="2099"/>
                  </a:lnTo>
                  <a:lnTo>
                    <a:pt x="959" y="2069"/>
                  </a:lnTo>
                  <a:lnTo>
                    <a:pt x="1293" y="2013"/>
                  </a:lnTo>
                  <a:lnTo>
                    <a:pt x="1669" y="1930"/>
                  </a:lnTo>
                  <a:lnTo>
                    <a:pt x="2079" y="1821"/>
                  </a:lnTo>
                  <a:lnTo>
                    <a:pt x="2521" y="1684"/>
                  </a:lnTo>
                  <a:lnTo>
                    <a:pt x="2993" y="1523"/>
                  </a:lnTo>
                  <a:lnTo>
                    <a:pt x="3489" y="1334"/>
                  </a:lnTo>
                  <a:lnTo>
                    <a:pt x="4006" y="1119"/>
                  </a:lnTo>
                  <a:lnTo>
                    <a:pt x="4541" y="877"/>
                  </a:lnTo>
                  <a:lnTo>
                    <a:pt x="5089" y="611"/>
                  </a:lnTo>
                  <a:lnTo>
                    <a:pt x="5648" y="318"/>
                  </a:lnTo>
                  <a:lnTo>
                    <a:pt x="621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9" name="Freeform 121"/>
            <p:cNvSpPr>
              <a:spLocks/>
            </p:cNvSpPr>
            <p:nvPr/>
          </p:nvSpPr>
          <p:spPr bwMode="auto">
            <a:xfrm>
              <a:off x="3295" y="3685"/>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0" name="Freeform 122"/>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1" name="Freeform 123"/>
            <p:cNvSpPr>
              <a:spLocks/>
            </p:cNvSpPr>
            <p:nvPr/>
          </p:nvSpPr>
          <p:spPr bwMode="auto">
            <a:xfrm>
              <a:off x="4334" y="2619"/>
              <a:ext cx="796" cy="743"/>
            </a:xfrm>
            <a:custGeom>
              <a:avLst/>
              <a:gdLst>
                <a:gd name="T0" fmla="*/ 0 w 4772"/>
                <a:gd name="T1" fmla="*/ 21 h 4459"/>
                <a:gd name="T2" fmla="*/ 3 w 4772"/>
                <a:gd name="T3" fmla="*/ 19 h 4459"/>
                <a:gd name="T4" fmla="*/ 5 w 4772"/>
                <a:gd name="T5" fmla="*/ 17 h 4459"/>
                <a:gd name="T6" fmla="*/ 7 w 4772"/>
                <a:gd name="T7" fmla="*/ 16 h 4459"/>
                <a:gd name="T8" fmla="*/ 10 w 4772"/>
                <a:gd name="T9" fmla="*/ 14 h 4459"/>
                <a:gd name="T10" fmla="*/ 12 w 4772"/>
                <a:gd name="T11" fmla="*/ 13 h 4459"/>
                <a:gd name="T12" fmla="*/ 14 w 4772"/>
                <a:gd name="T13" fmla="*/ 11 h 4459"/>
                <a:gd name="T14" fmla="*/ 15 w 4772"/>
                <a:gd name="T15" fmla="*/ 9 h 4459"/>
                <a:gd name="T16" fmla="*/ 17 w 4772"/>
                <a:gd name="T17" fmla="*/ 8 h 4459"/>
                <a:gd name="T18" fmla="*/ 18 w 4772"/>
                <a:gd name="T19" fmla="*/ 7 h 4459"/>
                <a:gd name="T20" fmla="*/ 19 w 4772"/>
                <a:gd name="T21" fmla="*/ 5 h 4459"/>
                <a:gd name="T22" fmla="*/ 20 w 4772"/>
                <a:gd name="T23" fmla="*/ 4 h 4459"/>
                <a:gd name="T24" fmla="*/ 21 w 4772"/>
                <a:gd name="T25" fmla="*/ 3 h 4459"/>
                <a:gd name="T26" fmla="*/ 22 w 4772"/>
                <a:gd name="T27" fmla="*/ 2 h 4459"/>
                <a:gd name="T28" fmla="*/ 22 w 4772"/>
                <a:gd name="T29" fmla="*/ 1 h 4459"/>
                <a:gd name="T30" fmla="*/ 22 w 4772"/>
                <a:gd name="T31" fmla="*/ 0 h 4459"/>
                <a:gd name="T32" fmla="*/ 22 w 4772"/>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2" h="4459">
                  <a:moveTo>
                    <a:pt x="0" y="4459"/>
                  </a:moveTo>
                  <a:lnTo>
                    <a:pt x="554" y="4122"/>
                  </a:lnTo>
                  <a:lnTo>
                    <a:pt x="1084" y="3779"/>
                  </a:lnTo>
                  <a:lnTo>
                    <a:pt x="1586" y="3432"/>
                  </a:lnTo>
                  <a:lnTo>
                    <a:pt x="2058" y="3085"/>
                  </a:lnTo>
                  <a:lnTo>
                    <a:pt x="2498" y="2740"/>
                  </a:lnTo>
                  <a:lnTo>
                    <a:pt x="2906" y="2399"/>
                  </a:lnTo>
                  <a:lnTo>
                    <a:pt x="3279" y="2069"/>
                  </a:lnTo>
                  <a:lnTo>
                    <a:pt x="3615" y="1751"/>
                  </a:lnTo>
                  <a:lnTo>
                    <a:pt x="3911" y="1447"/>
                  </a:lnTo>
                  <a:lnTo>
                    <a:pt x="4167" y="1160"/>
                  </a:lnTo>
                  <a:lnTo>
                    <a:pt x="4381" y="896"/>
                  </a:lnTo>
                  <a:lnTo>
                    <a:pt x="4550" y="655"/>
                  </a:lnTo>
                  <a:lnTo>
                    <a:pt x="4673" y="443"/>
                  </a:lnTo>
                  <a:lnTo>
                    <a:pt x="4747" y="259"/>
                  </a:lnTo>
                  <a:lnTo>
                    <a:pt x="4772" y="111"/>
                  </a:lnTo>
                  <a:lnTo>
                    <a:pt x="474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2" name="Freeform 124"/>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3" name="Freeform 125"/>
            <p:cNvSpPr>
              <a:spLocks/>
            </p:cNvSpPr>
            <p:nvPr/>
          </p:nvSpPr>
          <p:spPr bwMode="auto">
            <a:xfrm>
              <a:off x="5122" y="2617"/>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4" name="Freeform 126"/>
            <p:cNvSpPr>
              <a:spLocks/>
            </p:cNvSpPr>
            <p:nvPr/>
          </p:nvSpPr>
          <p:spPr bwMode="auto">
            <a:xfrm>
              <a:off x="2804" y="2515"/>
              <a:ext cx="1035" cy="350"/>
            </a:xfrm>
            <a:custGeom>
              <a:avLst/>
              <a:gdLst>
                <a:gd name="T0" fmla="*/ 0 w 6213"/>
                <a:gd name="T1" fmla="*/ 9 h 2101"/>
                <a:gd name="T2" fmla="*/ 0 w 6213"/>
                <a:gd name="T3" fmla="*/ 9 h 2101"/>
                <a:gd name="T4" fmla="*/ 1 w 6213"/>
                <a:gd name="T5" fmla="*/ 10 h 2101"/>
                <a:gd name="T6" fmla="*/ 2 w 6213"/>
                <a:gd name="T7" fmla="*/ 10 h 2101"/>
                <a:gd name="T8" fmla="*/ 3 w 6213"/>
                <a:gd name="T9" fmla="*/ 10 h 2101"/>
                <a:gd name="T10" fmla="*/ 4 w 6213"/>
                <a:gd name="T11" fmla="*/ 9 h 2101"/>
                <a:gd name="T12" fmla="*/ 6 w 6213"/>
                <a:gd name="T13" fmla="*/ 9 h 2101"/>
                <a:gd name="T14" fmla="*/ 8 w 6213"/>
                <a:gd name="T15" fmla="*/ 9 h 2101"/>
                <a:gd name="T16" fmla="*/ 10 w 6213"/>
                <a:gd name="T17" fmla="*/ 8 h 2101"/>
                <a:gd name="T18" fmla="*/ 12 w 6213"/>
                <a:gd name="T19" fmla="*/ 8 h 2101"/>
                <a:gd name="T20" fmla="*/ 14 w 6213"/>
                <a:gd name="T21" fmla="*/ 7 h 2101"/>
                <a:gd name="T22" fmla="*/ 16 w 6213"/>
                <a:gd name="T23" fmla="*/ 6 h 2101"/>
                <a:gd name="T24" fmla="*/ 18 w 6213"/>
                <a:gd name="T25" fmla="*/ 5 h 2101"/>
                <a:gd name="T26" fmla="*/ 21 w 6213"/>
                <a:gd name="T27" fmla="*/ 4 h 2101"/>
                <a:gd name="T28" fmla="*/ 23 w 6213"/>
                <a:gd name="T29" fmla="*/ 3 h 2101"/>
                <a:gd name="T30" fmla="*/ 26 w 6213"/>
                <a:gd name="T31" fmla="*/ 1 h 2101"/>
                <a:gd name="T32" fmla="*/ 29 w 6213"/>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3" h="2101">
                  <a:moveTo>
                    <a:pt x="0" y="1946"/>
                  </a:moveTo>
                  <a:lnTo>
                    <a:pt x="83" y="2025"/>
                  </a:lnTo>
                  <a:lnTo>
                    <a:pt x="224" y="2076"/>
                  </a:lnTo>
                  <a:lnTo>
                    <a:pt x="420" y="2101"/>
                  </a:lnTo>
                  <a:lnTo>
                    <a:pt x="666" y="2099"/>
                  </a:lnTo>
                  <a:lnTo>
                    <a:pt x="959" y="2069"/>
                  </a:lnTo>
                  <a:lnTo>
                    <a:pt x="1293" y="2012"/>
                  </a:lnTo>
                  <a:lnTo>
                    <a:pt x="1669" y="1930"/>
                  </a:lnTo>
                  <a:lnTo>
                    <a:pt x="2079" y="1821"/>
                  </a:lnTo>
                  <a:lnTo>
                    <a:pt x="2521" y="1684"/>
                  </a:lnTo>
                  <a:lnTo>
                    <a:pt x="2993" y="1523"/>
                  </a:lnTo>
                  <a:lnTo>
                    <a:pt x="3489" y="1334"/>
                  </a:lnTo>
                  <a:lnTo>
                    <a:pt x="4006" y="1119"/>
                  </a:lnTo>
                  <a:lnTo>
                    <a:pt x="4540" y="877"/>
                  </a:lnTo>
                  <a:lnTo>
                    <a:pt x="5088" y="611"/>
                  </a:lnTo>
                  <a:lnTo>
                    <a:pt x="5647" y="318"/>
                  </a:lnTo>
                  <a:lnTo>
                    <a:pt x="6213"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5" name="Freeform 127"/>
            <p:cNvSpPr>
              <a:spLocks/>
            </p:cNvSpPr>
            <p:nvPr/>
          </p:nvSpPr>
          <p:spPr bwMode="auto">
            <a:xfrm>
              <a:off x="2800" y="2837"/>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6" name="Freeform 128"/>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7" name="Freeform 129"/>
            <p:cNvSpPr>
              <a:spLocks/>
            </p:cNvSpPr>
            <p:nvPr/>
          </p:nvSpPr>
          <p:spPr bwMode="auto">
            <a:xfrm>
              <a:off x="3839" y="1772"/>
              <a:ext cx="795" cy="743"/>
            </a:xfrm>
            <a:custGeom>
              <a:avLst/>
              <a:gdLst>
                <a:gd name="T0" fmla="*/ 0 w 4773"/>
                <a:gd name="T1" fmla="*/ 21 h 4459"/>
                <a:gd name="T2" fmla="*/ 2 w 4773"/>
                <a:gd name="T3" fmla="*/ 19 h 4459"/>
                <a:gd name="T4" fmla="*/ 5 w 4773"/>
                <a:gd name="T5" fmla="*/ 17 h 4459"/>
                <a:gd name="T6" fmla="*/ 7 w 4773"/>
                <a:gd name="T7" fmla="*/ 16 h 4459"/>
                <a:gd name="T8" fmla="*/ 9 w 4773"/>
                <a:gd name="T9" fmla="*/ 14 h 4459"/>
                <a:gd name="T10" fmla="*/ 11 w 4773"/>
                <a:gd name="T11" fmla="*/ 13 h 4459"/>
                <a:gd name="T12" fmla="*/ 13 w 4773"/>
                <a:gd name="T13" fmla="*/ 11 h 4459"/>
                <a:gd name="T14" fmla="*/ 15 w 4773"/>
                <a:gd name="T15" fmla="*/ 9 h 4459"/>
                <a:gd name="T16" fmla="*/ 17 w 4773"/>
                <a:gd name="T17" fmla="*/ 8 h 4459"/>
                <a:gd name="T18" fmla="*/ 18 w 4773"/>
                <a:gd name="T19" fmla="*/ 7 h 4459"/>
                <a:gd name="T20" fmla="*/ 19 w 4773"/>
                <a:gd name="T21" fmla="*/ 5 h 4459"/>
                <a:gd name="T22" fmla="*/ 20 w 4773"/>
                <a:gd name="T23" fmla="*/ 4 h 4459"/>
                <a:gd name="T24" fmla="*/ 21 w 4773"/>
                <a:gd name="T25" fmla="*/ 3 h 4459"/>
                <a:gd name="T26" fmla="*/ 22 w 4773"/>
                <a:gd name="T27" fmla="*/ 2 h 4459"/>
                <a:gd name="T28" fmla="*/ 22 w 4773"/>
                <a:gd name="T29" fmla="*/ 1 h 4459"/>
                <a:gd name="T30" fmla="*/ 22 w 4773"/>
                <a:gd name="T31" fmla="*/ 0 h 4459"/>
                <a:gd name="T32" fmla="*/ 22 w 4773"/>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3" h="4459">
                  <a:moveTo>
                    <a:pt x="0" y="4459"/>
                  </a:moveTo>
                  <a:lnTo>
                    <a:pt x="554" y="4122"/>
                  </a:lnTo>
                  <a:lnTo>
                    <a:pt x="1083" y="3779"/>
                  </a:lnTo>
                  <a:lnTo>
                    <a:pt x="1585" y="3432"/>
                  </a:lnTo>
                  <a:lnTo>
                    <a:pt x="2058" y="3085"/>
                  </a:lnTo>
                  <a:lnTo>
                    <a:pt x="2499" y="2740"/>
                  </a:lnTo>
                  <a:lnTo>
                    <a:pt x="2907" y="2399"/>
                  </a:lnTo>
                  <a:lnTo>
                    <a:pt x="3279" y="2069"/>
                  </a:lnTo>
                  <a:lnTo>
                    <a:pt x="3615" y="1751"/>
                  </a:lnTo>
                  <a:lnTo>
                    <a:pt x="3912" y="1447"/>
                  </a:lnTo>
                  <a:lnTo>
                    <a:pt x="4168" y="1160"/>
                  </a:lnTo>
                  <a:lnTo>
                    <a:pt x="4381" y="896"/>
                  </a:lnTo>
                  <a:lnTo>
                    <a:pt x="4551" y="655"/>
                  </a:lnTo>
                  <a:lnTo>
                    <a:pt x="4674" y="443"/>
                  </a:lnTo>
                  <a:lnTo>
                    <a:pt x="4748" y="259"/>
                  </a:lnTo>
                  <a:lnTo>
                    <a:pt x="4773" y="111"/>
                  </a:lnTo>
                  <a:lnTo>
                    <a:pt x="4745"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8" name="Freeform 130"/>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9" name="Freeform 131"/>
            <p:cNvSpPr>
              <a:spLocks/>
            </p:cNvSpPr>
            <p:nvPr/>
          </p:nvSpPr>
          <p:spPr bwMode="auto">
            <a:xfrm>
              <a:off x="4626" y="1770"/>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20" name="Freeform 132"/>
            <p:cNvSpPr>
              <a:spLocks/>
            </p:cNvSpPr>
            <p:nvPr/>
          </p:nvSpPr>
          <p:spPr bwMode="auto">
            <a:xfrm>
              <a:off x="2896" y="2053"/>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4"/>
                  </a:moveTo>
                  <a:lnTo>
                    <a:pt x="58" y="1304"/>
                  </a:lnTo>
                  <a:lnTo>
                    <a:pt x="152" y="1315"/>
                  </a:lnTo>
                  <a:lnTo>
                    <a:pt x="281" y="1315"/>
                  </a:lnTo>
                  <a:lnTo>
                    <a:pt x="442" y="1302"/>
                  </a:lnTo>
                  <a:lnTo>
                    <a:pt x="632" y="1278"/>
                  </a:lnTo>
                  <a:lnTo>
                    <a:pt x="849" y="1241"/>
                  </a:lnTo>
                  <a:lnTo>
                    <a:pt x="1093" y="1189"/>
                  </a:lnTo>
                  <a:lnTo>
                    <a:pt x="1358" y="1124"/>
                  </a:lnTo>
                  <a:lnTo>
                    <a:pt x="1644" y="1044"/>
                  </a:lnTo>
                  <a:lnTo>
                    <a:pt x="1947" y="948"/>
                  </a:lnTo>
                  <a:lnTo>
                    <a:pt x="2268" y="835"/>
                  </a:lnTo>
                  <a:lnTo>
                    <a:pt x="2602" y="706"/>
                  </a:lnTo>
                  <a:lnTo>
                    <a:pt x="2949" y="558"/>
                  </a:lnTo>
                  <a:lnTo>
                    <a:pt x="3304" y="390"/>
                  </a:lnTo>
                  <a:lnTo>
                    <a:pt x="3666" y="205"/>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1" name="Freeform 133"/>
            <p:cNvSpPr>
              <a:spLocks/>
            </p:cNvSpPr>
            <p:nvPr/>
          </p:nvSpPr>
          <p:spPr bwMode="auto">
            <a:xfrm>
              <a:off x="2894" y="2263"/>
              <a:ext cx="5" cy="7"/>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2" name="Freeform 134"/>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3" name="Freeform 135"/>
            <p:cNvSpPr>
              <a:spLocks/>
            </p:cNvSpPr>
            <p:nvPr/>
          </p:nvSpPr>
          <p:spPr bwMode="auto">
            <a:xfrm>
              <a:off x="3569" y="1572"/>
              <a:ext cx="517" cy="481"/>
            </a:xfrm>
            <a:custGeom>
              <a:avLst/>
              <a:gdLst>
                <a:gd name="T0" fmla="*/ 0 w 3101"/>
                <a:gd name="T1" fmla="*/ 13 h 2887"/>
                <a:gd name="T2" fmla="*/ 2 w 3101"/>
                <a:gd name="T3" fmla="*/ 12 h 2887"/>
                <a:gd name="T4" fmla="*/ 3 w 3101"/>
                <a:gd name="T5" fmla="*/ 11 h 2887"/>
                <a:gd name="T6" fmla="*/ 5 w 3101"/>
                <a:gd name="T7" fmla="*/ 10 h 2887"/>
                <a:gd name="T8" fmla="*/ 6 w 3101"/>
                <a:gd name="T9" fmla="*/ 9 h 2887"/>
                <a:gd name="T10" fmla="*/ 7 w 3101"/>
                <a:gd name="T11" fmla="*/ 8 h 2887"/>
                <a:gd name="T12" fmla="*/ 9 w 3101"/>
                <a:gd name="T13" fmla="*/ 7 h 2887"/>
                <a:gd name="T14" fmla="*/ 10 w 3101"/>
                <a:gd name="T15" fmla="*/ 6 h 2887"/>
                <a:gd name="T16" fmla="*/ 11 w 3101"/>
                <a:gd name="T17" fmla="*/ 5 h 2887"/>
                <a:gd name="T18" fmla="*/ 11 w 3101"/>
                <a:gd name="T19" fmla="*/ 4 h 2887"/>
                <a:gd name="T20" fmla="*/ 12 w 3101"/>
                <a:gd name="T21" fmla="*/ 3 h 2887"/>
                <a:gd name="T22" fmla="*/ 13 w 3101"/>
                <a:gd name="T23" fmla="*/ 3 h 2887"/>
                <a:gd name="T24" fmla="*/ 13 w 3101"/>
                <a:gd name="T25" fmla="*/ 2 h 2887"/>
                <a:gd name="T26" fmla="*/ 14 w 3101"/>
                <a:gd name="T27" fmla="*/ 1 h 2887"/>
                <a:gd name="T28" fmla="*/ 14 w 3101"/>
                <a:gd name="T29" fmla="*/ 1 h 2887"/>
                <a:gd name="T30" fmla="*/ 14 w 3101"/>
                <a:gd name="T31" fmla="*/ 0 h 2887"/>
                <a:gd name="T32" fmla="*/ 14 w 3101"/>
                <a:gd name="T33" fmla="*/ 0 h 28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7">
                  <a:moveTo>
                    <a:pt x="0" y="2887"/>
                  </a:moveTo>
                  <a:lnTo>
                    <a:pt x="357" y="2667"/>
                  </a:lnTo>
                  <a:lnTo>
                    <a:pt x="694" y="2443"/>
                  </a:lnTo>
                  <a:lnTo>
                    <a:pt x="1010" y="2216"/>
                  </a:lnTo>
                  <a:lnTo>
                    <a:pt x="1302" y="1990"/>
                  </a:lnTo>
                  <a:lnTo>
                    <a:pt x="1573" y="1763"/>
                  </a:lnTo>
                  <a:lnTo>
                    <a:pt x="1822" y="1541"/>
                  </a:lnTo>
                  <a:lnTo>
                    <a:pt x="2050" y="1325"/>
                  </a:lnTo>
                  <a:lnTo>
                    <a:pt x="2255" y="1117"/>
                  </a:lnTo>
                  <a:lnTo>
                    <a:pt x="2438" y="919"/>
                  </a:lnTo>
                  <a:lnTo>
                    <a:pt x="2599" y="733"/>
                  </a:lnTo>
                  <a:lnTo>
                    <a:pt x="2738" y="562"/>
                  </a:lnTo>
                  <a:lnTo>
                    <a:pt x="2855" y="407"/>
                  </a:lnTo>
                  <a:lnTo>
                    <a:pt x="2949" y="272"/>
                  </a:lnTo>
                  <a:lnTo>
                    <a:pt x="3022" y="157"/>
                  </a:lnTo>
                  <a:lnTo>
                    <a:pt x="3072" y="66"/>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4" name="Freeform 136"/>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5" name="Freeform 137"/>
            <p:cNvSpPr>
              <a:spLocks/>
            </p:cNvSpPr>
            <p:nvPr/>
          </p:nvSpPr>
          <p:spPr bwMode="auto">
            <a:xfrm>
              <a:off x="4082" y="1571"/>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grpSp>
      <p:grpSp>
        <p:nvGrpSpPr>
          <p:cNvPr id="75780" name="Group 138"/>
          <p:cNvGrpSpPr>
            <a:grpSpLocks/>
          </p:cNvGrpSpPr>
          <p:nvPr/>
        </p:nvGrpSpPr>
        <p:grpSpPr bwMode="auto">
          <a:xfrm>
            <a:off x="2546350" y="3581400"/>
            <a:ext cx="2286000" cy="2030413"/>
            <a:chOff x="1632" y="2112"/>
            <a:chExt cx="1243" cy="1104"/>
          </a:xfrm>
        </p:grpSpPr>
        <p:grpSp>
          <p:nvGrpSpPr>
            <p:cNvPr id="76184" name="Group 139"/>
            <p:cNvGrpSpPr>
              <a:grpSpLocks/>
            </p:cNvGrpSpPr>
            <p:nvPr/>
          </p:nvGrpSpPr>
          <p:grpSpPr bwMode="auto">
            <a:xfrm>
              <a:off x="1632" y="2448"/>
              <a:ext cx="427" cy="480"/>
              <a:chOff x="2063" y="2304"/>
              <a:chExt cx="803" cy="903"/>
            </a:xfrm>
          </p:grpSpPr>
          <p:grpSp>
            <p:nvGrpSpPr>
              <p:cNvPr id="76267" name="Group 140"/>
              <p:cNvGrpSpPr>
                <a:grpSpLocks/>
              </p:cNvGrpSpPr>
              <p:nvPr/>
            </p:nvGrpSpPr>
            <p:grpSpPr bwMode="auto">
              <a:xfrm>
                <a:off x="2193" y="2306"/>
                <a:ext cx="673" cy="753"/>
                <a:chOff x="2193" y="2306"/>
                <a:chExt cx="673" cy="753"/>
              </a:xfrm>
            </p:grpSpPr>
            <p:sp>
              <p:nvSpPr>
                <p:cNvPr id="76286" name="Freeform 14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7" name="Freeform 14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8" name="Freeform 14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9" name="Freeform 14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 name="Freeform 14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1" name="Freeform 14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8" name="Group 147"/>
              <p:cNvGrpSpPr>
                <a:grpSpLocks/>
              </p:cNvGrpSpPr>
              <p:nvPr/>
            </p:nvGrpSpPr>
            <p:grpSpPr bwMode="auto">
              <a:xfrm>
                <a:off x="2308" y="2304"/>
                <a:ext cx="401" cy="546"/>
                <a:chOff x="2308" y="2304"/>
                <a:chExt cx="401" cy="546"/>
              </a:xfrm>
            </p:grpSpPr>
            <p:sp>
              <p:nvSpPr>
                <p:cNvPr id="76278" name="Freeform 14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9" name="Freeform 14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0" name="Freeform 15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1" name="Freeform 15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2" name="Freeform 15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3" name="Freeform 15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4" name="Freeform 15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5" name="Freeform 15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9" name="Group 156"/>
              <p:cNvGrpSpPr>
                <a:grpSpLocks/>
              </p:cNvGrpSpPr>
              <p:nvPr/>
            </p:nvGrpSpPr>
            <p:grpSpPr bwMode="auto">
              <a:xfrm>
                <a:off x="2063" y="2701"/>
                <a:ext cx="488" cy="506"/>
                <a:chOff x="2063" y="2701"/>
                <a:chExt cx="488" cy="506"/>
              </a:xfrm>
            </p:grpSpPr>
            <p:sp>
              <p:nvSpPr>
                <p:cNvPr id="76270" name="Freeform 15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1" name="Freeform 15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2" name="Freeform 15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3" name="Freeform 16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4" name="Freeform 16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5" name="Freeform 16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6" name="Freeform 16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7" name="Freeform 16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5" name="Group 165"/>
            <p:cNvGrpSpPr>
              <a:grpSpLocks/>
            </p:cNvGrpSpPr>
            <p:nvPr/>
          </p:nvGrpSpPr>
          <p:grpSpPr bwMode="auto">
            <a:xfrm>
              <a:off x="2016" y="2736"/>
              <a:ext cx="427" cy="480"/>
              <a:chOff x="2063" y="2304"/>
              <a:chExt cx="803" cy="903"/>
            </a:xfrm>
          </p:grpSpPr>
          <p:grpSp>
            <p:nvGrpSpPr>
              <p:cNvPr id="76242" name="Group 166"/>
              <p:cNvGrpSpPr>
                <a:grpSpLocks/>
              </p:cNvGrpSpPr>
              <p:nvPr/>
            </p:nvGrpSpPr>
            <p:grpSpPr bwMode="auto">
              <a:xfrm>
                <a:off x="2193" y="2306"/>
                <a:ext cx="673" cy="753"/>
                <a:chOff x="2193" y="2306"/>
                <a:chExt cx="673" cy="753"/>
              </a:xfrm>
            </p:grpSpPr>
            <p:sp>
              <p:nvSpPr>
                <p:cNvPr id="76261" name="Freeform 16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2" name="Freeform 16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3" name="Freeform 16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4" name="Freeform 17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5" name="Freeform 17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6" name="Freeform 17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3" name="Group 173"/>
              <p:cNvGrpSpPr>
                <a:grpSpLocks/>
              </p:cNvGrpSpPr>
              <p:nvPr/>
            </p:nvGrpSpPr>
            <p:grpSpPr bwMode="auto">
              <a:xfrm>
                <a:off x="2308" y="2304"/>
                <a:ext cx="401" cy="546"/>
                <a:chOff x="2308" y="2304"/>
                <a:chExt cx="401" cy="546"/>
              </a:xfrm>
            </p:grpSpPr>
            <p:sp>
              <p:nvSpPr>
                <p:cNvPr id="76253" name="Freeform 17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4" name="Freeform 17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5" name="Freeform 17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6" name="Freeform 17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7" name="Freeform 17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8" name="Freeform 17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9" name="Freeform 18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0" name="Freeform 18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4" name="Group 182"/>
              <p:cNvGrpSpPr>
                <a:grpSpLocks/>
              </p:cNvGrpSpPr>
              <p:nvPr/>
            </p:nvGrpSpPr>
            <p:grpSpPr bwMode="auto">
              <a:xfrm>
                <a:off x="2063" y="2701"/>
                <a:ext cx="488" cy="506"/>
                <a:chOff x="2063" y="2701"/>
                <a:chExt cx="488" cy="506"/>
              </a:xfrm>
            </p:grpSpPr>
            <p:sp>
              <p:nvSpPr>
                <p:cNvPr id="76245" name="Freeform 18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6" name="Freeform 18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7" name="Freeform 18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8" name="Freeform 18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9" name="Freeform 18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0" name="Freeform 18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1" name="Freeform 18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2" name="Freeform 19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6" name="Group 191"/>
            <p:cNvGrpSpPr>
              <a:grpSpLocks/>
            </p:cNvGrpSpPr>
            <p:nvPr/>
          </p:nvGrpSpPr>
          <p:grpSpPr bwMode="auto">
            <a:xfrm flipH="1">
              <a:off x="2448" y="2448"/>
              <a:ext cx="427" cy="480"/>
              <a:chOff x="2063" y="2304"/>
              <a:chExt cx="803" cy="903"/>
            </a:xfrm>
          </p:grpSpPr>
          <p:grpSp>
            <p:nvGrpSpPr>
              <p:cNvPr id="76217" name="Group 192"/>
              <p:cNvGrpSpPr>
                <a:grpSpLocks/>
              </p:cNvGrpSpPr>
              <p:nvPr/>
            </p:nvGrpSpPr>
            <p:grpSpPr bwMode="auto">
              <a:xfrm>
                <a:off x="2193" y="2306"/>
                <a:ext cx="673" cy="753"/>
                <a:chOff x="2193" y="2306"/>
                <a:chExt cx="673" cy="753"/>
              </a:xfrm>
            </p:grpSpPr>
            <p:sp>
              <p:nvSpPr>
                <p:cNvPr id="76236" name="Freeform 19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7" name="Freeform 19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8" name="Freeform 19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9" name="Freeform 19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0" name="Freeform 19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1" name="Freeform 19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8" name="Group 199"/>
              <p:cNvGrpSpPr>
                <a:grpSpLocks/>
              </p:cNvGrpSpPr>
              <p:nvPr/>
            </p:nvGrpSpPr>
            <p:grpSpPr bwMode="auto">
              <a:xfrm>
                <a:off x="2308" y="2304"/>
                <a:ext cx="401" cy="546"/>
                <a:chOff x="2308" y="2304"/>
                <a:chExt cx="401" cy="546"/>
              </a:xfrm>
            </p:grpSpPr>
            <p:sp>
              <p:nvSpPr>
                <p:cNvPr id="76228" name="Freeform 20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9" name="Freeform 20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0" name="Freeform 20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1" name="Freeform 20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2" name="Freeform 20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3" name="Freeform 20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4" name="Freeform 20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5" name="Freeform 20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9" name="Group 208"/>
              <p:cNvGrpSpPr>
                <a:grpSpLocks/>
              </p:cNvGrpSpPr>
              <p:nvPr/>
            </p:nvGrpSpPr>
            <p:grpSpPr bwMode="auto">
              <a:xfrm>
                <a:off x="2063" y="2701"/>
                <a:ext cx="488" cy="506"/>
                <a:chOff x="2063" y="2701"/>
                <a:chExt cx="488" cy="506"/>
              </a:xfrm>
            </p:grpSpPr>
            <p:sp>
              <p:nvSpPr>
                <p:cNvPr id="76220" name="Freeform 20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1" name="Freeform 21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2" name="Freeform 21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3" name="Freeform 21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4" name="Freeform 21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5" name="Freeform 21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6" name="Freeform 21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7" name="Freeform 21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7" name="Group 217"/>
            <p:cNvGrpSpPr>
              <a:grpSpLocks/>
            </p:cNvGrpSpPr>
            <p:nvPr/>
          </p:nvGrpSpPr>
          <p:grpSpPr bwMode="auto">
            <a:xfrm flipH="1">
              <a:off x="2064" y="2112"/>
              <a:ext cx="427" cy="480"/>
              <a:chOff x="2063" y="2304"/>
              <a:chExt cx="803" cy="903"/>
            </a:xfrm>
          </p:grpSpPr>
          <p:grpSp>
            <p:nvGrpSpPr>
              <p:cNvPr id="76192" name="Group 218"/>
              <p:cNvGrpSpPr>
                <a:grpSpLocks/>
              </p:cNvGrpSpPr>
              <p:nvPr/>
            </p:nvGrpSpPr>
            <p:grpSpPr bwMode="auto">
              <a:xfrm>
                <a:off x="2193" y="2306"/>
                <a:ext cx="673" cy="753"/>
                <a:chOff x="2193" y="2306"/>
                <a:chExt cx="673" cy="753"/>
              </a:xfrm>
            </p:grpSpPr>
            <p:sp>
              <p:nvSpPr>
                <p:cNvPr id="76211" name="Freeform 21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2" name="Freeform 22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3" name="Freeform 22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4" name="Freeform 22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5" name="Freeform 22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6" name="Freeform 22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3" name="Group 225"/>
              <p:cNvGrpSpPr>
                <a:grpSpLocks/>
              </p:cNvGrpSpPr>
              <p:nvPr/>
            </p:nvGrpSpPr>
            <p:grpSpPr bwMode="auto">
              <a:xfrm>
                <a:off x="2308" y="2304"/>
                <a:ext cx="401" cy="546"/>
                <a:chOff x="2308" y="2304"/>
                <a:chExt cx="401" cy="546"/>
              </a:xfrm>
            </p:grpSpPr>
            <p:sp>
              <p:nvSpPr>
                <p:cNvPr id="76203" name="Freeform 22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4" name="Freeform 22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5" name="Freeform 22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6" name="Freeform 22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7" name="Freeform 23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8" name="Freeform 23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9" name="Freeform 23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0" name="Freeform 23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4" name="Group 234"/>
              <p:cNvGrpSpPr>
                <a:grpSpLocks/>
              </p:cNvGrpSpPr>
              <p:nvPr/>
            </p:nvGrpSpPr>
            <p:grpSpPr bwMode="auto">
              <a:xfrm>
                <a:off x="2063" y="2701"/>
                <a:ext cx="488" cy="506"/>
                <a:chOff x="2063" y="2701"/>
                <a:chExt cx="488" cy="506"/>
              </a:xfrm>
            </p:grpSpPr>
            <p:sp>
              <p:nvSpPr>
                <p:cNvPr id="76195" name="Freeform 23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6" name="Freeform 23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7" name="Freeform 23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8" name="Freeform 23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9" name="Freeform 23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0" name="Freeform 24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1" name="Freeform 24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2" name="Freeform 24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188" name="Line 24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89" name="Line 24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0" name="Line 24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1" name="Line 24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311" name="Group 247"/>
          <p:cNvGrpSpPr>
            <a:grpSpLocks/>
          </p:cNvGrpSpPr>
          <p:nvPr/>
        </p:nvGrpSpPr>
        <p:grpSpPr bwMode="auto">
          <a:xfrm>
            <a:off x="3079750" y="2209800"/>
            <a:ext cx="3048000" cy="3452813"/>
            <a:chOff x="2416" y="1680"/>
            <a:chExt cx="1920" cy="2175"/>
          </a:xfrm>
        </p:grpSpPr>
        <p:grpSp>
          <p:nvGrpSpPr>
            <p:cNvPr id="75966" name="Group 248"/>
            <p:cNvGrpSpPr>
              <a:grpSpLocks/>
            </p:cNvGrpSpPr>
            <p:nvPr/>
          </p:nvGrpSpPr>
          <p:grpSpPr bwMode="auto">
            <a:xfrm>
              <a:off x="3616" y="3216"/>
              <a:ext cx="720" cy="639"/>
              <a:chOff x="1632" y="2112"/>
              <a:chExt cx="1243" cy="1104"/>
            </a:xfrm>
          </p:grpSpPr>
          <p:grpSp>
            <p:nvGrpSpPr>
              <p:cNvPr id="76076" name="Group 249"/>
              <p:cNvGrpSpPr>
                <a:grpSpLocks/>
              </p:cNvGrpSpPr>
              <p:nvPr/>
            </p:nvGrpSpPr>
            <p:grpSpPr bwMode="auto">
              <a:xfrm>
                <a:off x="1632" y="2448"/>
                <a:ext cx="427" cy="480"/>
                <a:chOff x="2063" y="2304"/>
                <a:chExt cx="803" cy="903"/>
              </a:xfrm>
            </p:grpSpPr>
            <p:grpSp>
              <p:nvGrpSpPr>
                <p:cNvPr id="76159" name="Group 250"/>
                <p:cNvGrpSpPr>
                  <a:grpSpLocks/>
                </p:cNvGrpSpPr>
                <p:nvPr/>
              </p:nvGrpSpPr>
              <p:grpSpPr bwMode="auto">
                <a:xfrm>
                  <a:off x="2193" y="2306"/>
                  <a:ext cx="673" cy="753"/>
                  <a:chOff x="2193" y="2306"/>
                  <a:chExt cx="673" cy="753"/>
                </a:xfrm>
              </p:grpSpPr>
              <p:sp>
                <p:nvSpPr>
                  <p:cNvPr id="76178" name="Freeform 25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9" name="Freeform 25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0" name="Freeform 25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1" name="Freeform 25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2" name="Freeform 25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3" name="Freeform 25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0" name="Group 257"/>
                <p:cNvGrpSpPr>
                  <a:grpSpLocks/>
                </p:cNvGrpSpPr>
                <p:nvPr/>
              </p:nvGrpSpPr>
              <p:grpSpPr bwMode="auto">
                <a:xfrm>
                  <a:off x="2308" y="2304"/>
                  <a:ext cx="401" cy="546"/>
                  <a:chOff x="2308" y="2304"/>
                  <a:chExt cx="401" cy="546"/>
                </a:xfrm>
              </p:grpSpPr>
              <p:sp>
                <p:nvSpPr>
                  <p:cNvPr id="76170" name="Freeform 25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1" name="Freeform 25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2" name="Freeform 26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3" name="Freeform 26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4" name="Freeform 26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5" name="Freeform 26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6" name="Freeform 26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7" name="Freeform 26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1" name="Group 266"/>
                <p:cNvGrpSpPr>
                  <a:grpSpLocks/>
                </p:cNvGrpSpPr>
                <p:nvPr/>
              </p:nvGrpSpPr>
              <p:grpSpPr bwMode="auto">
                <a:xfrm>
                  <a:off x="2063" y="2701"/>
                  <a:ext cx="488" cy="506"/>
                  <a:chOff x="2063" y="2701"/>
                  <a:chExt cx="488" cy="506"/>
                </a:xfrm>
              </p:grpSpPr>
              <p:sp>
                <p:nvSpPr>
                  <p:cNvPr id="76162" name="Freeform 26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3" name="Freeform 26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4" name="Freeform 26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5" name="Freeform 27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6" name="Freeform 27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7" name="Freeform 27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8" name="Freeform 27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9" name="Freeform 27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7" name="Group 275"/>
              <p:cNvGrpSpPr>
                <a:grpSpLocks/>
              </p:cNvGrpSpPr>
              <p:nvPr/>
            </p:nvGrpSpPr>
            <p:grpSpPr bwMode="auto">
              <a:xfrm>
                <a:off x="2016" y="2736"/>
                <a:ext cx="427" cy="480"/>
                <a:chOff x="2063" y="2304"/>
                <a:chExt cx="803" cy="903"/>
              </a:xfrm>
            </p:grpSpPr>
            <p:grpSp>
              <p:nvGrpSpPr>
                <p:cNvPr id="76134" name="Group 276"/>
                <p:cNvGrpSpPr>
                  <a:grpSpLocks/>
                </p:cNvGrpSpPr>
                <p:nvPr/>
              </p:nvGrpSpPr>
              <p:grpSpPr bwMode="auto">
                <a:xfrm>
                  <a:off x="2193" y="2306"/>
                  <a:ext cx="673" cy="753"/>
                  <a:chOff x="2193" y="2306"/>
                  <a:chExt cx="673" cy="753"/>
                </a:xfrm>
              </p:grpSpPr>
              <p:sp>
                <p:nvSpPr>
                  <p:cNvPr id="76153" name="Freeform 27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4" name="Freeform 27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5" name="Freeform 27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6" name="Freeform 28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7" name="Freeform 28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8" name="Freeform 28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5" name="Group 283"/>
                <p:cNvGrpSpPr>
                  <a:grpSpLocks/>
                </p:cNvGrpSpPr>
                <p:nvPr/>
              </p:nvGrpSpPr>
              <p:grpSpPr bwMode="auto">
                <a:xfrm>
                  <a:off x="2308" y="2304"/>
                  <a:ext cx="401" cy="546"/>
                  <a:chOff x="2308" y="2304"/>
                  <a:chExt cx="401" cy="546"/>
                </a:xfrm>
              </p:grpSpPr>
              <p:sp>
                <p:nvSpPr>
                  <p:cNvPr id="76145" name="Freeform 28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6" name="Freeform 28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7" name="Freeform 28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8" name="Freeform 28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9" name="Freeform 28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0" name="Freeform 28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1" name="Freeform 29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2" name="Freeform 29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6" name="Group 292"/>
                <p:cNvGrpSpPr>
                  <a:grpSpLocks/>
                </p:cNvGrpSpPr>
                <p:nvPr/>
              </p:nvGrpSpPr>
              <p:grpSpPr bwMode="auto">
                <a:xfrm>
                  <a:off x="2063" y="2701"/>
                  <a:ext cx="488" cy="506"/>
                  <a:chOff x="2063" y="2701"/>
                  <a:chExt cx="488" cy="506"/>
                </a:xfrm>
              </p:grpSpPr>
              <p:sp>
                <p:nvSpPr>
                  <p:cNvPr id="76137" name="Freeform 29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8" name="Freeform 29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9" name="Freeform 29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0" name="Freeform 29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1" name="Freeform 29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2" name="Freeform 29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3" name="Freeform 29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4" name="Freeform 30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8" name="Group 301"/>
              <p:cNvGrpSpPr>
                <a:grpSpLocks/>
              </p:cNvGrpSpPr>
              <p:nvPr/>
            </p:nvGrpSpPr>
            <p:grpSpPr bwMode="auto">
              <a:xfrm flipH="1">
                <a:off x="2448" y="2448"/>
                <a:ext cx="427" cy="480"/>
                <a:chOff x="2063" y="2304"/>
                <a:chExt cx="803" cy="903"/>
              </a:xfrm>
            </p:grpSpPr>
            <p:grpSp>
              <p:nvGrpSpPr>
                <p:cNvPr id="76109" name="Group 302"/>
                <p:cNvGrpSpPr>
                  <a:grpSpLocks/>
                </p:cNvGrpSpPr>
                <p:nvPr/>
              </p:nvGrpSpPr>
              <p:grpSpPr bwMode="auto">
                <a:xfrm>
                  <a:off x="2193" y="2306"/>
                  <a:ext cx="673" cy="753"/>
                  <a:chOff x="2193" y="2306"/>
                  <a:chExt cx="673" cy="753"/>
                </a:xfrm>
              </p:grpSpPr>
              <p:sp>
                <p:nvSpPr>
                  <p:cNvPr id="76128" name="Freeform 30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9" name="Freeform 30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0" name="Freeform 30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1" name="Freeform 30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2" name="Freeform 30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3" name="Freeform 30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0" name="Group 309"/>
                <p:cNvGrpSpPr>
                  <a:grpSpLocks/>
                </p:cNvGrpSpPr>
                <p:nvPr/>
              </p:nvGrpSpPr>
              <p:grpSpPr bwMode="auto">
                <a:xfrm>
                  <a:off x="2308" y="2304"/>
                  <a:ext cx="401" cy="546"/>
                  <a:chOff x="2308" y="2304"/>
                  <a:chExt cx="401" cy="546"/>
                </a:xfrm>
              </p:grpSpPr>
              <p:sp>
                <p:nvSpPr>
                  <p:cNvPr id="76120" name="Freeform 31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1" name="Freeform 31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2" name="Freeform 31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3" name="Freeform 31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4" name="Freeform 31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5" name="Freeform 31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6" name="Freeform 31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7" name="Freeform 31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1" name="Group 318"/>
                <p:cNvGrpSpPr>
                  <a:grpSpLocks/>
                </p:cNvGrpSpPr>
                <p:nvPr/>
              </p:nvGrpSpPr>
              <p:grpSpPr bwMode="auto">
                <a:xfrm>
                  <a:off x="2063" y="2701"/>
                  <a:ext cx="488" cy="506"/>
                  <a:chOff x="2063" y="2701"/>
                  <a:chExt cx="488" cy="506"/>
                </a:xfrm>
              </p:grpSpPr>
              <p:sp>
                <p:nvSpPr>
                  <p:cNvPr id="76112" name="Freeform 31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3" name="Freeform 32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4" name="Freeform 32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5" name="Freeform 32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6" name="Freeform 32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7" name="Freeform 32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8" name="Freeform 32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9" name="Freeform 32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9" name="Group 327"/>
              <p:cNvGrpSpPr>
                <a:grpSpLocks/>
              </p:cNvGrpSpPr>
              <p:nvPr/>
            </p:nvGrpSpPr>
            <p:grpSpPr bwMode="auto">
              <a:xfrm flipH="1">
                <a:off x="2064" y="2112"/>
                <a:ext cx="427" cy="480"/>
                <a:chOff x="2063" y="2304"/>
                <a:chExt cx="803" cy="903"/>
              </a:xfrm>
            </p:grpSpPr>
            <p:grpSp>
              <p:nvGrpSpPr>
                <p:cNvPr id="76084" name="Group 328"/>
                <p:cNvGrpSpPr>
                  <a:grpSpLocks/>
                </p:cNvGrpSpPr>
                <p:nvPr/>
              </p:nvGrpSpPr>
              <p:grpSpPr bwMode="auto">
                <a:xfrm>
                  <a:off x="2193" y="2306"/>
                  <a:ext cx="673" cy="753"/>
                  <a:chOff x="2193" y="2306"/>
                  <a:chExt cx="673" cy="753"/>
                </a:xfrm>
              </p:grpSpPr>
              <p:sp>
                <p:nvSpPr>
                  <p:cNvPr id="76103" name="Freeform 32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4" name="Freeform 33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5" name="Freeform 33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6" name="Freeform 33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7" name="Freeform 33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8" name="Freeform 33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5" name="Group 335"/>
                <p:cNvGrpSpPr>
                  <a:grpSpLocks/>
                </p:cNvGrpSpPr>
                <p:nvPr/>
              </p:nvGrpSpPr>
              <p:grpSpPr bwMode="auto">
                <a:xfrm>
                  <a:off x="2308" y="2304"/>
                  <a:ext cx="401" cy="546"/>
                  <a:chOff x="2308" y="2304"/>
                  <a:chExt cx="401" cy="546"/>
                </a:xfrm>
              </p:grpSpPr>
              <p:sp>
                <p:nvSpPr>
                  <p:cNvPr id="76095" name="Freeform 33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6" name="Freeform 33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7" name="Freeform 33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8" name="Freeform 33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9" name="Freeform 34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0" name="Freeform 34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1" name="Freeform 34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2" name="Freeform 34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6" name="Group 344"/>
                <p:cNvGrpSpPr>
                  <a:grpSpLocks/>
                </p:cNvGrpSpPr>
                <p:nvPr/>
              </p:nvGrpSpPr>
              <p:grpSpPr bwMode="auto">
                <a:xfrm>
                  <a:off x="2063" y="2701"/>
                  <a:ext cx="488" cy="506"/>
                  <a:chOff x="2063" y="2701"/>
                  <a:chExt cx="488" cy="506"/>
                </a:xfrm>
              </p:grpSpPr>
              <p:sp>
                <p:nvSpPr>
                  <p:cNvPr id="76087" name="Freeform 34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8" name="Freeform 34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9" name="Freeform 34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0" name="Freeform 34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1" name="Freeform 34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2" name="Freeform 35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3" name="Freeform 35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4" name="Freeform 35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080" name="Line 35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1" name="Line 35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2" name="Line 35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3" name="Line 35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967" name="Group 357"/>
            <p:cNvGrpSpPr>
              <a:grpSpLocks/>
            </p:cNvGrpSpPr>
            <p:nvPr/>
          </p:nvGrpSpPr>
          <p:grpSpPr bwMode="auto">
            <a:xfrm>
              <a:off x="2416" y="1680"/>
              <a:ext cx="811" cy="720"/>
              <a:chOff x="1632" y="2112"/>
              <a:chExt cx="1243" cy="1104"/>
            </a:xfrm>
          </p:grpSpPr>
          <p:grpSp>
            <p:nvGrpSpPr>
              <p:cNvPr id="75968" name="Group 358"/>
              <p:cNvGrpSpPr>
                <a:grpSpLocks/>
              </p:cNvGrpSpPr>
              <p:nvPr/>
            </p:nvGrpSpPr>
            <p:grpSpPr bwMode="auto">
              <a:xfrm>
                <a:off x="1632" y="2448"/>
                <a:ext cx="427" cy="480"/>
                <a:chOff x="2063" y="2304"/>
                <a:chExt cx="803" cy="903"/>
              </a:xfrm>
            </p:grpSpPr>
            <p:grpSp>
              <p:nvGrpSpPr>
                <p:cNvPr id="76051" name="Group 359"/>
                <p:cNvGrpSpPr>
                  <a:grpSpLocks/>
                </p:cNvGrpSpPr>
                <p:nvPr/>
              </p:nvGrpSpPr>
              <p:grpSpPr bwMode="auto">
                <a:xfrm>
                  <a:off x="2193" y="2306"/>
                  <a:ext cx="673" cy="753"/>
                  <a:chOff x="2193" y="2306"/>
                  <a:chExt cx="673" cy="753"/>
                </a:xfrm>
              </p:grpSpPr>
              <p:sp>
                <p:nvSpPr>
                  <p:cNvPr id="76070" name="Freeform 36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1" name="Freeform 36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2" name="Freeform 36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3" name="Freeform 36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4" name="Freeform 36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5" name="Freeform 36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2" name="Group 366"/>
                <p:cNvGrpSpPr>
                  <a:grpSpLocks/>
                </p:cNvGrpSpPr>
                <p:nvPr/>
              </p:nvGrpSpPr>
              <p:grpSpPr bwMode="auto">
                <a:xfrm>
                  <a:off x="2308" y="2304"/>
                  <a:ext cx="401" cy="546"/>
                  <a:chOff x="2308" y="2304"/>
                  <a:chExt cx="401" cy="546"/>
                </a:xfrm>
              </p:grpSpPr>
              <p:sp>
                <p:nvSpPr>
                  <p:cNvPr id="76062" name="Freeform 36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3" name="Freeform 36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4" name="Freeform 36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5" name="Freeform 37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6" name="Freeform 37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7" name="Freeform 37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8" name="Freeform 37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9" name="Freeform 37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3" name="Group 375"/>
                <p:cNvGrpSpPr>
                  <a:grpSpLocks/>
                </p:cNvGrpSpPr>
                <p:nvPr/>
              </p:nvGrpSpPr>
              <p:grpSpPr bwMode="auto">
                <a:xfrm>
                  <a:off x="2063" y="2701"/>
                  <a:ext cx="488" cy="506"/>
                  <a:chOff x="2063" y="2701"/>
                  <a:chExt cx="488" cy="506"/>
                </a:xfrm>
              </p:grpSpPr>
              <p:sp>
                <p:nvSpPr>
                  <p:cNvPr id="76054" name="Freeform 37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5" name="Freeform 37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6" name="Freeform 37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7" name="Freeform 37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8" name="Freeform 38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9" name="Freeform 38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0" name="Freeform 38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1" name="Freeform 38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69" name="Group 384"/>
              <p:cNvGrpSpPr>
                <a:grpSpLocks/>
              </p:cNvGrpSpPr>
              <p:nvPr/>
            </p:nvGrpSpPr>
            <p:grpSpPr bwMode="auto">
              <a:xfrm>
                <a:off x="2016" y="2736"/>
                <a:ext cx="427" cy="480"/>
                <a:chOff x="2063" y="2304"/>
                <a:chExt cx="803" cy="903"/>
              </a:xfrm>
            </p:grpSpPr>
            <p:grpSp>
              <p:nvGrpSpPr>
                <p:cNvPr id="76026" name="Group 385"/>
                <p:cNvGrpSpPr>
                  <a:grpSpLocks/>
                </p:cNvGrpSpPr>
                <p:nvPr/>
              </p:nvGrpSpPr>
              <p:grpSpPr bwMode="auto">
                <a:xfrm>
                  <a:off x="2193" y="2306"/>
                  <a:ext cx="673" cy="753"/>
                  <a:chOff x="2193" y="2306"/>
                  <a:chExt cx="673" cy="753"/>
                </a:xfrm>
              </p:grpSpPr>
              <p:sp>
                <p:nvSpPr>
                  <p:cNvPr id="76045" name="Freeform 38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6" name="Freeform 38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7" name="Freeform 38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8" name="Freeform 38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9" name="Freeform 39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0" name="Freeform 39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7" name="Group 392"/>
                <p:cNvGrpSpPr>
                  <a:grpSpLocks/>
                </p:cNvGrpSpPr>
                <p:nvPr/>
              </p:nvGrpSpPr>
              <p:grpSpPr bwMode="auto">
                <a:xfrm>
                  <a:off x="2308" y="2304"/>
                  <a:ext cx="401" cy="546"/>
                  <a:chOff x="2308" y="2304"/>
                  <a:chExt cx="401" cy="546"/>
                </a:xfrm>
              </p:grpSpPr>
              <p:sp>
                <p:nvSpPr>
                  <p:cNvPr id="76037" name="Freeform 39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8" name="Freeform 39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9" name="Freeform 39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0" name="Freeform 39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1" name="Freeform 39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2" name="Freeform 39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3" name="Freeform 39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4" name="Freeform 40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8" name="Group 401"/>
                <p:cNvGrpSpPr>
                  <a:grpSpLocks/>
                </p:cNvGrpSpPr>
                <p:nvPr/>
              </p:nvGrpSpPr>
              <p:grpSpPr bwMode="auto">
                <a:xfrm>
                  <a:off x="2063" y="2701"/>
                  <a:ext cx="488" cy="506"/>
                  <a:chOff x="2063" y="2701"/>
                  <a:chExt cx="488" cy="506"/>
                </a:xfrm>
              </p:grpSpPr>
              <p:sp>
                <p:nvSpPr>
                  <p:cNvPr id="76029" name="Freeform 40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0" name="Freeform 40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1" name="Freeform 40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2" name="Freeform 40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3" name="Freeform 40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4" name="Freeform 40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5" name="Freeform 40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6" name="Freeform 40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0" name="Group 410"/>
              <p:cNvGrpSpPr>
                <a:grpSpLocks/>
              </p:cNvGrpSpPr>
              <p:nvPr/>
            </p:nvGrpSpPr>
            <p:grpSpPr bwMode="auto">
              <a:xfrm flipH="1">
                <a:off x="2448" y="2448"/>
                <a:ext cx="427" cy="480"/>
                <a:chOff x="2063" y="2304"/>
                <a:chExt cx="803" cy="903"/>
              </a:xfrm>
            </p:grpSpPr>
            <p:grpSp>
              <p:nvGrpSpPr>
                <p:cNvPr id="76001" name="Group 411"/>
                <p:cNvGrpSpPr>
                  <a:grpSpLocks/>
                </p:cNvGrpSpPr>
                <p:nvPr/>
              </p:nvGrpSpPr>
              <p:grpSpPr bwMode="auto">
                <a:xfrm>
                  <a:off x="2193" y="2306"/>
                  <a:ext cx="673" cy="753"/>
                  <a:chOff x="2193" y="2306"/>
                  <a:chExt cx="673" cy="753"/>
                </a:xfrm>
              </p:grpSpPr>
              <p:sp>
                <p:nvSpPr>
                  <p:cNvPr id="76020" name="Freeform 41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1" name="Freeform 41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2" name="Freeform 41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3" name="Freeform 41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4" name="Freeform 41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5" name="Freeform 41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2" name="Group 418"/>
                <p:cNvGrpSpPr>
                  <a:grpSpLocks/>
                </p:cNvGrpSpPr>
                <p:nvPr/>
              </p:nvGrpSpPr>
              <p:grpSpPr bwMode="auto">
                <a:xfrm>
                  <a:off x="2308" y="2304"/>
                  <a:ext cx="401" cy="546"/>
                  <a:chOff x="2308" y="2304"/>
                  <a:chExt cx="401" cy="546"/>
                </a:xfrm>
              </p:grpSpPr>
              <p:sp>
                <p:nvSpPr>
                  <p:cNvPr id="76012" name="Freeform 41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3" name="Freeform 42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4" name="Freeform 42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5" name="Freeform 42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6" name="Freeform 42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7" name="Freeform 42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8" name="Freeform 42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9" name="Freeform 42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3" name="Group 427"/>
                <p:cNvGrpSpPr>
                  <a:grpSpLocks/>
                </p:cNvGrpSpPr>
                <p:nvPr/>
              </p:nvGrpSpPr>
              <p:grpSpPr bwMode="auto">
                <a:xfrm>
                  <a:off x="2063" y="2701"/>
                  <a:ext cx="488" cy="506"/>
                  <a:chOff x="2063" y="2701"/>
                  <a:chExt cx="488" cy="506"/>
                </a:xfrm>
              </p:grpSpPr>
              <p:sp>
                <p:nvSpPr>
                  <p:cNvPr id="76004" name="Freeform 42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5" name="Freeform 42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6" name="Freeform 43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7" name="Freeform 43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8" name="Freeform 43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9" name="Freeform 43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0" name="Freeform 43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1" name="Freeform 43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1" name="Group 436"/>
              <p:cNvGrpSpPr>
                <a:grpSpLocks/>
              </p:cNvGrpSpPr>
              <p:nvPr/>
            </p:nvGrpSpPr>
            <p:grpSpPr bwMode="auto">
              <a:xfrm flipH="1">
                <a:off x="2064" y="2112"/>
                <a:ext cx="427" cy="480"/>
                <a:chOff x="2063" y="2304"/>
                <a:chExt cx="803" cy="903"/>
              </a:xfrm>
            </p:grpSpPr>
            <p:grpSp>
              <p:nvGrpSpPr>
                <p:cNvPr id="75976" name="Group 437"/>
                <p:cNvGrpSpPr>
                  <a:grpSpLocks/>
                </p:cNvGrpSpPr>
                <p:nvPr/>
              </p:nvGrpSpPr>
              <p:grpSpPr bwMode="auto">
                <a:xfrm>
                  <a:off x="2193" y="2306"/>
                  <a:ext cx="673" cy="753"/>
                  <a:chOff x="2193" y="2306"/>
                  <a:chExt cx="673" cy="753"/>
                </a:xfrm>
              </p:grpSpPr>
              <p:sp>
                <p:nvSpPr>
                  <p:cNvPr id="75995" name="Freeform 43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6" name="Freeform 43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7" name="Freeform 44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8" name="Freeform 44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9" name="Freeform 44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0" name="Freeform 44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7" name="Group 444"/>
                <p:cNvGrpSpPr>
                  <a:grpSpLocks/>
                </p:cNvGrpSpPr>
                <p:nvPr/>
              </p:nvGrpSpPr>
              <p:grpSpPr bwMode="auto">
                <a:xfrm>
                  <a:off x="2308" y="2304"/>
                  <a:ext cx="401" cy="546"/>
                  <a:chOff x="2308" y="2304"/>
                  <a:chExt cx="401" cy="546"/>
                </a:xfrm>
              </p:grpSpPr>
              <p:sp>
                <p:nvSpPr>
                  <p:cNvPr id="75987" name="Freeform 44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8" name="Freeform 44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9" name="Freeform 44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0" name="Freeform 44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1" name="Freeform 44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2" name="Freeform 45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3" name="Freeform 45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4" name="Freeform 45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8" name="Group 453"/>
                <p:cNvGrpSpPr>
                  <a:grpSpLocks/>
                </p:cNvGrpSpPr>
                <p:nvPr/>
              </p:nvGrpSpPr>
              <p:grpSpPr bwMode="auto">
                <a:xfrm>
                  <a:off x="2063" y="2701"/>
                  <a:ext cx="488" cy="506"/>
                  <a:chOff x="2063" y="2701"/>
                  <a:chExt cx="488" cy="506"/>
                </a:xfrm>
              </p:grpSpPr>
              <p:sp>
                <p:nvSpPr>
                  <p:cNvPr id="75979" name="Freeform 45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0" name="Freeform 45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1" name="Freeform 45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2" name="Freeform 45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3" name="Freeform 45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4" name="Freeform 45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5" name="Freeform 46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6" name="Freeform 46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972" name="Line 46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3" name="Line 46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4" name="Line 46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5" name="Line 46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0530" name="Group 466"/>
          <p:cNvGrpSpPr>
            <a:grpSpLocks/>
          </p:cNvGrpSpPr>
          <p:nvPr/>
        </p:nvGrpSpPr>
        <p:grpSpPr bwMode="auto">
          <a:xfrm>
            <a:off x="4730750" y="1600200"/>
            <a:ext cx="1752600" cy="1549400"/>
            <a:chOff x="3456" y="1296"/>
            <a:chExt cx="1104" cy="976"/>
          </a:xfrm>
        </p:grpSpPr>
        <p:grpSp>
          <p:nvGrpSpPr>
            <p:cNvPr id="75856" name="Group 467"/>
            <p:cNvGrpSpPr>
              <a:grpSpLocks/>
            </p:cNvGrpSpPr>
            <p:nvPr/>
          </p:nvGrpSpPr>
          <p:grpSpPr bwMode="auto">
            <a:xfrm>
              <a:off x="3456" y="1296"/>
              <a:ext cx="1099" cy="976"/>
              <a:chOff x="1632" y="2112"/>
              <a:chExt cx="1243" cy="1104"/>
            </a:xfrm>
          </p:grpSpPr>
          <p:grpSp>
            <p:nvGrpSpPr>
              <p:cNvPr id="75858" name="Group 468"/>
              <p:cNvGrpSpPr>
                <a:grpSpLocks/>
              </p:cNvGrpSpPr>
              <p:nvPr/>
            </p:nvGrpSpPr>
            <p:grpSpPr bwMode="auto">
              <a:xfrm>
                <a:off x="1632" y="2448"/>
                <a:ext cx="427" cy="480"/>
                <a:chOff x="2063" y="2304"/>
                <a:chExt cx="803" cy="903"/>
              </a:xfrm>
            </p:grpSpPr>
            <p:grpSp>
              <p:nvGrpSpPr>
                <p:cNvPr id="75941" name="Group 469"/>
                <p:cNvGrpSpPr>
                  <a:grpSpLocks/>
                </p:cNvGrpSpPr>
                <p:nvPr/>
              </p:nvGrpSpPr>
              <p:grpSpPr bwMode="auto">
                <a:xfrm>
                  <a:off x="2193" y="2306"/>
                  <a:ext cx="673" cy="753"/>
                  <a:chOff x="2193" y="2306"/>
                  <a:chExt cx="673" cy="753"/>
                </a:xfrm>
              </p:grpSpPr>
              <p:sp>
                <p:nvSpPr>
                  <p:cNvPr id="75960" name="Freeform 47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1" name="Freeform 47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2" name="Freeform 47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3" name="Freeform 47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4" name="Freeform 47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5" name="Freeform 47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2" name="Group 476"/>
                <p:cNvGrpSpPr>
                  <a:grpSpLocks/>
                </p:cNvGrpSpPr>
                <p:nvPr/>
              </p:nvGrpSpPr>
              <p:grpSpPr bwMode="auto">
                <a:xfrm>
                  <a:off x="2308" y="2304"/>
                  <a:ext cx="401" cy="546"/>
                  <a:chOff x="2308" y="2304"/>
                  <a:chExt cx="401" cy="546"/>
                </a:xfrm>
              </p:grpSpPr>
              <p:sp>
                <p:nvSpPr>
                  <p:cNvPr id="75952" name="Freeform 47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3" name="Freeform 47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4" name="Freeform 47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5" name="Freeform 48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6" name="Freeform 48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7" name="Freeform 48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8" name="Freeform 48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9" name="Freeform 48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3" name="Group 485"/>
                <p:cNvGrpSpPr>
                  <a:grpSpLocks/>
                </p:cNvGrpSpPr>
                <p:nvPr/>
              </p:nvGrpSpPr>
              <p:grpSpPr bwMode="auto">
                <a:xfrm>
                  <a:off x="2063" y="2701"/>
                  <a:ext cx="488" cy="506"/>
                  <a:chOff x="2063" y="2701"/>
                  <a:chExt cx="488" cy="506"/>
                </a:xfrm>
              </p:grpSpPr>
              <p:sp>
                <p:nvSpPr>
                  <p:cNvPr id="75944" name="Freeform 48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5" name="Freeform 48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6" name="Freeform 48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7" name="Freeform 48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8" name="Freeform 49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9" name="Freeform 49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0" name="Freeform 49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1" name="Freeform 49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59" name="Group 494"/>
              <p:cNvGrpSpPr>
                <a:grpSpLocks/>
              </p:cNvGrpSpPr>
              <p:nvPr/>
            </p:nvGrpSpPr>
            <p:grpSpPr bwMode="auto">
              <a:xfrm>
                <a:off x="2016" y="2736"/>
                <a:ext cx="427" cy="480"/>
                <a:chOff x="2063" y="2304"/>
                <a:chExt cx="803" cy="903"/>
              </a:xfrm>
            </p:grpSpPr>
            <p:grpSp>
              <p:nvGrpSpPr>
                <p:cNvPr id="75916" name="Group 495"/>
                <p:cNvGrpSpPr>
                  <a:grpSpLocks/>
                </p:cNvGrpSpPr>
                <p:nvPr/>
              </p:nvGrpSpPr>
              <p:grpSpPr bwMode="auto">
                <a:xfrm>
                  <a:off x="2193" y="2306"/>
                  <a:ext cx="673" cy="753"/>
                  <a:chOff x="2193" y="2306"/>
                  <a:chExt cx="673" cy="753"/>
                </a:xfrm>
              </p:grpSpPr>
              <p:sp>
                <p:nvSpPr>
                  <p:cNvPr id="75935" name="Freeform 49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6" name="Freeform 49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7" name="Freeform 49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8" name="Freeform 49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9" name="Freeform 50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0" name="Freeform 50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7" name="Group 502"/>
                <p:cNvGrpSpPr>
                  <a:grpSpLocks/>
                </p:cNvGrpSpPr>
                <p:nvPr/>
              </p:nvGrpSpPr>
              <p:grpSpPr bwMode="auto">
                <a:xfrm>
                  <a:off x="2308" y="2304"/>
                  <a:ext cx="401" cy="546"/>
                  <a:chOff x="2308" y="2304"/>
                  <a:chExt cx="401" cy="546"/>
                </a:xfrm>
              </p:grpSpPr>
              <p:sp>
                <p:nvSpPr>
                  <p:cNvPr id="75927" name="Freeform 50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8" name="Freeform 50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9" name="Freeform 50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0" name="Freeform 50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1" name="Freeform 50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2" name="Freeform 50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3" name="Freeform 50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4" name="Freeform 51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8" name="Group 511"/>
                <p:cNvGrpSpPr>
                  <a:grpSpLocks/>
                </p:cNvGrpSpPr>
                <p:nvPr/>
              </p:nvGrpSpPr>
              <p:grpSpPr bwMode="auto">
                <a:xfrm>
                  <a:off x="2063" y="2701"/>
                  <a:ext cx="488" cy="506"/>
                  <a:chOff x="2063" y="2701"/>
                  <a:chExt cx="488" cy="506"/>
                </a:xfrm>
              </p:grpSpPr>
              <p:sp>
                <p:nvSpPr>
                  <p:cNvPr id="75919" name="Freeform 51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0" name="Freeform 51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1" name="Freeform 51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2" name="Freeform 51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3" name="Freeform 51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4" name="Freeform 51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5" name="Freeform 51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6" name="Freeform 51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0" name="Group 520"/>
              <p:cNvGrpSpPr>
                <a:grpSpLocks/>
              </p:cNvGrpSpPr>
              <p:nvPr/>
            </p:nvGrpSpPr>
            <p:grpSpPr bwMode="auto">
              <a:xfrm flipH="1">
                <a:off x="2448" y="2448"/>
                <a:ext cx="427" cy="480"/>
                <a:chOff x="2063" y="2304"/>
                <a:chExt cx="803" cy="903"/>
              </a:xfrm>
            </p:grpSpPr>
            <p:grpSp>
              <p:nvGrpSpPr>
                <p:cNvPr id="75891" name="Group 521"/>
                <p:cNvGrpSpPr>
                  <a:grpSpLocks/>
                </p:cNvGrpSpPr>
                <p:nvPr/>
              </p:nvGrpSpPr>
              <p:grpSpPr bwMode="auto">
                <a:xfrm>
                  <a:off x="2193" y="2306"/>
                  <a:ext cx="673" cy="753"/>
                  <a:chOff x="2193" y="2306"/>
                  <a:chExt cx="673" cy="753"/>
                </a:xfrm>
              </p:grpSpPr>
              <p:sp>
                <p:nvSpPr>
                  <p:cNvPr id="75910" name="Freeform 52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1" name="Freeform 52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2" name="Freeform 52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3" name="Freeform 52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4" name="Freeform 52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5" name="Freeform 52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2" name="Group 528"/>
                <p:cNvGrpSpPr>
                  <a:grpSpLocks/>
                </p:cNvGrpSpPr>
                <p:nvPr/>
              </p:nvGrpSpPr>
              <p:grpSpPr bwMode="auto">
                <a:xfrm>
                  <a:off x="2308" y="2304"/>
                  <a:ext cx="401" cy="546"/>
                  <a:chOff x="2308" y="2304"/>
                  <a:chExt cx="401" cy="546"/>
                </a:xfrm>
              </p:grpSpPr>
              <p:sp>
                <p:nvSpPr>
                  <p:cNvPr id="75902" name="Freeform 52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3" name="Freeform 53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4" name="Freeform 53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5" name="Freeform 53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6" name="Freeform 53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7" name="Freeform 53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8" name="Freeform 53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9" name="Freeform 53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3" name="Group 537"/>
                <p:cNvGrpSpPr>
                  <a:grpSpLocks/>
                </p:cNvGrpSpPr>
                <p:nvPr/>
              </p:nvGrpSpPr>
              <p:grpSpPr bwMode="auto">
                <a:xfrm>
                  <a:off x="2063" y="2701"/>
                  <a:ext cx="488" cy="506"/>
                  <a:chOff x="2063" y="2701"/>
                  <a:chExt cx="488" cy="506"/>
                </a:xfrm>
              </p:grpSpPr>
              <p:sp>
                <p:nvSpPr>
                  <p:cNvPr id="75894" name="Freeform 53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5" name="Freeform 53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6" name="Freeform 54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7" name="Freeform 54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8" name="Freeform 54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9" name="Freeform 54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0" name="Freeform 54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1" name="Freeform 54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1" name="Group 546"/>
              <p:cNvGrpSpPr>
                <a:grpSpLocks/>
              </p:cNvGrpSpPr>
              <p:nvPr/>
            </p:nvGrpSpPr>
            <p:grpSpPr bwMode="auto">
              <a:xfrm flipH="1">
                <a:off x="2064" y="2112"/>
                <a:ext cx="427" cy="480"/>
                <a:chOff x="2063" y="2304"/>
                <a:chExt cx="803" cy="903"/>
              </a:xfrm>
            </p:grpSpPr>
            <p:grpSp>
              <p:nvGrpSpPr>
                <p:cNvPr id="75866" name="Group 547"/>
                <p:cNvGrpSpPr>
                  <a:grpSpLocks/>
                </p:cNvGrpSpPr>
                <p:nvPr/>
              </p:nvGrpSpPr>
              <p:grpSpPr bwMode="auto">
                <a:xfrm>
                  <a:off x="2193" y="2306"/>
                  <a:ext cx="673" cy="753"/>
                  <a:chOff x="2193" y="2306"/>
                  <a:chExt cx="673" cy="753"/>
                </a:xfrm>
              </p:grpSpPr>
              <p:sp>
                <p:nvSpPr>
                  <p:cNvPr id="75885" name="Freeform 54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6" name="Freeform 54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7" name="Freeform 55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8" name="Freeform 55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9" name="Freeform 55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0" name="Freeform 55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7" name="Group 554"/>
                <p:cNvGrpSpPr>
                  <a:grpSpLocks/>
                </p:cNvGrpSpPr>
                <p:nvPr/>
              </p:nvGrpSpPr>
              <p:grpSpPr bwMode="auto">
                <a:xfrm>
                  <a:off x="2308" y="2304"/>
                  <a:ext cx="401" cy="546"/>
                  <a:chOff x="2308" y="2304"/>
                  <a:chExt cx="401" cy="546"/>
                </a:xfrm>
              </p:grpSpPr>
              <p:sp>
                <p:nvSpPr>
                  <p:cNvPr id="75877" name="Freeform 55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Freeform 55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9" name="Freeform 55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Freeform 55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1" name="Freeform 55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2" name="Freeform 56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3" name="Freeform 56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4" name="Freeform 56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8" name="Group 563"/>
                <p:cNvGrpSpPr>
                  <a:grpSpLocks/>
                </p:cNvGrpSpPr>
                <p:nvPr/>
              </p:nvGrpSpPr>
              <p:grpSpPr bwMode="auto">
                <a:xfrm>
                  <a:off x="2063" y="2701"/>
                  <a:ext cx="488" cy="506"/>
                  <a:chOff x="2063" y="2701"/>
                  <a:chExt cx="488" cy="506"/>
                </a:xfrm>
              </p:grpSpPr>
              <p:sp>
                <p:nvSpPr>
                  <p:cNvPr id="75869" name="Freeform 56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0" name="Freeform 56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1" name="Freeform 56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2" name="Freeform 56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3" name="Freeform 56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4" name="Freeform 56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5" name="Freeform 57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6" name="Freeform 57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862" name="Line 57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3" name="Line 57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4" name="Line 57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5" name="Line 57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57" name="Oval 576"/>
            <p:cNvSpPr>
              <a:spLocks noChangeArrowheads="1"/>
            </p:cNvSpPr>
            <p:nvPr/>
          </p:nvSpPr>
          <p:spPr bwMode="auto">
            <a:xfrm>
              <a:off x="4176" y="1584"/>
              <a:ext cx="384" cy="432"/>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1" name="Group 577"/>
          <p:cNvGrpSpPr>
            <a:grpSpLocks/>
          </p:cNvGrpSpPr>
          <p:nvPr/>
        </p:nvGrpSpPr>
        <p:grpSpPr bwMode="auto">
          <a:xfrm>
            <a:off x="3460750" y="2819400"/>
            <a:ext cx="2209800" cy="2286000"/>
            <a:chOff x="3216" y="2064"/>
            <a:chExt cx="1392" cy="1440"/>
          </a:xfrm>
        </p:grpSpPr>
        <p:sp>
          <p:nvSpPr>
            <p:cNvPr id="75851" name="Oval 578"/>
            <p:cNvSpPr>
              <a:spLocks noChangeArrowheads="1"/>
            </p:cNvSpPr>
            <p:nvPr/>
          </p:nvSpPr>
          <p:spPr bwMode="auto">
            <a:xfrm>
              <a:off x="3600" y="2880"/>
              <a:ext cx="432" cy="480"/>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2" name="Oval 579"/>
            <p:cNvSpPr>
              <a:spLocks noChangeArrowheads="1"/>
            </p:cNvSpPr>
            <p:nvPr/>
          </p:nvSpPr>
          <p:spPr bwMode="auto">
            <a:xfrm>
              <a:off x="3216" y="2064"/>
              <a:ext cx="288" cy="336"/>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3" name="Oval 580"/>
            <p:cNvSpPr>
              <a:spLocks noChangeArrowheads="1"/>
            </p:cNvSpPr>
            <p:nvPr/>
          </p:nvSpPr>
          <p:spPr bwMode="auto">
            <a:xfrm>
              <a:off x="4320" y="3216"/>
              <a:ext cx="288" cy="288"/>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4" name="Freeform 581"/>
            <p:cNvSpPr>
              <a:spLocks/>
            </p:cNvSpPr>
            <p:nvPr/>
          </p:nvSpPr>
          <p:spPr bwMode="auto">
            <a:xfrm>
              <a:off x="3984" y="3264"/>
              <a:ext cx="336" cy="96"/>
            </a:xfrm>
            <a:custGeom>
              <a:avLst/>
              <a:gdLst>
                <a:gd name="T0" fmla="*/ 0 w 336"/>
                <a:gd name="T1" fmla="*/ 0 h 96"/>
                <a:gd name="T2" fmla="*/ 336 w 336"/>
                <a:gd name="T3" fmla="*/ 96 h 96"/>
                <a:gd name="T4" fmla="*/ 0 60000 65536"/>
                <a:gd name="T5" fmla="*/ 0 60000 65536"/>
              </a:gdLst>
              <a:ahLst/>
              <a:cxnLst>
                <a:cxn ang="T4">
                  <a:pos x="T0" y="T1"/>
                </a:cxn>
                <a:cxn ang="T5">
                  <a:pos x="T2" y="T3"/>
                </a:cxn>
              </a:cxnLst>
              <a:rect l="0" t="0" r="r" b="b"/>
              <a:pathLst>
                <a:path w="336" h="96">
                  <a:moveTo>
                    <a:pt x="0" y="0"/>
                  </a:moveTo>
                  <a:cubicBezTo>
                    <a:pt x="140" y="40"/>
                    <a:pt x="280" y="80"/>
                    <a:pt x="336" y="96"/>
                  </a:cubicBezTo>
                </a:path>
              </a:pathLst>
            </a:custGeom>
            <a:noFill/>
            <a:ln w="762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5" name="Freeform 582"/>
            <p:cNvSpPr>
              <a:spLocks/>
            </p:cNvSpPr>
            <p:nvPr/>
          </p:nvSpPr>
          <p:spPr bwMode="auto">
            <a:xfrm>
              <a:off x="3504" y="2352"/>
              <a:ext cx="280" cy="528"/>
            </a:xfrm>
            <a:custGeom>
              <a:avLst/>
              <a:gdLst>
                <a:gd name="T0" fmla="*/ 240 w 280"/>
                <a:gd name="T1" fmla="*/ 528 h 528"/>
                <a:gd name="T2" fmla="*/ 240 w 280"/>
                <a:gd name="T3" fmla="*/ 240 h 528"/>
                <a:gd name="T4" fmla="*/ 0 w 280"/>
                <a:gd name="T5" fmla="*/ 0 h 528"/>
                <a:gd name="T6" fmla="*/ 0 60000 65536"/>
                <a:gd name="T7" fmla="*/ 0 60000 65536"/>
                <a:gd name="T8" fmla="*/ 0 60000 65536"/>
              </a:gdLst>
              <a:ahLst/>
              <a:cxnLst>
                <a:cxn ang="T6">
                  <a:pos x="T0" y="T1"/>
                </a:cxn>
                <a:cxn ang="T7">
                  <a:pos x="T2" y="T3"/>
                </a:cxn>
                <a:cxn ang="T8">
                  <a:pos x="T4" y="T5"/>
                </a:cxn>
              </a:cxnLst>
              <a:rect l="0" t="0" r="r" b="b"/>
              <a:pathLst>
                <a:path w="280" h="528">
                  <a:moveTo>
                    <a:pt x="240" y="528"/>
                  </a:moveTo>
                  <a:cubicBezTo>
                    <a:pt x="260" y="428"/>
                    <a:pt x="280" y="328"/>
                    <a:pt x="240" y="240"/>
                  </a:cubicBezTo>
                  <a:cubicBezTo>
                    <a:pt x="200" y="152"/>
                    <a:pt x="100" y="76"/>
                    <a:pt x="0" y="0"/>
                  </a:cubicBezTo>
                </a:path>
              </a:pathLst>
            </a:custGeom>
            <a:noFill/>
            <a:ln w="381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7" name="Group 583"/>
          <p:cNvGrpSpPr>
            <a:grpSpLocks/>
          </p:cNvGrpSpPr>
          <p:nvPr/>
        </p:nvGrpSpPr>
        <p:grpSpPr bwMode="auto">
          <a:xfrm>
            <a:off x="6203950" y="2362200"/>
            <a:ext cx="2219325" cy="3200400"/>
            <a:chOff x="4384" y="1776"/>
            <a:chExt cx="1398" cy="2016"/>
          </a:xfrm>
        </p:grpSpPr>
        <p:grpSp>
          <p:nvGrpSpPr>
            <p:cNvPr id="75788" name="Group 584"/>
            <p:cNvGrpSpPr>
              <a:grpSpLocks/>
            </p:cNvGrpSpPr>
            <p:nvPr/>
          </p:nvGrpSpPr>
          <p:grpSpPr bwMode="auto">
            <a:xfrm flipH="1">
              <a:off x="4384" y="3428"/>
              <a:ext cx="135" cy="364"/>
              <a:chOff x="1575" y="2817"/>
              <a:chExt cx="206" cy="556"/>
            </a:xfrm>
          </p:grpSpPr>
          <p:grpSp>
            <p:nvGrpSpPr>
              <p:cNvPr id="75828" name="Group 585"/>
              <p:cNvGrpSpPr>
                <a:grpSpLocks/>
              </p:cNvGrpSpPr>
              <p:nvPr/>
            </p:nvGrpSpPr>
            <p:grpSpPr bwMode="auto">
              <a:xfrm>
                <a:off x="1577" y="3007"/>
                <a:ext cx="204" cy="366"/>
                <a:chOff x="1577" y="3007"/>
                <a:chExt cx="204" cy="366"/>
              </a:xfrm>
            </p:grpSpPr>
            <p:grpSp>
              <p:nvGrpSpPr>
                <p:cNvPr id="75836" name="Group 586"/>
                <p:cNvGrpSpPr>
                  <a:grpSpLocks/>
                </p:cNvGrpSpPr>
                <p:nvPr/>
              </p:nvGrpSpPr>
              <p:grpSpPr bwMode="auto">
                <a:xfrm>
                  <a:off x="1577" y="3017"/>
                  <a:ext cx="132" cy="353"/>
                  <a:chOff x="1577" y="3017"/>
                  <a:chExt cx="132" cy="353"/>
                </a:xfrm>
              </p:grpSpPr>
              <p:sp>
                <p:nvSpPr>
                  <p:cNvPr id="75844" name="Line 587"/>
                  <p:cNvSpPr>
                    <a:spLocks noChangeShapeType="1"/>
                  </p:cNvSpPr>
                  <p:nvPr/>
                </p:nvSpPr>
                <p:spPr bwMode="auto">
                  <a:xfrm>
                    <a:off x="1630" y="3018"/>
                    <a:ext cx="47" cy="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588"/>
                  <p:cNvSpPr>
                    <a:spLocks noChangeShapeType="1"/>
                  </p:cNvSpPr>
                  <p:nvPr/>
                </p:nvSpPr>
                <p:spPr bwMode="auto">
                  <a:xfrm flipV="1">
                    <a:off x="1615" y="3021"/>
                    <a:ext cx="60" cy="7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589"/>
                  <p:cNvSpPr>
                    <a:spLocks noChangeShapeType="1"/>
                  </p:cNvSpPr>
                  <p:nvPr/>
                </p:nvSpPr>
                <p:spPr bwMode="auto">
                  <a:xfrm>
                    <a:off x="1614" y="3096"/>
                    <a:ext cx="82" cy="15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590"/>
                  <p:cNvSpPr>
                    <a:spLocks noChangeShapeType="1"/>
                  </p:cNvSpPr>
                  <p:nvPr/>
                </p:nvSpPr>
                <p:spPr bwMode="auto">
                  <a:xfrm flipV="1">
                    <a:off x="1577" y="3250"/>
                    <a:ext cx="118"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8" name="Line 591"/>
                  <p:cNvSpPr>
                    <a:spLocks noChangeShapeType="1"/>
                  </p:cNvSpPr>
                  <p:nvPr/>
                </p:nvSpPr>
                <p:spPr bwMode="auto">
                  <a:xfrm>
                    <a:off x="1595" y="3251"/>
                    <a:ext cx="114"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592"/>
                  <p:cNvSpPr>
                    <a:spLocks noChangeShapeType="1"/>
                  </p:cNvSpPr>
                  <p:nvPr/>
                </p:nvSpPr>
                <p:spPr bwMode="auto">
                  <a:xfrm flipV="1">
                    <a:off x="1592" y="3096"/>
                    <a:ext cx="91" cy="15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0" name="Line 593"/>
                  <p:cNvSpPr>
                    <a:spLocks noChangeShapeType="1"/>
                  </p:cNvSpPr>
                  <p:nvPr/>
                </p:nvSpPr>
                <p:spPr bwMode="auto">
                  <a:xfrm>
                    <a:off x="1630" y="3017"/>
                    <a:ext cx="55" cy="8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7" name="Line 594"/>
                <p:cNvSpPr>
                  <a:spLocks noChangeShapeType="1"/>
                </p:cNvSpPr>
                <p:nvPr/>
              </p:nvSpPr>
              <p:spPr bwMode="auto">
                <a:xfrm flipV="1">
                  <a:off x="1706" y="3227"/>
                  <a:ext cx="49" cy="146"/>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5"/>
                <p:cNvSpPr>
                  <a:spLocks noChangeShapeType="1"/>
                </p:cNvSpPr>
                <p:nvPr/>
              </p:nvSpPr>
              <p:spPr bwMode="auto">
                <a:xfrm>
                  <a:off x="1687" y="3099"/>
                  <a:ext cx="69" cy="13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596"/>
                <p:cNvSpPr>
                  <a:spLocks noChangeShapeType="1"/>
                </p:cNvSpPr>
                <p:nvPr/>
              </p:nvSpPr>
              <p:spPr bwMode="auto">
                <a:xfrm flipV="1">
                  <a:off x="1687" y="3008"/>
                  <a:ext cx="17" cy="9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597"/>
                <p:cNvSpPr>
                  <a:spLocks noChangeShapeType="1"/>
                </p:cNvSpPr>
                <p:nvPr/>
              </p:nvSpPr>
              <p:spPr bwMode="auto">
                <a:xfrm flipV="1">
                  <a:off x="1679" y="3007"/>
                  <a:ext cx="28" cy="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598"/>
                <p:cNvSpPr>
                  <a:spLocks noChangeShapeType="1"/>
                </p:cNvSpPr>
                <p:nvPr/>
              </p:nvSpPr>
              <p:spPr bwMode="auto">
                <a:xfrm>
                  <a:off x="1679" y="3019"/>
                  <a:ext cx="42" cy="6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599"/>
                <p:cNvSpPr>
                  <a:spLocks noChangeShapeType="1"/>
                </p:cNvSpPr>
                <p:nvPr/>
              </p:nvSpPr>
              <p:spPr bwMode="auto">
                <a:xfrm flipV="1">
                  <a:off x="1699" y="3084"/>
                  <a:ext cx="19" cy="16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3" name="Line 600"/>
                <p:cNvSpPr>
                  <a:spLocks noChangeShapeType="1"/>
                </p:cNvSpPr>
                <p:nvPr/>
              </p:nvSpPr>
              <p:spPr bwMode="auto">
                <a:xfrm>
                  <a:off x="1700" y="3250"/>
                  <a:ext cx="81" cy="78"/>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9" name="Group 601"/>
              <p:cNvGrpSpPr>
                <a:grpSpLocks/>
              </p:cNvGrpSpPr>
              <p:nvPr/>
            </p:nvGrpSpPr>
            <p:grpSpPr bwMode="auto">
              <a:xfrm>
                <a:off x="1575" y="2835"/>
                <a:ext cx="201" cy="534"/>
                <a:chOff x="1575" y="2835"/>
                <a:chExt cx="201" cy="534"/>
              </a:xfrm>
            </p:grpSpPr>
            <p:sp>
              <p:nvSpPr>
                <p:cNvPr id="75831" name="Line 602"/>
                <p:cNvSpPr>
                  <a:spLocks noChangeShapeType="1"/>
                </p:cNvSpPr>
                <p:nvPr/>
              </p:nvSpPr>
              <p:spPr bwMode="auto">
                <a:xfrm flipV="1">
                  <a:off x="1575" y="2835"/>
                  <a:ext cx="79" cy="529"/>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603"/>
                <p:cNvSpPr>
                  <a:spLocks noChangeShapeType="1"/>
                </p:cNvSpPr>
                <p:nvPr/>
              </p:nvSpPr>
              <p:spPr bwMode="auto">
                <a:xfrm>
                  <a:off x="1657" y="2849"/>
                  <a:ext cx="51" cy="52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3" name="Line 604"/>
                <p:cNvSpPr>
                  <a:spLocks noChangeShapeType="1"/>
                </p:cNvSpPr>
                <p:nvPr/>
              </p:nvSpPr>
              <p:spPr bwMode="auto">
                <a:xfrm flipV="1">
                  <a:off x="1707" y="3324"/>
                  <a:ext cx="69" cy="43"/>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605"/>
                <p:cNvSpPr>
                  <a:spLocks noChangeShapeType="1"/>
                </p:cNvSpPr>
                <p:nvPr/>
              </p:nvSpPr>
              <p:spPr bwMode="auto">
                <a:xfrm>
                  <a:off x="1666" y="2846"/>
                  <a:ext cx="110" cy="48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5" name="Line 606"/>
                <p:cNvSpPr>
                  <a:spLocks noChangeShapeType="1"/>
                </p:cNvSpPr>
                <p:nvPr/>
              </p:nvSpPr>
              <p:spPr bwMode="auto">
                <a:xfrm>
                  <a:off x="1576" y="3365"/>
                  <a:ext cx="133" cy="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0" name="Oval 607"/>
              <p:cNvSpPr>
                <a:spLocks noChangeArrowheads="1"/>
              </p:cNvSpPr>
              <p:nvPr/>
            </p:nvSpPr>
            <p:spPr bwMode="auto">
              <a:xfrm>
                <a:off x="1635" y="2817"/>
                <a:ext cx="57" cy="64"/>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89" name="Group 608"/>
            <p:cNvGrpSpPr>
              <a:grpSpLocks/>
            </p:cNvGrpSpPr>
            <p:nvPr/>
          </p:nvGrpSpPr>
          <p:grpSpPr bwMode="auto">
            <a:xfrm rot="-2548076">
              <a:off x="4384" y="2928"/>
              <a:ext cx="586" cy="560"/>
              <a:chOff x="1712" y="2482"/>
              <a:chExt cx="826" cy="790"/>
            </a:xfrm>
          </p:grpSpPr>
          <p:grpSp>
            <p:nvGrpSpPr>
              <p:cNvPr id="75816" name="Group 609"/>
              <p:cNvGrpSpPr>
                <a:grpSpLocks/>
              </p:cNvGrpSpPr>
              <p:nvPr/>
            </p:nvGrpSpPr>
            <p:grpSpPr bwMode="auto">
              <a:xfrm>
                <a:off x="2136" y="2482"/>
                <a:ext cx="402" cy="790"/>
                <a:chOff x="2136" y="2482"/>
                <a:chExt cx="402" cy="790"/>
              </a:xfrm>
            </p:grpSpPr>
            <p:sp>
              <p:nvSpPr>
                <p:cNvPr id="75825" name="Arc 610"/>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Arc 611"/>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7" name="Arc 612"/>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7" name="Group 613"/>
              <p:cNvGrpSpPr>
                <a:grpSpLocks/>
              </p:cNvGrpSpPr>
              <p:nvPr/>
            </p:nvGrpSpPr>
            <p:grpSpPr bwMode="auto">
              <a:xfrm>
                <a:off x="1907" y="2632"/>
                <a:ext cx="337" cy="523"/>
                <a:chOff x="1907" y="2632"/>
                <a:chExt cx="337" cy="523"/>
              </a:xfrm>
            </p:grpSpPr>
            <p:sp>
              <p:nvSpPr>
                <p:cNvPr id="75822" name="Arc 614"/>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Arc 615"/>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4" name="Arc 616"/>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Arc 617"/>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Arc 618"/>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0" name="Arc 619"/>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1" name="Arc 620"/>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5790" name="Object 621"/>
            <p:cNvGraphicFramePr>
              <a:graphicFrameLocks noChangeAspect="1"/>
            </p:cNvGraphicFramePr>
            <p:nvPr/>
          </p:nvGraphicFramePr>
          <p:xfrm>
            <a:off x="5136" y="2400"/>
            <a:ext cx="646" cy="449"/>
          </p:xfrm>
          <a:graphic>
            <a:graphicData uri="http://schemas.openxmlformats.org/presentationml/2006/ole">
              <mc:AlternateContent xmlns:mc="http://schemas.openxmlformats.org/markup-compatibility/2006">
                <mc:Choice xmlns:v="urn:schemas-microsoft-com:vml" Requires="v">
                  <p:oleObj spid="_x0000_s76458" name="Clip" r:id="rId4" imgW="4487863" imgH="3116263" progId="MS_ClipArt_Gallery.2">
                    <p:embed/>
                  </p:oleObj>
                </mc:Choice>
                <mc:Fallback>
                  <p:oleObj name="Clip" r:id="rId4" imgW="4487863" imgH="3116263" progId="MS_ClipArt_Gallery.2">
                    <p:embed/>
                    <p:pic>
                      <p:nvPicPr>
                        <p:cNvPr id="0" name="Object 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2400"/>
                          <a:ext cx="646"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1" name="Group 622"/>
            <p:cNvGrpSpPr>
              <a:grpSpLocks/>
            </p:cNvGrpSpPr>
            <p:nvPr/>
          </p:nvGrpSpPr>
          <p:grpSpPr bwMode="auto">
            <a:xfrm flipH="1">
              <a:off x="4464" y="1776"/>
              <a:ext cx="468" cy="481"/>
              <a:chOff x="1214" y="1788"/>
              <a:chExt cx="515" cy="529"/>
            </a:xfrm>
          </p:grpSpPr>
          <p:sp>
            <p:nvSpPr>
              <p:cNvPr id="75805" name="Freeform 623"/>
              <p:cNvSpPr>
                <a:spLocks/>
              </p:cNvSpPr>
              <p:nvPr/>
            </p:nvSpPr>
            <p:spPr bwMode="auto">
              <a:xfrm>
                <a:off x="1214" y="1788"/>
                <a:ext cx="515" cy="529"/>
              </a:xfrm>
              <a:custGeom>
                <a:avLst/>
                <a:gdLst>
                  <a:gd name="T0" fmla="*/ 89 w 1029"/>
                  <a:gd name="T1" fmla="*/ 93 h 1059"/>
                  <a:gd name="T2" fmla="*/ 85 w 1029"/>
                  <a:gd name="T3" fmla="*/ 87 h 1059"/>
                  <a:gd name="T4" fmla="*/ 71 w 1029"/>
                  <a:gd name="T5" fmla="*/ 93 h 1059"/>
                  <a:gd name="T6" fmla="*/ 75 w 1029"/>
                  <a:gd name="T7" fmla="*/ 106 h 1059"/>
                  <a:gd name="T8" fmla="*/ 85 w 1029"/>
                  <a:gd name="T9" fmla="*/ 98 h 1059"/>
                  <a:gd name="T10" fmla="*/ 85 w 1029"/>
                  <a:gd name="T11" fmla="*/ 128 h 1059"/>
                  <a:gd name="T12" fmla="*/ 75 w 1029"/>
                  <a:gd name="T13" fmla="*/ 109 h 1059"/>
                  <a:gd name="T14" fmla="*/ 64 w 1029"/>
                  <a:gd name="T15" fmla="*/ 118 h 1059"/>
                  <a:gd name="T16" fmla="*/ 74 w 1029"/>
                  <a:gd name="T17" fmla="*/ 107 h 1059"/>
                  <a:gd name="T18" fmla="*/ 64 w 1029"/>
                  <a:gd name="T19" fmla="*/ 118 h 1059"/>
                  <a:gd name="T20" fmla="*/ 62 w 1029"/>
                  <a:gd name="T21" fmla="*/ 124 h 1059"/>
                  <a:gd name="T22" fmla="*/ 85 w 1029"/>
                  <a:gd name="T23" fmla="*/ 128 h 1059"/>
                  <a:gd name="T24" fmla="*/ 85 w 1029"/>
                  <a:gd name="T25" fmla="*/ 96 h 1059"/>
                  <a:gd name="T26" fmla="*/ 71 w 1029"/>
                  <a:gd name="T27" fmla="*/ 93 h 1059"/>
                  <a:gd name="T28" fmla="*/ 89 w 1029"/>
                  <a:gd name="T29" fmla="*/ 93 h 1059"/>
                  <a:gd name="T30" fmla="*/ 105 w 1029"/>
                  <a:gd name="T31" fmla="*/ 93 h 1059"/>
                  <a:gd name="T32" fmla="*/ 89 w 1029"/>
                  <a:gd name="T33" fmla="*/ 98 h 1059"/>
                  <a:gd name="T34" fmla="*/ 90 w 1029"/>
                  <a:gd name="T35" fmla="*/ 127 h 1059"/>
                  <a:gd name="T36" fmla="*/ 129 w 1029"/>
                  <a:gd name="T37" fmla="*/ 120 h 1059"/>
                  <a:gd name="T38" fmla="*/ 56 w 1029"/>
                  <a:gd name="T39" fmla="*/ 127 h 1059"/>
                  <a:gd name="T40" fmla="*/ 64 w 1029"/>
                  <a:gd name="T41" fmla="*/ 82 h 1059"/>
                  <a:gd name="T42" fmla="*/ 37 w 1029"/>
                  <a:gd name="T43" fmla="*/ 76 h 1059"/>
                  <a:gd name="T44" fmla="*/ 29 w 1029"/>
                  <a:gd name="T45" fmla="*/ 77 h 1059"/>
                  <a:gd name="T46" fmla="*/ 22 w 1029"/>
                  <a:gd name="T47" fmla="*/ 77 h 1059"/>
                  <a:gd name="T48" fmla="*/ 16 w 1029"/>
                  <a:gd name="T49" fmla="*/ 76 h 1059"/>
                  <a:gd name="T50" fmla="*/ 11 w 1029"/>
                  <a:gd name="T51" fmla="*/ 75 h 1059"/>
                  <a:gd name="T52" fmla="*/ 7 w 1029"/>
                  <a:gd name="T53" fmla="*/ 73 h 1059"/>
                  <a:gd name="T54" fmla="*/ 3 w 1029"/>
                  <a:gd name="T55" fmla="*/ 72 h 1059"/>
                  <a:gd name="T56" fmla="*/ 1 w 1029"/>
                  <a:gd name="T57" fmla="*/ 70 h 1059"/>
                  <a:gd name="T58" fmla="*/ 0 w 1029"/>
                  <a:gd name="T59" fmla="*/ 68 h 1059"/>
                  <a:gd name="T60" fmla="*/ 1 w 1029"/>
                  <a:gd name="T61" fmla="*/ 65 h 1059"/>
                  <a:gd name="T62" fmla="*/ 3 w 1029"/>
                  <a:gd name="T63" fmla="*/ 60 h 1059"/>
                  <a:gd name="T64" fmla="*/ 8 w 1029"/>
                  <a:gd name="T65" fmla="*/ 55 h 1059"/>
                  <a:gd name="T66" fmla="*/ 13 w 1029"/>
                  <a:gd name="T67" fmla="*/ 48 h 1059"/>
                  <a:gd name="T68" fmla="*/ 20 w 1029"/>
                  <a:gd name="T69" fmla="*/ 42 h 1059"/>
                  <a:gd name="T70" fmla="*/ 28 w 1029"/>
                  <a:gd name="T71" fmla="*/ 35 h 1059"/>
                  <a:gd name="T72" fmla="*/ 38 w 1029"/>
                  <a:gd name="T73" fmla="*/ 28 h 1059"/>
                  <a:gd name="T74" fmla="*/ 37 w 1029"/>
                  <a:gd name="T75" fmla="*/ 16 h 1059"/>
                  <a:gd name="T76" fmla="*/ 56 w 1029"/>
                  <a:gd name="T77" fmla="*/ 17 h 1059"/>
                  <a:gd name="T78" fmla="*/ 66 w 1029"/>
                  <a:gd name="T79" fmla="*/ 12 h 1059"/>
                  <a:gd name="T80" fmla="*/ 75 w 1029"/>
                  <a:gd name="T81" fmla="*/ 7 h 1059"/>
                  <a:gd name="T82" fmla="*/ 84 w 1029"/>
                  <a:gd name="T83" fmla="*/ 4 h 1059"/>
                  <a:gd name="T84" fmla="*/ 91 w 1029"/>
                  <a:gd name="T85" fmla="*/ 2 h 1059"/>
                  <a:gd name="T86" fmla="*/ 98 w 1029"/>
                  <a:gd name="T87" fmla="*/ 0 h 1059"/>
                  <a:gd name="T88" fmla="*/ 103 w 1029"/>
                  <a:gd name="T89" fmla="*/ 0 h 1059"/>
                  <a:gd name="T90" fmla="*/ 107 w 1029"/>
                  <a:gd name="T91" fmla="*/ 0 h 1059"/>
                  <a:gd name="T92" fmla="*/ 109 w 1029"/>
                  <a:gd name="T93" fmla="*/ 1 h 1059"/>
                  <a:gd name="T94" fmla="*/ 112 w 1029"/>
                  <a:gd name="T95" fmla="*/ 9 h 1059"/>
                  <a:gd name="T96" fmla="*/ 110 w 1029"/>
                  <a:gd name="T97" fmla="*/ 20 h 1059"/>
                  <a:gd name="T98" fmla="*/ 105 w 1029"/>
                  <a:gd name="T99" fmla="*/ 32 h 1059"/>
                  <a:gd name="T100" fmla="*/ 98 w 1029"/>
                  <a:gd name="T101" fmla="*/ 42 h 1059"/>
                  <a:gd name="T102" fmla="*/ 129 w 1029"/>
                  <a:gd name="T103" fmla="*/ 120 h 1059"/>
                  <a:gd name="T104" fmla="*/ 102 w 1029"/>
                  <a:gd name="T105" fmla="*/ 105 h 1059"/>
                  <a:gd name="T106" fmla="*/ 119 w 1029"/>
                  <a:gd name="T107" fmla="*/ 112 h 1059"/>
                  <a:gd name="T108" fmla="*/ 103 w 1029"/>
                  <a:gd name="T109" fmla="*/ 103 h 1059"/>
                  <a:gd name="T110" fmla="*/ 90 w 1029"/>
                  <a:gd name="T111" fmla="*/ 127 h 1059"/>
                  <a:gd name="T112" fmla="*/ 100 w 1029"/>
                  <a:gd name="T113" fmla="*/ 104 h 1059"/>
                  <a:gd name="T114" fmla="*/ 89 w 1029"/>
                  <a:gd name="T115" fmla="*/ 96 h 1059"/>
                  <a:gd name="T116" fmla="*/ 105 w 1029"/>
                  <a:gd name="T117" fmla="*/ 93 h 1059"/>
                  <a:gd name="T118" fmla="*/ 94 w 1029"/>
                  <a:gd name="T119" fmla="*/ 76 h 10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9" h="1059">
                    <a:moveTo>
                      <a:pt x="705" y="668"/>
                    </a:moveTo>
                    <a:lnTo>
                      <a:pt x="705" y="747"/>
                    </a:lnTo>
                    <a:lnTo>
                      <a:pt x="678" y="748"/>
                    </a:lnTo>
                    <a:lnTo>
                      <a:pt x="678" y="701"/>
                    </a:lnTo>
                    <a:lnTo>
                      <a:pt x="573" y="706"/>
                    </a:lnTo>
                    <a:lnTo>
                      <a:pt x="563" y="744"/>
                    </a:lnTo>
                    <a:lnTo>
                      <a:pt x="557" y="763"/>
                    </a:lnTo>
                    <a:lnTo>
                      <a:pt x="597" y="852"/>
                    </a:lnTo>
                    <a:lnTo>
                      <a:pt x="678" y="768"/>
                    </a:lnTo>
                    <a:lnTo>
                      <a:pt x="678" y="791"/>
                    </a:lnTo>
                    <a:lnTo>
                      <a:pt x="605" y="867"/>
                    </a:lnTo>
                    <a:lnTo>
                      <a:pt x="678" y="1026"/>
                    </a:lnTo>
                    <a:lnTo>
                      <a:pt x="661" y="1023"/>
                    </a:lnTo>
                    <a:lnTo>
                      <a:pt x="594" y="877"/>
                    </a:lnTo>
                    <a:lnTo>
                      <a:pt x="498" y="977"/>
                    </a:lnTo>
                    <a:lnTo>
                      <a:pt x="506" y="947"/>
                    </a:lnTo>
                    <a:lnTo>
                      <a:pt x="586" y="862"/>
                    </a:lnTo>
                    <a:lnTo>
                      <a:pt x="551" y="786"/>
                    </a:lnTo>
                    <a:lnTo>
                      <a:pt x="506" y="947"/>
                    </a:lnTo>
                    <a:lnTo>
                      <a:pt x="498" y="977"/>
                    </a:lnTo>
                    <a:lnTo>
                      <a:pt x="495" y="995"/>
                    </a:lnTo>
                    <a:lnTo>
                      <a:pt x="661" y="1023"/>
                    </a:lnTo>
                    <a:lnTo>
                      <a:pt x="678" y="1026"/>
                    </a:lnTo>
                    <a:lnTo>
                      <a:pt x="678" y="791"/>
                    </a:lnTo>
                    <a:lnTo>
                      <a:pt x="678" y="768"/>
                    </a:lnTo>
                    <a:lnTo>
                      <a:pt x="557" y="763"/>
                    </a:lnTo>
                    <a:lnTo>
                      <a:pt x="563" y="744"/>
                    </a:lnTo>
                    <a:lnTo>
                      <a:pt x="678" y="748"/>
                    </a:lnTo>
                    <a:lnTo>
                      <a:pt x="705" y="747"/>
                    </a:lnTo>
                    <a:lnTo>
                      <a:pt x="828" y="730"/>
                    </a:lnTo>
                    <a:lnTo>
                      <a:pt x="839" y="749"/>
                    </a:lnTo>
                    <a:lnTo>
                      <a:pt x="708" y="768"/>
                    </a:lnTo>
                    <a:lnTo>
                      <a:pt x="707" y="786"/>
                    </a:lnTo>
                    <a:lnTo>
                      <a:pt x="705" y="1005"/>
                    </a:lnTo>
                    <a:lnTo>
                      <a:pt x="715" y="1020"/>
                    </a:lnTo>
                    <a:lnTo>
                      <a:pt x="982" y="943"/>
                    </a:lnTo>
                    <a:lnTo>
                      <a:pt x="1029" y="960"/>
                    </a:lnTo>
                    <a:lnTo>
                      <a:pt x="685" y="1059"/>
                    </a:lnTo>
                    <a:lnTo>
                      <a:pt x="445" y="1019"/>
                    </a:lnTo>
                    <a:lnTo>
                      <a:pt x="542" y="698"/>
                    </a:lnTo>
                    <a:lnTo>
                      <a:pt x="509" y="657"/>
                    </a:lnTo>
                    <a:lnTo>
                      <a:pt x="324" y="609"/>
                    </a:lnTo>
                    <a:lnTo>
                      <a:pt x="292" y="614"/>
                    </a:lnTo>
                    <a:lnTo>
                      <a:pt x="260" y="616"/>
                    </a:lnTo>
                    <a:lnTo>
                      <a:pt x="230" y="617"/>
                    </a:lnTo>
                    <a:lnTo>
                      <a:pt x="201" y="617"/>
                    </a:lnTo>
                    <a:lnTo>
                      <a:pt x="175" y="616"/>
                    </a:lnTo>
                    <a:lnTo>
                      <a:pt x="149" y="614"/>
                    </a:lnTo>
                    <a:lnTo>
                      <a:pt x="125" y="610"/>
                    </a:lnTo>
                    <a:lnTo>
                      <a:pt x="103" y="605"/>
                    </a:lnTo>
                    <a:lnTo>
                      <a:pt x="83" y="600"/>
                    </a:lnTo>
                    <a:lnTo>
                      <a:pt x="65" y="594"/>
                    </a:lnTo>
                    <a:lnTo>
                      <a:pt x="49" y="588"/>
                    </a:lnTo>
                    <a:lnTo>
                      <a:pt x="35" y="582"/>
                    </a:lnTo>
                    <a:lnTo>
                      <a:pt x="24" y="576"/>
                    </a:lnTo>
                    <a:lnTo>
                      <a:pt x="15" y="570"/>
                    </a:lnTo>
                    <a:lnTo>
                      <a:pt x="8" y="564"/>
                    </a:lnTo>
                    <a:lnTo>
                      <a:pt x="4" y="558"/>
                    </a:lnTo>
                    <a:lnTo>
                      <a:pt x="0" y="548"/>
                    </a:lnTo>
                    <a:lnTo>
                      <a:pt x="1" y="535"/>
                    </a:lnTo>
                    <a:lnTo>
                      <a:pt x="4" y="520"/>
                    </a:lnTo>
                    <a:lnTo>
                      <a:pt x="12" y="503"/>
                    </a:lnTo>
                    <a:lnTo>
                      <a:pt x="24" y="483"/>
                    </a:lnTo>
                    <a:lnTo>
                      <a:pt x="39" y="463"/>
                    </a:lnTo>
                    <a:lnTo>
                      <a:pt x="57" y="440"/>
                    </a:lnTo>
                    <a:lnTo>
                      <a:pt x="78" y="417"/>
                    </a:lnTo>
                    <a:lnTo>
                      <a:pt x="102" y="391"/>
                    </a:lnTo>
                    <a:lnTo>
                      <a:pt x="130" y="366"/>
                    </a:lnTo>
                    <a:lnTo>
                      <a:pt x="159" y="340"/>
                    </a:lnTo>
                    <a:lnTo>
                      <a:pt x="191" y="312"/>
                    </a:lnTo>
                    <a:lnTo>
                      <a:pt x="224" y="285"/>
                    </a:lnTo>
                    <a:lnTo>
                      <a:pt x="260" y="258"/>
                    </a:lnTo>
                    <a:lnTo>
                      <a:pt x="298" y="230"/>
                    </a:lnTo>
                    <a:lnTo>
                      <a:pt x="337" y="204"/>
                    </a:lnTo>
                    <a:lnTo>
                      <a:pt x="289" y="132"/>
                    </a:lnTo>
                    <a:lnTo>
                      <a:pt x="390" y="64"/>
                    </a:lnTo>
                    <a:lnTo>
                      <a:pt x="445" y="137"/>
                    </a:lnTo>
                    <a:lnTo>
                      <a:pt x="486" y="115"/>
                    </a:lnTo>
                    <a:lnTo>
                      <a:pt x="525" y="96"/>
                    </a:lnTo>
                    <a:lnTo>
                      <a:pt x="562" y="77"/>
                    </a:lnTo>
                    <a:lnTo>
                      <a:pt x="598" y="61"/>
                    </a:lnTo>
                    <a:lnTo>
                      <a:pt x="633" y="47"/>
                    </a:lnTo>
                    <a:lnTo>
                      <a:pt x="666" y="35"/>
                    </a:lnTo>
                    <a:lnTo>
                      <a:pt x="699" y="24"/>
                    </a:lnTo>
                    <a:lnTo>
                      <a:pt x="727" y="16"/>
                    </a:lnTo>
                    <a:lnTo>
                      <a:pt x="755" y="9"/>
                    </a:lnTo>
                    <a:lnTo>
                      <a:pt x="780" y="5"/>
                    </a:lnTo>
                    <a:lnTo>
                      <a:pt x="802" y="1"/>
                    </a:lnTo>
                    <a:lnTo>
                      <a:pt x="822" y="0"/>
                    </a:lnTo>
                    <a:lnTo>
                      <a:pt x="839" y="0"/>
                    </a:lnTo>
                    <a:lnTo>
                      <a:pt x="853" y="2"/>
                    </a:lnTo>
                    <a:lnTo>
                      <a:pt x="863" y="6"/>
                    </a:lnTo>
                    <a:lnTo>
                      <a:pt x="870" y="12"/>
                    </a:lnTo>
                    <a:lnTo>
                      <a:pt x="885" y="40"/>
                    </a:lnTo>
                    <a:lnTo>
                      <a:pt x="891" y="76"/>
                    </a:lnTo>
                    <a:lnTo>
                      <a:pt x="889" y="117"/>
                    </a:lnTo>
                    <a:lnTo>
                      <a:pt x="878" y="162"/>
                    </a:lnTo>
                    <a:lnTo>
                      <a:pt x="861" y="210"/>
                    </a:lnTo>
                    <a:lnTo>
                      <a:pt x="839" y="257"/>
                    </a:lnTo>
                    <a:lnTo>
                      <a:pt x="813" y="302"/>
                    </a:lnTo>
                    <a:lnTo>
                      <a:pt x="783" y="343"/>
                    </a:lnTo>
                    <a:lnTo>
                      <a:pt x="765" y="585"/>
                    </a:lnTo>
                    <a:lnTo>
                      <a:pt x="1029" y="960"/>
                    </a:lnTo>
                    <a:lnTo>
                      <a:pt x="982" y="943"/>
                    </a:lnTo>
                    <a:lnTo>
                      <a:pt x="811" y="847"/>
                    </a:lnTo>
                    <a:lnTo>
                      <a:pt x="822" y="829"/>
                    </a:lnTo>
                    <a:lnTo>
                      <a:pt x="947" y="901"/>
                    </a:lnTo>
                    <a:lnTo>
                      <a:pt x="853" y="765"/>
                    </a:lnTo>
                    <a:lnTo>
                      <a:pt x="822" y="829"/>
                    </a:lnTo>
                    <a:lnTo>
                      <a:pt x="811" y="847"/>
                    </a:lnTo>
                    <a:lnTo>
                      <a:pt x="715" y="1020"/>
                    </a:lnTo>
                    <a:lnTo>
                      <a:pt x="705" y="1005"/>
                    </a:lnTo>
                    <a:lnTo>
                      <a:pt x="796" y="837"/>
                    </a:lnTo>
                    <a:lnTo>
                      <a:pt x="707" y="786"/>
                    </a:lnTo>
                    <a:lnTo>
                      <a:pt x="708" y="768"/>
                    </a:lnTo>
                    <a:lnTo>
                      <a:pt x="806" y="820"/>
                    </a:lnTo>
                    <a:lnTo>
                      <a:pt x="839" y="749"/>
                    </a:lnTo>
                    <a:lnTo>
                      <a:pt x="828" y="730"/>
                    </a:lnTo>
                    <a:lnTo>
                      <a:pt x="747" y="612"/>
                    </a:lnTo>
                    <a:lnTo>
                      <a:pt x="705" y="6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6" name="Freeform 624"/>
              <p:cNvSpPr>
                <a:spLocks/>
              </p:cNvSpPr>
              <p:nvPr/>
            </p:nvSpPr>
            <p:spPr bwMode="auto">
              <a:xfrm>
                <a:off x="1467" y="1983"/>
                <a:ext cx="118" cy="125"/>
              </a:xfrm>
              <a:custGeom>
                <a:avLst/>
                <a:gdLst>
                  <a:gd name="T0" fmla="*/ 23 w 236"/>
                  <a:gd name="T1" fmla="*/ 32 h 250"/>
                  <a:gd name="T2" fmla="*/ 19 w 236"/>
                  <a:gd name="T3" fmla="*/ 27 h 250"/>
                  <a:gd name="T4" fmla="*/ 0 w 236"/>
                  <a:gd name="T5" fmla="*/ 21 h 250"/>
                  <a:gd name="T6" fmla="*/ 2 w 236"/>
                  <a:gd name="T7" fmla="*/ 20 h 250"/>
                  <a:gd name="T8" fmla="*/ 3 w 236"/>
                  <a:gd name="T9" fmla="*/ 20 h 250"/>
                  <a:gd name="T10" fmla="*/ 5 w 236"/>
                  <a:gd name="T11" fmla="*/ 19 h 250"/>
                  <a:gd name="T12" fmla="*/ 6 w 236"/>
                  <a:gd name="T13" fmla="*/ 18 h 250"/>
                  <a:gd name="T14" fmla="*/ 8 w 236"/>
                  <a:gd name="T15" fmla="*/ 17 h 250"/>
                  <a:gd name="T16" fmla="*/ 9 w 236"/>
                  <a:gd name="T17" fmla="*/ 17 h 250"/>
                  <a:gd name="T18" fmla="*/ 11 w 236"/>
                  <a:gd name="T19" fmla="*/ 16 h 250"/>
                  <a:gd name="T20" fmla="*/ 12 w 236"/>
                  <a:gd name="T21" fmla="*/ 15 h 250"/>
                  <a:gd name="T22" fmla="*/ 14 w 236"/>
                  <a:gd name="T23" fmla="*/ 14 h 250"/>
                  <a:gd name="T24" fmla="*/ 17 w 236"/>
                  <a:gd name="T25" fmla="*/ 12 h 250"/>
                  <a:gd name="T26" fmla="*/ 19 w 236"/>
                  <a:gd name="T27" fmla="*/ 10 h 250"/>
                  <a:gd name="T28" fmla="*/ 21 w 236"/>
                  <a:gd name="T29" fmla="*/ 9 h 250"/>
                  <a:gd name="T30" fmla="*/ 23 w 236"/>
                  <a:gd name="T31" fmla="*/ 7 h 250"/>
                  <a:gd name="T32" fmla="*/ 26 w 236"/>
                  <a:gd name="T33" fmla="*/ 5 h 250"/>
                  <a:gd name="T34" fmla="*/ 28 w 236"/>
                  <a:gd name="T35" fmla="*/ 3 h 250"/>
                  <a:gd name="T36" fmla="*/ 30 w 236"/>
                  <a:gd name="T37" fmla="*/ 0 h 250"/>
                  <a:gd name="T38" fmla="*/ 29 w 236"/>
                  <a:gd name="T39" fmla="*/ 24 h 250"/>
                  <a:gd name="T40" fmla="*/ 23 w 236"/>
                  <a:gd name="T41" fmla="*/ 32 h 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 h="250">
                    <a:moveTo>
                      <a:pt x="181" y="250"/>
                    </a:moveTo>
                    <a:lnTo>
                      <a:pt x="150" y="213"/>
                    </a:lnTo>
                    <a:lnTo>
                      <a:pt x="0" y="164"/>
                    </a:lnTo>
                    <a:lnTo>
                      <a:pt x="12" y="159"/>
                    </a:lnTo>
                    <a:lnTo>
                      <a:pt x="23" y="153"/>
                    </a:lnTo>
                    <a:lnTo>
                      <a:pt x="35" y="148"/>
                    </a:lnTo>
                    <a:lnTo>
                      <a:pt x="47" y="142"/>
                    </a:lnTo>
                    <a:lnTo>
                      <a:pt x="59" y="136"/>
                    </a:lnTo>
                    <a:lnTo>
                      <a:pt x="70" y="130"/>
                    </a:lnTo>
                    <a:lnTo>
                      <a:pt x="82" y="124"/>
                    </a:lnTo>
                    <a:lnTo>
                      <a:pt x="93" y="117"/>
                    </a:lnTo>
                    <a:lnTo>
                      <a:pt x="112" y="105"/>
                    </a:lnTo>
                    <a:lnTo>
                      <a:pt x="130" y="92"/>
                    </a:lnTo>
                    <a:lnTo>
                      <a:pt x="149" y="80"/>
                    </a:lnTo>
                    <a:lnTo>
                      <a:pt x="167" y="65"/>
                    </a:lnTo>
                    <a:lnTo>
                      <a:pt x="184" y="50"/>
                    </a:lnTo>
                    <a:lnTo>
                      <a:pt x="202" y="35"/>
                    </a:lnTo>
                    <a:lnTo>
                      <a:pt x="219" y="18"/>
                    </a:lnTo>
                    <a:lnTo>
                      <a:pt x="236" y="0"/>
                    </a:lnTo>
                    <a:lnTo>
                      <a:pt x="225" y="191"/>
                    </a:lnTo>
                    <a:lnTo>
                      <a:pt x="181" y="25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7" name="Freeform 625"/>
              <p:cNvSpPr>
                <a:spLocks/>
              </p:cNvSpPr>
              <p:nvPr/>
            </p:nvSpPr>
            <p:spPr bwMode="auto">
              <a:xfrm>
                <a:off x="1291" y="1888"/>
                <a:ext cx="330" cy="191"/>
              </a:xfrm>
              <a:custGeom>
                <a:avLst/>
                <a:gdLst>
                  <a:gd name="T0" fmla="*/ 81 w 660"/>
                  <a:gd name="T1" fmla="*/ 1 h 384"/>
                  <a:gd name="T2" fmla="*/ 78 w 660"/>
                  <a:gd name="T3" fmla="*/ 4 h 384"/>
                  <a:gd name="T4" fmla="*/ 74 w 660"/>
                  <a:gd name="T5" fmla="*/ 8 h 384"/>
                  <a:gd name="T6" fmla="*/ 71 w 660"/>
                  <a:gd name="T7" fmla="*/ 11 h 384"/>
                  <a:gd name="T8" fmla="*/ 67 w 660"/>
                  <a:gd name="T9" fmla="*/ 14 h 384"/>
                  <a:gd name="T10" fmla="*/ 62 w 660"/>
                  <a:gd name="T11" fmla="*/ 17 h 384"/>
                  <a:gd name="T12" fmla="*/ 57 w 660"/>
                  <a:gd name="T13" fmla="*/ 21 h 384"/>
                  <a:gd name="T14" fmla="*/ 52 w 660"/>
                  <a:gd name="T15" fmla="*/ 24 h 384"/>
                  <a:gd name="T16" fmla="*/ 47 w 660"/>
                  <a:gd name="T17" fmla="*/ 27 h 384"/>
                  <a:gd name="T18" fmla="*/ 43 w 660"/>
                  <a:gd name="T19" fmla="*/ 29 h 384"/>
                  <a:gd name="T20" fmla="*/ 38 w 660"/>
                  <a:gd name="T21" fmla="*/ 32 h 384"/>
                  <a:gd name="T22" fmla="*/ 34 w 660"/>
                  <a:gd name="T23" fmla="*/ 34 h 384"/>
                  <a:gd name="T24" fmla="*/ 30 w 660"/>
                  <a:gd name="T25" fmla="*/ 36 h 384"/>
                  <a:gd name="T26" fmla="*/ 25 w 660"/>
                  <a:gd name="T27" fmla="*/ 38 h 384"/>
                  <a:gd name="T28" fmla="*/ 21 w 660"/>
                  <a:gd name="T29" fmla="*/ 40 h 384"/>
                  <a:gd name="T30" fmla="*/ 17 w 660"/>
                  <a:gd name="T31" fmla="*/ 42 h 384"/>
                  <a:gd name="T32" fmla="*/ 13 w 660"/>
                  <a:gd name="T33" fmla="*/ 43 h 384"/>
                  <a:gd name="T34" fmla="*/ 9 w 660"/>
                  <a:gd name="T35" fmla="*/ 45 h 384"/>
                  <a:gd name="T36" fmla="*/ 6 w 660"/>
                  <a:gd name="T37" fmla="*/ 46 h 384"/>
                  <a:gd name="T38" fmla="*/ 2 w 660"/>
                  <a:gd name="T39" fmla="*/ 47 h 384"/>
                  <a:gd name="T40" fmla="*/ 3 w 660"/>
                  <a:gd name="T41" fmla="*/ 47 h 384"/>
                  <a:gd name="T42" fmla="*/ 9 w 660"/>
                  <a:gd name="T43" fmla="*/ 47 h 384"/>
                  <a:gd name="T44" fmla="*/ 14 w 660"/>
                  <a:gd name="T45" fmla="*/ 47 h 384"/>
                  <a:gd name="T46" fmla="*/ 20 w 660"/>
                  <a:gd name="T47" fmla="*/ 47 h 384"/>
                  <a:gd name="T48" fmla="*/ 25 w 660"/>
                  <a:gd name="T49" fmla="*/ 46 h 384"/>
                  <a:gd name="T50" fmla="*/ 30 w 660"/>
                  <a:gd name="T51" fmla="*/ 45 h 384"/>
                  <a:gd name="T52" fmla="*/ 35 w 660"/>
                  <a:gd name="T53" fmla="*/ 43 h 384"/>
                  <a:gd name="T54" fmla="*/ 40 w 660"/>
                  <a:gd name="T55" fmla="*/ 41 h 384"/>
                  <a:gd name="T56" fmla="*/ 44 w 660"/>
                  <a:gd name="T57" fmla="*/ 40 h 384"/>
                  <a:gd name="T58" fmla="*/ 47 w 660"/>
                  <a:gd name="T59" fmla="*/ 38 h 384"/>
                  <a:gd name="T60" fmla="*/ 51 w 660"/>
                  <a:gd name="T61" fmla="*/ 36 h 384"/>
                  <a:gd name="T62" fmla="*/ 54 w 660"/>
                  <a:gd name="T63" fmla="*/ 34 h 384"/>
                  <a:gd name="T64" fmla="*/ 58 w 660"/>
                  <a:gd name="T65" fmla="*/ 32 h 384"/>
                  <a:gd name="T66" fmla="*/ 62 w 660"/>
                  <a:gd name="T67" fmla="*/ 28 h 384"/>
                  <a:gd name="T68" fmla="*/ 67 w 660"/>
                  <a:gd name="T69" fmla="*/ 24 h 384"/>
                  <a:gd name="T70" fmla="*/ 71 w 660"/>
                  <a:gd name="T71" fmla="*/ 20 h 384"/>
                  <a:gd name="T72" fmla="*/ 75 w 660"/>
                  <a:gd name="T73" fmla="*/ 16 h 384"/>
                  <a:gd name="T74" fmla="*/ 78 w 660"/>
                  <a:gd name="T75" fmla="*/ 11 h 384"/>
                  <a:gd name="T76" fmla="*/ 81 w 660"/>
                  <a:gd name="T77" fmla="*/ 7 h 384"/>
                  <a:gd name="T78" fmla="*/ 82 w 660"/>
                  <a:gd name="T79" fmla="*/ 2 h 384"/>
                  <a:gd name="T80" fmla="*/ 82 w 660"/>
                  <a:gd name="T81" fmla="*/ 0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60" h="384">
                    <a:moveTo>
                      <a:pt x="655" y="1"/>
                    </a:moveTo>
                    <a:lnTo>
                      <a:pt x="643" y="13"/>
                    </a:lnTo>
                    <a:lnTo>
                      <a:pt x="632" y="26"/>
                    </a:lnTo>
                    <a:lnTo>
                      <a:pt x="619" y="38"/>
                    </a:lnTo>
                    <a:lnTo>
                      <a:pt x="605" y="51"/>
                    </a:lnTo>
                    <a:lnTo>
                      <a:pt x="592" y="64"/>
                    </a:lnTo>
                    <a:lnTo>
                      <a:pt x="578" y="76"/>
                    </a:lnTo>
                    <a:lnTo>
                      <a:pt x="563" y="89"/>
                    </a:lnTo>
                    <a:lnTo>
                      <a:pt x="547" y="103"/>
                    </a:lnTo>
                    <a:lnTo>
                      <a:pt x="529" y="115"/>
                    </a:lnTo>
                    <a:lnTo>
                      <a:pt x="512" y="129"/>
                    </a:lnTo>
                    <a:lnTo>
                      <a:pt x="495" y="143"/>
                    </a:lnTo>
                    <a:lnTo>
                      <a:pt x="475" y="156"/>
                    </a:lnTo>
                    <a:lnTo>
                      <a:pt x="456" y="170"/>
                    </a:lnTo>
                    <a:lnTo>
                      <a:pt x="436" y="183"/>
                    </a:lnTo>
                    <a:lnTo>
                      <a:pt x="414" y="196"/>
                    </a:lnTo>
                    <a:lnTo>
                      <a:pt x="392" y="210"/>
                    </a:lnTo>
                    <a:lnTo>
                      <a:pt x="375" y="220"/>
                    </a:lnTo>
                    <a:lnTo>
                      <a:pt x="357" y="231"/>
                    </a:lnTo>
                    <a:lnTo>
                      <a:pt x="340" y="240"/>
                    </a:lnTo>
                    <a:lnTo>
                      <a:pt x="322" y="249"/>
                    </a:lnTo>
                    <a:lnTo>
                      <a:pt x="304" y="259"/>
                    </a:lnTo>
                    <a:lnTo>
                      <a:pt x="287" y="269"/>
                    </a:lnTo>
                    <a:lnTo>
                      <a:pt x="269" y="277"/>
                    </a:lnTo>
                    <a:lnTo>
                      <a:pt x="252" y="286"/>
                    </a:lnTo>
                    <a:lnTo>
                      <a:pt x="235" y="294"/>
                    </a:lnTo>
                    <a:lnTo>
                      <a:pt x="217" y="302"/>
                    </a:lnTo>
                    <a:lnTo>
                      <a:pt x="200" y="310"/>
                    </a:lnTo>
                    <a:lnTo>
                      <a:pt x="183" y="317"/>
                    </a:lnTo>
                    <a:lnTo>
                      <a:pt x="167" y="324"/>
                    </a:lnTo>
                    <a:lnTo>
                      <a:pt x="150" y="331"/>
                    </a:lnTo>
                    <a:lnTo>
                      <a:pt x="133" y="338"/>
                    </a:lnTo>
                    <a:lnTo>
                      <a:pt x="117" y="343"/>
                    </a:lnTo>
                    <a:lnTo>
                      <a:pt x="101" y="349"/>
                    </a:lnTo>
                    <a:lnTo>
                      <a:pt x="86" y="355"/>
                    </a:lnTo>
                    <a:lnTo>
                      <a:pt x="71" y="361"/>
                    </a:lnTo>
                    <a:lnTo>
                      <a:pt x="56" y="365"/>
                    </a:lnTo>
                    <a:lnTo>
                      <a:pt x="41" y="370"/>
                    </a:lnTo>
                    <a:lnTo>
                      <a:pt x="28" y="373"/>
                    </a:lnTo>
                    <a:lnTo>
                      <a:pt x="14" y="377"/>
                    </a:lnTo>
                    <a:lnTo>
                      <a:pt x="0" y="380"/>
                    </a:lnTo>
                    <a:lnTo>
                      <a:pt x="22" y="382"/>
                    </a:lnTo>
                    <a:lnTo>
                      <a:pt x="44" y="384"/>
                    </a:lnTo>
                    <a:lnTo>
                      <a:pt x="66" y="384"/>
                    </a:lnTo>
                    <a:lnTo>
                      <a:pt x="89" y="384"/>
                    </a:lnTo>
                    <a:lnTo>
                      <a:pt x="109" y="382"/>
                    </a:lnTo>
                    <a:lnTo>
                      <a:pt x="131" y="380"/>
                    </a:lnTo>
                    <a:lnTo>
                      <a:pt x="153" y="378"/>
                    </a:lnTo>
                    <a:lnTo>
                      <a:pt x="175" y="374"/>
                    </a:lnTo>
                    <a:lnTo>
                      <a:pt x="196" y="370"/>
                    </a:lnTo>
                    <a:lnTo>
                      <a:pt x="216" y="365"/>
                    </a:lnTo>
                    <a:lnTo>
                      <a:pt x="236" y="361"/>
                    </a:lnTo>
                    <a:lnTo>
                      <a:pt x="257" y="355"/>
                    </a:lnTo>
                    <a:lnTo>
                      <a:pt x="276" y="348"/>
                    </a:lnTo>
                    <a:lnTo>
                      <a:pt x="295" y="342"/>
                    </a:lnTo>
                    <a:lnTo>
                      <a:pt x="313" y="334"/>
                    </a:lnTo>
                    <a:lnTo>
                      <a:pt x="331" y="327"/>
                    </a:lnTo>
                    <a:lnTo>
                      <a:pt x="346" y="321"/>
                    </a:lnTo>
                    <a:lnTo>
                      <a:pt x="360" y="315"/>
                    </a:lnTo>
                    <a:lnTo>
                      <a:pt x="375" y="308"/>
                    </a:lnTo>
                    <a:lnTo>
                      <a:pt x="388" y="301"/>
                    </a:lnTo>
                    <a:lnTo>
                      <a:pt x="401" y="294"/>
                    </a:lnTo>
                    <a:lnTo>
                      <a:pt x="413" y="287"/>
                    </a:lnTo>
                    <a:lnTo>
                      <a:pt x="425" y="280"/>
                    </a:lnTo>
                    <a:lnTo>
                      <a:pt x="436" y="273"/>
                    </a:lnTo>
                    <a:lnTo>
                      <a:pt x="457" y="259"/>
                    </a:lnTo>
                    <a:lnTo>
                      <a:pt x="477" y="244"/>
                    </a:lnTo>
                    <a:lnTo>
                      <a:pt x="496" y="229"/>
                    </a:lnTo>
                    <a:lnTo>
                      <a:pt x="516" y="214"/>
                    </a:lnTo>
                    <a:lnTo>
                      <a:pt x="533" y="198"/>
                    </a:lnTo>
                    <a:lnTo>
                      <a:pt x="550" y="182"/>
                    </a:lnTo>
                    <a:lnTo>
                      <a:pt x="567" y="165"/>
                    </a:lnTo>
                    <a:lnTo>
                      <a:pt x="582" y="148"/>
                    </a:lnTo>
                    <a:lnTo>
                      <a:pt x="596" y="130"/>
                    </a:lnTo>
                    <a:lnTo>
                      <a:pt x="610" y="112"/>
                    </a:lnTo>
                    <a:lnTo>
                      <a:pt x="622" y="94"/>
                    </a:lnTo>
                    <a:lnTo>
                      <a:pt x="632" y="75"/>
                    </a:lnTo>
                    <a:lnTo>
                      <a:pt x="641" y="57"/>
                    </a:lnTo>
                    <a:lnTo>
                      <a:pt x="649" y="38"/>
                    </a:lnTo>
                    <a:lnTo>
                      <a:pt x="655" y="19"/>
                    </a:lnTo>
                    <a:lnTo>
                      <a:pt x="660" y="0"/>
                    </a:lnTo>
                    <a:lnTo>
                      <a:pt x="655" y="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8" name="Freeform 626"/>
              <p:cNvSpPr>
                <a:spLocks/>
              </p:cNvSpPr>
              <p:nvPr/>
            </p:nvSpPr>
            <p:spPr bwMode="auto">
              <a:xfrm>
                <a:off x="1229" y="1905"/>
                <a:ext cx="158" cy="162"/>
              </a:xfrm>
              <a:custGeom>
                <a:avLst/>
                <a:gdLst>
                  <a:gd name="T0" fmla="*/ 40 w 314"/>
                  <a:gd name="T1" fmla="*/ 0 h 323"/>
                  <a:gd name="T2" fmla="*/ 36 w 314"/>
                  <a:gd name="T3" fmla="*/ 3 h 323"/>
                  <a:gd name="T4" fmla="*/ 33 w 314"/>
                  <a:gd name="T5" fmla="*/ 6 h 323"/>
                  <a:gd name="T6" fmla="*/ 29 w 314"/>
                  <a:gd name="T7" fmla="*/ 8 h 323"/>
                  <a:gd name="T8" fmla="*/ 26 w 314"/>
                  <a:gd name="T9" fmla="*/ 11 h 323"/>
                  <a:gd name="T10" fmla="*/ 22 w 314"/>
                  <a:gd name="T11" fmla="*/ 14 h 323"/>
                  <a:gd name="T12" fmla="*/ 19 w 314"/>
                  <a:gd name="T13" fmla="*/ 17 h 323"/>
                  <a:gd name="T14" fmla="*/ 16 w 314"/>
                  <a:gd name="T15" fmla="*/ 20 h 323"/>
                  <a:gd name="T16" fmla="*/ 12 w 314"/>
                  <a:gd name="T17" fmla="*/ 23 h 323"/>
                  <a:gd name="T18" fmla="*/ 10 w 314"/>
                  <a:gd name="T19" fmla="*/ 25 h 323"/>
                  <a:gd name="T20" fmla="*/ 7 w 314"/>
                  <a:gd name="T21" fmla="*/ 28 h 323"/>
                  <a:gd name="T22" fmla="*/ 5 w 314"/>
                  <a:gd name="T23" fmla="*/ 30 h 323"/>
                  <a:gd name="T24" fmla="*/ 3 w 314"/>
                  <a:gd name="T25" fmla="*/ 32 h 323"/>
                  <a:gd name="T26" fmla="*/ 2 w 314"/>
                  <a:gd name="T27" fmla="*/ 34 h 323"/>
                  <a:gd name="T28" fmla="*/ 1 w 314"/>
                  <a:gd name="T29" fmla="*/ 36 h 323"/>
                  <a:gd name="T30" fmla="*/ 0 w 314"/>
                  <a:gd name="T31" fmla="*/ 38 h 323"/>
                  <a:gd name="T32" fmla="*/ 0 w 314"/>
                  <a:gd name="T33" fmla="*/ 39 h 323"/>
                  <a:gd name="T34" fmla="*/ 1 w 314"/>
                  <a:gd name="T35" fmla="*/ 39 h 323"/>
                  <a:gd name="T36" fmla="*/ 2 w 314"/>
                  <a:gd name="T37" fmla="*/ 40 h 323"/>
                  <a:gd name="T38" fmla="*/ 3 w 314"/>
                  <a:gd name="T39" fmla="*/ 41 h 323"/>
                  <a:gd name="T40" fmla="*/ 4 w 314"/>
                  <a:gd name="T41" fmla="*/ 41 h 323"/>
                  <a:gd name="T42" fmla="*/ 6 w 314"/>
                  <a:gd name="T43" fmla="*/ 41 h 323"/>
                  <a:gd name="T44" fmla="*/ 8 w 314"/>
                  <a:gd name="T45" fmla="*/ 41 h 323"/>
                  <a:gd name="T46" fmla="*/ 10 w 314"/>
                  <a:gd name="T47" fmla="*/ 40 h 323"/>
                  <a:gd name="T48" fmla="*/ 13 w 314"/>
                  <a:gd name="T49" fmla="*/ 40 h 323"/>
                  <a:gd name="T50" fmla="*/ 15 w 314"/>
                  <a:gd name="T51" fmla="*/ 39 h 323"/>
                  <a:gd name="T52" fmla="*/ 18 w 314"/>
                  <a:gd name="T53" fmla="*/ 39 h 323"/>
                  <a:gd name="T54" fmla="*/ 21 w 314"/>
                  <a:gd name="T55" fmla="*/ 38 h 323"/>
                  <a:gd name="T56" fmla="*/ 24 w 314"/>
                  <a:gd name="T57" fmla="*/ 37 h 323"/>
                  <a:gd name="T58" fmla="*/ 27 w 314"/>
                  <a:gd name="T59" fmla="*/ 36 h 323"/>
                  <a:gd name="T60" fmla="*/ 30 w 314"/>
                  <a:gd name="T61" fmla="*/ 35 h 323"/>
                  <a:gd name="T62" fmla="*/ 33 w 314"/>
                  <a:gd name="T63" fmla="*/ 34 h 323"/>
                  <a:gd name="T64" fmla="*/ 36 w 314"/>
                  <a:gd name="T65" fmla="*/ 33 h 323"/>
                  <a:gd name="T66" fmla="*/ 40 w 314"/>
                  <a:gd name="T67" fmla="*/ 0 h 3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4" h="323">
                    <a:moveTo>
                      <a:pt x="314" y="0"/>
                    </a:moveTo>
                    <a:lnTo>
                      <a:pt x="286" y="20"/>
                    </a:lnTo>
                    <a:lnTo>
                      <a:pt x="258" y="41"/>
                    </a:lnTo>
                    <a:lnTo>
                      <a:pt x="230" y="63"/>
                    </a:lnTo>
                    <a:lnTo>
                      <a:pt x="201" y="86"/>
                    </a:lnTo>
                    <a:lnTo>
                      <a:pt x="174" y="109"/>
                    </a:lnTo>
                    <a:lnTo>
                      <a:pt x="147" y="132"/>
                    </a:lnTo>
                    <a:lnTo>
                      <a:pt x="121" y="155"/>
                    </a:lnTo>
                    <a:lnTo>
                      <a:pt x="96" y="177"/>
                    </a:lnTo>
                    <a:lnTo>
                      <a:pt x="75" y="199"/>
                    </a:lnTo>
                    <a:lnTo>
                      <a:pt x="55" y="219"/>
                    </a:lnTo>
                    <a:lnTo>
                      <a:pt x="37" y="238"/>
                    </a:lnTo>
                    <a:lnTo>
                      <a:pt x="23" y="256"/>
                    </a:lnTo>
                    <a:lnTo>
                      <a:pt x="11" y="272"/>
                    </a:lnTo>
                    <a:lnTo>
                      <a:pt x="3" y="285"/>
                    </a:lnTo>
                    <a:lnTo>
                      <a:pt x="0" y="297"/>
                    </a:lnTo>
                    <a:lnTo>
                      <a:pt x="0" y="305"/>
                    </a:lnTo>
                    <a:lnTo>
                      <a:pt x="4" y="312"/>
                    </a:lnTo>
                    <a:lnTo>
                      <a:pt x="11" y="318"/>
                    </a:lnTo>
                    <a:lnTo>
                      <a:pt x="20" y="321"/>
                    </a:lnTo>
                    <a:lnTo>
                      <a:pt x="32" y="323"/>
                    </a:lnTo>
                    <a:lnTo>
                      <a:pt x="46" y="323"/>
                    </a:lnTo>
                    <a:lnTo>
                      <a:pt x="62" y="322"/>
                    </a:lnTo>
                    <a:lnTo>
                      <a:pt x="79" y="320"/>
                    </a:lnTo>
                    <a:lnTo>
                      <a:pt x="98" y="317"/>
                    </a:lnTo>
                    <a:lnTo>
                      <a:pt x="117" y="312"/>
                    </a:lnTo>
                    <a:lnTo>
                      <a:pt x="139" y="306"/>
                    </a:lnTo>
                    <a:lnTo>
                      <a:pt x="161" y="300"/>
                    </a:lnTo>
                    <a:lnTo>
                      <a:pt x="184" y="292"/>
                    </a:lnTo>
                    <a:lnTo>
                      <a:pt x="208" y="284"/>
                    </a:lnTo>
                    <a:lnTo>
                      <a:pt x="232" y="276"/>
                    </a:lnTo>
                    <a:lnTo>
                      <a:pt x="256" y="266"/>
                    </a:lnTo>
                    <a:lnTo>
                      <a:pt x="281" y="257"/>
                    </a:lnTo>
                    <a:lnTo>
                      <a:pt x="314" y="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9" name="Freeform 627"/>
              <p:cNvSpPr>
                <a:spLocks/>
              </p:cNvSpPr>
              <p:nvPr/>
            </p:nvSpPr>
            <p:spPr bwMode="auto">
              <a:xfrm>
                <a:off x="1384" y="1922"/>
                <a:ext cx="23" cy="106"/>
              </a:xfrm>
              <a:custGeom>
                <a:avLst/>
                <a:gdLst>
                  <a:gd name="T0" fmla="*/ 6 w 46"/>
                  <a:gd name="T1" fmla="*/ 24 h 212"/>
                  <a:gd name="T2" fmla="*/ 6 w 46"/>
                  <a:gd name="T3" fmla="*/ 25 h 212"/>
                  <a:gd name="T4" fmla="*/ 5 w 46"/>
                  <a:gd name="T5" fmla="*/ 25 h 212"/>
                  <a:gd name="T6" fmla="*/ 4 w 46"/>
                  <a:gd name="T7" fmla="*/ 25 h 212"/>
                  <a:gd name="T8" fmla="*/ 3 w 46"/>
                  <a:gd name="T9" fmla="*/ 26 h 212"/>
                  <a:gd name="T10" fmla="*/ 3 w 46"/>
                  <a:gd name="T11" fmla="*/ 26 h 212"/>
                  <a:gd name="T12" fmla="*/ 2 w 46"/>
                  <a:gd name="T13" fmla="*/ 26 h 212"/>
                  <a:gd name="T14" fmla="*/ 1 w 46"/>
                  <a:gd name="T15" fmla="*/ 27 h 212"/>
                  <a:gd name="T16" fmla="*/ 0 w 46"/>
                  <a:gd name="T17" fmla="*/ 27 h 212"/>
                  <a:gd name="T18" fmla="*/ 4 w 46"/>
                  <a:gd name="T19" fmla="*/ 0 h 212"/>
                  <a:gd name="T20" fmla="*/ 6 w 46"/>
                  <a:gd name="T21" fmla="*/ 24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212">
                    <a:moveTo>
                      <a:pt x="46" y="191"/>
                    </a:moveTo>
                    <a:lnTo>
                      <a:pt x="41" y="194"/>
                    </a:lnTo>
                    <a:lnTo>
                      <a:pt x="35" y="196"/>
                    </a:lnTo>
                    <a:lnTo>
                      <a:pt x="29" y="200"/>
                    </a:lnTo>
                    <a:lnTo>
                      <a:pt x="23" y="202"/>
                    </a:lnTo>
                    <a:lnTo>
                      <a:pt x="18" y="204"/>
                    </a:lnTo>
                    <a:lnTo>
                      <a:pt x="12" y="206"/>
                    </a:lnTo>
                    <a:lnTo>
                      <a:pt x="6" y="210"/>
                    </a:lnTo>
                    <a:lnTo>
                      <a:pt x="0" y="212"/>
                    </a:lnTo>
                    <a:lnTo>
                      <a:pt x="25" y="0"/>
                    </a:lnTo>
                    <a:lnTo>
                      <a:pt x="46" y="19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0" name="Freeform 628"/>
              <p:cNvSpPr>
                <a:spLocks/>
              </p:cNvSpPr>
              <p:nvPr/>
            </p:nvSpPr>
            <p:spPr bwMode="auto">
              <a:xfrm>
                <a:off x="1464" y="1967"/>
                <a:ext cx="17" cy="18"/>
              </a:xfrm>
              <a:custGeom>
                <a:avLst/>
                <a:gdLst>
                  <a:gd name="T0" fmla="*/ 4 w 36"/>
                  <a:gd name="T1" fmla="*/ 3 h 36"/>
                  <a:gd name="T2" fmla="*/ 4 w 36"/>
                  <a:gd name="T3" fmla="*/ 3 h 36"/>
                  <a:gd name="T4" fmla="*/ 4 w 36"/>
                  <a:gd name="T5" fmla="*/ 4 h 36"/>
                  <a:gd name="T6" fmla="*/ 3 w 36"/>
                  <a:gd name="T7" fmla="*/ 4 h 36"/>
                  <a:gd name="T8" fmla="*/ 3 w 36"/>
                  <a:gd name="T9" fmla="*/ 4 h 36"/>
                  <a:gd name="T10" fmla="*/ 2 w 36"/>
                  <a:gd name="T11" fmla="*/ 4 h 36"/>
                  <a:gd name="T12" fmla="*/ 2 w 36"/>
                  <a:gd name="T13" fmla="*/ 4 h 36"/>
                  <a:gd name="T14" fmla="*/ 2 w 36"/>
                  <a:gd name="T15" fmla="*/ 5 h 36"/>
                  <a:gd name="T16" fmla="*/ 1 w 36"/>
                  <a:gd name="T17" fmla="*/ 5 h 36"/>
                  <a:gd name="T18" fmla="*/ 0 w 36"/>
                  <a:gd name="T19" fmla="*/ 2 h 36"/>
                  <a:gd name="T20" fmla="*/ 2 w 36"/>
                  <a:gd name="T21" fmla="*/ 0 h 36"/>
                  <a:gd name="T22" fmla="*/ 4 w 36"/>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6">
                    <a:moveTo>
                      <a:pt x="36" y="22"/>
                    </a:moveTo>
                    <a:lnTo>
                      <a:pt x="35" y="23"/>
                    </a:lnTo>
                    <a:lnTo>
                      <a:pt x="33" y="25"/>
                    </a:lnTo>
                    <a:lnTo>
                      <a:pt x="30" y="27"/>
                    </a:lnTo>
                    <a:lnTo>
                      <a:pt x="28" y="29"/>
                    </a:lnTo>
                    <a:lnTo>
                      <a:pt x="24" y="30"/>
                    </a:lnTo>
                    <a:lnTo>
                      <a:pt x="22" y="32"/>
                    </a:lnTo>
                    <a:lnTo>
                      <a:pt x="19" y="34"/>
                    </a:lnTo>
                    <a:lnTo>
                      <a:pt x="15" y="36"/>
                    </a:lnTo>
                    <a:lnTo>
                      <a:pt x="0" y="12"/>
                    </a:lnTo>
                    <a:lnTo>
                      <a:pt x="22" y="0"/>
                    </a:lnTo>
                    <a:lnTo>
                      <a:pt x="36" y="22"/>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1" name="Freeform 629"/>
              <p:cNvSpPr>
                <a:spLocks/>
              </p:cNvSpPr>
              <p:nvPr/>
            </p:nvSpPr>
            <p:spPr bwMode="auto">
              <a:xfrm>
                <a:off x="1408" y="1881"/>
                <a:ext cx="134" cy="131"/>
              </a:xfrm>
              <a:custGeom>
                <a:avLst/>
                <a:gdLst>
                  <a:gd name="T0" fmla="*/ 13 w 269"/>
                  <a:gd name="T1" fmla="*/ 27 h 263"/>
                  <a:gd name="T2" fmla="*/ 12 w 269"/>
                  <a:gd name="T3" fmla="*/ 28 h 263"/>
                  <a:gd name="T4" fmla="*/ 10 w 269"/>
                  <a:gd name="T5" fmla="*/ 28 h 263"/>
                  <a:gd name="T6" fmla="*/ 9 w 269"/>
                  <a:gd name="T7" fmla="*/ 29 h 263"/>
                  <a:gd name="T8" fmla="*/ 8 w 269"/>
                  <a:gd name="T9" fmla="*/ 30 h 263"/>
                  <a:gd name="T10" fmla="*/ 7 w 269"/>
                  <a:gd name="T11" fmla="*/ 30 h 263"/>
                  <a:gd name="T12" fmla="*/ 5 w 269"/>
                  <a:gd name="T13" fmla="*/ 31 h 263"/>
                  <a:gd name="T14" fmla="*/ 4 w 269"/>
                  <a:gd name="T15" fmla="*/ 32 h 263"/>
                  <a:gd name="T16" fmla="*/ 2 w 269"/>
                  <a:gd name="T17" fmla="*/ 32 h 263"/>
                  <a:gd name="T18" fmla="*/ 0 w 269"/>
                  <a:gd name="T19" fmla="*/ 4 h 263"/>
                  <a:gd name="T20" fmla="*/ 6 w 269"/>
                  <a:gd name="T21" fmla="*/ 0 h 263"/>
                  <a:gd name="T22" fmla="*/ 33 w 269"/>
                  <a:gd name="T23" fmla="*/ 13 h 263"/>
                  <a:gd name="T24" fmla="*/ 31 w 269"/>
                  <a:gd name="T25" fmla="*/ 15 h 263"/>
                  <a:gd name="T26" fmla="*/ 30 w 269"/>
                  <a:gd name="T27" fmla="*/ 16 h 263"/>
                  <a:gd name="T28" fmla="*/ 28 w 269"/>
                  <a:gd name="T29" fmla="*/ 17 h 263"/>
                  <a:gd name="T30" fmla="*/ 26 w 269"/>
                  <a:gd name="T31" fmla="*/ 18 h 263"/>
                  <a:gd name="T32" fmla="*/ 25 w 269"/>
                  <a:gd name="T33" fmla="*/ 20 h 263"/>
                  <a:gd name="T34" fmla="*/ 23 w 269"/>
                  <a:gd name="T35" fmla="*/ 21 h 263"/>
                  <a:gd name="T36" fmla="*/ 21 w 269"/>
                  <a:gd name="T37" fmla="*/ 22 h 263"/>
                  <a:gd name="T38" fmla="*/ 20 w 269"/>
                  <a:gd name="T39" fmla="*/ 23 h 263"/>
                  <a:gd name="T40" fmla="*/ 17 w 269"/>
                  <a:gd name="T41" fmla="*/ 18 h 263"/>
                  <a:gd name="T42" fmla="*/ 10 w 269"/>
                  <a:gd name="T43" fmla="*/ 22 h 263"/>
                  <a:gd name="T44" fmla="*/ 13 w 269"/>
                  <a:gd name="T45" fmla="*/ 27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9" h="263">
                    <a:moveTo>
                      <a:pt x="106" y="220"/>
                    </a:moveTo>
                    <a:lnTo>
                      <a:pt x="96" y="225"/>
                    </a:lnTo>
                    <a:lnTo>
                      <a:pt x="87" y="231"/>
                    </a:lnTo>
                    <a:lnTo>
                      <a:pt x="78" y="235"/>
                    </a:lnTo>
                    <a:lnTo>
                      <a:pt x="68" y="241"/>
                    </a:lnTo>
                    <a:lnTo>
                      <a:pt x="57" y="246"/>
                    </a:lnTo>
                    <a:lnTo>
                      <a:pt x="46" y="251"/>
                    </a:lnTo>
                    <a:lnTo>
                      <a:pt x="34" y="257"/>
                    </a:lnTo>
                    <a:lnTo>
                      <a:pt x="23" y="263"/>
                    </a:lnTo>
                    <a:lnTo>
                      <a:pt x="0" y="34"/>
                    </a:lnTo>
                    <a:lnTo>
                      <a:pt x="51" y="0"/>
                    </a:lnTo>
                    <a:lnTo>
                      <a:pt x="269" y="110"/>
                    </a:lnTo>
                    <a:lnTo>
                      <a:pt x="255" y="120"/>
                    </a:lnTo>
                    <a:lnTo>
                      <a:pt x="240" y="131"/>
                    </a:lnTo>
                    <a:lnTo>
                      <a:pt x="226" y="141"/>
                    </a:lnTo>
                    <a:lnTo>
                      <a:pt x="213" y="150"/>
                    </a:lnTo>
                    <a:lnTo>
                      <a:pt x="200" y="160"/>
                    </a:lnTo>
                    <a:lnTo>
                      <a:pt x="187" y="169"/>
                    </a:lnTo>
                    <a:lnTo>
                      <a:pt x="175" y="177"/>
                    </a:lnTo>
                    <a:lnTo>
                      <a:pt x="163" y="185"/>
                    </a:lnTo>
                    <a:lnTo>
                      <a:pt x="139" y="146"/>
                    </a:lnTo>
                    <a:lnTo>
                      <a:pt x="82" y="179"/>
                    </a:lnTo>
                    <a:lnTo>
                      <a:pt x="106" y="22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Freeform 630"/>
              <p:cNvSpPr>
                <a:spLocks/>
              </p:cNvSpPr>
              <p:nvPr/>
            </p:nvSpPr>
            <p:spPr bwMode="auto">
              <a:xfrm>
                <a:off x="1441" y="1803"/>
                <a:ext cx="203" cy="124"/>
              </a:xfrm>
              <a:custGeom>
                <a:avLst/>
                <a:gdLst>
                  <a:gd name="T0" fmla="*/ 28 w 408"/>
                  <a:gd name="T1" fmla="*/ 31 h 249"/>
                  <a:gd name="T2" fmla="*/ 29 w 408"/>
                  <a:gd name="T3" fmla="*/ 30 h 249"/>
                  <a:gd name="T4" fmla="*/ 30 w 408"/>
                  <a:gd name="T5" fmla="*/ 28 h 249"/>
                  <a:gd name="T6" fmla="*/ 32 w 408"/>
                  <a:gd name="T7" fmla="*/ 27 h 249"/>
                  <a:gd name="T8" fmla="*/ 33 w 408"/>
                  <a:gd name="T9" fmla="*/ 26 h 249"/>
                  <a:gd name="T10" fmla="*/ 34 w 408"/>
                  <a:gd name="T11" fmla="*/ 25 h 249"/>
                  <a:gd name="T12" fmla="*/ 36 w 408"/>
                  <a:gd name="T13" fmla="*/ 24 h 249"/>
                  <a:gd name="T14" fmla="*/ 37 w 408"/>
                  <a:gd name="T15" fmla="*/ 23 h 249"/>
                  <a:gd name="T16" fmla="*/ 38 w 408"/>
                  <a:gd name="T17" fmla="*/ 21 h 249"/>
                  <a:gd name="T18" fmla="*/ 41 w 408"/>
                  <a:gd name="T19" fmla="*/ 18 h 249"/>
                  <a:gd name="T20" fmla="*/ 44 w 408"/>
                  <a:gd name="T21" fmla="*/ 16 h 249"/>
                  <a:gd name="T22" fmla="*/ 47 w 408"/>
                  <a:gd name="T23" fmla="*/ 13 h 249"/>
                  <a:gd name="T24" fmla="*/ 48 w 408"/>
                  <a:gd name="T25" fmla="*/ 10 h 249"/>
                  <a:gd name="T26" fmla="*/ 50 w 408"/>
                  <a:gd name="T27" fmla="*/ 7 h 249"/>
                  <a:gd name="T28" fmla="*/ 50 w 408"/>
                  <a:gd name="T29" fmla="*/ 5 h 249"/>
                  <a:gd name="T30" fmla="*/ 50 w 408"/>
                  <a:gd name="T31" fmla="*/ 3 h 249"/>
                  <a:gd name="T32" fmla="*/ 50 w 408"/>
                  <a:gd name="T33" fmla="*/ 1 h 249"/>
                  <a:gd name="T34" fmla="*/ 49 w 408"/>
                  <a:gd name="T35" fmla="*/ 0 h 249"/>
                  <a:gd name="T36" fmla="*/ 49 w 408"/>
                  <a:gd name="T37" fmla="*/ 0 h 249"/>
                  <a:gd name="T38" fmla="*/ 48 w 408"/>
                  <a:gd name="T39" fmla="*/ 0 h 249"/>
                  <a:gd name="T40" fmla="*/ 47 w 408"/>
                  <a:gd name="T41" fmla="*/ 0 h 249"/>
                  <a:gd name="T42" fmla="*/ 46 w 408"/>
                  <a:gd name="T43" fmla="*/ 0 h 249"/>
                  <a:gd name="T44" fmla="*/ 45 w 408"/>
                  <a:gd name="T45" fmla="*/ 0 h 249"/>
                  <a:gd name="T46" fmla="*/ 43 w 408"/>
                  <a:gd name="T47" fmla="*/ 0 h 249"/>
                  <a:gd name="T48" fmla="*/ 42 w 408"/>
                  <a:gd name="T49" fmla="*/ 0 h 249"/>
                  <a:gd name="T50" fmla="*/ 40 w 408"/>
                  <a:gd name="T51" fmla="*/ 0 h 249"/>
                  <a:gd name="T52" fmla="*/ 38 w 408"/>
                  <a:gd name="T53" fmla="*/ 1 h 249"/>
                  <a:gd name="T54" fmla="*/ 36 w 408"/>
                  <a:gd name="T55" fmla="*/ 1 h 249"/>
                  <a:gd name="T56" fmla="*/ 34 w 408"/>
                  <a:gd name="T57" fmla="*/ 2 h 249"/>
                  <a:gd name="T58" fmla="*/ 32 w 408"/>
                  <a:gd name="T59" fmla="*/ 2 h 249"/>
                  <a:gd name="T60" fmla="*/ 30 w 408"/>
                  <a:gd name="T61" fmla="*/ 3 h 249"/>
                  <a:gd name="T62" fmla="*/ 28 w 408"/>
                  <a:gd name="T63" fmla="*/ 4 h 249"/>
                  <a:gd name="T64" fmla="*/ 26 w 408"/>
                  <a:gd name="T65" fmla="*/ 4 h 249"/>
                  <a:gd name="T66" fmla="*/ 24 w 408"/>
                  <a:gd name="T67" fmla="*/ 5 h 249"/>
                  <a:gd name="T68" fmla="*/ 23 w 408"/>
                  <a:gd name="T69" fmla="*/ 6 h 249"/>
                  <a:gd name="T70" fmla="*/ 21 w 408"/>
                  <a:gd name="T71" fmla="*/ 6 h 249"/>
                  <a:gd name="T72" fmla="*/ 20 w 408"/>
                  <a:gd name="T73" fmla="*/ 7 h 249"/>
                  <a:gd name="T74" fmla="*/ 18 w 408"/>
                  <a:gd name="T75" fmla="*/ 8 h 249"/>
                  <a:gd name="T76" fmla="*/ 16 w 408"/>
                  <a:gd name="T77" fmla="*/ 8 h 249"/>
                  <a:gd name="T78" fmla="*/ 15 w 408"/>
                  <a:gd name="T79" fmla="*/ 9 h 249"/>
                  <a:gd name="T80" fmla="*/ 13 w 408"/>
                  <a:gd name="T81" fmla="*/ 10 h 249"/>
                  <a:gd name="T82" fmla="*/ 11 w 408"/>
                  <a:gd name="T83" fmla="*/ 11 h 249"/>
                  <a:gd name="T84" fmla="*/ 10 w 408"/>
                  <a:gd name="T85" fmla="*/ 11 h 249"/>
                  <a:gd name="T86" fmla="*/ 8 w 408"/>
                  <a:gd name="T87" fmla="*/ 12 h 249"/>
                  <a:gd name="T88" fmla="*/ 6 w 408"/>
                  <a:gd name="T89" fmla="*/ 13 h 249"/>
                  <a:gd name="T90" fmla="*/ 4 w 408"/>
                  <a:gd name="T91" fmla="*/ 14 h 249"/>
                  <a:gd name="T92" fmla="*/ 3 w 408"/>
                  <a:gd name="T93" fmla="*/ 15 h 249"/>
                  <a:gd name="T94" fmla="*/ 1 w 408"/>
                  <a:gd name="T95" fmla="*/ 16 h 249"/>
                  <a:gd name="T96" fmla="*/ 0 w 408"/>
                  <a:gd name="T97" fmla="*/ 17 h 249"/>
                  <a:gd name="T98" fmla="*/ 28 w 408"/>
                  <a:gd name="T99" fmla="*/ 3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8" h="249">
                    <a:moveTo>
                      <a:pt x="225" y="249"/>
                    </a:moveTo>
                    <a:lnTo>
                      <a:pt x="236" y="240"/>
                    </a:lnTo>
                    <a:lnTo>
                      <a:pt x="247" y="230"/>
                    </a:lnTo>
                    <a:lnTo>
                      <a:pt x="258" y="221"/>
                    </a:lnTo>
                    <a:lnTo>
                      <a:pt x="270" y="212"/>
                    </a:lnTo>
                    <a:lnTo>
                      <a:pt x="280" y="203"/>
                    </a:lnTo>
                    <a:lnTo>
                      <a:pt x="290" y="193"/>
                    </a:lnTo>
                    <a:lnTo>
                      <a:pt x="301" y="184"/>
                    </a:lnTo>
                    <a:lnTo>
                      <a:pt x="311" y="175"/>
                    </a:lnTo>
                    <a:lnTo>
                      <a:pt x="336" y="151"/>
                    </a:lnTo>
                    <a:lnTo>
                      <a:pt x="358" y="128"/>
                    </a:lnTo>
                    <a:lnTo>
                      <a:pt x="377" y="105"/>
                    </a:lnTo>
                    <a:lnTo>
                      <a:pt x="392" y="83"/>
                    </a:lnTo>
                    <a:lnTo>
                      <a:pt x="402" y="62"/>
                    </a:lnTo>
                    <a:lnTo>
                      <a:pt x="408" y="43"/>
                    </a:lnTo>
                    <a:lnTo>
                      <a:pt x="408" y="25"/>
                    </a:lnTo>
                    <a:lnTo>
                      <a:pt x="402" y="10"/>
                    </a:lnTo>
                    <a:lnTo>
                      <a:pt x="399" y="7"/>
                    </a:lnTo>
                    <a:lnTo>
                      <a:pt x="394" y="4"/>
                    </a:lnTo>
                    <a:lnTo>
                      <a:pt x="387" y="2"/>
                    </a:lnTo>
                    <a:lnTo>
                      <a:pt x="379" y="1"/>
                    </a:lnTo>
                    <a:lnTo>
                      <a:pt x="371" y="0"/>
                    </a:lnTo>
                    <a:lnTo>
                      <a:pt x="361" y="0"/>
                    </a:lnTo>
                    <a:lnTo>
                      <a:pt x="349" y="1"/>
                    </a:lnTo>
                    <a:lnTo>
                      <a:pt x="338" y="4"/>
                    </a:lnTo>
                    <a:lnTo>
                      <a:pt x="324" y="6"/>
                    </a:lnTo>
                    <a:lnTo>
                      <a:pt x="310" y="8"/>
                    </a:lnTo>
                    <a:lnTo>
                      <a:pt x="295" y="13"/>
                    </a:lnTo>
                    <a:lnTo>
                      <a:pt x="280" y="16"/>
                    </a:lnTo>
                    <a:lnTo>
                      <a:pt x="264" y="22"/>
                    </a:lnTo>
                    <a:lnTo>
                      <a:pt x="247" y="27"/>
                    </a:lnTo>
                    <a:lnTo>
                      <a:pt x="229" y="32"/>
                    </a:lnTo>
                    <a:lnTo>
                      <a:pt x="212" y="39"/>
                    </a:lnTo>
                    <a:lnTo>
                      <a:pt x="199" y="44"/>
                    </a:lnTo>
                    <a:lnTo>
                      <a:pt x="187" y="48"/>
                    </a:lnTo>
                    <a:lnTo>
                      <a:pt x="173" y="54"/>
                    </a:lnTo>
                    <a:lnTo>
                      <a:pt x="160" y="59"/>
                    </a:lnTo>
                    <a:lnTo>
                      <a:pt x="146" y="65"/>
                    </a:lnTo>
                    <a:lnTo>
                      <a:pt x="134" y="70"/>
                    </a:lnTo>
                    <a:lnTo>
                      <a:pt x="120" y="76"/>
                    </a:lnTo>
                    <a:lnTo>
                      <a:pt x="106" y="82"/>
                    </a:lnTo>
                    <a:lnTo>
                      <a:pt x="93" y="89"/>
                    </a:lnTo>
                    <a:lnTo>
                      <a:pt x="80" y="94"/>
                    </a:lnTo>
                    <a:lnTo>
                      <a:pt x="66" y="101"/>
                    </a:lnTo>
                    <a:lnTo>
                      <a:pt x="53" y="108"/>
                    </a:lnTo>
                    <a:lnTo>
                      <a:pt x="39" y="115"/>
                    </a:lnTo>
                    <a:lnTo>
                      <a:pt x="27" y="122"/>
                    </a:lnTo>
                    <a:lnTo>
                      <a:pt x="13" y="129"/>
                    </a:lnTo>
                    <a:lnTo>
                      <a:pt x="0" y="136"/>
                    </a:lnTo>
                    <a:lnTo>
                      <a:pt x="225" y="249"/>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3" name="Freeform 631"/>
              <p:cNvSpPr>
                <a:spLocks/>
              </p:cNvSpPr>
              <p:nvPr/>
            </p:nvSpPr>
            <p:spPr bwMode="auto">
              <a:xfrm>
                <a:off x="1381" y="1840"/>
                <a:ext cx="45" cy="41"/>
              </a:xfrm>
              <a:custGeom>
                <a:avLst/>
                <a:gdLst>
                  <a:gd name="T0" fmla="*/ 5 w 90"/>
                  <a:gd name="T1" fmla="*/ 10 h 83"/>
                  <a:gd name="T2" fmla="*/ 0 w 90"/>
                  <a:gd name="T3" fmla="*/ 4 h 83"/>
                  <a:gd name="T4" fmla="*/ 7 w 90"/>
                  <a:gd name="T5" fmla="*/ 0 h 83"/>
                  <a:gd name="T6" fmla="*/ 12 w 90"/>
                  <a:gd name="T7" fmla="*/ 6 h 83"/>
                  <a:gd name="T8" fmla="*/ 5 w 90"/>
                  <a:gd name="T9" fmla="*/ 1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83">
                    <a:moveTo>
                      <a:pt x="34" y="83"/>
                    </a:moveTo>
                    <a:lnTo>
                      <a:pt x="0" y="34"/>
                    </a:lnTo>
                    <a:lnTo>
                      <a:pt x="53" y="0"/>
                    </a:lnTo>
                    <a:lnTo>
                      <a:pt x="90" y="48"/>
                    </a:lnTo>
                    <a:lnTo>
                      <a:pt x="34" y="83"/>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632"/>
              <p:cNvSpPr>
                <a:spLocks/>
              </p:cNvSpPr>
              <p:nvPr/>
            </p:nvSpPr>
            <p:spPr bwMode="auto">
              <a:xfrm>
                <a:off x="1291" y="2030"/>
                <a:ext cx="166" cy="49"/>
              </a:xfrm>
              <a:custGeom>
                <a:avLst/>
                <a:gdLst>
                  <a:gd name="T0" fmla="*/ 42 w 331"/>
                  <a:gd name="T1" fmla="*/ 6 h 98"/>
                  <a:gd name="T2" fmla="*/ 40 w 331"/>
                  <a:gd name="T3" fmla="*/ 6 h 98"/>
                  <a:gd name="T4" fmla="*/ 37 w 331"/>
                  <a:gd name="T5" fmla="*/ 7 h 98"/>
                  <a:gd name="T6" fmla="*/ 35 w 331"/>
                  <a:gd name="T7" fmla="*/ 8 h 98"/>
                  <a:gd name="T8" fmla="*/ 33 w 331"/>
                  <a:gd name="T9" fmla="*/ 9 h 98"/>
                  <a:gd name="T10" fmla="*/ 30 w 331"/>
                  <a:gd name="T11" fmla="*/ 10 h 98"/>
                  <a:gd name="T12" fmla="*/ 27 w 331"/>
                  <a:gd name="T13" fmla="*/ 10 h 98"/>
                  <a:gd name="T14" fmla="*/ 25 w 331"/>
                  <a:gd name="T15" fmla="*/ 11 h 98"/>
                  <a:gd name="T16" fmla="*/ 22 w 331"/>
                  <a:gd name="T17" fmla="*/ 11 h 98"/>
                  <a:gd name="T18" fmla="*/ 20 w 331"/>
                  <a:gd name="T19" fmla="*/ 12 h 98"/>
                  <a:gd name="T20" fmla="*/ 17 w 331"/>
                  <a:gd name="T21" fmla="*/ 12 h 98"/>
                  <a:gd name="T22" fmla="*/ 14 w 331"/>
                  <a:gd name="T23" fmla="*/ 12 h 98"/>
                  <a:gd name="T24" fmla="*/ 12 w 331"/>
                  <a:gd name="T25" fmla="*/ 13 h 98"/>
                  <a:gd name="T26" fmla="*/ 9 w 331"/>
                  <a:gd name="T27" fmla="*/ 13 h 98"/>
                  <a:gd name="T28" fmla="*/ 6 w 331"/>
                  <a:gd name="T29" fmla="*/ 13 h 98"/>
                  <a:gd name="T30" fmla="*/ 3 w 331"/>
                  <a:gd name="T31" fmla="*/ 12 h 98"/>
                  <a:gd name="T32" fmla="*/ 0 w 331"/>
                  <a:gd name="T33" fmla="*/ 12 h 98"/>
                  <a:gd name="T34" fmla="*/ 2 w 331"/>
                  <a:gd name="T35" fmla="*/ 12 h 98"/>
                  <a:gd name="T36" fmla="*/ 4 w 331"/>
                  <a:gd name="T37" fmla="*/ 11 h 98"/>
                  <a:gd name="T38" fmla="*/ 6 w 331"/>
                  <a:gd name="T39" fmla="*/ 11 h 98"/>
                  <a:gd name="T40" fmla="*/ 7 w 331"/>
                  <a:gd name="T41" fmla="*/ 10 h 98"/>
                  <a:gd name="T42" fmla="*/ 9 w 331"/>
                  <a:gd name="T43" fmla="*/ 10 h 98"/>
                  <a:gd name="T44" fmla="*/ 11 w 331"/>
                  <a:gd name="T45" fmla="*/ 9 h 98"/>
                  <a:gd name="T46" fmla="*/ 13 w 331"/>
                  <a:gd name="T47" fmla="*/ 8 h 98"/>
                  <a:gd name="T48" fmla="*/ 15 w 331"/>
                  <a:gd name="T49" fmla="*/ 8 h 98"/>
                  <a:gd name="T50" fmla="*/ 17 w 331"/>
                  <a:gd name="T51" fmla="*/ 7 h 98"/>
                  <a:gd name="T52" fmla="*/ 19 w 331"/>
                  <a:gd name="T53" fmla="*/ 6 h 98"/>
                  <a:gd name="T54" fmla="*/ 21 w 331"/>
                  <a:gd name="T55" fmla="*/ 5 h 98"/>
                  <a:gd name="T56" fmla="*/ 23 w 331"/>
                  <a:gd name="T57" fmla="*/ 4 h 98"/>
                  <a:gd name="T58" fmla="*/ 25 w 331"/>
                  <a:gd name="T59" fmla="*/ 3 h 98"/>
                  <a:gd name="T60" fmla="*/ 28 w 331"/>
                  <a:gd name="T61" fmla="*/ 2 h 98"/>
                  <a:gd name="T62" fmla="*/ 30 w 331"/>
                  <a:gd name="T63" fmla="*/ 1 h 98"/>
                  <a:gd name="T64" fmla="*/ 32 w 331"/>
                  <a:gd name="T65" fmla="*/ 0 h 98"/>
                  <a:gd name="T66" fmla="*/ 32 w 331"/>
                  <a:gd name="T67" fmla="*/ 1 h 98"/>
                  <a:gd name="T68" fmla="*/ 32 w 331"/>
                  <a:gd name="T69" fmla="*/ 1 h 98"/>
                  <a:gd name="T70" fmla="*/ 33 w 331"/>
                  <a:gd name="T71" fmla="*/ 2 h 98"/>
                  <a:gd name="T72" fmla="*/ 33 w 331"/>
                  <a:gd name="T73" fmla="*/ 3 h 98"/>
                  <a:gd name="T74" fmla="*/ 35 w 331"/>
                  <a:gd name="T75" fmla="*/ 4 h 98"/>
                  <a:gd name="T76" fmla="*/ 36 w 331"/>
                  <a:gd name="T77" fmla="*/ 5 h 98"/>
                  <a:gd name="T78" fmla="*/ 39 w 331"/>
                  <a:gd name="T79" fmla="*/ 6 h 98"/>
                  <a:gd name="T80" fmla="*/ 42 w 331"/>
                  <a:gd name="T81" fmla="*/ 6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1" h="98">
                    <a:moveTo>
                      <a:pt x="331" y="41"/>
                    </a:moveTo>
                    <a:lnTo>
                      <a:pt x="313" y="48"/>
                    </a:lnTo>
                    <a:lnTo>
                      <a:pt x="295" y="56"/>
                    </a:lnTo>
                    <a:lnTo>
                      <a:pt x="276" y="62"/>
                    </a:lnTo>
                    <a:lnTo>
                      <a:pt x="257" y="69"/>
                    </a:lnTo>
                    <a:lnTo>
                      <a:pt x="236" y="75"/>
                    </a:lnTo>
                    <a:lnTo>
                      <a:pt x="216" y="79"/>
                    </a:lnTo>
                    <a:lnTo>
                      <a:pt x="196" y="84"/>
                    </a:lnTo>
                    <a:lnTo>
                      <a:pt x="175" y="88"/>
                    </a:lnTo>
                    <a:lnTo>
                      <a:pt x="153" y="92"/>
                    </a:lnTo>
                    <a:lnTo>
                      <a:pt x="131" y="94"/>
                    </a:lnTo>
                    <a:lnTo>
                      <a:pt x="109" y="96"/>
                    </a:lnTo>
                    <a:lnTo>
                      <a:pt x="89" y="98"/>
                    </a:lnTo>
                    <a:lnTo>
                      <a:pt x="66" y="98"/>
                    </a:lnTo>
                    <a:lnTo>
                      <a:pt x="44" y="98"/>
                    </a:lnTo>
                    <a:lnTo>
                      <a:pt x="22" y="96"/>
                    </a:lnTo>
                    <a:lnTo>
                      <a:pt x="0" y="94"/>
                    </a:lnTo>
                    <a:lnTo>
                      <a:pt x="14" y="91"/>
                    </a:lnTo>
                    <a:lnTo>
                      <a:pt x="28" y="87"/>
                    </a:lnTo>
                    <a:lnTo>
                      <a:pt x="41" y="84"/>
                    </a:lnTo>
                    <a:lnTo>
                      <a:pt x="56" y="79"/>
                    </a:lnTo>
                    <a:lnTo>
                      <a:pt x="71" y="75"/>
                    </a:lnTo>
                    <a:lnTo>
                      <a:pt x="86" y="69"/>
                    </a:lnTo>
                    <a:lnTo>
                      <a:pt x="101" y="63"/>
                    </a:lnTo>
                    <a:lnTo>
                      <a:pt x="117" y="57"/>
                    </a:lnTo>
                    <a:lnTo>
                      <a:pt x="133" y="52"/>
                    </a:lnTo>
                    <a:lnTo>
                      <a:pt x="150" y="45"/>
                    </a:lnTo>
                    <a:lnTo>
                      <a:pt x="167" y="38"/>
                    </a:lnTo>
                    <a:lnTo>
                      <a:pt x="183" y="31"/>
                    </a:lnTo>
                    <a:lnTo>
                      <a:pt x="200" y="24"/>
                    </a:lnTo>
                    <a:lnTo>
                      <a:pt x="217" y="16"/>
                    </a:lnTo>
                    <a:lnTo>
                      <a:pt x="235" y="8"/>
                    </a:lnTo>
                    <a:lnTo>
                      <a:pt x="252" y="0"/>
                    </a:lnTo>
                    <a:lnTo>
                      <a:pt x="252" y="2"/>
                    </a:lnTo>
                    <a:lnTo>
                      <a:pt x="254" y="8"/>
                    </a:lnTo>
                    <a:lnTo>
                      <a:pt x="257" y="15"/>
                    </a:lnTo>
                    <a:lnTo>
                      <a:pt x="264" y="24"/>
                    </a:lnTo>
                    <a:lnTo>
                      <a:pt x="273" y="32"/>
                    </a:lnTo>
                    <a:lnTo>
                      <a:pt x="287" y="38"/>
                    </a:lnTo>
                    <a:lnTo>
                      <a:pt x="306" y="41"/>
                    </a:lnTo>
                    <a:lnTo>
                      <a:pt x="331" y="41"/>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Freeform 633"/>
              <p:cNvSpPr>
                <a:spLocks/>
              </p:cNvSpPr>
              <p:nvPr/>
            </p:nvSpPr>
            <p:spPr bwMode="auto">
              <a:xfrm>
                <a:off x="1547" y="1803"/>
                <a:ext cx="97" cy="88"/>
              </a:xfrm>
              <a:custGeom>
                <a:avLst/>
                <a:gdLst>
                  <a:gd name="T0" fmla="*/ 12 w 196"/>
                  <a:gd name="T1" fmla="*/ 22 h 175"/>
                  <a:gd name="T2" fmla="*/ 15 w 196"/>
                  <a:gd name="T3" fmla="*/ 19 h 175"/>
                  <a:gd name="T4" fmla="*/ 18 w 196"/>
                  <a:gd name="T5" fmla="*/ 16 h 175"/>
                  <a:gd name="T6" fmla="*/ 20 w 196"/>
                  <a:gd name="T7" fmla="*/ 14 h 175"/>
                  <a:gd name="T8" fmla="*/ 22 w 196"/>
                  <a:gd name="T9" fmla="*/ 11 h 175"/>
                  <a:gd name="T10" fmla="*/ 23 w 196"/>
                  <a:gd name="T11" fmla="*/ 8 h 175"/>
                  <a:gd name="T12" fmla="*/ 24 w 196"/>
                  <a:gd name="T13" fmla="*/ 6 h 175"/>
                  <a:gd name="T14" fmla="*/ 24 w 196"/>
                  <a:gd name="T15" fmla="*/ 4 h 175"/>
                  <a:gd name="T16" fmla="*/ 23 w 196"/>
                  <a:gd name="T17" fmla="*/ 2 h 175"/>
                  <a:gd name="T18" fmla="*/ 23 w 196"/>
                  <a:gd name="T19" fmla="*/ 1 h 175"/>
                  <a:gd name="T20" fmla="*/ 22 w 196"/>
                  <a:gd name="T21" fmla="*/ 1 h 175"/>
                  <a:gd name="T22" fmla="*/ 21 w 196"/>
                  <a:gd name="T23" fmla="*/ 1 h 175"/>
                  <a:gd name="T24" fmla="*/ 20 w 196"/>
                  <a:gd name="T25" fmla="*/ 1 h 175"/>
                  <a:gd name="T26" fmla="*/ 19 w 196"/>
                  <a:gd name="T27" fmla="*/ 0 h 175"/>
                  <a:gd name="T28" fmla="*/ 18 w 196"/>
                  <a:gd name="T29" fmla="*/ 0 h 175"/>
                  <a:gd name="T30" fmla="*/ 17 w 196"/>
                  <a:gd name="T31" fmla="*/ 1 h 175"/>
                  <a:gd name="T32" fmla="*/ 15 w 196"/>
                  <a:gd name="T33" fmla="*/ 1 h 175"/>
                  <a:gd name="T34" fmla="*/ 13 w 196"/>
                  <a:gd name="T35" fmla="*/ 1 h 175"/>
                  <a:gd name="T36" fmla="*/ 12 w 196"/>
                  <a:gd name="T37" fmla="*/ 1 h 175"/>
                  <a:gd name="T38" fmla="*/ 10 w 196"/>
                  <a:gd name="T39" fmla="*/ 2 h 175"/>
                  <a:gd name="T40" fmla="*/ 8 w 196"/>
                  <a:gd name="T41" fmla="*/ 2 h 175"/>
                  <a:gd name="T42" fmla="*/ 6 w 196"/>
                  <a:gd name="T43" fmla="*/ 3 h 175"/>
                  <a:gd name="T44" fmla="*/ 4 w 196"/>
                  <a:gd name="T45" fmla="*/ 4 h 175"/>
                  <a:gd name="T46" fmla="*/ 2 w 196"/>
                  <a:gd name="T47" fmla="*/ 4 h 175"/>
                  <a:gd name="T48" fmla="*/ 0 w 196"/>
                  <a:gd name="T49" fmla="*/ 5 h 175"/>
                  <a:gd name="T50" fmla="*/ 3 w 196"/>
                  <a:gd name="T51" fmla="*/ 5 h 175"/>
                  <a:gd name="T52" fmla="*/ 6 w 196"/>
                  <a:gd name="T53" fmla="*/ 6 h 175"/>
                  <a:gd name="T54" fmla="*/ 8 w 196"/>
                  <a:gd name="T55" fmla="*/ 8 h 175"/>
                  <a:gd name="T56" fmla="*/ 11 w 196"/>
                  <a:gd name="T57" fmla="*/ 10 h 175"/>
                  <a:gd name="T58" fmla="*/ 12 w 196"/>
                  <a:gd name="T59" fmla="*/ 13 h 175"/>
                  <a:gd name="T60" fmla="*/ 13 w 196"/>
                  <a:gd name="T61" fmla="*/ 16 h 175"/>
                  <a:gd name="T62" fmla="*/ 13 w 196"/>
                  <a:gd name="T63" fmla="*/ 19 h 175"/>
                  <a:gd name="T64" fmla="*/ 12 w 196"/>
                  <a:gd name="T65" fmla="*/ 22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6" h="175">
                    <a:moveTo>
                      <a:pt x="99" y="175"/>
                    </a:moveTo>
                    <a:lnTo>
                      <a:pt x="124" y="151"/>
                    </a:lnTo>
                    <a:lnTo>
                      <a:pt x="146" y="128"/>
                    </a:lnTo>
                    <a:lnTo>
                      <a:pt x="165" y="105"/>
                    </a:lnTo>
                    <a:lnTo>
                      <a:pt x="180" y="83"/>
                    </a:lnTo>
                    <a:lnTo>
                      <a:pt x="190" y="62"/>
                    </a:lnTo>
                    <a:lnTo>
                      <a:pt x="196" y="43"/>
                    </a:lnTo>
                    <a:lnTo>
                      <a:pt x="196" y="25"/>
                    </a:lnTo>
                    <a:lnTo>
                      <a:pt x="190" y="10"/>
                    </a:lnTo>
                    <a:lnTo>
                      <a:pt x="187" y="7"/>
                    </a:lnTo>
                    <a:lnTo>
                      <a:pt x="182" y="4"/>
                    </a:lnTo>
                    <a:lnTo>
                      <a:pt x="175" y="2"/>
                    </a:lnTo>
                    <a:lnTo>
                      <a:pt x="167" y="1"/>
                    </a:lnTo>
                    <a:lnTo>
                      <a:pt x="159" y="0"/>
                    </a:lnTo>
                    <a:lnTo>
                      <a:pt x="149" y="0"/>
                    </a:lnTo>
                    <a:lnTo>
                      <a:pt x="137" y="1"/>
                    </a:lnTo>
                    <a:lnTo>
                      <a:pt x="126" y="4"/>
                    </a:lnTo>
                    <a:lnTo>
                      <a:pt x="112" y="6"/>
                    </a:lnTo>
                    <a:lnTo>
                      <a:pt x="98" y="8"/>
                    </a:lnTo>
                    <a:lnTo>
                      <a:pt x="83" y="13"/>
                    </a:lnTo>
                    <a:lnTo>
                      <a:pt x="68" y="16"/>
                    </a:lnTo>
                    <a:lnTo>
                      <a:pt x="52" y="22"/>
                    </a:lnTo>
                    <a:lnTo>
                      <a:pt x="35" y="27"/>
                    </a:lnTo>
                    <a:lnTo>
                      <a:pt x="17" y="32"/>
                    </a:lnTo>
                    <a:lnTo>
                      <a:pt x="0" y="39"/>
                    </a:lnTo>
                    <a:lnTo>
                      <a:pt x="25" y="40"/>
                    </a:lnTo>
                    <a:lnTo>
                      <a:pt x="50" y="47"/>
                    </a:lnTo>
                    <a:lnTo>
                      <a:pt x="70" y="60"/>
                    </a:lnTo>
                    <a:lnTo>
                      <a:pt x="89" y="77"/>
                    </a:lnTo>
                    <a:lnTo>
                      <a:pt x="101" y="98"/>
                    </a:lnTo>
                    <a:lnTo>
                      <a:pt x="108" y="122"/>
                    </a:lnTo>
                    <a:lnTo>
                      <a:pt x="107" y="149"/>
                    </a:lnTo>
                    <a:lnTo>
                      <a:pt x="99" y="17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92" name="Group 634"/>
            <p:cNvGrpSpPr>
              <a:grpSpLocks/>
            </p:cNvGrpSpPr>
            <p:nvPr/>
          </p:nvGrpSpPr>
          <p:grpSpPr bwMode="auto">
            <a:xfrm rot="-8278026">
              <a:off x="4944" y="1920"/>
              <a:ext cx="586" cy="560"/>
              <a:chOff x="1712" y="2482"/>
              <a:chExt cx="826" cy="790"/>
            </a:xfrm>
          </p:grpSpPr>
          <p:grpSp>
            <p:nvGrpSpPr>
              <p:cNvPr id="75793" name="Group 635"/>
              <p:cNvGrpSpPr>
                <a:grpSpLocks/>
              </p:cNvGrpSpPr>
              <p:nvPr/>
            </p:nvGrpSpPr>
            <p:grpSpPr bwMode="auto">
              <a:xfrm>
                <a:off x="2136" y="2482"/>
                <a:ext cx="402" cy="790"/>
                <a:chOff x="2136" y="2482"/>
                <a:chExt cx="402" cy="790"/>
              </a:xfrm>
            </p:grpSpPr>
            <p:sp>
              <p:nvSpPr>
                <p:cNvPr id="75802" name="Arc 636"/>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3" name="Arc 637"/>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4" name="Arc 638"/>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94" name="Group 639"/>
              <p:cNvGrpSpPr>
                <a:grpSpLocks/>
              </p:cNvGrpSpPr>
              <p:nvPr/>
            </p:nvGrpSpPr>
            <p:grpSpPr bwMode="auto">
              <a:xfrm>
                <a:off x="1907" y="2632"/>
                <a:ext cx="337" cy="523"/>
                <a:chOff x="1907" y="2632"/>
                <a:chExt cx="337" cy="523"/>
              </a:xfrm>
            </p:grpSpPr>
            <p:sp>
              <p:nvSpPr>
                <p:cNvPr id="75799" name="Arc 640"/>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0" name="Arc 641"/>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1" name="Arc 642"/>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5" name="Arc 643"/>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6" name="Arc 644"/>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7" name="Arc 645"/>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Arc 646"/>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00711" name="Text Box 647"/>
          <p:cNvSpPr txBox="1">
            <a:spLocks noChangeArrowheads="1"/>
          </p:cNvSpPr>
          <p:nvPr/>
        </p:nvSpPr>
        <p:spPr bwMode="auto">
          <a:xfrm>
            <a:off x="542925" y="2430463"/>
            <a:ext cx="1971675"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局域网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LAN</a:t>
            </a:r>
            <a:r>
              <a:rPr kumimoji="1" lang="zh-CN" altLang="en-US" sz="3200" b="1">
                <a:solidFill>
                  <a:srgbClr val="5F5F5F"/>
                </a:solidFill>
                <a:latin typeface="Times New Roman" pitchFamily="18" charset="0"/>
                <a:ea typeface="宋体" pitchFamily="2" charset="-122"/>
              </a:rPr>
              <a:t>）</a:t>
            </a:r>
          </a:p>
          <a:p>
            <a:pPr algn="ctr">
              <a:lnSpc>
                <a:spcPct val="110000"/>
              </a:lnSpc>
              <a:defRPr/>
            </a:pPr>
            <a:r>
              <a:rPr kumimoji="1" lang="zh-CN" altLang="en-US" sz="3600" b="1">
                <a:solidFill>
                  <a:srgbClr val="5F5F5F"/>
                </a:solidFill>
                <a:latin typeface="Times New Roman" pitchFamily="18" charset="0"/>
                <a:ea typeface="幼圆" pitchFamily="49" charset="-122"/>
              </a:rPr>
              <a:t>与</a:t>
            </a:r>
          </a:p>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广域网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WAN</a:t>
            </a:r>
            <a:r>
              <a:rPr kumimoji="1" lang="zh-CN" altLang="en-US" sz="3200" b="1">
                <a:solidFill>
                  <a:srgbClr val="5F5F5F"/>
                </a:solidFill>
                <a:latin typeface="Times New Roman" pitchFamily="18" charset="0"/>
                <a:ea typeface="宋体" pitchFamily="2" charset="-122"/>
              </a:rPr>
              <a:t>）</a:t>
            </a:r>
            <a:endParaRPr kumimoji="1" lang="zh-CN" altLang="en-US" b="1">
              <a:solidFill>
                <a:srgbClr val="5F5F5F"/>
              </a:solidFill>
              <a:latin typeface="Times New Roman" pitchFamily="18" charset="0"/>
              <a:ea typeface="宋体" pitchFamily="2" charset="-122"/>
            </a:endParaRPr>
          </a:p>
        </p:txBody>
      </p:sp>
      <p:sp>
        <p:nvSpPr>
          <p:cNvPr id="75786" name="Text Box 648"/>
          <p:cNvSpPr txBox="1">
            <a:spLocks noChangeArrowheads="1"/>
          </p:cNvSpPr>
          <p:nvPr/>
        </p:nvSpPr>
        <p:spPr bwMode="auto">
          <a:xfrm>
            <a:off x="7391400" y="6324600"/>
            <a:ext cx="1716088"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认识因特网</a:t>
            </a:r>
          </a:p>
        </p:txBody>
      </p:sp>
      <p:sp>
        <p:nvSpPr>
          <p:cNvPr id="2" name="灯片编号占位符 1"/>
          <p:cNvSpPr>
            <a:spLocks noGrp="1"/>
          </p:cNvSpPr>
          <p:nvPr>
            <p:ph type="sldNum" sz="quarter" idx="12"/>
          </p:nvPr>
        </p:nvSpPr>
        <p:spPr/>
        <p:txBody>
          <a:bodyPr/>
          <a:lstStyle/>
          <a:p>
            <a:pPr>
              <a:defRPr/>
            </a:pPr>
            <a:fld id="{1DD2779C-1C29-4DEB-8343-03D09A6EB4C0}" type="slidenum">
              <a:rPr lang="en-US" altLang="zh-CN"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0311"/>
                                        </p:tgtEl>
                                        <p:attrNameLst>
                                          <p:attrName>style.visibility</p:attrName>
                                        </p:attrNameLst>
                                      </p:cBhvr>
                                      <p:to>
                                        <p:strVal val="visible"/>
                                      </p:to>
                                    </p:set>
                                  </p:childTnLst>
                                </p:cTn>
                              </p:par>
                            </p:childTnLst>
                          </p:cTn>
                        </p:par>
                        <p:par>
                          <p:cTn id="7" fill="hold" nodeType="withGroup">
                            <p:stCondLst>
                              <p:cond delay="500"/>
                            </p:stCondLst>
                            <p:childTnLst>
                              <p:par>
                                <p:cTn id="8" presetID="22" presetClass="entr" presetSubtype="1" fill="hold" nodeType="afterEffect">
                                  <p:stCondLst>
                                    <p:cond delay="0"/>
                                  </p:stCondLst>
                                  <p:childTnLst>
                                    <p:set>
                                      <p:cBhvr>
                                        <p:cTn id="9" dur="1" fill="hold">
                                          <p:stCondLst>
                                            <p:cond delay="0"/>
                                          </p:stCondLst>
                                        </p:cTn>
                                        <p:tgtEl>
                                          <p:spTgt spid="600641"/>
                                        </p:tgtEl>
                                        <p:attrNameLst>
                                          <p:attrName>style.visibility</p:attrName>
                                        </p:attrNameLst>
                                      </p:cBhvr>
                                      <p:to>
                                        <p:strVal val="visible"/>
                                      </p:to>
                                    </p:set>
                                    <p:animEffect transition="in" filter="wipe(up)">
                                      <p:cBhvr>
                                        <p:cTn id="10" dur="500"/>
                                        <p:tgtEl>
                                          <p:spTgt spid="600641"/>
                                        </p:tgtEl>
                                      </p:cBhvr>
                                    </p:animEffect>
                                  </p:childTnLst>
                                </p:cTn>
                              </p:par>
                            </p:childTnLst>
                          </p:cTn>
                        </p:par>
                        <p:par>
                          <p:cTn id="11" fill="hold" nodeType="with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00530"/>
                                        </p:tgtEl>
                                        <p:attrNameLst>
                                          <p:attrName>style.visibility</p:attrName>
                                        </p:attrNameLst>
                                      </p:cBhvr>
                                      <p:to>
                                        <p:strVal val="visible"/>
                                      </p:to>
                                    </p:set>
                                  </p:childTnLst>
                                </p:cTn>
                              </p:par>
                            </p:childTnLst>
                          </p:cTn>
                        </p:par>
                        <p:par>
                          <p:cTn id="14" fill="hold" nodeType="with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600647"/>
                                        </p:tgtEl>
                                        <p:attrNameLst>
                                          <p:attrName>style.visibility</p:attrName>
                                        </p:attrNameLst>
                                      </p:cBhvr>
                                      <p:to>
                                        <p:strVal val="visible"/>
                                      </p:to>
                                    </p:set>
                                    <p:animEffect transition="in" filter="wipe(down)">
                                      <p:cBhvr>
                                        <p:cTn id="17" dur="500"/>
                                        <p:tgtEl>
                                          <p:spTgt spid="60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5" name="Text Box 3"/>
          <p:cNvSpPr txBox="1">
            <a:spLocks noChangeArrowheads="1"/>
          </p:cNvSpPr>
          <p:nvPr/>
        </p:nvSpPr>
        <p:spPr bwMode="auto">
          <a:xfrm>
            <a:off x="755650" y="2852738"/>
            <a:ext cx="7050088"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rgbClr val="5F5F5F"/>
                </a:solidFill>
                <a:effectLst>
                  <a:outerShdw blurRad="38100" dist="38100" dir="2700000" algn="tl">
                    <a:srgbClr val="C0C0C0"/>
                  </a:outerShdw>
                </a:effectLst>
                <a:latin typeface="Times New Roman" pitchFamily="18" charset="0"/>
                <a:ea typeface="幼圆" pitchFamily="49" charset="-122"/>
              </a:rPr>
              <a:t>接入提供商 </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IAP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A</a:t>
            </a:r>
            <a:r>
              <a:rPr kumimoji="1" lang="en-US" altLang="zh-CN" sz="2800" b="1">
                <a:solidFill>
                  <a:srgbClr val="5F5F5F"/>
                </a:solidFill>
                <a:latin typeface="Times New Roman" pitchFamily="18" charset="0"/>
                <a:ea typeface="幼圆" pitchFamily="49" charset="-122"/>
              </a:rPr>
              <a:t>ccess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zh-CN" altLang="en-US" sz="2800" b="1">
                <a:solidFill>
                  <a:srgbClr val="5F5F5F"/>
                </a:solidFill>
                <a:latin typeface="Times New Roman" pitchFamily="18" charset="0"/>
                <a:ea typeface="幼圆" pitchFamily="49" charset="-122"/>
              </a:rPr>
              <a:t>内容提供商：</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ICP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C</a:t>
            </a:r>
            <a:r>
              <a:rPr kumimoji="1" lang="en-US" altLang="zh-CN" sz="2800" b="1">
                <a:solidFill>
                  <a:srgbClr val="5F5F5F"/>
                </a:solidFill>
                <a:latin typeface="Times New Roman" pitchFamily="18" charset="0"/>
                <a:ea typeface="幼圆" pitchFamily="49" charset="-122"/>
              </a:rPr>
              <a:t>ontent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新浪          </a:t>
            </a:r>
            <a:r>
              <a:rPr kumimoji="1" lang="en-US" altLang="zh-CN" sz="2800" b="1">
                <a:solidFill>
                  <a:srgbClr val="5F5F5F"/>
                </a:solidFill>
                <a:latin typeface="Times New Roman" pitchFamily="18" charset="0"/>
                <a:ea typeface="幼圆" pitchFamily="49" charset="-122"/>
              </a:rPr>
              <a:t>www.sina.com.cn</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搜狐          </a:t>
            </a:r>
            <a:r>
              <a:rPr kumimoji="1" lang="en-US" altLang="zh-CN" sz="2800" b="1">
                <a:solidFill>
                  <a:srgbClr val="5F5F5F"/>
                </a:solidFill>
                <a:latin typeface="Times New Roman" pitchFamily="18" charset="0"/>
                <a:ea typeface="幼圆" pitchFamily="49" charset="-122"/>
              </a:rPr>
              <a:t>www.sohu.com.cn</a:t>
            </a:r>
          </a:p>
          <a:p>
            <a:pPr>
              <a:lnSpc>
                <a:spcPct val="110000"/>
              </a:lnSpc>
              <a:defRPr/>
            </a:pPr>
            <a:r>
              <a:rPr kumimoji="1" lang="en-US" altLang="zh-CN" sz="2800" b="1">
                <a:solidFill>
                  <a:srgbClr val="5F5F5F"/>
                </a:solidFill>
                <a:latin typeface="Times New Roman" pitchFamily="18" charset="0"/>
                <a:ea typeface="幼圆" pitchFamily="49" charset="-122"/>
              </a:rPr>
              <a:t>  	Yahoo       www.yahoo.com</a:t>
            </a:r>
          </a:p>
        </p:txBody>
      </p:sp>
      <p:sp>
        <p:nvSpPr>
          <p:cNvPr id="79875" name="Text Box 6"/>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如何接入因特网</a:t>
            </a:r>
          </a:p>
        </p:txBody>
      </p:sp>
      <p:sp>
        <p:nvSpPr>
          <p:cNvPr id="607240" name="Rectangle 8"/>
          <p:cNvSpPr>
            <a:spLocks noChangeArrowheads="1"/>
          </p:cNvSpPr>
          <p:nvPr/>
        </p:nvSpPr>
        <p:spPr bwMode="auto">
          <a:xfrm>
            <a:off x="468313" y="404813"/>
            <a:ext cx="7488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5F5F5F"/>
                </a:solidFill>
                <a:effectLst>
                  <a:outerShdw blurRad="38100" dist="38100" dir="2700000" algn="tl">
                    <a:srgbClr val="C0C0C0"/>
                  </a:outerShdw>
                </a:effectLst>
                <a:latin typeface="Arial" pitchFamily="34" charset="0"/>
              </a:rPr>
              <a:t>因特网服务提供商</a:t>
            </a:r>
          </a:p>
          <a:p>
            <a:pPr>
              <a:defRPr/>
            </a:pPr>
            <a:r>
              <a:rPr kumimoji="1" lang="zh-CN" altLang="en-US" sz="3200" b="1">
                <a:solidFill>
                  <a:srgbClr val="5F5F5F"/>
                </a:solidFill>
                <a:latin typeface="Arial" pitchFamily="34" charset="0"/>
              </a:rPr>
              <a:t>（</a:t>
            </a:r>
            <a:r>
              <a:rPr kumimoji="1" lang="en-US" altLang="zh-CN" sz="3200" b="1">
                <a:solidFill>
                  <a:srgbClr val="FF0000"/>
                </a:solidFill>
                <a:latin typeface="Arial" pitchFamily="34" charset="0"/>
              </a:rPr>
              <a:t>I</a:t>
            </a:r>
            <a:r>
              <a:rPr kumimoji="1" lang="en-US" altLang="zh-CN" sz="3200" b="1">
                <a:solidFill>
                  <a:srgbClr val="5F5F5F"/>
                </a:solidFill>
                <a:latin typeface="Arial" pitchFamily="34" charset="0"/>
              </a:rPr>
              <a:t>nternet </a:t>
            </a:r>
            <a:r>
              <a:rPr kumimoji="1" lang="en-US" altLang="zh-CN" sz="3200" b="1">
                <a:solidFill>
                  <a:srgbClr val="FF0000"/>
                </a:solidFill>
                <a:latin typeface="Arial" pitchFamily="34" charset="0"/>
              </a:rPr>
              <a:t>S</a:t>
            </a:r>
            <a:r>
              <a:rPr kumimoji="1" lang="en-US" altLang="zh-CN" sz="3200" b="1">
                <a:solidFill>
                  <a:srgbClr val="5F5F5F"/>
                </a:solidFill>
                <a:latin typeface="Arial" pitchFamily="34" charset="0"/>
              </a:rPr>
              <a:t>ervice </a:t>
            </a:r>
            <a:r>
              <a:rPr kumimoji="1" lang="en-US" altLang="zh-CN" sz="3200" b="1">
                <a:solidFill>
                  <a:srgbClr val="FF0000"/>
                </a:solidFill>
                <a:latin typeface="Arial" pitchFamily="34" charset="0"/>
              </a:rPr>
              <a:t>P</a:t>
            </a:r>
            <a:r>
              <a:rPr kumimoji="1" lang="en-US" altLang="zh-CN" sz="3200" b="1">
                <a:solidFill>
                  <a:srgbClr val="5F5F5F"/>
                </a:solidFill>
                <a:latin typeface="Arial" pitchFamily="34" charset="0"/>
              </a:rPr>
              <a:t>rovider</a:t>
            </a:r>
            <a:r>
              <a:rPr kumimoji="1" lang="zh-CN" altLang="en-US" sz="3200" b="1">
                <a:solidFill>
                  <a:srgbClr val="5F5F5F"/>
                </a:solidFill>
                <a:latin typeface="Arial" pitchFamily="34" charset="0"/>
              </a:rPr>
              <a:t>，</a:t>
            </a:r>
            <a:r>
              <a:rPr kumimoji="1" lang="en-US" altLang="zh-CN" sz="3200" b="1">
                <a:solidFill>
                  <a:srgbClr val="FF0000"/>
                </a:solidFill>
                <a:effectLst>
                  <a:outerShdw blurRad="38100" dist="38100" dir="2700000" algn="tl">
                    <a:srgbClr val="C0C0C0"/>
                  </a:outerShdw>
                </a:effectLst>
                <a:latin typeface="Arial" pitchFamily="34" charset="0"/>
              </a:rPr>
              <a:t>ISP</a:t>
            </a:r>
            <a:r>
              <a:rPr kumimoji="1" lang="zh-CN" altLang="en-US" sz="3200" b="1">
                <a:solidFill>
                  <a:srgbClr val="5F5F5F"/>
                </a:solidFill>
                <a:latin typeface="Arial" pitchFamily="34" charset="0"/>
              </a:rPr>
              <a:t>）</a:t>
            </a:r>
          </a:p>
        </p:txBody>
      </p:sp>
      <p:pic>
        <p:nvPicPr>
          <p:cNvPr id="798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84313"/>
            <a:ext cx="33829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97E64DEF-6D7D-48C4-B55B-9FD6A68147B0}"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flipV="1">
            <a:off x="5181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899" name="Line 3"/>
          <p:cNvSpPr>
            <a:spLocks noChangeShapeType="1"/>
          </p:cNvSpPr>
          <p:nvPr/>
        </p:nvSpPr>
        <p:spPr bwMode="auto">
          <a:xfrm flipV="1">
            <a:off x="60960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0" name="Line 4"/>
          <p:cNvSpPr>
            <a:spLocks noChangeShapeType="1"/>
          </p:cNvSpPr>
          <p:nvPr/>
        </p:nvSpPr>
        <p:spPr bwMode="auto">
          <a:xfrm flipV="1">
            <a:off x="37338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1" name="Freeform 5"/>
          <p:cNvSpPr>
            <a:spLocks/>
          </p:cNvSpPr>
          <p:nvPr/>
        </p:nvSpPr>
        <p:spPr bwMode="auto">
          <a:xfrm>
            <a:off x="3276600" y="2362200"/>
            <a:ext cx="1524000" cy="1371600"/>
          </a:xfrm>
          <a:custGeom>
            <a:avLst/>
            <a:gdLst>
              <a:gd name="T0" fmla="*/ 0 w 624"/>
              <a:gd name="T1" fmla="*/ 0 h 576"/>
              <a:gd name="T2" fmla="*/ 2147483647 w 624"/>
              <a:gd name="T3" fmla="*/ 2147483647 h 576"/>
              <a:gd name="T4" fmla="*/ 2147483647 w 624"/>
              <a:gd name="T5" fmla="*/ 2147483647 h 576"/>
              <a:gd name="T6" fmla="*/ 2147483647 w 624"/>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576">
                <a:moveTo>
                  <a:pt x="0" y="0"/>
                </a:moveTo>
                <a:cubicBezTo>
                  <a:pt x="116" y="180"/>
                  <a:pt x="232" y="360"/>
                  <a:pt x="288" y="384"/>
                </a:cubicBezTo>
                <a:cubicBezTo>
                  <a:pt x="344" y="408"/>
                  <a:pt x="280" y="112"/>
                  <a:pt x="336" y="144"/>
                </a:cubicBezTo>
                <a:cubicBezTo>
                  <a:pt x="392" y="176"/>
                  <a:pt x="508" y="376"/>
                  <a:pt x="624" y="576"/>
                </a:cubicBez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pic>
        <p:nvPicPr>
          <p:cNvPr id="80902" name="Picture 7" descr="Boy1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903" name="Group 8"/>
          <p:cNvGrpSpPr>
            <a:grpSpLocks/>
          </p:cNvGrpSpPr>
          <p:nvPr/>
        </p:nvGrpSpPr>
        <p:grpSpPr bwMode="auto">
          <a:xfrm>
            <a:off x="4724400" y="2895600"/>
            <a:ext cx="1676400" cy="1262063"/>
            <a:chOff x="3984" y="1392"/>
            <a:chExt cx="1428" cy="1075"/>
          </a:xfrm>
        </p:grpSpPr>
        <p:graphicFrame>
          <p:nvGraphicFramePr>
            <p:cNvPr id="81184" name="Object 9"/>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81248" name="Clip" r:id="rId5" imgW="1927225" imgH="3382963" progId="MS_ClipArt_Gallery.2">
                    <p:embed/>
                  </p:oleObj>
                </mc:Choice>
                <mc:Fallback>
                  <p:oleObj name="Clip" r:id="rId5" imgW="1927225" imgH="3382963"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85" name="Object 10"/>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81249" name="Clip" r:id="rId7" imgW="4755794" imgH="4828032" progId="MS_ClipArt_Gallery.2">
                    <p:embed/>
                  </p:oleObj>
                </mc:Choice>
                <mc:Fallback>
                  <p:oleObj name="Clip" r:id="rId7" imgW="4755794" imgH="4828032"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04" name="Group 11"/>
          <p:cNvGrpSpPr>
            <a:grpSpLocks/>
          </p:cNvGrpSpPr>
          <p:nvPr/>
        </p:nvGrpSpPr>
        <p:grpSpPr bwMode="auto">
          <a:xfrm flipH="1">
            <a:off x="3200400" y="4724400"/>
            <a:ext cx="1219200" cy="1066800"/>
            <a:chOff x="1213" y="1682"/>
            <a:chExt cx="939" cy="822"/>
          </a:xfrm>
        </p:grpSpPr>
        <p:sp>
          <p:nvSpPr>
            <p:cNvPr id="81050" name="Freeform 12"/>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1051" name="Group 13"/>
            <p:cNvGrpSpPr>
              <a:grpSpLocks/>
            </p:cNvGrpSpPr>
            <p:nvPr/>
          </p:nvGrpSpPr>
          <p:grpSpPr bwMode="auto">
            <a:xfrm>
              <a:off x="1303" y="2149"/>
              <a:ext cx="846" cy="290"/>
              <a:chOff x="1303" y="2149"/>
              <a:chExt cx="846" cy="290"/>
            </a:xfrm>
          </p:grpSpPr>
          <p:sp>
            <p:nvSpPr>
              <p:cNvPr id="81177" name="Freeform 14"/>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8" name="Freeform 15"/>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79" name="Group 16"/>
              <p:cNvGrpSpPr>
                <a:grpSpLocks/>
              </p:cNvGrpSpPr>
              <p:nvPr/>
            </p:nvGrpSpPr>
            <p:grpSpPr bwMode="auto">
              <a:xfrm>
                <a:off x="1305" y="2190"/>
                <a:ext cx="684" cy="89"/>
                <a:chOff x="1305" y="2190"/>
                <a:chExt cx="684" cy="89"/>
              </a:xfrm>
            </p:grpSpPr>
            <p:sp>
              <p:nvSpPr>
                <p:cNvPr id="81180" name="Line 17"/>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1" name="Line 18"/>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2" name="Line 19"/>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3" name="Line 20"/>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52" name="Group 21"/>
            <p:cNvGrpSpPr>
              <a:grpSpLocks/>
            </p:cNvGrpSpPr>
            <p:nvPr/>
          </p:nvGrpSpPr>
          <p:grpSpPr bwMode="auto">
            <a:xfrm>
              <a:off x="1303" y="2119"/>
              <a:ext cx="848" cy="79"/>
              <a:chOff x="1303" y="2119"/>
              <a:chExt cx="848" cy="79"/>
            </a:xfrm>
          </p:grpSpPr>
          <p:sp>
            <p:nvSpPr>
              <p:cNvPr id="81175" name="Freeform 22"/>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6" name="Freeform 23"/>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53" name="Group 24"/>
            <p:cNvGrpSpPr>
              <a:grpSpLocks/>
            </p:cNvGrpSpPr>
            <p:nvPr/>
          </p:nvGrpSpPr>
          <p:grpSpPr bwMode="auto">
            <a:xfrm>
              <a:off x="1995" y="1691"/>
              <a:ext cx="155" cy="485"/>
              <a:chOff x="1995" y="1691"/>
              <a:chExt cx="155" cy="485"/>
            </a:xfrm>
          </p:grpSpPr>
          <p:grpSp>
            <p:nvGrpSpPr>
              <p:cNvPr id="81145" name="Group 25"/>
              <p:cNvGrpSpPr>
                <a:grpSpLocks/>
              </p:cNvGrpSpPr>
              <p:nvPr/>
            </p:nvGrpSpPr>
            <p:grpSpPr bwMode="auto">
              <a:xfrm>
                <a:off x="2055" y="1753"/>
                <a:ext cx="95" cy="406"/>
                <a:chOff x="2055" y="1753"/>
                <a:chExt cx="95" cy="406"/>
              </a:xfrm>
            </p:grpSpPr>
            <p:sp>
              <p:nvSpPr>
                <p:cNvPr id="81149" name="Freeform 26"/>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50" name="Group 27"/>
                <p:cNvGrpSpPr>
                  <a:grpSpLocks/>
                </p:cNvGrpSpPr>
                <p:nvPr/>
              </p:nvGrpSpPr>
              <p:grpSpPr bwMode="auto">
                <a:xfrm>
                  <a:off x="2055" y="1771"/>
                  <a:ext cx="93" cy="340"/>
                  <a:chOff x="2055" y="1771"/>
                  <a:chExt cx="93" cy="340"/>
                </a:xfrm>
              </p:grpSpPr>
              <p:grpSp>
                <p:nvGrpSpPr>
                  <p:cNvPr id="81151" name="Group 28"/>
                  <p:cNvGrpSpPr>
                    <a:grpSpLocks/>
                  </p:cNvGrpSpPr>
                  <p:nvPr/>
                </p:nvGrpSpPr>
                <p:grpSpPr bwMode="auto">
                  <a:xfrm>
                    <a:off x="2055" y="1771"/>
                    <a:ext cx="93" cy="340"/>
                    <a:chOff x="2055" y="1771"/>
                    <a:chExt cx="93" cy="340"/>
                  </a:xfrm>
                </p:grpSpPr>
                <p:grpSp>
                  <p:nvGrpSpPr>
                    <p:cNvPr id="81153" name="Group 29"/>
                    <p:cNvGrpSpPr>
                      <a:grpSpLocks/>
                    </p:cNvGrpSpPr>
                    <p:nvPr/>
                  </p:nvGrpSpPr>
                  <p:grpSpPr bwMode="auto">
                    <a:xfrm>
                      <a:off x="2055" y="1771"/>
                      <a:ext cx="93" cy="203"/>
                      <a:chOff x="2055" y="1771"/>
                      <a:chExt cx="93" cy="203"/>
                    </a:xfrm>
                  </p:grpSpPr>
                  <p:grpSp>
                    <p:nvGrpSpPr>
                      <p:cNvPr id="81163" name="Group 30"/>
                      <p:cNvGrpSpPr>
                        <a:grpSpLocks/>
                      </p:cNvGrpSpPr>
                      <p:nvPr/>
                    </p:nvGrpSpPr>
                    <p:grpSpPr bwMode="auto">
                      <a:xfrm>
                        <a:off x="2062" y="1771"/>
                        <a:ext cx="86" cy="109"/>
                        <a:chOff x="2062" y="1771"/>
                        <a:chExt cx="86" cy="109"/>
                      </a:xfrm>
                    </p:grpSpPr>
                    <p:sp>
                      <p:nvSpPr>
                        <p:cNvPr id="81169" name="Line 31"/>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0" name="Line 32"/>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1" name="Line 33"/>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2" name="Line 34"/>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3" name="Line 35"/>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4" name="Line 36"/>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164" name="Line 37"/>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5" name="Line 38"/>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6" name="Line 39"/>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7" name="Line 40"/>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8" name="Line 41"/>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154" name="Group 42"/>
                    <p:cNvGrpSpPr>
                      <a:grpSpLocks/>
                    </p:cNvGrpSpPr>
                    <p:nvPr/>
                  </p:nvGrpSpPr>
                  <p:grpSpPr bwMode="auto">
                    <a:xfrm>
                      <a:off x="2056" y="1986"/>
                      <a:ext cx="82" cy="125"/>
                      <a:chOff x="2056" y="1986"/>
                      <a:chExt cx="82" cy="125"/>
                    </a:xfrm>
                  </p:grpSpPr>
                  <p:sp>
                    <p:nvSpPr>
                      <p:cNvPr id="81155" name="Line 43"/>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6" name="Line 44"/>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7" name="Line 45"/>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8" name="Line 46"/>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9" name="Line 47"/>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0" name="Line 48"/>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1" name="Line 49"/>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2" name="Line 50"/>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152" name="Line 51"/>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146" name="Group 52"/>
              <p:cNvGrpSpPr>
                <a:grpSpLocks/>
              </p:cNvGrpSpPr>
              <p:nvPr/>
            </p:nvGrpSpPr>
            <p:grpSpPr bwMode="auto">
              <a:xfrm>
                <a:off x="1995" y="1691"/>
                <a:ext cx="83" cy="485"/>
                <a:chOff x="1995" y="1691"/>
                <a:chExt cx="83" cy="485"/>
              </a:xfrm>
            </p:grpSpPr>
            <p:sp>
              <p:nvSpPr>
                <p:cNvPr id="81147" name="Freeform 53"/>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48" name="Arc 54"/>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1054" name="Freeform 55"/>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5" name="Freeform 56"/>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6" name="Freeform 57"/>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7" name="Freeform 58"/>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58" name="Group 59"/>
            <p:cNvGrpSpPr>
              <a:grpSpLocks/>
            </p:cNvGrpSpPr>
            <p:nvPr/>
          </p:nvGrpSpPr>
          <p:grpSpPr bwMode="auto">
            <a:xfrm>
              <a:off x="1988" y="2166"/>
              <a:ext cx="163" cy="193"/>
              <a:chOff x="1988" y="2166"/>
              <a:chExt cx="163" cy="193"/>
            </a:xfrm>
          </p:grpSpPr>
          <p:sp>
            <p:nvSpPr>
              <p:cNvPr id="81136" name="Line 60"/>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7" name="Line 61"/>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8" name="Line 62"/>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9" name="Line 63"/>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0" name="Line 64"/>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1" name="Line 65"/>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2" name="Line 66"/>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3" name="Line 67"/>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4" name="Line 68"/>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59" name="Group 69"/>
            <p:cNvGrpSpPr>
              <a:grpSpLocks/>
            </p:cNvGrpSpPr>
            <p:nvPr/>
          </p:nvGrpSpPr>
          <p:grpSpPr bwMode="auto">
            <a:xfrm>
              <a:off x="1488" y="1682"/>
              <a:ext cx="535" cy="494"/>
              <a:chOff x="1488" y="1682"/>
              <a:chExt cx="535" cy="494"/>
            </a:xfrm>
          </p:grpSpPr>
          <p:grpSp>
            <p:nvGrpSpPr>
              <p:cNvPr id="81119" name="Group 70"/>
              <p:cNvGrpSpPr>
                <a:grpSpLocks/>
              </p:cNvGrpSpPr>
              <p:nvPr/>
            </p:nvGrpSpPr>
            <p:grpSpPr bwMode="auto">
              <a:xfrm>
                <a:off x="1488" y="1682"/>
                <a:ext cx="535" cy="494"/>
                <a:chOff x="1488" y="1682"/>
                <a:chExt cx="535" cy="494"/>
              </a:xfrm>
            </p:grpSpPr>
            <p:grpSp>
              <p:nvGrpSpPr>
                <p:cNvPr id="81121" name="Group 71"/>
                <p:cNvGrpSpPr>
                  <a:grpSpLocks/>
                </p:cNvGrpSpPr>
                <p:nvPr/>
              </p:nvGrpSpPr>
              <p:grpSpPr bwMode="auto">
                <a:xfrm>
                  <a:off x="1488" y="1682"/>
                  <a:ext cx="535" cy="494"/>
                  <a:chOff x="1488" y="1682"/>
                  <a:chExt cx="535" cy="494"/>
                </a:xfrm>
              </p:grpSpPr>
              <p:sp>
                <p:nvSpPr>
                  <p:cNvPr id="81132" name="Freeform 72"/>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3" name="Arc 73"/>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4" name="Arc 74"/>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5" name="Arc 75"/>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2" name="Group 76"/>
                <p:cNvGrpSpPr>
                  <a:grpSpLocks/>
                </p:cNvGrpSpPr>
                <p:nvPr/>
              </p:nvGrpSpPr>
              <p:grpSpPr bwMode="auto">
                <a:xfrm>
                  <a:off x="1544" y="1758"/>
                  <a:ext cx="406" cy="337"/>
                  <a:chOff x="1544" y="1758"/>
                  <a:chExt cx="406" cy="337"/>
                </a:xfrm>
              </p:grpSpPr>
              <p:grpSp>
                <p:nvGrpSpPr>
                  <p:cNvPr id="81123" name="Group 77"/>
                  <p:cNvGrpSpPr>
                    <a:grpSpLocks/>
                  </p:cNvGrpSpPr>
                  <p:nvPr/>
                </p:nvGrpSpPr>
                <p:grpSpPr bwMode="auto">
                  <a:xfrm>
                    <a:off x="1544" y="1758"/>
                    <a:ext cx="406" cy="337"/>
                    <a:chOff x="1544" y="1758"/>
                    <a:chExt cx="406" cy="337"/>
                  </a:xfrm>
                </p:grpSpPr>
                <p:sp>
                  <p:nvSpPr>
                    <p:cNvPr id="81128" name="Freeform 78"/>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9" name="Freeform 79"/>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0" name="Freeform 80"/>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1" name="Freeform 81"/>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4" name="Group 82"/>
                  <p:cNvGrpSpPr>
                    <a:grpSpLocks/>
                  </p:cNvGrpSpPr>
                  <p:nvPr/>
                </p:nvGrpSpPr>
                <p:grpSpPr bwMode="auto">
                  <a:xfrm>
                    <a:off x="1552" y="1765"/>
                    <a:ext cx="388" cy="320"/>
                    <a:chOff x="1552" y="1765"/>
                    <a:chExt cx="388" cy="320"/>
                  </a:xfrm>
                </p:grpSpPr>
                <p:sp>
                  <p:nvSpPr>
                    <p:cNvPr id="81125" name="Freeform 83"/>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6" name="Freeform 84"/>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7" name="Freeform 85"/>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1120" name="Freeform 86"/>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60" name="Group 87"/>
            <p:cNvGrpSpPr>
              <a:grpSpLocks/>
            </p:cNvGrpSpPr>
            <p:nvPr/>
          </p:nvGrpSpPr>
          <p:grpSpPr bwMode="auto">
            <a:xfrm>
              <a:off x="1279" y="2333"/>
              <a:ext cx="756" cy="171"/>
              <a:chOff x="1279" y="2333"/>
              <a:chExt cx="756" cy="171"/>
            </a:xfrm>
          </p:grpSpPr>
          <p:sp>
            <p:nvSpPr>
              <p:cNvPr id="81061" name="Freeform 88"/>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62" name="Group 89"/>
              <p:cNvGrpSpPr>
                <a:grpSpLocks/>
              </p:cNvGrpSpPr>
              <p:nvPr/>
            </p:nvGrpSpPr>
            <p:grpSpPr bwMode="auto">
              <a:xfrm>
                <a:off x="1279" y="2333"/>
                <a:ext cx="756" cy="171"/>
                <a:chOff x="1279" y="2333"/>
                <a:chExt cx="756" cy="171"/>
              </a:xfrm>
            </p:grpSpPr>
            <p:sp>
              <p:nvSpPr>
                <p:cNvPr id="81063" name="Freeform 90"/>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4" name="Freeform 91"/>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5" name="Line 92"/>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066" name="Group 93"/>
                <p:cNvGrpSpPr>
                  <a:grpSpLocks/>
                </p:cNvGrpSpPr>
                <p:nvPr/>
              </p:nvGrpSpPr>
              <p:grpSpPr bwMode="auto">
                <a:xfrm>
                  <a:off x="1323" y="2333"/>
                  <a:ext cx="643" cy="127"/>
                  <a:chOff x="1323" y="2333"/>
                  <a:chExt cx="643" cy="127"/>
                </a:xfrm>
              </p:grpSpPr>
              <p:sp>
                <p:nvSpPr>
                  <p:cNvPr id="81070" name="Freeform 94"/>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71" name="Group 95"/>
                  <p:cNvGrpSpPr>
                    <a:grpSpLocks/>
                  </p:cNvGrpSpPr>
                  <p:nvPr/>
                </p:nvGrpSpPr>
                <p:grpSpPr bwMode="auto">
                  <a:xfrm>
                    <a:off x="1335" y="2333"/>
                    <a:ext cx="631" cy="127"/>
                    <a:chOff x="1335" y="2333"/>
                    <a:chExt cx="631" cy="127"/>
                  </a:xfrm>
                </p:grpSpPr>
                <p:grpSp>
                  <p:nvGrpSpPr>
                    <p:cNvPr id="81072" name="Group 96"/>
                    <p:cNvGrpSpPr>
                      <a:grpSpLocks/>
                    </p:cNvGrpSpPr>
                    <p:nvPr/>
                  </p:nvGrpSpPr>
                  <p:grpSpPr bwMode="auto">
                    <a:xfrm>
                      <a:off x="1345" y="2333"/>
                      <a:ext cx="461" cy="105"/>
                      <a:chOff x="1345" y="2333"/>
                      <a:chExt cx="461" cy="105"/>
                    </a:xfrm>
                  </p:grpSpPr>
                  <p:grpSp>
                    <p:nvGrpSpPr>
                      <p:cNvPr id="81086" name="Group 97"/>
                      <p:cNvGrpSpPr>
                        <a:grpSpLocks/>
                      </p:cNvGrpSpPr>
                      <p:nvPr/>
                    </p:nvGrpSpPr>
                    <p:grpSpPr bwMode="auto">
                      <a:xfrm>
                        <a:off x="1345" y="2333"/>
                        <a:ext cx="96" cy="70"/>
                        <a:chOff x="1345" y="2333"/>
                        <a:chExt cx="96" cy="70"/>
                      </a:xfrm>
                    </p:grpSpPr>
                    <p:sp>
                      <p:nvSpPr>
                        <p:cNvPr id="81117" name="Line 98"/>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8" name="Line 99"/>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7" name="Group 100"/>
                      <p:cNvGrpSpPr>
                        <a:grpSpLocks/>
                      </p:cNvGrpSpPr>
                      <p:nvPr/>
                    </p:nvGrpSpPr>
                    <p:grpSpPr bwMode="auto">
                      <a:xfrm>
                        <a:off x="1383" y="2336"/>
                        <a:ext cx="96" cy="71"/>
                        <a:chOff x="1383" y="2336"/>
                        <a:chExt cx="96" cy="71"/>
                      </a:xfrm>
                    </p:grpSpPr>
                    <p:sp>
                      <p:nvSpPr>
                        <p:cNvPr id="81115" name="Line 101"/>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6" name="Line 102"/>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8" name="Group 103"/>
                      <p:cNvGrpSpPr>
                        <a:grpSpLocks/>
                      </p:cNvGrpSpPr>
                      <p:nvPr/>
                    </p:nvGrpSpPr>
                    <p:grpSpPr bwMode="auto">
                      <a:xfrm>
                        <a:off x="1421" y="2339"/>
                        <a:ext cx="97" cy="70"/>
                        <a:chOff x="1421" y="2339"/>
                        <a:chExt cx="97" cy="70"/>
                      </a:xfrm>
                    </p:grpSpPr>
                    <p:sp>
                      <p:nvSpPr>
                        <p:cNvPr id="81113" name="Line 104"/>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4" name="Line 105"/>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9" name="Group 106"/>
                      <p:cNvGrpSpPr>
                        <a:grpSpLocks/>
                      </p:cNvGrpSpPr>
                      <p:nvPr/>
                    </p:nvGrpSpPr>
                    <p:grpSpPr bwMode="auto">
                      <a:xfrm>
                        <a:off x="1457" y="2344"/>
                        <a:ext cx="96" cy="70"/>
                        <a:chOff x="1457" y="2344"/>
                        <a:chExt cx="96" cy="70"/>
                      </a:xfrm>
                    </p:grpSpPr>
                    <p:sp>
                      <p:nvSpPr>
                        <p:cNvPr id="81111" name="Line 107"/>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2" name="Line 108"/>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0" name="Group 109"/>
                      <p:cNvGrpSpPr>
                        <a:grpSpLocks/>
                      </p:cNvGrpSpPr>
                      <p:nvPr/>
                    </p:nvGrpSpPr>
                    <p:grpSpPr bwMode="auto">
                      <a:xfrm>
                        <a:off x="1496" y="2346"/>
                        <a:ext cx="96" cy="71"/>
                        <a:chOff x="1496" y="2346"/>
                        <a:chExt cx="96" cy="71"/>
                      </a:xfrm>
                    </p:grpSpPr>
                    <p:sp>
                      <p:nvSpPr>
                        <p:cNvPr id="81109" name="Line 110"/>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0" name="Line 111"/>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1" name="Group 112"/>
                      <p:cNvGrpSpPr>
                        <a:grpSpLocks/>
                      </p:cNvGrpSpPr>
                      <p:nvPr/>
                    </p:nvGrpSpPr>
                    <p:grpSpPr bwMode="auto">
                      <a:xfrm>
                        <a:off x="1532" y="2349"/>
                        <a:ext cx="96" cy="70"/>
                        <a:chOff x="1532" y="2349"/>
                        <a:chExt cx="96" cy="70"/>
                      </a:xfrm>
                    </p:grpSpPr>
                    <p:sp>
                      <p:nvSpPr>
                        <p:cNvPr id="81107" name="Line 113"/>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8" name="Line 114"/>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2" name="Group 115"/>
                      <p:cNvGrpSpPr>
                        <a:grpSpLocks/>
                      </p:cNvGrpSpPr>
                      <p:nvPr/>
                    </p:nvGrpSpPr>
                    <p:grpSpPr bwMode="auto">
                      <a:xfrm>
                        <a:off x="1568" y="2353"/>
                        <a:ext cx="97" cy="70"/>
                        <a:chOff x="1568" y="2353"/>
                        <a:chExt cx="97" cy="70"/>
                      </a:xfrm>
                    </p:grpSpPr>
                    <p:sp>
                      <p:nvSpPr>
                        <p:cNvPr id="81105" name="Line 116"/>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6" name="Line 117"/>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3" name="Group 118"/>
                      <p:cNvGrpSpPr>
                        <a:grpSpLocks/>
                      </p:cNvGrpSpPr>
                      <p:nvPr/>
                    </p:nvGrpSpPr>
                    <p:grpSpPr bwMode="auto">
                      <a:xfrm>
                        <a:off x="1602" y="2358"/>
                        <a:ext cx="96" cy="70"/>
                        <a:chOff x="1602" y="2358"/>
                        <a:chExt cx="96" cy="70"/>
                      </a:xfrm>
                    </p:grpSpPr>
                    <p:sp>
                      <p:nvSpPr>
                        <p:cNvPr id="81103" name="Line 119"/>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4" name="Line 120"/>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4" name="Group 121"/>
                      <p:cNvGrpSpPr>
                        <a:grpSpLocks/>
                      </p:cNvGrpSpPr>
                      <p:nvPr/>
                    </p:nvGrpSpPr>
                    <p:grpSpPr bwMode="auto">
                      <a:xfrm>
                        <a:off x="1638" y="2363"/>
                        <a:ext cx="97" cy="70"/>
                        <a:chOff x="1638" y="2363"/>
                        <a:chExt cx="97" cy="70"/>
                      </a:xfrm>
                    </p:grpSpPr>
                    <p:sp>
                      <p:nvSpPr>
                        <p:cNvPr id="81101" name="Line 122"/>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2" name="Line 123"/>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5" name="Group 124"/>
                      <p:cNvGrpSpPr>
                        <a:grpSpLocks/>
                      </p:cNvGrpSpPr>
                      <p:nvPr/>
                    </p:nvGrpSpPr>
                    <p:grpSpPr bwMode="auto">
                      <a:xfrm>
                        <a:off x="1675" y="2365"/>
                        <a:ext cx="96" cy="70"/>
                        <a:chOff x="1675" y="2365"/>
                        <a:chExt cx="96" cy="70"/>
                      </a:xfrm>
                    </p:grpSpPr>
                    <p:sp>
                      <p:nvSpPr>
                        <p:cNvPr id="81099" name="Line 125"/>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0" name="Line 126"/>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6" name="Group 127"/>
                      <p:cNvGrpSpPr>
                        <a:grpSpLocks/>
                      </p:cNvGrpSpPr>
                      <p:nvPr/>
                    </p:nvGrpSpPr>
                    <p:grpSpPr bwMode="auto">
                      <a:xfrm>
                        <a:off x="1710" y="2368"/>
                        <a:ext cx="96" cy="70"/>
                        <a:chOff x="1710" y="2368"/>
                        <a:chExt cx="96" cy="70"/>
                      </a:xfrm>
                    </p:grpSpPr>
                    <p:sp>
                      <p:nvSpPr>
                        <p:cNvPr id="81097" name="Line 128"/>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98" name="Line 129"/>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73" name="Group 130"/>
                    <p:cNvGrpSpPr>
                      <a:grpSpLocks/>
                    </p:cNvGrpSpPr>
                    <p:nvPr/>
                  </p:nvGrpSpPr>
                  <p:grpSpPr bwMode="auto">
                    <a:xfrm>
                      <a:off x="1822" y="2379"/>
                      <a:ext cx="139" cy="81"/>
                      <a:chOff x="1822" y="2379"/>
                      <a:chExt cx="139" cy="81"/>
                    </a:xfrm>
                  </p:grpSpPr>
                  <p:grpSp>
                    <p:nvGrpSpPr>
                      <p:cNvPr id="81077" name="Group 131"/>
                      <p:cNvGrpSpPr>
                        <a:grpSpLocks/>
                      </p:cNvGrpSpPr>
                      <p:nvPr/>
                    </p:nvGrpSpPr>
                    <p:grpSpPr bwMode="auto">
                      <a:xfrm>
                        <a:off x="1880" y="2384"/>
                        <a:ext cx="81" cy="76"/>
                        <a:chOff x="1880" y="2384"/>
                        <a:chExt cx="81" cy="76"/>
                      </a:xfrm>
                    </p:grpSpPr>
                    <p:sp>
                      <p:nvSpPr>
                        <p:cNvPr id="81084" name="Line 132"/>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5" name="Line 133"/>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8" name="Group 134"/>
                      <p:cNvGrpSpPr>
                        <a:grpSpLocks/>
                      </p:cNvGrpSpPr>
                      <p:nvPr/>
                    </p:nvGrpSpPr>
                    <p:grpSpPr bwMode="auto">
                      <a:xfrm>
                        <a:off x="1851" y="2380"/>
                        <a:ext cx="83" cy="78"/>
                        <a:chOff x="1851" y="2380"/>
                        <a:chExt cx="83" cy="78"/>
                      </a:xfrm>
                    </p:grpSpPr>
                    <p:sp>
                      <p:nvSpPr>
                        <p:cNvPr id="81082" name="Line 135"/>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3" name="Line 136"/>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9" name="Group 137"/>
                      <p:cNvGrpSpPr>
                        <a:grpSpLocks/>
                      </p:cNvGrpSpPr>
                      <p:nvPr/>
                    </p:nvGrpSpPr>
                    <p:grpSpPr bwMode="auto">
                      <a:xfrm>
                        <a:off x="1822" y="2379"/>
                        <a:ext cx="80" cy="75"/>
                        <a:chOff x="1822" y="2379"/>
                        <a:chExt cx="80" cy="75"/>
                      </a:xfrm>
                    </p:grpSpPr>
                    <p:sp>
                      <p:nvSpPr>
                        <p:cNvPr id="81080" name="Line 138"/>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1" name="Line 139"/>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74" name="Line 140"/>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5" name="Line 141"/>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6" name="Line 142"/>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67" name="Group 143"/>
                <p:cNvGrpSpPr>
                  <a:grpSpLocks/>
                </p:cNvGrpSpPr>
                <p:nvPr/>
              </p:nvGrpSpPr>
              <p:grpSpPr bwMode="auto">
                <a:xfrm>
                  <a:off x="1947" y="2396"/>
                  <a:ext cx="87" cy="89"/>
                  <a:chOff x="1947" y="2396"/>
                  <a:chExt cx="87" cy="89"/>
                </a:xfrm>
              </p:grpSpPr>
              <p:sp>
                <p:nvSpPr>
                  <p:cNvPr id="81068" name="Line 144"/>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69" name="Line 145"/>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80905" name="Group 146"/>
          <p:cNvGrpSpPr>
            <a:grpSpLocks/>
          </p:cNvGrpSpPr>
          <p:nvPr/>
        </p:nvGrpSpPr>
        <p:grpSpPr bwMode="auto">
          <a:xfrm flipH="1">
            <a:off x="5562600" y="4724400"/>
            <a:ext cx="1219200" cy="1066800"/>
            <a:chOff x="1213" y="1682"/>
            <a:chExt cx="939" cy="822"/>
          </a:xfrm>
        </p:grpSpPr>
        <p:sp>
          <p:nvSpPr>
            <p:cNvPr id="80916" name="Freeform 147"/>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17" name="Group 148"/>
            <p:cNvGrpSpPr>
              <a:grpSpLocks/>
            </p:cNvGrpSpPr>
            <p:nvPr/>
          </p:nvGrpSpPr>
          <p:grpSpPr bwMode="auto">
            <a:xfrm>
              <a:off x="1303" y="2149"/>
              <a:ext cx="846" cy="290"/>
              <a:chOff x="1303" y="2149"/>
              <a:chExt cx="846" cy="290"/>
            </a:xfrm>
          </p:grpSpPr>
          <p:sp>
            <p:nvSpPr>
              <p:cNvPr id="81043" name="Freeform 149"/>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4" name="Freeform 150"/>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45" name="Group 151"/>
              <p:cNvGrpSpPr>
                <a:grpSpLocks/>
              </p:cNvGrpSpPr>
              <p:nvPr/>
            </p:nvGrpSpPr>
            <p:grpSpPr bwMode="auto">
              <a:xfrm>
                <a:off x="1305" y="2190"/>
                <a:ext cx="684" cy="89"/>
                <a:chOff x="1305" y="2190"/>
                <a:chExt cx="684" cy="89"/>
              </a:xfrm>
            </p:grpSpPr>
            <p:sp>
              <p:nvSpPr>
                <p:cNvPr id="81046" name="Line 152"/>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7" name="Line 153"/>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8" name="Line 154"/>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9" name="Line 155"/>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18" name="Group 156"/>
            <p:cNvGrpSpPr>
              <a:grpSpLocks/>
            </p:cNvGrpSpPr>
            <p:nvPr/>
          </p:nvGrpSpPr>
          <p:grpSpPr bwMode="auto">
            <a:xfrm>
              <a:off x="1303" y="2119"/>
              <a:ext cx="848" cy="79"/>
              <a:chOff x="1303" y="2119"/>
              <a:chExt cx="848" cy="79"/>
            </a:xfrm>
          </p:grpSpPr>
          <p:sp>
            <p:nvSpPr>
              <p:cNvPr id="81041" name="Freeform 157"/>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2" name="Freeform 158"/>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19" name="Group 159"/>
            <p:cNvGrpSpPr>
              <a:grpSpLocks/>
            </p:cNvGrpSpPr>
            <p:nvPr/>
          </p:nvGrpSpPr>
          <p:grpSpPr bwMode="auto">
            <a:xfrm>
              <a:off x="1995" y="1691"/>
              <a:ext cx="155" cy="485"/>
              <a:chOff x="1995" y="1691"/>
              <a:chExt cx="155" cy="485"/>
            </a:xfrm>
          </p:grpSpPr>
          <p:grpSp>
            <p:nvGrpSpPr>
              <p:cNvPr id="81011" name="Group 160"/>
              <p:cNvGrpSpPr>
                <a:grpSpLocks/>
              </p:cNvGrpSpPr>
              <p:nvPr/>
            </p:nvGrpSpPr>
            <p:grpSpPr bwMode="auto">
              <a:xfrm>
                <a:off x="2055" y="1753"/>
                <a:ext cx="95" cy="406"/>
                <a:chOff x="2055" y="1753"/>
                <a:chExt cx="95" cy="406"/>
              </a:xfrm>
            </p:grpSpPr>
            <p:sp>
              <p:nvSpPr>
                <p:cNvPr id="81015" name="Freeform 161"/>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16" name="Group 162"/>
                <p:cNvGrpSpPr>
                  <a:grpSpLocks/>
                </p:cNvGrpSpPr>
                <p:nvPr/>
              </p:nvGrpSpPr>
              <p:grpSpPr bwMode="auto">
                <a:xfrm>
                  <a:off x="2055" y="1771"/>
                  <a:ext cx="93" cy="340"/>
                  <a:chOff x="2055" y="1771"/>
                  <a:chExt cx="93" cy="340"/>
                </a:xfrm>
              </p:grpSpPr>
              <p:grpSp>
                <p:nvGrpSpPr>
                  <p:cNvPr id="81017" name="Group 163"/>
                  <p:cNvGrpSpPr>
                    <a:grpSpLocks/>
                  </p:cNvGrpSpPr>
                  <p:nvPr/>
                </p:nvGrpSpPr>
                <p:grpSpPr bwMode="auto">
                  <a:xfrm>
                    <a:off x="2055" y="1771"/>
                    <a:ext cx="93" cy="340"/>
                    <a:chOff x="2055" y="1771"/>
                    <a:chExt cx="93" cy="340"/>
                  </a:xfrm>
                </p:grpSpPr>
                <p:grpSp>
                  <p:nvGrpSpPr>
                    <p:cNvPr id="81019" name="Group 164"/>
                    <p:cNvGrpSpPr>
                      <a:grpSpLocks/>
                    </p:cNvGrpSpPr>
                    <p:nvPr/>
                  </p:nvGrpSpPr>
                  <p:grpSpPr bwMode="auto">
                    <a:xfrm>
                      <a:off x="2055" y="1771"/>
                      <a:ext cx="93" cy="203"/>
                      <a:chOff x="2055" y="1771"/>
                      <a:chExt cx="93" cy="203"/>
                    </a:xfrm>
                  </p:grpSpPr>
                  <p:grpSp>
                    <p:nvGrpSpPr>
                      <p:cNvPr id="81029" name="Group 165"/>
                      <p:cNvGrpSpPr>
                        <a:grpSpLocks/>
                      </p:cNvGrpSpPr>
                      <p:nvPr/>
                    </p:nvGrpSpPr>
                    <p:grpSpPr bwMode="auto">
                      <a:xfrm>
                        <a:off x="2062" y="1771"/>
                        <a:ext cx="86" cy="109"/>
                        <a:chOff x="2062" y="1771"/>
                        <a:chExt cx="86" cy="109"/>
                      </a:xfrm>
                    </p:grpSpPr>
                    <p:sp>
                      <p:nvSpPr>
                        <p:cNvPr id="81035" name="Line 166"/>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6" name="Line 167"/>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7" name="Line 168"/>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8" name="Line 169"/>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9" name="Line 170"/>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0" name="Line 171"/>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030" name="Line 172"/>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1" name="Line 173"/>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2" name="Line 174"/>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3" name="Line 175"/>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4" name="Line 176"/>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20" name="Group 177"/>
                    <p:cNvGrpSpPr>
                      <a:grpSpLocks/>
                    </p:cNvGrpSpPr>
                    <p:nvPr/>
                  </p:nvGrpSpPr>
                  <p:grpSpPr bwMode="auto">
                    <a:xfrm>
                      <a:off x="2056" y="1986"/>
                      <a:ext cx="82" cy="125"/>
                      <a:chOff x="2056" y="1986"/>
                      <a:chExt cx="82" cy="125"/>
                    </a:xfrm>
                  </p:grpSpPr>
                  <p:sp>
                    <p:nvSpPr>
                      <p:cNvPr id="81021" name="Line 178"/>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2" name="Line 179"/>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3" name="Line 180"/>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4" name="Line 181"/>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5" name="Line 182"/>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6" name="Line 183"/>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7" name="Line 184"/>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8" name="Line 185"/>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18" name="Line 186"/>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12" name="Group 187"/>
              <p:cNvGrpSpPr>
                <a:grpSpLocks/>
              </p:cNvGrpSpPr>
              <p:nvPr/>
            </p:nvGrpSpPr>
            <p:grpSpPr bwMode="auto">
              <a:xfrm>
                <a:off x="1995" y="1691"/>
                <a:ext cx="83" cy="485"/>
                <a:chOff x="1995" y="1691"/>
                <a:chExt cx="83" cy="485"/>
              </a:xfrm>
            </p:grpSpPr>
            <p:sp>
              <p:nvSpPr>
                <p:cNvPr id="81013" name="Freeform 188"/>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14" name="Arc 189"/>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0920" name="Freeform 190"/>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1" name="Freeform 191"/>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2" name="Freeform 192"/>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3" name="Freeform 193"/>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4" name="Group 194"/>
            <p:cNvGrpSpPr>
              <a:grpSpLocks/>
            </p:cNvGrpSpPr>
            <p:nvPr/>
          </p:nvGrpSpPr>
          <p:grpSpPr bwMode="auto">
            <a:xfrm>
              <a:off x="1988" y="2166"/>
              <a:ext cx="163" cy="193"/>
              <a:chOff x="1988" y="2166"/>
              <a:chExt cx="163" cy="193"/>
            </a:xfrm>
          </p:grpSpPr>
          <p:sp>
            <p:nvSpPr>
              <p:cNvPr id="81002" name="Line 195"/>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3" name="Line 196"/>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4" name="Line 197"/>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5" name="Line 198"/>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6" name="Line 199"/>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7" name="Line 200"/>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8" name="Line 201"/>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9" name="Line 202"/>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10" name="Line 203"/>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25" name="Group 204"/>
            <p:cNvGrpSpPr>
              <a:grpSpLocks/>
            </p:cNvGrpSpPr>
            <p:nvPr/>
          </p:nvGrpSpPr>
          <p:grpSpPr bwMode="auto">
            <a:xfrm>
              <a:off x="1488" y="1682"/>
              <a:ext cx="535" cy="494"/>
              <a:chOff x="1488" y="1682"/>
              <a:chExt cx="535" cy="494"/>
            </a:xfrm>
          </p:grpSpPr>
          <p:grpSp>
            <p:nvGrpSpPr>
              <p:cNvPr id="80985" name="Group 205"/>
              <p:cNvGrpSpPr>
                <a:grpSpLocks/>
              </p:cNvGrpSpPr>
              <p:nvPr/>
            </p:nvGrpSpPr>
            <p:grpSpPr bwMode="auto">
              <a:xfrm>
                <a:off x="1488" y="1682"/>
                <a:ext cx="535" cy="494"/>
                <a:chOff x="1488" y="1682"/>
                <a:chExt cx="535" cy="494"/>
              </a:xfrm>
            </p:grpSpPr>
            <p:grpSp>
              <p:nvGrpSpPr>
                <p:cNvPr id="80987" name="Group 206"/>
                <p:cNvGrpSpPr>
                  <a:grpSpLocks/>
                </p:cNvGrpSpPr>
                <p:nvPr/>
              </p:nvGrpSpPr>
              <p:grpSpPr bwMode="auto">
                <a:xfrm>
                  <a:off x="1488" y="1682"/>
                  <a:ext cx="535" cy="494"/>
                  <a:chOff x="1488" y="1682"/>
                  <a:chExt cx="535" cy="494"/>
                </a:xfrm>
              </p:grpSpPr>
              <p:sp>
                <p:nvSpPr>
                  <p:cNvPr id="80998" name="Freeform 207"/>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9" name="Arc 208"/>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0" name="Arc 209"/>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1" name="Arc 210"/>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88" name="Group 211"/>
                <p:cNvGrpSpPr>
                  <a:grpSpLocks/>
                </p:cNvGrpSpPr>
                <p:nvPr/>
              </p:nvGrpSpPr>
              <p:grpSpPr bwMode="auto">
                <a:xfrm>
                  <a:off x="1544" y="1758"/>
                  <a:ext cx="406" cy="337"/>
                  <a:chOff x="1544" y="1758"/>
                  <a:chExt cx="406" cy="337"/>
                </a:xfrm>
              </p:grpSpPr>
              <p:grpSp>
                <p:nvGrpSpPr>
                  <p:cNvPr id="80989" name="Group 212"/>
                  <p:cNvGrpSpPr>
                    <a:grpSpLocks/>
                  </p:cNvGrpSpPr>
                  <p:nvPr/>
                </p:nvGrpSpPr>
                <p:grpSpPr bwMode="auto">
                  <a:xfrm>
                    <a:off x="1544" y="1758"/>
                    <a:ext cx="406" cy="337"/>
                    <a:chOff x="1544" y="1758"/>
                    <a:chExt cx="406" cy="337"/>
                  </a:xfrm>
                </p:grpSpPr>
                <p:sp>
                  <p:nvSpPr>
                    <p:cNvPr id="80994" name="Freeform 213"/>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5" name="Freeform 214"/>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6" name="Freeform 215"/>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7" name="Freeform 216"/>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90" name="Group 217"/>
                  <p:cNvGrpSpPr>
                    <a:grpSpLocks/>
                  </p:cNvGrpSpPr>
                  <p:nvPr/>
                </p:nvGrpSpPr>
                <p:grpSpPr bwMode="auto">
                  <a:xfrm>
                    <a:off x="1552" y="1765"/>
                    <a:ext cx="388" cy="320"/>
                    <a:chOff x="1552" y="1765"/>
                    <a:chExt cx="388" cy="320"/>
                  </a:xfrm>
                </p:grpSpPr>
                <p:sp>
                  <p:nvSpPr>
                    <p:cNvPr id="80991" name="Freeform 218"/>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2" name="Freeform 219"/>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3" name="Freeform 220"/>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0986" name="Freeform 221"/>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26" name="Group 222"/>
            <p:cNvGrpSpPr>
              <a:grpSpLocks/>
            </p:cNvGrpSpPr>
            <p:nvPr/>
          </p:nvGrpSpPr>
          <p:grpSpPr bwMode="auto">
            <a:xfrm>
              <a:off x="1279" y="2333"/>
              <a:ext cx="756" cy="171"/>
              <a:chOff x="1279" y="2333"/>
              <a:chExt cx="756" cy="171"/>
            </a:xfrm>
          </p:grpSpPr>
          <p:sp>
            <p:nvSpPr>
              <p:cNvPr id="80927" name="Freeform 223"/>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8" name="Group 224"/>
              <p:cNvGrpSpPr>
                <a:grpSpLocks/>
              </p:cNvGrpSpPr>
              <p:nvPr/>
            </p:nvGrpSpPr>
            <p:grpSpPr bwMode="auto">
              <a:xfrm>
                <a:off x="1279" y="2333"/>
                <a:ext cx="756" cy="171"/>
                <a:chOff x="1279" y="2333"/>
                <a:chExt cx="756" cy="171"/>
              </a:xfrm>
            </p:grpSpPr>
            <p:sp>
              <p:nvSpPr>
                <p:cNvPr id="80929" name="Freeform 225"/>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0" name="Freeform 226"/>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1" name="Line 227"/>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0932" name="Group 228"/>
                <p:cNvGrpSpPr>
                  <a:grpSpLocks/>
                </p:cNvGrpSpPr>
                <p:nvPr/>
              </p:nvGrpSpPr>
              <p:grpSpPr bwMode="auto">
                <a:xfrm>
                  <a:off x="1323" y="2333"/>
                  <a:ext cx="643" cy="127"/>
                  <a:chOff x="1323" y="2333"/>
                  <a:chExt cx="643" cy="127"/>
                </a:xfrm>
              </p:grpSpPr>
              <p:sp>
                <p:nvSpPr>
                  <p:cNvPr id="80936" name="Freeform 229"/>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37" name="Group 230"/>
                  <p:cNvGrpSpPr>
                    <a:grpSpLocks/>
                  </p:cNvGrpSpPr>
                  <p:nvPr/>
                </p:nvGrpSpPr>
                <p:grpSpPr bwMode="auto">
                  <a:xfrm>
                    <a:off x="1335" y="2333"/>
                    <a:ext cx="631" cy="127"/>
                    <a:chOff x="1335" y="2333"/>
                    <a:chExt cx="631" cy="127"/>
                  </a:xfrm>
                </p:grpSpPr>
                <p:grpSp>
                  <p:nvGrpSpPr>
                    <p:cNvPr id="80938" name="Group 231"/>
                    <p:cNvGrpSpPr>
                      <a:grpSpLocks/>
                    </p:cNvGrpSpPr>
                    <p:nvPr/>
                  </p:nvGrpSpPr>
                  <p:grpSpPr bwMode="auto">
                    <a:xfrm>
                      <a:off x="1345" y="2333"/>
                      <a:ext cx="461" cy="105"/>
                      <a:chOff x="1345" y="2333"/>
                      <a:chExt cx="461" cy="105"/>
                    </a:xfrm>
                  </p:grpSpPr>
                  <p:grpSp>
                    <p:nvGrpSpPr>
                      <p:cNvPr id="80952" name="Group 232"/>
                      <p:cNvGrpSpPr>
                        <a:grpSpLocks/>
                      </p:cNvGrpSpPr>
                      <p:nvPr/>
                    </p:nvGrpSpPr>
                    <p:grpSpPr bwMode="auto">
                      <a:xfrm>
                        <a:off x="1345" y="2333"/>
                        <a:ext cx="96" cy="70"/>
                        <a:chOff x="1345" y="2333"/>
                        <a:chExt cx="96" cy="70"/>
                      </a:xfrm>
                    </p:grpSpPr>
                    <p:sp>
                      <p:nvSpPr>
                        <p:cNvPr id="80983" name="Line 233"/>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4" name="Line 234"/>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3" name="Group 235"/>
                      <p:cNvGrpSpPr>
                        <a:grpSpLocks/>
                      </p:cNvGrpSpPr>
                      <p:nvPr/>
                    </p:nvGrpSpPr>
                    <p:grpSpPr bwMode="auto">
                      <a:xfrm>
                        <a:off x="1383" y="2336"/>
                        <a:ext cx="96" cy="71"/>
                        <a:chOff x="1383" y="2336"/>
                        <a:chExt cx="96" cy="71"/>
                      </a:xfrm>
                    </p:grpSpPr>
                    <p:sp>
                      <p:nvSpPr>
                        <p:cNvPr id="80981" name="Line 236"/>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Line 237"/>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4" name="Group 238"/>
                      <p:cNvGrpSpPr>
                        <a:grpSpLocks/>
                      </p:cNvGrpSpPr>
                      <p:nvPr/>
                    </p:nvGrpSpPr>
                    <p:grpSpPr bwMode="auto">
                      <a:xfrm>
                        <a:off x="1421" y="2339"/>
                        <a:ext cx="97" cy="70"/>
                        <a:chOff x="1421" y="2339"/>
                        <a:chExt cx="97" cy="70"/>
                      </a:xfrm>
                    </p:grpSpPr>
                    <p:sp>
                      <p:nvSpPr>
                        <p:cNvPr id="80979" name="Line 239"/>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40"/>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241"/>
                      <p:cNvGrpSpPr>
                        <a:grpSpLocks/>
                      </p:cNvGrpSpPr>
                      <p:nvPr/>
                    </p:nvGrpSpPr>
                    <p:grpSpPr bwMode="auto">
                      <a:xfrm>
                        <a:off x="1457" y="2344"/>
                        <a:ext cx="96" cy="70"/>
                        <a:chOff x="1457" y="2344"/>
                        <a:chExt cx="96" cy="70"/>
                      </a:xfrm>
                    </p:grpSpPr>
                    <p:sp>
                      <p:nvSpPr>
                        <p:cNvPr id="80977" name="Line 242"/>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43"/>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6" name="Group 244"/>
                      <p:cNvGrpSpPr>
                        <a:grpSpLocks/>
                      </p:cNvGrpSpPr>
                      <p:nvPr/>
                    </p:nvGrpSpPr>
                    <p:grpSpPr bwMode="auto">
                      <a:xfrm>
                        <a:off x="1496" y="2346"/>
                        <a:ext cx="96" cy="71"/>
                        <a:chOff x="1496" y="2346"/>
                        <a:chExt cx="96" cy="71"/>
                      </a:xfrm>
                    </p:grpSpPr>
                    <p:sp>
                      <p:nvSpPr>
                        <p:cNvPr id="80975" name="Line 245"/>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246"/>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7" name="Group 247"/>
                      <p:cNvGrpSpPr>
                        <a:grpSpLocks/>
                      </p:cNvGrpSpPr>
                      <p:nvPr/>
                    </p:nvGrpSpPr>
                    <p:grpSpPr bwMode="auto">
                      <a:xfrm>
                        <a:off x="1532" y="2349"/>
                        <a:ext cx="96" cy="70"/>
                        <a:chOff x="1532" y="2349"/>
                        <a:chExt cx="96" cy="70"/>
                      </a:xfrm>
                    </p:grpSpPr>
                    <p:sp>
                      <p:nvSpPr>
                        <p:cNvPr id="80973" name="Line 248"/>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249"/>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8" name="Group 250"/>
                      <p:cNvGrpSpPr>
                        <a:grpSpLocks/>
                      </p:cNvGrpSpPr>
                      <p:nvPr/>
                    </p:nvGrpSpPr>
                    <p:grpSpPr bwMode="auto">
                      <a:xfrm>
                        <a:off x="1568" y="2353"/>
                        <a:ext cx="97" cy="70"/>
                        <a:chOff x="1568" y="2353"/>
                        <a:chExt cx="97" cy="70"/>
                      </a:xfrm>
                    </p:grpSpPr>
                    <p:sp>
                      <p:nvSpPr>
                        <p:cNvPr id="80971" name="Line 251"/>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252"/>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253"/>
                      <p:cNvGrpSpPr>
                        <a:grpSpLocks/>
                      </p:cNvGrpSpPr>
                      <p:nvPr/>
                    </p:nvGrpSpPr>
                    <p:grpSpPr bwMode="auto">
                      <a:xfrm>
                        <a:off x="1602" y="2358"/>
                        <a:ext cx="96" cy="70"/>
                        <a:chOff x="1602" y="2358"/>
                        <a:chExt cx="96" cy="70"/>
                      </a:xfrm>
                    </p:grpSpPr>
                    <p:sp>
                      <p:nvSpPr>
                        <p:cNvPr id="80969" name="Line 254"/>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0" name="Line 255"/>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256"/>
                      <p:cNvGrpSpPr>
                        <a:grpSpLocks/>
                      </p:cNvGrpSpPr>
                      <p:nvPr/>
                    </p:nvGrpSpPr>
                    <p:grpSpPr bwMode="auto">
                      <a:xfrm>
                        <a:off x="1638" y="2363"/>
                        <a:ext cx="97" cy="70"/>
                        <a:chOff x="1638" y="2363"/>
                        <a:chExt cx="97" cy="70"/>
                      </a:xfrm>
                    </p:grpSpPr>
                    <p:sp>
                      <p:nvSpPr>
                        <p:cNvPr id="80967" name="Line 257"/>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8" name="Line 258"/>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1" name="Group 259"/>
                      <p:cNvGrpSpPr>
                        <a:grpSpLocks/>
                      </p:cNvGrpSpPr>
                      <p:nvPr/>
                    </p:nvGrpSpPr>
                    <p:grpSpPr bwMode="auto">
                      <a:xfrm>
                        <a:off x="1675" y="2365"/>
                        <a:ext cx="96" cy="70"/>
                        <a:chOff x="1675" y="2365"/>
                        <a:chExt cx="96" cy="70"/>
                      </a:xfrm>
                    </p:grpSpPr>
                    <p:sp>
                      <p:nvSpPr>
                        <p:cNvPr id="80965" name="Line 260"/>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6" name="Line 261"/>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2" name="Group 262"/>
                      <p:cNvGrpSpPr>
                        <a:grpSpLocks/>
                      </p:cNvGrpSpPr>
                      <p:nvPr/>
                    </p:nvGrpSpPr>
                    <p:grpSpPr bwMode="auto">
                      <a:xfrm>
                        <a:off x="1710" y="2368"/>
                        <a:ext cx="96" cy="70"/>
                        <a:chOff x="1710" y="2368"/>
                        <a:chExt cx="96" cy="70"/>
                      </a:xfrm>
                    </p:grpSpPr>
                    <p:sp>
                      <p:nvSpPr>
                        <p:cNvPr id="80963" name="Line 263"/>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4" name="Line 264"/>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9" name="Group 265"/>
                    <p:cNvGrpSpPr>
                      <a:grpSpLocks/>
                    </p:cNvGrpSpPr>
                    <p:nvPr/>
                  </p:nvGrpSpPr>
                  <p:grpSpPr bwMode="auto">
                    <a:xfrm>
                      <a:off x="1822" y="2379"/>
                      <a:ext cx="139" cy="81"/>
                      <a:chOff x="1822" y="2379"/>
                      <a:chExt cx="139" cy="81"/>
                    </a:xfrm>
                  </p:grpSpPr>
                  <p:grpSp>
                    <p:nvGrpSpPr>
                      <p:cNvPr id="80943" name="Group 266"/>
                      <p:cNvGrpSpPr>
                        <a:grpSpLocks/>
                      </p:cNvGrpSpPr>
                      <p:nvPr/>
                    </p:nvGrpSpPr>
                    <p:grpSpPr bwMode="auto">
                      <a:xfrm>
                        <a:off x="1880" y="2384"/>
                        <a:ext cx="81" cy="76"/>
                        <a:chOff x="1880" y="2384"/>
                        <a:chExt cx="81" cy="76"/>
                      </a:xfrm>
                    </p:grpSpPr>
                    <p:sp>
                      <p:nvSpPr>
                        <p:cNvPr id="80950" name="Line 267"/>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68"/>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4" name="Group 269"/>
                      <p:cNvGrpSpPr>
                        <a:grpSpLocks/>
                      </p:cNvGrpSpPr>
                      <p:nvPr/>
                    </p:nvGrpSpPr>
                    <p:grpSpPr bwMode="auto">
                      <a:xfrm>
                        <a:off x="1851" y="2380"/>
                        <a:ext cx="83" cy="78"/>
                        <a:chOff x="1851" y="2380"/>
                        <a:chExt cx="83" cy="78"/>
                      </a:xfrm>
                    </p:grpSpPr>
                    <p:sp>
                      <p:nvSpPr>
                        <p:cNvPr id="80948" name="Line 270"/>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9" name="Line 271"/>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5" name="Group 272"/>
                      <p:cNvGrpSpPr>
                        <a:grpSpLocks/>
                      </p:cNvGrpSpPr>
                      <p:nvPr/>
                    </p:nvGrpSpPr>
                    <p:grpSpPr bwMode="auto">
                      <a:xfrm>
                        <a:off x="1822" y="2379"/>
                        <a:ext cx="80" cy="75"/>
                        <a:chOff x="1822" y="2379"/>
                        <a:chExt cx="80" cy="75"/>
                      </a:xfrm>
                    </p:grpSpPr>
                    <p:sp>
                      <p:nvSpPr>
                        <p:cNvPr id="80946" name="Line 273"/>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7" name="Line 274"/>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940" name="Line 275"/>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1" name="Line 276"/>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2" name="Line 277"/>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3" name="Group 278"/>
                <p:cNvGrpSpPr>
                  <a:grpSpLocks/>
                </p:cNvGrpSpPr>
                <p:nvPr/>
              </p:nvGrpSpPr>
              <p:grpSpPr bwMode="auto">
                <a:xfrm>
                  <a:off x="1947" y="2396"/>
                  <a:ext cx="87" cy="89"/>
                  <a:chOff x="1947" y="2396"/>
                  <a:chExt cx="87" cy="89"/>
                </a:xfrm>
              </p:grpSpPr>
              <p:sp>
                <p:nvSpPr>
                  <p:cNvPr id="80934" name="Line 279"/>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280"/>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80906" name="Line 281"/>
          <p:cNvSpPr>
            <a:spLocks noChangeShapeType="1"/>
          </p:cNvSpPr>
          <p:nvPr/>
        </p:nvSpPr>
        <p:spPr bwMode="auto">
          <a:xfrm>
            <a:off x="2514600" y="4419600"/>
            <a:ext cx="5562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7" name="Text Box 282"/>
          <p:cNvSpPr txBox="1">
            <a:spLocks noChangeArrowheads="1"/>
          </p:cNvSpPr>
          <p:nvPr/>
        </p:nvSpPr>
        <p:spPr bwMode="auto">
          <a:xfrm>
            <a:off x="2209800" y="3048000"/>
            <a:ext cx="1104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sz="1800" b="1">
                <a:latin typeface="Times New Roman" pitchFamily="18" charset="0"/>
                <a:ea typeface="幼圆" pitchFamily="49" charset="-122"/>
              </a:rPr>
              <a:t>拨号用户</a:t>
            </a:r>
          </a:p>
        </p:txBody>
      </p:sp>
      <p:sp>
        <p:nvSpPr>
          <p:cNvPr id="80908" name="Rectangle 283"/>
          <p:cNvSpPr>
            <a:spLocks noChangeArrowheads="1"/>
          </p:cNvSpPr>
          <p:nvPr/>
        </p:nvSpPr>
        <p:spPr bwMode="auto">
          <a:xfrm>
            <a:off x="6553200" y="25146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00-3d-87-14-3a-d9</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166.111.4.1</a:t>
            </a:r>
          </a:p>
        </p:txBody>
      </p:sp>
      <p:sp>
        <p:nvSpPr>
          <p:cNvPr id="80909" name="Rectangle 284"/>
          <p:cNvSpPr>
            <a:spLocks noChangeArrowheads="1"/>
          </p:cNvSpPr>
          <p:nvPr/>
        </p:nvSpPr>
        <p:spPr bwMode="auto">
          <a:xfrm>
            <a:off x="67818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00-0c-1b-00-5a-f6</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166.111.3.18</a:t>
            </a:r>
          </a:p>
        </p:txBody>
      </p:sp>
      <p:sp>
        <p:nvSpPr>
          <p:cNvPr id="80910" name="Rectangle 285"/>
          <p:cNvSpPr>
            <a:spLocks noChangeArrowheads="1"/>
          </p:cNvSpPr>
          <p:nvPr/>
        </p:nvSpPr>
        <p:spPr bwMode="auto">
          <a:xfrm>
            <a:off x="7620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00-60-97-CO-9F-67</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166.111.3.19</a:t>
            </a:r>
          </a:p>
        </p:txBody>
      </p:sp>
      <p:sp>
        <p:nvSpPr>
          <p:cNvPr id="80911" name="Rectangle 286"/>
          <p:cNvSpPr>
            <a:spLocks noChangeArrowheads="1"/>
          </p:cNvSpPr>
          <p:nvPr/>
        </p:nvSpPr>
        <p:spPr bwMode="auto">
          <a:xfrm>
            <a:off x="381000" y="1752600"/>
            <a:ext cx="1676400" cy="12573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166.111.3.97</a:t>
            </a:r>
          </a:p>
        </p:txBody>
      </p:sp>
      <p:sp>
        <p:nvSpPr>
          <p:cNvPr id="80912" name="Text Box 287"/>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80913" name="Rectangle 289"/>
          <p:cNvSpPr>
            <a:spLocks noChangeArrowheads="1"/>
          </p:cNvSpPr>
          <p:nvPr/>
        </p:nvSpPr>
        <p:spPr bwMode="auto">
          <a:xfrm>
            <a:off x="0" y="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物理地址</a:t>
            </a:r>
            <a:r>
              <a:rPr lang="zh-CN" altLang="en-US" b="1"/>
              <a:t>也称</a:t>
            </a:r>
            <a:r>
              <a:rPr lang="en-US" altLang="zh-CN" b="1"/>
              <a:t>MAC</a:t>
            </a:r>
            <a:r>
              <a:rPr lang="zh-CN" altLang="en-US" b="1"/>
              <a:t>（</a:t>
            </a:r>
            <a:r>
              <a:rPr lang="en-US" altLang="zh-CN" b="1"/>
              <a:t>Media Access Control</a:t>
            </a:r>
            <a:r>
              <a:rPr lang="zh-CN" altLang="en-US" b="1"/>
              <a:t>）地址，表示为</a:t>
            </a:r>
            <a:r>
              <a:rPr lang="en-US" altLang="zh-CN" b="1"/>
              <a:t>6</a:t>
            </a:r>
            <a:r>
              <a:rPr lang="zh-CN" altLang="en-US" b="1"/>
              <a:t>字节，即</a:t>
            </a:r>
            <a:r>
              <a:rPr lang="en-US" altLang="zh-CN" b="1">
                <a:solidFill>
                  <a:srgbClr val="FF0000"/>
                </a:solidFill>
              </a:rPr>
              <a:t>48</a:t>
            </a:r>
            <a:r>
              <a:rPr lang="zh-CN" altLang="en-US" b="1">
                <a:solidFill>
                  <a:srgbClr val="FF0000"/>
                </a:solidFill>
              </a:rPr>
              <a:t>位</a:t>
            </a:r>
            <a:r>
              <a:rPr lang="zh-CN" altLang="en-US" b="1"/>
              <a:t>的二进制地址，是由数据链路层来实现的，通常其地址是固化在网卡</a:t>
            </a:r>
          </a:p>
        </p:txBody>
      </p:sp>
      <p:sp>
        <p:nvSpPr>
          <p:cNvPr id="80914" name="Rectangle 291"/>
          <p:cNvSpPr>
            <a:spLocks noChangeArrowheads="1"/>
          </p:cNvSpPr>
          <p:nvPr/>
        </p:nvSpPr>
        <p:spPr bwMode="auto">
          <a:xfrm>
            <a:off x="0" y="1196975"/>
            <a:ext cx="881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b="1">
                <a:solidFill>
                  <a:srgbClr val="FF0000"/>
                </a:solidFill>
              </a:rPr>
              <a:t>IP</a:t>
            </a:r>
            <a:r>
              <a:rPr kumimoji="1" lang="zh-CN" altLang="en-US" b="1">
                <a:solidFill>
                  <a:srgbClr val="FF0000"/>
                </a:solidFill>
              </a:rPr>
              <a:t>地址</a:t>
            </a:r>
            <a:r>
              <a:rPr kumimoji="1" lang="zh-CN" altLang="en-US" b="1"/>
              <a:t>就是给每个连接在</a:t>
            </a:r>
            <a:r>
              <a:rPr kumimoji="1" lang="en-US" altLang="zh-CN" b="1"/>
              <a:t>Internet</a:t>
            </a:r>
            <a:r>
              <a:rPr kumimoji="1" lang="zh-CN" altLang="en-US" b="1"/>
              <a:t>上的主机分配的一个</a:t>
            </a:r>
            <a:r>
              <a:rPr kumimoji="1" lang="en-US" altLang="zh-CN" b="1">
                <a:solidFill>
                  <a:srgbClr val="FF0000"/>
                </a:solidFill>
              </a:rPr>
              <a:t>32bit</a:t>
            </a:r>
            <a:r>
              <a:rPr kumimoji="1" lang="zh-CN" altLang="en-US" b="1"/>
              <a:t>地址 </a:t>
            </a:r>
          </a:p>
        </p:txBody>
      </p:sp>
      <p:sp>
        <p:nvSpPr>
          <p:cNvPr id="2" name="灯片编号占位符 1"/>
          <p:cNvSpPr>
            <a:spLocks noGrp="1"/>
          </p:cNvSpPr>
          <p:nvPr>
            <p:ph type="sldNum" sz="quarter" idx="12"/>
          </p:nvPr>
        </p:nvSpPr>
        <p:spPr/>
        <p:txBody>
          <a:bodyPr/>
          <a:lstStyle/>
          <a:p>
            <a:pPr>
              <a:defRPr/>
            </a:pPr>
            <a:fld id="{F6997531-BEF8-4389-87DE-19A99E66C421}"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6627"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数据通信基础</a:t>
            </a:r>
            <a:r>
              <a:rPr lang="zh-CN" altLang="en-US" sz="5400" smtClean="0">
                <a:latin typeface="华文新魏" pitchFamily="2" charset="-122"/>
                <a:ea typeface="华文新魏" pitchFamily="2" charset="-122"/>
              </a:rPr>
              <a:t>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5C9B667E-761C-43D9-8E69-F6A4797365A6}"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57175"/>
            <a:ext cx="8540750" cy="1143000"/>
          </a:xfrm>
        </p:spPr>
        <p:txBody>
          <a:bodyPr/>
          <a:lstStyle/>
          <a:p>
            <a:pPr eaLnBrk="1" hangingPunct="1"/>
            <a:r>
              <a:rPr lang="en-US" altLang="zh-CN" sz="4000" smtClean="0"/>
              <a:t>  IP</a:t>
            </a:r>
            <a:r>
              <a:rPr lang="zh-CN" altLang="en-US" sz="4000" smtClean="0"/>
              <a:t>地址</a:t>
            </a:r>
          </a:p>
        </p:txBody>
      </p:sp>
      <p:pic>
        <p:nvPicPr>
          <p:cNvPr id="81923"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06775"/>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2" name="Rectangle 4"/>
          <p:cNvSpPr>
            <a:spLocks noChangeArrowheads="1"/>
          </p:cNvSpPr>
          <p:nvPr/>
        </p:nvSpPr>
        <p:spPr bwMode="auto">
          <a:xfrm>
            <a:off x="990600" y="781050"/>
            <a:ext cx="69246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defRPr/>
            </a:pPr>
            <a:r>
              <a:rPr kumimoji="1" lang="en-US" altLang="zh-CN" sz="4000" b="1">
                <a:solidFill>
                  <a:srgbClr val="FF0000"/>
                </a:solidFill>
                <a:effectLst>
                  <a:outerShdw blurRad="38100" dist="38100" dir="2700000" algn="tl">
                    <a:srgbClr val="C0C0C0"/>
                  </a:outerShdw>
                </a:effectLst>
                <a:latin typeface="Arial" pitchFamily="34" charset="0"/>
              </a:rPr>
              <a:t>IP</a:t>
            </a:r>
            <a:r>
              <a:rPr kumimoji="1" lang="en-US" altLang="zh-CN" sz="4000" b="1">
                <a:solidFill>
                  <a:schemeClr val="bg2"/>
                </a:solidFill>
                <a:effectLst>
                  <a:outerShdw blurRad="38100" dist="38100" dir="2700000" algn="tl">
                    <a:srgbClr val="C0C0C0"/>
                  </a:outerShdw>
                </a:effectLst>
                <a:latin typeface="Arial" pitchFamily="34" charset="0"/>
              </a:rPr>
              <a:t> </a:t>
            </a:r>
            <a:r>
              <a:rPr kumimoji="1" lang="zh-CN" altLang="zh-CN" sz="3200" b="1">
                <a:solidFill>
                  <a:srgbClr val="5F5F5F"/>
                </a:solidFill>
                <a:latin typeface="Times New Roman" pitchFamily="18" charset="0"/>
                <a:ea typeface="幼圆" pitchFamily="49" charset="-122"/>
              </a:rPr>
              <a:t>地址是通过一个唯一的号码和一个</a:t>
            </a:r>
          </a:p>
          <a:p>
            <a:pPr defTabSz="762000" eaLnBrk="0" hangingPunct="0">
              <a:defRPr/>
            </a:pPr>
            <a:r>
              <a:rPr kumimoji="1" lang="zh-CN" altLang="zh-CN" sz="3200" b="1">
                <a:solidFill>
                  <a:srgbClr val="5F5F5F"/>
                </a:solidFill>
                <a:latin typeface="Times New Roman" pitchFamily="18" charset="0"/>
                <a:ea typeface="幼圆" pitchFamily="49" charset="-122"/>
              </a:rPr>
              <a:t>名字识别机器的方法。</a:t>
            </a:r>
            <a:endParaRPr kumimoji="1" lang="zh-CN" altLang="en-US" sz="4000">
              <a:solidFill>
                <a:srgbClr val="5F5F5F"/>
              </a:solidFill>
              <a:latin typeface="Times New Roman" pitchFamily="18" charset="0"/>
            </a:endParaRPr>
          </a:p>
        </p:txBody>
      </p:sp>
      <p:grpSp>
        <p:nvGrpSpPr>
          <p:cNvPr id="611333" name="Group 5"/>
          <p:cNvGrpSpPr>
            <a:grpSpLocks/>
          </p:cNvGrpSpPr>
          <p:nvPr/>
        </p:nvGrpSpPr>
        <p:grpSpPr bwMode="auto">
          <a:xfrm>
            <a:off x="838200" y="657225"/>
            <a:ext cx="5362575" cy="2362200"/>
            <a:chOff x="1104" y="1104"/>
            <a:chExt cx="3378" cy="1488"/>
          </a:xfrm>
        </p:grpSpPr>
        <p:grpSp>
          <p:nvGrpSpPr>
            <p:cNvPr id="81937" name="Group 6"/>
            <p:cNvGrpSpPr>
              <a:grpSpLocks/>
            </p:cNvGrpSpPr>
            <p:nvPr/>
          </p:nvGrpSpPr>
          <p:grpSpPr bwMode="auto">
            <a:xfrm>
              <a:off x="1104" y="1104"/>
              <a:ext cx="528" cy="1200"/>
              <a:chOff x="1104" y="1104"/>
              <a:chExt cx="528" cy="1200"/>
            </a:xfrm>
          </p:grpSpPr>
          <p:sp>
            <p:nvSpPr>
              <p:cNvPr id="81939" name="Oval 7"/>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Line 8"/>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1337" name="Text Box 9"/>
            <p:cNvSpPr txBox="1">
              <a:spLocks noChangeArrowheads="1"/>
            </p:cNvSpPr>
            <p:nvPr/>
          </p:nvSpPr>
          <p:spPr bwMode="auto">
            <a:xfrm>
              <a:off x="1142" y="2188"/>
              <a:ext cx="33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5F5F5F"/>
                  </a:solidFill>
                  <a:effectLst>
                    <a:outerShdw blurRad="38100" dist="38100" dir="2700000" algn="tl">
                      <a:srgbClr val="C0C0C0"/>
                    </a:outerShdw>
                  </a:effectLst>
                </a:rPr>
                <a:t>I</a:t>
              </a:r>
              <a:r>
                <a:rPr kumimoji="0" lang="en-US" altLang="zh-CN" sz="3600" b="1" smtClean="0">
                  <a:solidFill>
                    <a:srgbClr val="5F5F5F"/>
                  </a:solidFill>
                </a:rPr>
                <a:t>NTERNET </a:t>
              </a:r>
              <a:r>
                <a:rPr kumimoji="0" lang="en-US" altLang="zh-CN" sz="3600" b="1" smtClean="0">
                  <a:solidFill>
                    <a:srgbClr val="5F5F5F"/>
                  </a:solidFill>
                  <a:effectLst>
                    <a:outerShdw blurRad="38100" dist="38100" dir="2700000" algn="tl">
                      <a:srgbClr val="C0C0C0"/>
                    </a:outerShdw>
                  </a:effectLst>
                </a:rPr>
                <a:t>P</a:t>
              </a:r>
              <a:r>
                <a:rPr kumimoji="0" lang="en-US" altLang="zh-CN" sz="3600" b="1" smtClean="0">
                  <a:solidFill>
                    <a:srgbClr val="5F5F5F"/>
                  </a:solidFill>
                </a:rPr>
                <a:t>ROTOCOL</a:t>
              </a:r>
              <a:endParaRPr kumimoji="0" lang="en-US" altLang="zh-CN" smtClean="0">
                <a:solidFill>
                  <a:srgbClr val="5F5F5F"/>
                </a:solidFill>
              </a:endParaRPr>
            </a:p>
          </p:txBody>
        </p:sp>
      </p:grpSp>
      <p:sp>
        <p:nvSpPr>
          <p:cNvPr id="611338" name="Text Box 10"/>
          <p:cNvSpPr txBox="1">
            <a:spLocks noChangeArrowheads="1"/>
          </p:cNvSpPr>
          <p:nvPr/>
        </p:nvSpPr>
        <p:spPr bwMode="auto">
          <a:xfrm>
            <a:off x="974725" y="3084513"/>
            <a:ext cx="331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endParaRPr lang="en-US" altLang="zh-CN">
              <a:latin typeface="Times New Roman" pitchFamily="18" charset="0"/>
              <a:ea typeface="宋体" pitchFamily="2" charset="-122"/>
            </a:endParaRPr>
          </a:p>
        </p:txBody>
      </p:sp>
      <p:grpSp>
        <p:nvGrpSpPr>
          <p:cNvPr id="611339" name="Group 11"/>
          <p:cNvGrpSpPr>
            <a:grpSpLocks/>
          </p:cNvGrpSpPr>
          <p:nvPr/>
        </p:nvGrpSpPr>
        <p:grpSpPr bwMode="auto">
          <a:xfrm>
            <a:off x="3463925" y="2943225"/>
            <a:ext cx="3241675" cy="838200"/>
            <a:chOff x="2736" y="2544"/>
            <a:chExt cx="2042" cy="528"/>
          </a:xfrm>
        </p:grpSpPr>
        <p:grpSp>
          <p:nvGrpSpPr>
            <p:cNvPr id="81933" name="Group 12"/>
            <p:cNvGrpSpPr>
              <a:grpSpLocks/>
            </p:cNvGrpSpPr>
            <p:nvPr/>
          </p:nvGrpSpPr>
          <p:grpSpPr bwMode="auto">
            <a:xfrm rot="-5400000">
              <a:off x="3072" y="2208"/>
              <a:ext cx="528" cy="1200"/>
              <a:chOff x="1104" y="1104"/>
              <a:chExt cx="528" cy="1200"/>
            </a:xfrm>
          </p:grpSpPr>
          <p:sp>
            <p:nvSpPr>
              <p:cNvPr id="81935" name="Oval 13"/>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6" name="Line 14"/>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4" name="Text Box 15"/>
            <p:cNvSpPr txBox="1">
              <a:spLocks noChangeArrowheads="1"/>
            </p:cNvSpPr>
            <p:nvPr/>
          </p:nvSpPr>
          <p:spPr bwMode="auto">
            <a:xfrm>
              <a:off x="3936" y="2592"/>
              <a:ext cx="8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solidFill>
                    <a:srgbClr val="FF0000"/>
                  </a:solidFill>
                  <a:latin typeface="Times New Roman" pitchFamily="18" charset="0"/>
                  <a:ea typeface="宋体" pitchFamily="2" charset="-122"/>
                </a:rPr>
                <a:t>0</a:t>
              </a:r>
              <a:r>
                <a:rPr lang="en-US" altLang="zh-CN" sz="3600" b="1">
                  <a:latin typeface="Times New Roman" pitchFamily="18" charset="0"/>
                  <a:ea typeface="宋体" pitchFamily="2" charset="-122"/>
                </a:rPr>
                <a:t>~</a:t>
              </a:r>
              <a:r>
                <a:rPr lang="en-US" altLang="zh-CN" sz="3600" b="1">
                  <a:solidFill>
                    <a:srgbClr val="FF0000"/>
                  </a:solidFill>
                  <a:latin typeface="Times New Roman" pitchFamily="18" charset="0"/>
                  <a:ea typeface="宋体" pitchFamily="2" charset="-122"/>
                </a:rPr>
                <a:t>255</a:t>
              </a:r>
              <a:endParaRPr lang="en-US" altLang="zh-CN" sz="3600" b="1">
                <a:latin typeface="Times New Roman" pitchFamily="18" charset="0"/>
                <a:ea typeface="宋体" pitchFamily="2" charset="-122"/>
              </a:endParaRPr>
            </a:p>
          </p:txBody>
        </p:sp>
      </p:grpSp>
      <p:sp>
        <p:nvSpPr>
          <p:cNvPr id="611344" name="Text Box 16"/>
          <p:cNvSpPr txBox="1">
            <a:spLocks noChangeArrowheads="1"/>
          </p:cNvSpPr>
          <p:nvPr/>
        </p:nvSpPr>
        <p:spPr bwMode="auto">
          <a:xfrm>
            <a:off x="933450" y="3629025"/>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ea typeface="宋体" pitchFamily="2" charset="-122"/>
              </a:rPr>
              <a:t>166</a:t>
            </a:r>
            <a:r>
              <a:rPr lang="en-US" altLang="zh-CN" sz="3600" b="1">
                <a:solidFill>
                  <a:srgbClr val="FF0000"/>
                </a:solidFill>
                <a:ea typeface="宋体" pitchFamily="2" charset="-122"/>
              </a:rPr>
              <a:t>.</a:t>
            </a:r>
            <a:r>
              <a:rPr lang="en-US" altLang="zh-CN" sz="3600" b="1">
                <a:ea typeface="宋体" pitchFamily="2" charset="-122"/>
              </a:rPr>
              <a:t>111</a:t>
            </a:r>
            <a:r>
              <a:rPr lang="en-US" altLang="zh-CN" sz="3600" b="1">
                <a:solidFill>
                  <a:srgbClr val="FF0000"/>
                </a:solidFill>
                <a:ea typeface="宋体" pitchFamily="2" charset="-122"/>
              </a:rPr>
              <a:t>.</a:t>
            </a:r>
            <a:r>
              <a:rPr lang="en-US" altLang="zh-CN" sz="3600" b="1">
                <a:ea typeface="宋体" pitchFamily="2" charset="-122"/>
              </a:rPr>
              <a:t>4</a:t>
            </a:r>
            <a:r>
              <a:rPr lang="en-US" altLang="zh-CN" sz="3600" b="1">
                <a:solidFill>
                  <a:srgbClr val="FF0000"/>
                </a:solidFill>
                <a:ea typeface="宋体" pitchFamily="2" charset="-122"/>
              </a:rPr>
              <a:t>.</a:t>
            </a:r>
            <a:r>
              <a:rPr lang="en-US" altLang="zh-CN" sz="3600" b="1">
                <a:ea typeface="宋体" pitchFamily="2" charset="-122"/>
              </a:rPr>
              <a:t>118</a:t>
            </a:r>
            <a:endParaRPr lang="en-US" altLang="zh-CN">
              <a:latin typeface="Times New Roman" pitchFamily="18" charset="0"/>
              <a:ea typeface="宋体" pitchFamily="2" charset="-122"/>
            </a:endParaRPr>
          </a:p>
        </p:txBody>
      </p:sp>
      <p:sp>
        <p:nvSpPr>
          <p:cNvPr id="611345" name="Text Box 17"/>
          <p:cNvSpPr txBox="1">
            <a:spLocks noChangeArrowheads="1"/>
          </p:cNvSpPr>
          <p:nvPr/>
        </p:nvSpPr>
        <p:spPr bwMode="auto">
          <a:xfrm>
            <a:off x="990600" y="4267200"/>
            <a:ext cx="322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FF0000"/>
                </a:solidFill>
                <a:latin typeface="幼圆" pitchFamily="49" charset="-122"/>
                <a:ea typeface="幼圆" pitchFamily="49" charset="-122"/>
              </a:rPr>
              <a:t>网络地址</a:t>
            </a:r>
            <a:r>
              <a:rPr lang="en-US" altLang="zh-CN" sz="2800" b="1">
                <a:solidFill>
                  <a:srgbClr val="FF0000"/>
                </a:solidFill>
                <a:latin typeface="幼圆" pitchFamily="49" charset="-122"/>
                <a:ea typeface="幼圆" pitchFamily="49" charset="-122"/>
              </a:rPr>
              <a:t>+</a:t>
            </a:r>
            <a:r>
              <a:rPr lang="zh-CN" altLang="en-US" sz="2800" b="1">
                <a:solidFill>
                  <a:srgbClr val="FF0000"/>
                </a:solidFill>
                <a:latin typeface="幼圆" pitchFamily="49" charset="-122"/>
                <a:ea typeface="幼圆" pitchFamily="49" charset="-122"/>
              </a:rPr>
              <a:t>机器地址</a:t>
            </a:r>
            <a:endParaRPr lang="zh-CN" altLang="en-US" sz="1800">
              <a:solidFill>
                <a:srgbClr val="FF0000"/>
              </a:solidFill>
              <a:latin typeface="Times New Roman" pitchFamily="18" charset="0"/>
              <a:ea typeface="宋体" pitchFamily="2" charset="-122"/>
            </a:endParaRPr>
          </a:p>
        </p:txBody>
      </p:sp>
      <p:sp>
        <p:nvSpPr>
          <p:cNvPr id="81930" name="Text Box 18"/>
          <p:cNvSpPr txBox="1">
            <a:spLocks noChangeArrowheads="1"/>
          </p:cNvSpPr>
          <p:nvPr/>
        </p:nvSpPr>
        <p:spPr bwMode="auto">
          <a:xfrm>
            <a:off x="990600" y="4924425"/>
            <a:ext cx="3808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dirty="0">
                <a:latin typeface="Times New Roman" pitchFamily="18" charset="0"/>
                <a:ea typeface="黑体" pitchFamily="49" charset="-122"/>
              </a:rPr>
              <a:t>问题：谁负责分配</a:t>
            </a:r>
            <a:r>
              <a:rPr kumimoji="1" lang="en-US" altLang="zh-CN" dirty="0">
                <a:latin typeface="Times New Roman" pitchFamily="18" charset="0"/>
                <a:ea typeface="黑体" pitchFamily="49" charset="-122"/>
              </a:rPr>
              <a:t>IP</a:t>
            </a:r>
            <a:r>
              <a:rPr kumimoji="1" lang="zh-CN" altLang="en-US" dirty="0">
                <a:latin typeface="Times New Roman" pitchFamily="18" charset="0"/>
                <a:ea typeface="黑体" pitchFamily="49" charset="-122"/>
              </a:rPr>
              <a:t>地址？</a:t>
            </a:r>
          </a:p>
        </p:txBody>
      </p:sp>
      <p:sp>
        <p:nvSpPr>
          <p:cNvPr id="611348" name="Rectangle 20"/>
          <p:cNvSpPr>
            <a:spLocks noChangeArrowheads="1"/>
          </p:cNvSpPr>
          <p:nvPr/>
        </p:nvSpPr>
        <p:spPr bwMode="auto">
          <a:xfrm>
            <a:off x="539750" y="5589588"/>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ICANN</a:t>
            </a:r>
            <a:r>
              <a:rPr lang="zh-CN" altLang="en-US"/>
              <a:t>（</a:t>
            </a:r>
            <a:r>
              <a:rPr lang="en-US" altLang="zh-CN"/>
              <a:t>Internet Corporation for Assigned Names and Numbers</a:t>
            </a:r>
            <a:r>
              <a:rPr lang="zh-CN" altLang="en-US"/>
              <a:t>，</a:t>
            </a:r>
            <a:r>
              <a:rPr lang="en-US" altLang="zh-CN"/>
              <a:t>http://www.icann.org</a:t>
            </a:r>
            <a:r>
              <a:rPr lang="zh-CN" altLang="en-US"/>
              <a:t>）</a:t>
            </a:r>
          </a:p>
        </p:txBody>
      </p:sp>
      <p:sp>
        <p:nvSpPr>
          <p:cNvPr id="2" name="灯片编号占位符 1"/>
          <p:cNvSpPr>
            <a:spLocks noGrp="1"/>
          </p:cNvSpPr>
          <p:nvPr>
            <p:ph type="sldNum" sz="quarter" idx="12"/>
          </p:nvPr>
        </p:nvSpPr>
        <p:spPr/>
        <p:txBody>
          <a:bodyPr/>
          <a:lstStyle/>
          <a:p>
            <a:pPr>
              <a:defRPr/>
            </a:pPr>
            <a:fld id="{67CC745F-5E87-42F4-9DE1-C23B1F2DC175}" type="slidenum">
              <a:rPr lang="en-US" altLang="zh-CN"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1333"/>
                                        </p:tgtEl>
                                        <p:attrNameLst>
                                          <p:attrName>style.visibility</p:attrName>
                                        </p:attrNameLst>
                                      </p:cBhvr>
                                      <p:to>
                                        <p:strVal val="visible"/>
                                      </p:to>
                                    </p:set>
                                    <p:animEffect transition="in" filter="wipe(up)">
                                      <p:cBhvr>
                                        <p:cTn id="7" dur="500"/>
                                        <p:tgtEl>
                                          <p:spTgt spid="61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8"/>
                                        </p:tgtEl>
                                        <p:attrNameLst>
                                          <p:attrName>style.visibility</p:attrName>
                                        </p:attrNameLst>
                                      </p:cBhvr>
                                      <p:to>
                                        <p:strVal val="visible"/>
                                      </p:to>
                                    </p:set>
                                    <p:animEffect transition="in" filter="wipe(left)">
                                      <p:cBhvr>
                                        <p:cTn id="12" dur="500"/>
                                        <p:tgtEl>
                                          <p:spTgt spid="611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1339"/>
                                        </p:tgtEl>
                                        <p:attrNameLst>
                                          <p:attrName>style.visibility</p:attrName>
                                        </p:attrNameLst>
                                      </p:cBhvr>
                                      <p:to>
                                        <p:strVal val="visible"/>
                                      </p:to>
                                    </p:set>
                                    <p:animEffect transition="in" filter="wipe(left)">
                                      <p:cBhvr>
                                        <p:cTn id="17" dur="500"/>
                                        <p:tgtEl>
                                          <p:spTgt spid="611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11344"/>
                                        </p:tgtEl>
                                        <p:attrNameLst>
                                          <p:attrName>style.visibility</p:attrName>
                                        </p:attrNameLst>
                                      </p:cBhvr>
                                      <p:to>
                                        <p:strVal val="visible"/>
                                      </p:to>
                                    </p:set>
                                    <p:anim calcmode="lin" valueType="num">
                                      <p:cBhvr additive="base">
                                        <p:cTn id="22" dur="500" fill="hold"/>
                                        <p:tgtEl>
                                          <p:spTgt spid="611344"/>
                                        </p:tgtEl>
                                        <p:attrNameLst>
                                          <p:attrName>ppt_x</p:attrName>
                                        </p:attrNameLst>
                                      </p:cBhvr>
                                      <p:tavLst>
                                        <p:tav tm="0">
                                          <p:val>
                                            <p:strVal val="#ppt_x"/>
                                          </p:val>
                                        </p:tav>
                                        <p:tav tm="100000">
                                          <p:val>
                                            <p:strVal val="#ppt_x"/>
                                          </p:val>
                                        </p:tav>
                                      </p:tavLst>
                                    </p:anim>
                                    <p:anim calcmode="lin" valueType="num">
                                      <p:cBhvr additive="base">
                                        <p:cTn id="23" dur="500" fill="hold"/>
                                        <p:tgtEl>
                                          <p:spTgt spid="61134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1345"/>
                                        </p:tgtEl>
                                        <p:attrNameLst>
                                          <p:attrName>style.visibility</p:attrName>
                                        </p:attrNameLst>
                                      </p:cBhvr>
                                      <p:to>
                                        <p:strVal val="visible"/>
                                      </p:to>
                                    </p:set>
                                    <p:animEffect transition="in" filter="barn(outVertical)">
                                      <p:cBhvr>
                                        <p:cTn id="28" dur="500"/>
                                        <p:tgtEl>
                                          <p:spTgt spid="6113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1930"/>
                                        </p:tgtEl>
                                        <p:attrNameLst>
                                          <p:attrName>style.visibility</p:attrName>
                                        </p:attrNameLst>
                                      </p:cBhvr>
                                      <p:to>
                                        <p:strVal val="visible"/>
                                      </p:to>
                                    </p:set>
                                    <p:animEffect transition="in" filter="wipe(down)">
                                      <p:cBhvr>
                                        <p:cTn id="33" dur="500"/>
                                        <p:tgtEl>
                                          <p:spTgt spid="819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1348"/>
                                        </p:tgtEl>
                                        <p:attrNameLst>
                                          <p:attrName>style.visibility</p:attrName>
                                        </p:attrNameLst>
                                      </p:cBhvr>
                                      <p:to>
                                        <p:strVal val="visible"/>
                                      </p:to>
                                    </p:set>
                                    <p:animEffect transition="in" filter="blinds(horizontal)">
                                      <p:cBhvr>
                                        <p:cTn id="38" dur="500"/>
                                        <p:tgtEl>
                                          <p:spTgt spid="61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8" grpId="0" autoUpdateAnimBg="0"/>
      <p:bldP spid="611344" grpId="0" autoUpdateAnimBg="0"/>
      <p:bldP spid="611345" grpId="0" autoUpdateAnimBg="0"/>
      <p:bldP spid="81930" grpId="0"/>
      <p:bldP spid="6113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r>
              <a:rPr lang="en-US" altLang="zh-CN" sz="4000" smtClean="0"/>
              <a:t>  IP</a:t>
            </a:r>
            <a:r>
              <a:rPr lang="zh-CN" altLang="en-US" sz="4000" smtClean="0"/>
              <a:t>地址的种类</a:t>
            </a:r>
          </a:p>
        </p:txBody>
      </p:sp>
      <p:grpSp>
        <p:nvGrpSpPr>
          <p:cNvPr id="613379" name="Group 3"/>
          <p:cNvGrpSpPr>
            <a:grpSpLocks/>
          </p:cNvGrpSpPr>
          <p:nvPr/>
        </p:nvGrpSpPr>
        <p:grpSpPr bwMode="auto">
          <a:xfrm>
            <a:off x="685800" y="1373188"/>
            <a:ext cx="6883400" cy="1065212"/>
            <a:chOff x="1104" y="1201"/>
            <a:chExt cx="4336" cy="671"/>
          </a:xfrm>
        </p:grpSpPr>
        <p:grpSp>
          <p:nvGrpSpPr>
            <p:cNvPr id="82980" name="Group 4"/>
            <p:cNvGrpSpPr>
              <a:grpSpLocks/>
            </p:cNvGrpSpPr>
            <p:nvPr/>
          </p:nvGrpSpPr>
          <p:grpSpPr bwMode="auto">
            <a:xfrm>
              <a:off x="1104" y="1470"/>
              <a:ext cx="4224" cy="402"/>
              <a:chOff x="1104" y="1470"/>
              <a:chExt cx="4224" cy="402"/>
            </a:xfrm>
          </p:grpSpPr>
          <p:grpSp>
            <p:nvGrpSpPr>
              <p:cNvPr id="82987" name="Group 5"/>
              <p:cNvGrpSpPr>
                <a:grpSpLocks/>
              </p:cNvGrpSpPr>
              <p:nvPr/>
            </p:nvGrpSpPr>
            <p:grpSpPr bwMode="auto">
              <a:xfrm>
                <a:off x="1968" y="1488"/>
                <a:ext cx="3360" cy="384"/>
                <a:chOff x="1440" y="1488"/>
                <a:chExt cx="3360" cy="384"/>
              </a:xfrm>
            </p:grpSpPr>
            <p:sp>
              <p:nvSpPr>
                <p:cNvPr id="82989" name="Rectangle 6"/>
                <p:cNvSpPr>
                  <a:spLocks noChangeArrowheads="1"/>
                </p:cNvSpPr>
                <p:nvPr/>
              </p:nvSpPr>
              <p:spPr bwMode="auto">
                <a:xfrm>
                  <a:off x="1440" y="1488"/>
                  <a:ext cx="912"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90" name="Rectangle 7"/>
                <p:cNvSpPr>
                  <a:spLocks noChangeArrowheads="1"/>
                </p:cNvSpPr>
                <p:nvPr/>
              </p:nvSpPr>
              <p:spPr bwMode="auto">
                <a:xfrm>
                  <a:off x="2352" y="1488"/>
                  <a:ext cx="2448"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84" name="Text Box 8"/>
              <p:cNvSpPr txBox="1">
                <a:spLocks noChangeArrowheads="1"/>
              </p:cNvSpPr>
              <p:nvPr/>
            </p:nvSpPr>
            <p:spPr bwMode="auto">
              <a:xfrm>
                <a:off x="1104" y="1470"/>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A</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82981" name="Group 9"/>
            <p:cNvGrpSpPr>
              <a:grpSpLocks/>
            </p:cNvGrpSpPr>
            <p:nvPr/>
          </p:nvGrpSpPr>
          <p:grpSpPr bwMode="auto">
            <a:xfrm>
              <a:off x="1670" y="1201"/>
              <a:ext cx="3770" cy="327"/>
              <a:chOff x="1670" y="1201"/>
              <a:chExt cx="3770" cy="327"/>
            </a:xfrm>
          </p:grpSpPr>
          <p:sp>
            <p:nvSpPr>
              <p:cNvPr id="82982" name="Text Box 10"/>
              <p:cNvSpPr txBox="1">
                <a:spLocks noChangeArrowheads="1"/>
              </p:cNvSpPr>
              <p:nvPr/>
            </p:nvSpPr>
            <p:spPr bwMode="auto">
              <a:xfrm>
                <a:off x="1670"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82983" name="Text Box 11"/>
              <p:cNvSpPr txBox="1">
                <a:spLocks noChangeArrowheads="1"/>
              </p:cNvSpPr>
              <p:nvPr/>
            </p:nvSpPr>
            <p:spPr bwMode="auto">
              <a:xfrm>
                <a:off x="2732"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8</a:t>
                </a:r>
                <a:endParaRPr lang="en-US" altLang="zh-CN" sz="2000">
                  <a:latin typeface="Times New Roman" pitchFamily="18" charset="0"/>
                  <a:ea typeface="宋体" pitchFamily="2" charset="-122"/>
                </a:endParaRPr>
              </a:p>
            </p:txBody>
          </p:sp>
          <p:sp>
            <p:nvSpPr>
              <p:cNvPr id="82984" name="Text Box 12"/>
              <p:cNvSpPr txBox="1">
                <a:spLocks noChangeArrowheads="1"/>
              </p:cNvSpPr>
              <p:nvPr/>
            </p:nvSpPr>
            <p:spPr bwMode="auto">
              <a:xfrm>
                <a:off x="340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16</a:t>
                </a:r>
                <a:endParaRPr lang="en-US" altLang="zh-CN" sz="2000">
                  <a:latin typeface="Times New Roman" pitchFamily="18" charset="0"/>
                  <a:ea typeface="宋体" pitchFamily="2" charset="-122"/>
                </a:endParaRPr>
              </a:p>
            </p:txBody>
          </p:sp>
          <p:sp>
            <p:nvSpPr>
              <p:cNvPr id="82985" name="Text Box 13"/>
              <p:cNvSpPr txBox="1">
                <a:spLocks noChangeArrowheads="1"/>
              </p:cNvSpPr>
              <p:nvPr/>
            </p:nvSpPr>
            <p:spPr bwMode="auto">
              <a:xfrm>
                <a:off x="418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24</a:t>
                </a:r>
                <a:endParaRPr lang="en-US" altLang="zh-CN" sz="2000">
                  <a:latin typeface="Times New Roman" pitchFamily="18" charset="0"/>
                  <a:ea typeface="宋体" pitchFamily="2" charset="-122"/>
                </a:endParaRPr>
              </a:p>
            </p:txBody>
          </p:sp>
          <p:sp>
            <p:nvSpPr>
              <p:cNvPr id="82986" name="Text Box 14"/>
              <p:cNvSpPr txBox="1">
                <a:spLocks noChangeArrowheads="1"/>
              </p:cNvSpPr>
              <p:nvPr/>
            </p:nvSpPr>
            <p:spPr bwMode="auto">
              <a:xfrm>
                <a:off x="5100"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32</a:t>
                </a:r>
                <a:endParaRPr lang="en-US" altLang="zh-CN" sz="2000">
                  <a:latin typeface="Times New Roman" pitchFamily="18" charset="0"/>
                  <a:ea typeface="宋体" pitchFamily="2" charset="-122"/>
                </a:endParaRPr>
              </a:p>
            </p:txBody>
          </p:sp>
        </p:grpSp>
      </p:grpSp>
      <p:grpSp>
        <p:nvGrpSpPr>
          <p:cNvPr id="613391" name="Group 15"/>
          <p:cNvGrpSpPr>
            <a:grpSpLocks/>
          </p:cNvGrpSpPr>
          <p:nvPr/>
        </p:nvGrpSpPr>
        <p:grpSpPr bwMode="auto">
          <a:xfrm>
            <a:off x="685800" y="2438400"/>
            <a:ext cx="6705600" cy="609600"/>
            <a:chOff x="1104" y="1872"/>
            <a:chExt cx="4224" cy="384"/>
          </a:xfrm>
        </p:grpSpPr>
        <p:grpSp>
          <p:nvGrpSpPr>
            <p:cNvPr id="82976" name="Group 16"/>
            <p:cNvGrpSpPr>
              <a:grpSpLocks/>
            </p:cNvGrpSpPr>
            <p:nvPr/>
          </p:nvGrpSpPr>
          <p:grpSpPr bwMode="auto">
            <a:xfrm>
              <a:off x="1968" y="1872"/>
              <a:ext cx="3360" cy="384"/>
              <a:chOff x="1440" y="1872"/>
              <a:chExt cx="3360" cy="384"/>
            </a:xfrm>
          </p:grpSpPr>
          <p:sp>
            <p:nvSpPr>
              <p:cNvPr id="82978" name="Rectangle 17"/>
              <p:cNvSpPr>
                <a:spLocks noChangeArrowheads="1"/>
              </p:cNvSpPr>
              <p:nvPr/>
            </p:nvSpPr>
            <p:spPr bwMode="auto">
              <a:xfrm>
                <a:off x="1440" y="1872"/>
                <a:ext cx="1680"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9" name="Rectangle 18"/>
              <p:cNvSpPr>
                <a:spLocks noChangeArrowheads="1"/>
              </p:cNvSpPr>
              <p:nvPr/>
            </p:nvSpPr>
            <p:spPr bwMode="auto">
              <a:xfrm>
                <a:off x="3120" y="1872"/>
                <a:ext cx="1680"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95" name="Text Box 19"/>
            <p:cNvSpPr txBox="1">
              <a:spLocks noChangeArrowheads="1"/>
            </p:cNvSpPr>
            <p:nvPr/>
          </p:nvSpPr>
          <p:spPr bwMode="auto">
            <a:xfrm>
              <a:off x="1104" y="1882"/>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B</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613396" name="Group 20"/>
          <p:cNvGrpSpPr>
            <a:grpSpLocks/>
          </p:cNvGrpSpPr>
          <p:nvPr/>
        </p:nvGrpSpPr>
        <p:grpSpPr bwMode="auto">
          <a:xfrm>
            <a:off x="685800" y="3048000"/>
            <a:ext cx="6705600" cy="609600"/>
            <a:chOff x="1104" y="2256"/>
            <a:chExt cx="4224" cy="384"/>
          </a:xfrm>
        </p:grpSpPr>
        <p:grpSp>
          <p:nvGrpSpPr>
            <p:cNvPr id="82972" name="Group 21"/>
            <p:cNvGrpSpPr>
              <a:grpSpLocks/>
            </p:cNvGrpSpPr>
            <p:nvPr/>
          </p:nvGrpSpPr>
          <p:grpSpPr bwMode="auto">
            <a:xfrm>
              <a:off x="1968" y="2256"/>
              <a:ext cx="3360" cy="384"/>
              <a:chOff x="1440" y="2256"/>
              <a:chExt cx="3360" cy="384"/>
            </a:xfrm>
          </p:grpSpPr>
          <p:sp>
            <p:nvSpPr>
              <p:cNvPr id="82974" name="Rectangle 22"/>
              <p:cNvSpPr>
                <a:spLocks noChangeArrowheads="1"/>
              </p:cNvSpPr>
              <p:nvPr/>
            </p:nvSpPr>
            <p:spPr bwMode="auto">
              <a:xfrm>
                <a:off x="1440" y="2256"/>
                <a:ext cx="2448"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5" name="Rectangle 23"/>
              <p:cNvSpPr>
                <a:spLocks noChangeArrowheads="1"/>
              </p:cNvSpPr>
              <p:nvPr/>
            </p:nvSpPr>
            <p:spPr bwMode="auto">
              <a:xfrm>
                <a:off x="3888" y="2256"/>
                <a:ext cx="912"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400" name="Text Box 24"/>
            <p:cNvSpPr txBox="1">
              <a:spLocks noChangeArrowheads="1"/>
            </p:cNvSpPr>
            <p:nvPr/>
          </p:nvSpPr>
          <p:spPr bwMode="auto">
            <a:xfrm>
              <a:off x="1104" y="2266"/>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C</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sp>
        <p:nvSpPr>
          <p:cNvPr id="613401" name="Rectangle 25"/>
          <p:cNvSpPr>
            <a:spLocks noChangeArrowheads="1"/>
          </p:cNvSpPr>
          <p:nvPr/>
        </p:nvSpPr>
        <p:spPr bwMode="auto">
          <a:xfrm>
            <a:off x="1752600" y="18288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600" b="1">
                <a:latin typeface="Times New Roman" pitchFamily="18" charset="0"/>
                <a:ea typeface="宋体" pitchFamily="2" charset="-122"/>
              </a:rPr>
              <a:t>0</a:t>
            </a:r>
            <a:endParaRPr lang="en-US" altLang="zh-CN">
              <a:latin typeface="Times New Roman" pitchFamily="18" charset="0"/>
              <a:ea typeface="宋体" pitchFamily="2" charset="-122"/>
            </a:endParaRPr>
          </a:p>
        </p:txBody>
      </p:sp>
      <p:sp>
        <p:nvSpPr>
          <p:cNvPr id="613402" name="Rectangle 26"/>
          <p:cNvSpPr>
            <a:spLocks noChangeArrowheads="1"/>
          </p:cNvSpPr>
          <p:nvPr/>
        </p:nvSpPr>
        <p:spPr bwMode="auto">
          <a:xfrm>
            <a:off x="17526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3" name="Rectangle 27"/>
          <p:cNvSpPr>
            <a:spLocks noChangeArrowheads="1"/>
          </p:cNvSpPr>
          <p:nvPr/>
        </p:nvSpPr>
        <p:spPr bwMode="auto">
          <a:xfrm>
            <a:off x="17526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4" name="Rectangle 28"/>
          <p:cNvSpPr>
            <a:spLocks noChangeArrowheads="1"/>
          </p:cNvSpPr>
          <p:nvPr/>
        </p:nvSpPr>
        <p:spPr bwMode="auto">
          <a:xfrm>
            <a:off x="20574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613405" name="Rectangle 29"/>
          <p:cNvSpPr>
            <a:spLocks noChangeArrowheads="1"/>
          </p:cNvSpPr>
          <p:nvPr/>
        </p:nvSpPr>
        <p:spPr bwMode="auto">
          <a:xfrm>
            <a:off x="20574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6" name="Rectangle 30"/>
          <p:cNvSpPr>
            <a:spLocks noChangeArrowheads="1"/>
          </p:cNvSpPr>
          <p:nvPr/>
        </p:nvSpPr>
        <p:spPr bwMode="auto">
          <a:xfrm>
            <a:off x="2362200" y="30480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grpSp>
        <p:nvGrpSpPr>
          <p:cNvPr id="613407" name="Group 31"/>
          <p:cNvGrpSpPr>
            <a:grpSpLocks/>
          </p:cNvGrpSpPr>
          <p:nvPr/>
        </p:nvGrpSpPr>
        <p:grpSpPr bwMode="auto">
          <a:xfrm>
            <a:off x="979488" y="3886200"/>
            <a:ext cx="7173912" cy="1836738"/>
            <a:chOff x="480" y="2587"/>
            <a:chExt cx="4519" cy="1157"/>
          </a:xfrm>
        </p:grpSpPr>
        <p:sp>
          <p:nvSpPr>
            <p:cNvPr id="82962" name="Rectangle 32"/>
            <p:cNvSpPr>
              <a:spLocks noChangeArrowheads="1"/>
            </p:cNvSpPr>
            <p:nvPr/>
          </p:nvSpPr>
          <p:spPr bwMode="auto">
            <a:xfrm>
              <a:off x="2438" y="2601"/>
              <a:ext cx="2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r>
                <a:rPr lang="en-US" altLang="zh-CN" sz="2800" b="1">
                  <a:solidFill>
                    <a:schemeClr val="accent2"/>
                  </a:solidFill>
                  <a:ea typeface="宋体" pitchFamily="2" charset="-122"/>
                </a:rPr>
                <a:t>1</a:t>
              </a:r>
              <a:r>
                <a:rPr lang="en-US" altLang="zh-CN" sz="2800" b="1">
                  <a:ea typeface="宋体" pitchFamily="2" charset="-122"/>
                </a:rPr>
                <a:t>.X.Y.Z~</a:t>
              </a:r>
              <a:r>
                <a:rPr lang="en-US" altLang="zh-CN" sz="2800" b="1">
                  <a:solidFill>
                    <a:schemeClr val="accent2"/>
                  </a:solidFill>
                  <a:ea typeface="宋体" pitchFamily="2" charset="-122"/>
                </a:rPr>
                <a:t>126</a:t>
              </a:r>
              <a:r>
                <a:rPr lang="en-US" altLang="zh-CN" sz="2800" b="1">
                  <a:ea typeface="宋体" pitchFamily="2" charset="-122"/>
                </a:rPr>
                <a:t>.X.Y.Z</a:t>
              </a:r>
            </a:p>
          </p:txBody>
        </p:sp>
        <p:sp>
          <p:nvSpPr>
            <p:cNvPr id="82963" name="Text Box 33"/>
            <p:cNvSpPr txBox="1">
              <a:spLocks noChangeArrowheads="1"/>
            </p:cNvSpPr>
            <p:nvPr/>
          </p:nvSpPr>
          <p:spPr bwMode="auto">
            <a:xfrm>
              <a:off x="2438" y="3005"/>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128</a:t>
              </a:r>
              <a:r>
                <a:rPr lang="en-US" altLang="zh-CN" sz="2800" b="1">
                  <a:ea typeface="宋体" pitchFamily="2" charset="-122"/>
                </a:rPr>
                <a:t>.X.Y.Z~</a:t>
              </a:r>
              <a:r>
                <a:rPr lang="en-US" altLang="zh-CN" sz="2800" b="1">
                  <a:solidFill>
                    <a:schemeClr val="accent2"/>
                  </a:solidFill>
                  <a:ea typeface="宋体" pitchFamily="2" charset="-122"/>
                </a:rPr>
                <a:t>191</a:t>
              </a:r>
              <a:r>
                <a:rPr lang="en-US" altLang="zh-CN" sz="2800" b="1">
                  <a:ea typeface="宋体" pitchFamily="2" charset="-122"/>
                </a:rPr>
                <a:t>.X.Y.Z</a:t>
              </a:r>
            </a:p>
          </p:txBody>
        </p:sp>
        <p:sp>
          <p:nvSpPr>
            <p:cNvPr id="82964" name="Text Box 34"/>
            <p:cNvSpPr txBox="1">
              <a:spLocks noChangeArrowheads="1"/>
            </p:cNvSpPr>
            <p:nvPr/>
          </p:nvSpPr>
          <p:spPr bwMode="auto">
            <a:xfrm>
              <a:off x="2438" y="3417"/>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192</a:t>
              </a:r>
              <a:r>
                <a:rPr lang="en-US" altLang="zh-CN" sz="2800" b="1">
                  <a:ea typeface="宋体" pitchFamily="2" charset="-122"/>
                </a:rPr>
                <a:t>.X.Y.Z~</a:t>
              </a:r>
              <a:r>
                <a:rPr lang="en-US" altLang="zh-CN" sz="2800" b="1">
                  <a:solidFill>
                    <a:schemeClr val="accent2"/>
                  </a:solidFill>
                  <a:ea typeface="宋体" pitchFamily="2" charset="-122"/>
                </a:rPr>
                <a:t>223</a:t>
              </a:r>
              <a:r>
                <a:rPr lang="en-US" altLang="zh-CN" sz="2800" b="1">
                  <a:ea typeface="宋体" pitchFamily="2" charset="-122"/>
                </a:rPr>
                <a:t>.X.Y.Z</a:t>
              </a:r>
              <a:endParaRPr lang="en-US" altLang="zh-CN" sz="2800">
                <a:ea typeface="宋体" pitchFamily="2" charset="-122"/>
              </a:endParaRPr>
            </a:p>
          </p:txBody>
        </p:sp>
        <p:grpSp>
          <p:nvGrpSpPr>
            <p:cNvPr id="82965" name="Group 35"/>
            <p:cNvGrpSpPr>
              <a:grpSpLocks/>
            </p:cNvGrpSpPr>
            <p:nvPr/>
          </p:nvGrpSpPr>
          <p:grpSpPr bwMode="auto">
            <a:xfrm>
              <a:off x="480" y="2587"/>
              <a:ext cx="1879" cy="1157"/>
              <a:chOff x="480" y="2587"/>
              <a:chExt cx="1879" cy="1157"/>
            </a:xfrm>
          </p:grpSpPr>
          <p:sp>
            <p:nvSpPr>
              <p:cNvPr id="82966" name="Text Box 36"/>
              <p:cNvSpPr txBox="1">
                <a:spLocks noChangeArrowheads="1"/>
              </p:cNvSpPr>
              <p:nvPr/>
            </p:nvSpPr>
            <p:spPr bwMode="auto">
              <a:xfrm>
                <a:off x="480" y="2587"/>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A</a:t>
                </a:r>
                <a:r>
                  <a:rPr lang="zh-CN" altLang="en-US" sz="3200" b="1">
                    <a:ea typeface="幼圆" pitchFamily="49" charset="-122"/>
                  </a:rPr>
                  <a:t>类</a:t>
                </a:r>
                <a:endParaRPr lang="zh-CN" altLang="en-US" sz="1800">
                  <a:ea typeface="幼圆" pitchFamily="49" charset="-122"/>
                </a:endParaRPr>
              </a:p>
            </p:txBody>
          </p:sp>
          <p:sp>
            <p:nvSpPr>
              <p:cNvPr id="82967" name="Text Box 37"/>
              <p:cNvSpPr txBox="1">
                <a:spLocks noChangeArrowheads="1"/>
              </p:cNvSpPr>
              <p:nvPr/>
            </p:nvSpPr>
            <p:spPr bwMode="auto">
              <a:xfrm>
                <a:off x="480" y="3355"/>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C</a:t>
                </a:r>
                <a:r>
                  <a:rPr lang="zh-CN" altLang="en-US" sz="3200" b="1">
                    <a:ea typeface="幼圆" pitchFamily="49" charset="-122"/>
                  </a:rPr>
                  <a:t>类</a:t>
                </a:r>
                <a:endParaRPr lang="zh-CN" altLang="en-US" sz="1800">
                  <a:ea typeface="幼圆" pitchFamily="49" charset="-122"/>
                </a:endParaRPr>
              </a:p>
            </p:txBody>
          </p:sp>
          <p:sp>
            <p:nvSpPr>
              <p:cNvPr id="82968" name="Text Box 38"/>
              <p:cNvSpPr txBox="1">
                <a:spLocks noChangeArrowheads="1"/>
              </p:cNvSpPr>
              <p:nvPr/>
            </p:nvSpPr>
            <p:spPr bwMode="auto">
              <a:xfrm>
                <a:off x="1063" y="2587"/>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dirty="0">
                    <a:ea typeface="宋体" pitchFamily="2" charset="-122"/>
                  </a:rPr>
                  <a:t>1677214</a:t>
                </a:r>
                <a:endParaRPr lang="en-US" altLang="zh-CN" sz="1800" dirty="0">
                  <a:ea typeface="宋体" pitchFamily="2" charset="-122"/>
                </a:endParaRPr>
              </a:p>
            </p:txBody>
          </p:sp>
          <p:sp>
            <p:nvSpPr>
              <p:cNvPr id="82969" name="Text Box 39"/>
              <p:cNvSpPr txBox="1">
                <a:spLocks noChangeArrowheads="1"/>
              </p:cNvSpPr>
              <p:nvPr/>
            </p:nvSpPr>
            <p:spPr bwMode="auto">
              <a:xfrm>
                <a:off x="1063" y="3355"/>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254</a:t>
                </a:r>
                <a:endParaRPr lang="en-US" altLang="zh-CN" sz="1800">
                  <a:ea typeface="宋体" pitchFamily="2" charset="-122"/>
                </a:endParaRPr>
              </a:p>
            </p:txBody>
          </p:sp>
          <p:sp>
            <p:nvSpPr>
              <p:cNvPr id="82970" name="Text Box 40"/>
              <p:cNvSpPr txBox="1">
                <a:spLocks noChangeArrowheads="1"/>
              </p:cNvSpPr>
              <p:nvPr/>
            </p:nvSpPr>
            <p:spPr bwMode="auto">
              <a:xfrm>
                <a:off x="480" y="2971"/>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B</a:t>
                </a:r>
                <a:r>
                  <a:rPr lang="zh-CN" altLang="en-US" sz="3200" b="1">
                    <a:ea typeface="幼圆" pitchFamily="49" charset="-122"/>
                  </a:rPr>
                  <a:t>类</a:t>
                </a:r>
                <a:endParaRPr lang="zh-CN" altLang="en-US" sz="1800">
                  <a:ea typeface="幼圆" pitchFamily="49" charset="-122"/>
                </a:endParaRPr>
              </a:p>
            </p:txBody>
          </p:sp>
          <p:sp>
            <p:nvSpPr>
              <p:cNvPr id="82971" name="Text Box 41"/>
              <p:cNvSpPr txBox="1">
                <a:spLocks noChangeArrowheads="1"/>
              </p:cNvSpPr>
              <p:nvPr/>
            </p:nvSpPr>
            <p:spPr bwMode="auto">
              <a:xfrm>
                <a:off x="1063" y="2971"/>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65534</a:t>
                </a:r>
                <a:endParaRPr lang="en-US" altLang="zh-CN" sz="1800">
                  <a:ea typeface="宋体" pitchFamily="2" charset="-122"/>
                </a:endParaRPr>
              </a:p>
            </p:txBody>
          </p:sp>
        </p:grpSp>
      </p:grpSp>
      <p:sp>
        <p:nvSpPr>
          <p:cNvPr id="82958" name="Text Box 43"/>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613420" name="Rectangle 44"/>
          <p:cNvSpPr>
            <a:spLocks noChangeArrowheads="1"/>
          </p:cNvSpPr>
          <p:nvPr/>
        </p:nvSpPr>
        <p:spPr bwMode="auto">
          <a:xfrm>
            <a:off x="7524750" y="3860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rPr>
              <a:t>大型网络</a:t>
            </a:r>
          </a:p>
        </p:txBody>
      </p:sp>
      <p:sp>
        <p:nvSpPr>
          <p:cNvPr id="613421" name="Rectangle 45"/>
          <p:cNvSpPr>
            <a:spLocks noChangeArrowheads="1"/>
          </p:cNvSpPr>
          <p:nvPr/>
        </p:nvSpPr>
        <p:spPr bwMode="auto">
          <a:xfrm>
            <a:off x="7667625" y="5157788"/>
            <a:ext cx="1223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较小的局域网</a:t>
            </a:r>
          </a:p>
        </p:txBody>
      </p:sp>
      <p:sp>
        <p:nvSpPr>
          <p:cNvPr id="2" name="灯片编号占位符 1"/>
          <p:cNvSpPr>
            <a:spLocks noGrp="1"/>
          </p:cNvSpPr>
          <p:nvPr>
            <p:ph type="sldNum" sz="quarter" idx="12"/>
          </p:nvPr>
        </p:nvSpPr>
        <p:spPr/>
        <p:txBody>
          <a:bodyPr/>
          <a:lstStyle/>
          <a:p>
            <a:pPr>
              <a:defRPr/>
            </a:pPr>
            <a:fld id="{72F65541-AD0B-4188-9D03-58E0E4FF9D3B}" type="slidenum">
              <a:rPr lang="en-US" altLang="zh-CN" smtClean="0"/>
              <a:pPr>
                <a:defRPr/>
              </a:pPr>
              <a:t>31</a:t>
            </a:fld>
            <a:endParaRPr lang="en-US" altLang="zh-CN"/>
          </a:p>
        </p:txBody>
      </p:sp>
      <p:sp>
        <p:nvSpPr>
          <p:cNvPr id="3" name="TextBox 2"/>
          <p:cNvSpPr txBox="1"/>
          <p:nvPr/>
        </p:nvSpPr>
        <p:spPr>
          <a:xfrm>
            <a:off x="2483768" y="5733256"/>
            <a:ext cx="1345704" cy="461665"/>
          </a:xfrm>
          <a:prstGeom prst="rect">
            <a:avLst/>
          </a:prstGeom>
          <a:noFill/>
        </p:spPr>
        <p:txBody>
          <a:bodyPr wrap="square" rtlCol="0">
            <a:spAutoFit/>
          </a:bodyPr>
          <a:lstStyle/>
          <a:p>
            <a:r>
              <a:rPr lang="zh-CN" altLang="en-US" dirty="0" smtClean="0"/>
              <a:t>主机</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ChangeArrowheads="1"/>
          </p:cNvSpPr>
          <p:nvPr/>
        </p:nvSpPr>
        <p:spPr bwMode="auto">
          <a:xfrm>
            <a:off x="149225" y="1412875"/>
            <a:ext cx="8994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理论上， </a:t>
            </a:r>
            <a:r>
              <a:rPr lang="en-US" altLang="zh-CN" sz="2800" b="1"/>
              <a:t>32</a:t>
            </a:r>
            <a:r>
              <a:rPr lang="zh-CN" altLang="en-US" sz="2800" b="1"/>
              <a:t>位的</a:t>
            </a:r>
            <a:r>
              <a:rPr lang="en-US" altLang="zh-CN" sz="2800" b="1"/>
              <a:t>IP</a:t>
            </a:r>
            <a:r>
              <a:rPr lang="zh-CN" altLang="en-US" sz="2800" b="1"/>
              <a:t>地址会有近</a:t>
            </a:r>
            <a:r>
              <a:rPr lang="en-US" altLang="zh-CN" sz="2800" b="1"/>
              <a:t>43</a:t>
            </a:r>
            <a:r>
              <a:rPr lang="zh-CN" altLang="en-US" sz="2800" b="1"/>
              <a:t>亿个组合，在可预见的将来， </a:t>
            </a:r>
            <a:r>
              <a:rPr lang="en-US" altLang="zh-CN" sz="2800" b="1"/>
              <a:t>32</a:t>
            </a:r>
            <a:r>
              <a:rPr lang="zh-CN" altLang="en-US" sz="2800" b="1"/>
              <a:t>位长度的</a:t>
            </a:r>
            <a:r>
              <a:rPr lang="en-US" altLang="zh-CN" sz="2800" b="1"/>
              <a:t>IP</a:t>
            </a:r>
            <a:r>
              <a:rPr lang="zh-CN" altLang="en-US" sz="2800" b="1"/>
              <a:t>地址势必告罄。</a:t>
            </a:r>
          </a:p>
        </p:txBody>
      </p:sp>
      <p:sp>
        <p:nvSpPr>
          <p:cNvPr id="84995" name="Rectangle 5"/>
          <p:cNvSpPr>
            <a:spLocks noChangeArrowheads="1"/>
          </p:cNvSpPr>
          <p:nvPr/>
        </p:nvSpPr>
        <p:spPr bwMode="auto">
          <a:xfrm>
            <a:off x="323850" y="333375"/>
            <a:ext cx="6170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问题：</a:t>
            </a:r>
            <a:r>
              <a:rPr lang="en-US" altLang="zh-CN" sz="3600" b="1"/>
              <a:t>32</a:t>
            </a:r>
            <a:r>
              <a:rPr lang="zh-CN" altLang="en-US" sz="3600" b="1"/>
              <a:t>位的</a:t>
            </a:r>
            <a:r>
              <a:rPr lang="en-US" altLang="zh-CN" sz="3600" b="1"/>
              <a:t>IP</a:t>
            </a:r>
            <a:r>
              <a:rPr lang="zh-CN" altLang="en-US" sz="3600" b="1"/>
              <a:t>地址够用吗？</a:t>
            </a:r>
          </a:p>
        </p:txBody>
      </p:sp>
      <p:sp>
        <p:nvSpPr>
          <p:cNvPr id="642055" name="Rectangle 7"/>
          <p:cNvSpPr>
            <a:spLocks noChangeArrowheads="1"/>
          </p:cNvSpPr>
          <p:nvPr/>
        </p:nvSpPr>
        <p:spPr bwMode="auto">
          <a:xfrm>
            <a:off x="0" y="3213100"/>
            <a:ext cx="896461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3200" b="1">
                <a:solidFill>
                  <a:srgbClr val="FF0000"/>
                </a:solidFill>
              </a:rPr>
              <a:t>IPv6</a:t>
            </a:r>
            <a:r>
              <a:rPr kumimoji="1" lang="zh-CN" altLang="en-US" sz="3200" b="1"/>
              <a:t>是</a:t>
            </a:r>
            <a:r>
              <a:rPr kumimoji="1" lang="en-US" altLang="zh-CN" sz="3200" b="1"/>
              <a:t>IETF</a:t>
            </a:r>
            <a:r>
              <a:rPr kumimoji="1" lang="zh-CN" altLang="en-US" sz="3200" b="1"/>
              <a:t>（互联网工程任务组，</a:t>
            </a:r>
            <a:r>
              <a:rPr kumimoji="1" lang="en-US" altLang="zh-CN" sz="3200" b="1"/>
              <a:t>Internet Engineering Task Force</a:t>
            </a:r>
            <a:r>
              <a:rPr kumimoji="1" lang="zh-CN" altLang="en-US" sz="3200" b="1"/>
              <a:t>）设计的用于替代现行版本</a:t>
            </a:r>
            <a:r>
              <a:rPr kumimoji="1" lang="en-US" altLang="zh-CN" sz="3200" b="1"/>
              <a:t>IP</a:t>
            </a:r>
            <a:r>
              <a:rPr kumimoji="1" lang="zh-CN" altLang="en-US" sz="3200" b="1"/>
              <a:t>协议（</a:t>
            </a:r>
            <a:r>
              <a:rPr kumimoji="1" lang="en-US" altLang="zh-CN" sz="3200" b="1"/>
              <a:t>IPv4</a:t>
            </a:r>
            <a:r>
              <a:rPr kumimoji="1" lang="zh-CN" altLang="en-US" sz="3200" b="1"/>
              <a:t>）的下一代</a:t>
            </a:r>
            <a:r>
              <a:rPr kumimoji="1" lang="en-US" altLang="zh-CN" sz="3200" b="1"/>
              <a:t>IP</a:t>
            </a:r>
            <a:r>
              <a:rPr kumimoji="1" lang="zh-CN" altLang="en-US" sz="3200" b="1"/>
              <a:t>协议</a:t>
            </a:r>
            <a:r>
              <a:rPr kumimoji="1" lang="en-US" altLang="zh-CN" sz="3200" b="1"/>
              <a:t>, </a:t>
            </a:r>
            <a:r>
              <a:rPr lang="en-US" altLang="zh-CN" sz="3200" b="1"/>
              <a:t>IPv6</a:t>
            </a:r>
            <a:r>
              <a:rPr lang="zh-CN" altLang="en-US" sz="3200" b="1"/>
              <a:t>的</a:t>
            </a:r>
            <a:r>
              <a:rPr lang="en-US" altLang="zh-CN" sz="3200" b="1"/>
              <a:t>IP</a:t>
            </a:r>
            <a:r>
              <a:rPr lang="zh-CN" altLang="en-US" sz="3200" b="1"/>
              <a:t>地址由</a:t>
            </a:r>
            <a:r>
              <a:rPr lang="en-US" altLang="zh-CN" sz="3200" b="1">
                <a:solidFill>
                  <a:srgbClr val="FF0000"/>
                </a:solidFill>
              </a:rPr>
              <a:t>128</a:t>
            </a:r>
            <a:r>
              <a:rPr lang="zh-CN" altLang="en-US" sz="3200" b="1"/>
              <a:t>位组成，可提供非常充裕的</a:t>
            </a:r>
            <a:r>
              <a:rPr lang="en-US" altLang="zh-CN" sz="3200" b="1"/>
              <a:t>IP</a:t>
            </a:r>
            <a:r>
              <a:rPr lang="zh-CN" altLang="en-US" sz="3200" b="1"/>
              <a:t>地址空间。</a:t>
            </a:r>
          </a:p>
        </p:txBody>
      </p:sp>
      <p:sp>
        <p:nvSpPr>
          <p:cNvPr id="642056" name="Rectangle 8"/>
          <p:cNvSpPr>
            <a:spLocks noChangeArrowheads="1"/>
          </p:cNvSpPr>
          <p:nvPr/>
        </p:nvSpPr>
        <p:spPr bwMode="auto">
          <a:xfrm>
            <a:off x="1692275" y="5516563"/>
            <a:ext cx="366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a:t>X : X : X : X : X : X : X : X </a:t>
            </a:r>
          </a:p>
        </p:txBody>
      </p:sp>
      <p:sp>
        <p:nvSpPr>
          <p:cNvPr id="642057" name="Rectangle 9"/>
          <p:cNvSpPr>
            <a:spLocks noChangeArrowheads="1"/>
          </p:cNvSpPr>
          <p:nvPr/>
        </p:nvSpPr>
        <p:spPr bwMode="auto">
          <a:xfrm>
            <a:off x="1692275" y="6090593"/>
            <a:ext cx="5896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dirty="0"/>
              <a:t>X</a:t>
            </a:r>
            <a:r>
              <a:rPr kumimoji="1" lang="zh-CN" altLang="en-US" dirty="0"/>
              <a:t>是一个</a:t>
            </a:r>
            <a:r>
              <a:rPr kumimoji="1" lang="en-US" altLang="zh-CN" dirty="0"/>
              <a:t>4</a:t>
            </a:r>
            <a:r>
              <a:rPr kumimoji="1" lang="zh-CN" altLang="en-US" dirty="0"/>
              <a:t>位十六进制整数</a:t>
            </a:r>
            <a:r>
              <a:rPr kumimoji="1" lang="en-US" altLang="zh-CN" dirty="0"/>
              <a:t>( </a:t>
            </a:r>
            <a:r>
              <a:rPr kumimoji="1" lang="en-US" altLang="zh-CN" dirty="0" smtClean="0"/>
              <a:t>16</a:t>
            </a:r>
            <a:r>
              <a:rPr kumimoji="1" lang="zh-CN" altLang="en-US" dirty="0" smtClean="0"/>
              <a:t>位二进制</a:t>
            </a:r>
            <a:r>
              <a:rPr kumimoji="1" lang="en-US" altLang="zh-CN" dirty="0" smtClean="0"/>
              <a:t>)</a:t>
            </a:r>
            <a:r>
              <a:rPr kumimoji="1" lang="zh-CN" altLang="en-US" dirty="0"/>
              <a:t>。 </a:t>
            </a:r>
          </a:p>
        </p:txBody>
      </p:sp>
      <p:sp>
        <p:nvSpPr>
          <p:cNvPr id="2" name="灯片编号占位符 1"/>
          <p:cNvSpPr>
            <a:spLocks noGrp="1"/>
          </p:cNvSpPr>
          <p:nvPr>
            <p:ph type="sldNum" sz="quarter" idx="12"/>
          </p:nvPr>
        </p:nvSpPr>
        <p:spPr/>
        <p:txBody>
          <a:bodyPr/>
          <a:lstStyle/>
          <a:p>
            <a:pPr>
              <a:defRPr/>
            </a:pPr>
            <a:fld id="{C96A4A08-FB31-4741-B9C5-3D54FE8B0160}"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blinds(horizontal)">
                                      <p:cBhvr>
                                        <p:cTn id="7" dur="500"/>
                                        <p:tgtEl>
                                          <p:spTgt spid="64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055"/>
                                        </p:tgtEl>
                                        <p:attrNameLst>
                                          <p:attrName>style.visibility</p:attrName>
                                        </p:attrNameLst>
                                      </p:cBhvr>
                                      <p:to>
                                        <p:strVal val="visible"/>
                                      </p:to>
                                    </p:set>
                                    <p:animEffect transition="in" filter="blinds(horizontal)">
                                      <p:cBhvr>
                                        <p:cTn id="12" dur="500"/>
                                        <p:tgtEl>
                                          <p:spTgt spid="642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6"/>
                                        </p:tgtEl>
                                        <p:attrNameLst>
                                          <p:attrName>style.visibility</p:attrName>
                                        </p:attrNameLst>
                                      </p:cBhvr>
                                      <p:to>
                                        <p:strVal val="visible"/>
                                      </p:to>
                                    </p:set>
                                    <p:animEffect transition="in" filter="blinds(horizontal)">
                                      <p:cBhvr>
                                        <p:cTn id="17" dur="500"/>
                                        <p:tgtEl>
                                          <p:spTgt spid="642056"/>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42057"/>
                                        </p:tgtEl>
                                        <p:attrNameLst>
                                          <p:attrName>style.visibility</p:attrName>
                                        </p:attrNameLst>
                                      </p:cBhvr>
                                      <p:to>
                                        <p:strVal val="visible"/>
                                      </p:to>
                                    </p:set>
                                    <p:animEffect transition="in" filter="blinds(horizontal)">
                                      <p:cBhvr>
                                        <p:cTn id="21" dur="500"/>
                                        <p:tgtEl>
                                          <p:spTgt spid="64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55" grpId="0"/>
      <p:bldP spid="642056" grpId="0"/>
      <p:bldP spid="6420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0" y="404813"/>
            <a:ext cx="8842375" cy="1143000"/>
          </a:xfrm>
        </p:spPr>
        <p:txBody>
          <a:bodyPr/>
          <a:lstStyle/>
          <a:p>
            <a:pPr eaLnBrk="1" hangingPunct="1"/>
            <a:r>
              <a:rPr lang="en-US" altLang="zh-CN" sz="4000" smtClean="0"/>
              <a:t>  </a:t>
            </a:r>
            <a:r>
              <a:rPr lang="zh-CN" altLang="en-US" sz="4000" smtClean="0"/>
              <a:t>域名系统</a:t>
            </a:r>
            <a:r>
              <a:rPr lang="en-US" altLang="zh-CN" sz="4000" smtClean="0"/>
              <a:t>DNS(Domain Name System)</a:t>
            </a:r>
          </a:p>
        </p:txBody>
      </p:sp>
      <p:pic>
        <p:nvPicPr>
          <p:cNvPr id="89091"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273550"/>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8" name="Text Box 4"/>
          <p:cNvSpPr txBox="1">
            <a:spLocks noChangeArrowheads="1"/>
          </p:cNvSpPr>
          <p:nvPr/>
        </p:nvSpPr>
        <p:spPr bwMode="auto">
          <a:xfrm>
            <a:off x="685800" y="1766888"/>
            <a:ext cx="6861175"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0000"/>
                </a:solidFill>
                <a:effectLst>
                  <a:outerShdw blurRad="38100" dist="38100" dir="2700000" algn="tl">
                    <a:srgbClr val="C0C0C0"/>
                  </a:outerShdw>
                </a:effectLst>
                <a:latin typeface="Arial" pitchFamily="34" charset="0"/>
                <a:ea typeface="隶书" pitchFamily="49" charset="-122"/>
              </a:rPr>
              <a:t>DNS</a:t>
            </a:r>
            <a:r>
              <a:rPr kumimoji="0" lang="zh-CN" altLang="zh-CN" sz="3200" b="1" smtClean="0">
                <a:solidFill>
                  <a:srgbClr val="5F5F5F"/>
                </a:solidFill>
                <a:latin typeface="幼圆" pitchFamily="49" charset="-122"/>
                <a:ea typeface="幼圆" pitchFamily="49" charset="-122"/>
              </a:rPr>
              <a:t>采用</a:t>
            </a:r>
            <a:r>
              <a:rPr kumimoji="0" lang="zh-CN" altLang="zh-CN" sz="3200" b="1" u="sng" smtClean="0">
                <a:solidFill>
                  <a:srgbClr val="5F5F5F"/>
                </a:solidFill>
                <a:latin typeface="幼圆" pitchFamily="49" charset="-122"/>
                <a:ea typeface="幼圆" pitchFamily="49" charset="-122"/>
              </a:rPr>
              <a:t>层次结构</a:t>
            </a:r>
            <a:r>
              <a:rPr kumimoji="0" lang="zh-CN" altLang="zh-CN" sz="3200" b="1" smtClean="0">
                <a:solidFill>
                  <a:srgbClr val="5F5F5F"/>
                </a:solidFill>
                <a:latin typeface="幼圆" pitchFamily="49" charset="-122"/>
                <a:ea typeface="幼圆" pitchFamily="49" charset="-122"/>
              </a:rPr>
              <a:t>，入网的每台主机</a:t>
            </a:r>
          </a:p>
          <a:p>
            <a:pPr eaLnBrk="0" hangingPunct="0">
              <a:defRPr/>
            </a:pPr>
            <a:r>
              <a:rPr kumimoji="0" lang="zh-CN" altLang="zh-CN" sz="3200" b="1" smtClean="0">
                <a:solidFill>
                  <a:srgbClr val="5F5F5F"/>
                </a:solidFill>
                <a:latin typeface="幼圆" pitchFamily="49" charset="-122"/>
                <a:ea typeface="幼圆" pitchFamily="49" charset="-122"/>
              </a:rPr>
              <a:t>都可以有一个类似下面的域名：</a:t>
            </a:r>
            <a:endParaRPr kumimoji="0" lang="zh-CN" altLang="en-US" sz="3200" b="1" smtClean="0">
              <a:solidFill>
                <a:srgbClr val="5F5F5F"/>
              </a:solidFill>
              <a:latin typeface="隶书" pitchFamily="49" charset="-122"/>
              <a:ea typeface="隶书" pitchFamily="49" charset="-122"/>
            </a:endParaRPr>
          </a:p>
        </p:txBody>
      </p:sp>
      <p:sp>
        <p:nvSpPr>
          <p:cNvPr id="89093" name="Text Box 5"/>
          <p:cNvSpPr txBox="1">
            <a:spLocks noChangeArrowheads="1"/>
          </p:cNvSpPr>
          <p:nvPr/>
        </p:nvSpPr>
        <p:spPr bwMode="auto">
          <a:xfrm>
            <a:off x="685800" y="3100388"/>
            <a:ext cx="6118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3200" b="1">
                <a:solidFill>
                  <a:srgbClr val="5F5F5F"/>
                </a:solidFill>
                <a:latin typeface="幼圆" pitchFamily="49" charset="-122"/>
                <a:ea typeface="幼圆" pitchFamily="49" charset="-122"/>
              </a:rPr>
              <a:t>主机名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机构名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网络名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顶层域名</a:t>
            </a:r>
          </a:p>
        </p:txBody>
      </p:sp>
      <p:sp>
        <p:nvSpPr>
          <p:cNvPr id="625670" name="Text Box 6"/>
          <p:cNvSpPr txBox="1">
            <a:spLocks noChangeArrowheads="1"/>
          </p:cNvSpPr>
          <p:nvPr/>
        </p:nvSpPr>
        <p:spPr bwMode="auto">
          <a:xfrm>
            <a:off x="685800" y="4797425"/>
            <a:ext cx="413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从左到右，域的范围变大</a:t>
            </a:r>
          </a:p>
        </p:txBody>
      </p:sp>
      <p:sp>
        <p:nvSpPr>
          <p:cNvPr id="625671" name="Text Box 7"/>
          <p:cNvSpPr txBox="1">
            <a:spLocks noChangeArrowheads="1"/>
          </p:cNvSpPr>
          <p:nvPr/>
        </p:nvSpPr>
        <p:spPr bwMode="auto">
          <a:xfrm>
            <a:off x="685800" y="5383213"/>
            <a:ext cx="4824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具有实际含义，比</a:t>
            </a:r>
            <a:r>
              <a:rPr lang="en-US" altLang="zh-CN" sz="2800" b="1">
                <a:solidFill>
                  <a:srgbClr val="5F5F5F"/>
                </a:solidFill>
                <a:ea typeface="幼圆" pitchFamily="49" charset="-122"/>
              </a:rPr>
              <a:t>IP</a:t>
            </a:r>
            <a:r>
              <a:rPr lang="zh-CN" altLang="en-US" sz="2800" b="1">
                <a:solidFill>
                  <a:srgbClr val="5F5F5F"/>
                </a:solidFill>
                <a:latin typeface="幼圆" pitchFamily="49" charset="-122"/>
                <a:ea typeface="幼圆" pitchFamily="49" charset="-122"/>
              </a:rPr>
              <a:t>地址好记</a:t>
            </a:r>
          </a:p>
        </p:txBody>
      </p:sp>
      <p:sp>
        <p:nvSpPr>
          <p:cNvPr id="625672" name="Text Box 8"/>
          <p:cNvSpPr txBox="1">
            <a:spLocks noChangeArrowheads="1"/>
          </p:cNvSpPr>
          <p:nvPr/>
        </p:nvSpPr>
        <p:spPr bwMode="auto">
          <a:xfrm>
            <a:off x="762000" y="3886200"/>
            <a:ext cx="574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00FF00"/>
                </a:solidFill>
                <a:effectLst>
                  <a:outerShdw blurRad="38100" dist="38100" dir="2700000" algn="tl">
                    <a:srgbClr val="C0C0C0"/>
                  </a:outerShdw>
                </a:effectLst>
                <a:latin typeface="Arial" pitchFamily="34" charset="0"/>
              </a:rPr>
              <a:t>email</a:t>
            </a:r>
            <a:r>
              <a:rPr kumimoji="0" lang="en-US" altLang="zh-CN" sz="3600" b="1" smtClean="0">
                <a:latin typeface="Arial" pitchFamily="34" charset="0"/>
              </a:rPr>
              <a:t>.</a:t>
            </a:r>
            <a:r>
              <a:rPr kumimoji="0" lang="en-US" altLang="zh-CN" sz="3600" b="1" smtClean="0">
                <a:solidFill>
                  <a:srgbClr val="FF9999"/>
                </a:solidFill>
                <a:effectLst>
                  <a:outerShdw blurRad="38100" dist="38100" dir="2700000" algn="tl">
                    <a:srgbClr val="C0C0C0"/>
                  </a:outerShdw>
                </a:effectLst>
                <a:latin typeface="Arial" pitchFamily="34" charset="0"/>
              </a:rPr>
              <a:t>cic</a:t>
            </a:r>
            <a:r>
              <a:rPr kumimoji="0" lang="en-US" altLang="zh-CN" sz="3600" b="1" smtClean="0">
                <a:latin typeface="Arial" pitchFamily="34" charset="0"/>
              </a:rPr>
              <a:t>.</a:t>
            </a:r>
            <a:r>
              <a:rPr kumimoji="0" lang="en-US" altLang="zh-CN" sz="3600" b="1" smtClean="0">
                <a:solidFill>
                  <a:srgbClr val="CC66FF"/>
                </a:solidFill>
                <a:effectLst>
                  <a:outerShdw blurRad="38100" dist="38100" dir="2700000" algn="tl">
                    <a:srgbClr val="C0C0C0"/>
                  </a:outerShdw>
                </a:effectLst>
                <a:latin typeface="Arial" pitchFamily="34" charset="0"/>
              </a:rPr>
              <a:t>tsinghua</a:t>
            </a:r>
            <a:r>
              <a:rPr kumimoji="0" lang="en-US" altLang="zh-CN" sz="3600" b="1" smtClean="0">
                <a:latin typeface="Arial" pitchFamily="34" charset="0"/>
              </a:rPr>
              <a:t>.</a:t>
            </a:r>
            <a:r>
              <a:rPr kumimoji="0" lang="en-US" altLang="zh-CN" sz="3600" b="1" smtClean="0">
                <a:solidFill>
                  <a:srgbClr val="FF9933"/>
                </a:solidFill>
                <a:effectLst>
                  <a:outerShdw blurRad="38100" dist="38100" dir="2700000" algn="tl">
                    <a:srgbClr val="C0C0C0"/>
                  </a:outerShdw>
                </a:effectLst>
                <a:latin typeface="Arial" pitchFamily="34" charset="0"/>
              </a:rPr>
              <a:t>edu</a:t>
            </a:r>
            <a:r>
              <a:rPr kumimoji="0" lang="en-US" altLang="zh-CN" sz="3600" b="1" smtClean="0">
                <a:effectLst>
                  <a:outerShdw blurRad="38100" dist="38100" dir="2700000" algn="tl">
                    <a:srgbClr val="C0C0C0"/>
                  </a:outerShdw>
                </a:effectLst>
                <a:latin typeface="Arial" pitchFamily="34" charset="0"/>
              </a:rPr>
              <a:t>.</a:t>
            </a:r>
            <a:r>
              <a:rPr kumimoji="0" lang="en-US" altLang="zh-CN" sz="3600" b="1" smtClean="0">
                <a:solidFill>
                  <a:srgbClr val="FF0000"/>
                </a:solidFill>
                <a:effectLst>
                  <a:outerShdw blurRad="38100" dist="38100" dir="2700000" algn="tl">
                    <a:srgbClr val="C0C0C0"/>
                  </a:outerShdw>
                </a:effectLst>
                <a:latin typeface="Arial" pitchFamily="34" charset="0"/>
              </a:rPr>
              <a:t>cn</a:t>
            </a:r>
            <a:endParaRPr kumimoji="0" lang="en-US" altLang="zh-CN" sz="3600" b="1" smtClean="0">
              <a:solidFill>
                <a:srgbClr val="FF0000"/>
              </a:solidFill>
              <a:latin typeface="Arial" pitchFamily="34" charset="0"/>
            </a:endParaRPr>
          </a:p>
        </p:txBody>
      </p:sp>
      <p:sp>
        <p:nvSpPr>
          <p:cNvPr id="89097" name="Text Box 9"/>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299F0C01-A145-4D15-874E-313EF9EC0995}"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72"/>
                                        </p:tgtEl>
                                        <p:attrNameLst>
                                          <p:attrName>style.visibility</p:attrName>
                                        </p:attrNameLst>
                                      </p:cBhvr>
                                      <p:to>
                                        <p:strVal val="visible"/>
                                      </p:to>
                                    </p:set>
                                    <p:animEffect transition="in" filter="wipe(left)">
                                      <p:cBhvr>
                                        <p:cTn id="7" dur="500"/>
                                        <p:tgtEl>
                                          <p:spTgt spid="6256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5670"/>
                                        </p:tgtEl>
                                        <p:attrNameLst>
                                          <p:attrName>style.visibility</p:attrName>
                                        </p:attrNameLst>
                                      </p:cBhvr>
                                      <p:to>
                                        <p:strVal val="visible"/>
                                      </p:to>
                                    </p:set>
                                    <p:anim calcmode="lin" valueType="num">
                                      <p:cBhvr additive="base">
                                        <p:cTn id="12" dur="500" fill="hold"/>
                                        <p:tgtEl>
                                          <p:spTgt spid="625670"/>
                                        </p:tgtEl>
                                        <p:attrNameLst>
                                          <p:attrName>ppt_x</p:attrName>
                                        </p:attrNameLst>
                                      </p:cBhvr>
                                      <p:tavLst>
                                        <p:tav tm="0">
                                          <p:val>
                                            <p:strVal val="#ppt_x"/>
                                          </p:val>
                                        </p:tav>
                                        <p:tav tm="100000">
                                          <p:val>
                                            <p:strVal val="#ppt_x"/>
                                          </p:val>
                                        </p:tav>
                                      </p:tavLst>
                                    </p:anim>
                                    <p:anim calcmode="lin" valueType="num">
                                      <p:cBhvr additive="base">
                                        <p:cTn id="13" dur="500" fill="hold"/>
                                        <p:tgtEl>
                                          <p:spTgt spid="6256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5671"/>
                                        </p:tgtEl>
                                        <p:attrNameLst>
                                          <p:attrName>style.visibility</p:attrName>
                                        </p:attrNameLst>
                                      </p:cBhvr>
                                      <p:to>
                                        <p:strVal val="visible"/>
                                      </p:to>
                                    </p:set>
                                    <p:anim calcmode="lin" valueType="num">
                                      <p:cBhvr additive="base">
                                        <p:cTn id="18" dur="500" fill="hold"/>
                                        <p:tgtEl>
                                          <p:spTgt spid="625671"/>
                                        </p:tgtEl>
                                        <p:attrNameLst>
                                          <p:attrName>ppt_x</p:attrName>
                                        </p:attrNameLst>
                                      </p:cBhvr>
                                      <p:tavLst>
                                        <p:tav tm="0">
                                          <p:val>
                                            <p:strVal val="#ppt_x"/>
                                          </p:val>
                                        </p:tav>
                                        <p:tav tm="100000">
                                          <p:val>
                                            <p:strVal val="#ppt_x"/>
                                          </p:val>
                                        </p:tav>
                                      </p:tavLst>
                                    </p:anim>
                                    <p:anim calcmode="lin" valueType="num">
                                      <p:cBhvr additive="base">
                                        <p:cTn id="19" dur="500" fill="hold"/>
                                        <p:tgtEl>
                                          <p:spTgt spid="625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0" grpId="0" autoUpdateAnimBg="0"/>
      <p:bldP spid="625671" grpId="0" autoUpdateAnimBg="0"/>
      <p:bldP spid="62567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r>
              <a:rPr lang="en-US" altLang="zh-CN" sz="4000" smtClean="0"/>
              <a:t>  </a:t>
            </a:r>
            <a:r>
              <a:rPr lang="zh-CN" altLang="en-US" sz="4000" smtClean="0"/>
              <a:t>因特网域名</a:t>
            </a:r>
          </a:p>
        </p:txBody>
      </p:sp>
      <p:sp>
        <p:nvSpPr>
          <p:cNvPr id="90115" name="Rectangle 3"/>
          <p:cNvSpPr>
            <a:spLocks noChangeArrowheads="1"/>
          </p:cNvSpPr>
          <p:nvPr/>
        </p:nvSpPr>
        <p:spPr bwMode="auto">
          <a:xfrm>
            <a:off x="1295400" y="1752600"/>
            <a:ext cx="64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com</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商业机构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edu</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教育</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gov</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政府机构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org	</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非盈利性机构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mil</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军事机构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net</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网络资源或组织</a:t>
            </a:r>
          </a:p>
        </p:txBody>
      </p:sp>
      <p:sp>
        <p:nvSpPr>
          <p:cNvPr id="90116" name="Text Box 11"/>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8585E0D0-2268-4522-ABF3-51AFEBE899B6}" type="slidenum">
              <a:rPr lang="en-US" altLang="zh-CN" smtClean="0"/>
              <a:pPr>
                <a:defRPr/>
              </a:pPr>
              <a:t>34</a:t>
            </a:fld>
            <a:endParaRPr lang="en-US" altLang="zh-CN"/>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  WWW</a:t>
            </a:r>
            <a:r>
              <a:rPr lang="zh-CN" altLang="en-US" smtClean="0"/>
              <a:t>信息服务相关概念</a:t>
            </a:r>
          </a:p>
        </p:txBody>
      </p:sp>
      <p:sp>
        <p:nvSpPr>
          <p:cNvPr id="106499" name="Rectangle 3"/>
          <p:cNvSpPr>
            <a:spLocks noChangeArrowheads="1"/>
          </p:cNvSpPr>
          <p:nvPr/>
        </p:nvSpPr>
        <p:spPr bwMode="auto">
          <a:xfrm>
            <a:off x="2819400" y="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a:lnSpc>
                <a:spcPct val="125000"/>
              </a:lnSpc>
              <a:buClr>
                <a:srgbClr val="9900FF"/>
              </a:buClr>
              <a:buFont typeface="Wingdings" pitchFamily="2" charset="2"/>
              <a:buNone/>
            </a:pPr>
            <a:endParaRPr kumimoji="1" lang="zh-CN" altLang="zh-CN" b="1">
              <a:latin typeface="宋体" pitchFamily="2" charset="-122"/>
              <a:ea typeface="宋体" pitchFamily="2" charset="-122"/>
            </a:endParaRPr>
          </a:p>
        </p:txBody>
      </p:sp>
      <p:sp>
        <p:nvSpPr>
          <p:cNvPr id="723972" name="Rectangle 4">
            <a:hlinkClick r:id="" action="ppaction://noaction"/>
          </p:cNvPr>
          <p:cNvSpPr>
            <a:spLocks noChangeArrowheads="1"/>
          </p:cNvSpPr>
          <p:nvPr/>
        </p:nvSpPr>
        <p:spPr bwMode="auto">
          <a:xfrm>
            <a:off x="1524000" y="14478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Browser</a:t>
            </a:r>
            <a:r>
              <a:rPr kumimoji="1" lang="zh-CN" altLang="en-US" sz="2800" b="1" dirty="0">
                <a:solidFill>
                  <a:srgbClr val="5F5F5F"/>
                </a:solidFill>
                <a:latin typeface="幼圆" pitchFamily="49" charset="-122"/>
                <a:ea typeface="幼圆" pitchFamily="49" charset="-122"/>
              </a:rPr>
              <a:t>（浏览器）</a:t>
            </a:r>
          </a:p>
        </p:txBody>
      </p:sp>
      <p:sp>
        <p:nvSpPr>
          <p:cNvPr id="723973" name="Rectangle 5">
            <a:hlinkClick r:id="" action="ppaction://noaction"/>
          </p:cNvPr>
          <p:cNvSpPr>
            <a:spLocks noChangeArrowheads="1"/>
          </p:cNvSpPr>
          <p:nvPr/>
        </p:nvSpPr>
        <p:spPr bwMode="auto">
          <a:xfrm>
            <a:off x="1524000" y="20574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Hyperlink</a:t>
            </a:r>
            <a:r>
              <a:rPr kumimoji="1" lang="en-US" altLang="zh-CN" sz="2800" b="1" dirty="0">
                <a:solidFill>
                  <a:srgbClr val="5F5F5F"/>
                </a:solidFill>
                <a:effectLst>
                  <a:outerShdw blurRad="38100" dist="38100" dir="2700000" algn="tl">
                    <a:srgbClr val="C0C0C0"/>
                  </a:outerShdw>
                </a:effectLst>
                <a:latin typeface="Arial" pitchFamily="34" charset="0"/>
                <a:ea typeface="宋体" pitchFamily="2" charset="-122"/>
              </a:rPr>
              <a:t> </a:t>
            </a:r>
            <a:r>
              <a:rPr kumimoji="1" lang="zh-CN" altLang="en-US" sz="2800" b="1" dirty="0">
                <a:solidFill>
                  <a:srgbClr val="5F5F5F"/>
                </a:solidFill>
                <a:latin typeface="Arial" pitchFamily="34" charset="0"/>
                <a:ea typeface="幼圆" pitchFamily="49" charset="-122"/>
              </a:rPr>
              <a:t>（超链接）</a:t>
            </a:r>
          </a:p>
        </p:txBody>
      </p:sp>
      <p:sp>
        <p:nvSpPr>
          <p:cNvPr id="723974" name="Rectangle 6">
            <a:hlinkClick r:id="" action="ppaction://noaction"/>
          </p:cNvPr>
          <p:cNvSpPr>
            <a:spLocks noChangeArrowheads="1"/>
          </p:cNvSpPr>
          <p:nvPr/>
        </p:nvSpPr>
        <p:spPr bwMode="auto">
          <a:xfrm>
            <a:off x="1524000" y="2895600"/>
            <a:ext cx="451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HTTP</a:t>
            </a:r>
            <a:r>
              <a:rPr kumimoji="1" lang="en-US" altLang="zh-CN" sz="2800" b="1" dirty="0">
                <a:solidFill>
                  <a:srgbClr val="5F5F5F"/>
                </a:solidFill>
                <a:effectLst>
                  <a:outerShdw blurRad="38100" dist="38100" dir="2700000" algn="tl">
                    <a:srgbClr val="C0C0C0"/>
                  </a:outerShdw>
                </a:effectLst>
                <a:latin typeface="幼圆" pitchFamily="49" charset="-122"/>
                <a:ea typeface="幼圆" pitchFamily="49" charset="-122"/>
              </a:rPr>
              <a:t> </a:t>
            </a:r>
            <a:r>
              <a:rPr kumimoji="1" lang="zh-CN" altLang="en-US" sz="2800" b="1" dirty="0">
                <a:solidFill>
                  <a:srgbClr val="5F5F5F"/>
                </a:solidFill>
                <a:latin typeface="幼圆" pitchFamily="49" charset="-122"/>
                <a:ea typeface="幼圆" pitchFamily="49" charset="-122"/>
              </a:rPr>
              <a:t>（超文本传输协议）</a:t>
            </a:r>
          </a:p>
        </p:txBody>
      </p:sp>
      <p:sp>
        <p:nvSpPr>
          <p:cNvPr id="723975" name="Rectangle 7">
            <a:hlinkClick r:id="" action="ppaction://noaction"/>
          </p:cNvPr>
          <p:cNvSpPr>
            <a:spLocks noChangeArrowheads="1"/>
          </p:cNvSpPr>
          <p:nvPr/>
        </p:nvSpPr>
        <p:spPr bwMode="auto">
          <a:xfrm>
            <a:off x="1524000" y="3549650"/>
            <a:ext cx="432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a:solidFill>
                  <a:schemeClr val="folHlink"/>
                </a:solidFill>
                <a:effectLst>
                  <a:outerShdw blurRad="38100" dist="38100" dir="2700000" algn="tl">
                    <a:srgbClr val="C0C0C0"/>
                  </a:outerShdw>
                </a:effectLst>
                <a:latin typeface="Arial" pitchFamily="34" charset="0"/>
                <a:ea typeface="幼圆" pitchFamily="49" charset="-122"/>
              </a:rPr>
              <a:t>URL</a:t>
            </a:r>
            <a:r>
              <a:rPr kumimoji="1" lang="en-US" altLang="zh-CN" sz="2800" b="1">
                <a:solidFill>
                  <a:schemeClr val="folHlink"/>
                </a:solidFill>
                <a:effectLst>
                  <a:outerShdw blurRad="38100" dist="38100" dir="2700000" algn="tl">
                    <a:srgbClr val="C0C0C0"/>
                  </a:outerShdw>
                </a:effectLst>
                <a:latin typeface="幼圆" pitchFamily="49" charset="-122"/>
                <a:ea typeface="幼圆" pitchFamily="49" charset="-122"/>
              </a:rPr>
              <a:t> </a:t>
            </a:r>
            <a:r>
              <a:rPr kumimoji="1" lang="zh-CN" altLang="en-US" sz="2800" b="1">
                <a:solidFill>
                  <a:srgbClr val="5F5F5F"/>
                </a:solidFill>
                <a:latin typeface="幼圆" pitchFamily="49" charset="-122"/>
                <a:ea typeface="幼圆" pitchFamily="49" charset="-122"/>
              </a:rPr>
              <a:t>（标准资源定位器）</a:t>
            </a:r>
          </a:p>
        </p:txBody>
      </p:sp>
      <p:sp>
        <p:nvSpPr>
          <p:cNvPr id="723976" name="Rectangle 8">
            <a:hlinkClick r:id="" action="ppaction://noaction"/>
          </p:cNvPr>
          <p:cNvSpPr>
            <a:spLocks noChangeArrowheads="1"/>
          </p:cNvSpPr>
          <p:nvPr/>
        </p:nvSpPr>
        <p:spPr bwMode="auto">
          <a:xfrm>
            <a:off x="1547813" y="40132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网页</a:t>
            </a:r>
            <a:r>
              <a:rPr kumimoji="1" lang="zh-CN" altLang="en-US" sz="2800" b="1">
                <a:solidFill>
                  <a:srgbClr val="5F5F5F"/>
                </a:solidFill>
                <a:latin typeface="幼圆" pitchFamily="49" charset="-122"/>
                <a:ea typeface="幼圆" pitchFamily="49" charset="-122"/>
              </a:rPr>
              <a:t>与</a:t>
            </a: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主页</a:t>
            </a:r>
          </a:p>
        </p:txBody>
      </p:sp>
      <p:pic>
        <p:nvPicPr>
          <p:cNvPr id="106506" name="Picture 19"/>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4191000"/>
            <a:ext cx="2209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318D2BF-8C6F-4CFB-B62C-A736EBED7570}" type="slidenum">
              <a:rPr lang="en-US" altLang="zh-CN" smtClean="0"/>
              <a:pPr>
                <a:defRPr/>
              </a:pPr>
              <a:t>35</a:t>
            </a:fld>
            <a:endParaRPr lang="en-US" altLang="zh-CN"/>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pPr eaLnBrk="1" hangingPunct="1"/>
            <a:r>
              <a:rPr lang="en-US" altLang="zh-CN" smtClean="0"/>
              <a:t>  </a:t>
            </a:r>
            <a:r>
              <a:rPr lang="zh-CN" altLang="zh-CN" smtClean="0"/>
              <a:t>浏览器（</a:t>
            </a:r>
            <a:r>
              <a:rPr lang="en-US" altLang="zh-CN" smtClean="0"/>
              <a:t>Brower</a:t>
            </a:r>
            <a:r>
              <a:rPr lang="zh-CN" altLang="en-US" smtClean="0"/>
              <a:t>）</a:t>
            </a:r>
          </a:p>
        </p:txBody>
      </p:sp>
      <p:grpSp>
        <p:nvGrpSpPr>
          <p:cNvPr id="726019" name="Group 3"/>
          <p:cNvGrpSpPr>
            <a:grpSpLocks/>
          </p:cNvGrpSpPr>
          <p:nvPr/>
        </p:nvGrpSpPr>
        <p:grpSpPr bwMode="auto">
          <a:xfrm>
            <a:off x="2286000" y="1752600"/>
            <a:ext cx="2971800" cy="1447800"/>
            <a:chOff x="2064" y="1296"/>
            <a:chExt cx="1872" cy="912"/>
          </a:xfrm>
        </p:grpSpPr>
        <p:grpSp>
          <p:nvGrpSpPr>
            <p:cNvPr id="118817" name="Group 4"/>
            <p:cNvGrpSpPr>
              <a:grpSpLocks/>
            </p:cNvGrpSpPr>
            <p:nvPr/>
          </p:nvGrpSpPr>
          <p:grpSpPr bwMode="auto">
            <a:xfrm>
              <a:off x="2064" y="1296"/>
              <a:ext cx="1872" cy="912"/>
              <a:chOff x="2052" y="1911"/>
              <a:chExt cx="1559" cy="1197"/>
            </a:xfrm>
          </p:grpSpPr>
          <p:sp>
            <p:nvSpPr>
              <p:cNvPr id="118819" name="Oval 5"/>
              <p:cNvSpPr>
                <a:spLocks noChangeArrowheads="1"/>
              </p:cNvSpPr>
              <p:nvPr/>
            </p:nvSpPr>
            <p:spPr bwMode="auto">
              <a:xfrm>
                <a:off x="205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grpSp>
            <p:nvGrpSpPr>
              <p:cNvPr id="118820" name="Group 6"/>
              <p:cNvGrpSpPr>
                <a:grpSpLocks/>
              </p:cNvGrpSpPr>
              <p:nvPr/>
            </p:nvGrpSpPr>
            <p:grpSpPr bwMode="auto">
              <a:xfrm>
                <a:off x="2179" y="2120"/>
                <a:ext cx="911" cy="883"/>
                <a:chOff x="2179" y="2120"/>
                <a:chExt cx="911" cy="883"/>
              </a:xfrm>
            </p:grpSpPr>
            <p:sp>
              <p:nvSpPr>
                <p:cNvPr id="118831" name="Oval 7"/>
                <p:cNvSpPr>
                  <a:spLocks noChangeArrowheads="1"/>
                </p:cNvSpPr>
                <p:nvPr/>
              </p:nvSpPr>
              <p:spPr bwMode="auto">
                <a:xfrm>
                  <a:off x="2208" y="2120"/>
                  <a:ext cx="882"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2" name="Freeform 8"/>
                <p:cNvSpPr>
                  <a:spLocks/>
                </p:cNvSpPr>
                <p:nvPr/>
              </p:nvSpPr>
              <p:spPr bwMode="auto">
                <a:xfrm>
                  <a:off x="2179" y="2224"/>
                  <a:ext cx="182" cy="235"/>
                </a:xfrm>
                <a:custGeom>
                  <a:avLst/>
                  <a:gdLst>
                    <a:gd name="T0" fmla="*/ 78 w 364"/>
                    <a:gd name="T1" fmla="*/ 0 h 470"/>
                    <a:gd name="T2" fmla="*/ 0 w 364"/>
                    <a:gd name="T3" fmla="*/ 103 h 470"/>
                    <a:gd name="T4" fmla="*/ 39 w 364"/>
                    <a:gd name="T5" fmla="*/ 118 h 470"/>
                    <a:gd name="T6" fmla="*/ 91 w 364"/>
                    <a:gd name="T7" fmla="*/ 11 h 470"/>
                    <a:gd name="T8" fmla="*/ 78 w 364"/>
                    <a:gd name="T9" fmla="*/ 0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 h="470">
                      <a:moveTo>
                        <a:pt x="311" y="0"/>
                      </a:moveTo>
                      <a:lnTo>
                        <a:pt x="0" y="412"/>
                      </a:lnTo>
                      <a:lnTo>
                        <a:pt x="154" y="470"/>
                      </a:lnTo>
                      <a:lnTo>
                        <a:pt x="364" y="42"/>
                      </a:lnTo>
                      <a:lnTo>
                        <a:pt x="311"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821" name="Oval 9"/>
              <p:cNvSpPr>
                <a:spLocks noChangeArrowheads="1"/>
              </p:cNvSpPr>
              <p:nvPr/>
            </p:nvSpPr>
            <p:spPr bwMode="auto">
              <a:xfrm>
                <a:off x="2521" y="2225"/>
                <a:ext cx="881"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2" name="Oval 10"/>
              <p:cNvSpPr>
                <a:spLocks noChangeArrowheads="1"/>
              </p:cNvSpPr>
              <p:nvPr/>
            </p:nvSpPr>
            <p:spPr bwMode="auto">
              <a:xfrm>
                <a:off x="3303" y="2381"/>
                <a:ext cx="308" cy="309"/>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3" name="Oval 11"/>
              <p:cNvSpPr>
                <a:spLocks noChangeArrowheads="1"/>
              </p:cNvSpPr>
              <p:nvPr/>
            </p:nvSpPr>
            <p:spPr bwMode="auto">
              <a:xfrm>
                <a:off x="3199" y="2851"/>
                <a:ext cx="203" cy="20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4" name="Oval 12"/>
              <p:cNvSpPr>
                <a:spLocks noChangeArrowheads="1"/>
              </p:cNvSpPr>
              <p:nvPr/>
            </p:nvSpPr>
            <p:spPr bwMode="auto">
              <a:xfrm>
                <a:off x="3199" y="2277"/>
                <a:ext cx="203" cy="204"/>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5" name="Oval 13"/>
              <p:cNvSpPr>
                <a:spLocks noChangeArrowheads="1"/>
              </p:cNvSpPr>
              <p:nvPr/>
            </p:nvSpPr>
            <p:spPr bwMode="auto">
              <a:xfrm>
                <a:off x="3251" y="2590"/>
                <a:ext cx="308" cy="308"/>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6" name="Oval 14"/>
              <p:cNvSpPr>
                <a:spLocks noChangeArrowheads="1"/>
              </p:cNvSpPr>
              <p:nvPr/>
            </p:nvSpPr>
            <p:spPr bwMode="auto">
              <a:xfrm>
                <a:off x="2313" y="1911"/>
                <a:ext cx="464"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7" name="Oval 15"/>
              <p:cNvSpPr>
                <a:spLocks noChangeArrowheads="1"/>
              </p:cNvSpPr>
              <p:nvPr/>
            </p:nvSpPr>
            <p:spPr bwMode="auto">
              <a:xfrm>
                <a:off x="278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8" name="Oval 16"/>
              <p:cNvSpPr>
                <a:spLocks noChangeArrowheads="1"/>
              </p:cNvSpPr>
              <p:nvPr/>
            </p:nvSpPr>
            <p:spPr bwMode="auto">
              <a:xfrm>
                <a:off x="2573" y="1911"/>
                <a:ext cx="465"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9" name="Oval 17"/>
              <p:cNvSpPr>
                <a:spLocks noChangeArrowheads="1"/>
              </p:cNvSpPr>
              <p:nvPr/>
            </p:nvSpPr>
            <p:spPr bwMode="auto">
              <a:xfrm>
                <a:off x="2417" y="248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0" name="Freeform 18"/>
              <p:cNvSpPr>
                <a:spLocks/>
              </p:cNvSpPr>
              <p:nvPr/>
            </p:nvSpPr>
            <p:spPr bwMode="auto">
              <a:xfrm>
                <a:off x="2320" y="1991"/>
                <a:ext cx="1161" cy="1001"/>
              </a:xfrm>
              <a:custGeom>
                <a:avLst/>
                <a:gdLst>
                  <a:gd name="T0" fmla="*/ 137 w 2323"/>
                  <a:gd name="T1" fmla="*/ 0 h 2002"/>
                  <a:gd name="T2" fmla="*/ 242 w 2323"/>
                  <a:gd name="T3" fmla="*/ 62 h 2002"/>
                  <a:gd name="T4" fmla="*/ 369 w 2323"/>
                  <a:gd name="T5" fmla="*/ 46 h 2002"/>
                  <a:gd name="T6" fmla="*/ 450 w 2323"/>
                  <a:gd name="T7" fmla="*/ 167 h 2002"/>
                  <a:gd name="T8" fmla="*/ 471 w 2323"/>
                  <a:gd name="T9" fmla="*/ 176 h 2002"/>
                  <a:gd name="T10" fmla="*/ 528 w 2323"/>
                  <a:gd name="T11" fmla="*/ 214 h 2002"/>
                  <a:gd name="T12" fmla="*/ 543 w 2323"/>
                  <a:gd name="T13" fmla="*/ 245 h 2002"/>
                  <a:gd name="T14" fmla="*/ 580 w 2323"/>
                  <a:gd name="T15" fmla="*/ 300 h 2002"/>
                  <a:gd name="T16" fmla="*/ 574 w 2323"/>
                  <a:gd name="T17" fmla="*/ 318 h 2002"/>
                  <a:gd name="T18" fmla="*/ 486 w 2323"/>
                  <a:gd name="T19" fmla="*/ 481 h 2002"/>
                  <a:gd name="T20" fmla="*/ 424 w 2323"/>
                  <a:gd name="T21" fmla="*/ 501 h 2002"/>
                  <a:gd name="T22" fmla="*/ 223 w 2323"/>
                  <a:gd name="T23" fmla="*/ 483 h 2002"/>
                  <a:gd name="T24" fmla="*/ 208 w 2323"/>
                  <a:gd name="T25" fmla="*/ 457 h 2002"/>
                  <a:gd name="T26" fmla="*/ 75 w 2323"/>
                  <a:gd name="T27" fmla="*/ 427 h 2002"/>
                  <a:gd name="T28" fmla="*/ 50 w 2323"/>
                  <a:gd name="T29" fmla="*/ 439 h 2002"/>
                  <a:gd name="T30" fmla="*/ 0 w 2323"/>
                  <a:gd name="T31" fmla="*/ 170 h 2002"/>
                  <a:gd name="T32" fmla="*/ 137 w 2323"/>
                  <a:gd name="T33" fmla="*/ 0 h 20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3" h="2002">
                    <a:moveTo>
                      <a:pt x="548" y="0"/>
                    </a:moveTo>
                    <a:lnTo>
                      <a:pt x="970" y="248"/>
                    </a:lnTo>
                    <a:lnTo>
                      <a:pt x="1478" y="184"/>
                    </a:lnTo>
                    <a:lnTo>
                      <a:pt x="1802" y="665"/>
                    </a:lnTo>
                    <a:lnTo>
                      <a:pt x="1887" y="703"/>
                    </a:lnTo>
                    <a:lnTo>
                      <a:pt x="2115" y="855"/>
                    </a:lnTo>
                    <a:lnTo>
                      <a:pt x="2174" y="978"/>
                    </a:lnTo>
                    <a:lnTo>
                      <a:pt x="2323" y="1200"/>
                    </a:lnTo>
                    <a:lnTo>
                      <a:pt x="2298" y="1272"/>
                    </a:lnTo>
                    <a:lnTo>
                      <a:pt x="1946" y="1924"/>
                    </a:lnTo>
                    <a:lnTo>
                      <a:pt x="1699" y="2002"/>
                    </a:lnTo>
                    <a:lnTo>
                      <a:pt x="892" y="1930"/>
                    </a:lnTo>
                    <a:lnTo>
                      <a:pt x="833" y="1825"/>
                    </a:lnTo>
                    <a:lnTo>
                      <a:pt x="300" y="1708"/>
                    </a:lnTo>
                    <a:lnTo>
                      <a:pt x="202" y="1753"/>
                    </a:lnTo>
                    <a:lnTo>
                      <a:pt x="0" y="677"/>
                    </a:lnTo>
                    <a:lnTo>
                      <a:pt x="548"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6035" name="Text Box 19"/>
            <p:cNvSpPr txBox="1">
              <a:spLocks noChangeArrowheads="1"/>
            </p:cNvSpPr>
            <p:nvPr/>
          </p:nvSpPr>
          <p:spPr bwMode="auto">
            <a:xfrm>
              <a:off x="2160" y="1538"/>
              <a:ext cx="1556" cy="4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0">
                    <a:gsLst>
                      <a:gs pos="0">
                        <a:srgbClr val="003399"/>
                      </a:gs>
                      <a:gs pos="100000">
                        <a:srgbClr val="003399">
                          <a:gamma/>
                          <a:tint val="63922"/>
                          <a:invGamma/>
                        </a:srgbClr>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FF66"/>
                  </a:solidFill>
                  <a:effectLst>
                    <a:outerShdw blurRad="38100" dist="38100" dir="2700000" algn="tl">
                      <a:srgbClr val="C0C0C0"/>
                    </a:outerShdw>
                  </a:effectLst>
                  <a:latin typeface="Arial" pitchFamily="34" charset="0"/>
                </a:rPr>
                <a:t>INTERNET</a:t>
              </a:r>
              <a:endParaRPr kumimoji="0" lang="en-US" altLang="zh-CN" smtClean="0">
                <a:solidFill>
                  <a:srgbClr val="FFFF66"/>
                </a:solidFill>
              </a:endParaRPr>
            </a:p>
          </p:txBody>
        </p:sp>
      </p:grpSp>
      <p:sp>
        <p:nvSpPr>
          <p:cNvPr id="726036" name="Text Box 20"/>
          <p:cNvSpPr txBox="1">
            <a:spLocks noChangeArrowheads="1"/>
          </p:cNvSpPr>
          <p:nvPr/>
        </p:nvSpPr>
        <p:spPr bwMode="auto">
          <a:xfrm>
            <a:off x="4022725" y="4081463"/>
            <a:ext cx="147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dirty="0">
                <a:solidFill>
                  <a:srgbClr val="5F5F5F"/>
                </a:solidFill>
                <a:effectLst>
                  <a:outerShdw blurRad="38100" dist="38100" dir="2700000" algn="tl">
                    <a:srgbClr val="C0C0C0"/>
                  </a:outerShdw>
                </a:effectLst>
                <a:latin typeface="Arial" pitchFamily="34" charset="0"/>
                <a:ea typeface="宋体" pitchFamily="2" charset="-122"/>
              </a:rPr>
              <a:t>WWW</a:t>
            </a:r>
            <a:endParaRPr kumimoji="1" lang="en-US" altLang="zh-CN" b="1" dirty="0">
              <a:solidFill>
                <a:srgbClr val="5F5F5F"/>
              </a:solidFill>
              <a:effectLst>
                <a:outerShdw blurRad="38100" dist="38100" dir="2700000" algn="tl">
                  <a:srgbClr val="C0C0C0"/>
                </a:outerShdw>
              </a:effectLst>
              <a:latin typeface="Times New Roman" pitchFamily="18" charset="0"/>
              <a:ea typeface="宋体" pitchFamily="2" charset="-122"/>
            </a:endParaRPr>
          </a:p>
        </p:txBody>
      </p:sp>
      <p:sp>
        <p:nvSpPr>
          <p:cNvPr id="726037" name="Text Box 21"/>
          <p:cNvSpPr txBox="1">
            <a:spLocks noChangeArrowheads="1"/>
          </p:cNvSpPr>
          <p:nvPr/>
        </p:nvSpPr>
        <p:spPr bwMode="auto">
          <a:xfrm>
            <a:off x="3413125" y="5453063"/>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Browser</a:t>
            </a:r>
            <a:endParaRPr kumimoji="1" lang="en-US" altLang="zh-CN">
              <a:solidFill>
                <a:srgbClr val="5F5F5F"/>
              </a:solidFill>
              <a:latin typeface="Times New Roman" pitchFamily="18" charset="0"/>
              <a:ea typeface="宋体" pitchFamily="2" charset="-122"/>
            </a:endParaRPr>
          </a:p>
        </p:txBody>
      </p:sp>
      <p:grpSp>
        <p:nvGrpSpPr>
          <p:cNvPr id="726038" name="Group 22"/>
          <p:cNvGrpSpPr>
            <a:grpSpLocks/>
          </p:cNvGrpSpPr>
          <p:nvPr/>
        </p:nvGrpSpPr>
        <p:grpSpPr bwMode="auto">
          <a:xfrm>
            <a:off x="1812925" y="4648200"/>
            <a:ext cx="2757488" cy="1419225"/>
            <a:chOff x="1334" y="3024"/>
            <a:chExt cx="1737" cy="894"/>
          </a:xfrm>
        </p:grpSpPr>
        <p:sp>
          <p:nvSpPr>
            <p:cNvPr id="118810" name="Text Box 23"/>
            <p:cNvSpPr txBox="1">
              <a:spLocks noChangeArrowheads="1"/>
            </p:cNvSpPr>
            <p:nvPr/>
          </p:nvSpPr>
          <p:spPr bwMode="auto">
            <a:xfrm>
              <a:off x="1334" y="3514"/>
              <a:ext cx="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软件</a:t>
              </a:r>
              <a:endParaRPr kumimoji="1" lang="zh-CN" altLang="en-US" sz="4000" b="1">
                <a:solidFill>
                  <a:srgbClr val="5F5F5F"/>
                </a:solidFill>
                <a:latin typeface="Times New Roman" pitchFamily="18" charset="0"/>
                <a:ea typeface="幼圆" pitchFamily="49" charset="-122"/>
              </a:endParaRPr>
            </a:p>
          </p:txBody>
        </p:sp>
        <p:grpSp>
          <p:nvGrpSpPr>
            <p:cNvPr id="118811" name="Group 24"/>
            <p:cNvGrpSpPr>
              <a:grpSpLocks/>
            </p:cNvGrpSpPr>
            <p:nvPr/>
          </p:nvGrpSpPr>
          <p:grpSpPr bwMode="auto">
            <a:xfrm rot="5400000">
              <a:off x="2250" y="2790"/>
              <a:ext cx="588" cy="1055"/>
              <a:chOff x="1324" y="1628"/>
              <a:chExt cx="1452" cy="1103"/>
            </a:xfrm>
          </p:grpSpPr>
          <p:sp>
            <p:nvSpPr>
              <p:cNvPr id="118812" name="Freeform 25"/>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13" name="Freeform 26"/>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14" name="Freeform 27"/>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5" name="Freeform 28"/>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6" name="Freeform 29"/>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46" name="Group 30"/>
          <p:cNvGrpSpPr>
            <a:grpSpLocks/>
          </p:cNvGrpSpPr>
          <p:nvPr/>
        </p:nvGrpSpPr>
        <p:grpSpPr bwMode="auto">
          <a:xfrm>
            <a:off x="1752600" y="3257550"/>
            <a:ext cx="2817813" cy="1438275"/>
            <a:chOff x="1296" y="2148"/>
            <a:chExt cx="1775" cy="906"/>
          </a:xfrm>
        </p:grpSpPr>
        <p:sp>
          <p:nvSpPr>
            <p:cNvPr id="118803" name="Text Box 31"/>
            <p:cNvSpPr txBox="1">
              <a:spLocks noChangeArrowheads="1"/>
            </p:cNvSpPr>
            <p:nvPr/>
          </p:nvSpPr>
          <p:spPr bwMode="auto">
            <a:xfrm>
              <a:off x="1296" y="265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dirty="0">
                  <a:solidFill>
                    <a:srgbClr val="5F5F5F"/>
                  </a:solidFill>
                  <a:latin typeface="Times New Roman" pitchFamily="18" charset="0"/>
                  <a:ea typeface="幼圆" pitchFamily="49" charset="-122"/>
                </a:rPr>
                <a:t>信息服务</a:t>
              </a:r>
              <a:endParaRPr kumimoji="1" lang="zh-CN" altLang="en-US" dirty="0">
                <a:solidFill>
                  <a:srgbClr val="5F5F5F"/>
                </a:solidFill>
                <a:latin typeface="Times New Roman" pitchFamily="18" charset="0"/>
                <a:ea typeface="幼圆" pitchFamily="49" charset="-122"/>
              </a:endParaRPr>
            </a:p>
          </p:txBody>
        </p:sp>
        <p:grpSp>
          <p:nvGrpSpPr>
            <p:cNvPr id="118804" name="Group 32"/>
            <p:cNvGrpSpPr>
              <a:grpSpLocks/>
            </p:cNvGrpSpPr>
            <p:nvPr/>
          </p:nvGrpSpPr>
          <p:grpSpPr bwMode="auto">
            <a:xfrm rot="5400000">
              <a:off x="2250" y="1914"/>
              <a:ext cx="588" cy="1055"/>
              <a:chOff x="1324" y="1628"/>
              <a:chExt cx="1452" cy="1103"/>
            </a:xfrm>
          </p:grpSpPr>
          <p:sp>
            <p:nvSpPr>
              <p:cNvPr id="118805" name="Freeform 33"/>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06" name="Freeform 34"/>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07" name="Freeform 35"/>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8" name="Freeform 36"/>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9" name="Freeform 37"/>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54" name="Group 38"/>
          <p:cNvGrpSpPr>
            <a:grpSpLocks/>
          </p:cNvGrpSpPr>
          <p:nvPr/>
        </p:nvGrpSpPr>
        <p:grpSpPr bwMode="auto">
          <a:xfrm>
            <a:off x="5662613" y="2362200"/>
            <a:ext cx="3176587" cy="3570288"/>
            <a:chOff x="3759" y="1584"/>
            <a:chExt cx="2001" cy="2249"/>
          </a:xfrm>
        </p:grpSpPr>
        <p:grpSp>
          <p:nvGrpSpPr>
            <p:cNvPr id="118797" name="Group 39"/>
            <p:cNvGrpSpPr>
              <a:grpSpLocks/>
            </p:cNvGrpSpPr>
            <p:nvPr/>
          </p:nvGrpSpPr>
          <p:grpSpPr bwMode="auto">
            <a:xfrm>
              <a:off x="3870" y="1584"/>
              <a:ext cx="1779" cy="1001"/>
              <a:chOff x="3936" y="2064"/>
              <a:chExt cx="1779" cy="1001"/>
            </a:xfrm>
          </p:grpSpPr>
          <p:graphicFrame>
            <p:nvGraphicFramePr>
              <p:cNvPr id="118801" name="Object 40"/>
              <p:cNvGraphicFramePr>
                <a:graphicFrameLocks noChangeAspect="1"/>
              </p:cNvGraphicFramePr>
              <p:nvPr/>
            </p:nvGraphicFramePr>
            <p:xfrm>
              <a:off x="4465" y="2064"/>
              <a:ext cx="720" cy="708"/>
            </p:xfrm>
            <a:graphic>
              <a:graphicData uri="http://schemas.openxmlformats.org/presentationml/2006/ole">
                <mc:AlternateContent xmlns:mc="http://schemas.openxmlformats.org/markup-compatibility/2006">
                  <mc:Choice xmlns:v="urn:schemas-microsoft-com:vml" Requires="v">
                    <p:oleObj spid="_x0000_s155696" name="BMP 图象" r:id="rId4" imgW="466523" imgH="457249" progId="Paint.Picture">
                      <p:embed/>
                    </p:oleObj>
                  </mc:Choice>
                  <mc:Fallback>
                    <p:oleObj name="BMP 图象" r:id="rId4" imgW="466523" imgH="4572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 y="2064"/>
                            <a:ext cx="720"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6057" name="Text Box 41"/>
              <p:cNvSpPr txBox="1">
                <a:spLocks noChangeArrowheads="1"/>
              </p:cNvSpPr>
              <p:nvPr/>
            </p:nvSpPr>
            <p:spPr bwMode="auto">
              <a:xfrm>
                <a:off x="3936" y="2700"/>
                <a:ext cx="17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Communicator</a:t>
                </a:r>
                <a:endParaRPr kumimoji="1" lang="en-US" altLang="zh-CN">
                  <a:solidFill>
                    <a:srgbClr val="5F5F5F"/>
                  </a:solidFill>
                  <a:effectLst>
                    <a:outerShdw blurRad="38100" dist="38100" dir="2700000" algn="tl">
                      <a:srgbClr val="C0C0C0"/>
                    </a:outerShdw>
                  </a:effectLst>
                  <a:latin typeface="Times New Roman" pitchFamily="18" charset="0"/>
                  <a:ea typeface="宋体" pitchFamily="2" charset="-122"/>
                </a:endParaRPr>
              </a:p>
            </p:txBody>
          </p:sp>
        </p:grpSp>
        <p:grpSp>
          <p:nvGrpSpPr>
            <p:cNvPr id="118798" name="Group 42"/>
            <p:cNvGrpSpPr>
              <a:grpSpLocks/>
            </p:cNvGrpSpPr>
            <p:nvPr/>
          </p:nvGrpSpPr>
          <p:grpSpPr bwMode="auto">
            <a:xfrm>
              <a:off x="3759" y="2803"/>
              <a:ext cx="2001" cy="1030"/>
              <a:chOff x="3759" y="2803"/>
              <a:chExt cx="2001" cy="1030"/>
            </a:xfrm>
          </p:grpSpPr>
          <p:sp>
            <p:nvSpPr>
              <p:cNvPr id="726059" name="Text Box 43"/>
              <p:cNvSpPr txBox="1">
                <a:spLocks noChangeArrowheads="1"/>
              </p:cNvSpPr>
              <p:nvPr/>
            </p:nvSpPr>
            <p:spPr bwMode="auto">
              <a:xfrm>
                <a:off x="3759" y="3468"/>
                <a:ext cx="20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Internet explorer</a:t>
                </a:r>
              </a:p>
            </p:txBody>
          </p:sp>
          <p:graphicFrame>
            <p:nvGraphicFramePr>
              <p:cNvPr id="118800" name="Object 44"/>
              <p:cNvGraphicFramePr>
                <a:graphicFrameLocks noChangeAspect="1"/>
              </p:cNvGraphicFramePr>
              <p:nvPr/>
            </p:nvGraphicFramePr>
            <p:xfrm>
              <a:off x="4389" y="2803"/>
              <a:ext cx="843" cy="797"/>
            </p:xfrm>
            <a:graphic>
              <a:graphicData uri="http://schemas.openxmlformats.org/presentationml/2006/ole">
                <mc:AlternateContent xmlns:mc="http://schemas.openxmlformats.org/markup-compatibility/2006">
                  <mc:Choice xmlns:v="urn:schemas-microsoft-com:vml" Requires="v">
                    <p:oleObj spid="_x0000_s155697" name="BMP 图象" r:id="rId6" imgW="380852" imgH="361809" progId="Paint.Picture">
                      <p:embed/>
                    </p:oleObj>
                  </mc:Choice>
                  <mc:Fallback>
                    <p:oleObj name="BMP 图象" r:id="rId6" imgW="380852" imgH="36180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 y="2803"/>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18793" name="AutoShape 45">
            <a:hlinkClick r:id="rId8"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6062" name="Text Box 46"/>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8795" name="Text Box 47"/>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8506A2F2-C80D-40CC-B0FD-A73F98C0BD73}" type="slidenum">
              <a:rPr lang="en-US" altLang="zh-CN" smtClean="0"/>
              <a:pPr>
                <a:defRPr/>
              </a:pPr>
              <a:t>36</a:t>
            </a:fld>
            <a:endParaRPr lang="en-US" altLang="zh-CN"/>
          </a:p>
        </p:txBody>
      </p:sp>
    </p:spTree>
    <p:extLst>
      <p:ext uri="{BB962C8B-B14F-4D97-AF65-F5344CB8AC3E}">
        <p14:creationId xmlns:p14="http://schemas.microsoft.com/office/powerpoint/2010/main" val="24368243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6046"/>
                                        </p:tgtEl>
                                        <p:attrNameLst>
                                          <p:attrName>style.visibility</p:attrName>
                                        </p:attrNameLst>
                                      </p:cBhvr>
                                      <p:to>
                                        <p:strVal val="visible"/>
                                      </p:to>
                                    </p:set>
                                    <p:animEffect transition="in" filter="wipe(up)">
                                      <p:cBhvr>
                                        <p:cTn id="12" dur="500"/>
                                        <p:tgtEl>
                                          <p:spTgt spid="726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6036"/>
                                        </p:tgtEl>
                                        <p:attrNameLst>
                                          <p:attrName>style.visibility</p:attrName>
                                        </p:attrNameLst>
                                      </p:cBhvr>
                                      <p:to>
                                        <p:strVal val="visible"/>
                                      </p:to>
                                    </p:set>
                                    <p:animEffect transition="in" filter="wipe(left)">
                                      <p:cBhvr>
                                        <p:cTn id="17" dur="500"/>
                                        <p:tgtEl>
                                          <p:spTgt spid="726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26038"/>
                                        </p:tgtEl>
                                        <p:attrNameLst>
                                          <p:attrName>style.visibility</p:attrName>
                                        </p:attrNameLst>
                                      </p:cBhvr>
                                      <p:to>
                                        <p:strVal val="visible"/>
                                      </p:to>
                                    </p:set>
                                    <p:animEffect transition="in" filter="wipe(up)">
                                      <p:cBhvr>
                                        <p:cTn id="22" dur="500"/>
                                        <p:tgtEl>
                                          <p:spTgt spid="726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6037"/>
                                        </p:tgtEl>
                                        <p:attrNameLst>
                                          <p:attrName>style.visibility</p:attrName>
                                        </p:attrNameLst>
                                      </p:cBhvr>
                                      <p:to>
                                        <p:strVal val="visible"/>
                                      </p:to>
                                    </p:set>
                                    <p:animEffect transition="in" filter="wipe(left)">
                                      <p:cBhvr>
                                        <p:cTn id="27" dur="500"/>
                                        <p:tgtEl>
                                          <p:spTgt spid="72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26054"/>
                                        </p:tgtEl>
                                        <p:attrNameLst>
                                          <p:attrName>style.visibility</p:attrName>
                                        </p:attrNameLst>
                                      </p:cBhvr>
                                      <p:to>
                                        <p:strVal val="visible"/>
                                      </p:to>
                                    </p:set>
                                    <p:animEffect transition="in" filter="slide(fromBottom)">
                                      <p:cBhvr>
                                        <p:cTn id="32"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6" grpId="0" autoUpdateAnimBg="0"/>
      <p:bldP spid="72603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eaLnBrk="1" hangingPunct="1"/>
            <a:r>
              <a:rPr lang="en-US" altLang="zh-CN" smtClean="0"/>
              <a:t>  </a:t>
            </a:r>
            <a:r>
              <a:rPr lang="zh-CN" altLang="en-US" smtClean="0"/>
              <a:t>超链接的妙处</a:t>
            </a:r>
          </a:p>
        </p:txBody>
      </p:sp>
      <p:grpSp>
        <p:nvGrpSpPr>
          <p:cNvPr id="728067" name="Group 3"/>
          <p:cNvGrpSpPr>
            <a:grpSpLocks/>
          </p:cNvGrpSpPr>
          <p:nvPr/>
        </p:nvGrpSpPr>
        <p:grpSpPr bwMode="auto">
          <a:xfrm>
            <a:off x="1371600" y="3071813"/>
            <a:ext cx="1371600" cy="1676400"/>
            <a:chOff x="1440" y="1872"/>
            <a:chExt cx="864" cy="1056"/>
          </a:xfrm>
        </p:grpSpPr>
        <p:grpSp>
          <p:nvGrpSpPr>
            <p:cNvPr id="119836" name="Group 4"/>
            <p:cNvGrpSpPr>
              <a:grpSpLocks/>
            </p:cNvGrpSpPr>
            <p:nvPr/>
          </p:nvGrpSpPr>
          <p:grpSpPr bwMode="auto">
            <a:xfrm>
              <a:off x="1440" y="1872"/>
              <a:ext cx="864" cy="1056"/>
              <a:chOff x="1296" y="1776"/>
              <a:chExt cx="864" cy="1056"/>
            </a:xfrm>
          </p:grpSpPr>
          <p:sp>
            <p:nvSpPr>
              <p:cNvPr id="119838" name="AutoShape 5" descr="深色横线"/>
              <p:cNvSpPr>
                <a:spLocks noChangeArrowheads="1"/>
              </p:cNvSpPr>
              <p:nvPr/>
            </p:nvSpPr>
            <p:spPr bwMode="auto">
              <a:xfrm>
                <a:off x="1296" y="1776"/>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9" name="Rectangle 6"/>
              <p:cNvSpPr>
                <a:spLocks noChangeArrowheads="1"/>
              </p:cNvSpPr>
              <p:nvPr/>
            </p:nvSpPr>
            <p:spPr bwMode="auto">
              <a:xfrm>
                <a:off x="1536" y="2112"/>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7" name="Rectangle 7"/>
            <p:cNvSpPr>
              <a:spLocks noChangeArrowheads="1"/>
            </p:cNvSpPr>
            <p:nvPr/>
          </p:nvSpPr>
          <p:spPr bwMode="auto">
            <a:xfrm>
              <a:off x="2016" y="2400"/>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2" name="Group 8"/>
          <p:cNvGrpSpPr>
            <a:grpSpLocks/>
          </p:cNvGrpSpPr>
          <p:nvPr/>
        </p:nvGrpSpPr>
        <p:grpSpPr bwMode="auto">
          <a:xfrm>
            <a:off x="2438400" y="3986213"/>
            <a:ext cx="3048000" cy="2133600"/>
            <a:chOff x="2112" y="2592"/>
            <a:chExt cx="1920" cy="1344"/>
          </a:xfrm>
        </p:grpSpPr>
        <p:grpSp>
          <p:nvGrpSpPr>
            <p:cNvPr id="119832" name="Group 9"/>
            <p:cNvGrpSpPr>
              <a:grpSpLocks/>
            </p:cNvGrpSpPr>
            <p:nvPr/>
          </p:nvGrpSpPr>
          <p:grpSpPr bwMode="auto">
            <a:xfrm>
              <a:off x="3168" y="2880"/>
              <a:ext cx="864" cy="1056"/>
              <a:chOff x="3216" y="1440"/>
              <a:chExt cx="864" cy="1056"/>
            </a:xfrm>
          </p:grpSpPr>
          <p:sp>
            <p:nvSpPr>
              <p:cNvPr id="119834" name="AutoShape 10" descr="深色横线"/>
              <p:cNvSpPr>
                <a:spLocks noChangeArrowheads="1"/>
              </p:cNvSpPr>
              <p:nvPr/>
            </p:nvSpPr>
            <p:spPr bwMode="auto">
              <a:xfrm>
                <a:off x="3216" y="1440"/>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5" name="Rectangle 11"/>
              <p:cNvSpPr>
                <a:spLocks noChangeArrowheads="1"/>
              </p:cNvSpPr>
              <p:nvPr/>
            </p:nvSpPr>
            <p:spPr bwMode="auto">
              <a:xfrm>
                <a:off x="3456" y="1776"/>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3" name="Line 12"/>
            <p:cNvSpPr>
              <a:spLocks noChangeShapeType="1"/>
            </p:cNvSpPr>
            <p:nvPr/>
          </p:nvSpPr>
          <p:spPr bwMode="auto">
            <a:xfrm>
              <a:off x="2112" y="2592"/>
              <a:ext cx="1344" cy="672"/>
            </a:xfrm>
            <a:prstGeom prst="line">
              <a:avLst/>
            </a:prstGeom>
            <a:noFill/>
            <a:ln w="762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7" name="Group 13"/>
          <p:cNvGrpSpPr>
            <a:grpSpLocks/>
          </p:cNvGrpSpPr>
          <p:nvPr/>
        </p:nvGrpSpPr>
        <p:grpSpPr bwMode="auto">
          <a:xfrm>
            <a:off x="4724400" y="2690813"/>
            <a:ext cx="3200400" cy="2362200"/>
            <a:chOff x="3552" y="1776"/>
            <a:chExt cx="2016" cy="1488"/>
          </a:xfrm>
        </p:grpSpPr>
        <p:grpSp>
          <p:nvGrpSpPr>
            <p:cNvPr id="119828" name="Group 14"/>
            <p:cNvGrpSpPr>
              <a:grpSpLocks/>
            </p:cNvGrpSpPr>
            <p:nvPr/>
          </p:nvGrpSpPr>
          <p:grpSpPr bwMode="auto">
            <a:xfrm>
              <a:off x="4704" y="1776"/>
              <a:ext cx="864" cy="1056"/>
              <a:chOff x="4608" y="1872"/>
              <a:chExt cx="864" cy="1056"/>
            </a:xfrm>
          </p:grpSpPr>
          <p:sp>
            <p:nvSpPr>
              <p:cNvPr id="119830" name="AutoShape 15" descr="深色横线"/>
              <p:cNvSpPr>
                <a:spLocks noChangeArrowheads="1"/>
              </p:cNvSpPr>
              <p:nvPr/>
            </p:nvSpPr>
            <p:spPr bwMode="auto">
              <a:xfrm>
                <a:off x="4608" y="187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1" name="Rectangle 16"/>
              <p:cNvSpPr>
                <a:spLocks noChangeArrowheads="1"/>
              </p:cNvSpPr>
              <p:nvPr/>
            </p:nvSpPr>
            <p:spPr bwMode="auto">
              <a:xfrm>
                <a:off x="4848" y="2208"/>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29" name="Line 17"/>
            <p:cNvSpPr>
              <a:spLocks noChangeShapeType="1"/>
            </p:cNvSpPr>
            <p:nvPr/>
          </p:nvSpPr>
          <p:spPr bwMode="auto">
            <a:xfrm flipV="1">
              <a:off x="3552" y="2112"/>
              <a:ext cx="1488" cy="1152"/>
            </a:xfrm>
            <a:prstGeom prst="line">
              <a:avLst/>
            </a:prstGeom>
            <a:noFill/>
            <a:ln w="76200">
              <a:solidFill>
                <a:srgbClr val="66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8082" name="Text Box 18"/>
          <p:cNvSpPr txBox="1">
            <a:spLocks noChangeArrowheads="1"/>
          </p:cNvSpPr>
          <p:nvPr/>
        </p:nvSpPr>
        <p:spPr bwMode="auto">
          <a:xfrm>
            <a:off x="1466850" y="5334000"/>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Hyperlink</a:t>
            </a:r>
            <a:endParaRPr kumimoji="1" lang="en-US" altLang="zh-CN" sz="3600">
              <a:solidFill>
                <a:srgbClr val="5F5F5F"/>
              </a:solidFill>
              <a:latin typeface="Times New Roman" pitchFamily="18" charset="0"/>
              <a:ea typeface="宋体" pitchFamily="2" charset="-122"/>
            </a:endParaRPr>
          </a:p>
        </p:txBody>
      </p:sp>
      <p:sp>
        <p:nvSpPr>
          <p:cNvPr id="728083" name="Text Box 19"/>
          <p:cNvSpPr txBox="1">
            <a:spLocks noChangeArrowheads="1"/>
          </p:cNvSpPr>
          <p:nvPr/>
        </p:nvSpPr>
        <p:spPr bwMode="auto">
          <a:xfrm>
            <a:off x="609600" y="1524000"/>
            <a:ext cx="6327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lang="zh-CN" altLang="en-US" sz="3200" b="1" smtClean="0">
                <a:solidFill>
                  <a:srgbClr val="5F5F5F"/>
                </a:solidFill>
                <a:ea typeface="幼圆" pitchFamily="49" charset="-122"/>
              </a:rPr>
              <a:t>给你带来更多的</a:t>
            </a:r>
            <a:r>
              <a:rPr lang="zh-CN" altLang="en-US" sz="3200" b="1" smtClean="0">
                <a:solidFill>
                  <a:srgbClr val="5F5F5F"/>
                </a:solidFill>
                <a:effectLst>
                  <a:outerShdw blurRad="38100" dist="38100" dir="2700000" algn="tl">
                    <a:srgbClr val="C0C0C0"/>
                  </a:outerShdw>
                </a:effectLst>
                <a:ea typeface="幼圆" pitchFamily="49" charset="-122"/>
              </a:rPr>
              <a:t>与此相关</a:t>
            </a:r>
            <a:r>
              <a:rPr lang="zh-CN" altLang="en-US" sz="3200" b="1" smtClean="0">
                <a:solidFill>
                  <a:srgbClr val="5F5F5F"/>
                </a:solidFill>
                <a:ea typeface="幼圆" pitchFamily="49" charset="-122"/>
              </a:rPr>
              <a:t>的文字、</a:t>
            </a:r>
          </a:p>
          <a:p>
            <a:pPr eaLnBrk="0" hangingPunct="0">
              <a:defRPr/>
            </a:pPr>
            <a:r>
              <a:rPr lang="zh-CN" altLang="en-US" sz="3200" b="1" smtClean="0">
                <a:solidFill>
                  <a:srgbClr val="5F5F5F"/>
                </a:solidFill>
                <a:ea typeface="幼圆" pitchFamily="49" charset="-122"/>
              </a:rPr>
              <a:t>图片等信息。</a:t>
            </a:r>
          </a:p>
        </p:txBody>
      </p:sp>
      <p:grpSp>
        <p:nvGrpSpPr>
          <p:cNvPr id="728084" name="Group 20"/>
          <p:cNvGrpSpPr>
            <a:grpSpLocks/>
          </p:cNvGrpSpPr>
          <p:nvPr/>
        </p:nvGrpSpPr>
        <p:grpSpPr bwMode="auto">
          <a:xfrm>
            <a:off x="1905000" y="2462213"/>
            <a:ext cx="3124200" cy="1676400"/>
            <a:chOff x="1776" y="1632"/>
            <a:chExt cx="1968" cy="1056"/>
          </a:xfrm>
        </p:grpSpPr>
        <p:grpSp>
          <p:nvGrpSpPr>
            <p:cNvPr id="119824" name="Group 21"/>
            <p:cNvGrpSpPr>
              <a:grpSpLocks/>
            </p:cNvGrpSpPr>
            <p:nvPr/>
          </p:nvGrpSpPr>
          <p:grpSpPr bwMode="auto">
            <a:xfrm>
              <a:off x="1776" y="1632"/>
              <a:ext cx="1968" cy="1056"/>
              <a:chOff x="1776" y="1632"/>
              <a:chExt cx="1968" cy="1056"/>
            </a:xfrm>
          </p:grpSpPr>
          <p:sp>
            <p:nvSpPr>
              <p:cNvPr id="119826" name="AutoShape 22" descr="深色横线"/>
              <p:cNvSpPr>
                <a:spLocks noChangeArrowheads="1"/>
              </p:cNvSpPr>
              <p:nvPr/>
            </p:nvSpPr>
            <p:spPr bwMode="auto">
              <a:xfrm>
                <a:off x="2880" y="163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7" name="Line 23"/>
              <p:cNvSpPr>
                <a:spLocks noChangeShapeType="1"/>
              </p:cNvSpPr>
              <p:nvPr/>
            </p:nvSpPr>
            <p:spPr bwMode="auto">
              <a:xfrm flipV="1">
                <a:off x="1776" y="1968"/>
                <a:ext cx="1392" cy="432"/>
              </a:xfrm>
              <a:prstGeom prst="line">
                <a:avLst/>
              </a:prstGeom>
              <a:noFill/>
              <a:ln w="76200">
                <a:solidFill>
                  <a:srgbClr val="33CC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9825" name="Object 24"/>
            <p:cNvGraphicFramePr>
              <a:graphicFrameLocks noChangeAspect="1"/>
            </p:cNvGraphicFramePr>
            <p:nvPr/>
          </p:nvGraphicFramePr>
          <p:xfrm>
            <a:off x="3216" y="1728"/>
            <a:ext cx="384" cy="366"/>
          </p:xfrm>
          <a:graphic>
            <a:graphicData uri="http://schemas.openxmlformats.org/presentationml/2006/ole">
              <mc:AlternateContent xmlns:mc="http://schemas.openxmlformats.org/markup-compatibility/2006">
                <mc:Choice xmlns:v="urn:schemas-microsoft-com:vml" Requires="v">
                  <p:oleObj spid="_x0000_s156697" name="BMP 图象" r:id="rId4" imgW="609524" imgH="581106" progId="Paint.Picture">
                    <p:embed/>
                  </p:oleObj>
                </mc:Choice>
                <mc:Fallback>
                  <p:oleObj name="BMP 图象" r:id="rId4" imgW="609524" imgH="581106" progId="Paint.Picture">
                    <p:embed/>
                    <p:pic>
                      <p:nvPicPr>
                        <p:cNvPr id="0" name=""/>
                        <p:cNvPicPr>
                          <a:picLocks noChangeAspect="1" noChangeArrowheads="1"/>
                        </p:cNvPicPr>
                        <p:nvPr/>
                      </p:nvPicPr>
                      <p:blipFill>
                        <a:blip r:embed="rId5">
                          <a:clrChange>
                            <a:clrFrom>
                              <a:srgbClr val="FF0080"/>
                            </a:clrFrom>
                            <a:clrTo>
                              <a:srgbClr val="FF0080">
                                <a:alpha val="0"/>
                              </a:srgbClr>
                            </a:clrTo>
                          </a:clrChange>
                          <a:extLst>
                            <a:ext uri="{28A0092B-C50C-407E-A947-70E740481C1C}">
                              <a14:useLocalDpi xmlns:a14="http://schemas.microsoft.com/office/drawing/2010/main" val="0"/>
                            </a:ext>
                          </a:extLst>
                        </a:blip>
                        <a:srcRect/>
                        <a:stretch>
                          <a:fillRect/>
                        </a:stretch>
                      </p:blipFill>
                      <p:spPr bwMode="auto">
                        <a:xfrm>
                          <a:off x="3216" y="1728"/>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8089" name="Line 25"/>
          <p:cNvSpPr>
            <a:spLocks noChangeShapeType="1"/>
          </p:cNvSpPr>
          <p:nvPr/>
        </p:nvSpPr>
        <p:spPr bwMode="auto">
          <a:xfrm flipH="1">
            <a:off x="2514600" y="3300413"/>
            <a:ext cx="4267200" cy="457200"/>
          </a:xfrm>
          <a:prstGeom prst="line">
            <a:avLst/>
          </a:prstGeom>
          <a:noFill/>
          <a:ln w="57150">
            <a:solidFill>
              <a:srgbClr val="FF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9818" name="Picture 26" descr="翻书动画"/>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724400"/>
            <a:ext cx="1543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9" name="AutoShape 27">
            <a:hlinkClick r:id="rId7"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92" name="Text Box 2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9821" name="Text Box 2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119822"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605213"/>
            <a:ext cx="8191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A3141B3-2B46-4039-B0E2-11A834CA63D7}" type="slidenum">
              <a:rPr lang="en-US" altLang="zh-CN" smtClean="0"/>
              <a:pPr>
                <a:defRPr/>
              </a:pPr>
              <a:t>37</a:t>
            </a:fld>
            <a:endParaRPr lang="en-US" altLang="zh-CN"/>
          </a:p>
        </p:txBody>
      </p:sp>
    </p:spTree>
    <p:extLst>
      <p:ext uri="{BB962C8B-B14F-4D97-AF65-F5344CB8AC3E}">
        <p14:creationId xmlns:p14="http://schemas.microsoft.com/office/powerpoint/2010/main" val="22149316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wipe(up)">
                                      <p:cBhvr>
                                        <p:cTn id="7" dur="500"/>
                                        <p:tgtEl>
                                          <p:spTgt spid="72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8082"/>
                                        </p:tgtEl>
                                        <p:attrNameLst>
                                          <p:attrName>style.visibility</p:attrName>
                                        </p:attrNameLst>
                                      </p:cBhvr>
                                      <p:to>
                                        <p:strVal val="visible"/>
                                      </p:to>
                                    </p:set>
                                    <p:animEffect transition="in" filter="wipe(left)">
                                      <p:cBhvr>
                                        <p:cTn id="12" dur="500"/>
                                        <p:tgtEl>
                                          <p:spTgt spid="728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8083"/>
                                        </p:tgtEl>
                                        <p:attrNameLst>
                                          <p:attrName>style.visibility</p:attrName>
                                        </p:attrNameLst>
                                      </p:cBhvr>
                                      <p:to>
                                        <p:strVal val="visible"/>
                                      </p:to>
                                    </p:set>
                                    <p:animEffect transition="in" filter="wipe(left)">
                                      <p:cBhvr>
                                        <p:cTn id="17" dur="500"/>
                                        <p:tgtEl>
                                          <p:spTgt spid="728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8084"/>
                                        </p:tgtEl>
                                        <p:attrNameLst>
                                          <p:attrName>style.visibility</p:attrName>
                                        </p:attrNameLst>
                                      </p:cBhvr>
                                      <p:to>
                                        <p:strVal val="visible"/>
                                      </p:to>
                                    </p:set>
                                    <p:animEffect transition="in" filter="wipe(left)">
                                      <p:cBhvr>
                                        <p:cTn id="22" dur="500"/>
                                        <p:tgtEl>
                                          <p:spTgt spid="728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8072"/>
                                        </p:tgtEl>
                                        <p:attrNameLst>
                                          <p:attrName>style.visibility</p:attrName>
                                        </p:attrNameLst>
                                      </p:cBhvr>
                                      <p:to>
                                        <p:strVal val="visible"/>
                                      </p:to>
                                    </p:set>
                                    <p:animEffect transition="in" filter="wipe(left)">
                                      <p:cBhvr>
                                        <p:cTn id="27" dur="500"/>
                                        <p:tgtEl>
                                          <p:spTgt spid="7280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28077"/>
                                        </p:tgtEl>
                                        <p:attrNameLst>
                                          <p:attrName>style.visibility</p:attrName>
                                        </p:attrNameLst>
                                      </p:cBhvr>
                                      <p:to>
                                        <p:strVal val="visible"/>
                                      </p:to>
                                    </p:set>
                                    <p:animEffect transition="in" filter="wipe(down)">
                                      <p:cBhvr>
                                        <p:cTn id="32" dur="500"/>
                                        <p:tgtEl>
                                          <p:spTgt spid="728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28089"/>
                                        </p:tgtEl>
                                        <p:attrNameLst>
                                          <p:attrName>style.visibility</p:attrName>
                                        </p:attrNameLst>
                                      </p:cBhvr>
                                      <p:to>
                                        <p:strVal val="visible"/>
                                      </p:to>
                                    </p:set>
                                    <p:animEffect transition="in" filter="wipe(right)">
                                      <p:cBhvr>
                                        <p:cTn id="37" dur="500"/>
                                        <p:tgtEl>
                                          <p:spTgt spid="72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82" grpId="0" autoUpdateAnimBg="0"/>
      <p:bldP spid="728083" grpId="0" autoUpdateAnimBg="0"/>
      <p:bldP spid="72808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r>
              <a:rPr lang="en-US" altLang="zh-CN" smtClean="0"/>
              <a:t>  </a:t>
            </a:r>
            <a:r>
              <a:rPr lang="zh-CN" altLang="en-US" smtClean="0"/>
              <a:t>超文本传输协议</a:t>
            </a:r>
            <a:r>
              <a:rPr lang="en-US" altLang="zh-CN" smtClean="0"/>
              <a:t>HTTP</a:t>
            </a:r>
          </a:p>
        </p:txBody>
      </p:sp>
      <p:sp>
        <p:nvSpPr>
          <p:cNvPr id="730115" name="Text Box 3"/>
          <p:cNvSpPr txBox="1">
            <a:spLocks noChangeArrowheads="1"/>
          </p:cNvSpPr>
          <p:nvPr/>
        </p:nvSpPr>
        <p:spPr bwMode="auto">
          <a:xfrm>
            <a:off x="685800" y="1649413"/>
            <a:ext cx="6683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H</a:t>
            </a:r>
            <a:r>
              <a:rPr kumimoji="1" lang="en-US" altLang="zh-CN" sz="3200" b="1">
                <a:solidFill>
                  <a:srgbClr val="5F5F5F"/>
                </a:solidFill>
                <a:latin typeface="Arial" pitchFamily="34" charset="0"/>
                <a:ea typeface="幼圆" pitchFamily="49" charset="-122"/>
              </a:rPr>
              <a:t>yper</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ext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ransmit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P</a:t>
            </a:r>
            <a:r>
              <a:rPr kumimoji="1" lang="en-US" altLang="zh-CN" sz="3200" b="1">
                <a:solidFill>
                  <a:srgbClr val="5F5F5F"/>
                </a:solidFill>
                <a:latin typeface="Arial" pitchFamily="34" charset="0"/>
                <a:ea typeface="幼圆" pitchFamily="49" charset="-122"/>
              </a:rPr>
              <a:t>rotocol </a:t>
            </a:r>
            <a:r>
              <a:rPr kumimoji="1" lang="zh-CN" altLang="en-US" sz="3200" b="1">
                <a:solidFill>
                  <a:srgbClr val="5F5F5F"/>
                </a:solidFill>
                <a:latin typeface="Arial" pitchFamily="34" charset="0"/>
                <a:ea typeface="幼圆" pitchFamily="49" charset="-122"/>
              </a:rPr>
              <a:t>特点</a:t>
            </a:r>
          </a:p>
        </p:txBody>
      </p:sp>
      <p:grpSp>
        <p:nvGrpSpPr>
          <p:cNvPr id="120836" name="Group 4"/>
          <p:cNvGrpSpPr>
            <a:grpSpLocks/>
          </p:cNvGrpSpPr>
          <p:nvPr/>
        </p:nvGrpSpPr>
        <p:grpSpPr bwMode="auto">
          <a:xfrm>
            <a:off x="914400" y="4267200"/>
            <a:ext cx="1789113" cy="1833563"/>
            <a:chOff x="576" y="2688"/>
            <a:chExt cx="1127" cy="1155"/>
          </a:xfrm>
        </p:grpSpPr>
        <p:grpSp>
          <p:nvGrpSpPr>
            <p:cNvPr id="120857" name="Group 5"/>
            <p:cNvGrpSpPr>
              <a:grpSpLocks/>
            </p:cNvGrpSpPr>
            <p:nvPr/>
          </p:nvGrpSpPr>
          <p:grpSpPr bwMode="auto">
            <a:xfrm>
              <a:off x="1440" y="3312"/>
              <a:ext cx="263" cy="105"/>
              <a:chOff x="2027" y="2421"/>
              <a:chExt cx="263" cy="105"/>
            </a:xfrm>
          </p:grpSpPr>
          <p:sp>
            <p:nvSpPr>
              <p:cNvPr id="120995" name="Freeform 6"/>
              <p:cNvSpPr>
                <a:spLocks/>
              </p:cNvSpPr>
              <p:nvPr/>
            </p:nvSpPr>
            <p:spPr bwMode="auto">
              <a:xfrm>
                <a:off x="2027" y="2421"/>
                <a:ext cx="263" cy="69"/>
              </a:xfrm>
              <a:custGeom>
                <a:avLst/>
                <a:gdLst>
                  <a:gd name="T0" fmla="*/ 0 w 788"/>
                  <a:gd name="T1" fmla="*/ 0 h 206"/>
                  <a:gd name="T2" fmla="*/ 16 w 788"/>
                  <a:gd name="T3" fmla="*/ 1 h 206"/>
                  <a:gd name="T4" fmla="*/ 28 w 788"/>
                  <a:gd name="T5" fmla="*/ 2 h 206"/>
                  <a:gd name="T6" fmla="*/ 39 w 788"/>
                  <a:gd name="T7" fmla="*/ 3 h 206"/>
                  <a:gd name="T8" fmla="*/ 50 w 788"/>
                  <a:gd name="T9" fmla="*/ 4 h 206"/>
                  <a:gd name="T10" fmla="*/ 58 w 788"/>
                  <a:gd name="T11" fmla="*/ 5 h 206"/>
                  <a:gd name="T12" fmla="*/ 67 w 788"/>
                  <a:gd name="T13" fmla="*/ 7 h 206"/>
                  <a:gd name="T14" fmla="*/ 72 w 788"/>
                  <a:gd name="T15" fmla="*/ 8 h 206"/>
                  <a:gd name="T16" fmla="*/ 76 w 788"/>
                  <a:gd name="T17" fmla="*/ 9 h 206"/>
                  <a:gd name="T18" fmla="*/ 78 w 788"/>
                  <a:gd name="T19" fmla="*/ 9 h 206"/>
                  <a:gd name="T20" fmla="*/ 80 w 788"/>
                  <a:gd name="T21" fmla="*/ 10 h 206"/>
                  <a:gd name="T22" fmla="*/ 82 w 788"/>
                  <a:gd name="T23" fmla="*/ 10 h 206"/>
                  <a:gd name="T24" fmla="*/ 85 w 788"/>
                  <a:gd name="T25" fmla="*/ 11 h 206"/>
                  <a:gd name="T26" fmla="*/ 87 w 788"/>
                  <a:gd name="T27" fmla="*/ 12 h 206"/>
                  <a:gd name="T28" fmla="*/ 88 w 788"/>
                  <a:gd name="T29" fmla="*/ 14 h 206"/>
                  <a:gd name="T30" fmla="*/ 88 w 788"/>
                  <a:gd name="T31" fmla="*/ 15 h 206"/>
                  <a:gd name="T32" fmla="*/ 87 w 788"/>
                  <a:gd name="T33" fmla="*/ 16 h 206"/>
                  <a:gd name="T34" fmla="*/ 87 w 788"/>
                  <a:gd name="T35" fmla="*/ 18 h 206"/>
                  <a:gd name="T36" fmla="*/ 85 w 788"/>
                  <a:gd name="T37" fmla="*/ 19 h 206"/>
                  <a:gd name="T38" fmla="*/ 84 w 788"/>
                  <a:gd name="T39" fmla="*/ 20 h 206"/>
                  <a:gd name="T40" fmla="*/ 82 w 788"/>
                  <a:gd name="T41" fmla="*/ 21 h 206"/>
                  <a:gd name="T42" fmla="*/ 80 w 788"/>
                  <a:gd name="T43" fmla="*/ 22 h 206"/>
                  <a:gd name="T44" fmla="*/ 78 w 788"/>
                  <a:gd name="T45" fmla="*/ 22 h 206"/>
                  <a:gd name="T46" fmla="*/ 75 w 788"/>
                  <a:gd name="T47" fmla="*/ 23 h 206"/>
                  <a:gd name="T48" fmla="*/ 72 w 788"/>
                  <a:gd name="T49" fmla="*/ 23 h 206"/>
                  <a:gd name="T50" fmla="*/ 69 w 788"/>
                  <a:gd name="T51" fmla="*/ 23 h 206"/>
                  <a:gd name="T52" fmla="*/ 64 w 788"/>
                  <a:gd name="T53" fmla="*/ 22 h 20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88" h="206">
                    <a:moveTo>
                      <a:pt x="0" y="0"/>
                    </a:moveTo>
                    <a:lnTo>
                      <a:pt x="147" y="10"/>
                    </a:lnTo>
                    <a:lnTo>
                      <a:pt x="255" y="15"/>
                    </a:lnTo>
                    <a:lnTo>
                      <a:pt x="353" y="25"/>
                    </a:lnTo>
                    <a:lnTo>
                      <a:pt x="451" y="38"/>
                    </a:lnTo>
                    <a:lnTo>
                      <a:pt x="519" y="48"/>
                    </a:lnTo>
                    <a:lnTo>
                      <a:pt x="602" y="62"/>
                    </a:lnTo>
                    <a:lnTo>
                      <a:pt x="650" y="71"/>
                    </a:lnTo>
                    <a:lnTo>
                      <a:pt x="685" y="78"/>
                    </a:lnTo>
                    <a:lnTo>
                      <a:pt x="705" y="83"/>
                    </a:lnTo>
                    <a:lnTo>
                      <a:pt x="721" y="87"/>
                    </a:lnTo>
                    <a:lnTo>
                      <a:pt x="740" y="93"/>
                    </a:lnTo>
                    <a:lnTo>
                      <a:pt x="760" y="101"/>
                    </a:lnTo>
                    <a:lnTo>
                      <a:pt x="778" y="111"/>
                    </a:lnTo>
                    <a:lnTo>
                      <a:pt x="787" y="122"/>
                    </a:lnTo>
                    <a:lnTo>
                      <a:pt x="788" y="131"/>
                    </a:lnTo>
                    <a:lnTo>
                      <a:pt x="785" y="144"/>
                    </a:lnTo>
                    <a:lnTo>
                      <a:pt x="778" y="158"/>
                    </a:lnTo>
                    <a:lnTo>
                      <a:pt x="768" y="171"/>
                    </a:lnTo>
                    <a:lnTo>
                      <a:pt x="756" y="179"/>
                    </a:lnTo>
                    <a:lnTo>
                      <a:pt x="738" y="191"/>
                    </a:lnTo>
                    <a:lnTo>
                      <a:pt x="720" y="198"/>
                    </a:lnTo>
                    <a:lnTo>
                      <a:pt x="698" y="201"/>
                    </a:lnTo>
                    <a:lnTo>
                      <a:pt x="675" y="204"/>
                    </a:lnTo>
                    <a:lnTo>
                      <a:pt x="646" y="206"/>
                    </a:lnTo>
                    <a:lnTo>
                      <a:pt x="618" y="203"/>
                    </a:lnTo>
                    <a:lnTo>
                      <a:pt x="575" y="197"/>
                    </a:lnTo>
                  </a:path>
                </a:pathLst>
              </a:custGeom>
              <a:noFill/>
              <a:ln w="11113">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996" name="Group 7"/>
              <p:cNvGrpSpPr>
                <a:grpSpLocks/>
              </p:cNvGrpSpPr>
              <p:nvPr/>
            </p:nvGrpSpPr>
            <p:grpSpPr bwMode="auto">
              <a:xfrm>
                <a:off x="2037" y="2455"/>
                <a:ext cx="186" cy="71"/>
                <a:chOff x="2037" y="2455"/>
                <a:chExt cx="186" cy="71"/>
              </a:xfrm>
            </p:grpSpPr>
            <p:grpSp>
              <p:nvGrpSpPr>
                <p:cNvPr id="120997" name="Group 8"/>
                <p:cNvGrpSpPr>
                  <a:grpSpLocks/>
                </p:cNvGrpSpPr>
                <p:nvPr/>
              </p:nvGrpSpPr>
              <p:grpSpPr bwMode="auto">
                <a:xfrm>
                  <a:off x="2037" y="2455"/>
                  <a:ext cx="186" cy="71"/>
                  <a:chOff x="2037" y="2455"/>
                  <a:chExt cx="186" cy="71"/>
                </a:xfrm>
              </p:grpSpPr>
              <p:sp>
                <p:nvSpPr>
                  <p:cNvPr id="121002" name="Freeform 9"/>
                  <p:cNvSpPr>
                    <a:spLocks/>
                  </p:cNvSpPr>
                  <p:nvPr/>
                </p:nvSpPr>
                <p:spPr bwMode="auto">
                  <a:xfrm>
                    <a:off x="2037" y="2455"/>
                    <a:ext cx="115" cy="46"/>
                  </a:xfrm>
                  <a:custGeom>
                    <a:avLst/>
                    <a:gdLst>
                      <a:gd name="T0" fmla="*/ 0 w 345"/>
                      <a:gd name="T1" fmla="*/ 9 h 138"/>
                      <a:gd name="T2" fmla="*/ 10 w 345"/>
                      <a:gd name="T3" fmla="*/ 0 h 138"/>
                      <a:gd name="T4" fmla="*/ 38 w 345"/>
                      <a:gd name="T5" fmla="*/ 5 h 138"/>
                      <a:gd name="T6" fmla="*/ 27 w 345"/>
                      <a:gd name="T7" fmla="*/ 15 h 138"/>
                      <a:gd name="T8" fmla="*/ 0 w 345"/>
                      <a:gd name="T9" fmla="*/ 9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138">
                        <a:moveTo>
                          <a:pt x="0" y="83"/>
                        </a:moveTo>
                        <a:lnTo>
                          <a:pt x="91" y="0"/>
                        </a:lnTo>
                        <a:lnTo>
                          <a:pt x="345" y="46"/>
                        </a:lnTo>
                        <a:lnTo>
                          <a:pt x="244" y="138"/>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3" name="Freeform 10"/>
                  <p:cNvSpPr>
                    <a:spLocks/>
                  </p:cNvSpPr>
                  <p:nvPr/>
                </p:nvSpPr>
                <p:spPr bwMode="auto">
                  <a:xfrm>
                    <a:off x="2038" y="2483"/>
                    <a:ext cx="81" cy="43"/>
                  </a:xfrm>
                  <a:custGeom>
                    <a:avLst/>
                    <a:gdLst>
                      <a:gd name="T0" fmla="*/ 0 w 244"/>
                      <a:gd name="T1" fmla="*/ 0 h 130"/>
                      <a:gd name="T2" fmla="*/ 0 w 244"/>
                      <a:gd name="T3" fmla="*/ 8 h 130"/>
                      <a:gd name="T4" fmla="*/ 0 w 244"/>
                      <a:gd name="T5" fmla="*/ 8 h 130"/>
                      <a:gd name="T6" fmla="*/ 27 w 244"/>
                      <a:gd name="T7" fmla="*/ 14 h 130"/>
                      <a:gd name="T8" fmla="*/ 27 w 244"/>
                      <a:gd name="T9" fmla="*/ 6 h 130"/>
                      <a:gd name="T10" fmla="*/ 0 w 244"/>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 h="130">
                        <a:moveTo>
                          <a:pt x="0" y="0"/>
                        </a:moveTo>
                        <a:lnTo>
                          <a:pt x="0" y="72"/>
                        </a:lnTo>
                        <a:lnTo>
                          <a:pt x="2" y="72"/>
                        </a:lnTo>
                        <a:lnTo>
                          <a:pt x="244" y="130"/>
                        </a:lnTo>
                        <a:lnTo>
                          <a:pt x="244" y="5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4" name="Freeform 11"/>
                  <p:cNvSpPr>
                    <a:spLocks/>
                  </p:cNvSpPr>
                  <p:nvPr/>
                </p:nvSpPr>
                <p:spPr bwMode="auto">
                  <a:xfrm>
                    <a:off x="2119" y="2471"/>
                    <a:ext cx="104" cy="55"/>
                  </a:xfrm>
                  <a:custGeom>
                    <a:avLst/>
                    <a:gdLst>
                      <a:gd name="T0" fmla="*/ 0 w 310"/>
                      <a:gd name="T1" fmla="*/ 10 h 167"/>
                      <a:gd name="T2" fmla="*/ 11 w 310"/>
                      <a:gd name="T3" fmla="*/ 0 h 167"/>
                      <a:gd name="T4" fmla="*/ 35 w 310"/>
                      <a:gd name="T5" fmla="*/ 3 h 167"/>
                      <a:gd name="T6" fmla="*/ 35 w 310"/>
                      <a:gd name="T7" fmla="*/ 10 h 167"/>
                      <a:gd name="T8" fmla="*/ 0 w 310"/>
                      <a:gd name="T9" fmla="*/ 18 h 167"/>
                      <a:gd name="T10" fmla="*/ 0 w 310"/>
                      <a:gd name="T11" fmla="*/ 1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 h="167">
                        <a:moveTo>
                          <a:pt x="0" y="90"/>
                        </a:moveTo>
                        <a:lnTo>
                          <a:pt x="99" y="0"/>
                        </a:lnTo>
                        <a:lnTo>
                          <a:pt x="310" y="24"/>
                        </a:lnTo>
                        <a:lnTo>
                          <a:pt x="310" y="93"/>
                        </a:lnTo>
                        <a:lnTo>
                          <a:pt x="0" y="167"/>
                        </a:lnTo>
                        <a:lnTo>
                          <a:pt x="0" y="9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5" name="Freeform 12"/>
                  <p:cNvSpPr>
                    <a:spLocks/>
                  </p:cNvSpPr>
                  <p:nvPr/>
                </p:nvSpPr>
                <p:spPr bwMode="auto">
                  <a:xfrm>
                    <a:off x="2068" y="2455"/>
                    <a:ext cx="155" cy="23"/>
                  </a:xfrm>
                  <a:custGeom>
                    <a:avLst/>
                    <a:gdLst>
                      <a:gd name="T0" fmla="*/ 0 w 465"/>
                      <a:gd name="T1" fmla="*/ 0 h 69"/>
                      <a:gd name="T2" fmla="*/ 26 w 465"/>
                      <a:gd name="T3" fmla="*/ 2 h 69"/>
                      <a:gd name="T4" fmla="*/ 52 w 465"/>
                      <a:gd name="T5" fmla="*/ 8 h 69"/>
                      <a:gd name="T6" fmla="*/ 28 w 465"/>
                      <a:gd name="T7" fmla="*/ 5 h 69"/>
                      <a:gd name="T8" fmla="*/ 0 w 46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9">
                        <a:moveTo>
                          <a:pt x="0" y="0"/>
                        </a:moveTo>
                        <a:lnTo>
                          <a:pt x="232" y="16"/>
                        </a:lnTo>
                        <a:lnTo>
                          <a:pt x="465" y="69"/>
                        </a:lnTo>
                        <a:lnTo>
                          <a:pt x="254" y="46"/>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98" name="Group 13"/>
                <p:cNvGrpSpPr>
                  <a:grpSpLocks/>
                </p:cNvGrpSpPr>
                <p:nvPr/>
              </p:nvGrpSpPr>
              <p:grpSpPr bwMode="auto">
                <a:xfrm>
                  <a:off x="2038" y="2477"/>
                  <a:ext cx="183" cy="30"/>
                  <a:chOff x="2038" y="2477"/>
                  <a:chExt cx="183" cy="30"/>
                </a:xfrm>
              </p:grpSpPr>
              <p:sp>
                <p:nvSpPr>
                  <p:cNvPr id="120999" name="Line 14"/>
                  <p:cNvSpPr>
                    <a:spLocks noChangeShapeType="1"/>
                  </p:cNvSpPr>
                  <p:nvPr/>
                </p:nvSpPr>
                <p:spPr bwMode="auto">
                  <a:xfrm>
                    <a:off x="2038" y="2488"/>
                    <a:ext cx="82"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0" name="Line 15"/>
                  <p:cNvSpPr>
                    <a:spLocks noChangeShapeType="1"/>
                  </p:cNvSpPr>
                  <p:nvPr/>
                </p:nvSpPr>
                <p:spPr bwMode="auto">
                  <a:xfrm flipV="1">
                    <a:off x="2120" y="2477"/>
                    <a:ext cx="34" cy="30"/>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1" name="Line 16"/>
                  <p:cNvSpPr>
                    <a:spLocks noChangeShapeType="1"/>
                  </p:cNvSpPr>
                  <p:nvPr/>
                </p:nvSpPr>
                <p:spPr bwMode="auto">
                  <a:xfrm>
                    <a:off x="2155" y="2477"/>
                    <a:ext cx="66" cy="5"/>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0858" name="Group 17"/>
            <p:cNvGrpSpPr>
              <a:grpSpLocks/>
            </p:cNvGrpSpPr>
            <p:nvPr/>
          </p:nvGrpSpPr>
          <p:grpSpPr bwMode="auto">
            <a:xfrm>
              <a:off x="576" y="2688"/>
              <a:ext cx="939" cy="1155"/>
              <a:chOff x="687" y="1728"/>
              <a:chExt cx="939" cy="1155"/>
            </a:xfrm>
          </p:grpSpPr>
          <p:grpSp>
            <p:nvGrpSpPr>
              <p:cNvPr id="120859" name="Group 18"/>
              <p:cNvGrpSpPr>
                <a:grpSpLocks/>
              </p:cNvGrpSpPr>
              <p:nvPr/>
            </p:nvGrpSpPr>
            <p:grpSpPr bwMode="auto">
              <a:xfrm flipH="1">
                <a:off x="687" y="1728"/>
                <a:ext cx="939" cy="822"/>
                <a:chOff x="1213" y="1682"/>
                <a:chExt cx="939" cy="822"/>
              </a:xfrm>
            </p:grpSpPr>
            <p:sp>
              <p:nvSpPr>
                <p:cNvPr id="120861" name="Freeform 19"/>
                <p:cNvSpPr>
                  <a:spLocks/>
                </p:cNvSpPr>
                <p:nvPr/>
              </p:nvSpPr>
              <p:spPr bwMode="auto">
                <a:xfrm>
                  <a:off x="1213" y="2326"/>
                  <a:ext cx="105" cy="62"/>
                </a:xfrm>
                <a:custGeom>
                  <a:avLst/>
                  <a:gdLst>
                    <a:gd name="T0" fmla="*/ 34 w 315"/>
                    <a:gd name="T1" fmla="*/ 0 h 188"/>
                    <a:gd name="T2" fmla="*/ 26 w 315"/>
                    <a:gd name="T3" fmla="*/ 0 h 188"/>
                    <a:gd name="T4" fmla="*/ 22 w 315"/>
                    <a:gd name="T5" fmla="*/ 1 h 188"/>
                    <a:gd name="T6" fmla="*/ 17 w 315"/>
                    <a:gd name="T7" fmla="*/ 1 h 188"/>
                    <a:gd name="T8" fmla="*/ 12 w 315"/>
                    <a:gd name="T9" fmla="*/ 2 h 188"/>
                    <a:gd name="T10" fmla="*/ 8 w 315"/>
                    <a:gd name="T11" fmla="*/ 3 h 188"/>
                    <a:gd name="T12" fmla="*/ 5 w 315"/>
                    <a:gd name="T13" fmla="*/ 4 h 188"/>
                    <a:gd name="T14" fmla="*/ 3 w 315"/>
                    <a:gd name="T15" fmla="*/ 5 h 188"/>
                    <a:gd name="T16" fmla="*/ 2 w 315"/>
                    <a:gd name="T17" fmla="*/ 6 h 188"/>
                    <a:gd name="T18" fmla="*/ 1 w 315"/>
                    <a:gd name="T19" fmla="*/ 8 h 188"/>
                    <a:gd name="T20" fmla="*/ 0 w 315"/>
                    <a:gd name="T21" fmla="*/ 9 h 188"/>
                    <a:gd name="T22" fmla="*/ 0 w 315"/>
                    <a:gd name="T23" fmla="*/ 11 h 188"/>
                    <a:gd name="T24" fmla="*/ 1 w 315"/>
                    <a:gd name="T25" fmla="*/ 12 h 188"/>
                    <a:gd name="T26" fmla="*/ 2 w 315"/>
                    <a:gd name="T27" fmla="*/ 13 h 188"/>
                    <a:gd name="T28" fmla="*/ 5 w 315"/>
                    <a:gd name="T29" fmla="*/ 14 h 188"/>
                    <a:gd name="T30" fmla="*/ 8 w 315"/>
                    <a:gd name="T31" fmla="*/ 14 h 188"/>
                    <a:gd name="T32" fmla="*/ 11 w 315"/>
                    <a:gd name="T33" fmla="*/ 13 h 188"/>
                    <a:gd name="T34" fmla="*/ 15 w 315"/>
                    <a:gd name="T35" fmla="*/ 13 h 188"/>
                    <a:gd name="T36" fmla="*/ 18 w 315"/>
                    <a:gd name="T37" fmla="*/ 13 h 188"/>
                    <a:gd name="T38" fmla="*/ 21 w 315"/>
                    <a:gd name="T39" fmla="*/ 14 h 188"/>
                    <a:gd name="T40" fmla="*/ 24 w 315"/>
                    <a:gd name="T41" fmla="*/ 14 h 188"/>
                    <a:gd name="T42" fmla="*/ 27 w 315"/>
                    <a:gd name="T43" fmla="*/ 15 h 188"/>
                    <a:gd name="T44" fmla="*/ 35 w 315"/>
                    <a:gd name="T45" fmla="*/ 20 h 188"/>
                    <a:gd name="T46" fmla="*/ 35 w 315"/>
                    <a:gd name="T47" fmla="*/ 20 h 188"/>
                    <a:gd name="T48" fmla="*/ 35 w 315"/>
                    <a:gd name="T49" fmla="*/ 20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862" name="Group 20"/>
                <p:cNvGrpSpPr>
                  <a:grpSpLocks/>
                </p:cNvGrpSpPr>
                <p:nvPr/>
              </p:nvGrpSpPr>
              <p:grpSpPr bwMode="auto">
                <a:xfrm>
                  <a:off x="1303" y="2149"/>
                  <a:ext cx="846" cy="290"/>
                  <a:chOff x="1303" y="2149"/>
                  <a:chExt cx="846" cy="290"/>
                </a:xfrm>
              </p:grpSpPr>
              <p:sp>
                <p:nvSpPr>
                  <p:cNvPr id="120988" name="Freeform 21"/>
                  <p:cNvSpPr>
                    <a:spLocks/>
                  </p:cNvSpPr>
                  <p:nvPr/>
                </p:nvSpPr>
                <p:spPr bwMode="auto">
                  <a:xfrm>
                    <a:off x="1309" y="2295"/>
                    <a:ext cx="840" cy="144"/>
                  </a:xfrm>
                  <a:custGeom>
                    <a:avLst/>
                    <a:gdLst>
                      <a:gd name="T0" fmla="*/ 0 w 2521"/>
                      <a:gd name="T1" fmla="*/ 3 h 434"/>
                      <a:gd name="T2" fmla="*/ 0 w 2521"/>
                      <a:gd name="T3" fmla="*/ 24 h 434"/>
                      <a:gd name="T4" fmla="*/ 227 w 2521"/>
                      <a:gd name="T5" fmla="*/ 48 h 434"/>
                      <a:gd name="T6" fmla="*/ 280 w 2521"/>
                      <a:gd name="T7" fmla="*/ 19 h 434"/>
                      <a:gd name="T8" fmla="*/ 280 w 2521"/>
                      <a:gd name="T9" fmla="*/ 0 h 434"/>
                      <a:gd name="T10" fmla="*/ 225 w 2521"/>
                      <a:gd name="T11" fmla="*/ 25 h 434"/>
                      <a:gd name="T12" fmla="*/ 0 w 2521"/>
                      <a:gd name="T13" fmla="*/ 3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9" name="Freeform 22"/>
                  <p:cNvSpPr>
                    <a:spLocks/>
                  </p:cNvSpPr>
                  <p:nvPr/>
                </p:nvSpPr>
                <p:spPr bwMode="auto">
                  <a:xfrm>
                    <a:off x="1303" y="2149"/>
                    <a:ext cx="685" cy="224"/>
                  </a:xfrm>
                  <a:custGeom>
                    <a:avLst/>
                    <a:gdLst>
                      <a:gd name="T0" fmla="*/ 0 w 2056"/>
                      <a:gd name="T1" fmla="*/ 0 h 670"/>
                      <a:gd name="T2" fmla="*/ 228 w 2056"/>
                      <a:gd name="T3" fmla="*/ 16 h 670"/>
                      <a:gd name="T4" fmla="*/ 228 w 2056"/>
                      <a:gd name="T5" fmla="*/ 75 h 670"/>
                      <a:gd name="T6" fmla="*/ 0 w 2056"/>
                      <a:gd name="T7" fmla="*/ 52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90" name="Group 23"/>
                  <p:cNvGrpSpPr>
                    <a:grpSpLocks/>
                  </p:cNvGrpSpPr>
                  <p:nvPr/>
                </p:nvGrpSpPr>
                <p:grpSpPr bwMode="auto">
                  <a:xfrm>
                    <a:off x="1305" y="2190"/>
                    <a:ext cx="684" cy="89"/>
                    <a:chOff x="1305" y="2190"/>
                    <a:chExt cx="684" cy="89"/>
                  </a:xfrm>
                </p:grpSpPr>
                <p:sp>
                  <p:nvSpPr>
                    <p:cNvPr id="120991" name="Line 24"/>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2" name="Line 25"/>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3" name="Line 26"/>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4" name="Line 27"/>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63" name="Group 28"/>
                <p:cNvGrpSpPr>
                  <a:grpSpLocks/>
                </p:cNvGrpSpPr>
                <p:nvPr/>
              </p:nvGrpSpPr>
              <p:grpSpPr bwMode="auto">
                <a:xfrm>
                  <a:off x="1303" y="2119"/>
                  <a:ext cx="848" cy="79"/>
                  <a:chOff x="1303" y="2119"/>
                  <a:chExt cx="848" cy="79"/>
                </a:xfrm>
              </p:grpSpPr>
              <p:sp>
                <p:nvSpPr>
                  <p:cNvPr id="120986" name="Freeform 29"/>
                  <p:cNvSpPr>
                    <a:spLocks/>
                  </p:cNvSpPr>
                  <p:nvPr/>
                </p:nvSpPr>
                <p:spPr bwMode="auto">
                  <a:xfrm>
                    <a:off x="1303" y="2119"/>
                    <a:ext cx="848" cy="79"/>
                  </a:xfrm>
                  <a:custGeom>
                    <a:avLst/>
                    <a:gdLst>
                      <a:gd name="T0" fmla="*/ 0 w 2545"/>
                      <a:gd name="T1" fmla="*/ 10 h 239"/>
                      <a:gd name="T2" fmla="*/ 228 w 2545"/>
                      <a:gd name="T3" fmla="*/ 26 h 239"/>
                      <a:gd name="T4" fmla="*/ 283 w 2545"/>
                      <a:gd name="T5" fmla="*/ 11 h 239"/>
                      <a:gd name="T6" fmla="*/ 263 w 2545"/>
                      <a:gd name="T7" fmla="*/ 9 h 239"/>
                      <a:gd name="T8" fmla="*/ 87 w 2545"/>
                      <a:gd name="T9" fmla="*/ 0 h 239"/>
                      <a:gd name="T10" fmla="*/ 0 w 2545"/>
                      <a:gd name="T11" fmla="*/ 10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7" name="Freeform 30"/>
                  <p:cNvSpPr>
                    <a:spLocks/>
                  </p:cNvSpPr>
                  <p:nvPr/>
                </p:nvSpPr>
                <p:spPr bwMode="auto">
                  <a:xfrm>
                    <a:off x="1496" y="2135"/>
                    <a:ext cx="624" cy="51"/>
                  </a:xfrm>
                  <a:custGeom>
                    <a:avLst/>
                    <a:gdLst>
                      <a:gd name="T0" fmla="*/ 17 w 1871"/>
                      <a:gd name="T1" fmla="*/ 0 h 153"/>
                      <a:gd name="T2" fmla="*/ 0 w 1871"/>
                      <a:gd name="T3" fmla="*/ 6 h 153"/>
                      <a:gd name="T4" fmla="*/ 168 w 1871"/>
                      <a:gd name="T5" fmla="*/ 17 h 153"/>
                      <a:gd name="T6" fmla="*/ 195 w 1871"/>
                      <a:gd name="T7" fmla="*/ 9 h 153"/>
                      <a:gd name="T8" fmla="*/ 193 w 1871"/>
                      <a:gd name="T9" fmla="*/ 8 h 153"/>
                      <a:gd name="T10" fmla="*/ 208 w 1871"/>
                      <a:gd name="T11" fmla="*/ 4 h 153"/>
                      <a:gd name="T12" fmla="*/ 199 w 1871"/>
                      <a:gd name="T13" fmla="*/ 3 h 153"/>
                      <a:gd name="T14" fmla="*/ 17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64" name="Group 31"/>
                <p:cNvGrpSpPr>
                  <a:grpSpLocks/>
                </p:cNvGrpSpPr>
                <p:nvPr/>
              </p:nvGrpSpPr>
              <p:grpSpPr bwMode="auto">
                <a:xfrm>
                  <a:off x="1995" y="1691"/>
                  <a:ext cx="155" cy="485"/>
                  <a:chOff x="1995" y="1691"/>
                  <a:chExt cx="155" cy="485"/>
                </a:xfrm>
              </p:grpSpPr>
              <p:grpSp>
                <p:nvGrpSpPr>
                  <p:cNvPr id="120956" name="Group 32"/>
                  <p:cNvGrpSpPr>
                    <a:grpSpLocks/>
                  </p:cNvGrpSpPr>
                  <p:nvPr/>
                </p:nvGrpSpPr>
                <p:grpSpPr bwMode="auto">
                  <a:xfrm>
                    <a:off x="2055" y="1753"/>
                    <a:ext cx="95" cy="406"/>
                    <a:chOff x="2055" y="1753"/>
                    <a:chExt cx="95" cy="406"/>
                  </a:xfrm>
                </p:grpSpPr>
                <p:sp>
                  <p:nvSpPr>
                    <p:cNvPr id="120960" name="Freeform 33"/>
                    <p:cNvSpPr>
                      <a:spLocks/>
                    </p:cNvSpPr>
                    <p:nvPr/>
                  </p:nvSpPr>
                  <p:spPr bwMode="auto">
                    <a:xfrm>
                      <a:off x="2055" y="1753"/>
                      <a:ext cx="95" cy="406"/>
                    </a:xfrm>
                    <a:custGeom>
                      <a:avLst/>
                      <a:gdLst>
                        <a:gd name="T0" fmla="*/ 3 w 283"/>
                        <a:gd name="T1" fmla="*/ 0 h 1217"/>
                        <a:gd name="T2" fmla="*/ 32 w 283"/>
                        <a:gd name="T3" fmla="*/ 11 h 1217"/>
                        <a:gd name="T4" fmla="*/ 29 w 283"/>
                        <a:gd name="T5" fmla="*/ 64 h 1217"/>
                        <a:gd name="T6" fmla="*/ 26 w 283"/>
                        <a:gd name="T7" fmla="*/ 128 h 1217"/>
                        <a:gd name="T8" fmla="*/ 0 w 283"/>
                        <a:gd name="T9" fmla="*/ 135 h 1217"/>
                        <a:gd name="T10" fmla="*/ 3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61" name="Group 34"/>
                    <p:cNvGrpSpPr>
                      <a:grpSpLocks/>
                    </p:cNvGrpSpPr>
                    <p:nvPr/>
                  </p:nvGrpSpPr>
                  <p:grpSpPr bwMode="auto">
                    <a:xfrm>
                      <a:off x="2055" y="1771"/>
                      <a:ext cx="93" cy="340"/>
                      <a:chOff x="2055" y="1771"/>
                      <a:chExt cx="93" cy="340"/>
                    </a:xfrm>
                  </p:grpSpPr>
                  <p:grpSp>
                    <p:nvGrpSpPr>
                      <p:cNvPr id="120962" name="Group 35"/>
                      <p:cNvGrpSpPr>
                        <a:grpSpLocks/>
                      </p:cNvGrpSpPr>
                      <p:nvPr/>
                    </p:nvGrpSpPr>
                    <p:grpSpPr bwMode="auto">
                      <a:xfrm>
                        <a:off x="2055" y="1771"/>
                        <a:ext cx="93" cy="340"/>
                        <a:chOff x="2055" y="1771"/>
                        <a:chExt cx="93" cy="340"/>
                      </a:xfrm>
                    </p:grpSpPr>
                    <p:grpSp>
                      <p:nvGrpSpPr>
                        <p:cNvPr id="120964" name="Group 36"/>
                        <p:cNvGrpSpPr>
                          <a:grpSpLocks/>
                        </p:cNvGrpSpPr>
                        <p:nvPr/>
                      </p:nvGrpSpPr>
                      <p:grpSpPr bwMode="auto">
                        <a:xfrm>
                          <a:off x="2055" y="1771"/>
                          <a:ext cx="93" cy="203"/>
                          <a:chOff x="2055" y="1771"/>
                          <a:chExt cx="93" cy="203"/>
                        </a:xfrm>
                      </p:grpSpPr>
                      <p:grpSp>
                        <p:nvGrpSpPr>
                          <p:cNvPr id="120974" name="Group 37"/>
                          <p:cNvGrpSpPr>
                            <a:grpSpLocks/>
                          </p:cNvGrpSpPr>
                          <p:nvPr/>
                        </p:nvGrpSpPr>
                        <p:grpSpPr bwMode="auto">
                          <a:xfrm>
                            <a:off x="2062" y="1771"/>
                            <a:ext cx="86" cy="109"/>
                            <a:chOff x="2062" y="1771"/>
                            <a:chExt cx="86" cy="109"/>
                          </a:xfrm>
                        </p:grpSpPr>
                        <p:sp>
                          <p:nvSpPr>
                            <p:cNvPr id="120980" name="Line 38"/>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1" name="Line 39"/>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2" name="Line 40"/>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3" name="Line 41"/>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4" name="Line 42"/>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5" name="Line 43"/>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75" name="Line 44"/>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6" name="Line 45"/>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7" name="Line 46"/>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8" name="Line 47"/>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9" name="Line 48"/>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65" name="Group 49"/>
                        <p:cNvGrpSpPr>
                          <a:grpSpLocks/>
                        </p:cNvGrpSpPr>
                        <p:nvPr/>
                      </p:nvGrpSpPr>
                      <p:grpSpPr bwMode="auto">
                        <a:xfrm>
                          <a:off x="2056" y="1986"/>
                          <a:ext cx="82" cy="125"/>
                          <a:chOff x="2056" y="1986"/>
                          <a:chExt cx="82" cy="125"/>
                        </a:xfrm>
                      </p:grpSpPr>
                      <p:sp>
                        <p:nvSpPr>
                          <p:cNvPr id="120966" name="Line 50"/>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7" name="Line 51"/>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8" name="Line 52"/>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9" name="Line 53"/>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0" name="Line 54"/>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1" name="Line 55"/>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2" name="Line 56"/>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3" name="Line 57"/>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963" name="Line 58"/>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957" name="Group 59"/>
                  <p:cNvGrpSpPr>
                    <a:grpSpLocks/>
                  </p:cNvGrpSpPr>
                  <p:nvPr/>
                </p:nvGrpSpPr>
                <p:grpSpPr bwMode="auto">
                  <a:xfrm>
                    <a:off x="1995" y="1691"/>
                    <a:ext cx="83" cy="485"/>
                    <a:chOff x="1995" y="1691"/>
                    <a:chExt cx="83" cy="485"/>
                  </a:xfrm>
                </p:grpSpPr>
                <p:sp>
                  <p:nvSpPr>
                    <p:cNvPr id="120958" name="Freeform 60"/>
                    <p:cNvSpPr>
                      <a:spLocks/>
                    </p:cNvSpPr>
                    <p:nvPr/>
                  </p:nvSpPr>
                  <p:spPr bwMode="auto">
                    <a:xfrm>
                      <a:off x="1995" y="1691"/>
                      <a:ext cx="82" cy="485"/>
                    </a:xfrm>
                    <a:custGeom>
                      <a:avLst/>
                      <a:gdLst>
                        <a:gd name="T0" fmla="*/ 6 w 247"/>
                        <a:gd name="T1" fmla="*/ 0 h 1454"/>
                        <a:gd name="T2" fmla="*/ 26 w 247"/>
                        <a:gd name="T3" fmla="*/ 8 h 1454"/>
                        <a:gd name="T4" fmla="*/ 27 w 247"/>
                        <a:gd name="T5" fmla="*/ 10 h 1454"/>
                        <a:gd name="T6" fmla="*/ 22 w 247"/>
                        <a:gd name="T7" fmla="*/ 155 h 1454"/>
                        <a:gd name="T8" fmla="*/ 19 w 247"/>
                        <a:gd name="T9" fmla="*/ 157 h 1454"/>
                        <a:gd name="T10" fmla="*/ 0 w 247"/>
                        <a:gd name="T11" fmla="*/ 162 h 1454"/>
                        <a:gd name="T12" fmla="*/ 2 w 247"/>
                        <a:gd name="T13" fmla="*/ 159 h 1454"/>
                        <a:gd name="T14" fmla="*/ 3 w 247"/>
                        <a:gd name="T15" fmla="*/ 157 h 1454"/>
                        <a:gd name="T16" fmla="*/ 6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59" name="Arc 61"/>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20865" name="Freeform 62"/>
                <p:cNvSpPr>
                  <a:spLocks/>
                </p:cNvSpPr>
                <p:nvPr/>
              </p:nvSpPr>
              <p:spPr bwMode="auto">
                <a:xfrm>
                  <a:off x="1990" y="2291"/>
                  <a:ext cx="159" cy="149"/>
                </a:xfrm>
                <a:custGeom>
                  <a:avLst/>
                  <a:gdLst>
                    <a:gd name="T0" fmla="*/ 0 w 478"/>
                    <a:gd name="T1" fmla="*/ 25 h 447"/>
                    <a:gd name="T2" fmla="*/ 53 w 478"/>
                    <a:gd name="T3" fmla="*/ 0 h 447"/>
                    <a:gd name="T4" fmla="*/ 53 w 478"/>
                    <a:gd name="T5" fmla="*/ 20 h 447"/>
                    <a:gd name="T6" fmla="*/ 0 w 478"/>
                    <a:gd name="T7" fmla="*/ 50 h 447"/>
                    <a:gd name="T8" fmla="*/ 0 w 478"/>
                    <a:gd name="T9" fmla="*/ 25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6" name="Freeform 63"/>
                <p:cNvSpPr>
                  <a:spLocks/>
                </p:cNvSpPr>
                <p:nvPr/>
              </p:nvSpPr>
              <p:spPr bwMode="auto">
                <a:xfrm>
                  <a:off x="1988" y="2152"/>
                  <a:ext cx="164" cy="220"/>
                </a:xfrm>
                <a:custGeom>
                  <a:avLst/>
                  <a:gdLst>
                    <a:gd name="T0" fmla="*/ 0 w 493"/>
                    <a:gd name="T1" fmla="*/ 16 h 661"/>
                    <a:gd name="T2" fmla="*/ 55 w 493"/>
                    <a:gd name="T3" fmla="*/ 0 h 661"/>
                    <a:gd name="T4" fmla="*/ 55 w 493"/>
                    <a:gd name="T5" fmla="*/ 48 h 661"/>
                    <a:gd name="T6" fmla="*/ 0 w 493"/>
                    <a:gd name="T7" fmla="*/ 73 h 661"/>
                    <a:gd name="T8" fmla="*/ 0 w 493"/>
                    <a:gd name="T9" fmla="*/ 16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7" name="Freeform 64"/>
                <p:cNvSpPr>
                  <a:spLocks/>
                </p:cNvSpPr>
                <p:nvPr/>
              </p:nvSpPr>
              <p:spPr bwMode="auto">
                <a:xfrm>
                  <a:off x="1543" y="1758"/>
                  <a:ext cx="406" cy="337"/>
                </a:xfrm>
                <a:custGeom>
                  <a:avLst/>
                  <a:gdLst>
                    <a:gd name="T0" fmla="*/ 5 w 1217"/>
                    <a:gd name="T1" fmla="*/ 0 h 1010"/>
                    <a:gd name="T2" fmla="*/ 135 w 1217"/>
                    <a:gd name="T3" fmla="*/ 0 h 1010"/>
                    <a:gd name="T4" fmla="*/ 130 w 1217"/>
                    <a:gd name="T5" fmla="*/ 112 h 1010"/>
                    <a:gd name="T6" fmla="*/ 0 w 1217"/>
                    <a:gd name="T7" fmla="*/ 106 h 1010"/>
                    <a:gd name="T8" fmla="*/ 5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8" name="Freeform 65"/>
                <p:cNvSpPr>
                  <a:spLocks/>
                </p:cNvSpPr>
                <p:nvPr/>
              </p:nvSpPr>
              <p:spPr bwMode="auto">
                <a:xfrm>
                  <a:off x="1278" y="2324"/>
                  <a:ext cx="757" cy="153"/>
                </a:xfrm>
                <a:custGeom>
                  <a:avLst/>
                  <a:gdLst>
                    <a:gd name="T0" fmla="*/ 41 w 2269"/>
                    <a:gd name="T1" fmla="*/ 0 h 460"/>
                    <a:gd name="T2" fmla="*/ 253 w 2269"/>
                    <a:gd name="T3" fmla="*/ 21 h 460"/>
                    <a:gd name="T4" fmla="*/ 238 w 2269"/>
                    <a:gd name="T5" fmla="*/ 39 h 460"/>
                    <a:gd name="T6" fmla="*/ 223 w 2269"/>
                    <a:gd name="T7" fmla="*/ 51 h 460"/>
                    <a:gd name="T8" fmla="*/ 0 w 2269"/>
                    <a:gd name="T9" fmla="*/ 26 h 460"/>
                    <a:gd name="T10" fmla="*/ 17 w 2269"/>
                    <a:gd name="T11" fmla="*/ 18 h 460"/>
                    <a:gd name="T12" fmla="*/ 41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69" name="Group 66"/>
                <p:cNvGrpSpPr>
                  <a:grpSpLocks/>
                </p:cNvGrpSpPr>
                <p:nvPr/>
              </p:nvGrpSpPr>
              <p:grpSpPr bwMode="auto">
                <a:xfrm>
                  <a:off x="1988" y="2166"/>
                  <a:ext cx="163" cy="193"/>
                  <a:chOff x="1988" y="2166"/>
                  <a:chExt cx="163" cy="193"/>
                </a:xfrm>
              </p:grpSpPr>
              <p:sp>
                <p:nvSpPr>
                  <p:cNvPr id="120947" name="Line 67"/>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8" name="Line 68"/>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9" name="Line 69"/>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0" name="Line 70"/>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1" name="Line 71"/>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2" name="Line 72"/>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3" name="Line 73"/>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4" name="Line 74"/>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5" name="Line 75"/>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0" name="Group 76"/>
                <p:cNvGrpSpPr>
                  <a:grpSpLocks/>
                </p:cNvGrpSpPr>
                <p:nvPr/>
              </p:nvGrpSpPr>
              <p:grpSpPr bwMode="auto">
                <a:xfrm>
                  <a:off x="1488" y="1682"/>
                  <a:ext cx="535" cy="494"/>
                  <a:chOff x="1488" y="1682"/>
                  <a:chExt cx="535" cy="494"/>
                </a:xfrm>
              </p:grpSpPr>
              <p:grpSp>
                <p:nvGrpSpPr>
                  <p:cNvPr id="120930" name="Group 77"/>
                  <p:cNvGrpSpPr>
                    <a:grpSpLocks/>
                  </p:cNvGrpSpPr>
                  <p:nvPr/>
                </p:nvGrpSpPr>
                <p:grpSpPr bwMode="auto">
                  <a:xfrm>
                    <a:off x="1488" y="1682"/>
                    <a:ext cx="535" cy="494"/>
                    <a:chOff x="1488" y="1682"/>
                    <a:chExt cx="535" cy="494"/>
                  </a:xfrm>
                </p:grpSpPr>
                <p:grpSp>
                  <p:nvGrpSpPr>
                    <p:cNvPr id="120932" name="Group 78"/>
                    <p:cNvGrpSpPr>
                      <a:grpSpLocks/>
                    </p:cNvGrpSpPr>
                    <p:nvPr/>
                  </p:nvGrpSpPr>
                  <p:grpSpPr bwMode="auto">
                    <a:xfrm>
                      <a:off x="1488" y="1682"/>
                      <a:ext cx="535" cy="494"/>
                      <a:chOff x="1488" y="1682"/>
                      <a:chExt cx="535" cy="494"/>
                    </a:xfrm>
                  </p:grpSpPr>
                  <p:sp>
                    <p:nvSpPr>
                      <p:cNvPr id="120943" name="Freeform 79"/>
                      <p:cNvSpPr>
                        <a:spLocks/>
                      </p:cNvSpPr>
                      <p:nvPr/>
                    </p:nvSpPr>
                    <p:spPr bwMode="auto">
                      <a:xfrm>
                        <a:off x="1488" y="1682"/>
                        <a:ext cx="534" cy="494"/>
                      </a:xfrm>
                      <a:custGeom>
                        <a:avLst/>
                        <a:gdLst>
                          <a:gd name="T0" fmla="*/ 14 w 1603"/>
                          <a:gd name="T1" fmla="*/ 3 h 1484"/>
                          <a:gd name="T2" fmla="*/ 30 w 1603"/>
                          <a:gd name="T3" fmla="*/ 2 h 1484"/>
                          <a:gd name="T4" fmla="*/ 50 w 1603"/>
                          <a:gd name="T5" fmla="*/ 1 h 1484"/>
                          <a:gd name="T6" fmla="*/ 72 w 1603"/>
                          <a:gd name="T7" fmla="*/ 0 h 1484"/>
                          <a:gd name="T8" fmla="*/ 97 w 1603"/>
                          <a:gd name="T9" fmla="*/ 0 h 1484"/>
                          <a:gd name="T10" fmla="*/ 115 w 1603"/>
                          <a:gd name="T11" fmla="*/ 0 h 1484"/>
                          <a:gd name="T12" fmla="*/ 142 w 1603"/>
                          <a:gd name="T13" fmla="*/ 1 h 1484"/>
                          <a:gd name="T14" fmla="*/ 168 w 1603"/>
                          <a:gd name="T15" fmla="*/ 3 h 1484"/>
                          <a:gd name="T16" fmla="*/ 175 w 1603"/>
                          <a:gd name="T17" fmla="*/ 3 h 1484"/>
                          <a:gd name="T18" fmla="*/ 176 w 1603"/>
                          <a:gd name="T19" fmla="*/ 3 h 1484"/>
                          <a:gd name="T20" fmla="*/ 177 w 1603"/>
                          <a:gd name="T21" fmla="*/ 4 h 1484"/>
                          <a:gd name="T22" fmla="*/ 178 w 1603"/>
                          <a:gd name="T23" fmla="*/ 5 h 1484"/>
                          <a:gd name="T24" fmla="*/ 178 w 1603"/>
                          <a:gd name="T25" fmla="*/ 7 h 1484"/>
                          <a:gd name="T26" fmla="*/ 171 w 1603"/>
                          <a:gd name="T27" fmla="*/ 161 h 1484"/>
                          <a:gd name="T28" fmla="*/ 171 w 1603"/>
                          <a:gd name="T29" fmla="*/ 164 h 1484"/>
                          <a:gd name="T30" fmla="*/ 168 w 1603"/>
                          <a:gd name="T31" fmla="*/ 164 h 1484"/>
                          <a:gd name="T32" fmla="*/ 111 w 1603"/>
                          <a:gd name="T33" fmla="*/ 160 h 1484"/>
                          <a:gd name="T34" fmla="*/ 55 w 1603"/>
                          <a:gd name="T35" fmla="*/ 156 h 1484"/>
                          <a:gd name="T36" fmla="*/ 3 w 1603"/>
                          <a:gd name="T37" fmla="*/ 153 h 1484"/>
                          <a:gd name="T38" fmla="*/ 0 w 1603"/>
                          <a:gd name="T39" fmla="*/ 149 h 1484"/>
                          <a:gd name="T40" fmla="*/ 8 w 1603"/>
                          <a:gd name="T41" fmla="*/ 8 h 1484"/>
                          <a:gd name="T42" fmla="*/ 14 w 1603"/>
                          <a:gd name="T43" fmla="*/ 3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4" name="Arc 80"/>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5" name="Arc 81"/>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6" name="Arc 82"/>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3" name="Group 83"/>
                    <p:cNvGrpSpPr>
                      <a:grpSpLocks/>
                    </p:cNvGrpSpPr>
                    <p:nvPr/>
                  </p:nvGrpSpPr>
                  <p:grpSpPr bwMode="auto">
                    <a:xfrm>
                      <a:off x="1544" y="1758"/>
                      <a:ext cx="406" cy="337"/>
                      <a:chOff x="1544" y="1758"/>
                      <a:chExt cx="406" cy="337"/>
                    </a:xfrm>
                  </p:grpSpPr>
                  <p:grpSp>
                    <p:nvGrpSpPr>
                      <p:cNvPr id="120934" name="Group 84"/>
                      <p:cNvGrpSpPr>
                        <a:grpSpLocks/>
                      </p:cNvGrpSpPr>
                      <p:nvPr/>
                    </p:nvGrpSpPr>
                    <p:grpSpPr bwMode="auto">
                      <a:xfrm>
                        <a:off x="1544" y="1758"/>
                        <a:ext cx="406" cy="337"/>
                        <a:chOff x="1544" y="1758"/>
                        <a:chExt cx="406" cy="337"/>
                      </a:xfrm>
                    </p:grpSpPr>
                    <p:sp>
                      <p:nvSpPr>
                        <p:cNvPr id="120939" name="Freeform 85"/>
                        <p:cNvSpPr>
                          <a:spLocks/>
                        </p:cNvSpPr>
                        <p:nvPr/>
                      </p:nvSpPr>
                      <p:spPr bwMode="auto">
                        <a:xfrm>
                          <a:off x="1560" y="1758"/>
                          <a:ext cx="389" cy="7"/>
                        </a:xfrm>
                        <a:custGeom>
                          <a:avLst/>
                          <a:gdLst>
                            <a:gd name="T0" fmla="*/ 0 w 1167"/>
                            <a:gd name="T1" fmla="*/ 0 h 21"/>
                            <a:gd name="T2" fmla="*/ 130 w 1167"/>
                            <a:gd name="T3" fmla="*/ 0 h 21"/>
                            <a:gd name="T4" fmla="*/ 127 w 1167"/>
                            <a:gd name="T5" fmla="*/ 2 h 21"/>
                            <a:gd name="T6" fmla="*/ 3 w 1167"/>
                            <a:gd name="T7" fmla="*/ 2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0" name="Freeform 86"/>
                        <p:cNvSpPr>
                          <a:spLocks/>
                        </p:cNvSpPr>
                        <p:nvPr/>
                      </p:nvSpPr>
                      <p:spPr bwMode="auto">
                        <a:xfrm>
                          <a:off x="1925" y="1758"/>
                          <a:ext cx="25" cy="337"/>
                        </a:xfrm>
                        <a:custGeom>
                          <a:avLst/>
                          <a:gdLst>
                            <a:gd name="T0" fmla="*/ 5 w 75"/>
                            <a:gd name="T1" fmla="*/ 2 h 1010"/>
                            <a:gd name="T2" fmla="*/ 8 w 75"/>
                            <a:gd name="T3" fmla="*/ 0 h 1010"/>
                            <a:gd name="T4" fmla="*/ 5 w 75"/>
                            <a:gd name="T5" fmla="*/ 61 h 1010"/>
                            <a:gd name="T6" fmla="*/ 3 w 75"/>
                            <a:gd name="T7" fmla="*/ 112 h 1010"/>
                            <a:gd name="T8" fmla="*/ 0 w 75"/>
                            <a:gd name="T9" fmla="*/ 109 h 1010"/>
                            <a:gd name="T10" fmla="*/ 5 w 75"/>
                            <a:gd name="T11" fmla="*/ 2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1" name="Freeform 87"/>
                        <p:cNvSpPr>
                          <a:spLocks/>
                        </p:cNvSpPr>
                        <p:nvPr/>
                      </p:nvSpPr>
                      <p:spPr bwMode="auto">
                        <a:xfrm>
                          <a:off x="1544" y="2067"/>
                          <a:ext cx="389" cy="28"/>
                        </a:xfrm>
                        <a:custGeom>
                          <a:avLst/>
                          <a:gdLst>
                            <a:gd name="T0" fmla="*/ 3 w 1169"/>
                            <a:gd name="T1" fmla="*/ 0 h 83"/>
                            <a:gd name="T2" fmla="*/ 0 w 1169"/>
                            <a:gd name="T3" fmla="*/ 3 h 83"/>
                            <a:gd name="T4" fmla="*/ 129 w 1169"/>
                            <a:gd name="T5" fmla="*/ 9 h 83"/>
                            <a:gd name="T6" fmla="*/ 127 w 1169"/>
                            <a:gd name="T7" fmla="*/ 6 h 83"/>
                            <a:gd name="T8" fmla="*/ 3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2" name="Freeform 88"/>
                        <p:cNvSpPr>
                          <a:spLocks/>
                        </p:cNvSpPr>
                        <p:nvPr/>
                      </p:nvSpPr>
                      <p:spPr bwMode="auto">
                        <a:xfrm>
                          <a:off x="1544" y="1758"/>
                          <a:ext cx="24" cy="318"/>
                        </a:xfrm>
                        <a:custGeom>
                          <a:avLst/>
                          <a:gdLst>
                            <a:gd name="T0" fmla="*/ 5 w 74"/>
                            <a:gd name="T1" fmla="*/ 0 h 952"/>
                            <a:gd name="T2" fmla="*/ 8 w 74"/>
                            <a:gd name="T3" fmla="*/ 2 h 952"/>
                            <a:gd name="T4" fmla="*/ 3 w 74"/>
                            <a:gd name="T5" fmla="*/ 103 h 952"/>
                            <a:gd name="T6" fmla="*/ 0 w 74"/>
                            <a:gd name="T7" fmla="*/ 106 h 952"/>
                            <a:gd name="T8" fmla="*/ 5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5" name="Group 89"/>
                      <p:cNvGrpSpPr>
                        <a:grpSpLocks/>
                      </p:cNvGrpSpPr>
                      <p:nvPr/>
                    </p:nvGrpSpPr>
                    <p:grpSpPr bwMode="auto">
                      <a:xfrm>
                        <a:off x="1552" y="1765"/>
                        <a:ext cx="388" cy="320"/>
                        <a:chOff x="1552" y="1765"/>
                        <a:chExt cx="388" cy="320"/>
                      </a:xfrm>
                    </p:grpSpPr>
                    <p:sp>
                      <p:nvSpPr>
                        <p:cNvPr id="120936" name="Freeform 90"/>
                        <p:cNvSpPr>
                          <a:spLocks/>
                        </p:cNvSpPr>
                        <p:nvPr/>
                      </p:nvSpPr>
                      <p:spPr bwMode="auto">
                        <a:xfrm>
                          <a:off x="1552" y="1765"/>
                          <a:ext cx="388" cy="320"/>
                        </a:xfrm>
                        <a:custGeom>
                          <a:avLst/>
                          <a:gdLst>
                            <a:gd name="T0" fmla="*/ 5 w 1164"/>
                            <a:gd name="T1" fmla="*/ 0 h 961"/>
                            <a:gd name="T2" fmla="*/ 129 w 1164"/>
                            <a:gd name="T3" fmla="*/ 0 h 961"/>
                            <a:gd name="T4" fmla="*/ 124 w 1164"/>
                            <a:gd name="T5" fmla="*/ 107 h 961"/>
                            <a:gd name="T6" fmla="*/ 0 w 1164"/>
                            <a:gd name="T7" fmla="*/ 101 h 961"/>
                            <a:gd name="T8" fmla="*/ 5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7" name="Freeform 91"/>
                        <p:cNvSpPr>
                          <a:spLocks/>
                        </p:cNvSpPr>
                        <p:nvPr/>
                      </p:nvSpPr>
                      <p:spPr bwMode="auto">
                        <a:xfrm>
                          <a:off x="1566" y="1778"/>
                          <a:ext cx="361" cy="296"/>
                        </a:xfrm>
                        <a:custGeom>
                          <a:avLst/>
                          <a:gdLst>
                            <a:gd name="T0" fmla="*/ 4 w 1085"/>
                            <a:gd name="T1" fmla="*/ 0 h 888"/>
                            <a:gd name="T2" fmla="*/ 120 w 1085"/>
                            <a:gd name="T3" fmla="*/ 0 h 888"/>
                            <a:gd name="T4" fmla="*/ 115 w 1085"/>
                            <a:gd name="T5" fmla="*/ 99 h 888"/>
                            <a:gd name="T6" fmla="*/ 0 w 1085"/>
                            <a:gd name="T7" fmla="*/ 94 h 888"/>
                            <a:gd name="T8" fmla="*/ 4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8" name="Freeform 92"/>
                        <p:cNvSpPr>
                          <a:spLocks/>
                        </p:cNvSpPr>
                        <p:nvPr/>
                      </p:nvSpPr>
                      <p:spPr bwMode="auto">
                        <a:xfrm>
                          <a:off x="1572" y="1795"/>
                          <a:ext cx="341" cy="267"/>
                        </a:xfrm>
                        <a:custGeom>
                          <a:avLst/>
                          <a:gdLst>
                            <a:gd name="T0" fmla="*/ 4 w 1023"/>
                            <a:gd name="T1" fmla="*/ 0 h 801"/>
                            <a:gd name="T2" fmla="*/ 114 w 1023"/>
                            <a:gd name="T3" fmla="*/ 0 h 801"/>
                            <a:gd name="T4" fmla="*/ 109 w 1023"/>
                            <a:gd name="T5" fmla="*/ 89 h 801"/>
                            <a:gd name="T6" fmla="*/ 0 w 1023"/>
                            <a:gd name="T7" fmla="*/ 85 h 801"/>
                            <a:gd name="T8" fmla="*/ 4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20931" name="Freeform 93"/>
                  <p:cNvSpPr>
                    <a:spLocks/>
                  </p:cNvSpPr>
                  <p:nvPr/>
                </p:nvSpPr>
                <p:spPr bwMode="auto">
                  <a:xfrm>
                    <a:off x="1917" y="2136"/>
                    <a:ext cx="22" cy="8"/>
                  </a:xfrm>
                  <a:custGeom>
                    <a:avLst/>
                    <a:gdLst>
                      <a:gd name="T0" fmla="*/ 0 w 67"/>
                      <a:gd name="T1" fmla="*/ 0 h 23"/>
                      <a:gd name="T2" fmla="*/ 7 w 67"/>
                      <a:gd name="T3" fmla="*/ 0 h 23"/>
                      <a:gd name="T4" fmla="*/ 7 w 67"/>
                      <a:gd name="T5" fmla="*/ 3 h 23"/>
                      <a:gd name="T6" fmla="*/ 0 w 67"/>
                      <a:gd name="T7" fmla="*/ 2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71" name="Group 94"/>
                <p:cNvGrpSpPr>
                  <a:grpSpLocks/>
                </p:cNvGrpSpPr>
                <p:nvPr/>
              </p:nvGrpSpPr>
              <p:grpSpPr bwMode="auto">
                <a:xfrm>
                  <a:off x="1279" y="2333"/>
                  <a:ext cx="756" cy="171"/>
                  <a:chOff x="1279" y="2333"/>
                  <a:chExt cx="756" cy="171"/>
                </a:xfrm>
              </p:grpSpPr>
              <p:sp>
                <p:nvSpPr>
                  <p:cNvPr id="120872" name="Freeform 95"/>
                  <p:cNvSpPr>
                    <a:spLocks/>
                  </p:cNvSpPr>
                  <p:nvPr/>
                </p:nvSpPr>
                <p:spPr bwMode="auto">
                  <a:xfrm>
                    <a:off x="1800" y="2384"/>
                    <a:ext cx="181" cy="75"/>
                  </a:xfrm>
                  <a:custGeom>
                    <a:avLst/>
                    <a:gdLst>
                      <a:gd name="T0" fmla="*/ 23 w 545"/>
                      <a:gd name="T1" fmla="*/ 0 h 225"/>
                      <a:gd name="T2" fmla="*/ 9 w 545"/>
                      <a:gd name="T3" fmla="*/ 15 h 225"/>
                      <a:gd name="T4" fmla="*/ 0 w 545"/>
                      <a:gd name="T5" fmla="*/ 21 h 225"/>
                      <a:gd name="T6" fmla="*/ 40 w 545"/>
                      <a:gd name="T7" fmla="*/ 25 h 225"/>
                      <a:gd name="T8" fmla="*/ 48 w 545"/>
                      <a:gd name="T9" fmla="*/ 17 h 225"/>
                      <a:gd name="T10" fmla="*/ 60 w 545"/>
                      <a:gd name="T11" fmla="*/ 3 h 225"/>
                      <a:gd name="T12" fmla="*/ 23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73" name="Group 96"/>
                  <p:cNvGrpSpPr>
                    <a:grpSpLocks/>
                  </p:cNvGrpSpPr>
                  <p:nvPr/>
                </p:nvGrpSpPr>
                <p:grpSpPr bwMode="auto">
                  <a:xfrm>
                    <a:off x="1279" y="2333"/>
                    <a:ext cx="756" cy="171"/>
                    <a:chOff x="1279" y="2333"/>
                    <a:chExt cx="756" cy="171"/>
                  </a:xfrm>
                </p:grpSpPr>
                <p:sp>
                  <p:nvSpPr>
                    <p:cNvPr id="120874" name="Freeform 97"/>
                    <p:cNvSpPr>
                      <a:spLocks/>
                    </p:cNvSpPr>
                    <p:nvPr/>
                  </p:nvSpPr>
                  <p:spPr bwMode="auto">
                    <a:xfrm>
                      <a:off x="1279" y="2400"/>
                      <a:ext cx="668" cy="104"/>
                    </a:xfrm>
                    <a:custGeom>
                      <a:avLst/>
                      <a:gdLst>
                        <a:gd name="T0" fmla="*/ 0 w 2005"/>
                        <a:gd name="T1" fmla="*/ 0 h 310"/>
                        <a:gd name="T2" fmla="*/ 0 w 2005"/>
                        <a:gd name="T3" fmla="*/ 9 h 310"/>
                        <a:gd name="T4" fmla="*/ 223 w 2005"/>
                        <a:gd name="T5" fmla="*/ 35 h 310"/>
                        <a:gd name="T6" fmla="*/ 223 w 2005"/>
                        <a:gd name="T7" fmla="*/ 26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5" name="Freeform 98"/>
                    <p:cNvSpPr>
                      <a:spLocks/>
                    </p:cNvSpPr>
                    <p:nvPr/>
                  </p:nvSpPr>
                  <p:spPr bwMode="auto">
                    <a:xfrm>
                      <a:off x="1947" y="2386"/>
                      <a:ext cx="88" cy="118"/>
                    </a:xfrm>
                    <a:custGeom>
                      <a:avLst/>
                      <a:gdLst>
                        <a:gd name="T0" fmla="*/ 0 w 264"/>
                        <a:gd name="T1" fmla="*/ 30 h 353"/>
                        <a:gd name="T2" fmla="*/ 0 w 264"/>
                        <a:gd name="T3" fmla="*/ 39 h 353"/>
                        <a:gd name="T4" fmla="*/ 13 w 264"/>
                        <a:gd name="T5" fmla="*/ 30 h 353"/>
                        <a:gd name="T6" fmla="*/ 18 w 264"/>
                        <a:gd name="T7" fmla="*/ 25 h 353"/>
                        <a:gd name="T8" fmla="*/ 29 w 264"/>
                        <a:gd name="T9" fmla="*/ 11 h 353"/>
                        <a:gd name="T10" fmla="*/ 29 w 264"/>
                        <a:gd name="T11" fmla="*/ 0 h 353"/>
                        <a:gd name="T12" fmla="*/ 14 w 264"/>
                        <a:gd name="T13" fmla="*/ 19 h 353"/>
                        <a:gd name="T14" fmla="*/ 0 w 264"/>
                        <a:gd name="T15" fmla="*/ 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6" name="Line 99"/>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77" name="Group 100"/>
                    <p:cNvGrpSpPr>
                      <a:grpSpLocks/>
                    </p:cNvGrpSpPr>
                    <p:nvPr/>
                  </p:nvGrpSpPr>
                  <p:grpSpPr bwMode="auto">
                    <a:xfrm>
                      <a:off x="1323" y="2333"/>
                      <a:ext cx="643" cy="127"/>
                      <a:chOff x="1323" y="2333"/>
                      <a:chExt cx="643" cy="127"/>
                    </a:xfrm>
                  </p:grpSpPr>
                  <p:sp>
                    <p:nvSpPr>
                      <p:cNvPr id="120881" name="Freeform 101"/>
                      <p:cNvSpPr>
                        <a:spLocks/>
                      </p:cNvSpPr>
                      <p:nvPr/>
                    </p:nvSpPr>
                    <p:spPr bwMode="auto">
                      <a:xfrm>
                        <a:off x="1323" y="2338"/>
                        <a:ext cx="494" cy="102"/>
                      </a:xfrm>
                      <a:custGeom>
                        <a:avLst/>
                        <a:gdLst>
                          <a:gd name="T0" fmla="*/ 28 w 1484"/>
                          <a:gd name="T1" fmla="*/ 0 h 308"/>
                          <a:gd name="T2" fmla="*/ 9 w 1484"/>
                          <a:gd name="T3" fmla="*/ 15 h 308"/>
                          <a:gd name="T4" fmla="*/ 0 w 1484"/>
                          <a:gd name="T5" fmla="*/ 20 h 308"/>
                          <a:gd name="T6" fmla="*/ 139 w 1484"/>
                          <a:gd name="T7" fmla="*/ 34 h 308"/>
                          <a:gd name="T8" fmla="*/ 149 w 1484"/>
                          <a:gd name="T9" fmla="*/ 27 h 308"/>
                          <a:gd name="T10" fmla="*/ 164 w 1484"/>
                          <a:gd name="T11" fmla="*/ 14 h 308"/>
                          <a:gd name="T12" fmla="*/ 28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82" name="Group 102"/>
                      <p:cNvGrpSpPr>
                        <a:grpSpLocks/>
                      </p:cNvGrpSpPr>
                      <p:nvPr/>
                    </p:nvGrpSpPr>
                    <p:grpSpPr bwMode="auto">
                      <a:xfrm>
                        <a:off x="1335" y="2333"/>
                        <a:ext cx="631" cy="127"/>
                        <a:chOff x="1335" y="2333"/>
                        <a:chExt cx="631" cy="127"/>
                      </a:xfrm>
                    </p:grpSpPr>
                    <p:grpSp>
                      <p:nvGrpSpPr>
                        <p:cNvPr id="120883" name="Group 103"/>
                        <p:cNvGrpSpPr>
                          <a:grpSpLocks/>
                        </p:cNvGrpSpPr>
                        <p:nvPr/>
                      </p:nvGrpSpPr>
                      <p:grpSpPr bwMode="auto">
                        <a:xfrm>
                          <a:off x="1345" y="2333"/>
                          <a:ext cx="461" cy="105"/>
                          <a:chOff x="1345" y="2333"/>
                          <a:chExt cx="461" cy="105"/>
                        </a:xfrm>
                      </p:grpSpPr>
                      <p:grpSp>
                        <p:nvGrpSpPr>
                          <p:cNvPr id="120897" name="Group 104"/>
                          <p:cNvGrpSpPr>
                            <a:grpSpLocks/>
                          </p:cNvGrpSpPr>
                          <p:nvPr/>
                        </p:nvGrpSpPr>
                        <p:grpSpPr bwMode="auto">
                          <a:xfrm>
                            <a:off x="1345" y="2333"/>
                            <a:ext cx="96" cy="70"/>
                            <a:chOff x="1345" y="2333"/>
                            <a:chExt cx="96" cy="70"/>
                          </a:xfrm>
                        </p:grpSpPr>
                        <p:sp>
                          <p:nvSpPr>
                            <p:cNvPr id="120928" name="Line 105"/>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9" name="Line 106"/>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8" name="Group 107"/>
                          <p:cNvGrpSpPr>
                            <a:grpSpLocks/>
                          </p:cNvGrpSpPr>
                          <p:nvPr/>
                        </p:nvGrpSpPr>
                        <p:grpSpPr bwMode="auto">
                          <a:xfrm>
                            <a:off x="1383" y="2336"/>
                            <a:ext cx="96" cy="71"/>
                            <a:chOff x="1383" y="2336"/>
                            <a:chExt cx="96" cy="71"/>
                          </a:xfrm>
                        </p:grpSpPr>
                        <p:sp>
                          <p:nvSpPr>
                            <p:cNvPr id="120926" name="Line 108"/>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7" name="Line 109"/>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9" name="Group 110"/>
                          <p:cNvGrpSpPr>
                            <a:grpSpLocks/>
                          </p:cNvGrpSpPr>
                          <p:nvPr/>
                        </p:nvGrpSpPr>
                        <p:grpSpPr bwMode="auto">
                          <a:xfrm>
                            <a:off x="1421" y="2339"/>
                            <a:ext cx="97" cy="70"/>
                            <a:chOff x="1421" y="2339"/>
                            <a:chExt cx="97" cy="70"/>
                          </a:xfrm>
                        </p:grpSpPr>
                        <p:sp>
                          <p:nvSpPr>
                            <p:cNvPr id="120924" name="Line 111"/>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5" name="Line 112"/>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0" name="Group 113"/>
                          <p:cNvGrpSpPr>
                            <a:grpSpLocks/>
                          </p:cNvGrpSpPr>
                          <p:nvPr/>
                        </p:nvGrpSpPr>
                        <p:grpSpPr bwMode="auto">
                          <a:xfrm>
                            <a:off x="1457" y="2344"/>
                            <a:ext cx="96" cy="70"/>
                            <a:chOff x="1457" y="2344"/>
                            <a:chExt cx="96" cy="70"/>
                          </a:xfrm>
                        </p:grpSpPr>
                        <p:sp>
                          <p:nvSpPr>
                            <p:cNvPr id="120922" name="Line 114"/>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3" name="Line 115"/>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1" name="Group 116"/>
                          <p:cNvGrpSpPr>
                            <a:grpSpLocks/>
                          </p:cNvGrpSpPr>
                          <p:nvPr/>
                        </p:nvGrpSpPr>
                        <p:grpSpPr bwMode="auto">
                          <a:xfrm>
                            <a:off x="1496" y="2346"/>
                            <a:ext cx="96" cy="71"/>
                            <a:chOff x="1496" y="2346"/>
                            <a:chExt cx="96" cy="71"/>
                          </a:xfrm>
                        </p:grpSpPr>
                        <p:sp>
                          <p:nvSpPr>
                            <p:cNvPr id="120920" name="Line 117"/>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1" name="Line 118"/>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2" name="Group 119"/>
                          <p:cNvGrpSpPr>
                            <a:grpSpLocks/>
                          </p:cNvGrpSpPr>
                          <p:nvPr/>
                        </p:nvGrpSpPr>
                        <p:grpSpPr bwMode="auto">
                          <a:xfrm>
                            <a:off x="1532" y="2349"/>
                            <a:ext cx="96" cy="70"/>
                            <a:chOff x="1532" y="2349"/>
                            <a:chExt cx="96" cy="70"/>
                          </a:xfrm>
                        </p:grpSpPr>
                        <p:sp>
                          <p:nvSpPr>
                            <p:cNvPr id="120918" name="Line 120"/>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9" name="Line 121"/>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3" name="Group 122"/>
                          <p:cNvGrpSpPr>
                            <a:grpSpLocks/>
                          </p:cNvGrpSpPr>
                          <p:nvPr/>
                        </p:nvGrpSpPr>
                        <p:grpSpPr bwMode="auto">
                          <a:xfrm>
                            <a:off x="1568" y="2353"/>
                            <a:ext cx="97" cy="70"/>
                            <a:chOff x="1568" y="2353"/>
                            <a:chExt cx="97" cy="70"/>
                          </a:xfrm>
                        </p:grpSpPr>
                        <p:sp>
                          <p:nvSpPr>
                            <p:cNvPr id="120916" name="Line 123"/>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7" name="Line 124"/>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4" name="Group 125"/>
                          <p:cNvGrpSpPr>
                            <a:grpSpLocks/>
                          </p:cNvGrpSpPr>
                          <p:nvPr/>
                        </p:nvGrpSpPr>
                        <p:grpSpPr bwMode="auto">
                          <a:xfrm>
                            <a:off x="1602" y="2358"/>
                            <a:ext cx="96" cy="70"/>
                            <a:chOff x="1602" y="2358"/>
                            <a:chExt cx="96" cy="70"/>
                          </a:xfrm>
                        </p:grpSpPr>
                        <p:sp>
                          <p:nvSpPr>
                            <p:cNvPr id="120914" name="Line 126"/>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5" name="Line 127"/>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5" name="Group 128"/>
                          <p:cNvGrpSpPr>
                            <a:grpSpLocks/>
                          </p:cNvGrpSpPr>
                          <p:nvPr/>
                        </p:nvGrpSpPr>
                        <p:grpSpPr bwMode="auto">
                          <a:xfrm>
                            <a:off x="1638" y="2363"/>
                            <a:ext cx="97" cy="70"/>
                            <a:chOff x="1638" y="2363"/>
                            <a:chExt cx="97" cy="70"/>
                          </a:xfrm>
                        </p:grpSpPr>
                        <p:sp>
                          <p:nvSpPr>
                            <p:cNvPr id="120912" name="Line 129"/>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3" name="Line 130"/>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6" name="Group 131"/>
                          <p:cNvGrpSpPr>
                            <a:grpSpLocks/>
                          </p:cNvGrpSpPr>
                          <p:nvPr/>
                        </p:nvGrpSpPr>
                        <p:grpSpPr bwMode="auto">
                          <a:xfrm>
                            <a:off x="1675" y="2365"/>
                            <a:ext cx="96" cy="70"/>
                            <a:chOff x="1675" y="2365"/>
                            <a:chExt cx="96" cy="70"/>
                          </a:xfrm>
                        </p:grpSpPr>
                        <p:sp>
                          <p:nvSpPr>
                            <p:cNvPr id="120910" name="Line 132"/>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1" name="Line 133"/>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7" name="Group 134"/>
                          <p:cNvGrpSpPr>
                            <a:grpSpLocks/>
                          </p:cNvGrpSpPr>
                          <p:nvPr/>
                        </p:nvGrpSpPr>
                        <p:grpSpPr bwMode="auto">
                          <a:xfrm>
                            <a:off x="1710" y="2368"/>
                            <a:ext cx="96" cy="70"/>
                            <a:chOff x="1710" y="2368"/>
                            <a:chExt cx="96" cy="70"/>
                          </a:xfrm>
                        </p:grpSpPr>
                        <p:sp>
                          <p:nvSpPr>
                            <p:cNvPr id="120908" name="Line 135"/>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9" name="Line 136"/>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84" name="Group 137"/>
                        <p:cNvGrpSpPr>
                          <a:grpSpLocks/>
                        </p:cNvGrpSpPr>
                        <p:nvPr/>
                      </p:nvGrpSpPr>
                      <p:grpSpPr bwMode="auto">
                        <a:xfrm>
                          <a:off x="1822" y="2379"/>
                          <a:ext cx="139" cy="81"/>
                          <a:chOff x="1822" y="2379"/>
                          <a:chExt cx="139" cy="81"/>
                        </a:xfrm>
                      </p:grpSpPr>
                      <p:grpSp>
                        <p:nvGrpSpPr>
                          <p:cNvPr id="120888" name="Group 138"/>
                          <p:cNvGrpSpPr>
                            <a:grpSpLocks/>
                          </p:cNvGrpSpPr>
                          <p:nvPr/>
                        </p:nvGrpSpPr>
                        <p:grpSpPr bwMode="auto">
                          <a:xfrm>
                            <a:off x="1880" y="2384"/>
                            <a:ext cx="81" cy="76"/>
                            <a:chOff x="1880" y="2384"/>
                            <a:chExt cx="81" cy="76"/>
                          </a:xfrm>
                        </p:grpSpPr>
                        <p:sp>
                          <p:nvSpPr>
                            <p:cNvPr id="120895" name="Line 139"/>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6" name="Line 140"/>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89" name="Group 141"/>
                          <p:cNvGrpSpPr>
                            <a:grpSpLocks/>
                          </p:cNvGrpSpPr>
                          <p:nvPr/>
                        </p:nvGrpSpPr>
                        <p:grpSpPr bwMode="auto">
                          <a:xfrm>
                            <a:off x="1851" y="2380"/>
                            <a:ext cx="83" cy="78"/>
                            <a:chOff x="1851" y="2380"/>
                            <a:chExt cx="83" cy="78"/>
                          </a:xfrm>
                        </p:grpSpPr>
                        <p:sp>
                          <p:nvSpPr>
                            <p:cNvPr id="120893" name="Line 142"/>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4" name="Line 143"/>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0" name="Group 144"/>
                          <p:cNvGrpSpPr>
                            <a:grpSpLocks/>
                          </p:cNvGrpSpPr>
                          <p:nvPr/>
                        </p:nvGrpSpPr>
                        <p:grpSpPr bwMode="auto">
                          <a:xfrm>
                            <a:off x="1822" y="2379"/>
                            <a:ext cx="80" cy="75"/>
                            <a:chOff x="1822" y="2379"/>
                            <a:chExt cx="80" cy="75"/>
                          </a:xfrm>
                        </p:grpSpPr>
                        <p:sp>
                          <p:nvSpPr>
                            <p:cNvPr id="120891" name="Line 145"/>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2" name="Line 146"/>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885" name="Line 147"/>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6" name="Line 148"/>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7" name="Line 149"/>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78" name="Group 150"/>
                    <p:cNvGrpSpPr>
                      <a:grpSpLocks/>
                    </p:cNvGrpSpPr>
                    <p:nvPr/>
                  </p:nvGrpSpPr>
                  <p:grpSpPr bwMode="auto">
                    <a:xfrm>
                      <a:off x="1947" y="2396"/>
                      <a:ext cx="87" cy="89"/>
                      <a:chOff x="1947" y="2396"/>
                      <a:chExt cx="87" cy="89"/>
                    </a:xfrm>
                  </p:grpSpPr>
                  <p:sp>
                    <p:nvSpPr>
                      <p:cNvPr id="120879" name="Line 151"/>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0" name="Line 152"/>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730265" name="Text Box 153"/>
              <p:cNvSpPr txBox="1">
                <a:spLocks noChangeArrowheads="1"/>
              </p:cNvSpPr>
              <p:nvPr/>
            </p:nvSpPr>
            <p:spPr bwMode="auto">
              <a:xfrm>
                <a:off x="811" y="259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b="1">
                    <a:solidFill>
                      <a:srgbClr val="FF0000"/>
                    </a:solidFill>
                    <a:effectLst>
                      <a:outerShdw blurRad="38100" dist="38100" dir="2700000" algn="tl">
                        <a:srgbClr val="C0C0C0"/>
                      </a:outerShdw>
                    </a:effectLst>
                    <a:latin typeface="Times New Roman" pitchFamily="18" charset="0"/>
                    <a:ea typeface="幼圆" pitchFamily="49" charset="-122"/>
                  </a:rPr>
                  <a:t>客户机</a:t>
                </a:r>
              </a:p>
            </p:txBody>
          </p:sp>
        </p:grpSp>
      </p:grpSp>
      <p:grpSp>
        <p:nvGrpSpPr>
          <p:cNvPr id="120837" name="Group 154"/>
          <p:cNvGrpSpPr>
            <a:grpSpLocks/>
          </p:cNvGrpSpPr>
          <p:nvPr/>
        </p:nvGrpSpPr>
        <p:grpSpPr bwMode="auto">
          <a:xfrm>
            <a:off x="6324600" y="3738563"/>
            <a:ext cx="2266950" cy="2362200"/>
            <a:chOff x="3456" y="1440"/>
            <a:chExt cx="1428" cy="1488"/>
          </a:xfrm>
        </p:grpSpPr>
        <p:grpSp>
          <p:nvGrpSpPr>
            <p:cNvPr id="120853" name="Group 155"/>
            <p:cNvGrpSpPr>
              <a:grpSpLocks/>
            </p:cNvGrpSpPr>
            <p:nvPr/>
          </p:nvGrpSpPr>
          <p:grpSpPr bwMode="auto">
            <a:xfrm>
              <a:off x="3456" y="1440"/>
              <a:ext cx="1428" cy="1075"/>
              <a:chOff x="3984" y="1392"/>
              <a:chExt cx="1428" cy="1075"/>
            </a:xfrm>
          </p:grpSpPr>
          <p:graphicFrame>
            <p:nvGraphicFramePr>
              <p:cNvPr id="120855" name="Object 156"/>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157744" name="Clip" r:id="rId4" imgW="1927225" imgH="3382963" progId="MS_ClipArt_Gallery.2">
                      <p:embed/>
                    </p:oleObj>
                  </mc:Choice>
                  <mc:Fallback>
                    <p:oleObj name="Clip" r:id="rId4" imgW="1927225" imgH="3382963"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6" name="Object 157"/>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157745" name="Clip" r:id="rId6" imgW="4755794" imgH="4828032" progId="MS_ClipArt_Gallery.2">
                      <p:embed/>
                    </p:oleObj>
                  </mc:Choice>
                  <mc:Fallback>
                    <p:oleObj name="Clip" r:id="rId6" imgW="4755794" imgH="4828032"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0270" name="Text Box 158"/>
            <p:cNvSpPr txBox="1">
              <a:spLocks noChangeArrowheads="1"/>
            </p:cNvSpPr>
            <p:nvPr/>
          </p:nvSpPr>
          <p:spPr bwMode="auto">
            <a:xfrm>
              <a:off x="3621" y="2640"/>
              <a:ext cx="11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rgbClr val="FF0000"/>
                  </a:solidFill>
                  <a:effectLst>
                    <a:outerShdw blurRad="38100" dist="38100" dir="2700000" algn="tl">
                      <a:srgbClr val="C0C0C0"/>
                    </a:outerShdw>
                  </a:effectLst>
                  <a:latin typeface="Arial" pitchFamily="34" charset="0"/>
                  <a:ea typeface="幼圆" pitchFamily="49" charset="-122"/>
                </a:rPr>
                <a:t>Web</a:t>
              </a:r>
              <a:r>
                <a:rPr kumimoji="1" lang="zh-CN" altLang="en-US" b="1">
                  <a:solidFill>
                    <a:srgbClr val="FF0000"/>
                  </a:solidFill>
                  <a:effectLst>
                    <a:outerShdw blurRad="38100" dist="38100" dir="2700000" algn="tl">
                      <a:srgbClr val="C0C0C0"/>
                    </a:outerShdw>
                  </a:effectLst>
                  <a:latin typeface="幼圆" pitchFamily="49" charset="-122"/>
                  <a:ea typeface="幼圆" pitchFamily="49" charset="-122"/>
                </a:rPr>
                <a:t>服务器</a:t>
              </a:r>
              <a:endParaRPr kumimoji="1" lang="zh-CN" altLang="en-US">
                <a:solidFill>
                  <a:srgbClr val="FF0000"/>
                </a:solidFill>
                <a:latin typeface="幼圆" pitchFamily="49" charset="-122"/>
                <a:ea typeface="幼圆" pitchFamily="49" charset="-122"/>
              </a:endParaRPr>
            </a:p>
          </p:txBody>
        </p:sp>
      </p:grpSp>
      <p:sp>
        <p:nvSpPr>
          <p:cNvPr id="730271" name="Text Box 159"/>
          <p:cNvSpPr txBox="1">
            <a:spLocks noChangeArrowheads="1"/>
          </p:cNvSpPr>
          <p:nvPr/>
        </p:nvSpPr>
        <p:spPr bwMode="auto">
          <a:xfrm>
            <a:off x="1219200" y="2286000"/>
            <a:ext cx="5108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基于</a:t>
            </a:r>
            <a:r>
              <a:rPr lang="en-US" altLang="zh-CN" b="1">
                <a:solidFill>
                  <a:srgbClr val="5F5F5F"/>
                </a:solidFill>
                <a:latin typeface="Times New Roman" pitchFamily="18" charset="0"/>
                <a:ea typeface="幼圆" pitchFamily="49" charset="-122"/>
              </a:rPr>
              <a:t>TCP/IP</a:t>
            </a:r>
            <a:r>
              <a:rPr lang="zh-CN" altLang="en-US" b="1">
                <a:solidFill>
                  <a:srgbClr val="5F5F5F"/>
                </a:solidFill>
                <a:latin typeface="Times New Roman" pitchFamily="18" charset="0"/>
                <a:ea typeface="幼圆" pitchFamily="49" charset="-122"/>
              </a:rPr>
              <a:t>的一个应用层的协议</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典型的</a:t>
            </a:r>
            <a:r>
              <a:rPr lang="en-US" altLang="zh-CN" b="1">
                <a:solidFill>
                  <a:srgbClr val="5F5F5F"/>
                </a:solidFill>
                <a:latin typeface="Times New Roman" pitchFamily="18" charset="0"/>
                <a:ea typeface="幼圆" pitchFamily="49" charset="-122"/>
              </a:rPr>
              <a:t>C/S</a:t>
            </a:r>
            <a:r>
              <a:rPr lang="zh-CN" altLang="en-US" b="1">
                <a:solidFill>
                  <a:srgbClr val="5F5F5F"/>
                </a:solidFill>
                <a:latin typeface="Times New Roman" pitchFamily="18" charset="0"/>
                <a:ea typeface="幼圆" pitchFamily="49" charset="-122"/>
              </a:rPr>
              <a:t>结构的工作方式</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可以传输任意类型的数据对象</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面向一次连接、无状态的网络协议</a:t>
            </a:r>
          </a:p>
        </p:txBody>
      </p:sp>
      <p:grpSp>
        <p:nvGrpSpPr>
          <p:cNvPr id="120839" name="Group 160"/>
          <p:cNvGrpSpPr>
            <a:grpSpLocks/>
          </p:cNvGrpSpPr>
          <p:nvPr/>
        </p:nvGrpSpPr>
        <p:grpSpPr bwMode="auto">
          <a:xfrm>
            <a:off x="2398713" y="4191000"/>
            <a:ext cx="3810000" cy="457200"/>
            <a:chOff x="1511" y="2640"/>
            <a:chExt cx="2400" cy="288"/>
          </a:xfrm>
        </p:grpSpPr>
        <p:sp>
          <p:nvSpPr>
            <p:cNvPr id="120851" name="Line 161"/>
            <p:cNvSpPr>
              <a:spLocks noChangeShapeType="1"/>
            </p:cNvSpPr>
            <p:nvPr/>
          </p:nvSpPr>
          <p:spPr bwMode="auto">
            <a:xfrm>
              <a:off x="1511" y="2928"/>
              <a:ext cx="2400" cy="0"/>
            </a:xfrm>
            <a:prstGeom prst="line">
              <a:avLst/>
            </a:prstGeom>
            <a:noFill/>
            <a:ln w="38100">
              <a:solidFill>
                <a:srgbClr val="5F5F5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Text Box 162"/>
            <p:cNvSpPr txBox="1">
              <a:spLocks noChangeArrowheads="1"/>
            </p:cNvSpPr>
            <p:nvPr/>
          </p:nvSpPr>
          <p:spPr bwMode="auto">
            <a:xfrm>
              <a:off x="2112" y="26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建立连接</a:t>
              </a:r>
            </a:p>
          </p:txBody>
        </p:sp>
      </p:grpSp>
      <p:grpSp>
        <p:nvGrpSpPr>
          <p:cNvPr id="120840" name="Group 163"/>
          <p:cNvGrpSpPr>
            <a:grpSpLocks/>
          </p:cNvGrpSpPr>
          <p:nvPr/>
        </p:nvGrpSpPr>
        <p:grpSpPr bwMode="auto">
          <a:xfrm>
            <a:off x="2398713" y="4606925"/>
            <a:ext cx="3811587" cy="457200"/>
            <a:chOff x="1511" y="2902"/>
            <a:chExt cx="2401" cy="288"/>
          </a:xfrm>
        </p:grpSpPr>
        <p:sp>
          <p:nvSpPr>
            <p:cNvPr id="120849" name="Line 164"/>
            <p:cNvSpPr>
              <a:spLocks noChangeShapeType="1"/>
            </p:cNvSpPr>
            <p:nvPr/>
          </p:nvSpPr>
          <p:spPr bwMode="auto">
            <a:xfrm>
              <a:off x="1511" y="3168"/>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65"/>
            <p:cNvSpPr txBox="1">
              <a:spLocks noChangeArrowheads="1"/>
            </p:cNvSpPr>
            <p:nvPr/>
          </p:nvSpPr>
          <p:spPr bwMode="auto">
            <a:xfrm>
              <a:off x="1920" y="2902"/>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发送请求信息</a:t>
              </a:r>
            </a:p>
          </p:txBody>
        </p:sp>
      </p:grpSp>
      <p:grpSp>
        <p:nvGrpSpPr>
          <p:cNvPr id="120841" name="Group 166"/>
          <p:cNvGrpSpPr>
            <a:grpSpLocks/>
          </p:cNvGrpSpPr>
          <p:nvPr/>
        </p:nvGrpSpPr>
        <p:grpSpPr bwMode="auto">
          <a:xfrm>
            <a:off x="2398713" y="5486400"/>
            <a:ext cx="3811587" cy="457200"/>
            <a:chOff x="1511" y="3456"/>
            <a:chExt cx="2401" cy="288"/>
          </a:xfrm>
        </p:grpSpPr>
        <p:sp>
          <p:nvSpPr>
            <p:cNvPr id="120847" name="Text Box 167"/>
            <p:cNvSpPr txBox="1">
              <a:spLocks noChangeArrowheads="1"/>
            </p:cNvSpPr>
            <p:nvPr/>
          </p:nvSpPr>
          <p:spPr bwMode="auto">
            <a:xfrm>
              <a:off x="2112" y="345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关闭连接</a:t>
              </a:r>
            </a:p>
          </p:txBody>
        </p:sp>
        <p:sp>
          <p:nvSpPr>
            <p:cNvPr id="120848" name="Line 168"/>
            <p:cNvSpPr>
              <a:spLocks noChangeShapeType="1"/>
            </p:cNvSpPr>
            <p:nvPr/>
          </p:nvSpPr>
          <p:spPr bwMode="auto">
            <a:xfrm>
              <a:off x="1511" y="3696"/>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42" name="Group 169"/>
          <p:cNvGrpSpPr>
            <a:grpSpLocks/>
          </p:cNvGrpSpPr>
          <p:nvPr/>
        </p:nvGrpSpPr>
        <p:grpSpPr bwMode="auto">
          <a:xfrm>
            <a:off x="2400300" y="5046663"/>
            <a:ext cx="3810000" cy="457200"/>
            <a:chOff x="1512" y="3179"/>
            <a:chExt cx="2400" cy="288"/>
          </a:xfrm>
        </p:grpSpPr>
        <p:sp>
          <p:nvSpPr>
            <p:cNvPr id="730282" name="Text Box 170"/>
            <p:cNvSpPr txBox="1">
              <a:spLocks noChangeArrowheads="1"/>
            </p:cNvSpPr>
            <p:nvPr/>
          </p:nvSpPr>
          <p:spPr bwMode="auto">
            <a:xfrm>
              <a:off x="1920" y="3179"/>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6699"/>
                  </a:solidFill>
                  <a:effectLst>
                    <a:outerShdw blurRad="38100" dist="38100" dir="2700000" algn="tl">
                      <a:srgbClr val="C0C0C0"/>
                    </a:outerShdw>
                  </a:effectLst>
                  <a:latin typeface="Times New Roman" pitchFamily="18" charset="0"/>
                  <a:ea typeface="幼圆" pitchFamily="49" charset="-122"/>
                </a:rPr>
                <a:t>回复响应信息</a:t>
              </a:r>
            </a:p>
          </p:txBody>
        </p:sp>
        <p:sp>
          <p:nvSpPr>
            <p:cNvPr id="120846" name="Line 171"/>
            <p:cNvSpPr>
              <a:spLocks noChangeShapeType="1"/>
            </p:cNvSpPr>
            <p:nvPr/>
          </p:nvSpPr>
          <p:spPr bwMode="auto">
            <a:xfrm>
              <a:off x="1512" y="3456"/>
              <a:ext cx="2400" cy="0"/>
            </a:xfrm>
            <a:prstGeom prst="line">
              <a:avLst/>
            </a:prstGeom>
            <a:noFill/>
            <a:ln w="38100">
              <a:solidFill>
                <a:srgbClr val="FF66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43" name="Text Box 172"/>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DE5C33EB-52FE-4E72-BB28-A5F629468EF4}" type="slidenum">
              <a:rPr lang="en-US" altLang="zh-CN" smtClean="0"/>
              <a:pPr>
                <a:defRPr/>
              </a:pPr>
              <a:t>38</a:t>
            </a:fld>
            <a:endParaRPr lang="en-US" altLang="zh-CN"/>
          </a:p>
        </p:txBody>
      </p:sp>
    </p:spTree>
    <p:extLst>
      <p:ext uri="{BB962C8B-B14F-4D97-AF65-F5344CB8AC3E}">
        <p14:creationId xmlns:p14="http://schemas.microsoft.com/office/powerpoint/2010/main" val="106618016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r>
              <a:rPr lang="en-US" altLang="zh-CN" smtClean="0"/>
              <a:t>   </a:t>
            </a:r>
            <a:r>
              <a:rPr lang="zh-CN" altLang="en-US" smtClean="0"/>
              <a:t>统一资源定位器</a:t>
            </a:r>
            <a:r>
              <a:rPr lang="en-US" altLang="zh-CN" smtClean="0"/>
              <a:t>URL</a:t>
            </a:r>
          </a:p>
        </p:txBody>
      </p:sp>
      <p:sp>
        <p:nvSpPr>
          <p:cNvPr id="734211" name="Text Box 3"/>
          <p:cNvSpPr txBox="1">
            <a:spLocks noChangeArrowheads="1"/>
          </p:cNvSpPr>
          <p:nvPr/>
        </p:nvSpPr>
        <p:spPr bwMode="auto">
          <a:xfrm>
            <a:off x="228600" y="2286000"/>
            <a:ext cx="878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effectLst>
                  <a:outerShdw blurRad="38100" dist="38100" dir="2700000" algn="tl">
                    <a:srgbClr val="C0C0C0"/>
                  </a:outerShdw>
                </a:effectLst>
                <a:latin typeface="Arial" pitchFamily="34" charset="0"/>
                <a:ea typeface="宋体" pitchFamily="2" charset="-122"/>
              </a:rPr>
              <a:t>http://www.tsinghua.edu.cn</a:t>
            </a:r>
            <a:r>
              <a:rPr kumimoji="1" lang="en-US" altLang="zh-CN" sz="2800" b="1">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a:solidFill>
                  <a:srgbClr val="FF0000"/>
                </a:solidFill>
                <a:effectLst>
                  <a:outerShdw blurRad="38100" dist="38100" dir="2700000" algn="tl">
                    <a:srgbClr val="C0C0C0"/>
                  </a:outerShdw>
                </a:effectLst>
                <a:latin typeface="Arial" pitchFamily="34" charset="0"/>
                <a:ea typeface="宋体" pitchFamily="2" charset="-122"/>
              </a:rPr>
              <a:t>[:80]</a:t>
            </a:r>
            <a:r>
              <a:rPr kumimoji="1" lang="en-US" altLang="zh-CN" sz="2800" b="1">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a:solidFill>
                  <a:srgbClr val="FF9933"/>
                </a:solidFill>
                <a:effectLst>
                  <a:outerShdw blurRad="38100" dist="38100" dir="2700000" algn="tl">
                    <a:srgbClr val="C0C0C0"/>
                  </a:outerShdw>
                </a:effectLst>
                <a:latin typeface="Arial" pitchFamily="34" charset="0"/>
                <a:ea typeface="宋体" pitchFamily="2" charset="-122"/>
              </a:rPr>
              <a:t>/docs/</a:t>
            </a:r>
            <a:r>
              <a:rPr kumimoji="1" lang="en-US" altLang="zh-CN" sz="2800" b="1">
                <a:solidFill>
                  <a:srgbClr val="00FF00"/>
                </a:solidFill>
                <a:effectLst>
                  <a:outerShdw blurRad="38100" dist="38100" dir="2700000" algn="tl">
                    <a:srgbClr val="C0C0C0"/>
                  </a:outerShdw>
                </a:effectLst>
                <a:latin typeface="Arial" pitchFamily="34" charset="0"/>
                <a:ea typeface="宋体" pitchFamily="2" charset="-122"/>
              </a:rPr>
              <a:t>cindex.html</a:t>
            </a:r>
          </a:p>
        </p:txBody>
      </p:sp>
      <p:grpSp>
        <p:nvGrpSpPr>
          <p:cNvPr id="734212" name="Group 4"/>
          <p:cNvGrpSpPr>
            <a:grpSpLocks/>
          </p:cNvGrpSpPr>
          <p:nvPr/>
        </p:nvGrpSpPr>
        <p:grpSpPr bwMode="auto">
          <a:xfrm>
            <a:off x="381000" y="2819400"/>
            <a:ext cx="838200" cy="2262188"/>
            <a:chOff x="1200" y="1776"/>
            <a:chExt cx="528" cy="1425"/>
          </a:xfrm>
        </p:grpSpPr>
        <p:sp>
          <p:nvSpPr>
            <p:cNvPr id="121877" name="AutoShape 5"/>
            <p:cNvSpPr>
              <a:spLocks/>
            </p:cNvSpPr>
            <p:nvPr/>
          </p:nvSpPr>
          <p:spPr bwMode="auto">
            <a:xfrm rot="16200000" flipV="1">
              <a:off x="1404" y="1572"/>
              <a:ext cx="120" cy="528"/>
            </a:xfrm>
            <a:prstGeom prst="leftBrace">
              <a:avLst>
                <a:gd name="adj1" fmla="val 36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4" name="Text Box 6"/>
            <p:cNvSpPr txBox="1">
              <a:spLocks noChangeArrowheads="1"/>
            </p:cNvSpPr>
            <p:nvPr/>
          </p:nvSpPr>
          <p:spPr bwMode="auto">
            <a:xfrm>
              <a:off x="1237" y="1987"/>
              <a:ext cx="462" cy="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effectLst>
                    <a:outerShdw blurRad="38100" dist="38100" dir="2700000" algn="tl">
                      <a:srgbClr val="C0C0C0"/>
                    </a:outerShdw>
                  </a:effectLst>
                  <a:latin typeface="Arial" pitchFamily="34" charset="0"/>
                  <a:ea typeface="幼圆" pitchFamily="49" charset="-122"/>
                </a:rPr>
                <a:t>服务类型</a:t>
              </a:r>
            </a:p>
          </p:txBody>
        </p:sp>
      </p:grpSp>
      <p:grpSp>
        <p:nvGrpSpPr>
          <p:cNvPr id="734215" name="Group 7"/>
          <p:cNvGrpSpPr>
            <a:grpSpLocks/>
          </p:cNvGrpSpPr>
          <p:nvPr/>
        </p:nvGrpSpPr>
        <p:grpSpPr bwMode="auto">
          <a:xfrm>
            <a:off x="1371600" y="2819400"/>
            <a:ext cx="3276600" cy="2720975"/>
            <a:chOff x="1271" y="1760"/>
            <a:chExt cx="2064" cy="1714"/>
          </a:xfrm>
        </p:grpSpPr>
        <p:sp>
          <p:nvSpPr>
            <p:cNvPr id="121875" name="AutoShape 8"/>
            <p:cNvSpPr>
              <a:spLocks/>
            </p:cNvSpPr>
            <p:nvPr/>
          </p:nvSpPr>
          <p:spPr bwMode="auto">
            <a:xfrm rot="16200000" flipV="1">
              <a:off x="2231" y="800"/>
              <a:ext cx="144" cy="2064"/>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7" name="Text Box 9"/>
            <p:cNvSpPr txBox="1">
              <a:spLocks noChangeArrowheads="1"/>
            </p:cNvSpPr>
            <p:nvPr/>
          </p:nvSpPr>
          <p:spPr bwMode="auto">
            <a:xfrm>
              <a:off x="2087" y="1971"/>
              <a:ext cx="462" cy="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CC66FF"/>
                  </a:solidFill>
                  <a:effectLst>
                    <a:outerShdw blurRad="38100" dist="38100" dir="2700000" algn="tl">
                      <a:srgbClr val="C0C0C0"/>
                    </a:outerShdw>
                  </a:effectLst>
                  <a:latin typeface="Times New Roman" pitchFamily="18" charset="0"/>
                  <a:ea typeface="幼圆" pitchFamily="49" charset="-122"/>
                </a:rPr>
                <a:t>服务器地址</a:t>
              </a:r>
            </a:p>
          </p:txBody>
        </p:sp>
      </p:grpSp>
      <p:grpSp>
        <p:nvGrpSpPr>
          <p:cNvPr id="734218" name="Group 10"/>
          <p:cNvGrpSpPr>
            <a:grpSpLocks/>
          </p:cNvGrpSpPr>
          <p:nvPr/>
        </p:nvGrpSpPr>
        <p:grpSpPr bwMode="auto">
          <a:xfrm>
            <a:off x="6172200" y="2811463"/>
            <a:ext cx="762000" cy="1327150"/>
            <a:chOff x="3383" y="1771"/>
            <a:chExt cx="480" cy="836"/>
          </a:xfrm>
        </p:grpSpPr>
        <p:sp>
          <p:nvSpPr>
            <p:cNvPr id="121873" name="AutoShape 11"/>
            <p:cNvSpPr>
              <a:spLocks/>
            </p:cNvSpPr>
            <p:nvPr/>
          </p:nvSpPr>
          <p:spPr bwMode="auto">
            <a:xfrm rot="16200000" flipV="1">
              <a:off x="3568" y="1586"/>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0" name="Text Box 12"/>
            <p:cNvSpPr txBox="1">
              <a:spLocks noChangeArrowheads="1"/>
            </p:cNvSpPr>
            <p:nvPr/>
          </p:nvSpPr>
          <p:spPr bwMode="auto">
            <a:xfrm>
              <a:off x="3392" y="1971"/>
              <a:ext cx="46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FF9933"/>
                  </a:solidFill>
                  <a:effectLst>
                    <a:outerShdw blurRad="38100" dist="38100" dir="2700000" algn="tl">
                      <a:srgbClr val="C0C0C0"/>
                    </a:outerShdw>
                  </a:effectLst>
                  <a:latin typeface="Times New Roman" pitchFamily="18" charset="0"/>
                  <a:ea typeface="幼圆" pitchFamily="49" charset="-122"/>
                </a:rPr>
                <a:t>路径</a:t>
              </a:r>
            </a:p>
          </p:txBody>
        </p:sp>
      </p:grpSp>
      <p:grpSp>
        <p:nvGrpSpPr>
          <p:cNvPr id="734221" name="Group 13"/>
          <p:cNvGrpSpPr>
            <a:grpSpLocks/>
          </p:cNvGrpSpPr>
          <p:nvPr/>
        </p:nvGrpSpPr>
        <p:grpSpPr bwMode="auto">
          <a:xfrm>
            <a:off x="7010400" y="2794000"/>
            <a:ext cx="1752600" cy="1803400"/>
            <a:chOff x="3911" y="1760"/>
            <a:chExt cx="1104" cy="1136"/>
          </a:xfrm>
        </p:grpSpPr>
        <p:sp>
          <p:nvSpPr>
            <p:cNvPr id="121871" name="AutoShape 14"/>
            <p:cNvSpPr>
              <a:spLocks/>
            </p:cNvSpPr>
            <p:nvPr/>
          </p:nvSpPr>
          <p:spPr bwMode="auto">
            <a:xfrm rot="16200000" flipV="1">
              <a:off x="4391" y="1280"/>
              <a:ext cx="144" cy="1104"/>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3" name="Text Box 15"/>
            <p:cNvSpPr txBox="1">
              <a:spLocks noChangeArrowheads="1"/>
            </p:cNvSpPr>
            <p:nvPr/>
          </p:nvSpPr>
          <p:spPr bwMode="auto">
            <a:xfrm>
              <a:off x="4247" y="1971"/>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00FF00"/>
                  </a:solidFill>
                  <a:effectLst>
                    <a:outerShdw blurRad="38100" dist="38100" dir="2700000" algn="tl">
                      <a:srgbClr val="C0C0C0"/>
                    </a:outerShdw>
                  </a:effectLst>
                  <a:latin typeface="Times New Roman" pitchFamily="18" charset="0"/>
                  <a:ea typeface="幼圆" pitchFamily="49" charset="-122"/>
                </a:rPr>
                <a:t>文件名</a:t>
              </a:r>
            </a:p>
          </p:txBody>
        </p:sp>
      </p:grpSp>
      <p:sp>
        <p:nvSpPr>
          <p:cNvPr id="734224" name="Text Box 16"/>
          <p:cNvSpPr txBox="1">
            <a:spLocks noChangeArrowheads="1"/>
          </p:cNvSpPr>
          <p:nvPr/>
        </p:nvSpPr>
        <p:spPr bwMode="auto">
          <a:xfrm>
            <a:off x="914400" y="1590675"/>
            <a:ext cx="6746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URL ( U</a:t>
            </a:r>
            <a:r>
              <a:rPr kumimoji="1" lang="en-US" altLang="zh-CN" sz="3200" b="1">
                <a:solidFill>
                  <a:srgbClr val="5F5F5F"/>
                </a:solidFill>
                <a:latin typeface="Arial" pitchFamily="34" charset="0"/>
                <a:ea typeface="宋体" pitchFamily="2" charset="-122"/>
              </a:rPr>
              <a:t>niform</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R</a:t>
            </a:r>
            <a:r>
              <a:rPr kumimoji="1" lang="en-US" altLang="zh-CN" sz="3200" b="1">
                <a:solidFill>
                  <a:srgbClr val="5F5F5F"/>
                </a:solidFill>
                <a:latin typeface="Arial" pitchFamily="34" charset="0"/>
                <a:ea typeface="宋体" pitchFamily="2" charset="-122"/>
              </a:rPr>
              <a:t>esource</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L</a:t>
            </a:r>
            <a:r>
              <a:rPr kumimoji="1" lang="en-US" altLang="zh-CN" sz="3200" b="1">
                <a:solidFill>
                  <a:srgbClr val="5F5F5F"/>
                </a:solidFill>
                <a:latin typeface="Arial" pitchFamily="34" charset="0"/>
                <a:ea typeface="宋体" pitchFamily="2" charset="-122"/>
              </a:rPr>
              <a:t>ocator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a:t>
            </a:r>
          </a:p>
        </p:txBody>
      </p:sp>
      <p:sp>
        <p:nvSpPr>
          <p:cNvPr id="734225" name="Text Box 17"/>
          <p:cNvSpPr txBox="1">
            <a:spLocks noChangeArrowheads="1"/>
          </p:cNvSpPr>
          <p:nvPr/>
        </p:nvSpPr>
        <p:spPr bwMode="auto">
          <a:xfrm>
            <a:off x="1917700" y="5446713"/>
            <a:ext cx="478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网络信息文件存放位置</a:t>
            </a:r>
          </a:p>
        </p:txBody>
      </p:sp>
      <p:grpSp>
        <p:nvGrpSpPr>
          <p:cNvPr id="734226" name="Group 18"/>
          <p:cNvGrpSpPr>
            <a:grpSpLocks/>
          </p:cNvGrpSpPr>
          <p:nvPr/>
        </p:nvGrpSpPr>
        <p:grpSpPr bwMode="auto">
          <a:xfrm>
            <a:off x="5029200" y="2895600"/>
            <a:ext cx="762000" cy="1785938"/>
            <a:chOff x="3168" y="1824"/>
            <a:chExt cx="480" cy="1125"/>
          </a:xfrm>
        </p:grpSpPr>
        <p:sp>
          <p:nvSpPr>
            <p:cNvPr id="121869" name="AutoShape 19"/>
            <p:cNvSpPr>
              <a:spLocks/>
            </p:cNvSpPr>
            <p:nvPr/>
          </p:nvSpPr>
          <p:spPr bwMode="auto">
            <a:xfrm rot="16200000" flipV="1">
              <a:off x="3353" y="1639"/>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8" name="Text Box 20"/>
            <p:cNvSpPr txBox="1">
              <a:spLocks noChangeArrowheads="1"/>
            </p:cNvSpPr>
            <p:nvPr/>
          </p:nvSpPr>
          <p:spPr bwMode="auto">
            <a:xfrm>
              <a:off x="3177" y="2024"/>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端口号</a:t>
              </a:r>
            </a:p>
          </p:txBody>
        </p:sp>
      </p:grpSp>
      <p:sp>
        <p:nvSpPr>
          <p:cNvPr id="121867" name="Text Box 21"/>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331D884-4094-45C3-8581-ED3B3FA3D6AC}" type="slidenum">
              <a:rPr lang="en-US" altLang="zh-CN" smtClean="0"/>
              <a:pPr>
                <a:defRPr/>
              </a:pPr>
              <a:t>39</a:t>
            </a:fld>
            <a:endParaRPr lang="en-US" altLang="zh-CN"/>
          </a:p>
        </p:txBody>
      </p:sp>
    </p:spTree>
    <p:extLst>
      <p:ext uri="{BB962C8B-B14F-4D97-AF65-F5344CB8AC3E}">
        <p14:creationId xmlns:p14="http://schemas.microsoft.com/office/powerpoint/2010/main" val="6119494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4211"/>
                                        </p:tgtEl>
                                        <p:attrNameLst>
                                          <p:attrName>style.visibility</p:attrName>
                                        </p:attrNameLst>
                                      </p:cBhvr>
                                      <p:to>
                                        <p:strVal val="visible"/>
                                      </p:to>
                                    </p:set>
                                    <p:animEffect transition="in" filter="wipe(left)">
                                      <p:cBhvr>
                                        <p:cTn id="7" dur="500"/>
                                        <p:tgtEl>
                                          <p:spTgt spid="73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34212"/>
                                        </p:tgtEl>
                                        <p:attrNameLst>
                                          <p:attrName>style.visibility</p:attrName>
                                        </p:attrNameLst>
                                      </p:cBhvr>
                                      <p:to>
                                        <p:strVal val="visible"/>
                                      </p:to>
                                    </p:set>
                                    <p:animEffect transition="in" filter="wipe(up)">
                                      <p:cBhvr>
                                        <p:cTn id="12" dur="500"/>
                                        <p:tgtEl>
                                          <p:spTgt spid="73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34215"/>
                                        </p:tgtEl>
                                        <p:attrNameLst>
                                          <p:attrName>style.visibility</p:attrName>
                                        </p:attrNameLst>
                                      </p:cBhvr>
                                      <p:to>
                                        <p:strVal val="visible"/>
                                      </p:to>
                                    </p:set>
                                    <p:animEffect transition="in" filter="wipe(up)">
                                      <p:cBhvr>
                                        <p:cTn id="17" dur="500"/>
                                        <p:tgtEl>
                                          <p:spTgt spid="73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34226"/>
                                        </p:tgtEl>
                                        <p:attrNameLst>
                                          <p:attrName>style.visibility</p:attrName>
                                        </p:attrNameLst>
                                      </p:cBhvr>
                                      <p:to>
                                        <p:strVal val="visible"/>
                                      </p:to>
                                    </p:set>
                                    <p:animEffect transition="in" filter="wipe(up)">
                                      <p:cBhvr>
                                        <p:cTn id="22" dur="500"/>
                                        <p:tgtEl>
                                          <p:spTgt spid="734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34218"/>
                                        </p:tgtEl>
                                        <p:attrNameLst>
                                          <p:attrName>style.visibility</p:attrName>
                                        </p:attrNameLst>
                                      </p:cBhvr>
                                      <p:to>
                                        <p:strVal val="visible"/>
                                      </p:to>
                                    </p:set>
                                    <p:animEffect transition="in" filter="wipe(up)">
                                      <p:cBhvr>
                                        <p:cTn id="27" dur="500"/>
                                        <p:tgtEl>
                                          <p:spTgt spid="734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34221"/>
                                        </p:tgtEl>
                                        <p:attrNameLst>
                                          <p:attrName>style.visibility</p:attrName>
                                        </p:attrNameLst>
                                      </p:cBhvr>
                                      <p:to>
                                        <p:strVal val="visible"/>
                                      </p:to>
                                    </p:set>
                                    <p:animEffect transition="in" filter="wipe(up)">
                                      <p:cBhvr>
                                        <p:cTn id="32" dur="500"/>
                                        <p:tgtEl>
                                          <p:spTgt spid="734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34225"/>
                                        </p:tgtEl>
                                        <p:attrNameLst>
                                          <p:attrName>style.visibility</p:attrName>
                                        </p:attrNameLst>
                                      </p:cBhvr>
                                      <p:to>
                                        <p:strVal val="visible"/>
                                      </p:to>
                                    </p:set>
                                    <p:animEffect transition="in" filter="barn(inVertical)">
                                      <p:cBhvr>
                                        <p:cTn id="3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autoUpdateAnimBg="0"/>
      <p:bldP spid="73422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0"/>
            <a:ext cx="4784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数据通信基础 </a:t>
            </a:r>
          </a:p>
        </p:txBody>
      </p:sp>
      <p:sp>
        <p:nvSpPr>
          <p:cNvPr id="27651" name="Rectangle 4"/>
          <p:cNvSpPr>
            <a:spLocks noChangeArrowheads="1"/>
          </p:cNvSpPr>
          <p:nvPr/>
        </p:nvSpPr>
        <p:spPr bwMode="auto">
          <a:xfrm>
            <a:off x="539750" y="83661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通信的目的就是传递信息。</a:t>
            </a:r>
          </a:p>
        </p:txBody>
      </p:sp>
      <p:grpSp>
        <p:nvGrpSpPr>
          <p:cNvPr id="474183" name="Group 71"/>
          <p:cNvGrpSpPr>
            <a:grpSpLocks/>
          </p:cNvGrpSpPr>
          <p:nvPr/>
        </p:nvGrpSpPr>
        <p:grpSpPr bwMode="auto">
          <a:xfrm>
            <a:off x="395288" y="1700213"/>
            <a:ext cx="5545137" cy="1279525"/>
            <a:chOff x="249" y="1071"/>
            <a:chExt cx="3493" cy="806"/>
          </a:xfrm>
        </p:grpSpPr>
        <p:grpSp>
          <p:nvGrpSpPr>
            <p:cNvPr id="27664" name="Group 5"/>
            <p:cNvGrpSpPr>
              <a:grpSpLocks/>
            </p:cNvGrpSpPr>
            <p:nvPr/>
          </p:nvGrpSpPr>
          <p:grpSpPr bwMode="auto">
            <a:xfrm flipH="1">
              <a:off x="249" y="1071"/>
              <a:ext cx="635" cy="806"/>
              <a:chOff x="2063" y="2304"/>
              <a:chExt cx="803" cy="903"/>
            </a:xfrm>
          </p:grpSpPr>
          <p:grpSp>
            <p:nvGrpSpPr>
              <p:cNvPr id="27695" name="Group 6"/>
              <p:cNvGrpSpPr>
                <a:grpSpLocks/>
              </p:cNvGrpSpPr>
              <p:nvPr/>
            </p:nvGrpSpPr>
            <p:grpSpPr bwMode="auto">
              <a:xfrm>
                <a:off x="2193" y="2306"/>
                <a:ext cx="673" cy="753"/>
                <a:chOff x="2193" y="2306"/>
                <a:chExt cx="673" cy="753"/>
              </a:xfrm>
            </p:grpSpPr>
            <p:sp>
              <p:nvSpPr>
                <p:cNvPr id="27714" name="Freeform 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5" name="Freeform 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6" name="Freeform 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7" name="Freeform 1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8" name="Freeform 1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Freeform 1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6" name="Group 13"/>
              <p:cNvGrpSpPr>
                <a:grpSpLocks/>
              </p:cNvGrpSpPr>
              <p:nvPr/>
            </p:nvGrpSpPr>
            <p:grpSpPr bwMode="auto">
              <a:xfrm>
                <a:off x="2308" y="2304"/>
                <a:ext cx="401" cy="546"/>
                <a:chOff x="2308" y="2304"/>
                <a:chExt cx="401" cy="546"/>
              </a:xfrm>
            </p:grpSpPr>
            <p:sp>
              <p:nvSpPr>
                <p:cNvPr id="27706" name="Freeform 1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7" name="Freeform 1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8" name="Freeform 1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1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1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1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2" name="Freeform 2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3" name="Freeform 2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7" name="Group 22"/>
              <p:cNvGrpSpPr>
                <a:grpSpLocks/>
              </p:cNvGrpSpPr>
              <p:nvPr/>
            </p:nvGrpSpPr>
            <p:grpSpPr bwMode="auto">
              <a:xfrm>
                <a:off x="2063" y="2701"/>
                <a:ext cx="488" cy="506"/>
                <a:chOff x="2063" y="2701"/>
                <a:chExt cx="488" cy="506"/>
              </a:xfrm>
            </p:grpSpPr>
            <p:sp>
              <p:nvSpPr>
                <p:cNvPr id="27698" name="Freeform 2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2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2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2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Freeform 2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3" name="Freeform 2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4" name="Freeform 2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3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cxnSp>
          <p:nvCxnSpPr>
            <p:cNvPr id="27665" name="AutoShape 31"/>
            <p:cNvCxnSpPr>
              <a:cxnSpLocks noChangeShapeType="1"/>
              <a:stCxn id="27705" idx="1"/>
            </p:cNvCxnSpPr>
            <p:nvPr/>
          </p:nvCxnSpPr>
          <p:spPr bwMode="auto">
            <a:xfrm flipV="1">
              <a:off x="883" y="1530"/>
              <a:ext cx="771"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7666" name="Group 32"/>
            <p:cNvGrpSpPr>
              <a:grpSpLocks/>
            </p:cNvGrpSpPr>
            <p:nvPr/>
          </p:nvGrpSpPr>
          <p:grpSpPr bwMode="auto">
            <a:xfrm>
              <a:off x="3061" y="1071"/>
              <a:ext cx="681" cy="771"/>
              <a:chOff x="2063" y="2304"/>
              <a:chExt cx="803" cy="903"/>
            </a:xfrm>
          </p:grpSpPr>
          <p:grpSp>
            <p:nvGrpSpPr>
              <p:cNvPr id="27670" name="Group 33"/>
              <p:cNvGrpSpPr>
                <a:grpSpLocks/>
              </p:cNvGrpSpPr>
              <p:nvPr/>
            </p:nvGrpSpPr>
            <p:grpSpPr bwMode="auto">
              <a:xfrm>
                <a:off x="2193" y="2306"/>
                <a:ext cx="673" cy="753"/>
                <a:chOff x="2193" y="2306"/>
                <a:chExt cx="673" cy="753"/>
              </a:xfrm>
            </p:grpSpPr>
            <p:sp>
              <p:nvSpPr>
                <p:cNvPr id="27689" name="Freeform 34"/>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35"/>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1" name="Freeform 36"/>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37"/>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38"/>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4" name="Freeform 39"/>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1" name="Group 40"/>
              <p:cNvGrpSpPr>
                <a:grpSpLocks/>
              </p:cNvGrpSpPr>
              <p:nvPr/>
            </p:nvGrpSpPr>
            <p:grpSpPr bwMode="auto">
              <a:xfrm>
                <a:off x="2308" y="2304"/>
                <a:ext cx="401" cy="546"/>
                <a:chOff x="2308" y="2304"/>
                <a:chExt cx="401" cy="546"/>
              </a:xfrm>
            </p:grpSpPr>
            <p:sp>
              <p:nvSpPr>
                <p:cNvPr id="27681" name="Freeform 41"/>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42"/>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3" name="Freeform 43"/>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44"/>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45"/>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6" name="Freeform 46"/>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47"/>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48"/>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2" name="Group 49"/>
              <p:cNvGrpSpPr>
                <a:grpSpLocks/>
              </p:cNvGrpSpPr>
              <p:nvPr/>
            </p:nvGrpSpPr>
            <p:grpSpPr bwMode="auto">
              <a:xfrm>
                <a:off x="2063" y="2701"/>
                <a:ext cx="488" cy="506"/>
                <a:chOff x="2063" y="2701"/>
                <a:chExt cx="488" cy="506"/>
              </a:xfrm>
            </p:grpSpPr>
            <p:sp>
              <p:nvSpPr>
                <p:cNvPr id="27673" name="Freeform 50"/>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51"/>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5" name="Freeform 52"/>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53"/>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Freeform 54"/>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55"/>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56"/>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57"/>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67" name="Oval 58"/>
            <p:cNvSpPr>
              <a:spLocks noChangeArrowheads="1"/>
            </p:cNvSpPr>
            <p:nvPr/>
          </p:nvSpPr>
          <p:spPr bwMode="auto">
            <a:xfrm>
              <a:off x="1655" y="1253"/>
              <a:ext cx="545" cy="47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CN" b="1">
                  <a:ea typeface="宋体" pitchFamily="2" charset="-122"/>
                </a:rPr>
                <a:t>Data</a:t>
              </a:r>
            </a:p>
          </p:txBody>
        </p:sp>
        <p:cxnSp>
          <p:nvCxnSpPr>
            <p:cNvPr id="27668" name="AutoShape 59"/>
            <p:cNvCxnSpPr>
              <a:cxnSpLocks noChangeShapeType="1"/>
            </p:cNvCxnSpPr>
            <p:nvPr/>
          </p:nvCxnSpPr>
          <p:spPr bwMode="auto">
            <a:xfrm flipV="1">
              <a:off x="2245" y="1480"/>
              <a:ext cx="816"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669" name="Line 60"/>
            <p:cNvSpPr>
              <a:spLocks noChangeShapeType="1"/>
            </p:cNvSpPr>
            <p:nvPr/>
          </p:nvSpPr>
          <p:spPr bwMode="auto">
            <a:xfrm flipH="1">
              <a:off x="884" y="1752"/>
              <a:ext cx="2268" cy="4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474175" name="Rectangle 63"/>
          <p:cNvSpPr>
            <a:spLocks noChangeArrowheads="1"/>
          </p:cNvSpPr>
          <p:nvPr/>
        </p:nvSpPr>
        <p:spPr bwMode="auto">
          <a:xfrm>
            <a:off x="468313" y="3082925"/>
            <a:ext cx="29511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信源</a:t>
            </a:r>
            <a:r>
              <a:rPr kumimoji="1" lang="zh-CN" altLang="en-US" sz="2800"/>
              <a:t>在通信中产生和发送信息的一端</a:t>
            </a:r>
          </a:p>
        </p:txBody>
      </p:sp>
      <p:sp>
        <p:nvSpPr>
          <p:cNvPr id="474176" name="Rectangle 64"/>
          <p:cNvSpPr>
            <a:spLocks noChangeArrowheads="1"/>
          </p:cNvSpPr>
          <p:nvPr/>
        </p:nvSpPr>
        <p:spPr bwMode="auto">
          <a:xfrm>
            <a:off x="6227763" y="2343150"/>
            <a:ext cx="2393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信宿</a:t>
            </a:r>
            <a:r>
              <a:rPr kumimoji="1" lang="zh-CN" altLang="en-US" sz="2800"/>
              <a:t>接受信息的一端</a:t>
            </a:r>
          </a:p>
        </p:txBody>
      </p:sp>
      <p:sp>
        <p:nvSpPr>
          <p:cNvPr id="474177" name="Rectangle 65"/>
          <p:cNvSpPr>
            <a:spLocks noChangeArrowheads="1"/>
          </p:cNvSpPr>
          <p:nvPr/>
        </p:nvSpPr>
        <p:spPr bwMode="auto">
          <a:xfrm>
            <a:off x="3203575" y="2708275"/>
            <a:ext cx="1146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0000"/>
                </a:solidFill>
              </a:rPr>
              <a:t>信道</a:t>
            </a:r>
          </a:p>
        </p:txBody>
      </p:sp>
      <p:pic>
        <p:nvPicPr>
          <p:cNvPr id="474180"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429000"/>
            <a:ext cx="388778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82"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5229225"/>
            <a:ext cx="3816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4186" name="Group 74"/>
          <p:cNvGrpSpPr>
            <a:grpSpLocks/>
          </p:cNvGrpSpPr>
          <p:nvPr/>
        </p:nvGrpSpPr>
        <p:grpSpPr bwMode="auto">
          <a:xfrm>
            <a:off x="179388" y="4437063"/>
            <a:ext cx="4824412" cy="1816100"/>
            <a:chOff x="113" y="2795"/>
            <a:chExt cx="3039" cy="1144"/>
          </a:xfrm>
        </p:grpSpPr>
        <p:sp>
          <p:nvSpPr>
            <p:cNvPr id="27660" name="Rectangle 66"/>
            <p:cNvSpPr>
              <a:spLocks noChangeArrowheads="1"/>
            </p:cNvSpPr>
            <p:nvPr/>
          </p:nvSpPr>
          <p:spPr bwMode="auto">
            <a:xfrm>
              <a:off x="793" y="2795"/>
              <a:ext cx="231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模拟数据</a:t>
              </a:r>
              <a:r>
                <a:rPr kumimoji="1" lang="zh-CN" altLang="en-US" sz="2800"/>
                <a:t>指在某个区间内连续变化的值</a:t>
              </a:r>
            </a:p>
          </p:txBody>
        </p:sp>
        <p:sp>
          <p:nvSpPr>
            <p:cNvPr id="27661" name="Rectangle 67"/>
            <p:cNvSpPr>
              <a:spLocks noChangeArrowheads="1"/>
            </p:cNvSpPr>
            <p:nvPr/>
          </p:nvSpPr>
          <p:spPr bwMode="auto">
            <a:xfrm>
              <a:off x="748" y="3612"/>
              <a:ext cx="24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数字数据</a:t>
              </a:r>
              <a:r>
                <a:rPr kumimoji="1" lang="zh-CN" altLang="en-US" sz="2800"/>
                <a:t>一组离散的值</a:t>
              </a:r>
            </a:p>
          </p:txBody>
        </p:sp>
        <p:sp>
          <p:nvSpPr>
            <p:cNvPr id="27662" name="Rectangle 72"/>
            <p:cNvSpPr>
              <a:spLocks noChangeArrowheads="1"/>
            </p:cNvSpPr>
            <p:nvPr/>
          </p:nvSpPr>
          <p:spPr bwMode="auto">
            <a:xfrm>
              <a:off x="113" y="3113"/>
              <a:ext cx="363" cy="59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b="1">
                  <a:solidFill>
                    <a:srgbClr val="FF0000"/>
                  </a:solidFill>
                </a:rPr>
                <a:t>数据</a:t>
              </a:r>
            </a:p>
          </p:txBody>
        </p:sp>
        <p:sp>
          <p:nvSpPr>
            <p:cNvPr id="27663" name="AutoShape 73"/>
            <p:cNvSpPr>
              <a:spLocks/>
            </p:cNvSpPr>
            <p:nvPr/>
          </p:nvSpPr>
          <p:spPr bwMode="auto">
            <a:xfrm>
              <a:off x="431" y="3022"/>
              <a:ext cx="362" cy="771"/>
            </a:xfrm>
            <a:prstGeom prst="leftBrace">
              <a:avLst>
                <a:gd name="adj1" fmla="val 17749"/>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C17833F6-E944-433E-8957-08E97126A49A}" type="slidenum">
              <a:rPr lang="en-US" altLang="zh-CN"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4183"/>
                                        </p:tgtEl>
                                        <p:attrNameLst>
                                          <p:attrName>style.visibility</p:attrName>
                                        </p:attrNameLst>
                                      </p:cBhvr>
                                      <p:to>
                                        <p:strVal val="visible"/>
                                      </p:to>
                                    </p:set>
                                    <p:animEffect transition="in" filter="blinds(horizontal)">
                                      <p:cBhvr>
                                        <p:cTn id="7" dur="500"/>
                                        <p:tgtEl>
                                          <p:spTgt spid="474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41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417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41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474186"/>
                                        </p:tgtEl>
                                        <p:attrNameLst>
                                          <p:attrName>style.visibility</p:attrName>
                                        </p:attrNameLst>
                                      </p:cBhvr>
                                      <p:to>
                                        <p:strVal val="visible"/>
                                      </p:to>
                                    </p:set>
                                    <p:anim calcmode="lin" valueType="num">
                                      <p:cBhvr>
                                        <p:cTn id="24" dur="500" fill="hold"/>
                                        <p:tgtEl>
                                          <p:spTgt spid="474186"/>
                                        </p:tgtEl>
                                        <p:attrNameLst>
                                          <p:attrName>ppt_x</p:attrName>
                                        </p:attrNameLst>
                                      </p:cBhvr>
                                      <p:tavLst>
                                        <p:tav tm="0">
                                          <p:val>
                                            <p:strVal val="#ppt_x-#ppt_w/2"/>
                                          </p:val>
                                        </p:tav>
                                        <p:tav tm="100000">
                                          <p:val>
                                            <p:strVal val="#ppt_x"/>
                                          </p:val>
                                        </p:tav>
                                      </p:tavLst>
                                    </p:anim>
                                    <p:anim calcmode="lin" valueType="num">
                                      <p:cBhvr>
                                        <p:cTn id="25" dur="500" fill="hold"/>
                                        <p:tgtEl>
                                          <p:spTgt spid="474186"/>
                                        </p:tgtEl>
                                        <p:attrNameLst>
                                          <p:attrName>ppt_y</p:attrName>
                                        </p:attrNameLst>
                                      </p:cBhvr>
                                      <p:tavLst>
                                        <p:tav tm="0">
                                          <p:val>
                                            <p:strVal val="#ppt_y"/>
                                          </p:val>
                                        </p:tav>
                                        <p:tav tm="100000">
                                          <p:val>
                                            <p:strVal val="#ppt_y"/>
                                          </p:val>
                                        </p:tav>
                                      </p:tavLst>
                                    </p:anim>
                                    <p:anim calcmode="lin" valueType="num">
                                      <p:cBhvr>
                                        <p:cTn id="26" dur="500" fill="hold"/>
                                        <p:tgtEl>
                                          <p:spTgt spid="474186"/>
                                        </p:tgtEl>
                                        <p:attrNameLst>
                                          <p:attrName>ppt_w</p:attrName>
                                        </p:attrNameLst>
                                      </p:cBhvr>
                                      <p:tavLst>
                                        <p:tav tm="0">
                                          <p:val>
                                            <p:fltVal val="0"/>
                                          </p:val>
                                        </p:tav>
                                        <p:tav tm="100000">
                                          <p:val>
                                            <p:strVal val="#ppt_w"/>
                                          </p:val>
                                        </p:tav>
                                      </p:tavLst>
                                    </p:anim>
                                    <p:anim calcmode="lin" valueType="num">
                                      <p:cBhvr>
                                        <p:cTn id="27" dur="500" fill="hold"/>
                                        <p:tgtEl>
                                          <p:spTgt spid="474186"/>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74180"/>
                                        </p:tgtEl>
                                        <p:attrNameLst>
                                          <p:attrName>style.visibility</p:attrName>
                                        </p:attrNameLst>
                                      </p:cBhvr>
                                      <p:to>
                                        <p:strVal val="visible"/>
                                      </p:to>
                                    </p:set>
                                    <p:animEffect transition="in" filter="blinds(horizontal)">
                                      <p:cBhvr>
                                        <p:cTn id="31" dur="500"/>
                                        <p:tgtEl>
                                          <p:spTgt spid="474180"/>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474182"/>
                                        </p:tgtEl>
                                        <p:attrNameLst>
                                          <p:attrName>style.visibility</p:attrName>
                                        </p:attrNameLst>
                                      </p:cBhvr>
                                      <p:to>
                                        <p:strVal val="visible"/>
                                      </p:to>
                                    </p:set>
                                    <p:animEffect transition="in" filter="blinds(horizontal)">
                                      <p:cBhvr>
                                        <p:cTn id="35" dur="500"/>
                                        <p:tgtEl>
                                          <p:spTgt spid="4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75" grpId="0"/>
      <p:bldP spid="474176" grpId="0"/>
      <p:bldP spid="4741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76200" y="381000"/>
            <a:ext cx="7772400" cy="1143000"/>
          </a:xfrm>
        </p:spPr>
        <p:txBody>
          <a:bodyPr/>
          <a:lstStyle/>
          <a:p>
            <a:pPr eaLnBrk="1" hangingPunct="1"/>
            <a:r>
              <a:rPr lang="en-US" altLang="zh-CN" smtClean="0"/>
              <a:t>  </a:t>
            </a:r>
            <a:r>
              <a:rPr lang="zh-CN" altLang="en-US" smtClean="0"/>
              <a:t>端口</a:t>
            </a:r>
            <a:r>
              <a:rPr lang="en-US" altLang="zh-CN" smtClean="0"/>
              <a:t>(Port)</a:t>
            </a:r>
            <a:r>
              <a:rPr lang="zh-CN" altLang="en-US" smtClean="0"/>
              <a:t>的概念</a:t>
            </a:r>
          </a:p>
        </p:txBody>
      </p:sp>
      <p:sp>
        <p:nvSpPr>
          <p:cNvPr id="122883" name="Text Box 3"/>
          <p:cNvSpPr txBox="1">
            <a:spLocks noChangeArrowheads="1"/>
          </p:cNvSpPr>
          <p:nvPr/>
        </p:nvSpPr>
        <p:spPr bwMode="auto">
          <a:xfrm>
            <a:off x="762000" y="1752600"/>
            <a:ext cx="6711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solidFill>
                  <a:srgbClr val="5F5F5F"/>
                </a:solidFill>
                <a:latin typeface="幼圆" pitchFamily="49" charset="-122"/>
                <a:ea typeface="幼圆" pitchFamily="49" charset="-122"/>
              </a:rPr>
              <a:t>目的：</a:t>
            </a:r>
          </a:p>
          <a:p>
            <a:pPr eaLnBrk="1" hangingPunct="1"/>
            <a:r>
              <a:rPr kumimoji="1" lang="zh-CN" altLang="en-US" sz="3200" b="1">
                <a:solidFill>
                  <a:srgbClr val="5F5F5F"/>
                </a:solidFill>
                <a:latin typeface="幼圆" pitchFamily="49" charset="-122"/>
                <a:ea typeface="幼圆" pitchFamily="49" charset="-122"/>
              </a:rPr>
              <a:t>解决</a:t>
            </a:r>
            <a:r>
              <a:rPr kumimoji="1" lang="zh-CN" altLang="en-US" sz="3200" b="1" u="sng">
                <a:solidFill>
                  <a:srgbClr val="5F5F5F"/>
                </a:solidFill>
                <a:latin typeface="幼圆" pitchFamily="49" charset="-122"/>
                <a:ea typeface="幼圆" pitchFamily="49" charset="-122"/>
              </a:rPr>
              <a:t>一个</a:t>
            </a:r>
            <a:r>
              <a:rPr kumimoji="1" lang="en-US" altLang="zh-CN" sz="3200" b="1">
                <a:solidFill>
                  <a:srgbClr val="5F5F5F"/>
                </a:solidFill>
                <a:ea typeface="幼圆" pitchFamily="49" charset="-122"/>
              </a:rPr>
              <a:t>IP</a:t>
            </a:r>
            <a:r>
              <a:rPr kumimoji="1" lang="zh-CN" altLang="en-US" sz="3200" b="1">
                <a:solidFill>
                  <a:srgbClr val="5F5F5F"/>
                </a:solidFill>
                <a:latin typeface="幼圆" pitchFamily="49" charset="-122"/>
                <a:ea typeface="幼圆" pitchFamily="49" charset="-122"/>
              </a:rPr>
              <a:t>地址提供</a:t>
            </a:r>
            <a:r>
              <a:rPr kumimoji="1" lang="zh-CN" altLang="en-US" sz="3200" b="1" u="sng">
                <a:solidFill>
                  <a:srgbClr val="5F5F5F"/>
                </a:solidFill>
                <a:latin typeface="幼圆" pitchFamily="49" charset="-122"/>
                <a:ea typeface="幼圆" pitchFamily="49" charset="-122"/>
              </a:rPr>
              <a:t>多种服务</a:t>
            </a:r>
            <a:r>
              <a:rPr kumimoji="1" lang="zh-CN" altLang="en-US" sz="3200" b="1">
                <a:solidFill>
                  <a:srgbClr val="5F5F5F"/>
                </a:solidFill>
                <a:latin typeface="幼圆" pitchFamily="49" charset="-122"/>
                <a:ea typeface="幼圆" pitchFamily="49" charset="-122"/>
              </a:rPr>
              <a:t>的问题</a:t>
            </a:r>
          </a:p>
        </p:txBody>
      </p:sp>
      <p:sp>
        <p:nvSpPr>
          <p:cNvPr id="736260" name="Text Box 4"/>
          <p:cNvSpPr txBox="1">
            <a:spLocks noChangeArrowheads="1"/>
          </p:cNvSpPr>
          <p:nvPr/>
        </p:nvSpPr>
        <p:spPr bwMode="auto">
          <a:xfrm>
            <a:off x="1295400" y="3124200"/>
            <a:ext cx="587693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HTTP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80</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FTP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20</a:t>
            </a:r>
            <a:r>
              <a:rPr kumimoji="1" lang="en-US" altLang="zh-CN" sz="3200" b="1" dirty="0" smtClean="0">
                <a:solidFill>
                  <a:schemeClr val="tx2"/>
                </a:solidFill>
                <a:effectLst>
                  <a:outerShdw blurRad="38100" dist="38100" dir="2700000" algn="tl">
                    <a:srgbClr val="C0C0C0"/>
                  </a:outerShdw>
                </a:effectLst>
                <a:latin typeface="幼圆_GB2312" pitchFamily="2" charset="-122"/>
                <a:ea typeface="幼圆_GB2312" pitchFamily="2" charset="-122"/>
              </a:rPr>
              <a:t>/</a:t>
            </a:r>
            <a:r>
              <a:rPr kumimoji="1" lang="en-US" altLang="zh-CN" sz="3200" b="1" dirty="0" smtClean="0">
                <a:solidFill>
                  <a:schemeClr val="tx2"/>
                </a:solidFill>
                <a:effectLst>
                  <a:outerShdw blurRad="38100" dist="38100" dir="2700000" algn="tl">
                    <a:srgbClr val="C0C0C0"/>
                  </a:outerShdw>
                </a:effectLst>
                <a:latin typeface="Arial" pitchFamily="34" charset="0"/>
                <a:ea typeface="幼圆_GB2312" pitchFamily="2" charset="-122"/>
              </a:rPr>
              <a:t>21</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Telnet</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	</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23</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err="1">
                <a:solidFill>
                  <a:schemeClr val="tx2"/>
                </a:solidFill>
                <a:effectLst>
                  <a:outerShdw blurRad="38100" dist="38100" dir="2700000" algn="tl">
                    <a:srgbClr val="C0C0C0"/>
                  </a:outerShdw>
                </a:effectLst>
                <a:latin typeface="Arial" pitchFamily="34" charset="0"/>
                <a:ea typeface="幼圆_GB2312" pitchFamily="2" charset="-122"/>
              </a:rPr>
              <a:t>Sendmail</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25</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p:txBody>
      </p:sp>
      <p:sp>
        <p:nvSpPr>
          <p:cNvPr id="736261" name="Text Box 5"/>
          <p:cNvSpPr txBox="1">
            <a:spLocks noChangeArrowheads="1"/>
          </p:cNvSpPr>
          <p:nvPr/>
        </p:nvSpPr>
        <p:spPr bwMode="auto">
          <a:xfrm>
            <a:off x="1690688" y="5424488"/>
            <a:ext cx="55846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h</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ttp</a:t>
            </a: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://www.tsinghua.edu.cn:100</a:t>
            </a:r>
          </a:p>
        </p:txBody>
      </p:sp>
      <p:sp>
        <p:nvSpPr>
          <p:cNvPr id="122886" name="AutoShape 6">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36263" name="Text Box 7"/>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2888" name="Text Box 8"/>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DFC5549-D2F1-4E1F-A12F-BA7E244C97FC}" type="slidenum">
              <a:rPr lang="en-US" altLang="zh-CN" smtClean="0"/>
              <a:pPr>
                <a:defRPr/>
              </a:pPr>
              <a:t>40</a:t>
            </a:fld>
            <a:endParaRPr lang="en-US" altLang="zh-CN"/>
          </a:p>
        </p:txBody>
      </p:sp>
    </p:spTree>
    <p:extLst>
      <p:ext uri="{BB962C8B-B14F-4D97-AF65-F5344CB8AC3E}">
        <p14:creationId xmlns:p14="http://schemas.microsoft.com/office/powerpoint/2010/main" val="3040939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wipe(up)">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6261"/>
                                        </p:tgtEl>
                                        <p:attrNameLst>
                                          <p:attrName>style.visibility</p:attrName>
                                        </p:attrNameLst>
                                      </p:cBhvr>
                                      <p:to>
                                        <p:strVal val="visible"/>
                                      </p:to>
                                    </p:set>
                                    <p:animEffect transition="in" filter="slide(fromBottom)">
                                      <p:cBhvr>
                                        <p:cTn id="12"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0" y="188913"/>
            <a:ext cx="8540750" cy="1143000"/>
          </a:xfrm>
        </p:spPr>
        <p:txBody>
          <a:bodyPr/>
          <a:lstStyle/>
          <a:p>
            <a:pPr eaLnBrk="1" hangingPunct="1"/>
            <a:r>
              <a:rPr lang="en-US" altLang="zh-CN" smtClean="0"/>
              <a:t>  </a:t>
            </a:r>
            <a:r>
              <a:rPr lang="zh-CN" altLang="en-US" smtClean="0"/>
              <a:t>网页与主页</a:t>
            </a:r>
          </a:p>
        </p:txBody>
      </p:sp>
      <p:sp>
        <p:nvSpPr>
          <p:cNvPr id="740355" name="Text Box 3"/>
          <p:cNvSpPr txBox="1">
            <a:spLocks noChangeArrowheads="1"/>
          </p:cNvSpPr>
          <p:nvPr/>
        </p:nvSpPr>
        <p:spPr bwMode="auto">
          <a:xfrm>
            <a:off x="914400" y="3230563"/>
            <a:ext cx="3946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网页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Web Page</a:t>
            </a:r>
            <a:r>
              <a:rPr kumimoji="1" lang="en-US" altLang="zh-CN" sz="3600" b="1">
                <a:solidFill>
                  <a:srgbClr val="5F5F5F"/>
                </a:solidFill>
                <a:latin typeface="Times New Roman" pitchFamily="18" charset="0"/>
              </a:rPr>
              <a:t> )</a:t>
            </a:r>
          </a:p>
        </p:txBody>
      </p:sp>
      <p:sp>
        <p:nvSpPr>
          <p:cNvPr id="740356" name="Text Box 4"/>
          <p:cNvSpPr txBox="1">
            <a:spLocks noChangeArrowheads="1"/>
          </p:cNvSpPr>
          <p:nvPr/>
        </p:nvSpPr>
        <p:spPr bwMode="auto">
          <a:xfrm>
            <a:off x="914400" y="467677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主页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Home Page</a:t>
            </a:r>
            <a:r>
              <a:rPr kumimoji="1" lang="en-US" altLang="zh-CN" sz="3600" b="1">
                <a:solidFill>
                  <a:srgbClr val="5F5F5F"/>
                </a:solidFill>
                <a:latin typeface="Times New Roman" pitchFamily="18" charset="0"/>
              </a:rPr>
              <a:t> )</a:t>
            </a:r>
          </a:p>
        </p:txBody>
      </p:sp>
      <p:sp>
        <p:nvSpPr>
          <p:cNvPr id="740357" name="Text Box 5"/>
          <p:cNvSpPr txBox="1">
            <a:spLocks noChangeArrowheads="1"/>
          </p:cNvSpPr>
          <p:nvPr/>
        </p:nvSpPr>
        <p:spPr bwMode="auto">
          <a:xfrm>
            <a:off x="685800" y="1752600"/>
            <a:ext cx="568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5F5F5F"/>
                </a:solidFill>
                <a:latin typeface="幼圆" pitchFamily="49" charset="-122"/>
                <a:ea typeface="幼圆" pitchFamily="49" charset="-122"/>
              </a:rPr>
              <a:t>浏览器与</a:t>
            </a:r>
            <a:r>
              <a:rPr kumimoji="1" lang="en-US" altLang="zh-CN" sz="3600" b="1">
                <a:solidFill>
                  <a:srgbClr val="5F5F5F"/>
                </a:solidFill>
                <a:latin typeface="Arial" pitchFamily="34" charset="0"/>
                <a:ea typeface="幼圆" pitchFamily="49" charset="-122"/>
              </a:rPr>
              <a:t>Web</a:t>
            </a:r>
            <a:r>
              <a:rPr kumimoji="1" lang="zh-CN" altLang="en-US" sz="3600" b="1">
                <a:solidFill>
                  <a:srgbClr val="5F5F5F"/>
                </a:solidFill>
                <a:latin typeface="幼圆" pitchFamily="49" charset="-122"/>
                <a:ea typeface="幼圆" pitchFamily="49" charset="-122"/>
              </a:rPr>
              <a:t>服务器之间</a:t>
            </a:r>
          </a:p>
          <a:p>
            <a:pPr>
              <a:defRPr/>
            </a:pPr>
            <a:r>
              <a:rPr kumimoji="1" lang="zh-CN" altLang="en-US" sz="3600" b="1">
                <a:solidFill>
                  <a:srgbClr val="5F5F5F"/>
                </a:solidFill>
                <a:latin typeface="幼圆" pitchFamily="49" charset="-122"/>
                <a:ea typeface="幼圆" pitchFamily="49" charset="-122"/>
              </a:rPr>
              <a:t>是以</a:t>
            </a:r>
            <a:r>
              <a:rPr kumimoji="1" lang="zh-CN" altLang="en-US" sz="3600" b="1">
                <a:solidFill>
                  <a:srgbClr val="FF0000"/>
                </a:solidFill>
                <a:effectLst>
                  <a:outerShdw blurRad="38100" dist="38100" dir="2700000" algn="tl">
                    <a:srgbClr val="C0C0C0"/>
                  </a:outerShdw>
                </a:effectLst>
                <a:latin typeface="幼圆" pitchFamily="49" charset="-122"/>
                <a:ea typeface="幼圆" pitchFamily="49" charset="-122"/>
              </a:rPr>
              <a:t>页</a:t>
            </a:r>
            <a:r>
              <a:rPr kumimoji="1" lang="zh-CN" altLang="en-US" sz="3600" b="1">
                <a:solidFill>
                  <a:srgbClr val="5F5F5F"/>
                </a:solidFill>
                <a:latin typeface="幼圆" pitchFamily="49" charset="-122"/>
                <a:ea typeface="幼圆" pitchFamily="49" charset="-122"/>
              </a:rPr>
              <a:t>为单位来传送信息。</a:t>
            </a:r>
            <a:endParaRPr kumimoji="1" lang="zh-CN" altLang="en-US" sz="3200" b="1">
              <a:solidFill>
                <a:srgbClr val="5F5F5F"/>
              </a:solidFill>
              <a:latin typeface="幼圆" pitchFamily="49" charset="-122"/>
              <a:ea typeface="幼圆" pitchFamily="49" charset="-122"/>
            </a:endParaRPr>
          </a:p>
        </p:txBody>
      </p:sp>
      <p:sp>
        <p:nvSpPr>
          <p:cNvPr id="740358" name="Text Box 6"/>
          <p:cNvSpPr txBox="1">
            <a:spLocks noChangeArrowheads="1"/>
          </p:cNvSpPr>
          <p:nvPr/>
        </p:nvSpPr>
        <p:spPr bwMode="auto">
          <a:xfrm>
            <a:off x="914400" y="3990975"/>
            <a:ext cx="738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http://www.xidian.edu.cn/docs/cindex.html</a:t>
            </a:r>
          </a:p>
        </p:txBody>
      </p:sp>
      <p:sp>
        <p:nvSpPr>
          <p:cNvPr id="740359" name="Text Box 7"/>
          <p:cNvSpPr txBox="1">
            <a:spLocks noChangeArrowheads="1"/>
          </p:cNvSpPr>
          <p:nvPr/>
        </p:nvSpPr>
        <p:spPr bwMode="auto">
          <a:xfrm>
            <a:off x="914400" y="5453063"/>
            <a:ext cx="437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a:t>
            </a:r>
          </a:p>
        </p:txBody>
      </p:sp>
      <p:sp>
        <p:nvSpPr>
          <p:cNvPr id="124936" name="AutoShape 8">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0361" name="Text Box 9"/>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4938" name="Text Box 10"/>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7403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5" y="2924175"/>
            <a:ext cx="3743325"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766CBC8-25B9-4ABE-9091-7FAE046D5686}" type="slidenum">
              <a:rPr lang="en-US" altLang="zh-CN" smtClean="0"/>
              <a:pPr>
                <a:defRPr/>
              </a:pPr>
              <a:t>41</a:t>
            </a:fld>
            <a:endParaRPr lang="en-US" altLang="zh-CN"/>
          </a:p>
        </p:txBody>
      </p:sp>
    </p:spTree>
    <p:extLst>
      <p:ext uri="{BB962C8B-B14F-4D97-AF65-F5344CB8AC3E}">
        <p14:creationId xmlns:p14="http://schemas.microsoft.com/office/powerpoint/2010/main" val="2669701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0355"/>
                                        </p:tgtEl>
                                        <p:attrNameLst>
                                          <p:attrName>style.visibility</p:attrName>
                                        </p:attrNameLst>
                                      </p:cBhvr>
                                      <p:to>
                                        <p:strVal val="visible"/>
                                      </p:to>
                                    </p:set>
                                    <p:animEffect transition="in" filter="wipe(left)">
                                      <p:cBhvr>
                                        <p:cTn id="7" dur="500"/>
                                        <p:tgtEl>
                                          <p:spTgt spid="74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0356"/>
                                        </p:tgtEl>
                                        <p:attrNameLst>
                                          <p:attrName>style.visibility</p:attrName>
                                        </p:attrNameLst>
                                      </p:cBhvr>
                                      <p:to>
                                        <p:strVal val="visible"/>
                                      </p:to>
                                    </p:set>
                                    <p:animEffect transition="in" filter="wipe(left)">
                                      <p:cBhvr>
                                        <p:cTn id="12" dur="500"/>
                                        <p:tgtEl>
                                          <p:spTgt spid="740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0358"/>
                                        </p:tgtEl>
                                        <p:attrNameLst>
                                          <p:attrName>style.visibility</p:attrName>
                                        </p:attrNameLst>
                                      </p:cBhvr>
                                      <p:to>
                                        <p:strVal val="visible"/>
                                      </p:to>
                                    </p:set>
                                    <p:animEffect transition="in" filter="wipe(left)">
                                      <p:cBhvr>
                                        <p:cTn id="17" dur="500"/>
                                        <p:tgtEl>
                                          <p:spTgt spid="74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0359"/>
                                        </p:tgtEl>
                                        <p:attrNameLst>
                                          <p:attrName>style.visibility</p:attrName>
                                        </p:attrNameLst>
                                      </p:cBhvr>
                                      <p:to>
                                        <p:strVal val="visible"/>
                                      </p:to>
                                    </p:set>
                                    <p:animEffect transition="in" filter="wipe(left)">
                                      <p:cBhvr>
                                        <p:cTn id="22" dur="500"/>
                                        <p:tgtEl>
                                          <p:spTgt spid="740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0364"/>
                                        </p:tgtEl>
                                        <p:attrNameLst>
                                          <p:attrName>style.visibility</p:attrName>
                                        </p:attrNameLst>
                                      </p:cBhvr>
                                      <p:to>
                                        <p:strVal val="visible"/>
                                      </p:to>
                                    </p:set>
                                    <p:animEffect transition="in" filter="blinds(horizontal)">
                                      <p:cBhvr>
                                        <p:cTn id="27" dur="500"/>
                                        <p:tgtEl>
                                          <p:spTgt spid="740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autoUpdateAnimBg="0"/>
      <p:bldP spid="740356" grpId="0" autoUpdateAnimBg="0"/>
      <p:bldP spid="740358" grpId="0" autoUpdateAnimBg="0"/>
      <p:bldP spid="7403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eaLnBrk="1" hangingPunct="1"/>
            <a:r>
              <a:rPr lang="en-US" altLang="zh-CN" smtClean="0"/>
              <a:t>  </a:t>
            </a:r>
            <a:r>
              <a:rPr lang="zh-CN" altLang="en-US" smtClean="0"/>
              <a:t>超文本标记语言</a:t>
            </a:r>
            <a:r>
              <a:rPr lang="en-US" altLang="zh-CN" smtClean="0"/>
              <a:t>HTML</a:t>
            </a:r>
          </a:p>
        </p:txBody>
      </p:sp>
      <p:sp>
        <p:nvSpPr>
          <p:cNvPr id="742403" name="Text Box 3"/>
          <p:cNvSpPr txBox="1">
            <a:spLocks noChangeArrowheads="1"/>
          </p:cNvSpPr>
          <p:nvPr/>
        </p:nvSpPr>
        <p:spPr bwMode="auto">
          <a:xfrm>
            <a:off x="1066800" y="1589088"/>
            <a:ext cx="5976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latin typeface="Arial" pitchFamily="34" charset="0"/>
                <a:ea typeface="宋体" pitchFamily="2" charset="-122"/>
              </a:rPr>
              <a: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H</a:t>
            </a:r>
            <a:r>
              <a:rPr kumimoji="1" lang="en-US" altLang="zh-CN" sz="3200" b="1">
                <a:solidFill>
                  <a:srgbClr val="5F5F5F"/>
                </a:solidFill>
                <a:latin typeface="Arial" pitchFamily="34" charset="0"/>
                <a:ea typeface="宋体" pitchFamily="2" charset="-122"/>
              </a:rPr>
              <a:t>yper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T</a:t>
            </a:r>
            <a:r>
              <a:rPr kumimoji="1" lang="en-US" altLang="zh-CN" sz="3200" b="1">
                <a:solidFill>
                  <a:srgbClr val="5F5F5F"/>
                </a:solidFill>
                <a:latin typeface="Arial" pitchFamily="34" charset="0"/>
                <a:ea typeface="宋体" pitchFamily="2" charset="-122"/>
              </a:rPr>
              <a:t>ext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M</a:t>
            </a:r>
            <a:r>
              <a:rPr kumimoji="1" lang="en-US" altLang="zh-CN" sz="3200" b="1">
                <a:solidFill>
                  <a:srgbClr val="5F5F5F"/>
                </a:solidFill>
                <a:latin typeface="Arial" pitchFamily="34" charset="0"/>
                <a:ea typeface="宋体" pitchFamily="2" charset="-122"/>
              </a:rPr>
              <a:t>arkup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L</a:t>
            </a:r>
            <a:r>
              <a:rPr kumimoji="1" lang="en-US" altLang="zh-CN" sz="3200" b="1">
                <a:solidFill>
                  <a:srgbClr val="5F5F5F"/>
                </a:solidFill>
                <a:latin typeface="Arial" pitchFamily="34" charset="0"/>
                <a:ea typeface="宋体" pitchFamily="2" charset="-122"/>
              </a:rPr>
              <a:t>anguage </a:t>
            </a:r>
            <a:endParaRPr kumimoji="1" lang="en-US" altLang="zh-CN" sz="3200" b="1">
              <a:solidFill>
                <a:srgbClr val="5F5F5F"/>
              </a:solidFill>
              <a:latin typeface="Times New Roman" pitchFamily="18" charset="0"/>
              <a:ea typeface="宋体" pitchFamily="2" charset="-122"/>
            </a:endParaRPr>
          </a:p>
        </p:txBody>
      </p:sp>
      <p:sp>
        <p:nvSpPr>
          <p:cNvPr id="125956" name="Text Box 4"/>
          <p:cNvSpPr txBox="1">
            <a:spLocks noChangeArrowheads="1"/>
          </p:cNvSpPr>
          <p:nvPr/>
        </p:nvSpPr>
        <p:spPr bwMode="auto">
          <a:xfrm>
            <a:off x="1066800" y="5638800"/>
            <a:ext cx="595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b="1">
                <a:solidFill>
                  <a:srgbClr val="5F5F5F"/>
                </a:solidFill>
                <a:ea typeface="幼圆" pitchFamily="49" charset="-122"/>
              </a:rPr>
              <a:t>HTML</a:t>
            </a:r>
            <a:r>
              <a:rPr kumimoji="1" lang="zh-CN" altLang="en-US" b="1">
                <a:solidFill>
                  <a:srgbClr val="5F5F5F"/>
                </a:solidFill>
                <a:latin typeface="幼圆" pitchFamily="49" charset="-122"/>
                <a:ea typeface="幼圆" pitchFamily="49" charset="-122"/>
              </a:rPr>
              <a:t>中的命令格式需要放在</a:t>
            </a:r>
            <a:r>
              <a:rPr kumimoji="1" lang="en-US" altLang="zh-CN" b="1">
                <a:solidFill>
                  <a:srgbClr val="5F5F5F"/>
                </a:solidFill>
                <a:latin typeface="幼圆" pitchFamily="49" charset="-122"/>
                <a:ea typeface="幼圆" pitchFamily="49" charset="-122"/>
              </a:rPr>
              <a:t>&lt;</a:t>
            </a:r>
            <a:r>
              <a:rPr kumimoji="1" lang="zh-CN" altLang="en-US" b="1">
                <a:solidFill>
                  <a:srgbClr val="5F5F5F"/>
                </a:solidFill>
                <a:latin typeface="幼圆" pitchFamily="49" charset="-122"/>
                <a:ea typeface="幼圆" pitchFamily="49" charset="-122"/>
              </a:rPr>
              <a:t>尖括号</a:t>
            </a:r>
            <a:r>
              <a:rPr kumimoji="1" lang="en-US" altLang="zh-CN" b="1">
                <a:solidFill>
                  <a:srgbClr val="5F5F5F"/>
                </a:solidFill>
                <a:latin typeface="幼圆" pitchFamily="49" charset="-122"/>
                <a:ea typeface="幼圆" pitchFamily="49" charset="-122"/>
              </a:rPr>
              <a:t>&gt;</a:t>
            </a:r>
            <a:r>
              <a:rPr kumimoji="1" lang="zh-CN" altLang="en-US" b="1">
                <a:solidFill>
                  <a:srgbClr val="5F5F5F"/>
                </a:solidFill>
                <a:latin typeface="幼圆" pitchFamily="49" charset="-122"/>
                <a:ea typeface="幼圆" pitchFamily="49" charset="-122"/>
              </a:rPr>
              <a:t>中。</a:t>
            </a:r>
            <a:endParaRPr kumimoji="1" lang="zh-CN" altLang="en-US" sz="2000" b="1">
              <a:solidFill>
                <a:srgbClr val="5F5F5F"/>
              </a:solidFill>
              <a:latin typeface="幼圆" pitchFamily="49" charset="-122"/>
              <a:ea typeface="幼圆" pitchFamily="49" charset="-122"/>
            </a:endParaRPr>
          </a:p>
        </p:txBody>
      </p:sp>
      <p:sp>
        <p:nvSpPr>
          <p:cNvPr id="125957" name="Rectangle 5"/>
          <p:cNvSpPr>
            <a:spLocks noChangeArrowheads="1"/>
          </p:cNvSpPr>
          <p:nvPr/>
        </p:nvSpPr>
        <p:spPr bwMode="auto">
          <a:xfrm>
            <a:off x="1447800" y="2362200"/>
            <a:ext cx="4687888" cy="3140075"/>
          </a:xfrm>
          <a:prstGeom prst="rect">
            <a:avLst/>
          </a:pr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&lt;BODY&gt;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H1</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H1</a:t>
            </a:r>
            <a:r>
              <a:rPr kumimoji="1" lang="en-US" altLang="zh-CN" sz="2000" b="1">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chemeClr val="accent2"/>
                </a:solidFill>
                <a:latin typeface="Times New Roman" pitchFamily="18" charset="0"/>
                <a:ea typeface="宋体" pitchFamily="2" charset="-122"/>
              </a:rPr>
              <a:t>BODY&gt;</a:t>
            </a: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p>
        </p:txBody>
      </p:sp>
      <p:pic>
        <p:nvPicPr>
          <p:cNvPr id="125958" name="Picture 6"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AutoShape 7">
            <a:hlinkClick r:id="rId4"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8" name="Text Box 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5961" name="Text Box 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39C33B06-62BE-4CD5-B1C3-16F8E0C21A0F}" type="slidenum">
              <a:rPr lang="en-US" altLang="zh-CN" smtClean="0"/>
              <a:pPr>
                <a:defRPr/>
              </a:pPr>
              <a:t>42</a:t>
            </a:fld>
            <a:endParaRPr lang="en-US" altLang="zh-CN"/>
          </a:p>
        </p:txBody>
      </p:sp>
    </p:spTree>
    <p:extLst>
      <p:ext uri="{BB962C8B-B14F-4D97-AF65-F5344CB8AC3E}">
        <p14:creationId xmlns:p14="http://schemas.microsoft.com/office/powerpoint/2010/main" val="151021220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基本浏览操作</a:t>
            </a:r>
          </a:p>
        </p:txBody>
      </p:sp>
      <p:sp>
        <p:nvSpPr>
          <p:cNvPr id="126979" name="Text Box 3"/>
          <p:cNvSpPr txBox="1">
            <a:spLocks noChangeArrowheads="1"/>
          </p:cNvSpPr>
          <p:nvPr/>
        </p:nvSpPr>
        <p:spPr bwMode="auto">
          <a:xfrm>
            <a:off x="969963" y="3048000"/>
            <a:ext cx="5430837"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输入网址（</a:t>
            </a:r>
            <a:r>
              <a:rPr lang="en-US" altLang="zh-CN" b="1">
                <a:solidFill>
                  <a:srgbClr val="5F5F5F"/>
                </a:solidFill>
                <a:ea typeface="黑体" pitchFamily="49" charset="-122"/>
              </a:rPr>
              <a:t>URL</a:t>
            </a:r>
            <a:r>
              <a:rPr lang="zh-CN" altLang="en-US" b="1">
                <a:solidFill>
                  <a:srgbClr val="5F5F5F"/>
                </a:solidFill>
                <a:latin typeface="黑体" pitchFamily="49" charset="-122"/>
                <a:ea typeface="黑体" pitchFamily="49" charset="-122"/>
              </a:rPr>
              <a:t>）浏览具体的页面信息</a:t>
            </a:r>
          </a:p>
        </p:txBody>
      </p:sp>
      <p:sp>
        <p:nvSpPr>
          <p:cNvPr id="126980" name="Text Box 4"/>
          <p:cNvSpPr txBox="1">
            <a:spLocks noChangeArrowheads="1"/>
          </p:cNvSpPr>
          <p:nvPr/>
        </p:nvSpPr>
        <p:spPr bwMode="auto">
          <a:xfrm>
            <a:off x="969963" y="3810000"/>
            <a:ext cx="29559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中断当前的浏览操作</a:t>
            </a:r>
          </a:p>
        </p:txBody>
      </p:sp>
      <p:sp>
        <p:nvSpPr>
          <p:cNvPr id="126981" name="Text Box 5"/>
          <p:cNvSpPr txBox="1">
            <a:spLocks noChangeArrowheads="1"/>
          </p:cNvSpPr>
          <p:nvPr/>
        </p:nvSpPr>
        <p:spPr bwMode="auto">
          <a:xfrm>
            <a:off x="969963" y="4495800"/>
            <a:ext cx="26479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刷新当前页面信息</a:t>
            </a:r>
          </a:p>
        </p:txBody>
      </p:sp>
      <p:sp>
        <p:nvSpPr>
          <p:cNvPr id="126982" name="Text Box 6"/>
          <p:cNvSpPr txBox="1">
            <a:spLocks noChangeArrowheads="1"/>
          </p:cNvSpPr>
          <p:nvPr/>
        </p:nvSpPr>
        <p:spPr bwMode="auto">
          <a:xfrm>
            <a:off x="969963" y="5257800"/>
            <a:ext cx="41878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在已经浏览过的网址之间跳转</a:t>
            </a:r>
          </a:p>
        </p:txBody>
      </p:sp>
      <p:grpSp>
        <p:nvGrpSpPr>
          <p:cNvPr id="126983" name="Group 7"/>
          <p:cNvGrpSpPr>
            <a:grpSpLocks/>
          </p:cNvGrpSpPr>
          <p:nvPr/>
        </p:nvGrpSpPr>
        <p:grpSpPr bwMode="auto">
          <a:xfrm>
            <a:off x="6402388" y="4562475"/>
            <a:ext cx="2589212" cy="1609725"/>
            <a:chOff x="3793" y="2707"/>
            <a:chExt cx="1631" cy="1014"/>
          </a:xfrm>
        </p:grpSpPr>
        <p:sp>
          <p:nvSpPr>
            <p:cNvPr id="744456" name="Text Box 8"/>
            <p:cNvSpPr txBox="1">
              <a:spLocks noChangeArrowheads="1"/>
            </p:cNvSpPr>
            <p:nvPr/>
          </p:nvSpPr>
          <p:spPr bwMode="auto">
            <a:xfrm>
              <a:off x="3793" y="3433"/>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chemeClr val="bg2"/>
                  </a:solidFill>
                  <a:effectLst>
                    <a:outerShdw blurRad="38100" dist="38100" dir="2700000" algn="tl">
                      <a:srgbClr val="C0C0C0"/>
                    </a:outerShdw>
                  </a:effectLst>
                  <a:latin typeface="Arial" pitchFamily="34" charset="0"/>
                  <a:ea typeface="宋体" pitchFamily="2" charset="-122"/>
                </a:rPr>
                <a:t>Internet explorer</a:t>
              </a:r>
            </a:p>
          </p:txBody>
        </p:sp>
        <p:graphicFrame>
          <p:nvGraphicFramePr>
            <p:cNvPr id="126997" name="Object 9"/>
            <p:cNvGraphicFramePr>
              <a:graphicFrameLocks noChangeAspect="1"/>
            </p:cNvGraphicFramePr>
            <p:nvPr/>
          </p:nvGraphicFramePr>
          <p:xfrm>
            <a:off x="4187" y="2707"/>
            <a:ext cx="843" cy="797"/>
          </p:xfrm>
          <a:graphic>
            <a:graphicData uri="http://schemas.openxmlformats.org/presentationml/2006/ole">
              <mc:AlternateContent xmlns:mc="http://schemas.openxmlformats.org/markup-compatibility/2006">
                <mc:Choice xmlns:v="urn:schemas-microsoft-com:vml" Requires="v">
                  <p:oleObj spid="_x0000_s158745" name="BMP 图象" r:id="rId4" imgW="380852" imgH="361809" progId="Paint.Picture">
                    <p:embed/>
                  </p:oleObj>
                </mc:Choice>
                <mc:Fallback>
                  <p:oleObj name="BMP 图象" r:id="rId4" imgW="380852" imgH="361809"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 y="2707"/>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44458" name="Rectangle 10"/>
          <p:cNvSpPr>
            <a:spLocks noChangeArrowheads="1"/>
          </p:cNvSpPr>
          <p:nvPr/>
        </p:nvSpPr>
        <p:spPr bwMode="auto">
          <a:xfrm>
            <a:off x="990600" y="2362200"/>
            <a:ext cx="7543800" cy="2286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59" name="Line 11"/>
          <p:cNvSpPr>
            <a:spLocks noChangeShapeType="1"/>
          </p:cNvSpPr>
          <p:nvPr/>
        </p:nvSpPr>
        <p:spPr bwMode="auto">
          <a:xfrm>
            <a:off x="1143000" y="3505200"/>
            <a:ext cx="5105400" cy="0"/>
          </a:xfrm>
          <a:prstGeom prst="line">
            <a:avLst/>
          </a:prstGeom>
          <a:noFill/>
          <a:ln w="28575">
            <a:solidFill>
              <a:schemeClr val="accent2"/>
            </a:solidFill>
            <a:round/>
            <a:headEnd/>
            <a:tailEnd/>
          </a:ln>
          <a:effectLst>
            <a:prstShdw prst="shdw18" dist="17961" dir="135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latin typeface="Arial" pitchFamily="34" charset="0"/>
            </a:endParaRPr>
          </a:p>
        </p:txBody>
      </p:sp>
      <p:sp>
        <p:nvSpPr>
          <p:cNvPr id="744460" name="Line 12"/>
          <p:cNvSpPr>
            <a:spLocks noChangeShapeType="1"/>
          </p:cNvSpPr>
          <p:nvPr/>
        </p:nvSpPr>
        <p:spPr bwMode="auto">
          <a:xfrm>
            <a:off x="1143000" y="4267200"/>
            <a:ext cx="2590800" cy="0"/>
          </a:xfrm>
          <a:prstGeom prst="line">
            <a:avLst/>
          </a:prstGeom>
          <a:noFill/>
          <a:ln w="2857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1" name="Rectangle 13"/>
          <p:cNvSpPr>
            <a:spLocks noChangeArrowheads="1"/>
          </p:cNvSpPr>
          <p:nvPr/>
        </p:nvSpPr>
        <p:spPr bwMode="auto">
          <a:xfrm>
            <a:off x="2209800" y="1852613"/>
            <a:ext cx="4572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2" name="Rectangle 14"/>
          <p:cNvSpPr>
            <a:spLocks noChangeArrowheads="1"/>
          </p:cNvSpPr>
          <p:nvPr/>
        </p:nvSpPr>
        <p:spPr bwMode="auto">
          <a:xfrm>
            <a:off x="2895600" y="1852613"/>
            <a:ext cx="457200" cy="457200"/>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3" name="Line 15"/>
          <p:cNvSpPr>
            <a:spLocks noChangeShapeType="1"/>
          </p:cNvSpPr>
          <p:nvPr/>
        </p:nvSpPr>
        <p:spPr bwMode="auto">
          <a:xfrm>
            <a:off x="1143000" y="4953000"/>
            <a:ext cx="2362200" cy="0"/>
          </a:xfrm>
          <a:prstGeom prst="line">
            <a:avLst/>
          </a:prstGeom>
          <a:noFill/>
          <a:ln w="28575">
            <a:solidFill>
              <a:srgbClr val="00FF00"/>
            </a:solidFill>
            <a:round/>
            <a:headEnd/>
            <a:tailEnd/>
          </a:ln>
          <a:effectLst>
            <a:prstShdw prst="shdw17" dist="17961" dir="13500000">
              <a:srgbClr val="0099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4" name="Rectangle 16"/>
          <p:cNvSpPr>
            <a:spLocks noChangeArrowheads="1"/>
          </p:cNvSpPr>
          <p:nvPr/>
        </p:nvSpPr>
        <p:spPr bwMode="auto">
          <a:xfrm>
            <a:off x="5334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5" name="Rectangle 17"/>
          <p:cNvSpPr>
            <a:spLocks noChangeArrowheads="1"/>
          </p:cNvSpPr>
          <p:nvPr/>
        </p:nvSpPr>
        <p:spPr bwMode="auto">
          <a:xfrm>
            <a:off x="13716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endParaRPr lang="zh-CN" altLang="zh-CN">
              <a:solidFill>
                <a:schemeClr val="bg2"/>
              </a:solidFill>
              <a:latin typeface="Times New Roman" pitchFamily="18" charset="0"/>
              <a:ea typeface="宋体" pitchFamily="2" charset="-122"/>
            </a:endParaRPr>
          </a:p>
        </p:txBody>
      </p:sp>
      <p:sp>
        <p:nvSpPr>
          <p:cNvPr id="744466" name="Line 18"/>
          <p:cNvSpPr>
            <a:spLocks noChangeShapeType="1"/>
          </p:cNvSpPr>
          <p:nvPr/>
        </p:nvSpPr>
        <p:spPr bwMode="auto">
          <a:xfrm>
            <a:off x="1143000" y="5715000"/>
            <a:ext cx="3886200" cy="0"/>
          </a:xfrm>
          <a:prstGeom prst="line">
            <a:avLst/>
          </a:prstGeom>
          <a:noFill/>
          <a:ln w="28575">
            <a:solidFill>
              <a:srgbClr val="FF9900"/>
            </a:solidFill>
            <a:round/>
            <a:headEnd/>
            <a:tailEnd/>
          </a:ln>
          <a:effectLst>
            <a:prstShdw prst="shdw17" dist="17961" dir="13500000">
              <a:srgbClr val="995C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3" name="Text Box 19"/>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699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28800"/>
            <a:ext cx="8570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BEC17E2-44F5-4903-AAF1-1AF1522CCF34}" type="slidenum">
              <a:rPr lang="en-US" altLang="zh-CN" smtClean="0"/>
              <a:pPr>
                <a:defRPr/>
              </a:pPr>
              <a:t>43</a:t>
            </a:fld>
            <a:endParaRPr lang="en-US" altLang="zh-CN"/>
          </a:p>
        </p:txBody>
      </p:sp>
    </p:spTree>
    <p:extLst>
      <p:ext uri="{BB962C8B-B14F-4D97-AF65-F5344CB8AC3E}">
        <p14:creationId xmlns:p14="http://schemas.microsoft.com/office/powerpoint/2010/main" val="2499930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  </a:t>
            </a:r>
            <a:r>
              <a:rPr lang="zh-CN" altLang="en-US" smtClean="0"/>
              <a:t>常用中英文搜索引擎介绍</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val="0"/>
              </a:ext>
            </a:extLst>
          </a:blip>
          <a:srcRect l="2835" t="25060" r="4935" b="19771"/>
          <a:stretch>
            <a:fillRect/>
          </a:stretch>
        </p:blipFill>
        <p:spPr bwMode="auto">
          <a:xfrm>
            <a:off x="3790950" y="4000500"/>
            <a:ext cx="47434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4" name="Object 4"/>
          <p:cNvGraphicFramePr>
            <a:graphicFrameLocks noChangeAspect="1"/>
          </p:cNvGraphicFramePr>
          <p:nvPr/>
        </p:nvGraphicFramePr>
        <p:xfrm>
          <a:off x="990600" y="1752600"/>
          <a:ext cx="622300" cy="393700"/>
        </p:xfrm>
        <a:graphic>
          <a:graphicData uri="http://schemas.openxmlformats.org/presentationml/2006/ole">
            <mc:AlternateContent xmlns:mc="http://schemas.openxmlformats.org/markup-compatibility/2006">
              <mc:Choice xmlns:v="urn:schemas-microsoft-com:vml" Requires="v">
                <p:oleObj spid="_x0000_s160862" name="PhotoImpact" r:id="rId4" imgW="622003" imgH="393512" progId="PI3.Image">
                  <p:embed/>
                </p:oleObj>
              </mc:Choice>
              <mc:Fallback>
                <p:oleObj name="PhotoImpact" r:id="rId4"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p:cNvSpPr txBox="1">
            <a:spLocks noChangeArrowheads="1"/>
          </p:cNvSpPr>
          <p:nvPr/>
        </p:nvSpPr>
        <p:spPr bwMode="auto">
          <a:xfrm>
            <a:off x="1905000" y="1443038"/>
            <a:ext cx="5724644" cy="138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60000"/>
              </a:lnSpc>
              <a:buClr>
                <a:srgbClr val="FF0000"/>
              </a:buClr>
              <a:buFont typeface="Webdings" pitchFamily="18" charset="2"/>
              <a:buNone/>
            </a:pPr>
            <a:r>
              <a:rPr kumimoji="1" lang="zh-CN" altLang="en-US" sz="2800" b="1" dirty="0">
                <a:solidFill>
                  <a:srgbClr val="5F5F5F"/>
                </a:solidFill>
                <a:ea typeface="幼圆" pitchFamily="49" charset="-122"/>
              </a:rPr>
              <a:t>百度		</a:t>
            </a:r>
            <a:r>
              <a:rPr kumimoji="1" lang="en-US" altLang="zh-CN" sz="2800" b="1" dirty="0">
                <a:solidFill>
                  <a:srgbClr val="5F5F5F"/>
                </a:solidFill>
                <a:ea typeface="幼圆" pitchFamily="49" charset="-122"/>
              </a:rPr>
              <a:t>www.baidu.com</a:t>
            </a:r>
          </a:p>
          <a:p>
            <a:pPr eaLnBrk="1" hangingPunct="1">
              <a:lnSpc>
                <a:spcPct val="160000"/>
              </a:lnSpc>
              <a:buClr>
                <a:srgbClr val="FF0000"/>
              </a:buClr>
              <a:buFont typeface="Webdings" pitchFamily="18" charset="2"/>
              <a:buNone/>
            </a:pPr>
            <a:r>
              <a:rPr kumimoji="1" lang="en-US" altLang="zh-CN" sz="2800" b="1" dirty="0">
                <a:solidFill>
                  <a:srgbClr val="5F5F5F"/>
                </a:solidFill>
                <a:ea typeface="幼圆" pitchFamily="49" charset="-122"/>
              </a:rPr>
              <a:t>Google	www.google.com	</a:t>
            </a:r>
          </a:p>
        </p:txBody>
      </p:sp>
      <p:graphicFrame>
        <p:nvGraphicFramePr>
          <p:cNvPr id="133126" name="Object 6"/>
          <p:cNvGraphicFramePr>
            <a:graphicFrameLocks noChangeAspect="1"/>
          </p:cNvGraphicFramePr>
          <p:nvPr/>
        </p:nvGraphicFramePr>
        <p:xfrm>
          <a:off x="990600" y="2438400"/>
          <a:ext cx="622300" cy="393700"/>
        </p:xfrm>
        <a:graphic>
          <a:graphicData uri="http://schemas.openxmlformats.org/presentationml/2006/ole">
            <mc:AlternateContent xmlns:mc="http://schemas.openxmlformats.org/markup-compatibility/2006">
              <mc:Choice xmlns:v="urn:schemas-microsoft-com:vml" Requires="v">
                <p:oleObj spid="_x0000_s160863" name="PhotoImpact" r:id="rId6" imgW="622003" imgH="393512" progId="PI3.Image">
                  <p:embed/>
                </p:oleObj>
              </mc:Choice>
              <mc:Fallback>
                <p:oleObj name="PhotoImpact" r:id="rId6"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8" name="Group 8"/>
          <p:cNvGrpSpPr>
            <a:grpSpLocks/>
          </p:cNvGrpSpPr>
          <p:nvPr/>
        </p:nvGrpSpPr>
        <p:grpSpPr bwMode="auto">
          <a:xfrm>
            <a:off x="609600" y="3886200"/>
            <a:ext cx="2895600" cy="2124075"/>
            <a:chOff x="432" y="2544"/>
            <a:chExt cx="1824" cy="1338"/>
          </a:xfrm>
        </p:grpSpPr>
        <p:graphicFrame>
          <p:nvGraphicFramePr>
            <p:cNvPr id="133131" name="Object 9"/>
            <p:cNvGraphicFramePr>
              <a:graphicFrameLocks noChangeAspect="1"/>
            </p:cNvGraphicFramePr>
            <p:nvPr/>
          </p:nvGraphicFramePr>
          <p:xfrm>
            <a:off x="432" y="2544"/>
            <a:ext cx="1824" cy="1338"/>
          </p:xfrm>
          <a:graphic>
            <a:graphicData uri="http://schemas.openxmlformats.org/presentationml/2006/ole">
              <mc:AlternateContent xmlns:mc="http://schemas.openxmlformats.org/markup-compatibility/2006">
                <mc:Choice xmlns:v="urn:schemas-microsoft-com:vml" Requires="v">
                  <p:oleObj spid="_x0000_s160864" name="位图图像" r:id="rId7" imgW="2152951" imgH="2123810" progId="Paint.Picture">
                    <p:embed/>
                  </p:oleObj>
                </mc:Choice>
                <mc:Fallback>
                  <p:oleObj name="位图图像" r:id="rId7" imgW="2152951" imgH="2123810" progId="Paint.Picture">
                    <p:embed/>
                    <p:pic>
                      <p:nvPicPr>
                        <p:cNvPr id="0" name=""/>
                        <p:cNvPicPr>
                          <a:picLocks noChangeAspect="1" noChangeArrowheads="1"/>
                        </p:cNvPicPr>
                        <p:nvPr/>
                      </p:nvPicPr>
                      <p:blipFill>
                        <a:blip r:embed="rId8">
                          <a:clrChange>
                            <a:clrFrom>
                              <a:srgbClr val="FFFF80"/>
                            </a:clrFrom>
                            <a:clrTo>
                              <a:srgbClr val="FFFF80">
                                <a:alpha val="0"/>
                              </a:srgbClr>
                            </a:clrTo>
                          </a:clrChange>
                          <a:extLst>
                            <a:ext uri="{28A0092B-C50C-407E-A947-70E740481C1C}">
                              <a14:useLocalDpi xmlns:a14="http://schemas.microsoft.com/office/drawing/2010/main" val="0"/>
                            </a:ext>
                          </a:extLst>
                        </a:blip>
                        <a:srcRect/>
                        <a:stretch>
                          <a:fillRect/>
                        </a:stretch>
                      </p:blipFill>
                      <p:spPr bwMode="auto">
                        <a:xfrm>
                          <a:off x="432" y="2544"/>
                          <a:ext cx="182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2" name="Text Box 10"/>
            <p:cNvSpPr txBox="1">
              <a:spLocks noChangeArrowheads="1"/>
            </p:cNvSpPr>
            <p:nvPr/>
          </p:nvSpPr>
          <p:spPr bwMode="auto">
            <a:xfrm>
              <a:off x="576" y="2592"/>
              <a:ext cx="155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索引库中的网页数量</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（几千万</a:t>
              </a:r>
              <a:r>
                <a:rPr kumimoji="1" lang="en-US" altLang="zh-CN" sz="2000" b="1">
                  <a:latin typeface="华文中宋" pitchFamily="2" charset="-122"/>
                  <a:ea typeface="华文中宋" pitchFamily="2" charset="-122"/>
                </a:rPr>
                <a:t>~</a:t>
              </a:r>
              <a:r>
                <a:rPr kumimoji="1" lang="zh-CN" altLang="en-US" sz="2000" b="1">
                  <a:latin typeface="华文中宋" pitchFamily="2" charset="-122"/>
                  <a:ea typeface="华文中宋" pitchFamily="2" charset="-122"/>
                </a:rPr>
                <a:t>几十亿）</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网页更新率</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搜索相关性</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搜索语法</a:t>
              </a:r>
            </a:p>
          </p:txBody>
        </p:sp>
        <p:graphicFrame>
          <p:nvGraphicFramePr>
            <p:cNvPr id="133133" name="Object 11"/>
            <p:cNvGraphicFramePr>
              <a:graphicFrameLocks noChangeAspect="1"/>
            </p:cNvGraphicFramePr>
            <p:nvPr/>
          </p:nvGraphicFramePr>
          <p:xfrm>
            <a:off x="1680" y="3504"/>
            <a:ext cx="288" cy="220"/>
          </p:xfrm>
          <a:graphic>
            <a:graphicData uri="http://schemas.openxmlformats.org/presentationml/2006/ole">
              <mc:AlternateContent xmlns:mc="http://schemas.openxmlformats.org/markup-compatibility/2006">
                <mc:Choice xmlns:v="urn:schemas-microsoft-com:vml" Requires="v">
                  <p:oleObj spid="_x0000_s160865" name="PhotoImpact" r:id="rId9" imgW="647619" imgH="495063" progId="PI3.Image">
                    <p:embed/>
                  </p:oleObj>
                </mc:Choice>
                <mc:Fallback>
                  <p:oleObj name="PhotoImpact" r:id="rId9" imgW="647619" imgH="495063" progId="PI3.Image">
                    <p:embed/>
                    <p:pic>
                      <p:nvPicPr>
                        <p:cNvPr id="0" nam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504"/>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9" name="Text Box 13"/>
          <p:cNvSpPr txBox="1">
            <a:spLocks noChangeArrowheads="1"/>
          </p:cNvSpPr>
          <p:nvPr/>
        </p:nvSpPr>
        <p:spPr bwMode="auto">
          <a:xfrm>
            <a:off x="7121525"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搜索引擎介绍</a:t>
            </a:r>
          </a:p>
        </p:txBody>
      </p:sp>
      <p:sp>
        <p:nvSpPr>
          <p:cNvPr id="2" name="灯片编号占位符 1"/>
          <p:cNvSpPr>
            <a:spLocks noGrp="1"/>
          </p:cNvSpPr>
          <p:nvPr>
            <p:ph type="sldNum" sz="quarter" idx="12"/>
          </p:nvPr>
        </p:nvSpPr>
        <p:spPr/>
        <p:txBody>
          <a:bodyPr/>
          <a:lstStyle/>
          <a:p>
            <a:pPr>
              <a:defRPr/>
            </a:pPr>
            <a:fld id="{6C0A84CD-DA9D-47A5-939E-71BB9F151463}" type="slidenum">
              <a:rPr lang="en-US" altLang="zh-CN" smtClean="0"/>
              <a:pPr>
                <a:defRPr/>
              </a:pPr>
              <a:t>44</a:t>
            </a:fld>
            <a:endParaRPr lang="en-US" altLang="zh-CN"/>
          </a:p>
        </p:txBody>
      </p:sp>
    </p:spTree>
    <p:extLst>
      <p:ext uri="{BB962C8B-B14F-4D97-AF65-F5344CB8AC3E}">
        <p14:creationId xmlns:p14="http://schemas.microsoft.com/office/powerpoint/2010/main" val="155271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1268413"/>
            <a:ext cx="8382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ea typeface="宋体" pitchFamily="2" charset="-122"/>
              </a:rPr>
              <a:t>　　</a:t>
            </a:r>
            <a:r>
              <a:rPr kumimoji="1" lang="en-US" altLang="zh-CN" b="1">
                <a:solidFill>
                  <a:srgbClr val="FF0000"/>
                </a:solidFill>
                <a:latin typeface="宋体" pitchFamily="2" charset="-122"/>
                <a:ea typeface="宋体" pitchFamily="2" charset="-122"/>
              </a:rPr>
              <a:t>(1) </a:t>
            </a:r>
            <a:r>
              <a:rPr kumimoji="1" lang="zh-CN" altLang="en-US" b="1">
                <a:solidFill>
                  <a:srgbClr val="FF0000"/>
                </a:solidFill>
                <a:latin typeface="宋体" pitchFamily="2" charset="-122"/>
                <a:ea typeface="宋体" pitchFamily="2" charset="-122"/>
              </a:rPr>
              <a:t>模拟数据→模拟信号</a:t>
            </a:r>
            <a:r>
              <a:rPr kumimoji="1" lang="en-US" altLang="zh-CN" b="1">
                <a:latin typeface="宋体" pitchFamily="2" charset="-122"/>
                <a:ea typeface="宋体" pitchFamily="2" charset="-122"/>
              </a:rPr>
              <a:t>:</a:t>
            </a:r>
            <a:r>
              <a:rPr kumimoji="1" lang="zh-CN" altLang="en-US" b="1">
                <a:latin typeface="宋体" pitchFamily="2" charset="-122"/>
                <a:ea typeface="宋体" pitchFamily="2" charset="-122"/>
              </a:rPr>
              <a:t>例如声波是强度连续变化的模拟数据，通过电话产生相同频率幅度的电磁波，并在电话线上传输，然后通过电话还原。</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(2) </a:t>
            </a:r>
            <a:r>
              <a:rPr kumimoji="1" lang="zh-CN" altLang="en-US" b="1">
                <a:solidFill>
                  <a:srgbClr val="FF0000"/>
                </a:solidFill>
                <a:latin typeface="宋体" pitchFamily="2" charset="-122"/>
                <a:ea typeface="宋体" pitchFamily="2" charset="-122"/>
              </a:rPr>
              <a:t>数字数据→数字信号：</a:t>
            </a:r>
            <a:r>
              <a:rPr kumimoji="1" lang="zh-CN" altLang="en-US" b="1">
                <a:latin typeface="宋体" pitchFamily="2" charset="-122"/>
                <a:ea typeface="宋体" pitchFamily="2" charset="-122"/>
              </a:rPr>
              <a:t>可以直接用二进制形式表示数字数据，通过电路生成正负脉冲电压，用恒定的正电压表示二进制</a:t>
            </a:r>
            <a:r>
              <a:rPr kumimoji="1" lang="en-US" altLang="zh-CN" b="1">
                <a:latin typeface="Times New Roman" pitchFamily="18" charset="0"/>
                <a:ea typeface="宋体" pitchFamily="2" charset="-122"/>
              </a:rPr>
              <a:t>1</a:t>
            </a:r>
            <a:r>
              <a:rPr kumimoji="1" lang="zh-CN" altLang="en-US" b="1">
                <a:latin typeface="宋体" pitchFamily="2" charset="-122"/>
                <a:ea typeface="宋体" pitchFamily="2" charset="-122"/>
              </a:rPr>
              <a:t>，用恒定的负电压表示二进制</a:t>
            </a:r>
            <a:r>
              <a:rPr kumimoji="1" lang="en-US" altLang="zh-CN" b="1">
                <a:latin typeface="Times New Roman" pitchFamily="18" charset="0"/>
                <a:ea typeface="宋体" pitchFamily="2" charset="-122"/>
              </a:rPr>
              <a:t>0</a:t>
            </a:r>
            <a:r>
              <a:rPr kumimoji="1" lang="zh-CN" altLang="en-US" b="1">
                <a:latin typeface="宋体" pitchFamily="2" charset="-122"/>
                <a:ea typeface="宋体" pitchFamily="2" charset="-122"/>
              </a:rPr>
              <a:t>。</a:t>
            </a:r>
            <a:endParaRPr kumimoji="1" lang="en-US" altLang="zh-CN" b="1">
              <a:latin typeface="宋体" pitchFamily="2" charset="-122"/>
              <a:ea typeface="宋体" pitchFamily="2" charset="-122"/>
            </a:endParaRPr>
          </a:p>
          <a:p>
            <a:pPr algn="just" eaLnBrk="1" hangingPunct="1">
              <a:spcBef>
                <a:spcPct val="50000"/>
              </a:spcBef>
            </a:pPr>
            <a:r>
              <a:rPr kumimoji="1" lang="en-US" altLang="zh-CN" b="1">
                <a:solidFill>
                  <a:srgbClr val="FF0000"/>
                </a:solidFill>
                <a:latin typeface="宋体" pitchFamily="2" charset="-122"/>
                <a:ea typeface="宋体" pitchFamily="2" charset="-122"/>
              </a:rPr>
              <a:t>    (3) </a:t>
            </a:r>
            <a:r>
              <a:rPr kumimoji="1" lang="zh-CN" altLang="en-US" b="1">
                <a:solidFill>
                  <a:srgbClr val="FF0000"/>
                </a:solidFill>
                <a:latin typeface="宋体" pitchFamily="2" charset="-122"/>
                <a:ea typeface="宋体" pitchFamily="2" charset="-122"/>
              </a:rPr>
              <a:t>模拟数据→数字数据→数字信号</a:t>
            </a:r>
            <a:r>
              <a:rPr kumimoji="1" lang="zh-CN" altLang="en-US" b="1">
                <a:latin typeface="宋体" pitchFamily="2" charset="-122"/>
                <a:ea typeface="宋体" pitchFamily="2" charset="-122"/>
              </a:rPr>
              <a:t>：可以用一组离散的数字数据近似地表示连续的模拟数据，并产生相应的脉冲信号。</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(4)</a:t>
            </a:r>
            <a:r>
              <a:rPr kumimoji="1" lang="en-US" altLang="zh-CN" b="1">
                <a:solidFill>
                  <a:srgbClr val="FF0000"/>
                </a:solidFill>
                <a:latin typeface="Times New Roman" pitchFamily="18" charset="0"/>
                <a:ea typeface="宋体" pitchFamily="2" charset="-122"/>
              </a:rPr>
              <a:t> </a:t>
            </a:r>
            <a:r>
              <a:rPr kumimoji="1" lang="zh-CN" altLang="en-US" b="1">
                <a:solidFill>
                  <a:srgbClr val="FF0000"/>
                </a:solidFill>
                <a:latin typeface="宋体" pitchFamily="2" charset="-122"/>
                <a:ea typeface="宋体" pitchFamily="2" charset="-122"/>
              </a:rPr>
              <a:t>数字数据→数字信号→模拟信号</a:t>
            </a:r>
            <a:r>
              <a:rPr kumimoji="1" lang="zh-CN" altLang="en-US" b="1">
                <a:latin typeface="宋体" pitchFamily="2" charset="-122"/>
                <a:ea typeface="宋体" pitchFamily="2" charset="-122"/>
              </a:rPr>
              <a:t>：利用调制</a:t>
            </a:r>
            <a:r>
              <a:rPr kumimoji="1" lang="en-US" altLang="zh-CN" b="1">
                <a:latin typeface="Times New Roman" pitchFamily="18" charset="0"/>
                <a:ea typeface="宋体" pitchFamily="2" charset="-122"/>
              </a:rPr>
              <a:t>/</a:t>
            </a:r>
            <a:r>
              <a:rPr kumimoji="1" lang="zh-CN" altLang="en-US" b="1">
                <a:latin typeface="宋体" pitchFamily="2" charset="-122"/>
                <a:ea typeface="宋体" pitchFamily="2" charset="-122"/>
              </a:rPr>
              <a:t>解调器</a:t>
            </a:r>
            <a:r>
              <a:rPr kumimoji="1" lang="en-US" altLang="zh-CN" b="1">
                <a:latin typeface="Times New Roman" pitchFamily="18" charset="0"/>
                <a:ea typeface="宋体" pitchFamily="2" charset="-122"/>
              </a:rPr>
              <a:t>(MODEM)</a:t>
            </a:r>
            <a:r>
              <a:rPr kumimoji="1" lang="zh-CN" altLang="en-US" b="1">
                <a:latin typeface="宋体" pitchFamily="2" charset="-122"/>
                <a:ea typeface="宋体" pitchFamily="2" charset="-122"/>
              </a:rPr>
              <a:t>可以将脉冲电压转化为模拟信号，并在线路的另一端将信号解调为原来的数据。</a:t>
            </a:r>
            <a:r>
              <a:rPr kumimoji="1" lang="zh-CN" altLang="en-US" b="1">
                <a:latin typeface="Times New Roman" pitchFamily="18" charset="0"/>
                <a:ea typeface="宋体" pitchFamily="2" charset="-122"/>
              </a:rPr>
              <a:t> 　 </a:t>
            </a:r>
          </a:p>
        </p:txBody>
      </p:sp>
      <p:sp>
        <p:nvSpPr>
          <p:cNvPr id="476163" name="Rectangle 3"/>
          <p:cNvSpPr>
            <a:spLocks noChangeArrowheads="1"/>
          </p:cNvSpPr>
          <p:nvPr/>
        </p:nvSpPr>
        <p:spPr bwMode="auto">
          <a:xfrm>
            <a:off x="0" y="0"/>
            <a:ext cx="401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数据的表示</a:t>
            </a:r>
          </a:p>
        </p:txBody>
      </p:sp>
      <p:sp>
        <p:nvSpPr>
          <p:cNvPr id="28676" name="Text Box 4"/>
          <p:cNvSpPr txBox="1">
            <a:spLocks noChangeArrowheads="1"/>
          </p:cNvSpPr>
          <p:nvPr/>
        </p:nvSpPr>
        <p:spPr bwMode="auto">
          <a:xfrm>
            <a:off x="381000" y="3500438"/>
            <a:ext cx="8763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b="1">
                <a:latin typeface="宋体" pitchFamily="2" charset="-122"/>
                <a:ea typeface="宋体" pitchFamily="2" charset="-122"/>
              </a:rPr>
              <a:t>　　</a:t>
            </a:r>
            <a:r>
              <a:rPr kumimoji="1" lang="zh-CN" altLang="en-US" b="1">
                <a:latin typeface="Times New Roman" pitchFamily="18" charset="0"/>
                <a:ea typeface="宋体" pitchFamily="2" charset="-122"/>
              </a:rPr>
              <a:t>　</a:t>
            </a:r>
          </a:p>
        </p:txBody>
      </p:sp>
      <p:sp>
        <p:nvSpPr>
          <p:cNvPr id="28677" name="Rectangle 5"/>
          <p:cNvSpPr>
            <a:spLocks noChangeArrowheads="1"/>
          </p:cNvSpPr>
          <p:nvPr/>
        </p:nvSpPr>
        <p:spPr bwMode="auto">
          <a:xfrm>
            <a:off x="971550" y="69215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可以用</a:t>
            </a:r>
            <a:r>
              <a:rPr kumimoji="1" lang="zh-CN" altLang="en-US" sz="3200">
                <a:solidFill>
                  <a:srgbClr val="FF0000"/>
                </a:solidFill>
              </a:rPr>
              <a:t>模拟信号和数字信号</a:t>
            </a:r>
            <a:r>
              <a:rPr kumimoji="1" lang="zh-CN" altLang="en-US" sz="3200"/>
              <a:t>来表示</a:t>
            </a:r>
          </a:p>
        </p:txBody>
      </p:sp>
      <p:sp>
        <p:nvSpPr>
          <p:cNvPr id="2" name="灯片编号占位符 1"/>
          <p:cNvSpPr>
            <a:spLocks noGrp="1"/>
          </p:cNvSpPr>
          <p:nvPr>
            <p:ph type="sldNum" sz="quarter" idx="12"/>
          </p:nvPr>
        </p:nvSpPr>
        <p:spPr/>
        <p:txBody>
          <a:bodyPr/>
          <a:lstStyle/>
          <a:p>
            <a:pPr>
              <a:defRPr/>
            </a:pPr>
            <a:fld id="{4CA14042-3F4D-474A-B219-9B16715D61D2}"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0825" y="836613"/>
            <a:ext cx="867568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(1)</a:t>
            </a:r>
            <a:r>
              <a:rPr kumimoji="1" lang="en-US" altLang="zh-CN" sz="3200" b="1">
                <a:latin typeface="隶书" pitchFamily="49" charset="-122"/>
              </a:rPr>
              <a:t> </a:t>
            </a:r>
            <a:r>
              <a:rPr kumimoji="1" lang="zh-CN" altLang="en-US" sz="3200" b="1">
                <a:latin typeface="隶书" pitchFamily="49" charset="-122"/>
              </a:rPr>
              <a:t>数字信号比模拟信号更容易衰减。</a:t>
            </a:r>
          </a:p>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(2)</a:t>
            </a:r>
            <a:r>
              <a:rPr kumimoji="1" lang="en-US" altLang="zh-CN" sz="3200" b="1">
                <a:latin typeface="隶书" pitchFamily="49" charset="-122"/>
              </a:rPr>
              <a:t> </a:t>
            </a:r>
            <a:r>
              <a:rPr kumimoji="1" lang="zh-CN" altLang="en-US" sz="3200" b="1">
                <a:latin typeface="隶书" pitchFamily="49" charset="-122"/>
              </a:rPr>
              <a:t>模拟信号通过串联放大器来补偿衰减，容易产生失真。而数字信号通过中继器的接收、恢复和重发，保证了信号传输的正确性。</a:t>
            </a:r>
          </a:p>
          <a:p>
            <a:pPr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(3)</a:t>
            </a:r>
            <a:r>
              <a:rPr kumimoji="1" lang="en-US" altLang="zh-CN" sz="3200" b="1">
                <a:latin typeface="隶书" pitchFamily="49" charset="-122"/>
              </a:rPr>
              <a:t> </a:t>
            </a:r>
            <a:r>
              <a:rPr kumimoji="1" lang="zh-CN" altLang="en-US" sz="3200" b="1">
                <a:latin typeface="隶书" pitchFamily="49" charset="-122"/>
              </a:rPr>
              <a:t>模拟信号传输可以利用分布广泛的电话网、有线电视网及卫星等已有的模拟信号传输系统。 </a:t>
            </a:r>
          </a:p>
        </p:txBody>
      </p:sp>
      <p:sp>
        <p:nvSpPr>
          <p:cNvPr id="475139" name="Rectangle 3"/>
          <p:cNvSpPr>
            <a:spLocks noChangeArrowheads="1"/>
          </p:cNvSpPr>
          <p:nvPr/>
        </p:nvSpPr>
        <p:spPr bwMode="auto">
          <a:xfrm>
            <a:off x="0" y="0"/>
            <a:ext cx="8064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模拟信号和数字信号特点：</a:t>
            </a:r>
          </a:p>
        </p:txBody>
      </p:sp>
      <p:sp>
        <p:nvSpPr>
          <p:cNvPr id="2" name="灯片编号占位符 1"/>
          <p:cNvSpPr>
            <a:spLocks noGrp="1"/>
          </p:cNvSpPr>
          <p:nvPr>
            <p:ph type="sldNum" sz="quarter" idx="12"/>
          </p:nvPr>
        </p:nvSpPr>
        <p:spPr/>
        <p:txBody>
          <a:bodyPr/>
          <a:lstStyle/>
          <a:p>
            <a:pPr>
              <a:defRPr/>
            </a:pPr>
            <a:fld id="{1C80D6B5-C546-462D-BAA3-86182120885E}"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45059"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871B149C-205C-4397-B22E-514C2F64ACE7}"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79388" y="47625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  </a:t>
            </a:r>
            <a:r>
              <a:rPr lang="zh-CN" altLang="en-US" smtClean="0">
                <a:ea typeface="华文行楷" pitchFamily="2" charset="-122"/>
              </a:rPr>
              <a:t>什么是计算机网络</a:t>
            </a:r>
          </a:p>
        </p:txBody>
      </p:sp>
      <p:sp>
        <p:nvSpPr>
          <p:cNvPr id="423940" name="Rectangle 4"/>
          <p:cNvSpPr>
            <a:spLocks noChangeArrowheads="1"/>
          </p:cNvSpPr>
          <p:nvPr/>
        </p:nvSpPr>
        <p:spPr bwMode="auto">
          <a:xfrm>
            <a:off x="381000" y="1660525"/>
            <a:ext cx="8458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25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计算机网络</a:t>
            </a:r>
            <a:r>
              <a:rPr kumimoji="1" lang="zh-CN" altLang="en-US" sz="2800" b="1">
                <a:solidFill>
                  <a:srgbClr val="5F5F5F"/>
                </a:solidFill>
                <a:latin typeface="隶书_GB2312" pitchFamily="2" charset="-122"/>
                <a:ea typeface="幼圆" pitchFamily="49" charset="-122"/>
              </a:rPr>
              <a:t>是由地理上分散的、具有独立功能的多个计算机系统，经通信设备和线路互相连接，按照网络协议进行数据通信，以实现</a:t>
            </a:r>
            <a:r>
              <a:rPr kumimoji="1" lang="zh-CN" altLang="en-US" sz="2800" b="1">
                <a:solidFill>
                  <a:srgbClr val="FF0000"/>
                </a:solidFill>
                <a:latin typeface="隶书_GB2312" pitchFamily="2" charset="-122"/>
                <a:ea typeface="幼圆" pitchFamily="49" charset="-122"/>
              </a:rPr>
              <a:t>资源共享</a:t>
            </a:r>
            <a:r>
              <a:rPr kumimoji="1" lang="zh-CN" altLang="en-US" sz="2800" b="1">
                <a:solidFill>
                  <a:srgbClr val="5F5F5F"/>
                </a:solidFill>
                <a:latin typeface="隶书_GB2312" pitchFamily="2" charset="-122"/>
                <a:ea typeface="幼圆" pitchFamily="49" charset="-122"/>
              </a:rPr>
              <a:t>的系统。</a:t>
            </a:r>
            <a:endParaRPr kumimoji="1" lang="zh-CN" altLang="en-US" sz="2800">
              <a:solidFill>
                <a:srgbClr val="5F5F5F"/>
              </a:solidFill>
              <a:latin typeface="Times New Roman" pitchFamily="18" charset="0"/>
              <a:ea typeface="幼圆" pitchFamily="49" charset="-122"/>
            </a:endParaRPr>
          </a:p>
        </p:txBody>
      </p:sp>
      <p:pic>
        <p:nvPicPr>
          <p:cNvPr id="46084" name="Picture 5"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57200" y="3505200"/>
            <a:ext cx="57912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6324600" y="3883025"/>
            <a:ext cx="2514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spcBef>
                <a:spcPct val="50000"/>
              </a:spcBef>
            </a:pPr>
            <a:r>
              <a:rPr kumimoji="1" lang="zh-CN" altLang="en-US" sz="3600">
                <a:solidFill>
                  <a:srgbClr val="FF0000"/>
                </a:solidFill>
                <a:latin typeface="Times New Roman" pitchFamily="18" charset="0"/>
                <a:ea typeface="华文新魏" pitchFamily="2" charset="-122"/>
              </a:rPr>
              <a:t>硬件资源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软件资源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数据与信息</a:t>
            </a:r>
          </a:p>
        </p:txBody>
      </p:sp>
      <p:sp>
        <p:nvSpPr>
          <p:cNvPr id="2" name="灯片编号占位符 1"/>
          <p:cNvSpPr>
            <a:spLocks noGrp="1"/>
          </p:cNvSpPr>
          <p:nvPr>
            <p:ph type="sldNum" sz="quarter" idx="12"/>
          </p:nvPr>
        </p:nvSpPr>
        <p:spPr/>
        <p:txBody>
          <a:bodyPr/>
          <a:lstStyle/>
          <a:p>
            <a:pPr>
              <a:defRPr/>
            </a:pPr>
            <a:fld id="{378F2FDE-2C1D-4D3B-A59E-A7B9BFF3A764}"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042" name="Group 2"/>
          <p:cNvGraphicFramePr>
            <a:graphicFrameLocks noGrp="1"/>
          </p:cNvGraphicFramePr>
          <p:nvPr/>
        </p:nvGraphicFramePr>
        <p:xfrm>
          <a:off x="838200" y="1371600"/>
          <a:ext cx="7772400" cy="5257802"/>
        </p:xfrm>
        <a:graphic>
          <a:graphicData uri="http://schemas.openxmlformats.org/drawingml/2006/table">
            <a:tbl>
              <a:tblPr/>
              <a:tblGrid>
                <a:gridCol w="2428875"/>
                <a:gridCol w="5343525"/>
              </a:tblGrid>
              <a:tr h="698500">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分类标准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网络名称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物理范围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局域网、城域网、广域网</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管理方法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基于客户机</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服务器的网络、对等网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网络操作系统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Windows</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Netware</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UNIX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网络协议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NETBEUI</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IPX/SPX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 </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TCP/IP</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拓扑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总线型网络、星型网络、环型网络等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体系结构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以太网、令牌环网、</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AppleTalk</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2" name="Rectangle 28"/>
          <p:cNvSpPr>
            <a:spLocks noGrp="1" noRot="1" noChangeArrowheads="1"/>
          </p:cNvSpPr>
          <p:nvPr>
            <p:ph type="title"/>
          </p:nvPr>
        </p:nvSpPr>
        <p:spPr>
          <a:xfrm>
            <a:off x="10668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计算机网络的分类</a:t>
            </a:r>
          </a:p>
        </p:txBody>
      </p:sp>
      <p:sp>
        <p:nvSpPr>
          <p:cNvPr id="2" name="灯片编号占位符 1"/>
          <p:cNvSpPr>
            <a:spLocks noGrp="1"/>
          </p:cNvSpPr>
          <p:nvPr>
            <p:ph type="sldNum" sz="quarter" idx="12"/>
          </p:nvPr>
        </p:nvSpPr>
        <p:spPr/>
        <p:txBody>
          <a:bodyPr/>
          <a:lstStyle/>
          <a:p>
            <a:pPr>
              <a:defRPr/>
            </a:pPr>
            <a:fld id="{AA5A921E-B678-4EC1-9DBC-AB0B9766B766}"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5782</TotalTime>
  <Words>3415</Words>
  <Application>Microsoft Office PowerPoint</Application>
  <PresentationFormat>全屏显示(4:3)</PresentationFormat>
  <Paragraphs>539</Paragraphs>
  <Slides>44</Slides>
  <Notes>22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50" baseType="lpstr">
      <vt:lpstr>诗情画意</vt:lpstr>
      <vt:lpstr>Microsoft Visio 2000/2002 Drawing</vt:lpstr>
      <vt:lpstr>位图图像</vt:lpstr>
      <vt:lpstr>Clip</vt:lpstr>
      <vt:lpstr>BMP 图象</vt:lpstr>
      <vt:lpstr>PhotoImpact</vt:lpstr>
      <vt:lpstr>计算机网络入门</vt:lpstr>
      <vt:lpstr>主要内容</vt:lpstr>
      <vt:lpstr>主要内容</vt:lpstr>
      <vt:lpstr>PowerPoint 演示文稿</vt:lpstr>
      <vt:lpstr>PowerPoint 演示文稿</vt:lpstr>
      <vt:lpstr>PowerPoint 演示文稿</vt:lpstr>
      <vt:lpstr>主要内容</vt:lpstr>
      <vt:lpstr>  什么是计算机网络</vt:lpstr>
      <vt:lpstr>计算机网络的分类</vt:lpstr>
      <vt:lpstr>PowerPoint 演示文稿</vt:lpstr>
      <vt:lpstr>PowerPoint 演示文稿</vt:lpstr>
      <vt:lpstr>常见的几种计算机连网方法</vt:lpstr>
      <vt:lpstr>网络协议</vt:lpstr>
      <vt:lpstr>PowerPoint 演示文稿</vt:lpstr>
      <vt:lpstr>TCP/IP参考模型</vt:lpstr>
      <vt:lpstr>计算机网络硬件</vt:lpstr>
      <vt:lpstr>PowerPoint 演示文稿</vt:lpstr>
      <vt:lpstr>PowerPoint 演示文稿</vt:lpstr>
      <vt:lpstr>集线器（HUB）</vt:lpstr>
      <vt:lpstr>中继器（Repeater）</vt:lpstr>
      <vt:lpstr>网桥（Bridge）</vt:lpstr>
      <vt:lpstr>交换机（Switch）</vt:lpstr>
      <vt:lpstr>路由器（Router）</vt:lpstr>
      <vt:lpstr>网关（Gateway）</vt:lpstr>
      <vt:lpstr>PowerPoint 演示文稿</vt:lpstr>
      <vt:lpstr>主要内容</vt:lpstr>
      <vt:lpstr>  因特网</vt:lpstr>
      <vt:lpstr>PowerPoint 演示文稿</vt:lpstr>
      <vt:lpstr>PowerPoint 演示文稿</vt:lpstr>
      <vt:lpstr>  IP地址</vt:lpstr>
      <vt:lpstr>  IP地址的种类</vt:lpstr>
      <vt:lpstr>PowerPoint 演示文稿</vt:lpstr>
      <vt:lpstr>  域名系统DNS(Domain Name System)</vt:lpstr>
      <vt:lpstr>  因特网域名</vt:lpstr>
      <vt:lpstr>  WWW信息服务相关概念</vt:lpstr>
      <vt:lpstr>  浏览器（Brower）</vt:lpstr>
      <vt:lpstr>  超链接的妙处</vt:lpstr>
      <vt:lpstr>  超文本传输协议HTTP</vt:lpstr>
      <vt:lpstr>   统一资源定位器URL</vt:lpstr>
      <vt:lpstr>  端口(Port)的概念</vt:lpstr>
      <vt:lpstr>  网页与主页</vt:lpstr>
      <vt:lpstr>  超文本标记语言HTML</vt:lpstr>
      <vt:lpstr>  浏览器的使用—基本浏览操作</vt:lpstr>
      <vt:lpstr>  常用中英文搜索引擎介绍</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网络应用基础知识</dc:title>
  <dc:creator>计算机文化基础课程小组</dc:creator>
  <cp:lastModifiedBy>Administrator</cp:lastModifiedBy>
  <cp:revision>2410</cp:revision>
  <dcterms:created xsi:type="dcterms:W3CDTF">1998-11-23T04:51:20Z</dcterms:created>
  <dcterms:modified xsi:type="dcterms:W3CDTF">2016-09-29T09:33:36Z</dcterms:modified>
</cp:coreProperties>
</file>