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50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360" r:id="rId24"/>
    <p:sldId id="421" r:id="rId25"/>
    <p:sldId id="353" r:id="rId26"/>
    <p:sldId id="354" r:id="rId27"/>
    <p:sldId id="350" r:id="rId28"/>
    <p:sldId id="425" r:id="rId29"/>
    <p:sldId id="349" r:id="rId30"/>
    <p:sldId id="435" r:id="rId31"/>
    <p:sldId id="351" r:id="rId32"/>
    <p:sldId id="346" r:id="rId33"/>
    <p:sldId id="347" r:id="rId34"/>
    <p:sldId id="348" r:id="rId35"/>
    <p:sldId id="344" r:id="rId36"/>
    <p:sldId id="436" r:id="rId37"/>
    <p:sldId id="370" r:id="rId38"/>
    <p:sldId id="376" r:id="rId39"/>
    <p:sldId id="432" r:id="rId40"/>
    <p:sldId id="433" r:id="rId41"/>
    <p:sldId id="434" r:id="rId42"/>
    <p:sldId id="381" r:id="rId43"/>
    <p:sldId id="388" r:id="rId44"/>
    <p:sldId id="389" r:id="rId45"/>
    <p:sldId id="429" r:id="rId46"/>
    <p:sldId id="390" r:id="rId47"/>
    <p:sldId id="339" r:id="rId48"/>
    <p:sldId id="340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8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443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/******************************************************</a:t>
            </a:r>
          </a:p>
          <a:p>
            <a:r>
              <a:rPr lang="en-US" altLang="zh-CN" dirty="0" smtClean="0"/>
              <a:t> * ch8,p192, 7. </a:t>
            </a:r>
            <a:r>
              <a:rPr lang="zh-CN" altLang="en-US" dirty="0" smtClean="0"/>
              <a:t>编写程序，实现复制字符串的自定义版：</a:t>
            </a:r>
          </a:p>
          <a:p>
            <a:r>
              <a:rPr lang="zh-CN" altLang="en-US" dirty="0" smtClean="0"/>
              <a:t> *    </a:t>
            </a:r>
            <a:r>
              <a:rPr lang="en-US" altLang="zh-CN" dirty="0" smtClean="0"/>
              <a:t>char *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*</a:t>
            </a:r>
            <a:r>
              <a:rPr lang="en-US" altLang="zh-CN" dirty="0" err="1" smtClean="0"/>
              <a:t>dest,char</a:t>
            </a:r>
            <a:r>
              <a:rPr lang="en-US" altLang="zh-CN" dirty="0" smtClean="0"/>
              <a:t> *source);</a:t>
            </a:r>
          </a:p>
          <a:p>
            <a:r>
              <a:rPr lang="en-US" altLang="zh-CN" dirty="0" smtClean="0"/>
              <a:t> *    // </a:t>
            </a:r>
            <a:r>
              <a:rPr lang="zh-CN" altLang="en-US" dirty="0" smtClean="0"/>
              <a:t>该函数返回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的值，即字符串首地址 </a:t>
            </a:r>
          </a:p>
          <a:p>
            <a:r>
              <a:rPr lang="zh-CN" altLang="en-US" dirty="0" smtClean="0"/>
              <a:t> ******************************************************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char* ch8_7(char *</a:t>
            </a:r>
            <a:r>
              <a:rPr lang="en-US" altLang="zh-CN" dirty="0" err="1" smtClean="0"/>
              <a:t>dest,const</a:t>
            </a:r>
            <a:r>
              <a:rPr lang="en-US" altLang="zh-CN" dirty="0" smtClean="0"/>
              <a:t> char *source)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   char *s =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while ((*s++ = *source++) != '\0')  // *s++ </a:t>
            </a:r>
            <a:r>
              <a:rPr lang="zh-CN" altLang="en-US" dirty="0" smtClean="0"/>
              <a:t>相当于*</a:t>
            </a:r>
            <a:r>
              <a:rPr lang="en-US" altLang="zh-CN" dirty="0" smtClean="0"/>
              <a:t>s, s++ </a:t>
            </a:r>
          </a:p>
          <a:p>
            <a:r>
              <a:rPr lang="en-US" altLang="zh-CN" dirty="0" smtClean="0"/>
              <a:t>      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return (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);  // 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指向最后一个字符</a:t>
            </a:r>
            <a:r>
              <a:rPr lang="en-US" altLang="zh-CN" dirty="0" smtClean="0"/>
              <a:t>'\0',</a:t>
            </a:r>
            <a:r>
              <a:rPr lang="zh-CN" altLang="en-US" dirty="0" smtClean="0"/>
              <a:t>因此，不能返回</a:t>
            </a:r>
            <a:r>
              <a:rPr lang="en-US" altLang="zh-CN" dirty="0" smtClean="0"/>
              <a:t>s.         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237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指针对变量的地址进行运算</a:t>
            </a:r>
            <a:endParaRPr lang="en-US" altLang="zh-CN" dirty="0" smtClean="0"/>
          </a:p>
          <a:p>
            <a:r>
              <a:rPr lang="zh-CN" altLang="en-US" dirty="0" smtClean="0"/>
              <a:t>指针保存变量的地址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4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599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6438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556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边界值等效：</a:t>
            </a:r>
            <a:endParaRPr lang="en-US" altLang="zh-CN" dirty="0" smtClean="0"/>
          </a:p>
          <a:p>
            <a:r>
              <a:rPr lang="en-US" altLang="zh-CN" dirty="0" smtClean="0"/>
              <a:t>for(i=0;i&lt;n/2;i++) {  }</a:t>
            </a:r>
          </a:p>
          <a:p>
            <a:r>
              <a:rPr lang="en-US" altLang="zh-CN" dirty="0" smtClean="0"/>
              <a:t>for(i=0;i&lt;=(n-1)/2;i++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694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指针与二维数组，如果时间不够可以不讲。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516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179695" y="764815"/>
            <a:ext cx="2712900" cy="1941173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*p;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180937" y="3412205"/>
            <a:ext cx="3815023" cy="2248950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(1)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= &amp;k;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初始化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116770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9" name="Text Box 17"/>
          <p:cNvSpPr>
            <a:spLocks noChangeArrowheads="1"/>
          </p:cNvSpPr>
          <p:nvPr/>
        </p:nvSpPr>
        <p:spPr bwMode="auto">
          <a:xfrm>
            <a:off x="4067965" y="404790"/>
            <a:ext cx="3594100" cy="2556727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(2)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p=&amp;k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赋值（地址）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  <p:bldP spid="39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 *p; </a:t>
            </a: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</a:t>
            </a:r>
            <a:r>
              <a:rPr lang="zh-CN" altLang="en-US" sz="2000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输出。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41286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692810"/>
            <a:ext cx="388778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值传递：不会改变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0"/>
            <a:ext cx="69834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 smtClean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参数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值</a:t>
            </a:r>
            <a:r>
              <a:rPr lang="zh-CN" altLang="en-US" b="1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=*p1;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*pointer_1,*pointer_2;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d,%d",&amp;a,&amp;b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4370387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地址传递：改变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15141" y="60721"/>
            <a:ext cx="3807215" cy="83105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指针传递是地址传递：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共享内存，“双向”传递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 dirty="0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22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a[0]; p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++;</a:t>
            </a:r>
          </a:p>
          <a:p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                                                                                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88D083F-B563-4612-812C-AA72300E6062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4819" name="Text Box 15"/>
          <p:cNvSpPr>
            <a:spLocks noChangeArrowheads="1"/>
          </p:cNvSpPr>
          <p:nvPr/>
        </p:nvSpPr>
        <p:spPr bwMode="auto">
          <a:xfrm>
            <a:off x="971550" y="1196975"/>
            <a:ext cx="4600575" cy="267811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a []={5,8,7,6,2,7,3};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int y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,*p=&amp;a[1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</a:t>
            </a:r>
            <a:r>
              <a:rPr lang="en-US" b="1">
                <a:solidFill>
                  <a:schemeClr val="accent2"/>
                </a:solidFill>
                <a:sym typeface="Arial" pitchFamily="34" charset="0"/>
              </a:rPr>
              <a:t>y=(*--p)++;</a:t>
            </a:r>
            <a:endParaRPr lang="en-US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”,y);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%d\n”,a[0],*p);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} </a:t>
            </a:r>
            <a:endParaRPr lang="zh-CN" altLang="en-US"/>
          </a:p>
        </p:txBody>
      </p:sp>
      <p:sp>
        <p:nvSpPr>
          <p:cNvPr id="34820" name="Text Box 16"/>
          <p:cNvSpPr>
            <a:spLocks noChangeArrowheads="1"/>
          </p:cNvSpPr>
          <p:nvPr/>
        </p:nvSpPr>
        <p:spPr bwMode="auto">
          <a:xfrm>
            <a:off x="2778125" y="3475038"/>
            <a:ext cx="1724025" cy="400050"/>
          </a:xfrm>
          <a:prstGeom prst="rect">
            <a:avLst/>
          </a:prstGeom>
          <a:solidFill>
            <a:srgbClr val="00CCFF"/>
          </a:solidFill>
          <a:ln w="38100" cmpd="sng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Arial" pitchFamily="34" charset="0"/>
              </a:rPr>
              <a:t>输出：</a:t>
            </a: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5   6   6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6030913" y="1917700"/>
            <a:ext cx="814387" cy="396875"/>
            <a:chOff x="0" y="0"/>
            <a:chExt cx="513" cy="250"/>
          </a:xfrm>
        </p:grpSpPr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4" name="Group 20"/>
          <p:cNvGrpSpPr>
            <a:grpSpLocks/>
          </p:cNvGrpSpPr>
          <p:nvPr/>
        </p:nvGrpSpPr>
        <p:grpSpPr bwMode="auto">
          <a:xfrm>
            <a:off x="6024563" y="1592263"/>
            <a:ext cx="814387" cy="396875"/>
            <a:chOff x="0" y="0"/>
            <a:chExt cx="513" cy="250"/>
          </a:xfrm>
        </p:grpSpPr>
        <p:sp>
          <p:nvSpPr>
            <p:cNvPr id="34825" name="Line 2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7" name="组合 1"/>
          <p:cNvGrpSpPr>
            <a:grpSpLocks/>
          </p:cNvGrpSpPr>
          <p:nvPr/>
        </p:nvGrpSpPr>
        <p:grpSpPr bwMode="auto">
          <a:xfrm>
            <a:off x="6029325" y="1376363"/>
            <a:ext cx="2474913" cy="3068637"/>
            <a:chOff x="0" y="0"/>
            <a:chExt cx="2474913" cy="3069059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798513" y="175047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795338" y="5814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795338" y="99419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795338" y="1408534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30"/>
            <p:cNvSpPr>
              <a:spLocks noChangeShapeType="1"/>
            </p:cNvSpPr>
            <p:nvPr/>
          </p:nvSpPr>
          <p:spPr bwMode="auto">
            <a:xfrm>
              <a:off x="795338" y="1822872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31"/>
            <p:cNvSpPr>
              <a:spLocks noChangeShapeType="1"/>
            </p:cNvSpPr>
            <p:nvPr/>
          </p:nvSpPr>
          <p:spPr bwMode="auto">
            <a:xfrm>
              <a:off x="795338" y="2237209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2"/>
            <p:cNvSpPr>
              <a:spLocks noChangeShapeType="1"/>
            </p:cNvSpPr>
            <p:nvPr/>
          </p:nvSpPr>
          <p:spPr bwMode="auto">
            <a:xfrm>
              <a:off x="795338" y="26515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33"/>
            <p:cNvSpPr>
              <a:spLocks noChangeArrowheads="1"/>
            </p:cNvSpPr>
            <p:nvPr/>
          </p:nvSpPr>
          <p:spPr bwMode="auto">
            <a:xfrm>
              <a:off x="990600" y="1671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36" name="Text Box 34"/>
            <p:cNvSpPr>
              <a:spLocks noChangeArrowheads="1"/>
            </p:cNvSpPr>
            <p:nvPr/>
          </p:nvSpPr>
          <p:spPr bwMode="auto">
            <a:xfrm>
              <a:off x="1358900" y="579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4837" name="Text Box 35"/>
            <p:cNvSpPr>
              <a:spLocks noChangeArrowheads="1"/>
            </p:cNvSpPr>
            <p:nvPr/>
          </p:nvSpPr>
          <p:spPr bwMode="auto">
            <a:xfrm>
              <a:off x="1358900" y="994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38" name="Text Box 36"/>
            <p:cNvSpPr>
              <a:spLocks noChangeArrowheads="1"/>
            </p:cNvSpPr>
            <p:nvPr/>
          </p:nvSpPr>
          <p:spPr bwMode="auto">
            <a:xfrm>
              <a:off x="1358900" y="140853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39" name="Text Box 37"/>
            <p:cNvSpPr>
              <a:spLocks noChangeArrowheads="1"/>
            </p:cNvSpPr>
            <p:nvPr/>
          </p:nvSpPr>
          <p:spPr bwMode="auto">
            <a:xfrm>
              <a:off x="1358900" y="1822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0" name="Text Box 38"/>
            <p:cNvSpPr>
              <a:spLocks noChangeArrowheads="1"/>
            </p:cNvSpPr>
            <p:nvPr/>
          </p:nvSpPr>
          <p:spPr bwMode="auto">
            <a:xfrm>
              <a:off x="1358900" y="22372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41" name="Text Box 39"/>
            <p:cNvSpPr>
              <a:spLocks noChangeArrowheads="1"/>
            </p:cNvSpPr>
            <p:nvPr/>
          </p:nvSpPr>
          <p:spPr bwMode="auto">
            <a:xfrm>
              <a:off x="1358900" y="26515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2" name="Text Box 40"/>
            <p:cNvSpPr>
              <a:spLocks noChangeArrowheads="1"/>
            </p:cNvSpPr>
            <p:nvPr/>
          </p:nvSpPr>
          <p:spPr bwMode="auto">
            <a:xfrm>
              <a:off x="2163763" y="1607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4843" name="Text Box 41"/>
            <p:cNvSpPr>
              <a:spLocks noChangeArrowheads="1"/>
            </p:cNvSpPr>
            <p:nvPr/>
          </p:nvSpPr>
          <p:spPr bwMode="auto">
            <a:xfrm>
              <a:off x="2163763" y="5735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4844" name="Text Box 42"/>
            <p:cNvSpPr>
              <a:spLocks noChangeArrowheads="1"/>
            </p:cNvSpPr>
            <p:nvPr/>
          </p:nvSpPr>
          <p:spPr bwMode="auto">
            <a:xfrm>
              <a:off x="2163763" y="9878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5" name="Text Box 43"/>
            <p:cNvSpPr>
              <a:spLocks noChangeArrowheads="1"/>
            </p:cNvSpPr>
            <p:nvPr/>
          </p:nvSpPr>
          <p:spPr bwMode="auto">
            <a:xfrm>
              <a:off x="2163763" y="140218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6" name="Text Box 44"/>
            <p:cNvSpPr>
              <a:spLocks noChangeArrowheads="1"/>
            </p:cNvSpPr>
            <p:nvPr/>
          </p:nvSpPr>
          <p:spPr bwMode="auto">
            <a:xfrm>
              <a:off x="2163763" y="181652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4847" name="Text Box 45"/>
            <p:cNvSpPr>
              <a:spLocks noChangeArrowheads="1"/>
            </p:cNvSpPr>
            <p:nvPr/>
          </p:nvSpPr>
          <p:spPr bwMode="auto">
            <a:xfrm>
              <a:off x="2163763" y="2230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48" name="Text Box 46"/>
            <p:cNvSpPr>
              <a:spLocks noChangeArrowheads="1"/>
            </p:cNvSpPr>
            <p:nvPr/>
          </p:nvSpPr>
          <p:spPr bwMode="auto">
            <a:xfrm>
              <a:off x="2163763" y="2645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49" name="Line 47"/>
            <p:cNvSpPr>
              <a:spLocks noChangeShapeType="1"/>
            </p:cNvSpPr>
            <p:nvPr/>
          </p:nvSpPr>
          <p:spPr bwMode="auto">
            <a:xfrm>
              <a:off x="233363" y="32486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34851" name="Text Box 49"/>
          <p:cNvSpPr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2" name="Text Box 50"/>
          <p:cNvSpPr>
            <a:spLocks noChangeArrowheads="1"/>
          </p:cNvSpPr>
          <p:nvPr/>
        </p:nvSpPr>
        <p:spPr bwMode="auto">
          <a:xfrm>
            <a:off x="7388225" y="1557338"/>
            <a:ext cx="7270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6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3" name="Rectangle 51"/>
          <p:cNvSpPr>
            <a:spLocks noChangeArrowheads="1"/>
          </p:cNvSpPr>
          <p:nvPr/>
        </p:nvSpPr>
        <p:spPr bwMode="auto">
          <a:xfrm>
            <a:off x="107950" y="-20638"/>
            <a:ext cx="777240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注意指针变量的运算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4854" name="Text Box 52"/>
          <p:cNvSpPr>
            <a:spLocks noChangeArrowheads="1"/>
          </p:cNvSpPr>
          <p:nvPr/>
        </p:nvSpPr>
        <p:spPr bwMode="auto">
          <a:xfrm>
            <a:off x="1403350" y="4941888"/>
            <a:ext cx="6408738" cy="7080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如果将程序中的</a:t>
            </a:r>
            <a:r>
              <a:rPr lang="en-US" sz="2000" b="1">
                <a:solidFill>
                  <a:srgbClr val="0000FF"/>
                </a:solidFill>
                <a:sym typeface="Arial" pitchFamily="34" charset="0"/>
              </a:rPr>
              <a:t>y=(*--p)++;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改为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y=(*p++)++;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 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printf(“y=%d,*p=%d,a[1]=%d  ”,y,*p,a[1]);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的结果为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</a:t>
            </a:r>
            <a:endParaRPr lang="zh-CN" altLang="en-US"/>
          </a:p>
        </p:txBody>
      </p:sp>
      <p:sp>
        <p:nvSpPr>
          <p:cNvPr id="34855" name="AutoShape 53"/>
          <p:cNvSpPr>
            <a:spLocks noChangeArrowheads="1"/>
          </p:cNvSpPr>
          <p:nvPr/>
        </p:nvSpPr>
        <p:spPr bwMode="auto">
          <a:xfrm>
            <a:off x="468313" y="4868863"/>
            <a:ext cx="792162" cy="431800"/>
          </a:xfrm>
          <a:prstGeom prst="flowChartAlternateProcess">
            <a:avLst/>
          </a:prstGeom>
          <a:solidFill>
            <a:schemeClr val="hlink"/>
          </a:solidFill>
          <a:ln w="9525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华文行楷" pitchFamily="2" charset="-122"/>
              </a:rPr>
              <a:t>思考</a:t>
            </a:r>
            <a:endParaRPr lang="zh-CN" altLang="en-US"/>
          </a:p>
        </p:txBody>
      </p:sp>
      <p:sp>
        <p:nvSpPr>
          <p:cNvPr id="34856" name="Text Box 54"/>
          <p:cNvSpPr>
            <a:spLocks noChangeArrowheads="1"/>
          </p:cNvSpPr>
          <p:nvPr/>
        </p:nvSpPr>
        <p:spPr bwMode="auto">
          <a:xfrm>
            <a:off x="508000" y="5805488"/>
            <a:ext cx="2119313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y=8 ,*p=7, a[1]=9</a:t>
            </a:r>
            <a:endParaRPr lang="zh-CN" altLang="en-US"/>
          </a:p>
        </p:txBody>
      </p:sp>
      <p:grpSp>
        <p:nvGrpSpPr>
          <p:cNvPr id="34857" name="Group 5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4858" name="Text Box 5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4859" name="Freeform 5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0" name="矩形 2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，后自增</a:t>
            </a:r>
            <a:endParaRPr lang="zh-CN" altLang="en-US"/>
          </a:p>
        </p:txBody>
      </p:sp>
      <p:sp>
        <p:nvSpPr>
          <p:cNvPr id="34861" name="Text Box 54"/>
          <p:cNvSpPr>
            <a:spLocks noChangeArrowheads="1"/>
          </p:cNvSpPr>
          <p:nvPr/>
        </p:nvSpPr>
        <p:spPr bwMode="auto">
          <a:xfrm>
            <a:off x="2700338" y="5745163"/>
            <a:ext cx="6213475" cy="8620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y=(*p++)++=(*(p++))++;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 y = (*p)++; y = (*p); (*p)++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；</a:t>
            </a: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p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自增；</a:t>
            </a:r>
            <a:endParaRPr lang="en-US" sz="2000" b="1">
              <a:solidFill>
                <a:srgbClr val="A50021"/>
              </a:solidFill>
              <a:sym typeface="Arial" pitchFamily="34" charset="0"/>
            </a:endParaRPr>
          </a:p>
        </p:txBody>
      </p:sp>
      <p:sp>
        <p:nvSpPr>
          <p:cNvPr id="34862" name="矩形 3"/>
          <p:cNvSpPr>
            <a:spLocks noChangeArrowheads="1"/>
          </p:cNvSpPr>
          <p:nvPr/>
        </p:nvSpPr>
        <p:spPr bwMode="auto">
          <a:xfrm>
            <a:off x="827088" y="4005263"/>
            <a:ext cx="50577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y = (*--p)++ = (*(--p))++;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自减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y=(*p)++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(*p)++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 autoUpdateAnimBg="0"/>
      <p:bldP spid="34820" grpId="0" bldLvl="0" animBg="1" autoUpdateAnimBg="0"/>
      <p:bldP spid="34852" grpId="0" bldLvl="0" animBg="1" autoUpdateAnimBg="0"/>
      <p:bldP spid="34854" grpId="0" bldLvl="0" animBg="1" autoUpdateAnimBg="0"/>
      <p:bldP spid="34855" grpId="0" bldLvl="0" animBg="1" autoUpdateAnimBg="0"/>
      <p:bldP spid="34856" grpId="0" bldLvl="0" animBg="1" autoUpdateAnimBg="0"/>
      <p:bldP spid="34861" grpId="0" bldLvl="0" animBg="1" autoUpdateAnimBg="0"/>
      <p:bldP spid="34862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一级指针变量与一维数组的关系</a:t>
            </a:r>
            <a: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02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C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sym typeface="Comic Sans MS" pitchFamily="66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sym typeface="Comic Sans MS" pitchFamily="66" charset="0"/>
              </a:rPr>
              <a:t> x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*x,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n)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t,*i,*j,*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=(n-1)/2;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i=x;  j=x+n-1;  p=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x+m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for(;i&lt;=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p;i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++,j--)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d",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(p,10);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("The array has been reverted:\n");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for(p=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a;p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&lt;a+10;p++)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("%d",*p);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33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764513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2" y="188913"/>
            <a:ext cx="5965825" cy="57626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90000"/>
            </a:pP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数组名或指针作</a:t>
            </a:r>
            <a:r>
              <a:rPr lang="zh-CN" altLang="en-US" sz="2800" b="1" dirty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 smtClean="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参数总结</a:t>
            </a:r>
            <a:endParaRPr lang="zh-CN" altLang="en-US" dirty="0"/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3386813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void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inv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 x[], </a:t>
            </a:r>
            <a:r>
              <a:rPr lang="en-US" sz="2000" dirty="0" err="1">
                <a:solidFill>
                  <a:srgbClr val="339933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339933"/>
                </a:solidFill>
                <a:sym typeface="Arial" pitchFamily="34" charset="0"/>
              </a:rPr>
              <a:t> n);</a:t>
            </a:r>
            <a:endParaRPr lang="zh-CN" altLang="en-US" dirty="0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891638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4394875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856838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708950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334395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89640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425038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888588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7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B9E1CBA-1EBF-4169-8C39-B5FB66FD1DD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34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1988" name="Text Box 16"/>
          <p:cNvSpPr>
            <a:spLocks noChangeArrowheads="1"/>
          </p:cNvSpPr>
          <p:nvPr/>
        </p:nvSpPr>
        <p:spPr bwMode="auto">
          <a:xfrm>
            <a:off x="411162" y="908825"/>
            <a:ext cx="5745163" cy="378565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回顾一维数组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sym typeface="Arial" pitchFamily="34" charset="0"/>
              </a:rPr>
              <a:t> a[10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];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数组的首地址，即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a[0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的地址；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是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地址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常量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*p;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指针变量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a; 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或者</a:t>
            </a:r>
            <a:endParaRPr lang="en-US" altLang="zh-CN" sz="2000" dirty="0" smtClean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&amp;a[0];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</p:txBody>
      </p:sp>
      <p:sp>
        <p:nvSpPr>
          <p:cNvPr id="42003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指针与二维数组</a:t>
            </a:r>
            <a:endParaRPr lang="zh-CN" altLang="en-US"/>
          </a:p>
        </p:txBody>
      </p: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2005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2006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9" name="Text Box 29"/>
          <p:cNvSpPr>
            <a:spLocks noChangeArrowheads="1"/>
          </p:cNvSpPr>
          <p:nvPr/>
        </p:nvSpPr>
        <p:spPr bwMode="auto">
          <a:xfrm>
            <a:off x="6434883" y="3429000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a+i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" name="Rectangle 113"/>
          <p:cNvSpPr>
            <a:spLocks/>
          </p:cNvSpPr>
          <p:nvPr/>
        </p:nvSpPr>
        <p:spPr bwMode="auto">
          <a:xfrm>
            <a:off x="382866" y="4746665"/>
            <a:ext cx="5773459" cy="120251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6600"/>
                </a:solidFill>
                <a:sym typeface="Arial" pitchFamily="34" charset="0"/>
              </a:rPr>
              <a:t>数组元素的引用</a:t>
            </a:r>
            <a:endParaRPr lang="en-US" dirty="0" smtClean="0">
              <a:solidFill>
                <a:srgbClr val="336600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a[</a:t>
            </a:r>
            <a:r>
              <a:rPr lang="en-US" dirty="0" err="1" smtClean="0">
                <a:solidFill>
                  <a:srgbClr val="3366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]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p[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]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*(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p+i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)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*(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a+i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49715" y="979488"/>
            <a:ext cx="2029148" cy="3711576"/>
            <a:chOff x="6649715" y="979488"/>
            <a:chExt cx="2029148" cy="3711576"/>
          </a:xfrm>
        </p:grpSpPr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7354888" y="1339851"/>
              <a:ext cx="1323975" cy="335121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1991" name="Line 19"/>
            <p:cNvSpPr>
              <a:spLocks noChangeShapeType="1"/>
            </p:cNvSpPr>
            <p:nvPr/>
          </p:nvSpPr>
          <p:spPr bwMode="auto">
            <a:xfrm>
              <a:off x="7354888" y="165735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20"/>
            <p:cNvSpPr>
              <a:spLocks noChangeShapeType="1"/>
            </p:cNvSpPr>
            <p:nvPr/>
          </p:nvSpPr>
          <p:spPr bwMode="auto">
            <a:xfrm>
              <a:off x="7354888" y="199390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21"/>
            <p:cNvSpPr>
              <a:spLocks noChangeShapeType="1"/>
            </p:cNvSpPr>
            <p:nvPr/>
          </p:nvSpPr>
          <p:spPr bwMode="auto">
            <a:xfrm>
              <a:off x="7354888" y="233203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7354888" y="266858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7354888" y="3006726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7354888" y="3344863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7354888" y="3681413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6"/>
            <p:cNvSpPr>
              <a:spLocks noChangeShapeType="1"/>
            </p:cNvSpPr>
            <p:nvPr/>
          </p:nvSpPr>
          <p:spPr bwMode="auto">
            <a:xfrm>
              <a:off x="7354888" y="401955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7354888" y="435768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7090569" y="1469895"/>
              <a:ext cx="264319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29"/>
            <p:cNvSpPr>
              <a:spLocks noChangeArrowheads="1"/>
            </p:cNvSpPr>
            <p:nvPr/>
          </p:nvSpPr>
          <p:spPr bwMode="auto">
            <a:xfrm>
              <a:off x="6649715" y="1196845"/>
              <a:ext cx="298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 dirty="0"/>
            </a:p>
          </p:txBody>
        </p:sp>
        <p:sp>
          <p:nvSpPr>
            <p:cNvPr id="42002" name="Text Box 30"/>
            <p:cNvSpPr>
              <a:spLocks noChangeArrowheads="1"/>
            </p:cNvSpPr>
            <p:nvPr/>
          </p:nvSpPr>
          <p:spPr bwMode="auto">
            <a:xfrm>
              <a:off x="7281863" y="979488"/>
              <a:ext cx="1192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007A77"/>
                  </a:solidFill>
                  <a:sym typeface="Arial" pitchFamily="34" charset="0"/>
                </a:rPr>
                <a:t>int</a:t>
              </a:r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en-US" sz="2000" dirty="0" smtClean="0">
                  <a:solidFill>
                    <a:srgbClr val="007A77"/>
                  </a:solidFill>
                  <a:sym typeface="Arial" pitchFamily="34" charset="0"/>
                </a:rPr>
                <a:t>a[10</a:t>
              </a:r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];</a:t>
              </a:r>
              <a:endParaRPr lang="zh-CN" altLang="en-US" dirty="0"/>
            </a:p>
          </p:txBody>
        </p:sp>
        <p:sp>
          <p:nvSpPr>
            <p:cNvPr id="42008" name="Line 28"/>
            <p:cNvSpPr>
              <a:spLocks noChangeShapeType="1"/>
            </p:cNvSpPr>
            <p:nvPr/>
          </p:nvSpPr>
          <p:spPr bwMode="auto">
            <a:xfrm>
              <a:off x="7039903" y="3844925"/>
              <a:ext cx="26828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7092175" y="1593819"/>
              <a:ext cx="264319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9"/>
            <p:cNvSpPr>
              <a:spLocks noChangeArrowheads="1"/>
            </p:cNvSpPr>
            <p:nvPr/>
          </p:nvSpPr>
          <p:spPr bwMode="auto">
            <a:xfrm>
              <a:off x="6660145" y="141286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35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767508"/>
            <a:ext cx="6869113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维数组为形参，调用时传入二维数组的首地址作为实参。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</a:t>
            </a:r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1136840"/>
            <a:ext cx="7048500" cy="4893647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en-US" dirty="0" smtClean="0">
                <a:solidFill>
                  <a:srgbClr val="FF0000"/>
                </a:solidFill>
                <a:sym typeface="Arial" pitchFamily="34" charset="0"/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行数，列数</a:t>
            </a:r>
            <a:endParaRPr lang="en-US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，</a:t>
            </a:r>
            <a:endParaRPr lang="en-US" altLang="zh-CN" dirty="0" smtClean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          // a[i*</a:t>
            </a:r>
            <a:r>
              <a:rPr lang="en-US" altLang="zh-CN" dirty="0" err="1" smtClean="0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]  --&gt; a[i][j]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        </a:t>
            </a:r>
            <a:r>
              <a:rPr lang="en-US" dirty="0" err="1" smtClean="0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("%4d",a[i*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endParaRPr lang="en-US" dirty="0">
              <a:solidFill>
                <a:srgbClr val="FF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563475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i;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 dirty="0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3057526"/>
            <a:ext cx="3544888" cy="228600"/>
            <a:chOff x="0" y="109"/>
            <a:chExt cx="2233" cy="144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3" y="109"/>
              <a:ext cx="0" cy="143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756025"/>
            <a:ext cx="3830638" cy="307975"/>
            <a:chOff x="0" y="70"/>
            <a:chExt cx="2413" cy="19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70"/>
              <a:ext cx="1" cy="19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n”,string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{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(string[0]);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 dirty="0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6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 dirty="0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2113576" y="767428"/>
            <a:ext cx="5183127" cy="1017844"/>
          </a:xfrm>
          <a:prstGeom prst="wedgeRectCallout">
            <a:avLst>
              <a:gd name="adj1" fmla="val -19548"/>
              <a:gd name="adj2" fmla="val 114116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 sz="2000" dirty="0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char  *string;</a:t>
            </a:r>
            <a:endParaRPr lang="zh-CN" altLang="en-US" sz="2000" b="1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chemeClr val="accent2"/>
                </a:solidFill>
                <a:sym typeface="Arial" pitchFamily="34" charset="0"/>
              </a:rPr>
              <a:t>     </a:t>
            </a:r>
            <a:r>
              <a:rPr lang="en-US" sz="2000" b="1" smtClean="0">
                <a:solidFill>
                  <a:schemeClr val="accent2"/>
                </a:solidFill>
                <a:sym typeface="Arial" pitchFamily="34" charset="0"/>
              </a:rPr>
              <a:t>string = “</a:t>
            </a:r>
            <a:r>
              <a:rPr lang="en-US" sz="2000" b="1" dirty="0">
                <a:solidFill>
                  <a:schemeClr val="accent2"/>
                </a:solidFill>
                <a:sym typeface="Arial" pitchFamily="34" charset="0"/>
              </a:rPr>
              <a:t>I love China!”;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780955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70"/>
            <a:ext cx="4891375" cy="4095609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copy_string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);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nstring_a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nstring_b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=%s\n",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sz="2000" dirty="0" err="1" smtClean="0">
                <a:solidFill>
                  <a:schemeClr val="accent2"/>
                </a:solidFill>
                <a:sym typeface="Arial" pitchFamily="34" charset="0"/>
              </a:rPr>
              <a:t>copy_string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(char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from[],char to[])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i=0;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sym typeface="Comic Sans MS" pitchFamily="66" charset="0"/>
              </a:rPr>
              <a:t>作业：</a:t>
            </a:r>
            <a:endParaRPr lang="en-US" altLang="zh-CN" sz="2800" b="1" dirty="0" smtClean="0">
              <a:solidFill>
                <a:srgbClr val="9900FF"/>
              </a:solidFill>
              <a:sym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 dirty="0" err="1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 smtClean="0">
                <a:solidFill>
                  <a:schemeClr val="accent2"/>
                </a:solidFill>
                <a:ea typeface="隶书" pitchFamily="49" charset="-122"/>
              </a:rPr>
              <a:t>地址 </a:t>
            </a:r>
            <a:r>
              <a:rPr lang="en-US" altLang="zh-CN" dirty="0" smtClean="0">
                <a:solidFill>
                  <a:schemeClr val="accent2"/>
                </a:solidFill>
                <a:ea typeface="隶书" pitchFamily="49" charset="-122"/>
              </a:rPr>
              <a:t>&amp;i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3144" y="738188"/>
            <a:ext cx="25831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 i, *</a:t>
            </a:r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;</a:t>
            </a: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= &amp;i;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0114" y="2833688"/>
            <a:ext cx="1807286" cy="1547812"/>
            <a:chOff x="250114" y="2833688"/>
            <a:chExt cx="1807286" cy="1547812"/>
          </a:xfrm>
        </p:grpSpPr>
        <p:sp>
          <p:nvSpPr>
            <p:cNvPr id="12330" name="Line 53"/>
            <p:cNvSpPr>
              <a:spLocks noChangeShapeType="1"/>
            </p:cNvSpPr>
            <p:nvPr/>
          </p:nvSpPr>
          <p:spPr bwMode="auto">
            <a:xfrm flipH="1">
              <a:off x="251700" y="4357688"/>
              <a:ext cx="1805700" cy="23812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1" name="Line 54"/>
            <p:cNvSpPr>
              <a:spLocks noChangeShapeType="1"/>
            </p:cNvSpPr>
            <p:nvPr/>
          </p:nvSpPr>
          <p:spPr bwMode="auto">
            <a:xfrm flipV="1">
              <a:off x="250114" y="2833688"/>
              <a:ext cx="1586" cy="1523999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2331" idx="1"/>
              <a:endCxn id="12325" idx="2"/>
            </p:cNvCxnSpPr>
            <p:nvPr/>
          </p:nvCxnSpPr>
          <p:spPr bwMode="auto">
            <a:xfrm>
              <a:off x="251700" y="2833688"/>
              <a:ext cx="3579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i,k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= &amp;i;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        k=*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;       </a:t>
            </a:r>
            <a:endParaRPr lang="en-US" dirty="0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Pages>0</Pages>
  <Words>5263</Words>
  <Characters>0</Characters>
  <Application>Microsoft Office PowerPoint</Application>
  <DocSecurity>0</DocSecurity>
  <PresentationFormat>全屏显示(4:3)</PresentationFormat>
  <Lines>0</Lines>
  <Paragraphs>1271</Paragraphs>
  <Slides>45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Administrator</cp:lastModifiedBy>
  <cp:revision>387</cp:revision>
  <dcterms:created xsi:type="dcterms:W3CDTF">2003-07-10T12:35:00Z</dcterms:created>
  <dcterms:modified xsi:type="dcterms:W3CDTF">2016-12-05T10:12:12Z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