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E8F51-7589-4D7B-B384-FD766A27EFA9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317-6927-40F3-BBE9-AE32492F1E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41207.htm" TargetMode="External"/><Relationship Id="rId3" Type="http://schemas.openxmlformats.org/officeDocument/2006/relationships/hyperlink" Target="http://baike.baidu.com/view/36272.htm" TargetMode="External"/><Relationship Id="rId7" Type="http://schemas.openxmlformats.org/officeDocument/2006/relationships/hyperlink" Target="http://baike.baidu.com/view/665378.ht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4821.htm" TargetMode="External"/><Relationship Id="rId5" Type="http://schemas.openxmlformats.org/officeDocument/2006/relationships/hyperlink" Target="http://baike.baidu.com/view/1634.htm" TargetMode="External"/><Relationship Id="rId4" Type="http://schemas.openxmlformats.org/officeDocument/2006/relationships/hyperlink" Target="http://baike.baidu.com/view/668911.htm" TargetMode="External"/><Relationship Id="rId9" Type="http://schemas.openxmlformats.org/officeDocument/2006/relationships/hyperlink" Target="http://baike.baidu.com/view/16068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0317-6927-40F3-BBE9-AE32492F1E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8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bloodshed software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著名的免费软件组织。其主要作品有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，最新版本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4.9.9.2Dev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不是编译器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本身仅仅提供一个单纯的图形界面，它并不是一个完整的开发环境。如果要想在这一环境中开发软件则需要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上的变种如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mingw,cygwin,djgpp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等。借助这些以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为基础的开发环境再加上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DEV C++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方可构成一个完整的开放式集成开发环境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IDE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。这一组合的魅力在于虽然会受到版权以及许可协议的约束，但是你无须为这些东西掏一分钱。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，是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Minimalist </a:t>
            </a:r>
            <a:r>
              <a:rPr lang="en-US" altLang="zh-CN" sz="1200" b="0" i="1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for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的缩写。它是一个可自由使用和自由发布的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特定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4"/>
              </a:rPr>
              <a:t>头文件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和使用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GNU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工具集导入库的集合，允许你在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3"/>
              </a:rPr>
              <a:t>GNU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/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5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6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平台生成本地的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程序而不需要第三方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MinGW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是一组包含文件和端口库，其功能是允许控制台模式的程序使用微软的标准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）库（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7"/>
              </a:rPr>
              <a:t>MSVCRT.DLL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该库在所有的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NT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上有效，在所有的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8"/>
              </a:rPr>
              <a:t>Windows 95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发行版以上的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 OS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有效，使用基本运行时，你可以使用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GCC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写控制台模式的符合美国标准化组织（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ANSI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）程序，可以使用微软提供的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运行时（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）扩展，与基本运行时相结合，就可以有充分的权利既使用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C Runtime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）又使用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Windows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  <a:hlinkClick r:id="rId9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功能。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A0217D-2E3F-4F89-B4DA-28D8AD2710D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48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计算机导论与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上机实践（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00736"/>
            <a:ext cx="6400800" cy="1752600"/>
          </a:xfrm>
        </p:spPr>
        <p:txBody>
          <a:bodyPr/>
          <a:lstStyle/>
          <a:p>
            <a:r>
              <a:rPr lang="zh-CN" altLang="en-US" dirty="0" smtClean="0"/>
              <a:t>段江涛</a:t>
            </a:r>
            <a:endParaRPr lang="en-US" altLang="zh-CN" dirty="0" smtClean="0"/>
          </a:p>
          <a:p>
            <a:r>
              <a:rPr lang="en-US" altLang="zh-CN" dirty="0" smtClean="0"/>
              <a:t>jtduan@mail.xidian.edu.cn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</a:t>
            </a:r>
            <a:r>
              <a:rPr lang="zh-CN" altLang="en-US" dirty="0" smtClean="0"/>
              <a:t>练习答案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a = </a:t>
            </a:r>
            <a:r>
              <a:rPr lang="en-US" altLang="zh-CN" sz="2000" dirty="0" smtClean="0"/>
              <a:t>1</a:t>
            </a:r>
            <a:r>
              <a:rPr lang="en-US" altLang="zh-CN" sz="2000" dirty="0" smtClean="0"/>
              <a:t>/2;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(“%d\</a:t>
            </a:r>
            <a:r>
              <a:rPr lang="en-US" altLang="zh-CN" sz="2000" dirty="0" err="1" smtClean="0"/>
              <a:t>n”,a</a:t>
            </a:r>
            <a:r>
              <a:rPr lang="en-US" altLang="zh-CN" sz="2000" dirty="0" smtClean="0"/>
              <a:t>);  // a = 0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</a:t>
            </a:r>
            <a:r>
              <a:rPr lang="zh-CN" altLang="en-US" dirty="0" smtClean="0"/>
              <a:t>练习</a:t>
            </a:r>
            <a:r>
              <a:rPr lang="zh-CN" altLang="en-US" dirty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</a:t>
            </a:r>
            <a:r>
              <a:rPr lang="en-US" altLang="zh-CN" sz="2000" b="1" dirty="0"/>
              <a:t>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/>
              <a:t>  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m,a,b,c,bac</a:t>
            </a:r>
            <a:r>
              <a:rPr lang="en-US" altLang="zh-CN" sz="2000" b="1" dirty="0" smtClean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d”,m</a:t>
            </a:r>
            <a:r>
              <a:rPr lang="en-US" altLang="zh-CN" sz="2000" b="1" dirty="0" smtClean="0"/>
              <a:t>);   // </a:t>
            </a:r>
            <a:r>
              <a:rPr lang="zh-CN" altLang="en-US" sz="2000" b="1" dirty="0" smtClean="0"/>
              <a:t>注意格式</a:t>
            </a:r>
            <a:endParaRPr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/>
              <a:t>         由</a:t>
            </a:r>
            <a:r>
              <a:rPr lang="zh-CN" altLang="en-US" sz="2000" b="1" dirty="0"/>
              <a:t>数</a:t>
            </a:r>
            <a:r>
              <a:rPr lang="en-US" altLang="zh-CN" sz="2000" b="1" dirty="0" err="1"/>
              <a:t>abc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用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表示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，求出</a:t>
            </a:r>
            <a:r>
              <a:rPr lang="en-US" altLang="zh-CN" sz="2000" b="1" dirty="0"/>
              <a:t>: a=m/100,b=m/10%10,c=m%10</a:t>
            </a:r>
            <a:r>
              <a:rPr lang="zh-CN" altLang="en-US" sz="2000" b="1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/>
              <a:t>  </a:t>
            </a:r>
            <a:r>
              <a:rPr lang="zh-CN" altLang="en-US" sz="2000" b="1" dirty="0" smtClean="0"/>
              <a:t>       表达式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bac</a:t>
            </a:r>
            <a:r>
              <a:rPr lang="en-US" altLang="zh-CN" sz="2000" b="1" dirty="0"/>
              <a:t> = b*100 + a*10 + c; </a:t>
            </a: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(“%d\n”,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);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[%c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char 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en-US" altLang="zh-CN" sz="2000" b="1" dirty="0" err="1" smtClean="0"/>
              <a:t>scanf</a:t>
            </a:r>
            <a:r>
              <a:rPr lang="en-US" altLang="zh-CN" sz="2000" b="1" dirty="0" smtClean="0"/>
              <a:t>(“%</a:t>
            </a:r>
            <a:r>
              <a:rPr lang="en-US" altLang="zh-CN" sz="2000" b="1" dirty="0" err="1" smtClean="0"/>
              <a:t>c”,C</a:t>
            </a:r>
            <a:r>
              <a:rPr lang="en-US" altLang="zh-CN" sz="2000" b="1" dirty="0" smtClean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  </a:t>
            </a:r>
            <a:r>
              <a:rPr lang="nl-NL" altLang="zh-CN" sz="2000" b="1" dirty="0"/>
              <a:t>C = 'A'&lt;=C &amp;&amp; C&lt;='Z'?</a:t>
            </a:r>
            <a:r>
              <a:rPr lang="nl-NL" altLang="zh-CN" sz="2000" b="1" dirty="0" smtClean="0"/>
              <a:t>C+32:C;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altLang="zh-CN" sz="2000" b="1" dirty="0"/>
              <a:t> </a:t>
            </a:r>
            <a:r>
              <a:rPr lang="nl-NL" altLang="zh-CN" sz="2000" b="1" dirty="0" smtClean="0"/>
              <a:t>     printf(“%c\n”,C); 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516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</a:t>
            </a:r>
            <a:r>
              <a:rPr lang="zh-CN" altLang="en-US" sz="2000" b="1" dirty="0" smtClean="0"/>
              <a:t>做，</a:t>
            </a:r>
            <a:r>
              <a:rPr lang="en-US" altLang="zh-CN" sz="2000" b="1" dirty="0" smtClean="0"/>
              <a:t>ch2,p55, </a:t>
            </a:r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数学</a:t>
            </a:r>
            <a:r>
              <a:rPr lang="zh-CN" altLang="en-US" sz="2000" b="1" dirty="0" smtClean="0"/>
              <a:t>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r>
              <a:rPr lang="zh-CN" altLang="en-US" sz="2000" b="1" dirty="0" smtClean="0"/>
              <a:t>；</a:t>
            </a:r>
            <a:r>
              <a:rPr lang="en-US" altLang="zh-CN" sz="2000" b="1" dirty="0" smtClean="0"/>
              <a:t>【</a:t>
            </a:r>
            <a:r>
              <a:rPr lang="zh-CN" altLang="en-US" sz="2000" b="1" dirty="0" smtClean="0"/>
              <a:t>以下比第</a:t>
            </a:r>
            <a:r>
              <a:rPr lang="en-US" altLang="zh-CN" sz="2000" b="1" dirty="0" smtClean="0"/>
              <a:t>1</a:t>
            </a:r>
            <a:r>
              <a:rPr lang="zh-CN" altLang="en-US" sz="2000" b="1" smtClean="0"/>
              <a:t>题多</a:t>
            </a:r>
            <a:r>
              <a:rPr lang="en-US" altLang="zh-CN" sz="2000" b="1" smtClean="0"/>
              <a:t>】</a:t>
            </a:r>
            <a:endParaRPr lang="en-US" altLang="zh-CN" sz="2000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float </a:t>
            </a:r>
            <a:r>
              <a:rPr lang="es-ES" altLang="zh-CN" sz="2000" b="1" dirty="0"/>
              <a:t>a,b,c,d,e,x,y</a:t>
            </a:r>
            <a:r>
              <a:rPr lang="es-ES" altLang="zh-CN" sz="2000" b="1" dirty="0" smtClean="0"/>
              <a:t>;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y = sin(x)*sin(x)*(a+b)/(a-b</a:t>
            </a:r>
            <a:r>
              <a:rPr lang="es-ES" altLang="zh-CN" sz="2000" b="1" dirty="0" smtClean="0"/>
              <a:t>);           y </a:t>
            </a:r>
            <a:r>
              <a:rPr lang="es-ES" altLang="zh-CN" sz="2000" b="1" dirty="0"/>
              <a:t>= (x&gt;20 &amp;&amp; x&lt;30) || x&lt;-100;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 smtClean="0"/>
              <a:t>     y </a:t>
            </a:r>
            <a:r>
              <a:rPr lang="es-ES" altLang="zh-CN" sz="2000" b="1" dirty="0"/>
              <a:t>= exp(0.5*x*x)/sqrt(2*3.14</a:t>
            </a:r>
            <a:r>
              <a:rPr lang="es-ES" altLang="zh-CN" sz="2000" b="1" dirty="0" smtClean="0"/>
              <a:t>);        y </a:t>
            </a:r>
            <a:r>
              <a:rPr lang="es-ES" altLang="zh-CN" sz="2000" b="1" dirty="0"/>
              <a:t>= 0.5*(a*x+(a+x)/(4.0*a));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sqrt(pow(sin(x),2.5</a:t>
            </a:r>
            <a:r>
              <a:rPr lang="es-ES" altLang="zh-CN" sz="2000" b="1" dirty="0" smtClean="0"/>
              <a:t>));                  y </a:t>
            </a:r>
            <a:r>
              <a:rPr lang="es-ES" altLang="zh-CN" sz="2000" b="1" dirty="0"/>
              <a:t>= pow(sin(x),1.25);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x*x-exp(5.0</a:t>
            </a:r>
            <a:r>
              <a:rPr lang="es-ES" altLang="zh-CN" sz="2000" b="1" dirty="0" smtClean="0"/>
              <a:t>);                                 y </a:t>
            </a:r>
            <a:r>
              <a:rPr lang="es-ES" altLang="zh-CN" sz="2000" b="1" dirty="0"/>
              <a:t>= 3.0*a*e/(c*d);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</a:t>
            </a:r>
            <a:r>
              <a:rPr lang="es-ES" altLang="zh-CN" sz="2000" b="1" dirty="0" smtClean="0"/>
              <a:t>y </a:t>
            </a:r>
            <a:r>
              <a:rPr lang="es-ES" altLang="zh-CN" sz="2000" b="1" dirty="0"/>
              <a:t>= sqrt(pow(x,y)+log10(y</a:t>
            </a:r>
            <a:r>
              <a:rPr lang="es-ES" altLang="zh-CN" sz="2000" b="1" dirty="0" smtClean="0"/>
              <a:t>));            y </a:t>
            </a:r>
            <a:r>
              <a:rPr lang="es-ES" altLang="zh-CN" sz="2000" b="1" dirty="0"/>
              <a:t>= fabs(pow(x,3.0)+log10(x</a:t>
            </a:r>
            <a:r>
              <a:rPr lang="es-ES" altLang="zh-CN" sz="2000" b="1" dirty="0" smtClean="0"/>
              <a:t>));   </a:t>
            </a:r>
            <a:endParaRPr lang="es-E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lang="es-ES" altLang="zh-CN" sz="2000" b="1" dirty="0"/>
              <a:t>     // (10) </a:t>
            </a:r>
            <a:r>
              <a:rPr lang="zh-CN" altLang="en-US" sz="2000" b="1" dirty="0"/>
              <a:t>对整型变量</a:t>
            </a:r>
            <a:r>
              <a:rPr lang="es-ES" altLang="zh-CN" sz="2000" b="1" dirty="0"/>
              <a:t>a</a:t>
            </a:r>
            <a:r>
              <a:rPr lang="zh-CN" altLang="en-US" sz="2000" b="1" dirty="0"/>
              <a:t>取反后右移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/>
              <a:t>     </a:t>
            </a:r>
            <a:r>
              <a:rPr lang="es-ES" altLang="zh-CN" sz="2000" b="1" dirty="0"/>
              <a:t>int g</a:t>
            </a:r>
            <a:r>
              <a:rPr lang="es-ES" altLang="zh-CN" sz="2000" b="1" dirty="0" smtClean="0"/>
              <a:t>;       </a:t>
            </a:r>
            <a:r>
              <a:rPr lang="es-ES" altLang="zh-CN" sz="2000" b="1" dirty="0"/>
              <a:t>(~g) &gt;&gt; 4;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01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/>
              <a:t>10.1</a:t>
            </a:r>
            <a:r>
              <a:rPr lang="zh-CN" altLang="en-US" dirty="0"/>
              <a:t>上机训练一</a:t>
            </a:r>
            <a:r>
              <a:rPr lang="en-US" altLang="zh-CN" dirty="0"/>
              <a:t>(DOS</a:t>
            </a:r>
            <a:r>
              <a:rPr lang="zh-CN" altLang="en-US" dirty="0"/>
              <a:t>操作系统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10.2</a:t>
            </a:r>
            <a:r>
              <a:rPr lang="zh-CN" altLang="en-US" dirty="0"/>
              <a:t>上机训练二</a:t>
            </a:r>
            <a:r>
              <a:rPr lang="en-US" altLang="zh-CN" dirty="0"/>
              <a:t>(Windows XP</a:t>
            </a:r>
            <a:r>
              <a:rPr lang="zh-CN" altLang="en-US" dirty="0"/>
              <a:t>的基本操作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10.3</a:t>
            </a:r>
            <a:r>
              <a:rPr lang="zh-CN" altLang="en-US" dirty="0"/>
              <a:t>上机训练三</a:t>
            </a:r>
            <a:r>
              <a:rPr lang="en-US" altLang="zh-CN" dirty="0"/>
              <a:t>(Word</a:t>
            </a:r>
            <a:r>
              <a:rPr lang="zh-CN" altLang="en-US" dirty="0"/>
              <a:t>文档的编辑与格式化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10.4</a:t>
            </a:r>
            <a:r>
              <a:rPr lang="zh-CN" altLang="en-US" dirty="0"/>
              <a:t>上机训练四</a:t>
            </a:r>
            <a:r>
              <a:rPr lang="en-US" altLang="zh-CN" dirty="0"/>
              <a:t>(Word</a:t>
            </a:r>
            <a:r>
              <a:rPr lang="zh-CN" altLang="en-US" dirty="0"/>
              <a:t>文档中表格的制作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10.5</a:t>
            </a:r>
            <a:r>
              <a:rPr lang="zh-CN" altLang="en-US" dirty="0"/>
              <a:t>上机训练五</a:t>
            </a:r>
            <a:r>
              <a:rPr lang="en-US" altLang="zh-CN" dirty="0"/>
              <a:t>(Word</a:t>
            </a:r>
            <a:r>
              <a:rPr lang="zh-CN" altLang="en-US" dirty="0"/>
              <a:t>图文混排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1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496944" cy="5805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进入</a:t>
            </a:r>
            <a:r>
              <a:rPr lang="en-US" altLang="zh-CN" sz="2400" dirty="0"/>
              <a:t>dos</a:t>
            </a:r>
            <a:r>
              <a:rPr lang="zh-CN" altLang="en-US" sz="2400" dirty="0" smtClean="0"/>
              <a:t>系统：运行</a:t>
            </a:r>
            <a:r>
              <a:rPr lang="en-US" altLang="zh-CN" sz="2400" dirty="0" err="1" smtClean="0"/>
              <a:t>cmd</a:t>
            </a:r>
            <a:r>
              <a:rPr lang="zh-CN" altLang="en-US" sz="2400" dirty="0" smtClean="0"/>
              <a:t>或附件</a:t>
            </a:r>
            <a:r>
              <a:rPr lang="en-US" altLang="zh-CN" sz="2400" dirty="0" smtClean="0"/>
              <a:t>-&gt;</a:t>
            </a:r>
            <a:r>
              <a:rPr lang="zh-CN" altLang="en-US" sz="2400" dirty="0" smtClean="0"/>
              <a:t>命令提示符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盘：</a:t>
            </a:r>
            <a:r>
              <a:rPr lang="en-US" altLang="zh-CN" sz="2400" dirty="0"/>
              <a:t>d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zh-CN" altLang="en-US" sz="2400" dirty="0" smtClean="0"/>
              <a:t>列出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盘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：</a:t>
            </a:r>
            <a:r>
              <a:rPr lang="en-US" altLang="zh-CN" sz="2400" dirty="0" err="1" smtClean="0"/>
              <a:t>dir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分页列出目录</a:t>
            </a:r>
            <a:r>
              <a:rPr lang="zh-CN" altLang="en-US" sz="2400" dirty="0" smtClean="0"/>
              <a:t>文件：</a:t>
            </a: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zh-CN" altLang="en-US" sz="2400" dirty="0" smtClean="0"/>
              <a:t>进入</a:t>
            </a:r>
            <a:r>
              <a:rPr lang="en-US" altLang="zh-CN" sz="2400" dirty="0"/>
              <a:t>d</a:t>
            </a:r>
            <a:r>
              <a:rPr lang="zh-CN" altLang="en-US" sz="2400" dirty="0" smtClean="0"/>
              <a:t>盘根目录</a:t>
            </a:r>
            <a:r>
              <a:rPr lang="en-US" altLang="zh-CN" sz="2400" dirty="0" smtClean="0"/>
              <a:t>:  cd \</a:t>
            </a:r>
          </a:p>
          <a:p>
            <a:pPr marL="0" indent="0">
              <a:buNone/>
            </a:pPr>
            <a:r>
              <a:rPr lang="zh-CN" altLang="en-US" sz="2400" dirty="0" smtClean="0"/>
              <a:t>进入父级目录：</a:t>
            </a:r>
            <a:r>
              <a:rPr lang="en-US" altLang="zh-CN" sz="2400" dirty="0" smtClean="0"/>
              <a:t>cd ..</a:t>
            </a:r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进入目录：</a:t>
            </a:r>
            <a:r>
              <a:rPr lang="en-US" altLang="zh-CN" sz="2400" dirty="0"/>
              <a:t>cd </a:t>
            </a:r>
            <a:r>
              <a:rPr lang="en-US" altLang="zh-CN" sz="2400" dirty="0" err="1" smtClean="0"/>
              <a:t>tc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建立目录：</a:t>
            </a:r>
            <a:r>
              <a:rPr lang="en-US" altLang="zh-CN" sz="2400" dirty="0" smtClean="0"/>
              <a:t>md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用记事本建立文件：</a:t>
            </a:r>
            <a:r>
              <a:rPr lang="en-US" altLang="zh-CN" sz="2400" dirty="0" smtClean="0"/>
              <a:t>tc.txt</a:t>
            </a:r>
          </a:p>
          <a:p>
            <a:pPr marL="0" indent="0">
              <a:buNone/>
            </a:pPr>
            <a:r>
              <a:rPr lang="zh-CN" altLang="en-US" sz="2400" dirty="0" smtClean="0"/>
              <a:t>复制文件：</a:t>
            </a:r>
            <a:r>
              <a:rPr lang="en-US" altLang="zh-CN" sz="2400" dirty="0" smtClean="0"/>
              <a:t>copy *.* 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显示文本文件</a:t>
            </a:r>
            <a:r>
              <a:rPr lang="en-US" altLang="zh-CN" sz="2400" dirty="0" smtClean="0"/>
              <a:t>:  type tc.txt </a:t>
            </a:r>
          </a:p>
          <a:p>
            <a:pPr marL="0" indent="0">
              <a:buNone/>
            </a:pPr>
            <a:r>
              <a:rPr lang="zh-CN" altLang="en-US" sz="2400" dirty="0" smtClean="0"/>
              <a:t>文件改名：</a:t>
            </a:r>
            <a:r>
              <a:rPr lang="en-US" altLang="zh-CN" sz="2400" dirty="0" err="1" smtClean="0"/>
              <a:t>ren</a:t>
            </a:r>
            <a:r>
              <a:rPr lang="en-US" altLang="zh-CN" sz="2400" dirty="0" smtClean="0"/>
              <a:t> tc.txt zm1.txt</a:t>
            </a:r>
          </a:p>
        </p:txBody>
      </p:sp>
    </p:spTree>
    <p:extLst>
      <p:ext uri="{BB962C8B-B14F-4D97-AF65-F5344CB8AC3E}">
        <p14:creationId xmlns:p14="http://schemas.microsoft.com/office/powerpoint/2010/main" val="1067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10.1</a:t>
            </a:r>
            <a:r>
              <a:rPr lang="zh-CN" altLang="en-US" sz="3600" dirty="0" smtClean="0"/>
              <a:t>上机训练一（</a:t>
            </a:r>
            <a:r>
              <a:rPr lang="en-US" altLang="zh-CN" sz="3600" dirty="0" smtClean="0"/>
              <a:t>DOS</a:t>
            </a:r>
            <a:r>
              <a:rPr lang="zh-CN" altLang="en-US" sz="3600" dirty="0" smtClean="0"/>
              <a:t>操作系统）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99288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用记事本建立批处理文件</a:t>
            </a:r>
            <a:r>
              <a:rPr lang="en-US" altLang="zh-CN" sz="2400" dirty="0" smtClean="0"/>
              <a:t>: list.bat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列出日期和时间</a:t>
            </a:r>
          </a:p>
          <a:p>
            <a:pPr marL="0" indent="0">
              <a:buNone/>
            </a:pPr>
            <a:r>
              <a:rPr lang="en-US" altLang="zh-CN" sz="2400" dirty="0"/>
              <a:t>echo %date% %time%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分页列出磁盘文件目录  </a:t>
            </a:r>
          </a:p>
          <a:p>
            <a:pPr marL="0" indent="0">
              <a:buNone/>
            </a:pPr>
            <a:r>
              <a:rPr lang="en-US" altLang="zh-CN" sz="2400" dirty="0" err="1"/>
              <a:t>dir</a:t>
            </a:r>
            <a:r>
              <a:rPr lang="en-US" altLang="zh-CN" sz="2400" dirty="0"/>
              <a:t> /p</a:t>
            </a:r>
          </a:p>
          <a:p>
            <a:pPr marL="0" indent="0">
              <a:buNone/>
            </a:pPr>
            <a:r>
              <a:rPr lang="en-US" altLang="zh-CN" sz="2400" dirty="0"/>
              <a:t>::</a:t>
            </a:r>
            <a:r>
              <a:rPr lang="zh-CN" altLang="en-US" sz="2400" dirty="0"/>
              <a:t>进入</a:t>
            </a:r>
            <a:r>
              <a:rPr lang="zh-CN" altLang="en-US" sz="2400" dirty="0" smtClean="0"/>
              <a:t>目录</a:t>
            </a:r>
            <a:r>
              <a:rPr lang="en-US" altLang="zh-CN" sz="2400" dirty="0" err="1" smtClean="0"/>
              <a:t>zm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cd </a:t>
            </a:r>
            <a:r>
              <a:rPr lang="en-US" altLang="zh-CN" sz="2400" dirty="0" err="1" smtClean="0"/>
              <a:t>zm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dir</a:t>
            </a:r>
            <a:r>
              <a:rPr lang="en-US" altLang="zh-CN" sz="2400" dirty="0" smtClean="0"/>
              <a:t> /p</a:t>
            </a:r>
          </a:p>
          <a:p>
            <a:pPr marL="0" indent="0">
              <a:buNone/>
            </a:pPr>
            <a:r>
              <a:rPr lang="en-US" altLang="zh-CN" sz="2400" dirty="0" smtClean="0"/>
              <a:t>::</a:t>
            </a:r>
            <a:r>
              <a:rPr lang="zh-CN" altLang="en-US" sz="2400" dirty="0" smtClean="0"/>
              <a:t>进入父级目录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cd 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计算机文化基础    </a:t>
            </a:r>
            <a:r>
              <a:rPr lang="en-US" altLang="zh-CN" b="1" dirty="0"/>
              <a:t>p245</a:t>
            </a:r>
            <a:br>
              <a:rPr lang="en-US" altLang="zh-CN" b="1" dirty="0"/>
            </a:br>
            <a:r>
              <a:rPr lang="en-US" altLang="zh-CN" dirty="0" smtClean="0"/>
              <a:t>10.6</a:t>
            </a:r>
            <a:r>
              <a:rPr lang="zh-CN" altLang="en-US" dirty="0"/>
              <a:t>上机训练六</a:t>
            </a:r>
            <a:r>
              <a:rPr lang="en-US" altLang="zh-CN" dirty="0"/>
              <a:t>(Excel</a:t>
            </a:r>
            <a:r>
              <a:rPr lang="zh-CN" altLang="en-US" dirty="0"/>
              <a:t>工作簿操作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10.7</a:t>
            </a:r>
            <a:r>
              <a:rPr lang="zh-CN" altLang="en-US" dirty="0"/>
              <a:t>上机训练七</a:t>
            </a:r>
            <a:r>
              <a:rPr lang="en-US" altLang="zh-CN" dirty="0"/>
              <a:t>(Excel</a:t>
            </a:r>
            <a:r>
              <a:rPr lang="zh-CN" altLang="en-US" dirty="0"/>
              <a:t>数据处理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10.10</a:t>
            </a:r>
            <a:r>
              <a:rPr lang="zh-CN" altLang="en-US" dirty="0"/>
              <a:t>上机训练十</a:t>
            </a:r>
            <a:r>
              <a:rPr lang="en-US" altLang="zh-CN" dirty="0"/>
              <a:t>(PowerPoint</a:t>
            </a:r>
            <a:r>
              <a:rPr lang="zh-CN" altLang="en-US" dirty="0"/>
              <a:t>演示文稿的制作</a:t>
            </a:r>
            <a:r>
              <a:rPr lang="en-US" altLang="zh-CN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10.11</a:t>
            </a:r>
            <a:r>
              <a:rPr lang="zh-CN" altLang="en-US" dirty="0"/>
              <a:t>上机训练十一</a:t>
            </a:r>
            <a:r>
              <a:rPr lang="en-US" altLang="zh-CN" dirty="0"/>
              <a:t>(PowerPoint</a:t>
            </a:r>
            <a:r>
              <a:rPr lang="zh-CN" altLang="en-US" dirty="0"/>
              <a:t>综合训练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917032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熟悉</a:t>
            </a:r>
            <a:r>
              <a:rPr lang="en-US" altLang="zh-CN" dirty="0"/>
              <a:t>Bloodshed </a:t>
            </a:r>
            <a:r>
              <a:rPr lang="en-US" altLang="zh-CN" dirty="0" err="1"/>
              <a:t>Dev</a:t>
            </a:r>
            <a:r>
              <a:rPr lang="en-US" altLang="zh-CN" dirty="0"/>
              <a:t>-C++</a:t>
            </a:r>
            <a:r>
              <a:rPr lang="zh-CN" altLang="en-US" dirty="0"/>
              <a:t>集成开发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新建项目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Console Application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，项目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main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主函数，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main.c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工程文件：项目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1.dev</a:t>
            </a: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一个项目中可以含多个</a:t>
            </a:r>
            <a:r>
              <a:rPr kumimoji="1"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源文件，只含一个主函数</a:t>
            </a:r>
            <a:endParaRPr kumimoji="1" lang="en-US" altLang="zh-CN" sz="2400" b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lvl="1"/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演示函数说明与定义，调用时要知道函数名、参数及返回类型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r>
              <a:rPr lang="zh-CN" altLang="en-US" dirty="0" smtClean="0"/>
              <a:t>每次上机，建立一个自己的文件夹，将上述文件存入该文件夹，统一管理。</a:t>
            </a:r>
            <a:endParaRPr lang="en-US" altLang="zh-CN" dirty="0" smtClean="0"/>
          </a:p>
          <a:p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多个函数、多个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</a:rPr>
              <a:t>文件的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组成，每次上机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个</a:t>
            </a:r>
            <a:r>
              <a:rPr kumimoji="1" lang="en-US" altLang="zh-CN" dirty="0" smtClean="0">
                <a:solidFill>
                  <a:srgbClr val="000000"/>
                </a:solidFill>
                <a:ea typeface="楷体_GB2312" pitchFamily="49" charset="-122"/>
              </a:rPr>
              <a:t>.c</a:t>
            </a:r>
            <a:r>
              <a:rPr kumimoji="1"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25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81CE6-7F27-414C-8186-D8C912538B4A}" type="datetime10">
              <a:rPr lang="zh-CN" altLang="en-US" smtClean="0"/>
              <a:t>13:46</a:t>
            </a:fld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BC1A2C-C9F4-4AF3-9BEB-CF42080C990E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33134"/>
            <a:ext cx="7499176" cy="50891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600" dirty="0" smtClean="0">
                <a:latin typeface="Times New Roman" pitchFamily="18" charset="0"/>
              </a:rPr>
              <a:t>Bloodshed Dev-C++</a:t>
            </a:r>
            <a:r>
              <a:rPr lang="zh-CN" altLang="en-US" sz="3600" dirty="0" smtClean="0">
                <a:latin typeface="Times New Roman" pitchFamily="18" charset="0"/>
              </a:rPr>
              <a:t>集成开发环境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3075" y="742052"/>
            <a:ext cx="8073550" cy="304698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000" dirty="0" smtClean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  // for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/>
              <a:t>&gt;  // for system("pause"); </a:t>
            </a:r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</a:t>
            </a:r>
            <a:r>
              <a:rPr lang="en-US" altLang="zh-CN" sz="2000" dirty="0"/>
              <a:t>, char*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r>
              <a:rPr lang="en-US" altLang="zh-CN" sz="2000" dirty="0" smtClean="0"/>
              <a:t>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 smtClean="0"/>
              <a:t>a,b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(“%</a:t>
            </a:r>
            <a:r>
              <a:rPr lang="en-US" altLang="zh-CN" sz="2000" dirty="0" err="1" smtClean="0"/>
              <a:t>d%d</a:t>
            </a:r>
            <a:r>
              <a:rPr lang="en-US" altLang="zh-CN" sz="2000" dirty="0" smtClean="0"/>
              <a:t>”,&amp;</a:t>
            </a:r>
            <a:r>
              <a:rPr lang="en-US" altLang="zh-CN" sz="2000" dirty="0" err="1" smtClean="0"/>
              <a:t>a,&amp;b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输入两个数值之间以空格分割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(“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=%d!\</a:t>
            </a:r>
            <a:r>
              <a:rPr lang="en-US" altLang="zh-CN" sz="2000" dirty="0"/>
              <a:t>n</a:t>
            </a:r>
            <a:r>
              <a:rPr lang="en-US" altLang="zh-CN" sz="2000" dirty="0" smtClean="0"/>
              <a:t>”,</a:t>
            </a:r>
            <a:r>
              <a:rPr lang="en-US" altLang="zh-CN" sz="2000" dirty="0" err="1" smtClean="0"/>
              <a:t>a+b</a:t>
            </a:r>
            <a:r>
              <a:rPr lang="en-US" altLang="zh-CN" sz="2000" dirty="0" smtClean="0"/>
              <a:t>);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//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 \n</a:t>
            </a:r>
            <a:r>
              <a:rPr lang="zh-CN" altLang="en-US" sz="2000" dirty="0" smtClean="0"/>
              <a:t>”回车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到第一个字符位置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，换行</a:t>
            </a:r>
            <a:endParaRPr lang="en-US" altLang="zh-CN" sz="2000" dirty="0"/>
          </a:p>
          <a:p>
            <a:r>
              <a:rPr lang="en-US" altLang="zh-CN" sz="2000" dirty="0" smtClean="0"/>
              <a:t>    system</a:t>
            </a:r>
            <a:r>
              <a:rPr lang="en-US" altLang="zh-CN" sz="2000" dirty="0"/>
              <a:t>("pause</a:t>
            </a:r>
            <a:r>
              <a:rPr lang="en-US" altLang="zh-CN" sz="2000" dirty="0" smtClean="0"/>
              <a:t>");    /* </a:t>
            </a:r>
            <a:r>
              <a:rPr lang="zh-CN" altLang="en-US" sz="2000" dirty="0"/>
              <a:t>保持显示程序运行结果的</a:t>
            </a:r>
            <a:r>
              <a:rPr lang="en-US" altLang="zh-CN" sz="2000" dirty="0"/>
              <a:t>DOS</a:t>
            </a:r>
            <a:r>
              <a:rPr lang="zh-CN" altLang="en-US" sz="2000" dirty="0"/>
              <a:t>窗口 </a:t>
            </a:r>
            <a:r>
              <a:rPr lang="en-US" altLang="zh-CN" sz="2000" dirty="0" smtClean="0"/>
              <a:t>*/</a:t>
            </a:r>
            <a:endParaRPr lang="en-US" altLang="zh-CN" sz="2000" dirty="0"/>
          </a:p>
          <a:p>
            <a:r>
              <a:rPr lang="en-US" altLang="zh-CN" sz="2000" dirty="0"/>
              <a:t>    return 0;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3812361"/>
            <a:ext cx="8964488" cy="25545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调用输入输出函数，需要头文件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调用</a:t>
            </a:r>
            <a:r>
              <a:rPr lang="en-US" altLang="zh-CN" sz="2000" dirty="0"/>
              <a:t>system</a:t>
            </a:r>
            <a:r>
              <a:rPr lang="zh-CN" altLang="en-US" sz="2000" dirty="0"/>
              <a:t>函数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需要头文件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stdlib.h</a:t>
            </a:r>
            <a:r>
              <a:rPr lang="en-US" altLang="zh-CN" sz="2000" dirty="0" smtClean="0"/>
              <a:t>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程序中只能有一个主函数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注意函数的返回类型与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保持一致</a:t>
            </a: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argc,char</a:t>
            </a:r>
            <a:r>
              <a:rPr lang="en-US" altLang="zh-CN" sz="2000" dirty="0" smtClean="0"/>
              <a:t>* </a:t>
            </a:r>
            <a:r>
              <a:rPr lang="en-US" altLang="zh-CN" sz="2000" dirty="0" err="1" smtClean="0"/>
              <a:t>argv</a:t>
            </a:r>
            <a:r>
              <a:rPr lang="en-US" altLang="zh-CN" sz="2000" dirty="0" smtClean="0"/>
              <a:t>[]) { …   return 0;}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 </a:t>
            </a:r>
            <a:r>
              <a:rPr lang="en-US" altLang="zh-CN" sz="2000" dirty="0"/>
              <a:t>{ …   return 0</a:t>
            </a:r>
            <a:r>
              <a:rPr lang="en-US" altLang="zh-CN" sz="2000" dirty="0" smtClean="0"/>
              <a:t>;}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 smtClean="0"/>
              <a:t>书上无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的主函数，相当于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main( )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smtClean="0"/>
              <a:t>void main( ) { </a:t>
            </a:r>
            <a:r>
              <a:rPr lang="zh-CN" altLang="en-US" sz="2000" dirty="0" smtClean="0"/>
              <a:t>无</a:t>
            </a:r>
            <a:r>
              <a:rPr lang="en-US" altLang="zh-CN" sz="2000" dirty="0" smtClean="0"/>
              <a:t>return</a:t>
            </a:r>
            <a:r>
              <a:rPr lang="zh-CN" altLang="en-US" sz="2000" dirty="0" smtClean="0"/>
              <a:t>语句，或：</a:t>
            </a:r>
            <a:r>
              <a:rPr lang="en-US" altLang="zh-CN" sz="2000" dirty="0" smtClean="0"/>
              <a:t>return;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} //</a:t>
            </a:r>
            <a:r>
              <a:rPr lang="zh-CN" altLang="en-US" sz="2000" dirty="0" smtClean="0"/>
              <a:t>主函数最好有返回类型</a:t>
            </a:r>
            <a:r>
              <a:rPr lang="en-US" altLang="zh-CN" sz="2000" dirty="0" err="1" smtClean="0"/>
              <a:t>int</a:t>
            </a:r>
            <a:r>
              <a:rPr lang="zh-CN" altLang="en-US" sz="2000" dirty="0" smtClean="0"/>
              <a:t>，有些编译系统是强制要求的。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59736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5"/>
          <p:cNvSpPr>
            <a:spLocks noGrp="1" noChangeArrowheads="1"/>
          </p:cNvSpPr>
          <p:nvPr/>
        </p:nvSpPr>
        <p:spPr bwMode="auto">
          <a:xfrm>
            <a:off x="8556625" y="0"/>
            <a:ext cx="587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E7374F3-F8C9-4166-A31F-CD7FC0BBEF4D}" type="slidenum">
              <a:rPr lang="zh-CN" altLang="en-US">
                <a:ea typeface="楷体_GB2312" pitchFamily="1" charset="-122"/>
              </a:rPr>
              <a:pPr/>
              <a:t>8</a:t>
            </a:fld>
            <a:endParaRPr lang="en-US" altLang="zh-CN">
              <a:ea typeface="楷体_GB2312" pitchFamily="1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49" y="0"/>
            <a:ext cx="8871391" cy="762000"/>
          </a:xfrm>
        </p:spPr>
        <p:txBody>
          <a:bodyPr>
            <a:noAutofit/>
          </a:bodyPr>
          <a:lstStyle/>
          <a:p>
            <a:r>
              <a:rPr kumimoji="1" lang="en-US" altLang="zh-CN" sz="2800" b="1" dirty="0" err="1" smtClean="0">
                <a:solidFill>
                  <a:srgbClr val="000000"/>
                </a:solidFill>
                <a:ea typeface="楷体_GB2312" pitchFamily="49" charset="-122"/>
              </a:rPr>
              <a:t>scanf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printf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的用法，“原样输入，原样输出”</a:t>
            </a:r>
            <a:endParaRPr kumimoji="1" lang="en-US" altLang="zh-CN" sz="2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79513" y="980728"/>
            <a:ext cx="8799828" cy="47089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defRPr sz="24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f</a:t>
            </a:r>
            <a:r>
              <a:rPr lang="en-US" altLang="zh-CN" sz="2000" dirty="0" smtClean="0"/>
              <a:t>loat </a:t>
            </a:r>
            <a:r>
              <a:rPr lang="en-US" altLang="zh-CN" sz="2000" dirty="0" err="1" smtClean="0"/>
              <a:t>a,b,c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scanf</a:t>
            </a:r>
            <a:r>
              <a:rPr lang="zh-CN" altLang="en-US" sz="2000" dirty="0"/>
              <a:t>("%f,%f,%f\n",&amp;a,&amp;b,&amp;c);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输入必须用逗号隔开。两次回车接收输入,如3,4,5回车 3,4,5回车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scanf("%f,%f,%f",&amp;a,&amp;b,&amp;c);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输入必须用逗号隔开。如3,4,5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scanf("%f%f%f",&amp;a,&amp;b,&amp;c);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// 输入必须用空格隔开。推荐使用,如3 4 5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格式%f必须与变量数据类型对应，float,%f;  double, %lf;  int, %d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变量列表中，不要忘了'&amp;'</a:t>
            </a:r>
            <a:r>
              <a:rPr lang="zh-CN" altLang="en-US" sz="2000" dirty="0" smtClean="0">
                <a:solidFill>
                  <a:schemeClr val="tx1">
                    <a:lumMod val="75000"/>
                  </a:schemeClr>
                </a:solidFill>
              </a:rPr>
              <a:t>；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调试程序技巧：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采用输出语句，检验输入数据的正确性或程序执行过程。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printf</a:t>
            </a:r>
            <a:r>
              <a:rPr lang="zh-CN" altLang="en-US" sz="2000" dirty="0" smtClean="0">
                <a:solidFill>
                  <a:srgbClr val="C00000"/>
                </a:solidFill>
              </a:rPr>
              <a:t>(“%f，%f，%f</a:t>
            </a:r>
            <a:r>
              <a:rPr lang="en-US" altLang="zh-CN" sz="2000" dirty="0" smtClean="0">
                <a:solidFill>
                  <a:srgbClr val="C00000"/>
                </a:solidFill>
              </a:rPr>
              <a:t>\n</a:t>
            </a:r>
            <a:r>
              <a:rPr lang="zh-CN" altLang="en-US" sz="2000" dirty="0" smtClean="0">
                <a:solidFill>
                  <a:srgbClr val="C00000"/>
                </a:solidFill>
              </a:rPr>
              <a:t>",a,b,c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次上机练习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c</a:t>
            </a:r>
            <a:r>
              <a:rPr lang="en-US" altLang="zh-CN" sz="2000" b="1" dirty="0" smtClean="0"/>
              <a:t>h2. p55, 2. </a:t>
            </a:r>
            <a:r>
              <a:rPr lang="zh-CN" altLang="en-US" sz="2000" b="1" dirty="0" smtClean="0"/>
              <a:t>若</a:t>
            </a:r>
            <a:r>
              <a:rPr lang="zh-CN" altLang="en-US" sz="2000" b="1" dirty="0"/>
              <a:t>有定义</a:t>
            </a:r>
            <a:r>
              <a:rPr lang="zh-CN" altLang="en-US" sz="2000" b="1" dirty="0" smtClean="0"/>
              <a:t>：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a=2,b=3; float </a:t>
            </a:r>
            <a:r>
              <a:rPr lang="en-US" altLang="zh-CN" sz="2000" b="1" dirty="0"/>
              <a:t>x=3.5,y=2.5;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下列表达式的值是多少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 (</a:t>
            </a:r>
            <a:r>
              <a:rPr lang="en-US" altLang="zh-CN" sz="2000" dirty="0"/>
              <a:t>float)(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)x%(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a+b</a:t>
            </a:r>
            <a:r>
              <a:rPr lang="en-US" altLang="zh-CN" sz="2000" dirty="0"/>
              <a:t>)%2+(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)y/(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)x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/>
              <a:t>   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a</a:t>
            </a:r>
            <a:r>
              <a:rPr lang="en-US" altLang="zh-CN" sz="2000" dirty="0"/>
              <a:t>=(2*a*b)%(b%2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 smtClean="0"/>
              <a:t>提示：</a:t>
            </a:r>
            <a:r>
              <a:rPr lang="zh-CN" altLang="en-US" sz="2000" dirty="0"/>
              <a:t>使用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”%</a:t>
            </a:r>
            <a:r>
              <a:rPr lang="en-US" altLang="zh-CN" sz="2000" dirty="0" err="1" smtClean="0"/>
              <a:t>d”,”%f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打印相应表达式的值。注意整数相除的结果。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/>
              <a:t>ch2,p55, 3.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是一个已知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位数，从左到右用</a:t>
            </a:r>
            <a:r>
              <a:rPr lang="en-US" altLang="zh-CN" sz="2000" b="1" dirty="0" err="1"/>
              <a:t>a,b,c</a:t>
            </a:r>
            <a:r>
              <a:rPr lang="zh-CN" altLang="en-US" sz="2000" b="1" dirty="0"/>
              <a:t>表示各位数字，则由数</a:t>
            </a:r>
            <a:r>
              <a:rPr lang="en-US" altLang="zh-CN" sz="2000" b="1" dirty="0" err="1"/>
              <a:t>abc</a:t>
            </a:r>
            <a:r>
              <a:rPr lang="zh-CN" altLang="en-US" sz="2000" b="1" dirty="0"/>
              <a:t>如何求数</a:t>
            </a:r>
            <a:r>
              <a:rPr lang="en-US" altLang="zh-CN" sz="2000" b="1" dirty="0" err="1"/>
              <a:t>bac</a:t>
            </a:r>
            <a:r>
              <a:rPr lang="zh-CN" altLang="en-US" sz="2000" b="1" dirty="0"/>
              <a:t>，写出表达式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/>
              <a:t>[</a:t>
            </a:r>
            <a:r>
              <a:rPr lang="zh-CN" altLang="en-US" sz="2000" b="1" dirty="0" smtClean="0"/>
              <a:t>输入</a:t>
            </a:r>
            <a:r>
              <a:rPr lang="en-US" altLang="zh-CN" sz="2000" b="1" dirty="0" smtClean="0"/>
              <a:t>m</a:t>
            </a:r>
            <a:r>
              <a:rPr lang="zh-CN" altLang="en-US" sz="2000" b="1" dirty="0" smtClean="0"/>
              <a:t>，输出</a:t>
            </a:r>
            <a:r>
              <a:rPr lang="en-US" altLang="zh-CN" sz="2000" b="1" dirty="0" err="1" smtClean="0"/>
              <a:t>bac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ch2,p55,5</a:t>
            </a:r>
            <a:r>
              <a:rPr lang="en-US" altLang="zh-CN" sz="2000" b="1" dirty="0"/>
              <a:t>.</a:t>
            </a:r>
            <a:r>
              <a:rPr lang="zh-CN" altLang="en-US" sz="2000" b="1" dirty="0"/>
              <a:t>写出一个表达式，如果变量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是大写字母，则将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转换为小写字母，否则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的值不变</a:t>
            </a:r>
            <a:r>
              <a:rPr lang="zh-CN" altLang="en-US" sz="2000" b="1" dirty="0" smtClean="0"/>
              <a:t>。</a:t>
            </a:r>
            <a:r>
              <a:rPr lang="en-US" altLang="zh-CN" sz="2000" b="1" smtClean="0"/>
              <a:t>[%c</a:t>
            </a:r>
            <a:r>
              <a:rPr lang="zh-CN" altLang="en-US" sz="2000" b="1" smtClean="0"/>
              <a:t>输入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，输出结果</a:t>
            </a:r>
            <a:r>
              <a:rPr lang="en-US" altLang="zh-CN" sz="2000" b="1" dirty="0" smtClean="0"/>
              <a:t>]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/>
              <a:t>选做，</a:t>
            </a:r>
            <a:r>
              <a:rPr lang="en-US" altLang="zh-CN" sz="2000" b="1" dirty="0" smtClean="0"/>
              <a:t>ch2,p55, 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题，第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题数学函数见</a:t>
            </a:r>
            <a:r>
              <a:rPr lang="en-US" altLang="zh-CN" sz="2000" b="1" dirty="0" smtClean="0"/>
              <a:t>p253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math.h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27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1404</Words>
  <Application>Microsoft Office PowerPoint</Application>
  <PresentationFormat>全屏显示(4:3)</PresentationFormat>
  <Paragraphs>127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计算机导论与C语言程序设计 上机实践（12次）</vt:lpstr>
      <vt:lpstr>第1次上机练习</vt:lpstr>
      <vt:lpstr>10.1上机训练一（DOS操作系统）</vt:lpstr>
      <vt:lpstr>10.1上机训练一（DOS操作系统）</vt:lpstr>
      <vt:lpstr>第2次上机练习</vt:lpstr>
      <vt:lpstr>C语言第1次上机练习</vt:lpstr>
      <vt:lpstr>Bloodshed Dev-C++集成开发环境</vt:lpstr>
      <vt:lpstr>scanf()和printf()的用法，“原样输入，原样输出”</vt:lpstr>
      <vt:lpstr>C语言第1次上机练习</vt:lpstr>
      <vt:lpstr>C语言第1次上机练习答案</vt:lpstr>
      <vt:lpstr>C语言第1次上机练习答案</vt:lpstr>
      <vt:lpstr>C语言第1次上机练习</vt:lpstr>
      <vt:lpstr>C语言第1次上机练习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计算机导论与C语言程序设计 上机实践</dc:title>
  <dc:creator>JiangTaoDuan</dc:creator>
  <cp:lastModifiedBy>Administrator</cp:lastModifiedBy>
  <cp:revision>48</cp:revision>
  <dcterms:created xsi:type="dcterms:W3CDTF">2016-09-28T13:02:27Z</dcterms:created>
  <dcterms:modified xsi:type="dcterms:W3CDTF">2016-10-14T06:04:37Z</dcterms:modified>
</cp:coreProperties>
</file>