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2"/>
  </p:notesMasterIdLst>
  <p:sldIdLst>
    <p:sldId id="583" r:id="rId2"/>
    <p:sldId id="582" r:id="rId3"/>
    <p:sldId id="502" r:id="rId4"/>
    <p:sldId id="494" r:id="rId5"/>
    <p:sldId id="506" r:id="rId6"/>
    <p:sldId id="511" r:id="rId7"/>
    <p:sldId id="519" r:id="rId8"/>
    <p:sldId id="518" r:id="rId9"/>
    <p:sldId id="520" r:id="rId10"/>
    <p:sldId id="521" r:id="rId11"/>
    <p:sldId id="524" r:id="rId12"/>
    <p:sldId id="532" r:id="rId13"/>
    <p:sldId id="544" r:id="rId14"/>
    <p:sldId id="546" r:id="rId15"/>
    <p:sldId id="551" r:id="rId16"/>
    <p:sldId id="557" r:id="rId17"/>
    <p:sldId id="569" r:id="rId18"/>
    <p:sldId id="571" r:id="rId19"/>
    <p:sldId id="578" r:id="rId20"/>
    <p:sldId id="579" r:id="rId21"/>
    <p:sldId id="573" r:id="rId22"/>
    <p:sldId id="580" r:id="rId23"/>
    <p:sldId id="575" r:id="rId24"/>
    <p:sldId id="574" r:id="rId25"/>
    <p:sldId id="576" r:id="rId26"/>
    <p:sldId id="585" r:id="rId27"/>
    <p:sldId id="560" r:id="rId28"/>
    <p:sldId id="561" r:id="rId29"/>
    <p:sldId id="563" r:id="rId30"/>
    <p:sldId id="584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99CC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250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5168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ea typeface="楷体_GB2312" pitchFamily="1" charset="-122"/>
              </a:defRPr>
            </a:lvl1pPr>
          </a:lstStyle>
          <a:p>
            <a:fld id="{40066AA2-E23C-4269-B590-CB184A212733}" type="slidenum">
              <a:rPr lang="zh-CN" altLang="en-US"/>
              <a:pPr/>
              <a:t>‹#›</a:t>
            </a:fld>
            <a:endParaRPr lang="en-US" sz="1200" b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452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+=</a:t>
            </a:r>
            <a:r>
              <a:rPr lang="zh-CN" altLang="en-US"/>
              <a:t>，</a:t>
            </a:r>
            <a:r>
              <a:rPr lang="en-US"/>
              <a:t>-=</a:t>
            </a:r>
            <a:r>
              <a:rPr lang="zh-CN" altLang="en-US"/>
              <a:t>，*</a:t>
            </a:r>
            <a:r>
              <a:rPr lang="en-US"/>
              <a:t>=</a:t>
            </a:r>
            <a:r>
              <a:rPr lang="zh-CN" altLang="en-US"/>
              <a:t>，</a:t>
            </a:r>
            <a:r>
              <a:rPr lang="en-US"/>
              <a:t>/=,x%=, &lt;&lt;=, &amp;=,|=  </a:t>
            </a:r>
            <a:r>
              <a:rPr lang="zh-CN" altLang="en-US"/>
              <a:t>优先级</a:t>
            </a:r>
            <a:r>
              <a:rPr lang="en-US"/>
              <a:t>14</a:t>
            </a:r>
            <a:r>
              <a:rPr lang="zh-CN" altLang="en-US"/>
              <a:t>，倒数第二，优先级低，自右向左</a:t>
            </a:r>
            <a:endParaRPr lang="en-US"/>
          </a:p>
          <a:p>
            <a:endParaRPr lang="en-US"/>
          </a:p>
          <a:p>
            <a:r>
              <a:rPr lang="en-US"/>
              <a:t>x*=y+8  </a:t>
            </a:r>
            <a:r>
              <a:rPr lang="en-US">
                <a:sym typeface="Wingdings" pitchFamily="2" charset="2"/>
              </a:rPr>
              <a:t> x *= (y+8)  x= x*(y=8)</a:t>
            </a:r>
            <a:endParaRPr lang="zh-CN" altLang="en-US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B0917F46-42CA-4A2D-B95B-4AEA6B0FAAEC}" type="slidenum">
              <a:rPr lang="en-US">
                <a:ea typeface="楷体_GB2312" pitchFamily="1" charset="-122"/>
              </a:rPr>
              <a:pPr algn="r">
                <a:spcBef>
                  <a:spcPct val="0"/>
                </a:spcBef>
              </a:pPr>
              <a:t>6</a:t>
            </a:fld>
            <a:endParaRPr lang="en-US">
              <a:ea typeface="楷体_GB2312" pitchFamily="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588" y="0"/>
            <a:ext cx="0" cy="0"/>
          </a:xfrm>
          <a:ln/>
        </p:spPr>
      </p:sp>
      <p:sp>
        <p:nvSpPr>
          <p:cNvPr id="21507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成员运算符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  <a:endParaRPr lang="en-US" dirty="0"/>
          </a:p>
          <a:p>
            <a:endParaRPr lang="zh-CN" altLang="en-US" dirty="0"/>
          </a:p>
          <a:p>
            <a:r>
              <a:rPr lang="zh-CN" altLang="en-US" dirty="0"/>
              <a:t>指向运算符（指针运算符，有地址求内容，间接访问）</a:t>
            </a:r>
          </a:p>
          <a:p>
            <a:r>
              <a:rPr lang="zh-CN" altLang="en-US" dirty="0"/>
              <a:t>优先级</a:t>
            </a:r>
            <a:r>
              <a:rPr lang="en-US" dirty="0"/>
              <a:t>: 1</a:t>
            </a:r>
            <a:endParaRPr lang="zh-CN" altLang="en-US" dirty="0"/>
          </a:p>
          <a:p>
            <a:r>
              <a:rPr lang="zh-CN" altLang="en-US" dirty="0"/>
              <a:t>结合方向：自左向右</a:t>
            </a:r>
          </a:p>
          <a:p>
            <a:endParaRPr lang="zh-CN" altLang="en-US" dirty="0"/>
          </a:p>
          <a:p>
            <a:r>
              <a:rPr lang="zh-CN" altLang="en-US" dirty="0"/>
              <a:t>因此，括号不能省，(*结构体指针名). 成员名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指针运算符</a:t>
            </a:r>
          </a:p>
          <a:p>
            <a:r>
              <a:rPr lang="zh-CN" altLang="en-US" dirty="0"/>
              <a:t>优先级</a:t>
            </a:r>
            <a:r>
              <a:rPr lang="en-US" dirty="0"/>
              <a:t>: 2</a:t>
            </a:r>
            <a:endParaRPr lang="zh-CN" altLang="en-US" dirty="0"/>
          </a:p>
          <a:p>
            <a:r>
              <a:rPr lang="zh-CN" altLang="en-US" dirty="0"/>
              <a:t>结合方向：自右向左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1806-3603-4B0C-BD99-03E6B4E9F97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39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D09AB-50A8-4E46-BB65-A49DC4EC91A3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76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A3F80-54F1-4C95-99A5-DE93F6341469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28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F3E70-AE83-4C02-9B4A-E9F55756A700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12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2093-159A-4DA3-A9B9-FA87DDC7749C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28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8700" y="838200"/>
            <a:ext cx="39243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6E14B-8726-47A2-8B11-517BE5BEFEB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4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83D78-87C4-4D3F-80E6-05EED2B55AB8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27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9821B-0EC5-42D4-AA37-BC9B0EA3EB2A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26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8C72F-5196-409B-B9C1-76211A8D8A04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126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6D590-9A3E-4AD2-B527-FF79B6AFC99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83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74538-C353-48E5-8FF9-EB9BA3DF6AFF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83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F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457200" y="0"/>
            <a:ext cx="6096000" cy="838200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28" name="AutoShape 5"/>
          <p:cNvSpPr>
            <a:spLocks noChangeArrowheads="1"/>
          </p:cNvSpPr>
          <p:nvPr/>
        </p:nvSpPr>
        <p:spPr bwMode="auto">
          <a:xfrm flipV="1">
            <a:off x="533400" y="838200"/>
            <a:ext cx="1295400" cy="5257800"/>
          </a:xfrm>
          <a:prstGeom prst="roundRect">
            <a:avLst>
              <a:gd name="adj" fmla="val 50000"/>
            </a:avLst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200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 sz="2000">
                <a:solidFill>
                  <a:schemeClr val="tx2"/>
                </a:solidFill>
                <a:latin typeface="+mn-lt"/>
                <a:sym typeface="Arial" pitchFamily="34" charset="0"/>
              </a:defRPr>
            </a:lvl1pPr>
          </a:lstStyle>
          <a:p>
            <a:fld id="{8762EC5E-A50C-4D28-9C2F-B4C8EFF8A456}" type="slidenum">
              <a:rPr lang="zh-CN" altLang="en-US"/>
              <a:pPr/>
              <a:t>‹#›</a:t>
            </a:fld>
            <a:endParaRPr lang="en-US" sz="18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grpSp>
        <p:nvGrpSpPr>
          <p:cNvPr id="1033" name="Group 11"/>
          <p:cNvGrpSpPr>
            <a:grpSpLocks/>
          </p:cNvGrpSpPr>
          <p:nvPr/>
        </p:nvGrpSpPr>
        <p:grpSpPr bwMode="auto">
          <a:xfrm>
            <a:off x="304800" y="685800"/>
            <a:ext cx="7391400" cy="90488"/>
            <a:chOff x="0" y="0"/>
            <a:chExt cx="4656" cy="201"/>
          </a:xfrm>
        </p:grpSpPr>
        <p:sp>
          <p:nvSpPr>
            <p:cNvPr id="1034" name="AutoShape 12"/>
            <p:cNvSpPr>
              <a:spLocks noChangeArrowheads="1"/>
            </p:cNvSpPr>
            <p:nvPr/>
          </p:nvSpPr>
          <p:spPr bwMode="auto">
            <a:xfrm>
              <a:off x="240" y="0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35" name="AutoShape 13"/>
            <p:cNvSpPr>
              <a:spLocks noChangeArrowheads="1"/>
            </p:cNvSpPr>
            <p:nvPr/>
          </p:nvSpPr>
          <p:spPr bwMode="auto">
            <a:xfrm flipH="1">
              <a:off x="0" y="0"/>
              <a:ext cx="248" cy="201"/>
            </a:xfrm>
            <a:prstGeom prst="flowChartDelay">
              <a:avLst/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</p:grpSp>
      <p:sp>
        <p:nvSpPr>
          <p:cNvPr id="1036" name="Rectangle 14"/>
          <p:cNvSpPr>
            <a:spLocks noChangeArrowheads="1"/>
          </p:cNvSpPr>
          <p:nvPr/>
        </p:nvSpPr>
        <p:spPr bwMode="auto">
          <a:xfrm>
            <a:off x="533400" y="5410200"/>
            <a:ext cx="1295400" cy="1447800"/>
          </a:xfrm>
          <a:prstGeom prst="rect">
            <a:avLst/>
          </a:prstGeom>
          <a:solidFill>
            <a:srgbClr val="E9F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3366"/>
              </a:solidFill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03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grpSp>
        <p:nvGrpSpPr>
          <p:cNvPr id="1038" name="Group 23"/>
          <p:cNvGrpSpPr>
            <a:grpSpLocks/>
          </p:cNvGrpSpPr>
          <p:nvPr/>
        </p:nvGrpSpPr>
        <p:grpSpPr bwMode="auto">
          <a:xfrm>
            <a:off x="6705600" y="4953000"/>
            <a:ext cx="2286000" cy="1752600"/>
            <a:chOff x="0" y="0"/>
            <a:chExt cx="1440" cy="1104"/>
          </a:xfrm>
        </p:grpSpPr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76" y="48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0" y="8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912" y="76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1008" y="0"/>
              <a:ext cx="432" cy="43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E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432" y="8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3366"/>
                </a:solidFill>
                <a:ea typeface="楷体_GB2312" pitchFamily="1" charset="-122"/>
                <a:sym typeface="Arial" pitchFamily="34" charset="0"/>
              </a:endParaRPr>
            </a:p>
          </p:txBody>
        </p:sp>
        <p:sp>
          <p:nvSpPr>
            <p:cNvPr id="1045" name="AutoShape 21"/>
            <p:cNvSpPr>
              <a:spLocks/>
            </p:cNvSpPr>
            <p:nvPr/>
          </p:nvSpPr>
          <p:spPr bwMode="auto">
            <a:xfrm>
              <a:off x="240" y="336"/>
              <a:ext cx="240" cy="240"/>
            </a:xfrm>
            <a:custGeom>
              <a:avLst/>
              <a:gdLst>
                <a:gd name="T0" fmla="*/ 0 w 10000"/>
                <a:gd name="T1" fmla="*/ 3833 h 10000"/>
                <a:gd name="T2" fmla="*/ 3833 w 10000"/>
                <a:gd name="T3" fmla="*/ 3833 h 10000"/>
                <a:gd name="T4" fmla="*/ 5000 w 10000"/>
                <a:gd name="T5" fmla="*/ 0 h 10000"/>
                <a:gd name="T6" fmla="*/ 6167 w 10000"/>
                <a:gd name="T7" fmla="*/ 3833 h 10000"/>
                <a:gd name="T8" fmla="*/ 10000 w 10000"/>
                <a:gd name="T9" fmla="*/ 3833 h 10000"/>
                <a:gd name="T10" fmla="*/ 6917 w 10000"/>
                <a:gd name="T11" fmla="*/ 6167 h 10000"/>
                <a:gd name="T12" fmla="*/ 8083 w 10000"/>
                <a:gd name="T13" fmla="*/ 10000 h 10000"/>
                <a:gd name="T14" fmla="*/ 5000 w 10000"/>
                <a:gd name="T15" fmla="*/ 7625 h 10000"/>
                <a:gd name="T16" fmla="*/ 1917 w 10000"/>
                <a:gd name="T17" fmla="*/ 10000 h 10000"/>
                <a:gd name="T18" fmla="*/ 3083 w 10000"/>
                <a:gd name="T19" fmla="*/ 6167 h 10000"/>
                <a:gd name="T20" fmla="*/ 0 w 10000"/>
                <a:gd name="T21" fmla="*/ 3833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33"/>
                  </a:moveTo>
                  <a:lnTo>
                    <a:pt x="3833" y="3833"/>
                  </a:lnTo>
                  <a:lnTo>
                    <a:pt x="5000" y="0"/>
                  </a:lnTo>
                  <a:lnTo>
                    <a:pt x="6167" y="3833"/>
                  </a:lnTo>
                  <a:lnTo>
                    <a:pt x="10000" y="3833"/>
                  </a:lnTo>
                  <a:lnTo>
                    <a:pt x="6917" y="6167"/>
                  </a:lnTo>
                  <a:lnTo>
                    <a:pt x="8083" y="10000"/>
                  </a:lnTo>
                  <a:lnTo>
                    <a:pt x="5000" y="7625"/>
                  </a:lnTo>
                  <a:lnTo>
                    <a:pt x="1917" y="10000"/>
                  </a:lnTo>
                  <a:lnTo>
                    <a:pt x="3083" y="6167"/>
                  </a:lnTo>
                  <a:lnTo>
                    <a:pt x="0" y="3833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AutoShape 22"/>
            <p:cNvSpPr>
              <a:spLocks/>
            </p:cNvSpPr>
            <p:nvPr/>
          </p:nvSpPr>
          <p:spPr bwMode="auto">
            <a:xfrm rot="16200000">
              <a:off x="36" y="396"/>
              <a:ext cx="312" cy="288"/>
            </a:xfrm>
            <a:custGeom>
              <a:avLst/>
              <a:gdLst>
                <a:gd name="T0" fmla="*/ 0 w 10000"/>
                <a:gd name="T1" fmla="*/ 3819 h 10000"/>
                <a:gd name="T2" fmla="*/ 3814 w 10000"/>
                <a:gd name="T3" fmla="*/ 3819 h 10000"/>
                <a:gd name="T4" fmla="*/ 5000 w 10000"/>
                <a:gd name="T5" fmla="*/ 0 h 10000"/>
                <a:gd name="T6" fmla="*/ 6186 w 10000"/>
                <a:gd name="T7" fmla="*/ 3819 h 10000"/>
                <a:gd name="T8" fmla="*/ 10000 w 10000"/>
                <a:gd name="T9" fmla="*/ 3819 h 10000"/>
                <a:gd name="T10" fmla="*/ 6923 w 10000"/>
                <a:gd name="T11" fmla="*/ 6181 h 10000"/>
                <a:gd name="T12" fmla="*/ 8077 w 10000"/>
                <a:gd name="T13" fmla="*/ 10000 h 10000"/>
                <a:gd name="T14" fmla="*/ 5000 w 10000"/>
                <a:gd name="T15" fmla="*/ 7639 h 10000"/>
                <a:gd name="T16" fmla="*/ 1923 w 10000"/>
                <a:gd name="T17" fmla="*/ 10000 h 10000"/>
                <a:gd name="T18" fmla="*/ 3077 w 10000"/>
                <a:gd name="T19" fmla="*/ 6181 h 10000"/>
                <a:gd name="T20" fmla="*/ 0 w 10000"/>
                <a:gd name="T21" fmla="*/ 3819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00" h="10000">
                  <a:moveTo>
                    <a:pt x="0" y="3819"/>
                  </a:moveTo>
                  <a:lnTo>
                    <a:pt x="3814" y="3819"/>
                  </a:lnTo>
                  <a:lnTo>
                    <a:pt x="5000" y="0"/>
                  </a:lnTo>
                  <a:lnTo>
                    <a:pt x="6186" y="3819"/>
                  </a:lnTo>
                  <a:lnTo>
                    <a:pt x="10000" y="3819"/>
                  </a:lnTo>
                  <a:lnTo>
                    <a:pt x="6923" y="6181"/>
                  </a:lnTo>
                  <a:lnTo>
                    <a:pt x="8077" y="10000"/>
                  </a:lnTo>
                  <a:lnTo>
                    <a:pt x="5000" y="7639"/>
                  </a:lnTo>
                  <a:lnTo>
                    <a:pt x="1923" y="10000"/>
                  </a:lnTo>
                  <a:lnTo>
                    <a:pt x="3077" y="6181"/>
                  </a:lnTo>
                  <a:lnTo>
                    <a:pt x="0" y="381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10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00"/>
          </a:solidFill>
          <a:latin typeface="Arial" pitchFamily="34" charset="0"/>
          <a:ea typeface="楷体_GB2312" pitchFamily="1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 b="1">
          <a:solidFill>
            <a:srgbClr val="0000FF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–"/>
        <a:defRPr sz="32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 b="1">
          <a:solidFill>
            <a:srgbClr val="FF0000"/>
          </a:solidFill>
          <a:latin typeface="+mn-lt"/>
          <a:ea typeface="宋体" pitchFamily="2" charset="-122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–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 b="1">
          <a:solidFill>
            <a:srgbClr val="000000"/>
          </a:solidFill>
          <a:latin typeface="+mn-lt"/>
          <a:ea typeface="宋体" pitchFamily="2" charset="-122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750" y="1340855"/>
            <a:ext cx="71628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 sz="5400" dirty="0" smtClean="0">
                <a:solidFill>
                  <a:schemeClr val="tx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黑体" pitchFamily="2" charset="-122"/>
                <a:ea typeface="黑体" pitchFamily="2" charset="-122"/>
              </a:rPr>
              <a:t>语言程序设计</a:t>
            </a:r>
            <a:endParaRPr lang="en-US" altLang="zh-CN" sz="5400" dirty="0" smtClean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99745" y="3356995"/>
            <a:ext cx="7704535" cy="3313112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 西安电子科技大学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       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段江涛</a:t>
            </a:r>
            <a:endParaRPr lang="zh-CN" altLang="en-US" dirty="0" smtClean="0"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E-mail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:  jtduan@mail.xidian.edu.cn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Telephone:  13609122945</a:t>
            </a:r>
          </a:p>
        </p:txBody>
      </p:sp>
    </p:spTree>
    <p:extLst>
      <p:ext uri="{BB962C8B-B14F-4D97-AF65-F5344CB8AC3E}">
        <p14:creationId xmlns:p14="http://schemas.microsoft.com/office/powerpoint/2010/main" val="15522839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299450" cy="762000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400">
                <a:solidFill>
                  <a:schemeClr val="tx1"/>
                </a:solidFill>
              </a:rPr>
              <a:t>数据输入函数  </a:t>
            </a:r>
            <a:r>
              <a:rPr lang="en-US" sz="2400">
                <a:solidFill>
                  <a:schemeClr val="tx1"/>
                </a:solidFill>
              </a:rPr>
              <a:t>-- getche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getchar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sz="2400">
                <a:solidFill>
                  <a:schemeClr val="tx1"/>
                </a:solidFill>
              </a:rPr>
              <a:t>gets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827088" y="1052513"/>
            <a:ext cx="8064500" cy="54006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conio.h</a:t>
            </a:r>
            <a:r>
              <a:rPr lang="en-US" sz="2000" dirty="0"/>
              <a:t>&gt;   </a:t>
            </a:r>
            <a:r>
              <a:rPr lang="en-US" sz="2000" dirty="0" err="1"/>
              <a:t>getche</a:t>
            </a:r>
            <a:r>
              <a:rPr lang="en-US" sz="2000" dirty="0"/>
              <a:t>(), </a:t>
            </a:r>
            <a:r>
              <a:rPr lang="en-US" sz="2000" dirty="0" err="1"/>
              <a:t>getch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  </a:t>
            </a:r>
            <a:r>
              <a:rPr lang="en-US" sz="2000" dirty="0" err="1"/>
              <a:t>getchar</a:t>
            </a:r>
            <a:r>
              <a:rPr lang="en-US" sz="2000" dirty="0"/>
              <a:t>()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getche</a:t>
            </a:r>
            <a:r>
              <a:rPr lang="en-US" sz="2000" dirty="0"/>
              <a:t>();  // </a:t>
            </a:r>
            <a:r>
              <a:rPr lang="zh-CN" altLang="en-US" sz="2000" dirty="0"/>
              <a:t>键盘输入一个字符，并自动回显该字符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</a:t>
            </a:r>
            <a:r>
              <a:rPr lang="en-US" sz="2000" dirty="0"/>
              <a:t>();    // </a:t>
            </a:r>
            <a:r>
              <a:rPr lang="zh-CN" altLang="en-US" sz="2000" dirty="0"/>
              <a:t>同上，不自动回显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char c = </a:t>
            </a:r>
            <a:r>
              <a:rPr lang="en-US" sz="2000" dirty="0" err="1"/>
              <a:t>getchar</a:t>
            </a:r>
            <a:r>
              <a:rPr lang="en-US" sz="2000" dirty="0"/>
              <a:t>();  // </a:t>
            </a:r>
            <a:r>
              <a:rPr lang="zh-CN" altLang="en-US" sz="2000" dirty="0"/>
              <a:t>输入字符时，系统要等到输入回车符才认为输入过程结束．然后系统会把输入的首个字符给变量．</a:t>
            </a:r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  gets(char *s) </a:t>
            </a:r>
            <a:r>
              <a:rPr lang="zh-CN" altLang="en-US" sz="2000" dirty="0"/>
              <a:t>输入字符串给字符数组</a:t>
            </a:r>
            <a:r>
              <a:rPr lang="en-US" sz="2000" dirty="0"/>
              <a:t>, </a:t>
            </a:r>
            <a:r>
              <a:rPr lang="zh-CN" altLang="en-US" sz="2000" dirty="0"/>
              <a:t>以回车符</a:t>
            </a:r>
            <a:r>
              <a:rPr lang="zh-CN" altLang="en-US" sz="2000" dirty="0" smtClean="0"/>
              <a:t>结束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可以接收字符串中的空格</a:t>
            </a:r>
            <a:endParaRPr lang="en-US" sz="2000" dirty="0"/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/>
              <a:t>char </a:t>
            </a:r>
            <a:r>
              <a:rPr lang="en-US" sz="2000" dirty="0" err="1"/>
              <a:t>str</a:t>
            </a:r>
            <a:r>
              <a:rPr lang="en-US" sz="2000" dirty="0"/>
              <a:t>[20];  gets(</a:t>
            </a:r>
            <a:r>
              <a:rPr lang="en-US" sz="2000" dirty="0" err="1"/>
              <a:t>str</a:t>
            </a:r>
            <a:r>
              <a:rPr lang="en-US" sz="2000" dirty="0"/>
              <a:t>); put(</a:t>
            </a:r>
            <a:r>
              <a:rPr lang="en-US" sz="2000" dirty="0" err="1"/>
              <a:t>str</a:t>
            </a:r>
            <a:r>
              <a:rPr lang="en-US" sz="2000" dirty="0"/>
              <a:t>);</a:t>
            </a:r>
          </a:p>
          <a:p>
            <a:pPr marL="5715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#include&lt;</a:t>
            </a:r>
            <a:r>
              <a:rPr lang="en-US" sz="2000" dirty="0" err="1">
                <a:solidFill>
                  <a:srgbClr val="0000FF"/>
                </a:solidFill>
                <a:ea typeface="楷体_GB2312" pitchFamily="1" charset="-122"/>
              </a:rPr>
              <a:t>stdio.h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&gt;  </a:t>
            </a:r>
            <a:r>
              <a:rPr lang="en-US" sz="2000" dirty="0" err="1">
                <a:solidFill>
                  <a:srgbClr val="0000FF"/>
                </a:solidFill>
                <a:ea typeface="楷体_GB2312" pitchFamily="1" charset="-122"/>
              </a:rPr>
              <a:t>scanf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(“%s”,</a:t>
            </a:r>
            <a:r>
              <a:rPr lang="en-US" sz="2000" dirty="0" err="1">
                <a:solidFill>
                  <a:srgbClr val="0000FF"/>
                </a:solidFill>
                <a:ea typeface="楷体_GB2312" pitchFamily="1" charset="-122"/>
              </a:rPr>
              <a:t>str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)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输入字符串给字符数组</a:t>
            </a:r>
            <a:r>
              <a:rPr lang="en-US" sz="2000" dirty="0">
                <a:solidFill>
                  <a:srgbClr val="0000FF"/>
                </a:solidFill>
                <a:ea typeface="楷体_GB2312" pitchFamily="1" charset="-122"/>
              </a:rPr>
              <a:t>, </a:t>
            </a:r>
            <a:r>
              <a:rPr lang="zh-CN" altLang="en-US" sz="2000" dirty="0">
                <a:solidFill>
                  <a:srgbClr val="0000FF"/>
                </a:solidFill>
                <a:ea typeface="楷体_GB2312" pitchFamily="1" charset="-122"/>
              </a:rPr>
              <a:t>以空格或回车结束</a:t>
            </a:r>
            <a:endParaRPr lang="en-US" sz="2000" dirty="0">
              <a:solidFill>
                <a:srgbClr val="0000FF"/>
              </a:solidFill>
              <a:ea typeface="楷体_GB2312" pitchFamily="1" charset="-122"/>
            </a:endParaRP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endParaRPr lang="zh-CN" alt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000" dirty="0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5860F6-01D1-402F-B748-C5F3807CA1E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break</a:t>
            </a: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304967-9838-49BD-AA80-7D5D818B3A67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4464050" cy="29559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switch(</a:t>
            </a:r>
            <a:r>
              <a:rPr lang="zh-CN" altLang="en-US" sz="2000"/>
              <a:t>变量)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</a:rPr>
              <a:t> </a:t>
            </a:r>
            <a:r>
              <a:rPr lang="zh-CN" altLang="en-US" sz="2000">
                <a:solidFill>
                  <a:srgbClr val="CC0000"/>
                </a:solidFill>
              </a:rPr>
              <a:t>{</a:t>
            </a:r>
            <a:r>
              <a:rPr lang="zh-CN" altLang="en-US" sz="2000"/>
              <a:t> </a:t>
            </a:r>
            <a:r>
              <a:rPr lang="en-US" sz="2000"/>
              <a:t> case </a:t>
            </a:r>
            <a:r>
              <a:rPr lang="zh-CN" altLang="en-US" sz="2000"/>
              <a:t>常量表达式1: 语句体1</a:t>
            </a:r>
            <a:r>
              <a:rPr lang="en-US" sz="2000"/>
              <a:t>;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/>
              <a:t>     </a:t>
            </a:r>
            <a:r>
              <a:rPr lang="en-US" sz="2000"/>
              <a:t>case </a:t>
            </a:r>
            <a:r>
              <a:rPr lang="zh-CN" altLang="en-US" sz="2000"/>
              <a:t>常量表达式2: 语句体2</a:t>
            </a:r>
            <a:r>
              <a:rPr lang="en-US" sz="2000"/>
              <a:t>;  </a:t>
            </a:r>
            <a:r>
              <a:rPr lang="en-US" sz="2000">
                <a:solidFill>
                  <a:srgbClr val="C00000"/>
                </a:solidFill>
              </a:rPr>
              <a:t>break</a:t>
            </a:r>
            <a:r>
              <a:rPr lang="en-US" sz="2000"/>
              <a:t>;</a:t>
            </a:r>
            <a:endParaRPr lang="zh-CN" altLang="en-US" sz="200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sym typeface="MT Extra" pitchFamily="18" charset="2"/>
              </a:rPr>
              <a:t>      ……</a:t>
            </a:r>
            <a:endParaRPr lang="zh-CN" altLang="en-US" sz="2000">
              <a:sym typeface="MT Extra" pitchFamily="18" charset="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/>
              <a:t>      </a:t>
            </a:r>
            <a:r>
              <a:rPr lang="en-US" sz="2000"/>
              <a:t>case </a:t>
            </a:r>
            <a:r>
              <a:rPr lang="zh-CN" altLang="en-US" sz="2000"/>
              <a:t>常量表达式</a:t>
            </a:r>
            <a:r>
              <a:rPr lang="en-US" sz="2000"/>
              <a:t>n: </a:t>
            </a:r>
            <a:r>
              <a:rPr lang="zh-CN" altLang="en-US" sz="2000"/>
              <a:t>语句体</a:t>
            </a:r>
            <a:r>
              <a:rPr lang="en-US" sz="2000"/>
              <a:t>n;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     default                   : </a:t>
            </a:r>
            <a:r>
              <a:rPr lang="zh-CN" altLang="en-US" sz="2000"/>
              <a:t>语句体(</a:t>
            </a:r>
            <a:r>
              <a:rPr lang="en-US" sz="2000"/>
              <a:t>n+1);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/>
              <a:t> </a:t>
            </a:r>
            <a:r>
              <a:rPr lang="en-US" sz="200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04825" y="4225925"/>
            <a:ext cx="8315325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65125" indent="-365125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>
                <a:sym typeface="Monotype Sorts" pitchFamily="2" charset="2"/>
              </a:rPr>
              <a:t>根据变量的取值</a:t>
            </a:r>
            <a:r>
              <a:rPr lang="en-US" sz="2000" dirty="0">
                <a:sym typeface="Monotype Sorts" pitchFamily="2" charset="2"/>
              </a:rPr>
              <a:t>, </a:t>
            </a:r>
            <a:r>
              <a:rPr lang="zh-CN" altLang="en-US" sz="2000" dirty="0">
                <a:sym typeface="Monotype Sorts" pitchFamily="2" charset="2"/>
              </a:rPr>
              <a:t>判断其与哪一个常量表达式相等。如</a:t>
            </a:r>
            <a:r>
              <a:rPr lang="en-US" sz="2000" dirty="0">
                <a:sym typeface="Monotype Sorts" pitchFamily="2" charset="2"/>
              </a:rPr>
              <a:t>=</a:t>
            </a:r>
            <a:r>
              <a:rPr lang="zh-CN" altLang="en-US" sz="2000" dirty="0">
                <a:sym typeface="Monotype Sorts" pitchFamily="2" charset="2"/>
              </a:rPr>
              <a:t>表达式</a:t>
            </a:r>
            <a:r>
              <a:rPr lang="en-US" sz="2000" dirty="0">
                <a:sym typeface="Monotype Sorts" pitchFamily="2" charset="2"/>
              </a:rPr>
              <a:t>i,</a:t>
            </a:r>
            <a:r>
              <a:rPr lang="zh-CN" altLang="en-US" sz="2000" dirty="0">
                <a:sym typeface="Monotype Sorts" pitchFamily="2" charset="2"/>
              </a:rPr>
              <a:t>则自语句</a:t>
            </a:r>
            <a:r>
              <a:rPr lang="en-US" sz="2000" dirty="0">
                <a:sym typeface="Monotype Sorts" pitchFamily="2" charset="2"/>
              </a:rPr>
              <a:t>i</a:t>
            </a:r>
            <a:r>
              <a:rPr lang="zh-CN" altLang="en-US" sz="2000" dirty="0">
                <a:sym typeface="Monotype Sorts" pitchFamily="2" charset="2"/>
              </a:rPr>
              <a:t>开始执行</a:t>
            </a:r>
            <a:r>
              <a:rPr lang="zh-CN" altLang="en-US" sz="2000" dirty="0">
                <a:solidFill>
                  <a:schemeClr val="tx1"/>
                </a:solidFill>
                <a:sym typeface="Monotype Sorts" pitchFamily="2" charset="2"/>
              </a:rPr>
              <a:t>,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直到语句</a:t>
            </a:r>
            <a:r>
              <a:rPr lang="en-US" sz="2000" dirty="0">
                <a:solidFill>
                  <a:srgbClr val="CC0000"/>
                </a:solidFill>
                <a:sym typeface="Monotype Sorts" pitchFamily="2" charset="2"/>
              </a:rPr>
              <a:t>n+1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止</a:t>
            </a:r>
            <a:r>
              <a:rPr lang="en-US" sz="2000" dirty="0">
                <a:solidFill>
                  <a:srgbClr val="CC0000"/>
                </a:solidFill>
                <a:sym typeface="Monotype Sorts" pitchFamily="2" charset="2"/>
              </a:rPr>
              <a:t>,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或者遇到</a:t>
            </a:r>
            <a:r>
              <a:rPr lang="en-US" sz="2000" dirty="0">
                <a:solidFill>
                  <a:srgbClr val="CC0000"/>
                </a:solidFill>
                <a:sym typeface="Monotype Sorts" pitchFamily="2" charset="2"/>
              </a:rPr>
              <a:t>break</a:t>
            </a:r>
            <a:r>
              <a:rPr lang="zh-CN" altLang="en-US" sz="2000" dirty="0">
                <a:solidFill>
                  <a:srgbClr val="CC0000"/>
                </a:solidFill>
                <a:sym typeface="Monotype Sorts" pitchFamily="2" charset="2"/>
              </a:rPr>
              <a:t>至</a:t>
            </a:r>
            <a:r>
              <a:rPr lang="zh-CN" altLang="en-US" sz="2000" dirty="0">
                <a:solidFill>
                  <a:schemeClr val="tx1"/>
                </a:solidFill>
                <a:sym typeface="Monotype Sorts" pitchFamily="2" charset="2"/>
              </a:rPr>
              <a:t>。</a:t>
            </a:r>
            <a:endParaRPr lang="en-US" sz="2000" dirty="0">
              <a:solidFill>
                <a:schemeClr val="tx1"/>
              </a:solidFill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>
                <a:sym typeface="Monotype Sorts" pitchFamily="2" charset="2"/>
              </a:rPr>
              <a:t>若与所有常量表达式值不相等,则从</a:t>
            </a:r>
            <a:r>
              <a:rPr lang="en-US" sz="2000" dirty="0">
                <a:sym typeface="Monotype Sorts" pitchFamily="2" charset="2"/>
              </a:rPr>
              <a:t>default</a:t>
            </a:r>
            <a:r>
              <a:rPr lang="zh-CN" altLang="en-US" sz="2000" dirty="0">
                <a:sym typeface="Monotype Sorts" pitchFamily="2" charset="2"/>
              </a:rPr>
              <a:t>后的语句开始执行。</a:t>
            </a:r>
            <a:endParaRPr lang="en-US" sz="2000" dirty="0"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000" dirty="0">
                <a:sym typeface="Monotype Sorts" pitchFamily="2" charset="2"/>
              </a:rPr>
              <a:t>switch</a:t>
            </a:r>
            <a:r>
              <a:rPr lang="zh-CN" altLang="en-US" sz="2000" dirty="0">
                <a:sym typeface="Monotype Sorts" pitchFamily="2" charset="2"/>
              </a:rPr>
              <a:t>语句可以嵌套使用</a:t>
            </a:r>
            <a:r>
              <a:rPr lang="en-US" sz="2000" dirty="0">
                <a:sym typeface="Monotype Sorts" pitchFamily="2" charset="2"/>
              </a:rPr>
              <a:t>,</a:t>
            </a:r>
            <a:r>
              <a:rPr lang="zh-CN" altLang="en-US" sz="2000" dirty="0">
                <a:sym typeface="Monotype Sorts" pitchFamily="2" charset="2"/>
              </a:rPr>
              <a:t>出现嵌套时，一个</a:t>
            </a:r>
            <a:r>
              <a:rPr lang="en-US" sz="2000" dirty="0">
                <a:sym typeface="Monotype Sorts" pitchFamily="2" charset="2"/>
              </a:rPr>
              <a:t>break</a:t>
            </a:r>
            <a:r>
              <a:rPr lang="zh-CN" altLang="en-US" sz="2000" dirty="0">
                <a:sym typeface="Monotype Sorts" pitchFamily="2" charset="2"/>
              </a:rPr>
              <a:t>跳一级。</a:t>
            </a:r>
            <a:endParaRPr lang="en-US" sz="2000" dirty="0">
              <a:sym typeface="Monotype Sorts" pitchFamily="2" charset="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dirty="0">
                <a:sym typeface="Monotype Sorts" pitchFamily="2" charset="2"/>
              </a:rPr>
              <a:t>不一定非用</a:t>
            </a:r>
            <a:r>
              <a:rPr lang="en-US" sz="2000" dirty="0">
                <a:sym typeface="Monotype Sorts" pitchFamily="2" charset="2"/>
              </a:rPr>
              <a:t>break</a:t>
            </a:r>
            <a:r>
              <a:rPr lang="zh-CN" altLang="en-US" sz="2000" dirty="0">
                <a:sym typeface="Monotype Sorts" pitchFamily="2" charset="2"/>
              </a:rPr>
              <a:t>不可</a:t>
            </a:r>
            <a:r>
              <a:rPr lang="en-US" sz="2000" dirty="0">
                <a:sym typeface="Monotype Sorts" pitchFamily="2" charset="2"/>
              </a:rPr>
              <a:t>,</a:t>
            </a:r>
            <a:r>
              <a:rPr lang="zh-CN" altLang="en-US" sz="2000" dirty="0">
                <a:sym typeface="Monotype Sorts" pitchFamily="2" charset="2"/>
              </a:rPr>
              <a:t>有时几种情况合并执行一组语句。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continue;</a:t>
            </a:r>
            <a:endParaRPr lang="zh-CN" altLang="en-US"/>
          </a:p>
        </p:txBody>
      </p:sp>
      <p:sp>
        <p:nvSpPr>
          <p:cNvPr id="4198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12223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000"/>
              <a:t>功能：结束本次循环，跳过循环体中尚未执行的语句，进行下一次是否执行循环体的判断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/>
              <a:t>仅用于循环语句中</a:t>
            </a:r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8AC3CE-7025-4560-A772-5B021ED41D7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2027237" cy="428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363" y="2276475"/>
            <a:ext cx="2835275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809750"/>
            <a:ext cx="2522537" cy="442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41992" name="TextBox 4"/>
          <p:cNvSpPr txBox="1">
            <a:spLocks noChangeArrowheads="1"/>
          </p:cNvSpPr>
          <p:nvPr/>
        </p:nvSpPr>
        <p:spPr bwMode="auto">
          <a:xfrm>
            <a:off x="539750" y="6381750"/>
            <a:ext cx="26146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for(</a:t>
            </a:r>
            <a:r>
              <a:rPr lang="zh-CN" altLang="en-US" sz="1800"/>
              <a:t>初值</a:t>
            </a:r>
            <a:r>
              <a:rPr lang="en-US" sz="1800"/>
              <a:t>;</a:t>
            </a:r>
            <a:r>
              <a:rPr lang="zh-CN" altLang="en-US" sz="1800"/>
              <a:t>条件</a:t>
            </a:r>
            <a:r>
              <a:rPr lang="en-US" sz="1800"/>
              <a:t>;</a:t>
            </a:r>
            <a:r>
              <a:rPr lang="zh-CN" altLang="en-US" sz="1800"/>
              <a:t>步进</a:t>
            </a:r>
            <a:r>
              <a:rPr lang="en-US" sz="1800"/>
              <a:t>) {  }</a:t>
            </a:r>
            <a:endParaRPr lang="zh-CN" altLang="en-US" sz="1800"/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3541713" y="6381750"/>
            <a:ext cx="2182812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do {  } while(expr);</a:t>
            </a:r>
            <a:endParaRPr lang="zh-CN" altLang="en-US" sz="1800"/>
          </a:p>
        </p:txBody>
      </p:sp>
      <p:sp>
        <p:nvSpPr>
          <p:cNvPr id="41994" name="TextBox 9"/>
          <p:cNvSpPr txBox="1">
            <a:spLocks noChangeArrowheads="1"/>
          </p:cNvSpPr>
          <p:nvPr/>
        </p:nvSpPr>
        <p:spPr bwMode="auto">
          <a:xfrm>
            <a:off x="6350000" y="6381750"/>
            <a:ext cx="218281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1800"/>
              <a:t>while(expr) {  }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字符串处理函数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4170363" cy="273526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/>
              <a:t>#include&lt;string.h&gt;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puts(</a:t>
            </a:r>
            <a:r>
              <a:rPr lang="zh-CN" altLang="en-US" sz="2000"/>
              <a:t>字符数组名</a:t>
            </a:r>
            <a:r>
              <a:rPr lang="en-US" sz="20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gets(</a:t>
            </a:r>
            <a:r>
              <a:rPr lang="zh-CN" altLang="en-US" sz="2000"/>
              <a:t>字符数组名</a:t>
            </a:r>
            <a:r>
              <a:rPr lang="en-US" sz="200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strcat(</a:t>
            </a:r>
            <a:r>
              <a:rPr lang="zh-CN" altLang="en-US" sz="2000"/>
              <a:t>字符数组</a:t>
            </a:r>
            <a:r>
              <a:rPr lang="en-US" sz="2000"/>
              <a:t>1,</a:t>
            </a:r>
            <a:r>
              <a:rPr lang="zh-CN" altLang="en-US" sz="2000"/>
              <a:t>字符数组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strcpy(</a:t>
            </a:r>
            <a:r>
              <a:rPr lang="zh-CN" altLang="en-US" sz="2000"/>
              <a:t>字符数组</a:t>
            </a:r>
            <a:r>
              <a:rPr lang="en-US" sz="2000"/>
              <a:t>1,</a:t>
            </a:r>
            <a:r>
              <a:rPr lang="zh-CN" altLang="en-US" sz="2000"/>
              <a:t>字符串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strcmp(</a:t>
            </a:r>
            <a:r>
              <a:rPr lang="zh-CN" altLang="en-US" sz="2000"/>
              <a:t>字符串</a:t>
            </a:r>
            <a:r>
              <a:rPr lang="en-US" sz="2000"/>
              <a:t>1,</a:t>
            </a:r>
            <a:r>
              <a:rPr lang="zh-CN" altLang="en-US" sz="2000"/>
              <a:t>字符串</a:t>
            </a:r>
            <a:r>
              <a:rPr lang="en-US" sz="2000"/>
              <a:t>2)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strlen(</a:t>
            </a:r>
            <a:r>
              <a:rPr lang="zh-CN" altLang="en-US" sz="2000"/>
              <a:t>字符数组</a:t>
            </a:r>
            <a:r>
              <a:rPr lang="en-US" sz="2000"/>
              <a:t>)</a:t>
            </a:r>
            <a:endParaRPr lang="zh-CN" altLang="en-US" sz="2000"/>
          </a:p>
        </p:txBody>
      </p:sp>
      <p:sp>
        <p:nvSpPr>
          <p:cNvPr id="5325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917554-57C1-4B62-81B5-9EE9B25B414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1125538"/>
            <a:ext cx="4573588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53254" name="矩形 4"/>
          <p:cNvSpPr>
            <a:spLocks noChangeArrowheads="1"/>
          </p:cNvSpPr>
          <p:nvPr/>
        </p:nvSpPr>
        <p:spPr bwMode="auto">
          <a:xfrm>
            <a:off x="971550" y="4373563"/>
            <a:ext cx="6553200" cy="17922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例  对于以下字符串，</a:t>
            </a:r>
            <a:r>
              <a:rPr lang="en-US"/>
              <a:t>strlen(s)</a:t>
            </a:r>
            <a:r>
              <a:rPr lang="zh-CN" altLang="en-US"/>
              <a:t>的值为：</a:t>
            </a:r>
          </a:p>
          <a:p>
            <a:r>
              <a:rPr lang="zh-CN" altLang="en-US"/>
              <a:t>（</a:t>
            </a:r>
            <a:r>
              <a:rPr lang="en-US"/>
              <a:t>1</a:t>
            </a:r>
            <a:r>
              <a:rPr lang="zh-CN" altLang="en-US"/>
              <a:t>）</a:t>
            </a:r>
            <a:r>
              <a:rPr lang="en-US"/>
              <a:t>char  s[10]={‘A’,‘\0’,‘B’,‘C’,‘\0’,‘D’};  // 1</a:t>
            </a:r>
          </a:p>
          <a:p>
            <a:r>
              <a:rPr lang="zh-CN" altLang="en-US"/>
              <a:t>（</a:t>
            </a:r>
            <a:r>
              <a:rPr lang="en-US"/>
              <a:t>2</a:t>
            </a:r>
            <a:r>
              <a:rPr lang="zh-CN" altLang="en-US"/>
              <a:t>）</a:t>
            </a:r>
            <a:r>
              <a:rPr lang="en-US"/>
              <a:t>char  s[ ]=“\t\v\\\0will\n”;   // 3</a:t>
            </a:r>
          </a:p>
          <a:p>
            <a:r>
              <a:rPr lang="zh-CN" altLang="en-US"/>
              <a:t>（</a:t>
            </a:r>
            <a:r>
              <a:rPr lang="en-US"/>
              <a:t>3</a:t>
            </a:r>
            <a:r>
              <a:rPr lang="zh-CN" altLang="en-US"/>
              <a:t>）</a:t>
            </a:r>
            <a:r>
              <a:rPr lang="en-US"/>
              <a:t>char  s[ ]=“\x69\082\n”;      //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冒泡排序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>
          <a:xfrm>
            <a:off x="395288" y="838200"/>
            <a:ext cx="8353425" cy="18700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400"/>
              <a:t>冒泡排序的算法思想</a:t>
            </a:r>
            <a:r>
              <a:rPr lang="en-US" sz="2400"/>
              <a:t>(</a:t>
            </a:r>
            <a:r>
              <a:rPr lang="zh-CN" altLang="en-US" sz="2400"/>
              <a:t>升序为例</a:t>
            </a:r>
            <a:r>
              <a:rPr lang="en-US" sz="240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每一趟排序将相邻的两个数比较，将小的交换到前头。</a:t>
            </a:r>
            <a:endParaRPr lang="en-US" sz="2400"/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对于有</a:t>
            </a:r>
            <a:r>
              <a:rPr lang="en-US" sz="2400"/>
              <a:t>n</a:t>
            </a:r>
            <a:r>
              <a:rPr lang="zh-CN" altLang="en-US" sz="2400"/>
              <a:t>个数据的集合，要经过</a:t>
            </a:r>
            <a:r>
              <a:rPr lang="en-US" sz="2400"/>
              <a:t>(n-1)</a:t>
            </a:r>
            <a:r>
              <a:rPr lang="zh-CN" altLang="en-US" sz="2400"/>
              <a:t>趟排序；</a:t>
            </a:r>
            <a:endParaRPr lang="en-US" sz="2400"/>
          </a:p>
          <a:p>
            <a:pPr lvl="1">
              <a:buFont typeface="Wingdings" pitchFamily="2" charset="2"/>
              <a:buChar char="Ø"/>
            </a:pPr>
            <a:r>
              <a:rPr lang="zh-CN" altLang="en-US" sz="2400"/>
              <a:t>每一趟排序都会把集合中最大的那个数排到最后。</a:t>
            </a:r>
            <a:endParaRPr lang="en-US" sz="2400"/>
          </a:p>
        </p:txBody>
      </p:sp>
      <p:sp>
        <p:nvSpPr>
          <p:cNvPr id="553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174924-2CC4-4B8A-B3D6-F249F6B6CBF1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4221163"/>
            <a:ext cx="4924425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55302" name="矩形 4"/>
          <p:cNvSpPr>
            <a:spLocks noChangeArrowheads="1"/>
          </p:cNvSpPr>
          <p:nvPr/>
        </p:nvSpPr>
        <p:spPr bwMode="auto">
          <a:xfrm>
            <a:off x="395288" y="2800350"/>
            <a:ext cx="8353425" cy="13493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要排序的数必须放入数组中，用二重循环控制排序过程</a:t>
            </a:r>
          </a:p>
          <a:p>
            <a:r>
              <a:rPr lang="zh-CN" altLang="en-US"/>
              <a:t> 外循环</a:t>
            </a:r>
            <a:r>
              <a:rPr lang="en-US"/>
              <a:t>i</a:t>
            </a:r>
            <a:r>
              <a:rPr lang="zh-CN" altLang="en-US"/>
              <a:t>控制比较趟数（</a:t>
            </a:r>
            <a:r>
              <a:rPr lang="en-US"/>
              <a:t>n-1</a:t>
            </a:r>
            <a:r>
              <a:rPr lang="zh-CN" altLang="en-US"/>
              <a:t>趟）</a:t>
            </a:r>
          </a:p>
          <a:p>
            <a:r>
              <a:rPr lang="zh-CN" altLang="en-US"/>
              <a:t> 内循环</a:t>
            </a:r>
            <a:r>
              <a:rPr lang="en-US"/>
              <a:t>j</a:t>
            </a:r>
            <a:r>
              <a:rPr lang="zh-CN" altLang="en-US"/>
              <a:t>控制一趟比较的次数（</a:t>
            </a:r>
            <a:r>
              <a:rPr lang="en-US"/>
              <a:t>n-i</a:t>
            </a:r>
            <a:r>
              <a:rPr lang="zh-CN" altLang="en-US"/>
              <a:t>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5299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2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52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函数的递归调用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4294967295"/>
          </p:nvPr>
        </p:nvSpPr>
        <p:spPr>
          <a:xfrm>
            <a:off x="684213" y="909638"/>
            <a:ext cx="4313237" cy="28067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/>
              <a:t>long fac(int n)</a:t>
            </a:r>
            <a:br>
              <a:rPr lang="en-US" sz="2400"/>
            </a:br>
            <a:r>
              <a:rPr lang="en-US" sz="240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   long f;</a:t>
            </a:r>
            <a:br>
              <a:rPr lang="en-US" sz="2400"/>
            </a:br>
            <a:r>
              <a:rPr lang="en-US" sz="2400"/>
              <a:t>   if (n= = 0 ¦¦ n= =1)  f =1;</a:t>
            </a:r>
            <a:br>
              <a:rPr lang="en-US" sz="2400"/>
            </a:br>
            <a:r>
              <a:rPr lang="en-US" sz="2400"/>
              <a:t>   else  f = n*fac(n –1);</a:t>
            </a:r>
            <a:br>
              <a:rPr lang="en-US" sz="2400"/>
            </a:br>
            <a:r>
              <a:rPr lang="en-US" sz="2400"/>
              <a:t>   return (f);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/>
              <a:t> }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2400"/>
          </a:p>
        </p:txBody>
      </p:sp>
      <p:sp>
        <p:nvSpPr>
          <p:cNvPr id="5837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200E35-08AA-4E3E-92DA-9C2C6A89E2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684213" y="3933825"/>
            <a:ext cx="7056437" cy="26765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long y = fac(5);</a:t>
            </a:r>
          </a:p>
          <a:p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次调用：</a:t>
            </a:r>
            <a:r>
              <a:rPr lang="en-US"/>
              <a:t>y=fac(5) ——</a:t>
            </a:r>
            <a:r>
              <a:rPr lang="zh-CN" altLang="en-US"/>
              <a:t>返回：</a:t>
            </a:r>
            <a:r>
              <a:rPr lang="en-US"/>
              <a:t>y=5*fac(4)</a:t>
            </a:r>
          </a:p>
          <a:p>
            <a:r>
              <a:rPr lang="zh-CN" altLang="en-US"/>
              <a:t>第</a:t>
            </a:r>
            <a:r>
              <a:rPr lang="en-US"/>
              <a:t>2</a:t>
            </a:r>
            <a:r>
              <a:rPr lang="zh-CN" altLang="en-US"/>
              <a:t>次调用：</a:t>
            </a:r>
            <a:r>
              <a:rPr lang="en-US"/>
              <a:t>y=5*4*fac(3)</a:t>
            </a:r>
          </a:p>
          <a:p>
            <a:r>
              <a:rPr lang="zh-CN" altLang="en-US"/>
              <a:t>第</a:t>
            </a:r>
            <a:r>
              <a:rPr lang="en-US"/>
              <a:t>3</a:t>
            </a:r>
            <a:r>
              <a:rPr lang="zh-CN" altLang="en-US"/>
              <a:t>次调用：</a:t>
            </a:r>
            <a:r>
              <a:rPr lang="en-US"/>
              <a:t>y=5*4*3*fac(2)</a:t>
            </a:r>
          </a:p>
          <a:p>
            <a:r>
              <a:rPr lang="zh-CN" altLang="en-US"/>
              <a:t>第</a:t>
            </a:r>
            <a:r>
              <a:rPr lang="en-US"/>
              <a:t>4</a:t>
            </a:r>
            <a:r>
              <a:rPr lang="zh-CN" altLang="en-US"/>
              <a:t>次调用：</a:t>
            </a:r>
            <a:r>
              <a:rPr lang="en-US"/>
              <a:t>y=5*4*3*2*fac(1)</a:t>
            </a:r>
          </a:p>
          <a:p>
            <a:r>
              <a:rPr lang="zh-CN" altLang="en-US"/>
              <a:t>第</a:t>
            </a:r>
            <a:r>
              <a:rPr lang="en-US"/>
              <a:t>5</a:t>
            </a:r>
            <a:r>
              <a:rPr lang="zh-CN" altLang="en-US"/>
              <a:t>次调用：</a:t>
            </a:r>
            <a:r>
              <a:rPr lang="en-US"/>
              <a:t>y=5*4*3*2*1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8371" grpId="0" build="p" bldLvl="0" autoUpdateAnimBg="0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3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>
                      <p:cBhvr>
                        <p:cTn dur="500"/>
                        <p:tgtEl>
                          <p:spTgt spid="5837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宏定义与展开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986713" cy="129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/>
              <a:t>#define </a:t>
            </a:r>
            <a:r>
              <a:rPr lang="zh-CN" altLang="en-US" sz="2400"/>
              <a:t>标识符  字符串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定义一个标识符和一个字符串，在预处理时，每次遇到该标识符就用字符串替换它</a:t>
            </a:r>
          </a:p>
          <a:p>
            <a:endParaRPr lang="zh-CN" altLang="en-US" sz="2400"/>
          </a:p>
        </p:txBody>
      </p:sp>
      <p:sp>
        <p:nvSpPr>
          <p:cNvPr id="62468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9194F4-F913-4C0C-8A5A-E466C5E0554E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2469" name="矩形 4"/>
          <p:cNvSpPr>
            <a:spLocks noChangeArrowheads="1"/>
          </p:cNvSpPr>
          <p:nvPr/>
        </p:nvSpPr>
        <p:spPr bwMode="auto">
          <a:xfrm>
            <a:off x="758825" y="2492375"/>
            <a:ext cx="3884613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*r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*3.0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a+b/ 2*3.14159</a:t>
            </a:r>
            <a:r>
              <a:rPr lang="zh-CN" altLang="en-US" sz="2000"/>
              <a:t>*</a:t>
            </a:r>
            <a:r>
              <a:rPr lang="en-US" sz="2000"/>
              <a:t>a-b</a:t>
            </a:r>
            <a:endParaRPr lang="pt-BR" altLang="en-US" sz="2000"/>
          </a:p>
        </p:txBody>
      </p:sp>
      <p:sp>
        <p:nvSpPr>
          <p:cNvPr id="62470" name="矩形 5"/>
          <p:cNvSpPr>
            <a:spLocks noChangeArrowheads="1"/>
          </p:cNvSpPr>
          <p:nvPr/>
        </p:nvSpPr>
        <p:spPr bwMode="auto">
          <a:xfrm>
            <a:off x="4859338" y="2492375"/>
            <a:ext cx="4176712" cy="29860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pt-BR" altLang="en-US" sz="2000"/>
              <a:t>#define  S(r)   2*3.14159 *</a:t>
            </a:r>
            <a:r>
              <a:rPr lang="en-US" sz="2000"/>
              <a:t>(</a:t>
            </a:r>
            <a:r>
              <a:rPr lang="pt-BR" altLang="en-US" sz="2000"/>
              <a:t>r)</a:t>
            </a:r>
          </a:p>
          <a:p>
            <a:endParaRPr lang="pt-BR" altLang="en-US" sz="2000"/>
          </a:p>
          <a:p>
            <a:r>
              <a:rPr lang="en-US" sz="2000"/>
              <a:t>S(3.0)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r>
              <a:rPr lang="en-US" sz="2000"/>
              <a:t>: 2*3.14159 *(3.0) </a:t>
            </a:r>
          </a:p>
          <a:p>
            <a:endParaRPr lang="en-US" sz="2000"/>
          </a:p>
          <a:p>
            <a:r>
              <a:rPr lang="en-US" sz="2000"/>
              <a:t>S(a+b)/S(a-b) </a:t>
            </a:r>
          </a:p>
          <a:p>
            <a:r>
              <a:rPr lang="en-US" sz="2000"/>
              <a:t>// </a:t>
            </a:r>
            <a:r>
              <a:rPr lang="zh-CN" altLang="en-US" sz="2000"/>
              <a:t>相当于</a:t>
            </a:r>
            <a:endParaRPr lang="en-US" sz="2000"/>
          </a:p>
          <a:p>
            <a:r>
              <a:rPr lang="en-US" sz="2000"/>
              <a:t>2*3.14159</a:t>
            </a:r>
            <a:r>
              <a:rPr lang="zh-CN" altLang="en-US" sz="2000"/>
              <a:t>*</a:t>
            </a:r>
            <a:r>
              <a:rPr lang="en-US" sz="2000"/>
              <a:t>(a+b)/ 2*3.14159</a:t>
            </a:r>
            <a:r>
              <a:rPr lang="zh-CN" altLang="en-US" sz="2000"/>
              <a:t>*</a:t>
            </a:r>
            <a:r>
              <a:rPr lang="en-US" sz="2000"/>
              <a:t>(a-b)</a:t>
            </a:r>
            <a:endParaRPr lang="pt-B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&amp;</a:t>
            </a:r>
            <a:r>
              <a:rPr lang="zh-CN" altLang="en-US"/>
              <a:t>与*运算符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842250" cy="1582738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/>
              <a:t>&amp;   </a:t>
            </a:r>
            <a:r>
              <a:rPr lang="zh-CN" altLang="en-US" sz="2000"/>
              <a:t>取变量的地址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/>
              <a:t>*    取指针所指向变量的内容（间接访问）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000"/>
              <a:t>二者为单目运算符 ，优先级</a:t>
            </a:r>
            <a:r>
              <a:rPr lang="en-US" sz="2000"/>
              <a:t>: 2 </a:t>
            </a:r>
            <a:r>
              <a:rPr lang="zh-CN" altLang="en-US" sz="2000"/>
              <a:t>，结合性</a:t>
            </a:r>
            <a:r>
              <a:rPr lang="en-US" sz="2000"/>
              <a:t>:</a:t>
            </a:r>
            <a:r>
              <a:rPr lang="zh-CN" altLang="en-US" sz="2000"/>
              <a:t>自右向左</a:t>
            </a:r>
          </a:p>
        </p:txBody>
      </p:sp>
      <p:sp>
        <p:nvSpPr>
          <p:cNvPr id="6451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7A27501-7BF0-4BF6-89FA-316FA995C4D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4517" name="矩形 4"/>
          <p:cNvSpPr>
            <a:spLocks noChangeArrowheads="1"/>
          </p:cNvSpPr>
          <p:nvPr/>
        </p:nvSpPr>
        <p:spPr bwMode="auto">
          <a:xfrm>
            <a:off x="193675" y="4972050"/>
            <a:ext cx="4098925" cy="1508125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</a:rPr>
              <a:t>两者关系：互为逆运算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int i, *i_pointer;</a:t>
            </a:r>
          </a:p>
          <a:p>
            <a:r>
              <a:rPr lang="en-US" sz="2000"/>
              <a:t>i_pointer  =  &amp;i  =  &amp;(*i_pointer)</a:t>
            </a:r>
          </a:p>
          <a:p>
            <a:r>
              <a:rPr lang="en-US" sz="2000"/>
              <a:t>i  =    *i_pointer  =    *(&amp;i)</a:t>
            </a:r>
          </a:p>
        </p:txBody>
      </p:sp>
      <p:pic>
        <p:nvPicPr>
          <p:cNvPr id="645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16113"/>
            <a:ext cx="4754562" cy="420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64519" name="矩形 7"/>
          <p:cNvSpPr>
            <a:spLocks noChangeArrowheads="1"/>
          </p:cNvSpPr>
          <p:nvPr/>
        </p:nvSpPr>
        <p:spPr bwMode="auto">
          <a:xfrm>
            <a:off x="611188" y="2276475"/>
            <a:ext cx="3240087" cy="11398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int i, *i_pointer=&amp;i;</a:t>
            </a:r>
          </a:p>
          <a:p>
            <a:r>
              <a:rPr lang="en-US" sz="2000"/>
              <a:t>i=10;                  // </a:t>
            </a:r>
            <a:r>
              <a:rPr lang="zh-CN" altLang="en-US" sz="2000"/>
              <a:t>直接访问</a:t>
            </a:r>
            <a:endParaRPr lang="en-US" sz="2000"/>
          </a:p>
          <a:p>
            <a:r>
              <a:rPr lang="en-US" sz="2000"/>
              <a:t>*i_pointer=10; //</a:t>
            </a:r>
            <a:r>
              <a:rPr lang="zh-CN" altLang="en-US" sz="2000"/>
              <a:t>间接访问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值传递与地址传递</a:t>
            </a:r>
          </a:p>
        </p:txBody>
      </p:sp>
      <p:sp>
        <p:nvSpPr>
          <p:cNvPr id="66563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C31D45-059E-4255-9640-CCC886E3D9B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6564" name="矩形 5"/>
          <p:cNvSpPr>
            <a:spLocks noChangeArrowheads="1"/>
          </p:cNvSpPr>
          <p:nvPr/>
        </p:nvSpPr>
        <p:spPr bwMode="auto">
          <a:xfrm>
            <a:off x="611188" y="1028700"/>
            <a:ext cx="3816350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值传递</a:t>
            </a:r>
            <a:r>
              <a:rPr lang="en-US">
                <a:solidFill>
                  <a:srgbClr val="0A85FF"/>
                </a:solidFill>
              </a:rPr>
              <a:t>,</a:t>
            </a:r>
            <a:r>
              <a:rPr lang="zh-CN" altLang="en-US">
                <a:solidFill>
                  <a:srgbClr val="0A85FF"/>
                </a:solidFill>
              </a:rPr>
              <a:t>不改变实参的值</a:t>
            </a:r>
          </a:p>
          <a:p>
            <a:r>
              <a:rPr lang="en-US"/>
              <a:t>void swap(int  x,int y)</a:t>
            </a:r>
          </a:p>
          <a:p>
            <a:r>
              <a:rPr lang="en-US"/>
              <a:t>{   int  temp;</a:t>
            </a:r>
          </a:p>
          <a:p>
            <a:r>
              <a:rPr lang="en-US"/>
              <a:t>     temp=x;</a:t>
            </a:r>
          </a:p>
          <a:p>
            <a:r>
              <a:rPr lang="en-US"/>
              <a:t>     x=y;</a:t>
            </a:r>
          </a:p>
          <a:p>
            <a:r>
              <a:rPr lang="en-US"/>
              <a:t>     y=temp;</a:t>
            </a:r>
          </a:p>
          <a:p>
            <a:r>
              <a:rPr lang="en-US"/>
              <a:t>}</a:t>
            </a:r>
          </a:p>
        </p:txBody>
      </p:sp>
      <p:sp>
        <p:nvSpPr>
          <p:cNvPr id="66565" name="矩形 6"/>
          <p:cNvSpPr>
            <a:spLocks noChangeArrowheads="1"/>
          </p:cNvSpPr>
          <p:nvPr/>
        </p:nvSpPr>
        <p:spPr bwMode="auto">
          <a:xfrm>
            <a:off x="4543425" y="1028700"/>
            <a:ext cx="4060825" cy="31210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A85FF"/>
                </a:solidFill>
              </a:rPr>
              <a:t>地址传递，改变实参的值</a:t>
            </a:r>
          </a:p>
          <a:p>
            <a:r>
              <a:rPr lang="en-US"/>
              <a:t>void swap(int  *p1, int  *p2)</a:t>
            </a:r>
          </a:p>
          <a:p>
            <a:r>
              <a:rPr lang="en-US"/>
              <a:t>{   int p;</a:t>
            </a:r>
          </a:p>
          <a:p>
            <a:r>
              <a:rPr lang="en-US"/>
              <a:t>     p=*p1;</a:t>
            </a:r>
          </a:p>
          <a:p>
            <a:r>
              <a:rPr lang="en-US"/>
              <a:t>    *p1=*p2;</a:t>
            </a:r>
          </a:p>
          <a:p>
            <a:r>
              <a:rPr lang="en-US"/>
              <a:t>    *p2=p;</a:t>
            </a:r>
          </a:p>
          <a:p>
            <a:r>
              <a:rPr lang="en-US"/>
              <a:t>}</a:t>
            </a:r>
          </a:p>
        </p:txBody>
      </p:sp>
      <p:sp>
        <p:nvSpPr>
          <p:cNvPr id="66566" name="圆角矩形标注 9"/>
          <p:cNvSpPr>
            <a:spLocks noChangeArrowheads="1"/>
          </p:cNvSpPr>
          <p:nvPr/>
        </p:nvSpPr>
        <p:spPr bwMode="auto">
          <a:xfrm>
            <a:off x="611188" y="4724400"/>
            <a:ext cx="3816350" cy="1008063"/>
          </a:xfrm>
          <a:prstGeom prst="wedgeRoundRectCallout">
            <a:avLst>
              <a:gd name="adj1" fmla="val -18366"/>
              <a:gd name="adj2" fmla="val -113208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形参是实参的拷贝，函数内改变形参的值，不会改变实参的值。</a:t>
            </a:r>
          </a:p>
        </p:txBody>
      </p:sp>
      <p:sp>
        <p:nvSpPr>
          <p:cNvPr id="66567" name="圆角矩形标注 11"/>
          <p:cNvSpPr>
            <a:spLocks noChangeArrowheads="1"/>
          </p:cNvSpPr>
          <p:nvPr/>
        </p:nvSpPr>
        <p:spPr bwMode="auto">
          <a:xfrm>
            <a:off x="5076825" y="4652963"/>
            <a:ext cx="3814763" cy="1081087"/>
          </a:xfrm>
          <a:prstGeom prst="wedgeRoundRectCallout">
            <a:avLst>
              <a:gd name="adj1" fmla="val -20579"/>
              <a:gd name="adj2" fmla="val -97593"/>
              <a:gd name="adj3" fmla="val 16667"/>
            </a:avLst>
          </a:prstGeom>
          <a:solidFill>
            <a:srgbClr val="FFC0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/>
              <a:t>形参、实参共享地址，即“双向”传递，可以改变指针（地址）指向的内容。</a:t>
            </a:r>
          </a:p>
        </p:txBody>
      </p:sp>
      <p:sp>
        <p:nvSpPr>
          <p:cNvPr id="66568" name="矩形 10"/>
          <p:cNvSpPr>
            <a:spLocks noChangeArrowheads="1"/>
          </p:cNvSpPr>
          <p:nvPr/>
        </p:nvSpPr>
        <p:spPr bwMode="auto">
          <a:xfrm>
            <a:off x="611188" y="5876925"/>
            <a:ext cx="8280400" cy="708025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/>
              <a:t>形参为指针变量时，系统不会给形参再开辟内存单元，此时形参和实参指向同一个地址，即此时数据为双向传递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数组名作函数参数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265988" cy="1222375"/>
          </a:xfrm>
        </p:spPr>
        <p:txBody>
          <a:bodyPr/>
          <a:lstStyle/>
          <a:p>
            <a:r>
              <a:rPr lang="zh-CN" altLang="en-US" sz="2000" dirty="0"/>
              <a:t>地址传递，双向传递</a:t>
            </a:r>
            <a:endParaRPr lang="en-US" sz="2000" dirty="0"/>
          </a:p>
          <a:p>
            <a:r>
              <a:rPr lang="zh-CN" altLang="en-US" sz="2000" dirty="0" smtClean="0"/>
              <a:t>形参</a:t>
            </a:r>
            <a:r>
              <a:rPr lang="zh-CN" altLang="en-US" sz="2000" dirty="0"/>
              <a:t>数组名是地址常量</a:t>
            </a:r>
          </a:p>
        </p:txBody>
      </p:sp>
      <p:sp>
        <p:nvSpPr>
          <p:cNvPr id="68612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57D915-CACA-4BE2-95DB-530CB02D76DA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68613" name="矩形 4"/>
          <p:cNvSpPr>
            <a:spLocks noChangeArrowheads="1"/>
          </p:cNvSpPr>
          <p:nvPr/>
        </p:nvSpPr>
        <p:spPr bwMode="auto">
          <a:xfrm>
            <a:off x="611188" y="2349500"/>
            <a:ext cx="3744912" cy="3354388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// float   average(int stu[ ], int n)</a:t>
            </a:r>
          </a:p>
          <a:p>
            <a:r>
              <a:rPr lang="en-US" sz="2000"/>
              <a:t>float   average(int stu[10], int n)</a:t>
            </a:r>
          </a:p>
          <a:p>
            <a:r>
              <a:rPr lang="en-US" sz="2000"/>
              <a:t> { int i;</a:t>
            </a:r>
          </a:p>
          <a:p>
            <a:r>
              <a:rPr lang="en-US" sz="2000"/>
              <a:t>    float av,total=0;</a:t>
            </a:r>
          </a:p>
          <a:p>
            <a:r>
              <a:rPr lang="en-US" sz="2000"/>
              <a:t>    for( i=0; i&lt;n; i++ )</a:t>
            </a:r>
          </a:p>
          <a:p>
            <a:r>
              <a:rPr lang="en-US" sz="2000"/>
              <a:t>        total += stu[i];</a:t>
            </a:r>
          </a:p>
          <a:p>
            <a:r>
              <a:rPr lang="en-US" sz="2000"/>
              <a:t>    av = total/n;</a:t>
            </a:r>
          </a:p>
          <a:p>
            <a:r>
              <a:rPr lang="en-US" sz="2000"/>
              <a:t>    return av;</a:t>
            </a:r>
          </a:p>
          <a:p>
            <a:r>
              <a:rPr lang="en-US" sz="2000"/>
              <a:t> }</a:t>
            </a:r>
            <a:endParaRPr lang="zh-CN" altLang="en-US" sz="2000"/>
          </a:p>
        </p:txBody>
      </p:sp>
      <p:pic>
        <p:nvPicPr>
          <p:cNvPr id="686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716338"/>
            <a:ext cx="3109913" cy="265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68615" name="TextBox 5"/>
          <p:cNvSpPr txBox="1">
            <a:spLocks noChangeArrowheads="1"/>
          </p:cNvSpPr>
          <p:nvPr/>
        </p:nvSpPr>
        <p:spPr bwMode="auto">
          <a:xfrm>
            <a:off x="4859338" y="2136775"/>
            <a:ext cx="4032250" cy="15081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int score[10];</a:t>
            </a:r>
          </a:p>
          <a:p>
            <a:r>
              <a:rPr lang="en-US" sz="2000"/>
              <a:t>for( i=0; i&lt;10; i++ )</a:t>
            </a:r>
          </a:p>
          <a:p>
            <a:r>
              <a:rPr lang="en-US" sz="2000"/>
              <a:t>        scanf("%d", &amp;score[i]);</a:t>
            </a:r>
          </a:p>
          <a:p>
            <a:r>
              <a:rPr lang="nb-NO" altLang="en-US" sz="2000"/>
              <a:t>printf("%.2f", average(score,10));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754" y="1628875"/>
            <a:ext cx="7560525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一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、选择题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*2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=</a:t>
            </a:r>
            <a:r>
              <a:rPr lang="en-US" altLang="zh-CN" dirty="0" smtClean="0">
                <a:latin typeface="仿宋" pitchFamily="49" charset="-122"/>
                <a:ea typeface="仿宋" pitchFamily="49" charset="-122"/>
              </a:rPr>
              <a:t>30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分）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二、程序分析题，写出输出结果（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*3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=15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分）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三、程序填空题（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个空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每空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共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分）</a:t>
            </a:r>
          </a:p>
          <a:p>
            <a:pPr>
              <a:lnSpc>
                <a:spcPct val="200000"/>
              </a:lnSpc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五、编程题（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4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题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,  35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</a:t>
            </a:r>
            <a:r>
              <a:rPr lang="zh-CN" altLang="zh-CN" dirty="0" smtClean="0">
                <a:latin typeface="仿宋" pitchFamily="49" charset="-122"/>
                <a:ea typeface="仿宋" pitchFamily="49" charset="-122"/>
              </a:rPr>
              <a:t>）</a:t>
            </a:r>
            <a:endParaRPr lang="en-US" altLang="zh-CN" dirty="0" smtClean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765" y="1052835"/>
            <a:ext cx="288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itchFamily="49" charset="-122"/>
                <a:ea typeface="仿宋" pitchFamily="49" charset="-122"/>
              </a:rPr>
              <a:t>题目类型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790" y="5301130"/>
            <a:ext cx="482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考：二维数组，文件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3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数组名作函数参数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>
          <a:xfrm>
            <a:off x="684213" y="909638"/>
            <a:ext cx="5975350" cy="374332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/>
              <a:t>#include &lt;stdio.h&gt;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void swap2(int x[ ])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{   int 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z=x[0];     x[0]=x[1];     x[1]=z;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void main()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{   int a[2]={1,2};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swap2(a);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    printf("a[0]=%d\na[1]=%d\n",a[0],a[1]);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/>
              <a:t>}</a:t>
            </a:r>
            <a:endParaRPr lang="zh-CN" altLang="en-US" sz="2000"/>
          </a:p>
        </p:txBody>
      </p:sp>
      <p:sp>
        <p:nvSpPr>
          <p:cNvPr id="6963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83EB60-E4D2-41C9-9E7F-FB412FECC1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62525"/>
            <a:ext cx="1752600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962525"/>
            <a:ext cx="1760538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3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62525"/>
            <a:ext cx="1760538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696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962525"/>
            <a:ext cx="175260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8058150" cy="9350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数组名是表示数组首地址的地址常量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指向数组元素的指针变量</a:t>
            </a:r>
          </a:p>
        </p:txBody>
      </p:sp>
      <p:sp>
        <p:nvSpPr>
          <p:cNvPr id="7066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61C5D8-4344-45CD-86B0-BBCA2DD8311F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1042988" y="1844675"/>
            <a:ext cx="6840537" cy="2616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int a[10];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初始化：</a:t>
            </a:r>
            <a:r>
              <a:rPr lang="en-US" sz="2000">
                <a:solidFill>
                  <a:srgbClr val="C00000"/>
                </a:solidFill>
              </a:rPr>
              <a:t>p</a:t>
            </a:r>
            <a:r>
              <a:rPr lang="zh-CN" altLang="en-US" sz="2000">
                <a:solidFill>
                  <a:srgbClr val="C00000"/>
                </a:solidFill>
              </a:rPr>
              <a:t>指向数组</a:t>
            </a:r>
            <a:r>
              <a:rPr lang="en-US" sz="2000">
                <a:solidFill>
                  <a:srgbClr val="C00000"/>
                </a:solidFill>
              </a:rPr>
              <a:t>a</a:t>
            </a:r>
            <a:r>
              <a:rPr lang="zh-CN" altLang="en-US" sz="2000">
                <a:solidFill>
                  <a:srgbClr val="C00000"/>
                </a:solidFill>
              </a:rPr>
              <a:t>的首地址，即数组第一个元素的地址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int *p=a;  </a:t>
            </a:r>
          </a:p>
          <a:p>
            <a:r>
              <a:rPr lang="zh-CN" altLang="en-US" sz="2000"/>
              <a:t>或者</a:t>
            </a:r>
            <a:r>
              <a:rPr lang="en-US" sz="2000"/>
              <a:t>int </a:t>
            </a:r>
            <a:r>
              <a:rPr lang="zh-CN" altLang="en-US" sz="2000"/>
              <a:t>*</a:t>
            </a:r>
            <a:r>
              <a:rPr lang="en-US" sz="2000"/>
              <a:t>p=&amp;a[0];</a:t>
            </a:r>
          </a:p>
          <a:p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赋值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p=a;</a:t>
            </a:r>
          </a:p>
          <a:p>
            <a:r>
              <a:rPr lang="zh-CN" altLang="en-US" sz="2000"/>
              <a:t>或</a:t>
            </a:r>
            <a:r>
              <a:rPr lang="en-US" sz="2000"/>
              <a:t>p=&amp;a[0];</a:t>
            </a:r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827088" y="4724400"/>
            <a:ext cx="7416800" cy="18780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数组名是地址常量，允许以基地址</a:t>
            </a:r>
            <a:r>
              <a:rPr lang="en-US" sz="2000"/>
              <a:t>+</a:t>
            </a:r>
            <a:r>
              <a:rPr lang="zh-CN" altLang="en-US" sz="2000"/>
              <a:t>偏移量的形式表示数组。</a:t>
            </a:r>
            <a:endParaRPr lang="en-US" sz="2000"/>
          </a:p>
          <a:p>
            <a:r>
              <a:rPr lang="en-US" sz="2000"/>
              <a:t>a+1, *(a+2)    (</a:t>
            </a:r>
            <a:r>
              <a:rPr lang="zh-CN" altLang="en-US" sz="2000"/>
              <a:t>正确，前者是</a:t>
            </a:r>
            <a:r>
              <a:rPr lang="en-US" sz="2000"/>
              <a:t>a[1]</a:t>
            </a:r>
            <a:r>
              <a:rPr lang="zh-CN" altLang="en-US" sz="2000"/>
              <a:t>的地址，后者是</a:t>
            </a:r>
            <a:r>
              <a:rPr lang="en-US" sz="2000"/>
              <a:t>a[2])</a:t>
            </a:r>
            <a:endParaRPr lang="zh-CN" altLang="en-US" sz="2000"/>
          </a:p>
          <a:p>
            <a:r>
              <a:rPr lang="en-US" sz="2000"/>
              <a:t>p++,p--   (</a:t>
            </a:r>
            <a:r>
              <a:rPr lang="zh-CN" altLang="en-US" sz="2000"/>
              <a:t>正确</a:t>
            </a:r>
            <a:r>
              <a:rPr lang="en-US" sz="2000"/>
              <a:t>)</a:t>
            </a:r>
          </a:p>
          <a:p>
            <a:r>
              <a:rPr lang="en-US" sz="2000"/>
              <a:t>a++,a--    (</a:t>
            </a:r>
            <a:r>
              <a:rPr lang="zh-CN" altLang="en-US" sz="2000"/>
              <a:t>错误，变量才允许自增、自减运算</a:t>
            </a:r>
            <a:r>
              <a:rPr lang="en-US" sz="2000"/>
              <a:t>)</a:t>
            </a:r>
          </a:p>
          <a:p>
            <a:r>
              <a:rPr lang="en-US" sz="2000"/>
              <a:t>&amp;p[2]</a:t>
            </a:r>
            <a:r>
              <a:rPr lang="zh-CN" altLang="en-US" sz="2000"/>
              <a:t>，</a:t>
            </a:r>
            <a:r>
              <a:rPr lang="en-US" sz="2000"/>
              <a:t>&amp;a[2]    (</a:t>
            </a:r>
            <a:r>
              <a:rPr lang="zh-CN" altLang="en-US" sz="2000"/>
              <a:t>正确，表示</a:t>
            </a:r>
            <a:r>
              <a:rPr lang="en-US" sz="2000"/>
              <a:t>a[2]</a:t>
            </a:r>
            <a:r>
              <a:rPr lang="zh-CN" altLang="en-US" sz="2000"/>
              <a:t>的地址</a:t>
            </a:r>
            <a:r>
              <a:rPr lang="en-US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指针与数组</a:t>
            </a:r>
          </a:p>
        </p:txBody>
      </p:sp>
      <p:sp>
        <p:nvSpPr>
          <p:cNvPr id="71683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547D66-E488-4B39-8C3F-B5465EEA29A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7168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9963" y="1268413"/>
            <a:ext cx="3094037" cy="3825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71685" name="TextBox 5"/>
          <p:cNvSpPr txBox="1">
            <a:spLocks noChangeArrowheads="1"/>
          </p:cNvSpPr>
          <p:nvPr/>
        </p:nvSpPr>
        <p:spPr bwMode="auto">
          <a:xfrm>
            <a:off x="900113" y="981075"/>
            <a:ext cx="5327650" cy="52006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 dirty="0"/>
              <a:t>void main()</a:t>
            </a:r>
          </a:p>
          <a:p>
            <a:r>
              <a:rPr lang="en-US" sz="2000" dirty="0"/>
              <a:t>{ 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a[5],*</a:t>
            </a:r>
            <a:r>
              <a:rPr lang="en-US" sz="2000" dirty="0" err="1">
                <a:solidFill>
                  <a:schemeClr val="tx1"/>
                </a:solidFill>
              </a:rPr>
              <a:t>p,i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/>
              <a:t>      for(i=0;i&lt;5;i++)</a:t>
            </a:r>
          </a:p>
          <a:p>
            <a:r>
              <a:rPr lang="en-US" sz="2000" dirty="0"/>
              <a:t>	 a[i]=i+1;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002060"/>
                </a:solidFill>
              </a:rPr>
              <a:t>p=a; // </a:t>
            </a:r>
            <a:r>
              <a:rPr lang="zh-CN" altLang="en-US" sz="2000" dirty="0">
                <a:solidFill>
                  <a:srgbClr val="002060"/>
                </a:solidFill>
              </a:rPr>
              <a:t>或</a:t>
            </a:r>
            <a:r>
              <a:rPr lang="en-US" sz="2000" dirty="0">
                <a:solidFill>
                  <a:srgbClr val="002060"/>
                </a:solidFill>
              </a:rPr>
              <a:t>p=&amp;a[0];</a:t>
            </a:r>
          </a:p>
          <a:p>
            <a:r>
              <a:rPr lang="en-US" sz="2000" dirty="0"/>
              <a:t>      for(i=0;i&lt;5;i++)</a:t>
            </a:r>
          </a:p>
          <a:p>
            <a:r>
              <a:rPr lang="en-US" sz="2000" dirty="0"/>
              <a:t>	 </a:t>
            </a:r>
            <a:r>
              <a:rPr lang="en-US" sz="2000" dirty="0" err="1"/>
              <a:t>printf</a:t>
            </a:r>
            <a:r>
              <a:rPr lang="en-US" sz="2000" dirty="0"/>
              <a:t>("*(p+%d):%d\</a:t>
            </a:r>
            <a:r>
              <a:rPr lang="en-US" sz="2000" dirty="0" err="1"/>
              <a:t>n",i</a:t>
            </a:r>
            <a:r>
              <a:rPr lang="en-US" sz="2000" dirty="0"/>
              <a:t>,*(</a:t>
            </a:r>
            <a:r>
              <a:rPr lang="en-US" sz="2000" dirty="0" err="1"/>
              <a:t>p+i</a:t>
            </a:r>
            <a:r>
              <a:rPr lang="en-US" sz="2000" dirty="0"/>
              <a:t>));</a:t>
            </a:r>
          </a:p>
          <a:p>
            <a:r>
              <a:rPr lang="en-US" sz="2000" dirty="0"/>
              <a:t>      for(i=0;i&lt;5;i++)</a:t>
            </a:r>
          </a:p>
          <a:p>
            <a:r>
              <a:rPr lang="en-US" sz="2000" dirty="0"/>
              <a:t>	 </a:t>
            </a:r>
            <a:r>
              <a:rPr lang="en-US" sz="2000" dirty="0" err="1"/>
              <a:t>printf</a:t>
            </a:r>
            <a:r>
              <a:rPr lang="en-US" sz="2000" dirty="0"/>
              <a:t>("*(a+%d):%d\</a:t>
            </a:r>
            <a:r>
              <a:rPr lang="en-US" sz="2000" dirty="0" err="1"/>
              <a:t>n",i</a:t>
            </a:r>
            <a:r>
              <a:rPr lang="en-US" sz="2000" dirty="0"/>
              <a:t>,*(</a:t>
            </a:r>
            <a:r>
              <a:rPr lang="en-US" sz="2000" dirty="0" err="1"/>
              <a:t>a+i</a:t>
            </a:r>
            <a:r>
              <a:rPr lang="en-US" sz="2000" dirty="0"/>
              <a:t>));</a:t>
            </a:r>
          </a:p>
          <a:p>
            <a:r>
              <a:rPr lang="en-US" sz="2000" dirty="0"/>
              <a:t>      for(i=0;i&lt;5;i++)</a:t>
            </a:r>
          </a:p>
          <a:p>
            <a:r>
              <a:rPr lang="en-US" sz="2000" dirty="0"/>
              <a:t>	 </a:t>
            </a:r>
            <a:r>
              <a:rPr lang="en-US" sz="2000" dirty="0" err="1"/>
              <a:t>printf</a:t>
            </a:r>
            <a:r>
              <a:rPr lang="en-US" sz="2000" dirty="0"/>
              <a:t>("p[%d]:%d\n",</a:t>
            </a:r>
            <a:r>
              <a:rPr lang="en-US" sz="2000" dirty="0" err="1"/>
              <a:t>i,p</a:t>
            </a:r>
            <a:r>
              <a:rPr lang="en-US" sz="2000" dirty="0"/>
              <a:t>[i]);</a:t>
            </a:r>
          </a:p>
          <a:p>
            <a:r>
              <a:rPr lang="en-US" sz="2000" dirty="0"/>
              <a:t>      for(i=0;i&lt;5;i++)</a:t>
            </a:r>
          </a:p>
          <a:p>
            <a:r>
              <a:rPr lang="en-US" sz="2000" dirty="0"/>
              <a:t>	 </a:t>
            </a:r>
            <a:r>
              <a:rPr lang="en-US" sz="2000" dirty="0" err="1"/>
              <a:t>printf</a:t>
            </a:r>
            <a:r>
              <a:rPr lang="en-US" sz="2000" dirty="0"/>
              <a:t>("a[%d]:%d\n",</a:t>
            </a:r>
            <a:r>
              <a:rPr lang="en-US" sz="2000" dirty="0" err="1"/>
              <a:t>i,a</a:t>
            </a:r>
            <a:r>
              <a:rPr lang="en-US" sz="2000" dirty="0"/>
              <a:t>[i]);</a:t>
            </a:r>
          </a:p>
          <a:p>
            <a:r>
              <a:rPr lang="en-US" sz="2000" dirty="0"/>
              <a:t>}</a:t>
            </a:r>
            <a:endParaRPr lang="zh-CN" altLang="en-US" sz="2000" dirty="0"/>
          </a:p>
        </p:txBody>
      </p:sp>
      <p:pic>
        <p:nvPicPr>
          <p:cNvPr id="716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92150"/>
            <a:ext cx="3978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sp>
        <p:nvSpPr>
          <p:cNvPr id="71687" name="TextBox 6"/>
          <p:cNvSpPr txBox="1">
            <a:spLocks noChangeArrowheads="1"/>
          </p:cNvSpPr>
          <p:nvPr/>
        </p:nvSpPr>
        <p:spPr bwMode="auto">
          <a:xfrm>
            <a:off x="900113" y="6280150"/>
            <a:ext cx="755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</a:t>
            </a:r>
            <a:r>
              <a:rPr lang="en-US" sz="2000"/>
              <a:t>int a[5],*p;  p=&amp;a[1];  *(p-1) </a:t>
            </a:r>
            <a:r>
              <a:rPr lang="zh-CN" altLang="en-US" sz="2000"/>
              <a:t>等效于</a:t>
            </a:r>
            <a:r>
              <a:rPr lang="en-US" sz="2000"/>
              <a:t>a[0],  *(p+1) </a:t>
            </a:r>
            <a:r>
              <a:rPr lang="zh-CN" altLang="en-US" sz="2000"/>
              <a:t>等效于</a:t>
            </a:r>
            <a:r>
              <a:rPr lang="en-US" sz="2000"/>
              <a:t>a[2]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指针自增、自减运算</a:t>
            </a:r>
          </a:p>
        </p:txBody>
      </p:sp>
      <p:sp>
        <p:nvSpPr>
          <p:cNvPr id="72707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003F5B-C64A-4CC6-A9B3-8E06B7B8D764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2708" name="矩形 4"/>
          <p:cNvSpPr>
            <a:spLocks noChangeArrowheads="1"/>
          </p:cNvSpPr>
          <p:nvPr/>
        </p:nvSpPr>
        <p:spPr bwMode="auto">
          <a:xfrm>
            <a:off x="827088" y="836613"/>
            <a:ext cx="7561262" cy="4678362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int  a[7], *p=a;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*p++</a:t>
            </a:r>
            <a:r>
              <a:rPr lang="zh-CN" altLang="en-US" sz="2000"/>
              <a:t>，等价于*</a:t>
            </a:r>
            <a:r>
              <a:rPr lang="en-US" sz="2000"/>
              <a:t>(p++)</a:t>
            </a:r>
            <a:r>
              <a:rPr lang="zh-CN" altLang="en-US" sz="2000"/>
              <a:t>，即*</a:t>
            </a:r>
            <a:r>
              <a:rPr lang="en-US" sz="2000"/>
              <a:t>p</a:t>
            </a:r>
            <a:r>
              <a:rPr lang="zh-CN" altLang="en-US" sz="2000"/>
              <a:t>作为表达式的值，然后</a:t>
            </a:r>
            <a:r>
              <a:rPr lang="en-US" sz="2000"/>
              <a:t>p = p + 1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*(p++)</a:t>
            </a:r>
            <a:r>
              <a:rPr lang="zh-CN" altLang="en-US" sz="2000"/>
              <a:t>与*</a:t>
            </a:r>
            <a:r>
              <a:rPr lang="en-US" sz="2000"/>
              <a:t>(++p)</a:t>
            </a:r>
            <a:r>
              <a:rPr lang="zh-CN" altLang="en-US" sz="2000"/>
              <a:t>作用不同。若</a:t>
            </a:r>
            <a:r>
              <a:rPr lang="en-US" sz="2000"/>
              <a:t>p </a:t>
            </a:r>
            <a:r>
              <a:rPr lang="zh-CN" altLang="en-US" sz="2000"/>
              <a:t>的初值为</a:t>
            </a:r>
            <a:r>
              <a:rPr lang="en-US" sz="2000"/>
              <a:t>a</a:t>
            </a:r>
            <a:r>
              <a:rPr lang="zh-CN" altLang="en-US" sz="2000"/>
              <a:t>，则*</a:t>
            </a:r>
            <a:r>
              <a:rPr lang="en-US" sz="2000"/>
              <a:t>(p++)</a:t>
            </a:r>
            <a:r>
              <a:rPr lang="zh-CN" altLang="en-US" sz="2000"/>
              <a:t>等价</a:t>
            </a:r>
            <a:r>
              <a:rPr lang="en-US" sz="2000"/>
              <a:t>a[0]; </a:t>
            </a:r>
            <a:r>
              <a:rPr lang="zh-CN" altLang="en-US" sz="2000"/>
              <a:t>然后</a:t>
            </a:r>
            <a:r>
              <a:rPr lang="en-US" sz="2000"/>
              <a:t>p++; </a:t>
            </a:r>
            <a:r>
              <a:rPr lang="zh-CN" altLang="en-US" sz="2000"/>
              <a:t>而*</a:t>
            </a:r>
            <a:r>
              <a:rPr lang="en-US" sz="2000"/>
              <a:t>(++p)</a:t>
            </a:r>
            <a:r>
              <a:rPr lang="zh-CN" altLang="en-US" sz="2000"/>
              <a:t>等价*</a:t>
            </a:r>
            <a:r>
              <a:rPr lang="en-US" sz="2000"/>
              <a:t>(p+1); a[1];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/>
              <a:t> (*p)++</a:t>
            </a:r>
            <a:r>
              <a:rPr lang="zh-CN" altLang="en-US" sz="2000"/>
              <a:t>表示</a:t>
            </a:r>
            <a:r>
              <a:rPr lang="en-US" sz="2000"/>
              <a:t>p </a:t>
            </a:r>
            <a:r>
              <a:rPr lang="zh-CN" altLang="en-US" sz="2000"/>
              <a:t>所指向的元素值加</a:t>
            </a:r>
            <a:r>
              <a:rPr lang="en-US" sz="2000"/>
              <a:t>1</a:t>
            </a:r>
            <a:r>
              <a:rPr lang="zh-CN" altLang="en-US" sz="2000"/>
              <a:t>。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如果</a:t>
            </a:r>
            <a:r>
              <a:rPr lang="en-US" sz="2000"/>
              <a:t>p </a:t>
            </a:r>
            <a:r>
              <a:rPr lang="zh-CN" altLang="en-US" sz="2000"/>
              <a:t>当前指向</a:t>
            </a:r>
            <a:r>
              <a:rPr lang="en-US" sz="2000"/>
              <a:t>a </a:t>
            </a:r>
            <a:r>
              <a:rPr lang="zh-CN" altLang="en-US" sz="2000"/>
              <a:t>数组中的第</a:t>
            </a:r>
            <a:r>
              <a:rPr lang="en-US" sz="2000"/>
              <a:t>i </a:t>
            </a:r>
            <a:r>
              <a:rPr lang="zh-CN" altLang="en-US" sz="2000"/>
              <a:t>个元素，即</a:t>
            </a:r>
            <a:r>
              <a:rPr lang="en-US" sz="2000"/>
              <a:t>p = &amp;a[i]; </a:t>
            </a:r>
            <a:r>
              <a:rPr lang="zh-CN" altLang="en-US" sz="2000"/>
              <a:t>则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/>
              <a:t>     </a:t>
            </a:r>
            <a:r>
              <a:rPr lang="zh-CN" altLang="en-US" sz="2000">
                <a:solidFill>
                  <a:srgbClr val="C00000"/>
                </a:solidFill>
              </a:rPr>
              <a:t>*</a:t>
            </a:r>
            <a:r>
              <a:rPr lang="en-US" sz="2000">
                <a:solidFill>
                  <a:srgbClr val="C00000"/>
                </a:solidFill>
              </a:rPr>
              <a:t>(p- -)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a[i- -]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(++p)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a[++i]</a:t>
            </a:r>
            <a:r>
              <a:rPr lang="zh-CN" altLang="en-US" sz="2000">
                <a:solidFill>
                  <a:srgbClr val="C00000"/>
                </a:solidFill>
              </a:rPr>
              <a:t>；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     *</a:t>
            </a:r>
            <a:r>
              <a:rPr lang="en-US" sz="2000">
                <a:solidFill>
                  <a:srgbClr val="C00000"/>
                </a:solidFill>
              </a:rPr>
              <a:t>(- -p)</a:t>
            </a:r>
            <a:r>
              <a:rPr lang="zh-CN" altLang="en-US" sz="2000">
                <a:solidFill>
                  <a:srgbClr val="C00000"/>
                </a:solidFill>
              </a:rPr>
              <a:t>相当于</a:t>
            </a:r>
            <a:r>
              <a:rPr lang="en-US" sz="2000">
                <a:solidFill>
                  <a:srgbClr val="C00000"/>
                </a:solidFill>
              </a:rPr>
              <a:t>a[- -i]</a:t>
            </a:r>
            <a:r>
              <a:rPr lang="zh-CN" altLang="en-US" sz="200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72709" name="矩形 2"/>
          <p:cNvSpPr>
            <a:spLocks noChangeArrowheads="1"/>
          </p:cNvSpPr>
          <p:nvPr/>
        </p:nvSpPr>
        <p:spPr bwMode="auto">
          <a:xfrm>
            <a:off x="850900" y="5673725"/>
            <a:ext cx="7537450" cy="11398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P48, *,++,--,</a:t>
            </a:r>
            <a:r>
              <a:rPr lang="zh-CN" altLang="en-US" sz="2000"/>
              <a:t>优先级：</a:t>
            </a:r>
            <a:r>
              <a:rPr lang="en-US" sz="2000"/>
              <a:t>2</a:t>
            </a:r>
            <a:r>
              <a:rPr lang="zh-CN" altLang="en-US" sz="2000"/>
              <a:t>，结合方向：自右向左</a:t>
            </a:r>
          </a:p>
          <a:p>
            <a:r>
              <a:rPr lang="en-US" sz="2000"/>
              <a:t>++p</a:t>
            </a:r>
            <a:r>
              <a:rPr lang="zh-CN" altLang="en-US" sz="2000"/>
              <a:t>：先自增，再使用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</a:p>
          <a:p>
            <a:r>
              <a:rPr lang="en-US" sz="2000"/>
              <a:t>p++</a:t>
            </a:r>
            <a:r>
              <a:rPr lang="zh-CN" altLang="en-US" sz="2000"/>
              <a:t>：先使用</a:t>
            </a:r>
            <a:r>
              <a:rPr lang="en-US" sz="2000"/>
              <a:t>(</a:t>
            </a:r>
            <a:r>
              <a:rPr lang="zh-CN" altLang="en-US" sz="2000"/>
              <a:t>作为表达式的值</a:t>
            </a:r>
            <a:r>
              <a:rPr lang="en-US" sz="2000"/>
              <a:t>)</a:t>
            </a:r>
            <a:r>
              <a:rPr lang="zh-CN" altLang="en-US" sz="2000"/>
              <a:t>，后自增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指针自增、自减运算</a:t>
            </a:r>
          </a:p>
        </p:txBody>
      </p:sp>
      <p:sp>
        <p:nvSpPr>
          <p:cNvPr id="73731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7F5887-AE0E-4F8A-A7F7-27602D2028E3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3732" name="矩形 4"/>
          <p:cNvSpPr>
            <a:spLocks noChangeArrowheads="1"/>
          </p:cNvSpPr>
          <p:nvPr/>
        </p:nvSpPr>
        <p:spPr bwMode="auto">
          <a:xfrm>
            <a:off x="827088" y="1052513"/>
            <a:ext cx="6697662" cy="33543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main()</a:t>
            </a:r>
          </a:p>
          <a:p>
            <a:r>
              <a:rPr lang="en-US" sz="2000"/>
              <a:t>{   int i,*p,a[7];</a:t>
            </a:r>
          </a:p>
          <a:p>
            <a:r>
              <a:rPr lang="en-US" sz="2000"/>
              <a:t>    p=a;</a:t>
            </a:r>
          </a:p>
          <a:p>
            <a:r>
              <a:rPr lang="en-US" sz="2000"/>
              <a:t>    for(i=0;i&lt;7;i++)</a:t>
            </a:r>
          </a:p>
          <a:p>
            <a:r>
              <a:rPr lang="en-US" sz="2000"/>
              <a:t>       *p++ = i;  </a:t>
            </a:r>
            <a:r>
              <a:rPr lang="nn-NO" altLang="en-US" sz="2000">
                <a:solidFill>
                  <a:srgbClr val="C00000"/>
                </a:solidFill>
              </a:rPr>
              <a:t>// </a:t>
            </a:r>
            <a:r>
              <a:rPr lang="en-US" sz="2000">
                <a:solidFill>
                  <a:srgbClr val="C00000"/>
                </a:solidFill>
              </a:rPr>
              <a:t>【</a:t>
            </a:r>
            <a:r>
              <a:rPr lang="nn-NO" altLang="en-US" sz="2000">
                <a:solidFill>
                  <a:srgbClr val="C00000"/>
                </a:solidFill>
              </a:rPr>
              <a:t>*p++ = *(p++)</a:t>
            </a:r>
            <a:r>
              <a:rPr lang="en-US" sz="2000">
                <a:solidFill>
                  <a:srgbClr val="C00000"/>
                </a:solidFill>
              </a:rPr>
              <a:t>】</a:t>
            </a:r>
            <a:r>
              <a:rPr lang="nn-NO" altLang="en-US" sz="2000">
                <a:solidFill>
                  <a:srgbClr val="C00000"/>
                </a:solidFill>
              </a:rPr>
              <a:t> = i; *p = i; p = p + 1;</a:t>
            </a:r>
            <a:endParaRPr lang="en-US" sz="2000">
              <a:solidFill>
                <a:srgbClr val="C00000"/>
              </a:solidFill>
            </a:endParaRPr>
          </a:p>
          <a:p>
            <a:r>
              <a:rPr lang="en-US" sz="2000"/>
              <a:t>    p=a;</a:t>
            </a:r>
          </a:p>
          <a:p>
            <a:r>
              <a:rPr lang="en-US" sz="2000"/>
              <a:t>    for(i=0;i&lt;7;i++)</a:t>
            </a:r>
          </a:p>
          <a:p>
            <a:r>
              <a:rPr lang="en-US" sz="2000"/>
              <a:t>       printf("%d ",*p++); </a:t>
            </a:r>
            <a:r>
              <a:rPr lang="en-US" sz="2000">
                <a:solidFill>
                  <a:srgbClr val="C00000"/>
                </a:solidFill>
              </a:rPr>
              <a:t>// 0 1 2 3 4 5 6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  <p:sp>
        <p:nvSpPr>
          <p:cNvPr id="73733" name="矩形 5"/>
          <p:cNvSpPr>
            <a:spLocks noChangeArrowheads="1"/>
          </p:cNvSpPr>
          <p:nvPr/>
        </p:nvSpPr>
        <p:spPr bwMode="auto">
          <a:xfrm>
            <a:off x="847725" y="4508500"/>
            <a:ext cx="6172200" cy="2247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 main()</a:t>
            </a:r>
          </a:p>
          <a:p>
            <a:r>
              <a:rPr lang="en-US" sz="2000"/>
              <a:t>{    int   a []={5,8,7,6,2,7,3};</a:t>
            </a:r>
          </a:p>
          <a:p>
            <a:r>
              <a:rPr lang="en-US" sz="2000"/>
              <a:t>       int y,*p=&amp;a[1];</a:t>
            </a:r>
          </a:p>
          <a:p>
            <a:r>
              <a:rPr lang="en-US" sz="2000"/>
              <a:t>       y=(*--p)++;</a:t>
            </a:r>
          </a:p>
          <a:p>
            <a:r>
              <a:rPr lang="en-US" sz="2000"/>
              <a:t>       printf(“%d  %d  %d\n”,y, a[0],*p); </a:t>
            </a:r>
            <a:r>
              <a:rPr lang="en-US" sz="2000">
                <a:solidFill>
                  <a:srgbClr val="C00000"/>
                </a:solidFill>
              </a:rPr>
              <a:t>// 5 6 6</a:t>
            </a:r>
          </a:p>
          <a:p>
            <a:r>
              <a:rPr lang="en-US" sz="2000"/>
              <a:t>} </a:t>
            </a:r>
            <a:endParaRPr lang="zh-CN" altLang="en-US" sz="2000"/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463" y="5157788"/>
            <a:ext cx="50673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指针与字符串</a:t>
            </a:r>
          </a:p>
        </p:txBody>
      </p:sp>
      <p:sp>
        <p:nvSpPr>
          <p:cNvPr id="74755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60AAFD-7EF7-4576-BFED-242D1797AF4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74756" name="矩形 4"/>
          <p:cNvSpPr>
            <a:spLocks noChangeArrowheads="1"/>
          </p:cNvSpPr>
          <p:nvPr/>
        </p:nvSpPr>
        <p:spPr bwMode="auto">
          <a:xfrm>
            <a:off x="755650" y="836613"/>
            <a:ext cx="8208963" cy="335438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main( )</a:t>
            </a:r>
          </a:p>
          <a:p>
            <a:r>
              <a:rPr lang="en-US" sz="2000"/>
              <a:t>{   char  *string=“I love China!”;</a:t>
            </a:r>
          </a:p>
          <a:p>
            <a:r>
              <a:rPr lang="en-US" sz="2000"/>
              <a:t>     printf(“%s\n”,string);</a:t>
            </a:r>
          </a:p>
          <a:p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string+=7;</a:t>
            </a:r>
          </a:p>
          <a:p>
            <a:r>
              <a:rPr lang="en-US" sz="2000">
                <a:solidFill>
                  <a:srgbClr val="0A85FF"/>
                </a:solidFill>
              </a:rPr>
              <a:t>      while(*string)   </a:t>
            </a:r>
            <a:r>
              <a:rPr lang="en-US" sz="2000">
                <a:solidFill>
                  <a:srgbClr val="C00000"/>
                </a:solidFill>
              </a:rPr>
              <a:t>// *string != 0  (‘\0’</a:t>
            </a:r>
            <a:r>
              <a:rPr lang="zh-CN" altLang="en-US" sz="2000">
                <a:solidFill>
                  <a:srgbClr val="C00000"/>
                </a:solidFill>
              </a:rPr>
              <a:t>的</a:t>
            </a:r>
            <a:r>
              <a:rPr lang="en-US" sz="2000">
                <a:solidFill>
                  <a:srgbClr val="C00000"/>
                </a:solidFill>
              </a:rPr>
              <a:t>ASCII</a:t>
            </a:r>
            <a:r>
              <a:rPr lang="zh-CN" altLang="en-US" sz="2000">
                <a:solidFill>
                  <a:srgbClr val="C00000"/>
                </a:solidFill>
              </a:rPr>
              <a:t>码值</a:t>
            </a:r>
            <a:r>
              <a:rPr lang="en-US" sz="2000">
                <a:solidFill>
                  <a:srgbClr val="C00000"/>
                </a:solidFill>
              </a:rPr>
              <a:t>0)</a:t>
            </a:r>
          </a:p>
          <a:p>
            <a:r>
              <a:rPr lang="en-US" sz="2000"/>
              <a:t>      {      putchar(string[0]); </a:t>
            </a:r>
            <a:r>
              <a:rPr lang="en-US" sz="2000">
                <a:solidFill>
                  <a:srgbClr val="C00000"/>
                </a:solidFill>
              </a:rPr>
              <a:t>// *string</a:t>
            </a:r>
          </a:p>
          <a:p>
            <a:r>
              <a:rPr lang="en-US" sz="2000"/>
              <a:t>              string++;</a:t>
            </a:r>
          </a:p>
          <a:p>
            <a:r>
              <a:rPr lang="en-US" sz="2000"/>
              <a:t>       }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  <p:sp>
        <p:nvSpPr>
          <p:cNvPr id="74757" name="矩形 5"/>
          <p:cNvSpPr>
            <a:spLocks noChangeArrowheads="1"/>
          </p:cNvSpPr>
          <p:nvPr/>
        </p:nvSpPr>
        <p:spPr bwMode="auto">
          <a:xfrm>
            <a:off x="611188" y="4349750"/>
            <a:ext cx="3744912" cy="22479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main( )</a:t>
            </a:r>
          </a:p>
          <a:p>
            <a:r>
              <a:rPr lang="en-US" sz="2000"/>
              <a:t>{   char  *string=“I love China!”;</a:t>
            </a:r>
          </a:p>
          <a:p>
            <a:r>
              <a:rPr lang="en-US" sz="2000"/>
              <a:t>     printf(“%s\n”,string);</a:t>
            </a:r>
          </a:p>
          <a:p>
            <a:r>
              <a:rPr lang="en-US" sz="2000">
                <a:solidFill>
                  <a:srgbClr val="FF0000"/>
                </a:solidFill>
              </a:rPr>
              <a:t>     string+=7;</a:t>
            </a:r>
          </a:p>
          <a:p>
            <a:r>
              <a:rPr lang="en-US" sz="2000"/>
              <a:t>     printf(“%s”,string);           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  <p:sp>
        <p:nvSpPr>
          <p:cNvPr id="74758" name="矩形 6"/>
          <p:cNvSpPr>
            <a:spLocks noChangeArrowheads="1"/>
          </p:cNvSpPr>
          <p:nvPr/>
        </p:nvSpPr>
        <p:spPr bwMode="auto">
          <a:xfrm>
            <a:off x="4500563" y="4365625"/>
            <a:ext cx="4464050" cy="22463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void main( )</a:t>
            </a:r>
          </a:p>
          <a:p>
            <a:r>
              <a:rPr lang="en-US" sz="2000"/>
              <a:t>{   char  str[ ]=“I love China!”</a:t>
            </a:r>
            <a:r>
              <a:rPr lang="zh-CN" altLang="en-US" sz="2000"/>
              <a:t>；</a:t>
            </a:r>
            <a:endParaRPr lang="en-US" sz="2000"/>
          </a:p>
          <a:p>
            <a:r>
              <a:rPr lang="en-US" sz="2000">
                <a:solidFill>
                  <a:srgbClr val="FF0000"/>
                </a:solidFill>
              </a:rPr>
              <a:t>     char *string=str;</a:t>
            </a:r>
          </a:p>
          <a:p>
            <a:r>
              <a:rPr lang="en-US" sz="2000"/>
              <a:t>     printf(“%s\n”,string);</a:t>
            </a:r>
          </a:p>
          <a:p>
            <a:r>
              <a:rPr lang="en-US" sz="2000">
                <a:solidFill>
                  <a:srgbClr val="FF0000"/>
                </a:solidFill>
              </a:rPr>
              <a:t>     string+=7;</a:t>
            </a:r>
          </a:p>
          <a:p>
            <a:r>
              <a:rPr lang="en-US" sz="2000"/>
              <a:t>     printf(“%s”,string);   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765" y="1052835"/>
            <a:ext cx="705649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char *</a:t>
            </a:r>
            <a:r>
              <a:rPr lang="en-US" altLang="zh-CN" dirty="0" err="1"/>
              <a:t>s,ss</a:t>
            </a:r>
            <a:r>
              <a:rPr lang="en-US" altLang="zh-CN" dirty="0"/>
              <a:t>[80</a:t>
            </a:r>
            <a:r>
              <a:rPr lang="en-US" altLang="zh-CN" dirty="0" smtClean="0"/>
              <a:t>];   s=</a:t>
            </a:r>
            <a:r>
              <a:rPr lang="en-US" altLang="zh-CN" dirty="0" err="1" smtClean="0"/>
              <a:t>ss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while(s[i++]!=0 )  {  i</a:t>
            </a:r>
            <a:r>
              <a:rPr lang="zh-CN" altLang="zh-CN" dirty="0"/>
              <a:t>已经</a:t>
            </a:r>
            <a:r>
              <a:rPr lang="en-US" altLang="zh-CN" dirty="0"/>
              <a:t>+1</a:t>
            </a:r>
            <a:r>
              <a:rPr lang="zh-CN" altLang="zh-CN" dirty="0"/>
              <a:t>了 </a:t>
            </a:r>
            <a:r>
              <a:rPr lang="en-US" altLang="zh-CN" dirty="0" smtClean="0"/>
              <a:t>}</a:t>
            </a:r>
          </a:p>
          <a:p>
            <a:endParaRPr lang="zh-CN" altLang="zh-CN" dirty="0"/>
          </a:p>
          <a:p>
            <a:r>
              <a:rPr lang="en-US" altLang="zh-CN" dirty="0"/>
              <a:t>for((c=*s++) != 0)   // c=*s, s++</a:t>
            </a:r>
            <a:r>
              <a:rPr lang="zh-CN" altLang="zh-CN" dirty="0"/>
              <a:t>，’</a:t>
            </a:r>
            <a:r>
              <a:rPr lang="en-US" altLang="zh-CN" dirty="0"/>
              <a:t>\0</a:t>
            </a:r>
            <a:r>
              <a:rPr lang="zh-CN" altLang="zh-CN" dirty="0"/>
              <a:t>’与整数</a:t>
            </a:r>
            <a:r>
              <a:rPr lang="en-US" altLang="zh-CN" dirty="0"/>
              <a:t>0</a:t>
            </a:r>
            <a:r>
              <a:rPr lang="zh-CN" altLang="zh-CN" dirty="0"/>
              <a:t>通用</a:t>
            </a:r>
          </a:p>
          <a:p>
            <a:r>
              <a:rPr lang="en-US" altLang="zh-CN" dirty="0"/>
              <a:t>{    s</a:t>
            </a:r>
            <a:r>
              <a:rPr lang="zh-CN" altLang="zh-CN" dirty="0"/>
              <a:t>已经</a:t>
            </a:r>
            <a:r>
              <a:rPr lang="en-US" altLang="zh-CN" dirty="0"/>
              <a:t>+1</a:t>
            </a:r>
            <a:r>
              <a:rPr lang="zh-CN" altLang="zh-CN" dirty="0"/>
              <a:t>了</a:t>
            </a:r>
            <a:r>
              <a:rPr lang="en-US" altLang="zh-CN" dirty="0"/>
              <a:t>  }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char  </a:t>
            </a:r>
            <a:r>
              <a:rPr lang="en-US" altLang="zh-CN" dirty="0"/>
              <a:t>*s1,*</a:t>
            </a:r>
            <a:r>
              <a:rPr lang="en-US" altLang="zh-CN" dirty="0" smtClean="0"/>
              <a:t>s2,ss[80];</a:t>
            </a:r>
            <a:endParaRPr lang="zh-CN" altLang="zh-CN" dirty="0"/>
          </a:p>
          <a:p>
            <a:r>
              <a:rPr lang="en-US" altLang="zh-CN" dirty="0"/>
              <a:t>s1=</a:t>
            </a:r>
            <a:r>
              <a:rPr lang="en-US" altLang="zh-CN" dirty="0" err="1"/>
              <a:t>ss</a:t>
            </a:r>
            <a:r>
              <a:rPr lang="en-US" altLang="zh-CN" dirty="0"/>
              <a:t>;  s2=</a:t>
            </a:r>
            <a:r>
              <a:rPr lang="en-US" altLang="zh-CN" dirty="0" err="1"/>
              <a:t>ss+strlen</a:t>
            </a:r>
            <a:r>
              <a:rPr lang="en-US" altLang="zh-CN" dirty="0"/>
              <a:t>(</a:t>
            </a:r>
            <a:r>
              <a:rPr lang="en-US" altLang="zh-CN" dirty="0" err="1"/>
              <a:t>ss</a:t>
            </a:r>
            <a:r>
              <a:rPr lang="en-US" altLang="zh-CN" dirty="0"/>
              <a:t>);   </a:t>
            </a:r>
            <a:endParaRPr lang="en-US" altLang="zh-CN" dirty="0" smtClean="0"/>
          </a:p>
          <a:p>
            <a:r>
              <a:rPr lang="en-US" altLang="zh-CN" dirty="0" smtClean="0"/>
              <a:t>s1</a:t>
            </a:r>
            <a:r>
              <a:rPr lang="en-US" altLang="zh-CN" dirty="0"/>
              <a:t>++,s2--, s2-s1; </a:t>
            </a:r>
            <a:r>
              <a:rPr lang="zh-CN" altLang="zh-CN" dirty="0"/>
              <a:t>要理解含义</a:t>
            </a:r>
          </a:p>
          <a:p>
            <a:r>
              <a:rPr lang="en-US" altLang="zh-CN" dirty="0"/>
              <a:t>s2&gt;s1</a:t>
            </a:r>
            <a:r>
              <a:rPr lang="zh-CN" altLang="zh-CN" dirty="0"/>
              <a:t>可以比较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s1-ss</a:t>
            </a:r>
            <a:r>
              <a:rPr lang="en-US" altLang="zh-CN" dirty="0"/>
              <a:t>,</a:t>
            </a:r>
            <a:r>
              <a:rPr lang="zh-CN" altLang="zh-CN" dirty="0"/>
              <a:t>表示</a:t>
            </a:r>
            <a:r>
              <a:rPr lang="en-US" altLang="zh-CN" dirty="0"/>
              <a:t>s1</a:t>
            </a:r>
            <a:r>
              <a:rPr lang="zh-CN" altLang="zh-CN" dirty="0"/>
              <a:t>指向元素的下标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715" y="116770"/>
            <a:ext cx="5832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</a:rPr>
              <a:t>自</a:t>
            </a:r>
            <a:r>
              <a:rPr lang="zh-CN" altLang="en-US" sz="2800" dirty="0" smtClean="0">
                <a:solidFill>
                  <a:srgbClr val="FFFF00"/>
                </a:solidFill>
              </a:rPr>
              <a:t>增、自减，字符串，指针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78851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7E2F82-7B46-480A-8806-21BCA060AD1D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7885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981075"/>
            <a:ext cx="5113337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88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997200"/>
            <a:ext cx="50434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885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929188"/>
            <a:ext cx="50434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结构体数组</a:t>
            </a:r>
          </a:p>
        </p:txBody>
      </p:sp>
      <p:sp>
        <p:nvSpPr>
          <p:cNvPr id="79875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0E6E6A-1061-44EA-B5BA-4BDF4457ECE7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pic>
        <p:nvPicPr>
          <p:cNvPr id="7987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908050"/>
            <a:ext cx="2816225" cy="2808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98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08050"/>
            <a:ext cx="28670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987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73463"/>
            <a:ext cx="26638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  <p:pic>
        <p:nvPicPr>
          <p:cNvPr id="7987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046163"/>
            <a:ext cx="2614612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结构体和指针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4294967295"/>
          </p:nvPr>
        </p:nvSpPr>
        <p:spPr>
          <a:xfrm>
            <a:off x="762000" y="838200"/>
            <a:ext cx="7986713" cy="129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指向结构体变量的指针：存放结构体变量在内存的起始地址。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定义形式：</a:t>
            </a:r>
            <a:r>
              <a:rPr lang="en-US" sz="2400"/>
              <a:t>struct  </a:t>
            </a:r>
            <a:r>
              <a:rPr lang="zh-CN" altLang="en-US" sz="2400"/>
              <a:t>结构体名   *结构体指针名</a:t>
            </a:r>
            <a:r>
              <a:rPr lang="en-US" sz="2400"/>
              <a:t>;</a:t>
            </a:r>
          </a:p>
          <a:p>
            <a:pPr>
              <a:buFont typeface="Wingdings" pitchFamily="2" charset="2"/>
              <a:buChar char="Ø"/>
            </a:pPr>
            <a:endParaRPr lang="zh-CN" altLang="en-US" sz="2400"/>
          </a:p>
        </p:txBody>
      </p:sp>
      <p:sp>
        <p:nvSpPr>
          <p:cNvPr id="81924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D90B24-7830-4B1B-B8D8-D72CB5F25355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25" name="矩形 4"/>
          <p:cNvSpPr>
            <a:spLocks noChangeArrowheads="1"/>
          </p:cNvSpPr>
          <p:nvPr/>
        </p:nvSpPr>
        <p:spPr bwMode="auto">
          <a:xfrm>
            <a:off x="827088" y="2565400"/>
            <a:ext cx="4572000" cy="372427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struct  student</a:t>
            </a:r>
          </a:p>
          <a:p>
            <a:r>
              <a:rPr lang="en-US" sz="2000"/>
              <a:t>      {     int  num;</a:t>
            </a:r>
          </a:p>
          <a:p>
            <a:r>
              <a:rPr lang="en-US" sz="2000"/>
              <a:t>             char name[20];</a:t>
            </a:r>
          </a:p>
          <a:p>
            <a:r>
              <a:rPr lang="en-US" sz="2000"/>
              <a:t>             char sex;</a:t>
            </a:r>
          </a:p>
          <a:p>
            <a:r>
              <a:rPr lang="en-US" sz="2000"/>
              <a:t>             int age;</a:t>
            </a:r>
          </a:p>
          <a:p>
            <a:r>
              <a:rPr lang="en-US" sz="2000"/>
              <a:t>      }stu;</a:t>
            </a:r>
          </a:p>
          <a:p>
            <a:r>
              <a:rPr lang="en-US" sz="2000"/>
              <a:t>struct  student   *p=&amp;stu;</a:t>
            </a:r>
          </a:p>
          <a:p>
            <a:r>
              <a:rPr lang="pt-BR" altLang="en-US" sz="2000"/>
              <a:t>stu1.num=101;  </a:t>
            </a:r>
          </a:p>
          <a:p>
            <a:r>
              <a:rPr lang="pt-BR" altLang="en-US" sz="2000"/>
              <a:t>(*p).num=101;</a:t>
            </a:r>
          </a:p>
          <a:p>
            <a:r>
              <a:rPr lang="pt-BR" altLang="en-US" sz="2000"/>
              <a:t>p</a:t>
            </a:r>
            <a:r>
              <a:rPr lang="en-US" sz="2000"/>
              <a:t>-&gt;</a:t>
            </a:r>
            <a:r>
              <a:rPr lang="pt-BR" altLang="en-US" sz="2000"/>
              <a:t>num=101;</a:t>
            </a:r>
            <a:endParaRPr lang="zh-CN" altLang="en-US" sz="2000"/>
          </a:p>
        </p:txBody>
      </p:sp>
      <p:pic>
        <p:nvPicPr>
          <p:cNvPr id="819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93938"/>
            <a:ext cx="3154363" cy="387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5C7A5C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两个整数相除的值</a:t>
            </a:r>
          </a:p>
        </p:txBody>
      </p:sp>
      <p:sp>
        <p:nvSpPr>
          <p:cNvPr id="8195" name="灯片编号占位符 2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74AAA9-3EC4-48B0-970B-278112556D62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900113" y="1125538"/>
            <a:ext cx="7920037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两个整型数据相除 ，结果取整，舍弃小数部分，两个实型数据相除结果为实型。</a:t>
            </a:r>
            <a:endParaRPr lang="en-US" sz="2000" dirty="0"/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–5/ 3 = – 1;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9.33/3.22=2.897516;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1/2=0;  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>
                <a:solidFill>
                  <a:srgbClr val="C00000"/>
                </a:solidFill>
              </a:rPr>
              <a:t>1.0/2=0.5;</a:t>
            </a:r>
          </a:p>
          <a:p>
            <a:pPr lvl="1">
              <a:buFont typeface="Wingdings" pitchFamily="2" charset="2"/>
              <a:buChar char="u"/>
            </a:pP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a,b</a:t>
            </a:r>
            <a:r>
              <a:rPr lang="en-US" sz="2000" dirty="0">
                <a:solidFill>
                  <a:srgbClr val="C00000"/>
                </a:solidFill>
              </a:rPr>
              <a:t>; float f1,f2,f3;  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f1=a/b;   </a:t>
            </a:r>
            <a:r>
              <a:rPr lang="en-US" sz="2000" dirty="0">
                <a:solidFill>
                  <a:srgbClr val="5CADFF"/>
                </a:solidFill>
              </a:rPr>
              <a:t>// </a:t>
            </a:r>
            <a:r>
              <a:rPr lang="zh-CN" altLang="en-US" sz="2000" dirty="0">
                <a:solidFill>
                  <a:srgbClr val="5CADFF"/>
                </a:solidFill>
              </a:rPr>
              <a:t>丢失小数部分</a:t>
            </a:r>
            <a:endParaRPr lang="en-US" sz="2000" dirty="0">
              <a:solidFill>
                <a:srgbClr val="5CADFF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f2=(float)(a/b); </a:t>
            </a:r>
            <a:r>
              <a:rPr lang="en-US" sz="2000" dirty="0">
                <a:solidFill>
                  <a:srgbClr val="5CADFF"/>
                </a:solidFill>
              </a:rPr>
              <a:t>// </a:t>
            </a:r>
            <a:r>
              <a:rPr lang="zh-CN" altLang="en-US" sz="2000" dirty="0">
                <a:solidFill>
                  <a:srgbClr val="5CADFF"/>
                </a:solidFill>
              </a:rPr>
              <a:t>丢失小数部分</a:t>
            </a:r>
            <a:endParaRPr lang="en-US" sz="2000" dirty="0">
              <a:solidFill>
                <a:srgbClr val="5CADFF"/>
              </a:solidFill>
            </a:endParaRP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     f3=(float)a/b;   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000" dirty="0" smtClean="0">
                <a:solidFill>
                  <a:srgbClr val="C00000"/>
                </a:solidFill>
              </a:rPr>
              <a:t>float s;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000" dirty="0" smtClean="0">
                <a:solidFill>
                  <a:srgbClr val="C00000"/>
                </a:solidFill>
              </a:rPr>
              <a:t> n;</a:t>
            </a:r>
          </a:p>
          <a:p>
            <a:pPr marL="457200" lvl="1" indent="0"/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     s *= n/(2n-1);     // </a:t>
            </a:r>
            <a:r>
              <a:rPr lang="en-US" altLang="zh-CN" sz="2000" dirty="0" smtClean="0">
                <a:solidFill>
                  <a:srgbClr val="C00000"/>
                </a:solidFill>
                <a:sym typeface="Wingdings" pitchFamily="2" charset="2"/>
              </a:rPr>
              <a:t> s = s*(n/(2n-1);   </a:t>
            </a:r>
            <a:r>
              <a:rPr lang="zh-CN" altLang="en-US" sz="2000" dirty="0" smtClean="0">
                <a:solidFill>
                  <a:srgbClr val="C00000"/>
                </a:solidFill>
                <a:sym typeface="Wingdings" pitchFamily="2" charset="2"/>
              </a:rPr>
              <a:t>复合赋值运算符优先级低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457200" lvl="1" indent="0"/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     s  = s</a:t>
            </a:r>
            <a:r>
              <a:rPr lang="zh-CN" altLang="en-US" sz="2000" dirty="0" smtClean="0">
                <a:solidFill>
                  <a:srgbClr val="C00000"/>
                </a:solidFill>
              </a:rPr>
              <a:t>*</a:t>
            </a:r>
            <a:r>
              <a:rPr lang="en-US" altLang="zh-CN" sz="2000" dirty="0">
                <a:solidFill>
                  <a:srgbClr val="C00000"/>
                </a:solidFill>
              </a:rPr>
              <a:t>n</a:t>
            </a:r>
            <a:r>
              <a:rPr lang="en-US" altLang="zh-CN" sz="2000" dirty="0" smtClean="0">
                <a:solidFill>
                  <a:srgbClr val="C00000"/>
                </a:solidFill>
              </a:rPr>
              <a:t>/(2n-1);  // </a:t>
            </a:r>
            <a:r>
              <a:rPr lang="zh-CN" altLang="en-US" sz="2000" dirty="0" smtClean="0">
                <a:solidFill>
                  <a:srgbClr val="C00000"/>
                </a:solidFill>
              </a:rPr>
              <a:t>本语句不丢失小数，上面语句丢失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5651500" y="1981200"/>
            <a:ext cx="3024188" cy="22463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>
                <a:solidFill>
                  <a:srgbClr val="C00000"/>
                </a:solidFill>
              </a:rPr>
              <a:t>s=1+1/2+1/3+…+1/n;  </a:t>
            </a:r>
          </a:p>
          <a:p>
            <a:r>
              <a:rPr lang="en-US" sz="2000"/>
              <a:t>int i,n;</a:t>
            </a:r>
          </a:p>
          <a:p>
            <a:r>
              <a:rPr lang="en-US" sz="2000"/>
              <a:t>double s;</a:t>
            </a:r>
          </a:p>
          <a:p>
            <a:r>
              <a:rPr lang="en-US" sz="2000"/>
              <a:t>for (i=1;i&lt;=n;i++) {  </a:t>
            </a:r>
          </a:p>
          <a:p>
            <a:r>
              <a:rPr lang="en-US" sz="2000"/>
              <a:t>   s+=1.0/i; </a:t>
            </a:r>
            <a:r>
              <a:rPr lang="en-US" sz="2000">
                <a:solidFill>
                  <a:srgbClr val="C00000"/>
                </a:solidFill>
              </a:rPr>
              <a:t>// </a:t>
            </a:r>
            <a:r>
              <a:rPr lang="zh-CN" altLang="en-US" sz="2000">
                <a:solidFill>
                  <a:srgbClr val="C00000"/>
                </a:solidFill>
              </a:rPr>
              <a:t>不是</a:t>
            </a:r>
            <a:r>
              <a:rPr lang="en-US" sz="2000">
                <a:solidFill>
                  <a:srgbClr val="C00000"/>
                </a:solidFill>
              </a:rPr>
              <a:t>1/i</a:t>
            </a:r>
          </a:p>
          <a:p>
            <a:r>
              <a:rPr lang="en-US" sz="2000"/>
              <a:t>}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24-A033-4141-9DA2-FB9D9F817130}" type="slidenum">
              <a:rPr lang="zh-CN" altLang="en-US"/>
              <a:pPr/>
              <a:t>30</a:t>
            </a:fld>
            <a:endParaRPr lang="en-US" sz="1800"/>
          </a:p>
        </p:txBody>
      </p:sp>
      <p:grpSp>
        <p:nvGrpSpPr>
          <p:cNvPr id="20482" name="Group 66"/>
          <p:cNvGrpSpPr>
            <a:grpSpLocks/>
          </p:cNvGrpSpPr>
          <p:nvPr/>
        </p:nvGrpSpPr>
        <p:grpSpPr bwMode="auto">
          <a:xfrm>
            <a:off x="-1079500" y="2058988"/>
            <a:ext cx="10275888" cy="457200"/>
            <a:chOff x="0" y="0"/>
            <a:chExt cx="6477" cy="288"/>
          </a:xfrm>
        </p:grpSpPr>
        <p:sp>
          <p:nvSpPr>
            <p:cNvPr id="20483" name="AutoShape 4"/>
            <p:cNvSpPr>
              <a:spLocks noChangeArrowheads="1"/>
            </p:cNvSpPr>
            <p:nvPr/>
          </p:nvSpPr>
          <p:spPr bwMode="auto">
            <a:xfrm>
              <a:off x="2640" y="67"/>
              <a:ext cx="295" cy="97"/>
            </a:xfrm>
            <a:prstGeom prst="leftRightArrow">
              <a:avLst>
                <a:gd name="adj1" fmla="val 50000"/>
                <a:gd name="adj2" fmla="val 60825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4" name="Text Box 5"/>
            <p:cNvSpPr>
              <a:spLocks noChangeArrowheads="1"/>
            </p:cNvSpPr>
            <p:nvPr/>
          </p:nvSpPr>
          <p:spPr bwMode="auto">
            <a:xfrm>
              <a:off x="0" y="0"/>
              <a:ext cx="27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lvl="3" algn="l"/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(*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结构体指针名</a:t>
              </a:r>
              <a:r>
                <a:rPr lang="en-US" sz="2000" b="1" dirty="0">
                  <a:solidFill>
                    <a:schemeClr val="tx2"/>
                  </a:solidFill>
                  <a:sym typeface="Tahoma" pitchFamily="34" charset="0"/>
                </a:rPr>
                <a:t>)</a:t>
              </a:r>
              <a:r>
                <a:rPr lang="en-US" b="1" dirty="0">
                  <a:solidFill>
                    <a:schemeClr val="tx2"/>
                  </a:solidFill>
                  <a:sym typeface="Tahoma" pitchFamily="34" charset="0"/>
                </a:rPr>
                <a:t>. </a:t>
              </a:r>
              <a:r>
                <a:rPr lang="zh-CN" altLang="en-US" sz="2000" b="1" dirty="0">
                  <a:solidFill>
                    <a:schemeClr val="tx2"/>
                  </a:solidFill>
                  <a:sym typeface="Tahoma" pitchFamily="34" charset="0"/>
                </a:rPr>
                <a:t>成员名</a:t>
              </a:r>
              <a:endParaRPr lang="zh-CN" altLang="en-US" sz="4000" b="1" dirty="0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5" name="Text Box 6"/>
            <p:cNvSpPr>
              <a:spLocks noChangeArrowheads="1"/>
            </p:cNvSpPr>
            <p:nvPr/>
          </p:nvSpPr>
          <p:spPr bwMode="auto">
            <a:xfrm>
              <a:off x="2849" y="19"/>
              <a:ext cx="1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结构体指针名</a:t>
              </a:r>
              <a:r>
                <a:rPr lang="zh-CN" altLang="en-US" sz="2000" b="1">
                  <a:solidFill>
                    <a:srgbClr val="3333FF"/>
                  </a:solidFill>
                  <a:sym typeface="Wingdings" pitchFamily="2" charset="2"/>
                </a:rPr>
                <a:t></a:t>
              </a:r>
              <a:r>
                <a:rPr lang="zh-CN" altLang="en-US" sz="2000" b="1">
                  <a:solidFill>
                    <a:srgbClr val="3333FF"/>
                  </a:solidFill>
                  <a:sym typeface="Tahoma" pitchFamily="34" charset="0"/>
                </a:rPr>
                <a:t> 成员名</a:t>
              </a:r>
              <a:endParaRPr lang="zh-CN" altLang="en-US"/>
            </a:p>
          </p:txBody>
        </p:sp>
        <p:sp>
          <p:nvSpPr>
            <p:cNvPr id="20486" name="AutoShape 64"/>
            <p:cNvSpPr>
              <a:spLocks noChangeArrowheads="1"/>
            </p:cNvSpPr>
            <p:nvPr/>
          </p:nvSpPr>
          <p:spPr bwMode="auto">
            <a:xfrm>
              <a:off x="4512" y="67"/>
              <a:ext cx="336" cy="96"/>
            </a:xfrm>
            <a:prstGeom prst="leftRightArrow">
              <a:avLst>
                <a:gd name="adj1" fmla="val 50000"/>
                <a:gd name="adj2" fmla="val 69984"/>
              </a:avLst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zh-CN" altLang="zh-CN">
                <a:solidFill>
                  <a:srgbClr val="545472"/>
                </a:solidFill>
                <a:sym typeface="Tahoma" pitchFamily="34" charset="0"/>
              </a:endParaRPr>
            </a:p>
          </p:txBody>
        </p:sp>
        <p:sp>
          <p:nvSpPr>
            <p:cNvPr id="20487" name="Text Box 65"/>
            <p:cNvSpPr>
              <a:spLocks noChangeArrowheads="1"/>
            </p:cNvSpPr>
            <p:nvPr/>
          </p:nvSpPr>
          <p:spPr bwMode="auto">
            <a:xfrm>
              <a:off x="4816" y="0"/>
              <a:ext cx="1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结构体变量名</a:t>
              </a:r>
              <a:r>
                <a:rPr lang="en-US" b="1">
                  <a:solidFill>
                    <a:srgbClr val="009900"/>
                  </a:solidFill>
                  <a:sym typeface="Tahoma" pitchFamily="34" charset="0"/>
                </a:rPr>
                <a:t>. </a:t>
              </a:r>
              <a:r>
                <a:rPr lang="zh-CN" altLang="en-US" sz="2000" b="1">
                  <a:solidFill>
                    <a:srgbClr val="009900"/>
                  </a:solidFill>
                  <a:sym typeface="Tahoma" pitchFamily="34" charset="0"/>
                </a:rPr>
                <a:t>成员名</a:t>
              </a:r>
              <a:endParaRPr lang="zh-CN" altLang="en-US" sz="2000" b="1">
                <a:solidFill>
                  <a:schemeClr val="tx2"/>
                </a:solidFill>
                <a:sym typeface="Tahoma" pitchFamily="34" charset="0"/>
              </a:endParaRPr>
            </a:p>
          </p:txBody>
        </p:sp>
      </p:grpSp>
      <p:sp>
        <p:nvSpPr>
          <p:cNvPr id="20488" name="AutoShape 67"/>
          <p:cNvSpPr>
            <a:spLocks noChangeArrowheads="1"/>
          </p:cNvSpPr>
          <p:nvPr/>
        </p:nvSpPr>
        <p:spPr bwMode="auto">
          <a:xfrm>
            <a:off x="4595813" y="2657475"/>
            <a:ext cx="2489200" cy="1017588"/>
          </a:xfrm>
          <a:prstGeom prst="wedgeRectCallout">
            <a:avLst>
              <a:gd name="adj1" fmla="val -28000"/>
              <a:gd name="adj2" fmla="val -73968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指向运算符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  <a:endParaRPr lang="zh-CN" altLang="en-US"/>
          </a:p>
        </p:txBody>
      </p:sp>
      <p:sp>
        <p:nvSpPr>
          <p:cNvPr id="20489" name="Text Box 73"/>
          <p:cNvSpPr>
            <a:spLocks noChangeArrowheads="1"/>
          </p:cNvSpPr>
          <p:nvPr/>
        </p:nvSpPr>
        <p:spPr bwMode="auto">
          <a:xfrm>
            <a:off x="393700" y="3865260"/>
            <a:ext cx="3878972" cy="1941173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545472"/>
                </a:solidFill>
                <a:sym typeface="Tahoma" pitchFamily="34" charset="0"/>
              </a:rPr>
              <a:t>回顾指针：</a:t>
            </a:r>
            <a:endParaRPr lang="en-US" altLang="zh-CN" sz="2000" dirty="0" smtClean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zh-CN" alt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n;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int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*p=&amp;n;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n=10;     // </a:t>
            </a:r>
            <a:r>
              <a:rPr lang="zh-CN" altLang="en-US" sz="2000" dirty="0" smtClean="0">
                <a:solidFill>
                  <a:srgbClr val="545472"/>
                </a:solidFill>
                <a:sym typeface="Tahoma" pitchFamily="34" charset="0"/>
              </a:rPr>
              <a:t>直接访问</a:t>
            </a:r>
            <a:r>
              <a:rPr lang="en-US" altLang="zh-CN" sz="2000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 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sym typeface="Tahoma" pitchFamily="34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p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=10;   </a:t>
            </a:r>
            <a:r>
              <a:rPr lang="en-US" sz="2000" dirty="0" smtClean="0">
                <a:solidFill>
                  <a:srgbClr val="545472"/>
                </a:solidFill>
                <a:sym typeface="Tahoma" pitchFamily="34" charset="0"/>
              </a:rPr>
              <a:t>// </a:t>
            </a:r>
            <a:r>
              <a:rPr lang="zh-CN" altLang="en-US" sz="2000" dirty="0" smtClean="0">
                <a:solidFill>
                  <a:srgbClr val="545472"/>
                </a:solidFill>
                <a:sym typeface="Tahoma" pitchFamily="34" charset="0"/>
              </a:rPr>
              <a:t>间接访问</a:t>
            </a:r>
            <a:r>
              <a:rPr lang="en-US" altLang="zh-CN" sz="2000" dirty="0" smtClean="0">
                <a:solidFill>
                  <a:srgbClr val="545472"/>
                </a:solidFill>
                <a:sym typeface="Tahoma" pitchFamily="34" charset="0"/>
              </a:rPr>
              <a:t>n</a:t>
            </a:r>
            <a:endParaRPr lang="en-US" sz="2000" dirty="0" smtClean="0">
              <a:solidFill>
                <a:srgbClr val="545472"/>
              </a:solidFill>
              <a:sym typeface="Tahoma" pitchFamily="34" charset="0"/>
            </a:endParaRPr>
          </a:p>
        </p:txBody>
      </p:sp>
      <p:sp>
        <p:nvSpPr>
          <p:cNvPr id="20490" name="Text Box 74"/>
          <p:cNvSpPr>
            <a:spLocks noChangeArrowheads="1"/>
          </p:cNvSpPr>
          <p:nvPr/>
        </p:nvSpPr>
        <p:spPr bwMode="auto">
          <a:xfrm>
            <a:off x="4691866" y="3916353"/>
            <a:ext cx="3443869" cy="1879618"/>
          </a:xfrm>
          <a:prstGeom prst="rect">
            <a:avLst/>
          </a:prstGeom>
          <a:noFill/>
          <a:ln w="38100" cmpd="sng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student      stu1;</a:t>
            </a:r>
            <a:endParaRPr lang="zh-CN" altLang="en-US" sz="2000" dirty="0">
              <a:solidFill>
                <a:srgbClr val="545472"/>
              </a:solidFill>
              <a:sym typeface="Tahoma" pitchFamily="34" charset="0"/>
            </a:endParaRPr>
          </a:p>
          <a:p>
            <a:pPr algn="l"/>
            <a:r>
              <a:rPr lang="en-US" sz="2000" dirty="0" err="1">
                <a:solidFill>
                  <a:srgbClr val="545472"/>
                </a:solidFill>
                <a:sym typeface="Tahoma" pitchFamily="34" charset="0"/>
              </a:rPr>
              <a:t>struct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    student      *p=&amp;stu1;</a:t>
            </a:r>
          </a:p>
          <a:p>
            <a:pPr algn="l"/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stu1.num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en-US" sz="2000" dirty="0">
                <a:solidFill>
                  <a:srgbClr val="3333FF"/>
                </a:solidFill>
                <a:sym typeface="Tahoma" pitchFamily="34" charset="0"/>
              </a:rPr>
              <a:t>;  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  <a:sym typeface="Tahoma" pitchFamily="34" charset="0"/>
              </a:rPr>
              <a:t>(*p).</a:t>
            </a:r>
            <a:r>
              <a:rPr lang="en-US" sz="2000" dirty="0" err="1">
                <a:solidFill>
                  <a:srgbClr val="FF0000"/>
                </a:solidFill>
                <a:sym typeface="Tahoma" pitchFamily="34" charset="0"/>
              </a:rPr>
              <a:t>num</a:t>
            </a:r>
            <a:r>
              <a:rPr lang="en-US" sz="2000" dirty="0">
                <a:solidFill>
                  <a:srgbClr val="545472"/>
                </a:solidFill>
                <a:sym typeface="Tahoma" pitchFamily="34" charset="0"/>
              </a:rPr>
              <a:t>=101</a:t>
            </a:r>
            <a:r>
              <a:rPr lang="zh-CN" altLang="en-US" sz="2000" dirty="0">
                <a:solidFill>
                  <a:srgbClr val="545472"/>
                </a:solidFill>
                <a:sym typeface="Tahoma" pitchFamily="34" charset="0"/>
              </a:rPr>
              <a:t>;</a:t>
            </a:r>
          </a:p>
          <a:p>
            <a:pPr algn="l"/>
            <a:r>
              <a:rPr lang="zh-CN" altLang="en-US" sz="2000" dirty="0" smtClean="0"/>
              <a:t>p</a:t>
            </a:r>
            <a:r>
              <a:rPr lang="en-US" altLang="zh-CN" sz="2000" dirty="0" smtClean="0">
                <a:sym typeface="Wingdings" panose="05000000000000000000" pitchFamily="2" charset="2"/>
              </a:rPr>
              <a:t></a:t>
            </a:r>
            <a:r>
              <a:rPr lang="zh-CN" altLang="en-US" sz="2000" dirty="0" smtClean="0"/>
              <a:t>num</a:t>
            </a:r>
            <a:r>
              <a:rPr lang="zh-CN" altLang="en-US" sz="2000" dirty="0"/>
              <a:t>=101</a:t>
            </a:r>
            <a:r>
              <a:rPr lang="zh-CN" altLang="en-US" sz="2000" dirty="0" smtClean="0"/>
              <a:t>;</a:t>
            </a:r>
            <a:endParaRPr lang="en-US" altLang="zh-CN" sz="2000" dirty="0" smtClean="0"/>
          </a:p>
        </p:txBody>
      </p:sp>
      <p:sp>
        <p:nvSpPr>
          <p:cNvPr id="20491" name="Rectangle 77"/>
          <p:cNvSpPr>
            <a:spLocks noGrp="1" noChangeArrowheads="1"/>
          </p:cNvSpPr>
          <p:nvPr>
            <p:ph type="title" idx="4294967295"/>
          </p:nvPr>
        </p:nvSpPr>
        <p:spPr>
          <a:xfrm>
            <a:off x="517525" y="120650"/>
            <a:ext cx="7772400" cy="546100"/>
          </a:xfrm>
          <a:ln/>
        </p:spPr>
        <p:txBody>
          <a:bodyPr/>
          <a:lstStyle/>
          <a:p>
            <a:pPr marL="342900" indent="-342900" algn="l"/>
            <a:r>
              <a:rPr lang="zh-CN" sz="2800"/>
              <a:t>使用结构体指针变量引用成员形式</a:t>
            </a:r>
            <a:endParaRPr lang="zh-CN"/>
          </a:p>
        </p:txBody>
      </p:sp>
      <p:sp>
        <p:nvSpPr>
          <p:cNvPr id="20492" name="AutoShape 67"/>
          <p:cNvSpPr>
            <a:spLocks noChangeArrowheads="1"/>
          </p:cNvSpPr>
          <p:nvPr/>
        </p:nvSpPr>
        <p:spPr bwMode="auto">
          <a:xfrm>
            <a:off x="393700" y="2657475"/>
            <a:ext cx="2489200" cy="1017588"/>
          </a:xfrm>
          <a:prstGeom prst="wedgeRectCallout">
            <a:avLst>
              <a:gd name="adj1" fmla="val -41528"/>
              <a:gd name="adj2" fmla="val -71602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指针运算符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2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结合方向：自右向左</a:t>
            </a:r>
          </a:p>
        </p:txBody>
      </p:sp>
      <p:sp>
        <p:nvSpPr>
          <p:cNvPr id="20493" name="AutoShape 67"/>
          <p:cNvSpPr>
            <a:spLocks noChangeArrowheads="1"/>
          </p:cNvSpPr>
          <p:nvPr/>
        </p:nvSpPr>
        <p:spPr bwMode="auto">
          <a:xfrm>
            <a:off x="2057400" y="950913"/>
            <a:ext cx="2489200" cy="1017587"/>
          </a:xfrm>
          <a:prstGeom prst="wedgeRectCallout">
            <a:avLst>
              <a:gd name="adj1" fmla="val -40565"/>
              <a:gd name="adj2" fmla="val 71421"/>
            </a:avLst>
          </a:prstGeom>
          <a:noFill/>
          <a:ln w="38100" cmpd="sng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成员运算符</a:t>
            </a: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优先级</a:t>
            </a:r>
            <a:r>
              <a:rPr 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: 1</a:t>
            </a:r>
            <a:endParaRPr lang="zh-CN" altLang="en-US" sz="2000">
              <a:solidFill>
                <a:srgbClr val="545472"/>
              </a:solidFill>
              <a:latin typeface="隶书" pitchFamily="49" charset="-122"/>
              <a:ea typeface="隶书" pitchFamily="49" charset="-122"/>
              <a:sym typeface="隶书" pitchFamily="49" charset="-122"/>
            </a:endParaRPr>
          </a:p>
          <a:p>
            <a:pPr algn="l"/>
            <a:r>
              <a:rPr lang="zh-CN" altLang="en-US" sz="2000">
                <a:solidFill>
                  <a:srgbClr val="545472"/>
                </a:solidFill>
                <a:latin typeface="隶书" pitchFamily="49" charset="-122"/>
                <a:ea typeface="隶书" pitchFamily="49" charset="-122"/>
                <a:sym typeface="隶书" pitchFamily="49" charset="-122"/>
              </a:rPr>
              <a:t>结合方向：自左向右</a:t>
            </a:r>
          </a:p>
        </p:txBody>
      </p:sp>
    </p:spTree>
    <p:extLst>
      <p:ext uri="{BB962C8B-B14F-4D97-AF65-F5344CB8AC3E}">
        <p14:creationId xmlns:p14="http://schemas.microsoft.com/office/powerpoint/2010/main" val="36047408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ldLvl="0" animBg="1" autoUpdateAnimBg="0"/>
      <p:bldP spid="20489" grpId="0" bldLvl="0" animBg="1" autoUpdateAnimBg="0"/>
      <p:bldP spid="20490" grpId="0" bldLvl="0" animBg="1" autoUpdateAnimBg="0"/>
      <p:bldP spid="20492" grpId="0" bldLvl="0" animBg="1" autoUpdateAnimBg="0"/>
      <p:bldP spid="20493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E4916F-5D7D-4C1D-A308-A36D86942AD8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&amp;&amp;、||连接的表达式求值顺序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982663"/>
            <a:ext cx="7915275" cy="1582737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/>
              <a:t>由&amp;&amp;与||连接的表达式按从左到右的顺序进行行求值</a:t>
            </a:r>
            <a:r>
              <a:rPr lang="zh-CN" altLang="en-US" sz="2000">
                <a:solidFill>
                  <a:srgbClr val="C00000"/>
                </a:solidFill>
              </a:rPr>
              <a:t>（即使右端的优先级高，也是如此），</a:t>
            </a:r>
            <a:r>
              <a:rPr lang="zh-CN" altLang="en-US" sz="2000"/>
              <a:t>并且，在知道结果值为真或假后立即停止计算。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a&amp;&amp;b:   有0为0，a=0，不判别（计算）b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a||b:  有1为1，a=1，不判别（计算）b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03263" y="2703513"/>
            <a:ext cx="6607175" cy="771525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00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例：a&amp;&amp;b&amp;&amp;c  则当a=0(假)时, b,c不再判断。      </a:t>
            </a:r>
          </a:p>
          <a:p>
            <a:r>
              <a:rPr lang="zh-CN" altLang="en-US" sz="2000"/>
              <a:t>                                 当a=1,b=0时, 不再判c.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712788" y="3632200"/>
            <a:ext cx="4684712" cy="404813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例：a || b || c.       当a=1时,b, c均不必判别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85800" y="4154488"/>
            <a:ext cx="7993063" cy="1138237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例：int a=1,b=8,c=9,d;</a:t>
            </a:r>
          </a:p>
          <a:p>
            <a:r>
              <a:rPr lang="zh-CN" altLang="en-US" sz="2000"/>
              <a:t>d=(a||(b=10)||(c=2)); </a:t>
            </a:r>
            <a:r>
              <a:rPr lang="zh-CN" altLang="en-US" sz="2000">
                <a:solidFill>
                  <a:srgbClr val="99CC00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Arial" pitchFamily="34" charset="0"/>
                <a:ea typeface="楷体_GB2312" pitchFamily="1" charset="-122"/>
                <a:sym typeface="Arial" pitchFamily="34" charset="0"/>
              </a:rPr>
              <a:t>// 从左到右求值，即使( )的优先级更高</a:t>
            </a:r>
          </a:p>
          <a:p>
            <a:r>
              <a:rPr lang="zh-CN" altLang="en-US" sz="2000"/>
              <a:t>printf(“a=%d,b=%d,c=%d,d=%d”,a,b,c,d);   </a:t>
            </a:r>
            <a:r>
              <a:rPr lang="zh-CN" altLang="en-US" sz="2000">
                <a:solidFill>
                  <a:srgbClr val="C00000"/>
                </a:solidFill>
              </a:rPr>
              <a:t>// a=1,b=8,c=9,d=1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755650" y="5461000"/>
            <a:ext cx="4321175" cy="113665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>
                <a:sym typeface="Arial" pitchFamily="34" charset="0"/>
              </a:rPr>
              <a:t>例：int i1=0,i2=5;</a:t>
            </a:r>
          </a:p>
          <a:p>
            <a:r>
              <a:rPr lang="zh-CN" altLang="en-US" sz="2000">
                <a:sym typeface="Arial" pitchFamily="34" charset="0"/>
              </a:rPr>
              <a:t>printf("%d\n",!i1&amp;&amp;i2--); 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1    </a:t>
            </a:r>
          </a:p>
          <a:p>
            <a:r>
              <a:rPr lang="zh-CN" altLang="en-US" sz="2000">
                <a:sym typeface="Arial" pitchFamily="34" charset="0"/>
              </a:rPr>
              <a:t>printf("%d\n",i2); </a:t>
            </a:r>
            <a:r>
              <a:rPr lang="zh-CN" altLang="en-US" sz="2000">
                <a:solidFill>
                  <a:srgbClr val="C00000"/>
                </a:solidFill>
                <a:sym typeface="Arial" pitchFamily="34" charset="0"/>
              </a:rPr>
              <a:t>//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逗号运算符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539750" y="838200"/>
            <a:ext cx="8382000" cy="33115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2400"/>
              <a:t>表达式</a:t>
            </a:r>
            <a:r>
              <a:rPr lang="en-US" sz="2400"/>
              <a:t>1, </a:t>
            </a:r>
            <a:r>
              <a:rPr lang="zh-CN" altLang="en-US" sz="2400"/>
              <a:t>表达式</a:t>
            </a:r>
            <a:r>
              <a:rPr lang="en-US" sz="2400"/>
              <a:t>2,…,</a:t>
            </a:r>
            <a:r>
              <a:rPr lang="zh-CN" altLang="en-US" sz="2400"/>
              <a:t>表达式</a:t>
            </a:r>
            <a:r>
              <a:rPr lang="en-US" sz="2400"/>
              <a:t>n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/>
              <a:t>先计算表达式</a:t>
            </a:r>
            <a:r>
              <a:rPr lang="en-US" sz="2400"/>
              <a:t>1,</a:t>
            </a:r>
            <a:r>
              <a:rPr lang="zh-CN" altLang="en-US" sz="2400"/>
              <a:t>再计算表达式</a:t>
            </a:r>
            <a:r>
              <a:rPr lang="en-US" sz="2400"/>
              <a:t>2,…,</a:t>
            </a:r>
            <a:r>
              <a:rPr lang="zh-CN" altLang="en-US" sz="2400"/>
              <a:t>最后值为表达式</a:t>
            </a:r>
            <a:r>
              <a:rPr lang="en-US" sz="2400"/>
              <a:t>n</a:t>
            </a:r>
            <a:r>
              <a:rPr lang="zh-CN" altLang="en-US" sz="2400"/>
              <a:t>的值</a:t>
            </a:r>
            <a:endParaRPr lang="en-US" sz="2400"/>
          </a:p>
          <a:p>
            <a:pPr>
              <a:buFont typeface="Wingdings" pitchFamily="2" charset="2"/>
              <a:buChar char="Ø"/>
            </a:pPr>
            <a:r>
              <a:rPr lang="zh-CN" altLang="en-US" sz="2400"/>
              <a:t>逗号运算符优先级最低（</a:t>
            </a:r>
            <a:r>
              <a:rPr lang="en-US" sz="2400"/>
              <a:t>15</a:t>
            </a:r>
            <a:r>
              <a:rPr lang="zh-CN" altLang="en-US" sz="2400"/>
              <a:t>）</a:t>
            </a:r>
            <a:endParaRPr lang="en-US" sz="2400"/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int a,b;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a=3*5,a*4;    </a:t>
            </a:r>
            <a:r>
              <a:rPr lang="en-US" sz="2400">
                <a:solidFill>
                  <a:srgbClr val="FF0000"/>
                </a:solidFill>
              </a:rPr>
              <a:t>// (a=3*5),a*4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400"/>
              <a:t>b=(3*5,a*4);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400">
                <a:solidFill>
                  <a:srgbClr val="C00000"/>
                </a:solidFill>
              </a:rPr>
              <a:t>结果</a:t>
            </a:r>
            <a:r>
              <a:rPr lang="en-US" sz="2400">
                <a:solidFill>
                  <a:srgbClr val="C00000"/>
                </a:solidFill>
              </a:rPr>
              <a:t>: a=15, b=60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C0C041-EFB4-4CCB-BF82-BFE24BA307E3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27088" y="1052513"/>
            <a:ext cx="7705725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"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号之前加一个其它运算符。</a:t>
            </a:r>
            <a:r>
              <a:rPr lang="zh-CN" altLang="en-US">
                <a:solidFill>
                  <a:schemeClr val="tx1"/>
                </a:solidFill>
              </a:rPr>
              <a:t>凡是二目运算符均可构成复合运算符。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979613" y="2781300"/>
            <a:ext cx="1846262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a+=3; </a:t>
            </a:r>
          </a:p>
          <a:p>
            <a:pPr>
              <a:spcBef>
                <a:spcPct val="50000"/>
              </a:spcBef>
            </a:pPr>
            <a:r>
              <a:rPr lang="en-US" sz="2800"/>
              <a:t>x</a:t>
            </a:r>
            <a:r>
              <a:rPr lang="en-US" sz="2800">
                <a:sym typeface="Symbol" pitchFamily="18" charset="2"/>
              </a:rPr>
              <a:t></a:t>
            </a:r>
            <a:r>
              <a:rPr lang="en-US" sz="2800"/>
              <a:t>=y+8; </a:t>
            </a:r>
          </a:p>
          <a:p>
            <a:pPr>
              <a:spcBef>
                <a:spcPct val="50000"/>
              </a:spcBef>
            </a:pPr>
            <a:r>
              <a:rPr lang="en-US" sz="2800"/>
              <a:t>x%=3;</a:t>
            </a:r>
            <a:r>
              <a:rPr lang="en-US" sz="280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17412" name="AutoShape 22"/>
          <p:cNvSpPr>
            <a:spLocks noChangeArrowheads="1"/>
          </p:cNvSpPr>
          <p:nvPr/>
        </p:nvSpPr>
        <p:spPr bwMode="auto">
          <a:xfrm>
            <a:off x="463550" y="0"/>
            <a:ext cx="2663825" cy="719138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chemeClr val="bg1"/>
              </a:gs>
              <a:gs pos="100000">
                <a:srgbClr val="CCCC00"/>
              </a:gs>
            </a:gsLst>
            <a:lin ang="2700000" scaled="1"/>
          </a:gradFill>
          <a:ln w="12700" cap="sq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0000FF"/>
                </a:solidFill>
              </a:rPr>
              <a:t>复合赋值运算符</a:t>
            </a:r>
          </a:p>
        </p:txBody>
      </p:sp>
      <p:sp>
        <p:nvSpPr>
          <p:cNvPr id="17413" name="AutoShape 23"/>
          <p:cNvSpPr>
            <a:spLocks noChangeArrowheads="1"/>
          </p:cNvSpPr>
          <p:nvPr/>
        </p:nvSpPr>
        <p:spPr bwMode="auto">
          <a:xfrm>
            <a:off x="755650" y="2420938"/>
            <a:ext cx="1066800" cy="381000"/>
          </a:xfrm>
          <a:prstGeom prst="ribbon2">
            <a:avLst>
              <a:gd name="adj1" fmla="val 12500"/>
              <a:gd name="adj2" fmla="val 50000"/>
            </a:avLst>
          </a:prstGeom>
          <a:gradFill rotWithShape="0">
            <a:gsLst>
              <a:gs pos="0">
                <a:srgbClr val="33CC33"/>
              </a:gs>
              <a:gs pos="100000">
                <a:schemeClr val="accent1"/>
              </a:gs>
            </a:gsLst>
            <a:lin ang="18900000" scaled="1"/>
          </a:gra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>
                <a:solidFill>
                  <a:srgbClr val="A50021"/>
                </a:solidFill>
                <a:latin typeface="Tahoma" pitchFamily="34" charset="0"/>
              </a:rPr>
              <a:t>例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7414" name="Text Box 24"/>
          <p:cNvSpPr txBox="1">
            <a:spLocks noChangeArrowheads="1"/>
          </p:cNvSpPr>
          <p:nvPr/>
        </p:nvSpPr>
        <p:spPr bwMode="auto">
          <a:xfrm>
            <a:off x="3635375" y="27813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a=a+3</a:t>
            </a:r>
          </a:p>
        </p:txBody>
      </p:sp>
      <p:sp>
        <p:nvSpPr>
          <p:cNvPr id="17415" name="Text Box 25"/>
          <p:cNvSpPr txBox="1">
            <a:spLocks noChangeArrowheads="1"/>
          </p:cNvSpPr>
          <p:nvPr/>
        </p:nvSpPr>
        <p:spPr bwMode="auto">
          <a:xfrm>
            <a:off x="3635375" y="34290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 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  <a:sym typeface="Symbol" pitchFamily="18" charset="2"/>
              </a:rPr>
              <a:t>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(y+8)</a:t>
            </a:r>
          </a:p>
        </p:txBody>
      </p:sp>
      <p:sp>
        <p:nvSpPr>
          <p:cNvPr id="17416" name="Text Box 26"/>
          <p:cNvSpPr txBox="1">
            <a:spLocks noChangeArrowheads="1"/>
          </p:cNvSpPr>
          <p:nvPr/>
        </p:nvSpPr>
        <p:spPr bwMode="auto">
          <a:xfrm>
            <a:off x="3635375" y="4076700"/>
            <a:ext cx="338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50000">
                      <a:srgbClr val="FFFF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相当于</a:t>
            </a:r>
            <a:r>
              <a:rPr lang="en-US">
                <a:solidFill>
                  <a:srgbClr val="0000FF"/>
                </a:solidFill>
                <a:latin typeface="宋体" pitchFamily="2" charset="-122"/>
                <a:ea typeface="楷体_GB2312" pitchFamily="1" charset="-122"/>
              </a:rPr>
              <a:t>x=x%3</a:t>
            </a:r>
          </a:p>
        </p:txBody>
      </p:sp>
      <p:sp>
        <p:nvSpPr>
          <p:cNvPr id="17417" name="TextBox 1"/>
          <p:cNvSpPr txBox="1">
            <a:spLocks noChangeArrowheads="1"/>
          </p:cNvSpPr>
          <p:nvPr/>
        </p:nvSpPr>
        <p:spPr bwMode="auto">
          <a:xfrm>
            <a:off x="627063" y="5137150"/>
            <a:ext cx="8424862" cy="8302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复合赋值运算符的优先级</a:t>
            </a:r>
            <a:r>
              <a:rPr lang="en-US"/>
              <a:t>14</a:t>
            </a:r>
            <a:r>
              <a:rPr lang="zh-CN" altLang="en-US"/>
              <a:t>，倒数第二，结合结合方向：自右向左。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数据输出函数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putchar</a:t>
            </a:r>
            <a:r>
              <a:rPr lang="en-US" sz="2400" dirty="0"/>
              <a:t>(char c); </a:t>
            </a:r>
            <a:r>
              <a:rPr lang="en-US" altLang="zh-CN" sz="2400" dirty="0" err="1" smtClean="0"/>
              <a:t>putchar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asciiCode</a:t>
            </a:r>
            <a:r>
              <a:rPr lang="en-US" altLang="zh-CN" sz="2400" dirty="0" smtClean="0"/>
              <a:t>);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err="1" smtClean="0"/>
              <a:t>putchar</a:t>
            </a:r>
            <a:r>
              <a:rPr lang="en-US" sz="2400" dirty="0" smtClean="0"/>
              <a:t>(‘0’+1); // 1</a:t>
            </a: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/>
              <a:t>printf</a:t>
            </a:r>
            <a:r>
              <a:rPr lang="en-US" sz="2400" dirty="0"/>
              <a:t>(“</a:t>
            </a:r>
            <a:r>
              <a:rPr lang="zh-CN" altLang="en-US" sz="2400" dirty="0"/>
              <a:t>格式控制序列</a:t>
            </a:r>
            <a:r>
              <a:rPr lang="en-US" sz="2400" dirty="0"/>
              <a:t>”,</a:t>
            </a:r>
            <a:r>
              <a:rPr lang="zh-CN" altLang="en-US" sz="2400" dirty="0"/>
              <a:t>输出变量列表</a:t>
            </a:r>
            <a:r>
              <a:rPr lang="en-US" sz="2400" dirty="0"/>
              <a:t>);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a,b</a:t>
            </a:r>
            <a:r>
              <a:rPr lang="en-US" sz="2400" dirty="0"/>
              <a:t>;    </a:t>
            </a:r>
            <a:r>
              <a:rPr lang="en-US" sz="2400" dirty="0" err="1"/>
              <a:t>printf</a:t>
            </a:r>
            <a:r>
              <a:rPr lang="en-US" sz="2400" dirty="0"/>
              <a:t>(“a=%d,%d”,</a:t>
            </a:r>
            <a:r>
              <a:rPr lang="en-US" sz="2400" dirty="0" err="1"/>
              <a:t>a,b</a:t>
            </a:r>
            <a:r>
              <a:rPr lang="en-US" sz="2400" dirty="0"/>
              <a:t>);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a,i</a:t>
            </a:r>
            <a:r>
              <a:rPr lang="en-US" sz="2400" dirty="0"/>
              <a:t>;     </a:t>
            </a:r>
          </a:p>
          <a:p>
            <a:pPr marL="457200" lvl="1" indent="0">
              <a:lnSpc>
                <a:spcPct val="150000"/>
              </a:lnSpc>
              <a:buFont typeface="Wingdings" pitchFamily="2" charset="2"/>
              <a:buNone/>
            </a:pPr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=0;i&lt;6;i++) </a:t>
            </a:r>
            <a:r>
              <a:rPr lang="en-US" sz="2400" dirty="0" err="1"/>
              <a:t>printf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&lt;5?”%3d”:”%3d\</a:t>
            </a:r>
            <a:r>
              <a:rPr lang="en-US" sz="2400" dirty="0" err="1"/>
              <a:t>n”,a</a:t>
            </a:r>
            <a:r>
              <a:rPr lang="en-US" sz="2400" dirty="0"/>
              <a:t>);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puts(char *s);    </a:t>
            </a:r>
            <a:r>
              <a:rPr lang="zh-CN" altLang="en-US" sz="2400" dirty="0"/>
              <a:t>输出字符串，并自动换行。</a:t>
            </a:r>
          </a:p>
        </p:txBody>
      </p:sp>
      <p:sp>
        <p:nvSpPr>
          <p:cNvPr id="28676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08898E-0E05-48D2-A383-7E1C04CDBE16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数据输入函数  </a:t>
            </a:r>
            <a:r>
              <a:rPr lang="en-US"/>
              <a:t>-- scanf()</a:t>
            </a:r>
            <a:endParaRPr lang="zh-CN" altLang="en-US"/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827088" y="1052513"/>
            <a:ext cx="8064500" cy="54006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scanf</a:t>
            </a:r>
            <a:r>
              <a:rPr lang="en-US" sz="2000" dirty="0"/>
              <a:t>(“</a:t>
            </a:r>
            <a:r>
              <a:rPr lang="zh-CN" altLang="en-US" sz="2000" dirty="0"/>
              <a:t>格式控制序列</a:t>
            </a:r>
            <a:r>
              <a:rPr lang="en-US" sz="2000" dirty="0"/>
              <a:t>”,</a:t>
            </a:r>
            <a:r>
              <a:rPr lang="zh-CN" altLang="en-US" sz="2000" dirty="0"/>
              <a:t>变量地址列表</a:t>
            </a:r>
            <a:r>
              <a:rPr lang="en-US" sz="2000" dirty="0"/>
              <a:t>);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;    </a:t>
            </a:r>
            <a:r>
              <a:rPr lang="en-US" sz="2000" dirty="0" err="1"/>
              <a:t>scanf</a:t>
            </a:r>
            <a:r>
              <a:rPr lang="en-US" sz="2000" dirty="0" smtClean="0"/>
              <a:t>(“%</a:t>
            </a:r>
            <a:r>
              <a:rPr lang="en-US" sz="2000" dirty="0" err="1" smtClean="0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不能规定输入数据精度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如，</a:t>
            </a:r>
            <a:r>
              <a:rPr lang="en-US" sz="2000" dirty="0" err="1"/>
              <a:t>scanf</a:t>
            </a:r>
            <a:r>
              <a:rPr lang="en-US" sz="2000" dirty="0"/>
              <a:t> (" %7.2f ", &amp;a); </a:t>
            </a:r>
            <a:r>
              <a:rPr lang="zh-CN" altLang="en-US" sz="2000" dirty="0"/>
              <a:t>是错误的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输入数据之间，默认用空格隔开。在格式控制中除格式说明符外若还有其它字符</a:t>
            </a:r>
            <a:r>
              <a:rPr lang="en-US" sz="2000" dirty="0"/>
              <a:t>,</a:t>
            </a:r>
            <a:r>
              <a:rPr lang="zh-CN" altLang="en-US" sz="2000" dirty="0"/>
              <a:t>则应按顺序原样输入。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d%d</a:t>
            </a:r>
            <a:r>
              <a:rPr lang="en-US" sz="2000" dirty="0"/>
              <a:t>”,&amp;</a:t>
            </a:r>
            <a:r>
              <a:rPr lang="en-US" sz="2000" dirty="0" err="1"/>
              <a:t>a,&amp;b</a:t>
            </a:r>
            <a:r>
              <a:rPr lang="en-US" sz="2000" dirty="0"/>
              <a:t>);  // 15  20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d,%d”,&amp;a,&amp;b</a:t>
            </a:r>
            <a:r>
              <a:rPr lang="en-US" sz="2000" dirty="0"/>
              <a:t>); // 15,20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000" dirty="0"/>
              <a:t>出现％</a:t>
            </a:r>
            <a:r>
              <a:rPr lang="en-US" sz="2000" dirty="0"/>
              <a:t>c</a:t>
            </a:r>
            <a:r>
              <a:rPr lang="zh-CN" altLang="en-US" sz="2000" dirty="0"/>
              <a:t>格式时，空白字符也会被当作被输入字符</a:t>
            </a:r>
            <a:endParaRPr 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en-US" sz="2000" dirty="0" err="1"/>
              <a:t>scanf</a:t>
            </a:r>
            <a:r>
              <a:rPr lang="en-US" sz="2000" dirty="0"/>
              <a:t>("%</a:t>
            </a:r>
            <a:r>
              <a:rPr lang="en-US" sz="2000" dirty="0" err="1"/>
              <a:t>c%c%c</a:t>
            </a:r>
            <a:r>
              <a:rPr lang="en-US" sz="2000" dirty="0"/>
              <a:t>", &amp;a, &amp;b, &amp;c);</a:t>
            </a:r>
            <a:endParaRPr lang="zh-CN" altLang="en-US" sz="2000" dirty="0"/>
          </a:p>
          <a:p>
            <a:pPr marL="457200" lvl="1" indent="0">
              <a:buFont typeface="Wingdings" pitchFamily="2" charset="2"/>
              <a:buNone/>
            </a:pPr>
            <a:r>
              <a:rPr lang="zh-CN" altLang="en-US" sz="2000" dirty="0"/>
              <a:t>输入</a:t>
            </a:r>
            <a:r>
              <a:rPr lang="en-US" sz="2000" dirty="0"/>
              <a:t>x y z</a:t>
            </a:r>
            <a:r>
              <a:rPr lang="zh-CN" altLang="en-US" sz="2000" dirty="0"/>
              <a:t>回车</a:t>
            </a:r>
            <a:r>
              <a:rPr lang="en-US" sz="2000" dirty="0"/>
              <a:t>, a=x, b=</a:t>
            </a:r>
            <a:r>
              <a:rPr lang="zh-CN" altLang="en-US" sz="2000" dirty="0"/>
              <a:t>空格，</a:t>
            </a:r>
            <a:r>
              <a:rPr lang="en-US" sz="2000" dirty="0"/>
              <a:t>c=y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2E26A2-C379-4E1A-87CF-0FA14B9C209B}" type="slidenum">
              <a:rPr lang="zh-CN" altLang="en-US" sz="2000">
                <a:solidFill>
                  <a:schemeClr val="tx2"/>
                </a:solidFill>
                <a:latin typeface="Arial" pitchFamily="34" charset="0"/>
                <a:sym typeface="Arial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sz="1800">
              <a:ea typeface="楷体_GB2312" pitchFamily="1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"/>
          <p:cNvSpPr>
            <a:spLocks noChangeArrowheads="1"/>
          </p:cNvSpPr>
          <p:nvPr/>
        </p:nvSpPr>
        <p:spPr bwMode="auto">
          <a:xfrm flipV="1">
            <a:off x="6438900" y="396875"/>
            <a:ext cx="2649538" cy="5715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50000">
                <a:srgbClr val="00FFFF"/>
              </a:gs>
              <a:gs pos="100000">
                <a:srgbClr val="0000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zh-CN" altLang="en-US"/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1116013" y="236538"/>
            <a:ext cx="6408737" cy="460375"/>
          </a:xfrm>
          <a:prstGeom prst="rect">
            <a:avLst/>
          </a:prstGeom>
          <a:solidFill>
            <a:srgbClr val="5DAE5D"/>
          </a:solidFill>
          <a:ln w="9525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/>
              <a:t>scanf( )</a:t>
            </a:r>
            <a:r>
              <a:rPr lang="zh-CN" altLang="en-US"/>
              <a:t>格式控制序列必须与变量类型一致。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116013" y="981075"/>
            <a:ext cx="6408737" cy="3816350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float a;</a:t>
            </a:r>
          </a:p>
          <a:p>
            <a:pPr>
              <a:lnSpc>
                <a:spcPct val="150000"/>
              </a:lnSpc>
            </a:pPr>
            <a:r>
              <a:rPr lang="en-US"/>
              <a:t>double b;</a:t>
            </a:r>
          </a:p>
          <a:p>
            <a:pPr>
              <a:lnSpc>
                <a:spcPct val="150000"/>
              </a:lnSpc>
            </a:pPr>
            <a:r>
              <a:rPr lang="en-US"/>
              <a:t>scanf("%f%f",&amp;a,&amp;b);</a:t>
            </a:r>
          </a:p>
          <a:p>
            <a:pPr>
              <a:lnSpc>
                <a:spcPct val="150000"/>
              </a:lnSpc>
            </a:pPr>
            <a:r>
              <a:rPr lang="pt-BR" altLang="en-US"/>
              <a:t>printf("a=%f,b=%lf\n",a,b);</a:t>
            </a:r>
          </a:p>
          <a:p>
            <a:pPr>
              <a:lnSpc>
                <a:spcPct val="150000"/>
              </a:lnSpc>
            </a:pPr>
            <a:r>
              <a:rPr lang="en-US"/>
              <a:t>scanf("%f%lf",&amp;a,&amp;b);</a:t>
            </a:r>
          </a:p>
          <a:p>
            <a:pPr>
              <a:lnSpc>
                <a:spcPct val="150000"/>
              </a:lnSpc>
            </a:pPr>
            <a:r>
              <a:rPr lang="pt-BR" altLang="en-US"/>
              <a:t>printf("a=%f,b=%lf\n",a,b);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116013" y="5013325"/>
            <a:ext cx="6408737" cy="1508125"/>
          </a:xfrm>
          <a:prstGeom prst="rect">
            <a:avLst/>
          </a:prstGeom>
          <a:noFill/>
          <a:ln w="9525" cmpd="sng">
            <a:solidFill>
              <a:srgbClr val="004D4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a=15.000000,b=0.000000</a:t>
            </a:r>
          </a:p>
          <a:p>
            <a:r>
              <a:rPr lang="en-US" sz="2000"/>
              <a:t>15 20</a:t>
            </a:r>
            <a:endParaRPr lang="zh-CN" altLang="en-US" sz="2000"/>
          </a:p>
          <a:p>
            <a:r>
              <a:rPr lang="en-US" sz="2000"/>
              <a:t>a=15.000000,b=20.000000</a:t>
            </a:r>
            <a:endParaRPr lang="zh-CN" altLang="en-US" sz="2000"/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5219700" y="1125538"/>
            <a:ext cx="3581400" cy="32305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/>
              <a:t>格式控制序列必须与变量类型一致。</a:t>
            </a:r>
            <a:endParaRPr lang="en-US" sz="2000"/>
          </a:p>
          <a:p>
            <a:pPr marL="0" lvl="1"/>
            <a:r>
              <a:rPr lang="en-US" sz="2000"/>
              <a:t>int                %d</a:t>
            </a:r>
          </a:p>
          <a:p>
            <a:pPr marL="0" lvl="1"/>
            <a:r>
              <a:rPr lang="en-US" sz="2000"/>
              <a:t>float             %f</a:t>
            </a:r>
          </a:p>
          <a:p>
            <a:pPr marL="0" lvl="1"/>
            <a:r>
              <a:rPr lang="en-US" sz="2000"/>
              <a:t>double         %lf</a:t>
            </a:r>
          </a:p>
          <a:p>
            <a:pPr marL="0" lvl="1"/>
            <a:r>
              <a:rPr lang="en-US" sz="2000"/>
              <a:t>char              %c</a:t>
            </a:r>
          </a:p>
          <a:p>
            <a:pPr marL="0" lvl="1"/>
            <a:r>
              <a:rPr lang="en-US" sz="2000"/>
              <a:t>long              %ld</a:t>
            </a:r>
          </a:p>
          <a:p>
            <a:pPr marL="0" lvl="1"/>
            <a:r>
              <a:rPr lang="en-US" sz="2000"/>
              <a:t>char s[15]     %s  </a:t>
            </a:r>
            <a:r>
              <a:rPr lang="zh-CN" altLang="en-US" sz="1800"/>
              <a:t>最多</a:t>
            </a:r>
            <a:r>
              <a:rPr lang="en-US" sz="1800"/>
              <a:t>14</a:t>
            </a:r>
            <a:r>
              <a:rPr lang="zh-CN" altLang="en-US" sz="1800"/>
              <a:t>个字符，遇空格或回车结束</a:t>
            </a:r>
            <a:r>
              <a:rPr lang="en-US" sz="1800"/>
              <a:t>.</a:t>
            </a:r>
            <a:endParaRPr lang="zh-CN" altLang="en-US" sz="18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6666"/>
    </a:dk2>
    <a:lt2>
      <a:srgbClr val="003366"/>
    </a:lt2>
    <a:accent1>
      <a:srgbClr val="99CC99"/>
    </a:accent1>
    <a:accent2>
      <a:srgbClr val="33CCCC"/>
    </a:accent2>
    <a:accent3>
      <a:srgbClr val="FFFFFF"/>
    </a:accent3>
    <a:accent4>
      <a:srgbClr val="002A56"/>
    </a:accent4>
    <a:accent5>
      <a:srgbClr val="CAE2CA"/>
    </a:accent5>
    <a:accent6>
      <a:srgbClr val="2DB9B9"/>
    </a:accent6>
    <a:hlink>
      <a:srgbClr val="666699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660066"/>
    </a:dk2>
    <a:lt2>
      <a:srgbClr val="9797B7"/>
    </a:lt2>
    <a:accent1>
      <a:srgbClr val="A7CCD9"/>
    </a:accent1>
    <a:accent2>
      <a:srgbClr val="C7C7DF"/>
    </a:accent2>
    <a:accent3>
      <a:srgbClr val="FFFFFF"/>
    </a:accent3>
    <a:accent4>
      <a:srgbClr val="464660"/>
    </a:accent4>
    <a:accent5>
      <a:srgbClr val="D0E2E9"/>
    </a:accent5>
    <a:accent6>
      <a:srgbClr val="B4B4CA"/>
    </a:accent6>
    <a:hlink>
      <a:srgbClr val="F125CA"/>
    </a:hlink>
    <a:folHlink>
      <a:srgbClr val="8888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Pages>0</Pages>
  <Words>2975</Words>
  <Characters>0</Characters>
  <Application>Microsoft Office PowerPoint</Application>
  <DocSecurity>0</DocSecurity>
  <PresentationFormat>全屏显示(4:3)</PresentationFormat>
  <Lines>0</Lines>
  <Paragraphs>406</Paragraphs>
  <Slides>30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Capsules</vt:lpstr>
      <vt:lpstr>C语言程序设计</vt:lpstr>
      <vt:lpstr>PowerPoint 演示文稿</vt:lpstr>
      <vt:lpstr>两个整数相除的值</vt:lpstr>
      <vt:lpstr>&amp;&amp;、||连接的表达式求值顺序</vt:lpstr>
      <vt:lpstr>逗号运算符</vt:lpstr>
      <vt:lpstr>PowerPoint 演示文稿</vt:lpstr>
      <vt:lpstr>数据输出函数</vt:lpstr>
      <vt:lpstr>数据输入函数  -- scanf()</vt:lpstr>
      <vt:lpstr>PowerPoint 演示文稿</vt:lpstr>
      <vt:lpstr>数据输入函数  -- getche、getch、getch、getchar、gets</vt:lpstr>
      <vt:lpstr>Switch与break</vt:lpstr>
      <vt:lpstr>continue;</vt:lpstr>
      <vt:lpstr>字符串处理函数</vt:lpstr>
      <vt:lpstr>冒泡排序</vt:lpstr>
      <vt:lpstr>函数的递归调用</vt:lpstr>
      <vt:lpstr>宏定义与展开</vt:lpstr>
      <vt:lpstr>&amp;与*运算符</vt:lpstr>
      <vt:lpstr>值传递与地址传递</vt:lpstr>
      <vt:lpstr>数组名作函数参数</vt:lpstr>
      <vt:lpstr>数组名作函数参数</vt:lpstr>
      <vt:lpstr>指针与数组</vt:lpstr>
      <vt:lpstr>指针与数组</vt:lpstr>
      <vt:lpstr>指针自增、自减运算</vt:lpstr>
      <vt:lpstr>指针自增、自减运算</vt:lpstr>
      <vt:lpstr>指针与字符串</vt:lpstr>
      <vt:lpstr>PowerPoint 演示文稿</vt:lpstr>
      <vt:lpstr>结构体</vt:lpstr>
      <vt:lpstr>结构体数组</vt:lpstr>
      <vt:lpstr>结构体和指针</vt:lpstr>
      <vt:lpstr>使用结构体指针变量引用成员形式</vt:lpstr>
    </vt:vector>
  </TitlesOfParts>
  <Company>ustb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jsjjc</dc:creator>
  <cp:lastModifiedBy>Administrator</cp:lastModifiedBy>
  <cp:revision>684</cp:revision>
  <cp:lastPrinted>2113-01-01T00:00:00Z</cp:lastPrinted>
  <dcterms:created xsi:type="dcterms:W3CDTF">2002-09-25T01:48:00Z</dcterms:created>
  <dcterms:modified xsi:type="dcterms:W3CDTF">2016-01-03T15:13:55Z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2052-9.1.0.4716</vt:lpwstr>
  </property>
</Properties>
</file>