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3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39.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0.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41.bin" ContentType="application/vnd.openxmlformats-officedocument.oleObject"/>
  <Override PartName="/ppt/notesSlides/notesSlide45.xml" ContentType="application/vnd.openxmlformats-officedocument.presentationml.notesSlide+xml"/>
  <Override PartName="/ppt/embeddings/oleObject42.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8"/>
  </p:notesMasterIdLst>
  <p:handoutMasterIdLst>
    <p:handoutMasterId r:id="rId89"/>
  </p:handoutMasterIdLst>
  <p:sldIdLst>
    <p:sldId id="410" r:id="rId2"/>
    <p:sldId id="522" r:id="rId3"/>
    <p:sldId id="413" r:id="rId4"/>
    <p:sldId id="414" r:id="rId5"/>
    <p:sldId id="516" r:id="rId6"/>
    <p:sldId id="515" r:id="rId7"/>
    <p:sldId id="434" r:id="rId8"/>
    <p:sldId id="435" r:id="rId9"/>
    <p:sldId id="432" r:id="rId10"/>
    <p:sldId id="523" r:id="rId11"/>
    <p:sldId id="473" r:id="rId12"/>
    <p:sldId id="475" r:id="rId13"/>
    <p:sldId id="524" r:id="rId14"/>
    <p:sldId id="476" r:id="rId15"/>
    <p:sldId id="525" r:id="rId16"/>
    <p:sldId id="477" r:id="rId17"/>
    <p:sldId id="479" r:id="rId18"/>
    <p:sldId id="527" r:id="rId19"/>
    <p:sldId id="482" r:id="rId20"/>
    <p:sldId id="528" r:id="rId21"/>
    <p:sldId id="480" r:id="rId22"/>
    <p:sldId id="529" r:id="rId23"/>
    <p:sldId id="530" r:id="rId24"/>
    <p:sldId id="531" r:id="rId25"/>
    <p:sldId id="483" r:id="rId26"/>
    <p:sldId id="484" r:id="rId27"/>
    <p:sldId id="532" r:id="rId28"/>
    <p:sldId id="486" r:id="rId29"/>
    <p:sldId id="490" r:id="rId30"/>
    <p:sldId id="569" r:id="rId31"/>
    <p:sldId id="485" r:id="rId32"/>
    <p:sldId id="487" r:id="rId33"/>
    <p:sldId id="488" r:id="rId34"/>
    <p:sldId id="489" r:id="rId35"/>
    <p:sldId id="533" r:id="rId36"/>
    <p:sldId id="534" r:id="rId37"/>
    <p:sldId id="491" r:id="rId38"/>
    <p:sldId id="492" r:id="rId39"/>
    <p:sldId id="535" r:id="rId40"/>
    <p:sldId id="536" r:id="rId41"/>
    <p:sldId id="537" r:id="rId42"/>
    <p:sldId id="493" r:id="rId43"/>
    <p:sldId id="494" r:id="rId44"/>
    <p:sldId id="495" r:id="rId45"/>
    <p:sldId id="496" r:id="rId46"/>
    <p:sldId id="538" r:id="rId47"/>
    <p:sldId id="498" r:id="rId48"/>
    <p:sldId id="566" r:id="rId49"/>
    <p:sldId id="539" r:id="rId50"/>
    <p:sldId id="572" r:id="rId51"/>
    <p:sldId id="567" r:id="rId52"/>
    <p:sldId id="501" r:id="rId53"/>
    <p:sldId id="542" r:id="rId54"/>
    <p:sldId id="540" r:id="rId55"/>
    <p:sldId id="541" r:id="rId56"/>
    <p:sldId id="502" r:id="rId57"/>
    <p:sldId id="503" r:id="rId58"/>
    <p:sldId id="543" r:id="rId59"/>
    <p:sldId id="544" r:id="rId60"/>
    <p:sldId id="545" r:id="rId61"/>
    <p:sldId id="546" r:id="rId62"/>
    <p:sldId id="547" r:id="rId63"/>
    <p:sldId id="548" r:id="rId64"/>
    <p:sldId id="549" r:id="rId65"/>
    <p:sldId id="550" r:id="rId66"/>
    <p:sldId id="568" r:id="rId67"/>
    <p:sldId id="574" r:id="rId68"/>
    <p:sldId id="551" r:id="rId69"/>
    <p:sldId id="507" r:id="rId70"/>
    <p:sldId id="552" r:id="rId71"/>
    <p:sldId id="554" r:id="rId72"/>
    <p:sldId id="564" r:id="rId73"/>
    <p:sldId id="553" r:id="rId74"/>
    <p:sldId id="573" r:id="rId75"/>
    <p:sldId id="555" r:id="rId76"/>
    <p:sldId id="557" r:id="rId77"/>
    <p:sldId id="556" r:id="rId78"/>
    <p:sldId id="558" r:id="rId79"/>
    <p:sldId id="559" r:id="rId80"/>
    <p:sldId id="563" r:id="rId81"/>
    <p:sldId id="526" r:id="rId82"/>
    <p:sldId id="436" r:id="rId83"/>
    <p:sldId id="433" r:id="rId84"/>
    <p:sldId id="437" r:id="rId85"/>
    <p:sldId id="438" r:id="rId86"/>
    <p:sldId id="565" r:id="rId87"/>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76611" autoAdjust="0"/>
  </p:normalViewPr>
  <p:slideViewPr>
    <p:cSldViewPr>
      <p:cViewPr>
        <p:scale>
          <a:sx n="75" d="100"/>
          <a:sy n="75" d="100"/>
        </p:scale>
        <p:origin x="-1194" y="81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50" d="100"/>
        <a:sy n="150" d="100"/>
      </p:scale>
      <p:origin x="0" y="27630"/>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20.xml"/><Relationship Id="rId4" Type="http://schemas.openxmlformats.org/officeDocument/2006/relationships/slide" Target="slides/slide3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t>数字计算机：数字化的信息为处理对象，并采用数字电路对数字信息进行数字处理。</a:t>
            </a:r>
            <a:endParaRPr lang="en-US" altLang="zh-CN" dirty="0" smtClean="0"/>
          </a:p>
          <a:p>
            <a:pPr eaLnBrk="1" hangingPunct="1"/>
            <a:r>
              <a:rPr lang="zh-CN" altLang="en-US" dirty="0" smtClean="0"/>
              <a:t>模拟计算机：模拟量为处理对象，如连续物理量（电流、电压），处理方式为模拟方式。</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kumimoji="1" lang="zh-CN" altLang="en-US" sz="1200" dirty="0" smtClean="0">
                <a:solidFill>
                  <a:schemeClr val="tx2"/>
                </a:solidFill>
                <a:latin typeface="Times New Roman" pitchFamily="18" charset="0"/>
                <a:ea typeface="隶书" pitchFamily="49" charset="-122"/>
              </a:rPr>
              <a:t>在计算机中，编码</a:t>
            </a:r>
            <a:r>
              <a:rPr kumimoji="1" lang="en-US" altLang="zh-CN" sz="1200" dirty="0" smtClean="0">
                <a:solidFill>
                  <a:schemeClr val="tx2"/>
                </a:solidFill>
                <a:latin typeface="Times New Roman" pitchFamily="18" charset="0"/>
                <a:ea typeface="隶书" pitchFamily="49" charset="-122"/>
              </a:rPr>
              <a:t>(8bit(</a:t>
            </a:r>
            <a:r>
              <a:rPr kumimoji="1" lang="zh-CN" altLang="en-US" sz="1200" dirty="0" smtClean="0">
                <a:solidFill>
                  <a:schemeClr val="tx2"/>
                </a:solidFill>
                <a:latin typeface="Times New Roman" pitchFamily="18" charset="0"/>
                <a:ea typeface="隶书" pitchFamily="49" charset="-122"/>
              </a:rPr>
              <a:t>字节</a:t>
            </a:r>
            <a:r>
              <a:rPr kumimoji="1" lang="en-US" altLang="zh-CN" sz="1200" dirty="0" smtClean="0">
                <a:solidFill>
                  <a:schemeClr val="tx2"/>
                </a:solidFill>
                <a:latin typeface="Times New Roman" pitchFamily="18" charset="0"/>
                <a:ea typeface="隶书" pitchFamily="49" charset="-122"/>
              </a:rPr>
              <a:t>)/16bit(</a:t>
            </a:r>
            <a:r>
              <a:rPr kumimoji="1" lang="zh-CN" altLang="en-US" sz="1200" dirty="0" smtClean="0">
                <a:solidFill>
                  <a:schemeClr val="tx2"/>
                </a:solidFill>
                <a:latin typeface="Times New Roman" pitchFamily="18" charset="0"/>
                <a:ea typeface="隶书" pitchFamily="49" charset="-122"/>
              </a:rPr>
              <a:t>字</a:t>
            </a:r>
            <a:r>
              <a:rPr kumimoji="1" lang="en-US" altLang="zh-CN" sz="1200" dirty="0" smtClean="0">
                <a:solidFill>
                  <a:schemeClr val="tx2"/>
                </a:solidFill>
                <a:latin typeface="Times New Roman" pitchFamily="18" charset="0"/>
                <a:ea typeface="隶书" pitchFamily="49" charset="-122"/>
              </a:rPr>
              <a:t>)/32bit</a:t>
            </a:r>
            <a:r>
              <a:rPr kumimoji="1" lang="zh-CN" altLang="en-US" sz="1200" dirty="0" smtClean="0">
                <a:solidFill>
                  <a:schemeClr val="tx2"/>
                </a:solidFill>
                <a:latin typeface="Times New Roman" pitchFamily="18" charset="0"/>
                <a:ea typeface="隶书" pitchFamily="49" charset="-122"/>
              </a:rPr>
              <a:t>（双字）</a:t>
            </a:r>
            <a:r>
              <a:rPr kumimoji="1" lang="en-US" altLang="zh-CN" sz="1200" dirty="0" smtClean="0">
                <a:solidFill>
                  <a:schemeClr val="tx2"/>
                </a:solidFill>
                <a:latin typeface="Times New Roman" pitchFamily="18" charset="0"/>
                <a:ea typeface="隶书" pitchFamily="49" charset="-122"/>
              </a:rPr>
              <a:t>/64bit</a:t>
            </a:r>
            <a:r>
              <a:rPr kumimoji="1" lang="zh-CN" altLang="en-US" sz="1200" dirty="0" smtClean="0">
                <a:solidFill>
                  <a:schemeClr val="tx2"/>
                </a:solidFill>
                <a:latin typeface="Times New Roman" pitchFamily="18" charset="0"/>
                <a:ea typeface="隶书" pitchFamily="49" charset="-122"/>
              </a:rPr>
              <a:t>四字</a:t>
            </a:r>
            <a:r>
              <a:rPr kumimoji="1" lang="en-US" altLang="zh-CN" sz="1200" smtClean="0">
                <a:solidFill>
                  <a:schemeClr val="tx2"/>
                </a:solidFill>
                <a:latin typeface="Times New Roman" pitchFamily="18" charset="0"/>
                <a:ea typeface="隶书" pitchFamily="49" charset="-122"/>
              </a:rPr>
              <a:t>)</a:t>
            </a:r>
            <a:endParaRPr lang="en-US" altLang="zh-CN" dirty="0" smtClean="0"/>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a:p>
            <a:endParaRPr lang="zh-CN" altLang="en-US" dirty="0"/>
          </a:p>
        </p:txBody>
      </p:sp>
    </p:spTree>
    <p:extLst>
      <p:ext uri="{BB962C8B-B14F-4D97-AF65-F5344CB8AC3E}">
        <p14:creationId xmlns:p14="http://schemas.microsoft.com/office/powerpoint/2010/main" val="155825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八进制和十六进制表示的不是一个数</a:t>
            </a:r>
            <a:endParaRPr lang="zh-CN" altLang="en-US" dirty="0"/>
          </a:p>
        </p:txBody>
      </p:sp>
    </p:spTree>
    <p:extLst>
      <p:ext uri="{BB962C8B-B14F-4D97-AF65-F5344CB8AC3E}">
        <p14:creationId xmlns:p14="http://schemas.microsoft.com/office/powerpoint/2010/main" val="40386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时钟满值</a:t>
            </a:r>
            <a:r>
              <a:rPr lang="en-US" altLang="zh-CN" dirty="0" smtClean="0"/>
              <a:t>12</a:t>
            </a:r>
            <a:r>
              <a:rPr lang="zh-CN" altLang="en-US" dirty="0" smtClean="0"/>
              <a:t>，</a:t>
            </a:r>
            <a:r>
              <a:rPr lang="en-US" altLang="zh-CN" dirty="0" smtClean="0"/>
              <a:t>-3</a:t>
            </a:r>
            <a:r>
              <a:rPr lang="zh-CN" altLang="en-US" dirty="0" smtClean="0"/>
              <a:t>表示为</a:t>
            </a:r>
            <a:r>
              <a:rPr lang="en-US" altLang="zh-CN" dirty="0" smtClean="0"/>
              <a:t>12-3</a:t>
            </a:r>
            <a:r>
              <a:rPr lang="en-US" altLang="zh-CN" baseline="0" dirty="0" smtClean="0"/>
              <a:t>=9</a:t>
            </a:r>
            <a:r>
              <a:rPr lang="zh-CN" altLang="en-US" baseline="0" dirty="0" smtClean="0"/>
              <a:t>，补码再补码，还原为原值</a:t>
            </a:r>
            <a:r>
              <a:rPr lang="en-US" altLang="zh-CN" baseline="0" dirty="0" smtClean="0"/>
              <a:t>12-9=3</a:t>
            </a:r>
          </a:p>
          <a:p>
            <a:r>
              <a:rPr lang="en-US" altLang="zh-CN" baseline="0" dirty="0" smtClean="0"/>
              <a:t>8bit</a:t>
            </a:r>
            <a:r>
              <a:rPr lang="zh-CN" altLang="en-US" baseline="0" dirty="0" smtClean="0"/>
              <a:t>：负数的补码 </a:t>
            </a:r>
            <a:r>
              <a:rPr lang="en-US" altLang="zh-CN" baseline="0" dirty="0" smtClean="0"/>
              <a:t>=28 – </a:t>
            </a:r>
            <a:r>
              <a:rPr lang="zh-CN" altLang="en-US" baseline="0" dirty="0" smtClean="0"/>
              <a:t>绝对值 </a:t>
            </a:r>
            <a:r>
              <a:rPr lang="en-US" altLang="zh-CN" baseline="0" dirty="0" smtClean="0"/>
              <a:t>= FF + 1 – </a:t>
            </a:r>
            <a:r>
              <a:rPr lang="zh-CN" altLang="en-US" baseline="0" dirty="0" smtClean="0"/>
              <a:t>绝对值</a:t>
            </a:r>
            <a:r>
              <a:rPr lang="en-US" altLang="zh-CN" baseline="0" dirty="0" smtClean="0"/>
              <a:t> =  FF – </a:t>
            </a:r>
            <a:r>
              <a:rPr lang="zh-CN" altLang="en-US" baseline="0" dirty="0" smtClean="0"/>
              <a:t>绝对值 </a:t>
            </a:r>
            <a:r>
              <a:rPr lang="en-US" altLang="zh-CN" baseline="0" dirty="0" smtClean="0"/>
              <a:t>+ 1 = </a:t>
            </a:r>
            <a:r>
              <a:rPr lang="zh-CN" altLang="en-US" baseline="0" dirty="0" smtClean="0"/>
              <a:t>按位取反 </a:t>
            </a:r>
            <a:r>
              <a:rPr lang="en-US" altLang="zh-CN" baseline="0" dirty="0" smtClean="0"/>
              <a:t>+ 1 = </a:t>
            </a:r>
            <a:r>
              <a:rPr lang="zh-CN" altLang="en-US" baseline="0" dirty="0" smtClean="0"/>
              <a:t>反码</a:t>
            </a:r>
            <a:r>
              <a:rPr lang="en-US" altLang="zh-CN" baseline="0" dirty="0" smtClean="0"/>
              <a:t> + 1</a:t>
            </a:r>
            <a:endParaRPr lang="zh-CN" altLang="en-US" dirty="0"/>
          </a:p>
        </p:txBody>
      </p:sp>
    </p:spTree>
    <p:extLst>
      <p:ext uri="{BB962C8B-B14F-4D97-AF65-F5344CB8AC3E}">
        <p14:creationId xmlns:p14="http://schemas.microsoft.com/office/powerpoint/2010/main" val="45236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dirty="0" smtClean="0"/>
              <a:t>1946</a:t>
            </a:r>
            <a:r>
              <a:rPr lang="zh-CN" altLang="en-US" dirty="0" smtClean="0"/>
              <a:t>年，第一台数字电子计算机</a:t>
            </a:r>
            <a:r>
              <a:rPr lang="en-US" altLang="zh-CN" dirty="0" smtClean="0"/>
              <a:t>ENIAC(Electronic Numerical Integrator And Calculator</a:t>
            </a:r>
            <a:r>
              <a:rPr lang="zh-CN" altLang="en-US" dirty="0" smtClean="0"/>
              <a:t>电子数字积分计算机</a:t>
            </a:r>
            <a:r>
              <a:rPr lang="en-US" altLang="zh-CN" dirty="0" smtClean="0"/>
              <a:t>)</a:t>
            </a:r>
            <a:r>
              <a:rPr lang="zh-CN" altLang="en-US" dirty="0" smtClean="0"/>
              <a:t>在宾夕法尼亚大学诞生。计算弹道特性和火力射程表。</a:t>
            </a:r>
            <a:r>
              <a:rPr lang="en-US" altLang="zh-CN" dirty="0" smtClean="0"/>
              <a:t>1800</a:t>
            </a:r>
            <a:r>
              <a:rPr lang="zh-CN" altLang="en-US" dirty="0" smtClean="0"/>
              <a:t>个电子管，</a:t>
            </a:r>
            <a:r>
              <a:rPr lang="en-US" altLang="zh-CN" dirty="0" smtClean="0"/>
              <a:t>1500</a:t>
            </a:r>
            <a:r>
              <a:rPr lang="zh-CN" altLang="en-US" dirty="0" smtClean="0"/>
              <a:t>多个继电器，运算速度</a:t>
            </a:r>
            <a:r>
              <a:rPr lang="en-US" altLang="zh-CN" dirty="0" smtClean="0"/>
              <a:t>5000</a:t>
            </a:r>
            <a:r>
              <a:rPr lang="zh-CN" altLang="en-US" dirty="0" smtClean="0"/>
              <a:t>次</a:t>
            </a:r>
            <a:r>
              <a:rPr lang="en-US" altLang="zh-CN" dirty="0" smtClean="0"/>
              <a:t>/</a:t>
            </a:r>
            <a:r>
              <a:rPr lang="zh-CN" altLang="en-US" dirty="0" smtClean="0"/>
              <a:t>秒，重量</a:t>
            </a:r>
            <a:r>
              <a:rPr lang="en-US" altLang="zh-CN" dirty="0" smtClean="0"/>
              <a:t>30</a:t>
            </a:r>
            <a:r>
              <a:rPr lang="zh-CN" altLang="en-US" dirty="0" smtClean="0"/>
              <a:t>吨，占地</a:t>
            </a:r>
            <a:r>
              <a:rPr lang="en-US" altLang="zh-CN" dirty="0" smtClean="0"/>
              <a:t>170</a:t>
            </a:r>
            <a:r>
              <a:rPr lang="zh-CN" altLang="en-US" dirty="0" smtClean="0"/>
              <a:t>平方米。可谓“庞然物”</a:t>
            </a:r>
            <a:endParaRPr lang="en-US" altLang="zh-CN" dirty="0" smtClean="0"/>
          </a:p>
          <a:p>
            <a:pPr algn="just" eaLnBrk="1" hangingPunct="1">
              <a:spcBef>
                <a:spcPct val="20000"/>
              </a:spcBef>
            </a:pPr>
            <a:r>
              <a:rPr lang="en-US" altLang="zh-CN" dirty="0" smtClean="0"/>
              <a:t>1822</a:t>
            </a:r>
            <a:r>
              <a:rPr lang="zh-CN" altLang="en-US" dirty="0" smtClean="0"/>
              <a:t>年出现模型，能提高乘法速度和改进对数表等数字表的精确度。</a:t>
            </a:r>
            <a:r>
              <a:rPr lang="en-US" altLang="zh-CN" dirty="0" smtClean="0"/>
              <a:t>1834</a:t>
            </a:r>
            <a:r>
              <a:rPr lang="zh-CN" altLang="en-US" dirty="0" smtClean="0"/>
              <a:t>年，巴贝奇就已经提出了一项新的更大胆的设计并称之为分析机。 </a:t>
            </a:r>
            <a:endParaRPr lang="en-US" altLang="zh-CN" dirty="0" smtClean="0"/>
          </a:p>
          <a:p>
            <a:pPr algn="just" eaLnBrk="1" hangingPunct="1">
              <a:spcBef>
                <a:spcPct val="20000"/>
              </a:spcBef>
            </a:pPr>
            <a:r>
              <a:rPr lang="zh-CN" altLang="en-US" dirty="0" smtClean="0"/>
              <a:t>英国人查尔斯</a:t>
            </a:r>
            <a:r>
              <a:rPr lang="en-US" altLang="zh-CN" dirty="0" smtClean="0"/>
              <a:t>.</a:t>
            </a:r>
            <a:r>
              <a:rPr lang="zh-CN" altLang="en-US" dirty="0" smtClean="0"/>
              <a:t>巴贝奇研制出差分机和分析机为现代计算机设计思想的发展奠定基础。</a:t>
            </a:r>
          </a:p>
          <a:p>
            <a:pPr algn="just" eaLnBrk="1" hangingPunct="1">
              <a:spcBef>
                <a:spcPct val="20000"/>
              </a:spcBef>
            </a:pPr>
            <a:r>
              <a:rPr lang="zh-CN" altLang="en-US" dirty="0" smtClean="0"/>
              <a:t>巴贝奇（</a:t>
            </a:r>
            <a:r>
              <a:rPr lang="en-US" altLang="zh-CN" dirty="0" err="1" smtClean="0"/>
              <a:t>C.Babbage</a:t>
            </a:r>
            <a:r>
              <a:rPr lang="zh-CN" altLang="en-US" dirty="0" smtClean="0"/>
              <a:t>）的照片：宽阔的额，狭长的嘴，锐利的目光显得有些愤世嫉俗，坚定的但绝非缺乏幽默的外貌，给人以一个极富深邃思想的学者形象。</a:t>
            </a:r>
            <a:endParaRPr lang="en-US" altLang="zh-CN" dirty="0" smtClean="0"/>
          </a:p>
          <a:p>
            <a:pPr algn="just" eaLnBrk="1" hangingPunct="1">
              <a:spcBef>
                <a:spcPct val="20000"/>
              </a:spcBef>
            </a:pPr>
            <a:r>
              <a:rPr lang="zh-CN" altLang="en-US" dirty="0" smtClean="0"/>
              <a:t>所谓</a:t>
            </a:r>
            <a:r>
              <a:rPr lang="en-US" altLang="zh-CN" dirty="0" smtClean="0"/>
              <a:t>"</a:t>
            </a:r>
            <a:r>
              <a:rPr lang="zh-CN" altLang="en-US" dirty="0" smtClean="0"/>
              <a:t>差分</a:t>
            </a:r>
            <a:r>
              <a:rPr lang="en-US" altLang="zh-CN" dirty="0" smtClean="0"/>
              <a:t>"</a:t>
            </a:r>
            <a:r>
              <a:rPr lang="zh-CN" altLang="en-US" dirty="0" smtClean="0"/>
              <a:t>的含义，是把函数表的复杂算式转化为差分运算，用简单的加法代替平方运算。</a:t>
            </a:r>
            <a:endParaRPr lang="en-US" altLang="zh-CN" dirty="0" smtClean="0"/>
          </a:p>
          <a:p>
            <a:pPr algn="just" eaLnBrk="1" hangingPunct="1">
              <a:spcBef>
                <a:spcPct val="20000"/>
              </a:spcBef>
            </a:pPr>
            <a:r>
              <a:rPr lang="en-US" altLang="zh-CN" dirty="0" smtClean="0"/>
              <a:t>1834</a:t>
            </a:r>
            <a:r>
              <a:rPr lang="zh-CN" altLang="en-US" dirty="0" smtClean="0"/>
              <a:t>年，巴贝奇就已经提出了一项新的更大胆的设计。他最后冲刺的目标，不是仅仅能够制表的差分机，而是一种通用的数学计算机。巴贝奇把这种新的设计叫“分析机”，它能够自动解算有</a:t>
            </a:r>
            <a:r>
              <a:rPr lang="en-US" altLang="zh-CN" dirty="0" smtClean="0"/>
              <a:t>100</a:t>
            </a:r>
            <a:r>
              <a:rPr lang="zh-CN" altLang="en-US" dirty="0" smtClean="0"/>
              <a:t>个变量的复杂算题，每个数可达</a:t>
            </a:r>
            <a:r>
              <a:rPr lang="en-US" altLang="zh-CN" dirty="0" smtClean="0"/>
              <a:t>25</a:t>
            </a:r>
            <a:r>
              <a:rPr lang="zh-CN" altLang="en-US" dirty="0" smtClean="0"/>
              <a:t>位，速度可达每秒钟运算一次。</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8959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dirty="0" smtClean="0"/>
              <a:t>1946</a:t>
            </a:r>
            <a:r>
              <a:rPr lang="zh-CN" altLang="en-US" sz="1000" dirty="0" smtClean="0"/>
              <a:t>年，第一台数字电子计算机</a:t>
            </a:r>
            <a:r>
              <a:rPr lang="en-US" altLang="zh-CN" sz="1000" dirty="0" smtClean="0"/>
              <a:t>ENIAC(Electronic Numerical Integrator And Calculator</a:t>
            </a:r>
            <a:r>
              <a:rPr lang="zh-CN" altLang="en-US" sz="1000" dirty="0" smtClean="0"/>
              <a:t>电子数字积分计算机</a:t>
            </a:r>
            <a:r>
              <a:rPr lang="en-US" altLang="zh-CN" sz="1000" dirty="0" smtClean="0"/>
              <a:t>)</a:t>
            </a:r>
            <a:r>
              <a:rPr lang="zh-CN" altLang="en-US" sz="1000" dirty="0" smtClean="0"/>
              <a:t>在宾夕法尼亚大学诞生。计算弹道特性和火力射程表。</a:t>
            </a:r>
            <a:r>
              <a:rPr lang="en-US" altLang="zh-CN" sz="1000" dirty="0" smtClean="0"/>
              <a:t>18000</a:t>
            </a:r>
            <a:r>
              <a:rPr lang="zh-CN" altLang="en-US" sz="1000" dirty="0" smtClean="0"/>
              <a:t>个电子管，</a:t>
            </a:r>
            <a:r>
              <a:rPr lang="en-US" altLang="zh-CN" sz="1000" dirty="0" smtClean="0"/>
              <a:t>1500</a:t>
            </a:r>
            <a:r>
              <a:rPr lang="zh-CN" altLang="en-US" sz="1000" dirty="0" smtClean="0"/>
              <a:t>多个继电器，运算速度</a:t>
            </a:r>
            <a:r>
              <a:rPr lang="en-US" altLang="zh-CN" sz="1000" dirty="0" smtClean="0"/>
              <a:t>5000</a:t>
            </a:r>
            <a:r>
              <a:rPr lang="zh-CN" altLang="en-US" sz="1000" dirty="0" smtClean="0"/>
              <a:t>次</a:t>
            </a:r>
            <a:r>
              <a:rPr lang="en-US" altLang="zh-CN" sz="1000" dirty="0" smtClean="0"/>
              <a:t>/</a:t>
            </a:r>
            <a:r>
              <a:rPr lang="zh-CN" altLang="en-US" sz="1000" dirty="0" smtClean="0"/>
              <a:t>秒，重量</a:t>
            </a:r>
            <a:r>
              <a:rPr lang="en-US" altLang="zh-CN" sz="1000" dirty="0" smtClean="0"/>
              <a:t>30</a:t>
            </a:r>
            <a:r>
              <a:rPr lang="zh-CN" altLang="en-US" sz="1000" dirty="0" smtClean="0"/>
              <a:t>吨，占地</a:t>
            </a:r>
            <a:r>
              <a:rPr lang="en-US" altLang="zh-CN" sz="1000" dirty="0" smtClean="0"/>
              <a:t>170</a:t>
            </a:r>
            <a:r>
              <a:rPr lang="zh-CN" altLang="en-US" sz="1000" dirty="0" smtClean="0"/>
              <a:t>平方米。可谓“庞然物”</a:t>
            </a:r>
            <a:endParaRPr lang="en-US" altLang="zh-CN" sz="1000" dirty="0" smtClean="0"/>
          </a:p>
          <a:p>
            <a:pPr eaLnBrk="1" hangingPunct="1"/>
            <a:r>
              <a:rPr lang="en-US" altLang="zh-CN" sz="1000" dirty="0" smtClean="0"/>
              <a:t> </a:t>
            </a:r>
            <a:endParaRPr lang="zh-CN" altLang="zh-CN"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dirty="0" smtClean="0"/>
              <a:t>ENIAC</a:t>
            </a:r>
            <a:r>
              <a:rPr lang="zh-CN" altLang="en-US" dirty="0" smtClean="0"/>
              <a:t>编程中的开关状态调节和转插线连接，实质上相当于二进制形式的</a:t>
            </a:r>
            <a:r>
              <a:rPr lang="en-US" altLang="zh-CN" dirty="0" smtClean="0"/>
              <a:t>0</a:t>
            </a:r>
            <a:r>
              <a:rPr lang="zh-CN" altLang="en-US" dirty="0" smtClean="0"/>
              <a:t>、</a:t>
            </a:r>
            <a:r>
              <a:rPr lang="en-US" altLang="zh-CN" dirty="0" smtClean="0"/>
              <a:t>1</a:t>
            </a:r>
            <a:r>
              <a:rPr lang="zh-CN" altLang="en-US" dirty="0" smtClean="0"/>
              <a:t>控制信息，这些控制信息（指令）如同数据一样，可以二进制的形式预先存储于计算机中，计算时由计算机控制依次运行。</a:t>
            </a:r>
            <a:endParaRPr lang="en-US" altLang="zh-CN" dirty="0" smtClean="0"/>
          </a:p>
          <a:p>
            <a:pPr eaLnBrk="1" hangingPunct="1"/>
            <a:endParaRPr lang="en-US" altLang="zh-CN" dirty="0" smtClean="0"/>
          </a:p>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a:t>
            </a:r>
            <a:r>
              <a:rPr lang="zh-CN" altLang="en-US" b="1" dirty="0" smtClean="0"/>
              <a:t>把程序本身当作数据来对待</a:t>
            </a:r>
            <a:r>
              <a:rPr lang="zh-CN" altLang="en-US" dirty="0" smtClean="0"/>
              <a:t>，程序和该程序处理的数据用同样的方式储存，这正是治愈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b="1" dirty="0" smtClean="0"/>
              <a:t>编写程序和运行程序</a:t>
            </a:r>
            <a:r>
              <a:rPr lang="zh-CN" altLang="en-US" dirty="0"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8"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44"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4.wmf"/><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3.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oleObject" Target="../embeddings/oleObject5.bin"/><Relationship Id="rId17" Type="http://schemas.openxmlformats.org/officeDocument/2006/relationships/image" Target="../media/image11.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oleObject" Target="../embeddings/oleObject4.bin"/><Relationship Id="rId19"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7.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image" Target="../media/image34.wmf"/><Relationship Id="rId1" Type="http://schemas.openxmlformats.org/officeDocument/2006/relationships/vmlDrawing" Target="../drawings/vmlDrawing12.vml"/><Relationship Id="rId6" Type="http://schemas.openxmlformats.org/officeDocument/2006/relationships/image" Target="../media/image29.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 Id="rId14" Type="http://schemas.openxmlformats.org/officeDocument/2006/relationships/image" Target="../media/image3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4.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Microsoft_Word_97_-_2003___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3.emf"/></Relationships>
</file>

<file path=ppt/slides/_rels/slide6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4.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0.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7.wmf"/><Relationship Id="rId10" Type="http://schemas.openxmlformats.org/officeDocument/2006/relationships/image" Target="../media/image19.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82.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notesSlide" Target="../notesSlides/notesSlide44.xml"/><Relationship Id="rId7"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oleObject" Target="../embeddings/oleObject41.bin"/><Relationship Id="rId9" Type="http://schemas.openxmlformats.org/officeDocument/2006/relationships/image" Target="../media/image52.png"/></Relationships>
</file>

<file path=ppt/slides/_rels/slide8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45.xml"/><Relationship Id="rId7"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oleObject" Target="../embeddings/oleObject42.bin"/></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47.xml"/><Relationship Id="rId7" Type="http://schemas.openxmlformats.org/officeDocument/2006/relationships/oleObject" Target="../embeddings/oleObject45.bin"/><Relationship Id="rId12" Type="http://schemas.openxmlformats.org/officeDocument/2006/relationships/image" Target="../media/image59.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4.bin"/><Relationship Id="rId11" Type="http://schemas.openxmlformats.org/officeDocument/2006/relationships/oleObject" Target="../embeddings/oleObject48.bin"/><Relationship Id="rId5" Type="http://schemas.openxmlformats.org/officeDocument/2006/relationships/image" Target="../media/image4.png"/><Relationship Id="rId10" Type="http://schemas.openxmlformats.org/officeDocument/2006/relationships/image" Target="../media/image58.png"/><Relationship Id="rId4" Type="http://schemas.openxmlformats.org/officeDocument/2006/relationships/oleObject" Target="../embeddings/oleObject43.bin"/><Relationship Id="rId9" Type="http://schemas.openxmlformats.org/officeDocument/2006/relationships/oleObject" Target="../embeddings/oleObject47.bin"/></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8.xml"/><Relationship Id="rId7" Type="http://schemas.openxmlformats.org/officeDocument/2006/relationships/oleObject" Target="../embeddings/oleObject24.bin"/><Relationship Id="rId12"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1.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19.png"/><Relationship Id="rId4" Type="http://schemas.openxmlformats.org/officeDocument/2006/relationships/audio" Target="../media/audio1.wav"/><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10</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55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dirty="0">
                <a:solidFill>
                  <a:srgbClr val="080300"/>
                </a:solidFill>
                <a:latin typeface="楷体" pitchFamily="49" charset="-122"/>
                <a:ea typeface="楷体" pitchFamily="49" charset="-122"/>
              </a:rPr>
              <a:t>对于</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进制数，有数字符号</a:t>
            </a:r>
            <a:r>
              <a:rPr kumimoji="1" lang="en-US" altLang="zh-CN" sz="2000" b="1" dirty="0">
                <a:solidFill>
                  <a:srgbClr val="080300"/>
                </a:solidFill>
                <a:latin typeface="楷体" pitchFamily="49" charset="-122"/>
                <a:ea typeface="楷体" pitchFamily="49" charset="-122"/>
              </a:rPr>
              <a:t>0</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2</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a:t>
            </a:r>
            <a:r>
              <a:rPr kumimoji="1" lang="zh-CN" altLang="en-US" sz="2000" b="1" dirty="0">
                <a:solidFill>
                  <a:srgbClr val="080300"/>
                </a:solidFill>
                <a:latin typeface="楷体" pitchFamily="49" charset="-122"/>
                <a:ea typeface="楷体" pitchFamily="49" charset="-122"/>
              </a:rPr>
              <a:t>，</a:t>
            </a:r>
            <a:r>
              <a:rPr kumimoji="1" lang="en-US" altLang="zh-CN" sz="2000" b="1" i="1" dirty="0" smtClean="0">
                <a:solidFill>
                  <a:srgbClr val="080300"/>
                </a:solidFill>
                <a:latin typeface="楷体" pitchFamily="49" charset="-122"/>
                <a:ea typeface="楷体" pitchFamily="49" charset="-122"/>
              </a:rPr>
              <a:t>R</a:t>
            </a:r>
            <a:r>
              <a:rPr kumimoji="1" lang="en-US" altLang="zh-CN" sz="2000" b="1" dirty="0" smtClean="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，共</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个数码，基数是</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a:t>
            </a:r>
            <a:r>
              <a:rPr kumimoji="1" lang="en-US" altLang="zh-CN" sz="2000" b="1" i="1" dirty="0">
                <a:solidFill>
                  <a:srgbClr val="080300"/>
                </a:solidFill>
                <a:latin typeface="楷体" pitchFamily="49" charset="-122"/>
                <a:ea typeface="楷体" pitchFamily="49" charset="-122"/>
              </a:rPr>
              <a:t>k</a:t>
            </a:r>
            <a:r>
              <a:rPr kumimoji="1" lang="zh-CN" altLang="en-US" sz="2000" b="1" dirty="0">
                <a:solidFill>
                  <a:srgbClr val="080300"/>
                </a:solidFill>
                <a:latin typeface="楷体" pitchFamily="49" charset="-122"/>
                <a:ea typeface="楷体" pitchFamily="49" charset="-122"/>
              </a:rPr>
              <a:t>是指数（表示位置</a:t>
            </a:r>
            <a:r>
              <a:rPr kumimoji="1" lang="zh-CN" altLang="en-US" sz="2000" b="1" dirty="0" smtClean="0">
                <a:solidFill>
                  <a:srgbClr val="080300"/>
                </a:solidFill>
                <a:latin typeface="楷体" pitchFamily="49" charset="-122"/>
                <a:ea typeface="楷体" pitchFamily="49" charset="-122"/>
              </a:rPr>
              <a:t>），</a:t>
            </a:r>
            <a:r>
              <a:rPr kumimoji="1" lang="en-US" altLang="zh-CN" sz="2000" b="1" dirty="0" err="1" smtClean="0">
                <a:solidFill>
                  <a:srgbClr val="080300"/>
                </a:solidFill>
                <a:latin typeface="楷体" pitchFamily="49" charset="-122"/>
                <a:ea typeface="楷体" pitchFamily="49" charset="-122"/>
              </a:rPr>
              <a:t>R</a:t>
            </a:r>
            <a:r>
              <a:rPr kumimoji="1" lang="en-US" altLang="zh-CN" sz="2000" b="1" baseline="30000" dirty="0" err="1" smtClean="0">
                <a:solidFill>
                  <a:srgbClr val="080300"/>
                </a:solidFill>
                <a:latin typeface="楷体" pitchFamily="49" charset="-122"/>
                <a:ea typeface="楷体" pitchFamily="49" charset="-122"/>
              </a:rPr>
              <a:t>k</a:t>
            </a:r>
            <a:r>
              <a:rPr kumimoji="1" lang="zh-CN" altLang="en-US" sz="2000" b="1" dirty="0" smtClean="0">
                <a:solidFill>
                  <a:srgbClr val="080300"/>
                </a:solidFill>
                <a:latin typeface="楷体" pitchFamily="49" charset="-122"/>
                <a:ea typeface="楷体" pitchFamily="49" charset="-122"/>
              </a:rPr>
              <a:t>表示位权，进位</a:t>
            </a:r>
            <a:r>
              <a:rPr kumimoji="1" lang="zh-CN" altLang="en-US" sz="2000" b="1" dirty="0">
                <a:solidFill>
                  <a:srgbClr val="080300"/>
                </a:solidFill>
                <a:latin typeface="楷体" pitchFamily="49" charset="-122"/>
                <a:ea typeface="楷体" pitchFamily="49" charset="-122"/>
              </a:rPr>
              <a:t>规则是逢</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zh-CN" altLang="en-US" sz="2000" dirty="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19</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884"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412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itchFamily="2" charset="-122"/>
              </a:rPr>
              <a:t>表示</a:t>
            </a:r>
            <a:r>
              <a:rPr kumimoji="1" lang="zh-CN" altLang="en-US" sz="2400" b="1" dirty="0" smtClean="0">
                <a:latin typeface="宋体" pitchFamily="2" charset="-122"/>
              </a:rPr>
              <a:t>为以</a:t>
            </a:r>
            <a:r>
              <a:rPr kumimoji="1" lang="en-US" altLang="zh-CN" sz="2400" b="1" dirty="0" smtClean="0">
                <a:latin typeface="宋体" pitchFamily="2" charset="-122"/>
              </a:rPr>
              <a:t>R</a:t>
            </a:r>
            <a:r>
              <a:rPr kumimoji="1" lang="zh-CN" altLang="en-US" sz="2400" b="1" dirty="0" smtClean="0">
                <a:latin typeface="宋体" pitchFamily="2" charset="-122"/>
              </a:rPr>
              <a:t>为底的幂展开式：</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885"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20</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886"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dirty="0">
                <a:solidFill>
                  <a:srgbClr val="080300"/>
                </a:solidFill>
                <a:latin typeface="宋体" pitchFamily="2" charset="-122"/>
              </a:rPr>
              <a:t>十进制</a:t>
            </a:r>
            <a:r>
              <a:rPr kumimoji="1" lang="en-US" altLang="zh-CN" b="1" dirty="0">
                <a:solidFill>
                  <a:srgbClr val="080300"/>
                </a:solidFill>
              </a:rPr>
              <a:t>:  </a:t>
            </a:r>
            <a:r>
              <a:rPr kumimoji="1" lang="zh-CN" altLang="en-US" sz="2800" b="1" dirty="0"/>
              <a:t>基数为“</a:t>
            </a:r>
            <a:r>
              <a:rPr kumimoji="1" lang="en-US" altLang="zh-CN" sz="2800" b="1" dirty="0"/>
              <a:t>10”</a:t>
            </a:r>
            <a:r>
              <a:rPr kumimoji="1" lang="zh-CN" altLang="en-US" sz="2800" b="1" dirty="0"/>
              <a:t>，有十个数字符号：</a:t>
            </a:r>
            <a:r>
              <a:rPr kumimoji="1" lang="en-US" altLang="zh-CN" sz="2800" b="1" dirty="0"/>
              <a:t>0</a:t>
            </a:r>
            <a:r>
              <a:rPr kumimoji="1" lang="zh-CN" altLang="en-US" sz="2800" b="1" dirty="0"/>
              <a:t>，</a:t>
            </a:r>
            <a:r>
              <a:rPr kumimoji="1" lang="en-US" altLang="zh-CN" sz="2800" b="1" dirty="0"/>
              <a:t>1</a:t>
            </a:r>
            <a:r>
              <a:rPr kumimoji="1" lang="zh-CN" altLang="en-US" sz="2800" b="1" dirty="0"/>
              <a:t>，</a:t>
            </a:r>
            <a:r>
              <a:rPr kumimoji="1" lang="en-US" altLang="zh-CN" sz="2800" b="1" dirty="0"/>
              <a:t>2</a:t>
            </a:r>
            <a:r>
              <a:rPr kumimoji="1" lang="zh-CN" altLang="en-US" sz="2800" b="1" dirty="0"/>
              <a:t>，</a:t>
            </a:r>
            <a:r>
              <a:rPr kumimoji="1" lang="en-US" altLang="zh-CN" sz="2800" b="1" dirty="0"/>
              <a:t>3</a:t>
            </a:r>
            <a:r>
              <a:rPr kumimoji="1" lang="zh-CN" altLang="en-US" sz="2800" b="1" dirty="0"/>
              <a:t>，</a:t>
            </a:r>
            <a:r>
              <a:rPr kumimoji="1" lang="en-US" altLang="zh-CN" sz="2800" b="1" dirty="0"/>
              <a:t>4</a:t>
            </a:r>
            <a:r>
              <a:rPr kumimoji="1" lang="zh-CN" altLang="en-US" sz="2800" b="1" dirty="0"/>
              <a:t>，</a:t>
            </a:r>
            <a:r>
              <a:rPr kumimoji="1" lang="en-US" altLang="zh-CN" sz="2800" b="1" dirty="0"/>
              <a:t>5</a:t>
            </a:r>
            <a:r>
              <a:rPr kumimoji="1" lang="zh-CN" altLang="en-US" sz="2800" b="1" dirty="0"/>
              <a:t>，</a:t>
            </a:r>
            <a:r>
              <a:rPr kumimoji="1" lang="en-US" altLang="zh-CN" sz="2800" b="1" dirty="0"/>
              <a:t>6</a:t>
            </a:r>
            <a:r>
              <a:rPr kumimoji="1" lang="zh-CN" altLang="en-US" sz="2800" b="1" dirty="0"/>
              <a:t>，</a:t>
            </a:r>
            <a:r>
              <a:rPr kumimoji="1" lang="en-US" altLang="zh-CN" sz="2800" b="1" dirty="0"/>
              <a:t>7</a:t>
            </a:r>
            <a:r>
              <a:rPr kumimoji="1" lang="zh-CN" altLang="en-US" sz="2800" b="1" dirty="0"/>
              <a:t>，</a:t>
            </a:r>
            <a:r>
              <a:rPr kumimoji="1" lang="en-US" altLang="zh-CN" sz="2800" b="1" dirty="0"/>
              <a:t>8</a:t>
            </a:r>
            <a:r>
              <a:rPr kumimoji="1" lang="zh-CN" altLang="en-US" sz="2800" b="1" dirty="0"/>
              <a:t>，</a:t>
            </a:r>
            <a:r>
              <a:rPr kumimoji="1" lang="en-US" altLang="zh-CN" sz="2800" b="1" dirty="0"/>
              <a:t>9</a:t>
            </a:r>
            <a:r>
              <a:rPr kumimoji="1" lang="zh-CN" altLang="en-US" sz="2800" b="1" dirty="0"/>
              <a:t>，各位权是以</a:t>
            </a:r>
            <a:r>
              <a:rPr kumimoji="1" lang="en-US" altLang="zh-CN" sz="2800" b="1" dirty="0"/>
              <a:t>10</a:t>
            </a:r>
            <a:r>
              <a:rPr kumimoji="1" lang="zh-CN" altLang="en-US" sz="2800" b="1" dirty="0"/>
              <a:t>为底的幂，进（借）位规则为：逢十进一，借一为十</a:t>
            </a:r>
            <a:r>
              <a:rPr kumimoji="1" lang="zh-CN" altLang="en-US" sz="2800" dirty="0" smtClean="0"/>
              <a:t>。幂展开式为：</a:t>
            </a:r>
            <a:endParaRPr kumimoji="1" lang="zh-CN" altLang="en-US" sz="2800" dirty="0"/>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r>
              <a:rPr kumimoji="1" lang="zh-CN" altLang="en-US" sz="2800" b="1" dirty="0" smtClean="0"/>
              <a:t>。幂展开式为：</a:t>
            </a:r>
            <a:endParaRPr kumimoji="1" lang="zh-CN" altLang="en-US" sz="2800" b="1" dirty="0"/>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22</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八进制：</a:t>
            </a:r>
            <a:r>
              <a:rPr kumimoji="1" lang="zh-CN" altLang="en-US" sz="2400" b="1" dirty="0"/>
              <a:t>基数为“</a:t>
            </a:r>
            <a:r>
              <a:rPr kumimoji="1" lang="en-US" altLang="zh-CN" sz="2400" b="1" dirty="0"/>
              <a:t>8”</a:t>
            </a:r>
            <a:r>
              <a:rPr kumimoji="1" lang="zh-CN" altLang="en-US" sz="2400" b="1" dirty="0"/>
              <a:t>，有</a:t>
            </a:r>
            <a:r>
              <a:rPr kumimoji="1" lang="en-US" altLang="zh-CN" sz="2400" b="1" dirty="0"/>
              <a:t>8</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，各位权是以</a:t>
            </a:r>
            <a:r>
              <a:rPr kumimoji="1" lang="en-US" altLang="zh-CN" sz="2400" b="1" dirty="0"/>
              <a:t>8</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位规则为：逢八进一，借一为八</a:t>
            </a:r>
            <a:r>
              <a:rPr kumimoji="1" lang="zh-CN" altLang="en-US" sz="2400" b="1" dirty="0" smtClean="0"/>
              <a:t>。幂展开式为：</a:t>
            </a:r>
            <a:endParaRPr kumimoji="1" lang="zh-CN" altLang="en-US" sz="2400" b="1" dirty="0"/>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十六进制：</a:t>
            </a:r>
            <a:r>
              <a:rPr kumimoji="1" lang="zh-CN" altLang="en-US" sz="2400" b="1" dirty="0"/>
              <a:t>基数为“</a:t>
            </a:r>
            <a:r>
              <a:rPr kumimoji="1" lang="en-US" altLang="zh-CN" sz="2400" b="1" dirty="0"/>
              <a:t>16”</a:t>
            </a:r>
            <a:r>
              <a:rPr kumimoji="1" lang="zh-CN" altLang="en-US" sz="2400" b="1" dirty="0"/>
              <a:t>，有</a:t>
            </a:r>
            <a:r>
              <a:rPr kumimoji="1" lang="en-US" altLang="zh-CN" sz="2400" b="1" dirty="0"/>
              <a:t>16</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a:t>
            </a:r>
            <a:r>
              <a:rPr kumimoji="1" lang="en-US" altLang="zh-CN" sz="2400" b="1" dirty="0"/>
              <a:t>8</a:t>
            </a:r>
            <a:r>
              <a:rPr kumimoji="1" lang="zh-CN" altLang="en-US" sz="2400" b="1" dirty="0"/>
              <a:t>，</a:t>
            </a:r>
            <a:r>
              <a:rPr kumimoji="1" lang="en-US" altLang="zh-CN" sz="2400" b="1" dirty="0"/>
              <a:t>9</a:t>
            </a:r>
            <a:r>
              <a:rPr kumimoji="1" lang="zh-CN" altLang="en-US" sz="2400" b="1" dirty="0"/>
              <a:t>，</a:t>
            </a:r>
            <a:r>
              <a:rPr kumimoji="1" lang="en-US" altLang="zh-CN" sz="2400" b="1" i="1" dirty="0"/>
              <a:t>A</a:t>
            </a:r>
            <a:r>
              <a:rPr kumimoji="1" lang="zh-CN" altLang="en-US" sz="2400" b="1" dirty="0"/>
              <a:t>，</a:t>
            </a:r>
            <a:r>
              <a:rPr kumimoji="1" lang="en-US" altLang="zh-CN" sz="2400" b="1" i="1" dirty="0"/>
              <a:t>B</a:t>
            </a:r>
            <a:r>
              <a:rPr kumimoji="1" lang="zh-CN" altLang="en-US" sz="2400" b="1" dirty="0"/>
              <a:t>，</a:t>
            </a:r>
            <a:r>
              <a:rPr kumimoji="1" lang="en-US" altLang="zh-CN" sz="2400" b="1" i="1" dirty="0"/>
              <a:t>C</a:t>
            </a:r>
            <a:r>
              <a:rPr kumimoji="1" lang="zh-CN" altLang="en-US" sz="2400" b="1" dirty="0"/>
              <a:t>，</a:t>
            </a:r>
            <a:r>
              <a:rPr kumimoji="1" lang="en-US" altLang="zh-CN" sz="2400" b="1" i="1" dirty="0"/>
              <a:t>D</a:t>
            </a:r>
            <a:r>
              <a:rPr kumimoji="1" lang="zh-CN" altLang="en-US" sz="2400" b="1" dirty="0"/>
              <a:t>，</a:t>
            </a:r>
            <a:r>
              <a:rPr kumimoji="1" lang="en-US" altLang="zh-CN" sz="2400" b="1" i="1" dirty="0"/>
              <a:t>E</a:t>
            </a:r>
            <a:r>
              <a:rPr kumimoji="1" lang="zh-CN" altLang="en-US" sz="2400" b="1" dirty="0"/>
              <a:t>，</a:t>
            </a:r>
            <a:r>
              <a:rPr kumimoji="1" lang="en-US" altLang="zh-CN" sz="2400" b="1" i="1" dirty="0"/>
              <a:t>F</a:t>
            </a:r>
            <a:r>
              <a:rPr kumimoji="1" lang="zh-CN" altLang="en-US" sz="2400" b="1" dirty="0"/>
              <a:t>，各位权是以</a:t>
            </a:r>
            <a:r>
              <a:rPr kumimoji="1" lang="en-US" altLang="zh-CN" sz="2400" b="1" dirty="0"/>
              <a:t>16</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位规则为：逢十六进一，借一为十六</a:t>
            </a:r>
            <a:r>
              <a:rPr kumimoji="1" lang="zh-CN" altLang="en-US" sz="2400" b="1" dirty="0" smtClean="0"/>
              <a:t>。幂展开式为：</a:t>
            </a:r>
            <a:endParaRPr kumimoji="1" lang="zh-CN" altLang="en-US" sz="2400" b="1" dirty="0"/>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819"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983"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984"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985"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986"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987"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988"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989"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990"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991"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30</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34</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57"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627"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628"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629"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630"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631"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632"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633"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37</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dirty="0" smtClean="0">
                <a:latin typeface="Times New Roman" pitchFamily="18" charset="0"/>
              </a:rPr>
              <a:t> ( 4</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7   .   </a:t>
            </a:r>
            <a:r>
              <a:rPr kumimoji="1" lang="en-US" altLang="zh-CN" sz="4400" b="1" dirty="0">
                <a:latin typeface="Times New Roman" pitchFamily="18" charset="0"/>
              </a:rPr>
              <a:t>2    4 )</a:t>
            </a:r>
            <a:r>
              <a:rPr kumimoji="1" lang="en-US" altLang="zh-CN" sz="4400" b="1" baseline="-25000" dirty="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38</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39</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728"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729"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730"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731"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732"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733"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42</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43</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solidFill>
                  <a:schemeClr val="tx2"/>
                </a:solidFill>
                <a:latin typeface="Times New Roman" pitchFamily="18" charset="0"/>
                <a:ea typeface="隶书" pitchFamily="49" charset="-122"/>
              </a:rPr>
              <a:t>在计算机中，编码</a:t>
            </a:r>
            <a:r>
              <a:rPr kumimoji="1" lang="en-US" altLang="zh-CN" sz="2000" dirty="0">
                <a:solidFill>
                  <a:schemeClr val="tx2"/>
                </a:solidFill>
                <a:latin typeface="Times New Roman" pitchFamily="18" charset="0"/>
                <a:ea typeface="隶书" pitchFamily="49" charset="-122"/>
              </a:rPr>
              <a:t>(8bit(</a:t>
            </a:r>
            <a:r>
              <a:rPr kumimoji="1" lang="zh-CN" altLang="en-US" sz="2000" dirty="0">
                <a:solidFill>
                  <a:schemeClr val="tx2"/>
                </a:solidFill>
                <a:latin typeface="Times New Roman" pitchFamily="18" charset="0"/>
                <a:ea typeface="隶书" pitchFamily="49" charset="-122"/>
              </a:rPr>
              <a:t>字节</a:t>
            </a:r>
            <a:r>
              <a:rPr kumimoji="1" lang="en-US" altLang="zh-CN" sz="2000" dirty="0">
                <a:solidFill>
                  <a:schemeClr val="tx2"/>
                </a:solidFill>
                <a:latin typeface="Times New Roman" pitchFamily="18" charset="0"/>
                <a:ea typeface="隶书" pitchFamily="49" charset="-122"/>
              </a:rPr>
              <a:t>)/16bit(</a:t>
            </a:r>
            <a:r>
              <a:rPr kumimoji="1" lang="zh-CN" altLang="en-US" sz="2000" dirty="0">
                <a:solidFill>
                  <a:schemeClr val="tx2"/>
                </a:solidFill>
                <a:latin typeface="Times New Roman" pitchFamily="18" charset="0"/>
                <a:ea typeface="隶书" pitchFamily="49" charset="-122"/>
              </a:rPr>
              <a:t>字</a:t>
            </a:r>
            <a:r>
              <a:rPr kumimoji="1" lang="en-US" altLang="zh-CN" sz="2000" dirty="0">
                <a:solidFill>
                  <a:schemeClr val="tx2"/>
                </a:solidFill>
                <a:latin typeface="Times New Roman" pitchFamily="18" charset="0"/>
                <a:ea typeface="隶书" pitchFamily="49" charset="-122"/>
              </a:rPr>
              <a:t>)/32bit</a:t>
            </a:r>
            <a:r>
              <a:rPr kumimoji="1" lang="zh-CN" altLang="en-US" sz="2000" dirty="0">
                <a:solidFill>
                  <a:schemeClr val="tx2"/>
                </a:solidFill>
                <a:latin typeface="Times New Roman" pitchFamily="18" charset="0"/>
                <a:ea typeface="隶书" pitchFamily="49" charset="-122"/>
              </a:rPr>
              <a:t>（双字）</a:t>
            </a:r>
            <a:r>
              <a:rPr kumimoji="1" lang="en-US" altLang="zh-CN" sz="2000" dirty="0">
                <a:solidFill>
                  <a:schemeClr val="tx2"/>
                </a:solidFill>
                <a:latin typeface="Times New Roman" pitchFamily="18" charset="0"/>
                <a:ea typeface="隶书" pitchFamily="49" charset="-122"/>
              </a:rPr>
              <a:t>/64bit</a:t>
            </a:r>
            <a:r>
              <a:rPr kumimoji="1" lang="zh-CN" altLang="en-US" sz="2000" dirty="0">
                <a:solidFill>
                  <a:schemeClr val="tx2"/>
                </a:solidFill>
                <a:latin typeface="Times New Roman" pitchFamily="18" charset="0"/>
                <a:ea typeface="隶书" pitchFamily="49" charset="-122"/>
              </a:rPr>
              <a:t>四字</a:t>
            </a:r>
            <a:r>
              <a:rPr kumimoji="1" lang="en-US" altLang="zh-CN" sz="2000" dirty="0">
                <a:solidFill>
                  <a:schemeClr val="tx2"/>
                </a:solidFill>
                <a:latin typeface="Times New Roman" pitchFamily="18" charset="0"/>
                <a:ea typeface="隶书" pitchFamily="49" charset="-122"/>
              </a:rPr>
              <a:t>)</a:t>
            </a:r>
            <a:r>
              <a:rPr kumimoji="1" lang="zh-CN" altLang="en-US" sz="2000" dirty="0">
                <a:solidFill>
                  <a:schemeClr val="tx2"/>
                </a:solidFill>
                <a:latin typeface="Times New Roman" pitchFamily="18" charset="0"/>
                <a:ea typeface="隶书" pitchFamily="49" charset="-122"/>
              </a:rPr>
              <a:t>中无符号位。</a:t>
            </a:r>
            <a:endParaRPr kumimoji="1" lang="en-US" altLang="zh-CN" sz="2000" dirty="0">
              <a:solidFill>
                <a:schemeClr val="tx2"/>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8bit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0X00~0XFF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0~255</a:t>
            </a: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16bit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0X0000~0XFFFF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endParaRPr kumimoji="1" lang="zh-CN" altLang="en-US" sz="2000" dirty="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44</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45</a:t>
            </a:fld>
            <a:endParaRPr lang="en-US" altLang="zh-CN"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7562361"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080300"/>
                </a:solidFill>
                <a:latin typeface="楷体" pitchFamily="49" charset="-122"/>
                <a:ea typeface="楷体" pitchFamily="49" charset="-122"/>
              </a:rPr>
              <a:t>反码</a:t>
            </a:r>
            <a:r>
              <a:rPr kumimoji="1" lang="zh-CN" altLang="en-US" sz="2800" b="1" dirty="0">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2800" b="1" dirty="0">
                <a:solidFill>
                  <a:srgbClr val="080300"/>
                </a:solidFill>
                <a:latin typeface="楷体" pitchFamily="49" charset="-122"/>
                <a:ea typeface="楷体" pitchFamily="49" charset="-122"/>
              </a:rPr>
              <a:t>补码：</a:t>
            </a:r>
            <a:r>
              <a:rPr kumimoji="1" lang="zh-CN" altLang="en-US" sz="2800" b="1" dirty="0">
                <a:solidFill>
                  <a:srgbClr val="CC0099"/>
                </a:solidFill>
                <a:latin typeface="楷体" pitchFamily="49" charset="-122"/>
                <a:ea typeface="楷体" pitchFamily="49" charset="-122"/>
              </a:rPr>
              <a:t>正数的补码与其原码相同；负数的补码为其反码最末位加</a:t>
            </a:r>
            <a:r>
              <a:rPr kumimoji="1" lang="en-US" altLang="zh-CN" sz="2800" b="1" dirty="0">
                <a:solidFill>
                  <a:srgbClr val="CC0099"/>
                </a:solidFill>
                <a:latin typeface="楷体" pitchFamily="49" charset="-122"/>
                <a:ea typeface="楷体" pitchFamily="49" charset="-122"/>
              </a:rPr>
              <a:t>1</a:t>
            </a:r>
            <a:r>
              <a:rPr kumimoji="1" lang="zh-CN" altLang="en-US" sz="2800" b="1" dirty="0">
                <a:solidFill>
                  <a:srgbClr val="CC0099"/>
                </a:solidFill>
                <a:latin typeface="楷体" pitchFamily="49" charset="-122"/>
                <a:ea typeface="楷体" pitchFamily="49" charset="-122"/>
              </a:rPr>
              <a:t>，即</a:t>
            </a:r>
            <a:r>
              <a:rPr kumimoji="1" lang="zh-CN" altLang="en-US" sz="2800" b="1" dirty="0">
                <a:solidFill>
                  <a:srgbClr val="FF0000"/>
                </a:solidFill>
                <a:latin typeface="楷体" pitchFamily="49" charset="-122"/>
                <a:ea typeface="楷体" pitchFamily="49" charset="-122"/>
              </a:rPr>
              <a:t>补码</a:t>
            </a:r>
            <a:r>
              <a:rPr kumimoji="1" lang="en-US" altLang="zh-CN" sz="2800" b="1" dirty="0">
                <a:solidFill>
                  <a:srgbClr val="FF0000"/>
                </a:solidFill>
                <a:latin typeface="楷体" pitchFamily="49" charset="-122"/>
                <a:ea typeface="楷体" pitchFamily="49" charset="-122"/>
              </a:rPr>
              <a:t> = </a:t>
            </a:r>
            <a:r>
              <a:rPr kumimoji="1" lang="zh-CN" altLang="en-US" sz="2800" b="1" dirty="0">
                <a:solidFill>
                  <a:srgbClr val="FF0000"/>
                </a:solidFill>
                <a:latin typeface="楷体" pitchFamily="49" charset="-122"/>
                <a:ea typeface="楷体" pitchFamily="49" charset="-122"/>
              </a:rPr>
              <a:t>反码 </a:t>
            </a:r>
            <a:r>
              <a:rPr kumimoji="1" lang="en-US" altLang="zh-CN" sz="2800" b="1" dirty="0">
                <a:solidFill>
                  <a:srgbClr val="FF0000"/>
                </a:solidFill>
                <a:latin typeface="楷体" pitchFamily="49" charset="-122"/>
                <a:ea typeface="楷体" pitchFamily="49" charset="-122"/>
              </a:rPr>
              <a:t>+ 1</a:t>
            </a:r>
          </a:p>
        </p:txBody>
      </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46</a:t>
            </a:fld>
            <a:endParaRPr lang="en-US" altLang="zh-CN" smtClean="0"/>
          </a:p>
        </p:txBody>
      </p:sp>
      <p:sp>
        <p:nvSpPr>
          <p:cNvPr id="2" name="TextBox 1"/>
          <p:cNvSpPr txBox="1"/>
          <p:nvPr/>
        </p:nvSpPr>
        <p:spPr>
          <a:xfrm>
            <a:off x="609600" y="3328988"/>
            <a:ext cx="4800600" cy="461665"/>
          </a:xfrm>
          <a:prstGeom prst="rect">
            <a:avLst/>
          </a:prstGeom>
          <a:noFill/>
        </p:spPr>
        <p:txBody>
          <a:bodyPr wrap="square" rtlCol="0">
            <a:spAutoFit/>
          </a:bodyPr>
          <a:lstStyle/>
          <a:p>
            <a:r>
              <a:rPr lang="zh-CN" altLang="en-US" sz="2400" b="1" dirty="0" smtClean="0">
                <a:solidFill>
                  <a:srgbClr val="FF0000"/>
                </a:solidFill>
              </a:rPr>
              <a:t>负数的补码 </a:t>
            </a:r>
            <a:r>
              <a:rPr lang="en-US" altLang="zh-CN" sz="2400" b="1" dirty="0" smtClean="0">
                <a:solidFill>
                  <a:srgbClr val="FF0000"/>
                </a:solidFill>
              </a:rPr>
              <a:t>= 2</a:t>
            </a:r>
            <a:r>
              <a:rPr lang="en-US" altLang="zh-CN" sz="2400" b="1" baseline="30000" dirty="0" smtClean="0">
                <a:solidFill>
                  <a:srgbClr val="FF0000"/>
                </a:solidFill>
              </a:rPr>
              <a:t>n </a:t>
            </a:r>
            <a:r>
              <a:rPr lang="en-US" altLang="zh-CN" sz="2400" b="1" dirty="0" smtClean="0">
                <a:solidFill>
                  <a:srgbClr val="FF0000"/>
                </a:solidFill>
              </a:rPr>
              <a:t>- </a:t>
            </a:r>
            <a:r>
              <a:rPr lang="zh-CN" altLang="en-US" sz="2400" b="1" dirty="0" smtClean="0">
                <a:solidFill>
                  <a:srgbClr val="FF0000"/>
                </a:solidFill>
              </a:rPr>
              <a:t>该数的绝对值</a:t>
            </a:r>
            <a:endParaRPr lang="en-US" altLang="zh-CN" sz="2400" b="1" dirty="0" smtClean="0">
              <a:solidFill>
                <a:srgbClr val="FF0000"/>
              </a:solidFill>
            </a:endParaRPr>
          </a:p>
        </p:txBody>
      </p:sp>
      <p:sp>
        <p:nvSpPr>
          <p:cNvPr id="18" name="TextBox 17"/>
          <p:cNvSpPr txBox="1"/>
          <p:nvPr/>
        </p:nvSpPr>
        <p:spPr>
          <a:xfrm>
            <a:off x="609600" y="3886200"/>
            <a:ext cx="8001000" cy="1569660"/>
          </a:xfrm>
          <a:prstGeom prst="rect">
            <a:avLst/>
          </a:prstGeom>
          <a:noFill/>
        </p:spPr>
        <p:txBody>
          <a:bodyPr wrap="square" rtlCol="0">
            <a:spAutoFit/>
          </a:bodyPr>
          <a:lstStyle/>
          <a:p>
            <a:r>
              <a:rPr lang="zh-CN" altLang="en-US" sz="2400" b="1" dirty="0" smtClean="0"/>
              <a:t>以</a:t>
            </a:r>
            <a:r>
              <a:rPr lang="en-US" altLang="zh-CN" sz="2400" b="1" dirty="0" smtClean="0"/>
              <a:t>8bit</a:t>
            </a:r>
            <a:r>
              <a:rPr lang="zh-CN" altLang="en-US" sz="2400" b="1" dirty="0" smtClean="0"/>
              <a:t>编码为例：</a:t>
            </a:r>
            <a:endParaRPr lang="en-US" altLang="zh-CN" sz="2400" b="1" dirty="0" smtClean="0"/>
          </a:p>
          <a:p>
            <a:r>
              <a:rPr lang="en-US" altLang="zh-CN" sz="2400" b="1" dirty="0"/>
              <a:t>(</a:t>
            </a:r>
            <a:r>
              <a:rPr lang="en-US" altLang="zh-CN" sz="2400" b="1" dirty="0" smtClean="0"/>
              <a:t>-77)</a:t>
            </a:r>
            <a:r>
              <a:rPr lang="zh-CN" altLang="en-US" sz="2400" b="1" baseline="-25000" dirty="0" smtClean="0"/>
              <a:t>补</a:t>
            </a:r>
            <a:r>
              <a:rPr lang="en-US" altLang="zh-CN" sz="2400" b="1" dirty="0"/>
              <a:t> </a:t>
            </a:r>
            <a:r>
              <a:rPr lang="en-US" altLang="zh-CN" sz="2400" b="1" dirty="0" smtClean="0"/>
              <a:t>= 2</a:t>
            </a:r>
            <a:r>
              <a:rPr lang="en-US" altLang="zh-CN" sz="2400" b="1" baseline="30000" dirty="0" smtClean="0"/>
              <a:t>8</a:t>
            </a:r>
            <a:r>
              <a:rPr lang="en-US" altLang="zh-CN" sz="2400" b="1" dirty="0" smtClean="0"/>
              <a:t>-77 = 1111 1111 – 0100 1101 + 0000 0001</a:t>
            </a:r>
          </a:p>
          <a:p>
            <a:r>
              <a:rPr lang="en-US" altLang="zh-CN" sz="2400" b="1" dirty="0" smtClean="0"/>
              <a:t>                                           =  1011 0010 + </a:t>
            </a:r>
            <a:r>
              <a:rPr lang="en-US" altLang="zh-CN" sz="2400" b="1" dirty="0"/>
              <a:t>0000 </a:t>
            </a:r>
            <a:r>
              <a:rPr lang="en-US" altLang="zh-CN" sz="2400" b="1" dirty="0" smtClean="0"/>
              <a:t>0001</a:t>
            </a:r>
          </a:p>
          <a:p>
            <a:r>
              <a:rPr lang="en-US" altLang="zh-CN" sz="2400" b="1" dirty="0"/>
              <a:t> </a:t>
            </a:r>
            <a:r>
              <a:rPr lang="en-US" altLang="zh-CN" sz="2400" b="1" dirty="0" smtClean="0"/>
              <a:t>                                          =  1011 0011</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47</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49</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83"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84"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50</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51</a:t>
            </a:fld>
            <a:endParaRPr lang="en-US" altLang="zh-CN"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35"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dirty="0">
                <a:solidFill>
                  <a:schemeClr val="tx2"/>
                </a:solidFill>
                <a:latin typeface="Times New Roman" pitchFamily="18" charset="0"/>
              </a:rPr>
              <a:t>数字→二进制数，字符：二进制编码</a:t>
            </a:r>
          </a:p>
          <a:p>
            <a:pPr>
              <a:spcAft>
                <a:spcPct val="10000"/>
              </a:spcAft>
            </a:pPr>
            <a:r>
              <a:rPr lang="zh-CN" altLang="en-US" sz="2600" b="1" dirty="0">
                <a:solidFill>
                  <a:schemeClr val="tx2"/>
                </a:solidFill>
                <a:latin typeface="Times New Roman" pitchFamily="18" charset="0"/>
              </a:rPr>
              <a:t>字符编码：每个字符对应一个整数值</a:t>
            </a:r>
            <a:r>
              <a:rPr lang="en-US" altLang="zh-CN" sz="2600" b="1" dirty="0">
                <a:solidFill>
                  <a:schemeClr val="tx2"/>
                </a:solidFill>
                <a:latin typeface="Times New Roman" pitchFamily="18" charset="0"/>
              </a:rPr>
              <a:t>;</a:t>
            </a:r>
          </a:p>
          <a:p>
            <a:pPr>
              <a:spcAft>
                <a:spcPct val="10000"/>
              </a:spcAft>
            </a:pPr>
            <a:r>
              <a:rPr lang="zh-CN" altLang="en-US" sz="2600" b="1" dirty="0">
                <a:solidFill>
                  <a:schemeClr val="tx2"/>
                </a:solidFill>
                <a:latin typeface="Times New Roman" pitchFamily="18" charset="0"/>
              </a:rPr>
              <a:t>字符编码标准：</a:t>
            </a:r>
          </a:p>
          <a:p>
            <a:pPr>
              <a:spcAft>
                <a:spcPct val="10000"/>
              </a:spcAft>
            </a:pPr>
            <a:r>
              <a:rPr lang="en-US" altLang="zh-CN" sz="2600" b="1" dirty="0">
                <a:solidFill>
                  <a:schemeClr val="tx2"/>
                </a:solidFill>
                <a:latin typeface="Times New Roman" pitchFamily="18" charset="0"/>
              </a:rPr>
              <a:t>ASCII</a:t>
            </a:r>
            <a:r>
              <a:rPr lang="zh-CN" altLang="en-US" sz="2600" b="1" dirty="0">
                <a:solidFill>
                  <a:schemeClr val="tx2"/>
                </a:solidFill>
                <a:latin typeface="Times New Roman" pitchFamily="18" charset="0"/>
              </a:rPr>
              <a:t>码：美国标准信息交换代码</a:t>
            </a:r>
          </a:p>
          <a:p>
            <a:pPr>
              <a:spcAft>
                <a:spcPct val="10000"/>
              </a:spcAft>
            </a:pPr>
            <a:r>
              <a:rPr lang="zh-CN" altLang="en-US" sz="2600" b="1" dirty="0">
                <a:solidFill>
                  <a:schemeClr val="tx2"/>
                </a:solidFill>
                <a:latin typeface="Times New Roman" pitchFamily="18" charset="0"/>
              </a:rPr>
              <a:t>    </a:t>
            </a:r>
            <a:r>
              <a:rPr lang="en-US" altLang="zh-CN" sz="2600" b="1" dirty="0">
                <a:solidFill>
                  <a:schemeClr val="tx2"/>
                </a:solidFill>
                <a:latin typeface="Times New Roman" pitchFamily="18" charset="0"/>
              </a:rPr>
              <a:t>American Standard Code  for Information Interchange</a:t>
            </a:r>
          </a:p>
          <a:p>
            <a:pPr>
              <a:spcAft>
                <a:spcPct val="10000"/>
              </a:spcAft>
            </a:pPr>
            <a:r>
              <a:rPr lang="zh-CN" altLang="en-US" sz="2600" b="1" dirty="0">
                <a:solidFill>
                  <a:schemeClr val="tx2"/>
                </a:solidFill>
                <a:latin typeface="Times New Roman" pitchFamily="18" charset="0"/>
              </a:rPr>
              <a:t>规定：字节</a:t>
            </a:r>
            <a:r>
              <a:rPr lang="en-US" altLang="zh-CN" sz="2600" b="1" dirty="0">
                <a:solidFill>
                  <a:schemeClr val="tx2"/>
                </a:solidFill>
                <a:latin typeface="Times New Roman" pitchFamily="18" charset="0"/>
              </a:rPr>
              <a:t>(</a:t>
            </a:r>
            <a:r>
              <a:rPr lang="zh-CN" altLang="en-US" sz="2600" b="1" dirty="0">
                <a:solidFill>
                  <a:schemeClr val="tx2"/>
                </a:solidFill>
                <a:latin typeface="Times New Roman" pitchFamily="18" charset="0"/>
              </a:rPr>
              <a:t>８位</a:t>
            </a:r>
            <a:r>
              <a:rPr lang="en-US" altLang="zh-CN" sz="2600" b="1" dirty="0">
                <a:solidFill>
                  <a:schemeClr val="tx2"/>
                </a:solidFill>
                <a:latin typeface="Times New Roman" pitchFamily="18" charset="0"/>
              </a:rPr>
              <a:t>)</a:t>
            </a:r>
            <a:r>
              <a:rPr lang="zh-CN" altLang="en-US" sz="2600" b="1" dirty="0" smtClean="0">
                <a:solidFill>
                  <a:schemeClr val="tx2"/>
                </a:solidFill>
                <a:latin typeface="Times New Roman" pitchFamily="18" charset="0"/>
              </a:rPr>
              <a:t>最高位</a:t>
            </a:r>
            <a:r>
              <a:rPr lang="en-US" altLang="zh-CN" sz="2600" b="1" dirty="0" smtClean="0">
                <a:solidFill>
                  <a:schemeClr val="tx2"/>
                </a:solidFill>
                <a:latin typeface="Times New Roman" pitchFamily="18" charset="0"/>
              </a:rPr>
              <a:t>(b</a:t>
            </a:r>
            <a:r>
              <a:rPr lang="en-US" altLang="zh-CN" sz="2600" b="1" baseline="-25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为</a:t>
            </a:r>
            <a:r>
              <a:rPr lang="zh-CN" altLang="en-US" sz="2600" b="1" dirty="0">
                <a:solidFill>
                  <a:schemeClr val="tx2"/>
                </a:solidFill>
                <a:latin typeface="Times New Roman" pitchFamily="18" charset="0"/>
              </a:rPr>
              <a:t>０，</a:t>
            </a:r>
          </a:p>
          <a:p>
            <a:pPr>
              <a:spcAft>
                <a:spcPct val="10000"/>
              </a:spcAft>
            </a:pPr>
            <a:r>
              <a:rPr lang="zh-CN" altLang="en-US" sz="2600" b="1" dirty="0">
                <a:solidFill>
                  <a:schemeClr val="tx2"/>
                </a:solidFill>
                <a:latin typeface="Times New Roman" pitchFamily="18" charset="0"/>
              </a:rPr>
              <a:t>            ７位给出</a:t>
            </a:r>
            <a:r>
              <a:rPr lang="en-US" altLang="zh-CN" sz="2600" b="1" dirty="0">
                <a:solidFill>
                  <a:schemeClr val="tx2"/>
                </a:solidFill>
                <a:latin typeface="Times New Roman" pitchFamily="18" charset="0"/>
              </a:rPr>
              <a:t>128</a:t>
            </a:r>
            <a:r>
              <a:rPr lang="zh-CN" altLang="en-US" sz="2600" b="1" dirty="0">
                <a:solidFill>
                  <a:schemeClr val="tx2"/>
                </a:solidFill>
                <a:latin typeface="Times New Roman" pitchFamily="18" charset="0"/>
              </a:rPr>
              <a:t>个</a:t>
            </a:r>
            <a:r>
              <a:rPr lang="zh-CN" altLang="en-US" sz="2600" b="1" dirty="0" smtClean="0">
                <a:solidFill>
                  <a:schemeClr val="tx2"/>
                </a:solidFill>
                <a:latin typeface="Times New Roman" pitchFamily="18" charset="0"/>
              </a:rPr>
              <a:t>编码</a:t>
            </a:r>
            <a:r>
              <a:rPr lang="en-US" altLang="zh-CN" sz="2600" b="1" dirty="0" smtClean="0">
                <a:solidFill>
                  <a:schemeClr val="tx2"/>
                </a:solidFill>
                <a:latin typeface="Times New Roman" pitchFamily="18" charset="0"/>
              </a:rPr>
              <a:t>(2</a:t>
            </a:r>
            <a:r>
              <a:rPr lang="en-US" altLang="zh-CN" sz="2600" b="1" baseline="30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      </a:t>
            </a:r>
            <a:endParaRPr lang="zh-CN" altLang="en-US" sz="2600" b="1" dirty="0">
              <a:solidFill>
                <a:schemeClr val="tx2"/>
              </a:solidFill>
              <a:latin typeface="Times New Roman" pitchFamily="18" charset="0"/>
            </a:endParaRP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1550031"/>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dirty="0">
                <a:solidFill>
                  <a:schemeClr val="bg1"/>
                </a:solidFill>
                <a:latin typeface="Times New Roman" pitchFamily="18" charset="0"/>
              </a:rPr>
              <a:t>128</a:t>
            </a:r>
            <a:r>
              <a:rPr lang="zh-CN" altLang="en-US" sz="3200" b="1" dirty="0">
                <a:solidFill>
                  <a:schemeClr val="bg1"/>
                </a:solidFill>
                <a:latin typeface="Times New Roman" pitchFamily="18" charset="0"/>
              </a:rPr>
              <a:t>个字符：</a:t>
            </a:r>
            <a:r>
              <a:rPr lang="en-US" altLang="zh-CN" sz="3200" b="1" dirty="0">
                <a:solidFill>
                  <a:schemeClr val="bg1"/>
                </a:solidFill>
                <a:latin typeface="Times New Roman" pitchFamily="18" charset="0"/>
              </a:rPr>
              <a:t>95</a:t>
            </a:r>
            <a:r>
              <a:rPr lang="zh-CN" altLang="en-US" sz="3200" b="1" dirty="0">
                <a:solidFill>
                  <a:schemeClr val="bg1"/>
                </a:solidFill>
                <a:latin typeface="Times New Roman" pitchFamily="18" charset="0"/>
              </a:rPr>
              <a:t>个可见字符</a:t>
            </a:r>
            <a:r>
              <a:rPr lang="en-US" altLang="zh-CN" sz="3200" b="1" dirty="0">
                <a:solidFill>
                  <a:schemeClr val="bg1"/>
                </a:solidFill>
                <a:latin typeface="Times New Roman" pitchFamily="18" charset="0"/>
              </a:rPr>
              <a:t>(</a:t>
            </a:r>
            <a:r>
              <a:rPr lang="zh-CN" altLang="en-US" sz="3200" b="1" dirty="0">
                <a:solidFill>
                  <a:schemeClr val="bg1"/>
                </a:solidFill>
                <a:latin typeface="Times New Roman" pitchFamily="18" charset="0"/>
              </a:rPr>
              <a:t>包括大、</a:t>
            </a:r>
            <a:r>
              <a:rPr lang="zh-CN" altLang="en-US" sz="3200" b="1" dirty="0" smtClean="0">
                <a:solidFill>
                  <a:schemeClr val="bg1"/>
                </a:solidFill>
                <a:latin typeface="Times New Roman" pitchFamily="18" charset="0"/>
              </a:rPr>
              <a:t>小</a:t>
            </a:r>
            <a:r>
              <a:rPr lang="zh-CN" altLang="en-US" sz="3200" b="1" dirty="0">
                <a:solidFill>
                  <a:schemeClr val="bg1"/>
                </a:solidFill>
                <a:latin typeface="Times New Roman" pitchFamily="18" charset="0"/>
              </a:rPr>
              <a:t>写</a:t>
            </a:r>
            <a:r>
              <a:rPr lang="zh-CN" altLang="en-US" sz="3200" b="1" dirty="0" smtClean="0">
                <a:solidFill>
                  <a:schemeClr val="bg1"/>
                </a:solidFill>
                <a:latin typeface="Times New Roman" pitchFamily="18" charset="0"/>
              </a:rPr>
              <a:t>各</a:t>
            </a:r>
            <a:r>
              <a:rPr lang="en-US" altLang="zh-CN" sz="3200" b="1" dirty="0">
                <a:solidFill>
                  <a:schemeClr val="bg1"/>
                </a:solidFill>
                <a:latin typeface="Times New Roman" pitchFamily="18" charset="0"/>
              </a:rPr>
              <a:t>26</a:t>
            </a:r>
            <a:r>
              <a:rPr lang="zh-CN" altLang="en-US" sz="3200" b="1" dirty="0">
                <a:solidFill>
                  <a:schemeClr val="bg1"/>
                </a:solidFill>
                <a:latin typeface="Times New Roman" pitchFamily="18" charset="0"/>
              </a:rPr>
              <a:t>个英文字母，</a:t>
            </a:r>
            <a:r>
              <a:rPr lang="en-US" altLang="zh-CN" sz="3200" b="1" dirty="0">
                <a:solidFill>
                  <a:schemeClr val="bg1"/>
                </a:solidFill>
                <a:latin typeface="Times New Roman" pitchFamily="18" charset="0"/>
              </a:rPr>
              <a:t>0</a:t>
            </a:r>
            <a:r>
              <a:rPr lang="zh-CN" altLang="en-US" sz="3200" b="1" dirty="0">
                <a:solidFill>
                  <a:schemeClr val="bg1"/>
                </a:solidFill>
                <a:latin typeface="Times New Roman" pitchFamily="18" charset="0"/>
              </a:rPr>
              <a:t>～</a:t>
            </a:r>
            <a:r>
              <a:rPr lang="en-US" altLang="zh-CN" sz="3200" b="1" dirty="0">
                <a:solidFill>
                  <a:schemeClr val="bg1"/>
                </a:solidFill>
                <a:latin typeface="Times New Roman" pitchFamily="18" charset="0"/>
              </a:rPr>
              <a:t>9</a:t>
            </a:r>
            <a:r>
              <a:rPr lang="zh-CN" altLang="en-US" sz="3200" b="1" dirty="0">
                <a:solidFill>
                  <a:schemeClr val="bg1"/>
                </a:solidFill>
                <a:latin typeface="Times New Roman" pitchFamily="18" charset="0"/>
              </a:rPr>
              <a:t>共</a:t>
            </a:r>
            <a:r>
              <a:rPr lang="en-US" altLang="zh-CN" sz="3200" b="1" dirty="0">
                <a:solidFill>
                  <a:schemeClr val="bg1"/>
                </a:solidFill>
                <a:latin typeface="Times New Roman" pitchFamily="18" charset="0"/>
              </a:rPr>
              <a:t>10</a:t>
            </a:r>
            <a:r>
              <a:rPr lang="zh-CN" altLang="en-US" sz="3200" b="1" dirty="0">
                <a:solidFill>
                  <a:schemeClr val="bg1"/>
                </a:solidFill>
                <a:latin typeface="Times New Roman" pitchFamily="18" charset="0"/>
              </a:rPr>
              <a:t>个数字，还有</a:t>
            </a:r>
            <a:r>
              <a:rPr lang="en-US" altLang="zh-CN" sz="3200" b="1" dirty="0">
                <a:solidFill>
                  <a:schemeClr val="bg1"/>
                </a:solidFill>
                <a:latin typeface="Times New Roman" pitchFamily="18" charset="0"/>
              </a:rPr>
              <a:t>33</a:t>
            </a:r>
            <a:r>
              <a:rPr lang="zh-CN" altLang="en-US" sz="3200" b="1" dirty="0">
                <a:solidFill>
                  <a:schemeClr val="bg1"/>
                </a:solidFill>
                <a:latin typeface="Times New Roman" pitchFamily="18" charset="0"/>
              </a:rPr>
              <a:t>个通用</a:t>
            </a:r>
            <a:r>
              <a:rPr lang="zh-CN" altLang="en-US" sz="3200" b="1" dirty="0" smtClean="0">
                <a:solidFill>
                  <a:schemeClr val="bg1"/>
                </a:solidFill>
                <a:latin typeface="Times New Roman" pitchFamily="18" charset="0"/>
              </a:rPr>
              <a:t>运算符</a:t>
            </a:r>
            <a:r>
              <a:rPr lang="zh-CN" altLang="en-US" sz="3200" b="1" dirty="0">
                <a:solidFill>
                  <a:schemeClr val="bg1"/>
                </a:solidFill>
                <a:latin typeface="Times New Roman" pitchFamily="18" charset="0"/>
              </a:rPr>
              <a:t>、</a:t>
            </a:r>
            <a:r>
              <a:rPr lang="zh-CN" altLang="en-US" sz="3200" b="1" dirty="0" smtClean="0">
                <a:solidFill>
                  <a:schemeClr val="bg1"/>
                </a:solidFill>
                <a:latin typeface="Times New Roman" pitchFamily="18" charset="0"/>
              </a:rPr>
              <a:t>标点符号、控制</a:t>
            </a:r>
            <a:r>
              <a:rPr lang="zh-CN" altLang="en-US" sz="3200" b="1" dirty="0">
                <a:solidFill>
                  <a:schemeClr val="bg1"/>
                </a:solidFill>
                <a:latin typeface="Times New Roman" pitchFamily="18" charset="0"/>
              </a:rPr>
              <a:t>码 </a:t>
            </a:r>
            <a:r>
              <a:rPr lang="zh-CN" altLang="en-US" sz="3200" b="1" dirty="0" smtClean="0">
                <a:solidFill>
                  <a:schemeClr val="bg1"/>
                </a:solidFill>
                <a:latin typeface="Times New Roman" pitchFamily="18" charset="0"/>
              </a:rPr>
              <a:t>。</a:t>
            </a:r>
            <a:endParaRPr lang="zh-CN" altLang="en-US" sz="3200" b="1" dirty="0">
              <a:solidFill>
                <a:schemeClr val="bg1"/>
              </a:solidFill>
              <a:latin typeface="Times New Roman" pitchFamily="18" charset="0"/>
            </a:endParaRPr>
          </a:p>
        </p:txBody>
      </p:sp>
      <p:sp>
        <p:nvSpPr>
          <p:cNvPr id="64518" name="Rectangle 61"/>
          <p:cNvSpPr>
            <a:spLocks noChangeArrowheads="1"/>
          </p:cNvSpPr>
          <p:nvPr/>
        </p:nvSpPr>
        <p:spPr bwMode="auto">
          <a:xfrm>
            <a:off x="381000" y="685800"/>
            <a:ext cx="525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a:t>7</a:t>
            </a:r>
            <a:r>
              <a:rPr kumimoji="1" lang="zh-CN" altLang="en-US" sz="3200" b="1" dirty="0"/>
              <a:t>位</a:t>
            </a:r>
            <a:r>
              <a:rPr kumimoji="1" lang="en-US" altLang="zh-CN" sz="3200" b="1" dirty="0" err="1"/>
              <a:t>ASCⅡ</a:t>
            </a:r>
            <a:r>
              <a:rPr kumimoji="1" lang="zh-CN" altLang="en-US" sz="3200" b="1" dirty="0" smtClean="0"/>
              <a:t>编码（</a:t>
            </a:r>
            <a:r>
              <a:rPr kumimoji="1" lang="en-US" altLang="zh-CN" sz="3200" b="1" dirty="0" smtClean="0"/>
              <a:t>P14</a:t>
            </a:r>
            <a:r>
              <a:rPr kumimoji="1" lang="zh-CN" altLang="en-US" sz="3200" b="1" dirty="0" smtClean="0"/>
              <a:t>页）</a:t>
            </a:r>
            <a:endParaRPr kumimoji="1" lang="zh-CN" altLang="en-US" sz="3200" b="1" dirty="0"/>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extLst>
              <p:ext uri="{D42A27DB-BD31-4B8C-83A1-F6EECF244321}">
                <p14:modId xmlns:p14="http://schemas.microsoft.com/office/powerpoint/2010/main" val="3467666779"/>
              </p:ext>
            </p:extLst>
          </p:nvPr>
        </p:nvGraphicFramePr>
        <p:xfrm>
          <a:off x="990600" y="812800"/>
          <a:ext cx="7632700" cy="6261100"/>
        </p:xfrm>
        <a:graphic>
          <a:graphicData uri="http://schemas.openxmlformats.org/presentationml/2006/ole">
            <mc:AlternateContent xmlns:mc="http://schemas.openxmlformats.org/markup-compatibility/2006">
              <mc:Choice xmlns:v="urn:schemas-microsoft-com:vml" Requires="v">
                <p:oleObj spid="_x0000_s65641" name="Document" r:id="rId4" imgW="5388248" imgH="4431146" progId="Word.Document.8">
                  <p:embed/>
                </p:oleObj>
              </mc:Choice>
              <mc:Fallback>
                <p:oleObj name="Document" r:id="rId4" imgW="5388248" imgH="4431146" progId="Word.Document.8">
                  <p:embed/>
                  <p:pic>
                    <p:nvPicPr>
                      <p:cNvPr id="0" name="Object 4"/>
                      <p:cNvPicPr>
                        <a:picLocks noChangeAspect="1" noChangeArrowheads="1"/>
                      </p:cNvPicPr>
                      <p:nvPr/>
                    </p:nvPicPr>
                    <p:blipFill>
                      <a:blip r:embed="rId5"/>
                      <a:srcRect/>
                      <a:stretch>
                        <a:fillRect/>
                      </a:stretch>
                    </p:blipFill>
                    <p:spPr bwMode="auto">
                      <a:xfrm>
                        <a:off x="990600" y="812800"/>
                        <a:ext cx="76327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1066800" y="152400"/>
            <a:ext cx="693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a:t>ASCⅡ</a:t>
            </a:r>
            <a:r>
              <a:rPr kumimoji="1" lang="zh-CN" altLang="en-US" sz="3200" b="1" dirty="0"/>
              <a:t>编码</a:t>
            </a:r>
            <a:r>
              <a:rPr kumimoji="1" lang="zh-CN" altLang="en-US" sz="3200" b="1" dirty="0" smtClean="0"/>
              <a:t>表（</a:t>
            </a:r>
            <a:r>
              <a:rPr kumimoji="1" lang="en-US" altLang="zh-CN" sz="3200" b="1" dirty="0" smtClean="0"/>
              <a:t>B</a:t>
            </a:r>
            <a:r>
              <a:rPr kumimoji="1" lang="en-US" altLang="zh-CN" sz="3200" b="1" baseline="-25000" dirty="0" smtClean="0"/>
              <a:t>6</a:t>
            </a:r>
            <a:r>
              <a:rPr kumimoji="1" lang="en-US" altLang="zh-CN" sz="3200" b="1" dirty="0" smtClean="0"/>
              <a:t>B</a:t>
            </a:r>
            <a:r>
              <a:rPr kumimoji="1" lang="en-US" altLang="zh-CN" sz="3200" b="1" baseline="-25000" dirty="0" smtClean="0"/>
              <a:t>5</a:t>
            </a:r>
            <a:r>
              <a:rPr kumimoji="1" lang="en-US" altLang="zh-CN" sz="3200" b="1" dirty="0" smtClean="0"/>
              <a:t>B</a:t>
            </a:r>
            <a:r>
              <a:rPr kumimoji="1" lang="en-US" altLang="zh-CN" sz="3200" b="1" baseline="-25000" dirty="0" smtClean="0"/>
              <a:t>4</a:t>
            </a:r>
            <a:r>
              <a:rPr kumimoji="1" lang="en-US" altLang="zh-CN" sz="3200" b="1" dirty="0" smtClean="0"/>
              <a:t>B</a:t>
            </a:r>
            <a:r>
              <a:rPr kumimoji="1" lang="en-US" altLang="zh-CN" sz="3200" b="1" baseline="-25000" dirty="0" smtClean="0"/>
              <a:t>3</a:t>
            </a:r>
            <a:r>
              <a:rPr kumimoji="1" lang="en-US" altLang="zh-CN" sz="3200" b="1" dirty="0" smtClean="0"/>
              <a:t>B</a:t>
            </a:r>
            <a:r>
              <a:rPr kumimoji="1" lang="en-US" altLang="zh-CN" sz="3200" b="1" baseline="-25000" dirty="0" smtClean="0"/>
              <a:t>2</a:t>
            </a:r>
            <a:r>
              <a:rPr kumimoji="1" lang="en-US" altLang="zh-CN" sz="3200" b="1" dirty="0" smtClean="0"/>
              <a:t>B</a:t>
            </a:r>
            <a:r>
              <a:rPr kumimoji="1" lang="en-US" altLang="zh-CN" sz="3200" b="1" baseline="-25000" dirty="0" smtClean="0"/>
              <a:t>1</a:t>
            </a:r>
            <a:r>
              <a:rPr kumimoji="1" lang="en-US" altLang="zh-CN" sz="3200" b="1" dirty="0" smtClean="0"/>
              <a:t>B</a:t>
            </a:r>
            <a:r>
              <a:rPr kumimoji="1" lang="en-US" altLang="zh-CN" sz="3200" b="1" baseline="-25000" dirty="0"/>
              <a:t>0</a:t>
            </a:r>
            <a:r>
              <a:rPr kumimoji="1" lang="zh-CN" altLang="en-US" sz="3200" b="1" dirty="0" smtClean="0"/>
              <a:t>）</a:t>
            </a:r>
            <a:endParaRPr kumimoji="1" lang="zh-CN" altLang="en-US" sz="3200" b="1" dirty="0"/>
          </a:p>
        </p:txBody>
      </p:sp>
      <p:sp>
        <p:nvSpPr>
          <p:cNvPr id="635910" name="Oval 6"/>
          <p:cNvSpPr>
            <a:spLocks noChangeArrowheads="1"/>
          </p:cNvSpPr>
          <p:nvPr/>
        </p:nvSpPr>
        <p:spPr bwMode="auto">
          <a:xfrm>
            <a:off x="59436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extLst>
              <p:ext uri="{D42A27DB-BD31-4B8C-83A1-F6EECF244321}">
                <p14:modId xmlns:p14="http://schemas.microsoft.com/office/powerpoint/2010/main" val="913768738"/>
              </p:ext>
            </p:extLst>
          </p:nvPr>
        </p:nvGraphicFramePr>
        <p:xfrm>
          <a:off x="2362199" y="3048000"/>
          <a:ext cx="6096001" cy="631825"/>
        </p:xfrm>
        <a:graphic>
          <a:graphicData uri="http://schemas.openxmlformats.org/drawingml/2006/table">
            <a:tbl>
              <a:tblPr/>
              <a:tblGrid>
                <a:gridCol w="1836762"/>
                <a:gridCol w="1920164"/>
                <a:gridCol w="23390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65, 41H, 0X41</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66</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01625" y="76200"/>
            <a:ext cx="854075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smtClean="0"/>
              <a:t>  </a:t>
            </a:r>
            <a:r>
              <a:rPr lang="zh-CN" altLang="en-US" dirty="0" smtClean="0"/>
              <a:t>信息的存储单位</a:t>
            </a:r>
          </a:p>
        </p:txBody>
      </p:sp>
      <p:grpSp>
        <p:nvGrpSpPr>
          <p:cNvPr id="712707" name="Group 3"/>
          <p:cNvGrpSpPr>
            <a:grpSpLocks/>
          </p:cNvGrpSpPr>
          <p:nvPr/>
        </p:nvGrpSpPr>
        <p:grpSpPr bwMode="auto">
          <a:xfrm>
            <a:off x="1165225" y="1066800"/>
            <a:ext cx="6608766" cy="466725"/>
            <a:chOff x="999" y="1430"/>
            <a:chExt cx="4163" cy="294"/>
          </a:xfrm>
        </p:grpSpPr>
        <p:sp>
          <p:nvSpPr>
            <p:cNvPr id="46100" name="Rectangle 4"/>
            <p:cNvSpPr>
              <a:spLocks noChangeArrowheads="1"/>
            </p:cNvSpPr>
            <p:nvPr/>
          </p:nvSpPr>
          <p:spPr bwMode="auto">
            <a:xfrm>
              <a:off x="999"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6101" name="Rectangle 5"/>
            <p:cNvSpPr>
              <a:spLocks noChangeArrowheads="1"/>
            </p:cNvSpPr>
            <p:nvPr/>
          </p:nvSpPr>
          <p:spPr bwMode="auto">
            <a:xfrm>
              <a:off x="1536" y="1430"/>
              <a:ext cx="36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5F5F5F"/>
                  </a:solidFill>
                  <a:latin typeface="幼圆" pitchFamily="49" charset="-122"/>
                  <a:ea typeface="幼圆" pitchFamily="49" charset="-122"/>
                </a:rPr>
                <a:t>位（</a:t>
              </a:r>
              <a:r>
                <a:rPr kumimoji="1" lang="en-US" altLang="zh-CN" sz="2400" b="1" dirty="0" err="1" smtClean="0">
                  <a:solidFill>
                    <a:srgbClr val="5F5F5F"/>
                  </a:solidFill>
                  <a:latin typeface="幼圆" pitchFamily="49" charset="-122"/>
                  <a:ea typeface="幼圆" pitchFamily="49" charset="-122"/>
                </a:rPr>
                <a:t>Bit,b</a:t>
              </a:r>
              <a:r>
                <a:rPr kumimoji="1" lang="en-US" altLang="zh-CN" sz="2400" b="1" dirty="0" smtClean="0">
                  <a:solidFill>
                    <a:srgbClr val="5F5F5F"/>
                  </a:solidFill>
                  <a:latin typeface="幼圆" pitchFamily="49" charset="-122"/>
                  <a:ea typeface="幼圆" pitchFamily="49" charset="-122"/>
                </a:rPr>
                <a:t>,</a:t>
              </a:r>
              <a:r>
                <a:rPr kumimoji="1" lang="zh-CN" altLang="en-US" sz="2400" dirty="0" smtClean="0">
                  <a:solidFill>
                    <a:srgbClr val="5F5F5F"/>
                  </a:solidFill>
                  <a:latin typeface="幼圆" pitchFamily="49" charset="-122"/>
                  <a:ea typeface="幼圆" pitchFamily="49" charset="-122"/>
                </a:rPr>
                <a:t>比特</a:t>
              </a:r>
              <a:r>
                <a:rPr kumimoji="1" lang="zh-CN" altLang="en-US" sz="2400" b="1" dirty="0" smtClean="0">
                  <a:solidFill>
                    <a:srgbClr val="5F5F5F"/>
                  </a:solidFill>
                  <a:latin typeface="幼圆" pitchFamily="49" charset="-122"/>
                  <a:ea typeface="幼圆" pitchFamily="49" charset="-122"/>
                </a:rPr>
                <a:t>）</a:t>
              </a:r>
              <a:r>
                <a:rPr kumimoji="1" lang="zh-CN" altLang="en-US" sz="2400" b="1" dirty="0">
                  <a:solidFill>
                    <a:srgbClr val="5F5F5F"/>
                  </a:solidFill>
                  <a:latin typeface="幼圆" pitchFamily="49" charset="-122"/>
                  <a:ea typeface="幼圆" pitchFamily="49" charset="-122"/>
                </a:rPr>
                <a:t>：度量数据的最小单位</a:t>
              </a:r>
            </a:p>
          </p:txBody>
        </p:sp>
      </p:grpSp>
      <p:grpSp>
        <p:nvGrpSpPr>
          <p:cNvPr id="712710" name="Group 6"/>
          <p:cNvGrpSpPr>
            <a:grpSpLocks/>
          </p:cNvGrpSpPr>
          <p:nvPr/>
        </p:nvGrpSpPr>
        <p:grpSpPr bwMode="auto">
          <a:xfrm>
            <a:off x="1165225" y="2322513"/>
            <a:ext cx="3644900" cy="444500"/>
            <a:chOff x="196" y="2010"/>
            <a:chExt cx="2296" cy="280"/>
          </a:xfrm>
        </p:grpSpPr>
        <p:sp>
          <p:nvSpPr>
            <p:cNvPr id="46092" name="Rectangle 7"/>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Rectangle 8"/>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Rectangle 9"/>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Rectangle 10"/>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Rectangle 11"/>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2"/>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Rectangle 13"/>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4"/>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2719" name="Rectangle 15"/>
          <p:cNvSpPr>
            <a:spLocks noChangeArrowheads="1"/>
          </p:cNvSpPr>
          <p:nvPr/>
        </p:nvSpPr>
        <p:spPr bwMode="auto">
          <a:xfrm>
            <a:off x="2020888" y="1616075"/>
            <a:ext cx="514083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4D4D4D"/>
                </a:solidFill>
                <a:latin typeface="幼圆" pitchFamily="49" charset="-122"/>
                <a:ea typeface="幼圆" pitchFamily="49" charset="-122"/>
              </a:rPr>
              <a:t>字节（</a:t>
            </a:r>
            <a:r>
              <a:rPr kumimoji="1" lang="en-US" altLang="zh-CN" sz="2400" b="1" dirty="0" err="1" smtClean="0">
                <a:solidFill>
                  <a:srgbClr val="4D4D4D"/>
                </a:solidFill>
                <a:latin typeface="幼圆" pitchFamily="49" charset="-122"/>
                <a:ea typeface="幼圆" pitchFamily="49" charset="-122"/>
              </a:rPr>
              <a:t>Byte,B</a:t>
            </a:r>
            <a:r>
              <a:rPr kumimoji="1" lang="zh-CN" altLang="en-US" sz="2400" b="1" dirty="0" smtClean="0">
                <a:solidFill>
                  <a:srgbClr val="4D4D4D"/>
                </a:solidFill>
                <a:latin typeface="幼圆" pitchFamily="49" charset="-122"/>
                <a:ea typeface="幼圆" pitchFamily="49" charset="-122"/>
              </a:rPr>
              <a:t>）</a:t>
            </a:r>
            <a:r>
              <a:rPr kumimoji="1" lang="zh-CN" altLang="en-US" sz="2400" b="1" dirty="0">
                <a:solidFill>
                  <a:srgbClr val="4D4D4D"/>
                </a:solidFill>
                <a:latin typeface="幼圆" pitchFamily="49" charset="-122"/>
                <a:ea typeface="幼圆" pitchFamily="49" charset="-122"/>
              </a:rPr>
              <a:t>：最常用的基本单位</a:t>
            </a:r>
          </a:p>
        </p:txBody>
      </p:sp>
      <p:sp>
        <p:nvSpPr>
          <p:cNvPr id="712721" name="Text Box 17"/>
          <p:cNvSpPr txBox="1">
            <a:spLocks noChangeArrowheads="1"/>
          </p:cNvSpPr>
          <p:nvPr/>
        </p:nvSpPr>
        <p:spPr bwMode="auto">
          <a:xfrm>
            <a:off x="1158875" y="2332038"/>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sp>
        <p:nvSpPr>
          <p:cNvPr id="712722" name="Text Box 18"/>
          <p:cNvSpPr txBox="1">
            <a:spLocks noChangeArrowheads="1"/>
          </p:cNvSpPr>
          <p:nvPr/>
        </p:nvSpPr>
        <p:spPr bwMode="auto">
          <a:xfrm>
            <a:off x="1203325" y="29527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chemeClr val="folHlink"/>
                </a:solidFill>
                <a:effectLst>
                  <a:outerShdw blurRad="38100" dist="38100" dir="2700000" algn="tl">
                    <a:srgbClr val="C0C0C0"/>
                  </a:outerShdw>
                </a:effectLst>
                <a:latin typeface="Times New Roman" pitchFamily="18" charset="0"/>
              </a:rPr>
              <a:t>1    0    0     1    0   1    0    1</a:t>
            </a:r>
          </a:p>
        </p:txBody>
      </p:sp>
      <p:sp>
        <p:nvSpPr>
          <p:cNvPr id="712723" name="Text Box 19"/>
          <p:cNvSpPr txBox="1">
            <a:spLocks noChangeArrowheads="1"/>
          </p:cNvSpPr>
          <p:nvPr/>
        </p:nvSpPr>
        <p:spPr bwMode="auto">
          <a:xfrm>
            <a:off x="4800600" y="2865438"/>
            <a:ext cx="276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latin typeface="Times New Roman" pitchFamily="18" charset="0"/>
              </a:rPr>
              <a:t>=</a:t>
            </a:r>
            <a:r>
              <a:rPr kumimoji="1" lang="en-US" altLang="zh-CN" sz="3200" b="1">
                <a:solidFill>
                  <a:schemeClr val="folHlink"/>
                </a:solidFill>
                <a:effectLst>
                  <a:outerShdw blurRad="38100" dist="38100" dir="2700000" algn="tl">
                    <a:srgbClr val="C0C0C0"/>
                  </a:outerShdw>
                </a:effectLst>
                <a:latin typeface="Times New Roman" pitchFamily="18" charset="0"/>
              </a:rPr>
              <a:t>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7</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4</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2</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0</a:t>
            </a:r>
            <a:endParaRPr kumimoji="1" lang="en-US" altLang="zh-CN" sz="3200" b="1">
              <a:solidFill>
                <a:schemeClr val="folHlink"/>
              </a:solidFill>
              <a:latin typeface="Times New Roman" pitchFamily="18" charset="0"/>
            </a:endParaRPr>
          </a:p>
        </p:txBody>
      </p:sp>
      <p:sp>
        <p:nvSpPr>
          <p:cNvPr id="712724" name="Text Box 20"/>
          <p:cNvSpPr txBox="1">
            <a:spLocks noChangeArrowheads="1"/>
          </p:cNvSpPr>
          <p:nvPr/>
        </p:nvSpPr>
        <p:spPr bwMode="auto">
          <a:xfrm>
            <a:off x="7543800" y="2865438"/>
            <a:ext cx="102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effectLst>
                  <a:outerShdw blurRad="38100" dist="38100" dir="2700000" algn="tl">
                    <a:srgbClr val="C0C0C0"/>
                  </a:outerShdw>
                </a:effectLst>
                <a:latin typeface="Times New Roman" pitchFamily="18" charset="0"/>
              </a:rPr>
              <a:t>=149</a:t>
            </a:r>
            <a:endParaRPr kumimoji="1" lang="en-US" altLang="zh-CN" sz="2400">
              <a:solidFill>
                <a:schemeClr val="folHlink"/>
              </a:solidFill>
              <a:latin typeface="Times New Roman" pitchFamily="18" charset="0"/>
            </a:endParaRPr>
          </a:p>
        </p:txBody>
      </p:sp>
      <p:sp>
        <p:nvSpPr>
          <p:cNvPr id="460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CF2FAB-A316-4A0D-8C5B-174A97904ECD}" type="slidenum">
              <a:rPr lang="en-US" altLang="zh-CN" smtClean="0"/>
              <a:pPr eaLnBrk="1" hangingPunct="1"/>
              <a:t>67</a:t>
            </a:fld>
            <a:endParaRPr lang="en-US" altLang="zh-CN" smtClean="0"/>
          </a:p>
        </p:txBody>
      </p:sp>
      <p:sp>
        <p:nvSpPr>
          <p:cNvPr id="2" name="矩形 1"/>
          <p:cNvSpPr/>
          <p:nvPr/>
        </p:nvSpPr>
        <p:spPr>
          <a:xfrm>
            <a:off x="685800" y="3505200"/>
            <a:ext cx="7883525" cy="2862322"/>
          </a:xfrm>
          <a:prstGeom prst="rect">
            <a:avLst/>
          </a:prstGeom>
        </p:spPr>
        <p:txBody>
          <a:bodyPr wrap="square">
            <a:spAutoFit/>
          </a:bodyPr>
          <a:lstStyle/>
          <a:p>
            <a:pPr eaLnBrk="1" hangingPunct="1">
              <a:lnSpc>
                <a:spcPct val="150000"/>
              </a:lnSpc>
            </a:pPr>
            <a:r>
              <a:rPr lang="en-US" altLang="zh-CN" sz="2400" dirty="0"/>
              <a:t>1</a:t>
            </a:r>
            <a:r>
              <a:rPr lang="zh-CN" altLang="en-US" sz="2400" dirty="0"/>
              <a:t> </a:t>
            </a:r>
            <a:r>
              <a:rPr lang="en-US" altLang="zh-CN" sz="2400" dirty="0"/>
              <a:t>B  = 8b     </a:t>
            </a:r>
            <a:r>
              <a:rPr lang="zh-CN" altLang="en-US" sz="2400" dirty="0"/>
              <a:t>（</a:t>
            </a:r>
            <a:r>
              <a:rPr lang="en-US" altLang="zh-CN" sz="2400" dirty="0"/>
              <a:t>1</a:t>
            </a:r>
            <a:r>
              <a:rPr lang="zh-CN" altLang="en-US" sz="2400" dirty="0"/>
              <a:t>字节用</a:t>
            </a:r>
            <a:r>
              <a:rPr lang="en-US" altLang="zh-CN" sz="2400" dirty="0"/>
              <a:t>8</a:t>
            </a:r>
            <a:r>
              <a:rPr lang="zh-CN" altLang="en-US" sz="2400" dirty="0"/>
              <a:t>位二进制表示，称为</a:t>
            </a:r>
            <a:r>
              <a:rPr lang="en-US" altLang="zh-CN" sz="2400" dirty="0"/>
              <a:t>8</a:t>
            </a:r>
            <a:r>
              <a:rPr lang="zh-CN" altLang="en-US" sz="2400" dirty="0"/>
              <a:t>比特模式）</a:t>
            </a:r>
            <a:endParaRPr lang="en-US" altLang="zh-CN" sz="2400" dirty="0"/>
          </a:p>
          <a:p>
            <a:pPr eaLnBrk="1" hangingPunct="1">
              <a:lnSpc>
                <a:spcPct val="150000"/>
              </a:lnSpc>
            </a:pPr>
            <a:r>
              <a:rPr lang="en-US" altLang="zh-CN" sz="2400" dirty="0" smtClean="0"/>
              <a:t>1KB(</a:t>
            </a:r>
            <a:r>
              <a:rPr lang="zh-CN" altLang="en-US" sz="2400" dirty="0"/>
              <a:t>千</a:t>
            </a:r>
            <a:r>
              <a:rPr lang="zh-CN" altLang="en-US" sz="2400" dirty="0" smtClean="0"/>
              <a:t>字节</a:t>
            </a:r>
            <a:r>
              <a:rPr lang="en-US" altLang="zh-CN" sz="2400" dirty="0" smtClean="0"/>
              <a:t>) </a:t>
            </a:r>
            <a:r>
              <a:rPr lang="en-US" altLang="zh-CN" sz="2400" dirty="0"/>
              <a:t>= 1024B = 1024</a:t>
            </a:r>
            <a:r>
              <a:rPr lang="zh-CN" altLang="en-US" sz="2400" dirty="0"/>
              <a:t>*</a:t>
            </a:r>
            <a:r>
              <a:rPr lang="en-US" altLang="zh-CN" sz="2400" dirty="0"/>
              <a:t>8b</a:t>
            </a:r>
          </a:p>
          <a:p>
            <a:pPr eaLnBrk="1" hangingPunct="1">
              <a:lnSpc>
                <a:spcPct val="150000"/>
              </a:lnSpc>
            </a:pPr>
            <a:r>
              <a:rPr lang="en-US" altLang="zh-CN" sz="2400" dirty="0" smtClean="0"/>
              <a:t>1MB(</a:t>
            </a:r>
            <a:r>
              <a:rPr lang="zh-CN" altLang="en-US" sz="2400" dirty="0" smtClean="0"/>
              <a:t>兆字节</a:t>
            </a:r>
            <a:r>
              <a:rPr lang="en-US" altLang="zh-CN" sz="2400" dirty="0" smtClean="0"/>
              <a:t>) </a:t>
            </a:r>
            <a:r>
              <a:rPr lang="en-US" altLang="zh-CN" sz="2400" dirty="0"/>
              <a:t>= 1024KB</a:t>
            </a:r>
          </a:p>
          <a:p>
            <a:pPr eaLnBrk="1" hangingPunct="1">
              <a:lnSpc>
                <a:spcPct val="150000"/>
              </a:lnSpc>
            </a:pPr>
            <a:r>
              <a:rPr lang="en-US" altLang="zh-CN" sz="2400" dirty="0" smtClean="0"/>
              <a:t>1GB(</a:t>
            </a:r>
            <a:r>
              <a:rPr lang="zh-CN" altLang="en-US" sz="2400" dirty="0" smtClean="0"/>
              <a:t>吉字节</a:t>
            </a:r>
            <a:r>
              <a:rPr lang="en-US" altLang="zh-CN" sz="2400" dirty="0" smtClean="0"/>
              <a:t>)  </a:t>
            </a:r>
            <a:r>
              <a:rPr lang="en-US" altLang="zh-CN" sz="2400" dirty="0"/>
              <a:t>= 1024MB</a:t>
            </a:r>
          </a:p>
          <a:p>
            <a:pPr eaLnBrk="1" hangingPunct="1">
              <a:lnSpc>
                <a:spcPct val="150000"/>
              </a:lnSpc>
            </a:pPr>
            <a:r>
              <a:rPr lang="en-US" altLang="zh-CN" sz="2400" dirty="0" smtClean="0"/>
              <a:t>1TB(</a:t>
            </a:r>
            <a:r>
              <a:rPr lang="zh-CN" altLang="en-US" sz="2400" dirty="0" smtClean="0"/>
              <a:t>太字节</a:t>
            </a:r>
            <a:r>
              <a:rPr lang="en-US" altLang="zh-CN" sz="2400" dirty="0" smtClean="0"/>
              <a:t>) </a:t>
            </a:r>
            <a:r>
              <a:rPr lang="en-US" altLang="zh-CN" sz="2400" dirty="0"/>
              <a:t>= 1024GB</a:t>
            </a:r>
            <a:endParaRPr lang="zh-CN" altLang="en-US" sz="2400" dirty="0"/>
          </a:p>
        </p:txBody>
      </p:sp>
    </p:spTree>
    <p:extLst>
      <p:ext uri="{BB962C8B-B14F-4D97-AF65-F5344CB8AC3E}">
        <p14:creationId xmlns:p14="http://schemas.microsoft.com/office/powerpoint/2010/main" val="192351377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71"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68</a:t>
            </a:fld>
            <a:endParaRPr lang="en-US" altLang="zh-CN" smtClean="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433"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434"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74</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a:t>
            </a:r>
            <a:r>
              <a:rPr kumimoji="1" lang="zh-CN" altLang="en-US" sz="3200" dirty="0">
                <a:latin typeface="华文新魏" pitchFamily="2" charset="-122"/>
                <a:ea typeface="华文新魏" pitchFamily="2" charset="-122"/>
                <a:sym typeface="Math1" pitchFamily="2" charset="2"/>
              </a:rPr>
              <a:t>屏幕分辨率</a:t>
            </a:r>
            <a:r>
              <a:rPr kumimoji="1" lang="en-US" altLang="zh-CN" sz="3200" dirty="0">
                <a:latin typeface="华文新魏" pitchFamily="2" charset="-122"/>
                <a:ea typeface="华文新魏" pitchFamily="2" charset="-122"/>
              </a:rPr>
              <a:t>800</a:t>
            </a:r>
            <a:r>
              <a:rPr kumimoji="1" lang="en-US" altLang="zh-CN" sz="3200" dirty="0">
                <a:latin typeface="华文新魏" pitchFamily="2" charset="-122"/>
                <a:ea typeface="华文新魏" pitchFamily="2" charset="-122"/>
                <a:sym typeface="Math1" pitchFamily="2" charset="2"/>
              </a:rPr>
              <a:t>×600</a:t>
            </a:r>
            <a:r>
              <a:rPr kumimoji="1" lang="zh-CN" altLang="en-US" sz="3200" dirty="0">
                <a:latin typeface="华文新魏" pitchFamily="2" charset="-122"/>
                <a:ea typeface="华文新魏" pitchFamily="2" charset="-122"/>
                <a:sym typeface="Math1" pitchFamily="2" charset="2"/>
              </a:rPr>
              <a:t>，颜色编码</a:t>
            </a:r>
            <a:r>
              <a:rPr kumimoji="1" lang="en-US" altLang="zh-CN" sz="3200" dirty="0">
                <a:latin typeface="华文新魏" pitchFamily="2" charset="-122"/>
                <a:ea typeface="华文新魏" pitchFamily="2" charset="-122"/>
                <a:sym typeface="Math1" pitchFamily="2" charset="2"/>
              </a:rPr>
              <a:t>8</a:t>
            </a:r>
            <a:r>
              <a:rPr kumimoji="1" lang="zh-CN" altLang="en-US" sz="3200" dirty="0">
                <a:latin typeface="华文新魏" pitchFamily="2" charset="-122"/>
                <a:ea typeface="华文新魏" pitchFamily="2" charset="-122"/>
                <a:sym typeface="Math1" pitchFamily="2" charset="2"/>
              </a:rPr>
              <a:t>位（灰度图）计算，一张全屏灰度图像的存储容量为</a:t>
            </a:r>
          </a:p>
          <a:p>
            <a:r>
              <a:rPr kumimoji="1" lang="zh-CN" altLang="en-US" sz="3200" dirty="0">
                <a:latin typeface="华文新魏" pitchFamily="2" charset="-122"/>
                <a:ea typeface="华文新魏" pitchFamily="2" charset="-122"/>
                <a:sym typeface="Math1" pitchFamily="2" charset="2"/>
              </a:rPr>
              <a:t>       </a:t>
            </a:r>
            <a:r>
              <a:rPr kumimoji="1" lang="en-US" altLang="zh-CN" sz="3200" dirty="0">
                <a:latin typeface="华文新魏" pitchFamily="2" charset="-122"/>
                <a:ea typeface="华文新魏" pitchFamily="2" charset="-122"/>
                <a:sym typeface="Math1" pitchFamily="2" charset="2"/>
              </a:rPr>
              <a:t>800 ×600 ×8 / 8=480000 Byte</a:t>
            </a:r>
          </a:p>
          <a:p>
            <a:r>
              <a:rPr kumimoji="1" lang="en-US" altLang="zh-CN" sz="3200" dirty="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以帧率为</a:t>
            </a:r>
            <a:r>
              <a:rPr kumimoji="1" lang="en-US" altLang="zh-CN" sz="3200" dirty="0">
                <a:latin typeface="华文新魏" pitchFamily="2" charset="-122"/>
                <a:ea typeface="华文新魏" pitchFamily="2" charset="-122"/>
              </a:rPr>
              <a:t>25fps</a:t>
            </a:r>
            <a:r>
              <a:rPr kumimoji="1" lang="zh-CN" altLang="en-US" sz="3200" dirty="0">
                <a:latin typeface="华文新魏" pitchFamily="2" charset="-122"/>
                <a:ea typeface="华文新魏" pitchFamily="2" charset="-122"/>
              </a:rPr>
              <a:t>计算，</a:t>
            </a:r>
            <a:r>
              <a:rPr kumimoji="1" lang="zh-CN" altLang="en-US" sz="3200" dirty="0">
                <a:solidFill>
                  <a:srgbClr val="FF0000"/>
                </a:solidFill>
                <a:latin typeface="华文新魏" pitchFamily="2" charset="-122"/>
                <a:ea typeface="华文新魏" pitchFamily="2" charset="-122"/>
              </a:rPr>
              <a:t>一小时的（无声）黑白电影</a:t>
            </a:r>
            <a:r>
              <a:rPr kumimoji="1" lang="zh-CN" altLang="en-US" sz="3200" dirty="0">
                <a:latin typeface="华文新魏" pitchFamily="2" charset="-122"/>
                <a:ea typeface="华文新魏" pitchFamily="2" charset="-122"/>
              </a:rPr>
              <a:t>的存储容量为</a:t>
            </a:r>
          </a:p>
          <a:p>
            <a:r>
              <a:rPr kumimoji="1" lang="zh-CN" altLang="en-US" sz="3200" dirty="0">
                <a:latin typeface="华文新魏" pitchFamily="2" charset="-122"/>
                <a:ea typeface="华文新魏" pitchFamily="2" charset="-122"/>
              </a:rPr>
              <a:t>       </a:t>
            </a:r>
            <a:r>
              <a:rPr kumimoji="1" lang="en-US" altLang="zh-CN" sz="3200" dirty="0">
                <a:latin typeface="华文新魏" pitchFamily="2" charset="-122"/>
                <a:ea typeface="华文新魏" pitchFamily="2" charset="-122"/>
              </a:rPr>
              <a:t>0.48 </a:t>
            </a:r>
            <a:r>
              <a:rPr kumimoji="1" lang="en-US" altLang="zh-CN" sz="3200" dirty="0">
                <a:latin typeface="华文新魏" pitchFamily="2" charset="-122"/>
                <a:ea typeface="华文新魏" pitchFamily="2" charset="-122"/>
                <a:sym typeface="Math1" pitchFamily="2" charset="2"/>
              </a:rPr>
              <a:t>×(60 × 60) ×25=43200MB</a:t>
            </a:r>
          </a:p>
          <a:p>
            <a:r>
              <a:rPr kumimoji="1" lang="en-US" altLang="zh-CN" sz="3200" dirty="0">
                <a:latin typeface="华文新魏" pitchFamily="2" charset="-122"/>
                <a:ea typeface="华文新魏" pitchFamily="2" charset="-122"/>
                <a:sym typeface="Math1" pitchFamily="2" charset="2"/>
              </a:rPr>
              <a:t>                                            =</a:t>
            </a:r>
            <a:r>
              <a:rPr kumimoji="1" lang="en-US" altLang="zh-CN" sz="3200" dirty="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dirty="0">
                <a:latin typeface="华文新魏" pitchFamily="2" charset="-122"/>
                <a:ea typeface="华文新魏" pitchFamily="2" charset="-122"/>
              </a:rPr>
              <a:t>以采样频率为</a:t>
            </a:r>
            <a:r>
              <a:rPr kumimoji="1" lang="en-US" altLang="zh-CN" sz="3600" dirty="0">
                <a:latin typeface="华文新魏" pitchFamily="2" charset="-122"/>
                <a:ea typeface="华文新魏" pitchFamily="2" charset="-122"/>
              </a:rPr>
              <a:t>40kHz</a:t>
            </a:r>
            <a:r>
              <a:rPr kumimoji="1" lang="zh-CN" altLang="en-US" sz="3600" dirty="0">
                <a:latin typeface="华文新魏" pitchFamily="2" charset="-122"/>
                <a:ea typeface="华文新魏" pitchFamily="2" charset="-122"/>
              </a:rPr>
              <a:t>，量化位数为</a:t>
            </a:r>
            <a:r>
              <a:rPr kumimoji="1" lang="en-US" altLang="zh-CN" sz="3600" dirty="0">
                <a:latin typeface="华文新魏" pitchFamily="2" charset="-122"/>
                <a:ea typeface="华文新魏" pitchFamily="2" charset="-122"/>
              </a:rPr>
              <a:t>8</a:t>
            </a:r>
            <a:r>
              <a:rPr kumimoji="1" lang="zh-CN" altLang="en-US" sz="3600" dirty="0">
                <a:latin typeface="华文新魏" pitchFamily="2" charset="-122"/>
                <a:ea typeface="华文新魏" pitchFamily="2" charset="-122"/>
              </a:rPr>
              <a:t>位计算，</a:t>
            </a:r>
            <a:r>
              <a:rPr kumimoji="1" lang="zh-CN" altLang="en-US" sz="3600" dirty="0">
                <a:solidFill>
                  <a:srgbClr val="FF0000"/>
                </a:solidFill>
                <a:latin typeface="华文新魏" pitchFamily="2" charset="-122"/>
                <a:ea typeface="华文新魏" pitchFamily="2" charset="-122"/>
              </a:rPr>
              <a:t>一小时的</a:t>
            </a:r>
            <a:r>
              <a:rPr kumimoji="1" lang="en-US" altLang="zh-CN" sz="3600" dirty="0">
                <a:solidFill>
                  <a:srgbClr val="FF0000"/>
                </a:solidFill>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无调</a:t>
            </a:r>
            <a:r>
              <a:rPr kumimoji="1" lang="zh-CN" altLang="en-US" sz="3600" dirty="0">
                <a:latin typeface="华文新魏" pitchFamily="2" charset="-122"/>
                <a:ea typeface="华文新魏" pitchFamily="2" charset="-122"/>
              </a:rPr>
              <a:t>，只有音量大小的</a:t>
            </a:r>
            <a:r>
              <a:rPr kumimoji="1" lang="en-US" altLang="zh-CN" sz="3600" dirty="0">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数字音频</a:t>
            </a:r>
            <a:r>
              <a:rPr kumimoji="1" lang="zh-CN" altLang="en-US" sz="3600" dirty="0">
                <a:latin typeface="华文新魏" pitchFamily="2" charset="-122"/>
                <a:ea typeface="华文新魏" pitchFamily="2" charset="-122"/>
              </a:rPr>
              <a:t>的存储容量为：</a:t>
            </a:r>
          </a:p>
          <a:p>
            <a:r>
              <a:rPr kumimoji="1" lang="zh-CN" altLang="en-US" sz="3600" dirty="0">
                <a:latin typeface="华文新魏" pitchFamily="2" charset="-122"/>
                <a:ea typeface="华文新魏" pitchFamily="2" charset="-122"/>
              </a:rPr>
              <a:t> </a:t>
            </a:r>
            <a:r>
              <a:rPr kumimoji="1" lang="en-US" altLang="zh-CN" sz="3600" dirty="0">
                <a:latin typeface="华文新魏" pitchFamily="2" charset="-122"/>
                <a:ea typeface="华文新魏" pitchFamily="2" charset="-122"/>
              </a:rPr>
              <a:t>(60</a:t>
            </a:r>
            <a:r>
              <a:rPr kumimoji="1" lang="en-US" altLang="zh-CN" sz="3600" dirty="0">
                <a:latin typeface="华文新魏" pitchFamily="2" charset="-122"/>
                <a:ea typeface="华文新魏" pitchFamily="2" charset="-122"/>
                <a:sym typeface="Math1" pitchFamily="2" charset="2"/>
              </a:rPr>
              <a:t>×60)×40 000 ×8 / 8</a:t>
            </a:r>
          </a:p>
          <a:p>
            <a:r>
              <a:rPr kumimoji="1" lang="en-US" altLang="zh-CN" sz="3600" dirty="0">
                <a:latin typeface="华文新魏" pitchFamily="2" charset="-122"/>
                <a:ea typeface="华文新魏" pitchFamily="2" charset="-122"/>
                <a:sym typeface="Math1" pitchFamily="2" charset="2"/>
              </a:rPr>
              <a:t>=144 000 000 Byte</a:t>
            </a:r>
          </a:p>
          <a:p>
            <a:r>
              <a:rPr kumimoji="1" lang="en-US" altLang="zh-CN" sz="3600" dirty="0">
                <a:latin typeface="华文新魏" pitchFamily="2" charset="-122"/>
                <a:ea typeface="华文新魏" pitchFamily="2" charset="-122"/>
                <a:sym typeface="Math1" pitchFamily="2" charset="2"/>
              </a:rPr>
              <a:t>=</a:t>
            </a:r>
            <a:r>
              <a:rPr kumimoji="1" lang="en-US" altLang="zh-CN" sz="3600" dirty="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571"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572"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573"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91"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217"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717"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718"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719"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720"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721"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722"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689"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690"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691"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692"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9</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8959</TotalTime>
  <Words>9820</Words>
  <Application>Microsoft Office PowerPoint</Application>
  <PresentationFormat>全屏显示(4:3)</PresentationFormat>
  <Paragraphs>1120</Paragraphs>
  <Slides>86</Slides>
  <Notes>48</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86</vt:i4>
      </vt:variant>
    </vt:vector>
  </HeadingPairs>
  <TitlesOfParts>
    <vt:vector size="95" baseType="lpstr">
      <vt:lpstr>诗情画意</vt:lpstr>
      <vt:lpstr>Image</vt:lpstr>
      <vt:lpstr>ClipArt</vt:lpstr>
      <vt:lpstr>BMP 图象</vt:lpstr>
      <vt:lpstr>公式</vt:lpstr>
      <vt:lpstr>文档</vt:lpstr>
      <vt:lpstr>Equation</vt:lpstr>
      <vt:lpstr>Document</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信息的存储单位</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3194</cp:revision>
  <dcterms:created xsi:type="dcterms:W3CDTF">1998-11-23T04:51:20Z</dcterms:created>
  <dcterms:modified xsi:type="dcterms:W3CDTF">2016-10-13T08:07:31Z</dcterms:modified>
</cp:coreProperties>
</file>